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372"/>
  </p:notesMasterIdLst>
  <p:sldIdLst>
    <p:sldId id="259" r:id="rId2"/>
    <p:sldId id="3844" r:id="rId3"/>
    <p:sldId id="3806" r:id="rId4"/>
    <p:sldId id="2877" r:id="rId5"/>
    <p:sldId id="3621" r:id="rId6"/>
    <p:sldId id="2878" r:id="rId7"/>
    <p:sldId id="2879" r:id="rId8"/>
    <p:sldId id="3680" r:id="rId9"/>
    <p:sldId id="2880" r:id="rId10"/>
    <p:sldId id="2882" r:id="rId11"/>
    <p:sldId id="2884" r:id="rId12"/>
    <p:sldId id="2886" r:id="rId13"/>
    <p:sldId id="2887" r:id="rId14"/>
    <p:sldId id="2888" r:id="rId15"/>
    <p:sldId id="2890" r:id="rId16"/>
    <p:sldId id="3729" r:id="rId17"/>
    <p:sldId id="2892" r:id="rId18"/>
    <p:sldId id="2894" r:id="rId19"/>
    <p:sldId id="2895" r:id="rId20"/>
    <p:sldId id="2896" r:id="rId21"/>
    <p:sldId id="2897" r:id="rId22"/>
    <p:sldId id="2898" r:id="rId23"/>
    <p:sldId id="2900" r:id="rId24"/>
    <p:sldId id="3846" r:id="rId25"/>
    <p:sldId id="2902" r:id="rId26"/>
    <p:sldId id="2901" r:id="rId27"/>
    <p:sldId id="3546" r:id="rId28"/>
    <p:sldId id="3457" r:id="rId29"/>
    <p:sldId id="2905" r:id="rId30"/>
    <p:sldId id="2907" r:id="rId31"/>
    <p:sldId id="2908" r:id="rId32"/>
    <p:sldId id="2913" r:id="rId33"/>
    <p:sldId id="2914" r:id="rId34"/>
    <p:sldId id="2910" r:id="rId35"/>
    <p:sldId id="2916" r:id="rId36"/>
    <p:sldId id="2917" r:id="rId37"/>
    <p:sldId id="3547" r:id="rId38"/>
    <p:sldId id="3549" r:id="rId39"/>
    <p:sldId id="3815" r:id="rId40"/>
    <p:sldId id="3682" r:id="rId41"/>
    <p:sldId id="2920" r:id="rId42"/>
    <p:sldId id="2937" r:id="rId43"/>
    <p:sldId id="3554" r:id="rId44"/>
    <p:sldId id="3807" r:id="rId45"/>
    <p:sldId id="3555" r:id="rId46"/>
    <p:sldId id="3556" r:id="rId47"/>
    <p:sldId id="2924" r:id="rId48"/>
    <p:sldId id="2940" r:id="rId49"/>
    <p:sldId id="3808" r:id="rId50"/>
    <p:sldId id="3809" r:id="rId51"/>
    <p:sldId id="3557" r:id="rId52"/>
    <p:sldId id="3559" r:id="rId53"/>
    <p:sldId id="3560" r:id="rId54"/>
    <p:sldId id="3562" r:id="rId55"/>
    <p:sldId id="3563" r:id="rId56"/>
    <p:sldId id="3564" r:id="rId57"/>
    <p:sldId id="3566" r:id="rId58"/>
    <p:sldId id="3567" r:id="rId59"/>
    <p:sldId id="3810" r:id="rId60"/>
    <p:sldId id="3811" r:id="rId61"/>
    <p:sldId id="2934" r:id="rId62"/>
    <p:sldId id="2935" r:id="rId63"/>
    <p:sldId id="2942" r:id="rId64"/>
    <p:sldId id="3477" r:id="rId65"/>
    <p:sldId id="3479" r:id="rId66"/>
    <p:sldId id="3481" r:id="rId67"/>
    <p:sldId id="3482" r:id="rId68"/>
    <p:sldId id="3847" r:id="rId69"/>
    <p:sldId id="2956" r:id="rId70"/>
    <p:sldId id="2958" r:id="rId71"/>
    <p:sldId id="2966" r:id="rId72"/>
    <p:sldId id="3629" r:id="rId73"/>
    <p:sldId id="3812" r:id="rId74"/>
    <p:sldId id="2977" r:id="rId75"/>
    <p:sldId id="2978" r:id="rId76"/>
    <p:sldId id="2993" r:id="rId77"/>
    <p:sldId id="2994" r:id="rId78"/>
    <p:sldId id="2986" r:id="rId79"/>
    <p:sldId id="2987" r:id="rId80"/>
    <p:sldId id="2996" r:id="rId81"/>
    <p:sldId id="2997" r:id="rId82"/>
    <p:sldId id="3648" r:id="rId83"/>
    <p:sldId id="3633" r:id="rId84"/>
    <p:sldId id="3095" r:id="rId85"/>
    <p:sldId id="3848" r:id="rId86"/>
    <p:sldId id="3733" r:id="rId87"/>
    <p:sldId id="3008" r:id="rId88"/>
    <p:sldId id="3568" r:id="rId89"/>
    <p:sldId id="3649" r:id="rId90"/>
    <p:sldId id="3651" r:id="rId91"/>
    <p:sldId id="3813" r:id="rId92"/>
    <p:sldId id="3006" r:id="rId93"/>
    <p:sldId id="3654" r:id="rId94"/>
    <p:sldId id="3776" r:id="rId95"/>
    <p:sldId id="3777" r:id="rId96"/>
    <p:sldId id="3778" r:id="rId97"/>
    <p:sldId id="3009" r:id="rId98"/>
    <p:sldId id="3849" r:id="rId99"/>
    <p:sldId id="3018" r:id="rId100"/>
    <p:sldId id="3024" r:id="rId101"/>
    <p:sldId id="3023" r:id="rId102"/>
    <p:sldId id="3026" r:id="rId103"/>
    <p:sldId id="3027" r:id="rId104"/>
    <p:sldId id="3028" r:id="rId105"/>
    <p:sldId id="3029" r:id="rId106"/>
    <p:sldId id="3030" r:id="rId107"/>
    <p:sldId id="3031" r:id="rId108"/>
    <p:sldId id="3025" r:id="rId109"/>
    <p:sldId id="3850" r:id="rId110"/>
    <p:sldId id="3033" r:id="rId111"/>
    <p:sldId id="3458" r:id="rId112"/>
    <p:sldId id="3035" r:id="rId113"/>
    <p:sldId id="3459" r:id="rId114"/>
    <p:sldId id="3697" r:id="rId115"/>
    <p:sldId id="3040" r:id="rId116"/>
    <p:sldId id="3041" r:id="rId117"/>
    <p:sldId id="3042" r:id="rId118"/>
    <p:sldId id="3655" r:id="rId119"/>
    <p:sldId id="3509" r:id="rId120"/>
    <p:sldId id="3511" r:id="rId121"/>
    <p:sldId id="3512" r:id="rId122"/>
    <p:sldId id="3043" r:id="rId123"/>
    <p:sldId id="3656" r:id="rId124"/>
    <p:sldId id="3045" r:id="rId125"/>
    <p:sldId id="3779" r:id="rId126"/>
    <p:sldId id="3048" r:id="rId127"/>
    <p:sldId id="3569" r:id="rId128"/>
    <p:sldId id="3570" r:id="rId129"/>
    <p:sldId id="3573" r:id="rId130"/>
    <p:sldId id="3575" r:id="rId131"/>
    <p:sldId id="3745" r:id="rId132"/>
    <p:sldId id="3461" r:id="rId133"/>
    <p:sldId id="3061" r:id="rId134"/>
    <p:sldId id="3062" r:id="rId135"/>
    <p:sldId id="3699" r:id="rId136"/>
    <p:sldId id="3063" r:id="rId137"/>
    <p:sldId id="3657" r:id="rId138"/>
    <p:sldId id="3253" r:id="rId139"/>
    <p:sldId id="3256" r:id="rId140"/>
    <p:sldId id="3257" r:id="rId141"/>
    <p:sldId id="3258" r:id="rId142"/>
    <p:sldId id="3259" r:id="rId143"/>
    <p:sldId id="3260" r:id="rId144"/>
    <p:sldId id="3261" r:id="rId145"/>
    <p:sldId id="3513" r:id="rId146"/>
    <p:sldId id="3262" r:id="rId147"/>
    <p:sldId id="3514" r:id="rId148"/>
    <p:sldId id="3065" r:id="rId149"/>
    <p:sldId id="3071" r:id="rId150"/>
    <p:sldId id="3072" r:id="rId151"/>
    <p:sldId id="3073" r:id="rId152"/>
    <p:sldId id="3074" r:id="rId153"/>
    <p:sldId id="3076" r:id="rId154"/>
    <p:sldId id="3077" r:id="rId155"/>
    <p:sldId id="3658" r:id="rId156"/>
    <p:sldId id="3078" r:id="rId157"/>
    <p:sldId id="3079" r:id="rId158"/>
    <p:sldId id="3730" r:id="rId159"/>
    <p:sldId id="3814" r:id="rId160"/>
    <p:sldId id="3089" r:id="rId161"/>
    <p:sldId id="3090" r:id="rId162"/>
    <p:sldId id="3252" r:id="rId163"/>
    <p:sldId id="3247" r:id="rId164"/>
    <p:sldId id="3248" r:id="rId165"/>
    <p:sldId id="3251" r:id="rId166"/>
    <p:sldId id="3769" r:id="rId167"/>
    <p:sldId id="3781" r:id="rId168"/>
    <p:sldId id="3782" r:id="rId169"/>
    <p:sldId id="3783" r:id="rId170"/>
    <p:sldId id="3784" r:id="rId171"/>
    <p:sldId id="3786" r:id="rId172"/>
    <p:sldId id="3785" r:id="rId173"/>
    <p:sldId id="3780" r:id="rId174"/>
    <p:sldId id="3790" r:id="rId175"/>
    <p:sldId id="3788" r:id="rId176"/>
    <p:sldId id="3789" r:id="rId177"/>
    <p:sldId id="3770" r:id="rId178"/>
    <p:sldId id="3766" r:id="rId179"/>
    <p:sldId id="3767" r:id="rId180"/>
    <p:sldId id="3113" r:id="rId181"/>
    <p:sldId id="3269" r:id="rId182"/>
    <p:sldId id="3746" r:id="rId183"/>
    <p:sldId id="3747" r:id="rId184"/>
    <p:sldId id="3748" r:id="rId185"/>
    <p:sldId id="3749" r:id="rId186"/>
    <p:sldId id="3754" r:id="rId187"/>
    <p:sldId id="3126" r:id="rId188"/>
    <p:sldId id="3130" r:id="rId189"/>
    <p:sldId id="3793" r:id="rId190"/>
    <p:sldId id="3132" r:id="rId191"/>
    <p:sldId id="3272" r:id="rId192"/>
    <p:sldId id="3825" r:id="rId193"/>
    <p:sldId id="3826" r:id="rId194"/>
    <p:sldId id="3756" r:id="rId195"/>
    <p:sldId id="3757" r:id="rId196"/>
    <p:sldId id="3791" r:id="rId197"/>
    <p:sldId id="3758" r:id="rId198"/>
    <p:sldId id="3759" r:id="rId199"/>
    <p:sldId id="3760" r:id="rId200"/>
    <p:sldId id="3792" r:id="rId201"/>
    <p:sldId id="3827" r:id="rId202"/>
    <p:sldId id="3820" r:id="rId203"/>
    <p:sldId id="3816" r:id="rId204"/>
    <p:sldId id="3819" r:id="rId205"/>
    <p:sldId id="3817" r:id="rId206"/>
    <p:sldId id="3818" r:id="rId207"/>
    <p:sldId id="3135" r:id="rId208"/>
    <p:sldId id="3501" r:id="rId209"/>
    <p:sldId id="3604" r:id="rId210"/>
    <p:sldId id="3606" r:id="rId211"/>
    <p:sldId id="3607" r:id="rId212"/>
    <p:sldId id="3144" r:id="rId213"/>
    <p:sldId id="3828" r:id="rId214"/>
    <p:sldId id="3182" r:id="rId215"/>
    <p:sldId id="3183" r:id="rId216"/>
    <p:sldId id="3185" r:id="rId217"/>
    <p:sldId id="3186" r:id="rId218"/>
    <p:sldId id="3187" r:id="rId219"/>
    <p:sldId id="3188" r:id="rId220"/>
    <p:sldId id="3189" r:id="rId221"/>
    <p:sldId id="3190" r:id="rId222"/>
    <p:sldId id="3794" r:id="rId223"/>
    <p:sldId id="3191" r:id="rId224"/>
    <p:sldId id="3192" r:id="rId225"/>
    <p:sldId id="3731" r:id="rId226"/>
    <p:sldId id="3732" r:id="rId227"/>
    <p:sldId id="3196" r:id="rId228"/>
    <p:sldId id="3799" r:id="rId229"/>
    <p:sldId id="3800" r:id="rId230"/>
    <p:sldId id="3197" r:id="rId231"/>
    <p:sldId id="3198" r:id="rId232"/>
    <p:sldId id="3200" r:id="rId233"/>
    <p:sldId id="3201" r:id="rId234"/>
    <p:sldId id="3202" r:id="rId235"/>
    <p:sldId id="3204" r:id="rId236"/>
    <p:sldId id="3205" r:id="rId237"/>
    <p:sldId id="3206" r:id="rId238"/>
    <p:sldId id="3208" r:id="rId239"/>
    <p:sldId id="3209" r:id="rId240"/>
    <p:sldId id="3210" r:id="rId241"/>
    <p:sldId id="3801" r:id="rId242"/>
    <p:sldId id="3211" r:id="rId243"/>
    <p:sldId id="3212" r:id="rId244"/>
    <p:sldId id="3213" r:id="rId245"/>
    <p:sldId id="3430" r:id="rId246"/>
    <p:sldId id="3734" r:id="rId247"/>
    <p:sldId id="3735" r:id="rId248"/>
    <p:sldId id="3829" r:id="rId249"/>
    <p:sldId id="3830" r:id="rId250"/>
    <p:sldId id="3831" r:id="rId251"/>
    <p:sldId id="3832" r:id="rId252"/>
    <p:sldId id="3833" r:id="rId253"/>
    <p:sldId id="3834" r:id="rId254"/>
    <p:sldId id="3835" r:id="rId255"/>
    <p:sldId id="3836" r:id="rId256"/>
    <p:sldId id="3837" r:id="rId257"/>
    <p:sldId id="3838" r:id="rId258"/>
    <p:sldId id="3839" r:id="rId259"/>
    <p:sldId id="3840" r:id="rId260"/>
    <p:sldId id="3841" r:id="rId261"/>
    <p:sldId id="3842" r:id="rId262"/>
    <p:sldId id="3843" r:id="rId263"/>
    <p:sldId id="3218" r:id="rId264"/>
    <p:sldId id="3274" r:id="rId265"/>
    <p:sldId id="3276" r:id="rId266"/>
    <p:sldId id="3277" r:id="rId267"/>
    <p:sldId id="3608" r:id="rId268"/>
    <p:sldId id="3609" r:id="rId269"/>
    <p:sldId id="3610" r:id="rId270"/>
    <p:sldId id="3282" r:id="rId271"/>
    <p:sldId id="3324" r:id="rId272"/>
    <p:sldId id="3314" r:id="rId273"/>
    <p:sldId id="3325" r:id="rId274"/>
    <p:sldId id="3326" r:id="rId275"/>
    <p:sldId id="3802" r:id="rId276"/>
    <p:sldId id="3328" r:id="rId277"/>
    <p:sldId id="3330" r:id="rId278"/>
    <p:sldId id="3329" r:id="rId279"/>
    <p:sldId id="3331" r:id="rId280"/>
    <p:sldId id="3661" r:id="rId281"/>
    <p:sldId id="3315" r:id="rId282"/>
    <p:sldId id="3337" r:id="rId283"/>
    <p:sldId id="3715" r:id="rId284"/>
    <p:sldId id="3663" r:id="rId285"/>
    <p:sldId id="3338" r:id="rId286"/>
    <p:sldId id="3339" r:id="rId287"/>
    <p:sldId id="3611" r:id="rId288"/>
    <p:sldId id="3336" r:id="rId289"/>
    <p:sldId id="3334" r:id="rId290"/>
    <p:sldId id="3335" r:id="rId291"/>
    <p:sldId id="3343" r:id="rId292"/>
    <p:sldId id="3344" r:id="rId293"/>
    <p:sldId id="3716" r:id="rId294"/>
    <p:sldId id="3719" r:id="rId295"/>
    <p:sldId id="3346" r:id="rId296"/>
    <p:sldId id="3347" r:id="rId297"/>
    <p:sldId id="3348" r:id="rId298"/>
    <p:sldId id="3350" r:id="rId299"/>
    <p:sldId id="3352" r:id="rId300"/>
    <p:sldId id="3665" r:id="rId301"/>
    <p:sldId id="3666" r:id="rId302"/>
    <p:sldId id="3667" r:id="rId303"/>
    <p:sldId id="3668" r:id="rId304"/>
    <p:sldId id="3717" r:id="rId305"/>
    <p:sldId id="3718" r:id="rId306"/>
    <p:sldId id="3353" r:id="rId307"/>
    <p:sldId id="3355" r:id="rId308"/>
    <p:sldId id="3357" r:id="rId309"/>
    <p:sldId id="3670" r:id="rId310"/>
    <p:sldId id="3671" r:id="rId311"/>
    <p:sldId id="3720" r:id="rId312"/>
    <p:sldId id="3361" r:id="rId313"/>
    <p:sldId id="3362" r:id="rId314"/>
    <p:sldId id="3363" r:id="rId315"/>
    <p:sldId id="3365" r:id="rId316"/>
    <p:sldId id="3366" r:id="rId317"/>
    <p:sldId id="3367" r:id="rId318"/>
    <p:sldId id="3369" r:id="rId319"/>
    <p:sldId id="3370" r:id="rId320"/>
    <p:sldId id="3371" r:id="rId321"/>
    <p:sldId id="3372" r:id="rId322"/>
    <p:sldId id="3373" r:id="rId323"/>
    <p:sldId id="3377" r:id="rId324"/>
    <p:sldId id="3721" r:id="rId325"/>
    <p:sldId id="3775" r:id="rId326"/>
    <p:sldId id="3672" r:id="rId327"/>
    <p:sldId id="3531" r:id="rId328"/>
    <p:sldId id="3722" r:id="rId329"/>
    <p:sldId id="3498" r:id="rId330"/>
    <p:sldId id="3395" r:id="rId331"/>
    <p:sldId id="3529" r:id="rId332"/>
    <p:sldId id="3380" r:id="rId333"/>
    <p:sldId id="3399" r:id="rId334"/>
    <p:sldId id="3400" r:id="rId335"/>
    <p:sldId id="3381" r:id="rId336"/>
    <p:sldId id="3401" r:id="rId337"/>
    <p:sldId id="3402" r:id="rId338"/>
    <p:sldId id="3404" r:id="rId339"/>
    <p:sldId id="3532" r:id="rId340"/>
    <p:sldId id="3723" r:id="rId341"/>
    <p:sldId id="3387" r:id="rId342"/>
    <p:sldId id="3406" r:id="rId343"/>
    <p:sldId id="3724" r:id="rId344"/>
    <p:sldId id="3409" r:id="rId345"/>
    <p:sldId id="3725" r:id="rId346"/>
    <p:sldId id="3410" r:id="rId347"/>
    <p:sldId id="3821" r:id="rId348"/>
    <p:sldId id="3822" r:id="rId349"/>
    <p:sldId id="3823" r:id="rId350"/>
    <p:sldId id="3824" r:id="rId351"/>
    <p:sldId id="3726" r:id="rId352"/>
    <p:sldId id="3803" r:id="rId353"/>
    <p:sldId id="3434" r:id="rId354"/>
    <p:sldId id="3437" r:id="rId355"/>
    <p:sldId id="3438" r:id="rId356"/>
    <p:sldId id="3439" r:id="rId357"/>
    <p:sldId id="3440" r:id="rId358"/>
    <p:sldId id="3441" r:id="rId359"/>
    <p:sldId id="3443" r:id="rId360"/>
    <p:sldId id="3727" r:id="rId361"/>
    <p:sldId id="3728" r:id="rId362"/>
    <p:sldId id="3677" r:id="rId363"/>
    <p:sldId id="3449" r:id="rId364"/>
    <p:sldId id="3451" r:id="rId365"/>
    <p:sldId id="3453" r:id="rId366"/>
    <p:sldId id="3804" r:id="rId367"/>
    <p:sldId id="3805" r:id="rId368"/>
    <p:sldId id="3454" r:id="rId369"/>
    <p:sldId id="3455" r:id="rId370"/>
    <p:sldId id="3456" r:id="rId37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6936"/>
    <a:srgbClr val="F27E41"/>
    <a:srgbClr val="006C39"/>
    <a:srgbClr val="97DBFB"/>
    <a:srgbClr val="FFFFCC"/>
    <a:srgbClr val="0070C0"/>
    <a:srgbClr val="C00000"/>
    <a:srgbClr val="00B050"/>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4" d="100"/>
          <a:sy n="94" d="100"/>
        </p:scale>
        <p:origin x="68" y="6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241" Type="http://schemas.openxmlformats.org/officeDocument/2006/relationships/slide" Target="slides/slide240.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350" Type="http://schemas.openxmlformats.org/officeDocument/2006/relationships/slide" Target="slides/slide349.xml"/><Relationship Id="rId371" Type="http://schemas.openxmlformats.org/officeDocument/2006/relationships/slide" Target="slides/slide370.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361" Type="http://schemas.openxmlformats.org/officeDocument/2006/relationships/slide" Target="slides/slide360.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slide" Target="slides/slide350.xml"/><Relationship Id="rId372" Type="http://schemas.openxmlformats.org/officeDocument/2006/relationships/notesMaster" Target="notesMasters/notesMaster1.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362" Type="http://schemas.openxmlformats.org/officeDocument/2006/relationships/slide" Target="slides/slide361.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373" Type="http://schemas.openxmlformats.org/officeDocument/2006/relationships/presProps" Target="presProps.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viewProps" Target="viewProps.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theme" Target="theme/theme1.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tableStyles" Target="tableStyles.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4A6FB2A4-E34C-494C-9F02-EBF8EC9AC675}" type="datetimeFigureOut">
              <a:rPr lang="zh-CN" altLang="en-US" smtClean="0"/>
              <a:pPr/>
              <a:t>2024/11/5</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D0E71529-4883-4F95-9DF7-98A8EF64692A}" type="slidenum">
              <a:rPr lang="zh-CN" altLang="en-US" smtClean="0"/>
              <a:pPr/>
              <a:t>‹#›</a:t>
            </a:fld>
            <a:endParaRPr lang="zh-CN" altLang="en-US" dirty="0"/>
          </a:p>
        </p:txBody>
      </p:sp>
    </p:spTree>
    <p:extLst>
      <p:ext uri="{BB962C8B-B14F-4D97-AF65-F5344CB8AC3E}">
        <p14:creationId xmlns:p14="http://schemas.microsoft.com/office/powerpoint/2010/main" val="2745164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2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2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26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27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27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29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29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30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31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32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35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3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3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pPr>
              <a:defRPr/>
            </a:pPr>
            <a:r>
              <a:rPr lang="en-US" altLang="zh-CN"/>
              <a:t>计算机网络讲义</a:t>
            </a:r>
          </a:p>
        </p:txBody>
      </p:sp>
      <p:sp>
        <p:nvSpPr>
          <p:cNvPr id="5" name="灯片编号占位符 4"/>
          <p:cNvSpPr>
            <a:spLocks noGrp="1"/>
          </p:cNvSpPr>
          <p:nvPr>
            <p:ph type="sldNum" sz="quarter" idx="5"/>
          </p:nvPr>
        </p:nvSpPr>
        <p:spPr/>
        <p:txBody>
          <a:bodyPr/>
          <a:lstStyle/>
          <a:p>
            <a:pPr>
              <a:defRPr/>
            </a:pPr>
            <a:fld id="{4CAB9871-0D38-4059-A168-74942DA03F00}" type="slidenum">
              <a:rPr lang="en-US" altLang="zh-CN" smtClean="0"/>
              <a:pPr>
                <a:defRPr/>
              </a:pPr>
              <a:t>25</a:t>
            </a:fld>
            <a:endParaRPr lang="en-US" altLang="zh-CN"/>
          </a:p>
        </p:txBody>
      </p:sp>
    </p:spTree>
    <p:extLst>
      <p:ext uri="{BB962C8B-B14F-4D97-AF65-F5344CB8AC3E}">
        <p14:creationId xmlns:p14="http://schemas.microsoft.com/office/powerpoint/2010/main" val="10898343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pPr>
              <a:defRPr/>
            </a:pPr>
            <a:r>
              <a:rPr lang="en-US" altLang="zh-CN"/>
              <a:t>计算机网络讲义</a:t>
            </a:r>
          </a:p>
        </p:txBody>
      </p:sp>
      <p:sp>
        <p:nvSpPr>
          <p:cNvPr id="5" name="灯片编号占位符 4"/>
          <p:cNvSpPr>
            <a:spLocks noGrp="1"/>
          </p:cNvSpPr>
          <p:nvPr>
            <p:ph type="sldNum" sz="quarter" idx="5"/>
          </p:nvPr>
        </p:nvSpPr>
        <p:spPr/>
        <p:txBody>
          <a:bodyPr/>
          <a:lstStyle/>
          <a:p>
            <a:pPr>
              <a:defRPr/>
            </a:pPr>
            <a:fld id="{4CAB9871-0D38-4059-A168-74942DA03F00}" type="slidenum">
              <a:rPr lang="en-US" altLang="zh-CN" smtClean="0"/>
              <a:pPr>
                <a:defRPr/>
              </a:pPr>
              <a:t>94</a:t>
            </a:fld>
            <a:endParaRPr lang="en-US" altLang="zh-CN"/>
          </a:p>
        </p:txBody>
      </p:sp>
    </p:spTree>
    <p:extLst>
      <p:ext uri="{BB962C8B-B14F-4D97-AF65-F5344CB8AC3E}">
        <p14:creationId xmlns:p14="http://schemas.microsoft.com/office/powerpoint/2010/main" val="36527727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pPr>
              <a:defRPr/>
            </a:pPr>
            <a:r>
              <a:rPr lang="en-US" altLang="zh-CN"/>
              <a:t>计算机网络讲义</a:t>
            </a:r>
          </a:p>
        </p:txBody>
      </p:sp>
      <p:sp>
        <p:nvSpPr>
          <p:cNvPr id="5" name="灯片编号占位符 4"/>
          <p:cNvSpPr>
            <a:spLocks noGrp="1"/>
          </p:cNvSpPr>
          <p:nvPr>
            <p:ph type="sldNum" sz="quarter" idx="5"/>
          </p:nvPr>
        </p:nvSpPr>
        <p:spPr/>
        <p:txBody>
          <a:bodyPr/>
          <a:lstStyle/>
          <a:p>
            <a:pPr>
              <a:defRPr/>
            </a:pPr>
            <a:fld id="{4CAB9871-0D38-4059-A168-74942DA03F00}" type="slidenum">
              <a:rPr lang="en-US" altLang="zh-CN" smtClean="0"/>
              <a:pPr>
                <a:defRPr/>
              </a:pPr>
              <a:t>95</a:t>
            </a:fld>
            <a:endParaRPr lang="en-US" altLang="zh-CN"/>
          </a:p>
        </p:txBody>
      </p:sp>
    </p:spTree>
    <p:extLst>
      <p:ext uri="{BB962C8B-B14F-4D97-AF65-F5344CB8AC3E}">
        <p14:creationId xmlns:p14="http://schemas.microsoft.com/office/powerpoint/2010/main" val="7916483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pPr>
              <a:defRPr/>
            </a:pPr>
            <a:r>
              <a:rPr lang="en-US" altLang="zh-CN"/>
              <a:t>计算机网络讲义</a:t>
            </a:r>
          </a:p>
        </p:txBody>
      </p:sp>
      <p:sp>
        <p:nvSpPr>
          <p:cNvPr id="5" name="灯片编号占位符 4"/>
          <p:cNvSpPr>
            <a:spLocks noGrp="1"/>
          </p:cNvSpPr>
          <p:nvPr>
            <p:ph type="sldNum" sz="quarter" idx="5"/>
          </p:nvPr>
        </p:nvSpPr>
        <p:spPr/>
        <p:txBody>
          <a:bodyPr/>
          <a:lstStyle/>
          <a:p>
            <a:pPr>
              <a:defRPr/>
            </a:pPr>
            <a:fld id="{4CAB9871-0D38-4059-A168-74942DA03F00}" type="slidenum">
              <a:rPr lang="en-US" altLang="zh-CN" smtClean="0"/>
              <a:pPr>
                <a:defRPr/>
              </a:pPr>
              <a:t>103</a:t>
            </a:fld>
            <a:endParaRPr lang="en-US" altLang="zh-CN"/>
          </a:p>
        </p:txBody>
      </p:sp>
    </p:spTree>
    <p:extLst>
      <p:ext uri="{BB962C8B-B14F-4D97-AF65-F5344CB8AC3E}">
        <p14:creationId xmlns:p14="http://schemas.microsoft.com/office/powerpoint/2010/main" val="6254164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pPr>
              <a:defRPr/>
            </a:pPr>
            <a:r>
              <a:rPr lang="en-US" altLang="zh-CN"/>
              <a:t>计算机网络讲义</a:t>
            </a:r>
          </a:p>
        </p:txBody>
      </p:sp>
      <p:sp>
        <p:nvSpPr>
          <p:cNvPr id="5" name="灯片编号占位符 4"/>
          <p:cNvSpPr>
            <a:spLocks noGrp="1"/>
          </p:cNvSpPr>
          <p:nvPr>
            <p:ph type="sldNum" sz="quarter" idx="5"/>
          </p:nvPr>
        </p:nvSpPr>
        <p:spPr/>
        <p:txBody>
          <a:bodyPr/>
          <a:lstStyle/>
          <a:p>
            <a:pPr>
              <a:defRPr/>
            </a:pPr>
            <a:fld id="{4CAB9871-0D38-4059-A168-74942DA03F00}" type="slidenum">
              <a:rPr lang="en-US" altLang="zh-CN" smtClean="0"/>
              <a:pPr>
                <a:defRPr/>
              </a:pPr>
              <a:t>105</a:t>
            </a:fld>
            <a:endParaRPr lang="en-US" altLang="zh-CN"/>
          </a:p>
        </p:txBody>
      </p:sp>
    </p:spTree>
    <p:extLst>
      <p:ext uri="{BB962C8B-B14F-4D97-AF65-F5344CB8AC3E}">
        <p14:creationId xmlns:p14="http://schemas.microsoft.com/office/powerpoint/2010/main" val="217605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pPr>
              <a:defRPr/>
            </a:pPr>
            <a:r>
              <a:rPr lang="en-US" altLang="zh-CN"/>
              <a:t>计算机网络讲义</a:t>
            </a:r>
          </a:p>
        </p:txBody>
      </p:sp>
      <p:sp>
        <p:nvSpPr>
          <p:cNvPr id="5" name="灯片编号占位符 4"/>
          <p:cNvSpPr>
            <a:spLocks noGrp="1"/>
          </p:cNvSpPr>
          <p:nvPr>
            <p:ph type="sldNum" sz="quarter" idx="5"/>
          </p:nvPr>
        </p:nvSpPr>
        <p:spPr/>
        <p:txBody>
          <a:bodyPr/>
          <a:lstStyle/>
          <a:p>
            <a:pPr>
              <a:defRPr/>
            </a:pPr>
            <a:fld id="{4CAB9871-0D38-4059-A168-74942DA03F00}" type="slidenum">
              <a:rPr lang="en-US" altLang="zh-CN" smtClean="0"/>
              <a:pPr>
                <a:defRPr/>
              </a:pPr>
              <a:t>108</a:t>
            </a:fld>
            <a:endParaRPr lang="en-US" altLang="zh-CN"/>
          </a:p>
        </p:txBody>
      </p:sp>
    </p:spTree>
    <p:extLst>
      <p:ext uri="{BB962C8B-B14F-4D97-AF65-F5344CB8AC3E}">
        <p14:creationId xmlns:p14="http://schemas.microsoft.com/office/powerpoint/2010/main" val="22022649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眉占位符 3"/>
          <p:cNvSpPr>
            <a:spLocks noGrp="1"/>
          </p:cNvSpPr>
          <p:nvPr>
            <p:ph type="hdr" sz="quarter" idx="10"/>
          </p:nvPr>
        </p:nvSpPr>
        <p:spPr/>
        <p:txBody>
          <a:bodyPr/>
          <a:lstStyle/>
          <a:p>
            <a:pPr>
              <a:defRPr/>
            </a:pPr>
            <a:r>
              <a:rPr lang="en-US" altLang="zh-CN"/>
              <a:t>计算机网络讲义</a:t>
            </a:r>
          </a:p>
        </p:txBody>
      </p:sp>
      <p:sp>
        <p:nvSpPr>
          <p:cNvPr id="5" name="灯片编号占位符 4"/>
          <p:cNvSpPr>
            <a:spLocks noGrp="1"/>
          </p:cNvSpPr>
          <p:nvPr>
            <p:ph type="sldNum" sz="quarter" idx="11"/>
          </p:nvPr>
        </p:nvSpPr>
        <p:spPr/>
        <p:txBody>
          <a:bodyPr/>
          <a:lstStyle/>
          <a:p>
            <a:pPr>
              <a:defRPr/>
            </a:pPr>
            <a:fld id="{4CAB9871-0D38-4059-A168-74942DA03F00}" type="slidenum">
              <a:rPr lang="en-US" altLang="zh-CN" smtClean="0"/>
              <a:pPr>
                <a:defRPr/>
              </a:pPr>
              <a:t>111</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pPr>
              <a:defRPr/>
            </a:pPr>
            <a:r>
              <a:rPr lang="en-US" altLang="zh-CN"/>
              <a:t>计算机网络讲义</a:t>
            </a:r>
          </a:p>
        </p:txBody>
      </p:sp>
      <p:sp>
        <p:nvSpPr>
          <p:cNvPr id="5" name="灯片编号占位符 4"/>
          <p:cNvSpPr>
            <a:spLocks noGrp="1"/>
          </p:cNvSpPr>
          <p:nvPr>
            <p:ph type="sldNum" sz="quarter" idx="5"/>
          </p:nvPr>
        </p:nvSpPr>
        <p:spPr/>
        <p:txBody>
          <a:bodyPr/>
          <a:lstStyle/>
          <a:p>
            <a:pPr>
              <a:defRPr/>
            </a:pPr>
            <a:fld id="{4CAB9871-0D38-4059-A168-74942DA03F00}" type="slidenum">
              <a:rPr lang="en-US" altLang="zh-CN" smtClean="0"/>
              <a:pPr>
                <a:defRPr/>
              </a:pPr>
              <a:t>114</a:t>
            </a:fld>
            <a:endParaRPr lang="en-US" altLang="zh-CN"/>
          </a:p>
        </p:txBody>
      </p:sp>
    </p:spTree>
    <p:extLst>
      <p:ext uri="{BB962C8B-B14F-4D97-AF65-F5344CB8AC3E}">
        <p14:creationId xmlns:p14="http://schemas.microsoft.com/office/powerpoint/2010/main" val="38768970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眉占位符 3"/>
          <p:cNvSpPr>
            <a:spLocks noGrp="1"/>
          </p:cNvSpPr>
          <p:nvPr>
            <p:ph type="hdr" sz="quarter" idx="10"/>
          </p:nvPr>
        </p:nvSpPr>
        <p:spPr/>
        <p:txBody>
          <a:bodyPr/>
          <a:lstStyle/>
          <a:p>
            <a:pPr>
              <a:defRPr/>
            </a:pPr>
            <a:r>
              <a:rPr lang="en-US" altLang="zh-CN"/>
              <a:t>计算机网络讲义</a:t>
            </a:r>
          </a:p>
        </p:txBody>
      </p:sp>
      <p:sp>
        <p:nvSpPr>
          <p:cNvPr id="5" name="灯片编号占位符 4"/>
          <p:cNvSpPr>
            <a:spLocks noGrp="1"/>
          </p:cNvSpPr>
          <p:nvPr>
            <p:ph type="sldNum" sz="quarter" idx="11"/>
          </p:nvPr>
        </p:nvSpPr>
        <p:spPr/>
        <p:txBody>
          <a:bodyPr/>
          <a:lstStyle/>
          <a:p>
            <a:pPr>
              <a:defRPr/>
            </a:pPr>
            <a:fld id="{4CAB9871-0D38-4059-A168-74942DA03F00}" type="slidenum">
              <a:rPr lang="en-US" altLang="zh-CN" smtClean="0"/>
              <a:pPr>
                <a:defRPr/>
              </a:pPr>
              <a:t>115</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pPr>
              <a:defRPr/>
            </a:pPr>
            <a:r>
              <a:rPr lang="en-US" altLang="zh-CN"/>
              <a:t>计算机网络讲义</a:t>
            </a:r>
          </a:p>
        </p:txBody>
      </p:sp>
      <p:sp>
        <p:nvSpPr>
          <p:cNvPr id="5" name="灯片编号占位符 4"/>
          <p:cNvSpPr>
            <a:spLocks noGrp="1"/>
          </p:cNvSpPr>
          <p:nvPr>
            <p:ph type="sldNum" sz="quarter" idx="5"/>
          </p:nvPr>
        </p:nvSpPr>
        <p:spPr/>
        <p:txBody>
          <a:bodyPr/>
          <a:lstStyle/>
          <a:p>
            <a:pPr>
              <a:defRPr/>
            </a:pPr>
            <a:fld id="{4CAB9871-0D38-4059-A168-74942DA03F00}" type="slidenum">
              <a:rPr lang="en-US" altLang="zh-CN" smtClean="0"/>
              <a:pPr>
                <a:defRPr/>
              </a:pPr>
              <a:t>116</a:t>
            </a:fld>
            <a:endParaRPr lang="en-US" altLang="zh-CN"/>
          </a:p>
        </p:txBody>
      </p:sp>
    </p:spTree>
    <p:extLst>
      <p:ext uri="{BB962C8B-B14F-4D97-AF65-F5344CB8AC3E}">
        <p14:creationId xmlns:p14="http://schemas.microsoft.com/office/powerpoint/2010/main" val="36410259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pPr>
              <a:defRPr/>
            </a:pPr>
            <a:r>
              <a:rPr lang="en-US" altLang="zh-CN"/>
              <a:t>计算机网络讲义</a:t>
            </a:r>
          </a:p>
        </p:txBody>
      </p:sp>
      <p:sp>
        <p:nvSpPr>
          <p:cNvPr id="5" name="灯片编号占位符 4"/>
          <p:cNvSpPr>
            <a:spLocks noGrp="1"/>
          </p:cNvSpPr>
          <p:nvPr>
            <p:ph type="sldNum" sz="quarter" idx="5"/>
          </p:nvPr>
        </p:nvSpPr>
        <p:spPr/>
        <p:txBody>
          <a:bodyPr/>
          <a:lstStyle/>
          <a:p>
            <a:pPr>
              <a:defRPr/>
            </a:pPr>
            <a:fld id="{4CAB9871-0D38-4059-A168-74942DA03F00}" type="slidenum">
              <a:rPr lang="en-US" altLang="zh-CN" smtClean="0"/>
              <a:pPr>
                <a:defRPr/>
              </a:pPr>
              <a:t>118</a:t>
            </a:fld>
            <a:endParaRPr lang="en-US" altLang="zh-CN"/>
          </a:p>
        </p:txBody>
      </p:sp>
    </p:spTree>
    <p:extLst>
      <p:ext uri="{BB962C8B-B14F-4D97-AF65-F5344CB8AC3E}">
        <p14:creationId xmlns:p14="http://schemas.microsoft.com/office/powerpoint/2010/main" val="2938338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pPr>
              <a:defRPr/>
            </a:pPr>
            <a:r>
              <a:rPr lang="en-US" altLang="zh-CN"/>
              <a:t>计算机网络讲义</a:t>
            </a:r>
          </a:p>
        </p:txBody>
      </p:sp>
      <p:sp>
        <p:nvSpPr>
          <p:cNvPr id="5" name="灯片编号占位符 4"/>
          <p:cNvSpPr>
            <a:spLocks noGrp="1"/>
          </p:cNvSpPr>
          <p:nvPr>
            <p:ph type="sldNum" sz="quarter" idx="5"/>
          </p:nvPr>
        </p:nvSpPr>
        <p:spPr/>
        <p:txBody>
          <a:bodyPr/>
          <a:lstStyle/>
          <a:p>
            <a:pPr>
              <a:defRPr/>
            </a:pPr>
            <a:fld id="{4CAB9871-0D38-4059-A168-74942DA03F00}" type="slidenum">
              <a:rPr lang="en-US" altLang="zh-CN" smtClean="0"/>
              <a:pPr>
                <a:defRPr/>
              </a:pPr>
              <a:t>31</a:t>
            </a:fld>
            <a:endParaRPr lang="en-US" altLang="zh-CN"/>
          </a:p>
        </p:txBody>
      </p:sp>
    </p:spTree>
    <p:extLst>
      <p:ext uri="{BB962C8B-B14F-4D97-AF65-F5344CB8AC3E}">
        <p14:creationId xmlns:p14="http://schemas.microsoft.com/office/powerpoint/2010/main" val="1780623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pPr>
              <a:defRPr/>
            </a:pPr>
            <a:r>
              <a:rPr lang="en-US" altLang="zh-CN"/>
              <a:t>计算机网络讲义</a:t>
            </a:r>
          </a:p>
        </p:txBody>
      </p:sp>
      <p:sp>
        <p:nvSpPr>
          <p:cNvPr id="5" name="灯片编号占位符 4"/>
          <p:cNvSpPr>
            <a:spLocks noGrp="1"/>
          </p:cNvSpPr>
          <p:nvPr>
            <p:ph type="sldNum" sz="quarter" idx="5"/>
          </p:nvPr>
        </p:nvSpPr>
        <p:spPr/>
        <p:txBody>
          <a:bodyPr/>
          <a:lstStyle/>
          <a:p>
            <a:pPr>
              <a:defRPr/>
            </a:pPr>
            <a:fld id="{4CAB9871-0D38-4059-A168-74942DA03F00}" type="slidenum">
              <a:rPr lang="en-US" altLang="zh-CN" smtClean="0"/>
              <a:pPr>
                <a:defRPr/>
              </a:pPr>
              <a:t>120</a:t>
            </a:fld>
            <a:endParaRPr lang="en-US" altLang="zh-CN"/>
          </a:p>
        </p:txBody>
      </p:sp>
    </p:spTree>
    <p:extLst>
      <p:ext uri="{BB962C8B-B14F-4D97-AF65-F5344CB8AC3E}">
        <p14:creationId xmlns:p14="http://schemas.microsoft.com/office/powerpoint/2010/main" val="31309183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眉占位符 3"/>
          <p:cNvSpPr>
            <a:spLocks noGrp="1"/>
          </p:cNvSpPr>
          <p:nvPr>
            <p:ph type="hdr" sz="quarter" idx="10"/>
          </p:nvPr>
        </p:nvSpPr>
        <p:spPr/>
        <p:txBody>
          <a:bodyPr/>
          <a:lstStyle/>
          <a:p>
            <a:pPr>
              <a:defRPr/>
            </a:pPr>
            <a:r>
              <a:rPr lang="en-US" altLang="zh-CN"/>
              <a:t>计算机网络讲义</a:t>
            </a:r>
          </a:p>
        </p:txBody>
      </p:sp>
      <p:sp>
        <p:nvSpPr>
          <p:cNvPr id="5" name="灯片编号占位符 4"/>
          <p:cNvSpPr>
            <a:spLocks noGrp="1"/>
          </p:cNvSpPr>
          <p:nvPr>
            <p:ph type="sldNum" sz="quarter" idx="11"/>
          </p:nvPr>
        </p:nvSpPr>
        <p:spPr/>
        <p:txBody>
          <a:bodyPr/>
          <a:lstStyle/>
          <a:p>
            <a:pPr>
              <a:defRPr/>
            </a:pPr>
            <a:fld id="{4CAB9871-0D38-4059-A168-74942DA03F00}" type="slidenum">
              <a:rPr lang="en-US" altLang="zh-CN" smtClean="0"/>
              <a:pPr>
                <a:defRPr/>
              </a:pPr>
              <a:t>122</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pPr>
              <a:defRPr/>
            </a:pPr>
            <a:r>
              <a:rPr lang="en-US" altLang="zh-CN"/>
              <a:t>计算机网络讲义</a:t>
            </a:r>
          </a:p>
        </p:txBody>
      </p:sp>
      <p:sp>
        <p:nvSpPr>
          <p:cNvPr id="5" name="灯片编号占位符 4"/>
          <p:cNvSpPr>
            <a:spLocks noGrp="1"/>
          </p:cNvSpPr>
          <p:nvPr>
            <p:ph type="sldNum" sz="quarter" idx="5"/>
          </p:nvPr>
        </p:nvSpPr>
        <p:spPr/>
        <p:txBody>
          <a:bodyPr/>
          <a:lstStyle/>
          <a:p>
            <a:pPr>
              <a:defRPr/>
            </a:pPr>
            <a:fld id="{4CAB9871-0D38-4059-A168-74942DA03F00}" type="slidenum">
              <a:rPr lang="en-US" altLang="zh-CN" smtClean="0"/>
              <a:pPr>
                <a:defRPr/>
              </a:pPr>
              <a:t>126</a:t>
            </a:fld>
            <a:endParaRPr lang="en-US" altLang="zh-CN"/>
          </a:p>
        </p:txBody>
      </p:sp>
    </p:spTree>
    <p:extLst>
      <p:ext uri="{BB962C8B-B14F-4D97-AF65-F5344CB8AC3E}">
        <p14:creationId xmlns:p14="http://schemas.microsoft.com/office/powerpoint/2010/main" val="22349192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pPr>
              <a:defRPr/>
            </a:pPr>
            <a:r>
              <a:rPr lang="en-US" altLang="zh-CN"/>
              <a:t>计算机网络讲义</a:t>
            </a:r>
          </a:p>
        </p:txBody>
      </p:sp>
      <p:sp>
        <p:nvSpPr>
          <p:cNvPr id="5" name="灯片编号占位符 4"/>
          <p:cNvSpPr>
            <a:spLocks noGrp="1"/>
          </p:cNvSpPr>
          <p:nvPr>
            <p:ph type="sldNum" sz="quarter" idx="5"/>
          </p:nvPr>
        </p:nvSpPr>
        <p:spPr/>
        <p:txBody>
          <a:bodyPr/>
          <a:lstStyle/>
          <a:p>
            <a:pPr>
              <a:defRPr/>
            </a:pPr>
            <a:fld id="{4CAB9871-0D38-4059-A168-74942DA03F00}" type="slidenum">
              <a:rPr lang="en-US" altLang="zh-CN" smtClean="0"/>
              <a:pPr>
                <a:defRPr/>
              </a:pPr>
              <a:t>128</a:t>
            </a:fld>
            <a:endParaRPr lang="en-US" altLang="zh-CN"/>
          </a:p>
        </p:txBody>
      </p:sp>
    </p:spTree>
    <p:extLst>
      <p:ext uri="{BB962C8B-B14F-4D97-AF65-F5344CB8AC3E}">
        <p14:creationId xmlns:p14="http://schemas.microsoft.com/office/powerpoint/2010/main" val="19318460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pPr>
              <a:defRPr/>
            </a:pPr>
            <a:r>
              <a:rPr lang="en-US" altLang="zh-CN"/>
              <a:t>计算机网络讲义</a:t>
            </a:r>
          </a:p>
        </p:txBody>
      </p:sp>
      <p:sp>
        <p:nvSpPr>
          <p:cNvPr id="5" name="灯片编号占位符 4"/>
          <p:cNvSpPr>
            <a:spLocks noGrp="1"/>
          </p:cNvSpPr>
          <p:nvPr>
            <p:ph type="sldNum" sz="quarter" idx="5"/>
          </p:nvPr>
        </p:nvSpPr>
        <p:spPr/>
        <p:txBody>
          <a:bodyPr/>
          <a:lstStyle/>
          <a:p>
            <a:pPr>
              <a:defRPr/>
            </a:pPr>
            <a:fld id="{4CAB9871-0D38-4059-A168-74942DA03F00}" type="slidenum">
              <a:rPr lang="en-US" altLang="zh-CN" smtClean="0"/>
              <a:pPr>
                <a:defRPr/>
              </a:pPr>
              <a:t>132</a:t>
            </a:fld>
            <a:endParaRPr lang="en-US" altLang="zh-CN"/>
          </a:p>
        </p:txBody>
      </p:sp>
    </p:spTree>
    <p:extLst>
      <p:ext uri="{BB962C8B-B14F-4D97-AF65-F5344CB8AC3E}">
        <p14:creationId xmlns:p14="http://schemas.microsoft.com/office/powerpoint/2010/main" val="32311429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pPr>
              <a:defRPr/>
            </a:pPr>
            <a:r>
              <a:rPr lang="en-US" altLang="zh-CN"/>
              <a:t>计算机网络讲义</a:t>
            </a:r>
          </a:p>
        </p:txBody>
      </p:sp>
      <p:sp>
        <p:nvSpPr>
          <p:cNvPr id="5" name="灯片编号占位符 4"/>
          <p:cNvSpPr>
            <a:spLocks noGrp="1"/>
          </p:cNvSpPr>
          <p:nvPr>
            <p:ph type="sldNum" sz="quarter" idx="5"/>
          </p:nvPr>
        </p:nvSpPr>
        <p:spPr/>
        <p:txBody>
          <a:bodyPr/>
          <a:lstStyle/>
          <a:p>
            <a:pPr>
              <a:defRPr/>
            </a:pPr>
            <a:fld id="{4CAB9871-0D38-4059-A168-74942DA03F00}" type="slidenum">
              <a:rPr lang="en-US" altLang="zh-CN" smtClean="0"/>
              <a:pPr>
                <a:defRPr/>
              </a:pPr>
              <a:t>137</a:t>
            </a:fld>
            <a:endParaRPr lang="en-US" altLang="zh-CN"/>
          </a:p>
        </p:txBody>
      </p:sp>
    </p:spTree>
    <p:extLst>
      <p:ext uri="{BB962C8B-B14F-4D97-AF65-F5344CB8AC3E}">
        <p14:creationId xmlns:p14="http://schemas.microsoft.com/office/powerpoint/2010/main" val="37521604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pPr>
              <a:defRPr/>
            </a:pPr>
            <a:r>
              <a:rPr lang="en-US" altLang="zh-CN"/>
              <a:t>计算机网络讲义</a:t>
            </a:r>
          </a:p>
        </p:txBody>
      </p:sp>
      <p:sp>
        <p:nvSpPr>
          <p:cNvPr id="5" name="灯片编号占位符 4"/>
          <p:cNvSpPr>
            <a:spLocks noGrp="1"/>
          </p:cNvSpPr>
          <p:nvPr>
            <p:ph type="sldNum" sz="quarter" idx="5"/>
          </p:nvPr>
        </p:nvSpPr>
        <p:spPr/>
        <p:txBody>
          <a:bodyPr/>
          <a:lstStyle/>
          <a:p>
            <a:pPr>
              <a:defRPr/>
            </a:pPr>
            <a:fld id="{4CAB9871-0D38-4059-A168-74942DA03F00}" type="slidenum">
              <a:rPr lang="en-US" altLang="zh-CN" smtClean="0"/>
              <a:pPr>
                <a:defRPr/>
              </a:pPr>
              <a:t>141</a:t>
            </a:fld>
            <a:endParaRPr lang="en-US" altLang="zh-CN"/>
          </a:p>
        </p:txBody>
      </p:sp>
    </p:spTree>
    <p:extLst>
      <p:ext uri="{BB962C8B-B14F-4D97-AF65-F5344CB8AC3E}">
        <p14:creationId xmlns:p14="http://schemas.microsoft.com/office/powerpoint/2010/main" val="10062835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pPr>
              <a:defRPr/>
            </a:pPr>
            <a:r>
              <a:rPr lang="en-US" altLang="zh-CN"/>
              <a:t>计算机网络讲义</a:t>
            </a:r>
          </a:p>
        </p:txBody>
      </p:sp>
      <p:sp>
        <p:nvSpPr>
          <p:cNvPr id="5" name="灯片编号占位符 4"/>
          <p:cNvSpPr>
            <a:spLocks noGrp="1"/>
          </p:cNvSpPr>
          <p:nvPr>
            <p:ph type="sldNum" sz="quarter" idx="5"/>
          </p:nvPr>
        </p:nvSpPr>
        <p:spPr/>
        <p:txBody>
          <a:bodyPr/>
          <a:lstStyle/>
          <a:p>
            <a:pPr>
              <a:defRPr/>
            </a:pPr>
            <a:fld id="{4CAB9871-0D38-4059-A168-74942DA03F00}" type="slidenum">
              <a:rPr lang="en-US" altLang="zh-CN" smtClean="0"/>
              <a:pPr>
                <a:defRPr/>
              </a:pPr>
              <a:t>146</a:t>
            </a:fld>
            <a:endParaRPr lang="en-US" altLang="zh-CN"/>
          </a:p>
        </p:txBody>
      </p:sp>
    </p:spTree>
    <p:extLst>
      <p:ext uri="{BB962C8B-B14F-4D97-AF65-F5344CB8AC3E}">
        <p14:creationId xmlns:p14="http://schemas.microsoft.com/office/powerpoint/2010/main" val="23312990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眉占位符 3"/>
          <p:cNvSpPr>
            <a:spLocks noGrp="1"/>
          </p:cNvSpPr>
          <p:nvPr>
            <p:ph type="hdr" sz="quarter" idx="10"/>
          </p:nvPr>
        </p:nvSpPr>
        <p:spPr/>
        <p:txBody>
          <a:bodyPr/>
          <a:lstStyle/>
          <a:p>
            <a:pPr>
              <a:defRPr/>
            </a:pPr>
            <a:r>
              <a:rPr lang="en-US" altLang="zh-CN"/>
              <a:t>计算机网络讲义</a:t>
            </a:r>
          </a:p>
        </p:txBody>
      </p:sp>
      <p:sp>
        <p:nvSpPr>
          <p:cNvPr id="5" name="灯片编号占位符 4"/>
          <p:cNvSpPr>
            <a:spLocks noGrp="1"/>
          </p:cNvSpPr>
          <p:nvPr>
            <p:ph type="sldNum" sz="quarter" idx="11"/>
          </p:nvPr>
        </p:nvSpPr>
        <p:spPr/>
        <p:txBody>
          <a:bodyPr/>
          <a:lstStyle/>
          <a:p>
            <a:pPr>
              <a:defRPr/>
            </a:pPr>
            <a:fld id="{4CAB9871-0D38-4059-A168-74942DA03F00}" type="slidenum">
              <a:rPr lang="en-US" altLang="zh-CN" smtClean="0"/>
              <a:pPr>
                <a:defRPr/>
              </a:pPr>
              <a:t>154</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pPr>
              <a:defRPr/>
            </a:pPr>
            <a:r>
              <a:rPr lang="en-US" altLang="zh-CN"/>
              <a:t>计算机网络讲义</a:t>
            </a:r>
          </a:p>
        </p:txBody>
      </p:sp>
      <p:sp>
        <p:nvSpPr>
          <p:cNvPr id="5" name="灯片编号占位符 4"/>
          <p:cNvSpPr>
            <a:spLocks noGrp="1"/>
          </p:cNvSpPr>
          <p:nvPr>
            <p:ph type="sldNum" sz="quarter" idx="5"/>
          </p:nvPr>
        </p:nvSpPr>
        <p:spPr/>
        <p:txBody>
          <a:bodyPr/>
          <a:lstStyle/>
          <a:p>
            <a:pPr>
              <a:defRPr/>
            </a:pPr>
            <a:fld id="{4CAB9871-0D38-4059-A168-74942DA03F00}" type="slidenum">
              <a:rPr lang="en-US" altLang="zh-CN" smtClean="0"/>
              <a:pPr>
                <a:defRPr/>
              </a:pPr>
              <a:t>168</a:t>
            </a:fld>
            <a:endParaRPr lang="en-US" altLang="zh-CN"/>
          </a:p>
        </p:txBody>
      </p:sp>
    </p:spTree>
    <p:extLst>
      <p:ext uri="{BB962C8B-B14F-4D97-AF65-F5344CB8AC3E}">
        <p14:creationId xmlns:p14="http://schemas.microsoft.com/office/powerpoint/2010/main" val="1822874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pPr>
              <a:defRPr/>
            </a:pPr>
            <a:r>
              <a:rPr lang="en-US" altLang="zh-CN"/>
              <a:t>计算机网络讲义</a:t>
            </a:r>
          </a:p>
        </p:txBody>
      </p:sp>
      <p:sp>
        <p:nvSpPr>
          <p:cNvPr id="5" name="灯片编号占位符 4"/>
          <p:cNvSpPr>
            <a:spLocks noGrp="1"/>
          </p:cNvSpPr>
          <p:nvPr>
            <p:ph type="sldNum" sz="quarter" idx="5"/>
          </p:nvPr>
        </p:nvSpPr>
        <p:spPr/>
        <p:txBody>
          <a:bodyPr/>
          <a:lstStyle/>
          <a:p>
            <a:pPr>
              <a:defRPr/>
            </a:pPr>
            <a:fld id="{4CAB9871-0D38-4059-A168-74942DA03F00}" type="slidenum">
              <a:rPr lang="en-US" altLang="zh-CN" smtClean="0"/>
              <a:pPr>
                <a:defRPr/>
              </a:pPr>
              <a:t>35</a:t>
            </a:fld>
            <a:endParaRPr lang="en-US" altLang="zh-CN"/>
          </a:p>
        </p:txBody>
      </p:sp>
    </p:spTree>
    <p:extLst>
      <p:ext uri="{BB962C8B-B14F-4D97-AF65-F5344CB8AC3E}">
        <p14:creationId xmlns:p14="http://schemas.microsoft.com/office/powerpoint/2010/main" val="34266785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pPr>
              <a:defRPr/>
            </a:pPr>
            <a:r>
              <a:rPr lang="en-US" altLang="zh-CN"/>
              <a:t>计算机网络讲义</a:t>
            </a:r>
          </a:p>
        </p:txBody>
      </p:sp>
      <p:sp>
        <p:nvSpPr>
          <p:cNvPr id="5" name="灯片编号占位符 4"/>
          <p:cNvSpPr>
            <a:spLocks noGrp="1"/>
          </p:cNvSpPr>
          <p:nvPr>
            <p:ph type="sldNum" sz="quarter" idx="5"/>
          </p:nvPr>
        </p:nvSpPr>
        <p:spPr/>
        <p:txBody>
          <a:bodyPr/>
          <a:lstStyle/>
          <a:p>
            <a:pPr>
              <a:defRPr/>
            </a:pPr>
            <a:fld id="{4CAB9871-0D38-4059-A168-74942DA03F00}" type="slidenum">
              <a:rPr lang="en-US" altLang="zh-CN" smtClean="0"/>
              <a:pPr>
                <a:defRPr/>
              </a:pPr>
              <a:t>170</a:t>
            </a:fld>
            <a:endParaRPr lang="en-US" altLang="zh-CN"/>
          </a:p>
        </p:txBody>
      </p:sp>
    </p:spTree>
    <p:extLst>
      <p:ext uri="{BB962C8B-B14F-4D97-AF65-F5344CB8AC3E}">
        <p14:creationId xmlns:p14="http://schemas.microsoft.com/office/powerpoint/2010/main" val="9190395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pPr>
              <a:defRPr/>
            </a:pPr>
            <a:r>
              <a:rPr lang="en-US" altLang="zh-CN"/>
              <a:t>计算机网络讲义</a:t>
            </a:r>
          </a:p>
        </p:txBody>
      </p:sp>
      <p:sp>
        <p:nvSpPr>
          <p:cNvPr id="5" name="灯片编号占位符 4"/>
          <p:cNvSpPr>
            <a:spLocks noGrp="1"/>
          </p:cNvSpPr>
          <p:nvPr>
            <p:ph type="sldNum" sz="quarter" idx="5"/>
          </p:nvPr>
        </p:nvSpPr>
        <p:spPr/>
        <p:txBody>
          <a:bodyPr/>
          <a:lstStyle/>
          <a:p>
            <a:pPr>
              <a:defRPr/>
            </a:pPr>
            <a:fld id="{4CAB9871-0D38-4059-A168-74942DA03F00}" type="slidenum">
              <a:rPr lang="en-US" altLang="zh-CN" smtClean="0"/>
              <a:pPr>
                <a:defRPr/>
              </a:pPr>
              <a:t>171</a:t>
            </a:fld>
            <a:endParaRPr lang="en-US" altLang="zh-CN"/>
          </a:p>
        </p:txBody>
      </p:sp>
    </p:spTree>
    <p:extLst>
      <p:ext uri="{BB962C8B-B14F-4D97-AF65-F5344CB8AC3E}">
        <p14:creationId xmlns:p14="http://schemas.microsoft.com/office/powerpoint/2010/main" val="14213929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pPr>
              <a:defRPr/>
            </a:pPr>
            <a:r>
              <a:rPr lang="en-US" altLang="zh-CN"/>
              <a:t>计算机网络讲义</a:t>
            </a:r>
          </a:p>
        </p:txBody>
      </p:sp>
      <p:sp>
        <p:nvSpPr>
          <p:cNvPr id="5" name="灯片编号占位符 4"/>
          <p:cNvSpPr>
            <a:spLocks noGrp="1"/>
          </p:cNvSpPr>
          <p:nvPr>
            <p:ph type="sldNum" sz="quarter" idx="5"/>
          </p:nvPr>
        </p:nvSpPr>
        <p:spPr/>
        <p:txBody>
          <a:bodyPr/>
          <a:lstStyle/>
          <a:p>
            <a:pPr>
              <a:defRPr/>
            </a:pPr>
            <a:fld id="{4CAB9871-0D38-4059-A168-74942DA03F00}" type="slidenum">
              <a:rPr lang="en-US" altLang="zh-CN" smtClean="0"/>
              <a:pPr>
                <a:defRPr/>
              </a:pPr>
              <a:t>174</a:t>
            </a:fld>
            <a:endParaRPr lang="en-US" altLang="zh-CN"/>
          </a:p>
        </p:txBody>
      </p:sp>
    </p:spTree>
    <p:extLst>
      <p:ext uri="{BB962C8B-B14F-4D97-AF65-F5344CB8AC3E}">
        <p14:creationId xmlns:p14="http://schemas.microsoft.com/office/powerpoint/2010/main" val="31581335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pPr>
              <a:defRPr/>
            </a:pPr>
            <a:r>
              <a:rPr lang="en-US" altLang="zh-CN"/>
              <a:t>计算机网络讲义</a:t>
            </a:r>
          </a:p>
        </p:txBody>
      </p:sp>
      <p:sp>
        <p:nvSpPr>
          <p:cNvPr id="5" name="灯片编号占位符 4"/>
          <p:cNvSpPr>
            <a:spLocks noGrp="1"/>
          </p:cNvSpPr>
          <p:nvPr>
            <p:ph type="sldNum" sz="quarter" idx="5"/>
          </p:nvPr>
        </p:nvSpPr>
        <p:spPr/>
        <p:txBody>
          <a:bodyPr/>
          <a:lstStyle/>
          <a:p>
            <a:pPr>
              <a:defRPr/>
            </a:pPr>
            <a:fld id="{4CAB9871-0D38-4059-A168-74942DA03F00}" type="slidenum">
              <a:rPr lang="en-US" altLang="zh-CN" smtClean="0"/>
              <a:pPr>
                <a:defRPr/>
              </a:pPr>
              <a:t>176</a:t>
            </a:fld>
            <a:endParaRPr lang="en-US" altLang="zh-CN"/>
          </a:p>
        </p:txBody>
      </p:sp>
    </p:spTree>
    <p:extLst>
      <p:ext uri="{BB962C8B-B14F-4D97-AF65-F5344CB8AC3E}">
        <p14:creationId xmlns:p14="http://schemas.microsoft.com/office/powerpoint/2010/main" val="21946168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pPr>
              <a:defRPr/>
            </a:pPr>
            <a:r>
              <a:rPr lang="en-US" altLang="zh-CN"/>
              <a:t>计算机网络讲义</a:t>
            </a:r>
          </a:p>
        </p:txBody>
      </p:sp>
      <p:sp>
        <p:nvSpPr>
          <p:cNvPr id="5" name="灯片编号占位符 4"/>
          <p:cNvSpPr>
            <a:spLocks noGrp="1"/>
          </p:cNvSpPr>
          <p:nvPr>
            <p:ph type="sldNum" sz="quarter" idx="5"/>
          </p:nvPr>
        </p:nvSpPr>
        <p:spPr/>
        <p:txBody>
          <a:bodyPr/>
          <a:lstStyle/>
          <a:p>
            <a:pPr>
              <a:defRPr/>
            </a:pPr>
            <a:fld id="{4CAB9871-0D38-4059-A168-74942DA03F00}" type="slidenum">
              <a:rPr lang="en-US" altLang="zh-CN" smtClean="0"/>
              <a:pPr>
                <a:defRPr/>
              </a:pPr>
              <a:t>177</a:t>
            </a:fld>
            <a:endParaRPr lang="en-US" altLang="zh-CN"/>
          </a:p>
        </p:txBody>
      </p:sp>
    </p:spTree>
    <p:extLst>
      <p:ext uri="{BB962C8B-B14F-4D97-AF65-F5344CB8AC3E}">
        <p14:creationId xmlns:p14="http://schemas.microsoft.com/office/powerpoint/2010/main" val="39634878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pPr>
              <a:defRPr/>
            </a:pPr>
            <a:r>
              <a:rPr lang="en-US" altLang="zh-CN"/>
              <a:t>计算机网络讲义</a:t>
            </a:r>
          </a:p>
        </p:txBody>
      </p:sp>
      <p:sp>
        <p:nvSpPr>
          <p:cNvPr id="5" name="灯片编号占位符 4"/>
          <p:cNvSpPr>
            <a:spLocks noGrp="1"/>
          </p:cNvSpPr>
          <p:nvPr>
            <p:ph type="sldNum" sz="quarter" idx="5"/>
          </p:nvPr>
        </p:nvSpPr>
        <p:spPr/>
        <p:txBody>
          <a:bodyPr/>
          <a:lstStyle/>
          <a:p>
            <a:pPr>
              <a:defRPr/>
            </a:pPr>
            <a:fld id="{4CAB9871-0D38-4059-A168-74942DA03F00}" type="slidenum">
              <a:rPr lang="en-US" altLang="zh-CN" smtClean="0"/>
              <a:pPr>
                <a:defRPr/>
              </a:pPr>
              <a:t>202</a:t>
            </a:fld>
            <a:endParaRPr lang="en-US" altLang="zh-CN"/>
          </a:p>
        </p:txBody>
      </p:sp>
    </p:spTree>
    <p:extLst>
      <p:ext uri="{BB962C8B-B14F-4D97-AF65-F5344CB8AC3E}">
        <p14:creationId xmlns:p14="http://schemas.microsoft.com/office/powerpoint/2010/main" val="9496775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pPr>
              <a:defRPr/>
            </a:pPr>
            <a:r>
              <a:rPr lang="en-US" altLang="zh-CN"/>
              <a:t>计算机网络讲义</a:t>
            </a:r>
          </a:p>
        </p:txBody>
      </p:sp>
      <p:sp>
        <p:nvSpPr>
          <p:cNvPr id="5" name="灯片编号占位符 4"/>
          <p:cNvSpPr>
            <a:spLocks noGrp="1"/>
          </p:cNvSpPr>
          <p:nvPr>
            <p:ph type="sldNum" sz="quarter" idx="5"/>
          </p:nvPr>
        </p:nvSpPr>
        <p:spPr/>
        <p:txBody>
          <a:bodyPr/>
          <a:lstStyle/>
          <a:p>
            <a:pPr>
              <a:defRPr/>
            </a:pPr>
            <a:fld id="{4CAB9871-0D38-4059-A168-74942DA03F00}" type="slidenum">
              <a:rPr lang="en-US" altLang="zh-CN" smtClean="0"/>
              <a:pPr>
                <a:defRPr/>
              </a:pPr>
              <a:t>203</a:t>
            </a:fld>
            <a:endParaRPr lang="en-US" altLang="zh-CN"/>
          </a:p>
        </p:txBody>
      </p:sp>
    </p:spTree>
    <p:extLst>
      <p:ext uri="{BB962C8B-B14F-4D97-AF65-F5344CB8AC3E}">
        <p14:creationId xmlns:p14="http://schemas.microsoft.com/office/powerpoint/2010/main" val="1267161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pPr>
              <a:defRPr/>
            </a:pPr>
            <a:r>
              <a:rPr lang="en-US" altLang="zh-CN"/>
              <a:t>计算机网络讲义</a:t>
            </a:r>
          </a:p>
        </p:txBody>
      </p:sp>
      <p:sp>
        <p:nvSpPr>
          <p:cNvPr id="5" name="灯片编号占位符 4"/>
          <p:cNvSpPr>
            <a:spLocks noGrp="1"/>
          </p:cNvSpPr>
          <p:nvPr>
            <p:ph type="sldNum" sz="quarter" idx="5"/>
          </p:nvPr>
        </p:nvSpPr>
        <p:spPr/>
        <p:txBody>
          <a:bodyPr/>
          <a:lstStyle/>
          <a:p>
            <a:pPr>
              <a:defRPr/>
            </a:pPr>
            <a:fld id="{4CAB9871-0D38-4059-A168-74942DA03F00}" type="slidenum">
              <a:rPr lang="en-US" altLang="zh-CN" smtClean="0"/>
              <a:pPr>
                <a:defRPr/>
              </a:pPr>
              <a:t>204</a:t>
            </a:fld>
            <a:endParaRPr lang="en-US" altLang="zh-CN"/>
          </a:p>
        </p:txBody>
      </p:sp>
    </p:spTree>
    <p:extLst>
      <p:ext uri="{BB962C8B-B14F-4D97-AF65-F5344CB8AC3E}">
        <p14:creationId xmlns:p14="http://schemas.microsoft.com/office/powerpoint/2010/main" val="33465067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pPr>
              <a:defRPr/>
            </a:pPr>
            <a:r>
              <a:rPr lang="en-US" altLang="zh-CN"/>
              <a:t>计算机网络讲义</a:t>
            </a:r>
          </a:p>
        </p:txBody>
      </p:sp>
      <p:sp>
        <p:nvSpPr>
          <p:cNvPr id="5" name="灯片编号占位符 4"/>
          <p:cNvSpPr>
            <a:spLocks noGrp="1"/>
          </p:cNvSpPr>
          <p:nvPr>
            <p:ph type="sldNum" sz="quarter" idx="5"/>
          </p:nvPr>
        </p:nvSpPr>
        <p:spPr/>
        <p:txBody>
          <a:bodyPr/>
          <a:lstStyle/>
          <a:p>
            <a:pPr>
              <a:defRPr/>
            </a:pPr>
            <a:fld id="{4CAB9871-0D38-4059-A168-74942DA03F00}" type="slidenum">
              <a:rPr lang="en-US" altLang="zh-CN" smtClean="0"/>
              <a:pPr>
                <a:defRPr/>
              </a:pPr>
              <a:t>223</a:t>
            </a:fld>
            <a:endParaRPr lang="en-US" altLang="zh-CN"/>
          </a:p>
        </p:txBody>
      </p:sp>
    </p:spTree>
    <p:extLst>
      <p:ext uri="{BB962C8B-B14F-4D97-AF65-F5344CB8AC3E}">
        <p14:creationId xmlns:p14="http://schemas.microsoft.com/office/powerpoint/2010/main" val="40420371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pPr>
              <a:defRPr/>
            </a:pPr>
            <a:r>
              <a:rPr lang="en-US" altLang="zh-CN"/>
              <a:t>计算机网络讲义</a:t>
            </a:r>
          </a:p>
        </p:txBody>
      </p:sp>
      <p:sp>
        <p:nvSpPr>
          <p:cNvPr id="5" name="灯片编号占位符 4"/>
          <p:cNvSpPr>
            <a:spLocks noGrp="1"/>
          </p:cNvSpPr>
          <p:nvPr>
            <p:ph type="sldNum" sz="quarter" idx="5"/>
          </p:nvPr>
        </p:nvSpPr>
        <p:spPr/>
        <p:txBody>
          <a:bodyPr/>
          <a:lstStyle/>
          <a:p>
            <a:pPr>
              <a:defRPr/>
            </a:pPr>
            <a:fld id="{4CAB9871-0D38-4059-A168-74942DA03F00}" type="slidenum">
              <a:rPr lang="en-US" altLang="zh-CN" smtClean="0"/>
              <a:pPr>
                <a:defRPr/>
              </a:pPr>
              <a:t>226</a:t>
            </a:fld>
            <a:endParaRPr lang="en-US" altLang="zh-CN"/>
          </a:p>
        </p:txBody>
      </p:sp>
    </p:spTree>
    <p:extLst>
      <p:ext uri="{BB962C8B-B14F-4D97-AF65-F5344CB8AC3E}">
        <p14:creationId xmlns:p14="http://schemas.microsoft.com/office/powerpoint/2010/main" val="652671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pPr>
              <a:defRPr/>
            </a:pPr>
            <a:r>
              <a:rPr lang="en-US" altLang="zh-CN"/>
              <a:t>计算机网络讲义</a:t>
            </a:r>
          </a:p>
        </p:txBody>
      </p:sp>
      <p:sp>
        <p:nvSpPr>
          <p:cNvPr id="5" name="灯片编号占位符 4"/>
          <p:cNvSpPr>
            <a:spLocks noGrp="1"/>
          </p:cNvSpPr>
          <p:nvPr>
            <p:ph type="sldNum" sz="quarter" idx="5"/>
          </p:nvPr>
        </p:nvSpPr>
        <p:spPr/>
        <p:txBody>
          <a:bodyPr/>
          <a:lstStyle/>
          <a:p>
            <a:pPr>
              <a:defRPr/>
            </a:pPr>
            <a:fld id="{4CAB9871-0D38-4059-A168-74942DA03F00}" type="slidenum">
              <a:rPr lang="en-US" altLang="zh-CN" smtClean="0"/>
              <a:pPr>
                <a:defRPr/>
              </a:pPr>
              <a:t>41</a:t>
            </a:fld>
            <a:endParaRPr lang="en-US" altLang="zh-CN"/>
          </a:p>
        </p:txBody>
      </p:sp>
    </p:spTree>
    <p:extLst>
      <p:ext uri="{BB962C8B-B14F-4D97-AF65-F5344CB8AC3E}">
        <p14:creationId xmlns:p14="http://schemas.microsoft.com/office/powerpoint/2010/main" val="29173639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pPr>
              <a:defRPr/>
            </a:pPr>
            <a:r>
              <a:rPr lang="en-US" altLang="zh-CN"/>
              <a:t>计算机网络讲义</a:t>
            </a:r>
          </a:p>
        </p:txBody>
      </p:sp>
      <p:sp>
        <p:nvSpPr>
          <p:cNvPr id="5" name="灯片编号占位符 4"/>
          <p:cNvSpPr>
            <a:spLocks noGrp="1"/>
          </p:cNvSpPr>
          <p:nvPr>
            <p:ph type="sldNum" sz="quarter" idx="5"/>
          </p:nvPr>
        </p:nvSpPr>
        <p:spPr/>
        <p:txBody>
          <a:bodyPr/>
          <a:lstStyle/>
          <a:p>
            <a:pPr>
              <a:defRPr/>
            </a:pPr>
            <a:fld id="{4CAB9871-0D38-4059-A168-74942DA03F00}" type="slidenum">
              <a:rPr lang="en-US" altLang="zh-CN" smtClean="0"/>
              <a:pPr>
                <a:defRPr/>
              </a:pPr>
              <a:t>242</a:t>
            </a:fld>
            <a:endParaRPr lang="en-US" altLang="zh-CN"/>
          </a:p>
        </p:txBody>
      </p:sp>
    </p:spTree>
    <p:extLst>
      <p:ext uri="{BB962C8B-B14F-4D97-AF65-F5344CB8AC3E}">
        <p14:creationId xmlns:p14="http://schemas.microsoft.com/office/powerpoint/2010/main" val="25540952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pPr>
              <a:defRPr/>
            </a:pPr>
            <a:r>
              <a:rPr lang="en-US" altLang="zh-CN"/>
              <a:t>计算机网络讲义</a:t>
            </a:r>
          </a:p>
        </p:txBody>
      </p:sp>
      <p:sp>
        <p:nvSpPr>
          <p:cNvPr id="5" name="灯片编号占位符 4"/>
          <p:cNvSpPr>
            <a:spLocks noGrp="1"/>
          </p:cNvSpPr>
          <p:nvPr>
            <p:ph type="sldNum" sz="quarter" idx="5"/>
          </p:nvPr>
        </p:nvSpPr>
        <p:spPr/>
        <p:txBody>
          <a:bodyPr/>
          <a:lstStyle/>
          <a:p>
            <a:pPr>
              <a:defRPr/>
            </a:pPr>
            <a:fld id="{4CAB9871-0D38-4059-A168-74942DA03F00}" type="slidenum">
              <a:rPr lang="en-US" altLang="zh-CN" smtClean="0"/>
              <a:pPr>
                <a:defRPr/>
              </a:pPr>
              <a:t>245</a:t>
            </a:fld>
            <a:endParaRPr lang="en-US" altLang="zh-CN"/>
          </a:p>
        </p:txBody>
      </p:sp>
    </p:spTree>
    <p:extLst>
      <p:ext uri="{BB962C8B-B14F-4D97-AF65-F5344CB8AC3E}">
        <p14:creationId xmlns:p14="http://schemas.microsoft.com/office/powerpoint/2010/main" val="23089759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pPr>
              <a:defRPr/>
            </a:pPr>
            <a:r>
              <a:rPr lang="en-US" altLang="zh-CN"/>
              <a:t>计算机网络讲义</a:t>
            </a:r>
          </a:p>
        </p:txBody>
      </p:sp>
      <p:sp>
        <p:nvSpPr>
          <p:cNvPr id="5" name="灯片编号占位符 4"/>
          <p:cNvSpPr>
            <a:spLocks noGrp="1"/>
          </p:cNvSpPr>
          <p:nvPr>
            <p:ph type="sldNum" sz="quarter" idx="5"/>
          </p:nvPr>
        </p:nvSpPr>
        <p:spPr/>
        <p:txBody>
          <a:bodyPr/>
          <a:lstStyle/>
          <a:p>
            <a:pPr>
              <a:defRPr/>
            </a:pPr>
            <a:fld id="{4CAB9871-0D38-4059-A168-74942DA03F00}" type="slidenum">
              <a:rPr lang="en-US" altLang="zh-CN" smtClean="0"/>
              <a:pPr>
                <a:defRPr/>
              </a:pPr>
              <a:t>254</a:t>
            </a:fld>
            <a:endParaRPr lang="en-US" altLang="zh-CN"/>
          </a:p>
        </p:txBody>
      </p:sp>
    </p:spTree>
    <p:extLst>
      <p:ext uri="{BB962C8B-B14F-4D97-AF65-F5344CB8AC3E}">
        <p14:creationId xmlns:p14="http://schemas.microsoft.com/office/powerpoint/2010/main" val="15654065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pPr>
              <a:defRPr/>
            </a:pPr>
            <a:r>
              <a:rPr lang="en-US" altLang="zh-CN"/>
              <a:t>计算机网络讲义</a:t>
            </a:r>
          </a:p>
        </p:txBody>
      </p:sp>
      <p:sp>
        <p:nvSpPr>
          <p:cNvPr id="5" name="灯片编号占位符 4"/>
          <p:cNvSpPr>
            <a:spLocks noGrp="1"/>
          </p:cNvSpPr>
          <p:nvPr>
            <p:ph type="sldNum" sz="quarter" idx="5"/>
          </p:nvPr>
        </p:nvSpPr>
        <p:spPr/>
        <p:txBody>
          <a:bodyPr/>
          <a:lstStyle/>
          <a:p>
            <a:pPr>
              <a:defRPr/>
            </a:pPr>
            <a:fld id="{4CAB9871-0D38-4059-A168-74942DA03F00}" type="slidenum">
              <a:rPr lang="en-US" altLang="zh-CN" smtClean="0"/>
              <a:pPr>
                <a:defRPr/>
              </a:pPr>
              <a:t>255</a:t>
            </a:fld>
            <a:endParaRPr lang="en-US" altLang="zh-CN"/>
          </a:p>
        </p:txBody>
      </p:sp>
    </p:spTree>
    <p:extLst>
      <p:ext uri="{BB962C8B-B14F-4D97-AF65-F5344CB8AC3E}">
        <p14:creationId xmlns:p14="http://schemas.microsoft.com/office/powerpoint/2010/main" val="14295403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pPr>
              <a:defRPr/>
            </a:pPr>
            <a:r>
              <a:rPr lang="en-US" altLang="zh-CN"/>
              <a:t>计算机网络讲义</a:t>
            </a:r>
          </a:p>
        </p:txBody>
      </p:sp>
      <p:sp>
        <p:nvSpPr>
          <p:cNvPr id="5" name="灯片编号占位符 4"/>
          <p:cNvSpPr>
            <a:spLocks noGrp="1"/>
          </p:cNvSpPr>
          <p:nvPr>
            <p:ph type="sldNum" sz="quarter" idx="5"/>
          </p:nvPr>
        </p:nvSpPr>
        <p:spPr/>
        <p:txBody>
          <a:bodyPr/>
          <a:lstStyle/>
          <a:p>
            <a:pPr>
              <a:defRPr/>
            </a:pPr>
            <a:fld id="{4CAB9871-0D38-4059-A168-74942DA03F00}" type="slidenum">
              <a:rPr lang="en-US" altLang="zh-CN" smtClean="0"/>
              <a:pPr>
                <a:defRPr/>
              </a:pPr>
              <a:t>256</a:t>
            </a:fld>
            <a:endParaRPr lang="en-US" altLang="zh-CN"/>
          </a:p>
        </p:txBody>
      </p:sp>
    </p:spTree>
    <p:extLst>
      <p:ext uri="{BB962C8B-B14F-4D97-AF65-F5344CB8AC3E}">
        <p14:creationId xmlns:p14="http://schemas.microsoft.com/office/powerpoint/2010/main" val="28202964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pPr>
              <a:defRPr/>
            </a:pPr>
            <a:r>
              <a:rPr lang="en-US" altLang="zh-CN"/>
              <a:t>计算机网络讲义</a:t>
            </a:r>
          </a:p>
        </p:txBody>
      </p:sp>
      <p:sp>
        <p:nvSpPr>
          <p:cNvPr id="5" name="灯片编号占位符 4"/>
          <p:cNvSpPr>
            <a:spLocks noGrp="1"/>
          </p:cNvSpPr>
          <p:nvPr>
            <p:ph type="sldNum" sz="quarter" idx="5"/>
          </p:nvPr>
        </p:nvSpPr>
        <p:spPr/>
        <p:txBody>
          <a:bodyPr/>
          <a:lstStyle/>
          <a:p>
            <a:pPr>
              <a:defRPr/>
            </a:pPr>
            <a:fld id="{4CAB9871-0D38-4059-A168-74942DA03F00}" type="slidenum">
              <a:rPr lang="en-US" altLang="zh-CN" smtClean="0"/>
              <a:pPr>
                <a:defRPr/>
              </a:pPr>
              <a:t>263</a:t>
            </a:fld>
            <a:endParaRPr lang="en-US" altLang="zh-CN"/>
          </a:p>
        </p:txBody>
      </p:sp>
    </p:spTree>
    <p:extLst>
      <p:ext uri="{BB962C8B-B14F-4D97-AF65-F5344CB8AC3E}">
        <p14:creationId xmlns:p14="http://schemas.microsoft.com/office/powerpoint/2010/main" val="25508979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眉占位符 3"/>
          <p:cNvSpPr>
            <a:spLocks noGrp="1"/>
          </p:cNvSpPr>
          <p:nvPr>
            <p:ph type="hdr" sz="quarter" idx="10"/>
          </p:nvPr>
        </p:nvSpPr>
        <p:spPr/>
        <p:txBody>
          <a:bodyPr/>
          <a:lstStyle/>
          <a:p>
            <a:pPr>
              <a:defRPr/>
            </a:pPr>
            <a:r>
              <a:rPr lang="en-US" altLang="zh-CN"/>
              <a:t>计算机网络讲义</a:t>
            </a:r>
          </a:p>
        </p:txBody>
      </p:sp>
      <p:sp>
        <p:nvSpPr>
          <p:cNvPr id="5" name="灯片编号占位符 4"/>
          <p:cNvSpPr>
            <a:spLocks noGrp="1"/>
          </p:cNvSpPr>
          <p:nvPr>
            <p:ph type="sldNum" sz="quarter" idx="11"/>
          </p:nvPr>
        </p:nvSpPr>
        <p:spPr/>
        <p:txBody>
          <a:bodyPr/>
          <a:lstStyle/>
          <a:p>
            <a:pPr>
              <a:defRPr/>
            </a:pPr>
            <a:fld id="{4CAB9871-0D38-4059-A168-74942DA03F00}" type="slidenum">
              <a:rPr lang="en-US" altLang="zh-CN" smtClean="0"/>
              <a:pPr>
                <a:defRPr/>
              </a:pPr>
              <a:t>273</a:t>
            </a:fld>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眉占位符 3"/>
          <p:cNvSpPr>
            <a:spLocks noGrp="1"/>
          </p:cNvSpPr>
          <p:nvPr>
            <p:ph type="hdr" sz="quarter" idx="10"/>
          </p:nvPr>
        </p:nvSpPr>
        <p:spPr/>
        <p:txBody>
          <a:bodyPr/>
          <a:lstStyle/>
          <a:p>
            <a:pPr>
              <a:defRPr/>
            </a:pPr>
            <a:r>
              <a:rPr lang="en-US" altLang="zh-CN"/>
              <a:t>计算机网络讲义</a:t>
            </a:r>
          </a:p>
        </p:txBody>
      </p:sp>
      <p:sp>
        <p:nvSpPr>
          <p:cNvPr id="5" name="灯片编号占位符 4"/>
          <p:cNvSpPr>
            <a:spLocks noGrp="1"/>
          </p:cNvSpPr>
          <p:nvPr>
            <p:ph type="sldNum" sz="quarter" idx="11"/>
          </p:nvPr>
        </p:nvSpPr>
        <p:spPr/>
        <p:txBody>
          <a:bodyPr/>
          <a:lstStyle/>
          <a:p>
            <a:pPr>
              <a:defRPr/>
            </a:pPr>
            <a:fld id="{4CAB9871-0D38-4059-A168-74942DA03F00}" type="slidenum">
              <a:rPr lang="en-US" altLang="zh-CN" smtClean="0"/>
              <a:pPr>
                <a:defRPr/>
              </a:pPr>
              <a:t>275</a:t>
            </a:fld>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pPr>
              <a:defRPr/>
            </a:pPr>
            <a:r>
              <a:rPr lang="en-US" altLang="zh-CN"/>
              <a:t>计算机网络讲义</a:t>
            </a:r>
          </a:p>
        </p:txBody>
      </p:sp>
      <p:sp>
        <p:nvSpPr>
          <p:cNvPr id="5" name="灯片编号占位符 4"/>
          <p:cNvSpPr>
            <a:spLocks noGrp="1"/>
          </p:cNvSpPr>
          <p:nvPr>
            <p:ph type="sldNum" sz="quarter" idx="5"/>
          </p:nvPr>
        </p:nvSpPr>
        <p:spPr/>
        <p:txBody>
          <a:bodyPr/>
          <a:lstStyle/>
          <a:p>
            <a:pPr>
              <a:defRPr/>
            </a:pPr>
            <a:fld id="{4CAB9871-0D38-4059-A168-74942DA03F00}" type="slidenum">
              <a:rPr lang="en-US" altLang="zh-CN" smtClean="0"/>
              <a:pPr>
                <a:defRPr/>
              </a:pPr>
              <a:t>290</a:t>
            </a:fld>
            <a:endParaRPr lang="en-US" altLang="zh-CN"/>
          </a:p>
        </p:txBody>
      </p:sp>
    </p:spTree>
    <p:extLst>
      <p:ext uri="{BB962C8B-B14F-4D97-AF65-F5344CB8AC3E}">
        <p14:creationId xmlns:p14="http://schemas.microsoft.com/office/powerpoint/2010/main" val="18207047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眉占位符 3"/>
          <p:cNvSpPr>
            <a:spLocks noGrp="1"/>
          </p:cNvSpPr>
          <p:nvPr>
            <p:ph type="hdr" sz="quarter" idx="10"/>
          </p:nvPr>
        </p:nvSpPr>
        <p:spPr/>
        <p:txBody>
          <a:bodyPr/>
          <a:lstStyle/>
          <a:p>
            <a:pPr>
              <a:defRPr/>
            </a:pPr>
            <a:r>
              <a:rPr lang="en-US" altLang="zh-CN"/>
              <a:t>计算机网络讲义</a:t>
            </a:r>
          </a:p>
        </p:txBody>
      </p:sp>
      <p:sp>
        <p:nvSpPr>
          <p:cNvPr id="5" name="灯片编号占位符 4"/>
          <p:cNvSpPr>
            <a:spLocks noGrp="1"/>
          </p:cNvSpPr>
          <p:nvPr>
            <p:ph type="sldNum" sz="quarter" idx="11"/>
          </p:nvPr>
        </p:nvSpPr>
        <p:spPr/>
        <p:txBody>
          <a:bodyPr/>
          <a:lstStyle/>
          <a:p>
            <a:pPr>
              <a:defRPr/>
            </a:pPr>
            <a:fld id="{4CAB9871-0D38-4059-A168-74942DA03F00}" type="slidenum">
              <a:rPr lang="en-US" altLang="zh-CN" smtClean="0"/>
              <a:pPr>
                <a:defRPr/>
              </a:pPr>
              <a:t>296</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pPr>
              <a:defRPr/>
            </a:pPr>
            <a:r>
              <a:rPr lang="en-US" altLang="zh-CN"/>
              <a:t>计算机网络讲义</a:t>
            </a:r>
          </a:p>
        </p:txBody>
      </p:sp>
      <p:sp>
        <p:nvSpPr>
          <p:cNvPr id="5" name="灯片编号占位符 4"/>
          <p:cNvSpPr>
            <a:spLocks noGrp="1"/>
          </p:cNvSpPr>
          <p:nvPr>
            <p:ph type="sldNum" sz="quarter" idx="5"/>
          </p:nvPr>
        </p:nvSpPr>
        <p:spPr/>
        <p:txBody>
          <a:bodyPr/>
          <a:lstStyle/>
          <a:p>
            <a:pPr>
              <a:defRPr/>
            </a:pPr>
            <a:fld id="{4CAB9871-0D38-4059-A168-74942DA03F00}" type="slidenum">
              <a:rPr lang="en-US" altLang="zh-CN" smtClean="0"/>
              <a:pPr>
                <a:defRPr/>
              </a:pPr>
              <a:t>45</a:t>
            </a:fld>
            <a:endParaRPr lang="en-US" altLang="zh-CN"/>
          </a:p>
        </p:txBody>
      </p:sp>
    </p:spTree>
    <p:extLst>
      <p:ext uri="{BB962C8B-B14F-4D97-AF65-F5344CB8AC3E}">
        <p14:creationId xmlns:p14="http://schemas.microsoft.com/office/powerpoint/2010/main" val="189883987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pPr>
              <a:defRPr/>
            </a:pPr>
            <a:r>
              <a:rPr lang="en-US" altLang="zh-CN"/>
              <a:t>计算机网络讲义</a:t>
            </a:r>
          </a:p>
        </p:txBody>
      </p:sp>
      <p:sp>
        <p:nvSpPr>
          <p:cNvPr id="5" name="灯片编号占位符 4"/>
          <p:cNvSpPr>
            <a:spLocks noGrp="1"/>
          </p:cNvSpPr>
          <p:nvPr>
            <p:ph type="sldNum" sz="quarter" idx="5"/>
          </p:nvPr>
        </p:nvSpPr>
        <p:spPr/>
        <p:txBody>
          <a:bodyPr/>
          <a:lstStyle/>
          <a:p>
            <a:pPr>
              <a:defRPr/>
            </a:pPr>
            <a:fld id="{4CAB9871-0D38-4059-A168-74942DA03F00}" type="slidenum">
              <a:rPr lang="en-US" altLang="zh-CN" smtClean="0"/>
              <a:pPr>
                <a:defRPr/>
              </a:pPr>
              <a:t>305</a:t>
            </a:fld>
            <a:endParaRPr lang="en-US" altLang="zh-CN"/>
          </a:p>
        </p:txBody>
      </p:sp>
    </p:spTree>
    <p:extLst>
      <p:ext uri="{BB962C8B-B14F-4D97-AF65-F5344CB8AC3E}">
        <p14:creationId xmlns:p14="http://schemas.microsoft.com/office/powerpoint/2010/main" val="5817667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pPr>
              <a:defRPr/>
            </a:pPr>
            <a:r>
              <a:rPr lang="en-US" altLang="zh-CN"/>
              <a:t>计算机网络讲义</a:t>
            </a:r>
          </a:p>
        </p:txBody>
      </p:sp>
      <p:sp>
        <p:nvSpPr>
          <p:cNvPr id="5" name="灯片编号占位符 4"/>
          <p:cNvSpPr>
            <a:spLocks noGrp="1"/>
          </p:cNvSpPr>
          <p:nvPr>
            <p:ph type="sldNum" sz="quarter" idx="5"/>
          </p:nvPr>
        </p:nvSpPr>
        <p:spPr/>
        <p:txBody>
          <a:bodyPr/>
          <a:lstStyle/>
          <a:p>
            <a:pPr>
              <a:defRPr/>
            </a:pPr>
            <a:fld id="{4CAB9871-0D38-4059-A168-74942DA03F00}" type="slidenum">
              <a:rPr lang="en-US" altLang="zh-CN" smtClean="0"/>
              <a:pPr>
                <a:defRPr/>
              </a:pPr>
              <a:t>313</a:t>
            </a:fld>
            <a:endParaRPr lang="en-US" altLang="zh-CN"/>
          </a:p>
        </p:txBody>
      </p:sp>
    </p:spTree>
    <p:extLst>
      <p:ext uri="{BB962C8B-B14F-4D97-AF65-F5344CB8AC3E}">
        <p14:creationId xmlns:p14="http://schemas.microsoft.com/office/powerpoint/2010/main" val="207105055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pPr>
              <a:defRPr/>
            </a:pPr>
            <a:r>
              <a:rPr lang="en-US" altLang="zh-CN"/>
              <a:t>计算机网络讲义</a:t>
            </a:r>
          </a:p>
        </p:txBody>
      </p:sp>
      <p:sp>
        <p:nvSpPr>
          <p:cNvPr id="5" name="灯片编号占位符 4"/>
          <p:cNvSpPr>
            <a:spLocks noGrp="1"/>
          </p:cNvSpPr>
          <p:nvPr>
            <p:ph type="sldNum" sz="quarter" idx="5"/>
          </p:nvPr>
        </p:nvSpPr>
        <p:spPr/>
        <p:txBody>
          <a:bodyPr/>
          <a:lstStyle/>
          <a:p>
            <a:pPr>
              <a:defRPr/>
            </a:pPr>
            <a:fld id="{4CAB9871-0D38-4059-A168-74942DA03F00}" type="slidenum">
              <a:rPr lang="en-US" altLang="zh-CN" smtClean="0"/>
              <a:pPr>
                <a:defRPr/>
              </a:pPr>
              <a:t>329</a:t>
            </a:fld>
            <a:endParaRPr lang="en-US" altLang="zh-CN"/>
          </a:p>
        </p:txBody>
      </p:sp>
    </p:spTree>
    <p:extLst>
      <p:ext uri="{BB962C8B-B14F-4D97-AF65-F5344CB8AC3E}">
        <p14:creationId xmlns:p14="http://schemas.microsoft.com/office/powerpoint/2010/main" val="6671522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pPr>
              <a:defRPr/>
            </a:pPr>
            <a:r>
              <a:rPr lang="en-US" altLang="zh-CN"/>
              <a:t>计算机网络讲义</a:t>
            </a:r>
          </a:p>
        </p:txBody>
      </p:sp>
      <p:sp>
        <p:nvSpPr>
          <p:cNvPr id="5" name="灯片编号占位符 4"/>
          <p:cNvSpPr>
            <a:spLocks noGrp="1"/>
          </p:cNvSpPr>
          <p:nvPr>
            <p:ph type="sldNum" sz="quarter" idx="5"/>
          </p:nvPr>
        </p:nvSpPr>
        <p:spPr/>
        <p:txBody>
          <a:bodyPr/>
          <a:lstStyle/>
          <a:p>
            <a:pPr>
              <a:defRPr/>
            </a:pPr>
            <a:fld id="{4CAB9871-0D38-4059-A168-74942DA03F00}" type="slidenum">
              <a:rPr lang="en-US" altLang="zh-CN" smtClean="0"/>
              <a:pPr>
                <a:defRPr/>
              </a:pPr>
              <a:t>352</a:t>
            </a:fld>
            <a:endParaRPr lang="en-US" altLang="zh-CN"/>
          </a:p>
        </p:txBody>
      </p:sp>
    </p:spTree>
    <p:extLst>
      <p:ext uri="{BB962C8B-B14F-4D97-AF65-F5344CB8AC3E}">
        <p14:creationId xmlns:p14="http://schemas.microsoft.com/office/powerpoint/2010/main" val="424452903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pPr>
              <a:defRPr/>
            </a:pPr>
            <a:r>
              <a:rPr lang="en-US" altLang="zh-CN"/>
              <a:t>计算机网络讲义</a:t>
            </a:r>
          </a:p>
        </p:txBody>
      </p:sp>
      <p:sp>
        <p:nvSpPr>
          <p:cNvPr id="5" name="灯片编号占位符 4"/>
          <p:cNvSpPr>
            <a:spLocks noGrp="1"/>
          </p:cNvSpPr>
          <p:nvPr>
            <p:ph type="sldNum" sz="quarter" idx="5"/>
          </p:nvPr>
        </p:nvSpPr>
        <p:spPr/>
        <p:txBody>
          <a:bodyPr/>
          <a:lstStyle/>
          <a:p>
            <a:pPr>
              <a:defRPr/>
            </a:pPr>
            <a:fld id="{4CAB9871-0D38-4059-A168-74942DA03F00}" type="slidenum">
              <a:rPr lang="en-US" altLang="zh-CN" smtClean="0"/>
              <a:pPr>
                <a:defRPr/>
              </a:pPr>
              <a:t>355</a:t>
            </a:fld>
            <a:endParaRPr lang="en-US" altLang="zh-CN"/>
          </a:p>
        </p:txBody>
      </p:sp>
    </p:spTree>
    <p:extLst>
      <p:ext uri="{BB962C8B-B14F-4D97-AF65-F5344CB8AC3E}">
        <p14:creationId xmlns:p14="http://schemas.microsoft.com/office/powerpoint/2010/main" val="188496403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pPr>
              <a:defRPr/>
            </a:pPr>
            <a:r>
              <a:rPr lang="en-US" altLang="zh-CN"/>
              <a:t>计算机网络讲义</a:t>
            </a:r>
          </a:p>
        </p:txBody>
      </p:sp>
      <p:sp>
        <p:nvSpPr>
          <p:cNvPr id="5" name="灯片编号占位符 4"/>
          <p:cNvSpPr>
            <a:spLocks noGrp="1"/>
          </p:cNvSpPr>
          <p:nvPr>
            <p:ph type="sldNum" sz="quarter" idx="5"/>
          </p:nvPr>
        </p:nvSpPr>
        <p:spPr/>
        <p:txBody>
          <a:bodyPr/>
          <a:lstStyle/>
          <a:p>
            <a:pPr>
              <a:defRPr/>
            </a:pPr>
            <a:fld id="{4CAB9871-0D38-4059-A168-74942DA03F00}" type="slidenum">
              <a:rPr lang="en-US" altLang="zh-CN" smtClean="0"/>
              <a:pPr>
                <a:defRPr/>
              </a:pPr>
              <a:t>356</a:t>
            </a:fld>
            <a:endParaRPr lang="en-US" altLang="zh-CN"/>
          </a:p>
        </p:txBody>
      </p:sp>
    </p:spTree>
    <p:extLst>
      <p:ext uri="{BB962C8B-B14F-4D97-AF65-F5344CB8AC3E}">
        <p14:creationId xmlns:p14="http://schemas.microsoft.com/office/powerpoint/2010/main" val="3850654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pPr>
              <a:defRPr/>
            </a:pPr>
            <a:r>
              <a:rPr lang="en-US" altLang="zh-CN"/>
              <a:t>计算机网络讲义</a:t>
            </a:r>
          </a:p>
        </p:txBody>
      </p:sp>
      <p:sp>
        <p:nvSpPr>
          <p:cNvPr id="5" name="灯片编号占位符 4"/>
          <p:cNvSpPr>
            <a:spLocks noGrp="1"/>
          </p:cNvSpPr>
          <p:nvPr>
            <p:ph type="sldNum" sz="quarter" idx="5"/>
          </p:nvPr>
        </p:nvSpPr>
        <p:spPr/>
        <p:txBody>
          <a:bodyPr/>
          <a:lstStyle/>
          <a:p>
            <a:pPr>
              <a:defRPr/>
            </a:pPr>
            <a:fld id="{4CAB9871-0D38-4059-A168-74942DA03F00}" type="slidenum">
              <a:rPr lang="en-US" altLang="zh-CN" smtClean="0"/>
              <a:pPr>
                <a:defRPr/>
              </a:pPr>
              <a:t>59</a:t>
            </a:fld>
            <a:endParaRPr lang="en-US" altLang="zh-CN"/>
          </a:p>
        </p:txBody>
      </p:sp>
    </p:spTree>
    <p:extLst>
      <p:ext uri="{BB962C8B-B14F-4D97-AF65-F5344CB8AC3E}">
        <p14:creationId xmlns:p14="http://schemas.microsoft.com/office/powerpoint/2010/main" val="4090745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pPr>
              <a:defRPr/>
            </a:pPr>
            <a:r>
              <a:rPr lang="en-US" altLang="zh-CN"/>
              <a:t>计算机网络讲义</a:t>
            </a:r>
          </a:p>
        </p:txBody>
      </p:sp>
      <p:sp>
        <p:nvSpPr>
          <p:cNvPr id="5" name="灯片编号占位符 4"/>
          <p:cNvSpPr>
            <a:spLocks noGrp="1"/>
          </p:cNvSpPr>
          <p:nvPr>
            <p:ph type="sldNum" sz="quarter" idx="5"/>
          </p:nvPr>
        </p:nvSpPr>
        <p:spPr/>
        <p:txBody>
          <a:bodyPr/>
          <a:lstStyle/>
          <a:p>
            <a:pPr>
              <a:defRPr/>
            </a:pPr>
            <a:fld id="{4CAB9871-0D38-4059-A168-74942DA03F00}" type="slidenum">
              <a:rPr lang="en-US" altLang="zh-CN" smtClean="0"/>
              <a:pPr>
                <a:defRPr/>
              </a:pPr>
              <a:t>69</a:t>
            </a:fld>
            <a:endParaRPr lang="en-US" altLang="zh-CN"/>
          </a:p>
        </p:txBody>
      </p:sp>
    </p:spTree>
    <p:extLst>
      <p:ext uri="{BB962C8B-B14F-4D97-AF65-F5344CB8AC3E}">
        <p14:creationId xmlns:p14="http://schemas.microsoft.com/office/powerpoint/2010/main" val="524074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lvl="1" indent="0" eaLnBrk="1" hangingPunct="1">
              <a:lnSpc>
                <a:spcPct val="130000"/>
              </a:lnSpc>
              <a:spcBef>
                <a:spcPts val="600"/>
              </a:spcBef>
              <a:buFont typeface="Wingdings" pitchFamily="2" charset="2"/>
              <a:buNone/>
            </a:pPr>
            <a:r>
              <a:rPr lang="en-US" altLang="zh-CN" sz="1400" dirty="0">
                <a:latin typeface="微软雅黑" pitchFamily="34" charset="-122"/>
                <a:ea typeface="微软雅黑" pitchFamily="34" charset="-122"/>
              </a:rPr>
              <a:t>class sample {</a:t>
            </a:r>
          </a:p>
          <a:p>
            <a:pPr marL="0" lvl="1" indent="0" eaLnBrk="1" hangingPunct="1">
              <a:lnSpc>
                <a:spcPct val="130000"/>
              </a:lnSpc>
              <a:spcBef>
                <a:spcPts val="600"/>
              </a:spcBef>
              <a:buFont typeface="Wingdings" pitchFamily="2" charset="2"/>
              <a:buNone/>
            </a:pPr>
            <a:r>
              <a:rPr lang="en-US" altLang="zh-CN" sz="1400" dirty="0">
                <a:latin typeface="微软雅黑" pitchFamily="34" charset="-122"/>
                <a:ea typeface="微软雅黑" pitchFamily="34" charset="-122"/>
              </a:rPr>
              <a:t>      static const </a:t>
            </a:r>
            <a:r>
              <a:rPr lang="en-US" altLang="zh-CN" sz="1400" dirty="0" err="1">
                <a:latin typeface="微软雅黑" pitchFamily="34" charset="-122"/>
                <a:ea typeface="微软雅黑" pitchFamily="34" charset="-122"/>
              </a:rPr>
              <a:t>int</a:t>
            </a:r>
            <a:r>
              <a:rPr lang="en-US" altLang="zh-CN" sz="1400" dirty="0">
                <a:latin typeface="微软雅黑" pitchFamily="34" charset="-122"/>
                <a:ea typeface="微软雅黑" pitchFamily="34" charset="-122"/>
              </a:rPr>
              <a:t> SIZE = 10;</a:t>
            </a:r>
          </a:p>
          <a:p>
            <a:pPr marL="0" lvl="1" indent="0" eaLnBrk="1" hangingPunct="1">
              <a:lnSpc>
                <a:spcPct val="130000"/>
              </a:lnSpc>
              <a:spcBef>
                <a:spcPts val="600"/>
              </a:spcBef>
              <a:buFont typeface="Wingdings" pitchFamily="2" charset="2"/>
              <a:buNone/>
            </a:pPr>
            <a:r>
              <a:rPr lang="en-US"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int</a:t>
            </a:r>
            <a:r>
              <a:rPr lang="en-US" altLang="zh-CN" sz="1400" dirty="0">
                <a:latin typeface="微软雅黑" pitchFamily="34" charset="-122"/>
                <a:ea typeface="微软雅黑" pitchFamily="34" charset="-122"/>
              </a:rPr>
              <a:t> storage[SIZE];</a:t>
            </a:r>
          </a:p>
          <a:p>
            <a:pPr marL="0" lvl="1" indent="0" eaLnBrk="1" hangingPunct="1">
              <a:lnSpc>
                <a:spcPct val="130000"/>
              </a:lnSpc>
              <a:spcBef>
                <a:spcPts val="600"/>
              </a:spcBef>
              <a:buFont typeface="Wingdings" pitchFamily="2" charset="2"/>
              <a:buNone/>
            </a:pPr>
            <a:r>
              <a:rPr lang="en-US" altLang="zh-CN" sz="1400" dirty="0">
                <a:latin typeface="微软雅黑" pitchFamily="34" charset="-122"/>
                <a:ea typeface="微软雅黑" pitchFamily="34" charset="-122"/>
              </a:rPr>
              <a:t>      …</a:t>
            </a:r>
          </a:p>
          <a:p>
            <a:pPr marL="0" lvl="1" indent="0" eaLnBrk="1" hangingPunct="1">
              <a:lnSpc>
                <a:spcPct val="130000"/>
              </a:lnSpc>
              <a:spcBef>
                <a:spcPts val="600"/>
              </a:spcBef>
              <a:buFont typeface="Wingdings" pitchFamily="2" charset="2"/>
              <a:buNone/>
            </a:pPr>
            <a:r>
              <a:rPr lang="en-US" altLang="zh-CN" sz="1400" dirty="0">
                <a:latin typeface="微软雅黑" pitchFamily="34" charset="-122"/>
                <a:ea typeface="微软雅黑" pitchFamily="34" charset="-122"/>
              </a:rPr>
              <a:t>};</a:t>
            </a:r>
          </a:p>
          <a:p>
            <a:endParaRPr lang="zh-CN" altLang="en-US" dirty="0"/>
          </a:p>
        </p:txBody>
      </p:sp>
      <p:sp>
        <p:nvSpPr>
          <p:cNvPr id="4" name="页眉占位符 3"/>
          <p:cNvSpPr>
            <a:spLocks noGrp="1"/>
          </p:cNvSpPr>
          <p:nvPr>
            <p:ph type="hdr" sz="quarter" idx="10"/>
          </p:nvPr>
        </p:nvSpPr>
        <p:spPr/>
        <p:txBody>
          <a:bodyPr/>
          <a:lstStyle/>
          <a:p>
            <a:pPr>
              <a:defRPr/>
            </a:pPr>
            <a:r>
              <a:rPr lang="en-US" altLang="zh-CN"/>
              <a:t>计算机网络讲义</a:t>
            </a:r>
          </a:p>
        </p:txBody>
      </p:sp>
      <p:sp>
        <p:nvSpPr>
          <p:cNvPr id="5" name="灯片编号占位符 4"/>
          <p:cNvSpPr>
            <a:spLocks noGrp="1"/>
          </p:cNvSpPr>
          <p:nvPr>
            <p:ph type="sldNum" sz="quarter" idx="11"/>
          </p:nvPr>
        </p:nvSpPr>
        <p:spPr/>
        <p:txBody>
          <a:bodyPr/>
          <a:lstStyle/>
          <a:p>
            <a:pPr>
              <a:defRPr/>
            </a:pPr>
            <a:fld id="{4CAB9871-0D38-4059-A168-74942DA03F00}" type="slidenum">
              <a:rPr lang="en-US" altLang="zh-CN" smtClean="0"/>
              <a:pPr>
                <a:defRPr/>
              </a:pPr>
              <a:t>84</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眉占位符 3"/>
          <p:cNvSpPr>
            <a:spLocks noGrp="1"/>
          </p:cNvSpPr>
          <p:nvPr>
            <p:ph type="hdr" sz="quarter" idx="10"/>
          </p:nvPr>
        </p:nvSpPr>
        <p:spPr/>
        <p:txBody>
          <a:bodyPr/>
          <a:lstStyle/>
          <a:p>
            <a:pPr>
              <a:defRPr/>
            </a:pPr>
            <a:r>
              <a:rPr lang="en-US" altLang="zh-CN"/>
              <a:t>计算机网络讲义</a:t>
            </a:r>
          </a:p>
        </p:txBody>
      </p:sp>
      <p:sp>
        <p:nvSpPr>
          <p:cNvPr id="5" name="灯片编号占位符 4"/>
          <p:cNvSpPr>
            <a:spLocks noGrp="1"/>
          </p:cNvSpPr>
          <p:nvPr>
            <p:ph type="sldNum" sz="quarter" idx="11"/>
          </p:nvPr>
        </p:nvSpPr>
        <p:spPr/>
        <p:txBody>
          <a:bodyPr/>
          <a:lstStyle/>
          <a:p>
            <a:pPr>
              <a:defRPr/>
            </a:pPr>
            <a:fld id="{4CAB9871-0D38-4059-A168-74942DA03F00}" type="slidenum">
              <a:rPr lang="en-US" altLang="zh-CN" smtClean="0"/>
              <a:pPr>
                <a:defRPr/>
              </a:pPr>
              <a:t>92</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封面样式5-首页">
    <p:spTree>
      <p:nvGrpSpPr>
        <p:cNvPr id="1" name=""/>
        <p:cNvGrpSpPr/>
        <p:nvPr/>
      </p:nvGrpSpPr>
      <p:grpSpPr>
        <a:xfrm>
          <a:off x="0" y="0"/>
          <a:ext cx="0" cy="0"/>
          <a:chOff x="0" y="0"/>
          <a:chExt cx="0" cy="0"/>
        </a:xfrm>
      </p:grpSpPr>
      <p:pic>
        <p:nvPicPr>
          <p:cNvPr id="2" name="图片 1" descr="图片包含 户外, 山, 自然, 天空&#10;&#10;描述已自动生成">
            <a:extLst>
              <a:ext uri="{FF2B5EF4-FFF2-40B4-BE49-F238E27FC236}">
                <a16:creationId xmlns:a16="http://schemas.microsoft.com/office/drawing/2014/main" id="{0EA7BC4B-EE9B-C68F-AC70-179F733BFB36}"/>
              </a:ext>
            </a:extLst>
          </p:cNvPr>
          <p:cNvPicPr>
            <a:picLocks noChangeAspect="1"/>
          </p:cNvPicPr>
          <p:nvPr/>
        </p:nvPicPr>
        <p:blipFill>
          <a:blip r:embed="rId2">
            <a:duotone>
              <a:prstClr val="black"/>
              <a:srgbClr val="D9C3A5">
                <a:tint val="50000"/>
                <a:satMod val="180000"/>
              </a:srgbClr>
            </a:duotone>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a:off x="-1" y="-1144526"/>
            <a:ext cx="12191999" cy="6169152"/>
          </a:xfrm>
          <a:prstGeom prst="rect">
            <a:avLst/>
          </a:prstGeom>
        </p:spPr>
      </p:pic>
      <p:sp>
        <p:nvSpPr>
          <p:cNvPr id="7" name="矩形 6"/>
          <p:cNvSpPr/>
          <p:nvPr/>
        </p:nvSpPr>
        <p:spPr>
          <a:xfrm>
            <a:off x="-6351" y="0"/>
            <a:ext cx="12198349" cy="6858000"/>
          </a:xfrm>
          <a:prstGeom prst="rect">
            <a:avLst/>
          </a:prstGeom>
          <a:gradFill>
            <a:gsLst>
              <a:gs pos="0">
                <a:schemeClr val="accent1">
                  <a:lumMod val="100000"/>
                  <a:alpha val="0"/>
                </a:schemeClr>
              </a:gs>
              <a:gs pos="66000">
                <a:schemeClr val="accent1">
                  <a:lumMod val="100000"/>
                </a:schemeClr>
              </a:gs>
              <a:gs pos="100000">
                <a:schemeClr val="accent1">
                  <a:lumMod val="10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cxnSp>
        <p:nvCxnSpPr>
          <p:cNvPr id="9" name="直接连接符 8"/>
          <p:cNvCxnSpPr/>
          <p:nvPr/>
        </p:nvCxnSpPr>
        <p:spPr>
          <a:xfrm>
            <a:off x="660400" y="4550546"/>
            <a:ext cx="10858500" cy="0"/>
          </a:xfrm>
          <a:prstGeom prst="line">
            <a:avLst/>
          </a:prstGeom>
          <a:ln w="19050" cmpd="sng">
            <a:gradFill>
              <a:gsLst>
                <a:gs pos="50000">
                  <a:srgbClr val="F3F8FF">
                    <a:alpha val="77000"/>
                  </a:srgbClr>
                </a:gs>
                <a:gs pos="0">
                  <a:schemeClr val="accent1">
                    <a:lumMod val="5000"/>
                    <a:lumOff val="95000"/>
                    <a:alpha val="0"/>
                  </a:schemeClr>
                </a:gs>
                <a:gs pos="100000">
                  <a:schemeClr val="bg1">
                    <a:alpha val="0"/>
                  </a:schemeClr>
                </a:gs>
              </a:gsLst>
              <a:lin ang="0" scaled="0"/>
            </a:gradFill>
            <a:prstDash val="solid"/>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a:blip r:embed="rId4" cstate="print"/>
          <a:stretch>
            <a:fillRect/>
          </a:stretch>
        </p:blipFill>
        <p:spPr>
          <a:xfrm>
            <a:off x="4870221" y="3835011"/>
            <a:ext cx="2143294" cy="599913"/>
          </a:xfrm>
          <a:prstGeom prst="rect">
            <a:avLst/>
          </a:prstGeom>
        </p:spPr>
      </p:pic>
    </p:spTree>
    <p:extLst>
      <p:ext uri="{BB962C8B-B14F-4D97-AF65-F5344CB8AC3E}">
        <p14:creationId xmlns:p14="http://schemas.microsoft.com/office/powerpoint/2010/main" val="2802455524"/>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7"/>
            <a:ext cx="9956800" cy="1143000"/>
          </a:xfrm>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609600" y="1600201"/>
            <a:ext cx="4876800" cy="4525963"/>
          </a:xfrm>
        </p:spPr>
        <p:txBody>
          <a:bodyPr/>
          <a:lstStyle>
            <a:lvl1pPr>
              <a:defRPr sz="3467"/>
            </a:lvl1pPr>
            <a:lvl2pPr>
              <a:defRPr sz="2933"/>
            </a:lvl2pPr>
            <a:lvl3pPr>
              <a:defRPr sz="2667"/>
            </a:lvl3pPr>
            <a:lvl4pPr>
              <a:defRPr sz="2400"/>
            </a:lvl4pPr>
            <a:lvl5pPr>
              <a:defRPr sz="24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5689600" y="1600201"/>
            <a:ext cx="4876800" cy="4525963"/>
          </a:xfrm>
        </p:spPr>
        <p:txBody>
          <a:bodyPr/>
          <a:lstStyle>
            <a:lvl1pPr>
              <a:defRPr sz="3467"/>
            </a:lvl1pPr>
            <a:lvl2pPr>
              <a:defRPr sz="2933"/>
            </a:lvl2pPr>
            <a:lvl3pPr>
              <a:defRPr sz="2667"/>
            </a:lvl3pPr>
            <a:lvl4pPr>
              <a:defRPr sz="2400"/>
            </a:lvl4pPr>
            <a:lvl5pPr>
              <a:defRPr sz="24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7BD006CF-DE77-4F52-A5A3-085097D11DE4}" type="datetime1">
              <a:rPr lang="en-US" altLang="zh-CN" smtClean="0"/>
              <a:pPr/>
              <a:t>11/5/2024</a:t>
            </a:fld>
            <a:endParaRPr lang="en-US"/>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p:txBody>
          <a:bodyPr/>
          <a:lstStyle/>
          <a:p>
            <a:fld id="{2AA957AF-53C0-420B-9C2D-77DB1416566C}" type="slidenum">
              <a:rPr kumimoji="0" lang="en-US" smtClean="0"/>
              <a:pPr/>
              <a:t>‹#›</a:t>
            </a:fld>
            <a:endParaRPr kumimoji="0" lang="en-US"/>
          </a:p>
        </p:txBody>
      </p:sp>
    </p:spTree>
    <p:extLst>
      <p:ext uri="{BB962C8B-B14F-4D97-AF65-F5344CB8AC3E}">
        <p14:creationId xmlns:p14="http://schemas.microsoft.com/office/powerpoint/2010/main" val="1588833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OverChart">
  <p:cSld name="垂直排列标题且文本在图表之上">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86800" y="609600"/>
            <a:ext cx="2590800" cy="5486400"/>
          </a:xfrm>
        </p:spPr>
        <p:txBody>
          <a:bodyPr vert="eaVert"/>
          <a:lstStyle/>
          <a:p>
            <a:r>
              <a:rPr lang="zh-CN" altLang="en-US"/>
              <a:t>单击此处编辑母版标题样式</a:t>
            </a:r>
          </a:p>
        </p:txBody>
      </p:sp>
      <p:sp>
        <p:nvSpPr>
          <p:cNvPr id="3" name="竖排文字占位符 2"/>
          <p:cNvSpPr>
            <a:spLocks noGrp="1"/>
          </p:cNvSpPr>
          <p:nvPr>
            <p:ph type="body" orient="vert" sz="half" idx="1"/>
          </p:nvPr>
        </p:nvSpPr>
        <p:spPr>
          <a:xfrm>
            <a:off x="914400" y="609600"/>
            <a:ext cx="7569200" cy="2667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图表占位符 3"/>
          <p:cNvSpPr>
            <a:spLocks noGrp="1"/>
          </p:cNvSpPr>
          <p:nvPr>
            <p:ph type="chart" sz="half" idx="2"/>
          </p:nvPr>
        </p:nvSpPr>
        <p:spPr>
          <a:xfrm>
            <a:off x="914400" y="3429000"/>
            <a:ext cx="7569200" cy="2667000"/>
          </a:xfrm>
        </p:spPr>
        <p:txBody>
          <a:bodyPr/>
          <a:lstStyle/>
          <a:p>
            <a:pPr lvl="0"/>
            <a:endParaRPr lang="zh-CN" altLang="en-US" noProof="0"/>
          </a:p>
        </p:txBody>
      </p:sp>
    </p:spTree>
    <p:extLst>
      <p:ext uri="{BB962C8B-B14F-4D97-AF65-F5344CB8AC3E}">
        <p14:creationId xmlns:p14="http://schemas.microsoft.com/office/powerpoint/2010/main" val="5368318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14400" y="609600"/>
            <a:ext cx="10363200" cy="1143000"/>
          </a:xfrm>
        </p:spPr>
        <p:txBody>
          <a:bodyPr/>
          <a:lstStyle/>
          <a:p>
            <a:r>
              <a:rPr lang="zh-CN" altLang="en-US"/>
              <a:t>单击此处编辑母版标题样式</a:t>
            </a:r>
          </a:p>
        </p:txBody>
      </p:sp>
      <p:sp>
        <p:nvSpPr>
          <p:cNvPr id="3" name="表格占位符 2"/>
          <p:cNvSpPr>
            <a:spLocks noGrp="1"/>
          </p:cNvSpPr>
          <p:nvPr>
            <p:ph type="tbl" idx="1"/>
          </p:nvPr>
        </p:nvSpPr>
        <p:spPr>
          <a:xfrm>
            <a:off x="914400" y="1981200"/>
            <a:ext cx="10363200" cy="4114800"/>
          </a:xfrm>
        </p:spPr>
        <p:txBody>
          <a:bodyPr/>
          <a:lstStyle/>
          <a:p>
            <a:pPr lvl="0"/>
            <a:endParaRPr lang="zh-CN" altLang="en-US" noProof="0"/>
          </a:p>
        </p:txBody>
      </p:sp>
    </p:spTree>
    <p:extLst>
      <p:ext uri="{BB962C8B-B14F-4D97-AF65-F5344CB8AC3E}">
        <p14:creationId xmlns:p14="http://schemas.microsoft.com/office/powerpoint/2010/main" val="502794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939DD5E-5B36-4745-8922-E0BF123E255D}" type="datetime1">
              <a:rPr lang="en-US" altLang="zh-CN" smtClean="0"/>
              <a:pPr/>
              <a:t>11/5/2024</a:t>
            </a:fld>
            <a:endParaRPr lang="en-US"/>
          </a:p>
        </p:txBody>
      </p:sp>
      <p:sp>
        <p:nvSpPr>
          <p:cNvPr id="3" name="页脚占位符 2"/>
          <p:cNvSpPr>
            <a:spLocks noGrp="1"/>
          </p:cNvSpPr>
          <p:nvPr>
            <p:ph type="ftr" sz="quarter" idx="11"/>
          </p:nvPr>
        </p:nvSpPr>
        <p:spPr/>
        <p:txBody>
          <a:bodyPr/>
          <a:lstStyle/>
          <a:p>
            <a:endParaRPr kumimoji="0" lang="en-US"/>
          </a:p>
        </p:txBody>
      </p:sp>
      <p:sp>
        <p:nvSpPr>
          <p:cNvPr id="4" name="灯片编号占位符 3"/>
          <p:cNvSpPr>
            <a:spLocks noGrp="1"/>
          </p:cNvSpPr>
          <p:nvPr>
            <p:ph type="sldNum" sz="quarter" idx="12"/>
          </p:nvPr>
        </p:nvSpPr>
        <p:spPr/>
        <p:txBody>
          <a:bodyPr/>
          <a:lstStyle/>
          <a:p>
            <a:fld id="{4C0B181F-CDAB-404C-A660-15C015D83A29}" type="slidenum">
              <a:rPr kumimoji="0" lang="en-US" smtClean="0"/>
              <a:pPr/>
              <a:t>‹#›</a:t>
            </a:fld>
            <a:endParaRPr kumimoji="0" lang="en-US"/>
          </a:p>
        </p:txBody>
      </p:sp>
    </p:spTree>
    <p:extLst>
      <p:ext uri="{BB962C8B-B14F-4D97-AF65-F5344CB8AC3E}">
        <p14:creationId xmlns:p14="http://schemas.microsoft.com/office/powerpoint/2010/main" val="2703232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内页样式3-常规">
    <p:spTree>
      <p:nvGrpSpPr>
        <p:cNvPr id="1" name=""/>
        <p:cNvGrpSpPr/>
        <p:nvPr/>
      </p:nvGrpSpPr>
      <p:grpSpPr>
        <a:xfrm>
          <a:off x="0" y="0"/>
          <a:ext cx="0" cy="0"/>
          <a:chOff x="0" y="0"/>
          <a:chExt cx="0" cy="0"/>
        </a:xfrm>
      </p:grpSpPr>
      <p:sp>
        <p:nvSpPr>
          <p:cNvPr id="32" name="任意多边形: 形状 77"/>
          <p:cNvSpPr/>
          <p:nvPr/>
        </p:nvSpPr>
        <p:spPr>
          <a:xfrm>
            <a:off x="10921042" y="210207"/>
            <a:ext cx="1270958" cy="327234"/>
          </a:xfrm>
          <a:custGeom>
            <a:avLst/>
            <a:gdLst>
              <a:gd name="connsiteX0" fmla="*/ 83399 w 1678507"/>
              <a:gd name="connsiteY0" fmla="*/ 0 h 573228"/>
              <a:gd name="connsiteX1" fmla="*/ 1678507 w 1678507"/>
              <a:gd name="connsiteY1" fmla="*/ 0 h 573228"/>
              <a:gd name="connsiteX2" fmla="*/ 1678507 w 1678507"/>
              <a:gd name="connsiteY2" fmla="*/ 573228 h 573228"/>
              <a:gd name="connsiteX3" fmla="*/ 0 w 1678507"/>
              <a:gd name="connsiteY3" fmla="*/ 573228 h 573228"/>
            </a:gdLst>
            <a:ahLst/>
            <a:cxnLst>
              <a:cxn ang="0">
                <a:pos x="connsiteX0" y="connsiteY0"/>
              </a:cxn>
              <a:cxn ang="0">
                <a:pos x="connsiteX1" y="connsiteY1"/>
              </a:cxn>
              <a:cxn ang="0">
                <a:pos x="connsiteX2" y="connsiteY2"/>
              </a:cxn>
              <a:cxn ang="0">
                <a:pos x="connsiteX3" y="connsiteY3"/>
              </a:cxn>
            </a:cxnLst>
            <a:rect l="l" t="t" r="r" b="b"/>
            <a:pathLst>
              <a:path w="1678507" h="573228">
                <a:moveTo>
                  <a:pt x="83399" y="0"/>
                </a:moveTo>
                <a:lnTo>
                  <a:pt x="1678507" y="0"/>
                </a:lnTo>
                <a:lnTo>
                  <a:pt x="1678507" y="573228"/>
                </a:lnTo>
                <a:lnTo>
                  <a:pt x="0" y="573228"/>
                </a:lnTo>
                <a:close/>
              </a:path>
            </a:pathLst>
          </a:cu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lnSpc>
                <a:spcPct val="120000"/>
              </a:lnSpc>
            </a:pPr>
            <a:endParaRPr lang="zh-CN" altLang="en-US" dirty="0">
              <a:ea typeface="微软雅黑" panose="020B0503020204020204" pitchFamily="34" charset="-122"/>
              <a:cs typeface="+mn-ea"/>
              <a:sym typeface="+mn-lt"/>
            </a:endParaRPr>
          </a:p>
        </p:txBody>
      </p:sp>
      <p:sp>
        <p:nvSpPr>
          <p:cNvPr id="4" name="平行四边形 3"/>
          <p:cNvSpPr/>
          <p:nvPr/>
        </p:nvSpPr>
        <p:spPr>
          <a:xfrm>
            <a:off x="80411" y="249066"/>
            <a:ext cx="288821" cy="480129"/>
          </a:xfrm>
          <a:prstGeom prst="parallelogram">
            <a:avLst>
              <a:gd name="adj" fmla="val 25000"/>
            </a:avLst>
          </a:prstGeom>
          <a:solidFill>
            <a:schemeClr val="accent4"/>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20000"/>
              </a:lnSpc>
            </a:pPr>
            <a:endParaRPr lang="zh-CN" altLang="en-US" dirty="0">
              <a:ea typeface="微软雅黑" panose="020B0503020204020204" pitchFamily="34" charset="-122"/>
              <a:cs typeface="+mn-ea"/>
              <a:sym typeface="+mn-lt"/>
            </a:endParaRPr>
          </a:p>
        </p:txBody>
      </p:sp>
      <p:sp>
        <p:nvSpPr>
          <p:cNvPr id="97" name="标题 11"/>
          <p:cNvSpPr>
            <a:spLocks noGrp="1"/>
          </p:cNvSpPr>
          <p:nvPr>
            <p:ph type="title"/>
          </p:nvPr>
        </p:nvSpPr>
        <p:spPr>
          <a:xfrm>
            <a:off x="413853" y="24906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pic>
        <p:nvPicPr>
          <p:cNvPr id="98" name="图片 97"/>
          <p:cNvPicPr>
            <a:picLocks noChangeAspect="1"/>
          </p:cNvPicPr>
          <p:nvPr/>
        </p:nvPicPr>
        <p:blipFill>
          <a:blip r:embed="rId2" cstate="print"/>
          <a:stretch>
            <a:fillRect/>
          </a:stretch>
        </p:blipFill>
        <p:spPr>
          <a:xfrm>
            <a:off x="10996343" y="181316"/>
            <a:ext cx="1195657" cy="356125"/>
          </a:xfrm>
          <a:prstGeom prst="rect">
            <a:avLst/>
          </a:prstGeom>
        </p:spPr>
      </p:pic>
    </p:spTree>
    <p:extLst>
      <p:ext uri="{BB962C8B-B14F-4D97-AF65-F5344CB8AC3E}">
        <p14:creationId xmlns:p14="http://schemas.microsoft.com/office/powerpoint/2010/main" val="3296922415"/>
      </p:ext>
    </p:extLst>
  </p:cSld>
  <p:clrMapOvr>
    <a:masterClrMapping/>
  </p:clrMapOvr>
  <p:transition spd="med">
    <p:fade/>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目录样式3-1">
    <p:spTree>
      <p:nvGrpSpPr>
        <p:cNvPr id="1" name=""/>
        <p:cNvGrpSpPr/>
        <p:nvPr/>
      </p:nvGrpSpPr>
      <p:grpSpPr>
        <a:xfrm>
          <a:off x="0" y="0"/>
          <a:ext cx="0" cy="0"/>
          <a:chOff x="0" y="0"/>
          <a:chExt cx="0" cy="0"/>
        </a:xfrm>
      </p:grpSpPr>
      <p:sp>
        <p:nvSpPr>
          <p:cNvPr id="8" name="文本框 7"/>
          <p:cNvSpPr txBox="1"/>
          <p:nvPr/>
        </p:nvSpPr>
        <p:spPr>
          <a:xfrm rot="16200000">
            <a:off x="-1538864" y="2653429"/>
            <a:ext cx="5229637" cy="1323439"/>
          </a:xfrm>
          <a:prstGeom prst="rect">
            <a:avLst/>
          </a:prstGeom>
          <a:noFill/>
        </p:spPr>
        <p:txBody>
          <a:bodyPr wrap="none" rtlCol="0">
            <a:spAutoFit/>
          </a:bodyPr>
          <a:lstStyle/>
          <a:p>
            <a:r>
              <a:rPr lang="en-US" altLang="zh-CN" sz="8000" b="1" spc="50" dirty="0">
                <a:solidFill>
                  <a:schemeClr val="bg1">
                    <a:lumMod val="85000"/>
                  </a:schemeClr>
                </a:solidFill>
                <a:latin typeface="+mj-lt"/>
                <a:ea typeface="微软雅黑" panose="020B0503020204020204" pitchFamily="34" charset="-122"/>
              </a:rPr>
              <a:t>Contents</a:t>
            </a:r>
            <a:r>
              <a:rPr lang="en-US" altLang="zh-CN" sz="4400" b="1" spc="50" dirty="0">
                <a:solidFill>
                  <a:schemeClr val="accent4"/>
                </a:solidFill>
                <a:latin typeface="+mj-lt"/>
                <a:ea typeface="微软雅黑" panose="020B0503020204020204" pitchFamily="34" charset="-122"/>
              </a:rPr>
              <a:t>■</a:t>
            </a:r>
            <a:endParaRPr lang="zh-CN" altLang="en-US" sz="4400" b="1" spc="50" dirty="0">
              <a:solidFill>
                <a:schemeClr val="accent4"/>
              </a:solidFill>
              <a:latin typeface="+mj-lt"/>
              <a:ea typeface="微软雅黑" panose="020B0503020204020204" pitchFamily="34" charset="-122"/>
            </a:endParaRPr>
          </a:p>
        </p:txBody>
      </p:sp>
      <p:sp>
        <p:nvSpPr>
          <p:cNvPr id="9" name="文本框 8"/>
          <p:cNvSpPr txBox="1"/>
          <p:nvPr/>
        </p:nvSpPr>
        <p:spPr>
          <a:xfrm>
            <a:off x="1116549" y="3752395"/>
            <a:ext cx="738664" cy="2246769"/>
          </a:xfrm>
          <a:prstGeom prst="rect">
            <a:avLst/>
          </a:prstGeom>
          <a:noFill/>
        </p:spPr>
        <p:txBody>
          <a:bodyPr vert="eaVert" wrap="none" rtlCol="0">
            <a:spAutoFit/>
          </a:bodyPr>
          <a:lstStyle/>
          <a:p>
            <a:r>
              <a:rPr lang="zh-CN" altLang="en-US" sz="3600" b="1" spc="600" dirty="0">
                <a:solidFill>
                  <a:schemeClr val="accent1"/>
                </a:solidFill>
                <a:ea typeface="微软雅黑" panose="020B0503020204020204" pitchFamily="34" charset="-122"/>
              </a:rPr>
              <a:t>本章内容</a:t>
            </a:r>
          </a:p>
        </p:txBody>
      </p:sp>
      <p:sp>
        <p:nvSpPr>
          <p:cNvPr id="12" name="文本框 11"/>
          <p:cNvSpPr txBox="1"/>
          <p:nvPr/>
        </p:nvSpPr>
        <p:spPr>
          <a:xfrm>
            <a:off x="9519824" y="6600901"/>
            <a:ext cx="2523448" cy="246221"/>
          </a:xfrm>
          <a:prstGeom prst="rect">
            <a:avLst/>
          </a:prstGeom>
          <a:noFill/>
        </p:spPr>
        <p:txBody>
          <a:bodyPr wrap="none" rtlCol="0">
            <a:spAutoFit/>
          </a:bodyPr>
          <a:lstStyle/>
          <a:p>
            <a:pPr algn="r"/>
            <a:r>
              <a:rPr lang="en-US" altLang="zh-CN" sz="1000" spc="0" dirty="0">
                <a:solidFill>
                  <a:schemeClr val="bg1"/>
                </a:solidFill>
                <a:latin typeface="Arial" panose="020B0604020202020204" pitchFamily="34" charset="0"/>
                <a:ea typeface="微软雅黑" panose="020B0503020204020204" pitchFamily="34" charset="-122"/>
                <a:cs typeface="Arial" panose="020B0604020202020204" pitchFamily="34" charset="0"/>
              </a:rPr>
              <a:t>BEIJING</a:t>
            </a:r>
            <a:r>
              <a:rPr lang="en-US" altLang="zh-CN" sz="1000" spc="0" baseline="0" dirty="0">
                <a:solidFill>
                  <a:schemeClr val="bg1"/>
                </a:solidFill>
                <a:latin typeface="Arial" panose="020B0604020202020204" pitchFamily="34" charset="0"/>
                <a:ea typeface="微软雅黑" panose="020B0503020204020204" pitchFamily="34" charset="-122"/>
                <a:cs typeface="Arial" panose="020B0604020202020204" pitchFamily="34" charset="0"/>
              </a:rPr>
              <a:t> INSTITUTE OF TECHNOLOGY</a:t>
            </a:r>
            <a:endParaRPr lang="zh-CN" altLang="en-US" sz="1000" spc="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pic>
        <p:nvPicPr>
          <p:cNvPr id="57" name="图片 56"/>
          <p:cNvPicPr>
            <a:picLocks noChangeAspect="1"/>
          </p:cNvPicPr>
          <p:nvPr/>
        </p:nvPicPr>
        <p:blipFill>
          <a:blip r:embed="rId2" cstate="print"/>
          <a:stretch>
            <a:fillRect/>
          </a:stretch>
        </p:blipFill>
        <p:spPr>
          <a:xfrm>
            <a:off x="10041148" y="78493"/>
            <a:ext cx="2025400" cy="566914"/>
          </a:xfrm>
          <a:prstGeom prst="rect">
            <a:avLst/>
          </a:prstGeom>
        </p:spPr>
      </p:pic>
      <p:sp>
        <p:nvSpPr>
          <p:cNvPr id="82" name="任意多边形: 形状 59"/>
          <p:cNvSpPr/>
          <p:nvPr/>
        </p:nvSpPr>
        <p:spPr>
          <a:xfrm flipH="1">
            <a:off x="0" y="-2"/>
            <a:ext cx="12191998" cy="1057277"/>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gradFill>
            <a:gsLst>
              <a:gs pos="0">
                <a:schemeClr val="accent1"/>
              </a:gs>
              <a:gs pos="100000">
                <a:schemeClr val="accent1">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ea typeface="微软雅黑" panose="020B0503020204020204" pitchFamily="34" charset="-122"/>
            </a:endParaRPr>
          </a:p>
        </p:txBody>
      </p:sp>
      <p:pic>
        <p:nvPicPr>
          <p:cNvPr id="83" name="图片 82"/>
          <p:cNvPicPr>
            <a:picLocks noChangeAspect="1"/>
          </p:cNvPicPr>
          <p:nvPr/>
        </p:nvPicPr>
        <p:blipFill>
          <a:blip r:embed="rId2" cstate="print"/>
          <a:stretch>
            <a:fillRect/>
          </a:stretch>
        </p:blipFill>
        <p:spPr>
          <a:xfrm>
            <a:off x="9793498" y="249943"/>
            <a:ext cx="2025400" cy="566914"/>
          </a:xfrm>
          <a:prstGeom prst="rect">
            <a:avLst/>
          </a:prstGeom>
        </p:spPr>
      </p:pic>
      <p:sp>
        <p:nvSpPr>
          <p:cNvPr id="84" name="矩形 83"/>
          <p:cNvSpPr/>
          <p:nvPr/>
        </p:nvSpPr>
        <p:spPr>
          <a:xfrm>
            <a:off x="0" y="6188075"/>
            <a:ext cx="12192000" cy="669925"/>
          </a:xfrm>
          <a:prstGeom prst="rect">
            <a:avLst/>
          </a:prstGeom>
          <a:gradFill>
            <a:gsLst>
              <a:gs pos="0">
                <a:schemeClr val="accent4"/>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nvGrpSpPr>
          <p:cNvPr id="85" name="组合 84"/>
          <p:cNvGrpSpPr/>
          <p:nvPr/>
        </p:nvGrpSpPr>
        <p:grpSpPr>
          <a:xfrm>
            <a:off x="598941" y="6399999"/>
            <a:ext cx="2542613" cy="276499"/>
            <a:chOff x="598941" y="6399999"/>
            <a:chExt cx="2542613" cy="276499"/>
          </a:xfrm>
          <a:solidFill>
            <a:schemeClr val="bg1"/>
          </a:solidFill>
        </p:grpSpPr>
        <p:grpSp>
          <p:nvGrpSpPr>
            <p:cNvPr id="86" name="组合 85"/>
            <p:cNvGrpSpPr/>
            <p:nvPr/>
          </p:nvGrpSpPr>
          <p:grpSpPr>
            <a:xfrm>
              <a:off x="2055693" y="6402621"/>
              <a:ext cx="1085861" cy="270805"/>
              <a:chOff x="10340336" y="2247899"/>
              <a:chExt cx="2724438" cy="679451"/>
            </a:xfrm>
            <a:grpFill/>
          </p:grpSpPr>
          <p:sp>
            <p:nvSpPr>
              <p:cNvPr id="100" name="Freeform 5"/>
              <p:cNvSpPr/>
              <p:nvPr/>
            </p:nvSpPr>
            <p:spPr bwMode="auto">
              <a:xfrm>
                <a:off x="11868131" y="2285206"/>
                <a:ext cx="534988" cy="603250"/>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101" name="Freeform 6"/>
              <p:cNvSpPr/>
              <p:nvPr/>
            </p:nvSpPr>
            <p:spPr bwMode="auto">
              <a:xfrm>
                <a:off x="12756799" y="2388393"/>
                <a:ext cx="307975" cy="463550"/>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grpSp>
            <p:nvGrpSpPr>
              <p:cNvPr id="102" name="组合 101"/>
              <p:cNvGrpSpPr/>
              <p:nvPr/>
            </p:nvGrpSpPr>
            <p:grpSpPr>
              <a:xfrm>
                <a:off x="10340336" y="2247899"/>
                <a:ext cx="547688" cy="679451"/>
                <a:chOff x="5548313" y="2084388"/>
                <a:chExt cx="547688" cy="679451"/>
              </a:xfrm>
              <a:grpFill/>
            </p:grpSpPr>
            <p:sp>
              <p:nvSpPr>
                <p:cNvPr id="107"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108"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grpSp>
          <p:grpSp>
            <p:nvGrpSpPr>
              <p:cNvPr id="103" name="组合 102"/>
              <p:cNvGrpSpPr/>
              <p:nvPr/>
            </p:nvGrpSpPr>
            <p:grpSpPr>
              <a:xfrm>
                <a:off x="11192276" y="2400300"/>
                <a:ext cx="322175" cy="373063"/>
                <a:chOff x="3792874" y="3138488"/>
                <a:chExt cx="322175" cy="373063"/>
              </a:xfrm>
              <a:grpFill/>
            </p:grpSpPr>
            <p:sp>
              <p:nvSpPr>
                <p:cNvPr id="104" name="Freeform 15"/>
                <p:cNvSpPr/>
                <p:nvPr/>
              </p:nvSpPr>
              <p:spPr bwMode="auto">
                <a:xfrm>
                  <a:off x="3792874" y="3235325"/>
                  <a:ext cx="112625"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105" name="Freeform 16"/>
                <p:cNvSpPr/>
                <p:nvPr/>
              </p:nvSpPr>
              <p:spPr bwMode="auto">
                <a:xfrm>
                  <a:off x="3980111" y="3138488"/>
                  <a:ext cx="134938" cy="373063"/>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106" name="Freeform 17"/>
                <p:cNvSpPr/>
                <p:nvPr/>
              </p:nvSpPr>
              <p:spPr bwMode="auto">
                <a:xfrm>
                  <a:off x="3872924" y="3138488"/>
                  <a:ext cx="75438" cy="79375"/>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grpSp>
        </p:grpSp>
        <p:grpSp>
          <p:nvGrpSpPr>
            <p:cNvPr id="87" name="组合 86"/>
            <p:cNvGrpSpPr/>
            <p:nvPr/>
          </p:nvGrpSpPr>
          <p:grpSpPr>
            <a:xfrm>
              <a:off x="598941" y="6399999"/>
              <a:ext cx="1102619" cy="276499"/>
              <a:chOff x="6738929" y="2270918"/>
              <a:chExt cx="2766486" cy="693738"/>
            </a:xfrm>
            <a:grpFill/>
          </p:grpSpPr>
          <p:grpSp>
            <p:nvGrpSpPr>
              <p:cNvPr id="88" name="组合 87"/>
              <p:cNvGrpSpPr/>
              <p:nvPr/>
            </p:nvGrpSpPr>
            <p:grpSpPr>
              <a:xfrm>
                <a:off x="8180494" y="2355056"/>
                <a:ext cx="484188" cy="509588"/>
                <a:chOff x="6113463" y="3541713"/>
                <a:chExt cx="484188" cy="509588"/>
              </a:xfrm>
              <a:grpFill/>
            </p:grpSpPr>
            <p:sp>
              <p:nvSpPr>
                <p:cNvPr id="98"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99"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grpSp>
          <p:grpSp>
            <p:nvGrpSpPr>
              <p:cNvPr id="89" name="组合 88"/>
              <p:cNvGrpSpPr/>
              <p:nvPr/>
            </p:nvGrpSpPr>
            <p:grpSpPr>
              <a:xfrm>
                <a:off x="6738929" y="2270918"/>
                <a:ext cx="549275" cy="693738"/>
                <a:chOff x="6108700" y="2066926"/>
                <a:chExt cx="549275" cy="693738"/>
              </a:xfrm>
              <a:grpFill/>
            </p:grpSpPr>
            <p:sp>
              <p:nvSpPr>
                <p:cNvPr id="96"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97"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grpSp>
          <p:grpSp>
            <p:nvGrpSpPr>
              <p:cNvPr id="90" name="组合 89"/>
              <p:cNvGrpSpPr/>
              <p:nvPr/>
            </p:nvGrpSpPr>
            <p:grpSpPr>
              <a:xfrm>
                <a:off x="7532962" y="2451100"/>
                <a:ext cx="368300" cy="317500"/>
                <a:chOff x="6186488" y="2930526"/>
                <a:chExt cx="368300" cy="317500"/>
              </a:xfrm>
              <a:grpFill/>
            </p:grpSpPr>
            <p:sp>
              <p:nvSpPr>
                <p:cNvPr id="93"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94"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95"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grpSp>
          <p:sp>
            <p:nvSpPr>
              <p:cNvPr id="91" name="Freeform 11"/>
              <p:cNvSpPr>
                <a:spLocks noEditPoints="1"/>
              </p:cNvSpPr>
              <p:nvPr/>
            </p:nvSpPr>
            <p:spPr bwMode="auto">
              <a:xfrm>
                <a:off x="9065451" y="2270918"/>
                <a:ext cx="439964" cy="615950"/>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92" name="Freeform 12"/>
              <p:cNvSpPr/>
              <p:nvPr/>
            </p:nvSpPr>
            <p:spPr bwMode="auto">
              <a:xfrm>
                <a:off x="8878184" y="2293480"/>
                <a:ext cx="236904" cy="593388"/>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grpSp>
      </p:grpSp>
    </p:spTree>
    <p:extLst>
      <p:ext uri="{BB962C8B-B14F-4D97-AF65-F5344CB8AC3E}">
        <p14:creationId xmlns:p14="http://schemas.microsoft.com/office/powerpoint/2010/main" val="1165747445"/>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内页样式3-一段一图">
    <p:spTree>
      <p:nvGrpSpPr>
        <p:cNvPr id="1" name=""/>
        <p:cNvGrpSpPr/>
        <p:nvPr/>
      </p:nvGrpSpPr>
      <p:grpSpPr>
        <a:xfrm>
          <a:off x="0" y="0"/>
          <a:ext cx="0" cy="0"/>
          <a:chOff x="0" y="0"/>
          <a:chExt cx="0" cy="0"/>
        </a:xfrm>
      </p:grpSpPr>
      <p:sp>
        <p:nvSpPr>
          <p:cNvPr id="32" name="任意多边形: 形状 77"/>
          <p:cNvSpPr/>
          <p:nvPr/>
        </p:nvSpPr>
        <p:spPr>
          <a:xfrm>
            <a:off x="10114068" y="210207"/>
            <a:ext cx="2789025" cy="573228"/>
          </a:xfrm>
          <a:custGeom>
            <a:avLst/>
            <a:gdLst>
              <a:gd name="connsiteX0" fmla="*/ 83399 w 1678507"/>
              <a:gd name="connsiteY0" fmla="*/ 0 h 573228"/>
              <a:gd name="connsiteX1" fmla="*/ 1678507 w 1678507"/>
              <a:gd name="connsiteY1" fmla="*/ 0 h 573228"/>
              <a:gd name="connsiteX2" fmla="*/ 1678507 w 1678507"/>
              <a:gd name="connsiteY2" fmla="*/ 573228 h 573228"/>
              <a:gd name="connsiteX3" fmla="*/ 0 w 1678507"/>
              <a:gd name="connsiteY3" fmla="*/ 573228 h 573228"/>
            </a:gdLst>
            <a:ahLst/>
            <a:cxnLst>
              <a:cxn ang="0">
                <a:pos x="connsiteX0" y="connsiteY0"/>
              </a:cxn>
              <a:cxn ang="0">
                <a:pos x="connsiteX1" y="connsiteY1"/>
              </a:cxn>
              <a:cxn ang="0">
                <a:pos x="connsiteX2" y="connsiteY2"/>
              </a:cxn>
              <a:cxn ang="0">
                <a:pos x="connsiteX3" y="connsiteY3"/>
              </a:cxn>
            </a:cxnLst>
            <a:rect l="l" t="t" r="r" b="b"/>
            <a:pathLst>
              <a:path w="1678507" h="573228">
                <a:moveTo>
                  <a:pt x="83399" y="0"/>
                </a:moveTo>
                <a:lnTo>
                  <a:pt x="1678507" y="0"/>
                </a:lnTo>
                <a:lnTo>
                  <a:pt x="1678507" y="573228"/>
                </a:lnTo>
                <a:lnTo>
                  <a:pt x="0" y="573228"/>
                </a:lnTo>
                <a:close/>
              </a:path>
            </a:pathLst>
          </a:cu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lnSpc>
                <a:spcPct val="120000"/>
              </a:lnSpc>
            </a:pPr>
            <a:endParaRPr lang="zh-CN" altLang="en-US" dirty="0">
              <a:ea typeface="微软雅黑" panose="020B0503020204020204" pitchFamily="34" charset="-122"/>
              <a:cs typeface="+mn-ea"/>
              <a:sym typeface="+mn-lt"/>
            </a:endParaRPr>
          </a:p>
        </p:txBody>
      </p:sp>
      <p:pic>
        <p:nvPicPr>
          <p:cNvPr id="98" name="图片 97"/>
          <p:cNvPicPr>
            <a:picLocks noChangeAspect="1"/>
          </p:cNvPicPr>
          <p:nvPr/>
        </p:nvPicPr>
        <p:blipFill>
          <a:blip r:embed="rId2" cstate="print"/>
          <a:stretch>
            <a:fillRect/>
          </a:stretch>
        </p:blipFill>
        <p:spPr>
          <a:xfrm>
            <a:off x="10277475" y="241566"/>
            <a:ext cx="1819275" cy="509219"/>
          </a:xfrm>
          <a:prstGeom prst="rect">
            <a:avLst/>
          </a:prstGeom>
        </p:spPr>
      </p:pic>
    </p:spTree>
    <p:extLst>
      <p:ext uri="{BB962C8B-B14F-4D97-AF65-F5344CB8AC3E}">
        <p14:creationId xmlns:p14="http://schemas.microsoft.com/office/powerpoint/2010/main" val="3101680005"/>
      </p:ext>
    </p:extLst>
  </p:cSld>
  <p:clrMapOvr>
    <a:masterClrMapping/>
  </p:clrMapOvr>
  <p:transition spd="med">
    <p:fade/>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0" y="274638"/>
            <a:ext cx="12192000" cy="6367462"/>
          </a:xfrm>
        </p:spPr>
        <p:txBody>
          <a:bodyPr/>
          <a:lstStyle>
            <a:lvl1pPr>
              <a:defRPr/>
            </a:lvl1pPr>
            <a:lvl2pPr>
              <a:defRPr/>
            </a:lvl2pPr>
            <a:lvl3pPr>
              <a:defRPr/>
            </a:lvl3pPr>
            <a:lvl4pPr>
              <a:defRPr/>
            </a:lvl4pPr>
            <a:lvl5pPr>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217542170"/>
      </p:ext>
    </p:extLst>
  </p:cSld>
  <p:clrMapOvr>
    <a:masterClrMapping/>
  </p:clrMapOvr>
  <p:transition>
    <p:wipe dir="d"/>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48E4F2-89FB-4CC0-A64E-9D48DC71F063}"/>
              </a:ext>
            </a:extLst>
          </p:cNvPr>
          <p:cNvSpPr>
            <a:spLocks noGrp="1"/>
          </p:cNvSpPr>
          <p:nvPr>
            <p:ph type="title"/>
          </p:nvPr>
        </p:nvSpPr>
        <p:spPr/>
        <p:txBody>
          <a:bodyPr/>
          <a:lstStyle>
            <a:lvl1pPr>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8D2BEE67-DC85-45A4-9078-FD4E840B7738}"/>
              </a:ext>
            </a:extLst>
          </p:cNvPr>
          <p:cNvSpPr>
            <a:spLocks noGrp="1"/>
          </p:cNvSpPr>
          <p:nvPr>
            <p:ph idx="1"/>
          </p:nvPr>
        </p:nvSpPr>
        <p:spPr/>
        <p:txBody>
          <a:bodyPr/>
          <a:lstStyle>
            <a:lvl1pPr>
              <a:defRPr/>
            </a:lvl1pPr>
            <a:lvl2pPr>
              <a:defRPr/>
            </a:lvl2pPr>
            <a:lvl3pPr>
              <a:defRPr/>
            </a:lvl3pPr>
            <a:lvl4pPr>
              <a:defRPr/>
            </a:lvl4pPr>
            <a:lvl5pPr>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179262832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69DBB8-1917-4251-A959-8E0B61C5433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14136C8-767E-4389-94D8-4F49AC99C0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Tree>
    <p:extLst>
      <p:ext uri="{BB962C8B-B14F-4D97-AF65-F5344CB8AC3E}">
        <p14:creationId xmlns:p14="http://schemas.microsoft.com/office/powerpoint/2010/main" val="130543308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0B77A5-4CBF-4CFC-A92E-23504FCB70B4}"/>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030123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09600"/>
            <a:ext cx="103632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914400" y="1981200"/>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981200"/>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99432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dirty="0"/>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微软雅黑" panose="020B0503020204020204" pitchFamily="34" charset="-122"/>
              </a:defRPr>
            </a:lvl1pPr>
          </a:lstStyle>
          <a:p>
            <a:pPr>
              <a:defRPr/>
            </a:pPr>
            <a:fld id="{307D9317-7C4B-477D-9FCD-CD5482370328}" type="datetimeFigureOut">
              <a:rPr lang="zh-CN" altLang="en-US" smtClean="0"/>
              <a:pPr>
                <a:defRPr/>
              </a:pPr>
              <a:t>2024/11/5</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微软雅黑" panose="020B0503020204020204" pitchFamily="34" charset="-122"/>
              </a:defRPr>
            </a:lvl1pPr>
          </a:lstStyle>
          <a:p>
            <a:pPr>
              <a:defRPr/>
            </a:pPr>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微软雅黑" panose="020B0503020204020204" pitchFamily="34" charset="-122"/>
              </a:defRPr>
            </a:lvl1pPr>
          </a:lstStyle>
          <a:p>
            <a:pPr>
              <a:defRPr/>
            </a:pPr>
            <a:fld id="{EC0B3BC9-7090-482A-AB63-1945A9C9F1E4}" type="slidenum">
              <a:rPr lang="zh-CN" altLang="en-US" smtClean="0"/>
              <a:pPr>
                <a:defRPr/>
              </a:pPr>
              <a:t>‹#›</a:t>
            </a:fld>
            <a:endParaRPr lang="zh-CN" altLang="en-US" dirty="0"/>
          </a:p>
        </p:txBody>
      </p:sp>
    </p:spTree>
    <p:extLst>
      <p:ext uri="{BB962C8B-B14F-4D97-AF65-F5344CB8AC3E}">
        <p14:creationId xmlns:p14="http://schemas.microsoft.com/office/powerpoint/2010/main" val="1996857914"/>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70" r:id="rId7"/>
    <p:sldLayoutId id="2147483671" r:id="rId8"/>
    <p:sldLayoutId id="2147483673" r:id="rId9"/>
    <p:sldLayoutId id="2147483674" r:id="rId10"/>
    <p:sldLayoutId id="2147483675" r:id="rId11"/>
    <p:sldLayoutId id="2147483676" r:id="rId12"/>
    <p:sldLayoutId id="2147483677" r:id="rId13"/>
  </p:sldLayoutIdLst>
  <p:transition spd="med">
    <p:fade/>
  </p:transition>
  <p:txStyles>
    <p:titleStyle>
      <a:lvl1pPr algn="l" rtl="0" eaLnBrk="1" fontAlgn="base" hangingPunct="1">
        <a:lnSpc>
          <a:spcPct val="90000"/>
        </a:lnSpc>
        <a:spcBef>
          <a:spcPct val="0"/>
        </a:spcBef>
        <a:spcAft>
          <a:spcPct val="0"/>
        </a:spcAft>
        <a:defRPr sz="4400" kern="1200">
          <a:solidFill>
            <a:schemeClr val="tx1"/>
          </a:solidFill>
          <a:latin typeface="+mj-lt"/>
          <a:ea typeface="微软雅黑" panose="020B0503020204020204" pitchFamily="34" charset="-122"/>
          <a:cs typeface="+mj-cs"/>
        </a:defRPr>
      </a:lvl1pPr>
      <a:lvl2pPr algn="l" rtl="0" eaLnBrk="1" fontAlgn="base" hangingPunct="1">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2pPr>
      <a:lvl3pPr algn="l" rtl="0" eaLnBrk="1" fontAlgn="base" hangingPunct="1">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3pPr>
      <a:lvl4pPr algn="l" rtl="0" eaLnBrk="1" fontAlgn="base" hangingPunct="1">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4pPr>
      <a:lvl5pPr algn="l" rtl="0" eaLnBrk="1" fontAlgn="base" hangingPunct="1">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5pPr>
      <a:lvl6pPr marL="457200" algn="l" rtl="0" eaLnBrk="1" fontAlgn="base" hangingPunct="1">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6pPr>
      <a:lvl7pPr marL="914400" algn="l" rtl="0" eaLnBrk="1" fontAlgn="base" hangingPunct="1">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7pPr>
      <a:lvl8pPr marL="1371600" algn="l" rtl="0" eaLnBrk="1" fontAlgn="base" hangingPunct="1">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8pPr>
      <a:lvl9pPr marL="1828800" algn="l" rtl="0" eaLnBrk="1" fontAlgn="base" hangingPunct="1">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13"/>
          <p:cNvSpPr>
            <a:spLocks noGrp="1" noChangeArrowheads="1"/>
          </p:cNvSpPr>
          <p:nvPr>
            <p:ph type="ctrTitle" idx="4294967295"/>
          </p:nvPr>
        </p:nvSpPr>
        <p:spPr>
          <a:xfrm>
            <a:off x="1703512" y="4077072"/>
            <a:ext cx="8280920" cy="2387600"/>
          </a:xfrm>
        </p:spPr>
        <p:txBody>
          <a:bodyPr>
            <a:normAutofit/>
          </a:bodyPr>
          <a:lstStyle/>
          <a:p>
            <a:pPr algn="ctr" eaLnBrk="1" hangingPunct="1"/>
            <a:r>
              <a:rPr lang="en-US" altLang="zh-CN" sz="4800" b="1" dirty="0">
                <a:solidFill>
                  <a:schemeClr val="bg1"/>
                </a:solidFill>
              </a:rPr>
              <a:t>C++</a:t>
            </a:r>
            <a:r>
              <a:rPr lang="zh-CN" altLang="en-US" sz="4800" b="1" dirty="0">
                <a:solidFill>
                  <a:schemeClr val="bg1"/>
                </a:solidFill>
              </a:rPr>
              <a:t>面向对象设计方法</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42" name="Rectangle 2"/>
          <p:cNvSpPr>
            <a:spLocks noGrp="1" noChangeArrowheads="1"/>
          </p:cNvSpPr>
          <p:nvPr>
            <p:ph type="title"/>
          </p:nvPr>
        </p:nvSpPr>
        <p:spPr/>
        <p:txBody>
          <a:bodyPr/>
          <a:lstStyle/>
          <a:p>
            <a:pPr eaLnBrk="1" hangingPunct="1">
              <a:defRPr/>
            </a:pPr>
            <a:r>
              <a:rPr lang="zh-CN" altLang="en-US" dirty="0"/>
              <a:t>面向对象的程序设计的特点</a:t>
            </a:r>
          </a:p>
        </p:txBody>
      </p:sp>
      <p:sp>
        <p:nvSpPr>
          <p:cNvPr id="16387" name="Rectangle 3"/>
          <p:cNvSpPr>
            <a:spLocks noGrp="1" noChangeArrowheads="1"/>
          </p:cNvSpPr>
          <p:nvPr>
            <p:ph idx="4294967295"/>
          </p:nvPr>
        </p:nvSpPr>
        <p:spPr>
          <a:xfrm>
            <a:off x="927947" y="1184699"/>
            <a:ext cx="10085493" cy="5295900"/>
          </a:xfrm>
        </p:spPr>
        <p:txBody>
          <a:bodyPr>
            <a:normAutofit/>
          </a:bodyPr>
          <a:lstStyle/>
          <a:p>
            <a:pPr>
              <a:lnSpc>
                <a:spcPct val="130000"/>
              </a:lnSpc>
              <a:spcBef>
                <a:spcPts val="800"/>
              </a:spcBef>
            </a:pPr>
            <a:r>
              <a:rPr lang="zh-CN" altLang="en-US" b="1" dirty="0">
                <a:solidFill>
                  <a:srgbClr val="C00000"/>
                </a:solidFill>
              </a:rPr>
              <a:t>多态性</a:t>
            </a:r>
          </a:p>
          <a:p>
            <a:pPr marL="0" lvl="1" indent="0">
              <a:lnSpc>
                <a:spcPct val="130000"/>
              </a:lnSpc>
              <a:spcBef>
                <a:spcPts val="800"/>
              </a:spcBef>
              <a:buNone/>
            </a:pPr>
            <a:r>
              <a:rPr lang="zh-CN" altLang="en-US" sz="1867" dirty="0"/>
              <a:t>对不同对象发出同一指令，不同对象有不同行为</a:t>
            </a:r>
            <a:endParaRPr lang="en-US" altLang="zh-CN" sz="1867" dirty="0"/>
          </a:p>
          <a:p>
            <a:pPr marL="0" lvl="1" indent="0">
              <a:lnSpc>
                <a:spcPct val="130000"/>
              </a:lnSpc>
              <a:spcBef>
                <a:spcPts val="800"/>
              </a:spcBef>
              <a:buNone/>
            </a:pPr>
            <a:r>
              <a:rPr lang="zh-CN" altLang="en-US" sz="1867" dirty="0">
                <a:solidFill>
                  <a:srgbClr val="C00000"/>
                </a:solidFill>
              </a:rPr>
              <a:t>实现方式：</a:t>
            </a:r>
            <a:r>
              <a:rPr lang="zh-CN" altLang="en-US" sz="1867" dirty="0"/>
              <a:t>处理层次结构的类型时，把各个层次的对象都看成是基类成员。</a:t>
            </a:r>
          </a:p>
          <a:p>
            <a:pPr marL="0" lvl="1" indent="0">
              <a:lnSpc>
                <a:spcPct val="130000"/>
              </a:lnSpc>
              <a:spcBef>
                <a:spcPts val="800"/>
              </a:spcBef>
              <a:buNone/>
            </a:pPr>
            <a:r>
              <a:rPr lang="zh-CN" altLang="en-US" sz="1867" dirty="0"/>
              <a:t>如需要对教师进行考核，不必管他是什么职称，只要向所有教师发一个考核指令。每位教师自会按照自己的类型作出相应的处理。如高级职称的教师会按高级职称的标准进行考核，初级职称的教师会按初级职称的标准进行考核。</a:t>
            </a:r>
          </a:p>
          <a:p>
            <a:pPr marL="0" indent="0">
              <a:lnSpc>
                <a:spcPct val="130000"/>
              </a:lnSpc>
              <a:spcBef>
                <a:spcPts val="800"/>
              </a:spcBef>
              <a:buNone/>
            </a:pPr>
            <a:r>
              <a:rPr lang="zh-CN" altLang="en-US" sz="1867" dirty="0">
                <a:solidFill>
                  <a:srgbClr val="C00000"/>
                </a:solidFill>
              </a:rPr>
              <a:t>好处：</a:t>
            </a:r>
            <a:r>
              <a:rPr lang="zh-CN" altLang="en-US" sz="1867" dirty="0"/>
              <a:t>简化处理流程</a:t>
            </a:r>
            <a:endParaRPr lang="en-US" altLang="zh-CN" sz="1867" dirty="0"/>
          </a:p>
          <a:p>
            <a:pPr marL="14399" indent="0">
              <a:lnSpc>
                <a:spcPct val="130000"/>
              </a:lnSpc>
              <a:spcBef>
                <a:spcPts val="800"/>
              </a:spcBef>
              <a:buNone/>
            </a:pPr>
            <a:r>
              <a:rPr lang="zh-CN" altLang="en-US" sz="1867" dirty="0"/>
              <a:t>程序代码就可以不受新增类型的影响。如增加一个院士的类型，它也是教师类的一个子类，整个程序不用修改，但功能得到了扩展。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387">
                                            <p:txEl>
                                              <p:pRg st="3" end="3"/>
                                            </p:txEl>
                                          </p:spTgt>
                                        </p:tgtEl>
                                        <p:attrNameLst>
                                          <p:attrName>style.visibility</p:attrName>
                                        </p:attrNameLst>
                                      </p:cBhvr>
                                      <p:to>
                                        <p:strVal val="visible"/>
                                      </p:to>
                                    </p:set>
                                    <p:animEffect transition="in" filter="blinds(horizontal)">
                                      <p:cBhvr>
                                        <p:cTn id="7" dur="500"/>
                                        <p:tgtEl>
                                          <p:spTgt spid="1638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387">
                                            <p:txEl>
                                              <p:pRg st="4" end="4"/>
                                            </p:txEl>
                                          </p:spTgt>
                                        </p:tgtEl>
                                        <p:attrNameLst>
                                          <p:attrName>style.visibility</p:attrName>
                                        </p:attrNameLst>
                                      </p:cBhvr>
                                      <p:to>
                                        <p:strVal val="visible"/>
                                      </p:to>
                                    </p:set>
                                    <p:animEffect transition="in" filter="blinds(horizontal)">
                                      <p:cBhvr>
                                        <p:cTn id="12" dur="500"/>
                                        <p:tgtEl>
                                          <p:spTgt spid="1638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387">
                                            <p:txEl>
                                              <p:pRg st="5" end="5"/>
                                            </p:txEl>
                                          </p:spTgt>
                                        </p:tgtEl>
                                        <p:attrNameLst>
                                          <p:attrName>style.visibility</p:attrName>
                                        </p:attrNameLst>
                                      </p:cBhvr>
                                      <p:to>
                                        <p:strVal val="visible"/>
                                      </p:to>
                                    </p:set>
                                    <p:animEffect transition="in" filter="blinds(horizontal)">
                                      <p:cBhvr>
                                        <p:cTn id="17" dur="500"/>
                                        <p:tgtEl>
                                          <p:spTgt spid="163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1074" name="Rectangle 2"/>
          <p:cNvSpPr>
            <a:spLocks noGrp="1" noChangeArrowheads="1"/>
          </p:cNvSpPr>
          <p:nvPr>
            <p:ph type="title"/>
          </p:nvPr>
        </p:nvSpPr>
        <p:spPr/>
        <p:txBody>
          <a:bodyPr/>
          <a:lstStyle/>
          <a:p>
            <a:pPr eaLnBrk="1" hangingPunct="1">
              <a:defRPr/>
            </a:pPr>
            <a:r>
              <a:rPr lang="zh-CN" altLang="en-US" dirty="0"/>
              <a:t>运算符重载的方法</a:t>
            </a:r>
          </a:p>
        </p:txBody>
      </p:sp>
      <p:sp>
        <p:nvSpPr>
          <p:cNvPr id="152579" name="Rectangle 3"/>
          <p:cNvSpPr>
            <a:spLocks noGrp="1" noChangeArrowheads="1"/>
          </p:cNvSpPr>
          <p:nvPr>
            <p:ph idx="4294967295"/>
          </p:nvPr>
        </p:nvSpPr>
        <p:spPr>
          <a:xfrm>
            <a:off x="575733" y="1375410"/>
            <a:ext cx="10363200" cy="4667250"/>
          </a:xfrm>
        </p:spPr>
        <p:txBody>
          <a:bodyPr>
            <a:normAutofit/>
          </a:bodyPr>
          <a:lstStyle/>
          <a:p>
            <a:pPr marL="0" indent="0" eaLnBrk="1" hangingPunct="1">
              <a:buNone/>
            </a:pPr>
            <a:r>
              <a:rPr lang="zh-CN" altLang="en-US" sz="2000" b="1" dirty="0"/>
              <a:t>运算符重载就是写一个函数解释某个运算符在某个类中的含义</a:t>
            </a:r>
          </a:p>
          <a:p>
            <a:pPr marL="0" indent="0">
              <a:spcBef>
                <a:spcPts val="2400"/>
              </a:spcBef>
              <a:buNone/>
            </a:pPr>
            <a:r>
              <a:rPr lang="zh-CN" altLang="en-US" sz="2000" b="1" dirty="0"/>
              <a:t>关键问题</a:t>
            </a:r>
            <a:endParaRPr lang="en-US" altLang="zh-CN" sz="2000" b="1" dirty="0"/>
          </a:p>
          <a:p>
            <a:pPr marL="0" indent="0" eaLnBrk="1" hangingPunct="1">
              <a:buNone/>
            </a:pPr>
            <a:r>
              <a:rPr lang="zh-CN" altLang="en-US" sz="2000" dirty="0"/>
              <a:t>如何使编译器能自动找到重载的这个函数</a:t>
            </a:r>
            <a:endParaRPr lang="en-US" altLang="zh-CN" sz="2000" dirty="0"/>
          </a:p>
          <a:p>
            <a:pPr marL="0" indent="0">
              <a:spcBef>
                <a:spcPts val="2400"/>
              </a:spcBef>
              <a:buNone/>
            </a:pPr>
            <a:r>
              <a:rPr lang="zh-CN" altLang="en-US" sz="2000" b="1" dirty="0"/>
              <a:t>解决方案</a:t>
            </a:r>
            <a:endParaRPr lang="en-US" altLang="zh-CN" sz="2000" b="1" dirty="0"/>
          </a:p>
          <a:p>
            <a:pPr marL="0" indent="0" eaLnBrk="1" hangingPunct="1">
              <a:buNone/>
            </a:pPr>
            <a:r>
              <a:rPr lang="zh-CN" altLang="en-US" sz="2000" dirty="0"/>
              <a:t>让函数名体现出和某个被重载的运算符的联系</a:t>
            </a:r>
          </a:p>
          <a:p>
            <a:pPr marL="0" indent="0" eaLnBrk="1" hangingPunct="1">
              <a:buNone/>
            </a:pPr>
            <a:r>
              <a:rPr lang="zh-CN" altLang="en-US" sz="2000" dirty="0"/>
              <a:t>重载函数命名</a:t>
            </a:r>
          </a:p>
          <a:p>
            <a:pPr marL="0" indent="0" eaLnBrk="1" hangingPunct="1">
              <a:buNone/>
            </a:pPr>
            <a:r>
              <a:rPr lang="zh-CN" altLang="en-US" sz="2000" dirty="0"/>
              <a:t>      </a:t>
            </a:r>
            <a:r>
              <a:rPr lang="en-US" altLang="zh-CN" sz="2000" dirty="0"/>
              <a:t>operator@</a:t>
            </a:r>
          </a:p>
          <a:p>
            <a:pPr marL="0" indent="0" eaLnBrk="1" hangingPunct="1">
              <a:buNone/>
            </a:pPr>
            <a:r>
              <a:rPr lang="zh-CN" altLang="en-US" sz="2000" dirty="0"/>
              <a:t>其中，</a:t>
            </a:r>
            <a:r>
              <a:rPr lang="en-US" altLang="zh-CN" sz="2000" dirty="0"/>
              <a:t>@</a:t>
            </a:r>
            <a:r>
              <a:rPr lang="zh-CN" altLang="en-US" sz="2000" dirty="0"/>
              <a:t>为要重载的运算符</a:t>
            </a:r>
            <a:endParaRPr lang="en-US" altLang="zh-CN" sz="2000" dirty="0"/>
          </a:p>
          <a:p>
            <a:pPr marL="0" indent="0" eaLnBrk="1" hangingPunct="1">
              <a:buNone/>
            </a:pPr>
            <a:r>
              <a:rPr lang="zh-CN" altLang="en-US" sz="2000" dirty="0"/>
              <a:t>重载“</a:t>
            </a:r>
            <a:r>
              <a:rPr lang="en-US" altLang="zh-CN" sz="2000" dirty="0"/>
              <a:t>+”</a:t>
            </a:r>
            <a:r>
              <a:rPr lang="zh-CN" altLang="en-US" sz="2000" dirty="0"/>
              <a:t>运算符，该重载函数名为</a:t>
            </a:r>
            <a:r>
              <a:rPr lang="en-US" altLang="zh-CN" sz="2000" dirty="0"/>
              <a:t>operator+</a:t>
            </a:r>
          </a:p>
          <a:p>
            <a:pPr marL="0" indent="0" eaLnBrk="1" hangingPunct="1">
              <a:buNone/>
            </a:pPr>
            <a:r>
              <a:rPr lang="zh-CN" altLang="en-US" sz="2000" dirty="0"/>
              <a:t>重载赋值运算符，函数名为</a:t>
            </a:r>
            <a:r>
              <a:rPr lang="en-US" altLang="zh-CN" sz="2000" dirty="0"/>
              <a:t>operator=</a:t>
            </a:r>
            <a:endParaRPr lang="zh-CN" altLang="en-US" sz="200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2579">
                                            <p:txEl>
                                              <p:pRg st="3" end="3"/>
                                            </p:txEl>
                                          </p:spTgt>
                                        </p:tgtEl>
                                        <p:attrNameLst>
                                          <p:attrName>style.visibility</p:attrName>
                                        </p:attrNameLst>
                                      </p:cBhvr>
                                      <p:to>
                                        <p:strVal val="visible"/>
                                      </p:to>
                                    </p:set>
                                    <p:animEffect transition="in" filter="blinds(horizontal)">
                                      <p:cBhvr>
                                        <p:cTn id="7" dur="500"/>
                                        <p:tgtEl>
                                          <p:spTgt spid="152579">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52579">
                                            <p:txEl>
                                              <p:pRg st="4" end="4"/>
                                            </p:txEl>
                                          </p:spTgt>
                                        </p:tgtEl>
                                        <p:attrNameLst>
                                          <p:attrName>style.visibility</p:attrName>
                                        </p:attrNameLst>
                                      </p:cBhvr>
                                      <p:to>
                                        <p:strVal val="visible"/>
                                      </p:to>
                                    </p:set>
                                    <p:animEffect transition="in" filter="blinds(horizontal)">
                                      <p:cBhvr>
                                        <p:cTn id="10" dur="500"/>
                                        <p:tgtEl>
                                          <p:spTgt spid="152579">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52579">
                                            <p:txEl>
                                              <p:pRg st="5" end="5"/>
                                            </p:txEl>
                                          </p:spTgt>
                                        </p:tgtEl>
                                        <p:attrNameLst>
                                          <p:attrName>style.visibility</p:attrName>
                                        </p:attrNameLst>
                                      </p:cBhvr>
                                      <p:to>
                                        <p:strVal val="visible"/>
                                      </p:to>
                                    </p:set>
                                    <p:animEffect transition="in" filter="blinds(horizontal)">
                                      <p:cBhvr>
                                        <p:cTn id="13" dur="500"/>
                                        <p:tgtEl>
                                          <p:spTgt spid="152579">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52579">
                                            <p:txEl>
                                              <p:pRg st="6" end="6"/>
                                            </p:txEl>
                                          </p:spTgt>
                                        </p:tgtEl>
                                        <p:attrNameLst>
                                          <p:attrName>style.visibility</p:attrName>
                                        </p:attrNameLst>
                                      </p:cBhvr>
                                      <p:to>
                                        <p:strVal val="visible"/>
                                      </p:to>
                                    </p:set>
                                    <p:animEffect transition="in" filter="blinds(horizontal)">
                                      <p:cBhvr>
                                        <p:cTn id="16" dur="500"/>
                                        <p:tgtEl>
                                          <p:spTgt spid="152579">
                                            <p:txEl>
                                              <p:pRg st="6" end="6"/>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52579">
                                            <p:txEl>
                                              <p:pRg st="7" end="7"/>
                                            </p:txEl>
                                          </p:spTgt>
                                        </p:tgtEl>
                                        <p:attrNameLst>
                                          <p:attrName>style.visibility</p:attrName>
                                        </p:attrNameLst>
                                      </p:cBhvr>
                                      <p:to>
                                        <p:strVal val="visible"/>
                                      </p:to>
                                    </p:set>
                                    <p:animEffect transition="in" filter="blinds(horizontal)">
                                      <p:cBhvr>
                                        <p:cTn id="19" dur="500"/>
                                        <p:tgtEl>
                                          <p:spTgt spid="152579">
                                            <p:txEl>
                                              <p:pRg st="7" end="7"/>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52579">
                                            <p:txEl>
                                              <p:pRg st="8" end="8"/>
                                            </p:txEl>
                                          </p:spTgt>
                                        </p:tgtEl>
                                        <p:attrNameLst>
                                          <p:attrName>style.visibility</p:attrName>
                                        </p:attrNameLst>
                                      </p:cBhvr>
                                      <p:to>
                                        <p:strVal val="visible"/>
                                      </p:to>
                                    </p:set>
                                    <p:animEffect transition="in" filter="blinds(horizontal)">
                                      <p:cBhvr>
                                        <p:cTn id="22" dur="500"/>
                                        <p:tgtEl>
                                          <p:spTgt spid="152579">
                                            <p:txEl>
                                              <p:pRg st="8" end="8"/>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52579">
                                            <p:txEl>
                                              <p:pRg st="9" end="9"/>
                                            </p:txEl>
                                          </p:spTgt>
                                        </p:tgtEl>
                                        <p:attrNameLst>
                                          <p:attrName>style.visibility</p:attrName>
                                        </p:attrNameLst>
                                      </p:cBhvr>
                                      <p:to>
                                        <p:strVal val="visible"/>
                                      </p:to>
                                    </p:set>
                                    <p:animEffect transition="in" filter="blinds(horizontal)">
                                      <p:cBhvr>
                                        <p:cTn id="25" dur="500"/>
                                        <p:tgtEl>
                                          <p:spTgt spid="15257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0050" name="Rectangle 2"/>
          <p:cNvSpPr>
            <a:spLocks noGrp="1" noChangeArrowheads="1"/>
          </p:cNvSpPr>
          <p:nvPr>
            <p:ph type="title"/>
          </p:nvPr>
        </p:nvSpPr>
        <p:spPr/>
        <p:txBody>
          <a:bodyPr/>
          <a:lstStyle/>
          <a:p>
            <a:pPr eaLnBrk="1" hangingPunct="1">
              <a:defRPr/>
            </a:pPr>
            <a:r>
              <a:rPr lang="zh-CN" altLang="en-US" dirty="0"/>
              <a:t>函数原型 </a:t>
            </a:r>
          </a:p>
        </p:txBody>
      </p:sp>
      <p:sp>
        <p:nvSpPr>
          <p:cNvPr id="5" name="矩形 4"/>
          <p:cNvSpPr/>
          <p:nvPr/>
        </p:nvSpPr>
        <p:spPr>
          <a:xfrm>
            <a:off x="447675" y="824896"/>
            <a:ext cx="11363325" cy="5906104"/>
          </a:xfrm>
          <a:prstGeom prst="rect">
            <a:avLst/>
          </a:prstGeom>
        </p:spPr>
        <p:txBody>
          <a:bodyPr wrap="square">
            <a:spAutoFit/>
          </a:bodyPr>
          <a:lstStyle/>
          <a:p>
            <a:pPr>
              <a:lnSpc>
                <a:spcPct val="110000"/>
              </a:lnSpc>
            </a:pPr>
            <a:r>
              <a:rPr lang="zh-CN" altLang="en-US" sz="2400" dirty="0">
                <a:latin typeface="微软雅黑" pitchFamily="34" charset="-122"/>
                <a:ea typeface="微软雅黑" pitchFamily="34" charset="-122"/>
              </a:rPr>
              <a:t>运算符的重载不能改变运算符的运算对象数</a:t>
            </a:r>
            <a:endParaRPr lang="en-US" altLang="zh-CN" sz="2400" dirty="0">
              <a:latin typeface="微软雅黑" pitchFamily="34" charset="-122"/>
              <a:ea typeface="微软雅黑" pitchFamily="34" charset="-122"/>
            </a:endParaRPr>
          </a:p>
          <a:p>
            <a:pPr>
              <a:spcBef>
                <a:spcPts val="2400"/>
              </a:spcBef>
            </a:pPr>
            <a:r>
              <a:rPr lang="zh-CN" altLang="en-US" sz="2400" b="1" dirty="0">
                <a:latin typeface="微软雅黑" pitchFamily="34" charset="-122"/>
                <a:ea typeface="微软雅黑" pitchFamily="34" charset="-122"/>
              </a:rPr>
              <a:t>形式参数个数（包括成员函数的隐式指针</a:t>
            </a:r>
            <a:r>
              <a:rPr lang="en-US" altLang="zh-CN" sz="2400" b="1" dirty="0">
                <a:latin typeface="微软雅黑" pitchFamily="34" charset="-122"/>
                <a:ea typeface="微软雅黑" pitchFamily="34" charset="-122"/>
              </a:rPr>
              <a:t>this</a:t>
            </a:r>
            <a:r>
              <a:rPr lang="zh-CN" altLang="en-US" sz="2400" b="1" dirty="0">
                <a:latin typeface="微软雅黑" pitchFamily="34" charset="-122"/>
                <a:ea typeface="微软雅黑" pitchFamily="34" charset="-122"/>
              </a:rPr>
              <a:t>）及类型</a:t>
            </a:r>
            <a:endParaRPr lang="en-US" altLang="zh-CN" sz="2400" b="1" dirty="0">
              <a:latin typeface="微软雅黑" pitchFamily="34" charset="-122"/>
              <a:ea typeface="微软雅黑" pitchFamily="34" charset="-122"/>
            </a:endParaRPr>
          </a:p>
          <a:p>
            <a:pPr>
              <a:lnSpc>
                <a:spcPct val="110000"/>
              </a:lnSpc>
            </a:pPr>
            <a:r>
              <a:rPr lang="zh-CN" altLang="en-US" sz="1867" dirty="0">
                <a:latin typeface="微软雅黑" pitchFamily="34" charset="-122"/>
                <a:ea typeface="微软雅黑" pitchFamily="34" charset="-122"/>
              </a:rPr>
              <a:t>与运算符的运算对象相符 </a:t>
            </a:r>
            <a:endParaRPr lang="en-US" altLang="zh-CN" sz="1867" dirty="0">
              <a:latin typeface="微软雅黑" pitchFamily="34" charset="-122"/>
              <a:ea typeface="微软雅黑" pitchFamily="34" charset="-122"/>
            </a:endParaRPr>
          </a:p>
          <a:p>
            <a:pPr>
              <a:lnSpc>
                <a:spcPct val="110000"/>
              </a:lnSpc>
              <a:spcBef>
                <a:spcPts val="2400"/>
              </a:spcBef>
            </a:pPr>
            <a:r>
              <a:rPr lang="zh-CN" altLang="en-US" sz="2400" b="1" dirty="0">
                <a:latin typeface="微软雅黑" pitchFamily="34" charset="-122"/>
                <a:ea typeface="微软雅黑" pitchFamily="34" charset="-122"/>
              </a:rPr>
              <a:t>返回值</a:t>
            </a:r>
          </a:p>
          <a:p>
            <a:pPr>
              <a:lnSpc>
                <a:spcPct val="110000"/>
              </a:lnSpc>
            </a:pPr>
            <a:r>
              <a:rPr lang="zh-CN" altLang="en-US" sz="1867" dirty="0">
                <a:latin typeface="微软雅黑" pitchFamily="34" charset="-122"/>
                <a:ea typeface="微软雅黑" pitchFamily="34" charset="-122"/>
              </a:rPr>
              <a:t>与运算结果值类型一致</a:t>
            </a:r>
            <a:endParaRPr lang="en-US" altLang="zh-CN" sz="1867" dirty="0">
              <a:latin typeface="微软雅黑" pitchFamily="34" charset="-122"/>
              <a:ea typeface="微软雅黑" pitchFamily="34" charset="-122"/>
            </a:endParaRPr>
          </a:p>
          <a:p>
            <a:pPr>
              <a:lnSpc>
                <a:spcPct val="110000"/>
              </a:lnSpc>
              <a:spcBef>
                <a:spcPts val="2400"/>
              </a:spcBef>
            </a:pPr>
            <a:r>
              <a:rPr lang="zh-CN" altLang="en-US" sz="2400" b="1" dirty="0">
                <a:latin typeface="微软雅黑" pitchFamily="34" charset="-122"/>
                <a:ea typeface="微软雅黑" pitchFamily="34" charset="-122"/>
              </a:rPr>
              <a:t>重载函数可以是成员函数也可以是全局函数</a:t>
            </a:r>
            <a:endParaRPr lang="en-US" altLang="zh-CN" sz="2400" b="1" dirty="0">
              <a:latin typeface="微软雅黑" pitchFamily="34" charset="-122"/>
              <a:ea typeface="微软雅黑" pitchFamily="34" charset="-122"/>
            </a:endParaRPr>
          </a:p>
          <a:p>
            <a:pPr>
              <a:lnSpc>
                <a:spcPct val="110000"/>
              </a:lnSpc>
              <a:spcBef>
                <a:spcPts val="2400"/>
              </a:spcBef>
            </a:pPr>
            <a:r>
              <a:rPr lang="zh-CN" altLang="en-US" sz="2400" b="1" dirty="0">
                <a:latin typeface="微软雅黑" pitchFamily="34" charset="-122"/>
                <a:ea typeface="微软雅黑" pitchFamily="34" charset="-122"/>
              </a:rPr>
              <a:t>重载成全局函数</a:t>
            </a:r>
            <a:endParaRPr lang="en-US" altLang="zh-CN" sz="2400" b="1" dirty="0">
              <a:latin typeface="微软雅黑" pitchFamily="34" charset="-122"/>
              <a:ea typeface="微软雅黑" pitchFamily="34" charset="-122"/>
            </a:endParaRPr>
          </a:p>
          <a:p>
            <a:pPr>
              <a:lnSpc>
                <a:spcPct val="110000"/>
              </a:lnSpc>
            </a:pPr>
            <a:r>
              <a:rPr lang="zh-CN" altLang="en-US" sz="1867" dirty="0">
                <a:latin typeface="微软雅黑" pitchFamily="34" charset="-122"/>
                <a:ea typeface="微软雅黑" pitchFamily="34" charset="-122"/>
              </a:rPr>
              <a:t>函数原型与运算符与完全相符</a:t>
            </a:r>
            <a:endParaRPr lang="en-US" altLang="zh-CN" sz="1867" dirty="0">
              <a:latin typeface="微软雅黑" pitchFamily="34" charset="-122"/>
              <a:ea typeface="微软雅黑" pitchFamily="34" charset="-122"/>
            </a:endParaRPr>
          </a:p>
          <a:p>
            <a:pPr>
              <a:lnSpc>
                <a:spcPct val="110000"/>
              </a:lnSpc>
            </a:pPr>
            <a:r>
              <a:rPr lang="zh-CN" altLang="en-US" sz="1867" dirty="0">
                <a:latin typeface="微软雅黑" pitchFamily="34" charset="-122"/>
                <a:ea typeface="微软雅黑" pitchFamily="34" charset="-122"/>
              </a:rPr>
              <a:t>最好将此函数设为友员函数</a:t>
            </a:r>
          </a:p>
          <a:p>
            <a:pPr>
              <a:lnSpc>
                <a:spcPct val="110000"/>
              </a:lnSpc>
              <a:spcBef>
                <a:spcPts val="2400"/>
              </a:spcBef>
            </a:pPr>
            <a:r>
              <a:rPr lang="zh-CN" altLang="en-US" sz="2400" b="1" dirty="0">
                <a:latin typeface="微软雅黑" pitchFamily="34" charset="-122"/>
                <a:ea typeface="微软雅黑" pitchFamily="34" charset="-122"/>
              </a:rPr>
              <a:t>重载成成员函数</a:t>
            </a:r>
            <a:endParaRPr lang="en-US" altLang="zh-CN" sz="2400" b="1" dirty="0">
              <a:latin typeface="微软雅黑" pitchFamily="34" charset="-122"/>
              <a:ea typeface="微软雅黑" pitchFamily="34" charset="-122"/>
            </a:endParaRPr>
          </a:p>
          <a:p>
            <a:pPr>
              <a:lnSpc>
                <a:spcPct val="110000"/>
              </a:lnSpc>
            </a:pPr>
            <a:r>
              <a:rPr lang="zh-CN" altLang="en-US" sz="1867" dirty="0">
                <a:latin typeface="微软雅黑" pitchFamily="34" charset="-122"/>
                <a:ea typeface="微软雅黑" pitchFamily="34" charset="-122"/>
              </a:rPr>
              <a:t>形式参数个数比运算符的运算对象数少</a:t>
            </a:r>
            <a:r>
              <a:rPr lang="en-US" altLang="zh-CN" sz="1867" dirty="0">
                <a:latin typeface="微软雅黑" pitchFamily="34" charset="-122"/>
                <a:ea typeface="微软雅黑" pitchFamily="34" charset="-122"/>
              </a:rPr>
              <a:t>1</a:t>
            </a:r>
            <a:r>
              <a:rPr lang="zh-CN" altLang="en-US" sz="1867" dirty="0">
                <a:latin typeface="微软雅黑" pitchFamily="34" charset="-122"/>
                <a:ea typeface="微软雅黑" pitchFamily="34" charset="-122"/>
              </a:rPr>
              <a:t>。这是因为成员函数有一个隐含的参数</a:t>
            </a:r>
            <a:r>
              <a:rPr lang="en-US" altLang="zh-CN" sz="1867" dirty="0">
                <a:latin typeface="微软雅黑" pitchFamily="34" charset="-122"/>
                <a:ea typeface="微软雅黑" pitchFamily="34" charset="-122"/>
              </a:rPr>
              <a:t>this</a:t>
            </a:r>
          </a:p>
          <a:p>
            <a:pPr>
              <a:lnSpc>
                <a:spcPct val="110000"/>
              </a:lnSpc>
            </a:pPr>
            <a:r>
              <a:rPr lang="zh-CN" altLang="en-US" sz="1867" dirty="0">
                <a:latin typeface="微软雅黑" pitchFamily="34" charset="-122"/>
                <a:ea typeface="微软雅黑" pitchFamily="34" charset="-122"/>
              </a:rPr>
              <a:t>在</a:t>
            </a:r>
            <a:r>
              <a:rPr lang="en-US" altLang="zh-CN" sz="1867" dirty="0">
                <a:latin typeface="微软雅黑" pitchFamily="34" charset="-122"/>
                <a:ea typeface="微软雅黑" pitchFamily="34" charset="-122"/>
              </a:rPr>
              <a:t>C++</a:t>
            </a:r>
            <a:r>
              <a:rPr lang="zh-CN" altLang="en-US" sz="1867" dirty="0">
                <a:latin typeface="微软雅黑" pitchFamily="34" charset="-122"/>
                <a:ea typeface="微软雅黑" pitchFamily="34" charset="-122"/>
              </a:rPr>
              <a:t>中，把隐含参数</a:t>
            </a:r>
            <a:r>
              <a:rPr lang="en-US" altLang="zh-CN" sz="1867" dirty="0">
                <a:latin typeface="微软雅黑" pitchFamily="34" charset="-122"/>
                <a:ea typeface="微软雅黑" pitchFamily="34" charset="-122"/>
              </a:rPr>
              <a:t>this</a:t>
            </a:r>
            <a:r>
              <a:rPr lang="zh-CN" altLang="en-US" sz="1867" dirty="0">
                <a:latin typeface="微软雅黑" pitchFamily="34" charset="-122"/>
                <a:ea typeface="微软雅黑" pitchFamily="34" charset="-122"/>
              </a:rPr>
              <a:t>作为运算符的第一个参数。</a:t>
            </a:r>
          </a:p>
        </p:txBody>
      </p:sp>
    </p:spTree>
  </p:cSld>
  <p:clrMapOvr>
    <a:masterClrMapping/>
  </p:clrMapOvr>
  <p:transition spd="med">
    <p:fad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3122" name="Rectangle 2"/>
          <p:cNvSpPr>
            <a:spLocks noGrp="1" noChangeArrowheads="1"/>
          </p:cNvSpPr>
          <p:nvPr>
            <p:ph type="title"/>
          </p:nvPr>
        </p:nvSpPr>
        <p:spPr/>
        <p:txBody>
          <a:bodyPr/>
          <a:lstStyle/>
          <a:p>
            <a:pPr eaLnBrk="1" hangingPunct="1">
              <a:defRPr/>
            </a:pPr>
            <a:r>
              <a:rPr lang="zh-CN" altLang="en-US" dirty="0"/>
              <a:t>重载实例</a:t>
            </a:r>
          </a:p>
        </p:txBody>
      </p:sp>
      <p:sp>
        <p:nvSpPr>
          <p:cNvPr id="154627" name="Rectangle 3"/>
          <p:cNvSpPr>
            <a:spLocks noGrp="1" noChangeArrowheads="1"/>
          </p:cNvSpPr>
          <p:nvPr>
            <p:ph idx="4294967295"/>
          </p:nvPr>
        </p:nvSpPr>
        <p:spPr>
          <a:xfrm>
            <a:off x="413853" y="1416474"/>
            <a:ext cx="9956800" cy="1114425"/>
          </a:xfrm>
        </p:spPr>
        <p:txBody>
          <a:bodyPr/>
          <a:lstStyle/>
          <a:p>
            <a:pPr marL="0" indent="0">
              <a:lnSpc>
                <a:spcPct val="130000"/>
              </a:lnSpc>
              <a:buNone/>
            </a:pPr>
            <a:r>
              <a:rPr lang="zh-CN" altLang="en-US" dirty="0"/>
              <a:t>为</a:t>
            </a:r>
            <a:r>
              <a:rPr lang="en-US" altLang="zh-CN" dirty="0"/>
              <a:t>rational</a:t>
            </a:r>
            <a:r>
              <a:rPr lang="zh-CN" altLang="en-US" dirty="0"/>
              <a:t>类增加“</a:t>
            </a:r>
            <a:r>
              <a:rPr lang="en-US" altLang="zh-CN" dirty="0"/>
              <a:t>+”</a:t>
            </a:r>
            <a:r>
              <a:rPr lang="zh-CN" altLang="en-US" dirty="0"/>
              <a:t>和“*”以及“</a:t>
            </a:r>
            <a:r>
              <a:rPr lang="en-US" altLang="zh-CN" dirty="0"/>
              <a:t>==</a:t>
            </a:r>
            <a:r>
              <a:rPr lang="zh-CN" altLang="en-US" dirty="0"/>
              <a:t>”比较的重载函数，用以替换现有的</a:t>
            </a:r>
            <a:r>
              <a:rPr lang="en-US" altLang="zh-CN" dirty="0"/>
              <a:t>add</a:t>
            </a:r>
            <a:r>
              <a:rPr lang="zh-CN" altLang="en-US" dirty="0"/>
              <a:t>和</a:t>
            </a:r>
            <a:r>
              <a:rPr lang="en-US" altLang="zh-CN" dirty="0"/>
              <a:t>multi</a:t>
            </a:r>
            <a:r>
              <a:rPr lang="zh-CN" altLang="en-US" dirty="0"/>
              <a:t>函数 </a:t>
            </a:r>
          </a:p>
        </p:txBody>
      </p:sp>
    </p:spTree>
  </p:cSld>
  <p:clrMapOvr>
    <a:masterClrMapping/>
  </p:clrMapOvr>
  <p:transition spd="med">
    <p:fade/>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4146" name="Rectangle 2"/>
          <p:cNvSpPr>
            <a:spLocks noGrp="1" noChangeArrowheads="1"/>
          </p:cNvSpPr>
          <p:nvPr>
            <p:ph type="title"/>
          </p:nvPr>
        </p:nvSpPr>
        <p:spPr/>
        <p:txBody>
          <a:bodyPr/>
          <a:lstStyle/>
          <a:p>
            <a:pPr eaLnBrk="1" hangingPunct="1">
              <a:defRPr/>
            </a:pPr>
            <a:r>
              <a:rPr lang="zh-CN" altLang="en-US" dirty="0"/>
              <a:t>方案一：重载成成员函数</a:t>
            </a:r>
          </a:p>
        </p:txBody>
      </p:sp>
      <p:sp>
        <p:nvSpPr>
          <p:cNvPr id="155651" name="Rectangle 3"/>
          <p:cNvSpPr>
            <a:spLocks noGrp="1" noChangeArrowheads="1"/>
          </p:cNvSpPr>
          <p:nvPr>
            <p:ph idx="4294967295"/>
          </p:nvPr>
        </p:nvSpPr>
        <p:spPr>
          <a:xfrm>
            <a:off x="5099844" y="312485"/>
            <a:ext cx="8077200" cy="5476875"/>
          </a:xfrm>
        </p:spPr>
        <p:txBody>
          <a:bodyPr>
            <a:noAutofit/>
          </a:bodyPr>
          <a:lstStyle/>
          <a:p>
            <a:pPr eaLnBrk="1" hangingPunct="1">
              <a:lnSpc>
                <a:spcPct val="80000"/>
              </a:lnSpc>
              <a:buFont typeface="Wingdings" pitchFamily="2" charset="2"/>
              <a:buNone/>
            </a:pPr>
            <a:r>
              <a:rPr lang="en-US" altLang="zh-CN" sz="1800" dirty="0"/>
              <a:t>class Rational {</a:t>
            </a:r>
            <a:endParaRPr lang="de-DE" altLang="zh-CN" sz="1800" dirty="0"/>
          </a:p>
          <a:p>
            <a:pPr eaLnBrk="1" hangingPunct="1">
              <a:lnSpc>
                <a:spcPct val="80000"/>
              </a:lnSpc>
              <a:buFont typeface="Wingdings" pitchFamily="2" charset="2"/>
              <a:buNone/>
            </a:pPr>
            <a:r>
              <a:rPr lang="de-DE" altLang="zh-CN" sz="1800" dirty="0"/>
              <a:t>private:</a:t>
            </a:r>
          </a:p>
          <a:p>
            <a:pPr eaLnBrk="1" hangingPunct="1">
              <a:lnSpc>
                <a:spcPct val="80000"/>
              </a:lnSpc>
              <a:buFont typeface="Wingdings" pitchFamily="2" charset="2"/>
              <a:buNone/>
            </a:pPr>
            <a:r>
              <a:rPr lang="de-DE" altLang="zh-CN" sz="1800" dirty="0"/>
              <a:t>	int num;</a:t>
            </a:r>
          </a:p>
          <a:p>
            <a:pPr eaLnBrk="1" hangingPunct="1">
              <a:lnSpc>
                <a:spcPct val="80000"/>
              </a:lnSpc>
              <a:buFont typeface="Wingdings" pitchFamily="2" charset="2"/>
              <a:buNone/>
            </a:pPr>
            <a:r>
              <a:rPr lang="de-DE" altLang="zh-CN" sz="1800" dirty="0"/>
              <a:t>	int den;</a:t>
            </a:r>
          </a:p>
          <a:p>
            <a:pPr eaLnBrk="1" hangingPunct="1">
              <a:lnSpc>
                <a:spcPct val="80000"/>
              </a:lnSpc>
              <a:buFont typeface="Wingdings" pitchFamily="2" charset="2"/>
              <a:buNone/>
            </a:pPr>
            <a:r>
              <a:rPr lang="de-DE" altLang="zh-CN" sz="1800" dirty="0"/>
              <a:t>	void ReductFraction();</a:t>
            </a:r>
          </a:p>
          <a:p>
            <a:pPr eaLnBrk="1" hangingPunct="1">
              <a:lnSpc>
                <a:spcPct val="80000"/>
              </a:lnSpc>
              <a:buFont typeface="Wingdings" pitchFamily="2" charset="2"/>
              <a:buNone/>
            </a:pPr>
            <a:r>
              <a:rPr lang="de-DE" altLang="zh-CN" sz="1800" dirty="0"/>
              <a:t>public:</a:t>
            </a:r>
          </a:p>
          <a:p>
            <a:pPr eaLnBrk="1" hangingPunct="1">
              <a:lnSpc>
                <a:spcPct val="80000"/>
              </a:lnSpc>
              <a:buFont typeface="Wingdings" pitchFamily="2" charset="2"/>
              <a:buNone/>
            </a:pPr>
            <a:r>
              <a:rPr lang="de-DE" altLang="zh-CN" sz="1800" dirty="0"/>
              <a:t>	Rational(int n = 0, int d = 1)</a:t>
            </a:r>
          </a:p>
          <a:p>
            <a:pPr eaLnBrk="1" hangingPunct="1">
              <a:lnSpc>
                <a:spcPct val="80000"/>
              </a:lnSpc>
              <a:buFont typeface="Wingdings" pitchFamily="2" charset="2"/>
              <a:buNone/>
            </a:pPr>
            <a:r>
              <a:rPr lang="de-DE" altLang="zh-CN" sz="1800" dirty="0"/>
              <a:t>        {</a:t>
            </a:r>
          </a:p>
          <a:p>
            <a:pPr eaLnBrk="1" hangingPunct="1">
              <a:lnSpc>
                <a:spcPct val="80000"/>
              </a:lnSpc>
              <a:buFont typeface="Wingdings" pitchFamily="2" charset="2"/>
              <a:buNone/>
            </a:pPr>
            <a:r>
              <a:rPr lang="de-DE" altLang="zh-CN" sz="1800" dirty="0"/>
              <a:t>              num = n; </a:t>
            </a:r>
          </a:p>
          <a:p>
            <a:pPr eaLnBrk="1" hangingPunct="1">
              <a:lnSpc>
                <a:spcPct val="80000"/>
              </a:lnSpc>
              <a:buFont typeface="Wingdings" pitchFamily="2" charset="2"/>
              <a:buNone/>
            </a:pPr>
            <a:r>
              <a:rPr lang="de-DE" altLang="zh-CN" sz="1800" dirty="0"/>
              <a:t>              den = d;</a:t>
            </a:r>
          </a:p>
          <a:p>
            <a:pPr eaLnBrk="1" hangingPunct="1">
              <a:lnSpc>
                <a:spcPct val="80000"/>
              </a:lnSpc>
              <a:buFont typeface="Wingdings" pitchFamily="2" charset="2"/>
              <a:buNone/>
            </a:pPr>
            <a:r>
              <a:rPr lang="de-DE" altLang="zh-CN" sz="1800" dirty="0"/>
              <a:t>        }</a:t>
            </a:r>
          </a:p>
          <a:p>
            <a:pPr eaLnBrk="1" hangingPunct="1">
              <a:lnSpc>
                <a:spcPct val="80000"/>
              </a:lnSpc>
              <a:buFont typeface="Wingdings" pitchFamily="2" charset="2"/>
              <a:buNone/>
            </a:pPr>
            <a:r>
              <a:rPr lang="de-DE" altLang="de-DE" sz="1800" dirty="0">
                <a:solidFill>
                  <a:srgbClr val="C00000"/>
                </a:solidFill>
              </a:rPr>
              <a:t>   Rational operator+(const  Rational &amp;r1) const; </a:t>
            </a:r>
          </a:p>
          <a:p>
            <a:pPr eaLnBrk="1" hangingPunct="1">
              <a:lnSpc>
                <a:spcPct val="80000"/>
              </a:lnSpc>
              <a:buFont typeface="Wingdings" pitchFamily="2" charset="2"/>
              <a:buNone/>
            </a:pPr>
            <a:r>
              <a:rPr lang="de-DE" altLang="de-DE" sz="1800" dirty="0">
                <a:solidFill>
                  <a:srgbClr val="C00000"/>
                </a:solidFill>
              </a:rPr>
              <a:t> </a:t>
            </a:r>
            <a:r>
              <a:rPr lang="de-DE" altLang="zh-CN" sz="1800" dirty="0">
                <a:solidFill>
                  <a:srgbClr val="C00000"/>
                </a:solidFill>
              </a:rPr>
              <a:t>  </a:t>
            </a:r>
            <a:r>
              <a:rPr lang="de-DE" altLang="de-DE" sz="1800" dirty="0">
                <a:solidFill>
                  <a:srgbClr val="C00000"/>
                </a:solidFill>
              </a:rPr>
              <a:t>Rational operator*(const  Rational &amp;r1) const; </a:t>
            </a:r>
          </a:p>
          <a:p>
            <a:pPr eaLnBrk="1" hangingPunct="1">
              <a:lnSpc>
                <a:spcPct val="80000"/>
              </a:lnSpc>
              <a:buFont typeface="Wingdings" pitchFamily="2" charset="2"/>
              <a:buNone/>
            </a:pPr>
            <a:r>
              <a:rPr lang="de-DE" altLang="de-DE" sz="1800" dirty="0"/>
              <a:t>	</a:t>
            </a:r>
            <a:r>
              <a:rPr lang="de-DE" altLang="de-DE" sz="1800" dirty="0">
                <a:solidFill>
                  <a:srgbClr val="C00000"/>
                </a:solidFill>
              </a:rPr>
              <a:t>bool operator==(const  Rational &amp;r1) const; </a:t>
            </a:r>
          </a:p>
          <a:p>
            <a:pPr eaLnBrk="1" hangingPunct="1">
              <a:lnSpc>
                <a:spcPct val="80000"/>
              </a:lnSpc>
              <a:buFont typeface="Wingdings" pitchFamily="2" charset="2"/>
              <a:buNone/>
            </a:pPr>
            <a:r>
              <a:rPr lang="de-DE" altLang="de-DE" sz="1800" dirty="0"/>
              <a:t>	</a:t>
            </a:r>
            <a:r>
              <a:rPr lang="en-US" altLang="zh-CN" sz="1800" dirty="0"/>
              <a:t>void display()  const {</a:t>
            </a:r>
          </a:p>
          <a:p>
            <a:pPr eaLnBrk="1" hangingPunct="1">
              <a:lnSpc>
                <a:spcPct val="80000"/>
              </a:lnSpc>
              <a:buFont typeface="Wingdings" pitchFamily="2" charset="2"/>
              <a:buNone/>
            </a:pPr>
            <a:r>
              <a:rPr lang="en-US" altLang="zh-CN" sz="1800" dirty="0"/>
              <a:t>               </a:t>
            </a:r>
            <a:r>
              <a:rPr lang="en-US" altLang="zh-CN" sz="1800" dirty="0" err="1"/>
              <a:t>cout</a:t>
            </a:r>
            <a:r>
              <a:rPr lang="en-US" altLang="zh-CN" sz="1800" dirty="0"/>
              <a:t> &lt;&lt; num &lt;&lt; '/' &lt;&lt; den; </a:t>
            </a:r>
          </a:p>
          <a:p>
            <a:pPr eaLnBrk="1" hangingPunct="1">
              <a:lnSpc>
                <a:spcPct val="80000"/>
              </a:lnSpc>
              <a:buFont typeface="Wingdings" pitchFamily="2" charset="2"/>
              <a:buNone/>
            </a:pPr>
            <a:r>
              <a:rPr lang="en-US" altLang="zh-CN" sz="1800" dirty="0"/>
              <a:t>        }</a:t>
            </a:r>
          </a:p>
          <a:p>
            <a:pPr eaLnBrk="1" hangingPunct="1">
              <a:lnSpc>
                <a:spcPct val="80000"/>
              </a:lnSpc>
              <a:buFont typeface="Wingdings" pitchFamily="2" charset="2"/>
              <a:buNone/>
            </a:pPr>
            <a:r>
              <a:rPr lang="en-US" altLang="zh-CN" sz="1800" dirty="0"/>
              <a:t>} </a:t>
            </a:r>
            <a:r>
              <a:rPr lang="zh-CN" altLang="en-US" sz="1800" dirty="0"/>
              <a:t>；</a:t>
            </a:r>
            <a:endParaRPr lang="en-US" altLang="zh-CN" sz="1800" dirty="0"/>
          </a:p>
        </p:txBody>
      </p:sp>
    </p:spTree>
  </p:cSld>
  <p:clrMapOvr>
    <a:masterClrMapping/>
  </p:clrMapOvr>
  <p:transition spd="med">
    <p:fade/>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5170" name="Rectangle 2"/>
          <p:cNvSpPr>
            <a:spLocks noGrp="1" noChangeArrowheads="1"/>
          </p:cNvSpPr>
          <p:nvPr>
            <p:ph type="title"/>
          </p:nvPr>
        </p:nvSpPr>
        <p:spPr/>
        <p:txBody>
          <a:bodyPr/>
          <a:lstStyle/>
          <a:p>
            <a:pPr eaLnBrk="1" hangingPunct="1">
              <a:defRPr/>
            </a:pPr>
            <a:r>
              <a:rPr lang="zh-CN" altLang="en-US" dirty="0"/>
              <a:t>成员函数的实现</a:t>
            </a:r>
          </a:p>
        </p:txBody>
      </p:sp>
      <p:sp>
        <p:nvSpPr>
          <p:cNvPr id="156675" name="Rectangle 3"/>
          <p:cNvSpPr>
            <a:spLocks noGrp="1" noChangeArrowheads="1"/>
          </p:cNvSpPr>
          <p:nvPr>
            <p:ph idx="4294967295"/>
          </p:nvPr>
        </p:nvSpPr>
        <p:spPr>
          <a:xfrm>
            <a:off x="3765973" y="615950"/>
            <a:ext cx="6556587" cy="5626100"/>
          </a:xfrm>
        </p:spPr>
        <p:txBody>
          <a:bodyPr>
            <a:normAutofit fontScale="92500" lnSpcReduction="20000"/>
          </a:bodyPr>
          <a:lstStyle/>
          <a:p>
            <a:pPr eaLnBrk="1" hangingPunct="1">
              <a:lnSpc>
                <a:spcPct val="80000"/>
              </a:lnSpc>
              <a:buFont typeface="Wingdings" pitchFamily="2" charset="2"/>
              <a:buNone/>
            </a:pPr>
            <a:r>
              <a:rPr lang="en-US" altLang="zh-CN" sz="1867" dirty="0"/>
              <a:t>Rational </a:t>
            </a:r>
            <a:r>
              <a:rPr lang="en-US" altLang="zh-CN" sz="1867" dirty="0" err="1"/>
              <a:t>Rational</a:t>
            </a:r>
            <a:r>
              <a:rPr lang="en-US" altLang="zh-CN" sz="1867" dirty="0"/>
              <a:t>::operator+(const   Rational  &amp;r1) const</a:t>
            </a:r>
            <a:endParaRPr lang="pt-BR" altLang="zh-CN" sz="1867" dirty="0"/>
          </a:p>
          <a:p>
            <a:pPr eaLnBrk="1" hangingPunct="1">
              <a:lnSpc>
                <a:spcPct val="80000"/>
              </a:lnSpc>
              <a:buFont typeface="Wingdings" pitchFamily="2" charset="2"/>
              <a:buNone/>
            </a:pPr>
            <a:r>
              <a:rPr lang="pt-BR" altLang="zh-CN" sz="1867" dirty="0"/>
              <a:t>{</a:t>
            </a:r>
          </a:p>
          <a:p>
            <a:pPr eaLnBrk="1" hangingPunct="1">
              <a:lnSpc>
                <a:spcPct val="80000"/>
              </a:lnSpc>
              <a:buFont typeface="Wingdings" pitchFamily="2" charset="2"/>
              <a:buNone/>
            </a:pPr>
            <a:r>
              <a:rPr lang="pt-BR" altLang="zh-CN" sz="1867" dirty="0"/>
              <a:t>      Rational tmp;</a:t>
            </a:r>
          </a:p>
          <a:p>
            <a:pPr eaLnBrk="1" hangingPunct="1">
              <a:lnSpc>
                <a:spcPct val="80000"/>
              </a:lnSpc>
              <a:buFont typeface="Wingdings" pitchFamily="2" charset="2"/>
              <a:buNone/>
            </a:pPr>
            <a:r>
              <a:rPr lang="pt-BR" altLang="zh-CN" sz="1867" dirty="0"/>
              <a:t>      tmp.num = num * r1.den + r1.num * den;</a:t>
            </a:r>
          </a:p>
          <a:p>
            <a:pPr eaLnBrk="1" hangingPunct="1">
              <a:lnSpc>
                <a:spcPct val="80000"/>
              </a:lnSpc>
              <a:buFont typeface="Wingdings" pitchFamily="2" charset="2"/>
              <a:buNone/>
            </a:pPr>
            <a:r>
              <a:rPr lang="pt-BR" altLang="zh-CN" sz="1867" dirty="0"/>
              <a:t>      </a:t>
            </a:r>
            <a:r>
              <a:rPr lang="de-DE" altLang="zh-CN" sz="1867" dirty="0"/>
              <a:t>tmp.den = den * r1.den;</a:t>
            </a:r>
          </a:p>
          <a:p>
            <a:pPr eaLnBrk="1" hangingPunct="1">
              <a:lnSpc>
                <a:spcPct val="80000"/>
              </a:lnSpc>
              <a:buFont typeface="Wingdings" pitchFamily="2" charset="2"/>
              <a:buNone/>
            </a:pPr>
            <a:r>
              <a:rPr lang="de-DE" altLang="zh-CN" sz="1867" dirty="0"/>
              <a:t>      </a:t>
            </a:r>
            <a:r>
              <a:rPr lang="en-US" altLang="zh-CN" sz="1867" dirty="0" err="1"/>
              <a:t>tmp.ReductFraction</a:t>
            </a:r>
            <a:r>
              <a:rPr lang="en-US" altLang="zh-CN" sz="1867" dirty="0"/>
              <a:t>();</a:t>
            </a:r>
          </a:p>
          <a:p>
            <a:pPr eaLnBrk="1" hangingPunct="1">
              <a:lnSpc>
                <a:spcPct val="80000"/>
              </a:lnSpc>
              <a:buFont typeface="Wingdings" pitchFamily="2" charset="2"/>
              <a:buNone/>
            </a:pPr>
            <a:r>
              <a:rPr lang="en-US" altLang="zh-CN" sz="1867" dirty="0"/>
              <a:t>      return </a:t>
            </a:r>
            <a:r>
              <a:rPr lang="en-US" altLang="zh-CN" sz="1867" dirty="0" err="1"/>
              <a:t>tmp</a:t>
            </a:r>
            <a:r>
              <a:rPr lang="en-US" altLang="zh-CN" sz="1867" dirty="0"/>
              <a:t>;</a:t>
            </a:r>
          </a:p>
          <a:p>
            <a:pPr eaLnBrk="1" hangingPunct="1">
              <a:lnSpc>
                <a:spcPct val="80000"/>
              </a:lnSpc>
              <a:buFont typeface="Wingdings" pitchFamily="2" charset="2"/>
              <a:buNone/>
            </a:pPr>
            <a:r>
              <a:rPr lang="en-US" altLang="zh-CN" sz="1867" dirty="0"/>
              <a:t>}</a:t>
            </a:r>
          </a:p>
          <a:p>
            <a:pPr eaLnBrk="1" hangingPunct="1">
              <a:lnSpc>
                <a:spcPct val="80000"/>
              </a:lnSpc>
              <a:buFont typeface="Wingdings" pitchFamily="2" charset="2"/>
              <a:buNone/>
            </a:pPr>
            <a:endParaRPr lang="en-US" altLang="zh-CN" sz="1867" dirty="0"/>
          </a:p>
          <a:p>
            <a:pPr eaLnBrk="1" hangingPunct="1">
              <a:lnSpc>
                <a:spcPct val="80000"/>
              </a:lnSpc>
              <a:buFont typeface="Wingdings" pitchFamily="2" charset="2"/>
              <a:buNone/>
            </a:pPr>
            <a:r>
              <a:rPr lang="en-US" altLang="zh-CN" sz="1867" dirty="0"/>
              <a:t>Rational </a:t>
            </a:r>
            <a:r>
              <a:rPr lang="en-US" altLang="zh-CN" sz="1867" dirty="0" err="1"/>
              <a:t>Rational</a:t>
            </a:r>
            <a:r>
              <a:rPr lang="en-US" altLang="zh-CN" sz="1867" dirty="0"/>
              <a:t>::operator*(const   Rational  &amp;r1) const</a:t>
            </a:r>
            <a:endParaRPr lang="pt-BR" altLang="zh-CN" sz="1867" dirty="0"/>
          </a:p>
          <a:p>
            <a:pPr eaLnBrk="1" hangingPunct="1">
              <a:lnSpc>
                <a:spcPct val="80000"/>
              </a:lnSpc>
              <a:buFont typeface="Wingdings" pitchFamily="2" charset="2"/>
              <a:buNone/>
            </a:pPr>
            <a:r>
              <a:rPr lang="pt-BR" altLang="zh-CN" sz="1867" dirty="0"/>
              <a:t>{</a:t>
            </a:r>
          </a:p>
          <a:p>
            <a:pPr eaLnBrk="1" hangingPunct="1">
              <a:lnSpc>
                <a:spcPct val="80000"/>
              </a:lnSpc>
              <a:buFont typeface="Wingdings" pitchFamily="2" charset="2"/>
              <a:buNone/>
            </a:pPr>
            <a:r>
              <a:rPr lang="pt-BR" altLang="zh-CN" sz="1867" dirty="0"/>
              <a:t>      Rational tmp;</a:t>
            </a:r>
          </a:p>
          <a:p>
            <a:pPr eaLnBrk="1" hangingPunct="1">
              <a:lnSpc>
                <a:spcPct val="80000"/>
              </a:lnSpc>
              <a:buFont typeface="Wingdings" pitchFamily="2" charset="2"/>
              <a:buNone/>
            </a:pPr>
            <a:r>
              <a:rPr lang="pt-BR" altLang="zh-CN" sz="1867" dirty="0"/>
              <a:t>      tmp.num = num * r1.num;</a:t>
            </a:r>
          </a:p>
          <a:p>
            <a:pPr eaLnBrk="1" hangingPunct="1">
              <a:lnSpc>
                <a:spcPct val="80000"/>
              </a:lnSpc>
              <a:buFont typeface="Wingdings" pitchFamily="2" charset="2"/>
              <a:buNone/>
            </a:pPr>
            <a:r>
              <a:rPr lang="pt-BR" altLang="zh-CN" sz="1867" dirty="0"/>
              <a:t>      </a:t>
            </a:r>
            <a:r>
              <a:rPr lang="de-DE" altLang="zh-CN" sz="1867" dirty="0"/>
              <a:t>tmp.den = den * r1.den;</a:t>
            </a:r>
          </a:p>
          <a:p>
            <a:pPr eaLnBrk="1" hangingPunct="1">
              <a:lnSpc>
                <a:spcPct val="80000"/>
              </a:lnSpc>
              <a:buFont typeface="Wingdings" pitchFamily="2" charset="2"/>
              <a:buNone/>
            </a:pPr>
            <a:r>
              <a:rPr lang="de-DE" altLang="zh-CN" sz="1867" dirty="0"/>
              <a:t>      </a:t>
            </a:r>
            <a:r>
              <a:rPr lang="en-US" altLang="zh-CN" sz="1867" dirty="0" err="1"/>
              <a:t>tmp.ReductFraction</a:t>
            </a:r>
            <a:r>
              <a:rPr lang="en-US" altLang="zh-CN" sz="1867" dirty="0"/>
              <a:t>();</a:t>
            </a:r>
          </a:p>
          <a:p>
            <a:pPr eaLnBrk="1" hangingPunct="1">
              <a:lnSpc>
                <a:spcPct val="80000"/>
              </a:lnSpc>
              <a:buFont typeface="Wingdings" pitchFamily="2" charset="2"/>
              <a:buNone/>
            </a:pPr>
            <a:r>
              <a:rPr lang="en-US" altLang="zh-CN" sz="1867" dirty="0"/>
              <a:t>      return </a:t>
            </a:r>
            <a:r>
              <a:rPr lang="en-US" altLang="zh-CN" sz="1867" dirty="0" err="1"/>
              <a:t>tmp</a:t>
            </a:r>
            <a:r>
              <a:rPr lang="en-US" altLang="zh-CN" sz="1867" dirty="0"/>
              <a:t>;</a:t>
            </a:r>
          </a:p>
          <a:p>
            <a:pPr eaLnBrk="1" hangingPunct="1">
              <a:lnSpc>
                <a:spcPct val="80000"/>
              </a:lnSpc>
              <a:buFont typeface="Wingdings" pitchFamily="2" charset="2"/>
              <a:buNone/>
            </a:pPr>
            <a:r>
              <a:rPr lang="en-US" altLang="zh-CN" sz="1867" dirty="0"/>
              <a:t>} </a:t>
            </a:r>
          </a:p>
          <a:p>
            <a:pPr eaLnBrk="1" hangingPunct="1">
              <a:lnSpc>
                <a:spcPct val="80000"/>
              </a:lnSpc>
              <a:buFont typeface="Wingdings" pitchFamily="2" charset="2"/>
              <a:buNone/>
            </a:pPr>
            <a:endParaRPr lang="en-US" altLang="zh-CN" sz="1867" dirty="0"/>
          </a:p>
          <a:p>
            <a:pPr eaLnBrk="1" hangingPunct="1">
              <a:lnSpc>
                <a:spcPct val="80000"/>
              </a:lnSpc>
              <a:buFont typeface="Wingdings" pitchFamily="2" charset="2"/>
              <a:buNone/>
            </a:pPr>
            <a:r>
              <a:rPr lang="en-US" altLang="zh-CN" sz="1867" dirty="0" err="1"/>
              <a:t>bool</a:t>
            </a:r>
            <a:r>
              <a:rPr lang="en-US" altLang="zh-CN" sz="1867" dirty="0"/>
              <a:t> Rational::operator==(const   Rational  &amp;r1) const</a:t>
            </a:r>
          </a:p>
          <a:p>
            <a:pPr eaLnBrk="1" hangingPunct="1">
              <a:lnSpc>
                <a:spcPct val="80000"/>
              </a:lnSpc>
              <a:buFont typeface="Wingdings" pitchFamily="2" charset="2"/>
              <a:buNone/>
            </a:pPr>
            <a:r>
              <a:rPr lang="en-US" altLang="zh-CN" sz="1867" dirty="0"/>
              <a:t>{    return num == r1.num &amp;&amp; den == r1.den;  }</a:t>
            </a:r>
          </a:p>
          <a:p>
            <a:pPr eaLnBrk="1" hangingPunct="1">
              <a:lnSpc>
                <a:spcPct val="80000"/>
              </a:lnSpc>
              <a:buFont typeface="Wingdings" pitchFamily="2" charset="2"/>
              <a:buNone/>
            </a:pPr>
            <a:endParaRPr lang="en-US" altLang="zh-CN" sz="1867" dirty="0"/>
          </a:p>
        </p:txBody>
      </p:sp>
    </p:spTree>
  </p:cSld>
  <p:clrMapOvr>
    <a:masterClrMapping/>
  </p:clrMapOvr>
  <p:transition spd="med">
    <p:fade/>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6194" name="Rectangle 2"/>
          <p:cNvSpPr>
            <a:spLocks noGrp="1" noChangeArrowheads="1"/>
          </p:cNvSpPr>
          <p:nvPr>
            <p:ph type="title"/>
          </p:nvPr>
        </p:nvSpPr>
        <p:spPr/>
        <p:txBody>
          <a:bodyPr/>
          <a:lstStyle/>
          <a:p>
            <a:pPr eaLnBrk="1" hangingPunct="1">
              <a:defRPr/>
            </a:pPr>
            <a:r>
              <a:rPr lang="zh-CN" altLang="en-US" dirty="0"/>
              <a:t>方案二：重载成友员函数</a:t>
            </a:r>
          </a:p>
        </p:txBody>
      </p:sp>
      <p:sp>
        <p:nvSpPr>
          <p:cNvPr id="157699" name="Rectangle 3"/>
          <p:cNvSpPr>
            <a:spLocks noGrp="1" noChangeArrowheads="1"/>
          </p:cNvSpPr>
          <p:nvPr>
            <p:ph idx="4294967295"/>
          </p:nvPr>
        </p:nvSpPr>
        <p:spPr>
          <a:xfrm>
            <a:off x="699876" y="1213273"/>
            <a:ext cx="11539537" cy="5183188"/>
          </a:xfrm>
        </p:spPr>
        <p:txBody>
          <a:bodyPr>
            <a:normAutofit/>
          </a:bodyPr>
          <a:lstStyle/>
          <a:p>
            <a:pPr eaLnBrk="1" hangingPunct="1">
              <a:lnSpc>
                <a:spcPct val="130000"/>
              </a:lnSpc>
              <a:spcBef>
                <a:spcPct val="0"/>
              </a:spcBef>
              <a:buFont typeface="Wingdings" pitchFamily="2" charset="2"/>
              <a:buNone/>
            </a:pPr>
            <a:r>
              <a:rPr lang="en-US" altLang="zh-CN" sz="1867" dirty="0"/>
              <a:t>class Rational {</a:t>
            </a:r>
          </a:p>
          <a:p>
            <a:pPr eaLnBrk="1" hangingPunct="1">
              <a:lnSpc>
                <a:spcPct val="130000"/>
              </a:lnSpc>
              <a:spcBef>
                <a:spcPct val="0"/>
              </a:spcBef>
              <a:buFont typeface="Wingdings" pitchFamily="2" charset="2"/>
              <a:buNone/>
            </a:pPr>
            <a:r>
              <a:rPr lang="en-US" altLang="zh-CN" sz="1867" dirty="0"/>
              <a:t>        </a:t>
            </a:r>
            <a:r>
              <a:rPr lang="en-US" altLang="zh-CN" sz="1867" dirty="0">
                <a:solidFill>
                  <a:srgbClr val="C00000"/>
                </a:solidFill>
              </a:rPr>
              <a:t>friend </a:t>
            </a:r>
            <a:r>
              <a:rPr lang="de-DE" altLang="de-DE" sz="1867" dirty="0">
                <a:solidFill>
                  <a:srgbClr val="C00000"/>
                </a:solidFill>
              </a:rPr>
              <a:t>Rational operator+</a:t>
            </a:r>
            <a:r>
              <a:rPr lang="de-DE" altLang="de-DE" sz="1867" dirty="0"/>
              <a:t>(const  Rational &amp;r1</a:t>
            </a:r>
            <a:r>
              <a:rPr lang="de-DE" altLang="zh-CN" sz="1867" dirty="0">
                <a:solidFill>
                  <a:schemeClr val="tx2"/>
                </a:solidFill>
              </a:rPr>
              <a:t>, </a:t>
            </a:r>
            <a:r>
              <a:rPr lang="de-DE" altLang="de-DE" sz="1867" dirty="0">
                <a:solidFill>
                  <a:schemeClr val="tx2"/>
                </a:solidFill>
              </a:rPr>
              <a:t>const Rational &amp;r</a:t>
            </a:r>
            <a:r>
              <a:rPr lang="de-DE" altLang="zh-CN" sz="1867" dirty="0">
                <a:solidFill>
                  <a:schemeClr val="tx2"/>
                </a:solidFill>
              </a:rPr>
              <a:t>2</a:t>
            </a:r>
            <a:r>
              <a:rPr lang="de-DE" altLang="de-DE" sz="1867" dirty="0"/>
              <a:t>); </a:t>
            </a:r>
          </a:p>
          <a:p>
            <a:pPr eaLnBrk="1" hangingPunct="1">
              <a:lnSpc>
                <a:spcPct val="130000"/>
              </a:lnSpc>
              <a:spcBef>
                <a:spcPct val="0"/>
              </a:spcBef>
              <a:buFont typeface="Wingdings" pitchFamily="2" charset="2"/>
              <a:buNone/>
            </a:pPr>
            <a:r>
              <a:rPr lang="de-DE" altLang="zh-CN" sz="1867" dirty="0"/>
              <a:t>      </a:t>
            </a:r>
            <a:r>
              <a:rPr lang="de-DE" altLang="de-DE" sz="1867" dirty="0"/>
              <a:t> </a:t>
            </a:r>
            <a:r>
              <a:rPr lang="en-US" altLang="zh-CN" sz="1867" dirty="0"/>
              <a:t> </a:t>
            </a:r>
            <a:r>
              <a:rPr lang="en-US" altLang="zh-CN" sz="1867" dirty="0">
                <a:solidFill>
                  <a:srgbClr val="C00000"/>
                </a:solidFill>
              </a:rPr>
              <a:t>friend </a:t>
            </a:r>
            <a:r>
              <a:rPr lang="de-DE" altLang="de-DE" sz="1867" dirty="0">
                <a:solidFill>
                  <a:srgbClr val="C00000"/>
                </a:solidFill>
              </a:rPr>
              <a:t>Rational operator*</a:t>
            </a:r>
            <a:r>
              <a:rPr lang="de-DE" altLang="de-DE" sz="1867" dirty="0"/>
              <a:t>(const  Rational &amp;r1 </a:t>
            </a:r>
            <a:r>
              <a:rPr lang="de-DE" altLang="zh-CN" sz="1867" dirty="0">
                <a:solidFill>
                  <a:schemeClr val="tx2"/>
                </a:solidFill>
              </a:rPr>
              <a:t>, </a:t>
            </a:r>
            <a:r>
              <a:rPr lang="de-DE" altLang="de-DE" sz="1867" dirty="0">
                <a:solidFill>
                  <a:schemeClr val="tx2"/>
                </a:solidFill>
              </a:rPr>
              <a:t>const Rational &amp;r</a:t>
            </a:r>
            <a:r>
              <a:rPr lang="de-DE" altLang="zh-CN" sz="1867" dirty="0">
                <a:solidFill>
                  <a:schemeClr val="tx2"/>
                </a:solidFill>
              </a:rPr>
              <a:t>2</a:t>
            </a:r>
            <a:r>
              <a:rPr lang="de-DE" altLang="de-DE" sz="1867" dirty="0"/>
              <a:t>); </a:t>
            </a:r>
          </a:p>
          <a:p>
            <a:pPr eaLnBrk="1" hangingPunct="1">
              <a:lnSpc>
                <a:spcPct val="130000"/>
              </a:lnSpc>
              <a:spcBef>
                <a:spcPct val="0"/>
              </a:spcBef>
              <a:buFont typeface="Wingdings" pitchFamily="2" charset="2"/>
              <a:buNone/>
            </a:pPr>
            <a:r>
              <a:rPr lang="de-DE" altLang="de-DE" sz="1867" dirty="0"/>
              <a:t>	     </a:t>
            </a:r>
            <a:r>
              <a:rPr lang="en-US" altLang="zh-CN" sz="1867" dirty="0">
                <a:solidFill>
                  <a:srgbClr val="C00000"/>
                </a:solidFill>
              </a:rPr>
              <a:t>friend </a:t>
            </a:r>
            <a:r>
              <a:rPr lang="de-DE" altLang="de-DE" sz="1867" dirty="0">
                <a:solidFill>
                  <a:srgbClr val="C00000"/>
                </a:solidFill>
              </a:rPr>
              <a:t>bool operator==</a:t>
            </a:r>
            <a:r>
              <a:rPr lang="de-DE" altLang="de-DE" sz="1867" dirty="0"/>
              <a:t>(const  Rational &amp;r1 </a:t>
            </a:r>
            <a:r>
              <a:rPr lang="de-DE" altLang="zh-CN" sz="1867" dirty="0">
                <a:solidFill>
                  <a:schemeClr val="tx2"/>
                </a:solidFill>
              </a:rPr>
              <a:t>, </a:t>
            </a:r>
            <a:r>
              <a:rPr lang="de-DE" altLang="de-DE" sz="1867" dirty="0">
                <a:solidFill>
                  <a:schemeClr val="tx2"/>
                </a:solidFill>
              </a:rPr>
              <a:t>const Rational &amp;r</a:t>
            </a:r>
            <a:r>
              <a:rPr lang="de-DE" altLang="zh-CN" sz="1867" dirty="0">
                <a:solidFill>
                  <a:schemeClr val="tx2"/>
                </a:solidFill>
              </a:rPr>
              <a:t>2</a:t>
            </a:r>
            <a:r>
              <a:rPr lang="de-DE" altLang="de-DE" sz="1867" dirty="0"/>
              <a:t>); </a:t>
            </a:r>
          </a:p>
          <a:p>
            <a:pPr eaLnBrk="1" hangingPunct="1">
              <a:lnSpc>
                <a:spcPct val="130000"/>
              </a:lnSpc>
              <a:spcBef>
                <a:spcPct val="0"/>
              </a:spcBef>
              <a:buFont typeface="Wingdings" pitchFamily="2" charset="2"/>
              <a:buNone/>
            </a:pPr>
            <a:r>
              <a:rPr lang="de-DE" altLang="zh-CN" sz="1867" dirty="0"/>
              <a:t>  private:  </a:t>
            </a:r>
          </a:p>
          <a:p>
            <a:pPr eaLnBrk="1" hangingPunct="1">
              <a:lnSpc>
                <a:spcPct val="130000"/>
              </a:lnSpc>
              <a:spcBef>
                <a:spcPct val="0"/>
              </a:spcBef>
              <a:buFont typeface="Wingdings" pitchFamily="2" charset="2"/>
              <a:buNone/>
            </a:pPr>
            <a:r>
              <a:rPr lang="de-DE" altLang="zh-CN" sz="1867" dirty="0"/>
              <a:t>	int num;</a:t>
            </a:r>
          </a:p>
          <a:p>
            <a:pPr eaLnBrk="1" hangingPunct="1">
              <a:lnSpc>
                <a:spcPct val="130000"/>
              </a:lnSpc>
              <a:spcBef>
                <a:spcPct val="0"/>
              </a:spcBef>
              <a:buFont typeface="Wingdings" pitchFamily="2" charset="2"/>
              <a:buNone/>
            </a:pPr>
            <a:r>
              <a:rPr lang="de-DE" altLang="zh-CN" sz="1867" dirty="0"/>
              <a:t>	int den;</a:t>
            </a:r>
          </a:p>
          <a:p>
            <a:pPr eaLnBrk="1" hangingPunct="1">
              <a:lnSpc>
                <a:spcPct val="130000"/>
              </a:lnSpc>
              <a:spcBef>
                <a:spcPct val="0"/>
              </a:spcBef>
              <a:buFont typeface="Wingdings" pitchFamily="2" charset="2"/>
              <a:buNone/>
            </a:pPr>
            <a:r>
              <a:rPr lang="de-DE" altLang="zh-CN" sz="1867" dirty="0"/>
              <a:t>	</a:t>
            </a:r>
            <a:r>
              <a:rPr lang="en-US" altLang="zh-CN" sz="1867" dirty="0"/>
              <a:t>void </a:t>
            </a:r>
            <a:r>
              <a:rPr lang="en-US" altLang="zh-CN" sz="1867" dirty="0" err="1"/>
              <a:t>ReductFraction</a:t>
            </a:r>
            <a:r>
              <a:rPr lang="en-US" altLang="zh-CN" sz="1867" dirty="0"/>
              <a:t>();</a:t>
            </a:r>
          </a:p>
          <a:p>
            <a:pPr eaLnBrk="1" hangingPunct="1">
              <a:lnSpc>
                <a:spcPct val="130000"/>
              </a:lnSpc>
              <a:spcBef>
                <a:spcPct val="0"/>
              </a:spcBef>
              <a:buFont typeface="Wingdings" pitchFamily="2" charset="2"/>
              <a:buNone/>
            </a:pPr>
            <a:r>
              <a:rPr lang="en-US" altLang="zh-CN" sz="1867" dirty="0"/>
              <a:t>  public:</a:t>
            </a:r>
          </a:p>
          <a:p>
            <a:pPr eaLnBrk="1" hangingPunct="1">
              <a:lnSpc>
                <a:spcPct val="130000"/>
              </a:lnSpc>
              <a:spcBef>
                <a:spcPct val="0"/>
              </a:spcBef>
              <a:buFont typeface="Wingdings" pitchFamily="2" charset="2"/>
              <a:buNone/>
            </a:pPr>
            <a:r>
              <a:rPr lang="en-US" altLang="zh-CN" sz="1867" dirty="0"/>
              <a:t>	Rational(</a:t>
            </a:r>
            <a:r>
              <a:rPr lang="en-US" altLang="zh-CN" sz="1867" dirty="0" err="1"/>
              <a:t>int</a:t>
            </a:r>
            <a:r>
              <a:rPr lang="en-US" altLang="zh-CN" sz="1867" dirty="0"/>
              <a:t> n = 0, </a:t>
            </a:r>
            <a:r>
              <a:rPr lang="en-US" altLang="zh-CN" sz="1867" dirty="0" err="1"/>
              <a:t>int</a:t>
            </a:r>
            <a:r>
              <a:rPr lang="en-US" altLang="zh-CN" sz="1867" dirty="0"/>
              <a:t> d = 1) { num = n; den = d;  }</a:t>
            </a:r>
          </a:p>
          <a:p>
            <a:pPr eaLnBrk="1" hangingPunct="1">
              <a:lnSpc>
                <a:spcPct val="130000"/>
              </a:lnSpc>
              <a:spcBef>
                <a:spcPct val="0"/>
              </a:spcBef>
              <a:buFont typeface="Wingdings" pitchFamily="2" charset="2"/>
              <a:buNone/>
            </a:pPr>
            <a:r>
              <a:rPr lang="en-US" altLang="zh-CN" sz="1867" dirty="0"/>
              <a:t>	void display()  const  {  </a:t>
            </a:r>
            <a:r>
              <a:rPr lang="en-US" altLang="zh-CN" sz="1867" dirty="0" err="1"/>
              <a:t>cout</a:t>
            </a:r>
            <a:r>
              <a:rPr lang="en-US" altLang="zh-CN" sz="1867" dirty="0"/>
              <a:t>  &lt;&lt;  num  &lt;&lt;  '/‘  &lt;&lt;  den;  }</a:t>
            </a:r>
          </a:p>
          <a:p>
            <a:pPr eaLnBrk="1" hangingPunct="1">
              <a:lnSpc>
                <a:spcPct val="130000"/>
              </a:lnSpc>
              <a:spcBef>
                <a:spcPct val="0"/>
              </a:spcBef>
              <a:buFont typeface="Wingdings" pitchFamily="2" charset="2"/>
              <a:buNone/>
            </a:pPr>
            <a:r>
              <a:rPr lang="en-US" altLang="zh-CN" sz="1867" dirty="0"/>
              <a:t>};</a:t>
            </a:r>
          </a:p>
        </p:txBody>
      </p:sp>
    </p:spTree>
  </p:cSld>
  <p:clrMapOvr>
    <a:masterClrMapping/>
  </p:clrMapOvr>
  <p:transition spd="med">
    <p:fade/>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7218" name="Rectangle 2"/>
          <p:cNvSpPr>
            <a:spLocks noGrp="1" noChangeArrowheads="1"/>
          </p:cNvSpPr>
          <p:nvPr>
            <p:ph type="title"/>
          </p:nvPr>
        </p:nvSpPr>
        <p:spPr/>
        <p:txBody>
          <a:bodyPr/>
          <a:lstStyle/>
          <a:p>
            <a:pPr eaLnBrk="1" hangingPunct="1">
              <a:defRPr/>
            </a:pPr>
            <a:r>
              <a:rPr lang="zh-CN" altLang="en-US" dirty="0"/>
              <a:t>函数的实现</a:t>
            </a:r>
          </a:p>
        </p:txBody>
      </p:sp>
      <p:sp>
        <p:nvSpPr>
          <p:cNvPr id="158723" name="Rectangle 3"/>
          <p:cNvSpPr>
            <a:spLocks noGrp="1" noChangeArrowheads="1"/>
          </p:cNvSpPr>
          <p:nvPr>
            <p:ph idx="4294967295"/>
          </p:nvPr>
        </p:nvSpPr>
        <p:spPr>
          <a:xfrm>
            <a:off x="1235075" y="928158"/>
            <a:ext cx="10956925" cy="5489575"/>
          </a:xfrm>
        </p:spPr>
        <p:txBody>
          <a:bodyPr>
            <a:normAutofit fontScale="92500" lnSpcReduction="10000"/>
          </a:bodyPr>
          <a:lstStyle/>
          <a:p>
            <a:pPr eaLnBrk="1" hangingPunct="1">
              <a:lnSpc>
                <a:spcPct val="90000"/>
              </a:lnSpc>
              <a:buFont typeface="Wingdings" pitchFamily="2" charset="2"/>
              <a:buNone/>
            </a:pPr>
            <a:r>
              <a:rPr lang="en-US" altLang="zh-CN" sz="1867" dirty="0"/>
              <a:t>Rational operator+(const Rational &amp;r1, const Rational &amp;r2)</a:t>
            </a:r>
          </a:p>
          <a:p>
            <a:pPr eaLnBrk="1" hangingPunct="1">
              <a:lnSpc>
                <a:spcPct val="90000"/>
              </a:lnSpc>
              <a:buFont typeface="Wingdings" pitchFamily="2" charset="2"/>
              <a:buNone/>
            </a:pPr>
            <a:r>
              <a:rPr lang="en-US" altLang="zh-CN" sz="1867" dirty="0"/>
              <a:t>{ </a:t>
            </a:r>
          </a:p>
          <a:p>
            <a:pPr eaLnBrk="1" hangingPunct="1">
              <a:lnSpc>
                <a:spcPct val="90000"/>
              </a:lnSpc>
              <a:buFont typeface="Wingdings" pitchFamily="2" charset="2"/>
              <a:buNone/>
            </a:pPr>
            <a:r>
              <a:rPr lang="en-US" altLang="zh-CN" sz="1867" dirty="0"/>
              <a:t>   Rational </a:t>
            </a:r>
            <a:r>
              <a:rPr lang="en-US" altLang="zh-CN" sz="1867" dirty="0" err="1"/>
              <a:t>tmp</a:t>
            </a:r>
            <a:r>
              <a:rPr lang="en-US" altLang="zh-CN" sz="1867" dirty="0"/>
              <a:t>;</a:t>
            </a:r>
          </a:p>
          <a:p>
            <a:pPr eaLnBrk="1" hangingPunct="1">
              <a:lnSpc>
                <a:spcPct val="90000"/>
              </a:lnSpc>
              <a:buFont typeface="Wingdings" pitchFamily="2" charset="2"/>
              <a:buNone/>
            </a:pPr>
            <a:r>
              <a:rPr lang="en-US" altLang="zh-CN" sz="1867" dirty="0"/>
              <a:t>   </a:t>
            </a:r>
            <a:r>
              <a:rPr lang="pt-BR" altLang="zh-CN" sz="1867" dirty="0"/>
              <a:t>tmp.num = r1.num * r2.den + r2.num * r1.den;</a:t>
            </a:r>
          </a:p>
          <a:p>
            <a:pPr eaLnBrk="1" hangingPunct="1">
              <a:lnSpc>
                <a:spcPct val="90000"/>
              </a:lnSpc>
              <a:buFont typeface="Wingdings" pitchFamily="2" charset="2"/>
              <a:buNone/>
            </a:pPr>
            <a:r>
              <a:rPr lang="pt-BR" altLang="zh-CN" sz="1867" dirty="0"/>
              <a:t>   </a:t>
            </a:r>
            <a:r>
              <a:rPr lang="de-DE" altLang="zh-CN" sz="1867" dirty="0"/>
              <a:t>tmp.den = r1.den * r2.den;</a:t>
            </a:r>
          </a:p>
          <a:p>
            <a:pPr eaLnBrk="1" hangingPunct="1">
              <a:lnSpc>
                <a:spcPct val="90000"/>
              </a:lnSpc>
              <a:buFont typeface="Wingdings" pitchFamily="2" charset="2"/>
              <a:buNone/>
            </a:pPr>
            <a:r>
              <a:rPr lang="de-DE" altLang="zh-CN" sz="1867" dirty="0"/>
              <a:t>   </a:t>
            </a:r>
            <a:r>
              <a:rPr lang="en-US" altLang="zh-CN" sz="1867" dirty="0" err="1"/>
              <a:t>tmp.ReductFraction</a:t>
            </a:r>
            <a:r>
              <a:rPr lang="en-US" altLang="zh-CN" sz="1867" dirty="0"/>
              <a:t>();   return </a:t>
            </a:r>
            <a:r>
              <a:rPr lang="en-US" altLang="zh-CN" sz="1867" dirty="0" err="1"/>
              <a:t>tmp</a:t>
            </a:r>
            <a:r>
              <a:rPr lang="en-US" altLang="zh-CN" sz="1867" dirty="0"/>
              <a:t>;</a:t>
            </a:r>
          </a:p>
          <a:p>
            <a:pPr eaLnBrk="1" hangingPunct="1">
              <a:lnSpc>
                <a:spcPct val="90000"/>
              </a:lnSpc>
              <a:buFont typeface="Wingdings" pitchFamily="2" charset="2"/>
              <a:buNone/>
            </a:pPr>
            <a:r>
              <a:rPr lang="en-US" altLang="zh-CN" sz="1867" dirty="0"/>
              <a:t>}</a:t>
            </a:r>
          </a:p>
          <a:p>
            <a:pPr eaLnBrk="1" hangingPunct="1">
              <a:lnSpc>
                <a:spcPct val="90000"/>
              </a:lnSpc>
              <a:buFont typeface="Wingdings" pitchFamily="2" charset="2"/>
              <a:buNone/>
            </a:pPr>
            <a:endParaRPr lang="en-US" altLang="zh-CN" sz="1867" dirty="0"/>
          </a:p>
          <a:p>
            <a:pPr eaLnBrk="1" hangingPunct="1">
              <a:lnSpc>
                <a:spcPct val="90000"/>
              </a:lnSpc>
              <a:buFont typeface="Wingdings" pitchFamily="2" charset="2"/>
              <a:buNone/>
            </a:pPr>
            <a:r>
              <a:rPr lang="en-US" altLang="zh-CN" sz="1867" dirty="0"/>
              <a:t>Rational operator*(const Rational &amp;r1, const Rational &amp;r2)</a:t>
            </a:r>
            <a:endParaRPr lang="pt-BR" altLang="zh-CN" sz="1867" dirty="0"/>
          </a:p>
          <a:p>
            <a:pPr eaLnBrk="1" hangingPunct="1">
              <a:lnSpc>
                <a:spcPct val="90000"/>
              </a:lnSpc>
              <a:buFont typeface="Wingdings" pitchFamily="2" charset="2"/>
              <a:buNone/>
            </a:pPr>
            <a:r>
              <a:rPr lang="pt-BR" altLang="zh-CN" sz="1867" dirty="0"/>
              <a:t>{</a:t>
            </a:r>
          </a:p>
          <a:p>
            <a:pPr eaLnBrk="1" hangingPunct="1">
              <a:lnSpc>
                <a:spcPct val="90000"/>
              </a:lnSpc>
              <a:buFont typeface="Wingdings" pitchFamily="2" charset="2"/>
              <a:buNone/>
            </a:pPr>
            <a:r>
              <a:rPr lang="pt-BR" altLang="zh-CN" sz="1867" dirty="0"/>
              <a:t>   Rational tmp;</a:t>
            </a:r>
          </a:p>
          <a:p>
            <a:pPr eaLnBrk="1" hangingPunct="1">
              <a:lnSpc>
                <a:spcPct val="90000"/>
              </a:lnSpc>
              <a:buFont typeface="Wingdings" pitchFamily="2" charset="2"/>
              <a:buNone/>
            </a:pPr>
            <a:r>
              <a:rPr lang="pt-BR" altLang="zh-CN" sz="1867" dirty="0"/>
              <a:t>   tmp.num = r1.num * r2.num;</a:t>
            </a:r>
          </a:p>
          <a:p>
            <a:pPr eaLnBrk="1" hangingPunct="1">
              <a:lnSpc>
                <a:spcPct val="90000"/>
              </a:lnSpc>
              <a:buFont typeface="Wingdings" pitchFamily="2" charset="2"/>
              <a:buNone/>
            </a:pPr>
            <a:r>
              <a:rPr lang="pt-BR" altLang="zh-CN" sz="1867" dirty="0"/>
              <a:t>   </a:t>
            </a:r>
            <a:r>
              <a:rPr lang="de-DE" altLang="zh-CN" sz="1867" dirty="0"/>
              <a:t>tmp.den = r1.den * r2.den;</a:t>
            </a:r>
          </a:p>
          <a:p>
            <a:pPr eaLnBrk="1" hangingPunct="1">
              <a:lnSpc>
                <a:spcPct val="90000"/>
              </a:lnSpc>
              <a:buFont typeface="Wingdings" pitchFamily="2" charset="2"/>
              <a:buNone/>
            </a:pPr>
            <a:r>
              <a:rPr lang="de-DE" altLang="zh-CN" sz="1867" dirty="0"/>
              <a:t>   </a:t>
            </a:r>
            <a:r>
              <a:rPr lang="en-US" altLang="zh-CN" sz="1867" dirty="0" err="1"/>
              <a:t>tmp.ReductFraction</a:t>
            </a:r>
            <a:r>
              <a:rPr lang="en-US" altLang="zh-CN" sz="1867" dirty="0"/>
              <a:t>();   return </a:t>
            </a:r>
            <a:r>
              <a:rPr lang="en-US" altLang="zh-CN" sz="1867" dirty="0" err="1"/>
              <a:t>tmp</a:t>
            </a:r>
            <a:r>
              <a:rPr lang="en-US" altLang="zh-CN" sz="1867" dirty="0"/>
              <a:t>;  </a:t>
            </a:r>
          </a:p>
          <a:p>
            <a:pPr eaLnBrk="1" hangingPunct="1">
              <a:lnSpc>
                <a:spcPct val="90000"/>
              </a:lnSpc>
              <a:buFont typeface="Wingdings" pitchFamily="2" charset="2"/>
              <a:buNone/>
            </a:pPr>
            <a:r>
              <a:rPr lang="en-US" altLang="zh-CN" sz="1867" dirty="0"/>
              <a:t>} </a:t>
            </a:r>
          </a:p>
          <a:p>
            <a:pPr eaLnBrk="1" hangingPunct="1">
              <a:lnSpc>
                <a:spcPct val="90000"/>
              </a:lnSpc>
              <a:buFont typeface="Wingdings" pitchFamily="2" charset="2"/>
              <a:buNone/>
            </a:pPr>
            <a:r>
              <a:rPr lang="zh-CN" altLang="en-US" sz="1867" dirty="0"/>
              <a:t>其他函数实现略</a:t>
            </a:r>
          </a:p>
        </p:txBody>
      </p:sp>
    </p:spTree>
  </p:cSld>
  <p:clrMapOvr>
    <a:masterClrMapping/>
  </p:clrMapOvr>
  <p:transition spd="med">
    <p:fade/>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42" name="Rectangle 2"/>
          <p:cNvSpPr>
            <a:spLocks noGrp="1" noChangeArrowheads="1"/>
          </p:cNvSpPr>
          <p:nvPr>
            <p:ph type="title"/>
          </p:nvPr>
        </p:nvSpPr>
        <p:spPr/>
        <p:txBody>
          <a:bodyPr/>
          <a:lstStyle/>
          <a:p>
            <a:pPr eaLnBrk="1" hangingPunct="1">
              <a:defRPr/>
            </a:pPr>
            <a:r>
              <a:rPr lang="zh-CN" altLang="en-US" dirty="0"/>
              <a:t>重载后有理数类的使用</a:t>
            </a:r>
          </a:p>
        </p:txBody>
      </p:sp>
      <p:sp>
        <p:nvSpPr>
          <p:cNvPr id="159747" name="Rectangle 3"/>
          <p:cNvSpPr>
            <a:spLocks noGrp="1" noChangeArrowheads="1"/>
          </p:cNvSpPr>
          <p:nvPr>
            <p:ph idx="4294967295"/>
          </p:nvPr>
        </p:nvSpPr>
        <p:spPr>
          <a:xfrm>
            <a:off x="704426" y="1456478"/>
            <a:ext cx="10363200" cy="4902200"/>
          </a:xfrm>
        </p:spPr>
        <p:txBody>
          <a:bodyPr>
            <a:normAutofit lnSpcReduction="10000"/>
          </a:bodyPr>
          <a:lstStyle/>
          <a:p>
            <a:pPr eaLnBrk="1" hangingPunct="1">
              <a:buFont typeface="Wingdings" pitchFamily="2" charset="2"/>
              <a:buNone/>
            </a:pPr>
            <a:r>
              <a:rPr lang="pt-BR" altLang="zh-CN" sz="1867" dirty="0"/>
              <a:t>int main()</a:t>
            </a:r>
          </a:p>
          <a:p>
            <a:pPr eaLnBrk="1" hangingPunct="1">
              <a:buFont typeface="Wingdings" pitchFamily="2" charset="2"/>
              <a:buNone/>
            </a:pPr>
            <a:r>
              <a:rPr lang="pt-BR" altLang="zh-CN" sz="1867" dirty="0"/>
              <a:t>{</a:t>
            </a:r>
          </a:p>
          <a:p>
            <a:pPr eaLnBrk="1" hangingPunct="1">
              <a:buFont typeface="Wingdings" pitchFamily="2" charset="2"/>
              <a:buNone/>
            </a:pPr>
            <a:r>
              <a:rPr lang="pt-BR" altLang="zh-CN" sz="1867" dirty="0"/>
              <a:t>      Rational  r1(1,6),  r2(1,6),  r3;</a:t>
            </a:r>
          </a:p>
          <a:p>
            <a:pPr eaLnBrk="1" hangingPunct="1">
              <a:buFont typeface="Wingdings" pitchFamily="2" charset="2"/>
              <a:buNone/>
            </a:pPr>
            <a:r>
              <a:rPr lang="pt-BR" altLang="zh-CN" sz="1867" dirty="0"/>
              <a:t> </a:t>
            </a:r>
          </a:p>
          <a:p>
            <a:pPr eaLnBrk="1" hangingPunct="1">
              <a:buFont typeface="Wingdings" pitchFamily="2" charset="2"/>
              <a:buNone/>
            </a:pPr>
            <a:r>
              <a:rPr lang="pt-BR" altLang="zh-CN" sz="1867" dirty="0"/>
              <a:t>       r3 = r1 + r2;</a:t>
            </a:r>
            <a:endParaRPr lang="en-US" altLang="zh-CN" sz="1867" dirty="0"/>
          </a:p>
          <a:p>
            <a:pPr eaLnBrk="1" hangingPunct="1">
              <a:buFont typeface="Wingdings" pitchFamily="2" charset="2"/>
              <a:buNone/>
            </a:pPr>
            <a:r>
              <a:rPr lang="en-US" altLang="zh-CN" sz="1867" dirty="0"/>
              <a:t>       r1.display();  </a:t>
            </a:r>
            <a:r>
              <a:rPr lang="en-US" altLang="zh-CN" sz="1867" dirty="0" err="1"/>
              <a:t>cout</a:t>
            </a:r>
            <a:r>
              <a:rPr lang="en-US" altLang="zh-CN" sz="1867" dirty="0"/>
              <a:t> &lt;&lt; " + ";  r2.display(); </a:t>
            </a:r>
          </a:p>
          <a:p>
            <a:pPr eaLnBrk="1" hangingPunct="1">
              <a:buFont typeface="Wingdings" pitchFamily="2" charset="2"/>
              <a:buNone/>
            </a:pPr>
            <a:r>
              <a:rPr lang="en-US" altLang="zh-CN" sz="1867" dirty="0"/>
              <a:t>       </a:t>
            </a:r>
            <a:r>
              <a:rPr lang="en-US" altLang="zh-CN" sz="1867" dirty="0" err="1"/>
              <a:t>cout</a:t>
            </a:r>
            <a:r>
              <a:rPr lang="en-US" altLang="zh-CN" sz="1867" dirty="0"/>
              <a:t> &lt;&lt; " = ";  r3.display();  </a:t>
            </a:r>
            <a:r>
              <a:rPr lang="en-US" altLang="zh-CN" sz="1867" dirty="0" err="1"/>
              <a:t>cout</a:t>
            </a:r>
            <a:r>
              <a:rPr lang="en-US" altLang="zh-CN" sz="1867" dirty="0"/>
              <a:t> &lt;&lt; </a:t>
            </a:r>
            <a:r>
              <a:rPr lang="en-US" altLang="zh-CN" sz="1867" dirty="0" err="1"/>
              <a:t>endl</a:t>
            </a:r>
            <a:r>
              <a:rPr lang="en-US" altLang="zh-CN" sz="1867" dirty="0"/>
              <a:t>;</a:t>
            </a:r>
          </a:p>
          <a:p>
            <a:pPr eaLnBrk="1" hangingPunct="1">
              <a:buFont typeface="Wingdings" pitchFamily="2" charset="2"/>
              <a:buNone/>
            </a:pPr>
            <a:r>
              <a:rPr lang="en-US" altLang="zh-CN" sz="1867" dirty="0"/>
              <a:t>       r3 = r1 * r2;</a:t>
            </a:r>
          </a:p>
          <a:p>
            <a:pPr eaLnBrk="1" hangingPunct="1">
              <a:buFont typeface="Wingdings" pitchFamily="2" charset="2"/>
              <a:buNone/>
            </a:pPr>
            <a:r>
              <a:rPr lang="en-US" altLang="zh-CN" sz="1867" dirty="0"/>
              <a:t>       r1.display();  </a:t>
            </a:r>
            <a:r>
              <a:rPr lang="en-US" altLang="zh-CN" sz="1867" dirty="0" err="1"/>
              <a:t>cout</a:t>
            </a:r>
            <a:r>
              <a:rPr lang="en-US" altLang="zh-CN" sz="1867" dirty="0"/>
              <a:t> &lt;&lt; " * ";  r2.display(); </a:t>
            </a:r>
          </a:p>
          <a:p>
            <a:pPr eaLnBrk="1" hangingPunct="1">
              <a:buFont typeface="Wingdings" pitchFamily="2" charset="2"/>
              <a:buNone/>
            </a:pPr>
            <a:r>
              <a:rPr lang="en-US" altLang="zh-CN" sz="1867" dirty="0"/>
              <a:t>       </a:t>
            </a:r>
            <a:r>
              <a:rPr lang="en-US" altLang="zh-CN" sz="1867" dirty="0" err="1"/>
              <a:t>cout</a:t>
            </a:r>
            <a:r>
              <a:rPr lang="en-US" altLang="zh-CN" sz="1867" dirty="0"/>
              <a:t> &lt;&lt; " = ";  r3.display();  </a:t>
            </a:r>
            <a:r>
              <a:rPr lang="en-US" altLang="zh-CN" sz="1867" dirty="0" err="1"/>
              <a:t>cout</a:t>
            </a:r>
            <a:r>
              <a:rPr lang="en-US" altLang="zh-CN" sz="1867" dirty="0"/>
              <a:t> &lt;&lt; </a:t>
            </a:r>
            <a:r>
              <a:rPr lang="en-US" altLang="zh-CN" sz="1867" dirty="0" err="1"/>
              <a:t>endl</a:t>
            </a:r>
            <a:r>
              <a:rPr lang="en-US" altLang="zh-CN" sz="1867" dirty="0"/>
              <a:t>;</a:t>
            </a:r>
          </a:p>
          <a:p>
            <a:pPr eaLnBrk="1" hangingPunct="1">
              <a:buFont typeface="Wingdings" pitchFamily="2" charset="2"/>
              <a:buNone/>
            </a:pPr>
            <a:r>
              <a:rPr lang="en-US" altLang="zh-CN" sz="1867" dirty="0"/>
              <a:t>  </a:t>
            </a:r>
          </a:p>
          <a:p>
            <a:pPr eaLnBrk="1" hangingPunct="1">
              <a:buFont typeface="Wingdings" pitchFamily="2" charset="2"/>
              <a:buNone/>
            </a:pPr>
            <a:r>
              <a:rPr lang="en-US" altLang="zh-CN" sz="1867" dirty="0"/>
              <a:t>       return 0;</a:t>
            </a:r>
          </a:p>
          <a:p>
            <a:pPr eaLnBrk="1" hangingPunct="1">
              <a:buFont typeface="Wingdings" pitchFamily="2" charset="2"/>
              <a:buNone/>
            </a:pPr>
            <a:r>
              <a:rPr lang="en-US" altLang="zh-CN" sz="1867" dirty="0"/>
              <a:t>} </a:t>
            </a:r>
          </a:p>
        </p:txBody>
      </p:sp>
      <p:sp>
        <p:nvSpPr>
          <p:cNvPr id="4" name="圆角矩形标注 3"/>
          <p:cNvSpPr>
            <a:spLocks noChangeArrowheads="1"/>
          </p:cNvSpPr>
          <p:nvPr/>
        </p:nvSpPr>
        <p:spPr bwMode="auto">
          <a:xfrm>
            <a:off x="6359317" y="1644226"/>
            <a:ext cx="3021750" cy="874184"/>
          </a:xfrm>
          <a:prstGeom prst="wedgeRoundRectCallout">
            <a:avLst>
              <a:gd name="adj1" fmla="val -185099"/>
              <a:gd name="adj2" fmla="val 96513"/>
              <a:gd name="adj3" fmla="val 16667"/>
            </a:avLst>
          </a:prstGeom>
          <a:noFill/>
          <a:ln w="12700" cap="sq" algn="ctr">
            <a:solidFill>
              <a:schemeClr val="tx1"/>
            </a:solidFill>
            <a:round/>
            <a:headEnd type="none" w="sm" len="sm"/>
            <a:tailEnd type="none" w="sm" len="sm"/>
          </a:ln>
        </p:spPr>
        <p:txBody>
          <a:bodyPr wrap="none" anchor="ctr"/>
          <a:lstStyle/>
          <a:p>
            <a:pPr>
              <a:spcBef>
                <a:spcPts val="800"/>
              </a:spcBef>
            </a:pPr>
            <a:r>
              <a:rPr lang="en-US" altLang="zh-CN" sz="1867" b="1" dirty="0"/>
              <a:t>r1.operator+(r2)</a:t>
            </a:r>
          </a:p>
          <a:p>
            <a:pPr>
              <a:spcBef>
                <a:spcPts val="800"/>
              </a:spcBef>
            </a:pPr>
            <a:r>
              <a:rPr lang="en-US" altLang="zh-CN" sz="1867" b="1" dirty="0"/>
              <a:t>operator+(r1,r2)</a:t>
            </a:r>
            <a:endParaRPr lang="zh-CN" altLang="en-US" sz="1867" b="1"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2098" name="Rectangle 2"/>
          <p:cNvSpPr>
            <a:spLocks noGrp="1" noChangeArrowheads="1"/>
          </p:cNvSpPr>
          <p:nvPr>
            <p:ph type="title"/>
          </p:nvPr>
        </p:nvSpPr>
        <p:spPr/>
        <p:txBody>
          <a:bodyPr/>
          <a:lstStyle/>
          <a:p>
            <a:pPr eaLnBrk="1" hangingPunct="1">
              <a:defRPr/>
            </a:pPr>
            <a:r>
              <a:rPr lang="zh-CN" altLang="en-US" dirty="0"/>
              <a:t>全局函数 </a:t>
            </a:r>
            <a:r>
              <a:rPr lang="en-US" altLang="zh-CN" dirty="0" err="1"/>
              <a:t>vs</a:t>
            </a:r>
            <a:r>
              <a:rPr lang="zh-CN" altLang="en-US" dirty="0"/>
              <a:t>成员函数</a:t>
            </a:r>
          </a:p>
        </p:txBody>
      </p:sp>
      <p:sp>
        <p:nvSpPr>
          <p:cNvPr id="5" name="矩形 4"/>
          <p:cNvSpPr/>
          <p:nvPr/>
        </p:nvSpPr>
        <p:spPr>
          <a:xfrm>
            <a:off x="676274" y="1466852"/>
            <a:ext cx="10420351" cy="4442563"/>
          </a:xfrm>
          <a:prstGeom prst="rect">
            <a:avLst/>
          </a:prstGeom>
        </p:spPr>
        <p:txBody>
          <a:bodyPr wrap="square">
            <a:spAutoFit/>
          </a:bodyPr>
          <a:lstStyle/>
          <a:p>
            <a:pPr eaLnBrk="1" hangingPunct="1"/>
            <a:r>
              <a:rPr lang="zh-CN" altLang="en-US" sz="2400" b="1" dirty="0">
                <a:latin typeface="微软雅黑" pitchFamily="34" charset="-122"/>
                <a:ea typeface="微软雅黑" pitchFamily="34" charset="-122"/>
              </a:rPr>
              <a:t>大多数运算符都可以重载成成员函数或全局函数</a:t>
            </a:r>
          </a:p>
          <a:p>
            <a:pPr>
              <a:spcBef>
                <a:spcPts val="2400"/>
              </a:spcBef>
            </a:pPr>
            <a:r>
              <a:rPr lang="zh-CN" altLang="en-US" sz="2400" b="1" dirty="0">
                <a:latin typeface="微软雅黑" pitchFamily="34" charset="-122"/>
                <a:ea typeface="微软雅黑" pitchFamily="34" charset="-122"/>
              </a:rPr>
              <a:t>必须重载成成员函数</a:t>
            </a:r>
            <a:endParaRPr lang="en-US" altLang="zh-CN" sz="2400" b="1" dirty="0">
              <a:latin typeface="微软雅黑" pitchFamily="34" charset="-122"/>
              <a:ea typeface="微软雅黑" pitchFamily="34" charset="-122"/>
            </a:endParaRPr>
          </a:p>
          <a:p>
            <a:pPr>
              <a:spcBef>
                <a:spcPts val="800"/>
              </a:spcBef>
            </a:pPr>
            <a:r>
              <a:rPr lang="zh-CN" altLang="en-US" sz="1867" dirty="0">
                <a:solidFill>
                  <a:srgbClr val="C00000"/>
                </a:solidFill>
                <a:latin typeface="微软雅黑" pitchFamily="34" charset="-122"/>
                <a:ea typeface="微软雅黑" pitchFamily="34" charset="-122"/>
              </a:rPr>
              <a:t>赋值（</a:t>
            </a:r>
            <a:r>
              <a:rPr lang="en-US" altLang="zh-CN" sz="1867" dirty="0">
                <a:solidFill>
                  <a:srgbClr val="C00000"/>
                </a:solidFill>
                <a:latin typeface="微软雅黑" pitchFamily="34" charset="-122"/>
                <a:ea typeface="微软雅黑" pitchFamily="34" charset="-122"/>
              </a:rPr>
              <a:t>=</a:t>
            </a:r>
            <a:r>
              <a:rPr lang="zh-CN" altLang="en-US" sz="1867" dirty="0">
                <a:solidFill>
                  <a:srgbClr val="C00000"/>
                </a:solidFill>
                <a:latin typeface="微软雅黑" pitchFamily="34" charset="-122"/>
                <a:ea typeface="微软雅黑" pitchFamily="34" charset="-122"/>
              </a:rPr>
              <a:t>）、下标（</a:t>
            </a:r>
            <a:r>
              <a:rPr lang="en-US" altLang="zh-CN" sz="1867" dirty="0">
                <a:solidFill>
                  <a:srgbClr val="C00000"/>
                </a:solidFill>
                <a:latin typeface="微软雅黑" pitchFamily="34" charset="-122"/>
                <a:ea typeface="微软雅黑" pitchFamily="34" charset="-122"/>
              </a:rPr>
              <a:t>[]</a:t>
            </a:r>
            <a:r>
              <a:rPr lang="zh-CN" altLang="en-US" sz="1867" dirty="0">
                <a:solidFill>
                  <a:srgbClr val="C00000"/>
                </a:solidFill>
                <a:latin typeface="微软雅黑" pitchFamily="34" charset="-122"/>
                <a:ea typeface="微软雅黑" pitchFamily="34" charset="-122"/>
              </a:rPr>
              <a:t>）、函数调用（（））和成员访问（</a:t>
            </a:r>
            <a:r>
              <a:rPr lang="en-US" altLang="zh-CN" sz="1867" dirty="0">
                <a:solidFill>
                  <a:srgbClr val="C00000"/>
                </a:solidFill>
                <a:latin typeface="微软雅黑" pitchFamily="34" charset="-122"/>
                <a:ea typeface="微软雅黑" pitchFamily="34" charset="-122"/>
              </a:rPr>
              <a:t>-&gt;</a:t>
            </a:r>
            <a:r>
              <a:rPr lang="zh-CN" altLang="en-US" sz="1867" dirty="0">
                <a:solidFill>
                  <a:srgbClr val="C00000"/>
                </a:solidFill>
                <a:latin typeface="微软雅黑" pitchFamily="34" charset="-122"/>
                <a:ea typeface="微软雅黑" pitchFamily="34" charset="-122"/>
              </a:rPr>
              <a:t>）</a:t>
            </a:r>
          </a:p>
          <a:p>
            <a:pPr>
              <a:spcBef>
                <a:spcPts val="2400"/>
              </a:spcBef>
            </a:pPr>
            <a:r>
              <a:rPr lang="zh-CN" altLang="en-US" sz="2400" b="1" dirty="0">
                <a:latin typeface="微软雅黑" pitchFamily="34" charset="-122"/>
                <a:ea typeface="微软雅黑" pitchFamily="34" charset="-122"/>
              </a:rPr>
              <a:t>建议重载成成员函数</a:t>
            </a:r>
            <a:endParaRPr lang="en-US" altLang="zh-CN" sz="2400" b="1" dirty="0">
              <a:latin typeface="微软雅黑" pitchFamily="34" charset="-122"/>
              <a:ea typeface="微软雅黑" pitchFamily="34" charset="-122"/>
            </a:endParaRPr>
          </a:p>
          <a:p>
            <a:pPr>
              <a:spcBef>
                <a:spcPts val="800"/>
              </a:spcBef>
            </a:pPr>
            <a:r>
              <a:rPr lang="zh-CN" altLang="en-US" sz="1867" dirty="0">
                <a:latin typeface="微软雅黑" pitchFamily="34" charset="-122"/>
                <a:ea typeface="微软雅黑" pitchFamily="34" charset="-122"/>
              </a:rPr>
              <a:t>第一个运算对象是当前类对象</a:t>
            </a:r>
            <a:endParaRPr lang="en-US" altLang="zh-CN" sz="1867" dirty="0">
              <a:latin typeface="微软雅黑" pitchFamily="34" charset="-122"/>
              <a:ea typeface="微软雅黑" pitchFamily="34" charset="-122"/>
            </a:endParaRPr>
          </a:p>
          <a:p>
            <a:pPr>
              <a:spcBef>
                <a:spcPts val="800"/>
              </a:spcBef>
            </a:pPr>
            <a:r>
              <a:rPr lang="zh-CN" altLang="en-US" sz="1867" dirty="0">
                <a:latin typeface="微软雅黑" pitchFamily="34" charset="-122"/>
                <a:ea typeface="微软雅黑" pitchFamily="34" charset="-122"/>
              </a:rPr>
              <a:t>如：具有赋值意义的运算符，如复合的赋值运算符以及</a:t>
            </a:r>
            <a:r>
              <a:rPr lang="en-US" altLang="zh-CN" sz="1867" dirty="0">
                <a:latin typeface="微软雅黑" pitchFamily="34" charset="-122"/>
                <a:ea typeface="微软雅黑" pitchFamily="34" charset="-122"/>
              </a:rPr>
              <a:t>++</a:t>
            </a:r>
            <a:r>
              <a:rPr lang="zh-CN" altLang="en-US" sz="1867" dirty="0">
                <a:latin typeface="微软雅黑" pitchFamily="34" charset="-122"/>
                <a:ea typeface="微软雅黑" pitchFamily="34" charset="-122"/>
              </a:rPr>
              <a:t>和</a:t>
            </a:r>
            <a:r>
              <a:rPr lang="en-US" altLang="zh-CN" sz="1867" dirty="0">
                <a:latin typeface="微软雅黑" pitchFamily="34" charset="-122"/>
                <a:ea typeface="微软雅黑" pitchFamily="34" charset="-122"/>
              </a:rPr>
              <a:t>--</a:t>
            </a:r>
            <a:endParaRPr lang="zh-CN" altLang="en-US" sz="1867" dirty="0">
              <a:latin typeface="微软雅黑" pitchFamily="34" charset="-122"/>
              <a:ea typeface="微软雅黑" pitchFamily="34" charset="-122"/>
            </a:endParaRPr>
          </a:p>
          <a:p>
            <a:pPr>
              <a:spcBef>
                <a:spcPts val="2400"/>
              </a:spcBef>
            </a:pPr>
            <a:r>
              <a:rPr lang="zh-CN" altLang="en-US" sz="2400" b="1" dirty="0">
                <a:latin typeface="微软雅黑" pitchFamily="34" charset="-122"/>
                <a:ea typeface="微软雅黑" pitchFamily="34" charset="-122"/>
              </a:rPr>
              <a:t>建议重载为全局函数</a:t>
            </a:r>
            <a:endParaRPr lang="en-US" altLang="zh-CN" sz="2400" b="1" dirty="0">
              <a:latin typeface="微软雅黑" pitchFamily="34" charset="-122"/>
              <a:ea typeface="微软雅黑" pitchFamily="34" charset="-122"/>
            </a:endParaRPr>
          </a:p>
          <a:p>
            <a:pPr>
              <a:spcBef>
                <a:spcPts val="800"/>
              </a:spcBef>
            </a:pPr>
            <a:r>
              <a:rPr lang="zh-CN" altLang="en-US" sz="1867" dirty="0">
                <a:latin typeface="微软雅黑" pitchFamily="34" charset="-122"/>
                <a:ea typeface="微软雅黑" pitchFamily="34" charset="-122"/>
              </a:rPr>
              <a:t>具有两个运算对象的运算符最好这样可以使得应用更加灵活</a:t>
            </a:r>
            <a:endParaRPr lang="en-US" altLang="zh-CN" sz="1867" dirty="0">
              <a:latin typeface="微软雅黑" pitchFamily="34" charset="-122"/>
              <a:ea typeface="微软雅黑" pitchFamily="34" charset="-122"/>
            </a:endParaRPr>
          </a:p>
          <a:p>
            <a:pPr>
              <a:spcBef>
                <a:spcPts val="800"/>
              </a:spcBef>
            </a:pPr>
            <a:r>
              <a:rPr lang="zh-CN" altLang="en-US" sz="1867" dirty="0">
                <a:latin typeface="微软雅黑" pitchFamily="34" charset="-122"/>
                <a:ea typeface="微软雅黑" pitchFamily="34" charset="-122"/>
              </a:rPr>
              <a:t>如果把加运算定义成全局函数，</a:t>
            </a:r>
            <a:r>
              <a:rPr lang="en-US" altLang="zh-CN" sz="1867" dirty="0">
                <a:latin typeface="微软雅黑" pitchFamily="34" charset="-122"/>
                <a:ea typeface="微软雅黑" pitchFamily="34" charset="-122"/>
              </a:rPr>
              <a:t>r</a:t>
            </a:r>
            <a:r>
              <a:rPr lang="zh-CN" altLang="en-US" sz="1867" dirty="0">
                <a:latin typeface="微软雅黑" pitchFamily="34" charset="-122"/>
                <a:ea typeface="微软雅黑" pitchFamily="34" charset="-122"/>
              </a:rPr>
              <a:t>是有理数类的对象，则</a:t>
            </a:r>
            <a:r>
              <a:rPr lang="en-US" altLang="zh-CN" sz="1867" dirty="0">
                <a:latin typeface="微软雅黑" pitchFamily="34" charset="-122"/>
                <a:ea typeface="微软雅黑" pitchFamily="34" charset="-122"/>
              </a:rPr>
              <a:t>2+r</a:t>
            </a:r>
            <a:r>
              <a:rPr lang="zh-CN" altLang="en-US" sz="1867" dirty="0">
                <a:latin typeface="微软雅黑" pitchFamily="34" charset="-122"/>
                <a:ea typeface="微软雅黑" pitchFamily="34" charset="-122"/>
              </a:rPr>
              <a:t>是一个合法的表达式</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656ECD-E939-00B8-8650-DB31825DA8D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7F1CCCE-A27F-CA76-6E77-2749340A8297}"/>
              </a:ext>
            </a:extLst>
          </p:cNvPr>
          <p:cNvSpPr>
            <a:spLocks noGrp="1"/>
          </p:cNvSpPr>
          <p:nvPr>
            <p:ph type="title"/>
          </p:nvPr>
        </p:nvSpPr>
        <p:spPr>
          <a:xfrm>
            <a:off x="838200" y="1736726"/>
            <a:ext cx="10515600" cy="2852737"/>
          </a:xfrm>
        </p:spPr>
        <p:txBody>
          <a:bodyPr/>
          <a:lstStyle/>
          <a:p>
            <a:r>
              <a:rPr lang="zh-CN" altLang="en-US" sz="3600" dirty="0"/>
              <a:t>几个特殊的运算符重载</a:t>
            </a:r>
          </a:p>
        </p:txBody>
      </p:sp>
      <p:sp>
        <p:nvSpPr>
          <p:cNvPr id="3" name="文本占位符 2">
            <a:extLst>
              <a:ext uri="{FF2B5EF4-FFF2-40B4-BE49-F238E27FC236}">
                <a16:creationId xmlns:a16="http://schemas.microsoft.com/office/drawing/2014/main" id="{079617C3-6B54-A7BC-EE5A-516C59A6E8B8}"/>
              </a:ext>
            </a:extLst>
          </p:cNvPr>
          <p:cNvSpPr>
            <a:spLocks noGrp="1"/>
          </p:cNvSpPr>
          <p:nvPr>
            <p:ph type="body" idx="1"/>
          </p:nvPr>
        </p:nvSpPr>
        <p:spPr/>
        <p:txBody>
          <a:bodyPr/>
          <a:lstStyle/>
          <a:p>
            <a:pPr algn="r"/>
            <a:r>
              <a:rPr lang="en-US" altLang="zh-CN" sz="3200" dirty="0">
                <a:solidFill>
                  <a:srgbClr val="C00000"/>
                </a:solidFill>
              </a:rPr>
              <a:t>C++</a:t>
            </a:r>
            <a:r>
              <a:rPr lang="zh-CN" altLang="en-US" sz="3200" dirty="0">
                <a:solidFill>
                  <a:srgbClr val="C00000"/>
                </a:solidFill>
              </a:rPr>
              <a:t>面向对象设计方法</a:t>
            </a:r>
          </a:p>
        </p:txBody>
      </p:sp>
    </p:spTree>
    <p:extLst>
      <p:ext uri="{BB962C8B-B14F-4D97-AF65-F5344CB8AC3E}">
        <p14:creationId xmlns:p14="http://schemas.microsoft.com/office/powerpoint/2010/main" val="1790926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6690" name="Rectangle 2"/>
          <p:cNvSpPr>
            <a:spLocks noGrp="1" noChangeArrowheads="1"/>
          </p:cNvSpPr>
          <p:nvPr>
            <p:ph type="title"/>
          </p:nvPr>
        </p:nvSpPr>
        <p:spPr/>
        <p:txBody>
          <a:bodyPr/>
          <a:lstStyle/>
          <a:p>
            <a:pPr eaLnBrk="1" hangingPunct="1">
              <a:defRPr/>
            </a:pPr>
            <a:r>
              <a:rPr lang="zh-CN" altLang="en-US" dirty="0"/>
              <a:t>面向对象程序设计</a:t>
            </a:r>
          </a:p>
        </p:txBody>
      </p:sp>
      <p:sp>
        <p:nvSpPr>
          <p:cNvPr id="17411" name="Rectangle 3"/>
          <p:cNvSpPr>
            <a:spLocks noGrp="1" noChangeArrowheads="1"/>
          </p:cNvSpPr>
          <p:nvPr>
            <p:ph idx="4294967295"/>
          </p:nvPr>
        </p:nvSpPr>
        <p:spPr>
          <a:xfrm>
            <a:off x="1395307" y="1532255"/>
            <a:ext cx="7874000" cy="4114800"/>
          </a:xfrm>
        </p:spPr>
        <p:txBody>
          <a:bodyPr/>
          <a:lstStyle/>
          <a:p>
            <a:pPr eaLnBrk="1" hangingPunct="1">
              <a:lnSpc>
                <a:spcPct val="130000"/>
              </a:lnSpc>
            </a:pPr>
            <a:r>
              <a:rPr lang="zh-CN" altLang="en-US" dirty="0"/>
              <a:t>从过程化到面向对象</a:t>
            </a:r>
            <a:endParaRPr lang="en-US" altLang="zh-CN" dirty="0"/>
          </a:p>
          <a:p>
            <a:pPr eaLnBrk="1" hangingPunct="1">
              <a:lnSpc>
                <a:spcPct val="130000"/>
              </a:lnSpc>
            </a:pPr>
            <a:r>
              <a:rPr lang="zh-CN" altLang="en-US" dirty="0"/>
              <a:t>面向对象的程序设计的特点 </a:t>
            </a:r>
          </a:p>
          <a:p>
            <a:pPr eaLnBrk="1" hangingPunct="1">
              <a:lnSpc>
                <a:spcPct val="130000"/>
              </a:lnSpc>
            </a:pPr>
            <a:r>
              <a:rPr lang="zh-CN" altLang="en-US" dirty="0"/>
              <a:t>库和类 </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7411">
                                            <p:txEl>
                                              <p:pRg st="2" end="2"/>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0290" name="Rectangle 2"/>
          <p:cNvSpPr>
            <a:spLocks noGrp="1" noChangeArrowheads="1"/>
          </p:cNvSpPr>
          <p:nvPr>
            <p:ph type="title"/>
          </p:nvPr>
        </p:nvSpPr>
        <p:spPr/>
        <p:txBody>
          <a:bodyPr/>
          <a:lstStyle/>
          <a:p>
            <a:pPr eaLnBrk="1" hangingPunct="1">
              <a:defRPr/>
            </a:pPr>
            <a:r>
              <a:rPr lang="zh-CN" altLang="en-US" dirty="0"/>
              <a:t>赋值运算符重载</a:t>
            </a:r>
          </a:p>
        </p:txBody>
      </p:sp>
      <p:sp>
        <p:nvSpPr>
          <p:cNvPr id="163843" name="Rectangle 3"/>
          <p:cNvSpPr>
            <a:spLocks noGrp="1" noChangeArrowheads="1"/>
          </p:cNvSpPr>
          <p:nvPr>
            <p:ph idx="4294967295"/>
          </p:nvPr>
        </p:nvSpPr>
        <p:spPr>
          <a:xfrm>
            <a:off x="609600" y="1249680"/>
            <a:ext cx="10701338" cy="4664075"/>
          </a:xfrm>
        </p:spPr>
        <p:txBody>
          <a:bodyPr/>
          <a:lstStyle/>
          <a:p>
            <a:pPr marL="0" indent="0">
              <a:spcBef>
                <a:spcPts val="800"/>
              </a:spcBef>
              <a:buNone/>
            </a:pPr>
            <a:r>
              <a:rPr lang="zh-CN" altLang="en-US" b="1" dirty="0"/>
              <a:t>缺省的赋值运算符函数</a:t>
            </a:r>
            <a:endParaRPr lang="en-US" altLang="zh-CN" b="1" dirty="0"/>
          </a:p>
          <a:p>
            <a:pPr marL="0" indent="0">
              <a:spcBef>
                <a:spcPts val="800"/>
              </a:spcBef>
              <a:buNone/>
            </a:pPr>
            <a:r>
              <a:rPr lang="zh-CN" altLang="en-US" sz="1867" dirty="0"/>
              <a:t>如果设计者没有自定义赋值运算符函数，编译器为其生成一个</a:t>
            </a:r>
            <a:endParaRPr lang="en-US" altLang="zh-CN" sz="1867" dirty="0"/>
          </a:p>
          <a:p>
            <a:pPr marL="0" indent="0">
              <a:spcBef>
                <a:spcPts val="800"/>
              </a:spcBef>
              <a:buNone/>
            </a:pPr>
            <a:r>
              <a:rPr lang="zh-CN" altLang="en-US" sz="1867" dirty="0"/>
              <a:t>行为：在对应的数据成员间赋值</a:t>
            </a:r>
            <a:endParaRPr lang="en-US" altLang="zh-CN" sz="1867" dirty="0"/>
          </a:p>
          <a:p>
            <a:pPr marL="0" indent="0">
              <a:spcBef>
                <a:spcPts val="800"/>
              </a:spcBef>
              <a:buNone/>
            </a:pPr>
            <a:endParaRPr lang="zh-CN" altLang="en-US" dirty="0"/>
          </a:p>
          <a:p>
            <a:pPr marL="0" indent="0">
              <a:spcBef>
                <a:spcPts val="800"/>
              </a:spcBef>
              <a:buNone/>
            </a:pPr>
            <a:r>
              <a:rPr lang="zh-CN" altLang="en-US" b="1" dirty="0"/>
              <a:t>缺省的赋值运算符重载函数的问题</a:t>
            </a:r>
            <a:endParaRPr lang="en-US" altLang="zh-CN" b="1" dirty="0"/>
          </a:p>
          <a:p>
            <a:pPr marL="0" indent="0">
              <a:spcBef>
                <a:spcPts val="800"/>
              </a:spcBef>
              <a:buNone/>
            </a:pPr>
            <a:r>
              <a:rPr lang="zh-CN" altLang="en-US" sz="1867" dirty="0">
                <a:solidFill>
                  <a:srgbClr val="C00000"/>
                </a:solidFill>
              </a:rPr>
              <a:t>当类含有类型为指针的数据成员时，会带来一些麻烦 </a:t>
            </a:r>
            <a:endParaRPr lang="en-US" altLang="zh-CN" sz="1867" dirty="0">
              <a:solidFill>
                <a:srgbClr val="C00000"/>
              </a:solidFill>
            </a:endParaRPr>
          </a:p>
          <a:p>
            <a:pPr marL="0" indent="0">
              <a:spcBef>
                <a:spcPts val="800"/>
              </a:spcBef>
              <a:buNone/>
            </a:pPr>
            <a:r>
              <a:rPr lang="zh-CN" altLang="en-US" sz="1867" dirty="0">
                <a:solidFill>
                  <a:srgbClr val="C00000"/>
                </a:solidFill>
              </a:rPr>
              <a:t>如：对</a:t>
            </a:r>
            <a:r>
              <a:rPr lang="en-US" altLang="zh-CN" sz="1867" dirty="0" err="1">
                <a:solidFill>
                  <a:srgbClr val="C00000"/>
                </a:solidFill>
              </a:rPr>
              <a:t>DoubleArray</a:t>
            </a:r>
            <a:r>
              <a:rPr lang="zh-CN" altLang="en-US" sz="1867" dirty="0">
                <a:solidFill>
                  <a:srgbClr val="C00000"/>
                </a:solidFill>
              </a:rPr>
              <a:t>类对象执行</a:t>
            </a:r>
            <a:r>
              <a:rPr lang="en-US" altLang="zh-CN" sz="1867" dirty="0">
                <a:solidFill>
                  <a:srgbClr val="C00000"/>
                </a:solidFill>
              </a:rPr>
              <a:t>array1 = array2</a:t>
            </a:r>
          </a:p>
          <a:p>
            <a:pPr marL="0" indent="0">
              <a:spcBef>
                <a:spcPts val="800"/>
              </a:spcBef>
              <a:buNone/>
            </a:pPr>
            <a:r>
              <a:rPr lang="zh-CN" altLang="en-US" sz="1867" dirty="0">
                <a:solidFill>
                  <a:srgbClr val="C00000"/>
                </a:solidFill>
              </a:rPr>
              <a:t>       会引起内存泄漏</a:t>
            </a:r>
          </a:p>
          <a:p>
            <a:pPr marL="0" indent="0">
              <a:spcBef>
                <a:spcPts val="800"/>
              </a:spcBef>
              <a:buNone/>
            </a:pPr>
            <a:r>
              <a:rPr lang="zh-CN" altLang="en-US" sz="1867" dirty="0">
                <a:solidFill>
                  <a:srgbClr val="C00000"/>
                </a:solidFill>
              </a:rPr>
              <a:t>       使这两个数组的元素存放于同一块空间中</a:t>
            </a:r>
          </a:p>
          <a:p>
            <a:pPr marL="0" indent="0">
              <a:spcBef>
                <a:spcPts val="800"/>
              </a:spcBef>
              <a:buNone/>
            </a:pPr>
            <a:r>
              <a:rPr lang="zh-CN" altLang="en-US" sz="1867" dirty="0">
                <a:solidFill>
                  <a:srgbClr val="C00000"/>
                </a:solidFill>
              </a:rPr>
              <a:t>       当这两个对象析构时，先析构的对象会释放存储数组元素的空间。而当后一个对象析构时，无法释放存放数组元素的空间</a:t>
            </a:r>
          </a:p>
          <a:p>
            <a:pPr marL="0" indent="0">
              <a:spcBef>
                <a:spcPts val="800"/>
              </a:spcBef>
              <a:buNone/>
            </a:pPr>
            <a:endParaRPr lang="zh-CN" altLang="en-US" sz="1867" dirty="0"/>
          </a:p>
        </p:txBody>
      </p:sp>
    </p:spTree>
  </p:cSld>
  <p:clrMapOvr>
    <a:masterClrMapping/>
  </p:clrMapOvr>
  <p:transition spd="med">
    <p:fade/>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3794" name="Rectangle 2"/>
          <p:cNvSpPr>
            <a:spLocks noGrp="1" noChangeArrowheads="1"/>
          </p:cNvSpPr>
          <p:nvPr>
            <p:ph type="title"/>
          </p:nvPr>
        </p:nvSpPr>
        <p:spPr/>
        <p:txBody>
          <a:bodyPr/>
          <a:lstStyle/>
          <a:p>
            <a:pPr eaLnBrk="1" hangingPunct="1">
              <a:defRPr/>
            </a:pPr>
            <a:r>
              <a:rPr lang="zh-CN" altLang="en-US" dirty="0"/>
              <a:t>赋值运算符</a:t>
            </a:r>
            <a:r>
              <a:rPr lang="zh-CN" altLang="en-US" dirty="0">
                <a:latin typeface="Times New Roman"/>
              </a:rPr>
              <a:t>“</a:t>
            </a:r>
            <a:r>
              <a:rPr lang="en-US" altLang="zh-CN" dirty="0"/>
              <a:t>=</a:t>
            </a:r>
            <a:r>
              <a:rPr lang="en-US" altLang="zh-CN" dirty="0">
                <a:latin typeface="Times New Roman"/>
              </a:rPr>
              <a:t>”</a:t>
            </a:r>
            <a:r>
              <a:rPr lang="zh-CN" altLang="en-US" dirty="0"/>
              <a:t>的原型</a:t>
            </a:r>
          </a:p>
        </p:txBody>
      </p:sp>
      <p:sp>
        <p:nvSpPr>
          <p:cNvPr id="165891" name="Rectangle 3"/>
          <p:cNvSpPr>
            <a:spLocks noGrp="1" noChangeArrowheads="1"/>
          </p:cNvSpPr>
          <p:nvPr>
            <p:ph idx="4294967295"/>
          </p:nvPr>
        </p:nvSpPr>
        <p:spPr>
          <a:xfrm>
            <a:off x="1041400" y="1613959"/>
            <a:ext cx="10769600" cy="4114800"/>
          </a:xfrm>
        </p:spPr>
        <p:txBody>
          <a:bodyPr>
            <a:normAutofit/>
          </a:bodyPr>
          <a:lstStyle/>
          <a:p>
            <a:pPr marL="0" indent="0" eaLnBrk="1" hangingPunct="1">
              <a:lnSpc>
                <a:spcPct val="110000"/>
              </a:lnSpc>
              <a:buNone/>
            </a:pPr>
            <a:r>
              <a:rPr lang="zh-CN" altLang="en-US" sz="2000" b="1" dirty="0">
                <a:solidFill>
                  <a:srgbClr val="C00000"/>
                </a:solidFill>
              </a:rPr>
              <a:t>赋值运算符只能重载成成员函数</a:t>
            </a:r>
          </a:p>
          <a:p>
            <a:pPr marL="0" indent="0">
              <a:lnSpc>
                <a:spcPct val="110000"/>
              </a:lnSpc>
              <a:spcBef>
                <a:spcPts val="2400"/>
              </a:spcBef>
              <a:buNone/>
            </a:pPr>
            <a:r>
              <a:rPr lang="zh-CN" altLang="en-US" sz="2000" b="1" dirty="0"/>
              <a:t>函数原型</a:t>
            </a:r>
          </a:p>
          <a:p>
            <a:pPr marL="0" indent="0" eaLnBrk="1" hangingPunct="1">
              <a:lnSpc>
                <a:spcPct val="110000"/>
              </a:lnSpc>
              <a:buNone/>
            </a:pPr>
            <a:r>
              <a:rPr lang="zh-CN" altLang="en-US" sz="2000" dirty="0"/>
              <a:t>    </a:t>
            </a:r>
            <a:r>
              <a:rPr lang="en-US" altLang="zh-CN" sz="2000" dirty="0"/>
              <a:t>X  &amp;X::operator=(const X &amp;source)</a:t>
            </a:r>
          </a:p>
          <a:p>
            <a:pPr marL="0" indent="0" eaLnBrk="1" hangingPunct="1">
              <a:lnSpc>
                <a:spcPct val="110000"/>
              </a:lnSpc>
              <a:buNone/>
            </a:pPr>
            <a:r>
              <a:rPr lang="en-US" altLang="zh-CN" sz="2000" dirty="0"/>
              <a:t>     {</a:t>
            </a:r>
          </a:p>
          <a:p>
            <a:pPr marL="0" indent="0" eaLnBrk="1" hangingPunct="1">
              <a:lnSpc>
                <a:spcPct val="110000"/>
              </a:lnSpc>
              <a:buNone/>
            </a:pPr>
            <a:r>
              <a:rPr lang="en-US" altLang="zh-CN" sz="2000" dirty="0"/>
              <a:t>       // </a:t>
            </a:r>
            <a:r>
              <a:rPr lang="zh-CN" altLang="en-US" sz="2000" dirty="0"/>
              <a:t>赋值过程</a:t>
            </a:r>
          </a:p>
          <a:p>
            <a:pPr marL="0" indent="0" eaLnBrk="1" hangingPunct="1">
              <a:lnSpc>
                <a:spcPct val="110000"/>
              </a:lnSpc>
              <a:buNone/>
            </a:pPr>
            <a:r>
              <a:rPr lang="zh-CN" altLang="en-US" sz="2000" dirty="0"/>
              <a:t>     </a:t>
            </a:r>
            <a:r>
              <a:rPr lang="en-US" altLang="zh-CN" sz="2000" dirty="0"/>
              <a:t>}</a:t>
            </a:r>
          </a:p>
          <a:p>
            <a:pPr marL="0" indent="0" eaLnBrk="1" hangingPunct="1">
              <a:lnSpc>
                <a:spcPct val="110000"/>
              </a:lnSpc>
              <a:buNone/>
            </a:pPr>
            <a:endParaRPr lang="en-US" altLang="zh-CN" sz="2000" dirty="0"/>
          </a:p>
        </p:txBody>
      </p:sp>
    </p:spTree>
  </p:cSld>
  <p:clrMapOvr>
    <a:masterClrMapping/>
  </p:clrMapOvr>
  <p:transition spd="med">
    <p:fade/>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2338" name="Rectangle 2"/>
          <p:cNvSpPr>
            <a:spLocks noGrp="1" noChangeArrowheads="1"/>
          </p:cNvSpPr>
          <p:nvPr>
            <p:ph type="title"/>
          </p:nvPr>
        </p:nvSpPr>
        <p:spPr/>
        <p:txBody>
          <a:bodyPr>
            <a:noAutofit/>
          </a:bodyPr>
          <a:lstStyle/>
          <a:p>
            <a:pPr eaLnBrk="1" hangingPunct="1">
              <a:defRPr/>
            </a:pPr>
            <a:r>
              <a:rPr lang="en-US" altLang="zh-CN" dirty="0" err="1"/>
              <a:t>DoubleArray</a:t>
            </a:r>
            <a:r>
              <a:rPr lang="zh-CN" altLang="en-US" dirty="0"/>
              <a:t>类的赋值运算符重载函数</a:t>
            </a:r>
          </a:p>
        </p:txBody>
      </p:sp>
      <p:sp>
        <p:nvSpPr>
          <p:cNvPr id="166915" name="Rectangle 3"/>
          <p:cNvSpPr>
            <a:spLocks noGrp="1" noChangeArrowheads="1"/>
          </p:cNvSpPr>
          <p:nvPr>
            <p:ph idx="4294967295"/>
          </p:nvPr>
        </p:nvSpPr>
        <p:spPr>
          <a:xfrm>
            <a:off x="1280160" y="1213062"/>
            <a:ext cx="8651875" cy="5178425"/>
          </a:xfrm>
        </p:spPr>
        <p:txBody>
          <a:bodyPr>
            <a:normAutofit/>
          </a:bodyPr>
          <a:lstStyle/>
          <a:p>
            <a:pPr>
              <a:spcBef>
                <a:spcPts val="800"/>
              </a:spcBef>
              <a:buNone/>
            </a:pPr>
            <a:r>
              <a:rPr lang="en-US" altLang="zh-CN" sz="1867" dirty="0" err="1"/>
              <a:t>DoubleArray</a:t>
            </a:r>
            <a:r>
              <a:rPr lang="en-US" altLang="zh-CN" sz="1867" dirty="0"/>
              <a:t> &amp;</a:t>
            </a:r>
            <a:r>
              <a:rPr lang="en-US" altLang="zh-CN" sz="1867" dirty="0" err="1"/>
              <a:t>DoubleArray</a:t>
            </a:r>
            <a:r>
              <a:rPr lang="en-US" altLang="zh-CN" sz="1867" dirty="0"/>
              <a:t>::operator= (const </a:t>
            </a:r>
            <a:r>
              <a:rPr lang="en-US" altLang="zh-CN" sz="1867" dirty="0" err="1"/>
              <a:t>DoubleArray</a:t>
            </a:r>
            <a:r>
              <a:rPr lang="en-US" altLang="zh-CN" sz="1867" dirty="0"/>
              <a:t> &amp;right)</a:t>
            </a:r>
          </a:p>
          <a:p>
            <a:pPr>
              <a:spcBef>
                <a:spcPts val="800"/>
              </a:spcBef>
              <a:buNone/>
            </a:pPr>
            <a:r>
              <a:rPr lang="en-US" altLang="zh-CN" sz="1867" dirty="0"/>
              <a:t>{ </a:t>
            </a:r>
          </a:p>
          <a:p>
            <a:pPr>
              <a:spcBef>
                <a:spcPts val="800"/>
              </a:spcBef>
              <a:buNone/>
            </a:pPr>
            <a:r>
              <a:rPr lang="en-US" altLang="zh-CN" sz="1867" dirty="0"/>
              <a:t>    if (this == &amp;right) </a:t>
            </a:r>
          </a:p>
          <a:p>
            <a:pPr>
              <a:spcBef>
                <a:spcPts val="800"/>
              </a:spcBef>
              <a:buNone/>
            </a:pPr>
            <a:r>
              <a:rPr lang="en-US" altLang="zh-CN" sz="1867" dirty="0"/>
              <a:t>            return *this; </a:t>
            </a:r>
          </a:p>
          <a:p>
            <a:pPr>
              <a:spcBef>
                <a:spcPts val="800"/>
              </a:spcBef>
              <a:buNone/>
            </a:pPr>
            <a:r>
              <a:rPr lang="en-US" altLang="zh-CN" sz="1867" dirty="0"/>
              <a:t>    delete [ ] storage; </a:t>
            </a:r>
          </a:p>
          <a:p>
            <a:pPr>
              <a:spcBef>
                <a:spcPts val="800"/>
              </a:spcBef>
              <a:buNone/>
            </a:pPr>
            <a:r>
              <a:rPr lang="en-US" altLang="zh-CN" sz="1867" dirty="0"/>
              <a:t>    low = </a:t>
            </a:r>
            <a:r>
              <a:rPr lang="en-US" altLang="zh-CN" sz="1867" dirty="0" err="1"/>
              <a:t>right.low</a:t>
            </a:r>
            <a:r>
              <a:rPr lang="en-US" altLang="zh-CN" sz="1867" dirty="0"/>
              <a:t>;</a:t>
            </a:r>
          </a:p>
          <a:p>
            <a:pPr>
              <a:spcBef>
                <a:spcPts val="800"/>
              </a:spcBef>
              <a:buNone/>
            </a:pPr>
            <a:r>
              <a:rPr lang="en-US" altLang="zh-CN" sz="1867" dirty="0"/>
              <a:t>    high = </a:t>
            </a:r>
            <a:r>
              <a:rPr lang="en-US" altLang="zh-CN" sz="1867" dirty="0" err="1"/>
              <a:t>right.high</a:t>
            </a:r>
            <a:r>
              <a:rPr lang="en-US" altLang="zh-CN" sz="1867" dirty="0"/>
              <a:t>;</a:t>
            </a:r>
          </a:p>
          <a:p>
            <a:pPr>
              <a:spcBef>
                <a:spcPts val="800"/>
              </a:spcBef>
              <a:buNone/>
            </a:pPr>
            <a:r>
              <a:rPr lang="en-US" altLang="zh-CN" sz="1867" dirty="0"/>
              <a:t>    storage = new double[high - low + 1]; </a:t>
            </a:r>
          </a:p>
          <a:p>
            <a:pPr>
              <a:spcBef>
                <a:spcPts val="800"/>
              </a:spcBef>
              <a:buNone/>
            </a:pPr>
            <a:r>
              <a:rPr lang="en-US" altLang="zh-CN" sz="1867" dirty="0"/>
              <a:t>    for (</a:t>
            </a:r>
            <a:r>
              <a:rPr lang="en-US" altLang="zh-CN" sz="1867" dirty="0" err="1"/>
              <a:t>int</a:t>
            </a:r>
            <a:r>
              <a:rPr lang="en-US" altLang="zh-CN" sz="1867" dirty="0"/>
              <a:t> </a:t>
            </a:r>
            <a:r>
              <a:rPr lang="en-US" altLang="zh-CN" sz="1867" dirty="0" err="1"/>
              <a:t>i</a:t>
            </a:r>
            <a:r>
              <a:rPr lang="en-US" altLang="zh-CN" sz="1867" dirty="0"/>
              <a:t>=0; </a:t>
            </a:r>
            <a:r>
              <a:rPr lang="en-US" altLang="zh-CN" sz="1867" dirty="0" err="1"/>
              <a:t>i</a:t>
            </a:r>
            <a:r>
              <a:rPr lang="en-US" altLang="zh-CN" sz="1867" dirty="0"/>
              <a:t> &lt;= high - low; ++</a:t>
            </a:r>
            <a:r>
              <a:rPr lang="en-US" altLang="zh-CN" sz="1867" dirty="0" err="1"/>
              <a:t>i</a:t>
            </a:r>
            <a:r>
              <a:rPr lang="en-US" altLang="zh-CN" sz="1867" dirty="0"/>
              <a:t>) </a:t>
            </a:r>
          </a:p>
          <a:p>
            <a:pPr>
              <a:spcBef>
                <a:spcPts val="800"/>
              </a:spcBef>
              <a:buNone/>
            </a:pPr>
            <a:r>
              <a:rPr lang="en-US" altLang="zh-CN" sz="1867" dirty="0"/>
              <a:t>          storage[</a:t>
            </a:r>
            <a:r>
              <a:rPr lang="en-US" altLang="zh-CN" sz="1867" dirty="0" err="1"/>
              <a:t>i</a:t>
            </a:r>
            <a:r>
              <a:rPr lang="en-US" altLang="zh-CN" sz="1867" dirty="0"/>
              <a:t>] = </a:t>
            </a:r>
            <a:r>
              <a:rPr lang="en-US" altLang="zh-CN" sz="1867" dirty="0" err="1"/>
              <a:t>right.storage</a:t>
            </a:r>
            <a:r>
              <a:rPr lang="en-US" altLang="zh-CN" sz="1867" dirty="0"/>
              <a:t>[</a:t>
            </a:r>
            <a:r>
              <a:rPr lang="en-US" altLang="zh-CN" sz="1867" dirty="0" err="1"/>
              <a:t>i</a:t>
            </a:r>
            <a:r>
              <a:rPr lang="en-US" altLang="zh-CN" sz="1867" dirty="0"/>
              <a:t>];          //</a:t>
            </a:r>
            <a:r>
              <a:rPr lang="zh-CN" altLang="en-US" sz="1867" dirty="0"/>
              <a:t>复制数组元素    </a:t>
            </a:r>
          </a:p>
          <a:p>
            <a:pPr>
              <a:spcBef>
                <a:spcPts val="800"/>
              </a:spcBef>
              <a:buNone/>
            </a:pPr>
            <a:r>
              <a:rPr lang="zh-CN" altLang="en-US" sz="1867" dirty="0"/>
              <a:t>   </a:t>
            </a:r>
            <a:endParaRPr lang="en-US" altLang="zh-CN" sz="1867" dirty="0"/>
          </a:p>
          <a:p>
            <a:pPr>
              <a:spcBef>
                <a:spcPts val="800"/>
              </a:spcBef>
              <a:buNone/>
            </a:pPr>
            <a:r>
              <a:rPr lang="en-US" altLang="zh-CN" sz="1867" dirty="0"/>
              <a:t>   </a:t>
            </a:r>
            <a:r>
              <a:rPr lang="zh-CN" altLang="en-US" sz="1867" dirty="0"/>
              <a:t> </a:t>
            </a:r>
            <a:r>
              <a:rPr lang="en-US" altLang="zh-CN" sz="1867" dirty="0"/>
              <a:t>return *this;</a:t>
            </a:r>
          </a:p>
          <a:p>
            <a:pPr>
              <a:spcBef>
                <a:spcPts val="800"/>
              </a:spcBef>
              <a:buNone/>
            </a:pPr>
            <a:r>
              <a:rPr lang="en-US" altLang="zh-CN" sz="1867" dirty="0"/>
              <a:t>} </a:t>
            </a:r>
          </a:p>
        </p:txBody>
      </p:sp>
    </p:spTree>
  </p:cSld>
  <p:clrMapOvr>
    <a:masterClrMapping/>
  </p:clrMapOvr>
  <p:transition spd="med">
    <p:fade/>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5842" name="Rectangle 2"/>
          <p:cNvSpPr>
            <a:spLocks noGrp="1" noChangeArrowheads="1"/>
          </p:cNvSpPr>
          <p:nvPr>
            <p:ph type="title"/>
          </p:nvPr>
        </p:nvSpPr>
        <p:spPr/>
        <p:txBody>
          <a:bodyPr>
            <a:normAutofit/>
          </a:bodyPr>
          <a:lstStyle/>
          <a:p>
            <a:pPr eaLnBrk="1" hangingPunct="1">
              <a:defRPr/>
            </a:pPr>
            <a:r>
              <a:rPr lang="zh-CN" altLang="en-US" dirty="0"/>
              <a:t>赋值运算符重载和拷贝构造函数</a:t>
            </a:r>
          </a:p>
        </p:txBody>
      </p:sp>
      <p:sp>
        <p:nvSpPr>
          <p:cNvPr id="167939" name="Rectangle 3"/>
          <p:cNvSpPr>
            <a:spLocks noGrp="1" noChangeArrowheads="1"/>
          </p:cNvSpPr>
          <p:nvPr>
            <p:ph idx="4294967295"/>
          </p:nvPr>
        </p:nvSpPr>
        <p:spPr>
          <a:xfrm>
            <a:off x="853440" y="1334876"/>
            <a:ext cx="9956800" cy="4525962"/>
          </a:xfrm>
        </p:spPr>
        <p:txBody>
          <a:bodyPr/>
          <a:lstStyle/>
          <a:p>
            <a:pPr marL="0" indent="0" eaLnBrk="1" hangingPunct="1">
              <a:lnSpc>
                <a:spcPct val="120000"/>
              </a:lnSpc>
              <a:buNone/>
            </a:pPr>
            <a:r>
              <a:rPr lang="zh-CN" altLang="en-US" sz="2400" dirty="0"/>
              <a:t>一般来讲，需要拷贝构造函数的类也需要重载赋值运算符</a:t>
            </a:r>
          </a:p>
          <a:p>
            <a:pPr marL="0" indent="0" eaLnBrk="1" hangingPunct="1">
              <a:lnSpc>
                <a:spcPct val="120000"/>
              </a:lnSpc>
              <a:buNone/>
            </a:pPr>
            <a:r>
              <a:rPr lang="zh-CN" altLang="en-US" sz="2400" dirty="0"/>
              <a:t>定义对象时给对象赋初值调用的是拷贝构造函数</a:t>
            </a:r>
          </a:p>
          <a:p>
            <a:pPr marL="0" indent="0" eaLnBrk="1" hangingPunct="1">
              <a:lnSpc>
                <a:spcPct val="120000"/>
              </a:lnSpc>
              <a:buNone/>
            </a:pPr>
            <a:r>
              <a:rPr lang="zh-CN" altLang="en-US" sz="2400" dirty="0"/>
              <a:t>程序的语句部分中的赋值表达式调用的是赋值运算符重载函数</a:t>
            </a:r>
          </a:p>
        </p:txBody>
      </p:sp>
      <p:sp>
        <p:nvSpPr>
          <p:cNvPr id="4" name="TextBox 3"/>
          <p:cNvSpPr txBox="1"/>
          <p:nvPr/>
        </p:nvSpPr>
        <p:spPr>
          <a:xfrm>
            <a:off x="1537548" y="3752851"/>
            <a:ext cx="4567980" cy="461665"/>
          </a:xfrm>
          <a:prstGeom prst="rect">
            <a:avLst/>
          </a:prstGeom>
          <a:noFill/>
        </p:spPr>
        <p:txBody>
          <a:bodyPr wrap="square" rtlCol="0">
            <a:spAutoFit/>
          </a:bodyPr>
          <a:lstStyle/>
          <a:p>
            <a:r>
              <a:rPr lang="zh-CN" altLang="en-US" sz="2400" b="1" dirty="0">
                <a:solidFill>
                  <a:srgbClr val="C00000"/>
                </a:solidFill>
                <a:latin typeface="微软雅黑" pitchFamily="34" charset="-122"/>
                <a:ea typeface="微软雅黑" pitchFamily="34" charset="-122"/>
              </a:rPr>
              <a:t>忠实于赋值和拷贝构造的原意</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p:stCondLst>
                              <p:cond delay="500"/>
                            </p:stCondLst>
                            <p:childTnLst>
                              <p:par>
                                <p:cTn id="9" presetID="6" presetClass="emph" presetSubtype="0" fill="hold" grpId="1" nodeType="afterEffect">
                                  <p:stCondLst>
                                    <p:cond delay="0"/>
                                  </p:stCondLst>
                                  <p:childTnLst>
                                    <p:animScale>
                                      <p:cBhvr>
                                        <p:cTn id="10"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移动赋值</a:t>
            </a:r>
          </a:p>
        </p:txBody>
      </p:sp>
      <p:sp>
        <p:nvSpPr>
          <p:cNvPr id="5" name="矩形 4"/>
          <p:cNvSpPr/>
          <p:nvPr/>
        </p:nvSpPr>
        <p:spPr>
          <a:xfrm>
            <a:off x="600075" y="1409700"/>
            <a:ext cx="9610725" cy="5119350"/>
          </a:xfrm>
          <a:prstGeom prst="rect">
            <a:avLst/>
          </a:prstGeom>
        </p:spPr>
        <p:txBody>
          <a:bodyPr wrap="square">
            <a:spAutoFit/>
          </a:bodyPr>
          <a:lstStyle/>
          <a:p>
            <a:r>
              <a:rPr lang="zh-CN" altLang="zh-CN" sz="2000" b="1" dirty="0">
                <a:latin typeface="微软雅黑" pitchFamily="34" charset="-122"/>
                <a:ea typeface="微软雅黑" pitchFamily="34" charset="-122"/>
              </a:rPr>
              <a:t>移动赋值</a:t>
            </a:r>
            <a:endParaRPr lang="en-US" altLang="zh-CN" sz="2000" b="1" dirty="0">
              <a:latin typeface="微软雅黑" pitchFamily="34" charset="-122"/>
              <a:ea typeface="微软雅黑" pitchFamily="34" charset="-122"/>
            </a:endParaRPr>
          </a:p>
          <a:p>
            <a:pPr>
              <a:spcBef>
                <a:spcPts val="800"/>
              </a:spcBef>
            </a:pPr>
            <a:r>
              <a:rPr lang="zh-CN" altLang="en-US" sz="2000" dirty="0">
                <a:solidFill>
                  <a:srgbClr val="C00000"/>
                </a:solidFill>
                <a:latin typeface="微软雅黑" pitchFamily="34" charset="-122"/>
                <a:ea typeface="微软雅黑" pitchFamily="34" charset="-122"/>
              </a:rPr>
              <a:t>如果右边是临时对象，如 </a:t>
            </a:r>
            <a:r>
              <a:rPr lang="en-US" altLang="zh-CN" sz="2000" dirty="0">
                <a:solidFill>
                  <a:srgbClr val="C00000"/>
                </a:solidFill>
                <a:latin typeface="微软雅黑" pitchFamily="34" charset="-122"/>
                <a:ea typeface="微软雅黑" pitchFamily="34" charset="-122"/>
              </a:rPr>
              <a:t>c= a+ b</a:t>
            </a:r>
            <a:r>
              <a:rPr lang="zh-CN" altLang="en-US" sz="2000" dirty="0">
                <a:solidFill>
                  <a:srgbClr val="C00000"/>
                </a:solidFill>
                <a:latin typeface="微软雅黑" pitchFamily="34" charset="-122"/>
                <a:ea typeface="微软雅黑" pitchFamily="34" charset="-122"/>
              </a:rPr>
              <a:t>，让</a:t>
            </a:r>
            <a:r>
              <a:rPr lang="zh-CN" altLang="zh-CN" sz="2000" dirty="0">
                <a:solidFill>
                  <a:srgbClr val="C00000"/>
                </a:solidFill>
                <a:latin typeface="微软雅黑" pitchFamily="34" charset="-122"/>
                <a:ea typeface="微软雅黑" pitchFamily="34" charset="-122"/>
              </a:rPr>
              <a:t>左边的对象直接接管右边临时对象的资源</a:t>
            </a:r>
            <a:endParaRPr lang="en-US" altLang="zh-CN" sz="2000" dirty="0">
              <a:solidFill>
                <a:srgbClr val="C00000"/>
              </a:solidFill>
              <a:latin typeface="微软雅黑" pitchFamily="34" charset="-122"/>
              <a:ea typeface="微软雅黑" pitchFamily="34" charset="-122"/>
            </a:endParaRPr>
          </a:p>
          <a:p>
            <a:pPr>
              <a:spcBef>
                <a:spcPts val="800"/>
              </a:spcBef>
            </a:pPr>
            <a:r>
              <a:rPr lang="zh-CN" altLang="zh-CN" sz="2000" dirty="0">
                <a:solidFill>
                  <a:srgbClr val="C00000"/>
                </a:solidFill>
                <a:latin typeface="微软雅黑" pitchFamily="34" charset="-122"/>
                <a:ea typeface="微软雅黑" pitchFamily="34" charset="-122"/>
              </a:rPr>
              <a:t>以提高赋值过程的时空效率</a:t>
            </a:r>
            <a:endParaRPr lang="en-US" altLang="zh-CN" sz="2000" dirty="0">
              <a:solidFill>
                <a:srgbClr val="C00000"/>
              </a:solidFill>
              <a:latin typeface="微软雅黑" pitchFamily="34" charset="-122"/>
              <a:ea typeface="微软雅黑" pitchFamily="34" charset="-122"/>
            </a:endParaRPr>
          </a:p>
          <a:p>
            <a:pPr>
              <a:spcBef>
                <a:spcPts val="800"/>
              </a:spcBef>
            </a:pPr>
            <a:endParaRPr lang="en-US" altLang="zh-CN" sz="2000" dirty="0">
              <a:latin typeface="微软雅黑" pitchFamily="34" charset="-122"/>
              <a:ea typeface="微软雅黑" pitchFamily="34" charset="-122"/>
            </a:endParaRPr>
          </a:p>
          <a:p>
            <a:r>
              <a:rPr lang="en-US" altLang="zh-CN" sz="2000" b="1" dirty="0" err="1">
                <a:latin typeface="微软雅黑" pitchFamily="34" charset="-122"/>
                <a:ea typeface="微软雅黑" pitchFamily="34" charset="-122"/>
              </a:rPr>
              <a:t>DoubleArray</a:t>
            </a:r>
            <a:r>
              <a:rPr lang="zh-CN" altLang="zh-CN" sz="2000" b="1" dirty="0">
                <a:latin typeface="微软雅黑" pitchFamily="34" charset="-122"/>
                <a:ea typeface="微软雅黑" pitchFamily="34" charset="-122"/>
              </a:rPr>
              <a:t>类</a:t>
            </a:r>
            <a:r>
              <a:rPr lang="zh-CN" altLang="en-US" sz="2000" b="1" dirty="0">
                <a:latin typeface="微软雅黑" pitchFamily="34" charset="-122"/>
                <a:ea typeface="微软雅黑" pitchFamily="34" charset="-122"/>
              </a:rPr>
              <a:t>的</a:t>
            </a:r>
            <a:r>
              <a:rPr lang="zh-CN" altLang="zh-CN" sz="2000" b="1" dirty="0">
                <a:latin typeface="微软雅黑" pitchFamily="34" charset="-122"/>
                <a:ea typeface="微软雅黑" pitchFamily="34" charset="-122"/>
              </a:rPr>
              <a:t>移动赋值运算符重载函数</a:t>
            </a:r>
          </a:p>
          <a:p>
            <a:pPr>
              <a:spcBef>
                <a:spcPts val="800"/>
              </a:spcBef>
            </a:pPr>
            <a:r>
              <a:rPr lang="en-US" altLang="zh-CN" sz="2000" dirty="0" err="1">
                <a:latin typeface="微软雅黑" pitchFamily="34" charset="-122"/>
                <a:ea typeface="微软雅黑" pitchFamily="34" charset="-122"/>
              </a:rPr>
              <a:t>DoubleArray</a:t>
            </a:r>
            <a:r>
              <a:rPr lang="en-US" altLang="zh-CN" sz="2000" dirty="0">
                <a:latin typeface="微软雅黑" pitchFamily="34" charset="-122"/>
                <a:ea typeface="微软雅黑" pitchFamily="34" charset="-122"/>
              </a:rPr>
              <a:t> &amp;</a:t>
            </a:r>
            <a:r>
              <a:rPr lang="en-US" altLang="zh-CN" sz="2000" dirty="0" err="1">
                <a:latin typeface="微软雅黑" pitchFamily="34" charset="-122"/>
                <a:ea typeface="微软雅黑" pitchFamily="34" charset="-122"/>
              </a:rPr>
              <a:t>DoubleArray</a:t>
            </a:r>
            <a:r>
              <a:rPr lang="en-US" altLang="zh-CN" sz="2000" dirty="0">
                <a:latin typeface="微软雅黑" pitchFamily="34" charset="-122"/>
                <a:ea typeface="微软雅黑" pitchFamily="34" charset="-122"/>
              </a:rPr>
              <a:t>::operator=( </a:t>
            </a:r>
            <a:r>
              <a:rPr lang="en-US" altLang="zh-CN" sz="2000" dirty="0" err="1">
                <a:latin typeface="微软雅黑" pitchFamily="34" charset="-122"/>
                <a:ea typeface="微软雅黑" pitchFamily="34" charset="-122"/>
              </a:rPr>
              <a:t>DoubleArray</a:t>
            </a:r>
            <a:r>
              <a:rPr lang="en-US" altLang="zh-CN" sz="2000" dirty="0">
                <a:latin typeface="微软雅黑" pitchFamily="34" charset="-122"/>
                <a:ea typeface="微软雅黑" pitchFamily="34" charset="-122"/>
              </a:rPr>
              <a:t>  </a:t>
            </a:r>
            <a:r>
              <a:rPr lang="en-US" altLang="zh-CN" sz="2000" dirty="0">
                <a:solidFill>
                  <a:srgbClr val="FF0000"/>
                </a:solidFill>
                <a:latin typeface="微软雅黑" pitchFamily="34" charset="-122"/>
                <a:ea typeface="微软雅黑" pitchFamily="34" charset="-122"/>
              </a:rPr>
              <a:t>&amp;&amp;</a:t>
            </a:r>
            <a:r>
              <a:rPr lang="en-US" altLang="zh-CN" sz="2000" dirty="0">
                <a:latin typeface="微软雅黑" pitchFamily="34" charset="-122"/>
                <a:ea typeface="微软雅黑" pitchFamily="34" charset="-122"/>
              </a:rPr>
              <a:t> a)</a:t>
            </a:r>
            <a:endParaRPr lang="zh-CN" altLang="zh-CN" sz="2000" dirty="0">
              <a:latin typeface="微软雅黑" pitchFamily="34" charset="-122"/>
              <a:ea typeface="微软雅黑" pitchFamily="34" charset="-122"/>
            </a:endParaRPr>
          </a:p>
          <a:p>
            <a:pPr>
              <a:spcBef>
                <a:spcPts val="267"/>
              </a:spcBef>
            </a:pPr>
            <a:r>
              <a:rPr lang="en-US" altLang="zh-CN" sz="2000" dirty="0">
                <a:latin typeface="微软雅黑" pitchFamily="34" charset="-122"/>
                <a:ea typeface="微软雅黑" pitchFamily="34" charset="-122"/>
              </a:rPr>
              <a:t>{</a:t>
            </a:r>
            <a:endParaRPr lang="zh-CN" altLang="zh-CN" sz="2000" dirty="0">
              <a:latin typeface="微软雅黑" pitchFamily="34" charset="-122"/>
              <a:ea typeface="微软雅黑" pitchFamily="34" charset="-122"/>
            </a:endParaRPr>
          </a:p>
          <a:p>
            <a:pPr>
              <a:spcBef>
                <a:spcPts val="267"/>
              </a:spcBef>
            </a:pPr>
            <a:r>
              <a:rPr lang="en-US" altLang="zh-CN" sz="2000" dirty="0">
                <a:latin typeface="微软雅黑" pitchFamily="34" charset="-122"/>
                <a:ea typeface="微软雅黑" pitchFamily="34" charset="-122"/>
              </a:rPr>
              <a:t>     delete [] storage;</a:t>
            </a:r>
            <a:endParaRPr lang="zh-CN" altLang="zh-CN" sz="2000" dirty="0">
              <a:latin typeface="微软雅黑" pitchFamily="34" charset="-122"/>
              <a:ea typeface="微软雅黑" pitchFamily="34" charset="-122"/>
            </a:endParaRPr>
          </a:p>
          <a:p>
            <a:pPr>
              <a:spcBef>
                <a:spcPts val="267"/>
              </a:spcBef>
            </a:pPr>
            <a:r>
              <a:rPr lang="en-US" altLang="zh-CN" sz="2000" dirty="0">
                <a:latin typeface="微软雅黑" pitchFamily="34" charset="-122"/>
                <a:ea typeface="微软雅黑" pitchFamily="34" charset="-122"/>
              </a:rPr>
              <a:t>     low = </a:t>
            </a:r>
            <a:r>
              <a:rPr lang="en-US" altLang="zh-CN" sz="2000" dirty="0" err="1">
                <a:latin typeface="微软雅黑" pitchFamily="34" charset="-122"/>
                <a:ea typeface="微软雅黑" pitchFamily="34" charset="-122"/>
              </a:rPr>
              <a:t>a.low</a:t>
            </a:r>
            <a:r>
              <a:rPr lang="en-US" altLang="zh-CN" sz="2000" dirty="0">
                <a:latin typeface="微软雅黑" pitchFamily="34" charset="-122"/>
                <a:ea typeface="微软雅黑" pitchFamily="34" charset="-122"/>
              </a:rPr>
              <a:t>; </a:t>
            </a:r>
          </a:p>
          <a:p>
            <a:pPr>
              <a:spcBef>
                <a:spcPts val="267"/>
              </a:spcBef>
            </a:pPr>
            <a:r>
              <a:rPr lang="en-US" altLang="zh-CN" sz="2000" dirty="0">
                <a:latin typeface="微软雅黑" pitchFamily="34" charset="-122"/>
                <a:ea typeface="微软雅黑" pitchFamily="34" charset="-122"/>
              </a:rPr>
              <a:t>     high = </a:t>
            </a:r>
            <a:r>
              <a:rPr lang="en-US" altLang="zh-CN" sz="2000" dirty="0" err="1">
                <a:latin typeface="微软雅黑" pitchFamily="34" charset="-122"/>
                <a:ea typeface="微软雅黑" pitchFamily="34" charset="-122"/>
              </a:rPr>
              <a:t>a.high</a:t>
            </a:r>
            <a:r>
              <a:rPr lang="en-US" altLang="zh-CN" sz="2000" dirty="0">
                <a:latin typeface="微软雅黑" pitchFamily="34" charset="-122"/>
                <a:ea typeface="微软雅黑" pitchFamily="34" charset="-122"/>
              </a:rPr>
              <a:t>;</a:t>
            </a:r>
            <a:endParaRPr lang="zh-CN" altLang="zh-CN" sz="2000" dirty="0">
              <a:latin typeface="微软雅黑" pitchFamily="34" charset="-122"/>
              <a:ea typeface="微软雅黑" pitchFamily="34" charset="-122"/>
            </a:endParaRPr>
          </a:p>
          <a:p>
            <a:pPr>
              <a:spcBef>
                <a:spcPts val="267"/>
              </a:spcBef>
            </a:pPr>
            <a:r>
              <a:rPr lang="en-US" altLang="zh-CN" sz="2000" dirty="0">
                <a:latin typeface="微软雅黑" pitchFamily="34" charset="-122"/>
                <a:ea typeface="微软雅黑" pitchFamily="34" charset="-122"/>
              </a:rPr>
              <a:t>     storage = </a:t>
            </a:r>
            <a:r>
              <a:rPr lang="en-US" altLang="zh-CN" sz="2000" dirty="0" err="1">
                <a:latin typeface="微软雅黑" pitchFamily="34" charset="-122"/>
                <a:ea typeface="微软雅黑" pitchFamily="34" charset="-122"/>
              </a:rPr>
              <a:t>a.storage</a:t>
            </a:r>
            <a:r>
              <a:rPr lang="en-US" altLang="zh-CN" sz="2000" dirty="0">
                <a:latin typeface="微软雅黑" pitchFamily="34" charset="-122"/>
                <a:ea typeface="微软雅黑" pitchFamily="34" charset="-122"/>
              </a:rPr>
              <a:t>;    </a:t>
            </a:r>
          </a:p>
          <a:p>
            <a:pPr>
              <a:spcBef>
                <a:spcPts val="267"/>
              </a:spcBef>
            </a:pP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a.storage</a:t>
            </a:r>
            <a:r>
              <a:rPr lang="en-US" altLang="zh-CN" sz="2000" dirty="0">
                <a:latin typeface="微软雅黑" pitchFamily="34" charset="-122"/>
                <a:ea typeface="微软雅黑" pitchFamily="34" charset="-122"/>
              </a:rPr>
              <a:t> = </a:t>
            </a:r>
            <a:r>
              <a:rPr lang="en-US" altLang="zh-CN" sz="2000" dirty="0" err="1">
                <a:latin typeface="微软雅黑" pitchFamily="34" charset="-122"/>
                <a:ea typeface="微软雅黑" pitchFamily="34" charset="-122"/>
              </a:rPr>
              <a:t>nullptr</a:t>
            </a:r>
            <a:r>
              <a:rPr lang="en-US" altLang="zh-CN" sz="2000" dirty="0">
                <a:latin typeface="微软雅黑" pitchFamily="34" charset="-122"/>
                <a:ea typeface="微软雅黑" pitchFamily="34" charset="-122"/>
              </a:rPr>
              <a:t>;</a:t>
            </a:r>
            <a:endParaRPr lang="zh-CN" altLang="zh-CN" sz="2000" dirty="0">
              <a:latin typeface="微软雅黑" pitchFamily="34" charset="-122"/>
              <a:ea typeface="微软雅黑" pitchFamily="34" charset="-122"/>
            </a:endParaRPr>
          </a:p>
          <a:p>
            <a:pPr>
              <a:spcBef>
                <a:spcPts val="267"/>
              </a:spcBef>
            </a:pPr>
            <a:r>
              <a:rPr lang="en-US" altLang="zh-CN" sz="2000" dirty="0">
                <a:latin typeface="微软雅黑" pitchFamily="34" charset="-122"/>
                <a:ea typeface="微软雅黑" pitchFamily="34" charset="-122"/>
              </a:rPr>
              <a:t>     return *this;</a:t>
            </a:r>
            <a:endParaRPr lang="zh-CN" altLang="zh-CN" sz="2000" dirty="0">
              <a:latin typeface="微软雅黑" pitchFamily="34" charset="-122"/>
              <a:ea typeface="微软雅黑" pitchFamily="34" charset="-122"/>
            </a:endParaRPr>
          </a:p>
          <a:p>
            <a:pPr>
              <a:spcBef>
                <a:spcPts val="267"/>
              </a:spcBef>
            </a:pPr>
            <a:r>
              <a:rPr lang="en-US" altLang="zh-CN" sz="2000" dirty="0">
                <a:latin typeface="微软雅黑" pitchFamily="34" charset="-122"/>
                <a:ea typeface="微软雅黑" pitchFamily="34" charset="-122"/>
              </a:rPr>
              <a:t>}</a:t>
            </a:r>
            <a:endParaRPr lang="zh-CN" altLang="zh-CN" sz="2000" dirty="0">
              <a:latin typeface="微软雅黑" pitchFamily="34" charset="-122"/>
              <a:ea typeface="微软雅黑" pitchFamily="34" charset="-122"/>
            </a:endParaRPr>
          </a:p>
        </p:txBody>
      </p:sp>
      <p:sp>
        <p:nvSpPr>
          <p:cNvPr id="4" name="TextBox 3"/>
          <p:cNvSpPr txBox="1"/>
          <p:nvPr/>
        </p:nvSpPr>
        <p:spPr>
          <a:xfrm>
            <a:off x="5314952" y="4219575"/>
            <a:ext cx="3810000" cy="666977"/>
          </a:xfrm>
          <a:prstGeom prst="rect">
            <a:avLst/>
          </a:prstGeom>
          <a:noFill/>
        </p:spPr>
        <p:txBody>
          <a:bodyPr wrap="square" rtlCol="0">
            <a:spAutoFit/>
          </a:bodyPr>
          <a:lstStyle/>
          <a:p>
            <a:r>
              <a:rPr lang="en-US" altLang="zh-CN" sz="1867" dirty="0" err="1">
                <a:latin typeface="微软雅黑" pitchFamily="34" charset="-122"/>
                <a:ea typeface="微软雅黑" pitchFamily="34" charset="-122"/>
              </a:rPr>
              <a:t>DoubleArray</a:t>
            </a:r>
            <a:r>
              <a:rPr lang="en-US" altLang="zh-CN" sz="1867" dirty="0">
                <a:latin typeface="微软雅黑" pitchFamily="34" charset="-122"/>
                <a:ea typeface="微软雅黑" pitchFamily="34" charset="-122"/>
              </a:rPr>
              <a:t>  array1</a:t>
            </a:r>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array2;</a:t>
            </a:r>
          </a:p>
          <a:p>
            <a:r>
              <a:rPr lang="en-US" altLang="zh-CN" sz="1867" dirty="0">
                <a:latin typeface="微软雅黑" pitchFamily="34" charset="-122"/>
                <a:ea typeface="微软雅黑" pitchFamily="34" charset="-122"/>
              </a:rPr>
              <a:t>array1 =array2;</a:t>
            </a:r>
            <a:endParaRPr lang="zh-CN" altLang="en-US" sz="1867" dirty="0">
              <a:latin typeface="微软雅黑" pitchFamily="34" charset="-122"/>
              <a:ea typeface="微软雅黑" pitchFamily="34" charset="-122"/>
            </a:endParaRPr>
          </a:p>
        </p:txBody>
      </p:sp>
      <p:sp>
        <p:nvSpPr>
          <p:cNvPr id="6" name="TextBox 5"/>
          <p:cNvSpPr txBox="1"/>
          <p:nvPr/>
        </p:nvSpPr>
        <p:spPr>
          <a:xfrm>
            <a:off x="5314953" y="5120401"/>
            <a:ext cx="2867023" cy="666977"/>
          </a:xfrm>
          <a:prstGeom prst="rect">
            <a:avLst/>
          </a:prstGeom>
          <a:noFill/>
        </p:spPr>
        <p:txBody>
          <a:bodyPr wrap="square" rtlCol="0">
            <a:spAutoFit/>
          </a:bodyPr>
          <a:lstStyle/>
          <a:p>
            <a:r>
              <a:rPr lang="en-US" altLang="zh-CN" sz="1867" dirty="0" err="1">
                <a:latin typeface="微软雅黑" pitchFamily="34" charset="-122"/>
                <a:ea typeface="微软雅黑" pitchFamily="34" charset="-122"/>
              </a:rPr>
              <a:t>DoubleArray</a:t>
            </a:r>
            <a:r>
              <a:rPr lang="en-US" altLang="zh-CN" sz="1867" dirty="0">
                <a:latin typeface="微软雅黑" pitchFamily="34" charset="-122"/>
                <a:ea typeface="微软雅黑" pitchFamily="34" charset="-122"/>
              </a:rPr>
              <a:t>  f</a:t>
            </a:r>
            <a:r>
              <a:rPr lang="zh-CN" altLang="en-US" sz="1867" dirty="0">
                <a:latin typeface="微软雅黑" pitchFamily="34" charset="-122"/>
                <a:ea typeface="微软雅黑" pitchFamily="34" charset="-122"/>
              </a:rPr>
              <a:t>（</a:t>
            </a:r>
            <a:r>
              <a:rPr lang="en-US" altLang="zh-CN" sz="1867" dirty="0">
                <a:latin typeface="微软雅黑" pitchFamily="34" charset="-122"/>
                <a:ea typeface="微软雅黑" pitchFamily="34" charset="-122"/>
              </a:rPr>
              <a:t>……</a:t>
            </a:r>
            <a:r>
              <a:rPr lang="zh-CN" altLang="en-US" sz="1867" dirty="0">
                <a:latin typeface="微软雅黑" pitchFamily="34" charset="-122"/>
                <a:ea typeface="微软雅黑" pitchFamily="34" charset="-122"/>
              </a:rPr>
              <a:t>）</a:t>
            </a:r>
            <a:r>
              <a:rPr lang="en-US" altLang="zh-CN" sz="1867" dirty="0">
                <a:latin typeface="微软雅黑" pitchFamily="34" charset="-122"/>
                <a:ea typeface="微软雅黑" pitchFamily="34" charset="-122"/>
              </a:rPr>
              <a:t>;</a:t>
            </a:r>
          </a:p>
          <a:p>
            <a:r>
              <a:rPr lang="en-US" altLang="zh-CN" sz="1867" dirty="0">
                <a:latin typeface="微软雅黑" pitchFamily="34" charset="-122"/>
                <a:ea typeface="微软雅黑" pitchFamily="34" charset="-122"/>
              </a:rPr>
              <a:t>array1 =f(……);</a:t>
            </a:r>
            <a:endParaRPr lang="zh-CN" altLang="en-US" sz="1867" dirty="0">
              <a:latin typeface="微软雅黑" pitchFamily="34" charset="-122"/>
              <a:ea typeface="微软雅黑" pitchFamily="34" charset="-122"/>
            </a:endParaRPr>
          </a:p>
        </p:txBody>
      </p:sp>
      <p:sp>
        <p:nvSpPr>
          <p:cNvPr id="7" name="TextBox 6"/>
          <p:cNvSpPr txBox="1"/>
          <p:nvPr/>
        </p:nvSpPr>
        <p:spPr>
          <a:xfrm>
            <a:off x="9391651" y="5235575"/>
            <a:ext cx="2257424" cy="379656"/>
          </a:xfrm>
          <a:prstGeom prst="rect">
            <a:avLst/>
          </a:prstGeom>
          <a:noFill/>
        </p:spPr>
        <p:txBody>
          <a:bodyPr wrap="square" rtlCol="0">
            <a:spAutoFit/>
          </a:bodyPr>
          <a:lstStyle/>
          <a:p>
            <a:r>
              <a:rPr lang="zh-CN" altLang="en-US" sz="1867" dirty="0">
                <a:latin typeface="微软雅黑" pitchFamily="34" charset="-122"/>
                <a:ea typeface="微软雅黑" pitchFamily="34" charset="-122"/>
              </a:rPr>
              <a:t>移动赋值函数</a:t>
            </a:r>
          </a:p>
        </p:txBody>
      </p:sp>
      <p:sp>
        <p:nvSpPr>
          <p:cNvPr id="8" name="TextBox 7"/>
          <p:cNvSpPr txBox="1"/>
          <p:nvPr/>
        </p:nvSpPr>
        <p:spPr>
          <a:xfrm>
            <a:off x="9391651" y="4422775"/>
            <a:ext cx="2257424" cy="379656"/>
          </a:xfrm>
          <a:prstGeom prst="rect">
            <a:avLst/>
          </a:prstGeom>
          <a:noFill/>
        </p:spPr>
        <p:txBody>
          <a:bodyPr wrap="square" rtlCol="0">
            <a:spAutoFit/>
          </a:bodyPr>
          <a:lstStyle/>
          <a:p>
            <a:r>
              <a:rPr lang="zh-CN" altLang="en-US" sz="1867" dirty="0">
                <a:latin typeface="微软雅黑" pitchFamily="34" charset="-122"/>
                <a:ea typeface="微软雅黑" pitchFamily="34" charset="-122"/>
              </a:rPr>
              <a:t>普通的赋值函数</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blinds(horizontal)">
                                      <p:cBhvr>
                                        <p:cTn id="7" dur="500"/>
                                        <p:tgtEl>
                                          <p:spTgt spid="5">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5" end="5"/>
                                            </p:txEl>
                                          </p:spTgt>
                                        </p:tgtEl>
                                        <p:attrNameLst>
                                          <p:attrName>style.visibility</p:attrName>
                                        </p:attrNameLst>
                                      </p:cBhvr>
                                      <p:to>
                                        <p:strVal val="visible"/>
                                      </p:to>
                                    </p:set>
                                    <p:animEffect transition="in" filter="blinds(horizontal)">
                                      <p:cBhvr>
                                        <p:cTn id="10" dur="500"/>
                                        <p:tgtEl>
                                          <p:spTgt spid="5">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animEffect transition="in" filter="blinds(horizontal)">
                                      <p:cBhvr>
                                        <p:cTn id="13" dur="500"/>
                                        <p:tgtEl>
                                          <p:spTgt spid="5">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
                                            <p:txEl>
                                              <p:pRg st="7" end="7"/>
                                            </p:txEl>
                                          </p:spTgt>
                                        </p:tgtEl>
                                        <p:attrNameLst>
                                          <p:attrName>style.visibility</p:attrName>
                                        </p:attrNameLst>
                                      </p:cBhvr>
                                      <p:to>
                                        <p:strVal val="visible"/>
                                      </p:to>
                                    </p:set>
                                    <p:animEffect transition="in" filter="blinds(horizontal)">
                                      <p:cBhvr>
                                        <p:cTn id="16" dur="500"/>
                                        <p:tgtEl>
                                          <p:spTgt spid="5">
                                            <p:txEl>
                                              <p:pRg st="7" end="7"/>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animEffect transition="in" filter="blinds(horizontal)">
                                      <p:cBhvr>
                                        <p:cTn id="19" dur="500"/>
                                        <p:tgtEl>
                                          <p:spTgt spid="5">
                                            <p:txEl>
                                              <p:pRg st="8" end="8"/>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5">
                                            <p:txEl>
                                              <p:pRg st="9" end="9"/>
                                            </p:txEl>
                                          </p:spTgt>
                                        </p:tgtEl>
                                        <p:attrNameLst>
                                          <p:attrName>style.visibility</p:attrName>
                                        </p:attrNameLst>
                                      </p:cBhvr>
                                      <p:to>
                                        <p:strVal val="visible"/>
                                      </p:to>
                                    </p:set>
                                    <p:animEffect transition="in" filter="blinds(horizontal)">
                                      <p:cBhvr>
                                        <p:cTn id="22" dur="500"/>
                                        <p:tgtEl>
                                          <p:spTgt spid="5">
                                            <p:txEl>
                                              <p:pRg st="9" end="9"/>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animEffect transition="in" filter="blinds(horizontal)">
                                      <p:cBhvr>
                                        <p:cTn id="25" dur="500"/>
                                        <p:tgtEl>
                                          <p:spTgt spid="5">
                                            <p:txEl>
                                              <p:pRg st="10" end="10"/>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5">
                                            <p:txEl>
                                              <p:pRg st="11" end="11"/>
                                            </p:txEl>
                                          </p:spTgt>
                                        </p:tgtEl>
                                        <p:attrNameLst>
                                          <p:attrName>style.visibility</p:attrName>
                                        </p:attrNameLst>
                                      </p:cBhvr>
                                      <p:to>
                                        <p:strVal val="visible"/>
                                      </p:to>
                                    </p:set>
                                    <p:animEffect transition="in" filter="blinds(horizontal)">
                                      <p:cBhvr>
                                        <p:cTn id="28" dur="500"/>
                                        <p:tgtEl>
                                          <p:spTgt spid="5">
                                            <p:txEl>
                                              <p:pRg st="11" end="11"/>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animEffect transition="in" filter="blinds(horizontal)">
                                      <p:cBhvr>
                                        <p:cTn id="31" dur="500"/>
                                        <p:tgtEl>
                                          <p:spTgt spid="5">
                                            <p:txEl>
                                              <p:pRg st="12" end="12"/>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5">
                                            <p:txEl>
                                              <p:pRg st="13" end="13"/>
                                            </p:txEl>
                                          </p:spTgt>
                                        </p:tgtEl>
                                        <p:attrNameLst>
                                          <p:attrName>style.visibility</p:attrName>
                                        </p:attrNameLst>
                                      </p:cBhvr>
                                      <p:to>
                                        <p:strVal val="visible"/>
                                      </p:to>
                                    </p:set>
                                    <p:animEffect transition="in" filter="blinds(horizontal)">
                                      <p:cBhvr>
                                        <p:cTn id="34" dur="500"/>
                                        <p:tgtEl>
                                          <p:spTgt spid="5">
                                            <p:txEl>
                                              <p:pRg st="13" end="1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blinds(horizontal)">
                                      <p:cBhvr>
                                        <p:cTn id="39" dur="500"/>
                                        <p:tgtEl>
                                          <p:spTgt spid="4"/>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blinds(horizontal)">
                                      <p:cBhvr>
                                        <p:cTn id="44" dur="5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blinds(horizontal)">
                                      <p:cBhvr>
                                        <p:cTn id="49" dur="500"/>
                                        <p:tgtEl>
                                          <p:spTgt spid="6"/>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blinds(horizontal)">
                                      <p:cBhvr>
                                        <p:cTn id="5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7458" name="Rectangle 2"/>
          <p:cNvSpPr>
            <a:spLocks noGrp="1" noChangeArrowheads="1"/>
          </p:cNvSpPr>
          <p:nvPr>
            <p:ph type="title"/>
          </p:nvPr>
        </p:nvSpPr>
        <p:spPr/>
        <p:txBody>
          <a:bodyPr/>
          <a:lstStyle/>
          <a:p>
            <a:pPr eaLnBrk="1" hangingPunct="1">
              <a:defRPr/>
            </a:pPr>
            <a:r>
              <a:rPr lang="zh-CN" altLang="en-US" dirty="0"/>
              <a:t>下标运算符重载</a:t>
            </a:r>
          </a:p>
        </p:txBody>
      </p:sp>
      <p:sp>
        <p:nvSpPr>
          <p:cNvPr id="5" name="矩形 4"/>
          <p:cNvSpPr/>
          <p:nvPr/>
        </p:nvSpPr>
        <p:spPr>
          <a:xfrm>
            <a:off x="685800" y="1514475"/>
            <a:ext cx="10259907" cy="4172809"/>
          </a:xfrm>
          <a:prstGeom prst="rect">
            <a:avLst/>
          </a:prstGeom>
        </p:spPr>
        <p:txBody>
          <a:bodyPr wrap="square">
            <a:spAutoFit/>
          </a:bodyPr>
          <a:lstStyle/>
          <a:p>
            <a:pPr>
              <a:lnSpc>
                <a:spcPct val="140000"/>
              </a:lnSpc>
              <a:spcBef>
                <a:spcPts val="2400"/>
              </a:spcBef>
            </a:pPr>
            <a:r>
              <a:rPr lang="zh-CN" altLang="en-US" sz="2400" b="1" dirty="0">
                <a:latin typeface="微软雅黑" pitchFamily="34" charset="-122"/>
                <a:ea typeface="微软雅黑" pitchFamily="34" charset="-122"/>
              </a:rPr>
              <a:t>下标运算符</a:t>
            </a:r>
            <a:endParaRPr lang="en-US" altLang="zh-CN" sz="2400" b="1" dirty="0">
              <a:latin typeface="微软雅黑" pitchFamily="34" charset="-122"/>
              <a:ea typeface="微软雅黑" pitchFamily="34" charset="-122"/>
            </a:endParaRPr>
          </a:p>
          <a:p>
            <a:pPr eaLnBrk="1" hangingPunct="1">
              <a:lnSpc>
                <a:spcPct val="140000"/>
              </a:lnSpc>
            </a:pPr>
            <a:r>
              <a:rPr lang="zh-CN" altLang="en-US" sz="2400" dirty="0">
                <a:latin typeface="微软雅黑" pitchFamily="34" charset="-122"/>
                <a:ea typeface="微软雅黑" pitchFamily="34" charset="-122"/>
              </a:rPr>
              <a:t>二元运算符，第一个运算数是数组名，第二个运算数是下标值</a:t>
            </a:r>
            <a:endParaRPr lang="en-US" altLang="zh-CN" sz="2400" dirty="0">
              <a:latin typeface="微软雅黑" pitchFamily="34" charset="-122"/>
              <a:ea typeface="微软雅黑" pitchFamily="34" charset="-122"/>
            </a:endParaRPr>
          </a:p>
          <a:p>
            <a:pPr eaLnBrk="1" hangingPunct="1">
              <a:lnSpc>
                <a:spcPct val="140000"/>
              </a:lnSpc>
            </a:pPr>
            <a:r>
              <a:rPr lang="zh-CN" altLang="en-US" sz="2400" dirty="0">
                <a:latin typeface="微软雅黑" pitchFamily="34" charset="-122"/>
                <a:ea typeface="微软雅黑" pitchFamily="34" charset="-122"/>
              </a:rPr>
              <a:t>必须用引用返回</a:t>
            </a:r>
          </a:p>
          <a:p>
            <a:pPr eaLnBrk="1" hangingPunct="1">
              <a:lnSpc>
                <a:spcPct val="140000"/>
              </a:lnSpc>
            </a:pPr>
            <a:r>
              <a:rPr lang="zh-CN" altLang="en-US" sz="2400" dirty="0">
                <a:solidFill>
                  <a:srgbClr val="C00000"/>
                </a:solidFill>
                <a:latin typeface="微软雅黑" pitchFamily="34" charset="-122"/>
                <a:ea typeface="微软雅黑" pitchFamily="34" charset="-122"/>
              </a:rPr>
              <a:t>下标运算符必须重载成成员函数</a:t>
            </a:r>
            <a:endParaRPr lang="en-US" altLang="zh-CN" sz="2400" dirty="0">
              <a:solidFill>
                <a:srgbClr val="C00000"/>
              </a:solidFill>
              <a:latin typeface="微软雅黑" pitchFamily="34" charset="-122"/>
              <a:ea typeface="微软雅黑" pitchFamily="34" charset="-122"/>
            </a:endParaRPr>
          </a:p>
          <a:p>
            <a:pPr eaLnBrk="1" hangingPunct="1">
              <a:lnSpc>
                <a:spcPct val="140000"/>
              </a:lnSpc>
            </a:pPr>
            <a:endParaRPr lang="en-US" altLang="zh-CN" sz="2400" dirty="0">
              <a:latin typeface="微软雅黑" pitchFamily="34" charset="-122"/>
              <a:ea typeface="微软雅黑" pitchFamily="34" charset="-122"/>
            </a:endParaRPr>
          </a:p>
          <a:p>
            <a:pPr eaLnBrk="1" hangingPunct="1">
              <a:lnSpc>
                <a:spcPct val="140000"/>
              </a:lnSpc>
            </a:pPr>
            <a:r>
              <a:rPr lang="zh-CN" altLang="en-US" sz="2400" b="1" dirty="0">
                <a:latin typeface="微软雅黑" pitchFamily="34" charset="-122"/>
                <a:ea typeface="微软雅黑" pitchFamily="34" charset="-122"/>
              </a:rPr>
              <a:t>意义</a:t>
            </a:r>
            <a:endParaRPr lang="en-US" altLang="zh-CN" sz="2400" b="1" dirty="0">
              <a:latin typeface="微软雅黑" pitchFamily="34" charset="-122"/>
              <a:ea typeface="微软雅黑" pitchFamily="34" charset="-122"/>
            </a:endParaRPr>
          </a:p>
          <a:p>
            <a:pPr>
              <a:lnSpc>
                <a:spcPct val="140000"/>
              </a:lnSpc>
            </a:pPr>
            <a:r>
              <a:rPr lang="zh-CN" altLang="en-US" sz="2400" dirty="0">
                <a:latin typeface="微软雅黑" pitchFamily="34" charset="-122"/>
                <a:ea typeface="微软雅黑" pitchFamily="34" charset="-122"/>
              </a:rPr>
              <a:t>使</a:t>
            </a:r>
            <a:r>
              <a:rPr lang="en-US" altLang="zh-CN" sz="2400" dirty="0" err="1">
                <a:latin typeface="微软雅黑" pitchFamily="34" charset="-122"/>
                <a:ea typeface="微软雅黑" pitchFamily="34" charset="-122"/>
              </a:rPr>
              <a:t>DoubleArray</a:t>
            </a:r>
            <a:r>
              <a:rPr lang="zh-CN" altLang="en-US" sz="2400" dirty="0">
                <a:latin typeface="微软雅黑" pitchFamily="34" charset="-122"/>
                <a:ea typeface="微软雅黑" pitchFamily="34" charset="-122"/>
              </a:rPr>
              <a:t>那样的类的对象当做数组名，可以用下标变量的形式访问</a:t>
            </a:r>
          </a:p>
          <a:p>
            <a:pPr eaLnBrk="1" hangingPunct="1">
              <a:lnSpc>
                <a:spcPct val="140000"/>
              </a:lnSpc>
            </a:pPr>
            <a:endParaRPr lang="zh-CN" altLang="en-US" sz="2400" dirty="0">
              <a:latin typeface="微软雅黑" pitchFamily="34" charset="-122"/>
              <a:ea typeface="微软雅黑" pitchFamily="34" charset="-122"/>
            </a:endParaRPr>
          </a:p>
        </p:txBody>
      </p:sp>
    </p:spTree>
  </p:cSld>
  <p:clrMapOvr>
    <a:masterClrMapping/>
  </p:clrMapOvr>
  <p:transition spd="med">
    <p:fade/>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482" name="Rectangle 2"/>
          <p:cNvSpPr>
            <a:spLocks noGrp="1" noChangeArrowheads="1"/>
          </p:cNvSpPr>
          <p:nvPr>
            <p:ph type="title"/>
          </p:nvPr>
        </p:nvSpPr>
        <p:spPr/>
        <p:txBody>
          <a:bodyPr/>
          <a:lstStyle/>
          <a:p>
            <a:pPr eaLnBrk="1" hangingPunct="1">
              <a:defRPr/>
            </a:pPr>
            <a:r>
              <a:rPr lang="en-US" altLang="zh-CN" dirty="0" err="1"/>
              <a:t>DoubleArray</a:t>
            </a:r>
            <a:r>
              <a:rPr lang="zh-CN" altLang="en-US" dirty="0"/>
              <a:t>类的</a:t>
            </a:r>
            <a:r>
              <a:rPr lang="en-US" altLang="zh-CN" dirty="0"/>
              <a:t>[ ]</a:t>
            </a:r>
            <a:r>
              <a:rPr lang="zh-CN" altLang="en-US" dirty="0"/>
              <a:t>重载</a:t>
            </a:r>
          </a:p>
        </p:txBody>
      </p:sp>
      <p:sp>
        <p:nvSpPr>
          <p:cNvPr id="171011" name="Rectangle 3"/>
          <p:cNvSpPr>
            <a:spLocks noGrp="1" noChangeArrowheads="1"/>
          </p:cNvSpPr>
          <p:nvPr>
            <p:ph idx="4294967295"/>
          </p:nvPr>
        </p:nvSpPr>
        <p:spPr>
          <a:xfrm>
            <a:off x="1189038" y="1449388"/>
            <a:ext cx="11002962" cy="4114800"/>
          </a:xfrm>
        </p:spPr>
        <p:txBody>
          <a:bodyPr>
            <a:normAutofit fontScale="92500" lnSpcReduction="20000"/>
          </a:bodyPr>
          <a:lstStyle/>
          <a:p>
            <a:pPr eaLnBrk="1" hangingPunct="1">
              <a:lnSpc>
                <a:spcPct val="140000"/>
              </a:lnSpc>
              <a:spcBef>
                <a:spcPct val="0"/>
              </a:spcBef>
              <a:buFont typeface="Wingdings" pitchFamily="2" charset="2"/>
              <a:buNone/>
            </a:pPr>
            <a:r>
              <a:rPr lang="en-US" altLang="zh-CN" dirty="0"/>
              <a:t>double </a:t>
            </a:r>
            <a:r>
              <a:rPr lang="en-US" altLang="zh-CN" dirty="0">
                <a:solidFill>
                  <a:srgbClr val="FF0000"/>
                </a:solidFill>
              </a:rPr>
              <a:t>&amp;</a:t>
            </a:r>
            <a:r>
              <a:rPr lang="en-US" altLang="zh-CN" dirty="0"/>
              <a:t> </a:t>
            </a:r>
            <a:r>
              <a:rPr lang="en-US" altLang="zh-CN" dirty="0" err="1"/>
              <a:t>DoubleArray</a:t>
            </a:r>
            <a:r>
              <a:rPr lang="en-US" altLang="zh-CN" dirty="0"/>
              <a:t>::operator[](</a:t>
            </a:r>
            <a:r>
              <a:rPr lang="en-US" altLang="zh-CN" dirty="0" err="1"/>
              <a:t>int</a:t>
            </a:r>
            <a:r>
              <a:rPr lang="en-US" altLang="zh-CN" dirty="0"/>
              <a:t> index)</a:t>
            </a:r>
          </a:p>
          <a:p>
            <a:pPr eaLnBrk="1" hangingPunct="1">
              <a:lnSpc>
                <a:spcPct val="140000"/>
              </a:lnSpc>
              <a:spcBef>
                <a:spcPct val="0"/>
              </a:spcBef>
              <a:buFont typeface="Wingdings" pitchFamily="2" charset="2"/>
              <a:buNone/>
            </a:pPr>
            <a:r>
              <a:rPr lang="en-US" altLang="zh-CN" dirty="0"/>
              <a:t>{ </a:t>
            </a:r>
          </a:p>
          <a:p>
            <a:pPr eaLnBrk="1" hangingPunct="1">
              <a:lnSpc>
                <a:spcPct val="140000"/>
              </a:lnSpc>
              <a:spcBef>
                <a:spcPct val="0"/>
              </a:spcBef>
              <a:buFont typeface="Wingdings" pitchFamily="2" charset="2"/>
              <a:buNone/>
            </a:pPr>
            <a:r>
              <a:rPr lang="en-US" altLang="zh-CN" dirty="0"/>
              <a:t>     if (index &lt; low || index &gt; high)  {</a:t>
            </a:r>
          </a:p>
          <a:p>
            <a:pPr eaLnBrk="1" hangingPunct="1">
              <a:lnSpc>
                <a:spcPct val="140000"/>
              </a:lnSpc>
              <a:spcBef>
                <a:spcPct val="0"/>
              </a:spcBef>
              <a:buFont typeface="Wingdings" pitchFamily="2" charset="2"/>
              <a:buNone/>
            </a:pPr>
            <a:r>
              <a:rPr lang="en-US" altLang="zh-CN" dirty="0"/>
              <a:t>         </a:t>
            </a:r>
            <a:r>
              <a:rPr lang="en-US" altLang="zh-CN" dirty="0" err="1"/>
              <a:t>cout</a:t>
            </a:r>
            <a:r>
              <a:rPr lang="en-US" altLang="zh-CN" dirty="0"/>
              <a:t> &lt;&lt; "</a:t>
            </a:r>
            <a:r>
              <a:rPr lang="zh-CN" altLang="en-US" dirty="0"/>
              <a:t>下标越界</a:t>
            </a:r>
            <a:r>
              <a:rPr lang="en-US" altLang="zh-CN" dirty="0"/>
              <a:t>"; </a:t>
            </a:r>
          </a:p>
          <a:p>
            <a:pPr eaLnBrk="1" hangingPunct="1">
              <a:lnSpc>
                <a:spcPct val="140000"/>
              </a:lnSpc>
              <a:spcBef>
                <a:spcPct val="0"/>
              </a:spcBef>
              <a:buFont typeface="Wingdings" pitchFamily="2" charset="2"/>
              <a:buNone/>
            </a:pPr>
            <a:r>
              <a:rPr lang="en-US" altLang="zh-CN" dirty="0"/>
              <a:t>         exit(-1);</a:t>
            </a:r>
          </a:p>
          <a:p>
            <a:pPr eaLnBrk="1" hangingPunct="1">
              <a:lnSpc>
                <a:spcPct val="140000"/>
              </a:lnSpc>
              <a:spcBef>
                <a:spcPct val="0"/>
              </a:spcBef>
              <a:buFont typeface="Wingdings" pitchFamily="2" charset="2"/>
              <a:buNone/>
            </a:pPr>
            <a:r>
              <a:rPr lang="en-US" altLang="zh-CN" dirty="0"/>
              <a:t>     }</a:t>
            </a:r>
          </a:p>
          <a:p>
            <a:pPr eaLnBrk="1" hangingPunct="1">
              <a:lnSpc>
                <a:spcPct val="140000"/>
              </a:lnSpc>
              <a:spcBef>
                <a:spcPct val="0"/>
              </a:spcBef>
              <a:buFont typeface="Wingdings" pitchFamily="2" charset="2"/>
              <a:buNone/>
            </a:pPr>
            <a:r>
              <a:rPr lang="en-US" altLang="zh-CN" dirty="0"/>
              <a:t>     return storage[index - low];</a:t>
            </a:r>
          </a:p>
          <a:p>
            <a:pPr eaLnBrk="1" hangingPunct="1">
              <a:lnSpc>
                <a:spcPct val="140000"/>
              </a:lnSpc>
              <a:spcBef>
                <a:spcPct val="0"/>
              </a:spcBef>
              <a:buFont typeface="Wingdings" pitchFamily="2" charset="2"/>
              <a:buNone/>
            </a:pPr>
            <a:r>
              <a:rPr lang="en-US" altLang="zh-CN" dirty="0"/>
              <a:t>} </a:t>
            </a:r>
          </a:p>
        </p:txBody>
      </p:sp>
      <p:sp>
        <p:nvSpPr>
          <p:cNvPr id="4" name="椭圆形标注 3"/>
          <p:cNvSpPr>
            <a:spLocks noChangeArrowheads="1"/>
          </p:cNvSpPr>
          <p:nvPr/>
        </p:nvSpPr>
        <p:spPr bwMode="auto">
          <a:xfrm>
            <a:off x="5644093" y="3352800"/>
            <a:ext cx="2652184" cy="695325"/>
          </a:xfrm>
          <a:prstGeom prst="wedgeEllipseCallout">
            <a:avLst>
              <a:gd name="adj1" fmla="val -46167"/>
              <a:gd name="adj2" fmla="val -107500"/>
            </a:avLst>
          </a:prstGeom>
          <a:noFill/>
          <a:ln w="12700" cap="sq" algn="ctr">
            <a:solidFill>
              <a:schemeClr val="tx1"/>
            </a:solidFill>
            <a:round/>
            <a:headEnd type="none" w="sm" len="sm"/>
            <a:tailEnd type="none" w="sm" len="sm"/>
          </a:ln>
        </p:spPr>
        <p:txBody>
          <a:bodyPr wrap="none" lIns="0" rIns="0" anchor="ctr"/>
          <a:lstStyle/>
          <a:p>
            <a:r>
              <a:rPr lang="zh-CN" altLang="en-US" sz="1867" dirty="0">
                <a:solidFill>
                  <a:srgbClr val="C00000"/>
                </a:solidFill>
                <a:latin typeface="+mn-ea"/>
              </a:rPr>
              <a:t>也可以用</a:t>
            </a:r>
            <a:r>
              <a:rPr lang="en-US" altLang="zh-CN" sz="1867" dirty="0" err="1">
                <a:solidFill>
                  <a:srgbClr val="C00000"/>
                </a:solidFill>
                <a:latin typeface="+mn-ea"/>
              </a:rPr>
              <a:t>accert</a:t>
            </a:r>
            <a:r>
              <a:rPr lang="zh-CN" altLang="en-US" sz="1867" dirty="0">
                <a:solidFill>
                  <a:srgbClr val="C00000"/>
                </a:solidFill>
                <a:latin typeface="+mn-ea"/>
              </a:rPr>
              <a:t>宏</a:t>
            </a:r>
          </a:p>
        </p:txBody>
      </p:sp>
      <p:sp>
        <p:nvSpPr>
          <p:cNvPr id="5" name="圆角矩形标注 4"/>
          <p:cNvSpPr>
            <a:spLocks noChangeArrowheads="1"/>
          </p:cNvSpPr>
          <p:nvPr/>
        </p:nvSpPr>
        <p:spPr bwMode="auto">
          <a:xfrm>
            <a:off x="2676525" y="5305425"/>
            <a:ext cx="2681816" cy="518584"/>
          </a:xfrm>
          <a:prstGeom prst="wedgeRoundRectCallout">
            <a:avLst>
              <a:gd name="adj1" fmla="val -28778"/>
              <a:gd name="adj2" fmla="val -131944"/>
              <a:gd name="adj3" fmla="val 16667"/>
            </a:avLst>
          </a:prstGeom>
          <a:noFill/>
          <a:ln w="12700" cap="sq" algn="ctr">
            <a:solidFill>
              <a:schemeClr val="tx1"/>
            </a:solidFill>
            <a:round/>
            <a:headEnd type="none" w="sm" len="sm"/>
            <a:tailEnd type="none" w="sm" len="sm"/>
          </a:ln>
        </p:spPr>
        <p:txBody>
          <a:bodyPr wrap="none" anchor="ctr"/>
          <a:lstStyle/>
          <a:p>
            <a:r>
              <a:rPr lang="zh-CN" altLang="en-US" sz="1867" dirty="0">
                <a:solidFill>
                  <a:srgbClr val="C00000"/>
                </a:solidFill>
              </a:rPr>
              <a:t>函数调用等价于该变量</a:t>
            </a:r>
          </a:p>
        </p:txBody>
      </p:sp>
      <p:sp>
        <p:nvSpPr>
          <p:cNvPr id="7" name="圆角矩形标注 4">
            <a:extLst>
              <a:ext uri="{FF2B5EF4-FFF2-40B4-BE49-F238E27FC236}">
                <a16:creationId xmlns:a16="http://schemas.microsoft.com/office/drawing/2014/main" id="{2CE50637-C195-4DC6-9B4D-0844F59C7D7A}"/>
              </a:ext>
            </a:extLst>
          </p:cNvPr>
          <p:cNvSpPr>
            <a:spLocks noChangeArrowheads="1"/>
          </p:cNvSpPr>
          <p:nvPr/>
        </p:nvSpPr>
        <p:spPr bwMode="auto">
          <a:xfrm>
            <a:off x="6476699" y="2045093"/>
            <a:ext cx="2555087" cy="518584"/>
          </a:xfrm>
          <a:prstGeom prst="wedgeRoundRectCallout">
            <a:avLst>
              <a:gd name="adj1" fmla="val -196981"/>
              <a:gd name="adj2" fmla="val -81570"/>
              <a:gd name="adj3" fmla="val 16667"/>
            </a:avLst>
          </a:prstGeom>
          <a:noFill/>
          <a:ln w="12700" cap="sq" algn="ctr">
            <a:solidFill>
              <a:schemeClr val="tx1"/>
            </a:solidFill>
            <a:round/>
            <a:headEnd type="none" w="sm" len="sm"/>
            <a:tailEnd type="none" w="sm" len="sm"/>
          </a:ln>
        </p:spPr>
        <p:txBody>
          <a:bodyPr wrap="none" anchor="ctr"/>
          <a:lstStyle/>
          <a:p>
            <a:r>
              <a:rPr lang="zh-CN" altLang="en-US" sz="1867" dirty="0">
                <a:solidFill>
                  <a:srgbClr val="C00000"/>
                </a:solidFill>
              </a:rPr>
              <a:t>为什么是引用返回</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9506" name="Rectangle 2"/>
          <p:cNvSpPr>
            <a:spLocks noGrp="1" noChangeArrowheads="1"/>
          </p:cNvSpPr>
          <p:nvPr>
            <p:ph type="title"/>
          </p:nvPr>
        </p:nvSpPr>
        <p:spPr/>
        <p:txBody>
          <a:bodyPr/>
          <a:lstStyle/>
          <a:p>
            <a:pPr eaLnBrk="1" hangingPunct="1">
              <a:defRPr/>
            </a:pPr>
            <a:r>
              <a:rPr lang="en-US" altLang="zh-CN" dirty="0" err="1"/>
              <a:t>DoubleArray</a:t>
            </a:r>
            <a:r>
              <a:rPr lang="zh-CN" altLang="en-US" dirty="0"/>
              <a:t>类的使用</a:t>
            </a:r>
          </a:p>
        </p:txBody>
      </p:sp>
      <p:sp>
        <p:nvSpPr>
          <p:cNvPr id="172035" name="Rectangle 3"/>
          <p:cNvSpPr>
            <a:spLocks noGrp="1" noChangeArrowheads="1"/>
          </p:cNvSpPr>
          <p:nvPr>
            <p:ph idx="4294967295"/>
          </p:nvPr>
        </p:nvSpPr>
        <p:spPr>
          <a:xfrm>
            <a:off x="961813" y="1294976"/>
            <a:ext cx="6943725" cy="5067300"/>
          </a:xfrm>
        </p:spPr>
        <p:txBody>
          <a:bodyPr>
            <a:normAutofit/>
          </a:bodyPr>
          <a:lstStyle/>
          <a:p>
            <a:pPr marL="0" indent="0" eaLnBrk="1" hangingPunct="1">
              <a:buNone/>
            </a:pPr>
            <a:r>
              <a:rPr lang="zh-CN" altLang="en-US" sz="2000" b="1" dirty="0"/>
              <a:t>定义对象</a:t>
            </a:r>
            <a:endParaRPr lang="en-US" altLang="zh-CN" sz="2000" b="1" dirty="0"/>
          </a:p>
          <a:p>
            <a:pPr marL="0" indent="0" eaLnBrk="1" hangingPunct="1">
              <a:buNone/>
            </a:pPr>
            <a:r>
              <a:rPr lang="en-US" altLang="zh-CN" sz="2000" dirty="0" err="1"/>
              <a:t>DoubleArray</a:t>
            </a:r>
            <a:r>
              <a:rPr lang="en-US" altLang="zh-CN" sz="2000" dirty="0"/>
              <a:t> array(20, 30);</a:t>
            </a:r>
          </a:p>
          <a:p>
            <a:pPr marL="0" indent="0" eaLnBrk="1" hangingPunct="1">
              <a:buNone/>
            </a:pPr>
            <a:endParaRPr lang="en-US" altLang="zh-CN" sz="2000" dirty="0"/>
          </a:p>
          <a:p>
            <a:pPr marL="0" indent="0" eaLnBrk="1" hangingPunct="1">
              <a:buNone/>
            </a:pPr>
            <a:r>
              <a:rPr lang="zh-CN" altLang="en-US" sz="2000" b="1" dirty="0"/>
              <a:t>数组输入</a:t>
            </a:r>
          </a:p>
          <a:p>
            <a:pPr marL="0" indent="0" eaLnBrk="1" hangingPunct="1">
              <a:buNone/>
            </a:pPr>
            <a:r>
              <a:rPr lang="zh-CN" altLang="en-US" sz="2000" dirty="0"/>
              <a:t>      </a:t>
            </a:r>
            <a:r>
              <a:rPr lang="en-US" altLang="zh-CN" sz="2000" dirty="0"/>
              <a:t>for ( </a:t>
            </a:r>
            <a:r>
              <a:rPr lang="en-US" altLang="zh-CN" sz="2000" dirty="0" err="1"/>
              <a:t>i</a:t>
            </a:r>
            <a:r>
              <a:rPr lang="en-US" altLang="zh-CN" sz="2000" dirty="0"/>
              <a:t>=20;  </a:t>
            </a:r>
            <a:r>
              <a:rPr lang="en-US" altLang="zh-CN" sz="2000" dirty="0" err="1"/>
              <a:t>i</a:t>
            </a:r>
            <a:r>
              <a:rPr lang="en-US" altLang="zh-CN" sz="2000" dirty="0"/>
              <a:t>&lt;=30;  ++</a:t>
            </a:r>
            <a:r>
              <a:rPr lang="en-US" altLang="zh-CN" sz="2000" dirty="0" err="1"/>
              <a:t>i</a:t>
            </a:r>
            <a:r>
              <a:rPr lang="en-US" altLang="zh-CN" sz="2000" dirty="0"/>
              <a:t> ) {</a:t>
            </a:r>
          </a:p>
          <a:p>
            <a:pPr marL="0" indent="0" eaLnBrk="1" hangingPunct="1">
              <a:buNone/>
            </a:pPr>
            <a:r>
              <a:rPr lang="en-US" altLang="zh-CN" sz="2000" dirty="0"/>
              <a:t>      	 </a:t>
            </a:r>
            <a:r>
              <a:rPr lang="en-US" altLang="zh-CN" sz="2000" dirty="0" err="1"/>
              <a:t>cout</a:t>
            </a:r>
            <a:r>
              <a:rPr lang="en-US" altLang="zh-CN" sz="2000" dirty="0"/>
              <a:t> &lt;&lt; "</a:t>
            </a:r>
            <a:r>
              <a:rPr lang="zh-CN" altLang="en-US" sz="2000" dirty="0"/>
              <a:t>请输入第</a:t>
            </a:r>
            <a:r>
              <a:rPr lang="en-US" altLang="zh-CN" sz="2000" dirty="0"/>
              <a:t>" &lt;&lt; </a:t>
            </a:r>
            <a:r>
              <a:rPr lang="en-US" altLang="zh-CN" sz="2000" dirty="0" err="1"/>
              <a:t>i</a:t>
            </a:r>
            <a:r>
              <a:rPr lang="en-US" altLang="zh-CN" sz="2000" dirty="0"/>
              <a:t> &lt;&lt; "</a:t>
            </a:r>
            <a:r>
              <a:rPr lang="zh-CN" altLang="en-US" sz="2000" dirty="0"/>
              <a:t>个元素</a:t>
            </a:r>
            <a:r>
              <a:rPr lang="en-US" altLang="zh-CN" sz="2000" dirty="0"/>
              <a:t>:";</a:t>
            </a:r>
          </a:p>
          <a:p>
            <a:pPr marL="0" indent="0" eaLnBrk="1" hangingPunct="1">
              <a:buNone/>
            </a:pPr>
            <a:r>
              <a:rPr lang="en-US" altLang="zh-CN" sz="2000" dirty="0"/>
              <a:t>      	 </a:t>
            </a:r>
            <a:r>
              <a:rPr lang="en-US" altLang="zh-CN" sz="2000" dirty="0" err="1"/>
              <a:t>cin</a:t>
            </a:r>
            <a:r>
              <a:rPr lang="en-US" altLang="zh-CN" sz="2000" dirty="0"/>
              <a:t> &gt;&gt; array[</a:t>
            </a:r>
            <a:r>
              <a:rPr lang="en-US" altLang="zh-CN" sz="2000" dirty="0" err="1"/>
              <a:t>i</a:t>
            </a:r>
            <a:r>
              <a:rPr lang="en-US" altLang="zh-CN" sz="2000" dirty="0"/>
              <a:t>];</a:t>
            </a:r>
          </a:p>
          <a:p>
            <a:pPr marL="0" indent="0" eaLnBrk="1" hangingPunct="1">
              <a:buNone/>
            </a:pPr>
            <a:r>
              <a:rPr lang="en-US" altLang="zh-CN" sz="2000" dirty="0"/>
              <a:t>      }</a:t>
            </a:r>
          </a:p>
          <a:p>
            <a:pPr marL="0" indent="0" eaLnBrk="1" hangingPunct="1">
              <a:buNone/>
            </a:pPr>
            <a:endParaRPr lang="en-US" altLang="zh-CN" sz="2000" dirty="0"/>
          </a:p>
          <a:p>
            <a:pPr marL="0" indent="0" eaLnBrk="1" hangingPunct="1">
              <a:buNone/>
            </a:pPr>
            <a:r>
              <a:rPr lang="zh-CN" altLang="en-US" sz="2000" b="1" dirty="0"/>
              <a:t>数组输出</a:t>
            </a:r>
          </a:p>
          <a:p>
            <a:pPr marL="0" indent="0" eaLnBrk="1" hangingPunct="1">
              <a:buNone/>
            </a:pPr>
            <a:r>
              <a:rPr lang="zh-CN" altLang="en-US" sz="2000" dirty="0"/>
              <a:t>      </a:t>
            </a:r>
            <a:r>
              <a:rPr lang="en-US" altLang="zh-CN" sz="2000" dirty="0"/>
              <a:t>for ( </a:t>
            </a:r>
            <a:r>
              <a:rPr lang="en-US" altLang="zh-CN" sz="2000" dirty="0" err="1"/>
              <a:t>i</a:t>
            </a:r>
            <a:r>
              <a:rPr lang="en-US" altLang="zh-CN" sz="2000" dirty="0"/>
              <a:t>=20;  </a:t>
            </a:r>
            <a:r>
              <a:rPr lang="en-US" altLang="zh-CN" sz="2000" dirty="0" err="1"/>
              <a:t>i</a:t>
            </a:r>
            <a:r>
              <a:rPr lang="en-US" altLang="zh-CN" sz="2000" dirty="0"/>
              <a:t>&lt;=30; ++</a:t>
            </a:r>
            <a:r>
              <a:rPr lang="en-US" altLang="zh-CN" sz="2000" dirty="0" err="1"/>
              <a:t>i</a:t>
            </a:r>
            <a:r>
              <a:rPr lang="en-US" altLang="zh-CN" sz="2000" dirty="0"/>
              <a:t>)</a:t>
            </a:r>
          </a:p>
          <a:p>
            <a:pPr marL="0" indent="0" eaLnBrk="1" hangingPunct="1">
              <a:buNone/>
            </a:pPr>
            <a:r>
              <a:rPr lang="en-US" altLang="zh-CN" sz="2000" dirty="0"/>
              <a:t>      	 </a:t>
            </a:r>
            <a:r>
              <a:rPr lang="en-US" altLang="zh-CN" sz="2000" dirty="0" err="1"/>
              <a:t>cout</a:t>
            </a:r>
            <a:r>
              <a:rPr lang="en-US" altLang="zh-CN" sz="2000" dirty="0"/>
              <a:t> &lt;&lt; array[</a:t>
            </a:r>
            <a:r>
              <a:rPr lang="en-US" altLang="zh-CN" sz="2000" dirty="0" err="1"/>
              <a:t>i</a:t>
            </a:r>
            <a:r>
              <a:rPr lang="en-US" altLang="zh-CN" sz="2000" dirty="0"/>
              <a:t>] &lt;&lt; '\t';</a:t>
            </a:r>
          </a:p>
        </p:txBody>
      </p:sp>
      <p:sp>
        <p:nvSpPr>
          <p:cNvPr id="4" name="圆角矩形标注 3"/>
          <p:cNvSpPr>
            <a:spLocks noChangeArrowheads="1"/>
          </p:cNvSpPr>
          <p:nvPr/>
        </p:nvSpPr>
        <p:spPr bwMode="auto">
          <a:xfrm>
            <a:off x="5762732" y="4339591"/>
            <a:ext cx="2668587" cy="497417"/>
          </a:xfrm>
          <a:prstGeom prst="wedgeRoundRectCallout">
            <a:avLst>
              <a:gd name="adj1" fmla="val -121000"/>
              <a:gd name="adj2" fmla="val -113303"/>
              <a:gd name="adj3" fmla="val 16667"/>
            </a:avLst>
          </a:prstGeom>
          <a:noFill/>
          <a:ln w="12700" cap="sq" algn="ctr">
            <a:solidFill>
              <a:schemeClr val="tx1"/>
            </a:solidFill>
            <a:round/>
            <a:headEnd type="none" w="sm" len="sm"/>
            <a:tailEnd type="none" w="sm" len="sm"/>
          </a:ln>
        </p:spPr>
        <p:txBody>
          <a:bodyPr wrap="none" anchor="ctr"/>
          <a:lstStyle/>
          <a:p>
            <a:r>
              <a:rPr lang="en-US" altLang="zh-CN" sz="1867" b="1" dirty="0" err="1"/>
              <a:t>array.storage</a:t>
            </a:r>
            <a:r>
              <a:rPr lang="en-US" altLang="zh-CN" sz="1867" b="1" dirty="0"/>
              <a:t>[</a:t>
            </a:r>
            <a:r>
              <a:rPr lang="en-US" altLang="zh-CN" sz="1867" b="1" dirty="0" err="1"/>
              <a:t>i</a:t>
            </a:r>
            <a:r>
              <a:rPr lang="en-US" altLang="zh-CN" sz="1867" b="1" dirty="0"/>
              <a:t>-low]</a:t>
            </a:r>
            <a:endParaRPr lang="zh-CN" altLang="en-US" sz="1867" b="1"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9090" name="Rectangle 2"/>
          <p:cNvSpPr>
            <a:spLocks noGrp="1" noChangeArrowheads="1"/>
          </p:cNvSpPr>
          <p:nvPr>
            <p:ph type="title"/>
          </p:nvPr>
        </p:nvSpPr>
        <p:spPr/>
        <p:txBody>
          <a:bodyPr/>
          <a:lstStyle/>
          <a:p>
            <a:pPr eaLnBrk="1" hangingPunct="1">
              <a:defRPr/>
            </a:pPr>
            <a:r>
              <a:rPr lang="zh-CN" altLang="en-US" dirty="0"/>
              <a:t>函数调用运算符</a:t>
            </a:r>
          </a:p>
        </p:txBody>
      </p:sp>
      <p:sp>
        <p:nvSpPr>
          <p:cNvPr id="174083" name="Rectangle 3"/>
          <p:cNvSpPr>
            <a:spLocks noGrp="1" noChangeArrowheads="1"/>
          </p:cNvSpPr>
          <p:nvPr>
            <p:ph idx="4294967295"/>
          </p:nvPr>
        </p:nvSpPr>
        <p:spPr>
          <a:xfrm>
            <a:off x="812800" y="1287780"/>
            <a:ext cx="5038725" cy="4595813"/>
          </a:xfrm>
        </p:spPr>
        <p:txBody>
          <a:bodyPr/>
          <a:lstStyle/>
          <a:p>
            <a:pPr marL="0" indent="0">
              <a:lnSpc>
                <a:spcPct val="130000"/>
              </a:lnSpc>
              <a:buNone/>
            </a:pPr>
            <a:r>
              <a:rPr lang="zh-CN" altLang="en-US" b="1" dirty="0"/>
              <a:t>函数调用运算符（）</a:t>
            </a:r>
            <a:endParaRPr lang="en-US" altLang="zh-CN" b="1" dirty="0"/>
          </a:p>
          <a:p>
            <a:pPr marL="0" indent="0" eaLnBrk="1" hangingPunct="1">
              <a:lnSpc>
                <a:spcPct val="130000"/>
              </a:lnSpc>
              <a:buNone/>
            </a:pPr>
            <a:r>
              <a:rPr lang="zh-CN" altLang="en-US" sz="1867" dirty="0"/>
              <a:t>是一个二元运算符</a:t>
            </a:r>
            <a:endParaRPr lang="en-US" altLang="zh-CN" sz="1867" dirty="0"/>
          </a:p>
          <a:p>
            <a:pPr marL="0" indent="0" eaLnBrk="1" hangingPunct="1">
              <a:lnSpc>
                <a:spcPct val="130000"/>
              </a:lnSpc>
              <a:buNone/>
            </a:pPr>
            <a:r>
              <a:rPr lang="zh-CN" altLang="en-US" sz="1867" dirty="0"/>
              <a:t>它的第一个运算对象是函数名</a:t>
            </a:r>
            <a:endParaRPr lang="en-US" altLang="zh-CN" sz="1867" dirty="0"/>
          </a:p>
          <a:p>
            <a:pPr marL="0" indent="0" eaLnBrk="1" hangingPunct="1">
              <a:lnSpc>
                <a:spcPct val="130000"/>
              </a:lnSpc>
              <a:buNone/>
            </a:pPr>
            <a:r>
              <a:rPr lang="zh-CN" altLang="en-US" sz="1867" dirty="0"/>
              <a:t>第二个参数是形式参数表</a:t>
            </a:r>
            <a:endParaRPr lang="en-US" altLang="zh-CN" sz="1867" dirty="0"/>
          </a:p>
          <a:p>
            <a:pPr marL="0" indent="0" eaLnBrk="1" hangingPunct="1">
              <a:lnSpc>
                <a:spcPct val="130000"/>
              </a:lnSpc>
              <a:buNone/>
            </a:pPr>
            <a:r>
              <a:rPr lang="zh-CN" altLang="en-US" sz="1867" dirty="0"/>
              <a:t>运算的结果是函数的返回值</a:t>
            </a:r>
            <a:endParaRPr lang="en-US" altLang="zh-CN" sz="1867" dirty="0"/>
          </a:p>
          <a:p>
            <a:pPr marL="0" indent="0" eaLnBrk="1" hangingPunct="1">
              <a:lnSpc>
                <a:spcPct val="130000"/>
              </a:lnSpc>
              <a:buNone/>
            </a:pPr>
            <a:endParaRPr lang="en-US" altLang="zh-CN" sz="1867" dirty="0"/>
          </a:p>
          <a:p>
            <a:pPr marL="0" indent="0" eaLnBrk="1" hangingPunct="1">
              <a:lnSpc>
                <a:spcPct val="130000"/>
              </a:lnSpc>
              <a:buNone/>
            </a:pPr>
            <a:r>
              <a:rPr lang="zh-CN" altLang="en-US" b="1" dirty="0"/>
              <a:t>作用</a:t>
            </a:r>
            <a:endParaRPr lang="en-US" altLang="zh-CN" b="1" dirty="0"/>
          </a:p>
          <a:p>
            <a:pPr marL="0" indent="0" eaLnBrk="1" hangingPunct="1">
              <a:lnSpc>
                <a:spcPct val="130000"/>
              </a:lnSpc>
              <a:buNone/>
            </a:pPr>
            <a:r>
              <a:rPr lang="zh-CN" altLang="en-US" sz="1867" dirty="0"/>
              <a:t>把类的对象当做函数名来使用 </a:t>
            </a:r>
            <a:endParaRPr lang="en-US" altLang="zh-CN" sz="1867" dirty="0"/>
          </a:p>
          <a:p>
            <a:pPr marL="0" indent="0" eaLnBrk="1" hangingPunct="1">
              <a:lnSpc>
                <a:spcPct val="130000"/>
              </a:lnSpc>
              <a:buNone/>
            </a:pPr>
            <a:endParaRPr lang="zh-CN" altLang="en-US" sz="1867"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08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0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0114" name="Rectangle 2"/>
          <p:cNvSpPr>
            <a:spLocks noGrp="1" noChangeArrowheads="1"/>
          </p:cNvSpPr>
          <p:nvPr>
            <p:ph type="title"/>
          </p:nvPr>
        </p:nvSpPr>
        <p:spPr/>
        <p:txBody>
          <a:bodyPr/>
          <a:lstStyle/>
          <a:p>
            <a:pPr eaLnBrk="1" hangingPunct="1">
              <a:defRPr/>
            </a:pPr>
            <a:r>
              <a:rPr lang="zh-CN" altLang="en-US" dirty="0"/>
              <a:t>函数调用运算符重载</a:t>
            </a:r>
          </a:p>
        </p:txBody>
      </p:sp>
      <p:sp>
        <p:nvSpPr>
          <p:cNvPr id="175107" name="Rectangle 3"/>
          <p:cNvSpPr>
            <a:spLocks noGrp="1" noChangeArrowheads="1"/>
          </p:cNvSpPr>
          <p:nvPr>
            <p:ph idx="4294967295"/>
          </p:nvPr>
        </p:nvSpPr>
        <p:spPr>
          <a:xfrm>
            <a:off x="982133" y="1515957"/>
            <a:ext cx="7254240" cy="4154488"/>
          </a:xfrm>
        </p:spPr>
        <p:txBody>
          <a:bodyPr>
            <a:normAutofit/>
          </a:bodyPr>
          <a:lstStyle/>
          <a:p>
            <a:pPr marL="0" indent="0" eaLnBrk="1" hangingPunct="1">
              <a:lnSpc>
                <a:spcPct val="150000"/>
              </a:lnSpc>
              <a:buNone/>
            </a:pPr>
            <a:r>
              <a:rPr lang="zh-CN" altLang="en-US" sz="2400" b="1" dirty="0"/>
              <a:t>函数调用运算符必须重载成成员函数</a:t>
            </a:r>
          </a:p>
          <a:p>
            <a:pPr marL="0" indent="0">
              <a:lnSpc>
                <a:spcPct val="150000"/>
              </a:lnSpc>
              <a:spcBef>
                <a:spcPts val="800"/>
              </a:spcBef>
              <a:buNone/>
            </a:pPr>
            <a:r>
              <a:rPr lang="zh-CN" altLang="en-US" sz="2400" b="1" dirty="0"/>
              <a:t>重载函数的原型</a:t>
            </a:r>
            <a:endParaRPr lang="en-US" altLang="zh-CN" sz="2400" b="1" dirty="0"/>
          </a:p>
          <a:p>
            <a:pPr marL="0" indent="0">
              <a:spcBef>
                <a:spcPts val="800"/>
              </a:spcBef>
              <a:buNone/>
            </a:pPr>
            <a:r>
              <a:rPr lang="zh-CN" altLang="en-US" sz="2400" dirty="0"/>
              <a:t>函数的返回值   </a:t>
            </a:r>
            <a:r>
              <a:rPr lang="en-US" altLang="zh-CN" sz="2400" dirty="0"/>
              <a:t>operator() (</a:t>
            </a:r>
            <a:r>
              <a:rPr lang="zh-CN" altLang="en-US" sz="2400" dirty="0"/>
              <a:t>形式参数表</a:t>
            </a:r>
            <a:r>
              <a:rPr lang="en-US" altLang="zh-CN" sz="2400" dirty="0"/>
              <a:t>)</a:t>
            </a:r>
            <a:r>
              <a:rPr lang="zh-CN" altLang="en-US" sz="2400" dirty="0"/>
              <a:t>；</a:t>
            </a: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8738" name="Rectangle 2"/>
          <p:cNvSpPr>
            <a:spLocks noGrp="1" noChangeArrowheads="1"/>
          </p:cNvSpPr>
          <p:nvPr>
            <p:ph type="title"/>
          </p:nvPr>
        </p:nvSpPr>
        <p:spPr/>
        <p:txBody>
          <a:bodyPr/>
          <a:lstStyle/>
          <a:p>
            <a:pPr eaLnBrk="1" hangingPunct="1">
              <a:defRPr/>
            </a:pPr>
            <a:r>
              <a:rPr lang="zh-CN" altLang="en-US" dirty="0"/>
              <a:t>库和类 </a:t>
            </a:r>
          </a:p>
        </p:txBody>
      </p:sp>
      <p:sp>
        <p:nvSpPr>
          <p:cNvPr id="18435" name="Rectangle 3"/>
          <p:cNvSpPr>
            <a:spLocks noGrp="1" noChangeArrowheads="1"/>
          </p:cNvSpPr>
          <p:nvPr>
            <p:ph idx="4294967295"/>
          </p:nvPr>
        </p:nvSpPr>
        <p:spPr>
          <a:xfrm>
            <a:off x="1029547" y="1295823"/>
            <a:ext cx="9956800" cy="4525963"/>
          </a:xfrm>
        </p:spPr>
        <p:txBody>
          <a:bodyPr>
            <a:normAutofit/>
          </a:bodyPr>
          <a:lstStyle/>
          <a:p>
            <a:pPr marL="0" indent="0" eaLnBrk="1" hangingPunct="1">
              <a:lnSpc>
                <a:spcPct val="130000"/>
              </a:lnSpc>
              <a:buNone/>
            </a:pPr>
            <a:r>
              <a:rPr lang="zh-CN" altLang="en-US" b="1" dirty="0"/>
              <a:t>类是更合理的库 </a:t>
            </a:r>
          </a:p>
          <a:p>
            <a:pPr marL="0" indent="0">
              <a:lnSpc>
                <a:spcPct val="130000"/>
              </a:lnSpc>
              <a:spcBef>
                <a:spcPts val="1600"/>
              </a:spcBef>
              <a:buNone/>
            </a:pPr>
            <a:r>
              <a:rPr lang="zh-CN" altLang="en-US" b="1" dirty="0"/>
              <a:t>例：</a:t>
            </a:r>
            <a:endParaRPr lang="en-US" altLang="zh-CN" b="1" dirty="0"/>
          </a:p>
          <a:p>
            <a:pPr marL="0" indent="0">
              <a:lnSpc>
                <a:spcPct val="130000"/>
              </a:lnSpc>
              <a:spcBef>
                <a:spcPts val="1600"/>
              </a:spcBef>
              <a:buNone/>
            </a:pPr>
            <a:r>
              <a:rPr lang="zh-CN" altLang="en-US" b="1" dirty="0"/>
              <a:t>设计一个库，提供动态实型数组服务，该数组满足两个要求：</a:t>
            </a:r>
          </a:p>
          <a:p>
            <a:pPr marL="0" indent="0">
              <a:lnSpc>
                <a:spcPct val="130000"/>
              </a:lnSpc>
              <a:buNone/>
            </a:pPr>
            <a:r>
              <a:rPr lang="zh-CN" altLang="en-US" sz="1867" dirty="0"/>
              <a:t>可以任意指定下标范围</a:t>
            </a:r>
          </a:p>
          <a:p>
            <a:pPr marL="0" indent="0">
              <a:lnSpc>
                <a:spcPct val="130000"/>
              </a:lnSpc>
              <a:buNone/>
            </a:pPr>
            <a:r>
              <a:rPr lang="zh-CN" altLang="en-US" sz="1867" dirty="0"/>
              <a:t>下标范围可在运行时确定</a:t>
            </a:r>
          </a:p>
          <a:p>
            <a:pPr marL="0" indent="0">
              <a:lnSpc>
                <a:spcPct val="130000"/>
              </a:lnSpc>
              <a:buNone/>
            </a:pPr>
            <a:r>
              <a:rPr lang="zh-CN" altLang="en-US" sz="1867" dirty="0"/>
              <a:t>使用下标变量时会检查下标的越界</a:t>
            </a:r>
          </a:p>
        </p:txBody>
      </p:sp>
    </p:spTree>
  </p:cSld>
  <p:clrMapOvr>
    <a:masterClrMapping/>
  </p:clrMapOvr>
  <p:transition spd="med">
    <p:fade/>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62" name="Rectangle 2"/>
          <p:cNvSpPr>
            <a:spLocks noGrp="1" noChangeArrowheads="1"/>
          </p:cNvSpPr>
          <p:nvPr>
            <p:ph type="title"/>
          </p:nvPr>
        </p:nvSpPr>
        <p:spPr/>
        <p:txBody>
          <a:bodyPr/>
          <a:lstStyle/>
          <a:p>
            <a:pPr eaLnBrk="1" hangingPunct="1">
              <a:defRPr/>
            </a:pPr>
            <a:r>
              <a:rPr lang="zh-CN" altLang="en-US" dirty="0"/>
              <a:t>函数调用运算符重载实例</a:t>
            </a:r>
          </a:p>
        </p:txBody>
      </p:sp>
      <p:sp>
        <p:nvSpPr>
          <p:cNvPr id="176131" name="Rectangle 3"/>
          <p:cNvSpPr>
            <a:spLocks noGrp="1" noChangeArrowheads="1"/>
          </p:cNvSpPr>
          <p:nvPr>
            <p:ph idx="4294967295"/>
          </p:nvPr>
        </p:nvSpPr>
        <p:spPr>
          <a:xfrm>
            <a:off x="230293" y="1497118"/>
            <a:ext cx="11385550" cy="5011738"/>
          </a:xfrm>
        </p:spPr>
        <p:txBody>
          <a:bodyPr/>
          <a:lstStyle/>
          <a:p>
            <a:pPr marL="0" indent="0" eaLnBrk="1" hangingPunct="1">
              <a:lnSpc>
                <a:spcPct val="130000"/>
              </a:lnSpc>
              <a:buNone/>
            </a:pPr>
            <a:r>
              <a:rPr lang="zh-CN" altLang="en-US" sz="2400" dirty="0"/>
              <a:t>在</a:t>
            </a:r>
            <a:r>
              <a:rPr lang="en-US" altLang="zh-CN" sz="2400" dirty="0" err="1"/>
              <a:t>DoubleArray</a:t>
            </a:r>
            <a:r>
              <a:rPr lang="zh-CN" altLang="en-US" sz="2400" dirty="0"/>
              <a:t>类增加一个功能：取数组中的一部分元素形成一个新的数组</a:t>
            </a:r>
          </a:p>
          <a:p>
            <a:pPr marL="0" indent="0" eaLnBrk="1" hangingPunct="1">
              <a:lnSpc>
                <a:spcPct val="130000"/>
              </a:lnSpc>
              <a:buNone/>
            </a:pPr>
            <a:r>
              <a:rPr lang="zh-CN" altLang="en-US" sz="2400" dirty="0"/>
              <a:t>例如，在一个下标范围为</a:t>
            </a:r>
            <a:r>
              <a:rPr lang="en-US" altLang="zh-CN" sz="2400" dirty="0"/>
              <a:t>10</a:t>
            </a:r>
            <a:r>
              <a:rPr lang="zh-CN" altLang="en-US" sz="2400" dirty="0"/>
              <a:t>到</a:t>
            </a:r>
            <a:r>
              <a:rPr lang="en-US" altLang="zh-CN" sz="2400" dirty="0"/>
              <a:t>20</a:t>
            </a:r>
            <a:r>
              <a:rPr lang="zh-CN" altLang="en-US" sz="2400" dirty="0"/>
              <a:t>的数组</a:t>
            </a:r>
            <a:r>
              <a:rPr lang="en-US" altLang="zh-CN" sz="2400" dirty="0" err="1"/>
              <a:t>arr</a:t>
            </a:r>
            <a:r>
              <a:rPr lang="zh-CN" altLang="en-US" sz="2400" dirty="0"/>
              <a:t>中取出下标为第</a:t>
            </a:r>
            <a:r>
              <a:rPr lang="en-US" altLang="zh-CN" sz="2400" dirty="0"/>
              <a:t>12</a:t>
            </a:r>
            <a:r>
              <a:rPr lang="zh-CN" altLang="en-US" sz="2400" dirty="0"/>
              <a:t>到</a:t>
            </a:r>
            <a:r>
              <a:rPr lang="en-US" altLang="zh-CN" sz="2400" dirty="0"/>
              <a:t>15</a:t>
            </a:r>
            <a:r>
              <a:rPr lang="zh-CN" altLang="en-US" sz="2400" dirty="0"/>
              <a:t>的元素，形成一个下标范围为</a:t>
            </a:r>
            <a:r>
              <a:rPr lang="en-US" altLang="zh-CN" sz="2400" dirty="0"/>
              <a:t>2</a:t>
            </a:r>
            <a:r>
              <a:rPr lang="zh-CN" altLang="en-US" sz="2400" dirty="0"/>
              <a:t>到</a:t>
            </a:r>
            <a:r>
              <a:rPr lang="en-US" altLang="zh-CN" sz="2400" dirty="0"/>
              <a:t>5</a:t>
            </a:r>
            <a:r>
              <a:rPr lang="zh-CN" altLang="en-US" sz="2400" dirty="0"/>
              <a:t>的数组存放在数组</a:t>
            </a:r>
            <a:r>
              <a:rPr lang="en-US" altLang="zh-CN" sz="2400" dirty="0"/>
              <a:t>arr1</a:t>
            </a:r>
            <a:r>
              <a:rPr lang="zh-CN" altLang="en-US" sz="2400" dirty="0"/>
              <a:t>中，可以调用</a:t>
            </a:r>
          </a:p>
          <a:p>
            <a:pPr marL="0" indent="0" eaLnBrk="1" hangingPunct="1">
              <a:lnSpc>
                <a:spcPct val="130000"/>
              </a:lnSpc>
              <a:buNone/>
            </a:pPr>
            <a:r>
              <a:rPr lang="zh-CN" altLang="en-US" sz="2400" dirty="0"/>
              <a:t>      </a:t>
            </a:r>
            <a:r>
              <a:rPr lang="en-US" altLang="zh-CN" sz="2400" dirty="0"/>
              <a:t>arr1 = </a:t>
            </a:r>
            <a:r>
              <a:rPr lang="en-US" altLang="zh-CN" sz="2400" dirty="0" err="1"/>
              <a:t>arr</a:t>
            </a:r>
            <a:r>
              <a:rPr lang="en-US" altLang="zh-CN" sz="2400" dirty="0"/>
              <a:t>(12, 15, 2)</a:t>
            </a:r>
            <a:r>
              <a:rPr lang="zh-CN" altLang="en-US" sz="2400" dirty="0"/>
              <a:t>  </a:t>
            </a:r>
          </a:p>
        </p:txBody>
      </p:sp>
    </p:spTree>
  </p:cSld>
  <p:clrMapOvr>
    <a:masterClrMapping/>
  </p:clrMapOvr>
  <p:transition spd="med">
    <p:fade/>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p:txBody>
          <a:bodyPr/>
          <a:lstStyle/>
          <a:p>
            <a:pPr eaLnBrk="1" hangingPunct="1">
              <a:defRPr/>
            </a:pPr>
            <a:r>
              <a:rPr lang="zh-CN" altLang="en-US" dirty="0"/>
              <a:t>函数调用运算符重载实例</a:t>
            </a:r>
          </a:p>
        </p:txBody>
      </p:sp>
      <p:sp>
        <p:nvSpPr>
          <p:cNvPr id="177154" name="Rectangle 3"/>
          <p:cNvSpPr>
            <a:spLocks noGrp="1" noChangeArrowheads="1"/>
          </p:cNvSpPr>
          <p:nvPr>
            <p:ph idx="4294967295"/>
          </p:nvPr>
        </p:nvSpPr>
        <p:spPr>
          <a:xfrm>
            <a:off x="853440" y="1170158"/>
            <a:ext cx="10363200" cy="5438775"/>
          </a:xfrm>
        </p:spPr>
        <p:txBody>
          <a:bodyPr>
            <a:normAutofit/>
          </a:bodyPr>
          <a:lstStyle/>
          <a:p>
            <a:pPr eaLnBrk="1" hangingPunct="1">
              <a:buFont typeface="Wingdings" pitchFamily="2" charset="2"/>
              <a:buNone/>
            </a:pPr>
            <a:r>
              <a:rPr lang="en-US" altLang="zh-CN" sz="1867" dirty="0" err="1"/>
              <a:t>DoubleArray</a:t>
            </a:r>
            <a:r>
              <a:rPr lang="en-US" altLang="zh-CN" sz="1867" dirty="0"/>
              <a:t> operator()( </a:t>
            </a:r>
            <a:r>
              <a:rPr lang="en-US" altLang="zh-CN" sz="1867" dirty="0" err="1"/>
              <a:t>int</a:t>
            </a:r>
            <a:r>
              <a:rPr lang="en-US" altLang="zh-CN" sz="1867" dirty="0"/>
              <a:t> start,  </a:t>
            </a:r>
            <a:r>
              <a:rPr lang="en-US" altLang="zh-CN" sz="1867" dirty="0" err="1"/>
              <a:t>int</a:t>
            </a:r>
            <a:r>
              <a:rPr lang="en-US" altLang="zh-CN" sz="1867" dirty="0"/>
              <a:t> end,  </a:t>
            </a:r>
            <a:r>
              <a:rPr lang="en-US" altLang="zh-CN" sz="1867" dirty="0" err="1"/>
              <a:t>int</a:t>
            </a:r>
            <a:r>
              <a:rPr lang="en-US" altLang="zh-CN" sz="1867" dirty="0"/>
              <a:t> </a:t>
            </a:r>
            <a:r>
              <a:rPr lang="en-US" altLang="zh-CN" sz="1867" dirty="0" err="1"/>
              <a:t>lh</a:t>
            </a:r>
            <a:r>
              <a:rPr lang="en-US" altLang="zh-CN" sz="1867" dirty="0"/>
              <a:t>)</a:t>
            </a:r>
          </a:p>
          <a:p>
            <a:pPr eaLnBrk="1" hangingPunct="1">
              <a:buFont typeface="Wingdings" pitchFamily="2" charset="2"/>
              <a:buNone/>
            </a:pPr>
            <a:r>
              <a:rPr lang="en-US" altLang="zh-CN" sz="1867" dirty="0"/>
              <a:t>{</a:t>
            </a:r>
          </a:p>
          <a:p>
            <a:pPr eaLnBrk="1" hangingPunct="1">
              <a:buFont typeface="Wingdings" pitchFamily="2" charset="2"/>
              <a:buNone/>
            </a:pPr>
            <a:r>
              <a:rPr lang="en-US" altLang="zh-CN" sz="1867" dirty="0"/>
              <a:t>	if (start &gt; end || start &lt; low || end &gt; high )  { </a:t>
            </a:r>
          </a:p>
          <a:p>
            <a:pPr eaLnBrk="1" hangingPunct="1">
              <a:buFont typeface="Wingdings" pitchFamily="2" charset="2"/>
              <a:buNone/>
            </a:pPr>
            <a:r>
              <a:rPr lang="en-US" altLang="zh-CN" sz="1867" dirty="0"/>
              <a:t>             </a:t>
            </a:r>
            <a:r>
              <a:rPr lang="en-US" altLang="zh-CN" sz="1867" dirty="0" err="1"/>
              <a:t>cout</a:t>
            </a:r>
            <a:r>
              <a:rPr lang="en-US" altLang="zh-CN" sz="1867" dirty="0"/>
              <a:t> &lt;&lt; "</a:t>
            </a:r>
            <a:r>
              <a:rPr lang="zh-CN" altLang="en-US" sz="1867" dirty="0"/>
              <a:t>下标越界</a:t>
            </a:r>
            <a:r>
              <a:rPr lang="en-US" altLang="zh-CN" sz="1867" dirty="0"/>
              <a:t>"; </a:t>
            </a:r>
          </a:p>
          <a:p>
            <a:pPr eaLnBrk="1" hangingPunct="1">
              <a:buFont typeface="Wingdings" pitchFamily="2" charset="2"/>
              <a:buNone/>
            </a:pPr>
            <a:r>
              <a:rPr lang="en-US" altLang="zh-CN" sz="1867" dirty="0"/>
              <a:t>             exit(-1);</a:t>
            </a:r>
          </a:p>
          <a:p>
            <a:pPr eaLnBrk="1" hangingPunct="1">
              <a:buFont typeface="Wingdings" pitchFamily="2" charset="2"/>
              <a:buNone/>
            </a:pPr>
            <a:r>
              <a:rPr lang="en-US" altLang="zh-CN" sz="1867" dirty="0"/>
              <a:t>         }</a:t>
            </a:r>
          </a:p>
          <a:p>
            <a:pPr eaLnBrk="1" hangingPunct="1">
              <a:buFont typeface="Wingdings" pitchFamily="2" charset="2"/>
              <a:buNone/>
            </a:pPr>
            <a:r>
              <a:rPr lang="en-US" altLang="zh-CN" sz="1867" dirty="0"/>
              <a:t>	</a:t>
            </a:r>
          </a:p>
          <a:p>
            <a:pPr eaLnBrk="1" hangingPunct="1">
              <a:buFont typeface="Wingdings" pitchFamily="2" charset="2"/>
              <a:buNone/>
            </a:pPr>
            <a:r>
              <a:rPr lang="en-US" altLang="zh-CN" sz="1867" dirty="0"/>
              <a:t>	</a:t>
            </a:r>
            <a:r>
              <a:rPr lang="en-US" altLang="zh-CN" sz="1867" dirty="0" err="1"/>
              <a:t>DoubleArray</a:t>
            </a:r>
            <a:r>
              <a:rPr lang="en-US" altLang="zh-CN" sz="1867" dirty="0"/>
              <a:t> </a:t>
            </a:r>
            <a:r>
              <a:rPr lang="en-US" altLang="zh-CN" sz="1867" dirty="0" err="1"/>
              <a:t>tmp</a:t>
            </a:r>
            <a:r>
              <a:rPr lang="en-US" altLang="zh-CN" sz="1867" dirty="0"/>
              <a:t>(</a:t>
            </a:r>
            <a:r>
              <a:rPr lang="en-US" altLang="zh-CN" sz="1867" dirty="0" err="1"/>
              <a:t>lh</a:t>
            </a:r>
            <a:r>
              <a:rPr lang="en-US" altLang="zh-CN" sz="1867" dirty="0"/>
              <a:t>, </a:t>
            </a:r>
            <a:r>
              <a:rPr lang="en-US" altLang="zh-CN" sz="1867" dirty="0" err="1"/>
              <a:t>lh</a:t>
            </a:r>
            <a:r>
              <a:rPr lang="en-US" altLang="zh-CN" sz="1867" dirty="0"/>
              <a:t> + end - start);             </a:t>
            </a:r>
          </a:p>
          <a:p>
            <a:pPr eaLnBrk="1" hangingPunct="1">
              <a:buFont typeface="Wingdings" pitchFamily="2" charset="2"/>
              <a:buNone/>
            </a:pPr>
            <a:endParaRPr lang="en-US" altLang="zh-CN" sz="1867" dirty="0"/>
          </a:p>
          <a:p>
            <a:pPr eaLnBrk="1" hangingPunct="1">
              <a:buFont typeface="Wingdings" pitchFamily="2" charset="2"/>
              <a:buNone/>
            </a:pPr>
            <a:r>
              <a:rPr lang="en-US" altLang="zh-CN" sz="1867" dirty="0"/>
              <a:t>	for (</a:t>
            </a:r>
            <a:r>
              <a:rPr lang="en-US" altLang="zh-CN" sz="1867" dirty="0" err="1"/>
              <a:t>int</a:t>
            </a:r>
            <a:r>
              <a:rPr lang="en-US" altLang="zh-CN" sz="1867" dirty="0"/>
              <a:t> </a:t>
            </a:r>
            <a:r>
              <a:rPr lang="en-US" altLang="zh-CN" sz="1867" dirty="0" err="1"/>
              <a:t>i</a:t>
            </a:r>
            <a:r>
              <a:rPr lang="en-US" altLang="zh-CN" sz="1867" dirty="0"/>
              <a:t> = 0; </a:t>
            </a:r>
            <a:r>
              <a:rPr lang="en-US" altLang="zh-CN" sz="1867" dirty="0" err="1"/>
              <a:t>i</a:t>
            </a:r>
            <a:r>
              <a:rPr lang="en-US" altLang="zh-CN" sz="1867" dirty="0"/>
              <a:t> &lt; end - start + 1; ++</a:t>
            </a:r>
            <a:r>
              <a:rPr lang="en-US" altLang="zh-CN" sz="1867" dirty="0" err="1"/>
              <a:t>i</a:t>
            </a:r>
            <a:r>
              <a:rPr lang="en-US" altLang="zh-CN" sz="1867" dirty="0"/>
              <a:t>) </a:t>
            </a:r>
          </a:p>
          <a:p>
            <a:pPr eaLnBrk="1" hangingPunct="1">
              <a:buFont typeface="Wingdings" pitchFamily="2" charset="2"/>
              <a:buNone/>
            </a:pPr>
            <a:r>
              <a:rPr lang="en-US" altLang="zh-CN" sz="1867" dirty="0"/>
              <a:t>            </a:t>
            </a:r>
            <a:r>
              <a:rPr lang="en-US" altLang="zh-CN" sz="1867" dirty="0" err="1"/>
              <a:t>tmp.storage</a:t>
            </a:r>
            <a:r>
              <a:rPr lang="en-US" altLang="zh-CN" sz="1867" dirty="0"/>
              <a:t>[</a:t>
            </a:r>
            <a:r>
              <a:rPr lang="en-US" altLang="zh-CN" sz="1867" dirty="0" err="1"/>
              <a:t>i</a:t>
            </a:r>
            <a:r>
              <a:rPr lang="en-US" altLang="zh-CN" sz="1867" dirty="0"/>
              <a:t>] = storage[start + </a:t>
            </a:r>
            <a:r>
              <a:rPr lang="en-US" altLang="zh-CN" sz="1867" dirty="0" err="1"/>
              <a:t>i</a:t>
            </a:r>
            <a:r>
              <a:rPr lang="en-US" altLang="zh-CN" sz="1867" dirty="0"/>
              <a:t> - low];</a:t>
            </a:r>
          </a:p>
          <a:p>
            <a:pPr eaLnBrk="1" hangingPunct="1">
              <a:buFont typeface="Wingdings" pitchFamily="2" charset="2"/>
              <a:buNone/>
            </a:pPr>
            <a:endParaRPr lang="en-US" altLang="zh-CN" sz="1867" dirty="0"/>
          </a:p>
          <a:p>
            <a:pPr eaLnBrk="1" hangingPunct="1">
              <a:buFont typeface="Wingdings" pitchFamily="2" charset="2"/>
              <a:buNone/>
            </a:pPr>
            <a:r>
              <a:rPr lang="en-US" altLang="zh-CN" sz="1867" dirty="0"/>
              <a:t>	return </a:t>
            </a:r>
            <a:r>
              <a:rPr lang="en-US" altLang="zh-CN" sz="1867" dirty="0" err="1">
                <a:solidFill>
                  <a:srgbClr val="C00000"/>
                </a:solidFill>
              </a:rPr>
              <a:t>tmp</a:t>
            </a:r>
            <a:r>
              <a:rPr lang="en-US" altLang="zh-CN" sz="1867" dirty="0">
                <a:solidFill>
                  <a:srgbClr val="C00000"/>
                </a:solidFill>
              </a:rPr>
              <a:t>;</a:t>
            </a:r>
          </a:p>
          <a:p>
            <a:pPr eaLnBrk="1" hangingPunct="1">
              <a:buFont typeface="Wingdings" pitchFamily="2" charset="2"/>
              <a:buNone/>
            </a:pPr>
            <a:r>
              <a:rPr lang="en-US" altLang="zh-CN" sz="1867" dirty="0"/>
              <a:t>} </a:t>
            </a:r>
          </a:p>
        </p:txBody>
      </p:sp>
    </p:spTree>
  </p:cSld>
  <p:clrMapOvr>
    <a:masterClrMapping/>
  </p:clrMapOvr>
  <p:transition spd="med">
    <p:fade/>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0530" name="Rectangle 2"/>
          <p:cNvSpPr>
            <a:spLocks noGrp="1" noChangeArrowheads="1"/>
          </p:cNvSpPr>
          <p:nvPr>
            <p:ph type="title"/>
          </p:nvPr>
        </p:nvSpPr>
        <p:spPr/>
        <p:txBody>
          <a:bodyPr/>
          <a:lstStyle/>
          <a:p>
            <a:pPr eaLnBrk="1" hangingPunct="1">
              <a:defRPr/>
            </a:pPr>
            <a:r>
              <a:rPr lang="en-US" altLang="zh-CN" dirty="0"/>
              <a:t>++</a:t>
            </a:r>
            <a:r>
              <a:rPr lang="zh-CN" altLang="en-US" dirty="0"/>
              <a:t>和</a:t>
            </a:r>
            <a:r>
              <a:rPr lang="zh-CN" altLang="en-US" dirty="0">
                <a:latin typeface="Times New Roman"/>
              </a:rPr>
              <a:t> </a:t>
            </a:r>
            <a:r>
              <a:rPr lang="en-US" altLang="zh-CN" dirty="0"/>
              <a:t>-- </a:t>
            </a:r>
            <a:r>
              <a:rPr lang="zh-CN" altLang="en-US" dirty="0"/>
              <a:t>重载</a:t>
            </a:r>
          </a:p>
        </p:txBody>
      </p:sp>
      <p:sp>
        <p:nvSpPr>
          <p:cNvPr id="179203" name="Rectangle 3"/>
          <p:cNvSpPr>
            <a:spLocks noGrp="1" noChangeArrowheads="1"/>
          </p:cNvSpPr>
          <p:nvPr>
            <p:ph idx="4294967295"/>
          </p:nvPr>
        </p:nvSpPr>
        <p:spPr>
          <a:xfrm>
            <a:off x="799254" y="1471084"/>
            <a:ext cx="6819900" cy="4370388"/>
          </a:xfrm>
        </p:spPr>
        <p:txBody>
          <a:bodyPr/>
          <a:lstStyle/>
          <a:p>
            <a:pPr marL="0" indent="0" algn="just" eaLnBrk="1" hangingPunct="1">
              <a:buNone/>
            </a:pPr>
            <a:r>
              <a:rPr lang="zh-CN" altLang="en-US" b="1" dirty="0"/>
              <a:t>重载＋＋、</a:t>
            </a:r>
            <a:r>
              <a:rPr lang="en-US" altLang="zh-CN" b="1" dirty="0"/>
              <a:t>- -</a:t>
            </a:r>
            <a:r>
              <a:rPr lang="zh-CN" altLang="en-US" b="1" dirty="0"/>
              <a:t>时遇到的问题</a:t>
            </a:r>
          </a:p>
          <a:p>
            <a:pPr marL="0" indent="0">
              <a:spcBef>
                <a:spcPts val="800"/>
              </a:spcBef>
              <a:buNone/>
            </a:pPr>
            <a:r>
              <a:rPr lang="zh-CN" altLang="en-US" sz="1867" dirty="0"/>
              <a:t>这两个操作符可以是前缀，也可以是后缀</a:t>
            </a:r>
            <a:endParaRPr lang="en-US" altLang="zh-CN" sz="1867" dirty="0"/>
          </a:p>
          <a:p>
            <a:pPr marL="0" indent="0" eaLnBrk="1" hangingPunct="1">
              <a:buNone/>
            </a:pPr>
            <a:r>
              <a:rPr lang="zh-CN" altLang="en-US" sz="1867" dirty="0"/>
              <a:t>前缀和后缀的含义是有区别的。所以，必须有两个重载函数 </a:t>
            </a:r>
          </a:p>
          <a:p>
            <a:pPr marL="0" indent="0" eaLnBrk="1" hangingPunct="1">
              <a:buNone/>
            </a:pPr>
            <a:r>
              <a:rPr lang="zh-CN" altLang="en-US" sz="1867" dirty="0"/>
              <a:t>两个重载函数有相同的原型</a:t>
            </a:r>
            <a:endParaRPr lang="en-US" altLang="zh-CN" sz="1867" dirty="0"/>
          </a:p>
          <a:p>
            <a:pPr marL="0" indent="0" eaLnBrk="1" hangingPunct="1">
              <a:buNone/>
            </a:pPr>
            <a:endParaRPr lang="zh-CN" altLang="en-US" sz="1867" dirty="0"/>
          </a:p>
          <a:p>
            <a:pPr marL="0" indent="0" algn="just">
              <a:spcBef>
                <a:spcPts val="800"/>
              </a:spcBef>
              <a:buNone/>
            </a:pPr>
            <a:r>
              <a:rPr lang="zh-CN" altLang="en-US" b="1" dirty="0"/>
              <a:t>区分方法</a:t>
            </a:r>
          </a:p>
          <a:p>
            <a:pPr marL="0" indent="0" algn="just">
              <a:spcBef>
                <a:spcPts val="800"/>
              </a:spcBef>
              <a:buNone/>
            </a:pPr>
            <a:r>
              <a:rPr lang="zh-CN" altLang="en-US" sz="1867" dirty="0"/>
              <a:t>前缀：一元操作符</a:t>
            </a:r>
          </a:p>
          <a:p>
            <a:pPr marL="0" indent="0" algn="just" eaLnBrk="1" hangingPunct="1">
              <a:buNone/>
            </a:pPr>
            <a:r>
              <a:rPr lang="zh-CN" altLang="en-US" sz="1867" dirty="0"/>
              <a:t>后缀：二元操作符，认为增加一个整型参数</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920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920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920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920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920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920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92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1554" name="Rectangle 2"/>
          <p:cNvSpPr>
            <a:spLocks noGrp="1" noChangeArrowheads="1"/>
          </p:cNvSpPr>
          <p:nvPr>
            <p:ph type="title"/>
          </p:nvPr>
        </p:nvSpPr>
        <p:spPr/>
        <p:txBody>
          <a:bodyPr/>
          <a:lstStyle/>
          <a:p>
            <a:pPr eaLnBrk="1" hangingPunct="1">
              <a:defRPr/>
            </a:pPr>
            <a:r>
              <a:rPr lang="en-US" altLang="zh-CN" dirty="0">
                <a:latin typeface="Times New Roman"/>
              </a:rPr>
              <a:t>“</a:t>
            </a:r>
            <a:r>
              <a:rPr lang="en-US" altLang="zh-CN" dirty="0"/>
              <a:t>++</a:t>
            </a:r>
            <a:r>
              <a:rPr lang="en-US" altLang="zh-CN" dirty="0">
                <a:latin typeface="Times New Roman"/>
              </a:rPr>
              <a:t>”</a:t>
            </a:r>
            <a:r>
              <a:rPr lang="zh-CN" altLang="en-US" dirty="0"/>
              <a:t>和</a:t>
            </a:r>
            <a:r>
              <a:rPr lang="zh-CN" altLang="en-US" dirty="0">
                <a:latin typeface="Times New Roman"/>
              </a:rPr>
              <a:t>“</a:t>
            </a:r>
            <a:r>
              <a:rPr lang="en-US" altLang="zh-CN" dirty="0"/>
              <a:t>--</a:t>
            </a:r>
            <a:r>
              <a:rPr lang="en-US" altLang="zh-CN" dirty="0">
                <a:latin typeface="Times New Roman"/>
              </a:rPr>
              <a:t>”</a:t>
            </a:r>
            <a:r>
              <a:rPr lang="zh-CN" altLang="en-US" dirty="0"/>
              <a:t>重载    </a:t>
            </a:r>
            <a:r>
              <a:rPr lang="en-US" altLang="zh-CN" sz="4267" dirty="0"/>
              <a:t>cont.</a:t>
            </a:r>
          </a:p>
        </p:txBody>
      </p:sp>
      <p:sp>
        <p:nvSpPr>
          <p:cNvPr id="180227" name="Rectangle 3"/>
          <p:cNvSpPr>
            <a:spLocks noGrp="1" noChangeArrowheads="1"/>
          </p:cNvSpPr>
          <p:nvPr>
            <p:ph idx="4294967295"/>
          </p:nvPr>
        </p:nvSpPr>
        <p:spPr>
          <a:xfrm>
            <a:off x="1144693" y="1508549"/>
            <a:ext cx="6516688" cy="4457700"/>
          </a:xfrm>
        </p:spPr>
        <p:txBody>
          <a:bodyPr>
            <a:normAutofit lnSpcReduction="10000"/>
          </a:bodyPr>
          <a:lstStyle/>
          <a:p>
            <a:pPr marL="0" indent="0">
              <a:spcBef>
                <a:spcPts val="1600"/>
              </a:spcBef>
              <a:buNone/>
            </a:pPr>
            <a:r>
              <a:rPr lang="zh-CN" altLang="en-US" b="1" dirty="0"/>
              <a:t>成员函数重载</a:t>
            </a:r>
          </a:p>
          <a:p>
            <a:pPr marL="0" indent="0">
              <a:spcBef>
                <a:spcPts val="1600"/>
              </a:spcBef>
              <a:buNone/>
            </a:pPr>
            <a:r>
              <a:rPr lang="en-US" altLang="zh-CN" sz="1867" dirty="0"/>
              <a:t>++ob</a:t>
            </a:r>
            <a:r>
              <a:rPr lang="zh-CN" altLang="en-US" sz="1867" dirty="0"/>
              <a:t>重载为：类名  </a:t>
            </a:r>
            <a:r>
              <a:rPr lang="en-US" altLang="zh-CN" sz="1867" dirty="0"/>
              <a:t>&amp;</a:t>
            </a:r>
            <a:r>
              <a:rPr lang="en-US" altLang="zh-CN" sz="1867" dirty="0" err="1"/>
              <a:t>ob.operator</a:t>
            </a:r>
            <a:r>
              <a:rPr lang="en-US" altLang="zh-CN" sz="1867" dirty="0"/>
              <a:t>++( )</a:t>
            </a:r>
          </a:p>
          <a:p>
            <a:pPr marL="0" indent="0">
              <a:spcBef>
                <a:spcPts val="1600"/>
              </a:spcBef>
              <a:buNone/>
            </a:pPr>
            <a:r>
              <a:rPr lang="en-US" altLang="zh-CN" sz="1867" dirty="0"/>
              <a:t>ob-- </a:t>
            </a:r>
            <a:r>
              <a:rPr lang="zh-CN" altLang="en-US" sz="1867" dirty="0"/>
              <a:t>重载为：类名  </a:t>
            </a:r>
            <a:r>
              <a:rPr lang="en-US" altLang="zh-CN" sz="1867" dirty="0" err="1"/>
              <a:t>ob.operator</a:t>
            </a:r>
            <a:r>
              <a:rPr lang="en-US" altLang="zh-CN" sz="1867" dirty="0"/>
              <a:t>--( </a:t>
            </a:r>
            <a:r>
              <a:rPr lang="en-US" altLang="zh-CN" sz="1867" dirty="0" err="1"/>
              <a:t>int</a:t>
            </a:r>
            <a:r>
              <a:rPr lang="en-US" altLang="zh-CN" sz="1867" dirty="0"/>
              <a:t> )</a:t>
            </a:r>
          </a:p>
          <a:p>
            <a:pPr marL="0" indent="0">
              <a:spcBef>
                <a:spcPts val="1600"/>
              </a:spcBef>
              <a:buNone/>
            </a:pPr>
            <a:endParaRPr lang="en-US" altLang="zh-CN" sz="1867" dirty="0"/>
          </a:p>
          <a:p>
            <a:pPr marL="0" indent="0">
              <a:spcBef>
                <a:spcPts val="1600"/>
              </a:spcBef>
              <a:buNone/>
            </a:pPr>
            <a:r>
              <a:rPr lang="zh-CN" altLang="en-US" b="1" dirty="0"/>
              <a:t>友元函数重载</a:t>
            </a:r>
          </a:p>
          <a:p>
            <a:pPr marL="0" indent="0">
              <a:spcBef>
                <a:spcPts val="1600"/>
              </a:spcBef>
              <a:buNone/>
            </a:pPr>
            <a:r>
              <a:rPr lang="zh-CN" altLang="en-US" dirty="0"/>
              <a:t> </a:t>
            </a:r>
            <a:r>
              <a:rPr lang="en-US" altLang="zh-CN" sz="1867" dirty="0"/>
              <a:t>++ob</a:t>
            </a:r>
            <a:r>
              <a:rPr lang="zh-CN" altLang="en-US" sz="1867" dirty="0"/>
              <a:t>重载为：类名  </a:t>
            </a:r>
            <a:r>
              <a:rPr lang="en-US" altLang="zh-CN" sz="1867" dirty="0"/>
              <a:t>&amp; operator++( X  &amp;ob )</a:t>
            </a:r>
          </a:p>
          <a:p>
            <a:pPr marL="0" indent="0">
              <a:spcBef>
                <a:spcPts val="1600"/>
              </a:spcBef>
              <a:buNone/>
            </a:pPr>
            <a:r>
              <a:rPr lang="en-US" altLang="zh-CN" sz="1867" dirty="0"/>
              <a:t> ob--</a:t>
            </a:r>
            <a:r>
              <a:rPr lang="zh-CN" altLang="en-US" sz="1867" dirty="0"/>
              <a:t>重载为：类名  </a:t>
            </a:r>
            <a:r>
              <a:rPr lang="en-US" altLang="zh-CN" sz="1867" dirty="0"/>
              <a:t>operator--( X  &amp;ob,  </a:t>
            </a:r>
            <a:r>
              <a:rPr lang="en-US" altLang="zh-CN" sz="1867" dirty="0" err="1"/>
              <a:t>int</a:t>
            </a:r>
            <a:r>
              <a:rPr lang="en-US" altLang="zh-CN" sz="1867" dirty="0"/>
              <a:t> )</a:t>
            </a:r>
          </a:p>
          <a:p>
            <a:pPr marL="0" indent="0">
              <a:spcBef>
                <a:spcPts val="1600"/>
              </a:spcBef>
              <a:buNone/>
            </a:pPr>
            <a:endParaRPr lang="en-US" altLang="zh-CN" sz="1867" dirty="0"/>
          </a:p>
          <a:p>
            <a:pPr marL="0" indent="0">
              <a:spcBef>
                <a:spcPts val="1600"/>
              </a:spcBef>
              <a:buNone/>
            </a:pPr>
            <a:r>
              <a:rPr lang="zh-CN" altLang="en-US" b="1" dirty="0"/>
              <a:t>调用时，参数</a:t>
            </a:r>
            <a:r>
              <a:rPr lang="en-US" altLang="zh-CN" b="1" dirty="0" err="1"/>
              <a:t>int</a:t>
            </a:r>
            <a:r>
              <a:rPr lang="zh-CN" altLang="en-US" b="1" dirty="0"/>
              <a:t>一般传递给值</a:t>
            </a:r>
            <a:r>
              <a:rPr lang="en-US" altLang="zh-CN" b="1" dirty="0"/>
              <a:t>0</a:t>
            </a:r>
            <a:endParaRPr lang="zh-CN" altLang="en-US" b="1" dirty="0"/>
          </a:p>
        </p:txBody>
      </p:sp>
    </p:spTree>
  </p:cSld>
  <p:clrMapOvr>
    <a:masterClrMapping/>
  </p:clrMapOvr>
  <p:transition spd="med">
    <p:fade/>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2578" name="Rectangle 2"/>
          <p:cNvSpPr>
            <a:spLocks noGrp="1" noChangeArrowheads="1"/>
          </p:cNvSpPr>
          <p:nvPr>
            <p:ph type="title"/>
          </p:nvPr>
        </p:nvSpPr>
        <p:spPr/>
        <p:txBody>
          <a:bodyPr/>
          <a:lstStyle/>
          <a:p>
            <a:pPr eaLnBrk="1" hangingPunct="1">
              <a:defRPr/>
            </a:pPr>
            <a:r>
              <a:rPr lang="en-US" altLang="zh-CN" dirty="0"/>
              <a:t>++</a:t>
            </a:r>
            <a:r>
              <a:rPr lang="zh-CN" altLang="en-US" dirty="0"/>
              <a:t>、</a:t>
            </a:r>
            <a:r>
              <a:rPr lang="en-US" altLang="zh-CN" dirty="0"/>
              <a:t>--</a:t>
            </a:r>
            <a:r>
              <a:rPr lang="zh-CN" altLang="en-US" dirty="0"/>
              <a:t>重载实例</a:t>
            </a:r>
          </a:p>
        </p:txBody>
      </p:sp>
      <p:sp>
        <p:nvSpPr>
          <p:cNvPr id="181251" name="Rectangle 3"/>
          <p:cNvSpPr>
            <a:spLocks noGrp="1" noChangeArrowheads="1"/>
          </p:cNvSpPr>
          <p:nvPr>
            <p:ph idx="4294967295"/>
          </p:nvPr>
        </p:nvSpPr>
        <p:spPr>
          <a:xfrm>
            <a:off x="711200" y="1466004"/>
            <a:ext cx="9956800" cy="4525963"/>
          </a:xfrm>
        </p:spPr>
        <p:txBody>
          <a:bodyPr/>
          <a:lstStyle/>
          <a:p>
            <a:pPr marL="0" indent="0">
              <a:lnSpc>
                <a:spcPct val="140000"/>
              </a:lnSpc>
              <a:buNone/>
            </a:pPr>
            <a:r>
              <a:rPr lang="zh-CN" altLang="zh-CN" sz="2400" dirty="0"/>
              <a:t>在有理数类中增加前缀和后缀的</a:t>
            </a:r>
            <a:r>
              <a:rPr lang="en-US" altLang="zh-CN" sz="2400" dirty="0"/>
              <a:t>++</a:t>
            </a:r>
            <a:r>
              <a:rPr lang="zh-CN" altLang="zh-CN" sz="2400" dirty="0"/>
              <a:t>和</a:t>
            </a:r>
            <a:r>
              <a:rPr lang="en-US" altLang="zh-CN" sz="2400" dirty="0"/>
              <a:t>--</a:t>
            </a:r>
            <a:r>
              <a:rPr lang="zh-CN" altLang="zh-CN" sz="2400" dirty="0"/>
              <a:t>操作，分别实现对有理数加</a:t>
            </a:r>
            <a:r>
              <a:rPr lang="en-US" altLang="zh-CN" sz="2400" dirty="0"/>
              <a:t>1</a:t>
            </a:r>
            <a:r>
              <a:rPr lang="zh-CN" altLang="zh-CN" sz="2400" dirty="0"/>
              <a:t>和减</a:t>
            </a:r>
            <a:r>
              <a:rPr lang="en-US" altLang="zh-CN" sz="2400" dirty="0"/>
              <a:t>1</a:t>
            </a:r>
            <a:r>
              <a:rPr lang="zh-CN" altLang="zh-CN" sz="2400" dirty="0"/>
              <a:t>。前缀和后缀的含义与内置类型相同。</a:t>
            </a:r>
            <a:endParaRPr lang="zh-CN" altLang="en-US" sz="2400" dirty="0"/>
          </a:p>
        </p:txBody>
      </p:sp>
      <p:sp>
        <p:nvSpPr>
          <p:cNvPr id="5" name="矩形 4"/>
          <p:cNvSpPr/>
          <p:nvPr/>
        </p:nvSpPr>
        <p:spPr>
          <a:xfrm>
            <a:off x="876301" y="3105152"/>
            <a:ext cx="6819900" cy="1816266"/>
          </a:xfrm>
          <a:prstGeom prst="rect">
            <a:avLst/>
          </a:prstGeom>
          <a:ln w="3175">
            <a:solidFill>
              <a:schemeClr val="tx1"/>
            </a:solidFill>
          </a:ln>
        </p:spPr>
        <p:txBody>
          <a:bodyPr wrap="square">
            <a:spAutoFit/>
          </a:bodyPr>
          <a:lstStyle/>
          <a:p>
            <a:r>
              <a:rPr lang="en-US" altLang="zh-CN" sz="1867" dirty="0">
                <a:latin typeface="微软雅黑" pitchFamily="34" charset="-122"/>
                <a:ea typeface="微软雅黑" pitchFamily="34" charset="-122"/>
              </a:rPr>
              <a:t>Rational &amp;Rational::operator++()             // </a:t>
            </a:r>
            <a:r>
              <a:rPr lang="zh-CN" altLang="zh-CN" sz="1867" dirty="0">
                <a:latin typeface="微软雅黑" pitchFamily="34" charset="-122"/>
                <a:ea typeface="微软雅黑" pitchFamily="34" charset="-122"/>
              </a:rPr>
              <a:t>前缀</a:t>
            </a:r>
            <a:r>
              <a:rPr lang="en-US" altLang="zh-CN" sz="1867" dirty="0">
                <a:latin typeface="微软雅黑" pitchFamily="34" charset="-122"/>
                <a:ea typeface="微软雅黑" pitchFamily="34" charset="-122"/>
              </a:rPr>
              <a:t>++</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num += den;</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return *this;</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a:t>
            </a:r>
            <a:endParaRPr lang="zh-CN" altLang="zh-CN" sz="1867" dirty="0">
              <a:latin typeface="微软雅黑" pitchFamily="34" charset="-122"/>
              <a:ea typeface="微软雅黑" pitchFamily="34" charset="-122"/>
            </a:endParaRPr>
          </a:p>
        </p:txBody>
      </p:sp>
    </p:spTree>
  </p:cSld>
  <p:clrMapOvr>
    <a:masterClrMapping/>
  </p:clrMapOvr>
  <p:transition spd="med">
    <p:fade/>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2578" name="Rectangle 2"/>
          <p:cNvSpPr>
            <a:spLocks noGrp="1" noChangeArrowheads="1"/>
          </p:cNvSpPr>
          <p:nvPr>
            <p:ph type="title"/>
          </p:nvPr>
        </p:nvSpPr>
        <p:spPr/>
        <p:txBody>
          <a:bodyPr/>
          <a:lstStyle/>
          <a:p>
            <a:pPr eaLnBrk="1" hangingPunct="1">
              <a:defRPr/>
            </a:pPr>
            <a:r>
              <a:rPr lang="en-US" altLang="zh-CN" dirty="0"/>
              <a:t>++</a:t>
            </a:r>
            <a:r>
              <a:rPr lang="zh-CN" altLang="en-US" dirty="0"/>
              <a:t>、</a:t>
            </a:r>
            <a:r>
              <a:rPr lang="en-US" altLang="zh-CN" dirty="0"/>
              <a:t>--</a:t>
            </a:r>
            <a:r>
              <a:rPr lang="zh-CN" altLang="en-US" dirty="0"/>
              <a:t>重载实例</a:t>
            </a:r>
          </a:p>
        </p:txBody>
      </p:sp>
      <p:sp>
        <p:nvSpPr>
          <p:cNvPr id="5" name="矩形 4"/>
          <p:cNvSpPr/>
          <p:nvPr/>
        </p:nvSpPr>
        <p:spPr>
          <a:xfrm>
            <a:off x="609601" y="923926"/>
            <a:ext cx="7905751" cy="5551456"/>
          </a:xfrm>
          <a:prstGeom prst="rect">
            <a:avLst/>
          </a:prstGeom>
          <a:ln w="3175">
            <a:solidFill>
              <a:schemeClr val="tx1"/>
            </a:solidFill>
          </a:ln>
        </p:spPr>
        <p:txBody>
          <a:bodyPr wrap="square">
            <a:spAutoFit/>
          </a:bodyPr>
          <a:lstStyle/>
          <a:p>
            <a:r>
              <a:rPr lang="en-US" altLang="zh-CN" sz="1867" dirty="0">
                <a:latin typeface="微软雅黑" pitchFamily="34" charset="-122"/>
                <a:ea typeface="微软雅黑" pitchFamily="34" charset="-122"/>
              </a:rPr>
              <a:t>Rational </a:t>
            </a:r>
            <a:r>
              <a:rPr lang="en-US" altLang="zh-CN" sz="1867" dirty="0" err="1">
                <a:latin typeface="微软雅黑" pitchFamily="34" charset="-122"/>
                <a:ea typeface="微软雅黑" pitchFamily="34" charset="-122"/>
              </a:rPr>
              <a:t>Rational</a:t>
            </a:r>
            <a:r>
              <a:rPr lang="en-US" altLang="zh-CN" sz="1867" dirty="0">
                <a:latin typeface="微软雅黑" pitchFamily="34" charset="-122"/>
                <a:ea typeface="微软雅黑" pitchFamily="34" charset="-122"/>
              </a:rPr>
              <a:t>::operator++(</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x)          // </a:t>
            </a:r>
            <a:r>
              <a:rPr lang="zh-CN" altLang="zh-CN" sz="1867" dirty="0">
                <a:latin typeface="微软雅黑" pitchFamily="34" charset="-122"/>
                <a:ea typeface="微软雅黑" pitchFamily="34" charset="-122"/>
              </a:rPr>
              <a:t>后缀</a:t>
            </a:r>
            <a:r>
              <a:rPr lang="en-US" altLang="zh-CN" sz="1867" dirty="0">
                <a:latin typeface="微软雅黑" pitchFamily="34" charset="-122"/>
                <a:ea typeface="微软雅黑" pitchFamily="34" charset="-122"/>
              </a:rPr>
              <a:t>++</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Rational </a:t>
            </a:r>
            <a:r>
              <a:rPr lang="en-US" altLang="zh-CN" sz="1867" dirty="0" err="1">
                <a:latin typeface="微软雅黑" pitchFamily="34" charset="-122"/>
                <a:ea typeface="微软雅黑" pitchFamily="34" charset="-122"/>
              </a:rPr>
              <a:t>tmp</a:t>
            </a:r>
            <a:r>
              <a:rPr lang="en-US" altLang="zh-CN" sz="1867" dirty="0">
                <a:latin typeface="微软雅黑" pitchFamily="34" charset="-122"/>
                <a:ea typeface="微软雅黑" pitchFamily="34" charset="-122"/>
              </a:rPr>
              <a:t> = *this; </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num += den;</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return </a:t>
            </a:r>
            <a:r>
              <a:rPr lang="en-US" altLang="zh-CN" sz="1867" dirty="0" err="1">
                <a:latin typeface="微软雅黑" pitchFamily="34" charset="-122"/>
                <a:ea typeface="微软雅黑" pitchFamily="34" charset="-122"/>
              </a:rPr>
              <a:t>tmp</a:t>
            </a:r>
            <a:r>
              <a:rPr lang="en-US" altLang="zh-CN" sz="1867" dirty="0">
                <a:latin typeface="微软雅黑" pitchFamily="34" charset="-122"/>
                <a:ea typeface="微软雅黑" pitchFamily="34" charset="-122"/>
              </a:rPr>
              <a:t>;</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Rational &amp;Rational::operator--()              // </a:t>
            </a:r>
            <a:r>
              <a:rPr lang="zh-CN" altLang="zh-CN" sz="1867" dirty="0">
                <a:latin typeface="微软雅黑" pitchFamily="34" charset="-122"/>
                <a:ea typeface="微软雅黑" pitchFamily="34" charset="-122"/>
              </a:rPr>
              <a:t>前缀</a:t>
            </a:r>
            <a:r>
              <a:rPr lang="en-US" altLang="zh-CN" sz="1867" dirty="0">
                <a:latin typeface="微软雅黑" pitchFamily="34" charset="-122"/>
                <a:ea typeface="微软雅黑" pitchFamily="34" charset="-122"/>
              </a:rPr>
              <a:t>--</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num -= den;</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return *this;</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Rational </a:t>
            </a:r>
            <a:r>
              <a:rPr lang="en-US" altLang="zh-CN" sz="1867" dirty="0" err="1">
                <a:latin typeface="微软雅黑" pitchFamily="34" charset="-122"/>
                <a:ea typeface="微软雅黑" pitchFamily="34" charset="-122"/>
              </a:rPr>
              <a:t>Rational</a:t>
            </a:r>
            <a:r>
              <a:rPr lang="en-US" altLang="zh-CN" sz="1867" dirty="0">
                <a:latin typeface="微软雅黑" pitchFamily="34" charset="-122"/>
                <a:ea typeface="微软雅黑" pitchFamily="34" charset="-122"/>
              </a:rPr>
              <a:t>::operator--(</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x)          // </a:t>
            </a:r>
            <a:r>
              <a:rPr lang="zh-CN" altLang="zh-CN" sz="1867" dirty="0">
                <a:latin typeface="微软雅黑" pitchFamily="34" charset="-122"/>
                <a:ea typeface="微软雅黑" pitchFamily="34" charset="-122"/>
              </a:rPr>
              <a:t>后缀</a:t>
            </a:r>
            <a:r>
              <a:rPr lang="en-US" altLang="zh-CN" sz="1867" dirty="0">
                <a:latin typeface="微软雅黑" pitchFamily="34" charset="-122"/>
                <a:ea typeface="微软雅黑" pitchFamily="34" charset="-122"/>
              </a:rPr>
              <a:t>--</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Rational </a:t>
            </a:r>
            <a:r>
              <a:rPr lang="en-US" altLang="zh-CN" sz="1867" dirty="0" err="1">
                <a:latin typeface="微软雅黑" pitchFamily="34" charset="-122"/>
                <a:ea typeface="微软雅黑" pitchFamily="34" charset="-122"/>
              </a:rPr>
              <a:t>tmp</a:t>
            </a:r>
            <a:r>
              <a:rPr lang="en-US" altLang="zh-CN" sz="1867" dirty="0">
                <a:latin typeface="微软雅黑" pitchFamily="34" charset="-122"/>
                <a:ea typeface="微软雅黑" pitchFamily="34" charset="-122"/>
              </a:rPr>
              <a:t> = *this; </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num -= den;</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return </a:t>
            </a:r>
            <a:r>
              <a:rPr lang="en-US" altLang="zh-CN" sz="1867" dirty="0" err="1">
                <a:latin typeface="微软雅黑" pitchFamily="34" charset="-122"/>
                <a:ea typeface="微软雅黑" pitchFamily="34" charset="-122"/>
              </a:rPr>
              <a:t>tmp</a:t>
            </a:r>
            <a:r>
              <a:rPr lang="en-US" altLang="zh-CN" sz="1867" dirty="0">
                <a:latin typeface="微软雅黑" pitchFamily="34" charset="-122"/>
                <a:ea typeface="微软雅黑" pitchFamily="34" charset="-122"/>
              </a:rPr>
              <a:t>;</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a:t>
            </a:r>
            <a:endParaRPr lang="zh-CN" altLang="zh-CN" sz="1867" dirty="0">
              <a:latin typeface="微软雅黑" pitchFamily="34" charset="-122"/>
              <a:ea typeface="微软雅黑" pitchFamily="34" charset="-122"/>
            </a:endParaRPr>
          </a:p>
        </p:txBody>
      </p:sp>
    </p:spTree>
  </p:cSld>
  <p:clrMapOvr>
    <a:masterClrMapping/>
  </p:clrMapOvr>
  <p:transition spd="med">
    <p:fade/>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5650" name="Rectangle 2"/>
          <p:cNvSpPr>
            <a:spLocks noGrp="1" noChangeArrowheads="1"/>
          </p:cNvSpPr>
          <p:nvPr>
            <p:ph type="title"/>
          </p:nvPr>
        </p:nvSpPr>
        <p:spPr/>
        <p:txBody>
          <a:bodyPr/>
          <a:lstStyle/>
          <a:p>
            <a:pPr eaLnBrk="1" hangingPunct="1">
              <a:defRPr/>
            </a:pPr>
            <a:r>
              <a:rPr lang="zh-CN" altLang="en-US" dirty="0"/>
              <a:t>类的使用</a:t>
            </a:r>
          </a:p>
        </p:txBody>
      </p:sp>
      <p:sp>
        <p:nvSpPr>
          <p:cNvPr id="184323" name="Rectangle 3"/>
          <p:cNvSpPr>
            <a:spLocks noGrp="1" noChangeArrowheads="1"/>
          </p:cNvSpPr>
          <p:nvPr>
            <p:ph idx="4294967295"/>
          </p:nvPr>
        </p:nvSpPr>
        <p:spPr>
          <a:xfrm>
            <a:off x="562186" y="1088724"/>
            <a:ext cx="7610475" cy="5210175"/>
          </a:xfrm>
        </p:spPr>
        <p:txBody>
          <a:bodyPr>
            <a:normAutofit lnSpcReduction="10000"/>
          </a:bodyPr>
          <a:lstStyle/>
          <a:p>
            <a:pPr marL="0" indent="0">
              <a:buNone/>
            </a:pPr>
            <a:r>
              <a:rPr lang="en-US" altLang="zh-CN" sz="1867" dirty="0" err="1"/>
              <a:t>int</a:t>
            </a:r>
            <a:r>
              <a:rPr lang="en-US" altLang="zh-CN" sz="1867" dirty="0"/>
              <a:t> main()</a:t>
            </a:r>
            <a:endParaRPr lang="zh-CN" altLang="zh-CN" sz="1867" dirty="0"/>
          </a:p>
          <a:p>
            <a:pPr marL="0" indent="0">
              <a:buNone/>
            </a:pPr>
            <a:r>
              <a:rPr lang="en-US" altLang="zh-CN" sz="1867" dirty="0"/>
              <a:t>{</a:t>
            </a:r>
            <a:endParaRPr lang="zh-CN" altLang="zh-CN" sz="1867" dirty="0"/>
          </a:p>
          <a:p>
            <a:pPr marL="0" indent="0">
              <a:buNone/>
            </a:pPr>
            <a:r>
              <a:rPr lang="en-US" altLang="zh-CN" sz="1867" dirty="0"/>
              <a:t>    Rational r1(1,6), r2(1,6), r3;</a:t>
            </a:r>
            <a:endParaRPr lang="zh-CN" altLang="zh-CN" sz="1867" dirty="0"/>
          </a:p>
          <a:p>
            <a:pPr marL="0" indent="0">
              <a:buNone/>
            </a:pPr>
            <a:r>
              <a:rPr lang="en-US" altLang="zh-CN" sz="1867" dirty="0"/>
              <a:t> </a:t>
            </a:r>
            <a:endParaRPr lang="zh-CN" altLang="zh-CN" sz="1867" dirty="0"/>
          </a:p>
          <a:p>
            <a:pPr marL="0" indent="0">
              <a:buNone/>
            </a:pPr>
            <a:r>
              <a:rPr lang="en-US" altLang="zh-CN" sz="1867" dirty="0"/>
              <a:t>    </a:t>
            </a:r>
            <a:r>
              <a:rPr lang="en-US" altLang="zh-CN" sz="1867" dirty="0" err="1"/>
              <a:t>cout</a:t>
            </a:r>
            <a:r>
              <a:rPr lang="en-US" altLang="zh-CN" sz="1867" dirty="0"/>
              <a:t> &lt;&lt; (r1 == r2++ ?“true”: “false” ) &lt;&lt; </a:t>
            </a:r>
            <a:r>
              <a:rPr lang="en-US" altLang="zh-CN" sz="1867" dirty="0" err="1"/>
              <a:t>endl</a:t>
            </a:r>
            <a:r>
              <a:rPr lang="en-US" altLang="zh-CN" sz="1867" dirty="0"/>
              <a:t>; </a:t>
            </a:r>
          </a:p>
          <a:p>
            <a:pPr marL="0" indent="0">
              <a:buNone/>
            </a:pPr>
            <a:r>
              <a:rPr lang="en-US" altLang="zh-CN" sz="1867" dirty="0"/>
              <a:t>    </a:t>
            </a:r>
            <a:r>
              <a:rPr lang="en-US" altLang="zh-CN" sz="1867" dirty="0" err="1"/>
              <a:t>cout</a:t>
            </a:r>
            <a:r>
              <a:rPr lang="en-US" altLang="zh-CN" sz="1867" dirty="0"/>
              <a:t> &lt;&lt; </a:t>
            </a:r>
            <a:r>
              <a:rPr lang="en-US" altLang="zh-CN" sz="1867" dirty="0" err="1"/>
              <a:t>endl</a:t>
            </a:r>
            <a:r>
              <a:rPr lang="en-US" altLang="zh-CN" sz="1867" dirty="0"/>
              <a:t>;</a:t>
            </a:r>
            <a:endParaRPr lang="zh-CN" altLang="zh-CN" sz="1867" dirty="0"/>
          </a:p>
          <a:p>
            <a:pPr marL="0" indent="0">
              <a:buNone/>
            </a:pPr>
            <a:r>
              <a:rPr lang="en-US" altLang="zh-CN" sz="1867" dirty="0"/>
              <a:t>    r2.display();</a:t>
            </a:r>
          </a:p>
          <a:p>
            <a:pPr marL="0" indent="0">
              <a:buNone/>
            </a:pPr>
            <a:r>
              <a:rPr lang="en-US" altLang="zh-CN" sz="1867" dirty="0"/>
              <a:t>   </a:t>
            </a:r>
            <a:r>
              <a:rPr lang="en-US" altLang="zh-CN" sz="1867" dirty="0" err="1"/>
              <a:t>cout</a:t>
            </a:r>
            <a:r>
              <a:rPr lang="en-US" altLang="zh-CN" sz="1867" dirty="0"/>
              <a:t> &lt;&lt; </a:t>
            </a:r>
            <a:r>
              <a:rPr lang="en-US" altLang="zh-CN" sz="1867" dirty="0" err="1"/>
              <a:t>endl</a:t>
            </a:r>
            <a:r>
              <a:rPr lang="en-US" altLang="zh-CN" sz="1867" dirty="0"/>
              <a:t>;</a:t>
            </a:r>
          </a:p>
          <a:p>
            <a:pPr marL="0" indent="0">
              <a:buNone/>
            </a:pPr>
            <a:r>
              <a:rPr lang="en-US" altLang="zh-CN" sz="1867" dirty="0"/>
              <a:t>    r3 = ++r1 + r2;              </a:t>
            </a:r>
            <a:endParaRPr lang="zh-CN" altLang="zh-CN" sz="1867" dirty="0"/>
          </a:p>
          <a:p>
            <a:pPr marL="0" indent="0">
              <a:buNone/>
            </a:pPr>
            <a:r>
              <a:rPr lang="en-US" altLang="zh-CN" sz="1867" dirty="0"/>
              <a:t>   r3.display();</a:t>
            </a:r>
            <a:endParaRPr lang="zh-CN" altLang="zh-CN" sz="1867" dirty="0"/>
          </a:p>
          <a:p>
            <a:pPr marL="0" indent="0">
              <a:buNone/>
            </a:pPr>
            <a:r>
              <a:rPr lang="en-US" altLang="zh-CN" sz="1867" dirty="0"/>
              <a:t>    </a:t>
            </a:r>
            <a:r>
              <a:rPr lang="en-US" altLang="zh-CN" sz="1867" dirty="0" err="1"/>
              <a:t>cout</a:t>
            </a:r>
            <a:r>
              <a:rPr lang="en-US" altLang="zh-CN" sz="1867" dirty="0"/>
              <a:t> &lt;&lt; </a:t>
            </a:r>
            <a:r>
              <a:rPr lang="en-US" altLang="zh-CN" sz="1867" dirty="0" err="1"/>
              <a:t>endl</a:t>
            </a:r>
            <a:r>
              <a:rPr lang="en-US" altLang="zh-CN" sz="1867" dirty="0"/>
              <a:t>;</a:t>
            </a:r>
            <a:endParaRPr lang="zh-CN" altLang="zh-CN" sz="1867" dirty="0"/>
          </a:p>
          <a:p>
            <a:pPr marL="0" indent="0">
              <a:buNone/>
            </a:pPr>
            <a:r>
              <a:rPr lang="en-US" altLang="zh-CN" sz="1867" dirty="0"/>
              <a:t> </a:t>
            </a:r>
            <a:endParaRPr lang="zh-CN" altLang="zh-CN" sz="1867" dirty="0"/>
          </a:p>
          <a:p>
            <a:pPr marL="0" indent="0">
              <a:buNone/>
            </a:pPr>
            <a:r>
              <a:rPr lang="en-US" altLang="zh-CN" sz="1867" dirty="0"/>
              <a:t>    return 0;</a:t>
            </a:r>
            <a:endParaRPr lang="zh-CN" altLang="zh-CN" sz="1867" dirty="0"/>
          </a:p>
          <a:p>
            <a:pPr marL="0" indent="0">
              <a:buNone/>
            </a:pPr>
            <a:r>
              <a:rPr lang="en-US" altLang="zh-CN" sz="1867" dirty="0"/>
              <a:t>}</a:t>
            </a:r>
            <a:endParaRPr lang="zh-CN" altLang="zh-CN" sz="1867" dirty="0"/>
          </a:p>
        </p:txBody>
      </p:sp>
      <p:sp>
        <p:nvSpPr>
          <p:cNvPr id="5" name="TextBox 4"/>
          <p:cNvSpPr txBox="1"/>
          <p:nvPr/>
        </p:nvSpPr>
        <p:spPr>
          <a:xfrm>
            <a:off x="8705853" y="2933321"/>
            <a:ext cx="1267487" cy="1520983"/>
          </a:xfrm>
          <a:prstGeom prst="rect">
            <a:avLst/>
          </a:prstGeom>
          <a:noFill/>
        </p:spPr>
        <p:txBody>
          <a:bodyPr vert="horz" wrap="square" lIns="121920" tIns="60960" rIns="121920" bIns="60960" rtlCol="0" anchor="ctr">
            <a:noAutofit/>
          </a:bodyPr>
          <a:lstStyle/>
          <a:p>
            <a:pPr>
              <a:lnSpc>
                <a:spcPct val="160000"/>
              </a:lnSpc>
            </a:pPr>
            <a:r>
              <a:rPr lang="en-US" altLang="zh-CN" sz="1867" dirty="0">
                <a:latin typeface="微软雅黑" pitchFamily="34" charset="-122"/>
                <a:ea typeface="微软雅黑" pitchFamily="34" charset="-122"/>
              </a:rPr>
              <a:t>true</a:t>
            </a:r>
          </a:p>
          <a:p>
            <a:pPr>
              <a:lnSpc>
                <a:spcPct val="160000"/>
              </a:lnSpc>
            </a:pPr>
            <a:r>
              <a:rPr lang="en-US" altLang="zh-CN" sz="1867" dirty="0">
                <a:latin typeface="微软雅黑" pitchFamily="34" charset="-122"/>
                <a:ea typeface="微软雅黑" pitchFamily="34" charset="-122"/>
              </a:rPr>
              <a:t>7/6</a:t>
            </a:r>
          </a:p>
          <a:p>
            <a:pPr>
              <a:lnSpc>
                <a:spcPct val="160000"/>
              </a:lnSpc>
            </a:pPr>
            <a:r>
              <a:rPr lang="en-US" altLang="zh-CN" sz="1867" dirty="0">
                <a:latin typeface="微软雅黑" pitchFamily="34" charset="-122"/>
                <a:ea typeface="微软雅黑" pitchFamily="34" charset="-122"/>
              </a:rPr>
              <a:t>7/3</a:t>
            </a:r>
            <a:endParaRPr lang="zh-CN" altLang="en-US" sz="1867" dirty="0">
              <a:latin typeface="微软雅黑" pitchFamily="34" charset="-122"/>
              <a:ea typeface="微软雅黑" pitchFamily="34" charset="-122"/>
            </a:endParaRPr>
          </a:p>
        </p:txBody>
      </p:sp>
      <p:sp>
        <p:nvSpPr>
          <p:cNvPr id="2" name="对话气泡: 圆角矩形 1">
            <a:extLst>
              <a:ext uri="{FF2B5EF4-FFF2-40B4-BE49-F238E27FC236}">
                <a16:creationId xmlns:a16="http://schemas.microsoft.com/office/drawing/2014/main" id="{D50952E9-901C-40EA-B059-0654CE5CFBD5}"/>
              </a:ext>
            </a:extLst>
          </p:cNvPr>
          <p:cNvSpPr/>
          <p:nvPr/>
        </p:nvSpPr>
        <p:spPr>
          <a:xfrm>
            <a:off x="4576123" y="1356492"/>
            <a:ext cx="2365368" cy="524444"/>
          </a:xfrm>
          <a:prstGeom prst="wedgeRoundRectCallout">
            <a:avLst>
              <a:gd name="adj1" fmla="val -106945"/>
              <a:gd name="adj2" fmla="val 17108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67" dirty="0">
                <a:latin typeface="微软雅黑" panose="020B0503020204020204" pitchFamily="34" charset="-122"/>
                <a:ea typeface="微软雅黑" panose="020B0503020204020204" pitchFamily="34" charset="-122"/>
              </a:rPr>
              <a:t>r2.operator++(0)</a:t>
            </a:r>
            <a:endParaRPr lang="zh-CN" altLang="en-US" sz="1867" dirty="0">
              <a:latin typeface="微软雅黑" panose="020B0503020204020204" pitchFamily="34" charset="-122"/>
              <a:ea typeface="微软雅黑" panose="020B0503020204020204" pitchFamily="34" charset="-122"/>
            </a:endParaRPr>
          </a:p>
        </p:txBody>
      </p:sp>
      <p:sp>
        <p:nvSpPr>
          <p:cNvPr id="7" name="对话气泡: 圆角矩形 6">
            <a:extLst>
              <a:ext uri="{FF2B5EF4-FFF2-40B4-BE49-F238E27FC236}">
                <a16:creationId xmlns:a16="http://schemas.microsoft.com/office/drawing/2014/main" id="{ABBC825A-1F80-42C8-9A17-E5E930CFD2AD}"/>
              </a:ext>
            </a:extLst>
          </p:cNvPr>
          <p:cNvSpPr/>
          <p:nvPr/>
        </p:nvSpPr>
        <p:spPr>
          <a:xfrm>
            <a:off x="5036225" y="5087285"/>
            <a:ext cx="2365368" cy="524444"/>
          </a:xfrm>
          <a:prstGeom prst="wedgeRoundRectCallout">
            <a:avLst>
              <a:gd name="adj1" fmla="val -181215"/>
              <a:gd name="adj2" fmla="val -22482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67" dirty="0">
                <a:latin typeface="微软雅黑" panose="020B0503020204020204" pitchFamily="34" charset="-122"/>
                <a:ea typeface="微软雅黑" panose="020B0503020204020204" pitchFamily="34" charset="-122"/>
              </a:rPr>
              <a:t>r1.operator++()</a:t>
            </a:r>
            <a:endParaRPr lang="zh-CN" altLang="en-US" sz="1867" dirty="0">
              <a:latin typeface="微软雅黑" panose="020B0503020204020204" pitchFamily="34" charset="-122"/>
              <a:ea typeface="微软雅黑" panose="020B0503020204020204"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animBg="1"/>
      <p:bldP spid="7"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0770" name="Rectangle 2"/>
          <p:cNvSpPr>
            <a:spLocks noGrp="1" noChangeArrowheads="1"/>
          </p:cNvSpPr>
          <p:nvPr>
            <p:ph type="title"/>
          </p:nvPr>
        </p:nvSpPr>
        <p:spPr/>
        <p:txBody>
          <a:bodyPr/>
          <a:lstStyle/>
          <a:p>
            <a:pPr eaLnBrk="1" hangingPunct="1">
              <a:defRPr/>
            </a:pPr>
            <a:r>
              <a:rPr lang="zh-CN" altLang="en-US" dirty="0"/>
              <a:t>输入输出运算符重载</a:t>
            </a:r>
          </a:p>
        </p:txBody>
      </p:sp>
      <p:sp>
        <p:nvSpPr>
          <p:cNvPr id="186372" name="Rectangle 4"/>
          <p:cNvSpPr>
            <a:spLocks noChangeArrowheads="1"/>
          </p:cNvSpPr>
          <p:nvPr/>
        </p:nvSpPr>
        <p:spPr bwMode="auto">
          <a:xfrm>
            <a:off x="752469" y="1219201"/>
            <a:ext cx="10363200" cy="968022"/>
          </a:xfrm>
          <a:prstGeom prst="rect">
            <a:avLst/>
          </a:prstGeom>
          <a:noFill/>
          <a:ln w="12700" cap="sq" algn="ctr">
            <a:noFill/>
            <a:miter lim="800000"/>
            <a:headEnd type="none" w="sm" len="sm"/>
            <a:tailEnd type="none" w="sm" len="sm"/>
          </a:ln>
        </p:spPr>
        <p:txBody>
          <a:bodyPr>
            <a:spAutoFit/>
          </a:bodyPr>
          <a:lstStyle/>
          <a:p>
            <a:pPr>
              <a:lnSpc>
                <a:spcPct val="140000"/>
              </a:lnSpc>
            </a:pPr>
            <a:r>
              <a:rPr lang="zh-CN" altLang="en-US" sz="2400" b="1" dirty="0">
                <a:latin typeface="微软雅黑" pitchFamily="34" charset="-122"/>
                <a:ea typeface="微软雅黑" pitchFamily="34" charset="-122"/>
              </a:rPr>
              <a:t>作用</a:t>
            </a:r>
            <a:endParaRPr lang="en-US" altLang="zh-CN" sz="2400" b="1" dirty="0">
              <a:latin typeface="微软雅黑" pitchFamily="34" charset="-122"/>
              <a:ea typeface="微软雅黑" pitchFamily="34" charset="-122"/>
            </a:endParaRPr>
          </a:p>
          <a:p>
            <a:pPr>
              <a:lnSpc>
                <a:spcPct val="140000"/>
              </a:lnSpc>
            </a:pPr>
            <a:r>
              <a:rPr lang="zh-CN" altLang="en-US" sz="1867" dirty="0">
                <a:latin typeface="微软雅黑" pitchFamily="34" charset="-122"/>
                <a:ea typeface="微软雅黑" pitchFamily="34" charset="-122"/>
              </a:rPr>
              <a:t>借助于流插入运算符</a:t>
            </a:r>
            <a:r>
              <a:rPr lang="en-US" altLang="zh-CN" sz="1867" dirty="0">
                <a:latin typeface="微软雅黑" pitchFamily="34" charset="-122"/>
                <a:ea typeface="微软雅黑" pitchFamily="34" charset="-122"/>
              </a:rPr>
              <a:t>(&gt;&gt;)</a:t>
            </a:r>
            <a:r>
              <a:rPr lang="zh-CN" altLang="en-US" sz="1867" dirty="0">
                <a:latin typeface="微软雅黑" pitchFamily="34" charset="-122"/>
                <a:ea typeface="微软雅黑" pitchFamily="34" charset="-122"/>
              </a:rPr>
              <a:t>和流提取运算符</a:t>
            </a:r>
            <a:r>
              <a:rPr lang="en-US" altLang="zh-CN" sz="1867" dirty="0">
                <a:latin typeface="微软雅黑" pitchFamily="34" charset="-122"/>
                <a:ea typeface="微软雅黑" pitchFamily="34" charset="-122"/>
              </a:rPr>
              <a:t>(&lt;&lt;)</a:t>
            </a:r>
            <a:r>
              <a:rPr lang="zh-CN" altLang="en-US" sz="1867" dirty="0">
                <a:latin typeface="微软雅黑" pitchFamily="34" charset="-122"/>
                <a:ea typeface="微软雅黑" pitchFamily="34" charset="-122"/>
              </a:rPr>
              <a:t>输入和输出用户自定义类的对象</a:t>
            </a:r>
          </a:p>
        </p:txBody>
      </p:sp>
      <p:sp>
        <p:nvSpPr>
          <p:cNvPr id="9" name="矩形 8"/>
          <p:cNvSpPr/>
          <p:nvPr/>
        </p:nvSpPr>
        <p:spPr>
          <a:xfrm>
            <a:off x="752470" y="2390775"/>
            <a:ext cx="5362581" cy="1490344"/>
          </a:xfrm>
          <a:prstGeom prst="rect">
            <a:avLst/>
          </a:prstGeom>
        </p:spPr>
        <p:txBody>
          <a:bodyPr wrap="square">
            <a:spAutoFit/>
          </a:bodyPr>
          <a:lstStyle/>
          <a:p>
            <a:r>
              <a:rPr lang="zh-CN" altLang="en-US" sz="2400" b="1" dirty="0">
                <a:latin typeface="微软雅黑" pitchFamily="34" charset="-122"/>
                <a:ea typeface="微软雅黑" pitchFamily="34" charset="-122"/>
              </a:rPr>
              <a:t>流提取运算符</a:t>
            </a:r>
            <a:r>
              <a:rPr lang="en-US" altLang="zh-CN" sz="2400" b="1" dirty="0">
                <a:latin typeface="微软雅黑" pitchFamily="34" charset="-122"/>
                <a:ea typeface="微软雅黑" pitchFamily="34" charset="-122"/>
              </a:rPr>
              <a:t>(&gt;&gt;)</a:t>
            </a:r>
          </a:p>
          <a:p>
            <a:pPr>
              <a:lnSpc>
                <a:spcPct val="110000"/>
              </a:lnSpc>
              <a:spcBef>
                <a:spcPts val="800"/>
              </a:spcBef>
            </a:pPr>
            <a:r>
              <a:rPr lang="zh-CN" altLang="en-US" sz="1867" dirty="0">
                <a:latin typeface="微软雅黑" pitchFamily="34" charset="-122"/>
                <a:ea typeface="微软雅黑" pitchFamily="34" charset="-122"/>
              </a:rPr>
              <a:t>二元运算符</a:t>
            </a:r>
            <a:endParaRPr lang="en-US" altLang="zh-CN" sz="1867" dirty="0">
              <a:latin typeface="微软雅黑" pitchFamily="34" charset="-122"/>
              <a:ea typeface="微软雅黑" pitchFamily="34" charset="-122"/>
            </a:endParaRPr>
          </a:p>
          <a:p>
            <a:pPr>
              <a:lnSpc>
                <a:spcPct val="110000"/>
              </a:lnSpc>
            </a:pPr>
            <a:r>
              <a:rPr lang="zh-CN" altLang="en-US" sz="1867" dirty="0">
                <a:latin typeface="微软雅黑" pitchFamily="34" charset="-122"/>
                <a:ea typeface="微软雅黑" pitchFamily="34" charset="-122"/>
              </a:rPr>
              <a:t>如   </a:t>
            </a:r>
            <a:r>
              <a:rPr lang="en-US" altLang="zh-CN" sz="1867" dirty="0" err="1">
                <a:latin typeface="微软雅黑" pitchFamily="34" charset="-122"/>
                <a:ea typeface="微软雅黑" pitchFamily="34" charset="-122"/>
              </a:rPr>
              <a:t>cin</a:t>
            </a:r>
            <a:r>
              <a:rPr lang="en-US" altLang="zh-CN" sz="1867" dirty="0">
                <a:latin typeface="微软雅黑" pitchFamily="34" charset="-122"/>
                <a:ea typeface="微软雅黑" pitchFamily="34" charset="-122"/>
              </a:rPr>
              <a:t> &gt;&gt; x</a:t>
            </a:r>
            <a:r>
              <a:rPr lang="zh-CN" altLang="en-US" sz="1867" dirty="0">
                <a:latin typeface="微软雅黑" pitchFamily="34" charset="-122"/>
                <a:ea typeface="微软雅黑" pitchFamily="34" charset="-122"/>
              </a:rPr>
              <a:t>，两个运算数是 </a:t>
            </a:r>
            <a:r>
              <a:rPr lang="en-US" altLang="zh-CN" sz="1867" dirty="0" err="1">
                <a:latin typeface="微软雅黑" pitchFamily="34" charset="-122"/>
                <a:ea typeface="微软雅黑" pitchFamily="34" charset="-122"/>
              </a:rPr>
              <a:t>cin</a:t>
            </a:r>
            <a:r>
              <a:rPr lang="en-US" altLang="zh-CN" sz="1867" dirty="0">
                <a:latin typeface="微软雅黑" pitchFamily="34" charset="-122"/>
                <a:ea typeface="微软雅黑" pitchFamily="34" charset="-122"/>
              </a:rPr>
              <a:t> </a:t>
            </a:r>
            <a:r>
              <a:rPr lang="zh-CN" altLang="en-US" sz="1867" dirty="0">
                <a:latin typeface="微软雅黑" pitchFamily="34" charset="-122"/>
                <a:ea typeface="微软雅黑" pitchFamily="34" charset="-122"/>
              </a:rPr>
              <a:t>和 </a:t>
            </a:r>
            <a:r>
              <a:rPr lang="en-US" altLang="zh-CN" sz="1867" dirty="0">
                <a:latin typeface="微软雅黑" pitchFamily="34" charset="-122"/>
                <a:ea typeface="微软雅黑" pitchFamily="34" charset="-122"/>
              </a:rPr>
              <a:t>x</a:t>
            </a:r>
          </a:p>
          <a:p>
            <a:pPr>
              <a:lnSpc>
                <a:spcPct val="110000"/>
              </a:lnSpc>
              <a:buFont typeface="Wingdings" pitchFamily="2" charset="2"/>
              <a:buNone/>
            </a:pPr>
            <a:r>
              <a:rPr lang="zh-CN" altLang="en-US" sz="1867" dirty="0">
                <a:latin typeface="微软雅黑" pitchFamily="34" charset="-122"/>
                <a:ea typeface="微软雅黑" pitchFamily="34" charset="-122"/>
              </a:rPr>
              <a:t>返回的是第一个对象的引用</a:t>
            </a:r>
            <a:endParaRPr lang="zh-CN" altLang="en-US" sz="2400" dirty="0">
              <a:latin typeface="微软雅黑" pitchFamily="34" charset="-122"/>
              <a:ea typeface="微软雅黑" pitchFamily="34" charset="-122"/>
            </a:endParaRPr>
          </a:p>
        </p:txBody>
      </p:sp>
      <p:sp>
        <p:nvSpPr>
          <p:cNvPr id="10" name="矩形 9"/>
          <p:cNvSpPr/>
          <p:nvPr/>
        </p:nvSpPr>
        <p:spPr>
          <a:xfrm>
            <a:off x="752470" y="4124325"/>
            <a:ext cx="5362581" cy="1490344"/>
          </a:xfrm>
          <a:prstGeom prst="rect">
            <a:avLst/>
          </a:prstGeom>
        </p:spPr>
        <p:txBody>
          <a:bodyPr wrap="square">
            <a:spAutoFit/>
          </a:bodyPr>
          <a:lstStyle/>
          <a:p>
            <a:r>
              <a:rPr lang="zh-CN" altLang="en-US" sz="2400" b="1" dirty="0">
                <a:latin typeface="微软雅黑" pitchFamily="34" charset="-122"/>
                <a:ea typeface="微软雅黑" pitchFamily="34" charset="-122"/>
              </a:rPr>
              <a:t>流插入运算符</a:t>
            </a:r>
            <a:r>
              <a:rPr lang="en-US" altLang="zh-CN" sz="2400" b="1" dirty="0">
                <a:latin typeface="微软雅黑" pitchFamily="34" charset="-122"/>
                <a:ea typeface="微软雅黑" pitchFamily="34" charset="-122"/>
              </a:rPr>
              <a:t>(&lt;&lt;)</a:t>
            </a:r>
          </a:p>
          <a:p>
            <a:pPr>
              <a:lnSpc>
                <a:spcPct val="110000"/>
              </a:lnSpc>
              <a:spcBef>
                <a:spcPts val="800"/>
              </a:spcBef>
            </a:pPr>
            <a:r>
              <a:rPr lang="zh-CN" altLang="en-US" sz="1867" dirty="0">
                <a:latin typeface="微软雅黑" pitchFamily="34" charset="-122"/>
                <a:ea typeface="微软雅黑" pitchFamily="34" charset="-122"/>
              </a:rPr>
              <a:t>二元运算符</a:t>
            </a:r>
            <a:endParaRPr lang="en-US" altLang="zh-CN" sz="1867" dirty="0">
              <a:latin typeface="微软雅黑" pitchFamily="34" charset="-122"/>
              <a:ea typeface="微软雅黑" pitchFamily="34" charset="-122"/>
            </a:endParaRPr>
          </a:p>
          <a:p>
            <a:pPr>
              <a:lnSpc>
                <a:spcPct val="110000"/>
              </a:lnSpc>
            </a:pPr>
            <a:r>
              <a:rPr lang="zh-CN" altLang="en-US" sz="1867" dirty="0">
                <a:latin typeface="微软雅黑" pitchFamily="34" charset="-122"/>
                <a:ea typeface="微软雅黑" pitchFamily="34" charset="-122"/>
              </a:rPr>
              <a:t>如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x</a:t>
            </a:r>
            <a:r>
              <a:rPr lang="zh-CN" altLang="en-US" sz="1867" dirty="0">
                <a:latin typeface="微软雅黑" pitchFamily="34" charset="-122"/>
                <a:ea typeface="微软雅黑" pitchFamily="34" charset="-122"/>
              </a:rPr>
              <a:t>，两个运算数是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a:t>
            </a:r>
            <a:r>
              <a:rPr lang="zh-CN" altLang="en-US" sz="1867" dirty="0">
                <a:latin typeface="微软雅黑" pitchFamily="34" charset="-122"/>
                <a:ea typeface="微软雅黑" pitchFamily="34" charset="-122"/>
              </a:rPr>
              <a:t>和 </a:t>
            </a:r>
            <a:r>
              <a:rPr lang="en-US" altLang="zh-CN" sz="1867" dirty="0">
                <a:latin typeface="微软雅黑" pitchFamily="34" charset="-122"/>
                <a:ea typeface="微软雅黑" pitchFamily="34" charset="-122"/>
              </a:rPr>
              <a:t>x</a:t>
            </a:r>
          </a:p>
          <a:p>
            <a:pPr>
              <a:lnSpc>
                <a:spcPct val="110000"/>
              </a:lnSpc>
              <a:buFont typeface="Wingdings" pitchFamily="2" charset="2"/>
              <a:buNone/>
            </a:pPr>
            <a:r>
              <a:rPr lang="zh-CN" altLang="en-US" sz="1867" dirty="0">
                <a:latin typeface="微软雅黑" pitchFamily="34" charset="-122"/>
                <a:ea typeface="微软雅黑" pitchFamily="34" charset="-122"/>
              </a:rPr>
              <a:t>返回的是第一个对象的引用</a:t>
            </a:r>
            <a:endParaRPr lang="zh-CN" altLang="en-US" sz="2400" dirty="0">
              <a:latin typeface="微软雅黑" pitchFamily="34" charset="-122"/>
              <a:ea typeface="微软雅黑" pitchFamily="34" charset="-122"/>
            </a:endParaRPr>
          </a:p>
        </p:txBody>
      </p:sp>
      <p:sp>
        <p:nvSpPr>
          <p:cNvPr id="11" name="矩形 10"/>
          <p:cNvSpPr/>
          <p:nvPr/>
        </p:nvSpPr>
        <p:spPr>
          <a:xfrm>
            <a:off x="752470" y="5961222"/>
            <a:ext cx="8601081" cy="461665"/>
          </a:xfrm>
          <a:prstGeom prst="rect">
            <a:avLst/>
          </a:prstGeom>
        </p:spPr>
        <p:txBody>
          <a:bodyPr wrap="square">
            <a:spAutoFit/>
          </a:bodyPr>
          <a:lstStyle/>
          <a:p>
            <a:r>
              <a:rPr lang="zh-CN" altLang="en-US" sz="2400" b="1" dirty="0">
                <a:latin typeface="微软雅黑" pitchFamily="34" charset="-122"/>
                <a:ea typeface="微软雅黑" pitchFamily="34" charset="-122"/>
              </a:rPr>
              <a:t>由于第一个参数是输入输出流对象，只能重载为友元函数</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2818" name="Rectangle 2"/>
          <p:cNvSpPr>
            <a:spLocks noGrp="1" noChangeArrowheads="1"/>
          </p:cNvSpPr>
          <p:nvPr>
            <p:ph type="title"/>
          </p:nvPr>
        </p:nvSpPr>
        <p:spPr/>
        <p:txBody>
          <a:bodyPr/>
          <a:lstStyle/>
          <a:p>
            <a:pPr eaLnBrk="1" hangingPunct="1">
              <a:defRPr/>
            </a:pPr>
            <a:r>
              <a:rPr lang="zh-CN" altLang="en-US" dirty="0"/>
              <a:t>输出重载函数</a:t>
            </a:r>
          </a:p>
        </p:txBody>
      </p:sp>
      <p:sp>
        <p:nvSpPr>
          <p:cNvPr id="189443" name="Rectangle 3"/>
          <p:cNvSpPr>
            <a:spLocks noGrp="1" noChangeArrowheads="1"/>
          </p:cNvSpPr>
          <p:nvPr>
            <p:ph idx="4294967295"/>
          </p:nvPr>
        </p:nvSpPr>
        <p:spPr>
          <a:xfrm>
            <a:off x="524934" y="1114122"/>
            <a:ext cx="8058150" cy="1838325"/>
          </a:xfrm>
        </p:spPr>
        <p:txBody>
          <a:bodyPr>
            <a:normAutofit/>
          </a:bodyPr>
          <a:lstStyle/>
          <a:p>
            <a:pPr>
              <a:lnSpc>
                <a:spcPct val="120000"/>
              </a:lnSpc>
              <a:spcBef>
                <a:spcPts val="0"/>
              </a:spcBef>
              <a:buNone/>
            </a:pPr>
            <a:r>
              <a:rPr lang="en-US" altLang="zh-CN" sz="1867" dirty="0" err="1"/>
              <a:t>ostream</a:t>
            </a:r>
            <a:r>
              <a:rPr lang="en-US" altLang="zh-CN" sz="1867" dirty="0"/>
              <a:t> </a:t>
            </a:r>
            <a:r>
              <a:rPr lang="en-US" altLang="zh-CN" sz="1867" dirty="0">
                <a:solidFill>
                  <a:srgbClr val="FF0000"/>
                </a:solidFill>
              </a:rPr>
              <a:t>&amp;</a:t>
            </a:r>
            <a:r>
              <a:rPr lang="en-US" altLang="zh-CN" sz="1867" dirty="0"/>
              <a:t>operator&lt;&lt;(</a:t>
            </a:r>
            <a:r>
              <a:rPr lang="en-US" altLang="zh-CN" sz="1867" dirty="0" err="1">
                <a:solidFill>
                  <a:srgbClr val="C00000"/>
                </a:solidFill>
              </a:rPr>
              <a:t>ostream</a:t>
            </a:r>
            <a:r>
              <a:rPr lang="en-US" altLang="zh-CN" sz="1867" dirty="0">
                <a:solidFill>
                  <a:srgbClr val="C00000"/>
                </a:solidFill>
              </a:rPr>
              <a:t> &amp;</a:t>
            </a:r>
            <a:r>
              <a:rPr lang="en-US" altLang="zh-CN" sz="1867" dirty="0" err="1">
                <a:solidFill>
                  <a:srgbClr val="C00000"/>
                </a:solidFill>
              </a:rPr>
              <a:t>os</a:t>
            </a:r>
            <a:r>
              <a:rPr lang="en-US" altLang="zh-CN" sz="1867" dirty="0"/>
              <a:t>,  const </a:t>
            </a:r>
            <a:r>
              <a:rPr lang="en-US" altLang="zh-CN" sz="1867" dirty="0" err="1"/>
              <a:t>ClassType</a:t>
            </a:r>
            <a:r>
              <a:rPr lang="en-US" altLang="zh-CN" sz="1867" dirty="0"/>
              <a:t> </a:t>
            </a:r>
            <a:r>
              <a:rPr lang="en-US" altLang="zh-CN" sz="1867" dirty="0">
                <a:solidFill>
                  <a:srgbClr val="FF0000"/>
                </a:solidFill>
              </a:rPr>
              <a:t>&amp;</a:t>
            </a:r>
            <a:r>
              <a:rPr lang="en-US" altLang="zh-CN" sz="1867" dirty="0"/>
              <a:t>obj)</a:t>
            </a:r>
          </a:p>
          <a:p>
            <a:pPr>
              <a:lnSpc>
                <a:spcPct val="120000"/>
              </a:lnSpc>
              <a:spcBef>
                <a:spcPts val="0"/>
              </a:spcBef>
              <a:buNone/>
            </a:pPr>
            <a:r>
              <a:rPr lang="en-US" altLang="zh-CN" sz="1867" dirty="0"/>
              <a:t>{ </a:t>
            </a:r>
          </a:p>
          <a:p>
            <a:pPr>
              <a:lnSpc>
                <a:spcPct val="120000"/>
              </a:lnSpc>
              <a:spcBef>
                <a:spcPts val="0"/>
              </a:spcBef>
              <a:buNone/>
            </a:pPr>
            <a:r>
              <a:rPr lang="en-US" altLang="zh-CN" sz="1867" dirty="0"/>
              <a:t>    </a:t>
            </a:r>
            <a:r>
              <a:rPr lang="en-US" altLang="zh-CN" sz="1867" dirty="0" err="1"/>
              <a:t>os</a:t>
            </a:r>
            <a:r>
              <a:rPr lang="en-US" altLang="zh-CN" sz="1867" dirty="0"/>
              <a:t> &lt;&lt; </a:t>
            </a:r>
            <a:r>
              <a:rPr lang="zh-CN" altLang="en-US" sz="1867" dirty="0"/>
              <a:t>要输出的内容；</a:t>
            </a:r>
          </a:p>
          <a:p>
            <a:pPr>
              <a:lnSpc>
                <a:spcPct val="120000"/>
              </a:lnSpc>
              <a:spcBef>
                <a:spcPts val="0"/>
              </a:spcBef>
              <a:buNone/>
            </a:pPr>
            <a:r>
              <a:rPr lang="zh-CN" altLang="en-US" sz="1867" dirty="0"/>
              <a:t>    </a:t>
            </a:r>
            <a:r>
              <a:rPr lang="en-US" altLang="zh-CN" sz="1867" dirty="0"/>
              <a:t>return </a:t>
            </a:r>
            <a:r>
              <a:rPr lang="en-US" altLang="zh-CN" sz="1867" dirty="0" err="1"/>
              <a:t>os</a:t>
            </a:r>
            <a:r>
              <a:rPr lang="en-US" altLang="zh-CN" sz="1867" dirty="0"/>
              <a:t>;</a:t>
            </a:r>
          </a:p>
          <a:p>
            <a:pPr>
              <a:lnSpc>
                <a:spcPct val="120000"/>
              </a:lnSpc>
              <a:spcBef>
                <a:spcPts val="0"/>
              </a:spcBef>
              <a:buNone/>
            </a:pPr>
            <a:r>
              <a:rPr lang="en-US" altLang="zh-CN" sz="1867" dirty="0"/>
              <a:t>} </a:t>
            </a:r>
          </a:p>
        </p:txBody>
      </p:sp>
      <p:sp>
        <p:nvSpPr>
          <p:cNvPr id="4" name="矩形 3"/>
          <p:cNvSpPr/>
          <p:nvPr/>
        </p:nvSpPr>
        <p:spPr>
          <a:xfrm>
            <a:off x="609600" y="3337371"/>
            <a:ext cx="3876675" cy="461665"/>
          </a:xfrm>
          <a:prstGeom prst="rect">
            <a:avLst/>
          </a:prstGeom>
        </p:spPr>
        <p:txBody>
          <a:bodyPr wrap="square">
            <a:spAutoFit/>
          </a:bodyPr>
          <a:lstStyle/>
          <a:p>
            <a:r>
              <a:rPr lang="en-US" altLang="zh-CN" sz="2400" b="1" dirty="0">
                <a:latin typeface="微软雅黑" pitchFamily="34" charset="-122"/>
                <a:ea typeface="微软雅黑" pitchFamily="34" charset="-122"/>
              </a:rPr>
              <a:t>Rational</a:t>
            </a:r>
            <a:r>
              <a:rPr lang="zh-CN" altLang="en-US" sz="2400" b="1" dirty="0">
                <a:latin typeface="微软雅黑" pitchFamily="34" charset="-122"/>
                <a:ea typeface="微软雅黑" pitchFamily="34" charset="-122"/>
              </a:rPr>
              <a:t>类的输出重载</a:t>
            </a:r>
            <a:endParaRPr lang="zh-CN" altLang="en-US" sz="2400" dirty="0">
              <a:latin typeface="微软雅黑" pitchFamily="34" charset="-122"/>
              <a:ea typeface="微软雅黑" pitchFamily="34" charset="-122"/>
            </a:endParaRPr>
          </a:p>
        </p:txBody>
      </p:sp>
      <p:sp>
        <p:nvSpPr>
          <p:cNvPr id="5" name="Rectangle 3"/>
          <p:cNvSpPr txBox="1">
            <a:spLocks noChangeArrowheads="1"/>
          </p:cNvSpPr>
          <p:nvPr/>
        </p:nvSpPr>
        <p:spPr>
          <a:xfrm>
            <a:off x="524934" y="3829815"/>
            <a:ext cx="6999817" cy="1456571"/>
          </a:xfrm>
          <a:prstGeom prst="rect">
            <a:avLst/>
          </a:prstGeom>
        </p:spPr>
        <p:txBody>
          <a:bodyPr vert="horz">
            <a:normAutofit lnSpcReduction="10000"/>
          </a:bodyPr>
          <a:lstStyle/>
          <a:p>
            <a:pPr marL="560818" indent="-512051" defTabSz="1219170">
              <a:buClr>
                <a:schemeClr val="accent1"/>
              </a:buClr>
              <a:buSzPct val="80000"/>
              <a:defRPr/>
            </a:pPr>
            <a:r>
              <a:rPr lang="en-US" altLang="zh-CN" sz="1867" dirty="0" err="1">
                <a:latin typeface="微软雅黑" pitchFamily="34" charset="-122"/>
                <a:ea typeface="微软雅黑" pitchFamily="34" charset="-122"/>
              </a:rPr>
              <a:t>ostream</a:t>
            </a:r>
            <a:r>
              <a:rPr lang="en-US" altLang="zh-CN" sz="1867" dirty="0">
                <a:latin typeface="微软雅黑" pitchFamily="34" charset="-122"/>
                <a:ea typeface="微软雅黑" pitchFamily="34" charset="-122"/>
              </a:rPr>
              <a:t>&amp; operator</a:t>
            </a:r>
            <a:r>
              <a:rPr lang="en-US" altLang="zh-CN" sz="1867" dirty="0">
                <a:solidFill>
                  <a:srgbClr val="C00000"/>
                </a:solidFill>
                <a:latin typeface="微软雅黑" pitchFamily="34" charset="-122"/>
                <a:ea typeface="微软雅黑" pitchFamily="34" charset="-122"/>
              </a:rPr>
              <a:t>&lt;&lt;(</a:t>
            </a:r>
            <a:r>
              <a:rPr lang="en-US" altLang="zh-CN" sz="1867" dirty="0" err="1">
                <a:solidFill>
                  <a:srgbClr val="C00000"/>
                </a:solidFill>
                <a:latin typeface="微软雅黑" pitchFamily="34" charset="-122"/>
                <a:ea typeface="微软雅黑" pitchFamily="34" charset="-122"/>
              </a:rPr>
              <a:t>ostream</a:t>
            </a:r>
            <a:r>
              <a:rPr lang="en-US" altLang="zh-CN" sz="1867" dirty="0">
                <a:solidFill>
                  <a:srgbClr val="C00000"/>
                </a:solidFill>
                <a:latin typeface="微软雅黑" pitchFamily="34" charset="-122"/>
                <a:ea typeface="微软雅黑" pitchFamily="34" charset="-122"/>
              </a:rPr>
              <a:t> &amp;</a:t>
            </a:r>
            <a:r>
              <a:rPr lang="en-US" altLang="zh-CN" sz="1867" dirty="0" err="1">
                <a:solidFill>
                  <a:srgbClr val="C00000"/>
                </a:solidFill>
                <a:latin typeface="微软雅黑" pitchFamily="34" charset="-122"/>
                <a:ea typeface="微软雅黑" pitchFamily="34" charset="-122"/>
              </a:rPr>
              <a:t>os</a:t>
            </a:r>
            <a:r>
              <a:rPr lang="en-US" altLang="zh-CN" sz="1867" dirty="0">
                <a:latin typeface="微软雅黑" pitchFamily="34" charset="-122"/>
                <a:ea typeface="微软雅黑" pitchFamily="34" charset="-122"/>
              </a:rPr>
              <a:t>,   const Rational&amp; </a:t>
            </a:r>
            <a:r>
              <a:rPr lang="en-US" altLang="zh-CN" sz="1867" dirty="0" err="1">
                <a:latin typeface="微软雅黑" pitchFamily="34" charset="-122"/>
                <a:ea typeface="微软雅黑" pitchFamily="34" charset="-122"/>
              </a:rPr>
              <a:t>obj</a:t>
            </a:r>
            <a:r>
              <a:rPr lang="en-US" altLang="zh-CN" sz="1867" dirty="0">
                <a:latin typeface="微软雅黑" pitchFamily="34" charset="-122"/>
                <a:ea typeface="微软雅黑" pitchFamily="34" charset="-122"/>
              </a:rPr>
              <a:t>) </a:t>
            </a:r>
            <a:endParaRPr lang="zh-CN" altLang="en-US" sz="1867" dirty="0">
              <a:latin typeface="微软雅黑" pitchFamily="34" charset="-122"/>
              <a:ea typeface="微软雅黑" pitchFamily="34" charset="-122"/>
            </a:endParaRPr>
          </a:p>
          <a:p>
            <a:pPr marL="560818" indent="-512051" defTabSz="1219170">
              <a:buClr>
                <a:schemeClr val="accent1"/>
              </a:buClr>
              <a:buSzPct val="80000"/>
              <a:defRPr/>
            </a:pPr>
            <a:r>
              <a:rPr lang="en-US" altLang="zh-CN" sz="1867" dirty="0">
                <a:latin typeface="微软雅黑" pitchFamily="34" charset="-122"/>
                <a:ea typeface="微软雅黑" pitchFamily="34" charset="-122"/>
              </a:rPr>
              <a:t>{</a:t>
            </a:r>
          </a:p>
          <a:p>
            <a:pPr marL="560818" indent="-512051" defTabSz="1219170">
              <a:buClr>
                <a:schemeClr val="accent1"/>
              </a:buClr>
              <a:buSzPct val="80000"/>
              <a:defRPr/>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os</a:t>
            </a:r>
            <a:r>
              <a:rPr lang="en-US" altLang="zh-CN" sz="1867" dirty="0">
                <a:latin typeface="微软雅黑" pitchFamily="34" charset="-122"/>
                <a:ea typeface="微软雅黑" pitchFamily="34" charset="-122"/>
              </a:rPr>
              <a:t> &lt;&lt; obj.num &lt;&lt; '/' &lt;&lt; obj.den;</a:t>
            </a:r>
          </a:p>
          <a:p>
            <a:pPr marL="560818" indent="-512051" defTabSz="1219170">
              <a:buClr>
                <a:schemeClr val="accent1"/>
              </a:buClr>
              <a:buSzPct val="80000"/>
              <a:defRPr/>
            </a:pPr>
            <a:r>
              <a:rPr lang="en-US" altLang="zh-CN" sz="1867" dirty="0">
                <a:latin typeface="微软雅黑" pitchFamily="34" charset="-122"/>
                <a:ea typeface="微软雅黑" pitchFamily="34" charset="-122"/>
              </a:rPr>
              <a:t>     return </a:t>
            </a:r>
            <a:r>
              <a:rPr lang="en-US" altLang="zh-CN" sz="1867" dirty="0" err="1">
                <a:latin typeface="微软雅黑" pitchFamily="34" charset="-122"/>
                <a:ea typeface="微软雅黑" pitchFamily="34" charset="-122"/>
              </a:rPr>
              <a:t>os</a:t>
            </a:r>
            <a:r>
              <a:rPr lang="en-US" altLang="zh-CN" sz="1867" dirty="0">
                <a:latin typeface="微软雅黑" pitchFamily="34" charset="-122"/>
                <a:ea typeface="微软雅黑" pitchFamily="34" charset="-122"/>
              </a:rPr>
              <a:t>;</a:t>
            </a:r>
          </a:p>
          <a:p>
            <a:pPr marL="560818" indent="-512051" defTabSz="1219170">
              <a:buClr>
                <a:schemeClr val="accent1"/>
              </a:buClr>
              <a:buSzPct val="80000"/>
              <a:defRPr/>
            </a:pPr>
            <a:r>
              <a:rPr lang="en-US" altLang="zh-CN" sz="1867" dirty="0">
                <a:latin typeface="微软雅黑" pitchFamily="34" charset="-122"/>
                <a:ea typeface="微软雅黑" pitchFamily="34" charset="-122"/>
              </a:rPr>
              <a:t>}</a:t>
            </a:r>
          </a:p>
          <a:p>
            <a:pPr marL="560818" indent="-512051" defTabSz="1219170">
              <a:buClr>
                <a:schemeClr val="accent1"/>
              </a:buClr>
              <a:buSzPct val="80000"/>
              <a:defRPr/>
            </a:pPr>
            <a:endParaRPr lang="en-US" altLang="zh-CN" sz="1867" dirty="0">
              <a:latin typeface="微软雅黑" pitchFamily="34" charset="-122"/>
              <a:ea typeface="微软雅黑" pitchFamily="34" charset="-122"/>
            </a:endParaRPr>
          </a:p>
        </p:txBody>
      </p:sp>
      <p:sp>
        <p:nvSpPr>
          <p:cNvPr id="6" name="Rectangle 3"/>
          <p:cNvSpPr txBox="1">
            <a:spLocks noChangeArrowheads="1"/>
          </p:cNvSpPr>
          <p:nvPr/>
        </p:nvSpPr>
        <p:spPr>
          <a:xfrm>
            <a:off x="609601" y="5553084"/>
            <a:ext cx="4005177" cy="1162049"/>
          </a:xfrm>
          <a:prstGeom prst="rect">
            <a:avLst/>
          </a:prstGeom>
        </p:spPr>
        <p:txBody>
          <a:bodyPr vert="horz">
            <a:normAutofit/>
          </a:bodyPr>
          <a:lstStyle/>
          <a:p>
            <a:pPr marL="560818" indent="-512051" defTabSz="1219170">
              <a:lnSpc>
                <a:spcPct val="90000"/>
              </a:lnSpc>
              <a:spcBef>
                <a:spcPct val="20000"/>
              </a:spcBef>
              <a:buClr>
                <a:schemeClr val="accent1"/>
              </a:buClr>
              <a:buSzPct val="80000"/>
              <a:defRPr/>
            </a:pPr>
            <a:r>
              <a:rPr lang="zh-CN" altLang="en-US" sz="1867" dirty="0">
                <a:latin typeface="微软雅黑" pitchFamily="34" charset="-122"/>
                <a:ea typeface="微软雅黑" pitchFamily="34" charset="-122"/>
              </a:rPr>
              <a:t>如定义：</a:t>
            </a:r>
          </a:p>
          <a:p>
            <a:pPr marL="560818" indent="-512051" defTabSz="1219170">
              <a:lnSpc>
                <a:spcPct val="90000"/>
              </a:lnSpc>
              <a:spcBef>
                <a:spcPct val="20000"/>
              </a:spcBef>
              <a:buClr>
                <a:schemeClr val="accent1"/>
              </a:buClr>
              <a:buSzPct val="80000"/>
              <a:defRPr/>
            </a:pPr>
            <a:r>
              <a:rPr lang="en-US" altLang="zh-CN" sz="1867" dirty="0">
                <a:latin typeface="微软雅黑" pitchFamily="34" charset="-122"/>
                <a:ea typeface="微软雅黑" pitchFamily="34" charset="-122"/>
              </a:rPr>
              <a:t>Rational r(2,6);</a:t>
            </a:r>
          </a:p>
          <a:p>
            <a:pPr marL="560818" indent="-512051" defTabSz="1219170">
              <a:lnSpc>
                <a:spcPct val="90000"/>
              </a:lnSpc>
              <a:spcBef>
                <a:spcPct val="20000"/>
              </a:spcBef>
              <a:buClr>
                <a:schemeClr val="accent1"/>
              </a:buClr>
              <a:buSzPct val="80000"/>
              <a:defRPr/>
            </a:pPr>
            <a:r>
              <a:rPr lang="zh-CN" altLang="en-US" sz="1867" dirty="0">
                <a:latin typeface="微软雅黑" pitchFamily="34" charset="-122"/>
                <a:ea typeface="微软雅黑" pitchFamily="34" charset="-122"/>
              </a:rPr>
              <a:t>执行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r;   </a:t>
            </a:r>
            <a:r>
              <a:rPr lang="zh-CN" altLang="en-US" sz="1867" dirty="0">
                <a:latin typeface="微软雅黑" pitchFamily="34" charset="-122"/>
                <a:ea typeface="微软雅黑" pitchFamily="34" charset="-122"/>
              </a:rPr>
              <a:t>的结果是 </a:t>
            </a:r>
            <a:r>
              <a:rPr lang="en-US" altLang="zh-CN" sz="1867" dirty="0">
                <a:latin typeface="微软雅黑" pitchFamily="34" charset="-122"/>
                <a:ea typeface="微软雅黑" pitchFamily="34" charset="-122"/>
              </a:rPr>
              <a:t>1/3</a:t>
            </a:r>
            <a:r>
              <a:rPr lang="zh-CN" altLang="en-US" sz="1867" dirty="0">
                <a:latin typeface="微软雅黑" pitchFamily="34" charset="-122"/>
                <a:ea typeface="微软雅黑" pitchFamily="34" charset="-122"/>
              </a:rPr>
              <a:t>。 </a:t>
            </a:r>
          </a:p>
        </p:txBody>
      </p:sp>
      <p:sp>
        <p:nvSpPr>
          <p:cNvPr id="7" name="圆角矩形标注 6"/>
          <p:cNvSpPr>
            <a:spLocks noChangeArrowheads="1"/>
          </p:cNvSpPr>
          <p:nvPr/>
        </p:nvSpPr>
        <p:spPr bwMode="auto">
          <a:xfrm>
            <a:off x="3490827" y="4961473"/>
            <a:ext cx="2247900" cy="421216"/>
          </a:xfrm>
          <a:prstGeom prst="wedgeRoundRectCallout">
            <a:avLst>
              <a:gd name="adj1" fmla="val -99005"/>
              <a:gd name="adj2" fmla="val 249356"/>
              <a:gd name="adj3" fmla="val 16667"/>
            </a:avLst>
          </a:prstGeom>
          <a:noFill/>
          <a:ln w="12700" cap="sq" algn="ctr">
            <a:solidFill>
              <a:schemeClr val="tx1"/>
            </a:solidFill>
            <a:round/>
            <a:headEnd type="none" w="sm" len="sm"/>
            <a:tailEnd type="none" w="sm" len="sm"/>
          </a:ln>
        </p:spPr>
        <p:txBody>
          <a:bodyPr wrap="none" anchor="ctr"/>
          <a:lstStyle/>
          <a:p>
            <a:r>
              <a:rPr lang="en-US" altLang="zh-CN" sz="1867" dirty="0"/>
              <a:t>operator&lt;&lt;(</a:t>
            </a:r>
            <a:r>
              <a:rPr lang="en-US" altLang="zh-CN" sz="1867" dirty="0" err="1"/>
              <a:t>cout</a:t>
            </a:r>
            <a:r>
              <a:rPr lang="en-US" altLang="zh-CN" sz="1867" dirty="0"/>
              <a:t>, r)</a:t>
            </a:r>
            <a:endParaRPr lang="zh-CN" altLang="en-US" sz="1867" dirty="0"/>
          </a:p>
        </p:txBody>
      </p:sp>
      <p:sp>
        <p:nvSpPr>
          <p:cNvPr id="9" name="圆角矩形标注 6">
            <a:extLst>
              <a:ext uri="{FF2B5EF4-FFF2-40B4-BE49-F238E27FC236}">
                <a16:creationId xmlns:a16="http://schemas.microsoft.com/office/drawing/2014/main" id="{9E3D8B78-A57F-4EFC-89FF-73A50DF64A9C}"/>
              </a:ext>
            </a:extLst>
          </p:cNvPr>
          <p:cNvSpPr>
            <a:spLocks noChangeArrowheads="1"/>
          </p:cNvSpPr>
          <p:nvPr/>
        </p:nvSpPr>
        <p:spPr bwMode="auto">
          <a:xfrm>
            <a:off x="6577745" y="2645993"/>
            <a:ext cx="2247900" cy="421216"/>
          </a:xfrm>
          <a:prstGeom prst="wedgeRoundRectCallout">
            <a:avLst>
              <a:gd name="adj1" fmla="val -99005"/>
              <a:gd name="adj2" fmla="val 249356"/>
              <a:gd name="adj3" fmla="val 16667"/>
            </a:avLst>
          </a:prstGeom>
          <a:noFill/>
          <a:ln w="12700" cap="sq" algn="ctr">
            <a:solidFill>
              <a:schemeClr val="tx1"/>
            </a:solidFill>
            <a:round/>
            <a:headEnd type="none" w="sm" len="sm"/>
            <a:tailEnd type="none" w="sm" len="sm"/>
          </a:ln>
        </p:spPr>
        <p:txBody>
          <a:bodyPr wrap="none" anchor="ctr"/>
          <a:lstStyle/>
          <a:p>
            <a:r>
              <a:rPr lang="zh-CN" altLang="en-US" sz="1867" dirty="0"/>
              <a:t>能不加</a:t>
            </a:r>
            <a:r>
              <a:rPr lang="en-US" altLang="zh-CN" sz="1867" dirty="0"/>
              <a:t>const</a:t>
            </a:r>
            <a:r>
              <a:rPr lang="zh-CN" altLang="en-US" sz="1867" dirty="0"/>
              <a:t>吗？</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animBg="1"/>
      <p:bldP spid="9"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4866" name="Rectangle 2"/>
          <p:cNvSpPr>
            <a:spLocks noGrp="1" noChangeArrowheads="1"/>
          </p:cNvSpPr>
          <p:nvPr>
            <p:ph type="title"/>
          </p:nvPr>
        </p:nvSpPr>
        <p:spPr/>
        <p:txBody>
          <a:bodyPr/>
          <a:lstStyle/>
          <a:p>
            <a:pPr eaLnBrk="1" hangingPunct="1">
              <a:defRPr/>
            </a:pPr>
            <a:r>
              <a:rPr lang="zh-CN" altLang="en-US" dirty="0"/>
              <a:t>输入重载函数的原型</a:t>
            </a:r>
          </a:p>
        </p:txBody>
      </p:sp>
      <p:sp>
        <p:nvSpPr>
          <p:cNvPr id="192515" name="Rectangle 3"/>
          <p:cNvSpPr>
            <a:spLocks noGrp="1" noChangeArrowheads="1"/>
          </p:cNvSpPr>
          <p:nvPr>
            <p:ph idx="4294967295"/>
          </p:nvPr>
        </p:nvSpPr>
        <p:spPr>
          <a:xfrm>
            <a:off x="409575" y="1164550"/>
            <a:ext cx="9956800" cy="1828800"/>
          </a:xfrm>
        </p:spPr>
        <p:txBody>
          <a:bodyPr>
            <a:normAutofit lnSpcReduction="10000"/>
          </a:bodyPr>
          <a:lstStyle/>
          <a:p>
            <a:pPr eaLnBrk="1" hangingPunct="1">
              <a:buFont typeface="Wingdings" pitchFamily="2" charset="2"/>
              <a:buNone/>
            </a:pPr>
            <a:r>
              <a:rPr lang="en-US" altLang="zh-CN" sz="1867" dirty="0" err="1"/>
              <a:t>istream</a:t>
            </a:r>
            <a:r>
              <a:rPr lang="en-US" altLang="zh-CN" sz="1867" dirty="0"/>
              <a:t> </a:t>
            </a:r>
            <a:r>
              <a:rPr lang="en-US" altLang="zh-CN" sz="1867" dirty="0">
                <a:solidFill>
                  <a:srgbClr val="FF0000"/>
                </a:solidFill>
              </a:rPr>
              <a:t>&amp;</a:t>
            </a:r>
            <a:r>
              <a:rPr lang="en-US" altLang="zh-CN" sz="1867" dirty="0"/>
              <a:t>operator&gt;&gt;(</a:t>
            </a:r>
            <a:r>
              <a:rPr lang="en-US" altLang="zh-CN" sz="1867" dirty="0" err="1"/>
              <a:t>istream</a:t>
            </a:r>
            <a:r>
              <a:rPr lang="en-US" altLang="zh-CN" sz="1867" dirty="0"/>
              <a:t> </a:t>
            </a:r>
            <a:r>
              <a:rPr lang="en-US" altLang="zh-CN" sz="1867" dirty="0">
                <a:solidFill>
                  <a:srgbClr val="FF0000"/>
                </a:solidFill>
              </a:rPr>
              <a:t>&amp;</a:t>
            </a:r>
            <a:r>
              <a:rPr lang="en-US" altLang="zh-CN" sz="1867" dirty="0"/>
              <a:t>is,  </a:t>
            </a:r>
            <a:r>
              <a:rPr lang="en-US" altLang="zh-CN" sz="1867" dirty="0" err="1"/>
              <a:t>ClassType</a:t>
            </a:r>
            <a:r>
              <a:rPr lang="en-US" altLang="zh-CN" sz="1867" dirty="0"/>
              <a:t> &amp;obj)</a:t>
            </a:r>
          </a:p>
          <a:p>
            <a:pPr eaLnBrk="1" hangingPunct="1">
              <a:buFont typeface="Wingdings" pitchFamily="2" charset="2"/>
              <a:buNone/>
            </a:pPr>
            <a:r>
              <a:rPr lang="en-US" altLang="zh-CN" sz="1867" dirty="0"/>
              <a:t>{</a:t>
            </a:r>
          </a:p>
          <a:p>
            <a:pPr eaLnBrk="1" hangingPunct="1">
              <a:buFont typeface="Wingdings" pitchFamily="2" charset="2"/>
              <a:buNone/>
            </a:pPr>
            <a:r>
              <a:rPr lang="en-US" altLang="zh-CN" sz="1867" dirty="0"/>
              <a:t>     is &gt;&gt; </a:t>
            </a:r>
            <a:r>
              <a:rPr lang="zh-CN" altLang="en-US" sz="1867" dirty="0"/>
              <a:t>要输入的内容；</a:t>
            </a:r>
          </a:p>
          <a:p>
            <a:pPr eaLnBrk="1" hangingPunct="1">
              <a:buFont typeface="Wingdings" pitchFamily="2" charset="2"/>
              <a:buNone/>
            </a:pPr>
            <a:r>
              <a:rPr lang="zh-CN" altLang="en-US" sz="1867" dirty="0"/>
              <a:t>     </a:t>
            </a:r>
            <a:r>
              <a:rPr lang="en-US" altLang="zh-CN" sz="1867" dirty="0"/>
              <a:t>return is;</a:t>
            </a:r>
          </a:p>
          <a:p>
            <a:pPr eaLnBrk="1" hangingPunct="1">
              <a:buFont typeface="Wingdings" pitchFamily="2" charset="2"/>
              <a:buNone/>
            </a:pPr>
            <a:r>
              <a:rPr lang="en-US" altLang="zh-CN" sz="1867" dirty="0"/>
              <a:t>} </a:t>
            </a:r>
          </a:p>
        </p:txBody>
      </p:sp>
      <p:sp>
        <p:nvSpPr>
          <p:cNvPr id="4" name="矩形 3"/>
          <p:cNvSpPr/>
          <p:nvPr/>
        </p:nvSpPr>
        <p:spPr>
          <a:xfrm>
            <a:off x="409575" y="2936261"/>
            <a:ext cx="3876675" cy="461665"/>
          </a:xfrm>
          <a:prstGeom prst="rect">
            <a:avLst/>
          </a:prstGeom>
        </p:spPr>
        <p:txBody>
          <a:bodyPr wrap="square">
            <a:spAutoFit/>
          </a:bodyPr>
          <a:lstStyle/>
          <a:p>
            <a:r>
              <a:rPr lang="en-US" altLang="zh-CN" sz="2400" b="1" dirty="0">
                <a:latin typeface="微软雅黑" pitchFamily="34" charset="-122"/>
                <a:ea typeface="微软雅黑" pitchFamily="34" charset="-122"/>
              </a:rPr>
              <a:t>Rational</a:t>
            </a:r>
            <a:r>
              <a:rPr lang="zh-CN" altLang="en-US" sz="2400" b="1" dirty="0">
                <a:latin typeface="微软雅黑" pitchFamily="34" charset="-122"/>
                <a:ea typeface="微软雅黑" pitchFamily="34" charset="-122"/>
              </a:rPr>
              <a:t>类的输入重载</a:t>
            </a:r>
            <a:endParaRPr lang="zh-CN" altLang="en-US" sz="2400" dirty="0">
              <a:latin typeface="微软雅黑" pitchFamily="34" charset="-122"/>
              <a:ea typeface="微软雅黑" pitchFamily="34" charset="-122"/>
            </a:endParaRPr>
          </a:p>
        </p:txBody>
      </p:sp>
      <p:sp>
        <p:nvSpPr>
          <p:cNvPr id="5" name="矩形 4"/>
          <p:cNvSpPr/>
          <p:nvPr/>
        </p:nvSpPr>
        <p:spPr>
          <a:xfrm>
            <a:off x="409576" y="3428703"/>
            <a:ext cx="7134225" cy="2965555"/>
          </a:xfrm>
          <a:prstGeom prst="rect">
            <a:avLst/>
          </a:prstGeom>
        </p:spPr>
        <p:txBody>
          <a:bodyPr wrap="square">
            <a:spAutoFit/>
          </a:bodyPr>
          <a:lstStyle/>
          <a:p>
            <a:pPr eaLnBrk="1" hangingPunct="1">
              <a:buFont typeface="Wingdings" pitchFamily="2" charset="2"/>
              <a:buNone/>
            </a:pPr>
            <a:r>
              <a:rPr lang="en-US" altLang="zh-CN" sz="1867" dirty="0" err="1"/>
              <a:t>istream</a:t>
            </a:r>
            <a:r>
              <a:rPr lang="en-US" altLang="zh-CN" sz="1867" dirty="0"/>
              <a:t>&amp; operator&gt;&gt;(</a:t>
            </a:r>
            <a:r>
              <a:rPr lang="en-US" altLang="zh-CN" sz="1867" dirty="0" err="1"/>
              <a:t>istream</a:t>
            </a:r>
            <a:r>
              <a:rPr lang="en-US" altLang="zh-CN" sz="1867" dirty="0"/>
              <a:t> &amp;in, Rational&amp; </a:t>
            </a:r>
            <a:r>
              <a:rPr lang="en-US" altLang="zh-CN" sz="1867" dirty="0" err="1"/>
              <a:t>obj</a:t>
            </a:r>
            <a:r>
              <a:rPr lang="en-US" altLang="zh-CN" sz="1867" dirty="0"/>
              <a:t>)</a:t>
            </a:r>
          </a:p>
          <a:p>
            <a:pPr eaLnBrk="1" hangingPunct="1">
              <a:buFont typeface="Wingdings" pitchFamily="2" charset="2"/>
              <a:buNone/>
            </a:pPr>
            <a:r>
              <a:rPr lang="en-US" altLang="zh-CN" sz="1867" dirty="0"/>
              <a:t>{ </a:t>
            </a:r>
          </a:p>
          <a:p>
            <a:pPr eaLnBrk="1" hangingPunct="1">
              <a:buFont typeface="Wingdings" pitchFamily="2" charset="2"/>
              <a:buNone/>
            </a:pPr>
            <a:r>
              <a:rPr lang="en-US" altLang="zh-CN" sz="1867" dirty="0"/>
              <a:t>     in &gt;&gt; obj.num &gt;&gt; obj.den;</a:t>
            </a:r>
          </a:p>
          <a:p>
            <a:pPr eaLnBrk="1" hangingPunct="1">
              <a:buFont typeface="Wingdings" pitchFamily="2" charset="2"/>
              <a:buNone/>
            </a:pPr>
            <a:r>
              <a:rPr lang="en-US" altLang="zh-CN" sz="1867" dirty="0"/>
              <a:t>    </a:t>
            </a:r>
            <a:r>
              <a:rPr lang="en-US" altLang="zh-CN" sz="1867" dirty="0" err="1"/>
              <a:t>obj.ReductFraction</a:t>
            </a:r>
            <a:r>
              <a:rPr lang="en-US" altLang="zh-CN" sz="1867" dirty="0"/>
              <a:t>();</a:t>
            </a:r>
          </a:p>
          <a:p>
            <a:pPr eaLnBrk="1" hangingPunct="1">
              <a:buFont typeface="Wingdings" pitchFamily="2" charset="2"/>
              <a:buNone/>
            </a:pPr>
            <a:r>
              <a:rPr lang="en-US" altLang="zh-CN" sz="1867" dirty="0"/>
              <a:t>    return in;</a:t>
            </a:r>
          </a:p>
          <a:p>
            <a:pPr eaLnBrk="1" hangingPunct="1">
              <a:buFont typeface="Wingdings" pitchFamily="2" charset="2"/>
              <a:buNone/>
            </a:pPr>
            <a:r>
              <a:rPr lang="en-US" altLang="zh-CN" sz="1867" dirty="0"/>
              <a:t>}</a:t>
            </a:r>
          </a:p>
          <a:p>
            <a:pPr eaLnBrk="1" hangingPunct="1">
              <a:buFont typeface="Wingdings" pitchFamily="2" charset="2"/>
              <a:buNone/>
            </a:pPr>
            <a:endParaRPr lang="en-US" altLang="zh-CN" sz="1867" dirty="0"/>
          </a:p>
          <a:p>
            <a:pPr eaLnBrk="1" hangingPunct="1">
              <a:buFont typeface="Wingdings" pitchFamily="2" charset="2"/>
              <a:buNone/>
            </a:pPr>
            <a:r>
              <a:rPr lang="zh-CN" altLang="en-US" sz="1867" dirty="0"/>
              <a:t>如定义：</a:t>
            </a:r>
            <a:r>
              <a:rPr lang="en-US" altLang="zh-CN" sz="1867" dirty="0"/>
              <a:t>Rational r;</a:t>
            </a:r>
          </a:p>
          <a:p>
            <a:pPr eaLnBrk="1" hangingPunct="1">
              <a:buFont typeface="Wingdings" pitchFamily="2" charset="2"/>
              <a:buNone/>
            </a:pPr>
            <a:r>
              <a:rPr lang="zh-CN" altLang="en-US" sz="1867" dirty="0"/>
              <a:t>可以用  </a:t>
            </a:r>
            <a:r>
              <a:rPr lang="en-US" altLang="zh-CN" sz="1867" dirty="0" err="1"/>
              <a:t>cin</a:t>
            </a:r>
            <a:r>
              <a:rPr lang="en-US" altLang="zh-CN" sz="1867" dirty="0"/>
              <a:t>  &gt;&gt;  r  </a:t>
            </a:r>
            <a:r>
              <a:rPr lang="zh-CN" altLang="en-US" sz="1867" dirty="0"/>
              <a:t>从键盘输入</a:t>
            </a:r>
            <a:r>
              <a:rPr lang="en-US" altLang="zh-CN" sz="1867" dirty="0"/>
              <a:t>r </a:t>
            </a:r>
            <a:r>
              <a:rPr lang="zh-CN" altLang="en-US" sz="1867" dirty="0"/>
              <a:t>的数据。如输入为：</a:t>
            </a:r>
            <a:r>
              <a:rPr lang="en-US" altLang="zh-CN" sz="1867" dirty="0"/>
              <a:t>1  3</a:t>
            </a:r>
          </a:p>
          <a:p>
            <a:pPr eaLnBrk="1" hangingPunct="1">
              <a:buFont typeface="Wingdings" pitchFamily="2" charset="2"/>
              <a:buNone/>
            </a:pPr>
            <a:r>
              <a:rPr lang="zh-CN" altLang="en-US" sz="1867" dirty="0"/>
              <a:t>执行</a:t>
            </a:r>
            <a:r>
              <a:rPr lang="en-US" altLang="zh-CN" sz="1867" dirty="0" err="1"/>
              <a:t>cout</a:t>
            </a:r>
            <a:r>
              <a:rPr lang="en-US" altLang="zh-CN" sz="1867" dirty="0"/>
              <a:t> &lt;&lt; r;</a:t>
            </a:r>
            <a:r>
              <a:rPr lang="zh-CN" altLang="en-US" sz="1867" dirty="0"/>
              <a:t>的结果是 </a:t>
            </a:r>
            <a:r>
              <a:rPr lang="en-US" altLang="zh-CN" sz="1867" dirty="0"/>
              <a:t>1/3</a:t>
            </a:r>
            <a:r>
              <a:rPr lang="zh-CN" altLang="en-US" sz="1867" dirty="0"/>
              <a:t>。</a:t>
            </a:r>
          </a:p>
        </p:txBody>
      </p:sp>
      <p:sp>
        <p:nvSpPr>
          <p:cNvPr id="6" name="圆角矩形标注 5"/>
          <p:cNvSpPr>
            <a:spLocks noChangeArrowheads="1"/>
          </p:cNvSpPr>
          <p:nvPr/>
        </p:nvSpPr>
        <p:spPr bwMode="auto">
          <a:xfrm>
            <a:off x="3829051" y="4715941"/>
            <a:ext cx="2428875" cy="421216"/>
          </a:xfrm>
          <a:prstGeom prst="wedgeRoundRectCallout">
            <a:avLst>
              <a:gd name="adj1" fmla="val -109034"/>
              <a:gd name="adj2" fmla="val 199019"/>
              <a:gd name="adj3" fmla="val 16667"/>
            </a:avLst>
          </a:prstGeom>
          <a:noFill/>
          <a:ln w="12700" cap="sq" algn="ctr">
            <a:solidFill>
              <a:schemeClr val="tx1"/>
            </a:solidFill>
            <a:round/>
            <a:headEnd type="none" w="sm" len="sm"/>
            <a:tailEnd type="none" w="sm" len="sm"/>
          </a:ln>
        </p:spPr>
        <p:txBody>
          <a:bodyPr wrap="none" anchor="ctr"/>
          <a:lstStyle/>
          <a:p>
            <a:r>
              <a:rPr lang="en-US" altLang="zh-CN" sz="1867" b="1"/>
              <a:t>operator&gt;&gt;(cin, r)</a:t>
            </a:r>
            <a:endParaRPr lang="zh-CN" altLang="en-US" sz="1867" b="1"/>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blinds(horizontal)">
                                      <p:cBhvr>
                                        <p:cTn id="15" dur="500"/>
                                        <p:tgtEl>
                                          <p:spTgt spid="5">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blinds(horizontal)">
                                      <p:cBhvr>
                                        <p:cTn id="18" dur="500"/>
                                        <p:tgtEl>
                                          <p:spTgt spid="5">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blinds(horizontal)">
                                      <p:cBhvr>
                                        <p:cTn id="21" dur="500"/>
                                        <p:tgtEl>
                                          <p:spTgt spid="5">
                                            <p:txEl>
                                              <p:pRg st="3" end="3"/>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blinds(horizontal)">
                                      <p:cBhvr>
                                        <p:cTn id="24" dur="500"/>
                                        <p:tgtEl>
                                          <p:spTgt spid="5">
                                            <p:txEl>
                                              <p:pRg st="4" end="4"/>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blinds(horizontal)">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blinds(horizontal)">
                                      <p:cBhvr>
                                        <p:cTn id="32" dur="500"/>
                                        <p:tgtEl>
                                          <p:spTgt spid="5">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Effect transition="in" filter="blinds(horizontal)">
                                      <p:cBhvr>
                                        <p:cTn id="35" dur="500"/>
                                        <p:tgtEl>
                                          <p:spTgt spid="5">
                                            <p:txEl>
                                              <p:pRg st="8" end="8"/>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5">
                                            <p:txEl>
                                              <p:pRg st="9" end="9"/>
                                            </p:txEl>
                                          </p:spTgt>
                                        </p:tgtEl>
                                        <p:attrNameLst>
                                          <p:attrName>style.visibility</p:attrName>
                                        </p:attrNameLst>
                                      </p:cBhvr>
                                      <p:to>
                                        <p:strVal val="visible"/>
                                      </p:to>
                                    </p:set>
                                    <p:animEffect transition="in" filter="blinds(horizontal)">
                                      <p:cBhvr>
                                        <p:cTn id="38" dur="500"/>
                                        <p:tgtEl>
                                          <p:spTgt spid="5">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blinds(horizontal)">
                                      <p:cBhvr>
                                        <p:cTn id="4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9762" name="Rectangle 2"/>
          <p:cNvSpPr>
            <a:spLocks noGrp="1" noChangeArrowheads="1"/>
          </p:cNvSpPr>
          <p:nvPr>
            <p:ph type="title"/>
          </p:nvPr>
        </p:nvSpPr>
        <p:spPr/>
        <p:txBody>
          <a:bodyPr/>
          <a:lstStyle/>
          <a:p>
            <a:pPr eaLnBrk="1" hangingPunct="1">
              <a:defRPr/>
            </a:pPr>
            <a:r>
              <a:rPr lang="zh-CN" altLang="en-US" dirty="0"/>
              <a:t>库的设计</a:t>
            </a:r>
          </a:p>
        </p:txBody>
      </p:sp>
      <p:sp>
        <p:nvSpPr>
          <p:cNvPr id="19459" name="Rectangle 3"/>
          <p:cNvSpPr>
            <a:spLocks noGrp="1" noChangeArrowheads="1"/>
          </p:cNvSpPr>
          <p:nvPr>
            <p:ph idx="4294967295"/>
          </p:nvPr>
        </p:nvSpPr>
        <p:spPr>
          <a:xfrm>
            <a:off x="1131146" y="1475528"/>
            <a:ext cx="10363200" cy="5026025"/>
          </a:xfrm>
        </p:spPr>
        <p:txBody>
          <a:bodyPr>
            <a:normAutofit/>
          </a:bodyPr>
          <a:lstStyle/>
          <a:p>
            <a:pPr marL="0" indent="0">
              <a:spcBef>
                <a:spcPts val="800"/>
              </a:spcBef>
              <a:buNone/>
            </a:pPr>
            <a:r>
              <a:rPr lang="zh-CN" altLang="en-US" b="1" dirty="0"/>
              <a:t>数组的存储</a:t>
            </a:r>
          </a:p>
          <a:p>
            <a:pPr marL="0" indent="0">
              <a:spcBef>
                <a:spcPts val="800"/>
              </a:spcBef>
              <a:buNone/>
            </a:pPr>
            <a:r>
              <a:rPr lang="zh-CN" altLang="en-US" sz="1867" dirty="0"/>
              <a:t>数组需要一块保存数组元素的空间，大小未知。这块空间需要在执行时动态分配。</a:t>
            </a:r>
          </a:p>
          <a:p>
            <a:pPr marL="0" indent="0">
              <a:spcBef>
                <a:spcPts val="800"/>
              </a:spcBef>
              <a:buNone/>
            </a:pPr>
            <a:r>
              <a:rPr lang="zh-CN" altLang="en-US" sz="1867" dirty="0"/>
              <a:t>数组的下标可以由用户指定范围。因此，对每个数组还需要保存下标的上下界。</a:t>
            </a:r>
          </a:p>
          <a:p>
            <a:pPr marL="0" indent="0">
              <a:spcBef>
                <a:spcPts val="800"/>
              </a:spcBef>
              <a:buNone/>
            </a:pPr>
            <a:r>
              <a:rPr lang="zh-CN" altLang="en-US" sz="1867" dirty="0"/>
              <a:t>保存这个数组的三个部分是一个有机的整体，因此可以用一个结构体把它们封装在一起。</a:t>
            </a:r>
          </a:p>
          <a:p>
            <a:pPr marL="0" indent="0">
              <a:spcBef>
                <a:spcPts val="2400"/>
              </a:spcBef>
              <a:buNone/>
            </a:pPr>
            <a:r>
              <a:rPr lang="zh-CN" altLang="en-US" b="1" dirty="0"/>
              <a:t>数组操作</a:t>
            </a:r>
          </a:p>
          <a:p>
            <a:pPr marL="0" indent="0">
              <a:spcBef>
                <a:spcPts val="800"/>
              </a:spcBef>
              <a:buNone/>
            </a:pPr>
            <a:r>
              <a:rPr lang="zh-CN" altLang="en-US" sz="1867" dirty="0"/>
              <a:t>给数组元素赋值</a:t>
            </a:r>
          </a:p>
          <a:p>
            <a:pPr marL="0" indent="0">
              <a:spcBef>
                <a:spcPts val="800"/>
              </a:spcBef>
              <a:buNone/>
            </a:pPr>
            <a:r>
              <a:rPr lang="zh-CN" altLang="en-US" sz="1867" dirty="0"/>
              <a:t>访问数组元素的值</a:t>
            </a:r>
          </a:p>
          <a:p>
            <a:pPr marL="0" indent="0">
              <a:spcBef>
                <a:spcPts val="800"/>
              </a:spcBef>
              <a:buNone/>
            </a:pPr>
            <a:r>
              <a:rPr lang="zh-CN" altLang="en-US" sz="1867" dirty="0"/>
              <a:t>给数组分配空间</a:t>
            </a:r>
          </a:p>
          <a:p>
            <a:pPr marL="0" indent="0">
              <a:spcBef>
                <a:spcPts val="800"/>
              </a:spcBef>
              <a:buNone/>
            </a:pPr>
            <a:r>
              <a:rPr lang="zh-CN" altLang="en-US" sz="1867" dirty="0"/>
              <a:t>由于这个数组的存储空间是动态分配的，因此，还必须有一个函数去释放空间 </a:t>
            </a:r>
          </a:p>
        </p:txBody>
      </p:sp>
    </p:spTree>
  </p:cSld>
  <p:clrMapOvr>
    <a:masterClrMapping/>
  </p:clrMapOvr>
  <p:transition spd="med">
    <p:fade/>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6674" name="Rectangle 2"/>
          <p:cNvSpPr>
            <a:spLocks noGrp="1" noChangeArrowheads="1"/>
          </p:cNvSpPr>
          <p:nvPr>
            <p:ph type="title"/>
          </p:nvPr>
        </p:nvSpPr>
        <p:spPr/>
        <p:txBody>
          <a:bodyPr/>
          <a:lstStyle/>
          <a:p>
            <a:pPr eaLnBrk="1" hangingPunct="1">
              <a:defRPr/>
            </a:pPr>
            <a:r>
              <a:rPr lang="zh-CN" altLang="en-US" dirty="0"/>
              <a:t>重载函数的原型设计考虑</a:t>
            </a:r>
          </a:p>
        </p:txBody>
      </p:sp>
      <p:sp>
        <p:nvSpPr>
          <p:cNvPr id="195587" name="Rectangle 3"/>
          <p:cNvSpPr>
            <a:spLocks noGrp="1" noChangeArrowheads="1"/>
          </p:cNvSpPr>
          <p:nvPr>
            <p:ph idx="4294967295"/>
          </p:nvPr>
        </p:nvSpPr>
        <p:spPr>
          <a:xfrm>
            <a:off x="491331" y="1298786"/>
            <a:ext cx="11209337" cy="4946650"/>
          </a:xfrm>
        </p:spPr>
        <p:txBody>
          <a:bodyPr>
            <a:normAutofit/>
          </a:bodyPr>
          <a:lstStyle/>
          <a:p>
            <a:pPr marL="0" indent="0" eaLnBrk="1" hangingPunct="1">
              <a:buNone/>
            </a:pPr>
            <a:r>
              <a:rPr lang="zh-CN" altLang="en-US" sz="2400" b="1" dirty="0"/>
              <a:t>参数设计</a:t>
            </a:r>
          </a:p>
          <a:p>
            <a:pPr marL="0" lvl="1" indent="0">
              <a:spcBef>
                <a:spcPts val="800"/>
              </a:spcBef>
              <a:buNone/>
            </a:pPr>
            <a:r>
              <a:rPr lang="zh-CN" altLang="en-US" dirty="0"/>
              <a:t>对于任何函数的参数，如果仅需要从参数中读，而不改变它，一般用</a:t>
            </a:r>
            <a:r>
              <a:rPr lang="en-US" altLang="zh-CN" dirty="0"/>
              <a:t>const</a:t>
            </a:r>
            <a:r>
              <a:rPr lang="zh-CN" altLang="en-US" dirty="0"/>
              <a:t>引用来传递。 </a:t>
            </a:r>
          </a:p>
          <a:p>
            <a:pPr marL="0" lvl="1" indent="0">
              <a:spcBef>
                <a:spcPts val="800"/>
              </a:spcBef>
              <a:buNone/>
            </a:pPr>
            <a:r>
              <a:rPr lang="zh-CN" altLang="en-US" dirty="0"/>
              <a:t>只有会修改左值参数的运算符，如赋值运算符，左值参数不是常量，所以用地址传递</a:t>
            </a:r>
            <a:endParaRPr lang="en-US" altLang="zh-CN" dirty="0"/>
          </a:p>
          <a:p>
            <a:pPr marL="0" lvl="1" indent="0">
              <a:buNone/>
            </a:pPr>
            <a:endParaRPr lang="zh-CN" altLang="en-US" dirty="0"/>
          </a:p>
          <a:p>
            <a:pPr marL="0" indent="0" eaLnBrk="1" hangingPunct="1">
              <a:buNone/>
            </a:pPr>
            <a:r>
              <a:rPr lang="zh-CN" altLang="en-US" sz="2400" b="1" dirty="0"/>
              <a:t>返回值的类型设计 </a:t>
            </a:r>
          </a:p>
          <a:p>
            <a:pPr marL="0" lvl="1" indent="0">
              <a:spcBef>
                <a:spcPts val="800"/>
              </a:spcBef>
              <a:buNone/>
            </a:pPr>
            <a:r>
              <a:rPr lang="zh-CN" altLang="en-US" dirty="0"/>
              <a:t>运算符的结果产生一个新值，就需要产生一个作为返回值的新对象 </a:t>
            </a:r>
          </a:p>
          <a:p>
            <a:pPr marL="0" lvl="1" indent="0">
              <a:spcBef>
                <a:spcPts val="800"/>
              </a:spcBef>
              <a:buNone/>
            </a:pPr>
            <a:r>
              <a:rPr lang="zh-CN" altLang="en-US" dirty="0"/>
              <a:t>对于逻辑运算符，人们希望至少得到一个</a:t>
            </a:r>
            <a:r>
              <a:rPr lang="en-US" altLang="zh-CN" dirty="0" err="1"/>
              <a:t>int</a:t>
            </a:r>
            <a:r>
              <a:rPr lang="zh-CN" altLang="en-US" dirty="0"/>
              <a:t>或</a:t>
            </a:r>
            <a:r>
              <a:rPr lang="en-US" altLang="zh-CN" dirty="0" err="1"/>
              <a:t>bool</a:t>
            </a:r>
            <a:r>
              <a:rPr lang="zh-CN" altLang="en-US" dirty="0"/>
              <a:t>的返回值 </a:t>
            </a:r>
          </a:p>
          <a:p>
            <a:pPr marL="0" lvl="1" indent="0">
              <a:spcBef>
                <a:spcPts val="800"/>
              </a:spcBef>
              <a:buNone/>
            </a:pPr>
            <a:r>
              <a:rPr lang="zh-CN" altLang="en-US" dirty="0"/>
              <a:t>所有的赋值运算符（如，</a:t>
            </a:r>
            <a:r>
              <a:rPr lang="en-US" altLang="zh-CN" dirty="0"/>
              <a:t>=</a:t>
            </a:r>
            <a:r>
              <a:rPr lang="zh-CN" altLang="en-US" dirty="0"/>
              <a:t>，</a:t>
            </a:r>
            <a:r>
              <a:rPr lang="en-US" altLang="zh-CN" dirty="0"/>
              <a:t>+=</a:t>
            </a:r>
            <a:r>
              <a:rPr lang="zh-CN" altLang="en-US" dirty="0"/>
              <a:t>等）均改变左值，应该能够返回一个刚刚改变了的左值的非常量引用 </a:t>
            </a:r>
          </a:p>
        </p:txBody>
      </p:sp>
    </p:spTree>
  </p:cSld>
  <p:clrMapOvr>
    <a:masterClrMapping/>
  </p:clrMapOvr>
  <p:transition spd="med">
    <p:fade/>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7698" name="Rectangle 2"/>
          <p:cNvSpPr>
            <a:spLocks noGrp="1" noChangeArrowheads="1"/>
          </p:cNvSpPr>
          <p:nvPr>
            <p:ph type="title"/>
          </p:nvPr>
        </p:nvSpPr>
        <p:spPr/>
        <p:txBody>
          <a:bodyPr/>
          <a:lstStyle/>
          <a:p>
            <a:pPr eaLnBrk="1" hangingPunct="1">
              <a:defRPr/>
            </a:pPr>
            <a:r>
              <a:rPr lang="zh-CN" altLang="en-US" dirty="0"/>
              <a:t>值返回时的优化</a:t>
            </a:r>
          </a:p>
        </p:txBody>
      </p:sp>
      <p:sp>
        <p:nvSpPr>
          <p:cNvPr id="196611" name="Rectangle 3"/>
          <p:cNvSpPr>
            <a:spLocks noGrp="1" noChangeArrowheads="1"/>
          </p:cNvSpPr>
          <p:nvPr>
            <p:ph idx="4294967295"/>
          </p:nvPr>
        </p:nvSpPr>
        <p:spPr>
          <a:xfrm>
            <a:off x="465931" y="1249245"/>
            <a:ext cx="11260138" cy="1704975"/>
          </a:xfrm>
        </p:spPr>
        <p:txBody>
          <a:bodyPr>
            <a:normAutofit/>
          </a:bodyPr>
          <a:lstStyle/>
          <a:p>
            <a:pPr marL="0" indent="0">
              <a:lnSpc>
                <a:spcPct val="110000"/>
              </a:lnSpc>
            </a:pPr>
            <a:r>
              <a:rPr lang="zh-CN" altLang="en-US" sz="2400" dirty="0"/>
              <a:t>如</a:t>
            </a:r>
            <a:r>
              <a:rPr lang="en-US" altLang="zh-CN" sz="2400" dirty="0"/>
              <a:t>Rational</a:t>
            </a:r>
            <a:r>
              <a:rPr lang="zh-CN" altLang="en-US" sz="2400" dirty="0"/>
              <a:t>类的乘法重载函数返回一个</a:t>
            </a:r>
            <a:r>
              <a:rPr lang="en-US" altLang="zh-CN" sz="2400" dirty="0"/>
              <a:t>Rational</a:t>
            </a:r>
            <a:r>
              <a:rPr lang="zh-CN" altLang="en-US" sz="2400" dirty="0"/>
              <a:t>类的对象，它的值为两个参数的成员对应相乘</a:t>
            </a:r>
            <a:endParaRPr lang="en-US" altLang="zh-CN" sz="2400" dirty="0"/>
          </a:p>
          <a:p>
            <a:pPr>
              <a:lnSpc>
                <a:spcPct val="110000"/>
              </a:lnSpc>
              <a:spcBef>
                <a:spcPts val="2400"/>
              </a:spcBef>
            </a:pPr>
            <a:r>
              <a:rPr lang="zh-CN" altLang="en-US" sz="2400" b="1" dirty="0"/>
              <a:t>两种写法</a:t>
            </a:r>
          </a:p>
          <a:p>
            <a:pPr lvl="1" eaLnBrk="1" hangingPunct="1">
              <a:lnSpc>
                <a:spcPct val="110000"/>
              </a:lnSpc>
              <a:buNone/>
            </a:pPr>
            <a:endParaRPr lang="en-US" altLang="zh-CN" dirty="0"/>
          </a:p>
        </p:txBody>
      </p:sp>
      <p:sp>
        <p:nvSpPr>
          <p:cNvPr id="4" name="矩形 3"/>
          <p:cNvSpPr/>
          <p:nvPr/>
        </p:nvSpPr>
        <p:spPr>
          <a:xfrm>
            <a:off x="5300358" y="4674030"/>
            <a:ext cx="3262432" cy="830997"/>
          </a:xfrm>
          <a:prstGeom prst="rect">
            <a:avLst/>
          </a:prstGeom>
        </p:spPr>
        <p:txBody>
          <a:bodyPr wrap="none">
            <a:spAutoFit/>
          </a:bodyPr>
          <a:lstStyle/>
          <a:p>
            <a:r>
              <a:rPr lang="zh-CN" altLang="en-US" sz="2400" dirty="0">
                <a:latin typeface="微软雅黑" pitchFamily="34" charset="-122"/>
                <a:ea typeface="微软雅黑" pitchFamily="34" charset="-122"/>
              </a:rPr>
              <a:t>只调用了一次构造函数</a:t>
            </a:r>
            <a:endParaRPr lang="en-US" altLang="zh-CN" sz="2400" dirty="0">
              <a:latin typeface="微软雅黑" pitchFamily="34" charset="-122"/>
              <a:ea typeface="微软雅黑" pitchFamily="34" charset="-122"/>
            </a:endParaRPr>
          </a:p>
          <a:p>
            <a:r>
              <a:rPr lang="zh-CN" altLang="en-US" sz="2400" dirty="0">
                <a:latin typeface="微软雅黑" pitchFamily="34" charset="-122"/>
                <a:ea typeface="微软雅黑" pitchFamily="34" charset="-122"/>
              </a:rPr>
              <a:t>两次整型乘法</a:t>
            </a:r>
          </a:p>
        </p:txBody>
      </p:sp>
      <p:sp>
        <p:nvSpPr>
          <p:cNvPr id="5" name="矩形 4"/>
          <p:cNvSpPr/>
          <p:nvPr/>
        </p:nvSpPr>
        <p:spPr>
          <a:xfrm>
            <a:off x="549277" y="5505027"/>
            <a:ext cx="4666690" cy="1200329"/>
          </a:xfrm>
          <a:prstGeom prst="rect">
            <a:avLst/>
          </a:prstGeom>
        </p:spPr>
        <p:txBody>
          <a:bodyPr wrap="square">
            <a:spAutoFit/>
          </a:bodyPr>
          <a:lstStyle/>
          <a:p>
            <a:r>
              <a:rPr lang="zh-CN" altLang="en-US" sz="2400" dirty="0">
                <a:latin typeface="微软雅黑" pitchFamily="34" charset="-122"/>
                <a:ea typeface="微软雅黑" pitchFamily="34" charset="-122"/>
              </a:rPr>
              <a:t>调用两次构造函数</a:t>
            </a:r>
            <a:endParaRPr lang="en-US" altLang="zh-CN" sz="2400" dirty="0">
              <a:latin typeface="微软雅黑" pitchFamily="34" charset="-122"/>
              <a:ea typeface="微软雅黑" pitchFamily="34" charset="-122"/>
            </a:endParaRPr>
          </a:p>
          <a:p>
            <a:r>
              <a:rPr lang="zh-CN" altLang="en-US" sz="2400" dirty="0">
                <a:latin typeface="微软雅黑" pitchFamily="34" charset="-122"/>
                <a:ea typeface="微软雅黑" pitchFamily="34" charset="-122"/>
              </a:rPr>
              <a:t>两次整型赋值和乘法</a:t>
            </a:r>
            <a:endParaRPr lang="en-US" altLang="zh-CN" sz="2400" dirty="0">
              <a:latin typeface="微软雅黑" pitchFamily="34" charset="-122"/>
              <a:ea typeface="微软雅黑" pitchFamily="34" charset="-122"/>
            </a:endParaRPr>
          </a:p>
          <a:p>
            <a:r>
              <a:rPr lang="zh-CN" altLang="en-US" sz="2400" dirty="0">
                <a:latin typeface="微软雅黑" pitchFamily="34" charset="-122"/>
                <a:ea typeface="微软雅黑" pitchFamily="34" charset="-122"/>
              </a:rPr>
              <a:t>一次析构函数析构 </a:t>
            </a:r>
          </a:p>
        </p:txBody>
      </p:sp>
      <p:sp>
        <p:nvSpPr>
          <p:cNvPr id="6" name="矩形 5"/>
          <p:cNvSpPr/>
          <p:nvPr/>
        </p:nvSpPr>
        <p:spPr>
          <a:xfrm>
            <a:off x="549277" y="2846969"/>
            <a:ext cx="4098924" cy="2501582"/>
          </a:xfrm>
          <a:prstGeom prst="rect">
            <a:avLst/>
          </a:prstGeom>
        </p:spPr>
        <p:txBody>
          <a:bodyPr wrap="square">
            <a:spAutoFit/>
          </a:bodyPr>
          <a:lstStyle/>
          <a:p>
            <a:pPr>
              <a:lnSpc>
                <a:spcPct val="110000"/>
              </a:lnSpc>
            </a:pPr>
            <a:r>
              <a:rPr lang="en-US" altLang="zh-CN" sz="2400" dirty="0">
                <a:latin typeface="微软雅黑" pitchFamily="34" charset="-122"/>
                <a:ea typeface="微软雅黑" pitchFamily="34" charset="-122"/>
              </a:rPr>
              <a:t>Rational </a:t>
            </a:r>
            <a:r>
              <a:rPr lang="en-US" altLang="zh-CN" sz="2400" dirty="0" err="1">
                <a:latin typeface="微软雅黑" pitchFamily="34" charset="-122"/>
                <a:ea typeface="微软雅黑" pitchFamily="34" charset="-122"/>
              </a:rPr>
              <a:t>tmp</a:t>
            </a:r>
            <a:r>
              <a:rPr lang="en-US" altLang="zh-CN" sz="2400" dirty="0">
                <a:latin typeface="微软雅黑" pitchFamily="34" charset="-122"/>
                <a:ea typeface="微软雅黑" pitchFamily="34" charset="-122"/>
              </a:rPr>
              <a:t>;</a:t>
            </a:r>
          </a:p>
          <a:p>
            <a:pPr>
              <a:lnSpc>
                <a:spcPct val="110000"/>
              </a:lnSpc>
            </a:pPr>
            <a:r>
              <a:rPr lang="en-US" altLang="zh-CN" sz="2400" dirty="0">
                <a:latin typeface="微软雅黑" pitchFamily="34" charset="-122"/>
                <a:ea typeface="微软雅黑" pitchFamily="34" charset="-122"/>
              </a:rPr>
              <a:t>tmp.num = left.num </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 right.num;</a:t>
            </a:r>
          </a:p>
          <a:p>
            <a:pPr>
              <a:lnSpc>
                <a:spcPct val="110000"/>
              </a:lnSpc>
            </a:pPr>
            <a:r>
              <a:rPr lang="en-US" altLang="zh-CN" sz="2400" dirty="0">
                <a:latin typeface="微软雅黑" pitchFamily="34" charset="-122"/>
                <a:ea typeface="微软雅黑" pitchFamily="34" charset="-122"/>
              </a:rPr>
              <a:t>tmp.den = left.den </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 right.den;</a:t>
            </a:r>
          </a:p>
          <a:p>
            <a:pPr>
              <a:lnSpc>
                <a:spcPct val="110000"/>
              </a:lnSpc>
            </a:pPr>
            <a:r>
              <a:rPr lang="en-US" altLang="zh-CN" sz="2400" dirty="0">
                <a:latin typeface="微软雅黑" pitchFamily="34" charset="-122"/>
                <a:ea typeface="微软雅黑" pitchFamily="34" charset="-122"/>
              </a:rPr>
              <a:t>return </a:t>
            </a:r>
            <a:r>
              <a:rPr lang="en-US" altLang="zh-CN" sz="2400" dirty="0" err="1">
                <a:latin typeface="微软雅黑" pitchFamily="34" charset="-122"/>
                <a:ea typeface="微软雅黑" pitchFamily="34" charset="-122"/>
              </a:rPr>
              <a:t>tmp</a:t>
            </a:r>
            <a:r>
              <a:rPr lang="en-US" altLang="zh-CN" sz="2400" dirty="0">
                <a:latin typeface="微软雅黑" pitchFamily="34" charset="-122"/>
                <a:ea typeface="微软雅黑" pitchFamily="34" charset="-122"/>
              </a:rPr>
              <a:t>;</a:t>
            </a:r>
          </a:p>
        </p:txBody>
      </p:sp>
      <p:sp>
        <p:nvSpPr>
          <p:cNvPr id="7" name="矩形 6"/>
          <p:cNvSpPr/>
          <p:nvPr/>
        </p:nvSpPr>
        <p:spPr>
          <a:xfrm>
            <a:off x="5215967" y="3104356"/>
            <a:ext cx="6899831" cy="876522"/>
          </a:xfrm>
          <a:prstGeom prst="rect">
            <a:avLst/>
          </a:prstGeom>
        </p:spPr>
        <p:txBody>
          <a:bodyPr wrap="square">
            <a:spAutoFit/>
          </a:bodyPr>
          <a:lstStyle/>
          <a:p>
            <a:pPr>
              <a:lnSpc>
                <a:spcPct val="110000"/>
              </a:lnSpc>
            </a:pPr>
            <a:r>
              <a:rPr lang="en-US" altLang="zh-CN" sz="2400" dirty="0">
                <a:latin typeface="微软雅黑" pitchFamily="34" charset="-122"/>
                <a:ea typeface="微软雅黑" pitchFamily="34" charset="-122"/>
              </a:rPr>
              <a:t>return Rational(  left.num </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 right.num,  left.den </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 right.den); </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6611">
                                            <p:txEl>
                                              <p:pRg st="1" end="1"/>
                                            </p:txEl>
                                          </p:spTgt>
                                        </p:tgtEl>
                                        <p:attrNameLst>
                                          <p:attrName>style.visibility</p:attrName>
                                        </p:attrNameLst>
                                      </p:cBhvr>
                                      <p:to>
                                        <p:strVal val="visible"/>
                                      </p:to>
                                    </p:set>
                                    <p:animEffect transition="in" filter="blinds(horizontal)">
                                      <p:cBhvr>
                                        <p:cTn id="7" dur="500"/>
                                        <p:tgtEl>
                                          <p:spTgt spid="1966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7890" name="Rectangle 2"/>
          <p:cNvSpPr>
            <a:spLocks noGrp="1" noChangeArrowheads="1"/>
          </p:cNvSpPr>
          <p:nvPr>
            <p:ph type="title"/>
          </p:nvPr>
        </p:nvSpPr>
        <p:spPr/>
        <p:txBody>
          <a:bodyPr/>
          <a:lstStyle/>
          <a:p>
            <a:pPr eaLnBrk="1" hangingPunct="1">
              <a:defRPr/>
            </a:pPr>
            <a:r>
              <a:rPr lang="zh-CN" altLang="en-US" dirty="0"/>
              <a:t>自定义类型转换运算符</a:t>
            </a:r>
          </a:p>
        </p:txBody>
      </p:sp>
      <p:sp>
        <p:nvSpPr>
          <p:cNvPr id="199683" name="Rectangle 3"/>
          <p:cNvSpPr>
            <a:spLocks noGrp="1" noChangeArrowheads="1"/>
          </p:cNvSpPr>
          <p:nvPr>
            <p:ph idx="4294967295"/>
          </p:nvPr>
        </p:nvSpPr>
        <p:spPr>
          <a:xfrm>
            <a:off x="562187" y="1151108"/>
            <a:ext cx="10718800" cy="5457825"/>
          </a:xfrm>
        </p:spPr>
        <p:txBody>
          <a:bodyPr>
            <a:normAutofit/>
          </a:bodyPr>
          <a:lstStyle/>
          <a:p>
            <a:pPr marL="0" indent="0" eaLnBrk="1" hangingPunct="1">
              <a:lnSpc>
                <a:spcPct val="130000"/>
              </a:lnSpc>
              <a:buNone/>
            </a:pPr>
            <a:r>
              <a:rPr lang="zh-CN" altLang="en-US" b="1" dirty="0"/>
              <a:t>类类型能否和其他的类类型或内置类型互相转换？</a:t>
            </a:r>
          </a:p>
          <a:p>
            <a:pPr marL="0" indent="0">
              <a:spcBef>
                <a:spcPts val="2400"/>
              </a:spcBef>
              <a:buNone/>
            </a:pPr>
            <a:r>
              <a:rPr lang="zh-CN" altLang="en-US" b="1" dirty="0"/>
              <a:t>内置类型到类类型的转换</a:t>
            </a:r>
            <a:endParaRPr lang="en-US" altLang="zh-CN" b="1" dirty="0"/>
          </a:p>
          <a:p>
            <a:pPr marL="0" indent="0">
              <a:spcBef>
                <a:spcPts val="800"/>
              </a:spcBef>
              <a:spcAft>
                <a:spcPts val="800"/>
              </a:spcAft>
              <a:buNone/>
            </a:pPr>
            <a:r>
              <a:rPr lang="zh-CN" altLang="en-US" sz="1867" b="1" dirty="0"/>
              <a:t>利用构造函数进行转换</a:t>
            </a:r>
            <a:endParaRPr lang="en-US" altLang="zh-CN" sz="1867" b="1" dirty="0"/>
          </a:p>
          <a:p>
            <a:pPr marL="0" indent="0">
              <a:spcBef>
                <a:spcPts val="267"/>
              </a:spcBef>
              <a:buNone/>
            </a:pPr>
            <a:r>
              <a:rPr lang="zh-CN" altLang="en-US" sz="1867" dirty="0"/>
              <a:t>需要类有一个构造函数，它只有一个参数，是某个内置类型</a:t>
            </a:r>
          </a:p>
          <a:p>
            <a:pPr marL="0" indent="0">
              <a:spcBef>
                <a:spcPts val="267"/>
              </a:spcBef>
              <a:buNone/>
            </a:pPr>
            <a:r>
              <a:rPr lang="zh-CN" altLang="en-US" sz="1867" dirty="0"/>
              <a:t>例如，对于</a:t>
            </a:r>
            <a:r>
              <a:rPr lang="en-US" altLang="zh-CN" sz="1867" dirty="0"/>
              <a:t>Rational</a:t>
            </a:r>
            <a:r>
              <a:rPr lang="zh-CN" altLang="en-US" sz="1867" dirty="0"/>
              <a:t>类的对象 </a:t>
            </a:r>
            <a:r>
              <a:rPr lang="en-US" altLang="zh-CN" sz="1867" dirty="0"/>
              <a:t>r</a:t>
            </a:r>
            <a:r>
              <a:rPr lang="zh-CN" altLang="en-US" sz="1867" dirty="0"/>
              <a:t>，可以执行</a:t>
            </a:r>
            <a:r>
              <a:rPr lang="en-US" altLang="zh-CN" sz="1867" dirty="0"/>
              <a:t>r=2</a:t>
            </a:r>
            <a:endParaRPr lang="zh-CN" altLang="en-US" sz="1867" dirty="0"/>
          </a:p>
          <a:p>
            <a:pPr marL="0" indent="0">
              <a:spcBef>
                <a:spcPts val="267"/>
              </a:spcBef>
              <a:buNone/>
            </a:pPr>
            <a:r>
              <a:rPr lang="zh-CN" altLang="en-US" sz="1867" dirty="0"/>
              <a:t>此时，编译器隐式地调用</a:t>
            </a:r>
            <a:r>
              <a:rPr lang="en-US" altLang="zh-CN" sz="1867" dirty="0"/>
              <a:t>Rational</a:t>
            </a:r>
            <a:r>
              <a:rPr lang="zh-CN" altLang="en-US" sz="1867" dirty="0"/>
              <a:t>的构造函数构造一个</a:t>
            </a:r>
            <a:r>
              <a:rPr lang="en-US" altLang="zh-CN" sz="1867" dirty="0"/>
              <a:t>num=2</a:t>
            </a:r>
            <a:r>
              <a:rPr lang="zh-CN" altLang="en-US" sz="1867" dirty="0"/>
              <a:t>，</a:t>
            </a:r>
            <a:r>
              <a:rPr lang="en-US" altLang="zh-CN" sz="1867" dirty="0"/>
              <a:t>den= 1</a:t>
            </a:r>
            <a:r>
              <a:rPr lang="zh-CN" altLang="en-US" sz="1867" dirty="0"/>
              <a:t>的</a:t>
            </a:r>
            <a:r>
              <a:rPr lang="en-US" altLang="zh-CN" sz="1867" dirty="0"/>
              <a:t>Rational</a:t>
            </a:r>
            <a:r>
              <a:rPr lang="zh-CN" altLang="en-US" sz="1867" dirty="0"/>
              <a:t>类的对象</a:t>
            </a:r>
            <a:endParaRPr lang="en-US" altLang="zh-CN" sz="1867" dirty="0"/>
          </a:p>
          <a:p>
            <a:pPr marL="0" indent="0">
              <a:spcBef>
                <a:spcPts val="1600"/>
              </a:spcBef>
              <a:spcAft>
                <a:spcPts val="800"/>
              </a:spcAft>
              <a:buNone/>
            </a:pPr>
            <a:r>
              <a:rPr lang="zh-CN" altLang="en-US" sz="1867" b="1" dirty="0">
                <a:solidFill>
                  <a:srgbClr val="C00000"/>
                </a:solidFill>
              </a:rPr>
              <a:t>禁止内置类型到类类型的自动转换</a:t>
            </a:r>
            <a:endParaRPr lang="en-US" altLang="zh-CN" sz="1867" b="1" dirty="0">
              <a:solidFill>
                <a:srgbClr val="C00000"/>
              </a:solidFill>
            </a:endParaRPr>
          </a:p>
          <a:p>
            <a:pPr marL="0" indent="0">
              <a:spcBef>
                <a:spcPts val="267"/>
              </a:spcBef>
              <a:buNone/>
            </a:pPr>
            <a:r>
              <a:rPr lang="zh-CN" altLang="en-US" sz="1867" dirty="0"/>
              <a:t>将单参数的构造函数定义为</a:t>
            </a:r>
            <a:r>
              <a:rPr lang="en-US" altLang="zh-CN" sz="1867" dirty="0"/>
              <a:t>explicit</a:t>
            </a:r>
          </a:p>
          <a:p>
            <a:pPr marL="0" indent="0">
              <a:spcBef>
                <a:spcPts val="267"/>
              </a:spcBef>
              <a:buNone/>
            </a:pPr>
            <a:r>
              <a:rPr lang="zh-CN" altLang="en-US" sz="1867" dirty="0"/>
              <a:t>如： </a:t>
            </a:r>
            <a:r>
              <a:rPr lang="en-US" altLang="zh-CN" sz="1867" dirty="0"/>
              <a:t>explicit Rational(int n1 = 0, int n2 = 1)</a:t>
            </a:r>
          </a:p>
          <a:p>
            <a:pPr marL="0" indent="0">
              <a:spcBef>
                <a:spcPts val="267"/>
              </a:spcBef>
              <a:buNone/>
            </a:pPr>
            <a:r>
              <a:rPr lang="en-US" altLang="zh-CN" sz="1867" dirty="0"/>
              <a:t>        r = 2;        </a:t>
            </a:r>
            <a:r>
              <a:rPr lang="zh-CN" altLang="en-US" sz="1867" dirty="0"/>
              <a:t>是错的</a:t>
            </a:r>
            <a:endParaRPr lang="en-US" altLang="zh-CN" sz="1867" dirty="0"/>
          </a:p>
          <a:p>
            <a:pPr marL="0" indent="0">
              <a:spcBef>
                <a:spcPts val="267"/>
              </a:spcBef>
              <a:buNone/>
            </a:pPr>
            <a:r>
              <a:rPr lang="en-US" altLang="zh-CN" sz="1867" dirty="0"/>
              <a:t>       r = Rational(2)       </a:t>
            </a:r>
            <a:r>
              <a:rPr lang="zh-CN" altLang="en-US" sz="1867" dirty="0"/>
              <a:t>是对的</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9683">
                                            <p:txEl>
                                              <p:pRg st="1" end="1"/>
                                            </p:txEl>
                                          </p:spTgt>
                                        </p:tgtEl>
                                        <p:attrNameLst>
                                          <p:attrName>style.visibility</p:attrName>
                                        </p:attrNameLst>
                                      </p:cBhvr>
                                      <p:to>
                                        <p:strVal val="visible"/>
                                      </p:to>
                                    </p:set>
                                    <p:animEffect transition="in" filter="blinds(horizontal)">
                                      <p:cBhvr>
                                        <p:cTn id="7" dur="500"/>
                                        <p:tgtEl>
                                          <p:spTgt spid="19968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9683">
                                            <p:txEl>
                                              <p:pRg st="2" end="2"/>
                                            </p:txEl>
                                          </p:spTgt>
                                        </p:tgtEl>
                                        <p:attrNameLst>
                                          <p:attrName>style.visibility</p:attrName>
                                        </p:attrNameLst>
                                      </p:cBhvr>
                                      <p:to>
                                        <p:strVal val="visible"/>
                                      </p:to>
                                    </p:set>
                                    <p:animEffect transition="in" filter="blinds(horizontal)">
                                      <p:cBhvr>
                                        <p:cTn id="12" dur="500"/>
                                        <p:tgtEl>
                                          <p:spTgt spid="19968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9683">
                                            <p:txEl>
                                              <p:pRg st="3" end="3"/>
                                            </p:txEl>
                                          </p:spTgt>
                                        </p:tgtEl>
                                        <p:attrNameLst>
                                          <p:attrName>style.visibility</p:attrName>
                                        </p:attrNameLst>
                                      </p:cBhvr>
                                      <p:to>
                                        <p:strVal val="visible"/>
                                      </p:to>
                                    </p:set>
                                    <p:animEffect transition="in" filter="blinds(horizontal)">
                                      <p:cBhvr>
                                        <p:cTn id="17" dur="500"/>
                                        <p:tgtEl>
                                          <p:spTgt spid="19968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99683">
                                            <p:txEl>
                                              <p:pRg st="4" end="4"/>
                                            </p:txEl>
                                          </p:spTgt>
                                        </p:tgtEl>
                                        <p:attrNameLst>
                                          <p:attrName>style.visibility</p:attrName>
                                        </p:attrNameLst>
                                      </p:cBhvr>
                                      <p:to>
                                        <p:strVal val="visible"/>
                                      </p:to>
                                    </p:set>
                                    <p:animEffect transition="in" filter="blinds(horizontal)">
                                      <p:cBhvr>
                                        <p:cTn id="22" dur="500"/>
                                        <p:tgtEl>
                                          <p:spTgt spid="199683">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99683">
                                            <p:txEl>
                                              <p:pRg st="5" end="5"/>
                                            </p:txEl>
                                          </p:spTgt>
                                        </p:tgtEl>
                                        <p:attrNameLst>
                                          <p:attrName>style.visibility</p:attrName>
                                        </p:attrNameLst>
                                      </p:cBhvr>
                                      <p:to>
                                        <p:strVal val="visible"/>
                                      </p:to>
                                    </p:set>
                                    <p:animEffect transition="in" filter="blinds(horizontal)">
                                      <p:cBhvr>
                                        <p:cTn id="25" dur="500"/>
                                        <p:tgtEl>
                                          <p:spTgt spid="19968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99683">
                                            <p:txEl>
                                              <p:pRg st="6" end="6"/>
                                            </p:txEl>
                                          </p:spTgt>
                                        </p:tgtEl>
                                        <p:attrNameLst>
                                          <p:attrName>style.visibility</p:attrName>
                                        </p:attrNameLst>
                                      </p:cBhvr>
                                      <p:to>
                                        <p:strVal val="visible"/>
                                      </p:to>
                                    </p:set>
                                    <p:animEffect transition="in" filter="blinds(horizontal)">
                                      <p:cBhvr>
                                        <p:cTn id="30" dur="500"/>
                                        <p:tgtEl>
                                          <p:spTgt spid="19968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99683">
                                            <p:txEl>
                                              <p:pRg st="7" end="7"/>
                                            </p:txEl>
                                          </p:spTgt>
                                        </p:tgtEl>
                                        <p:attrNameLst>
                                          <p:attrName>style.visibility</p:attrName>
                                        </p:attrNameLst>
                                      </p:cBhvr>
                                      <p:to>
                                        <p:strVal val="visible"/>
                                      </p:to>
                                    </p:set>
                                    <p:animEffect transition="in" filter="blinds(horizontal)">
                                      <p:cBhvr>
                                        <p:cTn id="35" dur="500"/>
                                        <p:tgtEl>
                                          <p:spTgt spid="199683">
                                            <p:txEl>
                                              <p:pRg st="7" end="7"/>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199683">
                                            <p:txEl>
                                              <p:pRg st="8" end="8"/>
                                            </p:txEl>
                                          </p:spTgt>
                                        </p:tgtEl>
                                        <p:attrNameLst>
                                          <p:attrName>style.visibility</p:attrName>
                                        </p:attrNameLst>
                                      </p:cBhvr>
                                      <p:to>
                                        <p:strVal val="visible"/>
                                      </p:to>
                                    </p:set>
                                    <p:animEffect transition="in" filter="blinds(horizontal)">
                                      <p:cBhvr>
                                        <p:cTn id="38" dur="500"/>
                                        <p:tgtEl>
                                          <p:spTgt spid="199683">
                                            <p:txEl>
                                              <p:pRg st="8" end="8"/>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199683">
                                            <p:txEl>
                                              <p:pRg st="9" end="9"/>
                                            </p:txEl>
                                          </p:spTgt>
                                        </p:tgtEl>
                                        <p:attrNameLst>
                                          <p:attrName>style.visibility</p:attrName>
                                        </p:attrNameLst>
                                      </p:cBhvr>
                                      <p:to>
                                        <p:strVal val="visible"/>
                                      </p:to>
                                    </p:set>
                                    <p:animEffect transition="in" filter="blinds(horizontal)">
                                      <p:cBhvr>
                                        <p:cTn id="41" dur="500"/>
                                        <p:tgtEl>
                                          <p:spTgt spid="199683">
                                            <p:txEl>
                                              <p:pRg st="9" end="9"/>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199683">
                                            <p:txEl>
                                              <p:pRg st="10" end="10"/>
                                            </p:txEl>
                                          </p:spTgt>
                                        </p:tgtEl>
                                        <p:attrNameLst>
                                          <p:attrName>style.visibility</p:attrName>
                                        </p:attrNameLst>
                                      </p:cBhvr>
                                      <p:to>
                                        <p:strVal val="visible"/>
                                      </p:to>
                                    </p:set>
                                    <p:animEffect transition="in" filter="blinds(horizontal)">
                                      <p:cBhvr>
                                        <p:cTn id="44" dur="500"/>
                                        <p:tgtEl>
                                          <p:spTgt spid="19968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62" name="Rectangle 2"/>
          <p:cNvSpPr>
            <a:spLocks noGrp="1" noChangeArrowheads="1"/>
          </p:cNvSpPr>
          <p:nvPr>
            <p:ph type="title"/>
          </p:nvPr>
        </p:nvSpPr>
        <p:spPr/>
        <p:txBody>
          <a:bodyPr>
            <a:normAutofit/>
          </a:bodyPr>
          <a:lstStyle/>
          <a:p>
            <a:pPr>
              <a:defRPr/>
            </a:pPr>
            <a:r>
              <a:rPr lang="zh-CN" altLang="en-US" dirty="0"/>
              <a:t>类型转换函数</a:t>
            </a:r>
          </a:p>
        </p:txBody>
      </p:sp>
      <p:sp>
        <p:nvSpPr>
          <p:cNvPr id="204803" name="Rectangle 3"/>
          <p:cNvSpPr>
            <a:spLocks noGrp="1" noChangeArrowheads="1"/>
          </p:cNvSpPr>
          <p:nvPr>
            <p:ph idx="4294967295"/>
          </p:nvPr>
        </p:nvSpPr>
        <p:spPr>
          <a:xfrm>
            <a:off x="1066800" y="1300057"/>
            <a:ext cx="10363200" cy="4686300"/>
          </a:xfrm>
        </p:spPr>
        <p:txBody>
          <a:bodyPr>
            <a:normAutofit/>
          </a:bodyPr>
          <a:lstStyle/>
          <a:p>
            <a:pPr marL="0" indent="0">
              <a:spcBef>
                <a:spcPts val="2400"/>
              </a:spcBef>
              <a:buNone/>
            </a:pPr>
            <a:r>
              <a:rPr lang="zh-CN" altLang="en-US" b="1" dirty="0"/>
              <a:t>重载成成员函数 </a:t>
            </a:r>
          </a:p>
          <a:p>
            <a:pPr marL="0" indent="0">
              <a:spcBef>
                <a:spcPts val="2400"/>
              </a:spcBef>
              <a:buNone/>
            </a:pPr>
            <a:r>
              <a:rPr lang="zh-CN" altLang="en-US" b="1" dirty="0"/>
              <a:t>格式 </a:t>
            </a:r>
          </a:p>
          <a:p>
            <a:pPr marL="0" indent="0" eaLnBrk="1" hangingPunct="1">
              <a:lnSpc>
                <a:spcPct val="90000"/>
              </a:lnSpc>
              <a:buNone/>
            </a:pPr>
            <a:r>
              <a:rPr lang="zh-CN" altLang="en-US" sz="1867" dirty="0"/>
              <a:t> </a:t>
            </a:r>
            <a:r>
              <a:rPr lang="en-US" altLang="zh-CN" sz="1867" dirty="0"/>
              <a:t>operator </a:t>
            </a:r>
            <a:r>
              <a:rPr lang="zh-CN" altLang="en-US" sz="1867" dirty="0"/>
              <a:t>目标类型名 </a:t>
            </a:r>
            <a:r>
              <a:rPr lang="en-US" altLang="zh-CN" sz="1867" dirty="0"/>
              <a:t>( ) const </a:t>
            </a:r>
          </a:p>
          <a:p>
            <a:pPr marL="0" indent="0" eaLnBrk="1" hangingPunct="1">
              <a:lnSpc>
                <a:spcPct val="90000"/>
              </a:lnSpc>
              <a:buNone/>
            </a:pPr>
            <a:r>
              <a:rPr lang="en-US" altLang="zh-CN" sz="1867" dirty="0"/>
              <a:t> {         …</a:t>
            </a:r>
          </a:p>
          <a:p>
            <a:pPr marL="0" indent="0" eaLnBrk="1" hangingPunct="1">
              <a:lnSpc>
                <a:spcPct val="90000"/>
              </a:lnSpc>
              <a:buNone/>
            </a:pPr>
            <a:r>
              <a:rPr lang="en-US" altLang="zh-CN" sz="1867" dirty="0"/>
              <a:t>     return (</a:t>
            </a:r>
            <a:r>
              <a:rPr lang="zh-CN" altLang="en-US" sz="1867" dirty="0"/>
              <a:t>结果为目标类型的表达式</a:t>
            </a:r>
            <a:r>
              <a:rPr lang="en-US" altLang="zh-CN" sz="1867" dirty="0"/>
              <a:t>)</a:t>
            </a:r>
            <a:r>
              <a:rPr lang="zh-CN" altLang="en-US" sz="1867" dirty="0"/>
              <a:t>；</a:t>
            </a:r>
          </a:p>
          <a:p>
            <a:pPr marL="0" indent="0" eaLnBrk="1" hangingPunct="1">
              <a:lnSpc>
                <a:spcPct val="90000"/>
              </a:lnSpc>
              <a:buNone/>
            </a:pPr>
            <a:r>
              <a:rPr lang="zh-CN" altLang="en-US" sz="1867" dirty="0"/>
              <a:t> </a:t>
            </a:r>
            <a:r>
              <a:rPr lang="en-US" altLang="zh-CN" sz="1867" dirty="0"/>
              <a:t>}</a:t>
            </a:r>
          </a:p>
          <a:p>
            <a:pPr marL="0" indent="0">
              <a:spcBef>
                <a:spcPts val="2400"/>
              </a:spcBef>
              <a:buNone/>
            </a:pPr>
            <a:r>
              <a:rPr lang="zh-CN" altLang="en-US" b="1" dirty="0"/>
              <a:t>类型转换函数的特点</a:t>
            </a:r>
          </a:p>
          <a:p>
            <a:pPr marL="0" indent="0">
              <a:spcBef>
                <a:spcPts val="800"/>
              </a:spcBef>
              <a:buNone/>
            </a:pPr>
            <a:r>
              <a:rPr lang="zh-CN" altLang="en-US" sz="1867" dirty="0"/>
              <a:t>无参数，无返回值</a:t>
            </a:r>
          </a:p>
          <a:p>
            <a:pPr marL="0" indent="0">
              <a:spcBef>
                <a:spcPts val="800"/>
              </a:spcBef>
              <a:buNone/>
            </a:pPr>
            <a:r>
              <a:rPr lang="zh-CN" altLang="en-US" sz="1867" dirty="0"/>
              <a:t>是</a:t>
            </a:r>
            <a:r>
              <a:rPr lang="en-US" altLang="zh-CN" sz="1867" dirty="0"/>
              <a:t>const</a:t>
            </a:r>
            <a:r>
              <a:rPr lang="zh-CN" altLang="en-US" sz="1867" dirty="0"/>
              <a:t>函数</a:t>
            </a:r>
          </a:p>
        </p:txBody>
      </p:sp>
    </p:spTree>
  </p:cSld>
  <p:clrMapOvr>
    <a:masterClrMapping/>
  </p:clrMapOvr>
  <p:transition spd="med">
    <p:fade/>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9986" name="Rectangle 2"/>
          <p:cNvSpPr>
            <a:spLocks noGrp="1" noChangeArrowheads="1"/>
          </p:cNvSpPr>
          <p:nvPr>
            <p:ph type="title"/>
          </p:nvPr>
        </p:nvSpPr>
        <p:spPr/>
        <p:txBody>
          <a:bodyPr/>
          <a:lstStyle/>
          <a:p>
            <a:pPr eaLnBrk="1" hangingPunct="1">
              <a:defRPr/>
            </a:pPr>
            <a:r>
              <a:rPr lang="en-US" altLang="zh-CN" dirty="0"/>
              <a:t>Rational</a:t>
            </a:r>
            <a:r>
              <a:rPr lang="zh-CN" altLang="en-US" dirty="0"/>
              <a:t>类到</a:t>
            </a:r>
            <a:r>
              <a:rPr lang="en-US" altLang="zh-CN" dirty="0"/>
              <a:t>double</a:t>
            </a:r>
            <a:r>
              <a:rPr lang="zh-CN" altLang="en-US" dirty="0"/>
              <a:t>的转换</a:t>
            </a:r>
          </a:p>
        </p:txBody>
      </p:sp>
      <p:sp>
        <p:nvSpPr>
          <p:cNvPr id="205827" name="Rectangle 3"/>
          <p:cNvSpPr>
            <a:spLocks noGrp="1" noChangeArrowheads="1"/>
          </p:cNvSpPr>
          <p:nvPr>
            <p:ph idx="4294967295"/>
          </p:nvPr>
        </p:nvSpPr>
        <p:spPr>
          <a:xfrm>
            <a:off x="934720" y="1152525"/>
            <a:ext cx="7743825" cy="4552950"/>
          </a:xfrm>
        </p:spPr>
        <p:txBody>
          <a:bodyPr/>
          <a:lstStyle/>
          <a:p>
            <a:pPr marL="0" indent="0" eaLnBrk="1" hangingPunct="1">
              <a:lnSpc>
                <a:spcPct val="120000"/>
              </a:lnSpc>
              <a:buNone/>
            </a:pPr>
            <a:r>
              <a:rPr lang="zh-CN" altLang="en-US" b="1" dirty="0"/>
              <a:t>转换函数的定义</a:t>
            </a:r>
          </a:p>
          <a:p>
            <a:pPr marL="0" indent="0" eaLnBrk="1" hangingPunct="1">
              <a:lnSpc>
                <a:spcPct val="120000"/>
              </a:lnSpc>
              <a:buNone/>
            </a:pPr>
            <a:r>
              <a:rPr lang="en-US" altLang="zh-CN" sz="1867" dirty="0"/>
              <a:t>operator double ( ) const</a:t>
            </a:r>
          </a:p>
          <a:p>
            <a:pPr marL="0" indent="0" eaLnBrk="1" hangingPunct="1">
              <a:lnSpc>
                <a:spcPct val="120000"/>
              </a:lnSpc>
              <a:buNone/>
            </a:pPr>
            <a:r>
              <a:rPr lang="en-US" altLang="zh-CN" sz="1867" dirty="0"/>
              <a:t>{ </a:t>
            </a:r>
          </a:p>
          <a:p>
            <a:pPr marL="0" indent="0" eaLnBrk="1" hangingPunct="1">
              <a:lnSpc>
                <a:spcPct val="120000"/>
              </a:lnSpc>
              <a:buNone/>
            </a:pPr>
            <a:r>
              <a:rPr lang="en-US" altLang="zh-CN" sz="1867" dirty="0"/>
              <a:t>     return (double(num)/den); </a:t>
            </a:r>
          </a:p>
          <a:p>
            <a:pPr marL="0" indent="0" eaLnBrk="1" hangingPunct="1">
              <a:lnSpc>
                <a:spcPct val="120000"/>
              </a:lnSpc>
              <a:buNone/>
            </a:pPr>
            <a:r>
              <a:rPr lang="en-US" altLang="zh-CN" sz="1867" dirty="0"/>
              <a:t>}</a:t>
            </a:r>
          </a:p>
          <a:p>
            <a:pPr marL="0" indent="0" eaLnBrk="1" hangingPunct="1">
              <a:lnSpc>
                <a:spcPct val="120000"/>
              </a:lnSpc>
              <a:buNone/>
            </a:pPr>
            <a:endParaRPr lang="en-US" altLang="zh-CN" dirty="0"/>
          </a:p>
          <a:p>
            <a:pPr marL="0" indent="0" eaLnBrk="1" hangingPunct="1">
              <a:lnSpc>
                <a:spcPct val="120000"/>
              </a:lnSpc>
              <a:buNone/>
            </a:pPr>
            <a:r>
              <a:rPr lang="zh-CN" altLang="en-US" b="1" dirty="0"/>
              <a:t>应用</a:t>
            </a:r>
            <a:endParaRPr lang="en-US" altLang="zh-CN" b="1" dirty="0"/>
          </a:p>
          <a:p>
            <a:pPr marL="0" indent="0" eaLnBrk="1" hangingPunct="1">
              <a:lnSpc>
                <a:spcPct val="120000"/>
              </a:lnSpc>
              <a:buNone/>
            </a:pPr>
            <a:r>
              <a:rPr lang="zh-CN" altLang="en-US" sz="1867" dirty="0"/>
              <a:t>如</a:t>
            </a:r>
            <a:r>
              <a:rPr lang="en-US" altLang="zh-CN" sz="1867" dirty="0"/>
              <a:t>r</a:t>
            </a:r>
            <a:r>
              <a:rPr lang="zh-CN" altLang="en-US" sz="1867" dirty="0"/>
              <a:t>是有理数，值为（</a:t>
            </a:r>
            <a:r>
              <a:rPr lang="en-US" altLang="zh-CN" sz="1867" dirty="0"/>
              <a:t>1</a:t>
            </a:r>
            <a:r>
              <a:rPr lang="zh-CN" altLang="en-US" sz="1867" dirty="0"/>
              <a:t>，</a:t>
            </a:r>
            <a:r>
              <a:rPr lang="en-US" altLang="zh-CN" sz="1867" dirty="0"/>
              <a:t>3</a:t>
            </a:r>
            <a:r>
              <a:rPr lang="zh-CN" altLang="en-US" sz="1867" dirty="0"/>
              <a:t>），</a:t>
            </a:r>
            <a:r>
              <a:rPr lang="en-US" altLang="zh-CN" sz="1867" dirty="0"/>
              <a:t>x</a:t>
            </a:r>
            <a:r>
              <a:rPr lang="zh-CN" altLang="en-US" sz="1867" dirty="0"/>
              <a:t>是</a:t>
            </a:r>
            <a:r>
              <a:rPr lang="en-US" altLang="zh-CN" sz="1867" dirty="0"/>
              <a:t>double</a:t>
            </a:r>
            <a:r>
              <a:rPr lang="zh-CN" altLang="en-US" sz="1867" dirty="0"/>
              <a:t>型变量</a:t>
            </a:r>
            <a:endParaRPr lang="en-US" altLang="zh-CN" sz="1867" dirty="0"/>
          </a:p>
          <a:p>
            <a:pPr marL="0" indent="0" eaLnBrk="1" hangingPunct="1">
              <a:lnSpc>
                <a:spcPct val="120000"/>
              </a:lnSpc>
              <a:buNone/>
            </a:pPr>
            <a:r>
              <a:rPr lang="zh-CN" altLang="en-US" sz="1867" dirty="0"/>
              <a:t>可以执行</a:t>
            </a:r>
            <a:r>
              <a:rPr lang="en-US" altLang="zh-CN" sz="1867" dirty="0"/>
              <a:t>x = r</a:t>
            </a:r>
          </a:p>
          <a:p>
            <a:pPr marL="0" indent="0" eaLnBrk="1" hangingPunct="1">
              <a:lnSpc>
                <a:spcPct val="120000"/>
              </a:lnSpc>
              <a:buNone/>
            </a:pPr>
            <a:r>
              <a:rPr lang="zh-CN" altLang="en-US" sz="1867" dirty="0"/>
              <a:t>执行后，</a:t>
            </a:r>
            <a:r>
              <a:rPr lang="en-US" altLang="zh-CN" sz="1867" dirty="0"/>
              <a:t>x</a:t>
            </a:r>
            <a:r>
              <a:rPr lang="zh-CN" altLang="en-US" sz="1867" dirty="0"/>
              <a:t>的值为</a:t>
            </a:r>
            <a:r>
              <a:rPr lang="en-US" altLang="zh-CN" sz="1867" dirty="0"/>
              <a:t>0.333333 </a:t>
            </a:r>
          </a:p>
        </p:txBody>
      </p:sp>
    </p:spTree>
  </p:cSld>
  <p:clrMapOvr>
    <a:masterClrMapping/>
  </p:clrMapOvr>
  <p:transition spd="med">
    <p:fade/>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C++11</a:t>
            </a:r>
            <a:r>
              <a:rPr lang="zh-CN" altLang="en-US" dirty="0"/>
              <a:t>的扩展</a:t>
            </a:r>
            <a:r>
              <a:rPr lang="en-US" altLang="zh-CN" dirty="0"/>
              <a:t>--</a:t>
            </a:r>
            <a:r>
              <a:rPr lang="zh-CN" altLang="zh-CN" sz="4267" dirty="0"/>
              <a:t>禁止自动类型转换</a:t>
            </a:r>
            <a:endParaRPr lang="zh-CN" altLang="en-US" sz="4267" dirty="0"/>
          </a:p>
        </p:txBody>
      </p:sp>
      <p:sp>
        <p:nvSpPr>
          <p:cNvPr id="5" name="矩形 4"/>
          <p:cNvSpPr/>
          <p:nvPr/>
        </p:nvSpPr>
        <p:spPr>
          <a:xfrm>
            <a:off x="561974" y="1438275"/>
            <a:ext cx="10715625" cy="4109651"/>
          </a:xfrm>
          <a:prstGeom prst="rect">
            <a:avLst/>
          </a:prstGeom>
        </p:spPr>
        <p:txBody>
          <a:bodyPr wrap="square">
            <a:spAutoFit/>
          </a:bodyPr>
          <a:lstStyle/>
          <a:p>
            <a:pPr>
              <a:lnSpc>
                <a:spcPct val="110000"/>
              </a:lnSpc>
            </a:pPr>
            <a:r>
              <a:rPr lang="zh-CN" altLang="zh-CN" sz="2400" b="1" dirty="0">
                <a:latin typeface="微软雅黑" pitchFamily="34" charset="-122"/>
                <a:ea typeface="微软雅黑" pitchFamily="34" charset="-122"/>
              </a:rPr>
              <a:t>在类型转换函数前加关键字</a:t>
            </a:r>
            <a:r>
              <a:rPr lang="en-US" altLang="zh-CN" sz="2400" b="1" dirty="0">
                <a:latin typeface="微软雅黑" pitchFamily="34" charset="-122"/>
                <a:ea typeface="微软雅黑" pitchFamily="34" charset="-122"/>
              </a:rPr>
              <a:t>explicit</a:t>
            </a:r>
          </a:p>
          <a:p>
            <a:pPr>
              <a:lnSpc>
                <a:spcPct val="110000"/>
              </a:lnSpc>
            </a:pPr>
            <a:r>
              <a:rPr lang="zh-CN" altLang="en-US" sz="2133" dirty="0"/>
              <a:t>如</a:t>
            </a:r>
            <a:endParaRPr lang="en-US" altLang="zh-CN" sz="2133" dirty="0"/>
          </a:p>
          <a:p>
            <a:pPr>
              <a:lnSpc>
                <a:spcPct val="110000"/>
              </a:lnSpc>
            </a:pPr>
            <a:r>
              <a:rPr lang="en-US" altLang="zh-CN" sz="2133" dirty="0"/>
              <a:t>explicit operator double () const</a:t>
            </a:r>
          </a:p>
          <a:p>
            <a:pPr>
              <a:lnSpc>
                <a:spcPct val="110000"/>
              </a:lnSpc>
            </a:pPr>
            <a:r>
              <a:rPr lang="en-US" altLang="zh-CN" sz="2133" dirty="0"/>
              <a:t>{  return (double(num)/den);   }</a:t>
            </a:r>
            <a:endParaRPr lang="zh-CN" altLang="zh-CN" sz="2133" dirty="0"/>
          </a:p>
          <a:p>
            <a:pPr>
              <a:lnSpc>
                <a:spcPct val="110000"/>
              </a:lnSpc>
            </a:pPr>
            <a:endParaRPr lang="en-US" altLang="zh-CN" sz="2133" dirty="0"/>
          </a:p>
          <a:p>
            <a:pPr>
              <a:lnSpc>
                <a:spcPct val="110000"/>
              </a:lnSpc>
            </a:pPr>
            <a:endParaRPr lang="en-US" altLang="zh-CN" sz="2133" dirty="0"/>
          </a:p>
          <a:p>
            <a:pPr>
              <a:lnSpc>
                <a:spcPct val="110000"/>
              </a:lnSpc>
            </a:pPr>
            <a:r>
              <a:rPr lang="zh-CN" altLang="zh-CN" sz="2400" b="1" dirty="0">
                <a:latin typeface="微软雅黑" pitchFamily="34" charset="-122"/>
                <a:ea typeface="微软雅黑" pitchFamily="34" charset="-122"/>
              </a:rPr>
              <a:t>不支持自动类型转换，但支持显式的类型转换</a:t>
            </a:r>
            <a:endParaRPr lang="en-US" altLang="zh-CN" sz="2400" b="1" dirty="0">
              <a:latin typeface="微软雅黑" pitchFamily="34" charset="-122"/>
              <a:ea typeface="微软雅黑" pitchFamily="34" charset="-122"/>
            </a:endParaRPr>
          </a:p>
          <a:p>
            <a:pPr>
              <a:lnSpc>
                <a:spcPct val="110000"/>
              </a:lnSpc>
              <a:spcBef>
                <a:spcPts val="267"/>
              </a:spcBef>
            </a:pPr>
            <a:r>
              <a:rPr lang="zh-CN" altLang="zh-CN" sz="1867" dirty="0">
                <a:latin typeface="微软雅黑" pitchFamily="34" charset="-122"/>
                <a:ea typeface="微软雅黑" pitchFamily="34" charset="-122"/>
              </a:rPr>
              <a:t>如果</a:t>
            </a:r>
            <a:r>
              <a:rPr lang="en-US" altLang="zh-CN" sz="1867" dirty="0">
                <a:latin typeface="微软雅黑" pitchFamily="34" charset="-122"/>
                <a:ea typeface="微软雅黑" pitchFamily="34" charset="-122"/>
              </a:rPr>
              <a:t>x</a:t>
            </a:r>
            <a:r>
              <a:rPr lang="zh-CN" altLang="zh-CN" sz="1867" dirty="0">
                <a:latin typeface="微软雅黑" pitchFamily="34" charset="-122"/>
                <a:ea typeface="微软雅黑" pitchFamily="34" charset="-122"/>
              </a:rPr>
              <a:t>是</a:t>
            </a:r>
            <a:r>
              <a:rPr lang="en-US" altLang="zh-CN" sz="1867" dirty="0">
                <a:latin typeface="微软雅黑" pitchFamily="34" charset="-122"/>
                <a:ea typeface="微软雅黑" pitchFamily="34" charset="-122"/>
              </a:rPr>
              <a:t>double</a:t>
            </a:r>
            <a:r>
              <a:rPr lang="zh-CN" altLang="zh-CN" sz="1867" dirty="0">
                <a:latin typeface="微软雅黑" pitchFamily="34" charset="-122"/>
                <a:ea typeface="微软雅黑" pitchFamily="34" charset="-122"/>
              </a:rPr>
              <a:t>型的变量，</a:t>
            </a:r>
            <a:r>
              <a:rPr lang="en-US" altLang="zh-CN" sz="1867" dirty="0">
                <a:latin typeface="微软雅黑" pitchFamily="34" charset="-122"/>
                <a:ea typeface="微软雅黑" pitchFamily="34" charset="-122"/>
              </a:rPr>
              <a:t>r </a:t>
            </a:r>
            <a:r>
              <a:rPr lang="zh-CN" altLang="zh-CN" sz="1867" dirty="0">
                <a:latin typeface="微软雅黑" pitchFamily="34" charset="-122"/>
                <a:ea typeface="微软雅黑" pitchFamily="34" charset="-122"/>
              </a:rPr>
              <a:t>是</a:t>
            </a:r>
            <a:r>
              <a:rPr lang="en-US" altLang="zh-CN" sz="1867" dirty="0">
                <a:latin typeface="微软雅黑" pitchFamily="34" charset="-122"/>
                <a:ea typeface="微软雅黑" pitchFamily="34" charset="-122"/>
              </a:rPr>
              <a:t>Rational</a:t>
            </a:r>
            <a:r>
              <a:rPr lang="zh-CN" altLang="zh-CN" sz="1867" dirty="0">
                <a:latin typeface="微软雅黑" pitchFamily="34" charset="-122"/>
                <a:ea typeface="微软雅黑" pitchFamily="34" charset="-122"/>
              </a:rPr>
              <a:t>类的对象</a:t>
            </a:r>
          </a:p>
          <a:p>
            <a:pPr>
              <a:lnSpc>
                <a:spcPct val="110000"/>
              </a:lnSpc>
              <a:spcBef>
                <a:spcPts val="267"/>
              </a:spcBef>
            </a:pPr>
            <a:r>
              <a:rPr lang="en-US" altLang="zh-CN" sz="1867" dirty="0">
                <a:latin typeface="微软雅黑" pitchFamily="34" charset="-122"/>
                <a:ea typeface="微软雅黑" pitchFamily="34" charset="-122"/>
              </a:rPr>
              <a:t> x = r;                //    </a:t>
            </a:r>
            <a:r>
              <a:rPr lang="zh-CN" altLang="zh-CN" sz="1867" dirty="0">
                <a:latin typeface="微软雅黑" pitchFamily="34" charset="-122"/>
                <a:ea typeface="微软雅黑" pitchFamily="34" charset="-122"/>
              </a:rPr>
              <a:t>编译错误</a:t>
            </a:r>
          </a:p>
          <a:p>
            <a:pPr>
              <a:lnSpc>
                <a:spcPct val="110000"/>
              </a:lnSpc>
              <a:spcBef>
                <a:spcPts val="267"/>
              </a:spcBef>
            </a:pPr>
            <a:r>
              <a:rPr lang="en-US" altLang="zh-CN" sz="1867" dirty="0">
                <a:latin typeface="微软雅黑" pitchFamily="34" charset="-122"/>
                <a:ea typeface="微软雅黑" pitchFamily="34" charset="-122"/>
              </a:rPr>
              <a:t> x = double(r);    //</a:t>
            </a:r>
            <a:r>
              <a:rPr lang="zh-CN" altLang="zh-CN" sz="1867" dirty="0">
                <a:latin typeface="微软雅黑" pitchFamily="34" charset="-122"/>
                <a:ea typeface="微软雅黑" pitchFamily="34" charset="-122"/>
              </a:rPr>
              <a:t>合法</a:t>
            </a:r>
          </a:p>
          <a:p>
            <a:pPr>
              <a:lnSpc>
                <a:spcPct val="110000"/>
              </a:lnSpc>
            </a:pPr>
            <a:endParaRPr lang="zh-CN" altLang="en-US" sz="2133" dirty="0"/>
          </a:p>
        </p:txBody>
      </p:sp>
    </p:spTree>
  </p:cSld>
  <p:clrMapOvr>
    <a:masterClrMapping/>
  </p:clrMapOvr>
  <p:transition spd="med">
    <p:fade/>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1010" name="Rectangle 2"/>
          <p:cNvSpPr>
            <a:spLocks noGrp="1" noChangeArrowheads="1"/>
          </p:cNvSpPr>
          <p:nvPr>
            <p:ph type="title"/>
          </p:nvPr>
        </p:nvSpPr>
        <p:spPr/>
        <p:txBody>
          <a:bodyPr>
            <a:normAutofit/>
          </a:bodyPr>
          <a:lstStyle/>
          <a:p>
            <a:pPr eaLnBrk="1" hangingPunct="1">
              <a:defRPr/>
            </a:pPr>
            <a:r>
              <a:rPr lang="zh-CN" altLang="en-US" dirty="0"/>
              <a:t>经过运算符重载后的</a:t>
            </a:r>
            <a:r>
              <a:rPr lang="en-US" altLang="zh-CN" dirty="0"/>
              <a:t>Rational</a:t>
            </a:r>
            <a:r>
              <a:rPr lang="zh-CN" altLang="en-US" dirty="0"/>
              <a:t>类</a:t>
            </a:r>
          </a:p>
        </p:txBody>
      </p:sp>
      <p:sp>
        <p:nvSpPr>
          <p:cNvPr id="206851" name="Rectangle 3"/>
          <p:cNvSpPr>
            <a:spLocks noGrp="1" noChangeArrowheads="1"/>
          </p:cNvSpPr>
          <p:nvPr>
            <p:ph idx="4294967295"/>
          </p:nvPr>
        </p:nvSpPr>
        <p:spPr>
          <a:xfrm>
            <a:off x="474662" y="1389592"/>
            <a:ext cx="10955338" cy="4876800"/>
          </a:xfrm>
        </p:spPr>
        <p:txBody>
          <a:bodyPr>
            <a:normAutofit lnSpcReduction="10000"/>
          </a:bodyPr>
          <a:lstStyle/>
          <a:p>
            <a:pPr eaLnBrk="1" hangingPunct="1">
              <a:buFont typeface="Wingdings" pitchFamily="2" charset="2"/>
              <a:buNone/>
            </a:pPr>
            <a:r>
              <a:rPr lang="en-US" altLang="zh-CN" sz="1867" dirty="0"/>
              <a:t>class Rational {</a:t>
            </a:r>
          </a:p>
          <a:p>
            <a:pPr eaLnBrk="1" hangingPunct="1">
              <a:buFont typeface="Wingdings" pitchFamily="2" charset="2"/>
              <a:buNone/>
            </a:pPr>
            <a:r>
              <a:rPr lang="en-US" altLang="zh-CN" sz="1867" dirty="0"/>
              <a:t>	friend </a:t>
            </a:r>
            <a:r>
              <a:rPr lang="en-US" altLang="zh-CN" sz="1867" dirty="0" err="1"/>
              <a:t>istream</a:t>
            </a:r>
            <a:r>
              <a:rPr lang="en-US" altLang="zh-CN" sz="1867" dirty="0"/>
              <a:t>&amp; operator&gt;&gt;(</a:t>
            </a:r>
            <a:r>
              <a:rPr lang="en-US" altLang="zh-CN" sz="1867" dirty="0" err="1"/>
              <a:t>istream</a:t>
            </a:r>
            <a:r>
              <a:rPr lang="en-US" altLang="zh-CN" sz="1867" dirty="0"/>
              <a:t> &amp;in, Rational&amp; </a:t>
            </a:r>
            <a:r>
              <a:rPr lang="en-US" altLang="zh-CN" sz="1867" dirty="0" err="1"/>
              <a:t>obj</a:t>
            </a:r>
            <a:r>
              <a:rPr lang="en-US" altLang="zh-CN" sz="1867" dirty="0"/>
              <a:t>); </a:t>
            </a:r>
          </a:p>
          <a:p>
            <a:pPr eaLnBrk="1" hangingPunct="1">
              <a:buFont typeface="Wingdings" pitchFamily="2" charset="2"/>
              <a:buNone/>
            </a:pPr>
            <a:r>
              <a:rPr lang="en-US" altLang="zh-CN" sz="1867" dirty="0"/>
              <a:t>	friend </a:t>
            </a:r>
            <a:r>
              <a:rPr lang="en-US" altLang="zh-CN" sz="1867" dirty="0" err="1"/>
              <a:t>ostream</a:t>
            </a:r>
            <a:r>
              <a:rPr lang="en-US" altLang="zh-CN" sz="1867" dirty="0"/>
              <a:t>&amp; operator&lt;&lt;(</a:t>
            </a:r>
            <a:r>
              <a:rPr lang="en-US" altLang="zh-CN" sz="1867" dirty="0" err="1"/>
              <a:t>ostream</a:t>
            </a:r>
            <a:r>
              <a:rPr lang="en-US" altLang="zh-CN" sz="1867" dirty="0"/>
              <a:t> &amp;</a:t>
            </a:r>
            <a:r>
              <a:rPr lang="en-US" altLang="zh-CN" sz="1867" dirty="0" err="1"/>
              <a:t>os</a:t>
            </a:r>
            <a:r>
              <a:rPr lang="en-US" altLang="zh-CN" sz="1867" dirty="0"/>
              <a:t>, const Rational&amp; </a:t>
            </a:r>
            <a:r>
              <a:rPr lang="en-US" altLang="zh-CN" sz="1867" dirty="0" err="1"/>
              <a:t>obj</a:t>
            </a:r>
            <a:r>
              <a:rPr lang="en-US" altLang="zh-CN" sz="1867" dirty="0"/>
              <a:t>); </a:t>
            </a:r>
          </a:p>
          <a:p>
            <a:pPr eaLnBrk="1" hangingPunct="1">
              <a:buFont typeface="Wingdings" pitchFamily="2" charset="2"/>
              <a:buNone/>
            </a:pPr>
            <a:r>
              <a:rPr lang="en-US" altLang="zh-CN" sz="1867" dirty="0"/>
              <a:t>	friend Rational operator+(const Rational &amp;r1, const Rational &amp;r2); </a:t>
            </a:r>
          </a:p>
          <a:p>
            <a:pPr eaLnBrk="1" hangingPunct="1">
              <a:buFont typeface="Wingdings" pitchFamily="2" charset="2"/>
              <a:buNone/>
            </a:pPr>
            <a:r>
              <a:rPr lang="en-US" altLang="zh-CN" sz="1867" dirty="0"/>
              <a:t>   friend Rational operator*(const Rational &amp;r1, const Rational &amp;r2); </a:t>
            </a:r>
            <a:endParaRPr lang="zh-CN" altLang="de-DE" sz="1867" dirty="0"/>
          </a:p>
          <a:p>
            <a:pPr eaLnBrk="1" hangingPunct="1">
              <a:buFont typeface="Wingdings" pitchFamily="2" charset="2"/>
              <a:buNone/>
            </a:pPr>
            <a:r>
              <a:rPr lang="de-DE" altLang="zh-CN" sz="1867" dirty="0"/>
              <a:t>private:  </a:t>
            </a:r>
          </a:p>
          <a:p>
            <a:pPr eaLnBrk="1" hangingPunct="1">
              <a:buFont typeface="Wingdings" pitchFamily="2" charset="2"/>
              <a:buNone/>
            </a:pPr>
            <a:r>
              <a:rPr lang="de-DE" altLang="zh-CN" sz="1867" dirty="0"/>
              <a:t>	int num;</a:t>
            </a:r>
          </a:p>
          <a:p>
            <a:pPr eaLnBrk="1" hangingPunct="1">
              <a:buFont typeface="Wingdings" pitchFamily="2" charset="2"/>
              <a:buNone/>
            </a:pPr>
            <a:r>
              <a:rPr lang="de-DE" altLang="zh-CN" sz="1867" dirty="0"/>
              <a:t>	int den;</a:t>
            </a:r>
          </a:p>
          <a:p>
            <a:pPr eaLnBrk="1" hangingPunct="1">
              <a:buFont typeface="Wingdings" pitchFamily="2" charset="2"/>
              <a:buNone/>
            </a:pPr>
            <a:r>
              <a:rPr lang="de-DE" altLang="zh-CN" sz="1867" dirty="0"/>
              <a:t>	</a:t>
            </a:r>
            <a:r>
              <a:rPr lang="en-US" altLang="zh-CN" sz="1867" dirty="0"/>
              <a:t>void </a:t>
            </a:r>
            <a:r>
              <a:rPr lang="en-US" altLang="zh-CN" sz="1867" dirty="0" err="1"/>
              <a:t>ReductFraction</a:t>
            </a:r>
            <a:r>
              <a:rPr lang="en-US" altLang="zh-CN" sz="1867" dirty="0"/>
              <a:t>();</a:t>
            </a:r>
          </a:p>
          <a:p>
            <a:pPr eaLnBrk="1" hangingPunct="1">
              <a:buFont typeface="Wingdings" pitchFamily="2" charset="2"/>
              <a:buNone/>
            </a:pPr>
            <a:r>
              <a:rPr lang="en-US" altLang="zh-CN" sz="1867" dirty="0"/>
              <a:t>public:</a:t>
            </a:r>
          </a:p>
          <a:p>
            <a:pPr eaLnBrk="1" hangingPunct="1">
              <a:buFont typeface="Wingdings" pitchFamily="2" charset="2"/>
              <a:buNone/>
            </a:pPr>
            <a:r>
              <a:rPr lang="en-US" altLang="zh-CN" sz="1867" dirty="0"/>
              <a:t>	Rational(</a:t>
            </a:r>
            <a:r>
              <a:rPr lang="en-US" altLang="zh-CN" sz="1867" dirty="0" err="1"/>
              <a:t>int</a:t>
            </a:r>
            <a:r>
              <a:rPr lang="en-US" altLang="zh-CN" sz="1867" dirty="0"/>
              <a:t> n = 0, </a:t>
            </a:r>
            <a:r>
              <a:rPr lang="en-US" altLang="zh-CN" sz="1867" dirty="0" err="1"/>
              <a:t>int</a:t>
            </a:r>
            <a:r>
              <a:rPr lang="en-US" altLang="zh-CN" sz="1867" dirty="0"/>
              <a:t> d = 1) { num = n; den = d;}</a:t>
            </a:r>
          </a:p>
          <a:p>
            <a:pPr eaLnBrk="1" hangingPunct="1">
              <a:buFont typeface="Wingdings" pitchFamily="2" charset="2"/>
              <a:buNone/>
            </a:pPr>
            <a:r>
              <a:rPr lang="en-US" altLang="zh-CN" sz="1867" dirty="0"/>
              <a:t>	</a:t>
            </a:r>
            <a:r>
              <a:rPr lang="en-US" altLang="zh-CN" sz="1867" dirty="0">
                <a:solidFill>
                  <a:srgbClr val="C00000"/>
                </a:solidFill>
              </a:rPr>
              <a:t>operator double () const { return (double(num)/den);}</a:t>
            </a:r>
          </a:p>
          <a:p>
            <a:pPr eaLnBrk="1" hangingPunct="1">
              <a:buFont typeface="Wingdings" pitchFamily="2" charset="2"/>
              <a:buNone/>
            </a:pPr>
            <a:r>
              <a:rPr lang="en-US" altLang="zh-CN" sz="1867" dirty="0"/>
              <a:t>}; </a:t>
            </a:r>
          </a:p>
        </p:txBody>
      </p:sp>
    </p:spTree>
  </p:cSld>
  <p:clrMapOvr>
    <a:masterClrMapping/>
  </p:clrMapOvr>
  <p:transition spd="med">
    <p:fade/>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2034" name="Rectangle 2"/>
          <p:cNvSpPr>
            <a:spLocks noGrp="1" noChangeArrowheads="1"/>
          </p:cNvSpPr>
          <p:nvPr>
            <p:ph type="title"/>
          </p:nvPr>
        </p:nvSpPr>
        <p:spPr/>
        <p:txBody>
          <a:bodyPr/>
          <a:lstStyle/>
          <a:p>
            <a:pPr eaLnBrk="1" hangingPunct="1">
              <a:defRPr/>
            </a:pPr>
            <a:r>
              <a:rPr lang="en-US" altLang="zh-CN" dirty="0"/>
              <a:t>Rational</a:t>
            </a:r>
            <a:r>
              <a:rPr lang="zh-CN" altLang="en-US" dirty="0"/>
              <a:t>类的使用</a:t>
            </a:r>
          </a:p>
        </p:txBody>
      </p:sp>
      <p:sp>
        <p:nvSpPr>
          <p:cNvPr id="207875" name="Rectangle 3"/>
          <p:cNvSpPr>
            <a:spLocks noGrp="1" noChangeArrowheads="1"/>
          </p:cNvSpPr>
          <p:nvPr>
            <p:ph idx="4294967295"/>
          </p:nvPr>
        </p:nvSpPr>
        <p:spPr>
          <a:xfrm>
            <a:off x="731520" y="865929"/>
            <a:ext cx="6457950" cy="5422900"/>
          </a:xfrm>
        </p:spPr>
        <p:txBody>
          <a:bodyPr>
            <a:noAutofit/>
          </a:bodyPr>
          <a:lstStyle/>
          <a:p>
            <a:pPr eaLnBrk="1" hangingPunct="1">
              <a:buFont typeface="Wingdings" pitchFamily="2" charset="2"/>
              <a:buNone/>
            </a:pPr>
            <a:r>
              <a:rPr lang="pt-BR" altLang="zh-CN" sz="1867" dirty="0"/>
              <a:t>int main()</a:t>
            </a:r>
          </a:p>
          <a:p>
            <a:pPr eaLnBrk="1" hangingPunct="1">
              <a:buFont typeface="Wingdings" pitchFamily="2" charset="2"/>
              <a:buNone/>
            </a:pPr>
            <a:r>
              <a:rPr lang="pt-BR" altLang="zh-CN" sz="1867" dirty="0"/>
              <a:t>{   Rational r1, r2, r3, r4;</a:t>
            </a:r>
          </a:p>
          <a:p>
            <a:pPr eaLnBrk="1" hangingPunct="1">
              <a:buFont typeface="Wingdings" pitchFamily="2" charset="2"/>
              <a:buNone/>
            </a:pPr>
            <a:r>
              <a:rPr lang="pt-BR" altLang="zh-CN" sz="1867" dirty="0"/>
              <a:t>    double x;</a:t>
            </a:r>
          </a:p>
          <a:p>
            <a:pPr eaLnBrk="1" hangingPunct="1">
              <a:buFont typeface="Wingdings" pitchFamily="2" charset="2"/>
              <a:buNone/>
            </a:pPr>
            <a:r>
              <a:rPr lang="pt-BR" altLang="zh-CN" sz="1867" dirty="0"/>
              <a:t>    cout &lt;&lt; "</a:t>
            </a:r>
            <a:r>
              <a:rPr lang="zh-CN" altLang="pt-BR" sz="1867" dirty="0"/>
              <a:t>输入</a:t>
            </a:r>
            <a:r>
              <a:rPr lang="pt-BR" altLang="zh-CN" sz="1867" dirty="0"/>
              <a:t>r1: ";  cin &gt;&gt; r1; </a:t>
            </a:r>
          </a:p>
          <a:p>
            <a:pPr eaLnBrk="1" hangingPunct="1">
              <a:buFont typeface="Wingdings" pitchFamily="2" charset="2"/>
              <a:buNone/>
            </a:pPr>
            <a:r>
              <a:rPr lang="pt-BR" altLang="zh-CN" sz="1867" dirty="0"/>
              <a:t>    cout &lt;&lt; "</a:t>
            </a:r>
            <a:r>
              <a:rPr lang="zh-CN" altLang="pt-BR" sz="1867" dirty="0"/>
              <a:t>输入</a:t>
            </a:r>
            <a:r>
              <a:rPr lang="pt-BR" altLang="zh-CN" sz="1867" dirty="0"/>
              <a:t>r2: ";  cin &gt;&gt; r2;</a:t>
            </a:r>
          </a:p>
          <a:p>
            <a:pPr eaLnBrk="1" hangingPunct="1">
              <a:buFont typeface="Wingdings" pitchFamily="2" charset="2"/>
              <a:buNone/>
            </a:pPr>
            <a:r>
              <a:rPr lang="pt-BR" altLang="zh-CN" sz="1867" dirty="0"/>
              <a:t>    r3 = r1 + r2;                                     </a:t>
            </a:r>
            <a:endParaRPr lang="zh-CN" altLang="pt-BR" sz="1867" dirty="0"/>
          </a:p>
          <a:p>
            <a:pPr eaLnBrk="1" hangingPunct="1">
              <a:buFont typeface="Wingdings" pitchFamily="2" charset="2"/>
              <a:buNone/>
            </a:pPr>
            <a:r>
              <a:rPr lang="zh-CN" altLang="pt-BR" sz="1867" dirty="0"/>
              <a:t>    </a:t>
            </a:r>
            <a:r>
              <a:rPr lang="pt-BR" altLang="zh-CN" sz="1867" dirty="0"/>
              <a:t>cout &lt;&lt; r1 &lt;&lt; '+' &lt;&lt; r2 &lt;&lt; " = " &lt;&lt; r3 &lt;&lt; endl;   </a:t>
            </a:r>
            <a:endParaRPr lang="zh-CN" altLang="pt-BR" sz="1867" dirty="0"/>
          </a:p>
          <a:p>
            <a:pPr eaLnBrk="1" hangingPunct="1">
              <a:buFont typeface="Wingdings" pitchFamily="2" charset="2"/>
              <a:buNone/>
            </a:pPr>
            <a:r>
              <a:rPr lang="zh-CN" altLang="pt-BR" sz="1867" dirty="0"/>
              <a:t>    </a:t>
            </a:r>
            <a:r>
              <a:rPr lang="pt-BR" altLang="zh-CN" sz="1867" dirty="0"/>
              <a:t>r3 = r1 * r2;                                     </a:t>
            </a:r>
            <a:endParaRPr lang="zh-CN" altLang="pt-BR" sz="1867" dirty="0"/>
          </a:p>
          <a:p>
            <a:pPr eaLnBrk="1" hangingPunct="1">
              <a:buFont typeface="Wingdings" pitchFamily="2" charset="2"/>
              <a:buNone/>
            </a:pPr>
            <a:r>
              <a:rPr lang="zh-CN" altLang="pt-BR" sz="1867" dirty="0"/>
              <a:t>    </a:t>
            </a:r>
            <a:r>
              <a:rPr lang="pt-BR" altLang="zh-CN" sz="1867" dirty="0"/>
              <a:t>cout &lt;&lt; r1 &lt;&lt; '*' &lt;&lt; r2 &lt;&lt; " = " &lt;&lt; r3 &lt;&lt; endl;</a:t>
            </a:r>
          </a:p>
          <a:p>
            <a:pPr eaLnBrk="1" hangingPunct="1">
              <a:buFont typeface="Wingdings" pitchFamily="2" charset="2"/>
              <a:buNone/>
            </a:pPr>
            <a:r>
              <a:rPr lang="pt-BR" altLang="zh-CN" sz="1867" dirty="0"/>
              <a:t>    r4 = (r1 + r2) * r3;                              </a:t>
            </a:r>
            <a:endParaRPr lang="zh-CN" altLang="pt-BR" sz="1867" dirty="0"/>
          </a:p>
          <a:p>
            <a:pPr eaLnBrk="1" hangingPunct="1">
              <a:buFont typeface="Wingdings" pitchFamily="2" charset="2"/>
              <a:buNone/>
            </a:pPr>
            <a:r>
              <a:rPr lang="zh-CN" altLang="pt-BR" sz="1867" dirty="0"/>
              <a:t>    </a:t>
            </a:r>
            <a:r>
              <a:rPr lang="pt-BR" altLang="zh-CN" sz="1867" dirty="0"/>
              <a:t>cout &lt;&lt; "(r1 + r2) * r3</a:t>
            </a:r>
            <a:r>
              <a:rPr lang="zh-CN" altLang="pt-BR" sz="1867" dirty="0"/>
              <a:t>的值为：</a:t>
            </a:r>
            <a:r>
              <a:rPr lang="pt-BR" altLang="zh-CN" sz="1867" dirty="0"/>
              <a:t>" &lt;&lt; r4 &lt;&lt; endl;</a:t>
            </a:r>
          </a:p>
          <a:p>
            <a:pPr eaLnBrk="1" hangingPunct="1">
              <a:buFont typeface="Wingdings" pitchFamily="2" charset="2"/>
              <a:buNone/>
            </a:pPr>
            <a:r>
              <a:rPr lang="pt-BR" altLang="zh-CN" sz="1867" dirty="0"/>
              <a:t>    x = 5.5 - r1;                              </a:t>
            </a:r>
          </a:p>
          <a:p>
            <a:pPr eaLnBrk="1" hangingPunct="1">
              <a:buFont typeface="Wingdings" pitchFamily="2" charset="2"/>
              <a:buNone/>
            </a:pPr>
            <a:r>
              <a:rPr lang="pt-BR" altLang="zh-CN" sz="1867" dirty="0"/>
              <a:t>    cout &lt;&lt; "5.5 - r1</a:t>
            </a:r>
            <a:r>
              <a:rPr lang="zh-CN" altLang="pt-BR" sz="1867" dirty="0"/>
              <a:t>的值为：</a:t>
            </a:r>
            <a:r>
              <a:rPr lang="pt-BR" altLang="zh-CN" sz="1867" dirty="0"/>
              <a:t>" &lt;&lt; x  &lt;&lt; endl;</a:t>
            </a:r>
          </a:p>
          <a:p>
            <a:pPr eaLnBrk="1" hangingPunct="1">
              <a:buFont typeface="Wingdings" pitchFamily="2" charset="2"/>
              <a:buNone/>
            </a:pPr>
            <a:r>
              <a:rPr lang="pt-BR" altLang="zh-CN" sz="1867" dirty="0"/>
              <a:t>    cout &lt;&lt; (r1 &lt; r2 ? r1 : r2) &lt;&lt; endl;</a:t>
            </a:r>
          </a:p>
          <a:p>
            <a:pPr eaLnBrk="1" hangingPunct="1">
              <a:buFont typeface="Wingdings" pitchFamily="2" charset="2"/>
              <a:buNone/>
            </a:pPr>
            <a:r>
              <a:rPr lang="pt-BR" altLang="zh-CN" sz="1867" dirty="0"/>
              <a:t>    return 0;</a:t>
            </a:r>
          </a:p>
          <a:p>
            <a:pPr eaLnBrk="1" hangingPunct="1">
              <a:buFont typeface="Wingdings" pitchFamily="2" charset="2"/>
              <a:buNone/>
            </a:pPr>
            <a:r>
              <a:rPr lang="pt-BR" altLang="zh-CN" sz="1867" dirty="0"/>
              <a:t>} </a:t>
            </a:r>
            <a:endParaRPr lang="en-US" altLang="zh-CN" sz="1867" dirty="0"/>
          </a:p>
        </p:txBody>
      </p:sp>
      <p:sp>
        <p:nvSpPr>
          <p:cNvPr id="3372036" name="Text Box 4"/>
          <p:cNvSpPr txBox="1">
            <a:spLocks noChangeArrowheads="1"/>
          </p:cNvSpPr>
          <p:nvPr/>
        </p:nvSpPr>
        <p:spPr bwMode="auto">
          <a:xfrm>
            <a:off x="7504641" y="1809751"/>
            <a:ext cx="3303059" cy="2476512"/>
          </a:xfrm>
          <a:prstGeom prst="rect">
            <a:avLst/>
          </a:prstGeom>
          <a:noFill/>
          <a:ln w="9525">
            <a:solidFill>
              <a:schemeClr val="tx1"/>
            </a:solidFill>
            <a:miter lim="800000"/>
            <a:headEnd/>
            <a:tailEnd/>
          </a:ln>
        </p:spPr>
        <p:txBody>
          <a:bodyPr wrap="square">
            <a:spAutoFit/>
          </a:bodyPr>
          <a:lstStyle/>
          <a:p>
            <a:pPr>
              <a:lnSpc>
                <a:spcPct val="120000"/>
              </a:lnSpc>
            </a:pPr>
            <a:r>
              <a:rPr lang="zh-CN" altLang="zh-CN" sz="1867" b="1"/>
              <a:t>输入</a:t>
            </a:r>
            <a:r>
              <a:rPr lang="pt-BR" altLang="zh-CN" sz="1867" b="1"/>
              <a:t>r1: 1  3</a:t>
            </a:r>
          </a:p>
          <a:p>
            <a:pPr>
              <a:lnSpc>
                <a:spcPct val="120000"/>
              </a:lnSpc>
            </a:pPr>
            <a:r>
              <a:rPr lang="zh-CN" altLang="pt-BR" sz="1867" b="1"/>
              <a:t>输入</a:t>
            </a:r>
            <a:r>
              <a:rPr lang="pt-BR" altLang="zh-CN" sz="1867" b="1"/>
              <a:t>r2: 2  6</a:t>
            </a:r>
            <a:endParaRPr lang="en-US" altLang="zh-CN" sz="1867" b="1"/>
          </a:p>
          <a:p>
            <a:pPr>
              <a:lnSpc>
                <a:spcPct val="120000"/>
              </a:lnSpc>
            </a:pPr>
            <a:r>
              <a:rPr lang="en-US" altLang="zh-CN" sz="1867" b="1"/>
              <a:t>1/3+1/3 = 2/3</a:t>
            </a:r>
          </a:p>
          <a:p>
            <a:pPr>
              <a:lnSpc>
                <a:spcPct val="120000"/>
              </a:lnSpc>
            </a:pPr>
            <a:r>
              <a:rPr lang="en-US" altLang="zh-CN" sz="1867" b="1"/>
              <a:t>1/3*1/3 = 1/9</a:t>
            </a:r>
            <a:endParaRPr lang="pt-BR" altLang="zh-CN" sz="1867" b="1"/>
          </a:p>
          <a:p>
            <a:pPr>
              <a:lnSpc>
                <a:spcPct val="120000"/>
              </a:lnSpc>
            </a:pPr>
            <a:r>
              <a:rPr lang="pt-BR" altLang="zh-CN" sz="1867" b="1"/>
              <a:t>(r1 + r2) * r3</a:t>
            </a:r>
            <a:r>
              <a:rPr lang="zh-CN" altLang="pt-BR" sz="1867" b="1"/>
              <a:t>的值为</a:t>
            </a:r>
            <a:r>
              <a:rPr lang="pt-BR" altLang="zh-CN" sz="1867" b="1"/>
              <a:t>2/27</a:t>
            </a:r>
          </a:p>
          <a:p>
            <a:pPr>
              <a:lnSpc>
                <a:spcPct val="120000"/>
              </a:lnSpc>
            </a:pPr>
            <a:r>
              <a:rPr lang="pt-BR" altLang="zh-CN" sz="1867" b="1"/>
              <a:t>5.5 - r1</a:t>
            </a:r>
            <a:r>
              <a:rPr lang="zh-CN" altLang="pt-BR" sz="1867" b="1"/>
              <a:t>的值为：</a:t>
            </a:r>
            <a:r>
              <a:rPr lang="en-US" altLang="zh-CN" sz="1867" b="1"/>
              <a:t>5.16667</a:t>
            </a:r>
          </a:p>
          <a:p>
            <a:pPr>
              <a:lnSpc>
                <a:spcPct val="120000"/>
              </a:lnSpc>
            </a:pPr>
            <a:r>
              <a:rPr lang="en-US" altLang="zh-CN" sz="1867" b="1"/>
              <a:t>1/3</a:t>
            </a:r>
            <a:r>
              <a:rPr lang="en-US" altLang="zh-CN" sz="1867"/>
              <a:t> </a:t>
            </a:r>
          </a:p>
        </p:txBody>
      </p:sp>
      <p:sp>
        <p:nvSpPr>
          <p:cNvPr id="7" name="圆角矩形标注 6">
            <a:extLst>
              <a:ext uri="{FF2B5EF4-FFF2-40B4-BE49-F238E27FC236}">
                <a16:creationId xmlns:a16="http://schemas.microsoft.com/office/drawing/2014/main" id="{77316B37-1A50-4871-A0F9-13DBE7E0B97B}"/>
              </a:ext>
            </a:extLst>
          </p:cNvPr>
          <p:cNvSpPr>
            <a:spLocks noChangeArrowheads="1"/>
          </p:cNvSpPr>
          <p:nvPr/>
        </p:nvSpPr>
        <p:spPr bwMode="auto">
          <a:xfrm>
            <a:off x="7648820" y="4953794"/>
            <a:ext cx="2247900" cy="421216"/>
          </a:xfrm>
          <a:prstGeom prst="wedgeRoundRectCallout">
            <a:avLst>
              <a:gd name="adj1" fmla="val -270161"/>
              <a:gd name="adj2" fmla="val 18838"/>
              <a:gd name="adj3" fmla="val 16667"/>
            </a:avLst>
          </a:prstGeom>
          <a:noFill/>
          <a:ln w="12700" cap="sq" algn="ctr">
            <a:solidFill>
              <a:schemeClr val="tx1"/>
            </a:solidFill>
            <a:round/>
            <a:headEnd type="none" w="sm" len="sm"/>
            <a:tailEnd type="none" w="sm" len="sm"/>
          </a:ln>
        </p:spPr>
        <p:txBody>
          <a:bodyPr wrap="none" anchor="ctr"/>
          <a:lstStyle/>
          <a:p>
            <a:r>
              <a:rPr lang="en-US" altLang="zh-CN" sz="1867" dirty="0"/>
              <a:t>X = 5.5 + r1?</a:t>
            </a:r>
            <a:endParaRPr lang="zh-CN" altLang="en-US" sz="1867" dirty="0"/>
          </a:p>
        </p:txBody>
      </p:sp>
      <p:sp>
        <p:nvSpPr>
          <p:cNvPr id="2" name="文本框 1">
            <a:extLst>
              <a:ext uri="{FF2B5EF4-FFF2-40B4-BE49-F238E27FC236}">
                <a16:creationId xmlns:a16="http://schemas.microsoft.com/office/drawing/2014/main" id="{B7AF043B-503C-44F2-B356-3D6710EA6031}"/>
              </a:ext>
            </a:extLst>
          </p:cNvPr>
          <p:cNvSpPr txBox="1"/>
          <p:nvPr/>
        </p:nvSpPr>
        <p:spPr>
          <a:xfrm>
            <a:off x="7432013" y="5599565"/>
            <a:ext cx="2247900" cy="379656"/>
          </a:xfrm>
          <a:prstGeom prst="rect">
            <a:avLst/>
          </a:prstGeom>
          <a:noFill/>
        </p:spPr>
        <p:txBody>
          <a:bodyPr wrap="square" rtlCol="0">
            <a:spAutoFit/>
          </a:bodyPr>
          <a:lstStyle/>
          <a:p>
            <a:r>
              <a:rPr lang="zh-CN" altLang="en-US" sz="1867" b="1" dirty="0">
                <a:latin typeface="微软雅黑" panose="020B0503020204020204" pitchFamily="34" charset="-122"/>
                <a:ea typeface="微软雅黑" panose="020B0503020204020204" pitchFamily="34" charset="-122"/>
              </a:rPr>
              <a:t>能不能执行  </a:t>
            </a:r>
            <a:r>
              <a:rPr lang="en-US" altLang="zh-CN" sz="1867" b="1" dirty="0">
                <a:latin typeface="微软雅黑" panose="020B0503020204020204" pitchFamily="34" charset="-122"/>
                <a:ea typeface="微软雅黑" panose="020B0503020204020204" pitchFamily="34" charset="-122"/>
              </a:rPr>
              <a:t>r1-r2?</a:t>
            </a:r>
            <a:endParaRPr lang="zh-CN" altLang="en-US" sz="1867" b="1" dirty="0">
              <a:latin typeface="微软雅黑" panose="020B0503020204020204" pitchFamily="34" charset="-122"/>
              <a:ea typeface="微软雅黑" panose="020B0503020204020204"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2036"/>
                                        </p:tgtEl>
                                        <p:attrNameLst>
                                          <p:attrName>style.visibility</p:attrName>
                                        </p:attrNameLst>
                                      </p:cBhvr>
                                      <p:to>
                                        <p:strVal val="visible"/>
                                      </p:to>
                                    </p:set>
                                    <p:animEffect transition="in" filter="blinds(horizontal)">
                                      <p:cBhvr>
                                        <p:cTn id="7" dur="500"/>
                                        <p:tgtEl>
                                          <p:spTgt spid="337203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2036" grpId="0" animBg="1"/>
      <p:bldP spid="7" grpId="0" animBg="1"/>
      <p:bldP spid="2" grpId="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1954" name="Rectangle 2"/>
          <p:cNvSpPr>
            <a:spLocks noGrp="1" noChangeArrowheads="1"/>
          </p:cNvSpPr>
          <p:nvPr>
            <p:ph type="title"/>
          </p:nvPr>
        </p:nvSpPr>
        <p:spPr/>
        <p:txBody>
          <a:bodyPr>
            <a:normAutofit/>
          </a:bodyPr>
          <a:lstStyle/>
          <a:p>
            <a:pPr>
              <a:defRPr/>
            </a:pPr>
            <a:r>
              <a:rPr lang="zh-CN" altLang="en-US" dirty="0"/>
              <a:t>经过运算符重载后的</a:t>
            </a:r>
            <a:r>
              <a:rPr lang="en-US" altLang="zh-CN" dirty="0" err="1"/>
              <a:t>DoubleArray</a:t>
            </a:r>
            <a:r>
              <a:rPr lang="zh-CN" altLang="en-US" dirty="0"/>
              <a:t>类 </a:t>
            </a:r>
            <a:r>
              <a:rPr lang="en-US" altLang="zh-CN" dirty="0"/>
              <a:t>— </a:t>
            </a:r>
            <a:r>
              <a:rPr lang="zh-CN" altLang="en-US" dirty="0"/>
              <a:t>头文件</a:t>
            </a:r>
          </a:p>
        </p:txBody>
      </p:sp>
      <p:sp>
        <p:nvSpPr>
          <p:cNvPr id="4" name="矩形 3"/>
          <p:cNvSpPr/>
          <p:nvPr/>
        </p:nvSpPr>
        <p:spPr>
          <a:xfrm>
            <a:off x="503554" y="880320"/>
            <a:ext cx="11877677" cy="5838778"/>
          </a:xfrm>
          <a:prstGeom prst="rect">
            <a:avLst/>
          </a:prstGeom>
        </p:spPr>
        <p:txBody>
          <a:bodyPr wrap="square">
            <a:spAutoFit/>
          </a:bodyPr>
          <a:lstStyle/>
          <a:p>
            <a:pPr eaLnBrk="1" hangingPunct="1">
              <a:buFont typeface="Wingdings" pitchFamily="2" charset="2"/>
              <a:buNone/>
            </a:pPr>
            <a:r>
              <a:rPr lang="en-US" altLang="zh-CN" sz="1867" dirty="0">
                <a:latin typeface="微软雅黑" pitchFamily="34" charset="-122"/>
                <a:ea typeface="微软雅黑" pitchFamily="34" charset="-122"/>
              </a:rPr>
              <a:t>#</a:t>
            </a:r>
            <a:r>
              <a:rPr lang="en-US" altLang="zh-CN" sz="1867" dirty="0" err="1">
                <a:latin typeface="微软雅黑" pitchFamily="34" charset="-122"/>
                <a:ea typeface="微软雅黑" pitchFamily="34" charset="-122"/>
              </a:rPr>
              <a:t>ifndef</a:t>
            </a:r>
            <a:r>
              <a:rPr lang="en-US" altLang="zh-CN" sz="1867" dirty="0">
                <a:latin typeface="微软雅黑" pitchFamily="34" charset="-122"/>
                <a:ea typeface="微软雅黑" pitchFamily="34" charset="-122"/>
              </a:rPr>
              <a:t> _</a:t>
            </a:r>
            <a:r>
              <a:rPr lang="en-US" altLang="zh-CN" sz="1867" dirty="0" err="1">
                <a:latin typeface="微软雅黑" pitchFamily="34" charset="-122"/>
                <a:ea typeface="微软雅黑" pitchFamily="34" charset="-122"/>
              </a:rPr>
              <a:t>array_h</a:t>
            </a:r>
            <a:endParaRPr lang="en-US" altLang="zh-CN" sz="1867" dirty="0">
              <a:latin typeface="微软雅黑" pitchFamily="34" charset="-122"/>
              <a:ea typeface="微软雅黑" pitchFamily="34" charset="-122"/>
            </a:endParaRPr>
          </a:p>
          <a:p>
            <a:pPr eaLnBrk="1" hangingPunct="1">
              <a:buFont typeface="Wingdings" pitchFamily="2" charset="2"/>
              <a:buNone/>
            </a:pPr>
            <a:r>
              <a:rPr lang="en-US" altLang="zh-CN" sz="1867" dirty="0">
                <a:latin typeface="微软雅黑" pitchFamily="34" charset="-122"/>
                <a:ea typeface="微软雅黑" pitchFamily="34" charset="-122"/>
              </a:rPr>
              <a:t>#define _</a:t>
            </a:r>
            <a:r>
              <a:rPr lang="en-US" altLang="zh-CN" sz="1867" dirty="0" err="1">
                <a:latin typeface="微软雅黑" pitchFamily="34" charset="-122"/>
                <a:ea typeface="微软雅黑" pitchFamily="34" charset="-122"/>
              </a:rPr>
              <a:t>array_h</a:t>
            </a:r>
            <a:endParaRPr lang="en-US" altLang="zh-CN" sz="1867" dirty="0">
              <a:latin typeface="微软雅黑" pitchFamily="34" charset="-122"/>
              <a:ea typeface="微软雅黑" pitchFamily="34" charset="-122"/>
            </a:endParaRPr>
          </a:p>
          <a:p>
            <a:pPr eaLnBrk="1" hangingPunct="1">
              <a:buFont typeface="Wingdings" pitchFamily="2" charset="2"/>
              <a:buNone/>
            </a:pPr>
            <a:r>
              <a:rPr lang="en-US" altLang="zh-CN" sz="1867" dirty="0">
                <a:latin typeface="微软雅黑" pitchFamily="34" charset="-122"/>
                <a:ea typeface="微软雅黑" pitchFamily="34" charset="-122"/>
              </a:rPr>
              <a:t>class </a:t>
            </a:r>
            <a:r>
              <a:rPr lang="en-US" altLang="zh-CN" sz="1867" dirty="0" err="1">
                <a:latin typeface="微软雅黑" pitchFamily="34" charset="-122"/>
                <a:ea typeface="微软雅黑" pitchFamily="34" charset="-122"/>
              </a:rPr>
              <a:t>DoubleArray</a:t>
            </a:r>
            <a:r>
              <a:rPr lang="en-US" altLang="zh-CN" sz="1867" dirty="0">
                <a:latin typeface="微软雅黑" pitchFamily="34" charset="-122"/>
                <a:ea typeface="微软雅黑" pitchFamily="34" charset="-122"/>
              </a:rPr>
              <a:t>{</a:t>
            </a:r>
          </a:p>
          <a:p>
            <a:pPr eaLnBrk="1" hangingPunct="1">
              <a:buFont typeface="Wingdings" pitchFamily="2" charset="2"/>
              <a:buNone/>
            </a:pPr>
            <a:r>
              <a:rPr lang="en-US" altLang="zh-CN" sz="1867" dirty="0">
                <a:latin typeface="微软雅黑" pitchFamily="34" charset="-122"/>
                <a:ea typeface="微软雅黑" pitchFamily="34" charset="-122"/>
              </a:rPr>
              <a:t>        friend </a:t>
            </a:r>
            <a:r>
              <a:rPr lang="en-US" altLang="zh-CN" sz="1867" dirty="0" err="1">
                <a:latin typeface="微软雅黑" pitchFamily="34" charset="-122"/>
                <a:ea typeface="微软雅黑" pitchFamily="34" charset="-122"/>
              </a:rPr>
              <a:t>ostream</a:t>
            </a:r>
            <a:r>
              <a:rPr lang="en-US" altLang="zh-CN" sz="1867" dirty="0">
                <a:latin typeface="微软雅黑" pitchFamily="34" charset="-122"/>
                <a:ea typeface="微软雅黑" pitchFamily="34" charset="-122"/>
              </a:rPr>
              <a:t> &amp;operator&lt;&lt;(</a:t>
            </a:r>
            <a:r>
              <a:rPr lang="en-US" altLang="zh-CN" sz="1867" dirty="0" err="1">
                <a:latin typeface="微软雅黑" pitchFamily="34" charset="-122"/>
                <a:ea typeface="微软雅黑" pitchFamily="34" charset="-122"/>
              </a:rPr>
              <a:t>ostream</a:t>
            </a:r>
            <a:r>
              <a:rPr lang="en-US" altLang="zh-CN" sz="1867" dirty="0">
                <a:latin typeface="微软雅黑" pitchFamily="34" charset="-122"/>
                <a:ea typeface="微软雅黑" pitchFamily="34" charset="-122"/>
              </a:rPr>
              <a:t> &amp;</a:t>
            </a:r>
            <a:r>
              <a:rPr lang="en-US" altLang="zh-CN" sz="1867" dirty="0" err="1">
                <a:latin typeface="微软雅黑" pitchFamily="34" charset="-122"/>
                <a:ea typeface="微软雅黑" pitchFamily="34" charset="-122"/>
              </a:rPr>
              <a:t>os</a:t>
            </a:r>
            <a:r>
              <a:rPr lang="en-US" altLang="zh-CN" sz="1867" dirty="0">
                <a:latin typeface="微软雅黑" pitchFamily="34" charset="-122"/>
                <a:ea typeface="微软雅黑" pitchFamily="34" charset="-122"/>
              </a:rPr>
              <a:t>,   const </a:t>
            </a:r>
            <a:r>
              <a:rPr lang="en-US" altLang="zh-CN" sz="1867" dirty="0" err="1">
                <a:latin typeface="微软雅黑" pitchFamily="34" charset="-122"/>
                <a:ea typeface="微软雅黑" pitchFamily="34" charset="-122"/>
              </a:rPr>
              <a:t>DoubleArray</a:t>
            </a:r>
            <a:r>
              <a:rPr lang="en-US" altLang="zh-CN" sz="1867" dirty="0">
                <a:latin typeface="微软雅黑" pitchFamily="34" charset="-122"/>
                <a:ea typeface="微软雅黑" pitchFamily="34" charset="-122"/>
              </a:rPr>
              <a:t> &amp;</a:t>
            </a:r>
            <a:r>
              <a:rPr lang="en-US" altLang="zh-CN" sz="1867" dirty="0" err="1">
                <a:latin typeface="微软雅黑" pitchFamily="34" charset="-122"/>
                <a:ea typeface="微软雅黑" pitchFamily="34" charset="-122"/>
              </a:rPr>
              <a:t>obj</a:t>
            </a:r>
            <a:r>
              <a:rPr lang="en-US" altLang="zh-CN" sz="1867" dirty="0">
                <a:latin typeface="微软雅黑" pitchFamily="34" charset="-122"/>
                <a:ea typeface="微软雅黑" pitchFamily="34" charset="-122"/>
              </a:rPr>
              <a:t>);</a:t>
            </a:r>
          </a:p>
          <a:p>
            <a:pPr eaLnBrk="1" hangingPunct="1">
              <a:buFont typeface="Wingdings" pitchFamily="2" charset="2"/>
              <a:buNone/>
            </a:pPr>
            <a:r>
              <a:rPr lang="en-US" altLang="zh-CN" sz="1867" dirty="0">
                <a:latin typeface="微软雅黑" pitchFamily="34" charset="-122"/>
                <a:ea typeface="微软雅黑" pitchFamily="34" charset="-122"/>
              </a:rPr>
              <a:t>        friend </a:t>
            </a:r>
            <a:r>
              <a:rPr lang="en-US" altLang="zh-CN" sz="1867" dirty="0" err="1">
                <a:latin typeface="微软雅黑" pitchFamily="34" charset="-122"/>
                <a:ea typeface="微软雅黑" pitchFamily="34" charset="-122"/>
              </a:rPr>
              <a:t>istream</a:t>
            </a:r>
            <a:r>
              <a:rPr lang="en-US" altLang="zh-CN" sz="1867" dirty="0">
                <a:latin typeface="微软雅黑" pitchFamily="34" charset="-122"/>
                <a:ea typeface="微软雅黑" pitchFamily="34" charset="-122"/>
              </a:rPr>
              <a:t> &amp;operator&gt;&gt;(</a:t>
            </a:r>
            <a:r>
              <a:rPr lang="en-US" altLang="zh-CN" sz="1867" dirty="0" err="1">
                <a:latin typeface="微软雅黑" pitchFamily="34" charset="-122"/>
                <a:ea typeface="微软雅黑" pitchFamily="34" charset="-122"/>
              </a:rPr>
              <a:t>istream</a:t>
            </a:r>
            <a:r>
              <a:rPr lang="en-US" altLang="zh-CN" sz="1867" dirty="0">
                <a:latin typeface="微软雅黑" pitchFamily="34" charset="-122"/>
                <a:ea typeface="微软雅黑" pitchFamily="34" charset="-122"/>
              </a:rPr>
              <a:t> &amp;is, </a:t>
            </a:r>
            <a:r>
              <a:rPr lang="en-US" altLang="zh-CN" sz="1867" dirty="0" err="1">
                <a:latin typeface="微软雅黑" pitchFamily="34" charset="-122"/>
                <a:ea typeface="微软雅黑" pitchFamily="34" charset="-122"/>
              </a:rPr>
              <a:t>DoubleArray</a:t>
            </a:r>
            <a:r>
              <a:rPr lang="en-US" altLang="zh-CN" sz="1867" dirty="0">
                <a:latin typeface="微软雅黑" pitchFamily="34" charset="-122"/>
                <a:ea typeface="微软雅黑" pitchFamily="34" charset="-122"/>
              </a:rPr>
              <a:t> &amp;</a:t>
            </a:r>
            <a:r>
              <a:rPr lang="en-US" altLang="zh-CN" sz="1867" dirty="0" err="1">
                <a:latin typeface="微软雅黑" pitchFamily="34" charset="-122"/>
                <a:ea typeface="微软雅黑" pitchFamily="34" charset="-122"/>
              </a:rPr>
              <a:t>obj</a:t>
            </a:r>
            <a:r>
              <a:rPr lang="en-US" altLang="zh-CN" sz="1867" dirty="0">
                <a:latin typeface="微软雅黑" pitchFamily="34" charset="-122"/>
                <a:ea typeface="微软雅黑" pitchFamily="34" charset="-122"/>
              </a:rPr>
              <a:t>);</a:t>
            </a:r>
          </a:p>
          <a:p>
            <a:pPr eaLnBrk="1" hangingPunct="1">
              <a:buFont typeface="Wingdings" pitchFamily="2" charset="2"/>
              <a:buNone/>
            </a:pPr>
            <a:r>
              <a:rPr lang="en-US" altLang="zh-CN" sz="1867" dirty="0">
                <a:latin typeface="微软雅黑" pitchFamily="34" charset="-122"/>
                <a:ea typeface="微软雅黑" pitchFamily="34" charset="-122"/>
              </a:rPr>
              <a:t>        friend </a:t>
            </a:r>
            <a:r>
              <a:rPr lang="en-US" altLang="zh-CN" sz="1867" dirty="0" err="1">
                <a:latin typeface="微软雅黑" pitchFamily="34" charset="-122"/>
                <a:ea typeface="微软雅黑" pitchFamily="34" charset="-122"/>
              </a:rPr>
              <a:t>bool</a:t>
            </a:r>
            <a:r>
              <a:rPr lang="en-US" altLang="zh-CN" sz="1867" dirty="0">
                <a:latin typeface="微软雅黑" pitchFamily="34" charset="-122"/>
                <a:ea typeface="微软雅黑" pitchFamily="34" charset="-122"/>
              </a:rPr>
              <a:t> operator==(const </a:t>
            </a:r>
            <a:r>
              <a:rPr lang="en-US" altLang="zh-CN" sz="1867" dirty="0" err="1">
                <a:latin typeface="微软雅黑" pitchFamily="34" charset="-122"/>
                <a:ea typeface="微软雅黑" pitchFamily="34" charset="-122"/>
              </a:rPr>
              <a:t>DoubleArray</a:t>
            </a:r>
            <a:r>
              <a:rPr lang="en-US" altLang="zh-CN" sz="1867" dirty="0">
                <a:latin typeface="微软雅黑" pitchFamily="34" charset="-122"/>
                <a:ea typeface="微软雅黑" pitchFamily="34" charset="-122"/>
              </a:rPr>
              <a:t> &amp;obj1,  const </a:t>
            </a:r>
            <a:r>
              <a:rPr lang="en-US" altLang="zh-CN" sz="1867" dirty="0" err="1">
                <a:latin typeface="微软雅黑" pitchFamily="34" charset="-122"/>
                <a:ea typeface="微软雅黑" pitchFamily="34" charset="-122"/>
              </a:rPr>
              <a:t>DoubleArray</a:t>
            </a:r>
            <a:r>
              <a:rPr lang="en-US" altLang="zh-CN" sz="1867" dirty="0">
                <a:latin typeface="微软雅黑" pitchFamily="34" charset="-122"/>
                <a:ea typeface="微软雅黑" pitchFamily="34" charset="-122"/>
              </a:rPr>
              <a:t> &amp;obj2);</a:t>
            </a:r>
          </a:p>
          <a:p>
            <a:pPr eaLnBrk="1" hangingPunct="1">
              <a:buFont typeface="Wingdings" pitchFamily="2" charset="2"/>
              <a:buNone/>
            </a:pPr>
            <a:r>
              <a:rPr lang="en-US" altLang="zh-CN" sz="1867" dirty="0">
                <a:latin typeface="微软雅黑" pitchFamily="34" charset="-122"/>
                <a:ea typeface="微软雅黑" pitchFamily="34" charset="-122"/>
              </a:rPr>
              <a:t>private:</a:t>
            </a:r>
          </a:p>
          <a:p>
            <a:pPr eaLnBrk="1" hangingPunct="1">
              <a:buFont typeface="Wingdings" pitchFamily="2" charset="2"/>
              <a:buNone/>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low;  </a:t>
            </a:r>
          </a:p>
          <a:p>
            <a:pPr eaLnBrk="1" hangingPunct="1">
              <a:buFont typeface="Wingdings" pitchFamily="2" charset="2"/>
              <a:buNone/>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high;</a:t>
            </a:r>
          </a:p>
          <a:p>
            <a:pPr eaLnBrk="1" hangingPunct="1">
              <a:buFont typeface="Wingdings" pitchFamily="2" charset="2"/>
              <a:buNone/>
            </a:pPr>
            <a:r>
              <a:rPr lang="en-US" altLang="zh-CN" sz="1867" dirty="0">
                <a:latin typeface="微软雅黑" pitchFamily="34" charset="-122"/>
                <a:ea typeface="微软雅黑" pitchFamily="34" charset="-122"/>
              </a:rPr>
              <a:t>    double *storage;</a:t>
            </a:r>
          </a:p>
          <a:p>
            <a:pPr eaLnBrk="1" hangingPunct="1">
              <a:buFont typeface="Wingdings" pitchFamily="2" charset="2"/>
              <a:buNone/>
            </a:pPr>
            <a:r>
              <a:rPr lang="en-US" altLang="zh-CN" sz="1867" dirty="0">
                <a:latin typeface="微软雅黑" pitchFamily="34" charset="-122"/>
                <a:ea typeface="微软雅黑" pitchFamily="34" charset="-122"/>
              </a:rPr>
              <a:t>public:</a:t>
            </a:r>
          </a:p>
          <a:p>
            <a:pPr eaLnBrk="1" hangingPunct="1">
              <a:buFont typeface="Wingdings" pitchFamily="2" charset="2"/>
              <a:buNone/>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DoubleArray</a:t>
            </a:r>
            <a:r>
              <a:rPr lang="en-US" altLang="zh-CN" sz="1867" dirty="0">
                <a:latin typeface="微软雅黑" pitchFamily="34" charset="-122"/>
                <a:ea typeface="微软雅黑" pitchFamily="34" charset="-122"/>
              </a:rPr>
              <a:t>(</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lh</a:t>
            </a:r>
            <a:r>
              <a:rPr lang="en-US" altLang="zh-CN" sz="1867" dirty="0">
                <a:latin typeface="微软雅黑" pitchFamily="34" charset="-122"/>
                <a:ea typeface="微软雅黑" pitchFamily="34" charset="-122"/>
              </a:rPr>
              <a:t> = 0,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rh</a:t>
            </a:r>
            <a:r>
              <a:rPr lang="en-US" altLang="zh-CN" sz="1867" dirty="0">
                <a:latin typeface="微软雅黑" pitchFamily="34" charset="-122"/>
                <a:ea typeface="微软雅黑" pitchFamily="34" charset="-122"/>
              </a:rPr>
              <a:t> = 0): low(</a:t>
            </a:r>
            <a:r>
              <a:rPr lang="en-US" altLang="zh-CN" sz="1867" dirty="0" err="1">
                <a:latin typeface="微软雅黑" pitchFamily="34" charset="-122"/>
                <a:ea typeface="微软雅黑" pitchFamily="34" charset="-122"/>
              </a:rPr>
              <a:t>lh</a:t>
            </a:r>
            <a:r>
              <a:rPr lang="en-US" altLang="zh-CN" sz="1867" dirty="0">
                <a:latin typeface="微软雅黑" pitchFamily="34" charset="-122"/>
                <a:ea typeface="微软雅黑" pitchFamily="34" charset="-122"/>
              </a:rPr>
              <a:t>),  high(</a:t>
            </a:r>
            <a:r>
              <a:rPr lang="en-US" altLang="zh-CN" sz="1867" dirty="0" err="1">
                <a:latin typeface="微软雅黑" pitchFamily="34" charset="-122"/>
                <a:ea typeface="微软雅黑" pitchFamily="34" charset="-122"/>
              </a:rPr>
              <a:t>rh</a:t>
            </a:r>
            <a:r>
              <a:rPr lang="en-US" altLang="zh-CN" sz="1867" dirty="0">
                <a:latin typeface="微软雅黑" pitchFamily="34" charset="-122"/>
                <a:ea typeface="微软雅黑" pitchFamily="34" charset="-122"/>
              </a:rPr>
              <a:t>) {  storage = new double [high - low + 1];  }</a:t>
            </a:r>
          </a:p>
          <a:p>
            <a:pPr eaLnBrk="1" hangingPunct="1">
              <a:buFont typeface="Wingdings" pitchFamily="2" charset="2"/>
              <a:buNone/>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DoubleArray</a:t>
            </a:r>
            <a:r>
              <a:rPr lang="en-US" altLang="zh-CN" sz="1867" dirty="0">
                <a:latin typeface="微软雅黑" pitchFamily="34" charset="-122"/>
                <a:ea typeface="微软雅黑" pitchFamily="34" charset="-122"/>
              </a:rPr>
              <a:t>(const  </a:t>
            </a:r>
            <a:r>
              <a:rPr lang="en-US" altLang="zh-CN" sz="1867" dirty="0" err="1">
                <a:latin typeface="微软雅黑" pitchFamily="34" charset="-122"/>
                <a:ea typeface="微软雅黑" pitchFamily="34" charset="-122"/>
              </a:rPr>
              <a:t>DoubleArray</a:t>
            </a:r>
            <a:r>
              <a:rPr lang="en-US" altLang="zh-CN" sz="1867" dirty="0">
                <a:latin typeface="微软雅黑" pitchFamily="34" charset="-122"/>
                <a:ea typeface="微软雅黑" pitchFamily="34" charset="-122"/>
              </a:rPr>
              <a:t>  &amp;</a:t>
            </a:r>
            <a:r>
              <a:rPr lang="en-US" altLang="zh-CN" sz="1867" dirty="0" err="1">
                <a:latin typeface="微软雅黑" pitchFamily="34" charset="-122"/>
                <a:ea typeface="微软雅黑" pitchFamily="34" charset="-122"/>
              </a:rPr>
              <a:t>arr</a:t>
            </a:r>
            <a:r>
              <a:rPr lang="en-US" altLang="zh-CN" sz="1867" dirty="0">
                <a:latin typeface="微软雅黑" pitchFamily="34" charset="-122"/>
                <a:ea typeface="微软雅黑" pitchFamily="34" charset="-122"/>
              </a:rPr>
              <a:t>);   </a:t>
            </a:r>
          </a:p>
          <a:p>
            <a:pPr eaLnBrk="1" hangingPunct="1">
              <a:buFont typeface="Wingdings" pitchFamily="2" charset="2"/>
              <a:buNone/>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DoubleArray</a:t>
            </a:r>
            <a:r>
              <a:rPr lang="en-US" altLang="zh-CN" sz="1867" dirty="0">
                <a:latin typeface="微软雅黑" pitchFamily="34" charset="-122"/>
                <a:ea typeface="微软雅黑" pitchFamily="34" charset="-122"/>
              </a:rPr>
              <a:t> &amp;operator=(const  </a:t>
            </a:r>
            <a:r>
              <a:rPr lang="en-US" altLang="zh-CN" sz="1867" dirty="0" err="1">
                <a:latin typeface="微软雅黑" pitchFamily="34" charset="-122"/>
                <a:ea typeface="微软雅黑" pitchFamily="34" charset="-122"/>
              </a:rPr>
              <a:t>DoubleArray</a:t>
            </a:r>
            <a:r>
              <a:rPr lang="en-US" altLang="zh-CN" sz="1867" dirty="0">
                <a:latin typeface="微软雅黑" pitchFamily="34" charset="-122"/>
                <a:ea typeface="微软雅黑" pitchFamily="34" charset="-122"/>
              </a:rPr>
              <a:t>  &amp;right);</a:t>
            </a:r>
          </a:p>
          <a:p>
            <a:pPr eaLnBrk="1" hangingPunct="1">
              <a:buFont typeface="Wingdings" pitchFamily="2" charset="2"/>
              <a:buNone/>
            </a:pPr>
            <a:r>
              <a:rPr lang="en-US" altLang="zh-CN" sz="1867" dirty="0">
                <a:latin typeface="微软雅黑" pitchFamily="34" charset="-122"/>
                <a:ea typeface="微软雅黑" pitchFamily="34" charset="-122"/>
              </a:rPr>
              <a:t>     double  &amp; operator[ ](int index);    // </a:t>
            </a:r>
            <a:r>
              <a:rPr lang="en-US" altLang="zh-CN" sz="1867" dirty="0">
                <a:solidFill>
                  <a:srgbClr val="C00000"/>
                </a:solidFill>
                <a:latin typeface="微软雅黑" pitchFamily="34" charset="-122"/>
                <a:ea typeface="微软雅黑" pitchFamily="34" charset="-122"/>
              </a:rPr>
              <a:t>[]</a:t>
            </a:r>
            <a:r>
              <a:rPr lang="zh-CN" altLang="en-US" sz="1867" dirty="0">
                <a:solidFill>
                  <a:srgbClr val="C00000"/>
                </a:solidFill>
                <a:latin typeface="微软雅黑" pitchFamily="34" charset="-122"/>
                <a:ea typeface="微软雅黑" pitchFamily="34" charset="-122"/>
              </a:rPr>
              <a:t>下标运算符重载</a:t>
            </a:r>
            <a:endParaRPr lang="en-US" altLang="zh-CN" sz="1867" dirty="0">
              <a:latin typeface="微软雅黑" pitchFamily="34" charset="-122"/>
              <a:ea typeface="微软雅黑" pitchFamily="34" charset="-122"/>
            </a:endParaRPr>
          </a:p>
          <a:p>
            <a:pPr eaLnBrk="1" hangingPunct="1">
              <a:buFont typeface="Wingdings" pitchFamily="2" charset="2"/>
              <a:buNone/>
            </a:pPr>
            <a:r>
              <a:rPr lang="en-US" altLang="zh-CN" sz="1867" dirty="0">
                <a:latin typeface="微软雅黑" pitchFamily="34" charset="-122"/>
                <a:ea typeface="微软雅黑" pitchFamily="34" charset="-122"/>
              </a:rPr>
              <a:t>     const double &amp; operator[ ](int index) const;  </a:t>
            </a:r>
            <a:r>
              <a:rPr lang="en-US" altLang="zh-CN" sz="1867" dirty="0">
                <a:solidFill>
                  <a:srgbClr val="C00000"/>
                </a:solidFill>
                <a:latin typeface="微软雅黑" pitchFamily="34" charset="-122"/>
                <a:ea typeface="微软雅黑" pitchFamily="34" charset="-122"/>
              </a:rPr>
              <a:t>//[]</a:t>
            </a:r>
            <a:r>
              <a:rPr lang="zh-CN" altLang="en-US" sz="1867" dirty="0">
                <a:solidFill>
                  <a:srgbClr val="C00000"/>
                </a:solidFill>
                <a:latin typeface="微软雅黑" pitchFamily="34" charset="-122"/>
                <a:ea typeface="微软雅黑" pitchFamily="34" charset="-122"/>
              </a:rPr>
              <a:t>下标运算符重载</a:t>
            </a:r>
            <a:endParaRPr lang="en-US" altLang="zh-CN" sz="1867" dirty="0">
              <a:solidFill>
                <a:srgbClr val="C00000"/>
              </a:solidFill>
              <a:latin typeface="微软雅黑" pitchFamily="34" charset="-122"/>
              <a:ea typeface="微软雅黑" pitchFamily="34" charset="-122"/>
            </a:endParaRPr>
          </a:p>
          <a:p>
            <a:pPr eaLnBrk="1" hangingPunct="1">
              <a:buFont typeface="Wingdings" pitchFamily="2" charset="2"/>
              <a:buNone/>
            </a:pPr>
            <a:r>
              <a:rPr lang="en-US" altLang="zh-CN" sz="1867" dirty="0">
                <a:latin typeface="微软雅黑" pitchFamily="34" charset="-122"/>
                <a:ea typeface="微软雅黑" pitchFamily="34" charset="-122"/>
              </a:rPr>
              <a:t>     </a:t>
            </a:r>
            <a:r>
              <a:rPr lang="en-US" altLang="zh-CN" sz="1867" dirty="0" err="1">
                <a:solidFill>
                  <a:srgbClr val="C00000"/>
                </a:solidFill>
                <a:latin typeface="微软雅黑" pitchFamily="34" charset="-122"/>
                <a:ea typeface="微软雅黑" pitchFamily="34" charset="-122"/>
              </a:rPr>
              <a:t>DoubleArray</a:t>
            </a:r>
            <a:r>
              <a:rPr lang="en-US" altLang="zh-CN" sz="1867" dirty="0">
                <a:solidFill>
                  <a:srgbClr val="C00000"/>
                </a:solidFill>
                <a:latin typeface="微软雅黑" pitchFamily="34" charset="-122"/>
                <a:ea typeface="微软雅黑" pitchFamily="34" charset="-122"/>
              </a:rPr>
              <a:t>  operator( )(int start,  int end,  int </a:t>
            </a:r>
            <a:r>
              <a:rPr lang="en-US" altLang="zh-CN" sz="1867" dirty="0" err="1">
                <a:solidFill>
                  <a:srgbClr val="C00000"/>
                </a:solidFill>
                <a:latin typeface="微软雅黑" pitchFamily="34" charset="-122"/>
                <a:ea typeface="微软雅黑" pitchFamily="34" charset="-122"/>
              </a:rPr>
              <a:t>lh</a:t>
            </a:r>
            <a:r>
              <a:rPr lang="en-US" altLang="zh-CN" sz="1867" dirty="0">
                <a:solidFill>
                  <a:srgbClr val="C00000"/>
                </a:solidFill>
                <a:latin typeface="微软雅黑" pitchFamily="34" charset="-122"/>
                <a:ea typeface="微软雅黑" pitchFamily="34" charset="-122"/>
              </a:rPr>
              <a:t>); // </a:t>
            </a:r>
            <a:r>
              <a:rPr lang="zh-CN" altLang="en-US" sz="1867" dirty="0">
                <a:solidFill>
                  <a:srgbClr val="C00000"/>
                </a:solidFill>
                <a:latin typeface="微软雅黑" pitchFamily="34" charset="-122"/>
                <a:ea typeface="微软雅黑" pitchFamily="34" charset="-122"/>
              </a:rPr>
              <a:t>函数调用重载</a:t>
            </a:r>
            <a:endParaRPr lang="en-US" altLang="zh-CN" sz="1867" dirty="0">
              <a:solidFill>
                <a:srgbClr val="C00000"/>
              </a:solidFill>
              <a:latin typeface="微软雅黑" pitchFamily="34" charset="-122"/>
              <a:ea typeface="微软雅黑" pitchFamily="34" charset="-122"/>
            </a:endParaRPr>
          </a:p>
          <a:p>
            <a:pPr eaLnBrk="1" hangingPunct="1">
              <a:buFont typeface="Wingdings" pitchFamily="2" charset="2"/>
              <a:buNone/>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DoubleArray</a:t>
            </a:r>
            <a:r>
              <a:rPr lang="en-US" altLang="zh-CN" sz="1867" dirty="0">
                <a:latin typeface="微软雅黑" pitchFamily="34" charset="-122"/>
                <a:ea typeface="微软雅黑" pitchFamily="34" charset="-122"/>
              </a:rPr>
              <a:t>()    {  delete [ ] storage;   }</a:t>
            </a:r>
          </a:p>
          <a:p>
            <a:pPr eaLnBrk="1" hangingPunct="1">
              <a:buFont typeface="Wingdings" pitchFamily="2" charset="2"/>
              <a:buNone/>
            </a:pPr>
            <a:r>
              <a:rPr lang="en-US" altLang="zh-CN" sz="1867" dirty="0">
                <a:latin typeface="微软雅黑" pitchFamily="34" charset="-122"/>
                <a:ea typeface="微软雅黑" pitchFamily="34" charset="-122"/>
              </a:rPr>
              <a:t>};</a:t>
            </a:r>
          </a:p>
          <a:p>
            <a:pPr eaLnBrk="1" hangingPunct="1">
              <a:buFont typeface="Wingdings" pitchFamily="2" charset="2"/>
              <a:buNone/>
            </a:pPr>
            <a:r>
              <a:rPr lang="en-US" altLang="zh-CN" sz="1867" dirty="0">
                <a:latin typeface="微软雅黑" pitchFamily="34" charset="-122"/>
                <a:ea typeface="微软雅黑" pitchFamily="34" charset="-122"/>
              </a:rPr>
              <a:t>#</a:t>
            </a:r>
            <a:r>
              <a:rPr lang="en-US" altLang="zh-CN" sz="1867" dirty="0" err="1">
                <a:latin typeface="微软雅黑" pitchFamily="34" charset="-122"/>
                <a:ea typeface="微软雅黑" pitchFamily="34" charset="-122"/>
              </a:rPr>
              <a:t>endif</a:t>
            </a:r>
            <a:endParaRPr lang="en-US" altLang="zh-CN" sz="1867" dirty="0">
              <a:latin typeface="微软雅黑" pitchFamily="34" charset="-122"/>
              <a:ea typeface="微软雅黑" pitchFamily="34" charset="-122"/>
            </a:endParaRPr>
          </a:p>
        </p:txBody>
      </p:sp>
    </p:spTree>
  </p:cSld>
  <p:clrMapOvr>
    <a:masterClrMapping/>
  </p:clrMapOvr>
  <p:transition spd="med">
    <p:fade/>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026" name="Rectangle 2"/>
          <p:cNvSpPr>
            <a:spLocks noGrp="1" noChangeArrowheads="1"/>
          </p:cNvSpPr>
          <p:nvPr>
            <p:ph type="title"/>
          </p:nvPr>
        </p:nvSpPr>
        <p:spPr/>
        <p:txBody>
          <a:bodyPr/>
          <a:lstStyle/>
          <a:p>
            <a:pPr eaLnBrk="1" hangingPunct="1">
              <a:defRPr/>
            </a:pPr>
            <a:r>
              <a:rPr lang="en-US" altLang="zh-CN" dirty="0"/>
              <a:t>DoubleArray.cpp</a:t>
            </a:r>
          </a:p>
        </p:txBody>
      </p:sp>
      <p:sp>
        <p:nvSpPr>
          <p:cNvPr id="212995" name="Rectangle 3"/>
          <p:cNvSpPr>
            <a:spLocks noGrp="1" noChangeArrowheads="1"/>
          </p:cNvSpPr>
          <p:nvPr>
            <p:ph idx="4294967295"/>
          </p:nvPr>
        </p:nvSpPr>
        <p:spPr>
          <a:xfrm>
            <a:off x="684107" y="1113367"/>
            <a:ext cx="10363200" cy="4986338"/>
          </a:xfrm>
        </p:spPr>
        <p:txBody>
          <a:bodyPr>
            <a:normAutofit/>
          </a:bodyPr>
          <a:lstStyle/>
          <a:p>
            <a:pPr eaLnBrk="1" hangingPunct="1">
              <a:buFont typeface="Wingdings" pitchFamily="2" charset="2"/>
              <a:buNone/>
            </a:pPr>
            <a:r>
              <a:rPr lang="en-US" altLang="zh-CN" sz="1867" dirty="0"/>
              <a:t>//</a:t>
            </a:r>
            <a:r>
              <a:rPr lang="zh-CN" altLang="en-US" sz="1867" dirty="0"/>
              <a:t>文件名</a:t>
            </a:r>
            <a:r>
              <a:rPr lang="zh-CN" altLang="en-GB" sz="1867" dirty="0"/>
              <a:t>：</a:t>
            </a:r>
            <a:r>
              <a:rPr lang="en-US" altLang="zh-CN" sz="1867" dirty="0"/>
              <a:t>DoubleArray.cpp</a:t>
            </a:r>
          </a:p>
          <a:p>
            <a:pPr eaLnBrk="1" hangingPunct="1">
              <a:buFont typeface="Wingdings" pitchFamily="2" charset="2"/>
              <a:buNone/>
            </a:pPr>
            <a:r>
              <a:rPr lang="en-US" altLang="zh-CN" sz="1867" dirty="0"/>
              <a:t>//</a:t>
            </a:r>
            <a:r>
              <a:rPr lang="en-US" altLang="zh-CN" sz="1867" dirty="0" err="1"/>
              <a:t>DoubleArray</a:t>
            </a:r>
            <a:r>
              <a:rPr lang="zh-CN" altLang="en-US" sz="1867" dirty="0"/>
              <a:t>类的实现</a:t>
            </a:r>
          </a:p>
          <a:p>
            <a:pPr eaLnBrk="1" hangingPunct="1">
              <a:buFont typeface="Wingdings" pitchFamily="2" charset="2"/>
              <a:buNone/>
            </a:pPr>
            <a:r>
              <a:rPr lang="en-US" altLang="zh-CN" sz="1867" dirty="0"/>
              <a:t>#include &lt;</a:t>
            </a:r>
            <a:r>
              <a:rPr lang="en-US" altLang="zh-CN" sz="1867" dirty="0" err="1"/>
              <a:t>cassert</a:t>
            </a:r>
            <a:r>
              <a:rPr lang="en-US" altLang="zh-CN" sz="1867" dirty="0"/>
              <a:t>&gt;</a:t>
            </a:r>
          </a:p>
          <a:p>
            <a:pPr eaLnBrk="1" hangingPunct="1">
              <a:buFont typeface="Wingdings" pitchFamily="2" charset="2"/>
              <a:buNone/>
            </a:pPr>
            <a:r>
              <a:rPr lang="en-US" altLang="zh-CN" sz="1867" dirty="0"/>
              <a:t>#include "</a:t>
            </a:r>
            <a:r>
              <a:rPr lang="en-US" altLang="zh-CN" sz="1867" dirty="0" err="1"/>
              <a:t>DoubleArray.h</a:t>
            </a:r>
            <a:r>
              <a:rPr lang="en-US" altLang="zh-CN" sz="1867" dirty="0"/>
              <a:t>“</a:t>
            </a:r>
          </a:p>
          <a:p>
            <a:pPr eaLnBrk="1" hangingPunct="1">
              <a:buFont typeface="Wingdings" pitchFamily="2" charset="2"/>
              <a:buNone/>
            </a:pPr>
            <a:endParaRPr lang="en-US" altLang="zh-CN" sz="1867" dirty="0"/>
          </a:p>
          <a:p>
            <a:pPr eaLnBrk="1" hangingPunct="1">
              <a:buFont typeface="Wingdings" pitchFamily="2" charset="2"/>
              <a:buNone/>
            </a:pPr>
            <a:r>
              <a:rPr lang="en-US" altLang="zh-CN" sz="1867" dirty="0" err="1"/>
              <a:t>DoubleArray</a:t>
            </a:r>
            <a:r>
              <a:rPr lang="en-US" altLang="zh-CN" sz="1867" dirty="0"/>
              <a:t>::</a:t>
            </a:r>
            <a:r>
              <a:rPr lang="en-US" altLang="zh-CN" sz="1867" dirty="0" err="1"/>
              <a:t>DoubleArray</a:t>
            </a:r>
            <a:r>
              <a:rPr lang="en-US" altLang="zh-CN" sz="1867" dirty="0"/>
              <a:t>(const  </a:t>
            </a:r>
            <a:r>
              <a:rPr lang="en-US" altLang="zh-CN" sz="1867" dirty="0" err="1"/>
              <a:t>DoubleArray</a:t>
            </a:r>
            <a:r>
              <a:rPr lang="en-US" altLang="zh-CN" sz="1867" dirty="0"/>
              <a:t>  &amp;</a:t>
            </a:r>
            <a:r>
              <a:rPr lang="en-US" altLang="zh-CN" sz="1867" dirty="0" err="1"/>
              <a:t>arr</a:t>
            </a:r>
            <a:r>
              <a:rPr lang="en-US" altLang="zh-CN" sz="1867" dirty="0"/>
              <a:t>)</a:t>
            </a:r>
          </a:p>
          <a:p>
            <a:pPr eaLnBrk="1" hangingPunct="1">
              <a:buFont typeface="Wingdings" pitchFamily="2" charset="2"/>
              <a:buNone/>
            </a:pPr>
            <a:r>
              <a:rPr lang="en-US" altLang="zh-CN" sz="1867" dirty="0"/>
              <a:t>{ </a:t>
            </a:r>
          </a:p>
          <a:p>
            <a:pPr eaLnBrk="1" hangingPunct="1">
              <a:buFont typeface="Wingdings" pitchFamily="2" charset="2"/>
              <a:buNone/>
            </a:pPr>
            <a:r>
              <a:rPr lang="en-US" altLang="zh-CN" sz="1867" dirty="0"/>
              <a:t>        low = </a:t>
            </a:r>
            <a:r>
              <a:rPr lang="en-US" altLang="zh-CN" sz="1867" dirty="0" err="1"/>
              <a:t>arr.low</a:t>
            </a:r>
            <a:r>
              <a:rPr lang="en-US" altLang="zh-CN" sz="1867" dirty="0"/>
              <a:t>; </a:t>
            </a:r>
          </a:p>
          <a:p>
            <a:pPr eaLnBrk="1" hangingPunct="1">
              <a:buFont typeface="Wingdings" pitchFamily="2" charset="2"/>
              <a:buNone/>
            </a:pPr>
            <a:r>
              <a:rPr lang="en-US" altLang="zh-CN" sz="1867" dirty="0"/>
              <a:t>        high = </a:t>
            </a:r>
            <a:r>
              <a:rPr lang="en-US" altLang="zh-CN" sz="1867" dirty="0" err="1"/>
              <a:t>arr.high</a:t>
            </a:r>
            <a:r>
              <a:rPr lang="en-US" altLang="zh-CN" sz="1867" dirty="0"/>
              <a:t>;</a:t>
            </a:r>
          </a:p>
          <a:p>
            <a:pPr eaLnBrk="1" hangingPunct="1">
              <a:buFont typeface="Wingdings" pitchFamily="2" charset="2"/>
              <a:buNone/>
            </a:pPr>
            <a:r>
              <a:rPr lang="en-US" altLang="zh-CN" sz="1867" dirty="0"/>
              <a:t>        storage = new double [high - low + 1];</a:t>
            </a:r>
          </a:p>
          <a:p>
            <a:pPr eaLnBrk="1" hangingPunct="1">
              <a:buFont typeface="Wingdings" pitchFamily="2" charset="2"/>
              <a:buNone/>
            </a:pPr>
            <a:r>
              <a:rPr lang="en-US" altLang="zh-CN" sz="1867" dirty="0"/>
              <a:t>        for (</a:t>
            </a:r>
            <a:r>
              <a:rPr lang="en-US" altLang="zh-CN" sz="1867" dirty="0" err="1"/>
              <a:t>int</a:t>
            </a:r>
            <a:r>
              <a:rPr lang="en-US" altLang="zh-CN" sz="1867" dirty="0"/>
              <a:t> </a:t>
            </a:r>
            <a:r>
              <a:rPr lang="en-US" altLang="zh-CN" sz="1867" dirty="0" err="1"/>
              <a:t>i</a:t>
            </a:r>
            <a:r>
              <a:rPr lang="en-US" altLang="zh-CN" sz="1867" dirty="0"/>
              <a:t> = 0; </a:t>
            </a:r>
            <a:r>
              <a:rPr lang="en-US" altLang="zh-CN" sz="1867" dirty="0" err="1"/>
              <a:t>i</a:t>
            </a:r>
            <a:r>
              <a:rPr lang="en-US" altLang="zh-CN" sz="1867" dirty="0"/>
              <a:t> &lt; high -low + 1; ++</a:t>
            </a:r>
            <a:r>
              <a:rPr lang="en-US" altLang="zh-CN" sz="1867" dirty="0" err="1"/>
              <a:t>i</a:t>
            </a:r>
            <a:r>
              <a:rPr lang="en-US" altLang="zh-CN" sz="1867" dirty="0"/>
              <a:t>)  </a:t>
            </a:r>
          </a:p>
          <a:p>
            <a:pPr eaLnBrk="1" hangingPunct="1">
              <a:buFont typeface="Wingdings" pitchFamily="2" charset="2"/>
              <a:buNone/>
            </a:pPr>
            <a:r>
              <a:rPr lang="en-US" altLang="zh-CN" sz="1867" dirty="0"/>
              <a:t>             storage[</a:t>
            </a:r>
            <a:r>
              <a:rPr lang="en-US" altLang="zh-CN" sz="1867" dirty="0" err="1"/>
              <a:t>i</a:t>
            </a:r>
            <a:r>
              <a:rPr lang="en-US" altLang="zh-CN" sz="1867" dirty="0"/>
              <a:t>] = </a:t>
            </a:r>
            <a:r>
              <a:rPr lang="en-US" altLang="zh-CN" sz="1867" dirty="0" err="1"/>
              <a:t>arr.storage</a:t>
            </a:r>
            <a:r>
              <a:rPr lang="en-US" altLang="zh-CN" sz="1867" dirty="0"/>
              <a:t>[</a:t>
            </a:r>
            <a:r>
              <a:rPr lang="en-US" altLang="zh-CN" sz="1867" dirty="0" err="1"/>
              <a:t>i</a:t>
            </a:r>
            <a:r>
              <a:rPr lang="en-US" altLang="zh-CN" sz="1867" dirty="0"/>
              <a:t>];</a:t>
            </a:r>
          </a:p>
          <a:p>
            <a:pPr eaLnBrk="1" hangingPunct="1">
              <a:buFont typeface="Wingdings" pitchFamily="2" charset="2"/>
              <a:buNone/>
            </a:pPr>
            <a:r>
              <a:rPr lang="en-US" altLang="zh-CN" sz="1867" dirty="0"/>
              <a:t>}</a:t>
            </a: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0786" name="Rectangle 2"/>
          <p:cNvSpPr>
            <a:spLocks noGrp="1" noChangeArrowheads="1"/>
          </p:cNvSpPr>
          <p:nvPr>
            <p:ph type="title"/>
          </p:nvPr>
        </p:nvSpPr>
        <p:spPr/>
        <p:txBody>
          <a:bodyPr/>
          <a:lstStyle/>
          <a:p>
            <a:pPr eaLnBrk="1" hangingPunct="1">
              <a:defRPr/>
            </a:pPr>
            <a:r>
              <a:rPr lang="en-US" altLang="zh-CN" dirty="0" err="1"/>
              <a:t>DoubleArray</a:t>
            </a:r>
            <a:r>
              <a:rPr lang="zh-CN" altLang="en-US" dirty="0"/>
              <a:t>库的头文件</a:t>
            </a:r>
          </a:p>
        </p:txBody>
      </p:sp>
      <p:sp>
        <p:nvSpPr>
          <p:cNvPr id="20483" name="Rectangle 4"/>
          <p:cNvSpPr>
            <a:spLocks noChangeArrowheads="1"/>
          </p:cNvSpPr>
          <p:nvPr/>
        </p:nvSpPr>
        <p:spPr bwMode="auto">
          <a:xfrm>
            <a:off x="1109135" y="1057477"/>
            <a:ext cx="10914592" cy="5551456"/>
          </a:xfrm>
          <a:prstGeom prst="rect">
            <a:avLst/>
          </a:prstGeom>
          <a:noFill/>
          <a:ln w="12700" cap="sq" algn="ctr">
            <a:noFill/>
            <a:miter lim="800000"/>
            <a:headEnd type="none" w="sm" len="sm"/>
            <a:tailEnd type="none" w="sm" len="sm"/>
          </a:ln>
        </p:spPr>
        <p:txBody>
          <a:bodyPr wrap="square" anchor="ctr">
            <a:spAutoFit/>
          </a:bodyPr>
          <a:lstStyle/>
          <a:p>
            <a:r>
              <a:rPr lang="en-US" altLang="zh-CN" sz="1867" dirty="0">
                <a:latin typeface="微软雅黑" pitchFamily="34" charset="-122"/>
                <a:ea typeface="微软雅黑" pitchFamily="34" charset="-122"/>
              </a:rPr>
              <a:t>#</a:t>
            </a:r>
            <a:r>
              <a:rPr lang="en-US" altLang="zh-CN" sz="1867" dirty="0" err="1">
                <a:latin typeface="微软雅黑" pitchFamily="34" charset="-122"/>
                <a:ea typeface="微软雅黑" pitchFamily="34" charset="-122"/>
              </a:rPr>
              <a:t>ifndef</a:t>
            </a:r>
            <a:r>
              <a:rPr lang="en-US" altLang="zh-CN" sz="1867" dirty="0">
                <a:latin typeface="微软雅黑" pitchFamily="34" charset="-122"/>
                <a:ea typeface="微软雅黑" pitchFamily="34" charset="-122"/>
              </a:rPr>
              <a:t> _</a:t>
            </a:r>
            <a:r>
              <a:rPr lang="en-US" altLang="zh-CN" sz="1867" dirty="0" err="1">
                <a:latin typeface="微软雅黑" pitchFamily="34" charset="-122"/>
                <a:ea typeface="微软雅黑" pitchFamily="34" charset="-122"/>
              </a:rPr>
              <a:t>DoubleArray_h</a:t>
            </a:r>
            <a:endParaRPr lang="en-US"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#define _</a:t>
            </a:r>
            <a:r>
              <a:rPr lang="en-US" altLang="zh-CN" sz="1867" dirty="0" err="1">
                <a:latin typeface="微软雅黑" pitchFamily="34" charset="-122"/>
                <a:ea typeface="微软雅黑" pitchFamily="34" charset="-122"/>
              </a:rPr>
              <a:t>DoubleArray_h</a:t>
            </a:r>
            <a:endParaRPr lang="en-US" altLang="zh-CN" sz="1867" dirty="0">
              <a:latin typeface="微软雅黑" pitchFamily="34" charset="-122"/>
              <a:ea typeface="微软雅黑" pitchFamily="34" charset="-122"/>
            </a:endParaRPr>
          </a:p>
          <a:p>
            <a:endParaRPr lang="zh-CN" altLang="en-US" sz="1867" dirty="0">
              <a:latin typeface="微软雅黑" pitchFamily="34" charset="-122"/>
              <a:ea typeface="微软雅黑" pitchFamily="34" charset="-122"/>
            </a:endParaRPr>
          </a:p>
          <a:p>
            <a:r>
              <a:rPr lang="en-US" altLang="zh-CN" sz="1867" dirty="0" err="1">
                <a:latin typeface="微软雅黑" pitchFamily="34" charset="-122"/>
                <a:ea typeface="微软雅黑" pitchFamily="34" charset="-122"/>
              </a:rPr>
              <a:t>struct</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DoubleArray</a:t>
            </a:r>
            <a:r>
              <a:rPr lang="en-US" altLang="zh-CN" sz="1867" dirty="0">
                <a:latin typeface="微软雅黑" pitchFamily="34" charset="-122"/>
                <a:ea typeface="微软雅黑" pitchFamily="34" charset="-122"/>
              </a:rPr>
              <a:t>          //</a:t>
            </a:r>
            <a:r>
              <a:rPr lang="zh-CN" altLang="en-US" sz="1867" dirty="0">
                <a:latin typeface="微软雅黑" pitchFamily="34" charset="-122"/>
                <a:ea typeface="微软雅黑" pitchFamily="34" charset="-122"/>
              </a:rPr>
              <a:t>可指定下标范围的数组的存储</a:t>
            </a:r>
            <a:endParaRPr lang="en-US"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a:t>
            </a:r>
          </a:p>
          <a:p>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low;  </a:t>
            </a:r>
          </a:p>
          <a:p>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high;</a:t>
            </a:r>
          </a:p>
          <a:p>
            <a:r>
              <a:rPr lang="en-US" altLang="zh-CN" sz="1867" dirty="0">
                <a:latin typeface="微软雅黑" pitchFamily="34" charset="-122"/>
                <a:ea typeface="微软雅黑" pitchFamily="34" charset="-122"/>
              </a:rPr>
              <a:t>    double *storage;</a:t>
            </a:r>
          </a:p>
          <a:p>
            <a:r>
              <a:rPr lang="en-US" altLang="zh-CN" sz="1867" dirty="0">
                <a:latin typeface="微软雅黑" pitchFamily="34" charset="-122"/>
                <a:ea typeface="微软雅黑" pitchFamily="34" charset="-122"/>
              </a:rPr>
              <a:t>};</a:t>
            </a:r>
          </a:p>
          <a:p>
            <a:endParaRPr lang="en-US" altLang="zh-CN" sz="1867" dirty="0">
              <a:latin typeface="微软雅黑" pitchFamily="34" charset="-122"/>
              <a:ea typeface="微软雅黑" pitchFamily="34" charset="-122"/>
            </a:endParaRPr>
          </a:p>
          <a:p>
            <a:r>
              <a:rPr lang="en-US" altLang="zh-CN" sz="1867" dirty="0" err="1">
                <a:latin typeface="微软雅黑" pitchFamily="34" charset="-122"/>
                <a:ea typeface="微软雅黑" pitchFamily="34" charset="-122"/>
              </a:rPr>
              <a:t>bool</a:t>
            </a:r>
            <a:r>
              <a:rPr lang="en-US" altLang="zh-CN" sz="1867" dirty="0">
                <a:latin typeface="微软雅黑" pitchFamily="34" charset="-122"/>
                <a:ea typeface="微软雅黑" pitchFamily="34" charset="-122"/>
              </a:rPr>
              <a:t> initialize(</a:t>
            </a:r>
            <a:r>
              <a:rPr lang="en-US" altLang="zh-CN" sz="1867" dirty="0" err="1">
                <a:latin typeface="微软雅黑" pitchFamily="34" charset="-122"/>
                <a:ea typeface="微软雅黑" pitchFamily="34" charset="-122"/>
              </a:rPr>
              <a:t>DoubleArray</a:t>
            </a:r>
            <a:r>
              <a:rPr lang="en-US" altLang="zh-CN" sz="1867" dirty="0">
                <a:latin typeface="微软雅黑" pitchFamily="34" charset="-122"/>
                <a:ea typeface="微软雅黑" pitchFamily="34" charset="-122"/>
              </a:rPr>
              <a:t> &amp;</a:t>
            </a:r>
            <a:r>
              <a:rPr lang="en-US" altLang="zh-CN" sz="1867" dirty="0" err="1">
                <a:latin typeface="微软雅黑" pitchFamily="34" charset="-122"/>
                <a:ea typeface="微软雅黑" pitchFamily="34" charset="-122"/>
              </a:rPr>
              <a:t>arr</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low,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high);                      //</a:t>
            </a:r>
            <a:r>
              <a:rPr lang="zh-CN" altLang="en-US" sz="1867" dirty="0">
                <a:latin typeface="微软雅黑" pitchFamily="34" charset="-122"/>
                <a:ea typeface="微软雅黑" pitchFamily="34" charset="-122"/>
              </a:rPr>
              <a:t>根据</a:t>
            </a:r>
            <a:r>
              <a:rPr lang="en-US" altLang="zh-CN" sz="1867" dirty="0">
                <a:latin typeface="微软雅黑" pitchFamily="34" charset="-122"/>
                <a:ea typeface="微软雅黑" pitchFamily="34" charset="-122"/>
              </a:rPr>
              <a:t>low</a:t>
            </a:r>
            <a:r>
              <a:rPr lang="zh-CN" altLang="en-US" sz="1867" dirty="0">
                <a:latin typeface="微软雅黑" pitchFamily="34" charset="-122"/>
                <a:ea typeface="微软雅黑" pitchFamily="34" charset="-122"/>
              </a:rPr>
              <a:t>和</a:t>
            </a:r>
            <a:r>
              <a:rPr lang="en-US" altLang="zh-CN" sz="1867" dirty="0">
                <a:latin typeface="微软雅黑" pitchFamily="34" charset="-122"/>
                <a:ea typeface="微软雅黑" pitchFamily="34" charset="-122"/>
              </a:rPr>
              <a:t>high</a:t>
            </a:r>
            <a:r>
              <a:rPr lang="zh-CN" altLang="en-US" sz="1867" dirty="0">
                <a:latin typeface="微软雅黑" pitchFamily="34" charset="-122"/>
                <a:ea typeface="微软雅黑" pitchFamily="34" charset="-122"/>
              </a:rPr>
              <a:t>为数组分配空间</a:t>
            </a:r>
          </a:p>
          <a:p>
            <a:endParaRPr lang="en-US" altLang="zh-CN" sz="1867" dirty="0">
              <a:latin typeface="微软雅黑" pitchFamily="34" charset="-122"/>
              <a:ea typeface="微软雅黑" pitchFamily="34" charset="-122"/>
            </a:endParaRPr>
          </a:p>
          <a:p>
            <a:r>
              <a:rPr lang="en-US" altLang="zh-CN" sz="1867" dirty="0" err="1">
                <a:latin typeface="微软雅黑" pitchFamily="34" charset="-122"/>
                <a:ea typeface="微软雅黑" pitchFamily="34" charset="-122"/>
              </a:rPr>
              <a:t>bool</a:t>
            </a:r>
            <a:r>
              <a:rPr lang="en-US" altLang="zh-CN" sz="1867" dirty="0">
                <a:latin typeface="微软雅黑" pitchFamily="34" charset="-122"/>
                <a:ea typeface="微软雅黑" pitchFamily="34" charset="-122"/>
              </a:rPr>
              <a:t> insert(const </a:t>
            </a:r>
            <a:r>
              <a:rPr lang="en-US" altLang="zh-CN" sz="1867" dirty="0" err="1">
                <a:latin typeface="微软雅黑" pitchFamily="34" charset="-122"/>
                <a:ea typeface="微软雅黑" pitchFamily="34" charset="-122"/>
              </a:rPr>
              <a:t>DoubleArray</a:t>
            </a:r>
            <a:r>
              <a:rPr lang="en-US" altLang="zh-CN" sz="1867" dirty="0">
                <a:latin typeface="微软雅黑" pitchFamily="34" charset="-122"/>
                <a:ea typeface="微软雅黑" pitchFamily="34" charset="-122"/>
              </a:rPr>
              <a:t> &amp;</a:t>
            </a:r>
            <a:r>
              <a:rPr lang="en-US" altLang="zh-CN" sz="1867" dirty="0" err="1">
                <a:latin typeface="微软雅黑" pitchFamily="34" charset="-122"/>
                <a:ea typeface="微软雅黑" pitchFamily="34" charset="-122"/>
              </a:rPr>
              <a:t>arr</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index, double value);        //</a:t>
            </a:r>
            <a:r>
              <a:rPr lang="zh-CN" altLang="en-US" sz="1867" dirty="0">
                <a:latin typeface="微软雅黑" pitchFamily="34" charset="-122"/>
                <a:ea typeface="微软雅黑" pitchFamily="34" charset="-122"/>
              </a:rPr>
              <a:t>设置数组元素的值</a:t>
            </a:r>
          </a:p>
          <a:p>
            <a:endParaRPr lang="en-US" altLang="zh-CN" sz="1867" dirty="0">
              <a:latin typeface="微软雅黑" pitchFamily="34" charset="-122"/>
              <a:ea typeface="微软雅黑" pitchFamily="34" charset="-122"/>
            </a:endParaRPr>
          </a:p>
          <a:p>
            <a:r>
              <a:rPr lang="en-US" altLang="zh-CN" sz="1867" dirty="0" err="1">
                <a:latin typeface="微软雅黑" pitchFamily="34" charset="-122"/>
                <a:ea typeface="微软雅黑" pitchFamily="34" charset="-122"/>
              </a:rPr>
              <a:t>bool</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fatch</a:t>
            </a:r>
            <a:r>
              <a:rPr lang="en-US" altLang="zh-CN" sz="1867" dirty="0">
                <a:latin typeface="微软雅黑" pitchFamily="34" charset="-122"/>
                <a:ea typeface="微软雅黑" pitchFamily="34" charset="-122"/>
              </a:rPr>
              <a:t>(const </a:t>
            </a:r>
            <a:r>
              <a:rPr lang="en-US" altLang="zh-CN" sz="1867" dirty="0" err="1">
                <a:latin typeface="微软雅黑" pitchFamily="34" charset="-122"/>
                <a:ea typeface="微软雅黑" pitchFamily="34" charset="-122"/>
              </a:rPr>
              <a:t>DoubleArray</a:t>
            </a:r>
            <a:r>
              <a:rPr lang="en-US" altLang="zh-CN" sz="1867" dirty="0">
                <a:latin typeface="微软雅黑" pitchFamily="34" charset="-122"/>
                <a:ea typeface="微软雅黑" pitchFamily="34" charset="-122"/>
              </a:rPr>
              <a:t> &amp;</a:t>
            </a:r>
            <a:r>
              <a:rPr lang="en-US" altLang="zh-CN" sz="1867" dirty="0" err="1">
                <a:latin typeface="微软雅黑" pitchFamily="34" charset="-122"/>
                <a:ea typeface="微软雅黑" pitchFamily="34" charset="-122"/>
              </a:rPr>
              <a:t>arr</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index, double &amp;value);        //</a:t>
            </a:r>
            <a:r>
              <a:rPr lang="zh-CN" altLang="en-US" sz="1867" dirty="0">
                <a:latin typeface="微软雅黑" pitchFamily="34" charset="-122"/>
                <a:ea typeface="微软雅黑" pitchFamily="34" charset="-122"/>
              </a:rPr>
              <a:t>访问数组元素的值</a:t>
            </a:r>
          </a:p>
          <a:p>
            <a:endParaRPr lang="en-US"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void cleanup(const </a:t>
            </a:r>
            <a:r>
              <a:rPr lang="en-US" altLang="zh-CN" sz="1867" dirty="0" err="1">
                <a:latin typeface="微软雅黑" pitchFamily="34" charset="-122"/>
                <a:ea typeface="微软雅黑" pitchFamily="34" charset="-122"/>
              </a:rPr>
              <a:t>DoubleArray</a:t>
            </a:r>
            <a:r>
              <a:rPr lang="en-US" altLang="zh-CN" sz="1867" dirty="0">
                <a:latin typeface="微软雅黑" pitchFamily="34" charset="-122"/>
                <a:ea typeface="微软雅黑" pitchFamily="34" charset="-122"/>
              </a:rPr>
              <a:t> &amp;</a:t>
            </a:r>
            <a:r>
              <a:rPr lang="en-US" altLang="zh-CN" sz="1867" dirty="0" err="1">
                <a:latin typeface="微软雅黑" pitchFamily="34" charset="-122"/>
                <a:ea typeface="微软雅黑" pitchFamily="34" charset="-122"/>
              </a:rPr>
              <a:t>arr</a:t>
            </a:r>
            <a:r>
              <a:rPr lang="en-US" altLang="zh-CN" sz="1867" dirty="0">
                <a:latin typeface="微软雅黑" pitchFamily="34" charset="-122"/>
                <a:ea typeface="微软雅黑" pitchFamily="34" charset="-122"/>
              </a:rPr>
              <a:t>);                                                 //</a:t>
            </a:r>
            <a:r>
              <a:rPr lang="zh-CN" altLang="en-US" sz="1867" dirty="0">
                <a:latin typeface="微软雅黑" pitchFamily="34" charset="-122"/>
                <a:ea typeface="微软雅黑" pitchFamily="34" charset="-122"/>
              </a:rPr>
              <a:t>回收数组空间</a:t>
            </a:r>
          </a:p>
          <a:p>
            <a:endParaRPr lang="en-US"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a:t>
            </a:r>
            <a:r>
              <a:rPr lang="en-US" altLang="zh-CN" sz="1867" dirty="0" err="1">
                <a:latin typeface="微软雅黑" pitchFamily="34" charset="-122"/>
                <a:ea typeface="微软雅黑" pitchFamily="34" charset="-122"/>
              </a:rPr>
              <a:t>endif</a:t>
            </a:r>
            <a:r>
              <a:rPr lang="en-US" altLang="zh-CN" sz="1867" dirty="0">
                <a:latin typeface="微软雅黑" pitchFamily="34" charset="-122"/>
                <a:ea typeface="微软雅黑" pitchFamily="34" charset="-122"/>
              </a:rPr>
              <a:t> </a:t>
            </a:r>
          </a:p>
        </p:txBody>
      </p:sp>
    </p:spTree>
  </p:cSld>
  <p:clrMapOvr>
    <a:masterClrMapping/>
  </p:clrMapOvr>
  <p:transition spd="med">
    <p:fade/>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6050" name="Rectangle 2"/>
          <p:cNvSpPr>
            <a:spLocks noGrp="1" noChangeArrowheads="1"/>
          </p:cNvSpPr>
          <p:nvPr>
            <p:ph type="title"/>
          </p:nvPr>
        </p:nvSpPr>
        <p:spPr/>
        <p:txBody>
          <a:bodyPr/>
          <a:lstStyle/>
          <a:p>
            <a:pPr eaLnBrk="1" hangingPunct="1">
              <a:defRPr/>
            </a:pPr>
            <a:r>
              <a:rPr lang="en-US" altLang="zh-CN" dirty="0"/>
              <a:t>operator=</a:t>
            </a:r>
          </a:p>
        </p:txBody>
      </p:sp>
      <p:sp>
        <p:nvSpPr>
          <p:cNvPr id="214019" name="Rectangle 3"/>
          <p:cNvSpPr>
            <a:spLocks noGrp="1" noChangeArrowheads="1"/>
          </p:cNvSpPr>
          <p:nvPr>
            <p:ph idx="4294967295"/>
          </p:nvPr>
        </p:nvSpPr>
        <p:spPr>
          <a:xfrm>
            <a:off x="914400" y="1438275"/>
            <a:ext cx="11277600" cy="5029200"/>
          </a:xfrm>
        </p:spPr>
        <p:txBody>
          <a:bodyPr>
            <a:normAutofit/>
          </a:bodyPr>
          <a:lstStyle/>
          <a:p>
            <a:pPr eaLnBrk="1" hangingPunct="1">
              <a:lnSpc>
                <a:spcPct val="80000"/>
              </a:lnSpc>
              <a:buFont typeface="Wingdings" pitchFamily="2" charset="2"/>
              <a:buNone/>
            </a:pPr>
            <a:r>
              <a:rPr lang="en-US" altLang="zh-CN" sz="1867" dirty="0" err="1"/>
              <a:t>DoubleArray</a:t>
            </a:r>
            <a:r>
              <a:rPr lang="en-US" altLang="zh-CN" sz="1867" dirty="0"/>
              <a:t> &amp;</a:t>
            </a:r>
            <a:r>
              <a:rPr lang="en-US" altLang="zh-CN" sz="1867" dirty="0" err="1"/>
              <a:t>DoubleArray</a:t>
            </a:r>
            <a:r>
              <a:rPr lang="en-US" altLang="zh-CN" sz="1867" dirty="0"/>
              <a:t>::operator= (const  </a:t>
            </a:r>
            <a:r>
              <a:rPr lang="en-US" altLang="zh-CN" sz="1867" dirty="0" err="1"/>
              <a:t>DoubleArray</a:t>
            </a:r>
            <a:r>
              <a:rPr lang="en-US" altLang="zh-CN" sz="1867" dirty="0"/>
              <a:t>  &amp; a)</a:t>
            </a:r>
          </a:p>
          <a:p>
            <a:pPr eaLnBrk="1" hangingPunct="1">
              <a:lnSpc>
                <a:spcPct val="80000"/>
              </a:lnSpc>
              <a:buFont typeface="Wingdings" pitchFamily="2" charset="2"/>
              <a:buNone/>
            </a:pPr>
            <a:r>
              <a:rPr lang="en-US" altLang="zh-CN" sz="1867" dirty="0"/>
              <a:t>{ </a:t>
            </a:r>
          </a:p>
          <a:p>
            <a:pPr eaLnBrk="1" hangingPunct="1">
              <a:lnSpc>
                <a:spcPct val="80000"/>
              </a:lnSpc>
              <a:buFont typeface="Wingdings" pitchFamily="2" charset="2"/>
              <a:buNone/>
            </a:pPr>
            <a:r>
              <a:rPr lang="en-US" altLang="zh-CN" sz="1867" dirty="0"/>
              <a:t>     if (this == &amp;a) return *this;    </a:t>
            </a:r>
          </a:p>
          <a:p>
            <a:pPr eaLnBrk="1" hangingPunct="1">
              <a:lnSpc>
                <a:spcPct val="80000"/>
              </a:lnSpc>
              <a:buFont typeface="Wingdings" pitchFamily="2" charset="2"/>
              <a:buNone/>
            </a:pPr>
            <a:r>
              <a:rPr lang="en-US" altLang="zh-CN" sz="1867" dirty="0"/>
              <a:t>             </a:t>
            </a:r>
          </a:p>
          <a:p>
            <a:pPr eaLnBrk="1" hangingPunct="1">
              <a:lnSpc>
                <a:spcPct val="80000"/>
              </a:lnSpc>
              <a:buFont typeface="Wingdings" pitchFamily="2" charset="2"/>
              <a:buNone/>
            </a:pPr>
            <a:r>
              <a:rPr lang="en-US" altLang="zh-CN" sz="1867" dirty="0"/>
              <a:t>     delete [] storage; </a:t>
            </a:r>
          </a:p>
          <a:p>
            <a:pPr eaLnBrk="1" hangingPunct="1">
              <a:lnSpc>
                <a:spcPct val="80000"/>
              </a:lnSpc>
              <a:buFont typeface="Wingdings" pitchFamily="2" charset="2"/>
              <a:buNone/>
            </a:pPr>
            <a:r>
              <a:rPr lang="en-US" altLang="zh-CN" sz="1867" dirty="0"/>
              <a:t>     low = </a:t>
            </a:r>
            <a:r>
              <a:rPr lang="en-US" altLang="zh-CN" sz="1867" dirty="0" err="1"/>
              <a:t>a.low</a:t>
            </a:r>
            <a:r>
              <a:rPr lang="en-US" altLang="zh-CN" sz="1867" dirty="0"/>
              <a:t>;  high = </a:t>
            </a:r>
            <a:r>
              <a:rPr lang="en-US" altLang="zh-CN" sz="1867" dirty="0" err="1"/>
              <a:t>a.high</a:t>
            </a:r>
            <a:r>
              <a:rPr lang="en-US" altLang="zh-CN" sz="1867" dirty="0"/>
              <a:t>;</a:t>
            </a:r>
          </a:p>
          <a:p>
            <a:pPr eaLnBrk="1" hangingPunct="1">
              <a:lnSpc>
                <a:spcPct val="80000"/>
              </a:lnSpc>
              <a:buFont typeface="Wingdings" pitchFamily="2" charset="2"/>
              <a:buNone/>
            </a:pPr>
            <a:r>
              <a:rPr lang="en-US" altLang="zh-CN" sz="1867" dirty="0"/>
              <a:t>     storage = new double[high - low + 1];         </a:t>
            </a:r>
          </a:p>
          <a:p>
            <a:pPr eaLnBrk="1" hangingPunct="1">
              <a:lnSpc>
                <a:spcPct val="80000"/>
              </a:lnSpc>
              <a:buFont typeface="Wingdings" pitchFamily="2" charset="2"/>
              <a:buNone/>
            </a:pPr>
            <a:r>
              <a:rPr lang="en-US" altLang="zh-CN" sz="1867" dirty="0"/>
              <a:t>     for (</a:t>
            </a:r>
            <a:r>
              <a:rPr lang="en-US" altLang="zh-CN" sz="1867" dirty="0" err="1"/>
              <a:t>int</a:t>
            </a:r>
            <a:r>
              <a:rPr lang="en-US" altLang="zh-CN" sz="1867" dirty="0"/>
              <a:t> </a:t>
            </a:r>
            <a:r>
              <a:rPr lang="en-US" altLang="zh-CN" sz="1867" dirty="0" err="1"/>
              <a:t>i</a:t>
            </a:r>
            <a:r>
              <a:rPr lang="en-US" altLang="zh-CN" sz="1867" dirty="0"/>
              <a:t>=0; </a:t>
            </a:r>
            <a:r>
              <a:rPr lang="en-US" altLang="zh-CN" sz="1867" dirty="0" err="1"/>
              <a:t>i</a:t>
            </a:r>
            <a:r>
              <a:rPr lang="en-US" altLang="zh-CN" sz="1867" dirty="0"/>
              <a:t> &lt;= high - low; ++</a:t>
            </a:r>
            <a:r>
              <a:rPr lang="en-US" altLang="zh-CN" sz="1867" dirty="0" err="1"/>
              <a:t>i</a:t>
            </a:r>
            <a:r>
              <a:rPr lang="en-US" altLang="zh-CN" sz="1867" dirty="0"/>
              <a:t>) </a:t>
            </a:r>
          </a:p>
          <a:p>
            <a:pPr eaLnBrk="1" hangingPunct="1">
              <a:lnSpc>
                <a:spcPct val="80000"/>
              </a:lnSpc>
              <a:buFont typeface="Wingdings" pitchFamily="2" charset="2"/>
              <a:buNone/>
            </a:pPr>
            <a:r>
              <a:rPr lang="en-US" altLang="zh-CN" sz="1867" dirty="0"/>
              <a:t>         storage[</a:t>
            </a:r>
            <a:r>
              <a:rPr lang="en-US" altLang="zh-CN" sz="1867" dirty="0" err="1"/>
              <a:t>i</a:t>
            </a:r>
            <a:r>
              <a:rPr lang="en-US" altLang="zh-CN" sz="1867" dirty="0"/>
              <a:t>] = </a:t>
            </a:r>
            <a:r>
              <a:rPr lang="en-US" altLang="zh-CN" sz="1867" dirty="0" err="1"/>
              <a:t>a.storage</a:t>
            </a:r>
            <a:r>
              <a:rPr lang="en-US" altLang="zh-CN" sz="1867" dirty="0"/>
              <a:t>[</a:t>
            </a:r>
            <a:r>
              <a:rPr lang="en-US" altLang="zh-CN" sz="1867" dirty="0" err="1"/>
              <a:t>i</a:t>
            </a:r>
            <a:r>
              <a:rPr lang="en-US" altLang="zh-CN" sz="1867" dirty="0"/>
              <a:t>]; </a:t>
            </a:r>
          </a:p>
          <a:p>
            <a:pPr eaLnBrk="1" hangingPunct="1">
              <a:lnSpc>
                <a:spcPct val="80000"/>
              </a:lnSpc>
              <a:buFont typeface="Wingdings" pitchFamily="2" charset="2"/>
              <a:buNone/>
            </a:pPr>
            <a:endParaRPr lang="en-US" altLang="zh-CN" sz="1867" dirty="0"/>
          </a:p>
          <a:p>
            <a:pPr eaLnBrk="1" hangingPunct="1">
              <a:lnSpc>
                <a:spcPct val="80000"/>
              </a:lnSpc>
              <a:buFont typeface="Wingdings" pitchFamily="2" charset="2"/>
              <a:buNone/>
            </a:pPr>
            <a:r>
              <a:rPr lang="en-US" altLang="zh-CN" sz="1867" dirty="0"/>
              <a:t>     return *this;</a:t>
            </a:r>
          </a:p>
          <a:p>
            <a:pPr eaLnBrk="1" hangingPunct="1">
              <a:lnSpc>
                <a:spcPct val="80000"/>
              </a:lnSpc>
              <a:buFont typeface="Wingdings" pitchFamily="2" charset="2"/>
              <a:buNone/>
            </a:pPr>
            <a:r>
              <a:rPr lang="en-US" altLang="zh-CN" sz="1867" dirty="0"/>
              <a:t>} </a:t>
            </a:r>
          </a:p>
        </p:txBody>
      </p:sp>
    </p:spTree>
  </p:cSld>
  <p:clrMapOvr>
    <a:masterClrMapping/>
  </p:clrMapOvr>
  <p:transition spd="med">
    <p:fade/>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7074" name="Rectangle 2"/>
          <p:cNvSpPr>
            <a:spLocks noGrp="1" noChangeArrowheads="1"/>
          </p:cNvSpPr>
          <p:nvPr>
            <p:ph type="title"/>
          </p:nvPr>
        </p:nvSpPr>
        <p:spPr/>
        <p:txBody>
          <a:bodyPr/>
          <a:lstStyle/>
          <a:p>
            <a:pPr eaLnBrk="1" hangingPunct="1">
              <a:defRPr/>
            </a:pPr>
            <a:r>
              <a:rPr lang="en-US" altLang="zh-CN" dirty="0"/>
              <a:t>operator[]</a:t>
            </a:r>
          </a:p>
        </p:txBody>
      </p:sp>
      <p:sp>
        <p:nvSpPr>
          <p:cNvPr id="215043" name="Rectangle 3"/>
          <p:cNvSpPr>
            <a:spLocks noGrp="1" noChangeArrowheads="1"/>
          </p:cNvSpPr>
          <p:nvPr>
            <p:ph idx="4294967295"/>
          </p:nvPr>
        </p:nvSpPr>
        <p:spPr>
          <a:xfrm>
            <a:off x="528320" y="1188508"/>
            <a:ext cx="10628313" cy="5010150"/>
          </a:xfrm>
        </p:spPr>
        <p:txBody>
          <a:bodyPr>
            <a:normAutofit fontScale="92500" lnSpcReduction="10000"/>
          </a:bodyPr>
          <a:lstStyle/>
          <a:p>
            <a:pPr eaLnBrk="1" hangingPunct="1">
              <a:lnSpc>
                <a:spcPct val="110000"/>
              </a:lnSpc>
              <a:buFont typeface="Wingdings" pitchFamily="2" charset="2"/>
              <a:buNone/>
            </a:pPr>
            <a:r>
              <a:rPr lang="en-US" altLang="zh-CN" sz="1867" dirty="0"/>
              <a:t>double  &amp; </a:t>
            </a:r>
            <a:r>
              <a:rPr lang="en-US" altLang="zh-CN" sz="1867" dirty="0" err="1"/>
              <a:t>DoubleArray</a:t>
            </a:r>
            <a:r>
              <a:rPr lang="en-US" altLang="zh-CN" sz="1867" dirty="0"/>
              <a:t>::operator[ ](</a:t>
            </a:r>
            <a:r>
              <a:rPr lang="en-US" altLang="zh-CN" sz="1867" dirty="0" err="1"/>
              <a:t>int</a:t>
            </a:r>
            <a:r>
              <a:rPr lang="en-US" altLang="zh-CN" sz="1867" dirty="0"/>
              <a:t> index)</a:t>
            </a:r>
          </a:p>
          <a:p>
            <a:pPr eaLnBrk="1" hangingPunct="1">
              <a:lnSpc>
                <a:spcPct val="110000"/>
              </a:lnSpc>
              <a:buFont typeface="Wingdings" pitchFamily="2" charset="2"/>
              <a:buNone/>
            </a:pPr>
            <a:r>
              <a:rPr lang="en-US" altLang="zh-CN" sz="1867" dirty="0"/>
              <a:t>{ </a:t>
            </a:r>
          </a:p>
          <a:p>
            <a:pPr eaLnBrk="1" hangingPunct="1">
              <a:lnSpc>
                <a:spcPct val="110000"/>
              </a:lnSpc>
              <a:buFont typeface="Wingdings" pitchFamily="2" charset="2"/>
              <a:buNone/>
            </a:pPr>
            <a:r>
              <a:rPr lang="en-US" altLang="zh-CN" sz="1867" dirty="0"/>
              <a:t>      assert( index &gt;= low &amp;&amp; index &lt;= high); </a:t>
            </a:r>
          </a:p>
          <a:p>
            <a:pPr eaLnBrk="1" hangingPunct="1">
              <a:lnSpc>
                <a:spcPct val="110000"/>
              </a:lnSpc>
              <a:buFont typeface="Wingdings" pitchFamily="2" charset="2"/>
              <a:buNone/>
            </a:pPr>
            <a:r>
              <a:rPr lang="en-US" altLang="zh-CN" sz="1867" dirty="0"/>
              <a:t>      </a:t>
            </a:r>
            <a:r>
              <a:rPr lang="en-US" altLang="zh-CN" sz="1867" dirty="0" err="1"/>
              <a:t>cout</a:t>
            </a:r>
            <a:r>
              <a:rPr lang="en-US" altLang="zh-CN" sz="1867" dirty="0"/>
              <a:t> &lt;&lt; “  </a:t>
            </a:r>
            <a:r>
              <a:rPr lang="en-US" altLang="zh-CN" sz="1867" dirty="0" err="1"/>
              <a:t>lvalue</a:t>
            </a:r>
            <a:r>
              <a:rPr lang="en-US" altLang="zh-CN" sz="1867" dirty="0"/>
              <a:t>” &lt;&lt; </a:t>
            </a:r>
            <a:r>
              <a:rPr lang="en-US" altLang="zh-CN" sz="1867" dirty="0" err="1"/>
              <a:t>endl</a:t>
            </a:r>
            <a:r>
              <a:rPr lang="en-US" altLang="zh-CN" sz="1867" dirty="0"/>
              <a:t>;</a:t>
            </a:r>
          </a:p>
          <a:p>
            <a:pPr eaLnBrk="1" hangingPunct="1">
              <a:lnSpc>
                <a:spcPct val="110000"/>
              </a:lnSpc>
              <a:buFont typeface="Wingdings" pitchFamily="2" charset="2"/>
              <a:buNone/>
            </a:pPr>
            <a:r>
              <a:rPr lang="en-US" altLang="zh-CN" sz="1867" dirty="0"/>
              <a:t>      return storage[index - low];</a:t>
            </a:r>
          </a:p>
          <a:p>
            <a:pPr eaLnBrk="1" hangingPunct="1">
              <a:lnSpc>
                <a:spcPct val="110000"/>
              </a:lnSpc>
              <a:buFont typeface="Wingdings" pitchFamily="2" charset="2"/>
              <a:buNone/>
            </a:pPr>
            <a:r>
              <a:rPr lang="en-US" altLang="zh-CN" sz="1867" dirty="0"/>
              <a:t>}</a:t>
            </a:r>
          </a:p>
          <a:p>
            <a:pPr eaLnBrk="1" hangingPunct="1">
              <a:lnSpc>
                <a:spcPct val="110000"/>
              </a:lnSpc>
              <a:buFont typeface="Wingdings" pitchFamily="2" charset="2"/>
              <a:buNone/>
            </a:pPr>
            <a:endParaRPr lang="en-US" altLang="zh-CN" sz="1867" dirty="0"/>
          </a:p>
          <a:p>
            <a:pPr eaLnBrk="1" hangingPunct="1">
              <a:lnSpc>
                <a:spcPct val="110000"/>
              </a:lnSpc>
              <a:buFont typeface="Wingdings" pitchFamily="2" charset="2"/>
              <a:buNone/>
            </a:pPr>
            <a:r>
              <a:rPr lang="en-US" altLang="zh-CN" sz="1867" dirty="0"/>
              <a:t>const  double  &amp; </a:t>
            </a:r>
            <a:r>
              <a:rPr lang="en-US" altLang="zh-CN" sz="1867" dirty="0" err="1"/>
              <a:t>DoubleArray</a:t>
            </a:r>
            <a:r>
              <a:rPr lang="en-US" altLang="zh-CN" sz="1867" dirty="0"/>
              <a:t>::operator[ ]( </a:t>
            </a:r>
            <a:r>
              <a:rPr lang="en-US" altLang="zh-CN" sz="1867" dirty="0" err="1"/>
              <a:t>int</a:t>
            </a:r>
            <a:r>
              <a:rPr lang="en-US" altLang="zh-CN" sz="1867" dirty="0"/>
              <a:t> index ) const</a:t>
            </a:r>
          </a:p>
          <a:p>
            <a:pPr eaLnBrk="1" hangingPunct="1">
              <a:lnSpc>
                <a:spcPct val="110000"/>
              </a:lnSpc>
              <a:buFont typeface="Wingdings" pitchFamily="2" charset="2"/>
              <a:buNone/>
            </a:pPr>
            <a:r>
              <a:rPr lang="en-US" altLang="zh-CN" sz="1867" dirty="0"/>
              <a:t>{ </a:t>
            </a:r>
          </a:p>
          <a:p>
            <a:pPr eaLnBrk="1" hangingPunct="1">
              <a:lnSpc>
                <a:spcPct val="110000"/>
              </a:lnSpc>
              <a:buFont typeface="Wingdings" pitchFamily="2" charset="2"/>
              <a:buNone/>
            </a:pPr>
            <a:r>
              <a:rPr lang="en-US" altLang="zh-CN" sz="1867" dirty="0"/>
              <a:t>     assert( index &gt;= low &amp;&amp; index &lt;= high ); </a:t>
            </a:r>
          </a:p>
          <a:p>
            <a:pPr eaLnBrk="1" hangingPunct="1">
              <a:lnSpc>
                <a:spcPct val="110000"/>
              </a:lnSpc>
              <a:buFont typeface="Wingdings" pitchFamily="2" charset="2"/>
              <a:buNone/>
            </a:pPr>
            <a:r>
              <a:rPr lang="en-US" altLang="zh-CN" sz="1867" dirty="0"/>
              <a:t>     </a:t>
            </a:r>
            <a:r>
              <a:rPr lang="en-US" altLang="zh-CN" sz="1867" dirty="0" err="1"/>
              <a:t>cout</a:t>
            </a:r>
            <a:r>
              <a:rPr lang="en-US" altLang="zh-CN" sz="1867" dirty="0"/>
              <a:t> &lt;&lt; “</a:t>
            </a:r>
            <a:r>
              <a:rPr lang="en-US" altLang="zh-CN" sz="1867" dirty="0" err="1"/>
              <a:t>rvalue</a:t>
            </a:r>
            <a:r>
              <a:rPr lang="en-US" altLang="zh-CN" sz="1867" dirty="0"/>
              <a:t>” &lt;&lt; </a:t>
            </a:r>
            <a:r>
              <a:rPr lang="en-US" altLang="zh-CN" sz="1867" dirty="0" err="1"/>
              <a:t>endl</a:t>
            </a:r>
            <a:r>
              <a:rPr lang="en-US" altLang="zh-CN" sz="1867" dirty="0"/>
              <a:t>;</a:t>
            </a:r>
          </a:p>
          <a:p>
            <a:pPr eaLnBrk="1" hangingPunct="1">
              <a:lnSpc>
                <a:spcPct val="110000"/>
              </a:lnSpc>
              <a:buFont typeface="Wingdings" pitchFamily="2" charset="2"/>
              <a:buNone/>
            </a:pPr>
            <a:r>
              <a:rPr lang="en-US" altLang="zh-CN" sz="1867" dirty="0"/>
              <a:t>     return storage[index - low];</a:t>
            </a:r>
          </a:p>
          <a:p>
            <a:pPr eaLnBrk="1" hangingPunct="1">
              <a:lnSpc>
                <a:spcPct val="110000"/>
              </a:lnSpc>
              <a:buFont typeface="Wingdings" pitchFamily="2" charset="2"/>
              <a:buNone/>
            </a:pPr>
            <a:r>
              <a:rPr lang="en-US" altLang="zh-CN" sz="1867" dirty="0"/>
              <a:t>} </a:t>
            </a:r>
          </a:p>
        </p:txBody>
      </p:sp>
    </p:spTree>
  </p:cSld>
  <p:clrMapOvr>
    <a:masterClrMapping/>
  </p:clrMapOvr>
  <p:transition spd="med">
    <p:fade/>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8098" name="Rectangle 2"/>
          <p:cNvSpPr>
            <a:spLocks noGrp="1" noChangeArrowheads="1"/>
          </p:cNvSpPr>
          <p:nvPr>
            <p:ph type="title"/>
          </p:nvPr>
        </p:nvSpPr>
        <p:spPr/>
        <p:txBody>
          <a:bodyPr/>
          <a:lstStyle/>
          <a:p>
            <a:pPr eaLnBrk="1" hangingPunct="1">
              <a:defRPr/>
            </a:pPr>
            <a:r>
              <a:rPr lang="en-US" altLang="zh-CN" dirty="0"/>
              <a:t>operator&lt;&lt;</a:t>
            </a:r>
          </a:p>
        </p:txBody>
      </p:sp>
      <p:sp>
        <p:nvSpPr>
          <p:cNvPr id="216067" name="Rectangle 3"/>
          <p:cNvSpPr>
            <a:spLocks noGrp="1" noChangeArrowheads="1"/>
          </p:cNvSpPr>
          <p:nvPr>
            <p:ph idx="4294967295"/>
          </p:nvPr>
        </p:nvSpPr>
        <p:spPr>
          <a:xfrm>
            <a:off x="657013" y="1244388"/>
            <a:ext cx="10363200" cy="4106545"/>
          </a:xfrm>
        </p:spPr>
        <p:txBody>
          <a:bodyPr>
            <a:normAutofit/>
          </a:bodyPr>
          <a:lstStyle/>
          <a:p>
            <a:pPr eaLnBrk="1" hangingPunct="1">
              <a:lnSpc>
                <a:spcPct val="130000"/>
              </a:lnSpc>
              <a:buFont typeface="Wingdings" pitchFamily="2" charset="2"/>
              <a:buNone/>
            </a:pPr>
            <a:r>
              <a:rPr lang="en-US" altLang="zh-CN" sz="1867" dirty="0" err="1"/>
              <a:t>ostream</a:t>
            </a:r>
            <a:r>
              <a:rPr lang="en-US" altLang="zh-CN" sz="1867" dirty="0"/>
              <a:t>  &amp;operator&lt;&lt;(</a:t>
            </a:r>
            <a:r>
              <a:rPr lang="en-US" altLang="zh-CN" sz="1867" dirty="0" err="1"/>
              <a:t>ostream</a:t>
            </a:r>
            <a:r>
              <a:rPr lang="en-US" altLang="zh-CN" sz="1867" dirty="0"/>
              <a:t>  &amp;</a:t>
            </a:r>
            <a:r>
              <a:rPr lang="en-US" altLang="zh-CN" sz="1867" dirty="0" err="1"/>
              <a:t>os</a:t>
            </a:r>
            <a:r>
              <a:rPr lang="en-US" altLang="zh-CN" sz="1867" dirty="0"/>
              <a:t>,  const </a:t>
            </a:r>
            <a:r>
              <a:rPr lang="en-US" altLang="zh-CN" sz="1867" dirty="0" err="1"/>
              <a:t>DoubleArray</a:t>
            </a:r>
            <a:r>
              <a:rPr lang="en-US" altLang="zh-CN" sz="1867" dirty="0"/>
              <a:t>  &amp;</a:t>
            </a:r>
            <a:r>
              <a:rPr lang="en-US" altLang="zh-CN" sz="1867" dirty="0" err="1"/>
              <a:t>obj</a:t>
            </a:r>
            <a:r>
              <a:rPr lang="en-US" altLang="zh-CN" sz="1867" dirty="0"/>
              <a:t>)</a:t>
            </a:r>
          </a:p>
          <a:p>
            <a:pPr eaLnBrk="1" hangingPunct="1">
              <a:lnSpc>
                <a:spcPct val="130000"/>
              </a:lnSpc>
              <a:buFont typeface="Wingdings" pitchFamily="2" charset="2"/>
              <a:buNone/>
            </a:pPr>
            <a:r>
              <a:rPr lang="en-US" altLang="zh-CN" sz="1867" dirty="0"/>
              <a:t>{ </a:t>
            </a:r>
          </a:p>
          <a:p>
            <a:pPr eaLnBrk="1" hangingPunct="1">
              <a:lnSpc>
                <a:spcPct val="130000"/>
              </a:lnSpc>
              <a:buFont typeface="Wingdings" pitchFamily="2" charset="2"/>
              <a:buNone/>
            </a:pPr>
            <a:r>
              <a:rPr lang="en-US" altLang="zh-CN" sz="1867" dirty="0"/>
              <a:t>      </a:t>
            </a:r>
            <a:r>
              <a:rPr lang="en-US" altLang="zh-CN" sz="1867" dirty="0" err="1"/>
              <a:t>os</a:t>
            </a:r>
            <a:r>
              <a:rPr lang="en-US" altLang="zh-CN" sz="1867" dirty="0"/>
              <a:t> &lt;&lt; "</a:t>
            </a:r>
            <a:r>
              <a:rPr lang="zh-CN" altLang="en-US" sz="1867" dirty="0"/>
              <a:t>数组内容为：</a:t>
            </a:r>
            <a:r>
              <a:rPr lang="en-US" altLang="zh-CN" sz="1867" dirty="0"/>
              <a:t>\n";</a:t>
            </a:r>
          </a:p>
          <a:p>
            <a:pPr eaLnBrk="1" hangingPunct="1">
              <a:lnSpc>
                <a:spcPct val="130000"/>
              </a:lnSpc>
              <a:buFont typeface="Wingdings" pitchFamily="2" charset="2"/>
              <a:buNone/>
            </a:pPr>
            <a:r>
              <a:rPr lang="en-US" altLang="zh-CN" sz="1867" dirty="0"/>
              <a:t>      for ( </a:t>
            </a:r>
            <a:r>
              <a:rPr lang="en-US" altLang="zh-CN" sz="1867" dirty="0" err="1"/>
              <a:t>int</a:t>
            </a:r>
            <a:r>
              <a:rPr lang="en-US" altLang="zh-CN" sz="1867" dirty="0"/>
              <a:t> </a:t>
            </a:r>
            <a:r>
              <a:rPr lang="en-US" altLang="zh-CN" sz="1867" dirty="0" err="1"/>
              <a:t>i</a:t>
            </a:r>
            <a:r>
              <a:rPr lang="en-US" altLang="zh-CN" sz="1867" dirty="0"/>
              <a:t>=</a:t>
            </a:r>
            <a:r>
              <a:rPr lang="en-US" altLang="zh-CN" sz="1867" dirty="0" err="1"/>
              <a:t>obj.low</a:t>
            </a:r>
            <a:r>
              <a:rPr lang="en-US" altLang="zh-CN" sz="1867" dirty="0"/>
              <a:t>;  </a:t>
            </a:r>
            <a:r>
              <a:rPr lang="en-US" altLang="zh-CN" sz="1867" dirty="0" err="1"/>
              <a:t>i</a:t>
            </a:r>
            <a:r>
              <a:rPr lang="en-US" altLang="zh-CN" sz="1867" dirty="0"/>
              <a:t>&lt;=</a:t>
            </a:r>
            <a:r>
              <a:rPr lang="en-US" altLang="zh-CN" sz="1867" dirty="0" err="1"/>
              <a:t>obj.high</a:t>
            </a:r>
            <a:r>
              <a:rPr lang="en-US" altLang="zh-CN" sz="1867" dirty="0"/>
              <a:t>;  ++</a:t>
            </a:r>
            <a:r>
              <a:rPr lang="en-US" altLang="zh-CN" sz="1867" dirty="0" err="1"/>
              <a:t>i</a:t>
            </a:r>
            <a:r>
              <a:rPr lang="en-US" altLang="zh-CN" sz="1867" dirty="0"/>
              <a:t>) </a:t>
            </a:r>
          </a:p>
          <a:p>
            <a:pPr eaLnBrk="1" hangingPunct="1">
              <a:lnSpc>
                <a:spcPct val="130000"/>
              </a:lnSpc>
              <a:buFont typeface="Wingdings" pitchFamily="2" charset="2"/>
              <a:buNone/>
            </a:pPr>
            <a:r>
              <a:rPr lang="en-US" altLang="zh-CN" sz="1867" dirty="0"/>
              <a:t>            </a:t>
            </a:r>
            <a:r>
              <a:rPr lang="en-US" altLang="zh-CN" sz="1867" dirty="0" err="1"/>
              <a:t>os</a:t>
            </a:r>
            <a:r>
              <a:rPr lang="en-US" altLang="zh-CN" sz="1867" dirty="0"/>
              <a:t> &lt;&lt; </a:t>
            </a:r>
            <a:r>
              <a:rPr lang="en-US" altLang="zh-CN" sz="1867" dirty="0" err="1"/>
              <a:t>obj</a:t>
            </a:r>
            <a:r>
              <a:rPr lang="en-US" altLang="zh-CN" sz="1867" dirty="0"/>
              <a:t>[</a:t>
            </a:r>
            <a:r>
              <a:rPr lang="en-US" altLang="zh-CN" sz="1867" dirty="0" err="1"/>
              <a:t>i</a:t>
            </a:r>
            <a:r>
              <a:rPr lang="en-US" altLang="zh-CN" sz="1867" dirty="0"/>
              <a:t>] &lt;&lt; '\t';</a:t>
            </a:r>
          </a:p>
          <a:p>
            <a:pPr eaLnBrk="1" hangingPunct="1">
              <a:lnSpc>
                <a:spcPct val="130000"/>
              </a:lnSpc>
              <a:buFont typeface="Wingdings" pitchFamily="2" charset="2"/>
              <a:buNone/>
            </a:pPr>
            <a:r>
              <a:rPr lang="en-US" altLang="zh-CN" sz="1867" dirty="0"/>
              <a:t>       </a:t>
            </a:r>
            <a:r>
              <a:rPr lang="en-US" altLang="zh-CN" sz="1867" dirty="0" err="1"/>
              <a:t>os</a:t>
            </a:r>
            <a:r>
              <a:rPr lang="en-US" altLang="zh-CN" sz="1867" dirty="0"/>
              <a:t> &lt;&lt; </a:t>
            </a:r>
            <a:r>
              <a:rPr lang="en-US" altLang="zh-CN" sz="1867" dirty="0" err="1"/>
              <a:t>endl</a:t>
            </a:r>
            <a:r>
              <a:rPr lang="en-US" altLang="zh-CN" sz="1867" dirty="0"/>
              <a:t>;</a:t>
            </a:r>
          </a:p>
          <a:p>
            <a:pPr eaLnBrk="1" hangingPunct="1">
              <a:lnSpc>
                <a:spcPct val="130000"/>
              </a:lnSpc>
              <a:buFont typeface="Wingdings" pitchFamily="2" charset="2"/>
              <a:buNone/>
            </a:pPr>
            <a:r>
              <a:rPr lang="en-US" altLang="zh-CN" sz="1867" dirty="0"/>
              <a:t>       return </a:t>
            </a:r>
            <a:r>
              <a:rPr lang="en-US" altLang="zh-CN" sz="1867" dirty="0" err="1"/>
              <a:t>os</a:t>
            </a:r>
            <a:r>
              <a:rPr lang="en-US" altLang="zh-CN" sz="1867" dirty="0"/>
              <a:t>;</a:t>
            </a:r>
          </a:p>
          <a:p>
            <a:pPr eaLnBrk="1" hangingPunct="1">
              <a:lnSpc>
                <a:spcPct val="130000"/>
              </a:lnSpc>
              <a:buFont typeface="Wingdings" pitchFamily="2" charset="2"/>
              <a:buNone/>
            </a:pPr>
            <a:r>
              <a:rPr lang="en-US" altLang="zh-CN" sz="1867" dirty="0"/>
              <a:t>} </a:t>
            </a:r>
          </a:p>
        </p:txBody>
      </p:sp>
    </p:spTree>
  </p:cSld>
  <p:clrMapOvr>
    <a:masterClrMapping/>
  </p:clrMapOvr>
  <p:transition spd="med">
    <p:fade/>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9122" name="Rectangle 2"/>
          <p:cNvSpPr>
            <a:spLocks noGrp="1" noChangeArrowheads="1"/>
          </p:cNvSpPr>
          <p:nvPr>
            <p:ph type="title"/>
          </p:nvPr>
        </p:nvSpPr>
        <p:spPr/>
        <p:txBody>
          <a:bodyPr/>
          <a:lstStyle/>
          <a:p>
            <a:pPr eaLnBrk="1" hangingPunct="1">
              <a:defRPr/>
            </a:pPr>
            <a:r>
              <a:rPr lang="en-US" altLang="zh-CN" dirty="0"/>
              <a:t>operator&gt;&gt;</a:t>
            </a:r>
          </a:p>
        </p:txBody>
      </p:sp>
      <p:sp>
        <p:nvSpPr>
          <p:cNvPr id="217091" name="Rectangle 3"/>
          <p:cNvSpPr>
            <a:spLocks noGrp="1" noChangeArrowheads="1"/>
          </p:cNvSpPr>
          <p:nvPr>
            <p:ph idx="4294967295"/>
          </p:nvPr>
        </p:nvSpPr>
        <p:spPr>
          <a:xfrm>
            <a:off x="646113" y="1400175"/>
            <a:ext cx="11545887" cy="4751388"/>
          </a:xfrm>
        </p:spPr>
        <p:txBody>
          <a:bodyPr>
            <a:normAutofit/>
          </a:bodyPr>
          <a:lstStyle/>
          <a:p>
            <a:pPr eaLnBrk="1" hangingPunct="1">
              <a:lnSpc>
                <a:spcPct val="150000"/>
              </a:lnSpc>
              <a:buFont typeface="Wingdings" pitchFamily="2" charset="2"/>
              <a:buNone/>
            </a:pPr>
            <a:r>
              <a:rPr lang="en-US" altLang="zh-CN" sz="1867" dirty="0" err="1"/>
              <a:t>istream</a:t>
            </a:r>
            <a:r>
              <a:rPr lang="en-US" altLang="zh-CN" sz="1867" dirty="0"/>
              <a:t>  &amp;operator&gt;&gt;( </a:t>
            </a:r>
            <a:r>
              <a:rPr lang="en-US" altLang="zh-CN" sz="1867" dirty="0" err="1"/>
              <a:t>istream</a:t>
            </a:r>
            <a:r>
              <a:rPr lang="en-US" altLang="zh-CN" sz="1867" dirty="0"/>
              <a:t>  &amp;is,  </a:t>
            </a:r>
            <a:r>
              <a:rPr lang="en-US" altLang="zh-CN" sz="1867" dirty="0" err="1"/>
              <a:t>DoubleArray</a:t>
            </a:r>
            <a:r>
              <a:rPr lang="en-US" altLang="zh-CN" sz="1867" dirty="0"/>
              <a:t>  &amp;</a:t>
            </a:r>
            <a:r>
              <a:rPr lang="en-US" altLang="zh-CN" sz="1867" dirty="0" err="1"/>
              <a:t>obj</a:t>
            </a:r>
            <a:r>
              <a:rPr lang="en-US" altLang="zh-CN" sz="1867" dirty="0"/>
              <a:t>)</a:t>
            </a:r>
          </a:p>
          <a:p>
            <a:pPr eaLnBrk="1" hangingPunct="1">
              <a:lnSpc>
                <a:spcPct val="150000"/>
              </a:lnSpc>
              <a:buFont typeface="Wingdings" pitchFamily="2" charset="2"/>
              <a:buNone/>
            </a:pPr>
            <a:r>
              <a:rPr lang="en-US" altLang="zh-CN" sz="1867" dirty="0"/>
              <a:t>{</a:t>
            </a:r>
          </a:p>
          <a:p>
            <a:pPr eaLnBrk="1" hangingPunct="1">
              <a:lnSpc>
                <a:spcPct val="150000"/>
              </a:lnSpc>
              <a:buFont typeface="Wingdings" pitchFamily="2" charset="2"/>
              <a:buNone/>
            </a:pPr>
            <a:r>
              <a:rPr lang="en-US" altLang="zh-CN" sz="1867" dirty="0"/>
              <a:t>       </a:t>
            </a:r>
            <a:r>
              <a:rPr lang="en-US" altLang="zh-CN" sz="1867" dirty="0" err="1"/>
              <a:t>cout</a:t>
            </a:r>
            <a:r>
              <a:rPr lang="en-US" altLang="zh-CN" sz="1867" dirty="0"/>
              <a:t> &lt;&lt; "</a:t>
            </a:r>
            <a:r>
              <a:rPr lang="zh-CN" altLang="en-US" sz="1867" dirty="0"/>
              <a:t>请输入数组元素</a:t>
            </a:r>
            <a:r>
              <a:rPr lang="en-US" altLang="zh-CN" sz="1867" dirty="0"/>
              <a:t>[" &lt;&lt; </a:t>
            </a:r>
            <a:r>
              <a:rPr lang="en-US" altLang="zh-CN" sz="1867" dirty="0" err="1"/>
              <a:t>obj.low</a:t>
            </a:r>
            <a:r>
              <a:rPr lang="en-US" altLang="zh-CN" sz="1867" dirty="0"/>
              <a:t>   &lt;&lt; ", " &lt;&lt; </a:t>
            </a:r>
            <a:r>
              <a:rPr lang="en-US" altLang="zh-CN" sz="1867" dirty="0" err="1"/>
              <a:t>obj.high</a:t>
            </a:r>
            <a:r>
              <a:rPr lang="en-US" altLang="zh-CN" sz="1867" dirty="0"/>
              <a:t> &lt;&lt; "]:\n";</a:t>
            </a:r>
          </a:p>
          <a:p>
            <a:pPr eaLnBrk="1" hangingPunct="1">
              <a:lnSpc>
                <a:spcPct val="150000"/>
              </a:lnSpc>
              <a:buFont typeface="Wingdings" pitchFamily="2" charset="2"/>
              <a:buNone/>
            </a:pPr>
            <a:r>
              <a:rPr lang="en-US" altLang="zh-CN" sz="1867" dirty="0"/>
              <a:t>       for ( </a:t>
            </a:r>
            <a:r>
              <a:rPr lang="en-US" altLang="zh-CN" sz="1867" dirty="0" err="1"/>
              <a:t>int</a:t>
            </a:r>
            <a:r>
              <a:rPr lang="en-US" altLang="zh-CN" sz="1867" dirty="0"/>
              <a:t>  </a:t>
            </a:r>
            <a:r>
              <a:rPr lang="en-US" altLang="zh-CN" sz="1867" dirty="0" err="1"/>
              <a:t>i</a:t>
            </a:r>
            <a:r>
              <a:rPr lang="en-US" altLang="zh-CN" sz="1867" dirty="0"/>
              <a:t>=</a:t>
            </a:r>
            <a:r>
              <a:rPr lang="en-US" altLang="zh-CN" sz="1867" dirty="0" err="1"/>
              <a:t>obj.low</a:t>
            </a:r>
            <a:r>
              <a:rPr lang="en-US" altLang="zh-CN" sz="1867" dirty="0"/>
              <a:t>;  </a:t>
            </a:r>
            <a:r>
              <a:rPr lang="en-US" altLang="zh-CN" sz="1867" dirty="0" err="1"/>
              <a:t>i</a:t>
            </a:r>
            <a:r>
              <a:rPr lang="en-US" altLang="zh-CN" sz="1867" dirty="0"/>
              <a:t>&lt;=</a:t>
            </a:r>
            <a:r>
              <a:rPr lang="en-US" altLang="zh-CN" sz="1867" dirty="0" err="1"/>
              <a:t>obj.high</a:t>
            </a:r>
            <a:r>
              <a:rPr lang="en-US" altLang="zh-CN" sz="1867" dirty="0"/>
              <a:t> ; ++</a:t>
            </a:r>
            <a:r>
              <a:rPr lang="en-US" altLang="zh-CN" sz="1867" dirty="0" err="1"/>
              <a:t>i</a:t>
            </a:r>
            <a:r>
              <a:rPr lang="en-US" altLang="zh-CN" sz="1867" dirty="0"/>
              <a:t>)   </a:t>
            </a:r>
          </a:p>
          <a:p>
            <a:pPr eaLnBrk="1" hangingPunct="1">
              <a:lnSpc>
                <a:spcPct val="150000"/>
              </a:lnSpc>
              <a:buFont typeface="Wingdings" pitchFamily="2" charset="2"/>
              <a:buNone/>
            </a:pPr>
            <a:r>
              <a:rPr lang="en-US" altLang="zh-CN" sz="1867" dirty="0"/>
              <a:t>             is &gt;&gt; </a:t>
            </a:r>
            <a:r>
              <a:rPr lang="en-US" altLang="zh-CN" sz="1867" dirty="0" err="1"/>
              <a:t>obj</a:t>
            </a:r>
            <a:r>
              <a:rPr lang="en-US" altLang="zh-CN" sz="1867" dirty="0"/>
              <a:t>[</a:t>
            </a:r>
            <a:r>
              <a:rPr lang="en-US" altLang="zh-CN" sz="1867" dirty="0" err="1"/>
              <a:t>i</a:t>
            </a:r>
            <a:r>
              <a:rPr lang="en-US" altLang="zh-CN" sz="1867" dirty="0"/>
              <a:t>] ;</a:t>
            </a:r>
          </a:p>
          <a:p>
            <a:pPr eaLnBrk="1" hangingPunct="1">
              <a:lnSpc>
                <a:spcPct val="150000"/>
              </a:lnSpc>
              <a:buFont typeface="Wingdings" pitchFamily="2" charset="2"/>
              <a:buNone/>
            </a:pPr>
            <a:r>
              <a:rPr lang="en-US" altLang="zh-CN" sz="1867" dirty="0"/>
              <a:t>        return  is;</a:t>
            </a:r>
          </a:p>
          <a:p>
            <a:pPr eaLnBrk="1" hangingPunct="1">
              <a:lnSpc>
                <a:spcPct val="150000"/>
              </a:lnSpc>
              <a:buFont typeface="Wingdings" pitchFamily="2" charset="2"/>
              <a:buNone/>
            </a:pPr>
            <a:r>
              <a:rPr lang="en-US" altLang="zh-CN" sz="1867" dirty="0"/>
              <a:t>} </a:t>
            </a:r>
          </a:p>
        </p:txBody>
      </p:sp>
    </p:spTree>
  </p:cSld>
  <p:clrMapOvr>
    <a:masterClrMapping/>
  </p:clrMapOvr>
  <p:transition spd="med">
    <p:fade/>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0146" name="Rectangle 2"/>
          <p:cNvSpPr>
            <a:spLocks noGrp="1" noChangeArrowheads="1"/>
          </p:cNvSpPr>
          <p:nvPr>
            <p:ph type="title"/>
          </p:nvPr>
        </p:nvSpPr>
        <p:spPr/>
        <p:txBody>
          <a:bodyPr/>
          <a:lstStyle/>
          <a:p>
            <a:pPr eaLnBrk="1" hangingPunct="1">
              <a:defRPr/>
            </a:pPr>
            <a:r>
              <a:rPr lang="en-US" altLang="zh-CN" dirty="0"/>
              <a:t>operator==</a:t>
            </a:r>
          </a:p>
        </p:txBody>
      </p:sp>
      <p:sp>
        <p:nvSpPr>
          <p:cNvPr id="218115" name="Rectangle 3"/>
          <p:cNvSpPr>
            <a:spLocks noGrp="1" noChangeArrowheads="1"/>
          </p:cNvSpPr>
          <p:nvPr>
            <p:ph idx="4294967295"/>
          </p:nvPr>
        </p:nvSpPr>
        <p:spPr>
          <a:xfrm>
            <a:off x="1427163" y="1562100"/>
            <a:ext cx="10764837" cy="4792663"/>
          </a:xfrm>
        </p:spPr>
        <p:txBody>
          <a:bodyPr>
            <a:normAutofit/>
          </a:bodyPr>
          <a:lstStyle/>
          <a:p>
            <a:pPr eaLnBrk="1" hangingPunct="1">
              <a:lnSpc>
                <a:spcPct val="110000"/>
              </a:lnSpc>
              <a:buFont typeface="Wingdings" pitchFamily="2" charset="2"/>
              <a:buNone/>
            </a:pPr>
            <a:r>
              <a:rPr lang="en-US" altLang="zh-CN" sz="1867" dirty="0" err="1"/>
              <a:t>bool</a:t>
            </a:r>
            <a:r>
              <a:rPr lang="en-US" altLang="zh-CN" sz="1867" dirty="0"/>
              <a:t> operator==(const  </a:t>
            </a:r>
            <a:r>
              <a:rPr lang="en-US" altLang="zh-CN" sz="1867" dirty="0" err="1"/>
              <a:t>DoubleArray</a:t>
            </a:r>
            <a:r>
              <a:rPr lang="en-US" altLang="zh-CN" sz="1867" dirty="0"/>
              <a:t>  &amp;obj1,  const </a:t>
            </a:r>
            <a:r>
              <a:rPr lang="en-US" altLang="zh-CN" sz="1867" dirty="0" err="1"/>
              <a:t>DoubleArray</a:t>
            </a:r>
            <a:r>
              <a:rPr lang="en-US" altLang="zh-CN" sz="1867" dirty="0"/>
              <a:t>  &amp;obj2)</a:t>
            </a:r>
          </a:p>
          <a:p>
            <a:pPr eaLnBrk="1" hangingPunct="1">
              <a:lnSpc>
                <a:spcPct val="110000"/>
              </a:lnSpc>
              <a:buFont typeface="Wingdings" pitchFamily="2" charset="2"/>
              <a:buNone/>
            </a:pPr>
            <a:r>
              <a:rPr lang="en-US" altLang="zh-CN" sz="1867" dirty="0"/>
              <a:t>{ </a:t>
            </a:r>
          </a:p>
          <a:p>
            <a:pPr eaLnBrk="1" hangingPunct="1">
              <a:lnSpc>
                <a:spcPct val="110000"/>
              </a:lnSpc>
              <a:buFont typeface="Wingdings" pitchFamily="2" charset="2"/>
              <a:buNone/>
            </a:pPr>
            <a:r>
              <a:rPr lang="en-US" altLang="zh-CN" sz="1867" dirty="0"/>
              <a:t>       if ( obj1.low != obj2.low  || obj1.high != obj2.high ) </a:t>
            </a:r>
          </a:p>
          <a:p>
            <a:pPr eaLnBrk="1" hangingPunct="1">
              <a:lnSpc>
                <a:spcPct val="110000"/>
              </a:lnSpc>
              <a:buFont typeface="Wingdings" pitchFamily="2" charset="2"/>
              <a:buNone/>
            </a:pPr>
            <a:r>
              <a:rPr lang="en-US" altLang="zh-CN" sz="1867" dirty="0"/>
              <a:t>              return false;</a:t>
            </a:r>
          </a:p>
          <a:p>
            <a:pPr eaLnBrk="1" hangingPunct="1">
              <a:lnSpc>
                <a:spcPct val="110000"/>
              </a:lnSpc>
              <a:buFont typeface="Wingdings" pitchFamily="2" charset="2"/>
              <a:buNone/>
            </a:pPr>
            <a:r>
              <a:rPr lang="en-US" altLang="zh-CN" sz="1867" dirty="0"/>
              <a:t>       for ( </a:t>
            </a:r>
            <a:r>
              <a:rPr lang="en-US" altLang="zh-CN" sz="1867" dirty="0" err="1"/>
              <a:t>int</a:t>
            </a:r>
            <a:r>
              <a:rPr lang="en-US" altLang="zh-CN" sz="1867" dirty="0"/>
              <a:t>  </a:t>
            </a:r>
            <a:r>
              <a:rPr lang="en-US" altLang="zh-CN" sz="1867" dirty="0" err="1"/>
              <a:t>i</a:t>
            </a:r>
            <a:r>
              <a:rPr lang="en-US" altLang="zh-CN" sz="1867" dirty="0"/>
              <a:t> = obj1.low;  </a:t>
            </a:r>
            <a:r>
              <a:rPr lang="en-US" altLang="zh-CN" sz="1867" dirty="0" err="1"/>
              <a:t>i</a:t>
            </a:r>
            <a:r>
              <a:rPr lang="en-US" altLang="zh-CN" sz="1867" dirty="0"/>
              <a:t>&lt;=obj1.high;  ++</a:t>
            </a:r>
            <a:r>
              <a:rPr lang="en-US" altLang="zh-CN" sz="1867" dirty="0" err="1"/>
              <a:t>i</a:t>
            </a:r>
            <a:r>
              <a:rPr lang="en-US" altLang="zh-CN" sz="1867" dirty="0"/>
              <a:t>) </a:t>
            </a:r>
          </a:p>
          <a:p>
            <a:pPr eaLnBrk="1" hangingPunct="1">
              <a:lnSpc>
                <a:spcPct val="110000"/>
              </a:lnSpc>
              <a:buFont typeface="Wingdings" pitchFamily="2" charset="2"/>
              <a:buNone/>
            </a:pPr>
            <a:r>
              <a:rPr lang="en-US" altLang="zh-CN" sz="1867" dirty="0"/>
              <a:t>              if (obj1[</a:t>
            </a:r>
            <a:r>
              <a:rPr lang="en-US" altLang="zh-CN" sz="1867" dirty="0" err="1"/>
              <a:t>i</a:t>
            </a:r>
            <a:r>
              <a:rPr lang="en-US" altLang="zh-CN" sz="1867" dirty="0"/>
              <a:t>] != obj2[</a:t>
            </a:r>
            <a:r>
              <a:rPr lang="en-US" altLang="zh-CN" sz="1867" dirty="0" err="1"/>
              <a:t>i</a:t>
            </a:r>
            <a:r>
              <a:rPr lang="en-US" altLang="zh-CN" sz="1867" dirty="0"/>
              <a:t>])   return false;</a:t>
            </a:r>
          </a:p>
          <a:p>
            <a:pPr eaLnBrk="1" hangingPunct="1">
              <a:lnSpc>
                <a:spcPct val="110000"/>
              </a:lnSpc>
              <a:buFont typeface="Wingdings" pitchFamily="2" charset="2"/>
              <a:buNone/>
            </a:pPr>
            <a:r>
              <a:rPr lang="en-US" altLang="zh-CN" sz="1867" dirty="0"/>
              <a:t>       return true;</a:t>
            </a:r>
          </a:p>
          <a:p>
            <a:pPr eaLnBrk="1" hangingPunct="1">
              <a:lnSpc>
                <a:spcPct val="110000"/>
              </a:lnSpc>
              <a:buFont typeface="Wingdings" pitchFamily="2" charset="2"/>
              <a:buNone/>
            </a:pPr>
            <a:r>
              <a:rPr lang="en-US" altLang="zh-CN" sz="1867" dirty="0"/>
              <a:t>} </a:t>
            </a:r>
          </a:p>
        </p:txBody>
      </p:sp>
    </p:spTree>
  </p:cSld>
  <p:clrMapOvr>
    <a:masterClrMapping/>
  </p:clrMapOvr>
  <p:transition spd="med">
    <p:fade/>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4210" name="Rectangle 2"/>
          <p:cNvSpPr>
            <a:spLocks noGrp="1" noChangeArrowheads="1"/>
          </p:cNvSpPr>
          <p:nvPr>
            <p:ph type="title"/>
          </p:nvPr>
        </p:nvSpPr>
        <p:spPr/>
        <p:txBody>
          <a:bodyPr/>
          <a:lstStyle/>
          <a:p>
            <a:pPr eaLnBrk="1" hangingPunct="1">
              <a:defRPr/>
            </a:pPr>
            <a:r>
              <a:rPr lang="en-US" altLang="zh-CN" dirty="0"/>
              <a:t>operator()</a:t>
            </a:r>
          </a:p>
        </p:txBody>
      </p:sp>
      <p:sp>
        <p:nvSpPr>
          <p:cNvPr id="219139" name="Rectangle 3"/>
          <p:cNvSpPr>
            <a:spLocks noGrp="1" noChangeArrowheads="1"/>
          </p:cNvSpPr>
          <p:nvPr>
            <p:ph idx="4294967295"/>
          </p:nvPr>
        </p:nvSpPr>
        <p:spPr>
          <a:xfrm>
            <a:off x="1063625" y="1524000"/>
            <a:ext cx="11128375" cy="4805363"/>
          </a:xfrm>
        </p:spPr>
        <p:txBody>
          <a:bodyPr>
            <a:normAutofit/>
          </a:bodyPr>
          <a:lstStyle/>
          <a:p>
            <a:pPr eaLnBrk="1" hangingPunct="1">
              <a:lnSpc>
                <a:spcPct val="80000"/>
              </a:lnSpc>
              <a:buFont typeface="Wingdings" pitchFamily="2" charset="2"/>
              <a:buNone/>
            </a:pPr>
            <a:r>
              <a:rPr lang="en-US" altLang="zh-CN" sz="1867" dirty="0" err="1"/>
              <a:t>DoubleArray</a:t>
            </a:r>
            <a:r>
              <a:rPr lang="en-US" altLang="zh-CN" sz="1867" dirty="0"/>
              <a:t>  </a:t>
            </a:r>
            <a:r>
              <a:rPr lang="en-US" altLang="zh-CN" sz="1867" dirty="0" err="1"/>
              <a:t>DoubleArray</a:t>
            </a:r>
            <a:r>
              <a:rPr lang="en-US" altLang="zh-CN" sz="1867" dirty="0"/>
              <a:t>::operator( )  ( </a:t>
            </a:r>
            <a:r>
              <a:rPr lang="en-US" altLang="zh-CN" sz="1867" dirty="0" err="1"/>
              <a:t>int</a:t>
            </a:r>
            <a:r>
              <a:rPr lang="en-US" altLang="zh-CN" sz="1867" dirty="0"/>
              <a:t> start,  </a:t>
            </a:r>
            <a:r>
              <a:rPr lang="en-US" altLang="zh-CN" sz="1867" dirty="0" err="1"/>
              <a:t>int</a:t>
            </a:r>
            <a:r>
              <a:rPr lang="en-US" altLang="zh-CN" sz="1867" dirty="0"/>
              <a:t> end,  </a:t>
            </a:r>
            <a:r>
              <a:rPr lang="en-US" altLang="zh-CN" sz="1867" dirty="0" err="1"/>
              <a:t>int</a:t>
            </a:r>
            <a:r>
              <a:rPr lang="en-US" altLang="zh-CN" sz="1867" dirty="0"/>
              <a:t> </a:t>
            </a:r>
            <a:r>
              <a:rPr lang="en-US" altLang="zh-CN" sz="1867" dirty="0" err="1"/>
              <a:t>lh</a:t>
            </a:r>
            <a:r>
              <a:rPr lang="en-US" altLang="zh-CN" sz="1867" dirty="0"/>
              <a:t>)</a:t>
            </a:r>
          </a:p>
          <a:p>
            <a:pPr eaLnBrk="1" hangingPunct="1">
              <a:lnSpc>
                <a:spcPct val="80000"/>
              </a:lnSpc>
              <a:buFont typeface="Wingdings" pitchFamily="2" charset="2"/>
              <a:buNone/>
            </a:pPr>
            <a:r>
              <a:rPr lang="en-US" altLang="zh-CN" sz="1867" dirty="0"/>
              <a:t>{</a:t>
            </a:r>
          </a:p>
          <a:p>
            <a:pPr eaLnBrk="1" hangingPunct="1">
              <a:lnSpc>
                <a:spcPct val="80000"/>
              </a:lnSpc>
              <a:buFont typeface="Wingdings" pitchFamily="2" charset="2"/>
              <a:buNone/>
            </a:pPr>
            <a:r>
              <a:rPr lang="en-US" altLang="zh-CN" sz="1867" dirty="0"/>
              <a:t>	assert (start &lt;= end &amp;&amp; start &gt;= low  &amp;&amp; end &lt;= high );     </a:t>
            </a:r>
          </a:p>
          <a:p>
            <a:pPr eaLnBrk="1" hangingPunct="1">
              <a:lnSpc>
                <a:spcPct val="80000"/>
              </a:lnSpc>
              <a:buFont typeface="Wingdings" pitchFamily="2" charset="2"/>
              <a:buNone/>
            </a:pPr>
            <a:r>
              <a:rPr lang="en-US" altLang="zh-CN" sz="1867" dirty="0"/>
              <a:t>	</a:t>
            </a:r>
          </a:p>
          <a:p>
            <a:pPr eaLnBrk="1" hangingPunct="1">
              <a:lnSpc>
                <a:spcPct val="80000"/>
              </a:lnSpc>
              <a:buFont typeface="Wingdings" pitchFamily="2" charset="2"/>
              <a:buNone/>
            </a:pPr>
            <a:r>
              <a:rPr lang="en-US" altLang="zh-CN" sz="1867" dirty="0"/>
              <a:t>	</a:t>
            </a:r>
            <a:r>
              <a:rPr lang="en-US" altLang="zh-CN" sz="1867" dirty="0" err="1"/>
              <a:t>DoubleArray</a:t>
            </a:r>
            <a:r>
              <a:rPr lang="en-US" altLang="zh-CN" sz="1867" dirty="0"/>
              <a:t> </a:t>
            </a:r>
            <a:r>
              <a:rPr lang="en-US" altLang="zh-CN" sz="1867" dirty="0" err="1"/>
              <a:t>tmp</a:t>
            </a:r>
            <a:r>
              <a:rPr lang="en-US" altLang="zh-CN" sz="1867" dirty="0"/>
              <a:t>(</a:t>
            </a:r>
            <a:r>
              <a:rPr lang="en-US" altLang="zh-CN" sz="1867" dirty="0" err="1"/>
              <a:t>lh</a:t>
            </a:r>
            <a:r>
              <a:rPr lang="en-US" altLang="zh-CN" sz="1867" dirty="0"/>
              <a:t>, </a:t>
            </a:r>
            <a:r>
              <a:rPr lang="en-US" altLang="zh-CN" sz="1867" dirty="0" err="1"/>
              <a:t>lh</a:t>
            </a:r>
            <a:r>
              <a:rPr lang="en-US" altLang="zh-CN" sz="1867" dirty="0"/>
              <a:t> + end - start);   </a:t>
            </a:r>
          </a:p>
          <a:p>
            <a:pPr eaLnBrk="1" hangingPunct="1">
              <a:lnSpc>
                <a:spcPct val="80000"/>
              </a:lnSpc>
              <a:buFont typeface="Wingdings" pitchFamily="2" charset="2"/>
              <a:buNone/>
            </a:pPr>
            <a:r>
              <a:rPr lang="en-US" altLang="zh-CN" sz="1867" dirty="0"/>
              <a:t>              </a:t>
            </a:r>
          </a:p>
          <a:p>
            <a:pPr eaLnBrk="1" hangingPunct="1">
              <a:lnSpc>
                <a:spcPct val="80000"/>
              </a:lnSpc>
              <a:buFont typeface="Wingdings" pitchFamily="2" charset="2"/>
              <a:buNone/>
            </a:pPr>
            <a:r>
              <a:rPr lang="en-US" altLang="zh-CN" sz="1867" dirty="0"/>
              <a:t>	for (</a:t>
            </a:r>
            <a:r>
              <a:rPr lang="en-US" altLang="zh-CN" sz="1867" dirty="0" err="1"/>
              <a:t>int</a:t>
            </a:r>
            <a:r>
              <a:rPr lang="en-US" altLang="zh-CN" sz="1867" dirty="0"/>
              <a:t> </a:t>
            </a:r>
            <a:r>
              <a:rPr lang="en-US" altLang="zh-CN" sz="1867" dirty="0" err="1"/>
              <a:t>i</a:t>
            </a:r>
            <a:r>
              <a:rPr lang="en-US" altLang="zh-CN" sz="1867" dirty="0"/>
              <a:t> = 0; </a:t>
            </a:r>
            <a:r>
              <a:rPr lang="en-US" altLang="zh-CN" sz="1867" dirty="0" err="1"/>
              <a:t>i</a:t>
            </a:r>
            <a:r>
              <a:rPr lang="en-US" altLang="zh-CN" sz="1867" dirty="0"/>
              <a:t> &lt; end - start + 1; ++</a:t>
            </a:r>
            <a:r>
              <a:rPr lang="en-US" altLang="zh-CN" sz="1867" dirty="0" err="1"/>
              <a:t>i</a:t>
            </a:r>
            <a:r>
              <a:rPr lang="en-US" altLang="zh-CN" sz="1867" dirty="0"/>
              <a:t>) </a:t>
            </a:r>
          </a:p>
          <a:p>
            <a:pPr eaLnBrk="1" hangingPunct="1">
              <a:lnSpc>
                <a:spcPct val="80000"/>
              </a:lnSpc>
              <a:buFont typeface="Wingdings" pitchFamily="2" charset="2"/>
              <a:buNone/>
            </a:pPr>
            <a:r>
              <a:rPr lang="en-US" altLang="zh-CN" sz="1867" dirty="0"/>
              <a:t>                </a:t>
            </a:r>
            <a:r>
              <a:rPr lang="en-US" altLang="zh-CN" sz="1867" dirty="0" err="1"/>
              <a:t>tmp.storage</a:t>
            </a:r>
            <a:r>
              <a:rPr lang="en-US" altLang="zh-CN" sz="1867" dirty="0"/>
              <a:t>[</a:t>
            </a:r>
            <a:r>
              <a:rPr lang="en-US" altLang="zh-CN" sz="1867" dirty="0" err="1"/>
              <a:t>i</a:t>
            </a:r>
            <a:r>
              <a:rPr lang="en-US" altLang="zh-CN" sz="1867" dirty="0"/>
              <a:t>] = storage[start + </a:t>
            </a:r>
            <a:r>
              <a:rPr lang="en-US" altLang="zh-CN" sz="1867" dirty="0" err="1"/>
              <a:t>i</a:t>
            </a:r>
            <a:r>
              <a:rPr lang="en-US" altLang="zh-CN" sz="1867" dirty="0"/>
              <a:t> - low];</a:t>
            </a:r>
          </a:p>
          <a:p>
            <a:pPr eaLnBrk="1" hangingPunct="1">
              <a:lnSpc>
                <a:spcPct val="80000"/>
              </a:lnSpc>
              <a:buFont typeface="Wingdings" pitchFamily="2" charset="2"/>
              <a:buNone/>
            </a:pPr>
            <a:endParaRPr lang="en-US" altLang="zh-CN" sz="1867" dirty="0"/>
          </a:p>
          <a:p>
            <a:pPr eaLnBrk="1" hangingPunct="1">
              <a:lnSpc>
                <a:spcPct val="80000"/>
              </a:lnSpc>
              <a:buFont typeface="Wingdings" pitchFamily="2" charset="2"/>
              <a:buNone/>
            </a:pPr>
            <a:r>
              <a:rPr lang="en-US" altLang="zh-CN" sz="1867" dirty="0"/>
              <a:t>	return </a:t>
            </a:r>
            <a:r>
              <a:rPr lang="en-US" altLang="zh-CN" sz="1867" dirty="0" err="1"/>
              <a:t>tmp</a:t>
            </a:r>
            <a:r>
              <a:rPr lang="en-US" altLang="zh-CN" sz="1867" dirty="0"/>
              <a:t>;</a:t>
            </a:r>
          </a:p>
          <a:p>
            <a:pPr eaLnBrk="1" hangingPunct="1">
              <a:lnSpc>
                <a:spcPct val="80000"/>
              </a:lnSpc>
              <a:buFont typeface="Wingdings" pitchFamily="2" charset="2"/>
              <a:buNone/>
            </a:pPr>
            <a:r>
              <a:rPr lang="en-US" altLang="zh-CN" sz="1867" dirty="0"/>
              <a:t>} </a:t>
            </a:r>
          </a:p>
        </p:txBody>
      </p:sp>
    </p:spTree>
  </p:cSld>
  <p:clrMapOvr>
    <a:masterClrMapping/>
  </p:clrMapOvr>
  <p:transition spd="med">
    <p:fade/>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1170" name="Rectangle 2"/>
          <p:cNvSpPr>
            <a:spLocks noGrp="1" noChangeArrowheads="1"/>
          </p:cNvSpPr>
          <p:nvPr>
            <p:ph type="title"/>
          </p:nvPr>
        </p:nvSpPr>
        <p:spPr/>
        <p:txBody>
          <a:bodyPr/>
          <a:lstStyle/>
          <a:p>
            <a:pPr eaLnBrk="1" hangingPunct="1">
              <a:defRPr/>
            </a:pPr>
            <a:r>
              <a:rPr lang="en-US" altLang="zh-CN" dirty="0"/>
              <a:t>Main</a:t>
            </a:r>
            <a:r>
              <a:rPr lang="zh-CN" altLang="en-US" dirty="0"/>
              <a:t>函数</a:t>
            </a:r>
          </a:p>
        </p:txBody>
      </p:sp>
      <p:sp>
        <p:nvSpPr>
          <p:cNvPr id="220163" name="Rectangle 3"/>
          <p:cNvSpPr>
            <a:spLocks noGrp="1" noChangeArrowheads="1"/>
          </p:cNvSpPr>
          <p:nvPr>
            <p:ph idx="4294967295"/>
          </p:nvPr>
        </p:nvSpPr>
        <p:spPr>
          <a:xfrm>
            <a:off x="535623" y="1030182"/>
            <a:ext cx="11818937" cy="5372100"/>
          </a:xfrm>
        </p:spPr>
        <p:txBody>
          <a:bodyPr>
            <a:normAutofit fontScale="55000" lnSpcReduction="20000"/>
          </a:bodyPr>
          <a:lstStyle/>
          <a:p>
            <a:pPr eaLnBrk="1" hangingPunct="1">
              <a:lnSpc>
                <a:spcPct val="120000"/>
              </a:lnSpc>
              <a:buFont typeface="Wingdings" pitchFamily="2" charset="2"/>
              <a:buNone/>
            </a:pPr>
            <a:r>
              <a:rPr lang="en-US" altLang="zh-CN" sz="2667" dirty="0" err="1"/>
              <a:t>int</a:t>
            </a:r>
            <a:r>
              <a:rPr lang="en-US" altLang="zh-CN" sz="2667" dirty="0"/>
              <a:t> main()</a:t>
            </a:r>
          </a:p>
          <a:p>
            <a:pPr eaLnBrk="1" hangingPunct="1">
              <a:lnSpc>
                <a:spcPct val="120000"/>
              </a:lnSpc>
              <a:buFont typeface="Wingdings" pitchFamily="2" charset="2"/>
              <a:buNone/>
            </a:pPr>
            <a:r>
              <a:rPr lang="en-US" altLang="zh-CN" sz="2667" dirty="0"/>
              <a:t>{ </a:t>
            </a:r>
          </a:p>
          <a:p>
            <a:pPr eaLnBrk="1" hangingPunct="1">
              <a:lnSpc>
                <a:spcPct val="120000"/>
              </a:lnSpc>
              <a:buFont typeface="Wingdings" pitchFamily="2" charset="2"/>
              <a:buNone/>
            </a:pPr>
            <a:r>
              <a:rPr lang="en-US" altLang="zh-CN" sz="2667" dirty="0"/>
              <a:t>    </a:t>
            </a:r>
            <a:r>
              <a:rPr lang="en-US" altLang="zh-CN" sz="2667" dirty="0" err="1"/>
              <a:t>DoubleArray</a:t>
            </a:r>
            <a:r>
              <a:rPr lang="en-US" altLang="zh-CN" sz="2667" dirty="0"/>
              <a:t> array1(20,30), array2;</a:t>
            </a:r>
          </a:p>
          <a:p>
            <a:pPr eaLnBrk="1" hangingPunct="1">
              <a:lnSpc>
                <a:spcPct val="120000"/>
              </a:lnSpc>
              <a:buFont typeface="Wingdings" pitchFamily="2" charset="2"/>
              <a:buNone/>
            </a:pPr>
            <a:r>
              <a:rPr lang="en-US" altLang="zh-CN" sz="2667" dirty="0"/>
              <a:t>    </a:t>
            </a:r>
            <a:r>
              <a:rPr lang="en-US" altLang="zh-CN" sz="2667" dirty="0" err="1"/>
              <a:t>cin</a:t>
            </a:r>
            <a:r>
              <a:rPr lang="en-US" altLang="zh-CN" sz="2667" dirty="0"/>
              <a:t> &gt;&gt; array1;                           </a:t>
            </a:r>
          </a:p>
          <a:p>
            <a:pPr eaLnBrk="1" hangingPunct="1">
              <a:lnSpc>
                <a:spcPct val="120000"/>
              </a:lnSpc>
              <a:buFont typeface="Wingdings" pitchFamily="2" charset="2"/>
              <a:buNone/>
            </a:pPr>
            <a:r>
              <a:rPr lang="en-US" altLang="zh-CN" sz="2667" dirty="0"/>
              <a:t>    </a:t>
            </a:r>
            <a:r>
              <a:rPr lang="en-US" altLang="zh-CN" sz="2667" dirty="0" err="1"/>
              <a:t>cout</a:t>
            </a:r>
            <a:r>
              <a:rPr lang="en-US" altLang="zh-CN" sz="2667" dirty="0"/>
              <a:t> &lt;&lt; "array1 "; </a:t>
            </a:r>
            <a:r>
              <a:rPr lang="en-US" altLang="zh-CN" sz="2667" dirty="0" err="1"/>
              <a:t>cout</a:t>
            </a:r>
            <a:r>
              <a:rPr lang="en-US" altLang="zh-CN" sz="2667" dirty="0"/>
              <a:t> &lt;&lt; array1;       </a:t>
            </a:r>
          </a:p>
          <a:p>
            <a:pPr eaLnBrk="1" hangingPunct="1">
              <a:lnSpc>
                <a:spcPct val="120000"/>
              </a:lnSpc>
              <a:buFont typeface="Wingdings" pitchFamily="2" charset="2"/>
              <a:buNone/>
            </a:pPr>
            <a:r>
              <a:rPr lang="en-US" altLang="zh-CN" sz="2667" dirty="0"/>
              <a:t>    array2 = array1;                   </a:t>
            </a:r>
          </a:p>
          <a:p>
            <a:pPr eaLnBrk="1" hangingPunct="1">
              <a:lnSpc>
                <a:spcPct val="120000"/>
              </a:lnSpc>
              <a:buFont typeface="Wingdings" pitchFamily="2" charset="2"/>
              <a:buNone/>
            </a:pPr>
            <a:r>
              <a:rPr lang="en-US" altLang="zh-CN" sz="2667" dirty="0"/>
              <a:t>    </a:t>
            </a:r>
            <a:r>
              <a:rPr lang="en-US" altLang="zh-CN" sz="2667" dirty="0" err="1"/>
              <a:t>cout</a:t>
            </a:r>
            <a:r>
              <a:rPr lang="en-US" altLang="zh-CN" sz="2667" dirty="0"/>
              <a:t> &lt;&lt; "</a:t>
            </a:r>
            <a:r>
              <a:rPr lang="zh-CN" altLang="en-US" sz="2667" dirty="0"/>
              <a:t>执行 </a:t>
            </a:r>
            <a:r>
              <a:rPr lang="en-US" altLang="zh-CN" sz="2667" dirty="0"/>
              <a:t>array2 = array1, array2 " &lt;&lt; array2;</a:t>
            </a:r>
          </a:p>
          <a:p>
            <a:pPr eaLnBrk="1" hangingPunct="1">
              <a:lnSpc>
                <a:spcPct val="120000"/>
              </a:lnSpc>
              <a:buFont typeface="Wingdings" pitchFamily="2" charset="2"/>
              <a:buNone/>
            </a:pPr>
            <a:r>
              <a:rPr lang="en-US" altLang="zh-CN" sz="2667" dirty="0"/>
              <a:t>    </a:t>
            </a:r>
            <a:r>
              <a:rPr lang="en-US" altLang="zh-CN" sz="2667" dirty="0" err="1"/>
              <a:t>cout</a:t>
            </a:r>
            <a:r>
              <a:rPr lang="en-US" altLang="zh-CN" sz="2667" dirty="0"/>
              <a:t> &lt;&lt; "array1 == array2 </a:t>
            </a:r>
            <a:r>
              <a:rPr lang="zh-CN" altLang="en-US" sz="2667" dirty="0"/>
              <a:t>是 </a:t>
            </a:r>
            <a:r>
              <a:rPr lang="en-US" altLang="zh-CN" sz="2667" dirty="0"/>
              <a:t>“  &lt;&lt; ((array1 == array2)  ? "true" : "false") &lt;&lt; </a:t>
            </a:r>
            <a:r>
              <a:rPr lang="en-US" altLang="zh-CN" sz="2667" dirty="0" err="1"/>
              <a:t>endl</a:t>
            </a:r>
            <a:r>
              <a:rPr lang="en-US" altLang="zh-CN" sz="2667" dirty="0"/>
              <a:t>; </a:t>
            </a:r>
          </a:p>
          <a:p>
            <a:pPr eaLnBrk="1" hangingPunct="1">
              <a:lnSpc>
                <a:spcPct val="120000"/>
              </a:lnSpc>
              <a:buFont typeface="Wingdings" pitchFamily="2" charset="2"/>
              <a:buNone/>
            </a:pPr>
            <a:r>
              <a:rPr lang="en-US" altLang="zh-CN" sz="2667" dirty="0"/>
              <a:t>    array2[25] = 0;                      </a:t>
            </a:r>
          </a:p>
          <a:p>
            <a:pPr eaLnBrk="1" hangingPunct="1">
              <a:lnSpc>
                <a:spcPct val="120000"/>
              </a:lnSpc>
              <a:buFont typeface="Wingdings" pitchFamily="2" charset="2"/>
              <a:buNone/>
            </a:pPr>
            <a:r>
              <a:rPr lang="en-US" altLang="zh-CN" sz="2667" dirty="0"/>
              <a:t>    </a:t>
            </a:r>
            <a:r>
              <a:rPr lang="en-US" altLang="zh-CN" sz="2667" dirty="0" err="1"/>
              <a:t>cout</a:t>
            </a:r>
            <a:r>
              <a:rPr lang="en-US" altLang="zh-CN" sz="2667" dirty="0"/>
              <a:t> &lt;&lt; "</a:t>
            </a:r>
            <a:r>
              <a:rPr lang="zh-CN" altLang="en-US" sz="2667" dirty="0"/>
              <a:t>执行</a:t>
            </a:r>
            <a:r>
              <a:rPr lang="en-US" altLang="zh-CN" sz="2667" dirty="0"/>
              <a:t>array[25] = 0</a:t>
            </a:r>
            <a:r>
              <a:rPr lang="zh-CN" altLang="en-US" sz="2667" dirty="0"/>
              <a:t>后</a:t>
            </a:r>
            <a:r>
              <a:rPr lang="en-US" altLang="zh-CN" sz="2667" dirty="0"/>
              <a:t>, array1 == array2 </a:t>
            </a:r>
            <a:r>
              <a:rPr lang="zh-CN" altLang="en-US" sz="2667" dirty="0"/>
              <a:t>是 </a:t>
            </a:r>
            <a:r>
              <a:rPr lang="en-US" altLang="zh-CN" sz="2667" dirty="0"/>
              <a:t>“</a:t>
            </a:r>
          </a:p>
          <a:p>
            <a:pPr eaLnBrk="1" hangingPunct="1">
              <a:lnSpc>
                <a:spcPct val="120000"/>
              </a:lnSpc>
              <a:buFont typeface="Wingdings" pitchFamily="2" charset="2"/>
              <a:buNone/>
            </a:pPr>
            <a:r>
              <a:rPr lang="en-US" altLang="zh-CN" sz="2667" dirty="0"/>
              <a:t>             &lt;&lt; ((array1 == array2)  ? "true" : "false") &lt;&lt; </a:t>
            </a:r>
            <a:r>
              <a:rPr lang="en-US" altLang="zh-CN" sz="2667" dirty="0" err="1"/>
              <a:t>endl</a:t>
            </a:r>
            <a:r>
              <a:rPr lang="en-US" altLang="zh-CN" sz="2667" dirty="0"/>
              <a:t>; </a:t>
            </a:r>
          </a:p>
          <a:p>
            <a:pPr eaLnBrk="1" hangingPunct="1">
              <a:lnSpc>
                <a:spcPct val="120000"/>
              </a:lnSpc>
              <a:buFont typeface="Wingdings" pitchFamily="2" charset="2"/>
              <a:buNone/>
            </a:pPr>
            <a:r>
              <a:rPr lang="en-US" altLang="zh-CN" sz="2667" dirty="0"/>
              <a:t>    array2 = array1(22, 25, 2);</a:t>
            </a:r>
          </a:p>
          <a:p>
            <a:pPr eaLnBrk="1" hangingPunct="1">
              <a:lnSpc>
                <a:spcPct val="120000"/>
              </a:lnSpc>
              <a:buFont typeface="Wingdings" pitchFamily="2" charset="2"/>
              <a:buNone/>
            </a:pPr>
            <a:r>
              <a:rPr lang="en-US" altLang="zh-CN" sz="2667" dirty="0"/>
              <a:t>    </a:t>
            </a:r>
            <a:r>
              <a:rPr lang="en-US" altLang="zh-CN" sz="2667" dirty="0" err="1"/>
              <a:t>cout</a:t>
            </a:r>
            <a:r>
              <a:rPr lang="en-US" altLang="zh-CN" sz="2667" dirty="0"/>
              <a:t> &lt;&lt; "</a:t>
            </a:r>
            <a:r>
              <a:rPr lang="zh-CN" altLang="en-US" sz="2667" dirty="0"/>
              <a:t>执行</a:t>
            </a:r>
            <a:r>
              <a:rPr lang="en-US" altLang="zh-CN" sz="2667" dirty="0"/>
              <a:t>array2 = array1(22, 25, 2)</a:t>
            </a:r>
            <a:r>
              <a:rPr lang="zh-CN" altLang="en-US" sz="2667" dirty="0"/>
              <a:t>后</a:t>
            </a:r>
            <a:r>
              <a:rPr lang="en-US" altLang="zh-CN" sz="2667" dirty="0"/>
              <a:t>, array2 </a:t>
            </a:r>
            <a:r>
              <a:rPr lang="zh-CN" altLang="en-US" sz="2667" dirty="0"/>
              <a:t>的值为： </a:t>
            </a:r>
            <a:r>
              <a:rPr lang="en-US" altLang="zh-CN" sz="2667" dirty="0"/>
              <a:t>“  &lt;&lt; array2;	</a:t>
            </a:r>
          </a:p>
          <a:p>
            <a:pPr eaLnBrk="1" hangingPunct="1">
              <a:lnSpc>
                <a:spcPct val="120000"/>
              </a:lnSpc>
              <a:buFont typeface="Wingdings" pitchFamily="2" charset="2"/>
              <a:buNone/>
            </a:pPr>
            <a:r>
              <a:rPr lang="en-US" altLang="zh-CN" sz="2667" dirty="0"/>
              <a:t>    return 0;</a:t>
            </a:r>
          </a:p>
          <a:p>
            <a:pPr eaLnBrk="1" hangingPunct="1">
              <a:lnSpc>
                <a:spcPct val="120000"/>
              </a:lnSpc>
              <a:buFont typeface="Wingdings" pitchFamily="2" charset="2"/>
              <a:buNone/>
            </a:pPr>
            <a:r>
              <a:rPr lang="en-US" altLang="zh-CN" sz="2667" dirty="0"/>
              <a:t>} </a:t>
            </a:r>
          </a:p>
        </p:txBody>
      </p:sp>
    </p:spTree>
  </p:cSld>
  <p:clrMapOvr>
    <a:masterClrMapping/>
  </p:clrMapOvr>
  <p:transition spd="med">
    <p:fade/>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5234" name="Rectangle 2"/>
          <p:cNvSpPr>
            <a:spLocks noGrp="1" noChangeArrowheads="1"/>
          </p:cNvSpPr>
          <p:nvPr>
            <p:ph type="title"/>
          </p:nvPr>
        </p:nvSpPr>
        <p:spPr/>
        <p:txBody>
          <a:bodyPr/>
          <a:lstStyle/>
          <a:p>
            <a:pPr eaLnBrk="1" hangingPunct="1">
              <a:defRPr/>
            </a:pPr>
            <a:r>
              <a:rPr lang="zh-CN" altLang="en-US" dirty="0"/>
              <a:t>执行结果</a:t>
            </a:r>
          </a:p>
        </p:txBody>
      </p:sp>
      <p:sp>
        <p:nvSpPr>
          <p:cNvPr id="221187" name="Rectangle 3"/>
          <p:cNvSpPr>
            <a:spLocks noGrp="1" noChangeArrowheads="1"/>
          </p:cNvSpPr>
          <p:nvPr>
            <p:ph idx="4294967295"/>
          </p:nvPr>
        </p:nvSpPr>
        <p:spPr>
          <a:xfrm>
            <a:off x="766763" y="1428750"/>
            <a:ext cx="11425237" cy="5105400"/>
          </a:xfrm>
        </p:spPr>
        <p:txBody>
          <a:bodyPr>
            <a:normAutofit/>
          </a:bodyPr>
          <a:lstStyle/>
          <a:p>
            <a:pPr>
              <a:spcBef>
                <a:spcPts val="800"/>
              </a:spcBef>
              <a:buNone/>
            </a:pPr>
            <a:r>
              <a:rPr lang="zh-CN" altLang="en-US" sz="1867" dirty="0"/>
              <a:t>请输入数组元素</a:t>
            </a:r>
            <a:r>
              <a:rPr lang="en-US" altLang="zh-CN" sz="1867" dirty="0"/>
              <a:t>[20</a:t>
            </a:r>
            <a:r>
              <a:rPr lang="zh-CN" altLang="en-US" sz="1867" dirty="0"/>
              <a:t>，</a:t>
            </a:r>
            <a:r>
              <a:rPr lang="en-US" altLang="zh-CN" sz="1867" dirty="0"/>
              <a:t>30]</a:t>
            </a:r>
            <a:r>
              <a:rPr lang="zh-CN" altLang="en-US" sz="1867" dirty="0"/>
              <a:t>：</a:t>
            </a:r>
          </a:p>
          <a:p>
            <a:pPr>
              <a:spcBef>
                <a:spcPts val="800"/>
              </a:spcBef>
              <a:buNone/>
            </a:pPr>
            <a:r>
              <a:rPr lang="en-US" altLang="zh-CN" sz="1867" dirty="0"/>
              <a:t>1 2 3 4 5 6 7 8 9 10 11</a:t>
            </a:r>
          </a:p>
          <a:p>
            <a:pPr>
              <a:spcBef>
                <a:spcPts val="800"/>
              </a:spcBef>
              <a:buNone/>
            </a:pPr>
            <a:r>
              <a:rPr lang="en-US" altLang="zh-CN" sz="1867" dirty="0"/>
              <a:t>array1</a:t>
            </a:r>
            <a:r>
              <a:rPr lang="zh-CN" altLang="en-US" sz="1867" dirty="0"/>
              <a:t>的内容为：</a:t>
            </a:r>
          </a:p>
          <a:p>
            <a:pPr>
              <a:spcBef>
                <a:spcPts val="800"/>
              </a:spcBef>
              <a:buNone/>
            </a:pPr>
            <a:r>
              <a:rPr lang="en-US" altLang="zh-CN" sz="1867" dirty="0"/>
              <a:t>1  2  3  4  5  6  7  8  9  10  11</a:t>
            </a:r>
          </a:p>
          <a:p>
            <a:pPr>
              <a:spcBef>
                <a:spcPts val="800"/>
              </a:spcBef>
              <a:buNone/>
            </a:pPr>
            <a:r>
              <a:rPr lang="zh-CN" altLang="en-US" sz="1867" dirty="0"/>
              <a:t>执行 </a:t>
            </a:r>
            <a:r>
              <a:rPr lang="en-US" altLang="zh-CN" sz="1867" dirty="0"/>
              <a:t>array2 = array1</a:t>
            </a:r>
            <a:r>
              <a:rPr lang="zh-CN" altLang="en-US" sz="1867" dirty="0"/>
              <a:t>，</a:t>
            </a:r>
            <a:r>
              <a:rPr lang="en-US" altLang="zh-CN" sz="1867" dirty="0"/>
              <a:t>array2</a:t>
            </a:r>
            <a:r>
              <a:rPr lang="zh-CN" altLang="en-US" sz="1867" dirty="0"/>
              <a:t>的内容为：</a:t>
            </a:r>
          </a:p>
          <a:p>
            <a:pPr>
              <a:spcBef>
                <a:spcPts val="800"/>
              </a:spcBef>
              <a:buNone/>
            </a:pPr>
            <a:r>
              <a:rPr lang="en-US" altLang="zh-CN" sz="1867" dirty="0"/>
              <a:t>1  2  3  4  5  6  7  8  9  10  11</a:t>
            </a:r>
          </a:p>
          <a:p>
            <a:pPr>
              <a:spcBef>
                <a:spcPts val="800"/>
              </a:spcBef>
              <a:buNone/>
            </a:pPr>
            <a:r>
              <a:rPr lang="en-US" altLang="zh-CN" sz="1867" dirty="0"/>
              <a:t>array1 == array2</a:t>
            </a:r>
            <a:r>
              <a:rPr lang="zh-CN" altLang="en-US" sz="1867" dirty="0"/>
              <a:t>是</a:t>
            </a:r>
            <a:r>
              <a:rPr lang="en-US" altLang="zh-CN" sz="1867" dirty="0"/>
              <a:t>true</a:t>
            </a:r>
          </a:p>
          <a:p>
            <a:pPr>
              <a:spcBef>
                <a:spcPts val="800"/>
              </a:spcBef>
              <a:buNone/>
            </a:pPr>
            <a:r>
              <a:rPr lang="en-US" altLang="zh-CN" sz="1867" dirty="0" err="1"/>
              <a:t>lvalue</a:t>
            </a:r>
            <a:endParaRPr lang="en-US" altLang="zh-CN" sz="1867" dirty="0"/>
          </a:p>
          <a:p>
            <a:pPr>
              <a:spcBef>
                <a:spcPts val="800"/>
              </a:spcBef>
              <a:buNone/>
            </a:pPr>
            <a:r>
              <a:rPr lang="zh-CN" altLang="en-US" sz="1867" dirty="0"/>
              <a:t>执行</a:t>
            </a:r>
            <a:r>
              <a:rPr lang="en-US" altLang="zh-CN" sz="1867" dirty="0"/>
              <a:t>array2[25] = 0</a:t>
            </a:r>
            <a:r>
              <a:rPr lang="zh-CN" altLang="en-US" sz="1867" dirty="0"/>
              <a:t>后，</a:t>
            </a:r>
            <a:r>
              <a:rPr lang="en-US" altLang="zh-CN" sz="1867" dirty="0"/>
              <a:t>array1 == array2</a:t>
            </a:r>
            <a:r>
              <a:rPr lang="zh-CN" altLang="en-US" sz="1867" dirty="0"/>
              <a:t>是</a:t>
            </a:r>
            <a:r>
              <a:rPr lang="en-US" altLang="zh-CN" sz="1867" dirty="0"/>
              <a:t>false</a:t>
            </a:r>
          </a:p>
          <a:p>
            <a:pPr>
              <a:spcBef>
                <a:spcPts val="800"/>
              </a:spcBef>
              <a:buNone/>
            </a:pPr>
            <a:r>
              <a:rPr lang="zh-CN" altLang="en-US" sz="1867" dirty="0"/>
              <a:t>执行</a:t>
            </a:r>
            <a:r>
              <a:rPr lang="en-US" altLang="zh-CN" sz="1867" dirty="0"/>
              <a:t>array2 = array1(22, 25, 2)</a:t>
            </a:r>
            <a:r>
              <a:rPr lang="zh-CN" altLang="en-US" sz="1867" dirty="0"/>
              <a:t>后</a:t>
            </a:r>
            <a:r>
              <a:rPr lang="en-US" altLang="zh-CN" sz="1867" dirty="0"/>
              <a:t>, array2 </a:t>
            </a:r>
            <a:r>
              <a:rPr lang="zh-CN" altLang="en-US" sz="1867" dirty="0"/>
              <a:t>的值为：</a:t>
            </a:r>
            <a:r>
              <a:rPr lang="en-US" altLang="zh-CN" sz="1867" dirty="0"/>
              <a:t>3  4  5  6 </a:t>
            </a:r>
          </a:p>
        </p:txBody>
      </p:sp>
    </p:spTree>
  </p:cSld>
  <p:clrMapOvr>
    <a:masterClrMapping/>
  </p:clrMapOvr>
  <p:transition spd="med">
    <p:fade/>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3058" name="Rectangle 2"/>
          <p:cNvSpPr>
            <a:spLocks noGrp="1" noChangeArrowheads="1"/>
          </p:cNvSpPr>
          <p:nvPr>
            <p:ph type="title"/>
          </p:nvPr>
        </p:nvSpPr>
        <p:spPr/>
        <p:txBody>
          <a:bodyPr/>
          <a:lstStyle/>
          <a:p>
            <a:pPr eaLnBrk="1" hangingPunct="1">
              <a:defRPr/>
            </a:pPr>
            <a:r>
              <a:rPr lang="zh-CN" altLang="en-US" dirty="0"/>
              <a:t>小结 </a:t>
            </a:r>
          </a:p>
        </p:txBody>
      </p:sp>
      <p:sp>
        <p:nvSpPr>
          <p:cNvPr id="222211" name="Rectangle 3"/>
          <p:cNvSpPr>
            <a:spLocks noGrp="1" noChangeArrowheads="1"/>
          </p:cNvSpPr>
          <p:nvPr>
            <p:ph idx="4294967295"/>
          </p:nvPr>
        </p:nvSpPr>
        <p:spPr>
          <a:xfrm>
            <a:off x="480907" y="1480185"/>
            <a:ext cx="10515600" cy="4351338"/>
          </a:xfrm>
        </p:spPr>
        <p:txBody>
          <a:bodyPr/>
          <a:lstStyle/>
          <a:p>
            <a:pPr eaLnBrk="1" hangingPunct="1"/>
            <a:r>
              <a:rPr kumimoji="0" lang="zh-CN" altLang="en-US" dirty="0"/>
              <a:t>运</a:t>
            </a:r>
            <a:r>
              <a:rPr lang="zh-CN" altLang="en-US" dirty="0"/>
              <a:t>算符重载的作用</a:t>
            </a:r>
          </a:p>
          <a:p>
            <a:pPr eaLnBrk="1" hangingPunct="1"/>
            <a:r>
              <a:rPr lang="zh-CN" altLang="en-US" dirty="0"/>
              <a:t>如何选择用成员函数或全局函数</a:t>
            </a:r>
          </a:p>
          <a:p>
            <a:pPr eaLnBrk="1" hangingPunct="1"/>
            <a:r>
              <a:rPr lang="zh-CN" altLang="en-US" dirty="0"/>
              <a:t>如何写一个重载函数</a:t>
            </a:r>
          </a:p>
          <a:p>
            <a:pPr eaLnBrk="1" hangingPunct="1"/>
            <a:r>
              <a:rPr kumimoji="0" lang="zh-CN" altLang="en-US" dirty="0"/>
              <a:t>介绍了一种区分</a:t>
            </a:r>
            <a:r>
              <a:rPr kumimoji="0" lang="en-US" altLang="zh-CN" dirty="0"/>
              <a:t>++</a:t>
            </a:r>
            <a:r>
              <a:rPr kumimoji="0" lang="zh-CN" altLang="en-US" dirty="0"/>
              <a:t>和</a:t>
            </a:r>
            <a:r>
              <a:rPr kumimoji="0" lang="en-US" altLang="zh-CN" dirty="0"/>
              <a:t>—</a:t>
            </a:r>
            <a:r>
              <a:rPr kumimoji="0" lang="zh-CN" altLang="en-US" dirty="0"/>
              <a:t>的前后缀应用的方法</a:t>
            </a:r>
          </a:p>
          <a:p>
            <a:pPr eaLnBrk="1" hangingPunct="1"/>
            <a:r>
              <a:rPr lang="zh-CN" altLang="en-US" dirty="0"/>
              <a:t>通过运算符重载实现类类型和内置类型及其他类类型之间的转换 </a:t>
            </a:r>
          </a:p>
        </p:txBody>
      </p:sp>
    </p:spTree>
  </p:cSld>
  <p:clrMapOvr>
    <a:masterClrMapping/>
  </p:clrMapOvr>
  <p:transition spd="med">
    <p:fade/>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02" name="Rectangle 2"/>
          <p:cNvSpPr>
            <a:spLocks noGrp="1" noChangeArrowheads="1"/>
          </p:cNvSpPr>
          <p:nvPr>
            <p:ph type="title"/>
          </p:nvPr>
        </p:nvSpPr>
        <p:spPr/>
        <p:txBody>
          <a:bodyPr/>
          <a:lstStyle/>
          <a:p>
            <a:pPr eaLnBrk="1" hangingPunct="1">
              <a:defRPr/>
            </a:pPr>
            <a:r>
              <a:rPr lang="zh-CN" altLang="en-US" dirty="0"/>
              <a:t>组合</a:t>
            </a:r>
          </a:p>
        </p:txBody>
      </p:sp>
      <p:sp>
        <p:nvSpPr>
          <p:cNvPr id="225283" name="Rectangle 3"/>
          <p:cNvSpPr>
            <a:spLocks noGrp="1" noChangeArrowheads="1"/>
          </p:cNvSpPr>
          <p:nvPr>
            <p:ph idx="4294967295"/>
          </p:nvPr>
        </p:nvSpPr>
        <p:spPr>
          <a:xfrm>
            <a:off x="887306" y="1417743"/>
            <a:ext cx="9956800" cy="4325938"/>
          </a:xfrm>
        </p:spPr>
        <p:txBody>
          <a:bodyPr/>
          <a:lstStyle/>
          <a:p>
            <a:pPr marL="0" indent="0" eaLnBrk="1" hangingPunct="1">
              <a:lnSpc>
                <a:spcPct val="120000"/>
              </a:lnSpc>
              <a:buNone/>
            </a:pPr>
            <a:r>
              <a:rPr lang="zh-CN" altLang="en-US" dirty="0"/>
              <a:t>将对象作为类的数据成员 </a:t>
            </a:r>
          </a:p>
          <a:p>
            <a:pPr marL="0" indent="0" eaLnBrk="1" hangingPunct="1">
              <a:lnSpc>
                <a:spcPct val="120000"/>
              </a:lnSpc>
              <a:buNone/>
            </a:pPr>
            <a:r>
              <a:rPr lang="zh-CN" altLang="en-US" dirty="0"/>
              <a:t>组合表示一种聚集关系，是一种部分和整体（</a:t>
            </a:r>
            <a:r>
              <a:rPr lang="en-US" altLang="zh-CN" dirty="0"/>
              <a:t>is a part of</a:t>
            </a:r>
            <a:r>
              <a:rPr lang="zh-CN" altLang="en-US" dirty="0"/>
              <a:t>）的关系 </a:t>
            </a:r>
          </a:p>
          <a:p>
            <a:pPr marL="0" indent="0" eaLnBrk="1" hangingPunct="1">
              <a:lnSpc>
                <a:spcPct val="120000"/>
              </a:lnSpc>
              <a:buNone/>
            </a:pPr>
            <a:r>
              <a:rPr lang="zh-CN" altLang="en-US" dirty="0"/>
              <a:t>通常需要用初始化列表去初始化对象成员 </a:t>
            </a: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2834" name="Rectangle 2"/>
          <p:cNvSpPr>
            <a:spLocks noGrp="1" noChangeArrowheads="1"/>
          </p:cNvSpPr>
          <p:nvPr>
            <p:ph type="title"/>
          </p:nvPr>
        </p:nvSpPr>
        <p:spPr/>
        <p:txBody>
          <a:bodyPr/>
          <a:lstStyle/>
          <a:p>
            <a:pPr eaLnBrk="1" hangingPunct="1">
              <a:defRPr/>
            </a:pPr>
            <a:r>
              <a:rPr lang="en-US" altLang="zh-CN" dirty="0"/>
              <a:t>Array</a:t>
            </a:r>
            <a:r>
              <a:rPr lang="zh-CN" altLang="en-US" dirty="0"/>
              <a:t>库的实现文件</a:t>
            </a:r>
          </a:p>
        </p:txBody>
      </p:sp>
      <p:sp>
        <p:nvSpPr>
          <p:cNvPr id="22531" name="Rectangle 4"/>
          <p:cNvSpPr>
            <a:spLocks noChangeArrowheads="1"/>
          </p:cNvSpPr>
          <p:nvPr/>
        </p:nvSpPr>
        <p:spPr bwMode="auto">
          <a:xfrm>
            <a:off x="1132630" y="973750"/>
            <a:ext cx="8645523" cy="5500480"/>
          </a:xfrm>
          <a:prstGeom prst="rect">
            <a:avLst/>
          </a:prstGeom>
          <a:noFill/>
          <a:ln w="3175" cap="sq" algn="ctr">
            <a:noFill/>
            <a:miter lim="800000"/>
            <a:headEnd type="none" w="sm" len="sm"/>
            <a:tailEnd type="none" w="sm" len="sm"/>
          </a:ln>
        </p:spPr>
        <p:txBody>
          <a:bodyPr wrap="square" anchor="ctr">
            <a:spAutoFit/>
          </a:bodyPr>
          <a:lstStyle/>
          <a:p>
            <a:pPr>
              <a:lnSpc>
                <a:spcPct val="120000"/>
              </a:lnSpc>
            </a:pPr>
            <a:r>
              <a:rPr lang="en-US" altLang="zh-CN" sz="1867" dirty="0">
                <a:latin typeface="微软雅黑" pitchFamily="34" charset="-122"/>
                <a:ea typeface="微软雅黑" pitchFamily="34" charset="-122"/>
              </a:rPr>
              <a:t>#include “</a:t>
            </a:r>
            <a:r>
              <a:rPr lang="en-US" altLang="zh-CN" sz="1867" dirty="0" err="1">
                <a:latin typeface="微软雅黑" pitchFamily="34" charset="-122"/>
                <a:ea typeface="微软雅黑" pitchFamily="34" charset="-122"/>
              </a:rPr>
              <a:t>DoubleArray.h</a:t>
            </a:r>
            <a:r>
              <a:rPr lang="en-US" altLang="zh-CN" sz="1867" dirty="0">
                <a:latin typeface="微软雅黑" pitchFamily="34" charset="-122"/>
                <a:ea typeface="微软雅黑" pitchFamily="34" charset="-122"/>
              </a:rPr>
              <a:t>"</a:t>
            </a:r>
          </a:p>
          <a:p>
            <a:pPr>
              <a:lnSpc>
                <a:spcPct val="120000"/>
              </a:lnSpc>
            </a:pPr>
            <a:r>
              <a:rPr lang="en-US" altLang="zh-CN" sz="1867" dirty="0">
                <a:latin typeface="微软雅黑" pitchFamily="34" charset="-122"/>
                <a:ea typeface="微软雅黑" pitchFamily="34" charset="-122"/>
              </a:rPr>
              <a:t>#include &lt;</a:t>
            </a:r>
            <a:r>
              <a:rPr lang="en-US" altLang="zh-CN" sz="1867" dirty="0" err="1">
                <a:latin typeface="微软雅黑" pitchFamily="34" charset="-122"/>
                <a:ea typeface="微软雅黑" pitchFamily="34" charset="-122"/>
              </a:rPr>
              <a:t>iostream</a:t>
            </a:r>
            <a:r>
              <a:rPr lang="en-US" altLang="zh-CN" sz="1867" dirty="0">
                <a:latin typeface="微软雅黑" pitchFamily="34" charset="-122"/>
                <a:ea typeface="微软雅黑" pitchFamily="34" charset="-122"/>
              </a:rPr>
              <a:t>&gt;</a:t>
            </a:r>
          </a:p>
          <a:p>
            <a:pPr>
              <a:lnSpc>
                <a:spcPct val="120000"/>
              </a:lnSpc>
            </a:pPr>
            <a:r>
              <a:rPr lang="en-US" altLang="zh-CN" sz="1867" dirty="0">
                <a:latin typeface="微软雅黑" pitchFamily="34" charset="-122"/>
                <a:ea typeface="微软雅黑" pitchFamily="34" charset="-122"/>
              </a:rPr>
              <a:t>using namespace std;</a:t>
            </a:r>
          </a:p>
          <a:p>
            <a:pPr>
              <a:lnSpc>
                <a:spcPct val="120000"/>
              </a:lnSpc>
            </a:pPr>
            <a:endParaRPr lang="en-US" altLang="zh-CN" sz="1867" dirty="0">
              <a:latin typeface="微软雅黑" pitchFamily="34" charset="-122"/>
              <a:ea typeface="微软雅黑" pitchFamily="34" charset="-122"/>
            </a:endParaRPr>
          </a:p>
          <a:p>
            <a:pPr>
              <a:lnSpc>
                <a:spcPct val="120000"/>
              </a:lnSpc>
            </a:pPr>
            <a:r>
              <a:rPr lang="en-US" altLang="zh-CN" sz="1867" dirty="0" err="1">
                <a:latin typeface="微软雅黑" pitchFamily="34" charset="-122"/>
                <a:ea typeface="微软雅黑" pitchFamily="34" charset="-122"/>
              </a:rPr>
              <a:t>bool</a:t>
            </a:r>
            <a:r>
              <a:rPr lang="en-US" altLang="zh-CN" sz="1867" dirty="0">
                <a:latin typeface="微软雅黑" pitchFamily="34" charset="-122"/>
                <a:ea typeface="微软雅黑" pitchFamily="34" charset="-122"/>
              </a:rPr>
              <a:t> initialize(</a:t>
            </a:r>
            <a:r>
              <a:rPr lang="en-US" altLang="zh-CN" sz="1867" dirty="0" err="1">
                <a:latin typeface="微软雅黑" pitchFamily="34" charset="-122"/>
                <a:ea typeface="微软雅黑" pitchFamily="34" charset="-122"/>
              </a:rPr>
              <a:t>DoubleArray</a:t>
            </a:r>
            <a:r>
              <a:rPr lang="en-US" altLang="zh-CN" sz="1867" dirty="0">
                <a:latin typeface="微软雅黑" pitchFamily="34" charset="-122"/>
                <a:ea typeface="微软雅黑" pitchFamily="34" charset="-122"/>
              </a:rPr>
              <a:t> &amp;</a:t>
            </a:r>
            <a:r>
              <a:rPr lang="en-US" altLang="zh-CN" sz="1867" dirty="0" err="1">
                <a:latin typeface="微软雅黑" pitchFamily="34" charset="-122"/>
                <a:ea typeface="微软雅黑" pitchFamily="34" charset="-122"/>
              </a:rPr>
              <a:t>arr</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low,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high)</a:t>
            </a:r>
          </a:p>
          <a:p>
            <a:pPr>
              <a:lnSpc>
                <a:spcPct val="120000"/>
              </a:lnSpc>
            </a:pPr>
            <a:r>
              <a:rPr lang="en-US" altLang="zh-CN" sz="1867" dirty="0">
                <a:latin typeface="微软雅黑" pitchFamily="34" charset="-122"/>
                <a:ea typeface="微软雅黑" pitchFamily="34" charset="-122"/>
              </a:rPr>
              <a:t>{ </a:t>
            </a:r>
          </a:p>
          <a:p>
            <a:pPr>
              <a:lnSpc>
                <a:spcPct val="12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arr.low</a:t>
            </a:r>
            <a:r>
              <a:rPr lang="en-US" altLang="zh-CN" sz="1867" dirty="0">
                <a:latin typeface="微软雅黑" pitchFamily="34" charset="-122"/>
                <a:ea typeface="微软雅黑" pitchFamily="34" charset="-122"/>
              </a:rPr>
              <a:t> = low; </a:t>
            </a:r>
          </a:p>
          <a:p>
            <a:pPr>
              <a:lnSpc>
                <a:spcPct val="12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arr.high</a:t>
            </a:r>
            <a:r>
              <a:rPr lang="en-US" altLang="zh-CN" sz="1867" dirty="0">
                <a:latin typeface="微软雅黑" pitchFamily="34" charset="-122"/>
                <a:ea typeface="微软雅黑" pitchFamily="34" charset="-122"/>
              </a:rPr>
              <a:t> = high;</a:t>
            </a:r>
          </a:p>
          <a:p>
            <a:pPr>
              <a:lnSpc>
                <a:spcPct val="12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arr.storage</a:t>
            </a:r>
            <a:r>
              <a:rPr lang="en-US" altLang="zh-CN" sz="1867" dirty="0">
                <a:latin typeface="微软雅黑" pitchFamily="34" charset="-122"/>
                <a:ea typeface="微软雅黑" pitchFamily="34" charset="-122"/>
              </a:rPr>
              <a:t> = new double [high - low + 1];</a:t>
            </a:r>
          </a:p>
          <a:p>
            <a:pPr>
              <a:lnSpc>
                <a:spcPct val="120000"/>
              </a:lnSpc>
            </a:pPr>
            <a:r>
              <a:rPr lang="en-US" altLang="zh-CN" sz="1867" dirty="0">
                <a:latin typeface="微软雅黑" pitchFamily="34" charset="-122"/>
                <a:ea typeface="微软雅黑" pitchFamily="34" charset="-122"/>
              </a:rPr>
              <a:t>       if (</a:t>
            </a:r>
            <a:r>
              <a:rPr lang="en-US" altLang="zh-CN" sz="1867" dirty="0" err="1">
                <a:latin typeface="微软雅黑" pitchFamily="34" charset="-122"/>
                <a:ea typeface="微软雅黑" pitchFamily="34" charset="-122"/>
              </a:rPr>
              <a:t>arr.storage</a:t>
            </a:r>
            <a:r>
              <a:rPr lang="en-US" altLang="zh-CN" sz="1867" dirty="0">
                <a:latin typeface="微软雅黑" pitchFamily="34" charset="-122"/>
                <a:ea typeface="微软雅黑" pitchFamily="34" charset="-122"/>
              </a:rPr>
              <a:t> == NULL)</a:t>
            </a:r>
          </a:p>
          <a:p>
            <a:pPr>
              <a:lnSpc>
                <a:spcPct val="120000"/>
              </a:lnSpc>
            </a:pPr>
            <a:r>
              <a:rPr lang="en-US" altLang="zh-CN" sz="1867" dirty="0">
                <a:latin typeface="微软雅黑" pitchFamily="34" charset="-122"/>
                <a:ea typeface="微软雅黑" pitchFamily="34" charset="-122"/>
              </a:rPr>
              <a:t>              return false; </a:t>
            </a:r>
          </a:p>
          <a:p>
            <a:pPr>
              <a:lnSpc>
                <a:spcPct val="120000"/>
              </a:lnSpc>
            </a:pPr>
            <a:r>
              <a:rPr lang="en-US" altLang="zh-CN" sz="1867" dirty="0">
                <a:latin typeface="微软雅黑" pitchFamily="34" charset="-122"/>
                <a:ea typeface="微软雅黑" pitchFamily="34" charset="-122"/>
              </a:rPr>
              <a:t>        else return true;</a:t>
            </a:r>
          </a:p>
          <a:p>
            <a:pPr>
              <a:lnSpc>
                <a:spcPct val="120000"/>
              </a:lnSpc>
            </a:pPr>
            <a:r>
              <a:rPr lang="en-US" altLang="zh-CN" sz="1867" dirty="0">
                <a:latin typeface="微软雅黑" pitchFamily="34" charset="-122"/>
                <a:ea typeface="微软雅黑" pitchFamily="34" charset="-122"/>
              </a:rPr>
              <a:t>}</a:t>
            </a:r>
          </a:p>
          <a:p>
            <a:pPr>
              <a:lnSpc>
                <a:spcPct val="110000"/>
              </a:lnSpc>
            </a:pPr>
            <a:endParaRPr lang="en-US" altLang="zh-CN" sz="1867" dirty="0">
              <a:latin typeface="微软雅黑" pitchFamily="34" charset="-122"/>
              <a:ea typeface="微软雅黑" pitchFamily="34" charset="-122"/>
            </a:endParaRPr>
          </a:p>
          <a:p>
            <a:pPr>
              <a:lnSpc>
                <a:spcPct val="110000"/>
              </a:lnSpc>
            </a:pPr>
            <a:r>
              <a:rPr lang="en-US" altLang="zh-CN" sz="1867" dirty="0">
                <a:latin typeface="微软雅黑" pitchFamily="34" charset="-122"/>
                <a:ea typeface="微软雅黑" pitchFamily="34" charset="-122"/>
              </a:rPr>
              <a:t>void cleanup(const </a:t>
            </a:r>
            <a:r>
              <a:rPr lang="en-US" altLang="zh-CN" sz="1867" dirty="0" err="1">
                <a:latin typeface="微软雅黑" pitchFamily="34" charset="-122"/>
                <a:ea typeface="微软雅黑" pitchFamily="34" charset="-122"/>
              </a:rPr>
              <a:t>DoubleArray</a:t>
            </a:r>
            <a:r>
              <a:rPr lang="en-US" altLang="zh-CN" sz="1867" dirty="0">
                <a:latin typeface="微软雅黑" pitchFamily="34" charset="-122"/>
                <a:ea typeface="微软雅黑" pitchFamily="34" charset="-122"/>
              </a:rPr>
              <a:t> &amp;</a:t>
            </a:r>
            <a:r>
              <a:rPr lang="en-US" altLang="zh-CN" sz="1867" dirty="0" err="1">
                <a:latin typeface="微软雅黑" pitchFamily="34" charset="-122"/>
                <a:ea typeface="微软雅黑" pitchFamily="34" charset="-122"/>
              </a:rPr>
              <a:t>arr</a:t>
            </a:r>
            <a:r>
              <a:rPr lang="en-US" altLang="zh-CN" sz="1867" dirty="0">
                <a:latin typeface="微软雅黑" pitchFamily="34" charset="-122"/>
                <a:ea typeface="微软雅黑" pitchFamily="34" charset="-122"/>
              </a:rPr>
              <a:t>)</a:t>
            </a:r>
          </a:p>
          <a:p>
            <a:pPr>
              <a:lnSpc>
                <a:spcPct val="110000"/>
              </a:lnSpc>
            </a:pPr>
            <a:r>
              <a:rPr lang="en-US" altLang="zh-CN" sz="1867" dirty="0">
                <a:latin typeface="微软雅黑" pitchFamily="34" charset="-122"/>
                <a:ea typeface="微软雅黑" pitchFamily="34" charset="-122"/>
              </a:rPr>
              <a:t>{    delete [] </a:t>
            </a:r>
            <a:r>
              <a:rPr lang="en-US" altLang="zh-CN" sz="1867" dirty="0" err="1">
                <a:latin typeface="微软雅黑" pitchFamily="34" charset="-122"/>
                <a:ea typeface="微软雅黑" pitchFamily="34" charset="-122"/>
              </a:rPr>
              <a:t>arr.storage</a:t>
            </a:r>
            <a:r>
              <a:rPr lang="en-US" altLang="zh-CN" sz="1867" dirty="0">
                <a:latin typeface="微软雅黑" pitchFamily="34" charset="-122"/>
                <a:ea typeface="微软雅黑" pitchFamily="34" charset="-122"/>
              </a:rPr>
              <a:t>;  }</a:t>
            </a:r>
          </a:p>
        </p:txBody>
      </p:sp>
    </p:spTree>
  </p:cSld>
  <p:clrMapOvr>
    <a:masterClrMapping/>
  </p:clrMapOvr>
  <p:transition spd="med">
    <p:fade/>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0226" name="Rectangle 2"/>
          <p:cNvSpPr>
            <a:spLocks noGrp="1" noChangeArrowheads="1"/>
          </p:cNvSpPr>
          <p:nvPr>
            <p:ph type="title"/>
          </p:nvPr>
        </p:nvSpPr>
        <p:spPr/>
        <p:txBody>
          <a:bodyPr/>
          <a:lstStyle/>
          <a:p>
            <a:pPr eaLnBrk="1" hangingPunct="1">
              <a:defRPr/>
            </a:pPr>
            <a:r>
              <a:rPr lang="zh-CN" altLang="en-US" dirty="0"/>
              <a:t>组合实例</a:t>
            </a:r>
          </a:p>
        </p:txBody>
      </p:sp>
      <p:sp>
        <p:nvSpPr>
          <p:cNvPr id="226307" name="Rectangle 3"/>
          <p:cNvSpPr>
            <a:spLocks noGrp="1" noChangeArrowheads="1"/>
          </p:cNvSpPr>
          <p:nvPr>
            <p:ph idx="4294967295"/>
          </p:nvPr>
        </p:nvSpPr>
        <p:spPr>
          <a:xfrm>
            <a:off x="643467" y="1282276"/>
            <a:ext cx="9956800" cy="3724275"/>
          </a:xfrm>
        </p:spPr>
        <p:txBody>
          <a:bodyPr/>
          <a:lstStyle/>
          <a:p>
            <a:pPr marL="0" indent="0">
              <a:buNone/>
            </a:pPr>
            <a:r>
              <a:rPr lang="zh-CN" altLang="en-US" b="1" dirty="0"/>
              <a:t>定义一个复数类，而复数的虚部和实部都用有理数表示，实现复数的加法和输入输出</a:t>
            </a:r>
            <a:endParaRPr lang="en-US" altLang="zh-CN" b="1" dirty="0"/>
          </a:p>
          <a:p>
            <a:pPr marL="0" indent="0">
              <a:lnSpc>
                <a:spcPct val="150000"/>
              </a:lnSpc>
              <a:spcBef>
                <a:spcPts val="1600"/>
              </a:spcBef>
              <a:buNone/>
            </a:pPr>
            <a:r>
              <a:rPr lang="zh-CN" altLang="en-US" b="1" dirty="0"/>
              <a:t>方案一 </a:t>
            </a:r>
            <a:endParaRPr lang="en-US" altLang="zh-CN" b="1" dirty="0"/>
          </a:p>
          <a:p>
            <a:pPr marL="0" indent="0">
              <a:spcBef>
                <a:spcPts val="800"/>
              </a:spcBef>
              <a:buNone/>
            </a:pPr>
            <a:r>
              <a:rPr lang="zh-CN" altLang="en-US" sz="1867" dirty="0"/>
              <a:t>数据成员是</a:t>
            </a:r>
            <a:r>
              <a:rPr lang="en-US" altLang="zh-CN" sz="1867" dirty="0"/>
              <a:t>4</a:t>
            </a:r>
            <a:r>
              <a:rPr lang="zh-CN" altLang="en-US" sz="1867" dirty="0"/>
              <a:t>个整数</a:t>
            </a:r>
            <a:endParaRPr lang="en-US" altLang="zh-CN" sz="1867" dirty="0"/>
          </a:p>
          <a:p>
            <a:pPr marL="0" indent="0">
              <a:lnSpc>
                <a:spcPct val="150000"/>
              </a:lnSpc>
              <a:spcBef>
                <a:spcPts val="2400"/>
              </a:spcBef>
              <a:buNone/>
            </a:pPr>
            <a:r>
              <a:rPr lang="zh-CN" altLang="en-US" b="1" dirty="0"/>
              <a:t>方案二</a:t>
            </a:r>
            <a:endParaRPr lang="en-US" altLang="zh-CN" b="1" dirty="0"/>
          </a:p>
          <a:p>
            <a:pPr marL="0" indent="0">
              <a:spcBef>
                <a:spcPts val="800"/>
              </a:spcBef>
              <a:buNone/>
            </a:pPr>
            <a:r>
              <a:rPr lang="zh-CN" altLang="en-US" sz="1867" dirty="0"/>
              <a:t>利用已有的有理数类，数据成员时两个有理数类对象</a:t>
            </a:r>
          </a:p>
        </p:txBody>
      </p:sp>
    </p:spTree>
  </p:cSld>
  <p:clrMapOvr>
    <a:masterClrMapping/>
  </p:clrMapOvr>
  <p:transition spd="med">
    <p:fade/>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1250" name="Rectangle 2"/>
          <p:cNvSpPr>
            <a:spLocks noGrp="1" noChangeArrowheads="1"/>
          </p:cNvSpPr>
          <p:nvPr>
            <p:ph type="title"/>
          </p:nvPr>
        </p:nvSpPr>
        <p:spPr/>
        <p:txBody>
          <a:bodyPr/>
          <a:lstStyle/>
          <a:p>
            <a:pPr eaLnBrk="1" hangingPunct="1">
              <a:defRPr/>
            </a:pPr>
            <a:r>
              <a:rPr lang="zh-CN" altLang="en-US" dirty="0"/>
              <a:t>类定义</a:t>
            </a:r>
          </a:p>
        </p:txBody>
      </p:sp>
      <p:sp>
        <p:nvSpPr>
          <p:cNvPr id="227331" name="Rectangle 3"/>
          <p:cNvSpPr>
            <a:spLocks noGrp="1" noChangeArrowheads="1"/>
          </p:cNvSpPr>
          <p:nvPr>
            <p:ph idx="4294967295"/>
          </p:nvPr>
        </p:nvSpPr>
        <p:spPr>
          <a:xfrm>
            <a:off x="598487" y="1232111"/>
            <a:ext cx="11593513" cy="4940300"/>
          </a:xfrm>
        </p:spPr>
        <p:txBody>
          <a:bodyPr>
            <a:normAutofit lnSpcReduction="10000"/>
          </a:bodyPr>
          <a:lstStyle/>
          <a:p>
            <a:pPr eaLnBrk="1" hangingPunct="1">
              <a:lnSpc>
                <a:spcPct val="90000"/>
              </a:lnSpc>
              <a:buFont typeface="Wingdings" pitchFamily="2" charset="2"/>
              <a:buNone/>
            </a:pPr>
            <a:r>
              <a:rPr lang="en-US" altLang="zh-CN" sz="1867" dirty="0"/>
              <a:t>class Complex{</a:t>
            </a:r>
          </a:p>
          <a:p>
            <a:pPr eaLnBrk="1" hangingPunct="1">
              <a:lnSpc>
                <a:spcPct val="90000"/>
              </a:lnSpc>
              <a:buFont typeface="Wingdings" pitchFamily="2" charset="2"/>
              <a:buNone/>
            </a:pPr>
            <a:r>
              <a:rPr lang="en-US" altLang="zh-CN" sz="1867" dirty="0"/>
              <a:t> 	friend  Complex  operator+(const  Complex  &amp;x,  const  Complex  &amp;y);</a:t>
            </a:r>
          </a:p>
          <a:p>
            <a:pPr eaLnBrk="1" hangingPunct="1">
              <a:lnSpc>
                <a:spcPct val="90000"/>
              </a:lnSpc>
              <a:buFont typeface="Wingdings" pitchFamily="2" charset="2"/>
              <a:buNone/>
            </a:pPr>
            <a:r>
              <a:rPr lang="en-US" altLang="zh-CN" sz="1867" dirty="0"/>
              <a:t>	friend  </a:t>
            </a:r>
            <a:r>
              <a:rPr lang="en-US" altLang="zh-CN" sz="1867" dirty="0" err="1"/>
              <a:t>istream</a:t>
            </a:r>
            <a:r>
              <a:rPr lang="en-US" altLang="zh-CN" sz="1867" dirty="0"/>
              <a:t>&amp; operator&gt;&gt;(</a:t>
            </a:r>
            <a:r>
              <a:rPr lang="en-US" altLang="zh-CN" sz="1867" dirty="0" err="1"/>
              <a:t>istream</a:t>
            </a:r>
            <a:r>
              <a:rPr lang="en-US" altLang="zh-CN" sz="1867" dirty="0"/>
              <a:t>  &amp;is,  Complex  &amp;obj);</a:t>
            </a:r>
          </a:p>
          <a:p>
            <a:pPr eaLnBrk="1" hangingPunct="1">
              <a:lnSpc>
                <a:spcPct val="90000"/>
              </a:lnSpc>
              <a:buFont typeface="Wingdings" pitchFamily="2" charset="2"/>
              <a:buNone/>
            </a:pPr>
            <a:r>
              <a:rPr lang="en-US" altLang="zh-CN" sz="1867" dirty="0"/>
              <a:t>   friend  </a:t>
            </a:r>
            <a:r>
              <a:rPr lang="en-US" altLang="zh-CN" sz="1867" dirty="0" err="1"/>
              <a:t>ostream</a:t>
            </a:r>
            <a:r>
              <a:rPr lang="en-US" altLang="zh-CN" sz="1867" dirty="0"/>
              <a:t>&amp; operator&lt;&lt;(</a:t>
            </a:r>
            <a:r>
              <a:rPr lang="en-US" altLang="zh-CN" sz="1867" dirty="0" err="1"/>
              <a:t>ostream</a:t>
            </a:r>
            <a:r>
              <a:rPr lang="en-US" altLang="zh-CN" sz="1867" dirty="0"/>
              <a:t> &amp;</a:t>
            </a:r>
            <a:r>
              <a:rPr lang="en-US" altLang="zh-CN" sz="1867" dirty="0" err="1"/>
              <a:t>os</a:t>
            </a:r>
            <a:r>
              <a:rPr lang="en-US" altLang="zh-CN" sz="1867" dirty="0"/>
              <a:t>, const Complex &amp;obj);</a:t>
            </a:r>
          </a:p>
          <a:p>
            <a:pPr eaLnBrk="1" hangingPunct="1">
              <a:lnSpc>
                <a:spcPct val="90000"/>
              </a:lnSpc>
              <a:buFont typeface="Wingdings" pitchFamily="2" charset="2"/>
              <a:buNone/>
            </a:pPr>
            <a:endParaRPr lang="en-US" altLang="zh-CN" sz="1867" dirty="0"/>
          </a:p>
          <a:p>
            <a:pPr eaLnBrk="1" hangingPunct="1">
              <a:lnSpc>
                <a:spcPct val="90000"/>
              </a:lnSpc>
              <a:buFont typeface="Wingdings" pitchFamily="2" charset="2"/>
              <a:buNone/>
            </a:pPr>
            <a:r>
              <a:rPr lang="en-US" altLang="zh-CN" sz="1867" dirty="0"/>
              <a:t>  private:</a:t>
            </a:r>
          </a:p>
          <a:p>
            <a:pPr eaLnBrk="1" hangingPunct="1">
              <a:lnSpc>
                <a:spcPct val="90000"/>
              </a:lnSpc>
              <a:buFont typeface="Wingdings" pitchFamily="2" charset="2"/>
              <a:buNone/>
            </a:pPr>
            <a:r>
              <a:rPr lang="en-US" altLang="zh-CN" sz="1867" dirty="0"/>
              <a:t>	Rational real;      //</a:t>
            </a:r>
            <a:r>
              <a:rPr lang="zh-CN" altLang="en-US" sz="1867" dirty="0"/>
              <a:t>实部</a:t>
            </a:r>
          </a:p>
          <a:p>
            <a:pPr eaLnBrk="1" hangingPunct="1">
              <a:lnSpc>
                <a:spcPct val="90000"/>
              </a:lnSpc>
              <a:buFont typeface="Wingdings" pitchFamily="2" charset="2"/>
              <a:buNone/>
            </a:pPr>
            <a:r>
              <a:rPr lang="zh-CN" altLang="en-US" sz="1867" dirty="0"/>
              <a:t>	</a:t>
            </a:r>
            <a:r>
              <a:rPr lang="en-US" altLang="zh-CN" sz="1867" dirty="0"/>
              <a:t>Rational </a:t>
            </a:r>
            <a:r>
              <a:rPr lang="en-US" altLang="zh-CN" sz="1867" dirty="0" err="1"/>
              <a:t>imag</a:t>
            </a:r>
            <a:r>
              <a:rPr lang="en-US" altLang="zh-CN" sz="1867" dirty="0"/>
              <a:t>;      //</a:t>
            </a:r>
            <a:r>
              <a:rPr lang="zh-CN" altLang="en-US" sz="1867" dirty="0"/>
              <a:t>虚部</a:t>
            </a:r>
            <a:endParaRPr lang="en-US" altLang="zh-CN" sz="1867" dirty="0"/>
          </a:p>
          <a:p>
            <a:pPr eaLnBrk="1" hangingPunct="1">
              <a:lnSpc>
                <a:spcPct val="90000"/>
              </a:lnSpc>
              <a:buFont typeface="Wingdings" pitchFamily="2" charset="2"/>
              <a:buNone/>
            </a:pPr>
            <a:endParaRPr lang="zh-CN" altLang="en-US" sz="1867" dirty="0"/>
          </a:p>
          <a:p>
            <a:pPr eaLnBrk="1" hangingPunct="1">
              <a:lnSpc>
                <a:spcPct val="90000"/>
              </a:lnSpc>
              <a:buFont typeface="Wingdings" pitchFamily="2" charset="2"/>
              <a:buNone/>
            </a:pPr>
            <a:r>
              <a:rPr lang="en-US" altLang="zh-CN" sz="1867" dirty="0"/>
              <a:t>   public:</a:t>
            </a:r>
          </a:p>
          <a:p>
            <a:pPr eaLnBrk="1" hangingPunct="1">
              <a:lnSpc>
                <a:spcPct val="90000"/>
              </a:lnSpc>
              <a:buFont typeface="Wingdings" pitchFamily="2" charset="2"/>
              <a:buNone/>
            </a:pPr>
            <a:r>
              <a:rPr lang="en-US" altLang="zh-CN" sz="1867" dirty="0"/>
              <a:t>	</a:t>
            </a:r>
            <a:r>
              <a:rPr lang="pt-BR" altLang="zh-CN" sz="1867" dirty="0"/>
              <a:t>Complex(int r1 = 0, int r2 = 1, int i1= 0, int i2 = 1) :  </a:t>
            </a:r>
            <a:r>
              <a:rPr lang="pt-BR" altLang="zh-CN" sz="1867" dirty="0">
                <a:solidFill>
                  <a:schemeClr val="tx2"/>
                </a:solidFill>
              </a:rPr>
              <a:t>real(r1, r2), imag(i1, i2)</a:t>
            </a:r>
            <a:r>
              <a:rPr lang="pt-BR" altLang="zh-CN" sz="1867" dirty="0"/>
              <a:t> { }</a:t>
            </a:r>
          </a:p>
          <a:p>
            <a:pPr marL="0" indent="0">
              <a:lnSpc>
                <a:spcPct val="90000"/>
              </a:lnSpc>
              <a:buNone/>
            </a:pPr>
            <a:r>
              <a:rPr lang="pt-BR" altLang="zh-CN" sz="1867" dirty="0"/>
              <a:t>   Complex( </a:t>
            </a:r>
            <a:r>
              <a:rPr lang="en-US" altLang="zh-CN" sz="1867" dirty="0"/>
              <a:t>Rational </a:t>
            </a:r>
            <a:r>
              <a:rPr lang="pt-BR" altLang="zh-CN" sz="1867" dirty="0"/>
              <a:t>r1,  </a:t>
            </a:r>
            <a:r>
              <a:rPr lang="en-US" altLang="zh-CN" sz="1867" dirty="0"/>
              <a:t>Rational</a:t>
            </a:r>
            <a:r>
              <a:rPr lang="pt-BR" altLang="zh-CN" sz="1867" dirty="0"/>
              <a:t> r2 ) :  </a:t>
            </a:r>
            <a:r>
              <a:rPr lang="pt-BR" altLang="zh-CN" sz="1867" dirty="0">
                <a:solidFill>
                  <a:schemeClr val="tx2"/>
                </a:solidFill>
              </a:rPr>
              <a:t>real(r1), imag(r2)</a:t>
            </a:r>
            <a:r>
              <a:rPr lang="pt-BR" altLang="zh-CN" sz="1867" dirty="0"/>
              <a:t> { }</a:t>
            </a:r>
            <a:endParaRPr lang="en-US" altLang="zh-CN" sz="1867" dirty="0"/>
          </a:p>
          <a:p>
            <a:pPr eaLnBrk="1" hangingPunct="1">
              <a:lnSpc>
                <a:spcPct val="90000"/>
              </a:lnSpc>
              <a:buFont typeface="Wingdings" pitchFamily="2" charset="2"/>
              <a:buNone/>
            </a:pPr>
            <a:r>
              <a:rPr lang="en-US" altLang="zh-CN" sz="1867" dirty="0"/>
              <a:t>}; </a:t>
            </a:r>
          </a:p>
        </p:txBody>
      </p:sp>
    </p:spTree>
  </p:cSld>
  <p:clrMapOvr>
    <a:masterClrMapping/>
  </p:clrMapOvr>
  <p:transition spd="med">
    <p:fade/>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2274" name="Rectangle 2"/>
          <p:cNvSpPr>
            <a:spLocks noGrp="1" noChangeArrowheads="1"/>
          </p:cNvSpPr>
          <p:nvPr>
            <p:ph type="title"/>
          </p:nvPr>
        </p:nvSpPr>
        <p:spPr/>
        <p:txBody>
          <a:bodyPr/>
          <a:lstStyle/>
          <a:p>
            <a:pPr eaLnBrk="1" hangingPunct="1">
              <a:defRPr/>
            </a:pPr>
            <a:r>
              <a:rPr lang="zh-CN" altLang="en-US" dirty="0"/>
              <a:t>成员函数的实现</a:t>
            </a:r>
          </a:p>
        </p:txBody>
      </p:sp>
      <p:sp>
        <p:nvSpPr>
          <p:cNvPr id="228355" name="Rectangle 3"/>
          <p:cNvSpPr>
            <a:spLocks noGrp="1" noChangeArrowheads="1"/>
          </p:cNvSpPr>
          <p:nvPr>
            <p:ph idx="4294967295"/>
          </p:nvPr>
        </p:nvSpPr>
        <p:spPr>
          <a:xfrm>
            <a:off x="0" y="1228725"/>
            <a:ext cx="10363200" cy="1484313"/>
          </a:xfrm>
        </p:spPr>
        <p:txBody>
          <a:bodyPr>
            <a:normAutofit lnSpcReduction="10000"/>
          </a:bodyPr>
          <a:lstStyle/>
          <a:p>
            <a:pPr eaLnBrk="1" hangingPunct="1">
              <a:buFont typeface="Wingdings" pitchFamily="2" charset="2"/>
              <a:buNone/>
            </a:pPr>
            <a:r>
              <a:rPr lang="en-US" altLang="zh-CN" sz="1867" dirty="0"/>
              <a:t>Complex  operator+( const  Complex  &amp;x,  const  Complex  &amp;y) </a:t>
            </a:r>
          </a:p>
          <a:p>
            <a:pPr eaLnBrk="1" hangingPunct="1">
              <a:buFont typeface="Wingdings" pitchFamily="2" charset="2"/>
              <a:buNone/>
            </a:pPr>
            <a:r>
              <a:rPr lang="en-US" altLang="zh-CN" sz="1867" dirty="0"/>
              <a:t>{    </a:t>
            </a:r>
          </a:p>
          <a:p>
            <a:pPr eaLnBrk="1" hangingPunct="1">
              <a:buFont typeface="Wingdings" pitchFamily="2" charset="2"/>
              <a:buNone/>
            </a:pPr>
            <a:r>
              <a:rPr lang="en-US" altLang="zh-CN" sz="1867" dirty="0"/>
              <a:t>         return  Complex(</a:t>
            </a:r>
            <a:r>
              <a:rPr lang="en-US" altLang="zh-CN" sz="1867" dirty="0" err="1"/>
              <a:t>x.real</a:t>
            </a:r>
            <a:r>
              <a:rPr lang="en-US" altLang="zh-CN" sz="1867" dirty="0"/>
              <a:t> + </a:t>
            </a:r>
            <a:r>
              <a:rPr lang="en-US" altLang="zh-CN" sz="1867" dirty="0" err="1"/>
              <a:t>y.real</a:t>
            </a:r>
            <a:r>
              <a:rPr lang="en-US" altLang="zh-CN" sz="1867" dirty="0"/>
              <a:t> ,   </a:t>
            </a:r>
            <a:r>
              <a:rPr lang="en-US" altLang="zh-CN" sz="1867" dirty="0" err="1"/>
              <a:t>x.imag</a:t>
            </a:r>
            <a:r>
              <a:rPr lang="en-US" altLang="zh-CN" sz="1867" dirty="0"/>
              <a:t> + </a:t>
            </a:r>
            <a:r>
              <a:rPr lang="en-US" altLang="zh-CN" sz="1867" dirty="0" err="1"/>
              <a:t>y.imag</a:t>
            </a:r>
            <a:r>
              <a:rPr lang="en-US" altLang="zh-CN" sz="1867" dirty="0"/>
              <a:t>) ;</a:t>
            </a:r>
          </a:p>
          <a:p>
            <a:pPr eaLnBrk="1" hangingPunct="1">
              <a:buFont typeface="Wingdings" pitchFamily="2" charset="2"/>
              <a:buNone/>
            </a:pPr>
            <a:r>
              <a:rPr lang="en-US" altLang="zh-CN" sz="1867" dirty="0"/>
              <a:t>} </a:t>
            </a:r>
          </a:p>
        </p:txBody>
      </p:sp>
      <p:sp>
        <p:nvSpPr>
          <p:cNvPr id="9" name="灯片编号占位符 8"/>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152</a:t>
            </a:fld>
            <a:endParaRPr kumimoji="0" lang="en-US"/>
          </a:p>
        </p:txBody>
      </p:sp>
      <p:sp>
        <p:nvSpPr>
          <p:cNvPr id="4" name="椭圆形标注 3"/>
          <p:cNvSpPr/>
          <p:nvPr/>
        </p:nvSpPr>
        <p:spPr>
          <a:xfrm>
            <a:off x="7829551" y="1343026"/>
            <a:ext cx="2695575" cy="571500"/>
          </a:xfrm>
          <a:prstGeom prst="wedgeEllipseCallout">
            <a:avLst>
              <a:gd name="adj1" fmla="val -90840"/>
              <a:gd name="adj2" fmla="val 70536"/>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867" dirty="0">
                <a:solidFill>
                  <a:srgbClr val="C00000"/>
                </a:solidFill>
                <a:latin typeface="微软雅黑" pitchFamily="34" charset="-122"/>
                <a:ea typeface="微软雅黑" pitchFamily="34" charset="-122"/>
              </a:rPr>
              <a:t>重用了有理数的</a:t>
            </a:r>
            <a:r>
              <a:rPr lang="en-US" altLang="zh-CN" sz="1867" dirty="0">
                <a:solidFill>
                  <a:srgbClr val="C00000"/>
                </a:solidFill>
                <a:latin typeface="微软雅黑" pitchFamily="34" charset="-122"/>
                <a:ea typeface="微软雅黑" pitchFamily="34" charset="-122"/>
              </a:rPr>
              <a:t>+</a:t>
            </a:r>
            <a:r>
              <a:rPr lang="zh-CN" altLang="en-US" sz="1867" dirty="0">
                <a:solidFill>
                  <a:srgbClr val="C00000"/>
                </a:solidFill>
                <a:latin typeface="微软雅黑" pitchFamily="34" charset="-122"/>
                <a:ea typeface="微软雅黑" pitchFamily="34" charset="-122"/>
              </a:rPr>
              <a:t>函数</a:t>
            </a:r>
          </a:p>
        </p:txBody>
      </p:sp>
      <p:sp>
        <p:nvSpPr>
          <p:cNvPr id="5" name="矩形 4"/>
          <p:cNvSpPr/>
          <p:nvPr/>
        </p:nvSpPr>
        <p:spPr>
          <a:xfrm>
            <a:off x="457201" y="2713277"/>
            <a:ext cx="9334500" cy="4114844"/>
          </a:xfrm>
          <a:prstGeom prst="rect">
            <a:avLst/>
          </a:prstGeom>
        </p:spPr>
        <p:txBody>
          <a:bodyPr wrap="square">
            <a:spAutoFit/>
          </a:bodyPr>
          <a:lstStyle/>
          <a:p>
            <a:pPr eaLnBrk="1" hangingPunct="1">
              <a:buFont typeface="Wingdings" pitchFamily="2" charset="2"/>
              <a:buNone/>
            </a:pPr>
            <a:r>
              <a:rPr lang="en-US" altLang="zh-CN" sz="1867" dirty="0" err="1">
                <a:latin typeface="微软雅黑" pitchFamily="34" charset="-122"/>
                <a:ea typeface="微软雅黑" pitchFamily="34" charset="-122"/>
              </a:rPr>
              <a:t>istream</a:t>
            </a:r>
            <a:r>
              <a:rPr lang="en-US" altLang="zh-CN" sz="1867" dirty="0">
                <a:latin typeface="微软雅黑" pitchFamily="34" charset="-122"/>
                <a:ea typeface="微软雅黑" pitchFamily="34" charset="-122"/>
              </a:rPr>
              <a:t>  &amp; operator&gt;&gt;( </a:t>
            </a:r>
            <a:r>
              <a:rPr lang="en-US" altLang="zh-CN" sz="1867" dirty="0" err="1">
                <a:latin typeface="微软雅黑" pitchFamily="34" charset="-122"/>
                <a:ea typeface="微软雅黑" pitchFamily="34" charset="-122"/>
              </a:rPr>
              <a:t>istream</a:t>
            </a:r>
            <a:r>
              <a:rPr lang="en-US" altLang="zh-CN" sz="1867" dirty="0">
                <a:latin typeface="微软雅黑" pitchFamily="34" charset="-122"/>
                <a:ea typeface="微软雅黑" pitchFamily="34" charset="-122"/>
              </a:rPr>
              <a:t>  &amp;is, Complex  &amp;</a:t>
            </a:r>
            <a:r>
              <a:rPr lang="en-US" altLang="zh-CN" sz="1867" dirty="0" err="1">
                <a:latin typeface="微软雅黑" pitchFamily="34" charset="-122"/>
                <a:ea typeface="微软雅黑" pitchFamily="34" charset="-122"/>
              </a:rPr>
              <a:t>obj</a:t>
            </a:r>
            <a:r>
              <a:rPr lang="en-US" altLang="zh-CN" sz="1867" dirty="0">
                <a:latin typeface="微软雅黑" pitchFamily="34" charset="-122"/>
                <a:ea typeface="微软雅黑" pitchFamily="34" charset="-122"/>
              </a:rPr>
              <a:t>) </a:t>
            </a:r>
          </a:p>
          <a:p>
            <a:pPr eaLnBrk="1" hangingPunct="1">
              <a:buFont typeface="Wingdings" pitchFamily="2" charset="2"/>
              <a:buNone/>
            </a:pPr>
            <a:r>
              <a:rPr lang="en-US" altLang="zh-CN" sz="1867" dirty="0">
                <a:latin typeface="微软雅黑" pitchFamily="34" charset="-122"/>
                <a:ea typeface="微软雅黑" pitchFamily="34" charset="-122"/>
              </a:rPr>
              <a:t>{ </a:t>
            </a:r>
          </a:p>
          <a:p>
            <a:pPr eaLnBrk="1" hangingPunct="1">
              <a:buFont typeface="Wingdings" pitchFamily="2" charset="2"/>
              <a:buNone/>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a:t>
            </a:r>
            <a:r>
              <a:rPr lang="zh-CN" altLang="en-US" sz="1867" dirty="0">
                <a:latin typeface="微软雅黑" pitchFamily="34" charset="-122"/>
                <a:ea typeface="微软雅黑" pitchFamily="34" charset="-122"/>
              </a:rPr>
              <a:t>请输入实部：</a:t>
            </a:r>
            <a:r>
              <a:rPr lang="en-US" altLang="zh-CN" sz="1867" dirty="0">
                <a:latin typeface="微软雅黑" pitchFamily="34" charset="-122"/>
                <a:ea typeface="微软雅黑" pitchFamily="34" charset="-122"/>
              </a:rPr>
              <a:t>";</a:t>
            </a:r>
          </a:p>
          <a:p>
            <a:pPr eaLnBrk="1" hangingPunct="1">
              <a:buFont typeface="Wingdings" pitchFamily="2" charset="2"/>
              <a:buNone/>
            </a:pPr>
            <a:r>
              <a:rPr lang="en-US" altLang="zh-CN" sz="1867" dirty="0">
                <a:latin typeface="微软雅黑" pitchFamily="34" charset="-122"/>
                <a:ea typeface="微软雅黑" pitchFamily="34" charset="-122"/>
              </a:rPr>
              <a:t>      is &gt;&gt; </a:t>
            </a:r>
            <a:r>
              <a:rPr lang="en-US" altLang="zh-CN" sz="1867" dirty="0" err="1">
                <a:latin typeface="微软雅黑" pitchFamily="34" charset="-122"/>
                <a:ea typeface="微软雅黑" pitchFamily="34" charset="-122"/>
              </a:rPr>
              <a:t>obj.real</a:t>
            </a:r>
            <a:r>
              <a:rPr lang="en-US" altLang="zh-CN" sz="1867" dirty="0">
                <a:latin typeface="微软雅黑" pitchFamily="34" charset="-122"/>
                <a:ea typeface="微软雅黑" pitchFamily="34" charset="-122"/>
              </a:rPr>
              <a:t>;   </a:t>
            </a:r>
            <a:endParaRPr lang="zh-CN" altLang="en-US" sz="1867" dirty="0">
              <a:latin typeface="微软雅黑" pitchFamily="34" charset="-122"/>
              <a:ea typeface="微软雅黑" pitchFamily="34" charset="-122"/>
            </a:endParaRPr>
          </a:p>
          <a:p>
            <a:pPr eaLnBrk="1" hangingPunct="1">
              <a:buFont typeface="Wingdings" pitchFamily="2" charset="2"/>
              <a:buNone/>
            </a:pPr>
            <a:r>
              <a:rPr lang="zh-CN" altLang="en-US"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a:t>
            </a:r>
            <a:r>
              <a:rPr lang="zh-CN" altLang="en-US" sz="1867" dirty="0">
                <a:latin typeface="微软雅黑" pitchFamily="34" charset="-122"/>
                <a:ea typeface="微软雅黑" pitchFamily="34" charset="-122"/>
              </a:rPr>
              <a:t>请输入虚部：</a:t>
            </a:r>
            <a:r>
              <a:rPr lang="en-US" altLang="zh-CN" sz="1867" dirty="0">
                <a:latin typeface="微软雅黑" pitchFamily="34" charset="-122"/>
                <a:ea typeface="微软雅黑" pitchFamily="34" charset="-122"/>
              </a:rPr>
              <a:t>";</a:t>
            </a:r>
          </a:p>
          <a:p>
            <a:pPr eaLnBrk="1" hangingPunct="1">
              <a:buFont typeface="Wingdings" pitchFamily="2" charset="2"/>
              <a:buNone/>
            </a:pPr>
            <a:r>
              <a:rPr lang="en-US" altLang="zh-CN" sz="1867" dirty="0">
                <a:latin typeface="微软雅黑" pitchFamily="34" charset="-122"/>
                <a:ea typeface="微软雅黑" pitchFamily="34" charset="-122"/>
              </a:rPr>
              <a:t>      is &gt;&gt; </a:t>
            </a:r>
            <a:r>
              <a:rPr lang="en-US" altLang="zh-CN" sz="1867" dirty="0" err="1">
                <a:latin typeface="微软雅黑" pitchFamily="34" charset="-122"/>
                <a:ea typeface="微软雅黑" pitchFamily="34" charset="-122"/>
              </a:rPr>
              <a:t>obj.imag</a:t>
            </a:r>
            <a:r>
              <a:rPr lang="en-US" altLang="zh-CN" sz="1867" dirty="0">
                <a:latin typeface="微软雅黑" pitchFamily="34" charset="-122"/>
                <a:ea typeface="微软雅黑" pitchFamily="34" charset="-122"/>
              </a:rPr>
              <a:t>;  </a:t>
            </a:r>
            <a:endParaRPr lang="zh-CN" altLang="en-US" sz="1867" dirty="0">
              <a:latin typeface="微软雅黑" pitchFamily="34" charset="-122"/>
              <a:ea typeface="微软雅黑" pitchFamily="34" charset="-122"/>
            </a:endParaRPr>
          </a:p>
          <a:p>
            <a:pPr eaLnBrk="1" hangingPunct="1">
              <a:buFont typeface="Wingdings" pitchFamily="2" charset="2"/>
              <a:buNone/>
            </a:pPr>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return  is;</a:t>
            </a:r>
          </a:p>
          <a:p>
            <a:pPr eaLnBrk="1" hangingPunct="1">
              <a:buFont typeface="Wingdings" pitchFamily="2" charset="2"/>
              <a:buNone/>
            </a:pPr>
            <a:r>
              <a:rPr lang="en-US" altLang="zh-CN" sz="1867" dirty="0">
                <a:latin typeface="微软雅黑" pitchFamily="34" charset="-122"/>
                <a:ea typeface="微软雅黑" pitchFamily="34" charset="-122"/>
              </a:rPr>
              <a:t>}</a:t>
            </a:r>
          </a:p>
          <a:p>
            <a:pPr eaLnBrk="1" hangingPunct="1">
              <a:buFont typeface="Wingdings" pitchFamily="2" charset="2"/>
              <a:buNone/>
            </a:pPr>
            <a:endParaRPr lang="en-US" altLang="zh-CN" sz="1867" dirty="0">
              <a:latin typeface="微软雅黑" pitchFamily="34" charset="-122"/>
              <a:ea typeface="微软雅黑" pitchFamily="34" charset="-122"/>
            </a:endParaRPr>
          </a:p>
          <a:p>
            <a:pPr eaLnBrk="1" hangingPunct="1">
              <a:buFont typeface="Wingdings" pitchFamily="2" charset="2"/>
              <a:buNone/>
            </a:pPr>
            <a:r>
              <a:rPr lang="en-US" altLang="zh-CN" sz="1867" dirty="0" err="1">
                <a:latin typeface="微软雅黑" pitchFamily="34" charset="-122"/>
                <a:ea typeface="微软雅黑" pitchFamily="34" charset="-122"/>
              </a:rPr>
              <a:t>ostream</a:t>
            </a:r>
            <a:r>
              <a:rPr lang="en-US" altLang="zh-CN" sz="1867" dirty="0">
                <a:latin typeface="微软雅黑" pitchFamily="34" charset="-122"/>
                <a:ea typeface="微软雅黑" pitchFamily="34" charset="-122"/>
              </a:rPr>
              <a:t>  &amp; operator&lt;&lt;( </a:t>
            </a:r>
            <a:r>
              <a:rPr lang="en-US" altLang="zh-CN" sz="1867" dirty="0" err="1">
                <a:latin typeface="微软雅黑" pitchFamily="34" charset="-122"/>
                <a:ea typeface="微软雅黑" pitchFamily="34" charset="-122"/>
              </a:rPr>
              <a:t>ostream</a:t>
            </a:r>
            <a:r>
              <a:rPr lang="en-US" altLang="zh-CN" sz="1867" dirty="0">
                <a:latin typeface="微软雅黑" pitchFamily="34" charset="-122"/>
                <a:ea typeface="微软雅黑" pitchFamily="34" charset="-122"/>
              </a:rPr>
              <a:t>  &amp;</a:t>
            </a:r>
            <a:r>
              <a:rPr lang="en-US" altLang="zh-CN" sz="1867" dirty="0" err="1">
                <a:latin typeface="微软雅黑" pitchFamily="34" charset="-122"/>
                <a:ea typeface="微软雅黑" pitchFamily="34" charset="-122"/>
              </a:rPr>
              <a:t>os</a:t>
            </a:r>
            <a:r>
              <a:rPr lang="en-US" altLang="zh-CN" sz="1867" dirty="0">
                <a:latin typeface="微软雅黑" pitchFamily="34" charset="-122"/>
                <a:ea typeface="微软雅黑" pitchFamily="34" charset="-122"/>
              </a:rPr>
              <a:t>,  const  Complex  &amp;</a:t>
            </a:r>
            <a:r>
              <a:rPr lang="en-US" altLang="zh-CN" sz="1867" dirty="0" err="1">
                <a:latin typeface="微软雅黑" pitchFamily="34" charset="-122"/>
                <a:ea typeface="微软雅黑" pitchFamily="34" charset="-122"/>
              </a:rPr>
              <a:t>obj</a:t>
            </a:r>
            <a:r>
              <a:rPr lang="en-US" altLang="zh-CN" sz="1867" dirty="0">
                <a:latin typeface="微软雅黑" pitchFamily="34" charset="-122"/>
                <a:ea typeface="微软雅黑" pitchFamily="34" charset="-122"/>
              </a:rPr>
              <a:t>)</a:t>
            </a:r>
          </a:p>
          <a:p>
            <a:pPr eaLnBrk="1" hangingPunct="1">
              <a:buFont typeface="Wingdings" pitchFamily="2" charset="2"/>
              <a:buNone/>
            </a:pPr>
            <a:r>
              <a:rPr lang="en-US" altLang="zh-CN" sz="1867" dirty="0">
                <a:latin typeface="微软雅黑" pitchFamily="34" charset="-122"/>
                <a:ea typeface="微软雅黑" pitchFamily="34" charset="-122"/>
              </a:rPr>
              <a:t>{ </a:t>
            </a:r>
          </a:p>
          <a:p>
            <a:pPr eaLnBrk="1" hangingPunct="1">
              <a:buFont typeface="Wingdings" pitchFamily="2" charset="2"/>
              <a:buNone/>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os</a:t>
            </a:r>
            <a:r>
              <a:rPr lang="en-US" altLang="zh-CN" sz="1867" dirty="0">
                <a:latin typeface="微软雅黑" pitchFamily="34" charset="-122"/>
                <a:ea typeface="微软雅黑" pitchFamily="34" charset="-122"/>
              </a:rPr>
              <a:t> &lt;&lt; '(' &lt;&lt; </a:t>
            </a:r>
            <a:r>
              <a:rPr lang="en-US" altLang="zh-CN" sz="1867" dirty="0" err="1">
                <a:latin typeface="微软雅黑" pitchFamily="34" charset="-122"/>
                <a:ea typeface="微软雅黑" pitchFamily="34" charset="-122"/>
              </a:rPr>
              <a:t>obj.real</a:t>
            </a:r>
            <a:r>
              <a:rPr lang="en-US" altLang="zh-CN" sz="1867" dirty="0">
                <a:latin typeface="微软雅黑" pitchFamily="34" charset="-122"/>
                <a:ea typeface="微软雅黑" pitchFamily="34" charset="-122"/>
              </a:rPr>
              <a:t> &lt;&lt; " + " &lt;&lt; </a:t>
            </a:r>
            <a:r>
              <a:rPr lang="en-US" altLang="zh-CN" sz="1867" dirty="0" err="1">
                <a:latin typeface="微软雅黑" pitchFamily="34" charset="-122"/>
                <a:ea typeface="微软雅黑" pitchFamily="34" charset="-122"/>
              </a:rPr>
              <a:t>obj.imag</a:t>
            </a:r>
            <a:r>
              <a:rPr lang="en-US" altLang="zh-CN" sz="1867" dirty="0">
                <a:latin typeface="微软雅黑" pitchFamily="34" charset="-122"/>
                <a:ea typeface="微软雅黑" pitchFamily="34" charset="-122"/>
              </a:rPr>
              <a:t> &lt;&lt;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&lt;&lt; ')'; </a:t>
            </a:r>
          </a:p>
          <a:p>
            <a:pPr eaLnBrk="1" hangingPunct="1">
              <a:buFont typeface="Wingdings" pitchFamily="2" charset="2"/>
              <a:buNone/>
            </a:pPr>
            <a:r>
              <a:rPr lang="en-US" altLang="zh-CN" sz="1867" dirty="0">
                <a:latin typeface="微软雅黑" pitchFamily="34" charset="-122"/>
                <a:ea typeface="微软雅黑" pitchFamily="34" charset="-122"/>
              </a:rPr>
              <a:t>      return  </a:t>
            </a:r>
            <a:r>
              <a:rPr lang="en-US" altLang="zh-CN" sz="1867" dirty="0" err="1">
                <a:latin typeface="微软雅黑" pitchFamily="34" charset="-122"/>
                <a:ea typeface="微软雅黑" pitchFamily="34" charset="-122"/>
              </a:rPr>
              <a:t>os</a:t>
            </a:r>
            <a:r>
              <a:rPr lang="en-US" altLang="zh-CN" sz="1867" dirty="0">
                <a:latin typeface="微软雅黑" pitchFamily="34" charset="-122"/>
                <a:ea typeface="微软雅黑" pitchFamily="34" charset="-122"/>
              </a:rPr>
              <a:t>;</a:t>
            </a:r>
          </a:p>
          <a:p>
            <a:pPr eaLnBrk="1" hangingPunct="1">
              <a:buFont typeface="Wingdings" pitchFamily="2" charset="2"/>
              <a:buNone/>
            </a:pPr>
            <a:r>
              <a:rPr lang="en-US" altLang="zh-CN" sz="1867" dirty="0">
                <a:latin typeface="微软雅黑" pitchFamily="34" charset="-122"/>
                <a:ea typeface="微软雅黑" pitchFamily="34" charset="-122"/>
              </a:rPr>
              <a:t>} </a:t>
            </a:r>
          </a:p>
        </p:txBody>
      </p:sp>
      <p:sp>
        <p:nvSpPr>
          <p:cNvPr id="7" name="椭圆形标注 6"/>
          <p:cNvSpPr/>
          <p:nvPr/>
        </p:nvSpPr>
        <p:spPr>
          <a:xfrm>
            <a:off x="4624389" y="3933825"/>
            <a:ext cx="1685924" cy="885824"/>
          </a:xfrm>
          <a:prstGeom prst="wedgeEllipseCallout">
            <a:avLst>
              <a:gd name="adj1" fmla="val -152357"/>
              <a:gd name="adj2" fmla="val 3325"/>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867" dirty="0">
                <a:solidFill>
                  <a:srgbClr val="C00000"/>
                </a:solidFill>
                <a:latin typeface="微软雅黑" pitchFamily="34" charset="-122"/>
                <a:ea typeface="微软雅黑" pitchFamily="34" charset="-122"/>
              </a:rPr>
              <a:t>重用了有理数的</a:t>
            </a:r>
            <a:r>
              <a:rPr lang="en-US" altLang="zh-CN" sz="1867" dirty="0">
                <a:solidFill>
                  <a:srgbClr val="C00000"/>
                </a:solidFill>
                <a:latin typeface="微软雅黑" pitchFamily="34" charset="-122"/>
                <a:ea typeface="微软雅黑" pitchFamily="34" charset="-122"/>
              </a:rPr>
              <a:t>&gt;&gt;</a:t>
            </a:r>
            <a:r>
              <a:rPr lang="zh-CN" altLang="en-US" sz="1867" dirty="0">
                <a:solidFill>
                  <a:srgbClr val="C00000"/>
                </a:solidFill>
                <a:latin typeface="微软雅黑" pitchFamily="34" charset="-122"/>
                <a:ea typeface="微软雅黑" pitchFamily="34" charset="-122"/>
              </a:rPr>
              <a:t>函数</a:t>
            </a:r>
          </a:p>
        </p:txBody>
      </p:sp>
      <p:sp>
        <p:nvSpPr>
          <p:cNvPr id="8" name="椭圆形标注 7"/>
          <p:cNvSpPr/>
          <p:nvPr/>
        </p:nvSpPr>
        <p:spPr>
          <a:xfrm>
            <a:off x="7261226" y="5972176"/>
            <a:ext cx="4168773" cy="885824"/>
          </a:xfrm>
          <a:prstGeom prst="wedgeEllipseCallout">
            <a:avLst>
              <a:gd name="adj1" fmla="val -148967"/>
              <a:gd name="adj2" fmla="val -37535"/>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867" dirty="0">
                <a:solidFill>
                  <a:srgbClr val="C00000"/>
                </a:solidFill>
                <a:latin typeface="微软雅黑" pitchFamily="34" charset="-122"/>
                <a:ea typeface="微软雅黑" pitchFamily="34" charset="-122"/>
              </a:rPr>
              <a:t>重用了有理数的</a:t>
            </a:r>
            <a:r>
              <a:rPr lang="en-US" altLang="zh-CN" sz="1867" dirty="0">
                <a:solidFill>
                  <a:srgbClr val="C00000"/>
                </a:solidFill>
                <a:latin typeface="微软雅黑" pitchFamily="34" charset="-122"/>
                <a:ea typeface="微软雅黑" pitchFamily="34" charset="-122"/>
              </a:rPr>
              <a:t>&lt;&lt;</a:t>
            </a:r>
            <a:r>
              <a:rPr lang="zh-CN" altLang="en-US" sz="1867" dirty="0">
                <a:solidFill>
                  <a:srgbClr val="C00000"/>
                </a:solidFill>
                <a:latin typeface="微软雅黑" pitchFamily="34" charset="-122"/>
                <a:ea typeface="微软雅黑" pitchFamily="34" charset="-122"/>
              </a:rPr>
              <a:t>函数</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4322" name="Rectangle 2"/>
          <p:cNvSpPr>
            <a:spLocks noGrp="1" noChangeArrowheads="1"/>
          </p:cNvSpPr>
          <p:nvPr>
            <p:ph type="title"/>
          </p:nvPr>
        </p:nvSpPr>
        <p:spPr/>
        <p:txBody>
          <a:bodyPr/>
          <a:lstStyle/>
          <a:p>
            <a:pPr eaLnBrk="1" hangingPunct="1">
              <a:defRPr/>
            </a:pPr>
            <a:r>
              <a:rPr lang="zh-CN" altLang="en-US" dirty="0"/>
              <a:t>复数类的使用</a:t>
            </a:r>
          </a:p>
        </p:txBody>
      </p:sp>
      <p:sp>
        <p:nvSpPr>
          <p:cNvPr id="230403" name="Rectangle 3"/>
          <p:cNvSpPr>
            <a:spLocks noGrp="1" noChangeArrowheads="1"/>
          </p:cNvSpPr>
          <p:nvPr>
            <p:ph idx="4294967295"/>
          </p:nvPr>
        </p:nvSpPr>
        <p:spPr>
          <a:xfrm>
            <a:off x="873125" y="1085427"/>
            <a:ext cx="10937875" cy="4902200"/>
          </a:xfrm>
        </p:spPr>
        <p:txBody>
          <a:bodyPr>
            <a:normAutofit fontScale="92500" lnSpcReduction="20000"/>
          </a:bodyPr>
          <a:lstStyle/>
          <a:p>
            <a:pPr eaLnBrk="1" hangingPunct="1">
              <a:lnSpc>
                <a:spcPct val="90000"/>
              </a:lnSpc>
              <a:buFont typeface="Wingdings" pitchFamily="2" charset="2"/>
              <a:buNone/>
            </a:pPr>
            <a:r>
              <a:rPr lang="en-US" altLang="zh-CN" sz="1867" dirty="0" err="1"/>
              <a:t>int</a:t>
            </a:r>
            <a:r>
              <a:rPr lang="en-US" altLang="zh-CN" sz="1867" dirty="0"/>
              <a:t> main()</a:t>
            </a:r>
          </a:p>
          <a:p>
            <a:pPr eaLnBrk="1" hangingPunct="1">
              <a:lnSpc>
                <a:spcPct val="90000"/>
              </a:lnSpc>
              <a:buFont typeface="Wingdings" pitchFamily="2" charset="2"/>
              <a:buNone/>
            </a:pPr>
            <a:r>
              <a:rPr lang="en-US" altLang="zh-CN" sz="1867" dirty="0"/>
              <a:t>{</a:t>
            </a:r>
          </a:p>
          <a:p>
            <a:pPr eaLnBrk="1" hangingPunct="1">
              <a:lnSpc>
                <a:spcPct val="90000"/>
              </a:lnSpc>
              <a:buFont typeface="Wingdings" pitchFamily="2" charset="2"/>
              <a:buNone/>
            </a:pPr>
            <a:r>
              <a:rPr lang="en-US" altLang="zh-CN" sz="1867" dirty="0"/>
              <a:t>     Complex x1, x2, x3;</a:t>
            </a:r>
          </a:p>
          <a:p>
            <a:pPr eaLnBrk="1" hangingPunct="1">
              <a:lnSpc>
                <a:spcPct val="90000"/>
              </a:lnSpc>
              <a:buFont typeface="Wingdings" pitchFamily="2" charset="2"/>
              <a:buNone/>
            </a:pPr>
            <a:endParaRPr lang="en-US" altLang="zh-CN" sz="1867" dirty="0"/>
          </a:p>
          <a:p>
            <a:pPr eaLnBrk="1" hangingPunct="1">
              <a:lnSpc>
                <a:spcPct val="90000"/>
              </a:lnSpc>
              <a:buFont typeface="Wingdings" pitchFamily="2" charset="2"/>
              <a:buNone/>
            </a:pPr>
            <a:r>
              <a:rPr lang="en-US" altLang="zh-CN" sz="1867" dirty="0"/>
              <a:t>     </a:t>
            </a:r>
            <a:r>
              <a:rPr lang="en-US" altLang="zh-CN" sz="1867" dirty="0" err="1"/>
              <a:t>cout</a:t>
            </a:r>
            <a:r>
              <a:rPr lang="en-US" altLang="zh-CN" sz="1867" dirty="0"/>
              <a:t> &lt;&lt; "</a:t>
            </a:r>
            <a:r>
              <a:rPr lang="zh-CN" altLang="en-US" sz="1867" dirty="0"/>
              <a:t>请输入</a:t>
            </a:r>
            <a:r>
              <a:rPr lang="en-US" altLang="zh-CN" sz="1867" dirty="0"/>
              <a:t>x1</a:t>
            </a:r>
            <a:r>
              <a:rPr lang="zh-CN" altLang="en-US" sz="1867" dirty="0"/>
              <a:t>：</a:t>
            </a:r>
            <a:r>
              <a:rPr lang="en-US" altLang="zh-CN" sz="1867" dirty="0"/>
              <a:t>\n";    </a:t>
            </a:r>
          </a:p>
          <a:p>
            <a:pPr eaLnBrk="1" hangingPunct="1">
              <a:lnSpc>
                <a:spcPct val="90000"/>
              </a:lnSpc>
              <a:buFont typeface="Wingdings" pitchFamily="2" charset="2"/>
              <a:buNone/>
            </a:pPr>
            <a:r>
              <a:rPr lang="en-US" altLang="zh-CN" sz="1867" dirty="0"/>
              <a:t>     </a:t>
            </a:r>
            <a:r>
              <a:rPr lang="en-US" altLang="zh-CN" sz="1867" dirty="0" err="1"/>
              <a:t>cin</a:t>
            </a:r>
            <a:r>
              <a:rPr lang="en-US" altLang="zh-CN" sz="1867" dirty="0"/>
              <a:t> &gt;&gt; x1; </a:t>
            </a:r>
          </a:p>
          <a:p>
            <a:pPr eaLnBrk="1" hangingPunct="1">
              <a:lnSpc>
                <a:spcPct val="90000"/>
              </a:lnSpc>
              <a:buFont typeface="Wingdings" pitchFamily="2" charset="2"/>
              <a:buNone/>
            </a:pPr>
            <a:r>
              <a:rPr lang="en-US" altLang="zh-CN" sz="1867" dirty="0"/>
              <a:t>     </a:t>
            </a:r>
            <a:r>
              <a:rPr lang="en-US" altLang="zh-CN" sz="1867" dirty="0" err="1"/>
              <a:t>cout</a:t>
            </a:r>
            <a:r>
              <a:rPr lang="en-US" altLang="zh-CN" sz="1867" dirty="0"/>
              <a:t> &lt;&lt; "</a:t>
            </a:r>
            <a:r>
              <a:rPr lang="zh-CN" altLang="en-US" sz="1867" dirty="0"/>
              <a:t>请输入</a:t>
            </a:r>
            <a:r>
              <a:rPr lang="en-US" altLang="zh-CN" sz="1867" dirty="0"/>
              <a:t>x2:  \n";    </a:t>
            </a:r>
          </a:p>
          <a:p>
            <a:pPr eaLnBrk="1" hangingPunct="1">
              <a:lnSpc>
                <a:spcPct val="90000"/>
              </a:lnSpc>
              <a:buFont typeface="Wingdings" pitchFamily="2" charset="2"/>
              <a:buNone/>
            </a:pPr>
            <a:r>
              <a:rPr lang="en-US" altLang="zh-CN" sz="1867" dirty="0"/>
              <a:t>     </a:t>
            </a:r>
            <a:r>
              <a:rPr lang="en-US" altLang="zh-CN" sz="1867" dirty="0" err="1"/>
              <a:t>cin</a:t>
            </a:r>
            <a:r>
              <a:rPr lang="en-US" altLang="zh-CN" sz="1867" dirty="0"/>
              <a:t> &gt;&gt; x2; </a:t>
            </a:r>
          </a:p>
          <a:p>
            <a:pPr eaLnBrk="1" hangingPunct="1">
              <a:lnSpc>
                <a:spcPct val="90000"/>
              </a:lnSpc>
              <a:buFont typeface="Wingdings" pitchFamily="2" charset="2"/>
              <a:buNone/>
            </a:pPr>
            <a:endParaRPr lang="en-US" altLang="zh-CN" sz="1867" dirty="0"/>
          </a:p>
          <a:p>
            <a:pPr eaLnBrk="1" hangingPunct="1">
              <a:lnSpc>
                <a:spcPct val="90000"/>
              </a:lnSpc>
              <a:buFont typeface="Wingdings" pitchFamily="2" charset="2"/>
              <a:buNone/>
            </a:pPr>
            <a:r>
              <a:rPr lang="en-US" altLang="zh-CN" sz="1867" dirty="0"/>
              <a:t>     x3 = x1 + x2; </a:t>
            </a:r>
            <a:endParaRPr lang="zh-CN" altLang="fr-FR" sz="1867" dirty="0"/>
          </a:p>
          <a:p>
            <a:pPr>
              <a:lnSpc>
                <a:spcPct val="90000"/>
              </a:lnSpc>
            </a:pPr>
            <a:endParaRPr lang="en-US" altLang="zh-CN" sz="1867" dirty="0"/>
          </a:p>
          <a:p>
            <a:pPr>
              <a:lnSpc>
                <a:spcPct val="90000"/>
              </a:lnSpc>
            </a:pPr>
            <a:r>
              <a:rPr lang="zh-CN" altLang="fr-FR" sz="1867" dirty="0"/>
              <a:t>     </a:t>
            </a:r>
            <a:r>
              <a:rPr lang="fr-FR" altLang="zh-CN" sz="1867" dirty="0"/>
              <a:t>cout &lt;&lt; x1 &lt;&lt; " + " &lt;&lt; x2 &lt;&lt; " = "    &lt;&lt; x3 &lt;&lt; endl; </a:t>
            </a:r>
            <a:endParaRPr lang="en-US" altLang="zh-CN" sz="1867" dirty="0"/>
          </a:p>
          <a:p>
            <a:pPr eaLnBrk="1" hangingPunct="1">
              <a:lnSpc>
                <a:spcPct val="90000"/>
              </a:lnSpc>
              <a:buFont typeface="Wingdings" pitchFamily="2" charset="2"/>
              <a:buNone/>
            </a:pPr>
            <a:endParaRPr lang="en-US" altLang="zh-CN" sz="1867" dirty="0"/>
          </a:p>
          <a:p>
            <a:pPr eaLnBrk="1" hangingPunct="1">
              <a:lnSpc>
                <a:spcPct val="90000"/>
              </a:lnSpc>
              <a:buFont typeface="Wingdings" pitchFamily="2" charset="2"/>
              <a:buNone/>
            </a:pPr>
            <a:r>
              <a:rPr lang="zh-CN" altLang="fr-FR" sz="1867" dirty="0"/>
              <a:t>     </a:t>
            </a:r>
            <a:r>
              <a:rPr lang="en-US" altLang="zh-CN" sz="1867" dirty="0"/>
              <a:t>return 0;</a:t>
            </a:r>
          </a:p>
          <a:p>
            <a:pPr eaLnBrk="1" hangingPunct="1">
              <a:lnSpc>
                <a:spcPct val="90000"/>
              </a:lnSpc>
              <a:buFont typeface="Wingdings" pitchFamily="2" charset="2"/>
              <a:buNone/>
            </a:pPr>
            <a:r>
              <a:rPr lang="en-US" altLang="zh-CN" sz="1867" dirty="0"/>
              <a:t>} </a:t>
            </a:r>
          </a:p>
        </p:txBody>
      </p:sp>
    </p:spTree>
  </p:cSld>
  <p:clrMapOvr>
    <a:masterClrMapping/>
  </p:clrMapOvr>
  <p:transition spd="med">
    <p:fade/>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6370" name="Rectangle 2"/>
          <p:cNvSpPr>
            <a:spLocks noGrp="1" noChangeArrowheads="1"/>
          </p:cNvSpPr>
          <p:nvPr>
            <p:ph type="title"/>
          </p:nvPr>
        </p:nvSpPr>
        <p:spPr/>
        <p:txBody>
          <a:bodyPr/>
          <a:lstStyle/>
          <a:p>
            <a:pPr eaLnBrk="1" hangingPunct="1">
              <a:defRPr/>
            </a:pPr>
            <a:r>
              <a:rPr lang="zh-CN" altLang="en-US" dirty="0"/>
              <a:t>继承的概念</a:t>
            </a:r>
          </a:p>
        </p:txBody>
      </p:sp>
      <p:sp>
        <p:nvSpPr>
          <p:cNvPr id="232451" name="Rectangle 3"/>
          <p:cNvSpPr>
            <a:spLocks noGrp="1" noChangeArrowheads="1"/>
          </p:cNvSpPr>
          <p:nvPr>
            <p:ph idx="4294967295"/>
          </p:nvPr>
        </p:nvSpPr>
        <p:spPr>
          <a:xfrm>
            <a:off x="577222" y="5647833"/>
            <a:ext cx="10363200" cy="542925"/>
          </a:xfrm>
        </p:spPr>
        <p:txBody>
          <a:bodyPr>
            <a:normAutofit fontScale="92500"/>
          </a:bodyPr>
          <a:lstStyle/>
          <a:p>
            <a:pPr marL="0" indent="0" eaLnBrk="1" hangingPunct="1">
              <a:lnSpc>
                <a:spcPct val="125000"/>
              </a:lnSpc>
              <a:buNone/>
            </a:pPr>
            <a:r>
              <a:rPr lang="zh-CN" altLang="en-US" dirty="0">
                <a:solidFill>
                  <a:srgbClr val="C00000"/>
                </a:solidFill>
              </a:rPr>
              <a:t>在已有类的基础上扩充属性或行为创建新的类</a:t>
            </a:r>
          </a:p>
        </p:txBody>
      </p:sp>
      <p:sp>
        <p:nvSpPr>
          <p:cNvPr id="4" name="内容占位符 2"/>
          <p:cNvSpPr txBox="1">
            <a:spLocks/>
          </p:cNvSpPr>
          <p:nvPr/>
        </p:nvSpPr>
        <p:spPr>
          <a:xfrm>
            <a:off x="752475" y="1490853"/>
            <a:ext cx="5774432" cy="580660"/>
          </a:xfrm>
          <a:prstGeom prst="rect">
            <a:avLst/>
          </a:prstGeom>
        </p:spPr>
        <p:txBody>
          <a:bodyPr vert="horz">
            <a:normAutofit/>
          </a:bodyPr>
          <a:lstStyle/>
          <a:p>
            <a:pPr marL="560818" indent="-512051" defTabSz="1219170">
              <a:spcBef>
                <a:spcPct val="20000"/>
              </a:spcBef>
              <a:buClr>
                <a:schemeClr val="accent1"/>
              </a:buClr>
              <a:buSzPct val="80000"/>
              <a:defRPr/>
            </a:pPr>
            <a:r>
              <a:rPr lang="zh-CN" altLang="en-US" sz="2400">
                <a:latin typeface="微软雅黑" pitchFamily="34" charset="-122"/>
                <a:ea typeface="微软雅黑" pitchFamily="34" charset="-122"/>
              </a:rPr>
              <a:t>问题：需要一个程序员</a:t>
            </a:r>
            <a:endParaRPr lang="zh-CN" altLang="en-US" sz="2400" dirty="0">
              <a:latin typeface="微软雅黑" pitchFamily="34" charset="-122"/>
              <a:ea typeface="微软雅黑" pitchFamily="34" charset="-122"/>
            </a:endParaRPr>
          </a:p>
        </p:txBody>
      </p:sp>
      <p:sp>
        <p:nvSpPr>
          <p:cNvPr id="5" name="内容占位符 2"/>
          <p:cNvSpPr txBox="1">
            <a:spLocks/>
          </p:cNvSpPr>
          <p:nvPr/>
        </p:nvSpPr>
        <p:spPr>
          <a:xfrm>
            <a:off x="766267" y="2455555"/>
            <a:ext cx="3840427" cy="580660"/>
          </a:xfrm>
          <a:prstGeom prst="rect">
            <a:avLst/>
          </a:prstGeom>
        </p:spPr>
        <p:txBody>
          <a:bodyPr vert="horz">
            <a:normAutofit/>
          </a:bodyPr>
          <a:lstStyle/>
          <a:p>
            <a:pPr marL="560818" indent="-512051" defTabSz="1219170">
              <a:spcBef>
                <a:spcPct val="20000"/>
              </a:spcBef>
              <a:buClr>
                <a:schemeClr val="accent1"/>
              </a:buClr>
              <a:buSzPct val="80000"/>
              <a:defRPr/>
            </a:pPr>
            <a:r>
              <a:rPr lang="zh-CN" altLang="en-US" sz="2400" b="1" dirty="0">
                <a:latin typeface="微软雅黑" pitchFamily="34" charset="-122"/>
                <a:ea typeface="微软雅黑" pitchFamily="34" charset="-122"/>
              </a:rPr>
              <a:t>如何培养一个程序员？</a:t>
            </a:r>
          </a:p>
        </p:txBody>
      </p:sp>
      <p:sp>
        <p:nvSpPr>
          <p:cNvPr id="6" name="内容占位符 2"/>
          <p:cNvSpPr txBox="1">
            <a:spLocks/>
          </p:cNvSpPr>
          <p:nvPr/>
        </p:nvSpPr>
        <p:spPr>
          <a:xfrm>
            <a:off x="766267" y="3031620"/>
            <a:ext cx="1632181" cy="484649"/>
          </a:xfrm>
          <a:prstGeom prst="rect">
            <a:avLst/>
          </a:prstGeom>
        </p:spPr>
        <p:txBody>
          <a:bodyPr vert="horz">
            <a:normAutofit/>
          </a:bodyPr>
          <a:lstStyle/>
          <a:p>
            <a:pPr marL="560818" indent="-512051" defTabSz="1219170">
              <a:spcBef>
                <a:spcPct val="20000"/>
              </a:spcBef>
              <a:buClr>
                <a:schemeClr val="accent1"/>
              </a:buClr>
              <a:buSzPct val="80000"/>
              <a:defRPr/>
            </a:pPr>
            <a:r>
              <a:rPr lang="zh-CN" altLang="en-US" sz="2400" dirty="0">
                <a:latin typeface="微软雅黑" pitchFamily="34" charset="-122"/>
                <a:ea typeface="微软雅黑" pitchFamily="34" charset="-122"/>
              </a:rPr>
              <a:t>方案一</a:t>
            </a:r>
          </a:p>
        </p:txBody>
      </p:sp>
      <p:sp>
        <p:nvSpPr>
          <p:cNvPr id="7" name="内容占位符 2"/>
          <p:cNvSpPr txBox="1">
            <a:spLocks/>
          </p:cNvSpPr>
          <p:nvPr/>
        </p:nvSpPr>
        <p:spPr>
          <a:xfrm>
            <a:off x="766267" y="3703694"/>
            <a:ext cx="1440160" cy="580660"/>
          </a:xfrm>
          <a:prstGeom prst="rect">
            <a:avLst/>
          </a:prstGeom>
        </p:spPr>
        <p:txBody>
          <a:bodyPr vert="horz">
            <a:normAutofit/>
          </a:bodyPr>
          <a:lstStyle/>
          <a:p>
            <a:pPr marL="560818" indent="-512051" defTabSz="1219170">
              <a:spcBef>
                <a:spcPct val="20000"/>
              </a:spcBef>
              <a:buClr>
                <a:schemeClr val="accent1"/>
              </a:buClr>
              <a:buSzPct val="80000"/>
              <a:defRPr/>
            </a:pPr>
            <a:r>
              <a:rPr lang="zh-CN" altLang="en-US" sz="2400" dirty="0">
                <a:latin typeface="微软雅黑" pitchFamily="34" charset="-122"/>
                <a:ea typeface="微软雅黑" pitchFamily="34" charset="-122"/>
              </a:rPr>
              <a:t>方案二</a:t>
            </a:r>
          </a:p>
        </p:txBody>
      </p:sp>
      <p:sp>
        <p:nvSpPr>
          <p:cNvPr id="8" name="内容占位符 2"/>
          <p:cNvSpPr txBox="1">
            <a:spLocks/>
          </p:cNvSpPr>
          <p:nvPr/>
        </p:nvSpPr>
        <p:spPr>
          <a:xfrm>
            <a:off x="2878501" y="3703694"/>
            <a:ext cx="1536171" cy="580660"/>
          </a:xfrm>
          <a:prstGeom prst="rect">
            <a:avLst/>
          </a:prstGeom>
        </p:spPr>
        <p:txBody>
          <a:bodyPr vert="horz">
            <a:normAutofit/>
          </a:bodyPr>
          <a:lstStyle/>
          <a:p>
            <a:pPr marL="560818" indent="-512051" defTabSz="1219170">
              <a:spcBef>
                <a:spcPct val="20000"/>
              </a:spcBef>
              <a:buClr>
                <a:schemeClr val="accent1"/>
              </a:buClr>
              <a:buSzPct val="80000"/>
              <a:defRPr/>
            </a:pPr>
            <a:r>
              <a:rPr lang="zh-CN" altLang="en-US" sz="2400" dirty="0">
                <a:latin typeface="微软雅黑" pitchFamily="34" charset="-122"/>
                <a:ea typeface="微软雅黑" pitchFamily="34" charset="-122"/>
              </a:rPr>
              <a:t>中学生</a:t>
            </a:r>
          </a:p>
        </p:txBody>
      </p:sp>
      <p:sp>
        <p:nvSpPr>
          <p:cNvPr id="9" name="内容占位符 2"/>
          <p:cNvSpPr txBox="1">
            <a:spLocks/>
          </p:cNvSpPr>
          <p:nvPr/>
        </p:nvSpPr>
        <p:spPr>
          <a:xfrm>
            <a:off x="7583024" y="3703694"/>
            <a:ext cx="1920213" cy="580660"/>
          </a:xfrm>
          <a:prstGeom prst="rect">
            <a:avLst/>
          </a:prstGeom>
        </p:spPr>
        <p:txBody>
          <a:bodyPr vert="horz">
            <a:normAutofit/>
          </a:bodyPr>
          <a:lstStyle/>
          <a:p>
            <a:pPr marL="560818" indent="-512051" defTabSz="1219170">
              <a:spcBef>
                <a:spcPct val="20000"/>
              </a:spcBef>
              <a:buClr>
                <a:schemeClr val="accent1"/>
              </a:buClr>
              <a:buSzPct val="80000"/>
              <a:defRPr/>
            </a:pPr>
            <a:r>
              <a:rPr lang="zh-CN" altLang="en-US" sz="2400" dirty="0">
                <a:latin typeface="微软雅黑" pitchFamily="34" charset="-122"/>
                <a:ea typeface="微软雅黑" pitchFamily="34" charset="-122"/>
              </a:rPr>
              <a:t>继承！！！</a:t>
            </a:r>
          </a:p>
        </p:txBody>
      </p:sp>
      <p:sp>
        <p:nvSpPr>
          <p:cNvPr id="10" name="内容占位符 2"/>
          <p:cNvSpPr txBox="1">
            <a:spLocks/>
          </p:cNvSpPr>
          <p:nvPr/>
        </p:nvSpPr>
        <p:spPr>
          <a:xfrm>
            <a:off x="2878502" y="3031619"/>
            <a:ext cx="1920213" cy="580660"/>
          </a:xfrm>
          <a:prstGeom prst="rect">
            <a:avLst/>
          </a:prstGeom>
        </p:spPr>
        <p:txBody>
          <a:bodyPr vert="horz">
            <a:normAutofit/>
          </a:bodyPr>
          <a:lstStyle/>
          <a:p>
            <a:pPr marL="560818" indent="-512051" defTabSz="1219170">
              <a:spcBef>
                <a:spcPct val="20000"/>
              </a:spcBef>
              <a:buClr>
                <a:schemeClr val="accent1"/>
              </a:buClr>
              <a:buSzPct val="80000"/>
              <a:defRPr/>
            </a:pPr>
            <a:r>
              <a:rPr lang="zh-CN" altLang="en-US" sz="2400" dirty="0">
                <a:latin typeface="微软雅黑" pitchFamily="34" charset="-122"/>
                <a:ea typeface="微软雅黑" pitchFamily="34" charset="-122"/>
              </a:rPr>
              <a:t>懵懂的孩童</a:t>
            </a:r>
          </a:p>
        </p:txBody>
      </p:sp>
      <p:grpSp>
        <p:nvGrpSpPr>
          <p:cNvPr id="11" name="组合 10"/>
          <p:cNvGrpSpPr/>
          <p:nvPr/>
        </p:nvGrpSpPr>
        <p:grpSpPr>
          <a:xfrm>
            <a:off x="4894726" y="3036215"/>
            <a:ext cx="2208245" cy="580660"/>
            <a:chOff x="1979712" y="2427734"/>
            <a:chExt cx="1656184" cy="435495"/>
          </a:xfrm>
        </p:grpSpPr>
        <p:sp>
          <p:nvSpPr>
            <p:cNvPr id="12" name="内容占位符 2"/>
            <p:cNvSpPr txBox="1">
              <a:spLocks/>
            </p:cNvSpPr>
            <p:nvPr/>
          </p:nvSpPr>
          <p:spPr>
            <a:xfrm>
              <a:off x="2627784" y="2427734"/>
              <a:ext cx="1008112" cy="435495"/>
            </a:xfrm>
            <a:prstGeom prst="rect">
              <a:avLst/>
            </a:prstGeom>
          </p:spPr>
          <p:txBody>
            <a:bodyPr vert="horz">
              <a:normAutofit/>
            </a:bodyPr>
            <a:lstStyle/>
            <a:p>
              <a:pPr marL="560818" indent="-512051" defTabSz="1219170">
                <a:spcBef>
                  <a:spcPct val="20000"/>
                </a:spcBef>
                <a:buClr>
                  <a:schemeClr val="accent1"/>
                </a:buClr>
                <a:buSzPct val="80000"/>
                <a:defRPr/>
              </a:pPr>
              <a:r>
                <a:rPr lang="zh-CN" altLang="en-US" sz="2400" dirty="0">
                  <a:latin typeface="微软雅黑" pitchFamily="34" charset="-122"/>
                  <a:ea typeface="微软雅黑" pitchFamily="34" charset="-122"/>
                </a:rPr>
                <a:t>程序员</a:t>
              </a:r>
            </a:p>
          </p:txBody>
        </p:sp>
        <p:sp>
          <p:nvSpPr>
            <p:cNvPr id="13" name="右箭头 12"/>
            <p:cNvSpPr/>
            <p:nvPr/>
          </p:nvSpPr>
          <p:spPr>
            <a:xfrm>
              <a:off x="1979712" y="2571750"/>
              <a:ext cx="504056" cy="14401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14" name="组合 13"/>
          <p:cNvGrpSpPr/>
          <p:nvPr/>
        </p:nvGrpSpPr>
        <p:grpSpPr>
          <a:xfrm>
            <a:off x="4414672" y="3703694"/>
            <a:ext cx="2208245" cy="580660"/>
            <a:chOff x="1979712" y="2427734"/>
            <a:chExt cx="1656184" cy="435495"/>
          </a:xfrm>
        </p:grpSpPr>
        <p:sp>
          <p:nvSpPr>
            <p:cNvPr id="15" name="内容占位符 2"/>
            <p:cNvSpPr txBox="1">
              <a:spLocks/>
            </p:cNvSpPr>
            <p:nvPr/>
          </p:nvSpPr>
          <p:spPr>
            <a:xfrm>
              <a:off x="2627784" y="2427734"/>
              <a:ext cx="1008112" cy="435495"/>
            </a:xfrm>
            <a:prstGeom prst="rect">
              <a:avLst/>
            </a:prstGeom>
          </p:spPr>
          <p:txBody>
            <a:bodyPr vert="horz">
              <a:normAutofit/>
            </a:bodyPr>
            <a:lstStyle/>
            <a:p>
              <a:pPr marL="560818" indent="-512051" defTabSz="1219170">
                <a:spcBef>
                  <a:spcPct val="20000"/>
                </a:spcBef>
                <a:buClr>
                  <a:schemeClr val="accent1"/>
                </a:buClr>
                <a:buSzPct val="80000"/>
                <a:defRPr/>
              </a:pPr>
              <a:r>
                <a:rPr lang="zh-CN" altLang="en-US" sz="2400" dirty="0">
                  <a:latin typeface="微软雅黑" pitchFamily="34" charset="-122"/>
                  <a:ea typeface="微软雅黑" pitchFamily="34" charset="-122"/>
                </a:rPr>
                <a:t>程序员</a:t>
              </a:r>
            </a:p>
          </p:txBody>
        </p:sp>
        <p:sp>
          <p:nvSpPr>
            <p:cNvPr id="16" name="右箭头 15"/>
            <p:cNvSpPr/>
            <p:nvPr/>
          </p:nvSpPr>
          <p:spPr>
            <a:xfrm>
              <a:off x="1979712" y="2571750"/>
              <a:ext cx="504056" cy="14401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17" name="圆角矩形标注 16"/>
          <p:cNvSpPr/>
          <p:nvPr/>
        </p:nvSpPr>
        <p:spPr>
          <a:xfrm>
            <a:off x="2398448" y="4471779"/>
            <a:ext cx="960107" cy="384043"/>
          </a:xfrm>
          <a:prstGeom prst="wedgeRoundRectCallout">
            <a:avLst>
              <a:gd name="adj1" fmla="val 66470"/>
              <a:gd name="adj2" fmla="val -148317"/>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67" dirty="0">
                <a:solidFill>
                  <a:srgbClr val="C00000"/>
                </a:solidFill>
                <a:latin typeface="微软雅黑" pitchFamily="34" charset="-122"/>
                <a:ea typeface="微软雅黑" pitchFamily="34" charset="-122"/>
              </a:rPr>
              <a:t>基类</a:t>
            </a:r>
          </a:p>
        </p:txBody>
      </p:sp>
      <p:sp>
        <p:nvSpPr>
          <p:cNvPr id="18" name="圆角矩形标注 17"/>
          <p:cNvSpPr/>
          <p:nvPr/>
        </p:nvSpPr>
        <p:spPr>
          <a:xfrm>
            <a:off x="5182758" y="4855821"/>
            <a:ext cx="1344149" cy="384043"/>
          </a:xfrm>
          <a:prstGeom prst="wedgeRoundRectCallout">
            <a:avLst>
              <a:gd name="adj1" fmla="val 14740"/>
              <a:gd name="adj2" fmla="val -262406"/>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67" dirty="0">
                <a:solidFill>
                  <a:srgbClr val="C00000"/>
                </a:solidFill>
                <a:latin typeface="微软雅黑" pitchFamily="34" charset="-122"/>
                <a:ea typeface="微软雅黑" pitchFamily="34" charset="-122"/>
              </a:rPr>
              <a:t>派生类</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blinds(horizontal)">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blinds(horizontal)">
                                      <p:cBhvr>
                                        <p:cTn id="22" dur="500"/>
                                        <p:tgtEl>
                                          <p:spTgt spid="1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blinds(horizontal)">
                                      <p:cBhvr>
                                        <p:cTn id="32" dur="500"/>
                                        <p:tgtEl>
                                          <p:spTgt spid="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animEffect transition="in" filter="blinds(horizontal)">
                                      <p:cBhvr>
                                        <p:cTn id="37" dur="500"/>
                                        <p:tgtEl>
                                          <p:spTgt spid="8">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linds(horizontal)">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9">
                                            <p:txEl>
                                              <p:pRg st="0" end="0"/>
                                            </p:txEl>
                                          </p:spTgt>
                                        </p:tgtEl>
                                        <p:attrNameLst>
                                          <p:attrName>style.visibility</p:attrName>
                                        </p:attrNameLst>
                                      </p:cBhvr>
                                      <p:to>
                                        <p:strVal val="visible"/>
                                      </p:to>
                                    </p:set>
                                    <p:animEffect transition="in" filter="blinds(horizontal)">
                                      <p:cBhvr>
                                        <p:cTn id="47" dur="500"/>
                                        <p:tgtEl>
                                          <p:spTgt spid="9">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32451">
                                            <p:txEl>
                                              <p:pRg st="0" end="0"/>
                                            </p:txEl>
                                          </p:spTgt>
                                        </p:tgtEl>
                                        <p:attrNameLst>
                                          <p:attrName>style.visibility</p:attrName>
                                        </p:attrNameLst>
                                      </p:cBhvr>
                                      <p:to>
                                        <p:strVal val="visible"/>
                                      </p:to>
                                    </p:set>
                                    <p:animEffect transition="in" filter="blinds(horizontal)">
                                      <p:cBhvr>
                                        <p:cTn id="52" dur="500"/>
                                        <p:tgtEl>
                                          <p:spTgt spid="232451">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blinds(horizontal)">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blinds(horizontal)">
                                      <p:cBhvr>
                                        <p:cTn id="6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1" grpId="0" build="p"/>
      <p:bldP spid="4" grpId="0" build="p"/>
      <p:bldP spid="5" grpId="0" build="p"/>
      <p:bldP spid="6" grpId="0" build="p"/>
      <p:bldP spid="7" grpId="0" build="p"/>
      <p:bldP spid="8" grpId="0" build="p"/>
      <p:bldP spid="9" grpId="0" build="p"/>
      <p:bldP spid="10" grpId="0" build="p"/>
      <p:bldP spid="17" grpId="0" animBg="1"/>
      <p:bldP spid="18" grpId="0" animBg="1"/>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继承的意义</a:t>
            </a:r>
          </a:p>
        </p:txBody>
      </p:sp>
      <p:sp>
        <p:nvSpPr>
          <p:cNvPr id="233475" name="内容占位符 2"/>
          <p:cNvSpPr>
            <a:spLocks noGrp="1"/>
          </p:cNvSpPr>
          <p:nvPr>
            <p:ph idx="4294967295"/>
          </p:nvPr>
        </p:nvSpPr>
        <p:spPr>
          <a:xfrm>
            <a:off x="508000" y="1347788"/>
            <a:ext cx="10815638" cy="3743325"/>
          </a:xfrm>
        </p:spPr>
        <p:txBody>
          <a:bodyPr/>
          <a:lstStyle/>
          <a:p>
            <a:pPr marL="0" indent="0">
              <a:lnSpc>
                <a:spcPct val="150000"/>
              </a:lnSpc>
              <a:buNone/>
            </a:pPr>
            <a:r>
              <a:rPr lang="zh-CN" altLang="zh-CN" dirty="0"/>
              <a:t>支持软件的重用，基类代码被派生类重用</a:t>
            </a:r>
            <a:endParaRPr lang="en-US" altLang="zh-CN" dirty="0"/>
          </a:p>
          <a:p>
            <a:pPr marL="0" indent="0">
              <a:lnSpc>
                <a:spcPct val="150000"/>
              </a:lnSpc>
              <a:buNone/>
            </a:pPr>
            <a:r>
              <a:rPr lang="zh-CN" altLang="zh-CN" dirty="0"/>
              <a:t>可以反映事物之间的层次关系，基类和派生类是“一般和特殊”的关系，派生类是一类特殊的基类</a:t>
            </a:r>
            <a:endParaRPr lang="en-US" altLang="zh-CN" dirty="0"/>
          </a:p>
          <a:p>
            <a:pPr marL="0" indent="0">
              <a:lnSpc>
                <a:spcPct val="150000"/>
              </a:lnSpc>
              <a:buNone/>
            </a:pPr>
            <a:r>
              <a:rPr lang="zh-CN" altLang="zh-CN" dirty="0"/>
              <a:t>支持软件的增量开发，通过类的功能扩展整个软件的功能</a:t>
            </a:r>
            <a:endParaRPr lang="en-US" altLang="zh-CN" dirty="0"/>
          </a:p>
          <a:p>
            <a:pPr marL="0" indent="0">
              <a:lnSpc>
                <a:spcPct val="150000"/>
              </a:lnSpc>
              <a:buNone/>
            </a:pPr>
            <a:r>
              <a:rPr lang="zh-CN" altLang="zh-CN" dirty="0"/>
              <a:t>利用多继承对概念进行组合。</a:t>
            </a:r>
            <a:endParaRPr lang="zh-CN" altLang="en-US" dirty="0"/>
          </a:p>
        </p:txBody>
      </p:sp>
      <p:sp>
        <p:nvSpPr>
          <p:cNvPr id="4" name="灯片编号占位符 3"/>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155</a:t>
            </a:fld>
            <a:endParaRPr kumimoji="0" lang="en-US"/>
          </a:p>
        </p:txBody>
      </p:sp>
    </p:spTree>
  </p:cSld>
  <p:clrMapOvr>
    <a:masterClrMapping/>
  </p:clrMapOvr>
  <p:transition spd="med">
    <p:fade/>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7394" name="Rectangle 2"/>
          <p:cNvSpPr>
            <a:spLocks noGrp="1" noChangeArrowheads="1"/>
          </p:cNvSpPr>
          <p:nvPr>
            <p:ph type="title"/>
          </p:nvPr>
        </p:nvSpPr>
        <p:spPr/>
        <p:txBody>
          <a:bodyPr/>
          <a:lstStyle/>
          <a:p>
            <a:pPr eaLnBrk="1" hangingPunct="1">
              <a:defRPr/>
            </a:pPr>
            <a:r>
              <a:rPr lang="zh-CN" altLang="en-US" dirty="0"/>
              <a:t>派生类的定义</a:t>
            </a:r>
          </a:p>
        </p:txBody>
      </p:sp>
      <p:sp>
        <p:nvSpPr>
          <p:cNvPr id="235523" name="Rectangle 3"/>
          <p:cNvSpPr>
            <a:spLocks noGrp="1" noChangeArrowheads="1"/>
          </p:cNvSpPr>
          <p:nvPr>
            <p:ph idx="4294967295"/>
          </p:nvPr>
        </p:nvSpPr>
        <p:spPr>
          <a:xfrm>
            <a:off x="866775" y="1007536"/>
            <a:ext cx="8305800" cy="3686175"/>
          </a:xfrm>
        </p:spPr>
        <p:txBody>
          <a:bodyPr/>
          <a:lstStyle/>
          <a:p>
            <a:pPr marL="80432" indent="0">
              <a:spcBef>
                <a:spcPts val="1600"/>
              </a:spcBef>
              <a:buNone/>
            </a:pPr>
            <a:r>
              <a:rPr lang="zh-CN" altLang="en-US" b="1" dirty="0"/>
              <a:t>类定义格式</a:t>
            </a:r>
          </a:p>
          <a:p>
            <a:pPr marL="80432" indent="0">
              <a:spcBef>
                <a:spcPts val="1600"/>
              </a:spcBef>
              <a:buNone/>
            </a:pPr>
            <a:r>
              <a:rPr lang="zh-CN" altLang="en-US" sz="1867" dirty="0"/>
              <a:t> </a:t>
            </a:r>
            <a:r>
              <a:rPr lang="en-US" altLang="zh-CN" sz="1867" dirty="0"/>
              <a:t>class </a:t>
            </a:r>
            <a:r>
              <a:rPr lang="zh-CN" altLang="en-US" sz="1867" dirty="0"/>
              <a:t>派生类名：派生方法  基类名</a:t>
            </a:r>
          </a:p>
          <a:p>
            <a:pPr marL="80432" indent="0">
              <a:spcBef>
                <a:spcPts val="1600"/>
              </a:spcBef>
              <a:buNone/>
            </a:pPr>
            <a:r>
              <a:rPr lang="zh-CN" altLang="en-US" sz="1867" dirty="0"/>
              <a:t> </a:t>
            </a:r>
            <a:r>
              <a:rPr lang="en-US" altLang="zh-CN" sz="1867" dirty="0"/>
              <a:t>{</a:t>
            </a:r>
          </a:p>
          <a:p>
            <a:pPr marL="80432" indent="0">
              <a:spcBef>
                <a:spcPts val="1600"/>
              </a:spcBef>
              <a:buNone/>
            </a:pPr>
            <a:r>
              <a:rPr lang="en-US" altLang="zh-CN" sz="1867" dirty="0"/>
              <a:t>         //</a:t>
            </a:r>
            <a:r>
              <a:rPr lang="zh-CN" altLang="en-US" sz="1867" dirty="0"/>
              <a:t>派生类新增的数据成员和成员函数</a:t>
            </a:r>
          </a:p>
          <a:p>
            <a:pPr marL="80432" indent="0">
              <a:spcBef>
                <a:spcPts val="1600"/>
              </a:spcBef>
              <a:buNone/>
            </a:pPr>
            <a:r>
              <a:rPr lang="zh-CN" altLang="en-US" sz="1867" dirty="0"/>
              <a:t> </a:t>
            </a:r>
            <a:r>
              <a:rPr lang="en-US" altLang="zh-CN" sz="1867" dirty="0"/>
              <a:t>}</a:t>
            </a:r>
            <a:r>
              <a:rPr lang="zh-CN" altLang="en-US" sz="1867" dirty="0"/>
              <a:t>；</a:t>
            </a:r>
          </a:p>
          <a:p>
            <a:pPr marL="80432" indent="0">
              <a:spcBef>
                <a:spcPts val="1600"/>
              </a:spcBef>
              <a:buNone/>
            </a:pPr>
            <a:r>
              <a:rPr lang="zh-CN" altLang="en-US" b="1" dirty="0"/>
              <a:t>派生方法：决定基类成员在派生类中的访问特性</a:t>
            </a:r>
            <a:endParaRPr lang="en-US" altLang="zh-CN" b="1" dirty="0"/>
          </a:p>
          <a:p>
            <a:pPr marL="80432" indent="0">
              <a:spcBef>
                <a:spcPts val="1600"/>
              </a:spcBef>
              <a:buNone/>
            </a:pPr>
            <a:r>
              <a:rPr lang="zh-CN" altLang="en-US" sz="1867" dirty="0"/>
              <a:t>派生类成员函数不能访问基类的私有成员</a:t>
            </a:r>
          </a:p>
        </p:txBody>
      </p:sp>
      <p:sp>
        <p:nvSpPr>
          <p:cNvPr id="6" name="灯片编号占位符 5"/>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156</a:t>
            </a:fld>
            <a:endParaRPr kumimoji="0" lang="en-US"/>
          </a:p>
        </p:txBody>
      </p:sp>
      <p:sp>
        <p:nvSpPr>
          <p:cNvPr id="4" name="矩形 3"/>
          <p:cNvSpPr/>
          <p:nvPr/>
        </p:nvSpPr>
        <p:spPr>
          <a:xfrm>
            <a:off x="762000" y="4972050"/>
            <a:ext cx="4257675" cy="1241494"/>
          </a:xfrm>
          <a:prstGeom prst="rect">
            <a:avLst/>
          </a:prstGeom>
        </p:spPr>
        <p:txBody>
          <a:bodyPr wrap="square">
            <a:spAutoFit/>
          </a:bodyPr>
          <a:lstStyle/>
          <a:p>
            <a:pPr marL="812780" indent="-732348">
              <a:spcBef>
                <a:spcPts val="1600"/>
              </a:spcBef>
            </a:pPr>
            <a:r>
              <a:rPr lang="zh-CN" altLang="en-US" sz="2400" b="1" dirty="0">
                <a:latin typeface="微软雅黑" pitchFamily="34" charset="-122"/>
                <a:ea typeface="微软雅黑" pitchFamily="34" charset="-122"/>
              </a:rPr>
              <a:t>公有派生</a:t>
            </a:r>
            <a:endParaRPr lang="en-US" altLang="zh-CN" sz="2400" b="1" dirty="0">
              <a:latin typeface="微软雅黑" pitchFamily="34" charset="-122"/>
              <a:ea typeface="微软雅黑" pitchFamily="34" charset="-122"/>
            </a:endParaRPr>
          </a:p>
          <a:p>
            <a:pPr marL="812780" indent="-732348">
              <a:spcBef>
                <a:spcPts val="800"/>
              </a:spcBef>
            </a:pPr>
            <a:r>
              <a:rPr lang="en-US" altLang="zh-CN" sz="1867" dirty="0">
                <a:latin typeface="微软雅黑" pitchFamily="34" charset="-122"/>
                <a:ea typeface="微软雅黑" pitchFamily="34" charset="-122"/>
              </a:rPr>
              <a:t>public</a:t>
            </a:r>
          </a:p>
          <a:p>
            <a:pPr marL="812780" indent="-732348">
              <a:spcBef>
                <a:spcPts val="800"/>
              </a:spcBef>
            </a:pPr>
            <a:r>
              <a:rPr lang="zh-CN" altLang="en-US" sz="1867" dirty="0">
                <a:latin typeface="微软雅黑" pitchFamily="34" charset="-122"/>
                <a:ea typeface="微软雅黑" pitchFamily="34" charset="-122"/>
              </a:rPr>
              <a:t>基类的公有成员在派生类也是公有的</a:t>
            </a:r>
            <a:endParaRPr lang="en-US" altLang="zh-CN" sz="1867" dirty="0">
              <a:latin typeface="微软雅黑" pitchFamily="34" charset="-122"/>
              <a:ea typeface="微软雅黑" pitchFamily="34" charset="-122"/>
            </a:endParaRPr>
          </a:p>
        </p:txBody>
      </p:sp>
      <p:sp>
        <p:nvSpPr>
          <p:cNvPr id="5" name="矩形 4"/>
          <p:cNvSpPr/>
          <p:nvPr/>
        </p:nvSpPr>
        <p:spPr>
          <a:xfrm>
            <a:off x="6096000" y="4972472"/>
            <a:ext cx="4378324" cy="1241494"/>
          </a:xfrm>
          <a:prstGeom prst="rect">
            <a:avLst/>
          </a:prstGeom>
        </p:spPr>
        <p:txBody>
          <a:bodyPr wrap="square">
            <a:spAutoFit/>
          </a:bodyPr>
          <a:lstStyle/>
          <a:p>
            <a:pPr marL="812780" indent="-732348">
              <a:spcBef>
                <a:spcPts val="1600"/>
              </a:spcBef>
            </a:pPr>
            <a:r>
              <a:rPr lang="zh-CN" altLang="en-US" sz="2400" b="1" dirty="0">
                <a:latin typeface="微软雅黑" pitchFamily="34" charset="-122"/>
                <a:ea typeface="微软雅黑" pitchFamily="34" charset="-122"/>
              </a:rPr>
              <a:t>私有派生</a:t>
            </a:r>
            <a:endParaRPr lang="en-US" altLang="zh-CN" sz="2400" b="1" dirty="0">
              <a:latin typeface="微软雅黑" pitchFamily="34" charset="-122"/>
              <a:ea typeface="微软雅黑" pitchFamily="34" charset="-122"/>
            </a:endParaRPr>
          </a:p>
          <a:p>
            <a:pPr marL="812780" indent="-732348">
              <a:spcBef>
                <a:spcPts val="800"/>
              </a:spcBef>
            </a:pPr>
            <a:r>
              <a:rPr lang="en-US" altLang="zh-CN" sz="1867" dirty="0">
                <a:latin typeface="微软雅黑" pitchFamily="34" charset="-122"/>
                <a:ea typeface="微软雅黑" pitchFamily="34" charset="-122"/>
              </a:rPr>
              <a:t>private</a:t>
            </a:r>
          </a:p>
          <a:p>
            <a:pPr marL="812780" indent="-732348">
              <a:spcBef>
                <a:spcPts val="800"/>
              </a:spcBef>
            </a:pPr>
            <a:r>
              <a:rPr lang="zh-CN" altLang="en-US" sz="1867" dirty="0">
                <a:latin typeface="微软雅黑" pitchFamily="34" charset="-122"/>
                <a:ea typeface="微软雅黑" pitchFamily="34" charset="-122"/>
              </a:rPr>
              <a:t>基类的公有成员在派生类是私有的</a:t>
            </a:r>
            <a:endParaRPr lang="en-US" altLang="zh-CN" sz="2400" dirty="0">
              <a:latin typeface="微软雅黑" pitchFamily="34" charset="-122"/>
              <a:ea typeface="微软雅黑"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5523">
                                            <p:txEl>
                                              <p:pRg st="5" end="5"/>
                                            </p:txEl>
                                          </p:spTgt>
                                        </p:tgtEl>
                                        <p:attrNameLst>
                                          <p:attrName>style.visibility</p:attrName>
                                        </p:attrNameLst>
                                      </p:cBhvr>
                                      <p:to>
                                        <p:strVal val="visible"/>
                                      </p:to>
                                    </p:set>
                                    <p:animEffect transition="in" filter="blinds(horizontal)">
                                      <p:cBhvr>
                                        <p:cTn id="7" dur="500"/>
                                        <p:tgtEl>
                                          <p:spTgt spid="23552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5523">
                                            <p:txEl>
                                              <p:pRg st="6" end="6"/>
                                            </p:txEl>
                                          </p:spTgt>
                                        </p:tgtEl>
                                        <p:attrNameLst>
                                          <p:attrName>style.visibility</p:attrName>
                                        </p:attrNameLst>
                                      </p:cBhvr>
                                      <p:to>
                                        <p:strVal val="visible"/>
                                      </p:to>
                                    </p:set>
                                    <p:animEffect transition="in" filter="blinds(horizontal)">
                                      <p:cBhvr>
                                        <p:cTn id="12" dur="500"/>
                                        <p:tgtEl>
                                          <p:spTgt spid="23552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8418" name="Rectangle 2"/>
          <p:cNvSpPr>
            <a:spLocks noGrp="1" noChangeArrowheads="1"/>
          </p:cNvSpPr>
          <p:nvPr>
            <p:ph type="title"/>
          </p:nvPr>
        </p:nvSpPr>
        <p:spPr/>
        <p:txBody>
          <a:bodyPr/>
          <a:lstStyle/>
          <a:p>
            <a:pPr eaLnBrk="1" hangingPunct="1">
              <a:defRPr/>
            </a:pPr>
            <a:r>
              <a:rPr lang="zh-CN" altLang="en-US" dirty="0"/>
              <a:t>派生实例</a:t>
            </a:r>
          </a:p>
        </p:txBody>
      </p:sp>
      <p:sp>
        <p:nvSpPr>
          <p:cNvPr id="236547" name="Rectangle 3"/>
          <p:cNvSpPr>
            <a:spLocks noGrp="1" noChangeArrowheads="1"/>
          </p:cNvSpPr>
          <p:nvPr>
            <p:ph idx="4294967295"/>
          </p:nvPr>
        </p:nvSpPr>
        <p:spPr>
          <a:xfrm>
            <a:off x="575733" y="1293707"/>
            <a:ext cx="3571875" cy="4545013"/>
          </a:xfrm>
          <a:noFill/>
          <a:ln>
            <a:solidFill>
              <a:schemeClr val="tx1"/>
            </a:solidFill>
          </a:ln>
        </p:spPr>
        <p:txBody>
          <a:bodyPr>
            <a:normAutofit/>
          </a:bodyPr>
          <a:lstStyle/>
          <a:p>
            <a:pPr eaLnBrk="1" hangingPunct="1">
              <a:lnSpc>
                <a:spcPct val="90000"/>
              </a:lnSpc>
              <a:buFont typeface="Wingdings" pitchFamily="2" charset="2"/>
              <a:buNone/>
            </a:pPr>
            <a:r>
              <a:rPr lang="en-US" altLang="zh-CN" sz="1867" dirty="0"/>
              <a:t>class base {</a:t>
            </a:r>
          </a:p>
          <a:p>
            <a:pPr eaLnBrk="1" hangingPunct="1">
              <a:lnSpc>
                <a:spcPct val="90000"/>
              </a:lnSpc>
              <a:buFont typeface="Wingdings" pitchFamily="2" charset="2"/>
              <a:buNone/>
            </a:pPr>
            <a:r>
              <a:rPr lang="en-US" altLang="zh-CN" sz="1867" dirty="0"/>
              <a:t>         </a:t>
            </a:r>
            <a:r>
              <a:rPr lang="en-US" altLang="zh-CN" sz="1867" dirty="0" err="1"/>
              <a:t>int</a:t>
            </a:r>
            <a:r>
              <a:rPr lang="en-US" altLang="zh-CN" sz="1867" dirty="0"/>
              <a:t> x;</a:t>
            </a:r>
          </a:p>
          <a:p>
            <a:pPr eaLnBrk="1" hangingPunct="1">
              <a:lnSpc>
                <a:spcPct val="90000"/>
              </a:lnSpc>
              <a:buFont typeface="Wingdings" pitchFamily="2" charset="2"/>
              <a:buNone/>
            </a:pPr>
            <a:r>
              <a:rPr lang="en-US" altLang="zh-CN" sz="1867" dirty="0"/>
              <a:t>   public: </a:t>
            </a:r>
          </a:p>
          <a:p>
            <a:pPr eaLnBrk="1" hangingPunct="1">
              <a:lnSpc>
                <a:spcPct val="90000"/>
              </a:lnSpc>
              <a:buFont typeface="Wingdings" pitchFamily="2" charset="2"/>
              <a:buNone/>
            </a:pPr>
            <a:r>
              <a:rPr lang="en-US" altLang="zh-CN" sz="1867" dirty="0"/>
              <a:t>         void </a:t>
            </a:r>
            <a:r>
              <a:rPr lang="en-US" altLang="zh-CN" sz="1867" dirty="0" err="1"/>
              <a:t>setx</a:t>
            </a:r>
            <a:r>
              <a:rPr lang="en-US" altLang="zh-CN" sz="1867" dirty="0"/>
              <a:t>(</a:t>
            </a:r>
            <a:r>
              <a:rPr lang="en-US" altLang="zh-CN" sz="1867" dirty="0" err="1"/>
              <a:t>int</a:t>
            </a:r>
            <a:r>
              <a:rPr lang="en-US" altLang="zh-CN" sz="1867" dirty="0"/>
              <a:t> k);</a:t>
            </a:r>
          </a:p>
          <a:p>
            <a:pPr eaLnBrk="1" hangingPunct="1">
              <a:lnSpc>
                <a:spcPct val="90000"/>
              </a:lnSpc>
              <a:buFont typeface="Wingdings" pitchFamily="2" charset="2"/>
              <a:buNone/>
            </a:pPr>
            <a:r>
              <a:rPr lang="en-US" altLang="zh-CN" sz="1867" dirty="0"/>
              <a:t>}</a:t>
            </a:r>
            <a:r>
              <a:rPr lang="zh-CN" altLang="en-US" sz="1867" dirty="0"/>
              <a:t>；</a:t>
            </a:r>
            <a:endParaRPr lang="en-US" altLang="zh-CN" sz="1867" dirty="0"/>
          </a:p>
          <a:p>
            <a:pPr eaLnBrk="1" hangingPunct="1">
              <a:lnSpc>
                <a:spcPct val="90000"/>
              </a:lnSpc>
              <a:buFont typeface="Wingdings" pitchFamily="2" charset="2"/>
              <a:buNone/>
            </a:pPr>
            <a:endParaRPr lang="en-US" altLang="zh-CN" sz="1867" dirty="0"/>
          </a:p>
          <a:p>
            <a:pPr eaLnBrk="1" hangingPunct="1">
              <a:lnSpc>
                <a:spcPct val="90000"/>
              </a:lnSpc>
              <a:buFont typeface="Wingdings" pitchFamily="2" charset="2"/>
              <a:buNone/>
            </a:pPr>
            <a:r>
              <a:rPr lang="en-US" altLang="zh-CN" sz="1867" dirty="0"/>
              <a:t>class derived1:public base {</a:t>
            </a:r>
          </a:p>
          <a:p>
            <a:pPr eaLnBrk="1" hangingPunct="1">
              <a:lnSpc>
                <a:spcPct val="90000"/>
              </a:lnSpc>
              <a:buFont typeface="Wingdings" pitchFamily="2" charset="2"/>
              <a:buNone/>
            </a:pPr>
            <a:r>
              <a:rPr lang="en-US" altLang="zh-CN" sz="1867" dirty="0"/>
              <a:t>        </a:t>
            </a:r>
            <a:r>
              <a:rPr lang="en-US" altLang="zh-CN" sz="1867" dirty="0" err="1"/>
              <a:t>int</a:t>
            </a:r>
            <a:r>
              <a:rPr lang="en-US" altLang="zh-CN" sz="1867" dirty="0"/>
              <a:t> y;</a:t>
            </a:r>
          </a:p>
          <a:p>
            <a:pPr eaLnBrk="1" hangingPunct="1">
              <a:lnSpc>
                <a:spcPct val="90000"/>
              </a:lnSpc>
              <a:buFont typeface="Wingdings" pitchFamily="2" charset="2"/>
              <a:buNone/>
            </a:pPr>
            <a:r>
              <a:rPr lang="en-US" altLang="zh-CN" sz="1867" dirty="0"/>
              <a:t>   public: </a:t>
            </a:r>
          </a:p>
          <a:p>
            <a:pPr eaLnBrk="1" hangingPunct="1">
              <a:lnSpc>
                <a:spcPct val="90000"/>
              </a:lnSpc>
              <a:buFont typeface="Wingdings" pitchFamily="2" charset="2"/>
              <a:buNone/>
            </a:pPr>
            <a:r>
              <a:rPr lang="en-US" altLang="zh-CN" sz="1867" dirty="0"/>
              <a:t>        void </a:t>
            </a:r>
            <a:r>
              <a:rPr lang="en-US" altLang="zh-CN" sz="1867" dirty="0" err="1"/>
              <a:t>sety</a:t>
            </a:r>
            <a:r>
              <a:rPr lang="en-US" altLang="zh-CN" sz="1867" dirty="0"/>
              <a:t>(</a:t>
            </a:r>
            <a:r>
              <a:rPr lang="en-US" altLang="zh-CN" sz="1867" dirty="0" err="1"/>
              <a:t>int</a:t>
            </a:r>
            <a:r>
              <a:rPr lang="en-US" altLang="zh-CN" sz="1867" dirty="0"/>
              <a:t> k);</a:t>
            </a:r>
          </a:p>
          <a:p>
            <a:pPr eaLnBrk="1" hangingPunct="1">
              <a:lnSpc>
                <a:spcPct val="90000"/>
              </a:lnSpc>
              <a:buFont typeface="Wingdings" pitchFamily="2" charset="2"/>
              <a:buNone/>
            </a:pPr>
            <a:r>
              <a:rPr lang="en-US" altLang="zh-CN" sz="1867" dirty="0"/>
              <a:t>}</a:t>
            </a:r>
            <a:r>
              <a:rPr lang="zh-CN" altLang="en-US" sz="1867" dirty="0"/>
              <a:t>；</a:t>
            </a:r>
            <a:r>
              <a:rPr lang="en-US" altLang="zh-CN" sz="1867" dirty="0"/>
              <a:t> </a:t>
            </a:r>
          </a:p>
        </p:txBody>
      </p:sp>
      <p:sp>
        <p:nvSpPr>
          <p:cNvPr id="6" name="灯片编号占位符 5"/>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157</a:t>
            </a:fld>
            <a:endParaRPr kumimoji="0" lang="en-US"/>
          </a:p>
        </p:txBody>
      </p:sp>
      <p:sp>
        <p:nvSpPr>
          <p:cNvPr id="236548" name="Text Box 4"/>
          <p:cNvSpPr txBox="1">
            <a:spLocks noChangeArrowheads="1"/>
          </p:cNvSpPr>
          <p:nvPr/>
        </p:nvSpPr>
        <p:spPr bwMode="auto">
          <a:xfrm>
            <a:off x="4383618" y="2171701"/>
            <a:ext cx="3255433" cy="2493247"/>
          </a:xfrm>
          <a:prstGeom prst="rect">
            <a:avLst/>
          </a:prstGeom>
          <a:noFill/>
          <a:ln w="12700" cap="sq" algn="ctr">
            <a:noFill/>
            <a:miter lim="800000"/>
            <a:headEnd type="none" w="sm" len="sm"/>
            <a:tailEnd type="none" w="sm" len="sm"/>
          </a:ln>
        </p:spPr>
        <p:txBody>
          <a:bodyPr wrap="square">
            <a:spAutoFit/>
          </a:bodyPr>
          <a:lstStyle/>
          <a:p>
            <a:pPr>
              <a:spcBef>
                <a:spcPts val="800"/>
              </a:spcBef>
            </a:pPr>
            <a:r>
              <a:rPr lang="en-US" altLang="zh-CN" sz="2400" b="1" dirty="0">
                <a:latin typeface="微软雅黑" pitchFamily="34" charset="-122"/>
                <a:ea typeface="微软雅黑" pitchFamily="34" charset="-122"/>
              </a:rPr>
              <a:t>Derived1</a:t>
            </a:r>
            <a:r>
              <a:rPr lang="zh-CN" altLang="en-US" sz="2400" b="1" dirty="0">
                <a:latin typeface="微软雅黑" pitchFamily="34" charset="-122"/>
                <a:ea typeface="微软雅黑" pitchFamily="34" charset="-122"/>
              </a:rPr>
              <a:t>数据成员</a:t>
            </a:r>
            <a:endParaRPr lang="en-US" altLang="zh-CN" sz="2400" b="1" dirty="0">
              <a:latin typeface="微软雅黑" pitchFamily="34" charset="-122"/>
              <a:ea typeface="微软雅黑" pitchFamily="34" charset="-122"/>
            </a:endParaRPr>
          </a:p>
          <a:p>
            <a:pPr>
              <a:spcBef>
                <a:spcPts val="800"/>
              </a:spcBef>
            </a:pPr>
            <a:r>
              <a:rPr lang="en-US" altLang="zh-CN" sz="1867" b="1" dirty="0">
                <a:latin typeface="微软雅黑" pitchFamily="34" charset="-122"/>
                <a:ea typeface="微软雅黑" pitchFamily="34" charset="-122"/>
              </a:rPr>
              <a:t>x</a:t>
            </a:r>
          </a:p>
          <a:p>
            <a:pPr>
              <a:spcBef>
                <a:spcPts val="800"/>
              </a:spcBef>
            </a:pPr>
            <a:r>
              <a:rPr lang="en-US" altLang="zh-CN" sz="1867" b="1" dirty="0">
                <a:latin typeface="微软雅黑" pitchFamily="34" charset="-122"/>
                <a:ea typeface="微软雅黑" pitchFamily="34" charset="-122"/>
              </a:rPr>
              <a:t>y</a:t>
            </a:r>
            <a:endParaRPr lang="zh-CN" altLang="en-US" sz="1867" b="1" dirty="0">
              <a:latin typeface="微软雅黑" pitchFamily="34" charset="-122"/>
              <a:ea typeface="微软雅黑" pitchFamily="34" charset="-122"/>
            </a:endParaRPr>
          </a:p>
          <a:p>
            <a:pPr>
              <a:spcBef>
                <a:spcPts val="800"/>
              </a:spcBef>
            </a:pPr>
            <a:r>
              <a:rPr lang="zh-CN" altLang="en-US" sz="2400" b="1" dirty="0">
                <a:latin typeface="微软雅黑" pitchFamily="34" charset="-122"/>
                <a:ea typeface="微软雅黑" pitchFamily="34" charset="-122"/>
              </a:rPr>
              <a:t>两个成员函数</a:t>
            </a:r>
            <a:endParaRPr lang="en-US" altLang="zh-CN" sz="2400" b="1" dirty="0">
              <a:latin typeface="微软雅黑" pitchFamily="34" charset="-122"/>
              <a:ea typeface="微软雅黑" pitchFamily="34" charset="-122"/>
            </a:endParaRPr>
          </a:p>
          <a:p>
            <a:pPr>
              <a:spcBef>
                <a:spcPts val="800"/>
              </a:spcBef>
            </a:pPr>
            <a:r>
              <a:rPr lang="en-US" altLang="zh-CN" sz="1867" b="1" dirty="0" err="1">
                <a:latin typeface="微软雅黑" pitchFamily="34" charset="-122"/>
                <a:ea typeface="微软雅黑" pitchFamily="34" charset="-122"/>
              </a:rPr>
              <a:t>setx</a:t>
            </a:r>
            <a:endParaRPr lang="en-US" altLang="zh-CN" sz="1867" b="1" dirty="0">
              <a:latin typeface="微软雅黑" pitchFamily="34" charset="-122"/>
              <a:ea typeface="微软雅黑" pitchFamily="34" charset="-122"/>
            </a:endParaRPr>
          </a:p>
          <a:p>
            <a:pPr>
              <a:spcBef>
                <a:spcPts val="800"/>
              </a:spcBef>
            </a:pPr>
            <a:r>
              <a:rPr lang="en-US" altLang="zh-CN" sz="1867" b="1" dirty="0" err="1">
                <a:latin typeface="微软雅黑" pitchFamily="34" charset="-122"/>
                <a:ea typeface="微软雅黑" pitchFamily="34" charset="-122"/>
              </a:rPr>
              <a:t>sety</a:t>
            </a:r>
            <a:endParaRPr lang="en-US" altLang="zh-CN" sz="1867" b="1" dirty="0">
              <a:latin typeface="微软雅黑" pitchFamily="34" charset="-122"/>
              <a:ea typeface="微软雅黑" pitchFamily="34" charset="-122"/>
            </a:endParaRPr>
          </a:p>
        </p:txBody>
      </p:sp>
      <p:graphicFrame>
        <p:nvGraphicFramePr>
          <p:cNvPr id="5" name="Group 42"/>
          <p:cNvGraphicFramePr>
            <a:graphicFrameLocks noGrp="1"/>
          </p:cNvGraphicFramePr>
          <p:nvPr>
            <p:extLst>
              <p:ext uri="{D42A27DB-BD31-4B8C-83A1-F6EECF244321}">
                <p14:modId xmlns:p14="http://schemas.microsoft.com/office/powerpoint/2010/main" val="3747873230"/>
              </p:ext>
            </p:extLst>
          </p:nvPr>
        </p:nvGraphicFramePr>
        <p:xfrm>
          <a:off x="7884160" y="2171701"/>
          <a:ext cx="3255433" cy="3530600"/>
        </p:xfrm>
        <a:graphic>
          <a:graphicData uri="http://schemas.openxmlformats.org/drawingml/2006/table">
            <a:tbl>
              <a:tblPr>
                <a:tableStyleId>{2D5ABB26-0587-4C30-8999-92F81FD0307C}</a:tableStyleId>
              </a:tblPr>
              <a:tblGrid>
                <a:gridCol w="1680041">
                  <a:extLst>
                    <a:ext uri="{9D8B030D-6E8A-4147-A177-3AD203B41FA5}">
                      <a16:colId xmlns:a16="http://schemas.microsoft.com/office/drawing/2014/main" val="20000"/>
                    </a:ext>
                  </a:extLst>
                </a:gridCol>
                <a:gridCol w="1575392">
                  <a:extLst>
                    <a:ext uri="{9D8B030D-6E8A-4147-A177-3AD203B41FA5}">
                      <a16:colId xmlns:a16="http://schemas.microsoft.com/office/drawing/2014/main" val="20001"/>
                    </a:ext>
                  </a:extLst>
                </a:gridCol>
              </a:tblGrid>
              <a:tr h="71056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900" b="1" u="none" strike="noStrike" cap="none" normalizeH="0" baseline="0" dirty="0">
                          <a:ln>
                            <a:noFill/>
                          </a:ln>
                          <a:solidFill>
                            <a:srgbClr val="C00000"/>
                          </a:solidFill>
                          <a:effectLst/>
                        </a:rPr>
                        <a:t> </a:t>
                      </a:r>
                      <a:r>
                        <a:rPr kumimoji="1" lang="zh-CN" altLang="en-US" sz="1900" b="1" u="none" strike="noStrike" cap="none" normalizeH="0" baseline="0" dirty="0">
                          <a:ln>
                            <a:noFill/>
                          </a:ln>
                          <a:solidFill>
                            <a:srgbClr val="C00000"/>
                          </a:solidFill>
                          <a:effectLst/>
                        </a:rPr>
                        <a:t>访问特性</a:t>
                      </a:r>
                      <a:endParaRPr kumimoji="1" lang="en-US" altLang="zh-CN" sz="1900" b="1" i="0" u="none" strike="noStrike" cap="none" normalizeH="0" baseline="0" dirty="0">
                        <a:ln>
                          <a:noFill/>
                        </a:ln>
                        <a:solidFill>
                          <a:srgbClr val="C00000"/>
                        </a:solidFill>
                        <a:effectLst/>
                        <a:latin typeface="Times New Roman" pitchFamily="18" charset="0"/>
                        <a:ea typeface="宋体" pitchFamily="2" charset="-122"/>
                      </a:endParaRPr>
                    </a:p>
                  </a:txBody>
                  <a:tcPr marL="121920" marR="12192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900" b="1" u="none" strike="noStrike" cap="none" normalizeH="0" baseline="0" dirty="0">
                          <a:ln>
                            <a:noFill/>
                          </a:ln>
                          <a:solidFill>
                            <a:srgbClr val="C00000"/>
                          </a:solidFill>
                          <a:effectLst/>
                        </a:rPr>
                        <a:t>Derived1</a:t>
                      </a:r>
                      <a:endParaRPr kumimoji="1" lang="en-US" altLang="zh-CN" sz="1900" b="1" i="0" u="none" strike="noStrike" cap="none" normalizeH="0" baseline="0" dirty="0">
                        <a:ln>
                          <a:noFill/>
                        </a:ln>
                        <a:solidFill>
                          <a:srgbClr val="C00000"/>
                        </a:solidFill>
                        <a:effectLst/>
                        <a:latin typeface="Times New Roman" pitchFamily="18" charset="0"/>
                        <a:ea typeface="宋体" pitchFamily="2" charset="-122"/>
                      </a:endParaRPr>
                    </a:p>
                  </a:txBody>
                  <a:tcPr marL="121920" marR="121920" horzOverflow="overflow"/>
                </a:tc>
                <a:extLst>
                  <a:ext uri="{0D108BD9-81ED-4DB2-BD59-A6C34878D82A}">
                    <a16:rowId xmlns:a16="http://schemas.microsoft.com/office/drawing/2014/main" val="10000"/>
                  </a:ext>
                </a:extLst>
              </a:tr>
              <a:tr h="79938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900" b="1" u="none" strike="noStrike" cap="none" normalizeH="0" baseline="0" dirty="0">
                          <a:ln>
                            <a:noFill/>
                          </a:ln>
                          <a:solidFill>
                            <a:schemeClr val="tx1"/>
                          </a:solidFill>
                          <a:effectLst/>
                        </a:rPr>
                        <a:t>不可访问</a:t>
                      </a:r>
                      <a:endParaRPr kumimoji="1" lang="zh-CN" altLang="en-US" sz="1900" b="1" i="0" u="none" strike="noStrike" cap="none" normalizeH="0" baseline="0" dirty="0">
                        <a:ln>
                          <a:noFill/>
                        </a:ln>
                        <a:solidFill>
                          <a:schemeClr val="tx1"/>
                        </a:solidFill>
                        <a:effectLst/>
                        <a:latin typeface="Times New Roman" pitchFamily="18" charset="0"/>
                        <a:ea typeface="宋体" pitchFamily="2" charset="-122"/>
                      </a:endParaRPr>
                    </a:p>
                  </a:txBody>
                  <a:tcPr marL="121920" marR="12192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900" b="1" u="none" strike="noStrike" cap="none" normalizeH="0" baseline="0" dirty="0" err="1">
                          <a:ln>
                            <a:noFill/>
                          </a:ln>
                          <a:solidFill>
                            <a:schemeClr val="tx1"/>
                          </a:solidFill>
                          <a:effectLst/>
                        </a:rPr>
                        <a:t>int</a:t>
                      </a:r>
                      <a:r>
                        <a:rPr kumimoji="1" lang="en-US" altLang="zh-CN" sz="1900" b="1" u="none" strike="noStrike" cap="none" normalizeH="0" baseline="0" dirty="0">
                          <a:ln>
                            <a:noFill/>
                          </a:ln>
                          <a:solidFill>
                            <a:schemeClr val="tx1"/>
                          </a:solidFill>
                          <a:effectLst/>
                        </a:rPr>
                        <a:t> x</a:t>
                      </a:r>
                      <a:endParaRPr kumimoji="1" lang="en-US" altLang="zh-CN" sz="1900" b="1" i="0" u="none" strike="noStrike" cap="none" normalizeH="0" baseline="0" dirty="0">
                        <a:ln>
                          <a:noFill/>
                        </a:ln>
                        <a:solidFill>
                          <a:schemeClr val="tx1"/>
                        </a:solidFill>
                        <a:effectLst/>
                        <a:latin typeface="Times New Roman" pitchFamily="18" charset="0"/>
                        <a:ea typeface="宋体" pitchFamily="2" charset="-122"/>
                      </a:endParaRPr>
                    </a:p>
                  </a:txBody>
                  <a:tcPr marL="121920" marR="121920" horzOverflow="overflow"/>
                </a:tc>
                <a:extLst>
                  <a:ext uri="{0D108BD9-81ED-4DB2-BD59-A6C34878D82A}">
                    <a16:rowId xmlns:a16="http://schemas.microsoft.com/office/drawing/2014/main" val="10001"/>
                  </a:ext>
                </a:extLst>
              </a:tr>
              <a:tr h="79938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900" b="1" u="none" strike="noStrike" cap="none" normalizeH="0" baseline="0">
                          <a:ln>
                            <a:noFill/>
                          </a:ln>
                          <a:solidFill>
                            <a:schemeClr val="tx1"/>
                          </a:solidFill>
                          <a:effectLst/>
                        </a:rPr>
                        <a:t>private</a:t>
                      </a:r>
                      <a:endParaRPr kumimoji="1" lang="en-US" altLang="zh-CN" sz="1900" b="1" i="0" u="none" strike="noStrike" cap="none" normalizeH="0" baseline="0">
                        <a:ln>
                          <a:noFill/>
                        </a:ln>
                        <a:solidFill>
                          <a:schemeClr val="tx1"/>
                        </a:solidFill>
                        <a:effectLst/>
                        <a:latin typeface="Times New Roman" pitchFamily="18" charset="0"/>
                        <a:ea typeface="宋体" pitchFamily="2" charset="-122"/>
                      </a:endParaRPr>
                    </a:p>
                  </a:txBody>
                  <a:tcPr marL="121920" marR="12192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900" b="1" u="none" strike="noStrike" cap="none" normalizeH="0" baseline="0" dirty="0" err="1">
                          <a:ln>
                            <a:noFill/>
                          </a:ln>
                          <a:solidFill>
                            <a:schemeClr val="tx1"/>
                          </a:solidFill>
                          <a:effectLst/>
                        </a:rPr>
                        <a:t>int</a:t>
                      </a:r>
                      <a:r>
                        <a:rPr kumimoji="1" lang="en-US" altLang="zh-CN" sz="1900" b="1" u="none" strike="noStrike" cap="none" normalizeH="0" baseline="0" dirty="0">
                          <a:ln>
                            <a:noFill/>
                          </a:ln>
                          <a:solidFill>
                            <a:schemeClr val="tx1"/>
                          </a:solidFill>
                          <a:effectLst/>
                        </a:rPr>
                        <a:t> y</a:t>
                      </a:r>
                      <a:endParaRPr kumimoji="1" lang="en-US" altLang="zh-CN" sz="1900" b="1" i="0" u="none" strike="noStrike" cap="none" normalizeH="0" baseline="0" dirty="0">
                        <a:ln>
                          <a:noFill/>
                        </a:ln>
                        <a:solidFill>
                          <a:schemeClr val="tx1"/>
                        </a:solidFill>
                        <a:effectLst/>
                        <a:latin typeface="Times New Roman" pitchFamily="18" charset="0"/>
                        <a:ea typeface="宋体" pitchFamily="2" charset="-122"/>
                      </a:endParaRPr>
                    </a:p>
                  </a:txBody>
                  <a:tcPr marL="121920" marR="121920" horzOverflow="overflow"/>
                </a:tc>
                <a:extLst>
                  <a:ext uri="{0D108BD9-81ED-4DB2-BD59-A6C34878D82A}">
                    <a16:rowId xmlns:a16="http://schemas.microsoft.com/office/drawing/2014/main" val="10002"/>
                  </a:ext>
                </a:extLst>
              </a:tr>
              <a:tr h="122127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900" b="1" u="none" strike="noStrike" cap="none" normalizeH="0" baseline="0" dirty="0">
                          <a:ln>
                            <a:noFill/>
                          </a:ln>
                          <a:solidFill>
                            <a:schemeClr val="tx1"/>
                          </a:solidFill>
                          <a:effectLst/>
                        </a:rPr>
                        <a:t>public</a:t>
                      </a:r>
                      <a:endParaRPr kumimoji="1" lang="en-US" altLang="zh-CN" sz="1900" b="1" i="0" u="none" strike="noStrike" cap="none" normalizeH="0" baseline="0" dirty="0">
                        <a:ln>
                          <a:noFill/>
                        </a:ln>
                        <a:solidFill>
                          <a:schemeClr val="tx1"/>
                        </a:solidFill>
                        <a:effectLst/>
                        <a:latin typeface="Times New Roman" pitchFamily="18" charset="0"/>
                        <a:ea typeface="宋体" pitchFamily="2" charset="-122"/>
                      </a:endParaRPr>
                    </a:p>
                  </a:txBody>
                  <a:tcPr marL="121920" marR="12192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900" b="1" u="none" strike="noStrike" cap="none" normalizeH="0" baseline="0" dirty="0" err="1">
                          <a:ln>
                            <a:noFill/>
                          </a:ln>
                          <a:solidFill>
                            <a:schemeClr val="tx1"/>
                          </a:solidFill>
                          <a:effectLst/>
                        </a:rPr>
                        <a:t>setx</a:t>
                      </a:r>
                      <a:r>
                        <a:rPr kumimoji="1" lang="en-US" altLang="zh-CN" sz="1900" b="1"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900" b="1" u="none" strike="noStrike" cap="none" normalizeH="0" baseline="0" dirty="0" err="1">
                          <a:ln>
                            <a:noFill/>
                          </a:ln>
                          <a:solidFill>
                            <a:schemeClr val="tx1"/>
                          </a:solidFill>
                          <a:effectLst/>
                        </a:rPr>
                        <a:t>sety</a:t>
                      </a:r>
                      <a:r>
                        <a:rPr kumimoji="1" lang="en-US" altLang="zh-CN" sz="1900" b="1" u="none" strike="noStrike" cap="none" normalizeH="0" baseline="0" dirty="0">
                          <a:ln>
                            <a:noFill/>
                          </a:ln>
                          <a:solidFill>
                            <a:schemeClr val="tx1"/>
                          </a:solidFill>
                          <a:effectLst/>
                        </a:rPr>
                        <a:t>()</a:t>
                      </a:r>
                      <a:endParaRPr kumimoji="1" lang="en-US" altLang="zh-CN" sz="1900" b="1" i="0" u="none" strike="noStrike" cap="none" normalizeH="0" baseline="0" dirty="0">
                        <a:ln>
                          <a:noFill/>
                        </a:ln>
                        <a:solidFill>
                          <a:schemeClr val="tx1"/>
                        </a:solidFill>
                        <a:effectLst/>
                        <a:latin typeface="Times New Roman" pitchFamily="18" charset="0"/>
                        <a:ea typeface="宋体" pitchFamily="2" charset="-122"/>
                      </a:endParaRPr>
                    </a:p>
                  </a:txBody>
                  <a:tcPr marL="121920" marR="121920" horzOverflow="overflow"/>
                </a:tc>
                <a:extLst>
                  <a:ext uri="{0D108BD9-81ED-4DB2-BD59-A6C34878D82A}">
                    <a16:rowId xmlns:a16="http://schemas.microsoft.com/office/drawing/2014/main" val="10003"/>
                  </a:ext>
                </a:extLst>
              </a:tr>
            </a:tbl>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6548"/>
                                        </p:tgtEl>
                                        <p:attrNameLst>
                                          <p:attrName>style.visibility</p:attrName>
                                        </p:attrNameLst>
                                      </p:cBhvr>
                                      <p:to>
                                        <p:strVal val="visible"/>
                                      </p:to>
                                    </p:set>
                                    <p:animEffect transition="in" filter="blinds(horizontal)">
                                      <p:cBhvr>
                                        <p:cTn id="7" dur="500"/>
                                        <p:tgtEl>
                                          <p:spTgt spid="23654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8" grpId="0"/>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公有继承  </a:t>
            </a:r>
            <a:r>
              <a:rPr lang="en-US" altLang="zh-CN" dirty="0" err="1"/>
              <a:t>vs</a:t>
            </a:r>
            <a:r>
              <a:rPr lang="en-US" altLang="zh-CN" dirty="0"/>
              <a:t>   </a:t>
            </a:r>
            <a:r>
              <a:rPr lang="zh-CN" altLang="en-US" dirty="0"/>
              <a:t>私有继承</a:t>
            </a:r>
          </a:p>
        </p:txBody>
      </p:sp>
      <p:sp>
        <p:nvSpPr>
          <p:cNvPr id="12" name="灯片编号占位符 11"/>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158</a:t>
            </a:fld>
            <a:endParaRPr kumimoji="0" lang="en-US"/>
          </a:p>
        </p:txBody>
      </p:sp>
      <p:sp>
        <p:nvSpPr>
          <p:cNvPr id="4" name="文本框 29"/>
          <p:cNvSpPr txBox="1"/>
          <p:nvPr/>
        </p:nvSpPr>
        <p:spPr>
          <a:xfrm>
            <a:off x="798254" y="2511992"/>
            <a:ext cx="3307021" cy="581057"/>
          </a:xfrm>
          <a:prstGeom prst="rect">
            <a:avLst/>
          </a:prstGeom>
          <a:noFill/>
        </p:spPr>
        <p:txBody>
          <a:bodyPr wrap="square" rtlCol="0">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最常用的派生方法</a:t>
            </a:r>
          </a:p>
        </p:txBody>
      </p:sp>
      <p:sp>
        <p:nvSpPr>
          <p:cNvPr id="5" name="文本框 29"/>
          <p:cNvSpPr txBox="1"/>
          <p:nvPr/>
        </p:nvSpPr>
        <p:spPr>
          <a:xfrm>
            <a:off x="798254" y="4371975"/>
            <a:ext cx="3802321" cy="1026563"/>
          </a:xfrm>
          <a:prstGeom prst="rect">
            <a:avLst/>
          </a:prstGeom>
          <a:noFill/>
        </p:spPr>
        <p:txBody>
          <a:bodyPr wrap="square" rtlCol="0">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反映的是  </a:t>
            </a:r>
            <a:r>
              <a:rPr lang="en-US" altLang="zh-CN" sz="2400" b="1" dirty="0">
                <a:latin typeface="微软雅黑" panose="020B0503020204020204" pitchFamily="34" charset="-122"/>
                <a:ea typeface="微软雅黑" panose="020B0503020204020204" pitchFamily="34" charset="-122"/>
              </a:rPr>
              <a:t>is- a </a:t>
            </a:r>
            <a:r>
              <a:rPr lang="zh-CN" altLang="en-US" sz="2400" b="1" dirty="0">
                <a:latin typeface="微软雅黑" panose="020B0503020204020204" pitchFamily="34" charset="-122"/>
                <a:ea typeface="微软雅黑" panose="020B0503020204020204" pitchFamily="34" charset="-122"/>
              </a:rPr>
              <a:t>的关系</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1867" dirty="0">
                <a:latin typeface="微软雅黑" panose="020B0503020204020204" pitchFamily="34" charset="-122"/>
                <a:ea typeface="微软雅黑" panose="020B0503020204020204" pitchFamily="34" charset="-122"/>
              </a:rPr>
              <a:t>派生类是一类特殊的基类</a:t>
            </a:r>
          </a:p>
        </p:txBody>
      </p:sp>
      <p:sp>
        <p:nvSpPr>
          <p:cNvPr id="6" name="文本框 29"/>
          <p:cNvSpPr txBox="1"/>
          <p:nvPr/>
        </p:nvSpPr>
        <p:spPr>
          <a:xfrm>
            <a:off x="6500552" y="2511992"/>
            <a:ext cx="4688147" cy="1200329"/>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基类的方法不再是派生类接口的一部分，但派生类的成员函数可以使用它们</a:t>
            </a:r>
          </a:p>
        </p:txBody>
      </p:sp>
      <p:sp>
        <p:nvSpPr>
          <p:cNvPr id="7" name="文本框 29"/>
          <p:cNvSpPr txBox="1"/>
          <p:nvPr/>
        </p:nvSpPr>
        <p:spPr>
          <a:xfrm>
            <a:off x="6500552" y="4362323"/>
            <a:ext cx="5100899" cy="1457579"/>
          </a:xfrm>
          <a:prstGeom prst="rect">
            <a:avLst/>
          </a:prstGeom>
          <a:noFill/>
        </p:spPr>
        <p:txBody>
          <a:bodyPr wrap="square" rtlCol="0">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与组合的功能相同，反映</a:t>
            </a:r>
            <a:r>
              <a:rPr lang="en-US" altLang="zh-CN" sz="2400" b="1" dirty="0">
                <a:latin typeface="微软雅黑" panose="020B0503020204020204" pitchFamily="34" charset="-122"/>
                <a:ea typeface="微软雅黑" panose="020B0503020204020204" pitchFamily="34" charset="-122"/>
              </a:rPr>
              <a:t>has-a</a:t>
            </a:r>
            <a:r>
              <a:rPr lang="zh-CN" altLang="en-US" sz="2400" b="1" dirty="0">
                <a:latin typeface="微软雅黑" panose="020B0503020204020204" pitchFamily="34" charset="-122"/>
                <a:ea typeface="微软雅黑" panose="020B0503020204020204" pitchFamily="34" charset="-122"/>
              </a:rPr>
              <a:t>关系</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1867" dirty="0">
                <a:latin typeface="微软雅黑" panose="020B0503020204020204" pitchFamily="34" charset="-122"/>
                <a:ea typeface="微软雅黑" panose="020B0503020204020204" pitchFamily="34" charset="-122"/>
              </a:rPr>
              <a:t>成员对象：命名的对象</a:t>
            </a:r>
            <a:endParaRPr lang="en-US" altLang="zh-CN" sz="1867" dirty="0">
              <a:latin typeface="微软雅黑" panose="020B0503020204020204" pitchFamily="34" charset="-122"/>
              <a:ea typeface="微软雅黑" panose="020B0503020204020204" pitchFamily="34" charset="-122"/>
            </a:endParaRPr>
          </a:p>
          <a:p>
            <a:pPr>
              <a:lnSpc>
                <a:spcPct val="150000"/>
              </a:lnSpc>
            </a:pPr>
            <a:r>
              <a:rPr lang="zh-CN" altLang="en-US" sz="1867" dirty="0">
                <a:latin typeface="微软雅黑" panose="020B0503020204020204" pitchFamily="34" charset="-122"/>
                <a:ea typeface="微软雅黑" panose="020B0503020204020204" pitchFamily="34" charset="-122"/>
              </a:rPr>
              <a:t>私有继承：未命名的基类对象</a:t>
            </a:r>
          </a:p>
        </p:txBody>
      </p:sp>
      <p:sp>
        <p:nvSpPr>
          <p:cNvPr id="8" name="文本框 29"/>
          <p:cNvSpPr txBox="1"/>
          <p:nvPr/>
        </p:nvSpPr>
        <p:spPr>
          <a:xfrm>
            <a:off x="1639629" y="1607196"/>
            <a:ext cx="1865572" cy="581057"/>
          </a:xfrm>
          <a:prstGeom prst="rect">
            <a:avLst/>
          </a:prstGeom>
          <a:noFill/>
        </p:spPr>
        <p:txBody>
          <a:bodyPr wrap="square" rtlCol="0">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公有继承</a:t>
            </a:r>
          </a:p>
        </p:txBody>
      </p:sp>
      <p:sp>
        <p:nvSpPr>
          <p:cNvPr id="9" name="文本框 29"/>
          <p:cNvSpPr txBox="1"/>
          <p:nvPr/>
        </p:nvSpPr>
        <p:spPr>
          <a:xfrm>
            <a:off x="7405430" y="1607196"/>
            <a:ext cx="1865572" cy="581057"/>
          </a:xfrm>
          <a:prstGeom prst="rect">
            <a:avLst/>
          </a:prstGeom>
          <a:noFill/>
        </p:spPr>
        <p:txBody>
          <a:bodyPr wrap="square" rtlCol="0">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私有继承</a:t>
            </a:r>
          </a:p>
        </p:txBody>
      </p:sp>
      <p:cxnSp>
        <p:nvCxnSpPr>
          <p:cNvPr id="11" name="直接连接符 10"/>
          <p:cNvCxnSpPr/>
          <p:nvPr/>
        </p:nvCxnSpPr>
        <p:spPr>
          <a:xfrm>
            <a:off x="5534024" y="2284305"/>
            <a:ext cx="0" cy="4457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文本框 29"/>
          <p:cNvSpPr txBox="1"/>
          <p:nvPr/>
        </p:nvSpPr>
        <p:spPr>
          <a:xfrm>
            <a:off x="810947" y="3392300"/>
            <a:ext cx="3307021" cy="581057"/>
          </a:xfrm>
          <a:prstGeom prst="rect">
            <a:avLst/>
          </a:prstGeom>
          <a:noFill/>
        </p:spPr>
        <p:txBody>
          <a:bodyPr wrap="square" rtlCol="0">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继承了基类的行为</a:t>
            </a:r>
          </a:p>
        </p:txBody>
      </p:sp>
    </p:spTree>
  </p:cSld>
  <p:clrMapOvr>
    <a:masterClrMapping/>
  </p:clrMapOvr>
  <p:transition spd="med">
    <p:fade/>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3234" name="Rectangle 2"/>
          <p:cNvSpPr>
            <a:spLocks noGrp="1" noChangeArrowheads="1"/>
          </p:cNvSpPr>
          <p:nvPr>
            <p:ph type="title"/>
          </p:nvPr>
        </p:nvSpPr>
        <p:spPr/>
        <p:txBody>
          <a:bodyPr/>
          <a:lstStyle/>
          <a:p>
            <a:pPr eaLnBrk="1" hangingPunct="1">
              <a:defRPr/>
            </a:pPr>
            <a:r>
              <a:rPr lang="zh-CN" altLang="en-US" dirty="0"/>
              <a:t>保护成员和保护派生</a:t>
            </a:r>
          </a:p>
        </p:txBody>
      </p:sp>
      <p:sp>
        <p:nvSpPr>
          <p:cNvPr id="272387" name="Rectangle 3"/>
          <p:cNvSpPr>
            <a:spLocks noGrp="1" noChangeArrowheads="1"/>
          </p:cNvSpPr>
          <p:nvPr>
            <p:ph idx="4294967295"/>
          </p:nvPr>
        </p:nvSpPr>
        <p:spPr>
          <a:xfrm>
            <a:off x="846667" y="1348741"/>
            <a:ext cx="10210800" cy="3609340"/>
          </a:xfrm>
        </p:spPr>
        <p:txBody>
          <a:bodyPr>
            <a:normAutofit/>
          </a:bodyPr>
          <a:lstStyle/>
          <a:p>
            <a:pPr marL="0" indent="0">
              <a:lnSpc>
                <a:spcPct val="110000"/>
              </a:lnSpc>
              <a:buNone/>
            </a:pPr>
            <a:r>
              <a:rPr lang="zh-CN" altLang="en-US" b="1" dirty="0"/>
              <a:t>保护成员</a:t>
            </a:r>
            <a:endParaRPr lang="en-US" altLang="zh-CN" b="1" dirty="0"/>
          </a:p>
          <a:p>
            <a:pPr marL="0" indent="0">
              <a:lnSpc>
                <a:spcPct val="110000"/>
              </a:lnSpc>
              <a:buNone/>
            </a:pPr>
            <a:r>
              <a:rPr lang="en-US" altLang="zh-CN" sz="1867" dirty="0"/>
              <a:t>protected</a:t>
            </a:r>
          </a:p>
          <a:p>
            <a:pPr marL="0" indent="0">
              <a:lnSpc>
                <a:spcPct val="110000"/>
              </a:lnSpc>
              <a:buNone/>
            </a:pPr>
            <a:r>
              <a:rPr lang="zh-CN" altLang="en-US" sz="1867" dirty="0"/>
              <a:t>一类特殊的私有成员，可以被派生类的成员函数访问</a:t>
            </a:r>
          </a:p>
          <a:p>
            <a:pPr marL="0" indent="0" eaLnBrk="1" hangingPunct="1">
              <a:lnSpc>
                <a:spcPct val="110000"/>
              </a:lnSpc>
              <a:buNone/>
            </a:pPr>
            <a:endParaRPr lang="en-US" altLang="zh-CN" b="1" dirty="0"/>
          </a:p>
          <a:p>
            <a:pPr marL="0" indent="0" eaLnBrk="1" hangingPunct="1">
              <a:lnSpc>
                <a:spcPct val="110000"/>
              </a:lnSpc>
              <a:buNone/>
            </a:pPr>
            <a:r>
              <a:rPr lang="zh-CN" altLang="en-US" b="1" dirty="0"/>
              <a:t>保护派生</a:t>
            </a:r>
            <a:endParaRPr lang="en-US" altLang="zh-CN" b="1" dirty="0"/>
          </a:p>
          <a:p>
            <a:pPr marL="0" indent="0" eaLnBrk="1" hangingPunct="1">
              <a:lnSpc>
                <a:spcPct val="110000"/>
              </a:lnSpc>
              <a:buNone/>
            </a:pPr>
            <a:r>
              <a:rPr lang="zh-CN" altLang="en-US" sz="1867" dirty="0"/>
              <a:t>基类的公有成员和保护成员在派生类中都是保护成</a:t>
            </a:r>
            <a:r>
              <a:rPr lang="zh-CN" altLang="en-US" sz="1867" b="1" dirty="0"/>
              <a:t>员</a:t>
            </a:r>
          </a:p>
          <a:p>
            <a:pPr marL="0" indent="0" eaLnBrk="1" hangingPunct="1">
              <a:lnSpc>
                <a:spcPct val="110000"/>
              </a:lnSpc>
              <a:buNone/>
            </a:pPr>
            <a:endParaRPr lang="en-US" altLang="zh-CN" dirty="0"/>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2834" name="Rectangle 2"/>
          <p:cNvSpPr>
            <a:spLocks noGrp="1" noChangeArrowheads="1"/>
          </p:cNvSpPr>
          <p:nvPr>
            <p:ph type="title"/>
          </p:nvPr>
        </p:nvSpPr>
        <p:spPr/>
        <p:txBody>
          <a:bodyPr/>
          <a:lstStyle/>
          <a:p>
            <a:pPr eaLnBrk="1" hangingPunct="1">
              <a:defRPr/>
            </a:pPr>
            <a:r>
              <a:rPr lang="en-US" altLang="zh-CN" dirty="0"/>
              <a:t>Array</a:t>
            </a:r>
            <a:r>
              <a:rPr lang="zh-CN" altLang="en-US" dirty="0"/>
              <a:t>库的实现文件</a:t>
            </a:r>
          </a:p>
        </p:txBody>
      </p:sp>
      <p:sp>
        <p:nvSpPr>
          <p:cNvPr id="4" name="Rectangle 4"/>
          <p:cNvSpPr>
            <a:spLocks noChangeArrowheads="1"/>
          </p:cNvSpPr>
          <p:nvPr/>
        </p:nvSpPr>
        <p:spPr bwMode="auto">
          <a:xfrm>
            <a:off x="904875" y="1426112"/>
            <a:ext cx="8679628" cy="4810997"/>
          </a:xfrm>
          <a:prstGeom prst="rect">
            <a:avLst/>
          </a:prstGeom>
          <a:noFill/>
          <a:ln w="3175" cap="sq" algn="ctr">
            <a:noFill/>
            <a:miter lim="800000"/>
            <a:headEnd type="none" w="sm" len="sm"/>
            <a:tailEnd type="none" w="sm" len="sm"/>
          </a:ln>
        </p:spPr>
        <p:txBody>
          <a:bodyPr wrap="square" anchor="ctr">
            <a:spAutoFit/>
          </a:bodyPr>
          <a:lstStyle/>
          <a:p>
            <a:pPr>
              <a:lnSpc>
                <a:spcPct val="110000"/>
              </a:lnSpc>
            </a:pPr>
            <a:r>
              <a:rPr lang="en-US" altLang="zh-CN" sz="1867" dirty="0" err="1">
                <a:latin typeface="微软雅黑" pitchFamily="34" charset="-122"/>
                <a:ea typeface="微软雅黑" pitchFamily="34" charset="-122"/>
              </a:rPr>
              <a:t>bool</a:t>
            </a:r>
            <a:r>
              <a:rPr lang="en-US" altLang="zh-CN" sz="1867" dirty="0">
                <a:latin typeface="微软雅黑" pitchFamily="34" charset="-122"/>
                <a:ea typeface="微软雅黑" pitchFamily="34" charset="-122"/>
              </a:rPr>
              <a:t> insert(const </a:t>
            </a:r>
            <a:r>
              <a:rPr lang="en-US" altLang="zh-CN" sz="1867" dirty="0" err="1">
                <a:latin typeface="微软雅黑" pitchFamily="34" charset="-122"/>
                <a:ea typeface="微软雅黑" pitchFamily="34" charset="-122"/>
              </a:rPr>
              <a:t>DoubleArray</a:t>
            </a:r>
            <a:r>
              <a:rPr lang="en-US" altLang="zh-CN" sz="1867" dirty="0">
                <a:latin typeface="微软雅黑" pitchFamily="34" charset="-122"/>
                <a:ea typeface="微软雅黑" pitchFamily="34" charset="-122"/>
              </a:rPr>
              <a:t> &amp;</a:t>
            </a:r>
            <a:r>
              <a:rPr lang="en-US" altLang="zh-CN" sz="1867" dirty="0" err="1">
                <a:latin typeface="微软雅黑" pitchFamily="34" charset="-122"/>
                <a:ea typeface="微软雅黑" pitchFamily="34" charset="-122"/>
              </a:rPr>
              <a:t>arr</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index,   double value)</a:t>
            </a:r>
          </a:p>
          <a:p>
            <a:pPr>
              <a:lnSpc>
                <a:spcPct val="110000"/>
              </a:lnSpc>
            </a:pPr>
            <a:r>
              <a:rPr lang="en-US" altLang="zh-CN" sz="1867" dirty="0">
                <a:latin typeface="微软雅黑" pitchFamily="34" charset="-122"/>
                <a:ea typeface="微软雅黑" pitchFamily="34" charset="-122"/>
              </a:rPr>
              <a:t>{ </a:t>
            </a:r>
          </a:p>
          <a:p>
            <a:pPr>
              <a:lnSpc>
                <a:spcPct val="110000"/>
              </a:lnSpc>
            </a:pPr>
            <a:r>
              <a:rPr lang="en-US" altLang="zh-CN" sz="1867" dirty="0">
                <a:latin typeface="微软雅黑" pitchFamily="34" charset="-122"/>
                <a:ea typeface="微软雅黑" pitchFamily="34" charset="-122"/>
              </a:rPr>
              <a:t>      if (index &lt; </a:t>
            </a:r>
            <a:r>
              <a:rPr lang="en-US" altLang="zh-CN" sz="1867" dirty="0" err="1">
                <a:latin typeface="微软雅黑" pitchFamily="34" charset="-122"/>
                <a:ea typeface="微软雅黑" pitchFamily="34" charset="-122"/>
              </a:rPr>
              <a:t>arr.low</a:t>
            </a:r>
            <a:r>
              <a:rPr lang="en-US" altLang="zh-CN" sz="1867" dirty="0">
                <a:latin typeface="微软雅黑" pitchFamily="34" charset="-122"/>
                <a:ea typeface="微软雅黑" pitchFamily="34" charset="-122"/>
              </a:rPr>
              <a:t> || index &gt; </a:t>
            </a:r>
            <a:r>
              <a:rPr lang="en-US" altLang="zh-CN" sz="1867" dirty="0" err="1">
                <a:latin typeface="微软雅黑" pitchFamily="34" charset="-122"/>
                <a:ea typeface="微软雅黑" pitchFamily="34" charset="-122"/>
              </a:rPr>
              <a:t>arr.high</a:t>
            </a:r>
            <a:r>
              <a:rPr lang="en-US" altLang="zh-CN" sz="1867" dirty="0">
                <a:latin typeface="微软雅黑" pitchFamily="34" charset="-122"/>
                <a:ea typeface="微软雅黑" pitchFamily="34" charset="-122"/>
              </a:rPr>
              <a:t>)</a:t>
            </a:r>
          </a:p>
          <a:p>
            <a:pPr>
              <a:lnSpc>
                <a:spcPct val="110000"/>
              </a:lnSpc>
            </a:pPr>
            <a:r>
              <a:rPr lang="en-US" altLang="zh-CN" sz="1867" dirty="0">
                <a:latin typeface="微软雅黑" pitchFamily="34" charset="-122"/>
                <a:ea typeface="微软雅黑" pitchFamily="34" charset="-122"/>
              </a:rPr>
              <a:t>            return false;</a:t>
            </a:r>
          </a:p>
          <a:p>
            <a:pPr>
              <a:lnSpc>
                <a:spcPct val="11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arr.storage</a:t>
            </a:r>
            <a:r>
              <a:rPr lang="en-US" altLang="zh-CN" sz="1867" dirty="0">
                <a:latin typeface="微软雅黑" pitchFamily="34" charset="-122"/>
                <a:ea typeface="微软雅黑" pitchFamily="34" charset="-122"/>
              </a:rPr>
              <a:t>[index - </a:t>
            </a:r>
            <a:r>
              <a:rPr lang="en-US" altLang="zh-CN" sz="1867" dirty="0" err="1">
                <a:latin typeface="微软雅黑" pitchFamily="34" charset="-122"/>
                <a:ea typeface="微软雅黑" pitchFamily="34" charset="-122"/>
              </a:rPr>
              <a:t>arr.low</a:t>
            </a:r>
            <a:r>
              <a:rPr lang="en-US" altLang="zh-CN" sz="1867" dirty="0">
                <a:latin typeface="微软雅黑" pitchFamily="34" charset="-122"/>
                <a:ea typeface="微软雅黑" pitchFamily="34" charset="-122"/>
              </a:rPr>
              <a:t>] = value;</a:t>
            </a:r>
          </a:p>
          <a:p>
            <a:pPr>
              <a:lnSpc>
                <a:spcPct val="110000"/>
              </a:lnSpc>
            </a:pPr>
            <a:r>
              <a:rPr lang="en-US" altLang="zh-CN" sz="1867" dirty="0">
                <a:latin typeface="微软雅黑" pitchFamily="34" charset="-122"/>
                <a:ea typeface="微软雅黑" pitchFamily="34" charset="-122"/>
              </a:rPr>
              <a:t>     return true;</a:t>
            </a:r>
          </a:p>
          <a:p>
            <a:pPr>
              <a:lnSpc>
                <a:spcPct val="110000"/>
              </a:lnSpc>
            </a:pPr>
            <a:r>
              <a:rPr lang="en-US" altLang="zh-CN" sz="1867" dirty="0">
                <a:latin typeface="微软雅黑" pitchFamily="34" charset="-122"/>
                <a:ea typeface="微软雅黑" pitchFamily="34" charset="-122"/>
              </a:rPr>
              <a:t>}</a:t>
            </a:r>
          </a:p>
          <a:p>
            <a:pPr>
              <a:lnSpc>
                <a:spcPct val="110000"/>
              </a:lnSpc>
            </a:pPr>
            <a:endParaRPr lang="en-US" altLang="zh-CN" sz="1867" dirty="0">
              <a:latin typeface="微软雅黑" pitchFamily="34" charset="-122"/>
              <a:ea typeface="微软雅黑" pitchFamily="34" charset="-122"/>
            </a:endParaRPr>
          </a:p>
          <a:p>
            <a:pPr>
              <a:lnSpc>
                <a:spcPct val="110000"/>
              </a:lnSpc>
            </a:pPr>
            <a:r>
              <a:rPr lang="en-US" altLang="zh-CN" sz="1867" dirty="0" err="1">
                <a:latin typeface="微软雅黑" pitchFamily="34" charset="-122"/>
                <a:ea typeface="微软雅黑" pitchFamily="34" charset="-122"/>
              </a:rPr>
              <a:t>bool</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fatch</a:t>
            </a:r>
            <a:r>
              <a:rPr lang="en-US" altLang="zh-CN" sz="1867" dirty="0">
                <a:latin typeface="微软雅黑" pitchFamily="34" charset="-122"/>
                <a:ea typeface="微软雅黑" pitchFamily="34" charset="-122"/>
              </a:rPr>
              <a:t>(const </a:t>
            </a:r>
            <a:r>
              <a:rPr lang="en-US" altLang="zh-CN" sz="1867" dirty="0" err="1">
                <a:latin typeface="微软雅黑" pitchFamily="34" charset="-122"/>
                <a:ea typeface="微软雅黑" pitchFamily="34" charset="-122"/>
              </a:rPr>
              <a:t>DoubleArray</a:t>
            </a:r>
            <a:r>
              <a:rPr lang="en-US" altLang="zh-CN" sz="1867" dirty="0">
                <a:latin typeface="微软雅黑" pitchFamily="34" charset="-122"/>
                <a:ea typeface="微软雅黑" pitchFamily="34" charset="-122"/>
              </a:rPr>
              <a:t> &amp;</a:t>
            </a:r>
            <a:r>
              <a:rPr lang="en-US" altLang="zh-CN" sz="1867" dirty="0" err="1">
                <a:latin typeface="微软雅黑" pitchFamily="34" charset="-122"/>
                <a:ea typeface="微软雅黑" pitchFamily="34" charset="-122"/>
              </a:rPr>
              <a:t>arr</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index,   double &amp;value)</a:t>
            </a:r>
          </a:p>
          <a:p>
            <a:pPr>
              <a:lnSpc>
                <a:spcPct val="110000"/>
              </a:lnSpc>
            </a:pPr>
            <a:r>
              <a:rPr lang="en-US" altLang="zh-CN" sz="1867" dirty="0">
                <a:latin typeface="微软雅黑" pitchFamily="34" charset="-122"/>
                <a:ea typeface="微软雅黑" pitchFamily="34" charset="-122"/>
              </a:rPr>
              <a:t>{    </a:t>
            </a:r>
          </a:p>
          <a:p>
            <a:pPr>
              <a:lnSpc>
                <a:spcPct val="110000"/>
              </a:lnSpc>
            </a:pPr>
            <a:r>
              <a:rPr lang="en-US" altLang="zh-CN" sz="1867" dirty="0">
                <a:latin typeface="微软雅黑" pitchFamily="34" charset="-122"/>
                <a:ea typeface="微软雅黑" pitchFamily="34" charset="-122"/>
              </a:rPr>
              <a:t>      if (index &lt; </a:t>
            </a:r>
            <a:r>
              <a:rPr lang="en-US" altLang="zh-CN" sz="1867" dirty="0" err="1">
                <a:latin typeface="微软雅黑" pitchFamily="34" charset="-122"/>
                <a:ea typeface="微软雅黑" pitchFamily="34" charset="-122"/>
              </a:rPr>
              <a:t>arr.low</a:t>
            </a:r>
            <a:r>
              <a:rPr lang="en-US" altLang="zh-CN" sz="1867" dirty="0">
                <a:latin typeface="微软雅黑" pitchFamily="34" charset="-122"/>
                <a:ea typeface="微软雅黑" pitchFamily="34" charset="-122"/>
              </a:rPr>
              <a:t> || index &gt; </a:t>
            </a:r>
            <a:r>
              <a:rPr lang="en-US" altLang="zh-CN" sz="1867" dirty="0" err="1">
                <a:latin typeface="微软雅黑" pitchFamily="34" charset="-122"/>
                <a:ea typeface="微软雅黑" pitchFamily="34" charset="-122"/>
              </a:rPr>
              <a:t>arr.high</a:t>
            </a:r>
            <a:r>
              <a:rPr lang="en-US" altLang="zh-CN" sz="1867" dirty="0">
                <a:latin typeface="微软雅黑" pitchFamily="34" charset="-122"/>
                <a:ea typeface="微软雅黑" pitchFamily="34" charset="-122"/>
              </a:rPr>
              <a:t>)</a:t>
            </a:r>
          </a:p>
          <a:p>
            <a:pPr>
              <a:lnSpc>
                <a:spcPct val="110000"/>
              </a:lnSpc>
            </a:pPr>
            <a:r>
              <a:rPr lang="en-US" altLang="zh-CN" sz="1867" dirty="0">
                <a:latin typeface="微软雅黑" pitchFamily="34" charset="-122"/>
                <a:ea typeface="微软雅黑" pitchFamily="34" charset="-122"/>
              </a:rPr>
              <a:t>             return false;</a:t>
            </a:r>
          </a:p>
          <a:p>
            <a:pPr>
              <a:lnSpc>
                <a:spcPct val="110000"/>
              </a:lnSpc>
            </a:pPr>
            <a:r>
              <a:rPr lang="en-US" altLang="zh-CN" sz="1867" dirty="0">
                <a:latin typeface="微软雅黑" pitchFamily="34" charset="-122"/>
                <a:ea typeface="微软雅黑" pitchFamily="34" charset="-122"/>
              </a:rPr>
              <a:t>      value = </a:t>
            </a:r>
            <a:r>
              <a:rPr lang="en-US" altLang="zh-CN" sz="1867" dirty="0" err="1">
                <a:latin typeface="微软雅黑" pitchFamily="34" charset="-122"/>
                <a:ea typeface="微软雅黑" pitchFamily="34" charset="-122"/>
              </a:rPr>
              <a:t>arr.storage</a:t>
            </a:r>
            <a:r>
              <a:rPr lang="en-US" altLang="zh-CN" sz="1867" dirty="0">
                <a:latin typeface="微软雅黑" pitchFamily="34" charset="-122"/>
                <a:ea typeface="微软雅黑" pitchFamily="34" charset="-122"/>
              </a:rPr>
              <a:t>[index - </a:t>
            </a:r>
            <a:r>
              <a:rPr lang="en-US" altLang="zh-CN" sz="1867" dirty="0" err="1">
                <a:latin typeface="微软雅黑" pitchFamily="34" charset="-122"/>
                <a:ea typeface="微软雅黑" pitchFamily="34" charset="-122"/>
              </a:rPr>
              <a:t>arr.low</a:t>
            </a:r>
            <a:r>
              <a:rPr lang="en-US" altLang="zh-CN" sz="1867" dirty="0">
                <a:latin typeface="微软雅黑" pitchFamily="34" charset="-122"/>
                <a:ea typeface="微软雅黑" pitchFamily="34" charset="-122"/>
              </a:rPr>
              <a:t>] ;</a:t>
            </a:r>
          </a:p>
          <a:p>
            <a:pPr>
              <a:lnSpc>
                <a:spcPct val="110000"/>
              </a:lnSpc>
            </a:pPr>
            <a:r>
              <a:rPr lang="en-US" altLang="zh-CN" sz="1867" dirty="0">
                <a:latin typeface="微软雅黑" pitchFamily="34" charset="-122"/>
                <a:ea typeface="微软雅黑" pitchFamily="34" charset="-122"/>
              </a:rPr>
              <a:t>      return true;</a:t>
            </a:r>
          </a:p>
          <a:p>
            <a:pPr>
              <a:lnSpc>
                <a:spcPct val="110000"/>
              </a:lnSpc>
            </a:pPr>
            <a:r>
              <a:rPr lang="en-US" altLang="zh-CN" sz="1867" dirty="0">
                <a:latin typeface="微软雅黑" pitchFamily="34" charset="-122"/>
                <a:ea typeface="微软雅黑" pitchFamily="34" charset="-122"/>
              </a:rPr>
              <a:t>}</a:t>
            </a:r>
          </a:p>
        </p:txBody>
      </p:sp>
    </p:spTree>
  </p:cSld>
  <p:clrMapOvr>
    <a:masterClrMapping/>
  </p:clrMapOvr>
  <p:transition spd="med">
    <p:fade/>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8658" name="Rectangle 2"/>
          <p:cNvSpPr>
            <a:spLocks noGrp="1" noChangeArrowheads="1"/>
          </p:cNvSpPr>
          <p:nvPr>
            <p:ph type="title"/>
          </p:nvPr>
        </p:nvSpPr>
        <p:spPr/>
        <p:txBody>
          <a:bodyPr/>
          <a:lstStyle/>
          <a:p>
            <a:pPr eaLnBrk="1" hangingPunct="1">
              <a:defRPr/>
            </a:pPr>
            <a:r>
              <a:rPr lang="zh-CN" altLang="en-US" dirty="0"/>
              <a:t>派生类对象的构造和析构 </a:t>
            </a:r>
          </a:p>
        </p:txBody>
      </p:sp>
      <p:sp>
        <p:nvSpPr>
          <p:cNvPr id="242691" name="Rectangle 3"/>
          <p:cNvSpPr>
            <a:spLocks noGrp="1" noChangeArrowheads="1"/>
          </p:cNvSpPr>
          <p:nvPr>
            <p:ph idx="4294967295"/>
          </p:nvPr>
        </p:nvSpPr>
        <p:spPr>
          <a:xfrm>
            <a:off x="704427" y="1293286"/>
            <a:ext cx="5662613" cy="1666875"/>
          </a:xfrm>
        </p:spPr>
        <p:txBody>
          <a:bodyPr>
            <a:normAutofit fontScale="92500" lnSpcReduction="20000"/>
          </a:bodyPr>
          <a:lstStyle/>
          <a:p>
            <a:pPr marL="0" indent="0">
              <a:lnSpc>
                <a:spcPct val="120000"/>
              </a:lnSpc>
              <a:buNone/>
            </a:pPr>
            <a:r>
              <a:rPr lang="zh-CN" altLang="en-US" b="1" dirty="0"/>
              <a:t>派生类对象的构造</a:t>
            </a:r>
            <a:endParaRPr lang="en-US" altLang="zh-CN" b="1" dirty="0"/>
          </a:p>
          <a:p>
            <a:pPr marL="0" indent="0">
              <a:lnSpc>
                <a:spcPct val="120000"/>
              </a:lnSpc>
              <a:buNone/>
            </a:pPr>
            <a:r>
              <a:rPr lang="zh-CN" altLang="en-US" sz="1867" dirty="0"/>
              <a:t>基类的构造函数初始化基类数据成员</a:t>
            </a:r>
            <a:endParaRPr lang="en-US" altLang="zh-CN" sz="1867" dirty="0"/>
          </a:p>
          <a:p>
            <a:pPr marL="0" indent="0">
              <a:lnSpc>
                <a:spcPct val="120000"/>
              </a:lnSpc>
              <a:buNone/>
            </a:pPr>
            <a:r>
              <a:rPr lang="zh-CN" altLang="en-US" sz="1867" dirty="0"/>
              <a:t>派生类构造函数初始化派生类新增加的数据成员</a:t>
            </a:r>
            <a:endParaRPr lang="en-US" altLang="zh-CN" sz="1867" dirty="0"/>
          </a:p>
          <a:p>
            <a:pPr marL="0" indent="0">
              <a:lnSpc>
                <a:spcPct val="120000"/>
              </a:lnSpc>
              <a:buNone/>
            </a:pPr>
            <a:r>
              <a:rPr lang="zh-CN" altLang="en-US" sz="1867" dirty="0"/>
              <a:t>派生类构造函数自动调用基类的构造函数</a:t>
            </a:r>
          </a:p>
        </p:txBody>
      </p:sp>
      <p:sp>
        <p:nvSpPr>
          <p:cNvPr id="4" name="Rectangle 3"/>
          <p:cNvSpPr txBox="1">
            <a:spLocks noChangeArrowheads="1"/>
          </p:cNvSpPr>
          <p:nvPr/>
        </p:nvSpPr>
        <p:spPr>
          <a:xfrm>
            <a:off x="624418" y="3524250"/>
            <a:ext cx="7709957" cy="2219325"/>
          </a:xfrm>
          <a:prstGeom prst="rect">
            <a:avLst/>
          </a:prstGeom>
        </p:spPr>
        <p:txBody>
          <a:bodyPr vert="horz">
            <a:normAutofit/>
          </a:bodyPr>
          <a:lstStyle/>
          <a:p>
            <a:pPr defTabSz="1219170">
              <a:lnSpc>
                <a:spcPct val="120000"/>
              </a:lnSpc>
              <a:spcBef>
                <a:spcPct val="20000"/>
              </a:spcBef>
              <a:buClr>
                <a:schemeClr val="accent1"/>
              </a:buClr>
              <a:buSzPct val="80000"/>
              <a:defRPr/>
            </a:pPr>
            <a:r>
              <a:rPr lang="zh-CN" altLang="en-US" sz="2400" b="1" dirty="0">
                <a:latin typeface="微软雅黑" pitchFamily="34" charset="-122"/>
                <a:ea typeface="微软雅黑" pitchFamily="34" charset="-122"/>
              </a:rPr>
              <a:t>派生类对象的析构</a:t>
            </a:r>
            <a:endParaRPr lang="en-US" altLang="zh-CN" sz="2400" b="1" dirty="0">
              <a:latin typeface="微软雅黑" pitchFamily="34" charset="-122"/>
              <a:ea typeface="微软雅黑" pitchFamily="34" charset="-122"/>
            </a:endParaRPr>
          </a:p>
          <a:p>
            <a:pPr defTabSz="1219170">
              <a:lnSpc>
                <a:spcPct val="120000"/>
              </a:lnSpc>
              <a:spcBef>
                <a:spcPct val="20000"/>
              </a:spcBef>
              <a:buClr>
                <a:schemeClr val="accent1"/>
              </a:buClr>
              <a:buSzPct val="80000"/>
              <a:defRPr/>
            </a:pPr>
            <a:r>
              <a:rPr lang="zh-CN" altLang="en-US" sz="1867" dirty="0">
                <a:latin typeface="微软雅黑" pitchFamily="34" charset="-122"/>
                <a:ea typeface="微软雅黑" pitchFamily="34" charset="-122"/>
              </a:rPr>
              <a:t>基类的析构函数析构基类数据成员</a:t>
            </a:r>
            <a:endParaRPr lang="en-US" altLang="zh-CN" sz="1867" dirty="0">
              <a:latin typeface="微软雅黑" pitchFamily="34" charset="-122"/>
              <a:ea typeface="微软雅黑" pitchFamily="34" charset="-122"/>
            </a:endParaRPr>
          </a:p>
          <a:p>
            <a:pPr defTabSz="1219170">
              <a:lnSpc>
                <a:spcPct val="120000"/>
              </a:lnSpc>
              <a:spcBef>
                <a:spcPct val="20000"/>
              </a:spcBef>
              <a:buClr>
                <a:schemeClr val="accent1"/>
              </a:buClr>
              <a:buSzPct val="80000"/>
              <a:defRPr/>
            </a:pPr>
            <a:r>
              <a:rPr lang="zh-CN" altLang="en-US" sz="1867" dirty="0">
                <a:latin typeface="微软雅黑" pitchFamily="34" charset="-122"/>
                <a:ea typeface="微软雅黑" pitchFamily="34" charset="-122"/>
              </a:rPr>
              <a:t>派生类析构函数析构派生类新增加的数据成员</a:t>
            </a:r>
            <a:endParaRPr lang="en-US" altLang="zh-CN" sz="1867" dirty="0">
              <a:latin typeface="微软雅黑" pitchFamily="34" charset="-122"/>
              <a:ea typeface="微软雅黑" pitchFamily="34" charset="-122"/>
            </a:endParaRPr>
          </a:p>
          <a:p>
            <a:pPr defTabSz="1219170">
              <a:lnSpc>
                <a:spcPct val="120000"/>
              </a:lnSpc>
              <a:spcBef>
                <a:spcPct val="20000"/>
              </a:spcBef>
              <a:buClr>
                <a:schemeClr val="accent1"/>
              </a:buClr>
              <a:buSzPct val="80000"/>
              <a:defRPr/>
            </a:pPr>
            <a:r>
              <a:rPr lang="zh-CN" altLang="en-US" sz="1867" dirty="0">
                <a:latin typeface="微软雅黑" pitchFamily="34" charset="-122"/>
                <a:ea typeface="微软雅黑" pitchFamily="34" charset="-122"/>
              </a:rPr>
              <a:t>派生类的析构函数自动调用基类的析构函数</a:t>
            </a:r>
            <a:endParaRPr lang="en-US" altLang="zh-CN" sz="1867" dirty="0">
              <a:latin typeface="微软雅黑" pitchFamily="34" charset="-122"/>
              <a:ea typeface="微软雅黑" pitchFamily="34" charset="-122"/>
            </a:endParaRPr>
          </a:p>
          <a:p>
            <a:pPr>
              <a:lnSpc>
                <a:spcPct val="120000"/>
              </a:lnSpc>
              <a:spcBef>
                <a:spcPct val="20000"/>
              </a:spcBef>
              <a:buClr>
                <a:schemeClr val="accent1"/>
              </a:buClr>
              <a:buSzPct val="80000"/>
              <a:defRPr/>
            </a:pPr>
            <a:r>
              <a:rPr lang="zh-CN" altLang="en-US" sz="1867" dirty="0"/>
              <a:t>派生类对象析构时，先执行派生类的析构函数，再执行基类的析构函数</a:t>
            </a:r>
          </a:p>
        </p:txBody>
      </p:sp>
    </p:spTree>
  </p:cSld>
  <p:clrMapOvr>
    <a:masterClrMapping/>
  </p:clrMapOvr>
  <p:transition spd="med">
    <p:fade/>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682" name="Rectangle 2"/>
          <p:cNvSpPr>
            <a:spLocks noGrp="1" noChangeArrowheads="1"/>
          </p:cNvSpPr>
          <p:nvPr>
            <p:ph type="title"/>
          </p:nvPr>
        </p:nvSpPr>
        <p:spPr/>
        <p:txBody>
          <a:bodyPr/>
          <a:lstStyle/>
          <a:p>
            <a:pPr eaLnBrk="1" hangingPunct="1">
              <a:defRPr/>
            </a:pPr>
            <a:r>
              <a:rPr lang="zh-CN" altLang="en-US" dirty="0"/>
              <a:t>派生类构造函数</a:t>
            </a:r>
          </a:p>
        </p:txBody>
      </p:sp>
      <p:sp>
        <p:nvSpPr>
          <p:cNvPr id="244739" name="Rectangle 3"/>
          <p:cNvSpPr>
            <a:spLocks noGrp="1" noChangeArrowheads="1"/>
          </p:cNvSpPr>
          <p:nvPr>
            <p:ph idx="4294967295"/>
          </p:nvPr>
        </p:nvSpPr>
        <p:spPr>
          <a:xfrm>
            <a:off x="657014" y="1395306"/>
            <a:ext cx="10363200" cy="3943350"/>
          </a:xfrm>
        </p:spPr>
        <p:txBody>
          <a:bodyPr>
            <a:normAutofit lnSpcReduction="10000"/>
          </a:bodyPr>
          <a:lstStyle/>
          <a:p>
            <a:pPr marL="0" indent="0" eaLnBrk="1" hangingPunct="1">
              <a:lnSpc>
                <a:spcPct val="120000"/>
              </a:lnSpc>
              <a:buNone/>
            </a:pPr>
            <a:r>
              <a:rPr lang="zh-CN" altLang="en-US" b="1" dirty="0"/>
              <a:t>派生类构造函数的格式</a:t>
            </a:r>
            <a:endParaRPr lang="en-US" altLang="zh-CN" b="1" dirty="0"/>
          </a:p>
          <a:p>
            <a:pPr marL="0" indent="0" eaLnBrk="1" hangingPunct="1">
              <a:lnSpc>
                <a:spcPct val="120000"/>
              </a:lnSpc>
              <a:buNone/>
            </a:pPr>
            <a:r>
              <a:rPr lang="zh-CN" altLang="en-US" sz="1867" dirty="0"/>
              <a:t>派生类构造函数名（参数表）： 基类构造函数名（参数表）   </a:t>
            </a:r>
            <a:r>
              <a:rPr lang="en-US" altLang="zh-CN" sz="1867" dirty="0"/>
              <a:t>{ ……} </a:t>
            </a:r>
          </a:p>
          <a:p>
            <a:pPr marL="0" indent="0">
              <a:lnSpc>
                <a:spcPct val="120000"/>
              </a:lnSpc>
              <a:spcBef>
                <a:spcPts val="2400"/>
              </a:spcBef>
              <a:buNone/>
            </a:pPr>
            <a:r>
              <a:rPr lang="zh-CN" altLang="en-US" b="1" dirty="0"/>
              <a:t>执行过程</a:t>
            </a:r>
            <a:endParaRPr lang="en-US" altLang="zh-CN" b="1" dirty="0"/>
          </a:p>
          <a:p>
            <a:pPr marL="0" indent="0">
              <a:lnSpc>
                <a:spcPct val="120000"/>
              </a:lnSpc>
              <a:spcBef>
                <a:spcPts val="800"/>
              </a:spcBef>
              <a:buNone/>
            </a:pPr>
            <a:r>
              <a:rPr lang="zh-CN" altLang="en-US" sz="1867" dirty="0">
                <a:solidFill>
                  <a:srgbClr val="C00000"/>
                </a:solidFill>
              </a:rPr>
              <a:t>先执行基类的构造函数，再构造派生类新增部分</a:t>
            </a:r>
            <a:endParaRPr lang="en-US" altLang="zh-CN" sz="1867" dirty="0">
              <a:solidFill>
                <a:srgbClr val="C00000"/>
              </a:solidFill>
            </a:endParaRPr>
          </a:p>
          <a:p>
            <a:pPr marL="0" indent="0">
              <a:lnSpc>
                <a:spcPct val="120000"/>
              </a:lnSpc>
              <a:spcBef>
                <a:spcPts val="2400"/>
              </a:spcBef>
              <a:buNone/>
            </a:pPr>
            <a:r>
              <a:rPr lang="zh-CN" altLang="en-US" b="1" dirty="0"/>
              <a:t>注意事项</a:t>
            </a:r>
            <a:endParaRPr lang="en-US" altLang="zh-CN" b="1" dirty="0"/>
          </a:p>
          <a:p>
            <a:pPr marL="0" indent="0" eaLnBrk="1" hangingPunct="1">
              <a:lnSpc>
                <a:spcPct val="120000"/>
              </a:lnSpc>
              <a:buNone/>
            </a:pPr>
            <a:r>
              <a:rPr lang="zh-CN" altLang="en-US" sz="1867" dirty="0"/>
              <a:t>基类构造函数中的参数表通常来源于派生类构造函数的参数表，也可以用常量</a:t>
            </a:r>
            <a:endParaRPr lang="en-US" altLang="zh-CN" sz="1867" dirty="0"/>
          </a:p>
          <a:p>
            <a:pPr marL="0" indent="0">
              <a:lnSpc>
                <a:spcPct val="120000"/>
              </a:lnSpc>
              <a:buNone/>
            </a:pPr>
            <a:r>
              <a:rPr lang="zh-CN" altLang="en-US" sz="1867" dirty="0"/>
              <a:t>若基类使用缺省或不带参数的构造函数，则在派生类定义构造函数时可略去基类构造函数调用</a:t>
            </a:r>
          </a:p>
        </p:txBody>
      </p:sp>
    </p:spTree>
  </p:cSld>
  <p:clrMapOvr>
    <a:masterClrMapping/>
  </p:clrMapOvr>
  <p:transition spd="med">
    <p:fade/>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0930" name="Rectangle 2"/>
          <p:cNvSpPr>
            <a:spLocks noGrp="1" noChangeArrowheads="1"/>
          </p:cNvSpPr>
          <p:nvPr>
            <p:ph type="title"/>
          </p:nvPr>
        </p:nvSpPr>
        <p:spPr/>
        <p:txBody>
          <a:bodyPr/>
          <a:lstStyle/>
          <a:p>
            <a:pPr eaLnBrk="1" hangingPunct="1">
              <a:defRPr/>
            </a:pPr>
            <a:r>
              <a:rPr lang="zh-CN" altLang="en-US" dirty="0"/>
              <a:t>派生类构造析构实例</a:t>
            </a:r>
          </a:p>
        </p:txBody>
      </p:sp>
      <p:sp>
        <p:nvSpPr>
          <p:cNvPr id="251907" name="Rectangle 3"/>
          <p:cNvSpPr>
            <a:spLocks noGrp="1" noChangeArrowheads="1"/>
          </p:cNvSpPr>
          <p:nvPr>
            <p:ph idx="4294967295"/>
          </p:nvPr>
        </p:nvSpPr>
        <p:spPr>
          <a:xfrm>
            <a:off x="616374" y="1409700"/>
            <a:ext cx="9956800" cy="4402138"/>
          </a:xfrm>
        </p:spPr>
        <p:txBody>
          <a:bodyPr/>
          <a:lstStyle/>
          <a:p>
            <a:pPr marL="0" indent="0">
              <a:lnSpc>
                <a:spcPct val="150000"/>
              </a:lnSpc>
              <a:buNone/>
            </a:pPr>
            <a:r>
              <a:rPr lang="zh-CN" altLang="en-US" dirty="0"/>
              <a:t>定义一个表示人的类</a:t>
            </a:r>
            <a:r>
              <a:rPr lang="en-US" altLang="zh-CN" dirty="0"/>
              <a:t>People</a:t>
            </a:r>
            <a:r>
              <a:rPr lang="zh-CN" altLang="en-US" dirty="0"/>
              <a:t>。</a:t>
            </a:r>
            <a:endParaRPr lang="en-US" altLang="zh-CN" dirty="0"/>
          </a:p>
          <a:p>
            <a:pPr marL="0" indent="0">
              <a:lnSpc>
                <a:spcPct val="150000"/>
              </a:lnSpc>
              <a:buNone/>
            </a:pPr>
            <a:r>
              <a:rPr lang="zh-CN" altLang="en-US" dirty="0"/>
              <a:t>每个人包含两个信息：姓名和年龄。</a:t>
            </a:r>
            <a:endParaRPr lang="en-US" altLang="zh-CN" dirty="0"/>
          </a:p>
          <a:p>
            <a:pPr marL="0" indent="0">
              <a:lnSpc>
                <a:spcPct val="150000"/>
              </a:lnSpc>
              <a:buNone/>
            </a:pPr>
            <a:r>
              <a:rPr lang="zh-CN" altLang="en-US" dirty="0"/>
              <a:t>在</a:t>
            </a:r>
            <a:r>
              <a:rPr lang="en-US" altLang="zh-CN" dirty="0"/>
              <a:t>People</a:t>
            </a:r>
            <a:r>
              <a:rPr lang="zh-CN" altLang="en-US" dirty="0"/>
              <a:t>类的基础上，派生出一个表示学生的类</a:t>
            </a:r>
            <a:r>
              <a:rPr lang="en-US" altLang="zh-CN" dirty="0"/>
              <a:t>Student</a:t>
            </a:r>
            <a:r>
              <a:rPr lang="zh-CN" altLang="en-US" dirty="0"/>
              <a:t>。</a:t>
            </a:r>
            <a:endParaRPr lang="en-US" altLang="zh-CN" dirty="0"/>
          </a:p>
          <a:p>
            <a:pPr marL="0" indent="0">
              <a:lnSpc>
                <a:spcPct val="150000"/>
              </a:lnSpc>
              <a:buNone/>
            </a:pPr>
            <a:r>
              <a:rPr lang="zh-CN" altLang="en-US" dirty="0"/>
              <a:t>每位学生有一个学号和班级号。</a:t>
            </a:r>
            <a:endParaRPr lang="en-US" altLang="zh-CN" dirty="0"/>
          </a:p>
          <a:p>
            <a:pPr marL="0" indent="0">
              <a:lnSpc>
                <a:spcPct val="150000"/>
              </a:lnSpc>
              <a:buNone/>
            </a:pPr>
            <a:r>
              <a:rPr lang="zh-CN" altLang="en-US" dirty="0"/>
              <a:t>观察学生类对象的构造和析构过程。</a:t>
            </a:r>
          </a:p>
        </p:txBody>
      </p:sp>
    </p:spTree>
  </p:cSld>
  <p:clrMapOvr>
    <a:masterClrMapping/>
  </p:clrMapOvr>
  <p:transition spd="med">
    <p:fade/>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5810" name="Rectangle 2"/>
          <p:cNvSpPr>
            <a:spLocks noGrp="1" noChangeArrowheads="1"/>
          </p:cNvSpPr>
          <p:nvPr>
            <p:ph type="title"/>
          </p:nvPr>
        </p:nvSpPr>
        <p:spPr/>
        <p:txBody>
          <a:bodyPr/>
          <a:lstStyle/>
          <a:p>
            <a:pPr>
              <a:defRPr/>
            </a:pPr>
            <a:r>
              <a:rPr lang="en-US" dirty="0"/>
              <a:t> people</a:t>
            </a:r>
            <a:r>
              <a:rPr lang="zh-CN" altLang="en-US" dirty="0"/>
              <a:t>类的定义与实现</a:t>
            </a:r>
          </a:p>
        </p:txBody>
      </p:sp>
      <p:sp>
        <p:nvSpPr>
          <p:cNvPr id="252931" name="Rectangle 3"/>
          <p:cNvSpPr>
            <a:spLocks noGrp="1" noChangeArrowheads="1"/>
          </p:cNvSpPr>
          <p:nvPr>
            <p:ph idx="4294967295"/>
          </p:nvPr>
        </p:nvSpPr>
        <p:spPr>
          <a:xfrm>
            <a:off x="780627" y="1090718"/>
            <a:ext cx="11201400" cy="5429250"/>
          </a:xfrm>
        </p:spPr>
        <p:txBody>
          <a:bodyPr>
            <a:normAutofit/>
          </a:bodyPr>
          <a:lstStyle/>
          <a:p>
            <a:pPr>
              <a:spcBef>
                <a:spcPct val="0"/>
              </a:spcBef>
              <a:buFont typeface="Wingdings" pitchFamily="2" charset="2"/>
              <a:buNone/>
            </a:pPr>
            <a:r>
              <a:rPr lang="en-US" altLang="zh-CN" sz="1867" dirty="0"/>
              <a:t>class People {</a:t>
            </a:r>
            <a:endParaRPr lang="zh-CN" altLang="en-US" sz="1867" dirty="0"/>
          </a:p>
          <a:p>
            <a:pPr>
              <a:spcBef>
                <a:spcPct val="0"/>
              </a:spcBef>
              <a:buFont typeface="Wingdings" pitchFamily="2" charset="2"/>
              <a:buNone/>
            </a:pPr>
            <a:r>
              <a:rPr lang="en-US" altLang="zh-CN" sz="1867" dirty="0"/>
              <a:t>public:</a:t>
            </a:r>
            <a:endParaRPr lang="zh-CN" altLang="en-US" sz="1867" dirty="0"/>
          </a:p>
          <a:p>
            <a:pPr>
              <a:spcBef>
                <a:spcPct val="0"/>
              </a:spcBef>
              <a:buFont typeface="Wingdings" pitchFamily="2" charset="2"/>
              <a:buNone/>
            </a:pPr>
            <a:r>
              <a:rPr lang="en-US" altLang="zh-CN" sz="1867" dirty="0"/>
              <a:t>    People( const char *s , </a:t>
            </a:r>
            <a:r>
              <a:rPr lang="en-US" altLang="zh-CN" sz="1867" dirty="0" err="1"/>
              <a:t>int</a:t>
            </a:r>
            <a:r>
              <a:rPr lang="en-US" altLang="zh-CN" sz="1867" dirty="0"/>
              <a:t> a)</a:t>
            </a:r>
          </a:p>
          <a:p>
            <a:pPr>
              <a:spcBef>
                <a:spcPct val="0"/>
              </a:spcBef>
              <a:buFont typeface="Wingdings" pitchFamily="2" charset="2"/>
              <a:buNone/>
            </a:pPr>
            <a:r>
              <a:rPr lang="en-US" altLang="zh-CN" sz="1867" dirty="0"/>
              <a:t>    {</a:t>
            </a:r>
          </a:p>
          <a:p>
            <a:pPr>
              <a:spcBef>
                <a:spcPct val="0"/>
              </a:spcBef>
              <a:buFont typeface="Wingdings" pitchFamily="2" charset="2"/>
              <a:buNone/>
            </a:pPr>
            <a:r>
              <a:rPr lang="en-US" altLang="zh-CN" sz="1867" dirty="0"/>
              <a:t>          name = new char[</a:t>
            </a:r>
            <a:r>
              <a:rPr lang="en-US" altLang="zh-CN" sz="1867" dirty="0" err="1"/>
              <a:t>strlen</a:t>
            </a:r>
            <a:r>
              <a:rPr lang="en-US" altLang="zh-CN" sz="1867" dirty="0"/>
              <a:t>(s) + 1]; </a:t>
            </a:r>
            <a:endParaRPr lang="zh-CN" altLang="en-US" sz="1867" dirty="0"/>
          </a:p>
          <a:p>
            <a:pPr>
              <a:spcBef>
                <a:spcPct val="0"/>
              </a:spcBef>
              <a:buFont typeface="Wingdings" pitchFamily="2" charset="2"/>
              <a:buNone/>
            </a:pPr>
            <a:r>
              <a:rPr lang="en-US" altLang="zh-CN" sz="1867" dirty="0"/>
              <a:t>          </a:t>
            </a:r>
            <a:r>
              <a:rPr lang="en-US" altLang="zh-CN" sz="1867" dirty="0" err="1"/>
              <a:t>strcpy</a:t>
            </a:r>
            <a:r>
              <a:rPr lang="en-US" altLang="zh-CN" sz="1867" dirty="0"/>
              <a:t>(name, s);	 </a:t>
            </a:r>
          </a:p>
          <a:p>
            <a:pPr>
              <a:spcBef>
                <a:spcPct val="0"/>
              </a:spcBef>
              <a:buFont typeface="Wingdings" pitchFamily="2" charset="2"/>
              <a:buNone/>
            </a:pPr>
            <a:r>
              <a:rPr lang="en-US" altLang="zh-CN" sz="1867" dirty="0"/>
              <a:t>          age = a;</a:t>
            </a:r>
            <a:endParaRPr lang="zh-CN" altLang="en-US" sz="1867" dirty="0"/>
          </a:p>
          <a:p>
            <a:pPr>
              <a:spcBef>
                <a:spcPct val="0"/>
              </a:spcBef>
              <a:buFont typeface="Wingdings" pitchFamily="2" charset="2"/>
              <a:buNone/>
            </a:pPr>
            <a:r>
              <a:rPr lang="en-US" altLang="zh-CN" sz="1867" dirty="0"/>
              <a:t>          </a:t>
            </a:r>
            <a:r>
              <a:rPr lang="en-US" altLang="zh-CN" sz="1867" dirty="0" err="1"/>
              <a:t>cout</a:t>
            </a:r>
            <a:r>
              <a:rPr lang="en-US" altLang="zh-CN" sz="1867" dirty="0"/>
              <a:t> &lt;&lt; "People constructor:"  &lt;&lt; '[' &lt;&lt; name &lt;&lt; "] age : “  &lt;&lt; age &lt;&lt; </a:t>
            </a:r>
            <a:r>
              <a:rPr lang="en-US" altLang="zh-CN" sz="1867" dirty="0" err="1"/>
              <a:t>endl</a:t>
            </a:r>
            <a:r>
              <a:rPr lang="en-US" altLang="zh-CN" sz="1867" dirty="0"/>
              <a:t>;</a:t>
            </a:r>
            <a:endParaRPr lang="zh-CN" altLang="en-US" sz="1867" dirty="0"/>
          </a:p>
          <a:p>
            <a:pPr>
              <a:spcBef>
                <a:spcPct val="0"/>
              </a:spcBef>
              <a:buFont typeface="Wingdings" pitchFamily="2" charset="2"/>
              <a:buNone/>
            </a:pPr>
            <a:r>
              <a:rPr lang="en-US" altLang="zh-CN" sz="1867" dirty="0"/>
              <a:t>    }  </a:t>
            </a:r>
            <a:endParaRPr lang="zh-CN" altLang="en-US" sz="1867" dirty="0"/>
          </a:p>
          <a:p>
            <a:pPr>
              <a:spcBef>
                <a:spcPct val="0"/>
              </a:spcBef>
              <a:buFont typeface="Wingdings" pitchFamily="2" charset="2"/>
              <a:buNone/>
            </a:pPr>
            <a:r>
              <a:rPr lang="en-US" altLang="zh-CN" sz="1867" dirty="0"/>
              <a:t>    ~People()</a:t>
            </a:r>
          </a:p>
          <a:p>
            <a:pPr>
              <a:spcBef>
                <a:spcPct val="0"/>
              </a:spcBef>
              <a:buFont typeface="Wingdings" pitchFamily="2" charset="2"/>
              <a:buNone/>
            </a:pPr>
            <a:r>
              <a:rPr lang="en-US" altLang="zh-CN" sz="1867" dirty="0"/>
              <a:t>    {    </a:t>
            </a:r>
            <a:endParaRPr lang="zh-CN" altLang="en-US" sz="1867" dirty="0"/>
          </a:p>
          <a:p>
            <a:pPr>
              <a:spcBef>
                <a:spcPct val="0"/>
              </a:spcBef>
              <a:buFont typeface="Wingdings" pitchFamily="2" charset="2"/>
              <a:buNone/>
            </a:pPr>
            <a:r>
              <a:rPr lang="en-US" altLang="zh-CN" sz="1867" dirty="0"/>
              <a:t>          </a:t>
            </a:r>
            <a:r>
              <a:rPr lang="en-US" altLang="zh-CN" sz="1867" dirty="0" err="1"/>
              <a:t>cout</a:t>
            </a:r>
            <a:r>
              <a:rPr lang="en-US" altLang="zh-CN" sz="1867" dirty="0"/>
              <a:t> &lt;&lt; “People destructor: ” &lt;&lt; ‘[’ &lt;&lt; name &lt;&lt; “]   age : “  &lt;&lt; age &lt;&lt; </a:t>
            </a:r>
            <a:r>
              <a:rPr lang="en-US" altLang="zh-CN" sz="1867" dirty="0" err="1"/>
              <a:t>endl</a:t>
            </a:r>
            <a:r>
              <a:rPr lang="en-US" altLang="zh-CN" sz="1867" dirty="0"/>
              <a:t>;</a:t>
            </a:r>
            <a:endParaRPr lang="zh-CN" altLang="en-US" sz="1867" dirty="0"/>
          </a:p>
          <a:p>
            <a:pPr>
              <a:spcBef>
                <a:spcPct val="0"/>
              </a:spcBef>
              <a:buFont typeface="Wingdings" pitchFamily="2" charset="2"/>
              <a:buNone/>
            </a:pPr>
            <a:r>
              <a:rPr lang="en-US" altLang="zh-CN" sz="1867" dirty="0"/>
              <a:t>          delete  name;</a:t>
            </a:r>
            <a:endParaRPr lang="zh-CN" altLang="en-US" sz="1867" dirty="0"/>
          </a:p>
          <a:p>
            <a:pPr>
              <a:spcBef>
                <a:spcPct val="0"/>
              </a:spcBef>
              <a:buFont typeface="Wingdings" pitchFamily="2" charset="2"/>
              <a:buNone/>
            </a:pPr>
            <a:r>
              <a:rPr lang="en-US" altLang="zh-CN" sz="1867" dirty="0"/>
              <a:t>    }</a:t>
            </a:r>
            <a:endParaRPr lang="zh-CN" altLang="en-US" sz="1867" dirty="0"/>
          </a:p>
          <a:p>
            <a:pPr>
              <a:spcBef>
                <a:spcPct val="0"/>
              </a:spcBef>
              <a:buFont typeface="Wingdings" pitchFamily="2" charset="2"/>
              <a:buNone/>
            </a:pPr>
            <a:r>
              <a:rPr lang="en-US" altLang="zh-CN" sz="1867" dirty="0"/>
              <a:t>private: </a:t>
            </a:r>
            <a:endParaRPr lang="zh-CN" altLang="en-US" sz="1867" dirty="0"/>
          </a:p>
          <a:p>
            <a:pPr>
              <a:spcBef>
                <a:spcPct val="0"/>
              </a:spcBef>
              <a:buFont typeface="Wingdings" pitchFamily="2" charset="2"/>
              <a:buNone/>
            </a:pPr>
            <a:r>
              <a:rPr lang="en-US" altLang="zh-CN" sz="1867" dirty="0"/>
              <a:t>        char *name; </a:t>
            </a:r>
            <a:endParaRPr lang="zh-CN" altLang="en-US" sz="1867" dirty="0"/>
          </a:p>
          <a:p>
            <a:pPr>
              <a:spcBef>
                <a:spcPct val="0"/>
              </a:spcBef>
              <a:buFont typeface="Wingdings" pitchFamily="2" charset="2"/>
              <a:buNone/>
            </a:pPr>
            <a:r>
              <a:rPr lang="en-US" altLang="zh-CN" sz="1867" dirty="0"/>
              <a:t>	     int age;</a:t>
            </a:r>
            <a:endParaRPr lang="zh-CN" altLang="en-US" sz="1867" dirty="0"/>
          </a:p>
          <a:p>
            <a:pPr>
              <a:spcBef>
                <a:spcPct val="0"/>
              </a:spcBef>
              <a:buFont typeface="Wingdings" pitchFamily="2" charset="2"/>
              <a:buNone/>
            </a:pPr>
            <a:r>
              <a:rPr lang="en-US" altLang="zh-CN" sz="1867" dirty="0"/>
              <a:t>};</a:t>
            </a:r>
            <a:endParaRPr lang="zh-CN" altLang="en-US" sz="1867" dirty="0"/>
          </a:p>
        </p:txBody>
      </p:sp>
    </p:spTree>
  </p:cSld>
  <p:clrMapOvr>
    <a:masterClrMapping/>
  </p:clrMapOvr>
  <p:transition spd="med">
    <p:fade/>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6834" name="Rectangle 2"/>
          <p:cNvSpPr>
            <a:spLocks noGrp="1" noChangeArrowheads="1"/>
          </p:cNvSpPr>
          <p:nvPr>
            <p:ph type="title"/>
          </p:nvPr>
        </p:nvSpPr>
        <p:spPr/>
        <p:txBody>
          <a:bodyPr/>
          <a:lstStyle/>
          <a:p>
            <a:pPr eaLnBrk="1" hangingPunct="1">
              <a:defRPr/>
            </a:pPr>
            <a:r>
              <a:rPr lang="en-US" dirty="0"/>
              <a:t>Student</a:t>
            </a:r>
            <a:r>
              <a:rPr lang="zh-CN" altLang="en-US" dirty="0"/>
              <a:t>类的定义与实现</a:t>
            </a:r>
            <a:endParaRPr lang="en-US" altLang="zh-CN" dirty="0"/>
          </a:p>
        </p:txBody>
      </p:sp>
      <p:sp>
        <p:nvSpPr>
          <p:cNvPr id="253955" name="Rectangle 3"/>
          <p:cNvSpPr>
            <a:spLocks noGrp="1" noChangeArrowheads="1"/>
          </p:cNvSpPr>
          <p:nvPr>
            <p:ph idx="4294967295"/>
          </p:nvPr>
        </p:nvSpPr>
        <p:spPr>
          <a:xfrm>
            <a:off x="649288" y="1038225"/>
            <a:ext cx="11542712" cy="5819775"/>
          </a:xfrm>
        </p:spPr>
        <p:txBody>
          <a:bodyPr>
            <a:noAutofit/>
          </a:bodyPr>
          <a:lstStyle/>
          <a:p>
            <a:pPr>
              <a:spcBef>
                <a:spcPts val="133"/>
              </a:spcBef>
              <a:buNone/>
            </a:pPr>
            <a:r>
              <a:rPr lang="en-US" altLang="zh-CN" sz="1867" dirty="0"/>
              <a:t>class Student : public People {</a:t>
            </a:r>
            <a:endParaRPr lang="zh-CN" altLang="en-US" sz="1867" dirty="0"/>
          </a:p>
          <a:p>
            <a:pPr>
              <a:spcBef>
                <a:spcPts val="133"/>
              </a:spcBef>
              <a:buNone/>
            </a:pPr>
            <a:r>
              <a:rPr lang="en-US" altLang="zh-CN" sz="1867" dirty="0"/>
              <a:t>public:</a:t>
            </a:r>
            <a:endParaRPr lang="zh-CN" altLang="en-US" sz="1867" dirty="0"/>
          </a:p>
          <a:p>
            <a:pPr>
              <a:spcBef>
                <a:spcPts val="133"/>
              </a:spcBef>
              <a:buNone/>
            </a:pPr>
            <a:r>
              <a:rPr lang="en-US" altLang="zh-CN" sz="1867" dirty="0"/>
              <a:t>    Student(const char *s,  </a:t>
            </a:r>
            <a:r>
              <a:rPr lang="en-US" altLang="zh-CN" sz="1867" dirty="0" err="1"/>
              <a:t>int</a:t>
            </a:r>
            <a:r>
              <a:rPr lang="en-US" altLang="zh-CN" sz="1867" dirty="0"/>
              <a:t> a,  </a:t>
            </a:r>
            <a:r>
              <a:rPr lang="en-US" altLang="zh-CN" sz="1867" dirty="0" err="1"/>
              <a:t>int</a:t>
            </a:r>
            <a:r>
              <a:rPr lang="en-US" altLang="zh-CN" sz="1867" dirty="0"/>
              <a:t> n,  char *</a:t>
            </a:r>
            <a:r>
              <a:rPr lang="en-US" altLang="zh-CN" sz="1867" dirty="0" err="1"/>
              <a:t>cls</a:t>
            </a:r>
            <a:r>
              <a:rPr lang="en-US" altLang="zh-CN" sz="1867" dirty="0"/>
              <a:t>):  People(s, a)</a:t>
            </a:r>
          </a:p>
          <a:p>
            <a:pPr>
              <a:spcBef>
                <a:spcPts val="133"/>
              </a:spcBef>
              <a:buNone/>
            </a:pPr>
            <a:r>
              <a:rPr lang="en-US" altLang="zh-CN" sz="1867" dirty="0"/>
              <a:t>     {</a:t>
            </a:r>
            <a:endParaRPr lang="zh-CN" altLang="en-US" sz="1867" dirty="0"/>
          </a:p>
          <a:p>
            <a:pPr>
              <a:spcBef>
                <a:spcPts val="133"/>
              </a:spcBef>
              <a:buNone/>
            </a:pPr>
            <a:r>
              <a:rPr lang="en-US" altLang="zh-CN" sz="1867" dirty="0"/>
              <a:t>           </a:t>
            </a:r>
            <a:r>
              <a:rPr lang="en-US" altLang="zh-CN" sz="1867" dirty="0" err="1"/>
              <a:t>s_no</a:t>
            </a:r>
            <a:r>
              <a:rPr lang="en-US" altLang="zh-CN" sz="1867" dirty="0"/>
              <a:t> = n;  </a:t>
            </a:r>
          </a:p>
          <a:p>
            <a:pPr>
              <a:spcBef>
                <a:spcPts val="133"/>
              </a:spcBef>
              <a:buNone/>
            </a:pPr>
            <a:r>
              <a:rPr lang="en-US" altLang="zh-CN" sz="1867" dirty="0"/>
              <a:t>           </a:t>
            </a:r>
            <a:r>
              <a:rPr lang="en-US" altLang="zh-CN" sz="1867" dirty="0" err="1"/>
              <a:t>class_no</a:t>
            </a:r>
            <a:r>
              <a:rPr lang="en-US" altLang="zh-CN" sz="1867" dirty="0"/>
              <a:t> = new char[</a:t>
            </a:r>
            <a:r>
              <a:rPr lang="en-US" altLang="zh-CN" sz="1867" dirty="0" err="1"/>
              <a:t>strlen</a:t>
            </a:r>
            <a:r>
              <a:rPr lang="en-US" altLang="zh-CN" sz="1867" dirty="0"/>
              <a:t>(</a:t>
            </a:r>
            <a:r>
              <a:rPr lang="en-US" altLang="zh-CN" sz="1867" dirty="0" err="1"/>
              <a:t>cls</a:t>
            </a:r>
            <a:r>
              <a:rPr lang="en-US" altLang="zh-CN" sz="1867" dirty="0"/>
              <a:t>) + 1];</a:t>
            </a:r>
            <a:endParaRPr lang="zh-CN" altLang="en-US" sz="1867" dirty="0"/>
          </a:p>
          <a:p>
            <a:pPr>
              <a:spcBef>
                <a:spcPts val="133"/>
              </a:spcBef>
              <a:buNone/>
            </a:pPr>
            <a:r>
              <a:rPr lang="en-US" altLang="zh-CN" sz="1867" dirty="0"/>
              <a:t>	        </a:t>
            </a:r>
            <a:r>
              <a:rPr lang="en-US" altLang="zh-CN" sz="1867" dirty="0" err="1"/>
              <a:t>strcpy</a:t>
            </a:r>
            <a:r>
              <a:rPr lang="en-US" altLang="zh-CN" sz="1867" dirty="0"/>
              <a:t>(</a:t>
            </a:r>
            <a:r>
              <a:rPr lang="en-US" altLang="zh-CN" sz="1867" dirty="0" err="1"/>
              <a:t>class_no</a:t>
            </a:r>
            <a:r>
              <a:rPr lang="en-US" altLang="zh-CN" sz="1867" dirty="0"/>
              <a:t>, </a:t>
            </a:r>
            <a:r>
              <a:rPr lang="en-US" altLang="zh-CN" sz="1867" dirty="0" err="1"/>
              <a:t>cls</a:t>
            </a:r>
            <a:r>
              <a:rPr lang="en-US" altLang="zh-CN" sz="1867" dirty="0"/>
              <a:t>);</a:t>
            </a:r>
            <a:endParaRPr lang="zh-CN" altLang="en-US" sz="1867" dirty="0"/>
          </a:p>
          <a:p>
            <a:pPr>
              <a:spcBef>
                <a:spcPts val="133"/>
              </a:spcBef>
              <a:buNone/>
            </a:pPr>
            <a:r>
              <a:rPr lang="en-US" altLang="zh-CN" sz="1867" dirty="0"/>
              <a:t>           </a:t>
            </a:r>
            <a:r>
              <a:rPr lang="en-US" altLang="zh-CN" sz="1867" dirty="0" err="1"/>
              <a:t>cout</a:t>
            </a:r>
            <a:r>
              <a:rPr lang="en-US" altLang="zh-CN" sz="1867" dirty="0"/>
              <a:t> &lt;&lt; "Student constructor: student number is " &lt;&lt; </a:t>
            </a:r>
            <a:r>
              <a:rPr lang="en-US" altLang="zh-CN" sz="1867" dirty="0" err="1"/>
              <a:t>s_no</a:t>
            </a:r>
            <a:r>
              <a:rPr lang="en-US" altLang="zh-CN" sz="1867" dirty="0"/>
              <a:t>   </a:t>
            </a:r>
          </a:p>
          <a:p>
            <a:pPr>
              <a:spcBef>
                <a:spcPts val="133"/>
              </a:spcBef>
              <a:buNone/>
            </a:pPr>
            <a:r>
              <a:rPr lang="en-US" altLang="zh-CN" sz="1867" dirty="0"/>
              <a:t>                    &lt;&lt; ", class number is " &lt;&lt; </a:t>
            </a:r>
            <a:r>
              <a:rPr lang="en-US" altLang="zh-CN" sz="1867" dirty="0" err="1"/>
              <a:t>class_no</a:t>
            </a:r>
            <a:r>
              <a:rPr lang="en-US" altLang="zh-CN" sz="1867" dirty="0"/>
              <a:t> &lt;&lt; </a:t>
            </a:r>
            <a:r>
              <a:rPr lang="en-US" altLang="zh-CN" sz="1867" dirty="0" err="1"/>
              <a:t>endl</a:t>
            </a:r>
            <a:r>
              <a:rPr lang="en-US" altLang="zh-CN" sz="1867" dirty="0"/>
              <a:t>;</a:t>
            </a:r>
            <a:endParaRPr lang="zh-CN" altLang="en-US" sz="1867" dirty="0"/>
          </a:p>
          <a:p>
            <a:pPr>
              <a:spcBef>
                <a:spcPts val="133"/>
              </a:spcBef>
              <a:buNone/>
            </a:pPr>
            <a:r>
              <a:rPr lang="en-US" altLang="zh-CN" sz="1867" dirty="0"/>
              <a:t>    }</a:t>
            </a:r>
            <a:endParaRPr lang="zh-CN" altLang="en-US" sz="1867" dirty="0"/>
          </a:p>
          <a:p>
            <a:pPr>
              <a:spcBef>
                <a:spcPts val="133"/>
              </a:spcBef>
              <a:buNone/>
            </a:pPr>
            <a:r>
              <a:rPr lang="en-US" altLang="zh-CN" sz="1867" dirty="0"/>
              <a:t>    ~Student( )</a:t>
            </a:r>
          </a:p>
          <a:p>
            <a:pPr>
              <a:spcBef>
                <a:spcPts val="133"/>
              </a:spcBef>
              <a:buNone/>
            </a:pPr>
            <a:r>
              <a:rPr lang="en-US" altLang="zh-CN" sz="1867" dirty="0"/>
              <a:t>    {</a:t>
            </a:r>
            <a:endParaRPr lang="zh-CN" altLang="en-US" sz="1867" dirty="0"/>
          </a:p>
          <a:p>
            <a:pPr>
              <a:spcBef>
                <a:spcPts val="133"/>
              </a:spcBef>
              <a:buNone/>
            </a:pPr>
            <a:r>
              <a:rPr lang="en-US" altLang="zh-CN" sz="1867" dirty="0"/>
              <a:t>           </a:t>
            </a:r>
            <a:r>
              <a:rPr lang="en-US" altLang="zh-CN" sz="1867" dirty="0" err="1"/>
              <a:t>cout</a:t>
            </a:r>
            <a:r>
              <a:rPr lang="en-US" altLang="zh-CN" sz="1867" dirty="0"/>
              <a:t> &lt;&lt; "Student destructor:  student </a:t>
            </a:r>
            <a:r>
              <a:rPr lang="en-US" altLang="zh-CN" sz="1867" dirty="0" err="1"/>
              <a:t>numberis</a:t>
            </a:r>
            <a:r>
              <a:rPr lang="en-US" altLang="zh-CN" sz="1867" dirty="0"/>
              <a:t> " &lt;&lt; </a:t>
            </a:r>
            <a:r>
              <a:rPr lang="en-US" altLang="zh-CN" sz="1867" dirty="0" err="1"/>
              <a:t>s_no</a:t>
            </a:r>
            <a:r>
              <a:rPr lang="en-US" altLang="zh-CN" sz="1867" dirty="0"/>
              <a:t> </a:t>
            </a:r>
            <a:endParaRPr lang="zh-CN" altLang="en-US" sz="1867" dirty="0"/>
          </a:p>
          <a:p>
            <a:pPr>
              <a:spcBef>
                <a:spcPts val="133"/>
              </a:spcBef>
              <a:buNone/>
            </a:pPr>
            <a:r>
              <a:rPr lang="en-US" altLang="zh-CN" sz="1867" dirty="0"/>
              <a:t>                   &lt;&lt;  ", class number is " &lt;&lt; </a:t>
            </a:r>
            <a:r>
              <a:rPr lang="en-US" altLang="zh-CN" sz="1867" dirty="0" err="1"/>
              <a:t>class_no</a:t>
            </a:r>
            <a:r>
              <a:rPr lang="en-US" altLang="zh-CN" sz="1867" dirty="0"/>
              <a:t>  &lt;&lt; </a:t>
            </a:r>
            <a:r>
              <a:rPr lang="en-US" altLang="zh-CN" sz="1867" dirty="0" err="1"/>
              <a:t>endl</a:t>
            </a:r>
            <a:r>
              <a:rPr lang="en-US" altLang="zh-CN" sz="1867" dirty="0"/>
              <a:t>;</a:t>
            </a:r>
            <a:endParaRPr lang="zh-CN" altLang="en-US" sz="1867" dirty="0"/>
          </a:p>
          <a:p>
            <a:pPr>
              <a:spcBef>
                <a:spcPts val="133"/>
              </a:spcBef>
              <a:buNone/>
            </a:pPr>
            <a:r>
              <a:rPr lang="en-US" altLang="zh-CN" sz="1867" dirty="0"/>
              <a:t>	    delete   </a:t>
            </a:r>
            <a:r>
              <a:rPr lang="en-US" altLang="zh-CN" sz="1867" dirty="0" err="1"/>
              <a:t>class_no</a:t>
            </a:r>
            <a:r>
              <a:rPr lang="en-US" altLang="zh-CN" sz="1867" dirty="0"/>
              <a:t>;</a:t>
            </a:r>
            <a:endParaRPr lang="zh-CN" altLang="en-US" sz="1867" dirty="0"/>
          </a:p>
          <a:p>
            <a:pPr>
              <a:spcBef>
                <a:spcPts val="133"/>
              </a:spcBef>
              <a:buNone/>
            </a:pPr>
            <a:r>
              <a:rPr lang="en-US" altLang="zh-CN" sz="1867" dirty="0"/>
              <a:t>     } </a:t>
            </a:r>
            <a:endParaRPr lang="zh-CN" altLang="en-US" sz="1867" dirty="0"/>
          </a:p>
          <a:p>
            <a:pPr>
              <a:spcBef>
                <a:spcPts val="133"/>
              </a:spcBef>
              <a:buNone/>
            </a:pPr>
            <a:r>
              <a:rPr lang="en-US" altLang="zh-CN" sz="1867" dirty="0"/>
              <a:t>    private: </a:t>
            </a:r>
          </a:p>
          <a:p>
            <a:pPr>
              <a:spcBef>
                <a:spcPts val="133"/>
              </a:spcBef>
              <a:buNone/>
            </a:pPr>
            <a:r>
              <a:rPr lang="en-US" altLang="zh-CN" sz="1867" dirty="0"/>
              <a:t>         int </a:t>
            </a:r>
            <a:r>
              <a:rPr lang="en-US" altLang="zh-CN" sz="1867" dirty="0" err="1"/>
              <a:t>s_no</a:t>
            </a:r>
            <a:r>
              <a:rPr lang="en-US" altLang="zh-CN" sz="1867" dirty="0"/>
              <a:t>;</a:t>
            </a:r>
            <a:endParaRPr lang="zh-CN" altLang="en-US" sz="1867" dirty="0"/>
          </a:p>
          <a:p>
            <a:pPr>
              <a:spcBef>
                <a:spcPts val="133"/>
              </a:spcBef>
              <a:buNone/>
            </a:pPr>
            <a:r>
              <a:rPr lang="en-US" altLang="zh-CN" sz="1867" dirty="0"/>
              <a:t>	      char *</a:t>
            </a:r>
            <a:r>
              <a:rPr lang="en-US" altLang="zh-CN" sz="1867" dirty="0" err="1"/>
              <a:t>class_no</a:t>
            </a:r>
            <a:r>
              <a:rPr lang="en-US" altLang="zh-CN" sz="1867" dirty="0"/>
              <a:t>;</a:t>
            </a:r>
            <a:endParaRPr lang="zh-CN" altLang="en-US" sz="1867" dirty="0"/>
          </a:p>
          <a:p>
            <a:pPr>
              <a:spcBef>
                <a:spcPts val="133"/>
              </a:spcBef>
              <a:buNone/>
            </a:pPr>
            <a:r>
              <a:rPr lang="en-US" altLang="zh-CN" sz="1867" dirty="0"/>
              <a:t>};</a:t>
            </a:r>
            <a:endParaRPr lang="zh-CN" altLang="en-US" sz="1867" dirty="0"/>
          </a:p>
        </p:txBody>
      </p:sp>
    </p:spTree>
  </p:cSld>
  <p:clrMapOvr>
    <a:masterClrMapping/>
  </p:clrMapOvr>
  <p:transition spd="med">
    <p:fade/>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9906" name="Rectangle 2"/>
          <p:cNvSpPr>
            <a:spLocks noGrp="1" noChangeArrowheads="1"/>
          </p:cNvSpPr>
          <p:nvPr>
            <p:ph type="title"/>
          </p:nvPr>
        </p:nvSpPr>
        <p:spPr/>
        <p:txBody>
          <a:bodyPr/>
          <a:lstStyle/>
          <a:p>
            <a:pPr eaLnBrk="1" hangingPunct="1">
              <a:defRPr/>
            </a:pPr>
            <a:r>
              <a:rPr lang="en-US" dirty="0"/>
              <a:t>People</a:t>
            </a:r>
            <a:r>
              <a:rPr lang="zh-CN" altLang="en-US" dirty="0"/>
              <a:t>类和</a:t>
            </a:r>
            <a:r>
              <a:rPr lang="en-US" dirty="0"/>
              <a:t>Student</a:t>
            </a:r>
            <a:r>
              <a:rPr lang="zh-CN" altLang="en-US" dirty="0"/>
              <a:t>类的使用</a:t>
            </a:r>
          </a:p>
        </p:txBody>
      </p:sp>
      <p:sp>
        <p:nvSpPr>
          <p:cNvPr id="254979" name="Rectangle 3"/>
          <p:cNvSpPr>
            <a:spLocks noGrp="1" noChangeArrowheads="1"/>
          </p:cNvSpPr>
          <p:nvPr>
            <p:ph idx="4294967295"/>
          </p:nvPr>
        </p:nvSpPr>
        <p:spPr>
          <a:xfrm>
            <a:off x="467360" y="1294341"/>
            <a:ext cx="4842933" cy="4525963"/>
          </a:xfrm>
        </p:spPr>
        <p:txBody>
          <a:bodyPr>
            <a:normAutofit fontScale="92500" lnSpcReduction="10000"/>
          </a:bodyPr>
          <a:lstStyle/>
          <a:p>
            <a:pPr>
              <a:buFont typeface="Wingdings" pitchFamily="2" charset="2"/>
              <a:buNone/>
            </a:pPr>
            <a:r>
              <a:rPr lang="en-US" altLang="zh-CN" sz="1867" dirty="0" err="1"/>
              <a:t>int</a:t>
            </a:r>
            <a:r>
              <a:rPr lang="en-US" altLang="zh-CN" sz="1867" dirty="0"/>
              <a:t> main()</a:t>
            </a:r>
            <a:endParaRPr lang="zh-CN" altLang="en-US" sz="1867" dirty="0"/>
          </a:p>
          <a:p>
            <a:pPr>
              <a:buFont typeface="Wingdings" pitchFamily="2" charset="2"/>
              <a:buNone/>
            </a:pPr>
            <a:r>
              <a:rPr lang="en-US" altLang="zh-CN" sz="1867" dirty="0"/>
              <a:t>{ </a:t>
            </a:r>
            <a:endParaRPr lang="zh-CN" altLang="en-US" sz="1867" dirty="0"/>
          </a:p>
          <a:p>
            <a:pPr>
              <a:buFont typeface="Wingdings" pitchFamily="2" charset="2"/>
              <a:buNone/>
            </a:pPr>
            <a:r>
              <a:rPr lang="en-US" altLang="zh-CN" sz="1867" dirty="0"/>
              <a:t>    { </a:t>
            </a:r>
          </a:p>
          <a:p>
            <a:pPr>
              <a:buFont typeface="Wingdings" pitchFamily="2" charset="2"/>
              <a:buNone/>
            </a:pPr>
            <a:r>
              <a:rPr lang="en-US" altLang="zh-CN" sz="1867" dirty="0"/>
              <a:t>            People p( "</a:t>
            </a:r>
            <a:r>
              <a:rPr lang="en-US" altLang="zh-CN" sz="1867" dirty="0" err="1"/>
              <a:t>zhang</a:t>
            </a:r>
            <a:r>
              <a:rPr lang="en-US" altLang="zh-CN" sz="1867" dirty="0"/>
              <a:t>", 100);   </a:t>
            </a:r>
          </a:p>
          <a:p>
            <a:pPr>
              <a:buFont typeface="Wingdings" pitchFamily="2" charset="2"/>
              <a:buNone/>
            </a:pPr>
            <a:r>
              <a:rPr lang="en-US" altLang="zh-CN" sz="1867" dirty="0"/>
              <a:t>     }</a:t>
            </a:r>
            <a:endParaRPr lang="zh-CN" altLang="en-US" sz="1867" dirty="0"/>
          </a:p>
          <a:p>
            <a:pPr>
              <a:buFont typeface="Wingdings" pitchFamily="2" charset="2"/>
              <a:buNone/>
            </a:pPr>
            <a:r>
              <a:rPr lang="en-US" altLang="zh-CN" sz="1867" dirty="0"/>
              <a:t>    </a:t>
            </a:r>
            <a:r>
              <a:rPr lang="en-US" altLang="zh-CN" sz="1867" dirty="0" err="1"/>
              <a:t>cout</a:t>
            </a:r>
            <a:r>
              <a:rPr lang="en-US" altLang="zh-CN" sz="1867" dirty="0"/>
              <a:t> &lt;&lt; </a:t>
            </a:r>
            <a:r>
              <a:rPr lang="en-US" altLang="zh-CN" sz="1867" dirty="0" err="1"/>
              <a:t>endl</a:t>
            </a:r>
            <a:r>
              <a:rPr lang="en-US" altLang="zh-CN" sz="1867" dirty="0"/>
              <a:t>;</a:t>
            </a:r>
            <a:endParaRPr lang="zh-CN" altLang="en-US" sz="1867" dirty="0"/>
          </a:p>
          <a:p>
            <a:pPr>
              <a:buFont typeface="Wingdings" pitchFamily="2" charset="2"/>
              <a:buNone/>
            </a:pPr>
            <a:r>
              <a:rPr lang="en-US" altLang="zh-CN" sz="1867" dirty="0"/>
              <a:t>    Student s1( "</a:t>
            </a:r>
            <a:r>
              <a:rPr lang="en-US" altLang="zh-CN" sz="1867" dirty="0" err="1"/>
              <a:t>li</a:t>
            </a:r>
            <a:r>
              <a:rPr lang="en-US" altLang="zh-CN" sz="1867" dirty="0"/>
              <a:t>", 10, 29, "F1003001");</a:t>
            </a:r>
            <a:endParaRPr lang="zh-CN" altLang="en-US" sz="1867" dirty="0"/>
          </a:p>
          <a:p>
            <a:pPr>
              <a:buFont typeface="Wingdings" pitchFamily="2" charset="2"/>
              <a:buNone/>
            </a:pPr>
            <a:r>
              <a:rPr lang="en-US" altLang="zh-CN" sz="1867" dirty="0"/>
              <a:t>    </a:t>
            </a:r>
            <a:r>
              <a:rPr lang="en-US" altLang="zh-CN" sz="1867" dirty="0" err="1"/>
              <a:t>cout</a:t>
            </a:r>
            <a:r>
              <a:rPr lang="en-US" altLang="zh-CN" sz="1867" dirty="0"/>
              <a:t> &lt;&lt; </a:t>
            </a:r>
            <a:r>
              <a:rPr lang="en-US" altLang="zh-CN" sz="1867" dirty="0" err="1"/>
              <a:t>endl</a:t>
            </a:r>
            <a:r>
              <a:rPr lang="en-US" altLang="zh-CN" sz="1867" dirty="0"/>
              <a:t>;</a:t>
            </a:r>
            <a:endParaRPr lang="zh-CN" altLang="en-US" sz="1867" dirty="0"/>
          </a:p>
          <a:p>
            <a:pPr>
              <a:buFont typeface="Wingdings" pitchFamily="2" charset="2"/>
              <a:buNone/>
            </a:pPr>
            <a:r>
              <a:rPr lang="en-US" altLang="zh-CN" sz="1867" dirty="0"/>
              <a:t>    Student s2( "wang", 13, 30, "F1102008" );</a:t>
            </a:r>
            <a:endParaRPr lang="zh-CN" altLang="en-US" sz="1867" dirty="0"/>
          </a:p>
          <a:p>
            <a:pPr>
              <a:buFont typeface="Wingdings" pitchFamily="2" charset="2"/>
              <a:buNone/>
            </a:pPr>
            <a:r>
              <a:rPr lang="en-US" altLang="zh-CN" sz="1867" dirty="0"/>
              <a:t>    </a:t>
            </a:r>
            <a:r>
              <a:rPr lang="en-US" altLang="zh-CN" sz="1867" dirty="0" err="1"/>
              <a:t>cout</a:t>
            </a:r>
            <a:r>
              <a:rPr lang="en-US" altLang="zh-CN" sz="1867" dirty="0"/>
              <a:t> &lt;&lt; </a:t>
            </a:r>
            <a:r>
              <a:rPr lang="en-US" altLang="zh-CN" sz="1867" dirty="0" err="1"/>
              <a:t>endl</a:t>
            </a:r>
            <a:r>
              <a:rPr lang="en-US" altLang="zh-CN" sz="1867" dirty="0"/>
              <a:t>;</a:t>
            </a:r>
            <a:endParaRPr lang="zh-CN" altLang="en-US" sz="1867" dirty="0"/>
          </a:p>
          <a:p>
            <a:pPr>
              <a:buFont typeface="Wingdings" pitchFamily="2" charset="2"/>
              <a:buNone/>
            </a:pPr>
            <a:r>
              <a:rPr lang="en-US" altLang="zh-CN" sz="1867" dirty="0"/>
              <a:t> </a:t>
            </a:r>
            <a:endParaRPr lang="zh-CN" altLang="en-US" sz="1867" dirty="0"/>
          </a:p>
          <a:p>
            <a:pPr>
              <a:buFont typeface="Wingdings" pitchFamily="2" charset="2"/>
              <a:buNone/>
            </a:pPr>
            <a:r>
              <a:rPr lang="en-US" altLang="zh-CN" sz="1867" dirty="0"/>
              <a:t>    return 0;</a:t>
            </a:r>
            <a:endParaRPr lang="zh-CN" altLang="en-US" sz="1867" dirty="0"/>
          </a:p>
          <a:p>
            <a:pPr>
              <a:buFont typeface="Wingdings" pitchFamily="2" charset="2"/>
              <a:buNone/>
            </a:pPr>
            <a:r>
              <a:rPr lang="en-US" altLang="zh-CN" sz="1867" dirty="0"/>
              <a:t>}</a:t>
            </a:r>
            <a:endParaRPr lang="zh-CN" altLang="en-US" sz="1867" dirty="0"/>
          </a:p>
        </p:txBody>
      </p:sp>
      <p:sp>
        <p:nvSpPr>
          <p:cNvPr id="243718" name="Rectangle 6"/>
          <p:cNvSpPr>
            <a:spLocks noChangeArrowheads="1"/>
          </p:cNvSpPr>
          <p:nvPr/>
        </p:nvSpPr>
        <p:spPr bwMode="auto">
          <a:xfrm>
            <a:off x="5750984" y="1396250"/>
            <a:ext cx="6187016" cy="4691925"/>
          </a:xfrm>
          <a:prstGeom prst="rect">
            <a:avLst/>
          </a:prstGeom>
          <a:noFill/>
          <a:ln w="12700" cap="sq" algn="ctr">
            <a:noFill/>
            <a:miter lim="800000"/>
            <a:headEnd type="none" w="sm" len="sm"/>
            <a:tailEnd type="none" w="sm" len="sm"/>
          </a:ln>
        </p:spPr>
        <p:txBody>
          <a:bodyPr anchor="ctr">
            <a:spAutoFit/>
          </a:bodyPr>
          <a:lstStyle/>
          <a:p>
            <a:pPr eaLnBrk="0" hangingPunct="0">
              <a:spcBef>
                <a:spcPts val="533"/>
              </a:spcBef>
              <a:tabLst>
                <a:tab pos="533387" algn="l"/>
                <a:tab pos="711182" algn="l"/>
                <a:tab pos="888978" algn="l"/>
                <a:tab pos="1066773" algn="l"/>
                <a:tab pos="1244569" algn="l"/>
              </a:tabLst>
            </a:pPr>
            <a:r>
              <a:rPr lang="en-US" altLang="zh-CN" sz="1867" dirty="0">
                <a:latin typeface="Courier"/>
                <a:cs typeface="Courier New" pitchFamily="49" charset="0"/>
              </a:rPr>
              <a:t>People constructor: [</a:t>
            </a:r>
            <a:r>
              <a:rPr lang="en-US" altLang="zh-CN" sz="1867" dirty="0" err="1">
                <a:latin typeface="Courier"/>
                <a:cs typeface="Courier New" pitchFamily="49" charset="0"/>
              </a:rPr>
              <a:t>zhang</a:t>
            </a:r>
            <a:r>
              <a:rPr lang="en-US" altLang="zh-CN" sz="1867" dirty="0">
                <a:latin typeface="Courier"/>
                <a:cs typeface="Courier New" pitchFamily="49" charset="0"/>
              </a:rPr>
              <a:t>]   age</a:t>
            </a:r>
            <a:r>
              <a:rPr lang="en-US" altLang="zh-CN" sz="1867" dirty="0">
                <a:cs typeface="Courier New" pitchFamily="49" charset="0"/>
              </a:rPr>
              <a:t> </a:t>
            </a:r>
            <a:r>
              <a:rPr lang="en-US" altLang="zh-CN" sz="1867" dirty="0">
                <a:latin typeface="Courier"/>
                <a:cs typeface="Courier New" pitchFamily="49" charset="0"/>
              </a:rPr>
              <a:t>: 100</a:t>
            </a:r>
            <a:endParaRPr lang="en-US" altLang="zh-CN" sz="1867" dirty="0"/>
          </a:p>
          <a:p>
            <a:pPr eaLnBrk="0" hangingPunct="0">
              <a:spcBef>
                <a:spcPts val="533"/>
              </a:spcBef>
              <a:tabLst>
                <a:tab pos="533387" algn="l"/>
                <a:tab pos="711182" algn="l"/>
                <a:tab pos="888978" algn="l"/>
                <a:tab pos="1066773" algn="l"/>
                <a:tab pos="1244569" algn="l"/>
              </a:tabLst>
            </a:pPr>
            <a:r>
              <a:rPr lang="en-US" altLang="zh-CN" sz="1867" dirty="0">
                <a:latin typeface="Courier"/>
                <a:cs typeface="Courier New" pitchFamily="49" charset="0"/>
              </a:rPr>
              <a:t>People destructor: [</a:t>
            </a:r>
            <a:r>
              <a:rPr lang="en-US" altLang="zh-CN" sz="1867" dirty="0" err="1">
                <a:latin typeface="Courier"/>
                <a:cs typeface="Courier New" pitchFamily="49" charset="0"/>
              </a:rPr>
              <a:t>zhang</a:t>
            </a:r>
            <a:r>
              <a:rPr lang="en-US" altLang="zh-CN" sz="1867" dirty="0">
                <a:latin typeface="Courier"/>
                <a:cs typeface="Courier New" pitchFamily="49" charset="0"/>
              </a:rPr>
              <a:t>]    age</a:t>
            </a:r>
            <a:r>
              <a:rPr lang="en-US" altLang="zh-CN" sz="1867" dirty="0">
                <a:cs typeface="Courier New" pitchFamily="49" charset="0"/>
              </a:rPr>
              <a:t> </a:t>
            </a:r>
            <a:r>
              <a:rPr lang="en-US" altLang="zh-CN" sz="1867" dirty="0">
                <a:latin typeface="Courier"/>
                <a:cs typeface="Courier New" pitchFamily="49" charset="0"/>
              </a:rPr>
              <a:t>: 100</a:t>
            </a:r>
            <a:endParaRPr lang="en-US" altLang="zh-CN" sz="1867" dirty="0"/>
          </a:p>
          <a:p>
            <a:pPr eaLnBrk="0" hangingPunct="0">
              <a:spcBef>
                <a:spcPts val="533"/>
              </a:spcBef>
              <a:tabLst>
                <a:tab pos="533387" algn="l"/>
                <a:tab pos="711182" algn="l"/>
                <a:tab pos="888978" algn="l"/>
                <a:tab pos="1066773" algn="l"/>
                <a:tab pos="1244569" algn="l"/>
              </a:tabLst>
            </a:pPr>
            <a:r>
              <a:rPr lang="en-US" altLang="zh-CN" sz="1867" dirty="0">
                <a:latin typeface="Courier"/>
                <a:cs typeface="Courier New" pitchFamily="49" charset="0"/>
              </a:rPr>
              <a:t>People constructor: [</a:t>
            </a:r>
            <a:r>
              <a:rPr lang="en-US" altLang="zh-CN" sz="1867" dirty="0" err="1">
                <a:latin typeface="Courier"/>
                <a:cs typeface="Courier New" pitchFamily="49" charset="0"/>
              </a:rPr>
              <a:t>li</a:t>
            </a:r>
            <a:r>
              <a:rPr lang="en-US" altLang="zh-CN" sz="1867" dirty="0">
                <a:latin typeface="Courier"/>
                <a:cs typeface="Courier New" pitchFamily="49" charset="0"/>
              </a:rPr>
              <a:t>]   age</a:t>
            </a:r>
            <a:r>
              <a:rPr lang="en-US" altLang="zh-CN" sz="1867" dirty="0">
                <a:cs typeface="Courier New" pitchFamily="49" charset="0"/>
              </a:rPr>
              <a:t> </a:t>
            </a:r>
            <a:r>
              <a:rPr lang="en-US" altLang="zh-CN" sz="1867" dirty="0">
                <a:latin typeface="Courier"/>
                <a:cs typeface="Courier New" pitchFamily="49" charset="0"/>
              </a:rPr>
              <a:t>: 10</a:t>
            </a:r>
            <a:endParaRPr lang="en-US" altLang="zh-CN" sz="1867" dirty="0"/>
          </a:p>
          <a:p>
            <a:pPr eaLnBrk="0" hangingPunct="0">
              <a:spcBef>
                <a:spcPts val="533"/>
              </a:spcBef>
              <a:tabLst>
                <a:tab pos="533387" algn="l"/>
                <a:tab pos="711182" algn="l"/>
                <a:tab pos="888978" algn="l"/>
                <a:tab pos="1066773" algn="l"/>
                <a:tab pos="1244569" algn="l"/>
              </a:tabLst>
            </a:pPr>
            <a:r>
              <a:rPr lang="en-US" altLang="zh-CN" sz="1867" dirty="0">
                <a:latin typeface="Courier"/>
                <a:cs typeface="Courier New" pitchFamily="49" charset="0"/>
              </a:rPr>
              <a:t>Student constructor: student number is 29, class number is F1003001</a:t>
            </a:r>
            <a:endParaRPr lang="en-US" altLang="zh-CN" sz="1867" dirty="0"/>
          </a:p>
          <a:p>
            <a:pPr eaLnBrk="0" hangingPunct="0">
              <a:spcBef>
                <a:spcPts val="533"/>
              </a:spcBef>
              <a:tabLst>
                <a:tab pos="533387" algn="l"/>
                <a:tab pos="711182" algn="l"/>
                <a:tab pos="888978" algn="l"/>
                <a:tab pos="1066773" algn="l"/>
                <a:tab pos="1244569" algn="l"/>
              </a:tabLst>
            </a:pPr>
            <a:r>
              <a:rPr lang="en-US" altLang="zh-CN" sz="1867" dirty="0">
                <a:latin typeface="Courier"/>
                <a:cs typeface="Courier New" pitchFamily="49" charset="0"/>
              </a:rPr>
              <a:t>People constructor: [wang]   age</a:t>
            </a:r>
            <a:r>
              <a:rPr lang="en-US" altLang="zh-CN" sz="1867" dirty="0">
                <a:cs typeface="Courier New" pitchFamily="49" charset="0"/>
              </a:rPr>
              <a:t> </a:t>
            </a:r>
            <a:r>
              <a:rPr lang="en-US" altLang="zh-CN" sz="1867" dirty="0">
                <a:latin typeface="Courier"/>
                <a:cs typeface="Courier New" pitchFamily="49" charset="0"/>
              </a:rPr>
              <a:t>: 13</a:t>
            </a:r>
            <a:endParaRPr lang="en-US" altLang="zh-CN" sz="1867" dirty="0"/>
          </a:p>
          <a:p>
            <a:pPr eaLnBrk="0" hangingPunct="0">
              <a:spcBef>
                <a:spcPts val="533"/>
              </a:spcBef>
              <a:tabLst>
                <a:tab pos="533387" algn="l"/>
                <a:tab pos="711182" algn="l"/>
                <a:tab pos="888978" algn="l"/>
                <a:tab pos="1066773" algn="l"/>
                <a:tab pos="1244569" algn="l"/>
              </a:tabLst>
            </a:pPr>
            <a:r>
              <a:rPr lang="en-US" altLang="zh-CN" sz="1867" dirty="0">
                <a:latin typeface="Courier"/>
                <a:cs typeface="Courier New" pitchFamily="49" charset="0"/>
              </a:rPr>
              <a:t>Student constructor: student number is 30, class number is F1102008</a:t>
            </a:r>
            <a:endParaRPr lang="en-US" altLang="zh-CN" sz="1867" dirty="0"/>
          </a:p>
          <a:p>
            <a:pPr eaLnBrk="0" hangingPunct="0">
              <a:spcBef>
                <a:spcPts val="533"/>
              </a:spcBef>
              <a:tabLst>
                <a:tab pos="533387" algn="l"/>
                <a:tab pos="711182" algn="l"/>
                <a:tab pos="888978" algn="l"/>
                <a:tab pos="1066773" algn="l"/>
                <a:tab pos="1244569" algn="l"/>
              </a:tabLst>
            </a:pPr>
            <a:r>
              <a:rPr lang="en-US" altLang="zh-CN" sz="1867" dirty="0">
                <a:latin typeface="Courier"/>
                <a:cs typeface="Courier New" pitchFamily="49" charset="0"/>
              </a:rPr>
              <a:t>Student destructor:  student number is 30, class number is F1102008</a:t>
            </a:r>
            <a:endParaRPr lang="en-US" altLang="zh-CN" sz="1867" dirty="0"/>
          </a:p>
          <a:p>
            <a:pPr eaLnBrk="0" hangingPunct="0">
              <a:spcBef>
                <a:spcPts val="533"/>
              </a:spcBef>
              <a:tabLst>
                <a:tab pos="533387" algn="l"/>
                <a:tab pos="711182" algn="l"/>
                <a:tab pos="888978" algn="l"/>
                <a:tab pos="1066773" algn="l"/>
                <a:tab pos="1244569" algn="l"/>
              </a:tabLst>
            </a:pPr>
            <a:r>
              <a:rPr lang="en-US" altLang="zh-CN" sz="1867" dirty="0">
                <a:latin typeface="Courier"/>
                <a:cs typeface="Courier New" pitchFamily="49" charset="0"/>
              </a:rPr>
              <a:t>People destructor: [wang]   age</a:t>
            </a:r>
            <a:r>
              <a:rPr lang="en-US" altLang="zh-CN" sz="1867" dirty="0">
                <a:cs typeface="Courier New" pitchFamily="49" charset="0"/>
              </a:rPr>
              <a:t> </a:t>
            </a:r>
            <a:r>
              <a:rPr lang="en-US" altLang="zh-CN" sz="1867" dirty="0">
                <a:latin typeface="Courier"/>
                <a:cs typeface="Courier New" pitchFamily="49" charset="0"/>
              </a:rPr>
              <a:t>: 13</a:t>
            </a:r>
            <a:endParaRPr lang="en-US" altLang="zh-CN" sz="1867" dirty="0"/>
          </a:p>
          <a:p>
            <a:pPr eaLnBrk="0" hangingPunct="0">
              <a:spcBef>
                <a:spcPts val="533"/>
              </a:spcBef>
              <a:tabLst>
                <a:tab pos="533387" algn="l"/>
                <a:tab pos="711182" algn="l"/>
                <a:tab pos="888978" algn="l"/>
                <a:tab pos="1066773" algn="l"/>
                <a:tab pos="1244569" algn="l"/>
              </a:tabLst>
            </a:pPr>
            <a:r>
              <a:rPr lang="en-US" altLang="zh-CN" sz="1867" dirty="0">
                <a:latin typeface="Courier"/>
                <a:cs typeface="Courier New" pitchFamily="49" charset="0"/>
              </a:rPr>
              <a:t>Student destructor:  student number is 29, class number is F1003001</a:t>
            </a:r>
            <a:endParaRPr lang="en-US" altLang="zh-CN" sz="1867" dirty="0"/>
          </a:p>
          <a:p>
            <a:pPr eaLnBrk="0" hangingPunct="0">
              <a:spcBef>
                <a:spcPts val="533"/>
              </a:spcBef>
              <a:tabLst>
                <a:tab pos="533387" algn="l"/>
                <a:tab pos="711182" algn="l"/>
                <a:tab pos="888978" algn="l"/>
                <a:tab pos="1066773" algn="l"/>
                <a:tab pos="1244569" algn="l"/>
              </a:tabLst>
            </a:pPr>
            <a:r>
              <a:rPr lang="fr-FR" altLang="zh-CN" sz="1867" dirty="0">
                <a:latin typeface="Courier"/>
                <a:cs typeface="Courier New" pitchFamily="49" charset="0"/>
              </a:rPr>
              <a:t>People destructor: [li]</a:t>
            </a:r>
            <a:r>
              <a:rPr lang="en-US" altLang="zh-CN" sz="1867" dirty="0">
                <a:latin typeface="Courier"/>
                <a:cs typeface="Courier New" pitchFamily="49" charset="0"/>
              </a:rPr>
              <a:t>   age</a:t>
            </a:r>
            <a:r>
              <a:rPr lang="en-US" altLang="zh-CN" sz="1867" dirty="0">
                <a:cs typeface="Courier New" pitchFamily="49" charset="0"/>
              </a:rPr>
              <a:t> </a:t>
            </a:r>
            <a:r>
              <a:rPr lang="en-US" altLang="zh-CN" sz="1867" dirty="0">
                <a:latin typeface="Courier"/>
                <a:cs typeface="Courier New" pitchFamily="49" charset="0"/>
              </a:rPr>
              <a:t>: 10</a:t>
            </a:r>
            <a:endParaRPr lang="en-US" altLang="zh-CN" sz="1867"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3718">
                                            <p:txEl>
                                              <p:pRg st="0" end="0"/>
                                            </p:txEl>
                                          </p:spTgt>
                                        </p:tgtEl>
                                        <p:attrNameLst>
                                          <p:attrName>style.visibility</p:attrName>
                                        </p:attrNameLst>
                                      </p:cBhvr>
                                      <p:to>
                                        <p:strVal val="visible"/>
                                      </p:to>
                                    </p:set>
                                    <p:animEffect transition="in" filter="blinds(horizontal)">
                                      <p:cBhvr>
                                        <p:cTn id="7" dur="500"/>
                                        <p:tgtEl>
                                          <p:spTgt spid="2437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3718">
                                            <p:txEl>
                                              <p:pRg st="1" end="1"/>
                                            </p:txEl>
                                          </p:spTgt>
                                        </p:tgtEl>
                                        <p:attrNameLst>
                                          <p:attrName>style.visibility</p:attrName>
                                        </p:attrNameLst>
                                      </p:cBhvr>
                                      <p:to>
                                        <p:strVal val="visible"/>
                                      </p:to>
                                    </p:set>
                                    <p:animEffect transition="in" filter="blinds(horizontal)">
                                      <p:cBhvr>
                                        <p:cTn id="12" dur="500"/>
                                        <p:tgtEl>
                                          <p:spTgt spid="2437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3718">
                                            <p:txEl>
                                              <p:pRg st="2" end="2"/>
                                            </p:txEl>
                                          </p:spTgt>
                                        </p:tgtEl>
                                        <p:attrNameLst>
                                          <p:attrName>style.visibility</p:attrName>
                                        </p:attrNameLst>
                                      </p:cBhvr>
                                      <p:to>
                                        <p:strVal val="visible"/>
                                      </p:to>
                                    </p:set>
                                    <p:animEffect transition="in" filter="blinds(horizontal)">
                                      <p:cBhvr>
                                        <p:cTn id="17" dur="500"/>
                                        <p:tgtEl>
                                          <p:spTgt spid="243718">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243718">
                                            <p:txEl>
                                              <p:pRg st="3" end="3"/>
                                            </p:txEl>
                                          </p:spTgt>
                                        </p:tgtEl>
                                        <p:attrNameLst>
                                          <p:attrName>style.visibility</p:attrName>
                                        </p:attrNameLst>
                                      </p:cBhvr>
                                      <p:to>
                                        <p:strVal val="visible"/>
                                      </p:to>
                                    </p:set>
                                    <p:animEffect transition="in" filter="blinds(horizontal)">
                                      <p:cBhvr>
                                        <p:cTn id="20" dur="500"/>
                                        <p:tgtEl>
                                          <p:spTgt spid="243718">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43718">
                                            <p:txEl>
                                              <p:pRg st="4" end="4"/>
                                            </p:txEl>
                                          </p:spTgt>
                                        </p:tgtEl>
                                        <p:attrNameLst>
                                          <p:attrName>style.visibility</p:attrName>
                                        </p:attrNameLst>
                                      </p:cBhvr>
                                      <p:to>
                                        <p:strVal val="visible"/>
                                      </p:to>
                                    </p:set>
                                    <p:animEffect transition="in" filter="blinds(horizontal)">
                                      <p:cBhvr>
                                        <p:cTn id="25" dur="500"/>
                                        <p:tgtEl>
                                          <p:spTgt spid="243718">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43718">
                                            <p:txEl>
                                              <p:pRg st="5" end="5"/>
                                            </p:txEl>
                                          </p:spTgt>
                                        </p:tgtEl>
                                        <p:attrNameLst>
                                          <p:attrName>style.visibility</p:attrName>
                                        </p:attrNameLst>
                                      </p:cBhvr>
                                      <p:to>
                                        <p:strVal val="visible"/>
                                      </p:to>
                                    </p:set>
                                    <p:animEffect transition="in" filter="blinds(horizontal)">
                                      <p:cBhvr>
                                        <p:cTn id="28" dur="500"/>
                                        <p:tgtEl>
                                          <p:spTgt spid="243718">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243718">
                                            <p:txEl>
                                              <p:pRg st="6" end="6"/>
                                            </p:txEl>
                                          </p:spTgt>
                                        </p:tgtEl>
                                        <p:attrNameLst>
                                          <p:attrName>style.visibility</p:attrName>
                                        </p:attrNameLst>
                                      </p:cBhvr>
                                      <p:to>
                                        <p:strVal val="visible"/>
                                      </p:to>
                                    </p:set>
                                    <p:animEffect transition="in" filter="blinds(horizontal)">
                                      <p:cBhvr>
                                        <p:cTn id="33" dur="500"/>
                                        <p:tgtEl>
                                          <p:spTgt spid="243718">
                                            <p:txEl>
                                              <p:pRg st="6" end="6"/>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243718">
                                            <p:txEl>
                                              <p:pRg st="7" end="7"/>
                                            </p:txEl>
                                          </p:spTgt>
                                        </p:tgtEl>
                                        <p:attrNameLst>
                                          <p:attrName>style.visibility</p:attrName>
                                        </p:attrNameLst>
                                      </p:cBhvr>
                                      <p:to>
                                        <p:strVal val="visible"/>
                                      </p:to>
                                    </p:set>
                                    <p:animEffect transition="in" filter="blinds(horizontal)">
                                      <p:cBhvr>
                                        <p:cTn id="36" dur="500"/>
                                        <p:tgtEl>
                                          <p:spTgt spid="243718">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243718">
                                            <p:txEl>
                                              <p:pRg st="8" end="8"/>
                                            </p:txEl>
                                          </p:spTgt>
                                        </p:tgtEl>
                                        <p:attrNameLst>
                                          <p:attrName>style.visibility</p:attrName>
                                        </p:attrNameLst>
                                      </p:cBhvr>
                                      <p:to>
                                        <p:strVal val="visible"/>
                                      </p:to>
                                    </p:set>
                                    <p:animEffect transition="in" filter="blinds(horizontal)">
                                      <p:cBhvr>
                                        <p:cTn id="41" dur="500"/>
                                        <p:tgtEl>
                                          <p:spTgt spid="243718">
                                            <p:txEl>
                                              <p:pRg st="8" end="8"/>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243718">
                                            <p:txEl>
                                              <p:pRg st="9" end="9"/>
                                            </p:txEl>
                                          </p:spTgt>
                                        </p:tgtEl>
                                        <p:attrNameLst>
                                          <p:attrName>style.visibility</p:attrName>
                                        </p:attrNameLst>
                                      </p:cBhvr>
                                      <p:to>
                                        <p:strVal val="visible"/>
                                      </p:to>
                                    </p:set>
                                    <p:animEffect transition="in" filter="blinds(horizontal)">
                                      <p:cBhvr>
                                        <p:cTn id="44" dur="500"/>
                                        <p:tgtEl>
                                          <p:spTgt spid="24371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22" name="Rectangle 2"/>
          <p:cNvSpPr>
            <a:spLocks noGrp="1" noChangeArrowheads="1"/>
          </p:cNvSpPr>
          <p:nvPr>
            <p:ph type="title"/>
          </p:nvPr>
        </p:nvSpPr>
        <p:spPr/>
        <p:txBody>
          <a:bodyPr/>
          <a:lstStyle/>
          <a:p>
            <a:pPr eaLnBrk="1" hangingPunct="1">
              <a:defRPr/>
            </a:pPr>
            <a:r>
              <a:rPr lang="zh-CN" altLang="en-US" dirty="0"/>
              <a:t>重定义基类的函数 </a:t>
            </a:r>
          </a:p>
        </p:txBody>
      </p:sp>
      <p:sp>
        <p:nvSpPr>
          <p:cNvPr id="257027" name="Rectangle 3"/>
          <p:cNvSpPr>
            <a:spLocks noGrp="1" noChangeArrowheads="1"/>
          </p:cNvSpPr>
          <p:nvPr>
            <p:ph idx="4294967295"/>
          </p:nvPr>
        </p:nvSpPr>
        <p:spPr>
          <a:xfrm>
            <a:off x="769832" y="1657562"/>
            <a:ext cx="11191875" cy="3276600"/>
          </a:xfrm>
        </p:spPr>
        <p:txBody>
          <a:bodyPr>
            <a:normAutofit/>
          </a:bodyPr>
          <a:lstStyle/>
          <a:p>
            <a:pPr marL="0" indent="0">
              <a:lnSpc>
                <a:spcPct val="110000"/>
              </a:lnSpc>
              <a:spcBef>
                <a:spcPts val="1600"/>
              </a:spcBef>
              <a:buNone/>
            </a:pPr>
            <a:r>
              <a:rPr lang="zh-CN" altLang="en-US" sz="2533" b="1" dirty="0"/>
              <a:t>派生类扩展基类的某个功能</a:t>
            </a:r>
            <a:endParaRPr lang="en-US" altLang="zh-CN" sz="2533" b="1" dirty="0"/>
          </a:p>
          <a:p>
            <a:pPr marL="0" indent="0">
              <a:lnSpc>
                <a:spcPct val="110000"/>
              </a:lnSpc>
              <a:spcBef>
                <a:spcPts val="1600"/>
              </a:spcBef>
              <a:buNone/>
            </a:pPr>
            <a:r>
              <a:rPr lang="zh-CN" altLang="en-US" sz="2000" dirty="0">
                <a:solidFill>
                  <a:srgbClr val="C00000"/>
                </a:solidFill>
              </a:rPr>
              <a:t>当派生类对基类的某个功能进行扩展时，他定义的成员函数名可能会和基类的成员函数名重复</a:t>
            </a:r>
          </a:p>
          <a:p>
            <a:pPr marL="0" indent="0">
              <a:lnSpc>
                <a:spcPct val="110000"/>
              </a:lnSpc>
              <a:spcBef>
                <a:spcPts val="1600"/>
              </a:spcBef>
              <a:buNone/>
            </a:pPr>
            <a:r>
              <a:rPr lang="zh-CN" altLang="en-US" sz="2000" dirty="0">
                <a:solidFill>
                  <a:srgbClr val="C00000"/>
                </a:solidFill>
              </a:rPr>
              <a:t>如果只是函数名相同，而原型不同时，则派生类中有两个重载函数</a:t>
            </a:r>
            <a:endParaRPr lang="en-US" altLang="zh-CN" sz="2000" dirty="0">
              <a:solidFill>
                <a:srgbClr val="C00000"/>
              </a:solidFill>
            </a:endParaRPr>
          </a:p>
          <a:p>
            <a:pPr marL="0" indent="0">
              <a:lnSpc>
                <a:spcPct val="110000"/>
              </a:lnSpc>
              <a:spcBef>
                <a:spcPts val="1600"/>
              </a:spcBef>
              <a:buNone/>
            </a:pPr>
            <a:r>
              <a:rPr lang="zh-CN" altLang="en-US" sz="2000" dirty="0">
                <a:solidFill>
                  <a:srgbClr val="C00000"/>
                </a:solidFill>
              </a:rPr>
              <a:t>如果原型完全相同，则派生类的函数会覆盖基类的函数</a:t>
            </a:r>
            <a:endParaRPr lang="en-US" altLang="zh-CN" sz="2000" dirty="0">
              <a:solidFill>
                <a:srgbClr val="C00000"/>
              </a:solidFill>
            </a:endParaRPr>
          </a:p>
          <a:p>
            <a:pPr marL="0" indent="0">
              <a:lnSpc>
                <a:spcPct val="110000"/>
              </a:lnSpc>
              <a:spcBef>
                <a:spcPts val="1600"/>
              </a:spcBef>
              <a:buNone/>
            </a:pPr>
            <a:r>
              <a:rPr lang="zh-CN" altLang="en-US" sz="2000" dirty="0">
                <a:solidFill>
                  <a:srgbClr val="C00000"/>
                </a:solidFill>
              </a:rPr>
              <a:t>派生类对象看见的是重定义的函数</a:t>
            </a:r>
            <a:endParaRPr lang="en-US" altLang="zh-CN" sz="2000" dirty="0">
              <a:solidFill>
                <a:srgbClr val="C00000"/>
              </a:solidFill>
            </a:endParaRPr>
          </a:p>
          <a:p>
            <a:pPr marL="0" indent="0">
              <a:lnSpc>
                <a:spcPct val="150000"/>
              </a:lnSpc>
              <a:buNone/>
            </a:pPr>
            <a:endParaRPr lang="en-US" altLang="zh-CN" sz="2000" b="1" dirty="0"/>
          </a:p>
          <a:p>
            <a:pPr marL="0" indent="0">
              <a:lnSpc>
                <a:spcPct val="110000"/>
              </a:lnSpc>
              <a:spcBef>
                <a:spcPts val="1600"/>
              </a:spcBef>
              <a:buNone/>
            </a:pPr>
            <a:endParaRPr lang="zh-CN" altLang="en-US" dirty="0"/>
          </a:p>
        </p:txBody>
      </p:sp>
    </p:spTree>
  </p:cSld>
  <p:clrMapOvr>
    <a:masterClrMapping/>
  </p:clrMapOvr>
  <p:transition spd="med">
    <p:fade/>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22" name="Rectangle 2"/>
          <p:cNvSpPr>
            <a:spLocks noGrp="1" noChangeArrowheads="1"/>
          </p:cNvSpPr>
          <p:nvPr>
            <p:ph type="title"/>
          </p:nvPr>
        </p:nvSpPr>
        <p:spPr/>
        <p:txBody>
          <a:bodyPr/>
          <a:lstStyle/>
          <a:p>
            <a:pPr eaLnBrk="1" hangingPunct="1">
              <a:defRPr/>
            </a:pPr>
            <a:r>
              <a:rPr lang="zh-CN" altLang="en-US" dirty="0"/>
              <a:t>重定义基类的函数 </a:t>
            </a:r>
          </a:p>
        </p:txBody>
      </p:sp>
      <p:sp>
        <p:nvSpPr>
          <p:cNvPr id="6" name="矩形 5"/>
          <p:cNvSpPr/>
          <p:nvPr/>
        </p:nvSpPr>
        <p:spPr>
          <a:xfrm>
            <a:off x="1015215" y="1724026"/>
            <a:ext cx="10067453" cy="3316998"/>
          </a:xfrm>
          <a:prstGeom prst="rect">
            <a:avLst/>
          </a:prstGeom>
        </p:spPr>
        <p:txBody>
          <a:bodyPr wrap="square">
            <a:spAutoFit/>
          </a:bodyPr>
          <a:lstStyle/>
          <a:p>
            <a:pPr>
              <a:lnSpc>
                <a:spcPct val="150000"/>
              </a:lnSpc>
              <a:spcBef>
                <a:spcPts val="1600"/>
              </a:spcBef>
            </a:pPr>
            <a:r>
              <a:rPr lang="zh-CN" altLang="zh-CN" sz="2133" dirty="0">
                <a:latin typeface="微软雅黑" pitchFamily="34" charset="-122"/>
                <a:ea typeface="微软雅黑" pitchFamily="34" charset="-122"/>
              </a:rPr>
              <a:t>某银行有两类账户</a:t>
            </a:r>
            <a:endParaRPr lang="en-US" altLang="zh-CN" sz="2133" dirty="0">
              <a:latin typeface="微软雅黑" pitchFamily="34" charset="-122"/>
              <a:ea typeface="微软雅黑" pitchFamily="34" charset="-122"/>
            </a:endParaRPr>
          </a:p>
          <a:p>
            <a:pPr>
              <a:lnSpc>
                <a:spcPct val="150000"/>
              </a:lnSpc>
              <a:spcBef>
                <a:spcPts val="1600"/>
              </a:spcBef>
            </a:pPr>
            <a:r>
              <a:rPr lang="zh-CN" altLang="zh-CN" sz="2133" dirty="0">
                <a:latin typeface="微软雅黑" pitchFamily="34" charset="-122"/>
                <a:ea typeface="微软雅黑" pitchFamily="34" charset="-122"/>
              </a:rPr>
              <a:t>普通账户</a:t>
            </a:r>
            <a:r>
              <a:rPr lang="zh-CN" altLang="en-US" sz="2133" dirty="0">
                <a:latin typeface="微软雅黑" pitchFamily="34" charset="-122"/>
                <a:ea typeface="微软雅黑" pitchFamily="34" charset="-122"/>
              </a:rPr>
              <a:t>： </a:t>
            </a:r>
            <a:r>
              <a:rPr lang="zh-CN" altLang="zh-CN" sz="2133" dirty="0">
                <a:latin typeface="微软雅黑" pitchFamily="34" charset="-122"/>
                <a:ea typeface="微软雅黑" pitchFamily="34" charset="-122"/>
              </a:rPr>
              <a:t>允许透支的</a:t>
            </a:r>
            <a:r>
              <a:rPr lang="en-US" altLang="zh-CN" sz="2133" dirty="0">
                <a:latin typeface="微软雅黑" pitchFamily="34" charset="-122"/>
                <a:ea typeface="微软雅黑" pitchFamily="34" charset="-122"/>
              </a:rPr>
              <a:t>VIP</a:t>
            </a:r>
            <a:r>
              <a:rPr lang="zh-CN" altLang="zh-CN" sz="2133" dirty="0">
                <a:latin typeface="微软雅黑" pitchFamily="34" charset="-122"/>
                <a:ea typeface="微软雅黑" pitchFamily="34" charset="-122"/>
              </a:rPr>
              <a:t>账户。每个账户包括姓名、账号和余额</a:t>
            </a:r>
            <a:endParaRPr lang="en-US" altLang="zh-CN" sz="2133" dirty="0">
              <a:latin typeface="微软雅黑" pitchFamily="34" charset="-122"/>
              <a:ea typeface="微软雅黑" pitchFamily="34" charset="-122"/>
            </a:endParaRPr>
          </a:p>
          <a:p>
            <a:pPr>
              <a:lnSpc>
                <a:spcPct val="150000"/>
              </a:lnSpc>
              <a:spcBef>
                <a:spcPts val="1600"/>
              </a:spcBef>
            </a:pPr>
            <a:r>
              <a:rPr lang="en-US" altLang="zh-CN" sz="2133" dirty="0">
                <a:latin typeface="微软雅黑" pitchFamily="34" charset="-122"/>
                <a:ea typeface="微软雅黑" pitchFamily="34" charset="-122"/>
              </a:rPr>
              <a:t>VIP</a:t>
            </a:r>
            <a:r>
              <a:rPr lang="zh-CN" altLang="zh-CN" sz="2133" dirty="0">
                <a:latin typeface="微软雅黑" pitchFamily="34" charset="-122"/>
                <a:ea typeface="微软雅黑" pitchFamily="34" charset="-122"/>
              </a:rPr>
              <a:t>账户</a:t>
            </a:r>
            <a:r>
              <a:rPr lang="zh-CN" altLang="en-US" sz="2133" dirty="0">
                <a:latin typeface="微软雅黑" pitchFamily="34" charset="-122"/>
                <a:ea typeface="微软雅黑" pitchFamily="34" charset="-122"/>
              </a:rPr>
              <a:t>：</a:t>
            </a:r>
            <a:r>
              <a:rPr lang="zh-CN" altLang="zh-CN" sz="2133" dirty="0">
                <a:latin typeface="微软雅黑" pitchFamily="34" charset="-122"/>
                <a:ea typeface="微软雅黑" pitchFamily="34" charset="-122"/>
              </a:rPr>
              <a:t>还必须包括透支额度、已透支额和贷款利率。</a:t>
            </a:r>
            <a:endParaRPr lang="en-US" altLang="zh-CN" sz="2133" dirty="0">
              <a:latin typeface="微软雅黑" pitchFamily="34" charset="-122"/>
              <a:ea typeface="微软雅黑" pitchFamily="34" charset="-122"/>
            </a:endParaRPr>
          </a:p>
          <a:p>
            <a:pPr>
              <a:lnSpc>
                <a:spcPct val="150000"/>
              </a:lnSpc>
              <a:spcBef>
                <a:spcPts val="1600"/>
              </a:spcBef>
            </a:pPr>
            <a:r>
              <a:rPr lang="zh-CN" altLang="zh-CN" sz="2133" dirty="0">
                <a:latin typeface="微软雅黑" pitchFamily="34" charset="-122"/>
                <a:ea typeface="微软雅黑" pitchFamily="34" charset="-122"/>
              </a:rPr>
              <a:t>每个账户需有存款、取款、查看账户各个属性和显示账户信息的操作。</a:t>
            </a:r>
            <a:endParaRPr lang="en-US" altLang="zh-CN" sz="2133" dirty="0">
              <a:latin typeface="微软雅黑" pitchFamily="34" charset="-122"/>
              <a:ea typeface="微软雅黑" pitchFamily="34" charset="-122"/>
            </a:endParaRPr>
          </a:p>
          <a:p>
            <a:pPr>
              <a:lnSpc>
                <a:spcPct val="150000"/>
              </a:lnSpc>
              <a:spcBef>
                <a:spcPts val="1600"/>
              </a:spcBef>
            </a:pPr>
            <a:r>
              <a:rPr lang="en-US" altLang="zh-CN" sz="2133" dirty="0">
                <a:latin typeface="微软雅黑" pitchFamily="34" charset="-122"/>
                <a:ea typeface="微软雅黑" pitchFamily="34" charset="-122"/>
              </a:rPr>
              <a:t>VIP</a:t>
            </a:r>
            <a:r>
              <a:rPr lang="zh-CN" altLang="zh-CN" sz="2133" dirty="0">
                <a:latin typeface="微软雅黑" pitchFamily="34" charset="-122"/>
                <a:ea typeface="微软雅黑" pitchFamily="34" charset="-122"/>
              </a:rPr>
              <a:t>账户还必须有维护透支信息方面的操作。</a:t>
            </a:r>
            <a:endParaRPr lang="en-US" altLang="zh-CN" sz="2133" dirty="0">
              <a:latin typeface="微软雅黑" pitchFamily="34" charset="-122"/>
              <a:ea typeface="微软雅黑" pitchFamily="34" charset="-122"/>
            </a:endParaRPr>
          </a:p>
        </p:txBody>
      </p:sp>
    </p:spTree>
  </p:cSld>
  <p:clrMapOvr>
    <a:masterClrMapping/>
  </p:clrMapOvr>
  <p:transition spd="med">
    <p:fade/>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22" name="Rectangle 2"/>
          <p:cNvSpPr>
            <a:spLocks noGrp="1" noChangeArrowheads="1"/>
          </p:cNvSpPr>
          <p:nvPr>
            <p:ph type="title"/>
          </p:nvPr>
        </p:nvSpPr>
        <p:spPr/>
        <p:txBody>
          <a:bodyPr/>
          <a:lstStyle/>
          <a:p>
            <a:pPr eaLnBrk="1" hangingPunct="1">
              <a:defRPr/>
            </a:pPr>
            <a:r>
              <a:rPr lang="zh-CN" altLang="en-US" dirty="0"/>
              <a:t>普通账户类定义</a:t>
            </a:r>
          </a:p>
        </p:txBody>
      </p:sp>
      <p:sp>
        <p:nvSpPr>
          <p:cNvPr id="257027" name="Rectangle 3"/>
          <p:cNvSpPr>
            <a:spLocks noGrp="1" noChangeArrowheads="1"/>
          </p:cNvSpPr>
          <p:nvPr>
            <p:ph idx="4294967295"/>
          </p:nvPr>
        </p:nvSpPr>
        <p:spPr>
          <a:xfrm>
            <a:off x="4322656" y="389466"/>
            <a:ext cx="7639050" cy="5257800"/>
          </a:xfrm>
        </p:spPr>
        <p:txBody>
          <a:bodyPr>
            <a:noAutofit/>
          </a:bodyPr>
          <a:lstStyle/>
          <a:p>
            <a:pPr marL="0" indent="0">
              <a:buNone/>
            </a:pPr>
            <a:r>
              <a:rPr lang="en-US" altLang="zh-CN" sz="1867" dirty="0"/>
              <a:t>class Account</a:t>
            </a:r>
            <a:endParaRPr lang="zh-CN" altLang="zh-CN" sz="1867" dirty="0"/>
          </a:p>
          <a:p>
            <a:pPr marL="0" indent="0">
              <a:buNone/>
            </a:pPr>
            <a:r>
              <a:rPr lang="en-US" altLang="zh-CN" sz="1867" dirty="0"/>
              <a:t>{</a:t>
            </a:r>
            <a:endParaRPr lang="zh-CN" altLang="zh-CN" sz="1867" dirty="0"/>
          </a:p>
          <a:p>
            <a:pPr marL="0" indent="0">
              <a:buNone/>
            </a:pPr>
            <a:r>
              <a:rPr lang="en-US" altLang="zh-CN" sz="1867" dirty="0"/>
              <a:t>private:</a:t>
            </a:r>
            <a:endParaRPr lang="zh-CN" altLang="zh-CN" sz="1867" dirty="0"/>
          </a:p>
          <a:p>
            <a:pPr marL="0" indent="0">
              <a:buNone/>
            </a:pPr>
            <a:r>
              <a:rPr lang="en-US" altLang="zh-CN" sz="1867" dirty="0"/>
              <a:t>    char name[20];                //  </a:t>
            </a:r>
            <a:r>
              <a:rPr lang="zh-CN" altLang="zh-CN" sz="1867" dirty="0"/>
              <a:t>账户名</a:t>
            </a:r>
          </a:p>
          <a:p>
            <a:pPr marL="0" indent="0">
              <a:buNone/>
            </a:pPr>
            <a:r>
              <a:rPr lang="en-US" altLang="zh-CN" sz="1867" dirty="0"/>
              <a:t>    long </a:t>
            </a:r>
            <a:r>
              <a:rPr lang="en-US" altLang="zh-CN" sz="1867" dirty="0" err="1"/>
              <a:t>acctNum</a:t>
            </a:r>
            <a:r>
              <a:rPr lang="en-US" altLang="zh-CN" sz="1867" dirty="0"/>
              <a:t>;                 //  </a:t>
            </a:r>
            <a:r>
              <a:rPr lang="zh-CN" altLang="zh-CN" sz="1867" dirty="0"/>
              <a:t>账号</a:t>
            </a:r>
          </a:p>
          <a:p>
            <a:pPr marL="0" indent="0">
              <a:buNone/>
            </a:pPr>
            <a:r>
              <a:rPr lang="en-US" altLang="zh-CN" sz="1867" dirty="0"/>
              <a:t>    double balance;               //  </a:t>
            </a:r>
            <a:r>
              <a:rPr lang="zh-CN" altLang="zh-CN" sz="1867" dirty="0"/>
              <a:t>余额</a:t>
            </a:r>
          </a:p>
          <a:p>
            <a:pPr marL="0" indent="0">
              <a:buNone/>
            </a:pPr>
            <a:r>
              <a:rPr lang="en-US" altLang="zh-CN" sz="1867" dirty="0"/>
              <a:t>public:</a:t>
            </a:r>
            <a:endParaRPr lang="zh-CN" altLang="zh-CN" sz="1867" dirty="0"/>
          </a:p>
          <a:p>
            <a:pPr marL="0" indent="0">
              <a:buNone/>
            </a:pPr>
            <a:r>
              <a:rPr lang="en-US" altLang="zh-CN" sz="1867" dirty="0"/>
              <a:t>    Account(const char *s = "", long an = -1,  double bal = 0.0)</a:t>
            </a:r>
            <a:endParaRPr lang="zh-CN" altLang="zh-CN" sz="1867" dirty="0"/>
          </a:p>
          <a:p>
            <a:pPr marL="0" indent="0">
              <a:buNone/>
            </a:pPr>
            <a:r>
              <a:rPr lang="en-US" altLang="zh-CN" sz="1867" dirty="0"/>
              <a:t>          : </a:t>
            </a:r>
            <a:r>
              <a:rPr lang="en-US" altLang="zh-CN" sz="1867" dirty="0" err="1"/>
              <a:t>acctNum</a:t>
            </a:r>
            <a:r>
              <a:rPr lang="en-US" altLang="zh-CN" sz="1867" dirty="0"/>
              <a:t>(an), balance(bal) {   </a:t>
            </a:r>
            <a:r>
              <a:rPr lang="en-US" altLang="zh-CN" sz="1867" dirty="0" err="1"/>
              <a:t>strcpy</a:t>
            </a:r>
            <a:r>
              <a:rPr lang="en-US" altLang="zh-CN" sz="1867" dirty="0"/>
              <a:t>(name, s);   }</a:t>
            </a:r>
            <a:endParaRPr lang="zh-CN" altLang="zh-CN" sz="1867" dirty="0"/>
          </a:p>
          <a:p>
            <a:pPr marL="0" indent="0">
              <a:buNone/>
            </a:pPr>
            <a:r>
              <a:rPr lang="en-US" altLang="zh-CN" sz="1867" dirty="0"/>
              <a:t>    void Deposit(double amt)  { balance  += amt; }</a:t>
            </a:r>
            <a:endParaRPr lang="zh-CN" altLang="zh-CN" sz="1867" dirty="0"/>
          </a:p>
          <a:p>
            <a:pPr marL="0" indent="0">
              <a:buNone/>
            </a:pPr>
            <a:r>
              <a:rPr lang="en-US" altLang="zh-CN" sz="1867" dirty="0"/>
              <a:t>    void Withdraw(double amt);</a:t>
            </a:r>
            <a:endParaRPr lang="zh-CN" altLang="zh-CN" sz="1867" dirty="0"/>
          </a:p>
          <a:p>
            <a:pPr marL="0" indent="0">
              <a:buNone/>
            </a:pPr>
            <a:r>
              <a:rPr lang="en-US" altLang="zh-CN" sz="1867" dirty="0"/>
              <a:t>    double </a:t>
            </a:r>
            <a:r>
              <a:rPr lang="en-US" altLang="zh-CN" sz="1867" dirty="0" err="1"/>
              <a:t>getBalance</a:t>
            </a:r>
            <a:r>
              <a:rPr lang="en-US" altLang="zh-CN" sz="1867" dirty="0"/>
              <a:t>() const { return  balance; }</a:t>
            </a:r>
            <a:endParaRPr lang="zh-CN" altLang="zh-CN" sz="1867" dirty="0"/>
          </a:p>
          <a:p>
            <a:pPr marL="0" indent="0">
              <a:buNone/>
            </a:pPr>
            <a:r>
              <a:rPr lang="en-US" altLang="zh-CN" sz="1867" dirty="0"/>
              <a:t>    const char *</a:t>
            </a:r>
            <a:r>
              <a:rPr lang="en-US" altLang="zh-CN" sz="1867" dirty="0" err="1"/>
              <a:t>getName</a:t>
            </a:r>
            <a:r>
              <a:rPr lang="en-US" altLang="zh-CN" sz="1867" dirty="0"/>
              <a:t>() const { return  name; }</a:t>
            </a:r>
            <a:endParaRPr lang="zh-CN" altLang="zh-CN" sz="1867" dirty="0"/>
          </a:p>
          <a:p>
            <a:pPr marL="0" indent="0">
              <a:buNone/>
            </a:pPr>
            <a:r>
              <a:rPr lang="en-US" altLang="zh-CN" sz="1867" dirty="0"/>
              <a:t>    </a:t>
            </a:r>
            <a:r>
              <a:rPr lang="en-US" altLang="zh-CN" sz="1867" dirty="0" err="1"/>
              <a:t>int</a:t>
            </a:r>
            <a:r>
              <a:rPr lang="en-US" altLang="zh-CN" sz="1867" dirty="0"/>
              <a:t> </a:t>
            </a:r>
            <a:r>
              <a:rPr lang="en-US" altLang="zh-CN" sz="1867" dirty="0" err="1"/>
              <a:t>getAcctNum</a:t>
            </a:r>
            <a:r>
              <a:rPr lang="en-US" altLang="zh-CN" sz="1867" dirty="0"/>
              <a:t>() const { return  </a:t>
            </a:r>
            <a:r>
              <a:rPr lang="en-US" altLang="zh-CN" sz="1867" dirty="0" err="1"/>
              <a:t>acctNum</a:t>
            </a:r>
            <a:r>
              <a:rPr lang="en-US" altLang="zh-CN" sz="1867" dirty="0"/>
              <a:t>; }</a:t>
            </a:r>
            <a:endParaRPr lang="zh-CN" altLang="zh-CN" sz="1867" dirty="0"/>
          </a:p>
          <a:p>
            <a:pPr marL="0" indent="0">
              <a:buNone/>
            </a:pPr>
            <a:r>
              <a:rPr lang="en-US" altLang="zh-CN" sz="1867" dirty="0"/>
              <a:t>    void </a:t>
            </a:r>
            <a:r>
              <a:rPr lang="en-US" altLang="zh-CN" sz="1867" dirty="0" err="1"/>
              <a:t>ViewAcct</a:t>
            </a:r>
            <a:r>
              <a:rPr lang="en-US" altLang="zh-CN" sz="1867" dirty="0"/>
              <a:t>() const;</a:t>
            </a:r>
            <a:endParaRPr lang="zh-CN" altLang="zh-CN" sz="1867" dirty="0"/>
          </a:p>
          <a:p>
            <a:pPr marL="0" indent="0">
              <a:buNone/>
            </a:pPr>
            <a:r>
              <a:rPr lang="en-US" altLang="zh-CN" sz="1867" dirty="0"/>
              <a:t>}; </a:t>
            </a:r>
            <a:endParaRPr lang="zh-CN" altLang="en-US" sz="1867" dirty="0"/>
          </a:p>
        </p:txBody>
      </p:sp>
      <p:sp>
        <p:nvSpPr>
          <p:cNvPr id="5" name="文本框 7"/>
          <p:cNvSpPr txBox="1"/>
          <p:nvPr/>
        </p:nvSpPr>
        <p:spPr>
          <a:xfrm>
            <a:off x="790575" y="1628775"/>
            <a:ext cx="2181227" cy="4216539"/>
          </a:xfrm>
          <a:prstGeom prst="rect">
            <a:avLst/>
          </a:prstGeom>
          <a:noFill/>
        </p:spPr>
        <p:txBody>
          <a:bodyPr wrap="square" rtlCol="0">
            <a:spAutoFit/>
          </a:bodyPr>
          <a:lstStyle/>
          <a:p>
            <a:pPr>
              <a:spcBef>
                <a:spcPts val="800"/>
              </a:spcBef>
            </a:pPr>
            <a:r>
              <a:rPr lang="zh-CN" altLang="en-US" sz="2400" b="1" dirty="0">
                <a:latin typeface="微软雅黑" pitchFamily="34" charset="-122"/>
                <a:ea typeface="微软雅黑" pitchFamily="34" charset="-122"/>
              </a:rPr>
              <a:t>属性</a:t>
            </a:r>
            <a:endParaRPr lang="en-US" altLang="zh-CN" sz="2400" b="1" dirty="0">
              <a:latin typeface="微软雅黑" pitchFamily="34" charset="-122"/>
              <a:ea typeface="微软雅黑" pitchFamily="34" charset="-122"/>
            </a:endParaRPr>
          </a:p>
          <a:p>
            <a:pPr>
              <a:spcBef>
                <a:spcPts val="800"/>
              </a:spcBef>
            </a:pPr>
            <a:r>
              <a:rPr lang="zh-CN" altLang="en-US" sz="2133" dirty="0">
                <a:latin typeface="微软雅黑" pitchFamily="34" charset="-122"/>
                <a:ea typeface="微软雅黑" pitchFamily="34" charset="-122"/>
              </a:rPr>
              <a:t>客户姓名</a:t>
            </a:r>
          </a:p>
          <a:p>
            <a:pPr>
              <a:spcBef>
                <a:spcPts val="800"/>
              </a:spcBef>
            </a:pPr>
            <a:r>
              <a:rPr lang="zh-CN" altLang="en-US" sz="2133" dirty="0">
                <a:latin typeface="微软雅黑" pitchFamily="34" charset="-122"/>
                <a:ea typeface="微软雅黑" pitchFamily="34" charset="-122"/>
              </a:rPr>
              <a:t>账号</a:t>
            </a:r>
          </a:p>
          <a:p>
            <a:pPr>
              <a:spcBef>
                <a:spcPts val="800"/>
              </a:spcBef>
            </a:pPr>
            <a:r>
              <a:rPr lang="zh-CN" altLang="en-US" sz="2133" dirty="0">
                <a:latin typeface="微软雅黑" pitchFamily="34" charset="-122"/>
                <a:ea typeface="微软雅黑" pitchFamily="34" charset="-122"/>
              </a:rPr>
              <a:t>当前结余</a:t>
            </a:r>
            <a:endParaRPr lang="en-US" altLang="zh-CN" sz="2133" dirty="0">
              <a:latin typeface="微软雅黑" pitchFamily="34" charset="-122"/>
              <a:ea typeface="微软雅黑" pitchFamily="34" charset="-122"/>
            </a:endParaRPr>
          </a:p>
          <a:p>
            <a:pPr>
              <a:spcBef>
                <a:spcPts val="800"/>
              </a:spcBef>
            </a:pPr>
            <a:endParaRPr lang="zh-CN" altLang="en-US" sz="2400" dirty="0">
              <a:latin typeface="微软雅黑" pitchFamily="34" charset="-122"/>
              <a:ea typeface="微软雅黑" pitchFamily="34" charset="-122"/>
            </a:endParaRPr>
          </a:p>
          <a:p>
            <a:pPr>
              <a:spcBef>
                <a:spcPts val="800"/>
              </a:spcBef>
            </a:pPr>
            <a:r>
              <a:rPr lang="zh-CN" altLang="en-US" sz="2133" b="1" dirty="0">
                <a:latin typeface="微软雅黑" pitchFamily="34" charset="-122"/>
                <a:ea typeface="微软雅黑" pitchFamily="34" charset="-122"/>
              </a:rPr>
              <a:t>行为</a:t>
            </a:r>
            <a:endParaRPr lang="en-US" altLang="zh-CN" sz="2133" b="1" dirty="0">
              <a:latin typeface="微软雅黑" pitchFamily="34" charset="-122"/>
              <a:ea typeface="微软雅黑" pitchFamily="34" charset="-122"/>
            </a:endParaRPr>
          </a:p>
          <a:p>
            <a:pPr>
              <a:spcBef>
                <a:spcPts val="800"/>
              </a:spcBef>
            </a:pPr>
            <a:r>
              <a:rPr lang="zh-CN" altLang="en-US" sz="1867" dirty="0">
                <a:latin typeface="微软雅黑" pitchFamily="34" charset="-122"/>
                <a:ea typeface="微软雅黑" pitchFamily="34" charset="-122"/>
              </a:rPr>
              <a:t>创建账户</a:t>
            </a:r>
          </a:p>
          <a:p>
            <a:pPr>
              <a:spcBef>
                <a:spcPts val="800"/>
              </a:spcBef>
            </a:pPr>
            <a:r>
              <a:rPr lang="zh-CN" altLang="en-US" sz="1867" dirty="0">
                <a:latin typeface="微软雅黑" pitchFamily="34" charset="-122"/>
                <a:ea typeface="微软雅黑" pitchFamily="34" charset="-122"/>
              </a:rPr>
              <a:t>存款</a:t>
            </a:r>
          </a:p>
          <a:p>
            <a:pPr>
              <a:spcBef>
                <a:spcPts val="800"/>
              </a:spcBef>
            </a:pPr>
            <a:r>
              <a:rPr lang="zh-CN" altLang="en-US" sz="1867" dirty="0">
                <a:latin typeface="微软雅黑" pitchFamily="34" charset="-122"/>
                <a:ea typeface="微软雅黑" pitchFamily="34" charset="-122"/>
              </a:rPr>
              <a:t>取款</a:t>
            </a:r>
          </a:p>
          <a:p>
            <a:pPr>
              <a:spcBef>
                <a:spcPts val="800"/>
              </a:spcBef>
            </a:pPr>
            <a:r>
              <a:rPr lang="zh-CN" altLang="en-US" sz="1867" dirty="0">
                <a:latin typeface="微软雅黑" pitchFamily="34" charset="-122"/>
                <a:ea typeface="微软雅黑" pitchFamily="34" charset="-122"/>
              </a:rPr>
              <a:t>显示账户信息</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7027">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57027">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257027">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257027">
                                            <p:txEl>
                                              <p:pRg st="3" end="3"/>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257027">
                                            <p:txEl>
                                              <p:pRg st="4" end="4"/>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257027">
                                            <p:txEl>
                                              <p:pRg st="5" end="5"/>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257027">
                                            <p:txEl>
                                              <p:pRg st="6" end="6"/>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257027">
                                            <p:txEl>
                                              <p:pRg st="7" end="7"/>
                                            </p:txEl>
                                          </p:spTgt>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257027">
                                            <p:txEl>
                                              <p:pRg st="8" end="8"/>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257027">
                                            <p:txEl>
                                              <p:pRg st="9" end="9"/>
                                            </p:txEl>
                                          </p:spTgt>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grpId="0" nodeType="afterEffect">
                                  <p:stCondLst>
                                    <p:cond delay="0"/>
                                  </p:stCondLst>
                                  <p:childTnLst>
                                    <p:set>
                                      <p:cBhvr>
                                        <p:cTn id="36" dur="1" fill="hold">
                                          <p:stCondLst>
                                            <p:cond delay="0"/>
                                          </p:stCondLst>
                                        </p:cTn>
                                        <p:tgtEl>
                                          <p:spTgt spid="257027">
                                            <p:txEl>
                                              <p:pRg st="10" end="10"/>
                                            </p:txEl>
                                          </p:spTgt>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257027">
                                            <p:txEl>
                                              <p:pRg st="11" end="11"/>
                                            </p:txEl>
                                          </p:spTgt>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grpId="0" nodeType="afterEffect">
                                  <p:stCondLst>
                                    <p:cond delay="0"/>
                                  </p:stCondLst>
                                  <p:childTnLst>
                                    <p:set>
                                      <p:cBhvr>
                                        <p:cTn id="42" dur="1" fill="hold">
                                          <p:stCondLst>
                                            <p:cond delay="0"/>
                                          </p:stCondLst>
                                        </p:cTn>
                                        <p:tgtEl>
                                          <p:spTgt spid="257027">
                                            <p:txEl>
                                              <p:pRg st="12" end="12"/>
                                            </p:txEl>
                                          </p:spTgt>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grpId="0" nodeType="afterEffect">
                                  <p:stCondLst>
                                    <p:cond delay="0"/>
                                  </p:stCondLst>
                                  <p:childTnLst>
                                    <p:set>
                                      <p:cBhvr>
                                        <p:cTn id="45" dur="1" fill="hold">
                                          <p:stCondLst>
                                            <p:cond delay="0"/>
                                          </p:stCondLst>
                                        </p:cTn>
                                        <p:tgtEl>
                                          <p:spTgt spid="257027">
                                            <p:txEl>
                                              <p:pRg st="13" end="13"/>
                                            </p:txEl>
                                          </p:spTgt>
                                        </p:tgtEl>
                                        <p:attrNameLst>
                                          <p:attrName>style.visibility</p:attrName>
                                        </p:attrNameLst>
                                      </p:cBhvr>
                                      <p:to>
                                        <p:strVal val="visible"/>
                                      </p:to>
                                    </p:set>
                                  </p:childTnLst>
                                </p:cTn>
                              </p:par>
                            </p:childTnLst>
                          </p:cTn>
                        </p:par>
                        <p:par>
                          <p:cTn id="46" fill="hold">
                            <p:stCondLst>
                              <p:cond delay="0"/>
                            </p:stCondLst>
                            <p:childTnLst>
                              <p:par>
                                <p:cTn id="47" presetID="1" presetClass="entr" presetSubtype="0" fill="hold" grpId="0" nodeType="afterEffect">
                                  <p:stCondLst>
                                    <p:cond delay="0"/>
                                  </p:stCondLst>
                                  <p:childTnLst>
                                    <p:set>
                                      <p:cBhvr>
                                        <p:cTn id="48" dur="1" fill="hold">
                                          <p:stCondLst>
                                            <p:cond delay="0"/>
                                          </p:stCondLst>
                                        </p:cTn>
                                        <p:tgtEl>
                                          <p:spTgt spid="257027">
                                            <p:txEl>
                                              <p:pRg st="14" end="14"/>
                                            </p:txEl>
                                          </p:spTgt>
                                        </p:tgtEl>
                                        <p:attrNameLst>
                                          <p:attrName>style.visibility</p:attrName>
                                        </p:attrNameLst>
                                      </p:cBhvr>
                                      <p:to>
                                        <p:strVal val="visible"/>
                                      </p:to>
                                    </p:set>
                                  </p:childTnLst>
                                </p:cTn>
                              </p:par>
                            </p:childTnLst>
                          </p:cTn>
                        </p:par>
                        <p:par>
                          <p:cTn id="49" fill="hold">
                            <p:stCondLst>
                              <p:cond delay="0"/>
                            </p:stCondLst>
                            <p:childTnLst>
                              <p:par>
                                <p:cTn id="50" presetID="1" presetClass="entr" presetSubtype="0" fill="hold" grpId="0" nodeType="afterEffect">
                                  <p:stCondLst>
                                    <p:cond delay="0"/>
                                  </p:stCondLst>
                                  <p:childTnLst>
                                    <p:set>
                                      <p:cBhvr>
                                        <p:cTn id="51" dur="1" fill="hold">
                                          <p:stCondLst>
                                            <p:cond delay="0"/>
                                          </p:stCondLst>
                                        </p:cTn>
                                        <p:tgtEl>
                                          <p:spTgt spid="257027">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7" grpId="0" uiExpand="1" build="p"/>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22" name="Rectangle 2"/>
          <p:cNvSpPr>
            <a:spLocks noGrp="1" noChangeArrowheads="1"/>
          </p:cNvSpPr>
          <p:nvPr>
            <p:ph type="title"/>
          </p:nvPr>
        </p:nvSpPr>
        <p:spPr/>
        <p:txBody>
          <a:bodyPr/>
          <a:lstStyle/>
          <a:p>
            <a:pPr eaLnBrk="1" hangingPunct="1">
              <a:defRPr/>
            </a:pPr>
            <a:r>
              <a:rPr lang="zh-CN" altLang="en-US" dirty="0"/>
              <a:t>普通账户类成员函数的实现</a:t>
            </a:r>
          </a:p>
        </p:txBody>
      </p:sp>
      <p:sp>
        <p:nvSpPr>
          <p:cNvPr id="257027" name="Rectangle 3"/>
          <p:cNvSpPr>
            <a:spLocks noGrp="1" noChangeArrowheads="1"/>
          </p:cNvSpPr>
          <p:nvPr>
            <p:ph idx="4294967295"/>
          </p:nvPr>
        </p:nvSpPr>
        <p:spPr>
          <a:xfrm>
            <a:off x="643467" y="1141307"/>
            <a:ext cx="10629900" cy="5257800"/>
          </a:xfrm>
        </p:spPr>
        <p:txBody>
          <a:bodyPr>
            <a:noAutofit/>
          </a:bodyPr>
          <a:lstStyle/>
          <a:p>
            <a:pPr marL="0" indent="0">
              <a:buNone/>
            </a:pPr>
            <a:r>
              <a:rPr lang="en-US" altLang="zh-CN" sz="1867" dirty="0"/>
              <a:t>void Account::Withdraw(double amt)</a:t>
            </a:r>
            <a:endParaRPr lang="zh-CN" altLang="zh-CN" sz="1867" dirty="0"/>
          </a:p>
          <a:p>
            <a:pPr marL="0" indent="0">
              <a:buNone/>
            </a:pPr>
            <a:r>
              <a:rPr lang="en-US" altLang="zh-CN" sz="1867" dirty="0"/>
              <a:t>{</a:t>
            </a:r>
            <a:endParaRPr lang="zh-CN" altLang="zh-CN" sz="1867" dirty="0"/>
          </a:p>
          <a:p>
            <a:pPr marL="0" indent="0">
              <a:buNone/>
            </a:pPr>
            <a:r>
              <a:rPr lang="en-US" altLang="zh-CN" sz="1867" dirty="0"/>
              <a:t>     if (amt &lt;= balance)</a:t>
            </a:r>
            <a:endParaRPr lang="zh-CN" altLang="zh-CN" sz="1867" dirty="0"/>
          </a:p>
          <a:p>
            <a:pPr marL="0" indent="0">
              <a:buNone/>
            </a:pPr>
            <a:r>
              <a:rPr lang="en-US" altLang="zh-CN" sz="1867" dirty="0"/>
              <a:t>          balance -= amt;</a:t>
            </a:r>
            <a:endParaRPr lang="zh-CN" altLang="zh-CN" sz="1867" dirty="0"/>
          </a:p>
          <a:p>
            <a:pPr marL="0" indent="0">
              <a:buNone/>
            </a:pPr>
            <a:r>
              <a:rPr lang="en-US" altLang="zh-CN" sz="1867" dirty="0"/>
              <a:t>    else</a:t>
            </a:r>
            <a:endParaRPr lang="zh-CN" altLang="zh-CN" sz="1867" dirty="0"/>
          </a:p>
          <a:p>
            <a:pPr marL="0" indent="0">
              <a:buNone/>
            </a:pPr>
            <a:r>
              <a:rPr lang="en-US" altLang="zh-CN" sz="1867" dirty="0"/>
              <a:t>        </a:t>
            </a:r>
            <a:r>
              <a:rPr lang="en-US" altLang="zh-CN" sz="1867" dirty="0" err="1"/>
              <a:t>cout</a:t>
            </a:r>
            <a:r>
              <a:rPr lang="en-US" altLang="zh-CN" sz="1867" dirty="0"/>
              <a:t> &lt;&lt; “</a:t>
            </a:r>
            <a:r>
              <a:rPr lang="zh-CN" altLang="zh-CN" sz="1867" dirty="0"/>
              <a:t>余额不够</a:t>
            </a:r>
            <a:r>
              <a:rPr lang="en-US" altLang="zh-CN" sz="1867" dirty="0"/>
              <a:t>\n";</a:t>
            </a:r>
            <a:endParaRPr lang="zh-CN" altLang="zh-CN" sz="1867" dirty="0"/>
          </a:p>
          <a:p>
            <a:pPr marL="0" indent="0">
              <a:buNone/>
            </a:pPr>
            <a:r>
              <a:rPr lang="en-US" altLang="zh-CN" sz="1867" dirty="0"/>
              <a:t>}</a:t>
            </a:r>
            <a:endParaRPr lang="zh-CN" altLang="zh-CN" sz="1867" dirty="0"/>
          </a:p>
          <a:p>
            <a:pPr marL="0" indent="0">
              <a:buNone/>
            </a:pPr>
            <a:r>
              <a:rPr lang="en-US" altLang="zh-CN" sz="1867" dirty="0"/>
              <a:t> </a:t>
            </a:r>
            <a:endParaRPr lang="zh-CN" altLang="zh-CN" sz="1867" dirty="0"/>
          </a:p>
          <a:p>
            <a:pPr marL="0" indent="0">
              <a:buNone/>
            </a:pPr>
            <a:r>
              <a:rPr lang="en-US" altLang="zh-CN" sz="1867" dirty="0"/>
              <a:t>void Account::</a:t>
            </a:r>
            <a:r>
              <a:rPr lang="en-US" altLang="zh-CN" sz="1867" dirty="0" err="1"/>
              <a:t>ViewAcct</a:t>
            </a:r>
            <a:r>
              <a:rPr lang="en-US" altLang="zh-CN" sz="1867" dirty="0"/>
              <a:t>() const</a:t>
            </a:r>
            <a:endParaRPr lang="zh-CN" altLang="zh-CN" sz="1867" dirty="0"/>
          </a:p>
          <a:p>
            <a:pPr marL="0" indent="0">
              <a:buNone/>
            </a:pPr>
            <a:r>
              <a:rPr lang="en-US" altLang="zh-CN" sz="1867" dirty="0"/>
              <a:t>{</a:t>
            </a:r>
            <a:endParaRPr lang="zh-CN" altLang="zh-CN" sz="1867" dirty="0"/>
          </a:p>
          <a:p>
            <a:pPr marL="0" indent="0">
              <a:buNone/>
            </a:pPr>
            <a:r>
              <a:rPr lang="en-US" altLang="zh-CN" sz="1867" dirty="0"/>
              <a:t>    </a:t>
            </a:r>
            <a:r>
              <a:rPr lang="en-US" altLang="zh-CN" sz="1867" dirty="0" err="1"/>
              <a:t>cout</a:t>
            </a:r>
            <a:r>
              <a:rPr lang="en-US" altLang="zh-CN" sz="1867" dirty="0"/>
              <a:t> &lt;&lt; "</a:t>
            </a:r>
            <a:r>
              <a:rPr lang="zh-CN" altLang="zh-CN" sz="1867" dirty="0"/>
              <a:t>账户姓名</a:t>
            </a:r>
            <a:r>
              <a:rPr lang="en-US" altLang="zh-CN" sz="1867" dirty="0"/>
              <a:t>: " &lt;&lt; name &lt;&lt; ‘\t’;</a:t>
            </a:r>
            <a:endParaRPr lang="zh-CN" altLang="zh-CN" sz="1867" dirty="0"/>
          </a:p>
          <a:p>
            <a:pPr marL="0" indent="0">
              <a:buNone/>
            </a:pPr>
            <a:r>
              <a:rPr lang="en-US" altLang="zh-CN" sz="1867" dirty="0"/>
              <a:t>    </a:t>
            </a:r>
            <a:r>
              <a:rPr lang="en-US" altLang="zh-CN" sz="1867" dirty="0" err="1"/>
              <a:t>cout</a:t>
            </a:r>
            <a:r>
              <a:rPr lang="en-US" altLang="zh-CN" sz="1867" dirty="0"/>
              <a:t> &lt;&lt; "</a:t>
            </a:r>
            <a:r>
              <a:rPr lang="zh-CN" altLang="zh-CN" sz="1867" dirty="0"/>
              <a:t>账号</a:t>
            </a:r>
            <a:r>
              <a:rPr lang="en-US" altLang="zh-CN" sz="1867" dirty="0"/>
              <a:t>: " &lt;&lt; </a:t>
            </a:r>
            <a:r>
              <a:rPr lang="en-US" altLang="zh-CN" sz="1867" dirty="0" err="1"/>
              <a:t>acctNum</a:t>
            </a:r>
            <a:r>
              <a:rPr lang="en-US" altLang="zh-CN" sz="1867" dirty="0"/>
              <a:t> &lt;&lt; ‘\t’;</a:t>
            </a:r>
            <a:endParaRPr lang="zh-CN" altLang="zh-CN" sz="1867" dirty="0"/>
          </a:p>
          <a:p>
            <a:pPr marL="0" indent="0">
              <a:buNone/>
            </a:pPr>
            <a:r>
              <a:rPr lang="en-US" altLang="zh-CN" sz="1867" dirty="0"/>
              <a:t>    </a:t>
            </a:r>
            <a:r>
              <a:rPr lang="en-US" altLang="zh-CN" sz="1867" dirty="0" err="1"/>
              <a:t>cout</a:t>
            </a:r>
            <a:r>
              <a:rPr lang="en-US" altLang="zh-CN" sz="1867" dirty="0"/>
              <a:t> &lt;&lt; "</a:t>
            </a:r>
            <a:r>
              <a:rPr lang="zh-CN" altLang="zh-CN" sz="1867" dirty="0"/>
              <a:t>余额</a:t>
            </a:r>
            <a:r>
              <a:rPr lang="en-US" altLang="zh-CN" sz="1867" dirty="0"/>
              <a:t>: " &lt;&lt; balance &lt;&lt; </a:t>
            </a:r>
            <a:r>
              <a:rPr lang="en-US" altLang="zh-CN" sz="1867" dirty="0" err="1"/>
              <a:t>endl</a:t>
            </a:r>
            <a:r>
              <a:rPr lang="en-US" altLang="zh-CN" sz="1867" dirty="0"/>
              <a:t>;</a:t>
            </a:r>
            <a:endParaRPr lang="zh-CN" altLang="zh-CN" sz="1867" dirty="0"/>
          </a:p>
          <a:p>
            <a:pPr marL="0" indent="0">
              <a:buNone/>
            </a:pPr>
            <a:r>
              <a:rPr lang="en-US" altLang="zh-CN" sz="1867" dirty="0"/>
              <a:t>} </a:t>
            </a:r>
            <a:endParaRPr lang="zh-CN" altLang="zh-CN" sz="1867" dirty="0"/>
          </a:p>
          <a:p>
            <a:pPr marL="0" indent="0">
              <a:lnSpc>
                <a:spcPct val="150000"/>
              </a:lnSpc>
              <a:spcBef>
                <a:spcPts val="1600"/>
              </a:spcBef>
              <a:buNone/>
            </a:pPr>
            <a:endParaRPr lang="zh-CN" altLang="en-US" sz="1867" dirty="0"/>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882" name="Rectangle 2"/>
          <p:cNvSpPr>
            <a:spLocks noGrp="1" noChangeArrowheads="1"/>
          </p:cNvSpPr>
          <p:nvPr>
            <p:ph type="title"/>
          </p:nvPr>
        </p:nvSpPr>
        <p:spPr/>
        <p:txBody>
          <a:bodyPr/>
          <a:lstStyle/>
          <a:p>
            <a:pPr eaLnBrk="1" hangingPunct="1">
              <a:defRPr/>
            </a:pPr>
            <a:r>
              <a:rPr lang="en-US" altLang="zh-CN" dirty="0"/>
              <a:t>Array</a:t>
            </a:r>
            <a:r>
              <a:rPr lang="zh-CN" altLang="en-US" dirty="0"/>
              <a:t>库的应用</a:t>
            </a:r>
          </a:p>
        </p:txBody>
      </p:sp>
      <p:sp>
        <p:nvSpPr>
          <p:cNvPr id="24579" name="Rectangle 4"/>
          <p:cNvSpPr>
            <a:spLocks noChangeArrowheads="1"/>
          </p:cNvSpPr>
          <p:nvPr/>
        </p:nvSpPr>
        <p:spPr bwMode="auto">
          <a:xfrm>
            <a:off x="189442" y="1242072"/>
            <a:ext cx="4696884" cy="5443093"/>
          </a:xfrm>
          <a:prstGeom prst="rect">
            <a:avLst/>
          </a:prstGeom>
          <a:noFill/>
          <a:ln w="3175" cap="sq" algn="ctr">
            <a:noFill/>
            <a:miter lim="800000"/>
            <a:headEnd type="none" w="sm" len="sm"/>
            <a:tailEnd type="none" w="sm" len="sm"/>
          </a:ln>
        </p:spPr>
        <p:txBody>
          <a:bodyPr wrap="square" anchor="ctr">
            <a:spAutoFit/>
          </a:bodyPr>
          <a:lstStyle/>
          <a:p>
            <a:pPr indent="177796">
              <a:lnSpc>
                <a:spcPct val="110000"/>
              </a:lnSpc>
            </a:pPr>
            <a:r>
              <a:rPr lang="en-US" altLang="zh-CN" sz="1867" dirty="0">
                <a:latin typeface="微软雅黑" pitchFamily="34" charset="-122"/>
                <a:ea typeface="微软雅黑" pitchFamily="34" charset="-122"/>
              </a:rPr>
              <a:t>#include &lt;</a:t>
            </a:r>
            <a:r>
              <a:rPr lang="en-US" altLang="zh-CN" sz="1867" dirty="0" err="1">
                <a:latin typeface="微软雅黑" pitchFamily="34" charset="-122"/>
                <a:ea typeface="微软雅黑" pitchFamily="34" charset="-122"/>
              </a:rPr>
              <a:t>iostream</a:t>
            </a:r>
            <a:r>
              <a:rPr lang="en-US" altLang="zh-CN" sz="1867" dirty="0">
                <a:latin typeface="微软雅黑" pitchFamily="34" charset="-122"/>
                <a:ea typeface="微软雅黑" pitchFamily="34" charset="-122"/>
              </a:rPr>
              <a:t>&gt;</a:t>
            </a:r>
          </a:p>
          <a:p>
            <a:pPr indent="177796">
              <a:lnSpc>
                <a:spcPct val="110000"/>
              </a:lnSpc>
            </a:pPr>
            <a:r>
              <a:rPr lang="en-US" altLang="zh-CN" sz="1867" dirty="0">
                <a:latin typeface="微软雅黑" pitchFamily="34" charset="-122"/>
                <a:ea typeface="微软雅黑" pitchFamily="34" charset="-122"/>
              </a:rPr>
              <a:t>using namespace std;</a:t>
            </a:r>
          </a:p>
          <a:p>
            <a:pPr indent="177796">
              <a:lnSpc>
                <a:spcPct val="110000"/>
              </a:lnSpc>
            </a:pPr>
            <a:r>
              <a:rPr lang="en-US" altLang="zh-CN" sz="1867" dirty="0">
                <a:latin typeface="微软雅黑" pitchFamily="34" charset="-122"/>
                <a:ea typeface="微软雅黑" pitchFamily="34" charset="-122"/>
              </a:rPr>
              <a:t>#include “</a:t>
            </a:r>
            <a:r>
              <a:rPr lang="en-US" altLang="zh-CN" sz="1867" dirty="0" err="1">
                <a:latin typeface="微软雅黑" pitchFamily="34" charset="-122"/>
                <a:ea typeface="微软雅黑" pitchFamily="34" charset="-122"/>
              </a:rPr>
              <a:t>DoubleArray.h</a:t>
            </a:r>
            <a:r>
              <a:rPr lang="en-US" altLang="zh-CN" sz="1867" dirty="0">
                <a:latin typeface="微软雅黑" pitchFamily="34" charset="-122"/>
                <a:ea typeface="微软雅黑" pitchFamily="34" charset="-122"/>
              </a:rPr>
              <a:t>" </a:t>
            </a:r>
          </a:p>
          <a:p>
            <a:pPr indent="177796">
              <a:lnSpc>
                <a:spcPct val="110000"/>
              </a:lnSpc>
            </a:pP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main() </a:t>
            </a:r>
          </a:p>
          <a:p>
            <a:pPr indent="177796">
              <a:lnSpc>
                <a:spcPct val="110000"/>
              </a:lnSpc>
            </a:pPr>
            <a:r>
              <a:rPr lang="en-US" altLang="zh-CN" sz="1867" dirty="0">
                <a:latin typeface="微软雅黑" pitchFamily="34" charset="-122"/>
                <a:ea typeface="微软雅黑" pitchFamily="34" charset="-122"/>
              </a:rPr>
              <a:t>{ </a:t>
            </a:r>
          </a:p>
          <a:p>
            <a:pPr indent="177796">
              <a:lnSpc>
                <a:spcPct val="11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doubleArray</a:t>
            </a:r>
            <a:r>
              <a:rPr lang="en-US" altLang="zh-CN" sz="1867" dirty="0">
                <a:latin typeface="微软雅黑" pitchFamily="34" charset="-122"/>
                <a:ea typeface="微软雅黑" pitchFamily="34" charset="-122"/>
              </a:rPr>
              <a:t> array; 				</a:t>
            </a:r>
          </a:p>
          <a:p>
            <a:pPr indent="177796">
              <a:lnSpc>
                <a:spcPct val="110000"/>
              </a:lnSpc>
            </a:pPr>
            <a:r>
              <a:rPr lang="en-US" altLang="zh-CN" sz="1867" dirty="0">
                <a:latin typeface="微软雅黑" pitchFamily="34" charset="-122"/>
                <a:ea typeface="微软雅黑" pitchFamily="34" charset="-122"/>
              </a:rPr>
              <a:t>    double value;</a:t>
            </a:r>
          </a:p>
          <a:p>
            <a:pPr indent="177796">
              <a:lnSpc>
                <a:spcPct val="11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low,  high,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a:t>
            </a:r>
          </a:p>
          <a:p>
            <a:pPr indent="177796">
              <a:lnSpc>
                <a:spcPct val="110000"/>
              </a:lnSpc>
            </a:pPr>
            <a:endParaRPr lang="en-US" altLang="zh-CN" sz="1867" dirty="0">
              <a:latin typeface="微软雅黑" pitchFamily="34" charset="-122"/>
              <a:ea typeface="微软雅黑" pitchFamily="34" charset="-122"/>
            </a:endParaRPr>
          </a:p>
          <a:p>
            <a:pPr indent="177796">
              <a:lnSpc>
                <a:spcPct val="11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a:t>
            </a:r>
            <a:r>
              <a:rPr lang="zh-CN" altLang="en-US" sz="1867" dirty="0">
                <a:latin typeface="微软雅黑" pitchFamily="34" charset="-122"/>
                <a:ea typeface="微软雅黑" pitchFamily="34" charset="-122"/>
              </a:rPr>
              <a:t>请输入数组的下标范围：</a:t>
            </a:r>
            <a:r>
              <a:rPr lang="en-US" altLang="zh-CN" sz="1867" dirty="0">
                <a:latin typeface="微软雅黑" pitchFamily="34" charset="-122"/>
                <a:ea typeface="微软雅黑" pitchFamily="34" charset="-122"/>
              </a:rPr>
              <a:t>";</a:t>
            </a:r>
          </a:p>
          <a:p>
            <a:pPr indent="177796">
              <a:lnSpc>
                <a:spcPct val="11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cin</a:t>
            </a:r>
            <a:r>
              <a:rPr lang="en-US" altLang="zh-CN" sz="1867" dirty="0">
                <a:latin typeface="微软雅黑" pitchFamily="34" charset="-122"/>
                <a:ea typeface="微软雅黑" pitchFamily="34" charset="-122"/>
              </a:rPr>
              <a:t> &gt;&gt; low &gt;&gt; high;</a:t>
            </a:r>
          </a:p>
          <a:p>
            <a:pPr indent="177796">
              <a:lnSpc>
                <a:spcPct val="110000"/>
              </a:lnSpc>
            </a:pPr>
            <a:endParaRPr lang="en-US" altLang="zh-CN" sz="1867" dirty="0">
              <a:latin typeface="微软雅黑" pitchFamily="34" charset="-122"/>
              <a:ea typeface="微软雅黑" pitchFamily="34" charset="-122"/>
            </a:endParaRPr>
          </a:p>
          <a:p>
            <a:pPr indent="177796">
              <a:lnSpc>
                <a:spcPct val="110000"/>
              </a:lnSpc>
            </a:pPr>
            <a:r>
              <a:rPr lang="en-US" altLang="zh-CN" sz="1867" dirty="0">
                <a:latin typeface="微软雅黑" pitchFamily="34" charset="-122"/>
                <a:ea typeface="微软雅黑" pitchFamily="34" charset="-122"/>
              </a:rPr>
              <a:t>    if (!initialize(array,  low,  high))    { </a:t>
            </a:r>
          </a:p>
          <a:p>
            <a:pPr indent="177796">
              <a:lnSpc>
                <a:spcPct val="11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a:t>
            </a:r>
            <a:r>
              <a:rPr lang="zh-CN" altLang="en-US" sz="1867" dirty="0">
                <a:latin typeface="微软雅黑" pitchFamily="34" charset="-122"/>
                <a:ea typeface="微软雅黑" pitchFamily="34" charset="-122"/>
              </a:rPr>
              <a:t>空间分配失败</a:t>
            </a:r>
            <a:r>
              <a:rPr lang="en-US" altLang="zh-CN" sz="1867" dirty="0">
                <a:latin typeface="微软雅黑" pitchFamily="34" charset="-122"/>
                <a:ea typeface="微软雅黑" pitchFamily="34" charset="-122"/>
              </a:rPr>
              <a:t>" ; </a:t>
            </a:r>
          </a:p>
          <a:p>
            <a:pPr indent="177796">
              <a:lnSpc>
                <a:spcPct val="110000"/>
              </a:lnSpc>
            </a:pPr>
            <a:r>
              <a:rPr lang="en-US" altLang="zh-CN" sz="1867" dirty="0">
                <a:latin typeface="微软雅黑" pitchFamily="34" charset="-122"/>
                <a:ea typeface="微软雅黑" pitchFamily="34" charset="-122"/>
              </a:rPr>
              <a:t>        return 1; </a:t>
            </a:r>
          </a:p>
          <a:p>
            <a:pPr indent="177796">
              <a:lnSpc>
                <a:spcPct val="110000"/>
              </a:lnSpc>
            </a:pPr>
            <a:r>
              <a:rPr lang="en-US" altLang="zh-CN" sz="1867" dirty="0">
                <a:latin typeface="微软雅黑" pitchFamily="34" charset="-122"/>
                <a:ea typeface="微软雅黑" pitchFamily="34" charset="-122"/>
              </a:rPr>
              <a:t>   }    </a:t>
            </a:r>
          </a:p>
        </p:txBody>
      </p:sp>
      <p:sp>
        <p:nvSpPr>
          <p:cNvPr id="4" name="矩形 3"/>
          <p:cNvSpPr/>
          <p:nvPr/>
        </p:nvSpPr>
        <p:spPr>
          <a:xfrm>
            <a:off x="5591176" y="1216199"/>
            <a:ext cx="6600825" cy="5443093"/>
          </a:xfrm>
          <a:prstGeom prst="rect">
            <a:avLst/>
          </a:prstGeom>
          <a:ln w="3175">
            <a:noFill/>
          </a:ln>
        </p:spPr>
        <p:txBody>
          <a:bodyPr wrap="square">
            <a:spAutoFit/>
          </a:bodyPr>
          <a:lstStyle/>
          <a:p>
            <a:pPr>
              <a:lnSpc>
                <a:spcPct val="110000"/>
              </a:lnSpc>
            </a:pPr>
            <a:r>
              <a:rPr lang="en-US" altLang="zh-CN" sz="1867" dirty="0">
                <a:latin typeface="微软雅黑" pitchFamily="34" charset="-122"/>
                <a:ea typeface="微软雅黑" pitchFamily="34" charset="-122"/>
              </a:rPr>
              <a:t>     for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 low;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&lt;= high;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 		</a:t>
            </a:r>
          </a:p>
          <a:p>
            <a:pPr>
              <a:lnSpc>
                <a:spcPct val="11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a:t>
            </a:r>
            <a:r>
              <a:rPr lang="zh-CN" altLang="en-US" sz="1867" dirty="0">
                <a:latin typeface="微软雅黑" pitchFamily="34" charset="-122"/>
                <a:ea typeface="微软雅黑" pitchFamily="34" charset="-122"/>
              </a:rPr>
              <a:t>请输入第</a:t>
            </a:r>
            <a:r>
              <a:rPr lang="en-US" altLang="zh-CN" sz="1867" dirty="0">
                <a:latin typeface="微软雅黑" pitchFamily="34" charset="-122"/>
                <a:ea typeface="微软雅黑" pitchFamily="34" charset="-122"/>
              </a:rPr>
              <a:t>" &lt;&lt;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&lt;&lt; "</a:t>
            </a:r>
            <a:r>
              <a:rPr lang="zh-CN" altLang="en-US" sz="1867" dirty="0">
                <a:latin typeface="微软雅黑" pitchFamily="34" charset="-122"/>
                <a:ea typeface="微软雅黑" pitchFamily="34" charset="-122"/>
              </a:rPr>
              <a:t>个元素：</a:t>
            </a:r>
            <a:r>
              <a:rPr lang="en-US" altLang="zh-CN" sz="1867" dirty="0">
                <a:latin typeface="微软雅黑" pitchFamily="34" charset="-122"/>
                <a:ea typeface="微软雅黑" pitchFamily="34" charset="-122"/>
              </a:rPr>
              <a:t>";</a:t>
            </a:r>
          </a:p>
          <a:p>
            <a:pPr>
              <a:lnSpc>
                <a:spcPct val="11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cin</a:t>
            </a:r>
            <a:r>
              <a:rPr lang="en-US" altLang="zh-CN" sz="1867" dirty="0">
                <a:latin typeface="微软雅黑" pitchFamily="34" charset="-122"/>
                <a:ea typeface="微软雅黑" pitchFamily="34" charset="-122"/>
              </a:rPr>
              <a:t> &gt;&gt; value;</a:t>
            </a:r>
          </a:p>
          <a:p>
            <a:pPr>
              <a:lnSpc>
                <a:spcPct val="110000"/>
              </a:lnSpc>
            </a:pPr>
            <a:r>
              <a:rPr lang="en-US" altLang="zh-CN" sz="1867" dirty="0">
                <a:latin typeface="微软雅黑" pitchFamily="34" charset="-122"/>
                <a:ea typeface="微软雅黑" pitchFamily="34" charset="-122"/>
              </a:rPr>
              <a:t>         insert(array,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value); 		</a:t>
            </a:r>
          </a:p>
          <a:p>
            <a:pPr>
              <a:lnSpc>
                <a:spcPct val="110000"/>
              </a:lnSpc>
            </a:pPr>
            <a:r>
              <a:rPr lang="en-US" altLang="zh-CN" sz="1867" dirty="0">
                <a:latin typeface="微软雅黑" pitchFamily="34" charset="-122"/>
                <a:ea typeface="微软雅黑" pitchFamily="34" charset="-122"/>
              </a:rPr>
              <a:t>    }</a:t>
            </a:r>
          </a:p>
          <a:p>
            <a:pPr>
              <a:lnSpc>
                <a:spcPct val="110000"/>
              </a:lnSpc>
            </a:pPr>
            <a:r>
              <a:rPr lang="en-US" altLang="zh-CN" sz="1867" dirty="0">
                <a:latin typeface="微软雅黑" pitchFamily="34" charset="-122"/>
                <a:ea typeface="微软雅黑" pitchFamily="34" charset="-122"/>
              </a:rPr>
              <a:t>    while (true) { 				</a:t>
            </a:r>
          </a:p>
          <a:p>
            <a:pPr>
              <a:lnSpc>
                <a:spcPct val="11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a:t>
            </a:r>
            <a:r>
              <a:rPr lang="zh-CN" altLang="en-US" sz="1867" dirty="0">
                <a:latin typeface="微软雅黑" pitchFamily="34" charset="-122"/>
                <a:ea typeface="微软雅黑" pitchFamily="34" charset="-122"/>
              </a:rPr>
              <a:t>请输入要查找的元素序号（</a:t>
            </a:r>
            <a:r>
              <a:rPr lang="en-US" altLang="zh-CN" sz="1867" dirty="0">
                <a:latin typeface="微软雅黑" pitchFamily="34" charset="-122"/>
                <a:ea typeface="微软雅黑" pitchFamily="34" charset="-122"/>
              </a:rPr>
              <a:t>0</a:t>
            </a:r>
            <a:r>
              <a:rPr lang="zh-CN" altLang="en-US" sz="1867" dirty="0">
                <a:latin typeface="微软雅黑" pitchFamily="34" charset="-122"/>
                <a:ea typeface="微软雅黑" pitchFamily="34" charset="-122"/>
              </a:rPr>
              <a:t>表示结束）：</a:t>
            </a:r>
            <a:r>
              <a:rPr lang="en-US" altLang="zh-CN" sz="1867" dirty="0">
                <a:latin typeface="微软雅黑" pitchFamily="34" charset="-122"/>
                <a:ea typeface="微软雅黑" pitchFamily="34" charset="-122"/>
              </a:rPr>
              <a:t>";</a:t>
            </a:r>
          </a:p>
          <a:p>
            <a:pPr>
              <a:lnSpc>
                <a:spcPct val="11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cin</a:t>
            </a:r>
            <a:r>
              <a:rPr lang="en-US" altLang="zh-CN" sz="1867" dirty="0">
                <a:latin typeface="微软雅黑" pitchFamily="34" charset="-122"/>
                <a:ea typeface="微软雅黑" pitchFamily="34" charset="-122"/>
              </a:rPr>
              <a:t> &gt;&gt;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a:t>
            </a:r>
          </a:p>
          <a:p>
            <a:pPr>
              <a:lnSpc>
                <a:spcPct val="110000"/>
              </a:lnSpc>
            </a:pPr>
            <a:r>
              <a:rPr lang="en-US" altLang="zh-CN" sz="1867" dirty="0">
                <a:latin typeface="微软雅黑" pitchFamily="34" charset="-122"/>
                <a:ea typeface="微软雅黑" pitchFamily="34" charset="-122"/>
              </a:rPr>
              <a:t>         if  (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 0 )  break;</a:t>
            </a:r>
          </a:p>
          <a:p>
            <a:pPr>
              <a:lnSpc>
                <a:spcPct val="110000"/>
              </a:lnSpc>
            </a:pPr>
            <a:r>
              <a:rPr lang="en-US" altLang="zh-CN" sz="1867" dirty="0">
                <a:latin typeface="微软雅黑" pitchFamily="34" charset="-122"/>
                <a:ea typeface="微软雅黑" pitchFamily="34" charset="-122"/>
              </a:rPr>
              <a:t>         if (</a:t>
            </a:r>
            <a:r>
              <a:rPr lang="en-US" altLang="zh-CN" sz="1867" dirty="0" err="1">
                <a:latin typeface="微软雅黑" pitchFamily="34" charset="-122"/>
                <a:ea typeface="微软雅黑" pitchFamily="34" charset="-122"/>
              </a:rPr>
              <a:t>fatch</a:t>
            </a:r>
            <a:r>
              <a:rPr lang="en-US" altLang="zh-CN" sz="1867" dirty="0">
                <a:latin typeface="微软雅黑" pitchFamily="34" charset="-122"/>
                <a:ea typeface="微软雅黑" pitchFamily="34" charset="-122"/>
              </a:rPr>
              <a:t>(array,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value)) </a:t>
            </a:r>
          </a:p>
          <a:p>
            <a:pPr>
              <a:lnSpc>
                <a:spcPct val="11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value &lt;&lt; </a:t>
            </a:r>
            <a:r>
              <a:rPr lang="en-US" altLang="zh-CN" sz="1867" dirty="0" err="1">
                <a:latin typeface="微软雅黑" pitchFamily="34" charset="-122"/>
                <a:ea typeface="微软雅黑" pitchFamily="34" charset="-122"/>
              </a:rPr>
              <a:t>endl</a:t>
            </a:r>
            <a:r>
              <a:rPr lang="en-US" altLang="zh-CN" sz="1867" dirty="0">
                <a:latin typeface="微软雅黑" pitchFamily="34" charset="-122"/>
                <a:ea typeface="微软雅黑" pitchFamily="34" charset="-122"/>
              </a:rPr>
              <a:t>;</a:t>
            </a:r>
          </a:p>
          <a:p>
            <a:pPr>
              <a:lnSpc>
                <a:spcPct val="110000"/>
              </a:lnSpc>
            </a:pPr>
            <a:r>
              <a:rPr lang="en-US" altLang="zh-CN" sz="1867" dirty="0">
                <a:latin typeface="微软雅黑" pitchFamily="34" charset="-122"/>
                <a:ea typeface="微软雅黑" pitchFamily="34" charset="-122"/>
              </a:rPr>
              <a:t>         else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a:t>
            </a:r>
            <a:r>
              <a:rPr lang="zh-CN" altLang="en-US" sz="1867" dirty="0">
                <a:latin typeface="微软雅黑" pitchFamily="34" charset="-122"/>
                <a:ea typeface="微软雅黑" pitchFamily="34" charset="-122"/>
              </a:rPr>
              <a:t>下标越界</a:t>
            </a:r>
            <a:r>
              <a:rPr lang="en-US" altLang="zh-CN" sz="1867" dirty="0">
                <a:latin typeface="微软雅黑" pitchFamily="34" charset="-122"/>
                <a:ea typeface="微软雅黑" pitchFamily="34" charset="-122"/>
              </a:rPr>
              <a:t>\n";</a:t>
            </a:r>
          </a:p>
          <a:p>
            <a:pPr>
              <a:lnSpc>
                <a:spcPct val="110000"/>
              </a:lnSpc>
            </a:pPr>
            <a:r>
              <a:rPr lang="en-US" altLang="zh-CN" sz="1867" dirty="0">
                <a:latin typeface="微软雅黑" pitchFamily="34" charset="-122"/>
                <a:ea typeface="微软雅黑" pitchFamily="34" charset="-122"/>
              </a:rPr>
              <a:t>    }</a:t>
            </a:r>
          </a:p>
          <a:p>
            <a:pPr>
              <a:lnSpc>
                <a:spcPct val="110000"/>
              </a:lnSpc>
            </a:pPr>
            <a:r>
              <a:rPr lang="en-US" altLang="zh-CN" sz="1867" dirty="0">
                <a:latin typeface="微软雅黑" pitchFamily="34" charset="-122"/>
                <a:ea typeface="微软雅黑" pitchFamily="34" charset="-122"/>
              </a:rPr>
              <a:t>    cleanup(array);	</a:t>
            </a:r>
          </a:p>
          <a:p>
            <a:pPr>
              <a:lnSpc>
                <a:spcPct val="110000"/>
              </a:lnSpc>
            </a:pPr>
            <a:r>
              <a:rPr lang="en-US" altLang="zh-CN" sz="1867" dirty="0">
                <a:latin typeface="微软雅黑" pitchFamily="34" charset="-122"/>
                <a:ea typeface="微软雅黑" pitchFamily="34" charset="-122"/>
              </a:rPr>
              <a:t>			</a:t>
            </a:r>
          </a:p>
          <a:p>
            <a:pPr>
              <a:lnSpc>
                <a:spcPct val="110000"/>
              </a:lnSpc>
            </a:pPr>
            <a:r>
              <a:rPr lang="en-US" altLang="zh-CN" sz="1867" dirty="0">
                <a:latin typeface="微软雅黑" pitchFamily="34" charset="-122"/>
                <a:ea typeface="微软雅黑" pitchFamily="34" charset="-122"/>
              </a:rPr>
              <a:t>    return 0;</a:t>
            </a:r>
          </a:p>
          <a:p>
            <a:pPr>
              <a:lnSpc>
                <a:spcPct val="110000"/>
              </a:lnSpc>
            </a:pPr>
            <a:r>
              <a:rPr lang="en-US" altLang="zh-CN" sz="1867" dirty="0">
                <a:latin typeface="微软雅黑" pitchFamily="34" charset="-122"/>
                <a:ea typeface="微软雅黑" pitchFamily="34" charset="-122"/>
              </a:rPr>
              <a:t>} </a:t>
            </a:r>
            <a:endParaRPr lang="zh-CN" altLang="en-US" sz="1867" dirty="0">
              <a:latin typeface="微软雅黑" pitchFamily="34" charset="-122"/>
              <a:ea typeface="微软雅黑" pitchFamily="34" charset="-122"/>
            </a:endParaRPr>
          </a:p>
        </p:txBody>
      </p:sp>
    </p:spTree>
  </p:cSld>
  <p:clrMapOvr>
    <a:masterClrMapping/>
  </p:clrMapOvr>
  <p:transition spd="med">
    <p:fade/>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22" name="Rectangle 2"/>
          <p:cNvSpPr>
            <a:spLocks noGrp="1" noChangeArrowheads="1"/>
          </p:cNvSpPr>
          <p:nvPr>
            <p:ph type="title"/>
          </p:nvPr>
        </p:nvSpPr>
        <p:spPr/>
        <p:txBody>
          <a:bodyPr/>
          <a:lstStyle/>
          <a:p>
            <a:pPr eaLnBrk="1" hangingPunct="1">
              <a:defRPr/>
            </a:pPr>
            <a:r>
              <a:rPr lang="en-US" altLang="zh-CN" dirty="0"/>
              <a:t>VIP</a:t>
            </a:r>
            <a:r>
              <a:rPr lang="zh-CN" altLang="en-US" dirty="0"/>
              <a:t>账户类定义</a:t>
            </a:r>
          </a:p>
        </p:txBody>
      </p:sp>
      <p:sp>
        <p:nvSpPr>
          <p:cNvPr id="257027" name="Rectangle 3"/>
          <p:cNvSpPr>
            <a:spLocks noGrp="1" noChangeArrowheads="1"/>
          </p:cNvSpPr>
          <p:nvPr>
            <p:ph idx="4294967295"/>
          </p:nvPr>
        </p:nvSpPr>
        <p:spPr>
          <a:xfrm>
            <a:off x="4201372" y="489132"/>
            <a:ext cx="7800975" cy="5257800"/>
          </a:xfrm>
        </p:spPr>
        <p:txBody>
          <a:bodyPr>
            <a:noAutofit/>
          </a:bodyPr>
          <a:lstStyle/>
          <a:p>
            <a:pPr marL="0" indent="0">
              <a:buNone/>
            </a:pPr>
            <a:r>
              <a:rPr lang="en-US" altLang="zh-CN" sz="1867" dirty="0"/>
              <a:t>class </a:t>
            </a:r>
            <a:r>
              <a:rPr lang="en-US" altLang="zh-CN" sz="1867" dirty="0" err="1"/>
              <a:t>AccountVIP</a:t>
            </a:r>
            <a:r>
              <a:rPr lang="en-US" altLang="zh-CN" sz="1867" dirty="0"/>
              <a:t> : public Account</a:t>
            </a:r>
            <a:endParaRPr lang="zh-CN" altLang="zh-CN" sz="1867" dirty="0"/>
          </a:p>
          <a:p>
            <a:pPr marL="0" indent="0">
              <a:buNone/>
            </a:pPr>
            <a:r>
              <a:rPr lang="en-US" altLang="zh-CN" sz="1867" dirty="0"/>
              <a:t>{</a:t>
            </a:r>
            <a:endParaRPr lang="zh-CN" altLang="zh-CN" sz="1867" dirty="0"/>
          </a:p>
          <a:p>
            <a:pPr marL="0" indent="0">
              <a:buNone/>
            </a:pPr>
            <a:r>
              <a:rPr lang="en-US" altLang="zh-CN" sz="1867" dirty="0"/>
              <a:t>private:</a:t>
            </a:r>
            <a:endParaRPr lang="zh-CN" altLang="zh-CN" sz="1867" dirty="0"/>
          </a:p>
          <a:p>
            <a:pPr marL="0" indent="0">
              <a:buNone/>
            </a:pPr>
            <a:r>
              <a:rPr lang="en-US" altLang="zh-CN" sz="1867" dirty="0"/>
              <a:t>    double </a:t>
            </a:r>
            <a:r>
              <a:rPr lang="en-US" altLang="zh-CN" sz="1867" dirty="0" err="1"/>
              <a:t>maxLoan</a:t>
            </a:r>
            <a:r>
              <a:rPr lang="en-US" altLang="zh-CN" sz="1867" dirty="0"/>
              <a:t>;      //  </a:t>
            </a:r>
            <a:r>
              <a:rPr lang="zh-CN" altLang="zh-CN" sz="1867" dirty="0"/>
              <a:t>贷款额度</a:t>
            </a:r>
          </a:p>
          <a:p>
            <a:pPr marL="0" indent="0">
              <a:buNone/>
            </a:pPr>
            <a:r>
              <a:rPr lang="en-US" altLang="zh-CN" sz="1867" dirty="0"/>
              <a:t>    double rate;         //  </a:t>
            </a:r>
            <a:r>
              <a:rPr lang="zh-CN" altLang="zh-CN" sz="1867" dirty="0"/>
              <a:t>贷款利率</a:t>
            </a:r>
          </a:p>
          <a:p>
            <a:pPr marL="0" indent="0">
              <a:buNone/>
            </a:pPr>
            <a:r>
              <a:rPr lang="en-US" altLang="zh-CN" sz="1867" dirty="0"/>
              <a:t>    double </a:t>
            </a:r>
            <a:r>
              <a:rPr lang="en-US" altLang="zh-CN" sz="1867" dirty="0" err="1"/>
              <a:t>owesBank</a:t>
            </a:r>
            <a:r>
              <a:rPr lang="en-US" altLang="zh-CN" sz="1867" dirty="0"/>
              <a:t>;     //  </a:t>
            </a:r>
            <a:r>
              <a:rPr lang="zh-CN" altLang="zh-CN" sz="1867" dirty="0"/>
              <a:t>欠款额</a:t>
            </a:r>
          </a:p>
          <a:p>
            <a:pPr marL="0" indent="0">
              <a:buNone/>
            </a:pPr>
            <a:r>
              <a:rPr lang="en-US" altLang="zh-CN" sz="1867" dirty="0"/>
              <a:t>public:</a:t>
            </a:r>
            <a:endParaRPr lang="zh-CN" altLang="zh-CN" sz="1867" dirty="0"/>
          </a:p>
          <a:p>
            <a:pPr marL="0" indent="0">
              <a:buNone/>
            </a:pPr>
            <a:r>
              <a:rPr lang="en-US" altLang="zh-CN" sz="1867" dirty="0"/>
              <a:t>    </a:t>
            </a:r>
            <a:r>
              <a:rPr lang="en-US" altLang="zh-CN" sz="1867" dirty="0" err="1"/>
              <a:t>AccountVIP</a:t>
            </a:r>
            <a:r>
              <a:rPr lang="en-US" altLang="zh-CN" sz="1867" dirty="0"/>
              <a:t> (const char *s = "", long an = -1,double bal = 0.0</a:t>
            </a:r>
          </a:p>
          <a:p>
            <a:pPr marL="0" indent="0">
              <a:buNone/>
            </a:pPr>
            <a:r>
              <a:rPr lang="en-US" altLang="zh-CN" sz="1867" dirty="0"/>
              <a:t>          , double ml = 500,   double r = 0.11125) : Account(s, an, bal) </a:t>
            </a:r>
            <a:endParaRPr lang="zh-CN" altLang="zh-CN" sz="1867" dirty="0"/>
          </a:p>
          <a:p>
            <a:pPr marL="0" indent="0">
              <a:buNone/>
            </a:pPr>
            <a:r>
              <a:rPr lang="en-US" altLang="zh-CN" sz="1867" dirty="0"/>
              <a:t>     {</a:t>
            </a:r>
            <a:endParaRPr lang="zh-CN" altLang="zh-CN" sz="1867" dirty="0"/>
          </a:p>
          <a:p>
            <a:pPr marL="0" indent="0">
              <a:buNone/>
            </a:pPr>
            <a:r>
              <a:rPr lang="en-US" altLang="zh-CN" sz="1867" dirty="0"/>
              <a:t>           </a:t>
            </a:r>
            <a:r>
              <a:rPr lang="en-US" altLang="zh-CN" sz="1867" dirty="0" err="1"/>
              <a:t>maxLoan</a:t>
            </a:r>
            <a:r>
              <a:rPr lang="en-US" altLang="zh-CN" sz="1867" dirty="0"/>
              <a:t>  = ml;</a:t>
            </a:r>
            <a:endParaRPr lang="zh-CN" altLang="zh-CN" sz="1867" dirty="0"/>
          </a:p>
          <a:p>
            <a:pPr marL="0" indent="0">
              <a:buNone/>
            </a:pPr>
            <a:r>
              <a:rPr lang="en-US" altLang="zh-CN" sz="1867" dirty="0"/>
              <a:t>           rate = r;</a:t>
            </a:r>
            <a:endParaRPr lang="zh-CN" altLang="zh-CN" sz="1867" dirty="0"/>
          </a:p>
          <a:p>
            <a:pPr marL="0" indent="0">
              <a:buNone/>
            </a:pPr>
            <a:r>
              <a:rPr lang="en-US" altLang="zh-CN" sz="1867" dirty="0"/>
              <a:t>           </a:t>
            </a:r>
            <a:r>
              <a:rPr lang="en-US" altLang="zh-CN" sz="1867" dirty="0" err="1"/>
              <a:t>owesBank</a:t>
            </a:r>
            <a:r>
              <a:rPr lang="en-US" altLang="zh-CN" sz="1867" dirty="0"/>
              <a:t> = 0;</a:t>
            </a:r>
            <a:endParaRPr lang="zh-CN" altLang="zh-CN" sz="1867" dirty="0"/>
          </a:p>
          <a:p>
            <a:pPr marL="0" indent="0">
              <a:buNone/>
            </a:pPr>
            <a:r>
              <a:rPr lang="en-US" altLang="zh-CN" sz="1867" dirty="0"/>
              <a:t>    }</a:t>
            </a:r>
            <a:endParaRPr lang="zh-CN" altLang="zh-CN" sz="1867" dirty="0"/>
          </a:p>
          <a:p>
            <a:pPr marL="0" indent="0">
              <a:buNone/>
            </a:pPr>
            <a:r>
              <a:rPr lang="en-US" altLang="zh-CN" sz="1867" dirty="0"/>
              <a:t>    </a:t>
            </a:r>
            <a:endParaRPr lang="zh-CN" altLang="zh-CN" sz="1867" dirty="0"/>
          </a:p>
        </p:txBody>
      </p:sp>
      <p:sp>
        <p:nvSpPr>
          <p:cNvPr id="5" name="文本框 7"/>
          <p:cNvSpPr txBox="1"/>
          <p:nvPr/>
        </p:nvSpPr>
        <p:spPr>
          <a:xfrm>
            <a:off x="431371" y="1304343"/>
            <a:ext cx="3338344" cy="5058308"/>
          </a:xfrm>
          <a:prstGeom prst="rect">
            <a:avLst/>
          </a:prstGeom>
          <a:noFill/>
        </p:spPr>
        <p:txBody>
          <a:bodyPr wrap="square" rtlCol="0">
            <a:spAutoFit/>
          </a:bodyPr>
          <a:lstStyle/>
          <a:p>
            <a:r>
              <a:rPr lang="zh-CN" altLang="en-US" sz="2400" b="1" dirty="0">
                <a:latin typeface="微软雅黑" pitchFamily="34" charset="-122"/>
                <a:ea typeface="微软雅黑" pitchFamily="34" charset="-122"/>
              </a:rPr>
              <a:t>重要账户的额外信息</a:t>
            </a:r>
            <a:endParaRPr lang="en-US" altLang="zh-CN" sz="2400" b="1" dirty="0">
              <a:latin typeface="微软雅黑" pitchFamily="34" charset="-122"/>
              <a:ea typeface="微软雅黑" pitchFamily="34" charset="-122"/>
            </a:endParaRPr>
          </a:p>
          <a:p>
            <a:pPr>
              <a:spcBef>
                <a:spcPts val="800"/>
              </a:spcBef>
            </a:pPr>
            <a:r>
              <a:rPr lang="zh-CN" altLang="en-US" sz="1867" dirty="0">
                <a:latin typeface="微软雅黑" pitchFamily="34" charset="-122"/>
                <a:ea typeface="微软雅黑" pitchFamily="34" charset="-122"/>
              </a:rPr>
              <a:t>透支上限</a:t>
            </a:r>
          </a:p>
          <a:p>
            <a:pPr>
              <a:spcBef>
                <a:spcPts val="800"/>
              </a:spcBef>
            </a:pPr>
            <a:r>
              <a:rPr lang="zh-CN" altLang="en-US" sz="1867" dirty="0">
                <a:latin typeface="微软雅黑" pitchFamily="34" charset="-122"/>
                <a:ea typeface="微软雅黑" pitchFamily="34" charset="-122"/>
              </a:rPr>
              <a:t>透支贷款利率</a:t>
            </a:r>
          </a:p>
          <a:p>
            <a:pPr>
              <a:spcBef>
                <a:spcPts val="800"/>
              </a:spcBef>
            </a:pPr>
            <a:r>
              <a:rPr lang="zh-CN" altLang="en-US" sz="1867" dirty="0">
                <a:latin typeface="微软雅黑" pitchFamily="34" charset="-122"/>
                <a:ea typeface="微软雅黑" pitchFamily="34" charset="-122"/>
              </a:rPr>
              <a:t>当前的透支总额</a:t>
            </a:r>
          </a:p>
          <a:p>
            <a:endParaRPr lang="zh-CN" altLang="en-US" sz="2400" dirty="0">
              <a:latin typeface="微软雅黑" pitchFamily="34" charset="-122"/>
              <a:ea typeface="微软雅黑" pitchFamily="34" charset="-122"/>
            </a:endParaRPr>
          </a:p>
          <a:p>
            <a:r>
              <a:rPr lang="zh-CN" altLang="en-US" sz="2400" b="1" dirty="0">
                <a:latin typeface="微软雅黑" pitchFamily="34" charset="-122"/>
                <a:ea typeface="微软雅黑" pitchFamily="34" charset="-122"/>
              </a:rPr>
              <a:t>新增操作</a:t>
            </a:r>
            <a:endParaRPr lang="en-US" altLang="zh-CN" sz="2400" b="1" dirty="0">
              <a:latin typeface="微软雅黑" pitchFamily="34" charset="-122"/>
              <a:ea typeface="微软雅黑" pitchFamily="34" charset="-122"/>
            </a:endParaRPr>
          </a:p>
          <a:p>
            <a:pPr>
              <a:spcBef>
                <a:spcPts val="800"/>
              </a:spcBef>
            </a:pPr>
            <a:r>
              <a:rPr lang="zh-CN" altLang="en-US" sz="1867" dirty="0">
                <a:latin typeface="微软雅黑" pitchFamily="34" charset="-122"/>
                <a:ea typeface="微软雅黑" pitchFamily="34" charset="-122"/>
              </a:rPr>
              <a:t>设置透支额度</a:t>
            </a:r>
            <a:endParaRPr lang="en-US" altLang="zh-CN" sz="1867" dirty="0">
              <a:latin typeface="微软雅黑" pitchFamily="34" charset="-122"/>
              <a:ea typeface="微软雅黑" pitchFamily="34" charset="-122"/>
            </a:endParaRPr>
          </a:p>
          <a:p>
            <a:pPr>
              <a:spcBef>
                <a:spcPts val="800"/>
              </a:spcBef>
            </a:pPr>
            <a:r>
              <a:rPr lang="zh-CN" altLang="en-US" sz="1867" dirty="0">
                <a:latin typeface="微软雅黑" pitchFamily="34" charset="-122"/>
                <a:ea typeface="微软雅黑" pitchFamily="34" charset="-122"/>
              </a:rPr>
              <a:t>设置透支利率</a:t>
            </a:r>
            <a:endParaRPr lang="en-US" altLang="zh-CN" sz="1867" dirty="0">
              <a:latin typeface="微软雅黑" pitchFamily="34" charset="-122"/>
              <a:ea typeface="微软雅黑" pitchFamily="34" charset="-122"/>
            </a:endParaRPr>
          </a:p>
          <a:p>
            <a:pPr>
              <a:spcBef>
                <a:spcPts val="800"/>
              </a:spcBef>
            </a:pPr>
            <a:r>
              <a:rPr lang="zh-CN" altLang="en-US" sz="1867" dirty="0">
                <a:latin typeface="微软雅黑" pitchFamily="34" charset="-122"/>
                <a:ea typeface="微软雅黑" pitchFamily="34" charset="-122"/>
              </a:rPr>
              <a:t>清空透支总额</a:t>
            </a:r>
            <a:endParaRPr lang="en-US" altLang="zh-CN" sz="1867" dirty="0">
              <a:latin typeface="微软雅黑" pitchFamily="34" charset="-122"/>
              <a:ea typeface="微软雅黑" pitchFamily="34" charset="-122"/>
            </a:endParaRPr>
          </a:p>
          <a:p>
            <a:endParaRPr lang="en-US" altLang="zh-CN" sz="2400" b="1" dirty="0">
              <a:latin typeface="微软雅黑" pitchFamily="34" charset="-122"/>
              <a:ea typeface="微软雅黑" pitchFamily="34" charset="-122"/>
            </a:endParaRPr>
          </a:p>
          <a:p>
            <a:r>
              <a:rPr lang="zh-CN" altLang="en-US" sz="2400" b="1" dirty="0">
                <a:latin typeface="微软雅黑" pitchFamily="34" charset="-122"/>
                <a:ea typeface="微软雅黑" pitchFamily="34" charset="-122"/>
              </a:rPr>
              <a:t>不同操作过程的行为</a:t>
            </a:r>
          </a:p>
          <a:p>
            <a:pPr>
              <a:spcBef>
                <a:spcPts val="800"/>
              </a:spcBef>
            </a:pPr>
            <a:r>
              <a:rPr lang="zh-CN" altLang="en-US" sz="1867" dirty="0">
                <a:latin typeface="微软雅黑" pitchFamily="34" charset="-122"/>
                <a:ea typeface="微软雅黑" pitchFamily="34" charset="-122"/>
              </a:rPr>
              <a:t>取款</a:t>
            </a:r>
          </a:p>
          <a:p>
            <a:pPr>
              <a:spcBef>
                <a:spcPts val="800"/>
              </a:spcBef>
            </a:pPr>
            <a:r>
              <a:rPr lang="zh-CN" altLang="en-US" sz="1867" dirty="0">
                <a:latin typeface="微软雅黑" pitchFamily="34" charset="-122"/>
                <a:ea typeface="微软雅黑" pitchFamily="34" charset="-122"/>
              </a:rPr>
              <a:t>显示账户信息</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7027">
                                            <p:txEl>
                                              <p:pRg st="0" end="0"/>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257027">
                                            <p:txEl>
                                              <p:pRg st="1" end="1"/>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257027">
                                            <p:txEl>
                                              <p:pRg st="2" end="2"/>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257027">
                                            <p:txEl>
                                              <p:pRg st="3" end="3"/>
                                            </p:txEl>
                                          </p:spTgt>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257027">
                                            <p:txEl>
                                              <p:pRg st="4" end="4"/>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257027">
                                            <p:txEl>
                                              <p:pRg st="5" end="5"/>
                                            </p:txEl>
                                          </p:spTgt>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257027">
                                            <p:txEl>
                                              <p:pRg st="6" end="6"/>
                                            </p:txEl>
                                          </p:spTgt>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0" nodeType="afterEffect">
                                  <p:stCondLst>
                                    <p:cond delay="0"/>
                                  </p:stCondLst>
                                  <p:childTnLst>
                                    <p:set>
                                      <p:cBhvr>
                                        <p:cTn id="35" dur="1" fill="hold">
                                          <p:stCondLst>
                                            <p:cond delay="0"/>
                                          </p:stCondLst>
                                        </p:cTn>
                                        <p:tgtEl>
                                          <p:spTgt spid="257027">
                                            <p:txEl>
                                              <p:pRg st="7" end="7"/>
                                            </p:txEl>
                                          </p:spTgt>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0" nodeType="afterEffect">
                                  <p:stCondLst>
                                    <p:cond delay="0"/>
                                  </p:stCondLst>
                                  <p:childTnLst>
                                    <p:set>
                                      <p:cBhvr>
                                        <p:cTn id="38" dur="1" fill="hold">
                                          <p:stCondLst>
                                            <p:cond delay="0"/>
                                          </p:stCondLst>
                                        </p:cTn>
                                        <p:tgtEl>
                                          <p:spTgt spid="257027">
                                            <p:txEl>
                                              <p:pRg st="8" end="8"/>
                                            </p:txEl>
                                          </p:spTgt>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0" nodeType="afterEffect">
                                  <p:stCondLst>
                                    <p:cond delay="0"/>
                                  </p:stCondLst>
                                  <p:childTnLst>
                                    <p:set>
                                      <p:cBhvr>
                                        <p:cTn id="41" dur="1" fill="hold">
                                          <p:stCondLst>
                                            <p:cond delay="0"/>
                                          </p:stCondLst>
                                        </p:cTn>
                                        <p:tgtEl>
                                          <p:spTgt spid="257027">
                                            <p:txEl>
                                              <p:pRg st="9" end="9"/>
                                            </p:txEl>
                                          </p:spTgt>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grpId="0" nodeType="afterEffect">
                                  <p:stCondLst>
                                    <p:cond delay="0"/>
                                  </p:stCondLst>
                                  <p:childTnLst>
                                    <p:set>
                                      <p:cBhvr>
                                        <p:cTn id="44" dur="1" fill="hold">
                                          <p:stCondLst>
                                            <p:cond delay="0"/>
                                          </p:stCondLst>
                                        </p:cTn>
                                        <p:tgtEl>
                                          <p:spTgt spid="257027">
                                            <p:txEl>
                                              <p:pRg st="10" end="10"/>
                                            </p:txEl>
                                          </p:spTgt>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grpId="0" nodeType="afterEffect">
                                  <p:stCondLst>
                                    <p:cond delay="0"/>
                                  </p:stCondLst>
                                  <p:childTnLst>
                                    <p:set>
                                      <p:cBhvr>
                                        <p:cTn id="47" dur="1" fill="hold">
                                          <p:stCondLst>
                                            <p:cond delay="0"/>
                                          </p:stCondLst>
                                        </p:cTn>
                                        <p:tgtEl>
                                          <p:spTgt spid="257027">
                                            <p:txEl>
                                              <p:pRg st="11" end="11"/>
                                            </p:txEl>
                                          </p:spTgt>
                                        </p:tgtEl>
                                        <p:attrNameLst>
                                          <p:attrName>style.visibility</p:attrName>
                                        </p:attrNameLst>
                                      </p:cBhvr>
                                      <p:to>
                                        <p:strVal val="visible"/>
                                      </p:to>
                                    </p:set>
                                  </p:childTnLst>
                                </p:cTn>
                              </p:par>
                            </p:childTnLst>
                          </p:cTn>
                        </p:par>
                        <p:par>
                          <p:cTn id="48" fill="hold">
                            <p:stCondLst>
                              <p:cond delay="0"/>
                            </p:stCondLst>
                            <p:childTnLst>
                              <p:par>
                                <p:cTn id="49" presetID="1" presetClass="entr" presetSubtype="0" fill="hold" grpId="0" nodeType="afterEffect">
                                  <p:stCondLst>
                                    <p:cond delay="0"/>
                                  </p:stCondLst>
                                  <p:childTnLst>
                                    <p:set>
                                      <p:cBhvr>
                                        <p:cTn id="50" dur="1" fill="hold">
                                          <p:stCondLst>
                                            <p:cond delay="0"/>
                                          </p:stCondLst>
                                        </p:cTn>
                                        <p:tgtEl>
                                          <p:spTgt spid="257027">
                                            <p:txEl>
                                              <p:pRg st="12" end="12"/>
                                            </p:txEl>
                                          </p:spTgt>
                                        </p:tgtEl>
                                        <p:attrNameLst>
                                          <p:attrName>style.visibility</p:attrName>
                                        </p:attrNameLst>
                                      </p:cBhvr>
                                      <p:to>
                                        <p:strVal val="visible"/>
                                      </p:to>
                                    </p:set>
                                  </p:childTnLst>
                                </p:cTn>
                              </p:par>
                            </p:childTnLst>
                          </p:cTn>
                        </p:par>
                        <p:par>
                          <p:cTn id="51" fill="hold">
                            <p:stCondLst>
                              <p:cond delay="0"/>
                            </p:stCondLst>
                            <p:childTnLst>
                              <p:par>
                                <p:cTn id="52" presetID="1" presetClass="entr" presetSubtype="0" fill="hold" grpId="0" nodeType="afterEffect">
                                  <p:stCondLst>
                                    <p:cond delay="0"/>
                                  </p:stCondLst>
                                  <p:childTnLst>
                                    <p:set>
                                      <p:cBhvr>
                                        <p:cTn id="53" dur="1" fill="hold">
                                          <p:stCondLst>
                                            <p:cond delay="0"/>
                                          </p:stCondLst>
                                        </p:cTn>
                                        <p:tgtEl>
                                          <p:spTgt spid="257027">
                                            <p:txEl>
                                              <p:pRg st="13" end="13"/>
                                            </p:txEl>
                                          </p:spTgt>
                                        </p:tgtEl>
                                        <p:attrNameLst>
                                          <p:attrName>style.visibility</p:attrName>
                                        </p:attrNameLst>
                                      </p:cBhvr>
                                      <p:to>
                                        <p:strVal val="visible"/>
                                      </p:to>
                                    </p:set>
                                  </p:childTnLst>
                                </p:cTn>
                              </p:par>
                            </p:childTnLst>
                          </p:cTn>
                        </p:par>
                        <p:par>
                          <p:cTn id="54" fill="hold">
                            <p:stCondLst>
                              <p:cond delay="0"/>
                            </p:stCondLst>
                            <p:childTnLst>
                              <p:par>
                                <p:cTn id="55" presetID="1" presetClass="entr" presetSubtype="0" fill="hold" grpId="0" nodeType="afterEffect">
                                  <p:stCondLst>
                                    <p:cond delay="0"/>
                                  </p:stCondLst>
                                  <p:childTnLst>
                                    <p:set>
                                      <p:cBhvr>
                                        <p:cTn id="56" dur="1" fill="hold">
                                          <p:stCondLst>
                                            <p:cond delay="0"/>
                                          </p:stCondLst>
                                        </p:cTn>
                                        <p:tgtEl>
                                          <p:spTgt spid="257027">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7" grpId="0" uiExpand="1" build="p"/>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22" name="Rectangle 2"/>
          <p:cNvSpPr>
            <a:spLocks noGrp="1" noChangeArrowheads="1"/>
          </p:cNvSpPr>
          <p:nvPr>
            <p:ph type="title"/>
          </p:nvPr>
        </p:nvSpPr>
        <p:spPr/>
        <p:txBody>
          <a:bodyPr/>
          <a:lstStyle/>
          <a:p>
            <a:pPr eaLnBrk="1" hangingPunct="1">
              <a:defRPr/>
            </a:pPr>
            <a:r>
              <a:rPr lang="en-US" altLang="zh-CN" dirty="0"/>
              <a:t>VIP</a:t>
            </a:r>
            <a:r>
              <a:rPr lang="zh-CN" altLang="en-US" dirty="0"/>
              <a:t>账户类定义</a:t>
            </a:r>
          </a:p>
        </p:txBody>
      </p:sp>
      <p:sp>
        <p:nvSpPr>
          <p:cNvPr id="257027" name="Rectangle 3"/>
          <p:cNvSpPr>
            <a:spLocks noGrp="1" noChangeArrowheads="1"/>
          </p:cNvSpPr>
          <p:nvPr>
            <p:ph idx="4294967295"/>
          </p:nvPr>
        </p:nvSpPr>
        <p:spPr>
          <a:xfrm>
            <a:off x="589280" y="1351133"/>
            <a:ext cx="10629900" cy="5257800"/>
          </a:xfrm>
        </p:spPr>
        <p:txBody>
          <a:bodyPr>
            <a:noAutofit/>
          </a:bodyPr>
          <a:lstStyle/>
          <a:p>
            <a:pPr marL="0" indent="0">
              <a:buNone/>
            </a:pPr>
            <a:r>
              <a:rPr lang="en-US" altLang="zh-CN" sz="1867" dirty="0"/>
              <a:t>    </a:t>
            </a:r>
            <a:r>
              <a:rPr lang="en-US" altLang="zh-CN" sz="1867" dirty="0" err="1"/>
              <a:t>AccountVIP</a:t>
            </a:r>
            <a:r>
              <a:rPr lang="en-US" altLang="zh-CN" sz="1867" dirty="0"/>
              <a:t> (const Account &amp; </a:t>
            </a:r>
            <a:r>
              <a:rPr lang="en-US" altLang="zh-CN" sz="1867" dirty="0" err="1"/>
              <a:t>ba</a:t>
            </a:r>
            <a:r>
              <a:rPr lang="en-US" altLang="zh-CN" sz="1867" dirty="0"/>
              <a:t>, double ml = 500,   double r = 0.11125) :Account(</a:t>
            </a:r>
            <a:r>
              <a:rPr lang="en-US" altLang="zh-CN" sz="1867" dirty="0" err="1"/>
              <a:t>ba</a:t>
            </a:r>
            <a:r>
              <a:rPr lang="en-US" altLang="zh-CN" sz="1867" dirty="0"/>
              <a:t>)</a:t>
            </a:r>
            <a:endParaRPr lang="zh-CN" altLang="zh-CN" sz="1867" dirty="0"/>
          </a:p>
          <a:p>
            <a:pPr marL="0" indent="0">
              <a:buNone/>
            </a:pPr>
            <a:r>
              <a:rPr lang="en-US" altLang="zh-CN" sz="1867" dirty="0"/>
              <a:t>    {</a:t>
            </a:r>
            <a:endParaRPr lang="zh-CN" altLang="zh-CN" sz="1867" dirty="0"/>
          </a:p>
          <a:p>
            <a:pPr marL="0" indent="0">
              <a:buNone/>
            </a:pPr>
            <a:r>
              <a:rPr lang="en-US" altLang="zh-CN" sz="1867" dirty="0"/>
              <a:t>        </a:t>
            </a:r>
            <a:r>
              <a:rPr lang="en-US" altLang="zh-CN" sz="1867" dirty="0" err="1"/>
              <a:t>maxLoan</a:t>
            </a:r>
            <a:r>
              <a:rPr lang="en-US" altLang="zh-CN" sz="1867" dirty="0"/>
              <a:t>  = ml;</a:t>
            </a:r>
            <a:endParaRPr lang="zh-CN" altLang="zh-CN" sz="1867" dirty="0"/>
          </a:p>
          <a:p>
            <a:pPr marL="0" indent="0">
              <a:buNone/>
            </a:pPr>
            <a:r>
              <a:rPr lang="en-US" altLang="zh-CN" sz="1867" dirty="0"/>
              <a:t>        rate = r;</a:t>
            </a:r>
            <a:endParaRPr lang="zh-CN" altLang="zh-CN" sz="1867" dirty="0"/>
          </a:p>
          <a:p>
            <a:pPr marL="0" indent="0">
              <a:buNone/>
            </a:pPr>
            <a:r>
              <a:rPr lang="en-US" altLang="zh-CN" sz="1867" dirty="0"/>
              <a:t>        </a:t>
            </a:r>
            <a:r>
              <a:rPr lang="en-US" altLang="zh-CN" sz="1867" dirty="0" err="1"/>
              <a:t>owesBank</a:t>
            </a:r>
            <a:r>
              <a:rPr lang="en-US" altLang="zh-CN" sz="1867" dirty="0"/>
              <a:t> = 0;</a:t>
            </a:r>
            <a:endParaRPr lang="zh-CN" altLang="zh-CN" sz="1867" dirty="0"/>
          </a:p>
          <a:p>
            <a:pPr marL="0" indent="0">
              <a:buNone/>
            </a:pPr>
            <a:r>
              <a:rPr lang="en-US" altLang="zh-CN" sz="1867" dirty="0"/>
              <a:t>    }</a:t>
            </a:r>
            <a:endParaRPr lang="zh-CN" altLang="zh-CN" sz="1867" dirty="0"/>
          </a:p>
          <a:p>
            <a:pPr marL="0" indent="0">
              <a:buNone/>
            </a:pPr>
            <a:r>
              <a:rPr lang="en-US" altLang="zh-CN" sz="1867" dirty="0">
                <a:solidFill>
                  <a:schemeClr val="accent2"/>
                </a:solidFill>
              </a:rPr>
              <a:t>    </a:t>
            </a:r>
            <a:r>
              <a:rPr lang="en-US" altLang="zh-CN" sz="1867" b="1" dirty="0">
                <a:solidFill>
                  <a:schemeClr val="accent2"/>
                </a:solidFill>
              </a:rPr>
              <a:t>void </a:t>
            </a:r>
            <a:r>
              <a:rPr lang="en-US" altLang="zh-CN" sz="1867" b="1" dirty="0" err="1">
                <a:solidFill>
                  <a:schemeClr val="accent2"/>
                </a:solidFill>
              </a:rPr>
              <a:t>ViewAcct</a:t>
            </a:r>
            <a:r>
              <a:rPr lang="en-US" altLang="zh-CN" sz="1867" b="1" dirty="0">
                <a:solidFill>
                  <a:schemeClr val="accent2"/>
                </a:solidFill>
              </a:rPr>
              <a:t>()const;</a:t>
            </a:r>
            <a:endParaRPr lang="zh-CN" altLang="zh-CN" sz="1867" dirty="0">
              <a:solidFill>
                <a:schemeClr val="accent2"/>
              </a:solidFill>
            </a:endParaRPr>
          </a:p>
          <a:p>
            <a:pPr marL="0" indent="0">
              <a:buNone/>
            </a:pPr>
            <a:r>
              <a:rPr lang="en-US" altLang="zh-CN" sz="1867" b="1" dirty="0">
                <a:solidFill>
                  <a:schemeClr val="accent2"/>
                </a:solidFill>
              </a:rPr>
              <a:t>    void Withdraw(double amt);</a:t>
            </a:r>
            <a:endParaRPr lang="zh-CN" altLang="zh-CN" sz="1867" dirty="0">
              <a:solidFill>
                <a:schemeClr val="accent2"/>
              </a:solidFill>
            </a:endParaRPr>
          </a:p>
          <a:p>
            <a:pPr marL="0" indent="0">
              <a:buNone/>
            </a:pPr>
            <a:r>
              <a:rPr lang="en-US" altLang="zh-CN" sz="1867" dirty="0"/>
              <a:t>    void </a:t>
            </a:r>
            <a:r>
              <a:rPr lang="en-US" altLang="zh-CN" sz="1867" dirty="0" err="1"/>
              <a:t>ResetMax</a:t>
            </a:r>
            <a:r>
              <a:rPr lang="en-US" altLang="zh-CN" sz="1867" dirty="0"/>
              <a:t>(double m) { </a:t>
            </a:r>
            <a:r>
              <a:rPr lang="en-US" altLang="zh-CN" sz="1867" dirty="0" err="1"/>
              <a:t>maxLoan</a:t>
            </a:r>
            <a:r>
              <a:rPr lang="en-US" altLang="zh-CN" sz="1867" dirty="0"/>
              <a:t> = m; }     //  </a:t>
            </a:r>
            <a:r>
              <a:rPr lang="zh-CN" altLang="zh-CN" sz="1867" dirty="0"/>
              <a:t>修改额度</a:t>
            </a:r>
          </a:p>
          <a:p>
            <a:pPr marL="0" indent="0">
              <a:buNone/>
            </a:pPr>
            <a:r>
              <a:rPr lang="en-US" altLang="zh-CN" sz="1867" dirty="0"/>
              <a:t>    void </a:t>
            </a:r>
            <a:r>
              <a:rPr lang="en-US" altLang="zh-CN" sz="1867" dirty="0" err="1"/>
              <a:t>ResetRate</a:t>
            </a:r>
            <a:r>
              <a:rPr lang="en-US" altLang="zh-CN" sz="1867" dirty="0"/>
              <a:t>(double r) { rate = r; };       // </a:t>
            </a:r>
            <a:r>
              <a:rPr lang="zh-CN" altLang="zh-CN" sz="1867" dirty="0"/>
              <a:t>修改利率</a:t>
            </a:r>
          </a:p>
          <a:p>
            <a:pPr marL="0" indent="0">
              <a:buNone/>
            </a:pPr>
            <a:r>
              <a:rPr lang="en-US" altLang="zh-CN" sz="1867" dirty="0"/>
              <a:t>    void </a:t>
            </a:r>
            <a:r>
              <a:rPr lang="en-US" altLang="zh-CN" sz="1867" dirty="0" err="1"/>
              <a:t>ResetOwes</a:t>
            </a:r>
            <a:r>
              <a:rPr lang="en-US" altLang="zh-CN" sz="1867" dirty="0"/>
              <a:t>() { </a:t>
            </a:r>
            <a:r>
              <a:rPr lang="en-US" altLang="zh-CN" sz="1867" dirty="0" err="1"/>
              <a:t>owesBank</a:t>
            </a:r>
            <a:r>
              <a:rPr lang="en-US" altLang="zh-CN" sz="1867" dirty="0"/>
              <a:t> = 0; }           //  </a:t>
            </a:r>
            <a:r>
              <a:rPr lang="zh-CN" altLang="zh-CN" sz="1867" dirty="0"/>
              <a:t>还款</a:t>
            </a:r>
          </a:p>
          <a:p>
            <a:pPr marL="0" indent="0">
              <a:buNone/>
            </a:pPr>
            <a:r>
              <a:rPr lang="en-US" altLang="zh-CN" sz="1867" dirty="0"/>
              <a:t>}; </a:t>
            </a:r>
            <a:endParaRPr lang="zh-CN" altLang="zh-CN" sz="1867" dirty="0"/>
          </a:p>
        </p:txBody>
      </p:sp>
    </p:spTree>
  </p:cSld>
  <p:clrMapOvr>
    <a:masterClrMapping/>
  </p:clrMapOvr>
  <p:transition spd="med">
    <p:fade/>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22" name="Rectangle 2"/>
          <p:cNvSpPr>
            <a:spLocks noGrp="1" noChangeArrowheads="1"/>
          </p:cNvSpPr>
          <p:nvPr>
            <p:ph type="title"/>
          </p:nvPr>
        </p:nvSpPr>
        <p:spPr/>
        <p:txBody>
          <a:bodyPr/>
          <a:lstStyle/>
          <a:p>
            <a:pPr eaLnBrk="1" hangingPunct="1">
              <a:defRPr/>
            </a:pPr>
            <a:r>
              <a:rPr lang="en-US" altLang="zh-CN" dirty="0"/>
              <a:t>VIP</a:t>
            </a:r>
            <a:r>
              <a:rPr lang="zh-CN" altLang="en-US" dirty="0"/>
              <a:t>账户类成员函数的实现</a:t>
            </a:r>
          </a:p>
        </p:txBody>
      </p:sp>
      <p:sp>
        <p:nvSpPr>
          <p:cNvPr id="257027" name="Rectangle 3"/>
          <p:cNvSpPr>
            <a:spLocks noGrp="1" noChangeArrowheads="1"/>
          </p:cNvSpPr>
          <p:nvPr>
            <p:ph idx="4294967295"/>
          </p:nvPr>
        </p:nvSpPr>
        <p:spPr>
          <a:xfrm>
            <a:off x="941387" y="1851653"/>
            <a:ext cx="10309225" cy="5257800"/>
          </a:xfrm>
        </p:spPr>
        <p:txBody>
          <a:bodyPr>
            <a:noAutofit/>
          </a:bodyPr>
          <a:lstStyle/>
          <a:p>
            <a:pPr marL="0" indent="0">
              <a:buNone/>
            </a:pPr>
            <a:r>
              <a:rPr lang="en-US" altLang="zh-CN" sz="1867" dirty="0"/>
              <a:t>void </a:t>
            </a:r>
            <a:r>
              <a:rPr lang="en-US" altLang="zh-CN" sz="1867" dirty="0" err="1"/>
              <a:t>AccountVIP</a:t>
            </a:r>
            <a:r>
              <a:rPr lang="en-US" altLang="zh-CN" sz="1867" dirty="0"/>
              <a:t>::</a:t>
            </a:r>
            <a:r>
              <a:rPr lang="en-US" altLang="zh-CN" sz="1867" dirty="0" err="1"/>
              <a:t>ViewAcct</a:t>
            </a:r>
            <a:r>
              <a:rPr lang="en-US" altLang="zh-CN" sz="1867" dirty="0"/>
              <a:t>() const</a:t>
            </a:r>
            <a:endParaRPr lang="zh-CN" altLang="zh-CN" sz="1867" dirty="0"/>
          </a:p>
          <a:p>
            <a:pPr marL="0" indent="0">
              <a:buNone/>
            </a:pPr>
            <a:r>
              <a:rPr lang="en-US" altLang="zh-CN" sz="1867" dirty="0"/>
              <a:t>{</a:t>
            </a:r>
            <a:endParaRPr lang="zh-CN" altLang="zh-CN" sz="1867" dirty="0"/>
          </a:p>
          <a:p>
            <a:pPr marL="0" indent="0">
              <a:buNone/>
            </a:pPr>
            <a:r>
              <a:rPr lang="en-US" altLang="zh-CN" sz="1867" dirty="0"/>
              <a:t>    </a:t>
            </a:r>
            <a:r>
              <a:rPr lang="en-US" altLang="zh-CN" sz="1867" dirty="0" err="1"/>
              <a:t>cout</a:t>
            </a:r>
            <a:r>
              <a:rPr lang="en-US" altLang="zh-CN" sz="1867" dirty="0"/>
              <a:t> &lt;&lt; "</a:t>
            </a:r>
            <a:r>
              <a:rPr lang="zh-CN" altLang="zh-CN" sz="1867" dirty="0"/>
              <a:t>账户姓名</a:t>
            </a:r>
            <a:r>
              <a:rPr lang="en-US" altLang="zh-CN" sz="1867" dirty="0"/>
              <a:t>: " &lt;&lt; </a:t>
            </a:r>
            <a:r>
              <a:rPr lang="en-US" altLang="zh-CN" sz="1867" dirty="0" err="1"/>
              <a:t>getName</a:t>
            </a:r>
            <a:r>
              <a:rPr lang="en-US" altLang="zh-CN" sz="1867" dirty="0"/>
              <a:t>() &lt;&lt; ‘\t’;</a:t>
            </a:r>
            <a:endParaRPr lang="zh-CN" altLang="zh-CN" sz="1867" dirty="0"/>
          </a:p>
          <a:p>
            <a:pPr marL="0" indent="0">
              <a:buNone/>
            </a:pPr>
            <a:r>
              <a:rPr lang="en-US" altLang="zh-CN" sz="1867" dirty="0"/>
              <a:t>    </a:t>
            </a:r>
            <a:r>
              <a:rPr lang="en-US" altLang="zh-CN" sz="1867" dirty="0" err="1"/>
              <a:t>cout</a:t>
            </a:r>
            <a:r>
              <a:rPr lang="en-US" altLang="zh-CN" sz="1867" dirty="0"/>
              <a:t> &lt;&lt; "</a:t>
            </a:r>
            <a:r>
              <a:rPr lang="zh-CN" altLang="zh-CN" sz="1867" dirty="0"/>
              <a:t>账号</a:t>
            </a:r>
            <a:r>
              <a:rPr lang="en-US" altLang="zh-CN" sz="1867" dirty="0"/>
              <a:t>: " &lt;&lt; </a:t>
            </a:r>
            <a:r>
              <a:rPr lang="en-US" altLang="zh-CN" sz="1867" dirty="0" err="1"/>
              <a:t>getAcctNum</a:t>
            </a:r>
            <a:r>
              <a:rPr lang="en-US" altLang="zh-CN" sz="1867" dirty="0"/>
              <a:t>() &lt;&lt; ‘\t’;</a:t>
            </a:r>
            <a:endParaRPr lang="zh-CN" altLang="zh-CN" sz="1867" dirty="0"/>
          </a:p>
          <a:p>
            <a:pPr marL="0" indent="0">
              <a:buNone/>
            </a:pPr>
            <a:r>
              <a:rPr lang="en-US" altLang="zh-CN" sz="1867" dirty="0"/>
              <a:t>    </a:t>
            </a:r>
            <a:r>
              <a:rPr lang="en-US" altLang="zh-CN" sz="1867" dirty="0" err="1"/>
              <a:t>cout</a:t>
            </a:r>
            <a:r>
              <a:rPr lang="en-US" altLang="zh-CN" sz="1867" dirty="0"/>
              <a:t> &lt;&lt; "</a:t>
            </a:r>
            <a:r>
              <a:rPr lang="zh-CN" altLang="zh-CN" sz="1867" dirty="0"/>
              <a:t>余额</a:t>
            </a:r>
            <a:r>
              <a:rPr lang="en-US" altLang="zh-CN" sz="1867" dirty="0"/>
              <a:t>: " &lt;&lt; </a:t>
            </a:r>
            <a:r>
              <a:rPr lang="en-US" altLang="zh-CN" sz="1867" dirty="0" err="1"/>
              <a:t>getBalance</a:t>
            </a:r>
            <a:r>
              <a:rPr lang="en-US" altLang="zh-CN" sz="1867" dirty="0"/>
              <a:t>() &lt;&lt; ‘\t’;   </a:t>
            </a:r>
            <a:endParaRPr lang="zh-CN" altLang="zh-CN" sz="1867" dirty="0"/>
          </a:p>
          <a:p>
            <a:pPr marL="0" indent="0">
              <a:buNone/>
            </a:pPr>
            <a:r>
              <a:rPr lang="en-US" altLang="zh-CN" sz="1867" dirty="0"/>
              <a:t>    </a:t>
            </a:r>
            <a:r>
              <a:rPr lang="en-US" altLang="zh-CN" sz="1867" dirty="0" err="1"/>
              <a:t>cout</a:t>
            </a:r>
            <a:r>
              <a:rPr lang="en-US" altLang="zh-CN" sz="1867" dirty="0"/>
              <a:t> &lt;&lt; "</a:t>
            </a:r>
            <a:r>
              <a:rPr lang="zh-CN" altLang="zh-CN" sz="1867" dirty="0"/>
              <a:t>透支额度</a:t>
            </a:r>
            <a:r>
              <a:rPr lang="en-US" altLang="zh-CN" sz="1867" dirty="0"/>
              <a:t>: " &lt;&lt; </a:t>
            </a:r>
            <a:r>
              <a:rPr lang="en-US" altLang="zh-CN" sz="1867" dirty="0" err="1"/>
              <a:t>maxLoan</a:t>
            </a:r>
            <a:r>
              <a:rPr lang="en-US" altLang="zh-CN" sz="1867" dirty="0"/>
              <a:t> &lt;&lt; ‘\t’;</a:t>
            </a:r>
            <a:endParaRPr lang="zh-CN" altLang="zh-CN" sz="1867" dirty="0"/>
          </a:p>
          <a:p>
            <a:pPr marL="0" indent="0">
              <a:buNone/>
            </a:pPr>
            <a:r>
              <a:rPr lang="en-US" altLang="zh-CN" sz="1867" dirty="0"/>
              <a:t>    </a:t>
            </a:r>
            <a:r>
              <a:rPr lang="en-US" altLang="zh-CN" sz="1867" dirty="0" err="1"/>
              <a:t>cout</a:t>
            </a:r>
            <a:r>
              <a:rPr lang="en-US" altLang="zh-CN" sz="1867" dirty="0"/>
              <a:t> &lt;&lt; "</a:t>
            </a:r>
            <a:r>
              <a:rPr lang="zh-CN" altLang="zh-CN" sz="1867" dirty="0"/>
              <a:t>欠款总额</a:t>
            </a:r>
            <a:r>
              <a:rPr lang="en-US" altLang="zh-CN" sz="1867" dirty="0"/>
              <a:t>: " &lt;&lt; </a:t>
            </a:r>
            <a:r>
              <a:rPr lang="en-US" altLang="zh-CN" sz="1867" dirty="0" err="1"/>
              <a:t>owesBank</a:t>
            </a:r>
            <a:r>
              <a:rPr lang="en-US" altLang="zh-CN" sz="1867" dirty="0"/>
              <a:t> &lt;&lt; ‘\t’;</a:t>
            </a:r>
            <a:endParaRPr lang="zh-CN" altLang="zh-CN" sz="1867" dirty="0"/>
          </a:p>
          <a:p>
            <a:pPr marL="0" indent="0">
              <a:buNone/>
            </a:pPr>
            <a:r>
              <a:rPr lang="en-US" altLang="zh-CN" sz="1867" dirty="0"/>
              <a:t>    </a:t>
            </a:r>
            <a:r>
              <a:rPr lang="en-US" altLang="zh-CN" sz="1867" dirty="0" err="1"/>
              <a:t>cout</a:t>
            </a:r>
            <a:r>
              <a:rPr lang="en-US" altLang="zh-CN" sz="1867" dirty="0"/>
              <a:t> &lt;&lt; "</a:t>
            </a:r>
            <a:r>
              <a:rPr lang="zh-CN" altLang="zh-CN" sz="1867" dirty="0"/>
              <a:t>透支利率</a:t>
            </a:r>
            <a:r>
              <a:rPr lang="en-US" altLang="zh-CN" sz="1867" dirty="0"/>
              <a:t>: " &lt;&lt; 100 * rate &lt;&lt; "%\n";</a:t>
            </a:r>
            <a:endParaRPr lang="zh-CN" altLang="zh-CN" sz="1867" dirty="0"/>
          </a:p>
          <a:p>
            <a:pPr marL="0" indent="0">
              <a:buNone/>
            </a:pPr>
            <a:r>
              <a:rPr lang="en-US" altLang="zh-CN" sz="1867" dirty="0"/>
              <a:t>}</a:t>
            </a:r>
            <a:endParaRPr lang="zh-CN" altLang="zh-CN" sz="1867" dirty="0"/>
          </a:p>
        </p:txBody>
      </p:sp>
      <p:sp>
        <p:nvSpPr>
          <p:cNvPr id="5" name="圆角矩形标注 4"/>
          <p:cNvSpPr/>
          <p:nvPr/>
        </p:nvSpPr>
        <p:spPr>
          <a:xfrm>
            <a:off x="6039081" y="1371600"/>
            <a:ext cx="2304256" cy="480053"/>
          </a:xfrm>
          <a:prstGeom prst="wedgeRoundRectCallout">
            <a:avLst>
              <a:gd name="adj1" fmla="val -104128"/>
              <a:gd name="adj2" fmla="val 8764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67" dirty="0"/>
              <a:t>不能直接用</a:t>
            </a:r>
            <a:r>
              <a:rPr lang="en-US" altLang="zh-CN" sz="1867" dirty="0"/>
              <a:t>name</a:t>
            </a:r>
            <a:endParaRPr lang="zh-CN" altLang="en-US" sz="1867"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22" name="Rectangle 2"/>
          <p:cNvSpPr>
            <a:spLocks noGrp="1" noChangeArrowheads="1"/>
          </p:cNvSpPr>
          <p:nvPr>
            <p:ph type="title"/>
          </p:nvPr>
        </p:nvSpPr>
        <p:spPr/>
        <p:txBody>
          <a:bodyPr>
            <a:normAutofit fontScale="90000"/>
          </a:bodyPr>
          <a:lstStyle/>
          <a:p>
            <a:pPr>
              <a:lnSpc>
                <a:spcPct val="150000"/>
              </a:lnSpc>
            </a:pPr>
            <a:r>
              <a:rPr lang="zh-CN" altLang="en-US" dirty="0"/>
              <a:t>调用基类的同名函数</a:t>
            </a:r>
            <a:endParaRPr lang="en-US" altLang="zh-CN" dirty="0"/>
          </a:p>
        </p:txBody>
      </p:sp>
      <p:sp>
        <p:nvSpPr>
          <p:cNvPr id="257027" name="Rectangle 3"/>
          <p:cNvSpPr>
            <a:spLocks noGrp="1" noChangeArrowheads="1"/>
          </p:cNvSpPr>
          <p:nvPr>
            <p:ph idx="4294967295"/>
          </p:nvPr>
        </p:nvSpPr>
        <p:spPr>
          <a:xfrm>
            <a:off x="762000" y="1200785"/>
            <a:ext cx="8730827" cy="3333750"/>
          </a:xfrm>
        </p:spPr>
        <p:txBody>
          <a:bodyPr>
            <a:normAutofit/>
          </a:bodyPr>
          <a:lstStyle/>
          <a:p>
            <a:pPr marL="0" indent="0">
              <a:lnSpc>
                <a:spcPct val="150000"/>
              </a:lnSpc>
              <a:buNone/>
            </a:pPr>
            <a:r>
              <a:rPr lang="zh-CN" altLang="en-US" sz="2400" dirty="0"/>
              <a:t>派生类重定义的函数功能可能涵盖了基类的功能</a:t>
            </a:r>
            <a:endParaRPr lang="en-US" altLang="zh-CN" sz="2400" dirty="0"/>
          </a:p>
          <a:p>
            <a:pPr marL="0" indent="0">
              <a:lnSpc>
                <a:spcPct val="150000"/>
              </a:lnSpc>
              <a:buNone/>
            </a:pPr>
            <a:r>
              <a:rPr lang="zh-CN" altLang="en-US" sz="2400" dirty="0"/>
              <a:t>是否需要重写实现基类功能的代码？？？</a:t>
            </a:r>
            <a:endParaRPr lang="en-US" altLang="zh-CN" sz="2400" dirty="0"/>
          </a:p>
          <a:p>
            <a:pPr marL="0" indent="0">
              <a:lnSpc>
                <a:spcPct val="150000"/>
              </a:lnSpc>
              <a:buNone/>
            </a:pPr>
            <a:r>
              <a:rPr lang="zh-CN" altLang="en-US" sz="2400" dirty="0">
                <a:solidFill>
                  <a:srgbClr val="C00000"/>
                </a:solidFill>
              </a:rPr>
              <a:t>派生类函数可以调用基类的同名函数</a:t>
            </a:r>
            <a:endParaRPr lang="en-US" altLang="zh-CN" sz="2400" dirty="0">
              <a:solidFill>
                <a:srgbClr val="C00000"/>
              </a:solidFill>
            </a:endParaRPr>
          </a:p>
          <a:p>
            <a:pPr marL="0" indent="0">
              <a:lnSpc>
                <a:spcPct val="150000"/>
              </a:lnSpc>
              <a:buNone/>
            </a:pPr>
            <a:r>
              <a:rPr lang="zh-CN" altLang="en-US" sz="2400" dirty="0"/>
              <a:t>格式：基类</a:t>
            </a:r>
            <a:r>
              <a:rPr lang="en-US" altLang="zh-CN" sz="2400" dirty="0"/>
              <a:t>::</a:t>
            </a:r>
            <a:r>
              <a:rPr lang="zh-CN" altLang="en-US" sz="2400" dirty="0"/>
              <a:t>函数名</a:t>
            </a:r>
          </a:p>
          <a:p>
            <a:pPr marL="0" indent="0">
              <a:lnSpc>
                <a:spcPct val="110000"/>
              </a:lnSpc>
              <a:spcBef>
                <a:spcPts val="1600"/>
              </a:spcBef>
              <a:buNone/>
            </a:pPr>
            <a:endParaRPr lang="zh-CN" altLang="en-US" sz="2400" dirty="0"/>
          </a:p>
        </p:txBody>
      </p:sp>
      <p:sp>
        <p:nvSpPr>
          <p:cNvPr id="5" name="矩形 4"/>
          <p:cNvSpPr/>
          <p:nvPr/>
        </p:nvSpPr>
        <p:spPr>
          <a:xfrm>
            <a:off x="4839205" y="4152560"/>
            <a:ext cx="6590795" cy="2389950"/>
          </a:xfrm>
          <a:prstGeom prst="rect">
            <a:avLst/>
          </a:prstGeom>
          <a:ln>
            <a:solidFill>
              <a:srgbClr val="C00000"/>
            </a:solidFill>
            <a:prstDash val="dash"/>
          </a:ln>
        </p:spPr>
        <p:txBody>
          <a:bodyPr wrap="square">
            <a:spAutoFit/>
          </a:bodyPr>
          <a:lstStyle/>
          <a:p>
            <a:r>
              <a:rPr lang="en-US" altLang="zh-CN" sz="2133" dirty="0"/>
              <a:t>void </a:t>
            </a:r>
            <a:r>
              <a:rPr lang="en-US" altLang="zh-CN" sz="2133" dirty="0" err="1"/>
              <a:t>AccountVIP</a:t>
            </a:r>
            <a:r>
              <a:rPr lang="en-US" altLang="zh-CN" sz="2133" dirty="0"/>
              <a:t>::</a:t>
            </a:r>
            <a:r>
              <a:rPr lang="en-US" altLang="zh-CN" sz="2133" dirty="0" err="1"/>
              <a:t>ViewAcct</a:t>
            </a:r>
            <a:r>
              <a:rPr lang="en-US" altLang="zh-CN" sz="2133" dirty="0"/>
              <a:t>() const</a:t>
            </a:r>
            <a:endParaRPr lang="zh-CN" altLang="zh-CN" sz="2133" dirty="0"/>
          </a:p>
          <a:p>
            <a:r>
              <a:rPr lang="en-US" altLang="zh-CN" sz="2133" dirty="0"/>
              <a:t>{</a:t>
            </a:r>
            <a:endParaRPr lang="zh-CN" altLang="zh-CN" sz="2133" dirty="0"/>
          </a:p>
          <a:p>
            <a:r>
              <a:rPr lang="en-US" altLang="zh-CN" sz="2133" dirty="0"/>
              <a:t>    </a:t>
            </a:r>
            <a:r>
              <a:rPr lang="en-US" altLang="zh-CN" sz="2133" dirty="0">
                <a:solidFill>
                  <a:srgbClr val="FFC000"/>
                </a:solidFill>
              </a:rPr>
              <a:t>Account::</a:t>
            </a:r>
            <a:r>
              <a:rPr lang="en-US" altLang="zh-CN" sz="2133" dirty="0" err="1">
                <a:solidFill>
                  <a:srgbClr val="FFC000"/>
                </a:solidFill>
              </a:rPr>
              <a:t>ViewAcct</a:t>
            </a:r>
            <a:r>
              <a:rPr lang="en-US" altLang="zh-CN" sz="2133" dirty="0">
                <a:solidFill>
                  <a:srgbClr val="FFC000"/>
                </a:solidFill>
              </a:rPr>
              <a:t>();   </a:t>
            </a:r>
            <a:endParaRPr lang="zh-CN" altLang="zh-CN" sz="2133" dirty="0">
              <a:solidFill>
                <a:srgbClr val="FFC000"/>
              </a:solidFill>
            </a:endParaRPr>
          </a:p>
          <a:p>
            <a:r>
              <a:rPr lang="en-US" altLang="zh-CN" sz="2133" dirty="0"/>
              <a:t>    </a:t>
            </a:r>
            <a:r>
              <a:rPr lang="en-US" altLang="zh-CN" sz="2133" dirty="0" err="1"/>
              <a:t>cout</a:t>
            </a:r>
            <a:r>
              <a:rPr lang="en-US" altLang="zh-CN" sz="2133" dirty="0"/>
              <a:t> &lt;&lt; "</a:t>
            </a:r>
            <a:r>
              <a:rPr lang="zh-CN" altLang="zh-CN" sz="2133" dirty="0"/>
              <a:t>透支额度</a:t>
            </a:r>
            <a:r>
              <a:rPr lang="en-US" altLang="zh-CN" sz="2133" dirty="0"/>
              <a:t>: " &lt;&lt; </a:t>
            </a:r>
            <a:r>
              <a:rPr lang="en-US" altLang="zh-CN" sz="2133" dirty="0" err="1"/>
              <a:t>maxLoan</a:t>
            </a:r>
            <a:r>
              <a:rPr lang="en-US" altLang="zh-CN" sz="2133" dirty="0"/>
              <a:t> &lt;&lt; ‘\t’;</a:t>
            </a:r>
            <a:endParaRPr lang="zh-CN" altLang="zh-CN" sz="2133" dirty="0"/>
          </a:p>
          <a:p>
            <a:r>
              <a:rPr lang="en-US" altLang="zh-CN" sz="2133" dirty="0"/>
              <a:t>    </a:t>
            </a:r>
            <a:r>
              <a:rPr lang="en-US" altLang="zh-CN" sz="2133" dirty="0" err="1"/>
              <a:t>cout</a:t>
            </a:r>
            <a:r>
              <a:rPr lang="en-US" altLang="zh-CN" sz="2133" dirty="0"/>
              <a:t> &lt;&lt; "</a:t>
            </a:r>
            <a:r>
              <a:rPr lang="zh-CN" altLang="zh-CN" sz="2133" dirty="0"/>
              <a:t>欠款总额</a:t>
            </a:r>
            <a:r>
              <a:rPr lang="en-US" altLang="zh-CN" sz="2133" dirty="0"/>
              <a:t>: " &lt;&lt; </a:t>
            </a:r>
            <a:r>
              <a:rPr lang="en-US" altLang="zh-CN" sz="2133" dirty="0" err="1"/>
              <a:t>owesBank</a:t>
            </a:r>
            <a:r>
              <a:rPr lang="en-US" altLang="zh-CN" sz="2133" dirty="0"/>
              <a:t> &lt;&lt; ‘\t’;</a:t>
            </a:r>
            <a:endParaRPr lang="zh-CN" altLang="zh-CN" sz="2133" dirty="0"/>
          </a:p>
          <a:p>
            <a:r>
              <a:rPr lang="en-US" altLang="zh-CN" sz="2133" dirty="0"/>
              <a:t>    </a:t>
            </a:r>
            <a:r>
              <a:rPr lang="en-US" altLang="zh-CN" sz="2133" dirty="0" err="1"/>
              <a:t>cout</a:t>
            </a:r>
            <a:r>
              <a:rPr lang="en-US" altLang="zh-CN" sz="2133" dirty="0"/>
              <a:t> &lt;&lt; "</a:t>
            </a:r>
            <a:r>
              <a:rPr lang="zh-CN" altLang="zh-CN" sz="2133" dirty="0"/>
              <a:t>透支利率</a:t>
            </a:r>
            <a:r>
              <a:rPr lang="en-US" altLang="zh-CN" sz="2133" dirty="0"/>
              <a:t>: " &lt;&lt; 100 * rate &lt;&lt; "%\n";</a:t>
            </a:r>
            <a:endParaRPr lang="zh-CN" altLang="zh-CN" sz="2133" dirty="0"/>
          </a:p>
          <a:p>
            <a:r>
              <a:rPr lang="en-US" altLang="zh-CN" sz="2133" dirty="0"/>
              <a:t>}</a:t>
            </a:r>
            <a:endParaRPr lang="zh-CN" altLang="zh-CN" sz="2133" dirty="0"/>
          </a:p>
        </p:txBody>
      </p:sp>
      <p:sp>
        <p:nvSpPr>
          <p:cNvPr id="7" name="圆角矩形标注 6"/>
          <p:cNvSpPr/>
          <p:nvPr/>
        </p:nvSpPr>
        <p:spPr>
          <a:xfrm>
            <a:off x="1547707" y="4436748"/>
            <a:ext cx="2523563" cy="480053"/>
          </a:xfrm>
          <a:prstGeom prst="wedgeRoundRectCallout">
            <a:avLst>
              <a:gd name="adj1" fmla="val 92221"/>
              <a:gd name="adj2" fmla="val 6780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67" dirty="0"/>
              <a:t>调用基类的同名函数</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57027">
                                            <p:txEl>
                                              <p:pRg st="0" end="0"/>
                                            </p:txEl>
                                          </p:spTgt>
                                        </p:tgtEl>
                                        <p:attrNameLst>
                                          <p:attrName>style.visibility</p:attrName>
                                        </p:attrNameLst>
                                      </p:cBhvr>
                                      <p:to>
                                        <p:strVal val="visible"/>
                                      </p:to>
                                    </p:set>
                                    <p:animEffect transition="in" filter="blinds(horizontal)">
                                      <p:cBhvr>
                                        <p:cTn id="7" dur="500"/>
                                        <p:tgtEl>
                                          <p:spTgt spid="25702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57027">
                                            <p:txEl>
                                              <p:pRg st="1" end="1"/>
                                            </p:txEl>
                                          </p:spTgt>
                                        </p:tgtEl>
                                        <p:attrNameLst>
                                          <p:attrName>style.visibility</p:attrName>
                                        </p:attrNameLst>
                                      </p:cBhvr>
                                      <p:to>
                                        <p:strVal val="visible"/>
                                      </p:to>
                                    </p:set>
                                    <p:animEffect transition="in" filter="blinds(horizontal)">
                                      <p:cBhvr>
                                        <p:cTn id="10" dur="500"/>
                                        <p:tgtEl>
                                          <p:spTgt spid="257027">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57027">
                                            <p:txEl>
                                              <p:pRg st="2" end="2"/>
                                            </p:txEl>
                                          </p:spTgt>
                                        </p:tgtEl>
                                        <p:attrNameLst>
                                          <p:attrName>style.visibility</p:attrName>
                                        </p:attrNameLst>
                                      </p:cBhvr>
                                      <p:to>
                                        <p:strVal val="visible"/>
                                      </p:to>
                                    </p:set>
                                    <p:animEffect transition="in" filter="blinds(horizontal)">
                                      <p:cBhvr>
                                        <p:cTn id="13" dur="500"/>
                                        <p:tgtEl>
                                          <p:spTgt spid="257027">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57027">
                                            <p:txEl>
                                              <p:pRg st="3" end="3"/>
                                            </p:txEl>
                                          </p:spTgt>
                                        </p:tgtEl>
                                        <p:attrNameLst>
                                          <p:attrName>style.visibility</p:attrName>
                                        </p:attrNameLst>
                                      </p:cBhvr>
                                      <p:to>
                                        <p:strVal val="visible"/>
                                      </p:to>
                                    </p:set>
                                    <p:animEffect transition="in" filter="blinds(horizontal)">
                                      <p:cBhvr>
                                        <p:cTn id="16" dur="500"/>
                                        <p:tgtEl>
                                          <p:spTgt spid="25702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linds(horizontal)">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linds(horizontal)">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VIP</a:t>
            </a:r>
            <a:r>
              <a:rPr lang="zh-CN" altLang="en-US" dirty="0"/>
              <a:t>账户类成员函数的实现</a:t>
            </a:r>
            <a:endParaRPr lang="zh-CN" altLang="en-US" sz="3733" b="1" dirty="0">
              <a:latin typeface="微软雅黑" pitchFamily="34" charset="-122"/>
            </a:endParaRPr>
          </a:p>
        </p:txBody>
      </p:sp>
      <p:sp>
        <p:nvSpPr>
          <p:cNvPr id="4" name="文本框 7"/>
          <p:cNvSpPr txBox="1"/>
          <p:nvPr/>
        </p:nvSpPr>
        <p:spPr>
          <a:xfrm>
            <a:off x="664032" y="1131848"/>
            <a:ext cx="7584843" cy="4940776"/>
          </a:xfrm>
          <a:prstGeom prst="rect">
            <a:avLst/>
          </a:prstGeom>
          <a:noFill/>
        </p:spPr>
        <p:txBody>
          <a:bodyPr wrap="square" rtlCol="0">
            <a:spAutoFit/>
          </a:bodyPr>
          <a:lstStyle/>
          <a:p>
            <a:pPr>
              <a:spcBef>
                <a:spcPts val="267"/>
              </a:spcBef>
            </a:pPr>
            <a:r>
              <a:rPr lang="en-US" altLang="zh-CN" sz="1867" dirty="0">
                <a:latin typeface="微软雅黑" panose="020B0503020204020204" pitchFamily="34" charset="-122"/>
                <a:ea typeface="微软雅黑" panose="020B0503020204020204" pitchFamily="34" charset="-122"/>
              </a:rPr>
              <a:t>void </a:t>
            </a:r>
            <a:r>
              <a:rPr lang="en-US" altLang="zh-CN" sz="1867" dirty="0" err="1"/>
              <a:t>AccountVIP</a:t>
            </a:r>
            <a:r>
              <a:rPr lang="en-US" altLang="zh-CN" sz="1867" dirty="0"/>
              <a:t> </a:t>
            </a:r>
            <a:r>
              <a:rPr lang="en-US" altLang="zh-CN" sz="1867" dirty="0">
                <a:latin typeface="微软雅黑" panose="020B0503020204020204" pitchFamily="34" charset="-122"/>
                <a:ea typeface="微软雅黑" panose="020B0503020204020204" pitchFamily="34" charset="-122"/>
              </a:rPr>
              <a:t>::Withdraw(double amt)</a:t>
            </a:r>
          </a:p>
          <a:p>
            <a:pPr>
              <a:spcBef>
                <a:spcPts val="267"/>
              </a:spcBef>
            </a:pPr>
            <a:r>
              <a:rPr lang="en-US" altLang="zh-CN" sz="1867" dirty="0">
                <a:latin typeface="微软雅黑" panose="020B0503020204020204" pitchFamily="34" charset="-122"/>
                <a:ea typeface="微软雅黑" panose="020B0503020204020204" pitchFamily="34" charset="-122"/>
              </a:rPr>
              <a:t>{</a:t>
            </a:r>
          </a:p>
          <a:p>
            <a:pPr>
              <a:spcBef>
                <a:spcPts val="267"/>
              </a:spcBef>
            </a:pPr>
            <a:r>
              <a:rPr lang="en-US" altLang="zh-CN" sz="1867" dirty="0">
                <a:latin typeface="微软雅黑" panose="020B0503020204020204" pitchFamily="34" charset="-122"/>
                <a:ea typeface="微软雅黑" panose="020B0503020204020204" pitchFamily="34" charset="-122"/>
              </a:rPr>
              <a:t>    double bal = </a:t>
            </a:r>
            <a:r>
              <a:rPr lang="en-US" altLang="zh-CN" sz="1867" dirty="0">
                <a:solidFill>
                  <a:srgbClr val="FFC000"/>
                </a:solidFill>
                <a:latin typeface="微软雅黑" panose="020B0503020204020204" pitchFamily="34" charset="-122"/>
                <a:ea typeface="微软雅黑" panose="020B0503020204020204" pitchFamily="34" charset="-122"/>
              </a:rPr>
              <a:t>Balance();</a:t>
            </a:r>
          </a:p>
          <a:p>
            <a:pPr>
              <a:spcBef>
                <a:spcPts val="267"/>
              </a:spcBef>
            </a:pPr>
            <a:r>
              <a:rPr lang="en-US" altLang="zh-CN" sz="1867" dirty="0">
                <a:latin typeface="微软雅黑" panose="020B0503020204020204" pitchFamily="34" charset="-122"/>
                <a:ea typeface="微软雅黑" panose="020B0503020204020204" pitchFamily="34" charset="-122"/>
              </a:rPr>
              <a:t>    if (amt &lt;= bal) </a:t>
            </a:r>
            <a:r>
              <a:rPr lang="en-US" altLang="zh-CN" sz="1867" dirty="0">
                <a:solidFill>
                  <a:srgbClr val="FFC000"/>
                </a:solidFill>
                <a:latin typeface="微软雅黑" panose="020B0503020204020204" pitchFamily="34" charset="-122"/>
                <a:ea typeface="微软雅黑" panose="020B0503020204020204" pitchFamily="34" charset="-122"/>
              </a:rPr>
              <a:t>Account::Withdraw(amt);</a:t>
            </a:r>
          </a:p>
          <a:p>
            <a:pPr>
              <a:spcBef>
                <a:spcPts val="267"/>
              </a:spcBef>
            </a:pPr>
            <a:r>
              <a:rPr lang="en-US" altLang="zh-CN" sz="1867" dirty="0">
                <a:latin typeface="微软雅黑" panose="020B0503020204020204" pitchFamily="34" charset="-122"/>
                <a:ea typeface="微软雅黑" panose="020B0503020204020204" pitchFamily="34" charset="-122"/>
              </a:rPr>
              <a:t>    else if ( amt &lt;= bal + </a:t>
            </a:r>
            <a:r>
              <a:rPr lang="en-US" altLang="zh-CN" sz="1867" dirty="0" err="1">
                <a:latin typeface="微软雅黑" panose="020B0503020204020204" pitchFamily="34" charset="-122"/>
                <a:ea typeface="微软雅黑" panose="020B0503020204020204" pitchFamily="34" charset="-122"/>
              </a:rPr>
              <a:t>maxLoan</a:t>
            </a:r>
            <a:r>
              <a:rPr lang="en-US" altLang="zh-CN" sz="1867" dirty="0">
                <a:latin typeface="微软雅黑" panose="020B0503020204020204" pitchFamily="34" charset="-122"/>
                <a:ea typeface="微软雅黑" panose="020B0503020204020204" pitchFamily="34" charset="-122"/>
              </a:rPr>
              <a:t> – </a:t>
            </a:r>
            <a:r>
              <a:rPr lang="en-US" altLang="zh-CN" sz="1867" dirty="0" err="1">
                <a:latin typeface="微软雅黑" panose="020B0503020204020204" pitchFamily="34" charset="-122"/>
                <a:ea typeface="微软雅黑" panose="020B0503020204020204" pitchFamily="34" charset="-122"/>
              </a:rPr>
              <a:t>owesBank</a:t>
            </a:r>
            <a:r>
              <a:rPr lang="en-US" altLang="zh-CN" sz="1867" dirty="0">
                <a:latin typeface="微软雅黑" panose="020B0503020204020204" pitchFamily="34" charset="-122"/>
                <a:ea typeface="微软雅黑" panose="020B0503020204020204" pitchFamily="34" charset="-122"/>
              </a:rPr>
              <a:t>)    {</a:t>
            </a:r>
          </a:p>
          <a:p>
            <a:pPr>
              <a:spcBef>
                <a:spcPts val="267"/>
              </a:spcBef>
            </a:pPr>
            <a:r>
              <a:rPr lang="en-US" altLang="zh-CN" sz="1867" dirty="0">
                <a:latin typeface="微软雅黑" panose="020B0503020204020204" pitchFamily="34" charset="-122"/>
                <a:ea typeface="微软雅黑" panose="020B0503020204020204" pitchFamily="34" charset="-122"/>
              </a:rPr>
              <a:t>        double advance = amt - bal;</a:t>
            </a:r>
          </a:p>
          <a:p>
            <a:pPr>
              <a:spcBef>
                <a:spcPts val="267"/>
              </a:spcBef>
            </a:pPr>
            <a:r>
              <a:rPr lang="en-US" altLang="zh-CN" sz="1867" dirty="0">
                <a:latin typeface="微软雅黑" panose="020B0503020204020204" pitchFamily="34" charset="-122"/>
                <a:ea typeface="微软雅黑" panose="020B0503020204020204" pitchFamily="34" charset="-122"/>
              </a:rPr>
              <a:t>        </a:t>
            </a:r>
            <a:r>
              <a:rPr lang="en-US" altLang="zh-CN" sz="1867" dirty="0" err="1">
                <a:latin typeface="微软雅黑" panose="020B0503020204020204" pitchFamily="34" charset="-122"/>
                <a:ea typeface="微软雅黑" panose="020B0503020204020204" pitchFamily="34" charset="-122"/>
              </a:rPr>
              <a:t>owesBank</a:t>
            </a:r>
            <a:r>
              <a:rPr lang="en-US" altLang="zh-CN" sz="1867" dirty="0">
                <a:latin typeface="微软雅黑" panose="020B0503020204020204" pitchFamily="34" charset="-122"/>
                <a:ea typeface="微软雅黑" panose="020B0503020204020204" pitchFamily="34" charset="-122"/>
              </a:rPr>
              <a:t> += advance * (1.0 + rate);</a:t>
            </a:r>
          </a:p>
          <a:p>
            <a:pPr>
              <a:spcBef>
                <a:spcPts val="267"/>
              </a:spcBef>
            </a:pPr>
            <a:r>
              <a:rPr lang="en-US" altLang="zh-CN" sz="1867" dirty="0">
                <a:latin typeface="微软雅黑" panose="020B0503020204020204" pitchFamily="34" charset="-122"/>
                <a:ea typeface="微软雅黑" panose="020B0503020204020204" pitchFamily="34" charset="-122"/>
              </a:rPr>
              <a:t>        </a:t>
            </a:r>
            <a:r>
              <a:rPr lang="en-US" altLang="zh-CN" sz="1867" dirty="0" err="1">
                <a:latin typeface="微软雅黑" panose="020B0503020204020204" pitchFamily="34" charset="-122"/>
                <a:ea typeface="微软雅黑" panose="020B0503020204020204" pitchFamily="34" charset="-122"/>
              </a:rPr>
              <a:t>cout</a:t>
            </a:r>
            <a:r>
              <a:rPr lang="en-US" altLang="zh-CN" sz="1867" dirty="0">
                <a:latin typeface="微软雅黑" panose="020B0503020204020204" pitchFamily="34" charset="-122"/>
                <a:ea typeface="微软雅黑" panose="020B0503020204020204" pitchFamily="34" charset="-122"/>
              </a:rPr>
              <a:t> &lt;&lt; “</a:t>
            </a:r>
            <a:r>
              <a:rPr lang="zh-CN" altLang="en-US" sz="1867" dirty="0">
                <a:latin typeface="微软雅黑" panose="020B0503020204020204" pitchFamily="34" charset="-122"/>
                <a:ea typeface="微软雅黑" panose="020B0503020204020204" pitchFamily="34" charset="-122"/>
              </a:rPr>
              <a:t>需要透支</a:t>
            </a:r>
            <a:r>
              <a:rPr lang="en-US" altLang="zh-CN" sz="1867" dirty="0">
                <a:latin typeface="微软雅黑" panose="020B0503020204020204" pitchFamily="34" charset="-122"/>
                <a:ea typeface="微软雅黑" panose="020B0503020204020204" pitchFamily="34" charset="-122"/>
              </a:rPr>
              <a:t>: " &lt;&lt; advance &lt;&lt; ‘\t’;</a:t>
            </a:r>
          </a:p>
          <a:p>
            <a:pPr>
              <a:spcBef>
                <a:spcPts val="267"/>
              </a:spcBef>
            </a:pPr>
            <a:r>
              <a:rPr lang="en-US" altLang="zh-CN" sz="1867" dirty="0">
                <a:latin typeface="微软雅黑" panose="020B0503020204020204" pitchFamily="34" charset="-122"/>
                <a:ea typeface="微软雅黑" panose="020B0503020204020204" pitchFamily="34" charset="-122"/>
              </a:rPr>
              <a:t>        </a:t>
            </a:r>
            <a:r>
              <a:rPr lang="en-US" altLang="zh-CN" sz="1867" dirty="0" err="1">
                <a:latin typeface="微软雅黑" panose="020B0503020204020204" pitchFamily="34" charset="-122"/>
                <a:ea typeface="微软雅黑" panose="020B0503020204020204" pitchFamily="34" charset="-122"/>
              </a:rPr>
              <a:t>cout</a:t>
            </a:r>
            <a:r>
              <a:rPr lang="en-US" altLang="zh-CN" sz="1867" dirty="0">
                <a:latin typeface="微软雅黑" panose="020B0503020204020204" pitchFamily="34" charset="-122"/>
                <a:ea typeface="微软雅黑" panose="020B0503020204020204" pitchFamily="34" charset="-122"/>
              </a:rPr>
              <a:t> &lt;&lt; “</a:t>
            </a:r>
            <a:r>
              <a:rPr lang="zh-CN" altLang="en-US" sz="1867" dirty="0">
                <a:latin typeface="微软雅黑" panose="020B0503020204020204" pitchFamily="34" charset="-122"/>
                <a:ea typeface="微软雅黑" panose="020B0503020204020204" pitchFamily="34" charset="-122"/>
              </a:rPr>
              <a:t>利息</a:t>
            </a:r>
            <a:r>
              <a:rPr lang="en-US" altLang="zh-CN" sz="1867" dirty="0">
                <a:latin typeface="微软雅黑" panose="020B0503020204020204" pitchFamily="34" charset="-122"/>
                <a:ea typeface="微软雅黑" panose="020B0503020204020204" pitchFamily="34" charset="-122"/>
              </a:rPr>
              <a:t>: " &lt;&lt; advance * rate &lt;&lt; </a:t>
            </a:r>
            <a:r>
              <a:rPr lang="en-US" altLang="zh-CN" sz="1867" dirty="0" err="1">
                <a:latin typeface="微软雅黑" panose="020B0503020204020204" pitchFamily="34" charset="-122"/>
                <a:ea typeface="微软雅黑" panose="020B0503020204020204" pitchFamily="34" charset="-122"/>
              </a:rPr>
              <a:t>endl</a:t>
            </a:r>
            <a:r>
              <a:rPr lang="en-US" altLang="zh-CN" sz="1867" dirty="0">
                <a:latin typeface="微软雅黑" panose="020B0503020204020204" pitchFamily="34" charset="-122"/>
                <a:ea typeface="微软雅黑" panose="020B0503020204020204" pitchFamily="34" charset="-122"/>
              </a:rPr>
              <a:t>;</a:t>
            </a:r>
          </a:p>
          <a:p>
            <a:pPr>
              <a:spcBef>
                <a:spcPts val="267"/>
              </a:spcBef>
            </a:pPr>
            <a:r>
              <a:rPr lang="en-US" altLang="zh-CN" sz="1867" dirty="0">
                <a:solidFill>
                  <a:srgbClr val="FFC000"/>
                </a:solidFill>
                <a:latin typeface="微软雅黑" panose="020B0503020204020204" pitchFamily="34" charset="-122"/>
                <a:ea typeface="微软雅黑" panose="020B0503020204020204" pitchFamily="34" charset="-122"/>
              </a:rPr>
              <a:t>        Deposit(advance);</a:t>
            </a:r>
          </a:p>
          <a:p>
            <a:pPr>
              <a:spcBef>
                <a:spcPts val="267"/>
              </a:spcBef>
            </a:pPr>
            <a:r>
              <a:rPr lang="en-US" altLang="zh-CN" sz="1867" dirty="0">
                <a:solidFill>
                  <a:srgbClr val="FFC000"/>
                </a:solidFill>
                <a:latin typeface="微软雅黑" panose="020B0503020204020204" pitchFamily="34" charset="-122"/>
                <a:ea typeface="微软雅黑" panose="020B0503020204020204" pitchFamily="34" charset="-122"/>
              </a:rPr>
              <a:t>        Account::Withdraw(amt);</a:t>
            </a:r>
          </a:p>
          <a:p>
            <a:pPr>
              <a:spcBef>
                <a:spcPts val="267"/>
              </a:spcBef>
            </a:pPr>
            <a:r>
              <a:rPr lang="en-US" altLang="zh-CN" sz="1867" dirty="0">
                <a:latin typeface="微软雅黑" panose="020B0503020204020204" pitchFamily="34" charset="-122"/>
                <a:ea typeface="微软雅黑" panose="020B0503020204020204" pitchFamily="34" charset="-122"/>
              </a:rPr>
              <a:t>    }</a:t>
            </a:r>
          </a:p>
          <a:p>
            <a:pPr>
              <a:spcBef>
                <a:spcPts val="267"/>
              </a:spcBef>
            </a:pPr>
            <a:r>
              <a:rPr lang="en-US" altLang="zh-CN" sz="1867" dirty="0">
                <a:latin typeface="微软雅黑" panose="020B0503020204020204" pitchFamily="34" charset="-122"/>
                <a:ea typeface="微软雅黑" panose="020B0503020204020204" pitchFamily="34" charset="-122"/>
              </a:rPr>
              <a:t>    else</a:t>
            </a:r>
          </a:p>
          <a:p>
            <a:pPr>
              <a:spcBef>
                <a:spcPts val="267"/>
              </a:spcBef>
            </a:pPr>
            <a:r>
              <a:rPr lang="en-US" altLang="zh-CN" sz="1867" dirty="0">
                <a:latin typeface="微软雅黑" panose="020B0503020204020204" pitchFamily="34" charset="-122"/>
                <a:ea typeface="微软雅黑" panose="020B0503020204020204" pitchFamily="34" charset="-122"/>
              </a:rPr>
              <a:t>        </a:t>
            </a:r>
            <a:r>
              <a:rPr lang="en-US" altLang="zh-CN" sz="1867" dirty="0" err="1">
                <a:latin typeface="微软雅黑" panose="020B0503020204020204" pitchFamily="34" charset="-122"/>
                <a:ea typeface="微软雅黑" panose="020B0503020204020204" pitchFamily="34" charset="-122"/>
              </a:rPr>
              <a:t>cout</a:t>
            </a:r>
            <a:r>
              <a:rPr lang="en-US" altLang="zh-CN" sz="1867" dirty="0">
                <a:latin typeface="微软雅黑" panose="020B0503020204020204" pitchFamily="34" charset="-122"/>
                <a:ea typeface="微软雅黑" panose="020B0503020204020204" pitchFamily="34" charset="-122"/>
              </a:rPr>
              <a:t> &lt;&lt; "Credit limit exceeded”; </a:t>
            </a:r>
          </a:p>
          <a:p>
            <a:pPr>
              <a:spcBef>
                <a:spcPts val="267"/>
              </a:spcBef>
            </a:pPr>
            <a:r>
              <a:rPr lang="en-US" altLang="zh-CN" sz="1867" dirty="0">
                <a:latin typeface="微软雅黑" panose="020B0503020204020204" pitchFamily="34" charset="-122"/>
                <a:ea typeface="微软雅黑" panose="020B0503020204020204" pitchFamily="34" charset="-122"/>
              </a:rPr>
              <a:t>}</a:t>
            </a:r>
          </a:p>
        </p:txBody>
      </p:sp>
      <p:sp>
        <p:nvSpPr>
          <p:cNvPr id="5" name="圆角矩形标注 4"/>
          <p:cNvSpPr/>
          <p:nvPr/>
        </p:nvSpPr>
        <p:spPr>
          <a:xfrm>
            <a:off x="6833963" y="1267314"/>
            <a:ext cx="1920213" cy="576064"/>
          </a:xfrm>
          <a:prstGeom prst="wedgeRoundRectCallout">
            <a:avLst>
              <a:gd name="adj1" fmla="val -117980"/>
              <a:gd name="adj2" fmla="val 104663"/>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67" dirty="0">
                <a:solidFill>
                  <a:srgbClr val="C00000"/>
                </a:solidFill>
                <a:latin typeface="微软雅黑" pitchFamily="34" charset="-122"/>
                <a:ea typeface="微软雅黑" pitchFamily="34" charset="-122"/>
              </a:rPr>
              <a:t>有没有觉得这些地方很累赘？</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22" name="Rectangle 2"/>
          <p:cNvSpPr>
            <a:spLocks noGrp="1" noChangeArrowheads="1"/>
          </p:cNvSpPr>
          <p:nvPr>
            <p:ph type="title"/>
          </p:nvPr>
        </p:nvSpPr>
        <p:spPr/>
        <p:txBody>
          <a:bodyPr/>
          <a:lstStyle/>
          <a:p>
            <a:pPr eaLnBrk="1" hangingPunct="1">
              <a:defRPr/>
            </a:pPr>
            <a:r>
              <a:rPr lang="zh-CN" altLang="en-US" dirty="0"/>
              <a:t>巧用保护成员</a:t>
            </a:r>
          </a:p>
        </p:txBody>
      </p:sp>
      <p:sp>
        <p:nvSpPr>
          <p:cNvPr id="257027" name="Rectangle 3"/>
          <p:cNvSpPr>
            <a:spLocks noGrp="1" noChangeArrowheads="1"/>
          </p:cNvSpPr>
          <p:nvPr>
            <p:ph idx="4294967295"/>
          </p:nvPr>
        </p:nvSpPr>
        <p:spPr>
          <a:xfrm>
            <a:off x="575733" y="1127760"/>
            <a:ext cx="10309225" cy="5257800"/>
          </a:xfrm>
        </p:spPr>
        <p:txBody>
          <a:bodyPr>
            <a:noAutofit/>
          </a:bodyPr>
          <a:lstStyle/>
          <a:p>
            <a:pPr marL="0" indent="0">
              <a:buNone/>
            </a:pPr>
            <a:r>
              <a:rPr lang="en-US" altLang="zh-CN" sz="1867" dirty="0"/>
              <a:t>class Account</a:t>
            </a:r>
            <a:endParaRPr lang="zh-CN" altLang="zh-CN" sz="1867" dirty="0"/>
          </a:p>
          <a:p>
            <a:pPr marL="0" indent="0">
              <a:buNone/>
            </a:pPr>
            <a:r>
              <a:rPr lang="en-US" altLang="zh-CN" sz="1867" dirty="0"/>
              <a:t>{</a:t>
            </a:r>
            <a:endParaRPr lang="zh-CN" altLang="zh-CN" sz="1867" dirty="0"/>
          </a:p>
          <a:p>
            <a:pPr marL="0" indent="0">
              <a:buNone/>
            </a:pPr>
            <a:r>
              <a:rPr lang="en-US" altLang="zh-CN" sz="1867" dirty="0"/>
              <a:t>protected:</a:t>
            </a:r>
            <a:endParaRPr lang="zh-CN" altLang="zh-CN" sz="1867" dirty="0"/>
          </a:p>
          <a:p>
            <a:pPr marL="0" indent="0">
              <a:buNone/>
            </a:pPr>
            <a:r>
              <a:rPr lang="en-US" altLang="zh-CN" sz="1867" dirty="0"/>
              <a:t>    char name[20];</a:t>
            </a:r>
            <a:endParaRPr lang="zh-CN" altLang="zh-CN" sz="1867" dirty="0"/>
          </a:p>
          <a:p>
            <a:pPr marL="0" indent="0">
              <a:buNone/>
            </a:pPr>
            <a:r>
              <a:rPr lang="en-US" altLang="zh-CN" sz="1867" dirty="0"/>
              <a:t>    long </a:t>
            </a:r>
            <a:r>
              <a:rPr lang="en-US" altLang="zh-CN" sz="1867" dirty="0" err="1"/>
              <a:t>acctNum</a:t>
            </a:r>
            <a:r>
              <a:rPr lang="en-US" altLang="zh-CN" sz="1867" dirty="0"/>
              <a:t>;</a:t>
            </a:r>
            <a:endParaRPr lang="zh-CN" altLang="zh-CN" sz="1867" dirty="0"/>
          </a:p>
          <a:p>
            <a:pPr marL="0" indent="0">
              <a:buNone/>
            </a:pPr>
            <a:r>
              <a:rPr lang="en-US" altLang="zh-CN" sz="1867" dirty="0"/>
              <a:t>    double balance;</a:t>
            </a:r>
            <a:endParaRPr lang="zh-CN" altLang="zh-CN" sz="1867" dirty="0"/>
          </a:p>
          <a:p>
            <a:pPr marL="0" indent="0">
              <a:buNone/>
            </a:pPr>
            <a:r>
              <a:rPr lang="en-US" altLang="zh-CN" sz="1867" dirty="0"/>
              <a:t>public:</a:t>
            </a:r>
            <a:endParaRPr lang="zh-CN" altLang="zh-CN" sz="1867" dirty="0"/>
          </a:p>
          <a:p>
            <a:pPr marL="0" indent="0">
              <a:buNone/>
            </a:pPr>
            <a:r>
              <a:rPr lang="en-US" altLang="zh-CN" sz="1867" dirty="0"/>
              <a:t>    Account(const char *s = "", long an = -1,  double bal = 0.0)</a:t>
            </a:r>
            <a:endParaRPr lang="zh-CN" altLang="zh-CN" sz="1867" dirty="0"/>
          </a:p>
          <a:p>
            <a:pPr marL="0" indent="0">
              <a:buNone/>
            </a:pPr>
            <a:r>
              <a:rPr lang="en-US" altLang="zh-CN" sz="1867" dirty="0"/>
              <a:t>          : </a:t>
            </a:r>
            <a:r>
              <a:rPr lang="en-US" altLang="zh-CN" sz="1867" dirty="0" err="1"/>
              <a:t>acctNum</a:t>
            </a:r>
            <a:r>
              <a:rPr lang="en-US" altLang="zh-CN" sz="1867" dirty="0"/>
              <a:t>(an), balance(bal) { </a:t>
            </a:r>
            <a:r>
              <a:rPr lang="en-US" altLang="zh-CN" sz="1867" dirty="0" err="1"/>
              <a:t>strcpy</a:t>
            </a:r>
            <a:r>
              <a:rPr lang="en-US" altLang="zh-CN" sz="1867" dirty="0"/>
              <a:t>(name, s); }</a:t>
            </a:r>
            <a:endParaRPr lang="zh-CN" altLang="zh-CN" sz="1867" dirty="0"/>
          </a:p>
          <a:p>
            <a:pPr marL="0" indent="0">
              <a:buNone/>
            </a:pPr>
            <a:r>
              <a:rPr lang="en-US" altLang="zh-CN" sz="1867" dirty="0"/>
              <a:t>    void Deposit(double amt)  { balance  += amt; }</a:t>
            </a:r>
            <a:endParaRPr lang="zh-CN" altLang="zh-CN" sz="1867" dirty="0"/>
          </a:p>
          <a:p>
            <a:pPr marL="0" indent="0">
              <a:buNone/>
            </a:pPr>
            <a:r>
              <a:rPr lang="en-US" altLang="zh-CN" sz="1867" dirty="0"/>
              <a:t>    void Withdraw(double amt);</a:t>
            </a:r>
            <a:endParaRPr lang="zh-CN" altLang="zh-CN" sz="1867" dirty="0"/>
          </a:p>
          <a:p>
            <a:pPr marL="0" indent="0">
              <a:buNone/>
            </a:pPr>
            <a:r>
              <a:rPr lang="en-US" altLang="zh-CN" sz="1867" dirty="0"/>
              <a:t>    void </a:t>
            </a:r>
            <a:r>
              <a:rPr lang="en-US" altLang="zh-CN" sz="1867" dirty="0" err="1"/>
              <a:t>ViewAcct</a:t>
            </a:r>
            <a:r>
              <a:rPr lang="en-US" altLang="zh-CN" sz="1867" dirty="0"/>
              <a:t>() const;</a:t>
            </a:r>
            <a:endParaRPr lang="zh-CN" altLang="zh-CN" sz="1867" dirty="0"/>
          </a:p>
          <a:p>
            <a:pPr marL="0" indent="0">
              <a:buNone/>
            </a:pPr>
            <a:r>
              <a:rPr lang="en-US" altLang="zh-CN" sz="1867" dirty="0"/>
              <a:t>}; </a:t>
            </a:r>
            <a:endParaRPr lang="zh-CN" altLang="zh-CN" sz="1867" dirty="0"/>
          </a:p>
        </p:txBody>
      </p:sp>
    </p:spTree>
  </p:cSld>
  <p:clrMapOvr>
    <a:masterClrMapping/>
  </p:clrMapOvr>
  <p:transition spd="med">
    <p:fade/>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22" name="Rectangle 2"/>
          <p:cNvSpPr>
            <a:spLocks noGrp="1" noChangeArrowheads="1"/>
          </p:cNvSpPr>
          <p:nvPr>
            <p:ph type="title"/>
          </p:nvPr>
        </p:nvSpPr>
        <p:spPr/>
        <p:txBody>
          <a:bodyPr/>
          <a:lstStyle/>
          <a:p>
            <a:pPr eaLnBrk="1" hangingPunct="1">
              <a:defRPr/>
            </a:pPr>
            <a:r>
              <a:rPr lang="zh-CN" altLang="en-US" dirty="0"/>
              <a:t>巧用保护成员</a:t>
            </a:r>
          </a:p>
        </p:txBody>
      </p:sp>
      <p:sp>
        <p:nvSpPr>
          <p:cNvPr id="6" name="文本框 7"/>
          <p:cNvSpPr txBox="1"/>
          <p:nvPr/>
        </p:nvSpPr>
        <p:spPr>
          <a:xfrm>
            <a:off x="1343172" y="1285729"/>
            <a:ext cx="7563540" cy="5266570"/>
          </a:xfrm>
          <a:prstGeom prst="rect">
            <a:avLst/>
          </a:prstGeom>
          <a:noFill/>
        </p:spPr>
        <p:txBody>
          <a:bodyPr wrap="square" rtlCol="0">
            <a:spAutoFit/>
          </a:bodyPr>
          <a:lstStyle/>
          <a:p>
            <a:pPr>
              <a:spcBef>
                <a:spcPts val="267"/>
              </a:spcBef>
            </a:pPr>
            <a:r>
              <a:rPr lang="en-US" altLang="zh-CN" sz="1867" dirty="0">
                <a:latin typeface="微软雅黑" panose="020B0503020204020204" pitchFamily="34" charset="-122"/>
                <a:ea typeface="微软雅黑" panose="020B0503020204020204" pitchFamily="34" charset="-122"/>
              </a:rPr>
              <a:t>void </a:t>
            </a:r>
            <a:r>
              <a:rPr lang="en-US" altLang="zh-CN" sz="1867" dirty="0" err="1"/>
              <a:t>AccountVIP</a:t>
            </a:r>
            <a:r>
              <a:rPr lang="en-US" altLang="zh-CN" sz="1867" dirty="0"/>
              <a:t> ::</a:t>
            </a:r>
            <a:r>
              <a:rPr lang="en-US" altLang="zh-CN" sz="1867" dirty="0">
                <a:latin typeface="微软雅黑" panose="020B0503020204020204" pitchFamily="34" charset="-122"/>
                <a:ea typeface="微软雅黑" panose="020B0503020204020204" pitchFamily="34" charset="-122"/>
              </a:rPr>
              <a:t>Withdraw(double amt)</a:t>
            </a:r>
          </a:p>
          <a:p>
            <a:pPr>
              <a:spcBef>
                <a:spcPts val="267"/>
              </a:spcBef>
            </a:pPr>
            <a:r>
              <a:rPr lang="en-US" altLang="zh-CN" sz="1867" dirty="0">
                <a:latin typeface="微软雅黑" panose="020B0503020204020204" pitchFamily="34" charset="-122"/>
                <a:ea typeface="微软雅黑" panose="020B0503020204020204" pitchFamily="34" charset="-122"/>
              </a:rPr>
              <a:t>{</a:t>
            </a:r>
          </a:p>
          <a:p>
            <a:pPr>
              <a:spcBef>
                <a:spcPts val="267"/>
              </a:spcBef>
            </a:pPr>
            <a:r>
              <a:rPr lang="en-US" altLang="zh-CN" sz="1867" dirty="0">
                <a:latin typeface="微软雅黑" panose="020B0503020204020204" pitchFamily="34" charset="-122"/>
                <a:ea typeface="微软雅黑" panose="020B0503020204020204" pitchFamily="34" charset="-122"/>
              </a:rPr>
              <a:t>    double bal = Balance();</a:t>
            </a:r>
          </a:p>
          <a:p>
            <a:pPr>
              <a:spcBef>
                <a:spcPts val="267"/>
              </a:spcBef>
            </a:pPr>
            <a:r>
              <a:rPr lang="en-US" altLang="zh-CN" sz="1867" dirty="0">
                <a:latin typeface="微软雅黑" panose="020B0503020204020204" pitchFamily="34" charset="-122"/>
                <a:ea typeface="微软雅黑" panose="020B0503020204020204" pitchFamily="34" charset="-122"/>
              </a:rPr>
              <a:t>    if (amt &lt;= bal)   </a:t>
            </a:r>
          </a:p>
          <a:p>
            <a:pPr>
              <a:spcBef>
                <a:spcPts val="267"/>
              </a:spcBef>
            </a:pPr>
            <a:r>
              <a:rPr lang="en-US" altLang="zh-CN" sz="1867" dirty="0">
                <a:latin typeface="微软雅黑" panose="020B0503020204020204" pitchFamily="34" charset="-122"/>
                <a:ea typeface="微软雅黑" panose="020B0503020204020204" pitchFamily="34" charset="-122"/>
              </a:rPr>
              <a:t>            Account::Withdraw(amt);</a:t>
            </a:r>
          </a:p>
          <a:p>
            <a:pPr>
              <a:spcBef>
                <a:spcPts val="267"/>
              </a:spcBef>
            </a:pPr>
            <a:r>
              <a:rPr lang="en-US" altLang="zh-CN" sz="1867" dirty="0">
                <a:latin typeface="微软雅黑" panose="020B0503020204020204" pitchFamily="34" charset="-122"/>
                <a:ea typeface="微软雅黑" panose="020B0503020204020204" pitchFamily="34" charset="-122"/>
              </a:rPr>
              <a:t>    else if ( amt &lt;= bal + </a:t>
            </a:r>
            <a:r>
              <a:rPr lang="en-US" altLang="zh-CN" sz="1867" dirty="0" err="1">
                <a:latin typeface="微软雅黑" panose="020B0503020204020204" pitchFamily="34" charset="-122"/>
                <a:ea typeface="微软雅黑" panose="020B0503020204020204" pitchFamily="34" charset="-122"/>
              </a:rPr>
              <a:t>maxLoan</a:t>
            </a:r>
            <a:r>
              <a:rPr lang="en-US" altLang="zh-CN" sz="1867" dirty="0">
                <a:latin typeface="微软雅黑" panose="020B0503020204020204" pitchFamily="34" charset="-122"/>
                <a:ea typeface="微软雅黑" panose="020B0503020204020204" pitchFamily="34" charset="-122"/>
              </a:rPr>
              <a:t> – </a:t>
            </a:r>
            <a:r>
              <a:rPr lang="en-US" altLang="zh-CN" sz="1867" dirty="0" err="1">
                <a:latin typeface="微软雅黑" panose="020B0503020204020204" pitchFamily="34" charset="-122"/>
                <a:ea typeface="微软雅黑" panose="020B0503020204020204" pitchFamily="34" charset="-122"/>
              </a:rPr>
              <a:t>owesBank</a:t>
            </a:r>
            <a:r>
              <a:rPr lang="en-US" altLang="zh-CN" sz="1867" dirty="0">
                <a:latin typeface="微软雅黑" panose="020B0503020204020204" pitchFamily="34" charset="-122"/>
                <a:ea typeface="微软雅黑" panose="020B0503020204020204" pitchFamily="34" charset="-122"/>
              </a:rPr>
              <a:t>)    {</a:t>
            </a:r>
          </a:p>
          <a:p>
            <a:pPr>
              <a:spcBef>
                <a:spcPts val="267"/>
              </a:spcBef>
            </a:pPr>
            <a:r>
              <a:rPr lang="en-US" altLang="zh-CN" sz="1867" dirty="0">
                <a:latin typeface="微软雅黑" panose="020B0503020204020204" pitchFamily="34" charset="-122"/>
                <a:ea typeface="微软雅黑" panose="020B0503020204020204" pitchFamily="34" charset="-122"/>
              </a:rPr>
              <a:t>        double advance = amt - bal;</a:t>
            </a:r>
          </a:p>
          <a:p>
            <a:pPr>
              <a:spcBef>
                <a:spcPts val="267"/>
              </a:spcBef>
            </a:pPr>
            <a:r>
              <a:rPr lang="en-US" altLang="zh-CN" sz="1867" dirty="0">
                <a:latin typeface="微软雅黑" panose="020B0503020204020204" pitchFamily="34" charset="-122"/>
                <a:ea typeface="微软雅黑" panose="020B0503020204020204" pitchFamily="34" charset="-122"/>
              </a:rPr>
              <a:t>        </a:t>
            </a:r>
            <a:r>
              <a:rPr lang="en-US" altLang="zh-CN" sz="1867" dirty="0" err="1">
                <a:latin typeface="微软雅黑" panose="020B0503020204020204" pitchFamily="34" charset="-122"/>
                <a:ea typeface="微软雅黑" panose="020B0503020204020204" pitchFamily="34" charset="-122"/>
              </a:rPr>
              <a:t>owesBank</a:t>
            </a:r>
            <a:r>
              <a:rPr lang="en-US" altLang="zh-CN" sz="1867" dirty="0">
                <a:latin typeface="微软雅黑" panose="020B0503020204020204" pitchFamily="34" charset="-122"/>
                <a:ea typeface="微软雅黑" panose="020B0503020204020204" pitchFamily="34" charset="-122"/>
              </a:rPr>
              <a:t> += advance * (1.0 + rate);</a:t>
            </a:r>
          </a:p>
          <a:p>
            <a:pPr>
              <a:spcBef>
                <a:spcPts val="267"/>
              </a:spcBef>
            </a:pPr>
            <a:r>
              <a:rPr lang="en-US" altLang="zh-CN" sz="1867" dirty="0">
                <a:latin typeface="微软雅黑" panose="020B0503020204020204" pitchFamily="34" charset="-122"/>
                <a:ea typeface="微软雅黑" panose="020B0503020204020204" pitchFamily="34" charset="-122"/>
              </a:rPr>
              <a:t>        </a:t>
            </a:r>
            <a:r>
              <a:rPr lang="en-US" altLang="zh-CN" sz="1867" dirty="0" err="1">
                <a:latin typeface="微软雅黑" panose="020B0503020204020204" pitchFamily="34" charset="-122"/>
                <a:ea typeface="微软雅黑" panose="020B0503020204020204" pitchFamily="34" charset="-122"/>
              </a:rPr>
              <a:t>cout</a:t>
            </a:r>
            <a:r>
              <a:rPr lang="en-US" altLang="zh-CN" sz="1867" dirty="0">
                <a:latin typeface="微软雅黑" panose="020B0503020204020204" pitchFamily="34" charset="-122"/>
                <a:ea typeface="微软雅黑" panose="020B0503020204020204" pitchFamily="34" charset="-122"/>
              </a:rPr>
              <a:t> &lt;&lt; “</a:t>
            </a:r>
            <a:r>
              <a:rPr lang="zh-CN" altLang="en-US" sz="1867" dirty="0">
                <a:latin typeface="微软雅黑" panose="020B0503020204020204" pitchFamily="34" charset="-122"/>
                <a:ea typeface="微软雅黑" panose="020B0503020204020204" pitchFamily="34" charset="-122"/>
              </a:rPr>
              <a:t>需要透支</a:t>
            </a:r>
            <a:r>
              <a:rPr lang="en-US" altLang="zh-CN" sz="1867" dirty="0">
                <a:latin typeface="微软雅黑" panose="020B0503020204020204" pitchFamily="34" charset="-122"/>
                <a:ea typeface="微软雅黑" panose="020B0503020204020204" pitchFamily="34" charset="-122"/>
              </a:rPr>
              <a:t>: ” &lt;&lt; advance &lt;&lt; </a:t>
            </a:r>
            <a:r>
              <a:rPr lang="zh-CN" altLang="en-US" sz="1867" dirty="0">
                <a:latin typeface="微软雅黑" panose="020B0503020204020204" pitchFamily="34" charset="-122"/>
                <a:ea typeface="微软雅黑" panose="020B0503020204020204" pitchFamily="34" charset="-122"/>
              </a:rPr>
              <a:t>‘</a:t>
            </a:r>
            <a:r>
              <a:rPr lang="en-US" altLang="zh-CN" sz="1867" dirty="0">
                <a:latin typeface="微软雅黑" panose="020B0503020204020204" pitchFamily="34" charset="-122"/>
                <a:ea typeface="微软雅黑" panose="020B0503020204020204" pitchFamily="34" charset="-122"/>
              </a:rPr>
              <a:t>\t</a:t>
            </a:r>
            <a:r>
              <a:rPr lang="zh-CN" altLang="en-US" sz="1867" dirty="0">
                <a:latin typeface="微软雅黑" panose="020B0503020204020204" pitchFamily="34" charset="-122"/>
                <a:ea typeface="微软雅黑" panose="020B0503020204020204" pitchFamily="34" charset="-122"/>
              </a:rPr>
              <a:t>’</a:t>
            </a:r>
            <a:r>
              <a:rPr lang="en-US" altLang="zh-CN" sz="1867" dirty="0">
                <a:latin typeface="微软雅黑" panose="020B0503020204020204" pitchFamily="34" charset="-122"/>
                <a:ea typeface="微软雅黑" panose="020B0503020204020204" pitchFamily="34" charset="-122"/>
              </a:rPr>
              <a:t>;</a:t>
            </a:r>
          </a:p>
          <a:p>
            <a:pPr>
              <a:spcBef>
                <a:spcPts val="267"/>
              </a:spcBef>
            </a:pPr>
            <a:r>
              <a:rPr lang="en-US" altLang="zh-CN" sz="1867" dirty="0">
                <a:latin typeface="微软雅黑" panose="020B0503020204020204" pitchFamily="34" charset="-122"/>
                <a:ea typeface="微软雅黑" panose="020B0503020204020204" pitchFamily="34" charset="-122"/>
              </a:rPr>
              <a:t>        </a:t>
            </a:r>
            <a:r>
              <a:rPr lang="en-US" altLang="zh-CN" sz="1867" dirty="0" err="1">
                <a:latin typeface="微软雅黑" panose="020B0503020204020204" pitchFamily="34" charset="-122"/>
                <a:ea typeface="微软雅黑" panose="020B0503020204020204" pitchFamily="34" charset="-122"/>
              </a:rPr>
              <a:t>cout</a:t>
            </a:r>
            <a:r>
              <a:rPr lang="en-US" altLang="zh-CN" sz="1867" dirty="0">
                <a:latin typeface="微软雅黑" panose="020B0503020204020204" pitchFamily="34" charset="-122"/>
                <a:ea typeface="微软雅黑" panose="020B0503020204020204" pitchFamily="34" charset="-122"/>
              </a:rPr>
              <a:t> &lt;&lt; “</a:t>
            </a:r>
            <a:r>
              <a:rPr lang="zh-CN" altLang="en-US" sz="1867" dirty="0">
                <a:latin typeface="微软雅黑" panose="020B0503020204020204" pitchFamily="34" charset="-122"/>
                <a:ea typeface="微软雅黑" panose="020B0503020204020204" pitchFamily="34" charset="-122"/>
              </a:rPr>
              <a:t>利息</a:t>
            </a:r>
            <a:r>
              <a:rPr lang="en-US" altLang="zh-CN" sz="1867" dirty="0">
                <a:latin typeface="微软雅黑" panose="020B0503020204020204" pitchFamily="34" charset="-122"/>
                <a:ea typeface="微软雅黑" panose="020B0503020204020204" pitchFamily="34" charset="-122"/>
              </a:rPr>
              <a:t>: " &lt;&lt; advance * rate &lt;&lt; </a:t>
            </a:r>
            <a:r>
              <a:rPr lang="en-US" altLang="zh-CN" sz="1867" dirty="0" err="1">
                <a:latin typeface="微软雅黑" panose="020B0503020204020204" pitchFamily="34" charset="-122"/>
                <a:ea typeface="微软雅黑" panose="020B0503020204020204" pitchFamily="34" charset="-122"/>
              </a:rPr>
              <a:t>endl</a:t>
            </a:r>
            <a:r>
              <a:rPr lang="en-US" altLang="zh-CN" sz="1867" dirty="0">
                <a:latin typeface="微软雅黑" panose="020B0503020204020204" pitchFamily="34" charset="-122"/>
                <a:ea typeface="微软雅黑" panose="020B0503020204020204" pitchFamily="34" charset="-122"/>
              </a:rPr>
              <a:t>;</a:t>
            </a:r>
          </a:p>
          <a:p>
            <a:pPr>
              <a:spcBef>
                <a:spcPts val="267"/>
              </a:spcBef>
            </a:pPr>
            <a:r>
              <a:rPr lang="en-US" altLang="zh-CN" sz="1867" dirty="0">
                <a:latin typeface="微软雅黑" panose="020B0503020204020204" pitchFamily="34" charset="-122"/>
                <a:ea typeface="微软雅黑" panose="020B0503020204020204" pitchFamily="34" charset="-122"/>
              </a:rPr>
              <a:t>        Deposit(advance);</a:t>
            </a:r>
          </a:p>
          <a:p>
            <a:pPr>
              <a:spcBef>
                <a:spcPts val="267"/>
              </a:spcBef>
            </a:pPr>
            <a:r>
              <a:rPr lang="en-US" altLang="zh-CN" sz="1867" dirty="0">
                <a:latin typeface="微软雅黑" panose="020B0503020204020204" pitchFamily="34" charset="-122"/>
                <a:ea typeface="微软雅黑" panose="020B0503020204020204" pitchFamily="34" charset="-122"/>
              </a:rPr>
              <a:t>        Account::Withdraw(amt);</a:t>
            </a:r>
          </a:p>
          <a:p>
            <a:pPr>
              <a:spcBef>
                <a:spcPts val="267"/>
              </a:spcBef>
            </a:pPr>
            <a:r>
              <a:rPr lang="en-US" altLang="zh-CN" sz="1867" dirty="0">
                <a:latin typeface="微软雅黑" panose="020B0503020204020204" pitchFamily="34" charset="-122"/>
                <a:ea typeface="微软雅黑" panose="020B0503020204020204" pitchFamily="34" charset="-122"/>
              </a:rPr>
              <a:t>    }</a:t>
            </a:r>
          </a:p>
          <a:p>
            <a:pPr>
              <a:spcBef>
                <a:spcPts val="267"/>
              </a:spcBef>
            </a:pPr>
            <a:r>
              <a:rPr lang="en-US" altLang="zh-CN" sz="1867" dirty="0">
                <a:latin typeface="微软雅黑" panose="020B0503020204020204" pitchFamily="34" charset="-122"/>
                <a:ea typeface="微软雅黑" panose="020B0503020204020204" pitchFamily="34" charset="-122"/>
              </a:rPr>
              <a:t>    else</a:t>
            </a:r>
          </a:p>
          <a:p>
            <a:pPr>
              <a:spcBef>
                <a:spcPts val="267"/>
              </a:spcBef>
            </a:pPr>
            <a:r>
              <a:rPr lang="en-US" altLang="zh-CN" sz="1867" dirty="0">
                <a:latin typeface="微软雅黑" panose="020B0503020204020204" pitchFamily="34" charset="-122"/>
                <a:ea typeface="微软雅黑" panose="020B0503020204020204" pitchFamily="34" charset="-122"/>
              </a:rPr>
              <a:t>        </a:t>
            </a:r>
            <a:r>
              <a:rPr lang="en-US" altLang="zh-CN" sz="1867" dirty="0" err="1">
                <a:latin typeface="微软雅黑" panose="020B0503020204020204" pitchFamily="34" charset="-122"/>
                <a:ea typeface="微软雅黑" panose="020B0503020204020204" pitchFamily="34" charset="-122"/>
              </a:rPr>
              <a:t>cout</a:t>
            </a:r>
            <a:r>
              <a:rPr lang="en-US" altLang="zh-CN" sz="1867" dirty="0">
                <a:latin typeface="微软雅黑" panose="020B0503020204020204" pitchFamily="34" charset="-122"/>
                <a:ea typeface="微软雅黑" panose="020B0503020204020204" pitchFamily="34" charset="-122"/>
              </a:rPr>
              <a:t> &lt;&lt; "Credit limit exceeded”; </a:t>
            </a:r>
          </a:p>
          <a:p>
            <a:pPr>
              <a:spcBef>
                <a:spcPts val="267"/>
              </a:spcBef>
            </a:pPr>
            <a:r>
              <a:rPr lang="en-US" altLang="zh-CN" sz="1867" dirty="0">
                <a:latin typeface="微软雅黑" panose="020B0503020204020204" pitchFamily="34" charset="-122"/>
                <a:ea typeface="微软雅黑" panose="020B0503020204020204" pitchFamily="34" charset="-122"/>
              </a:rPr>
              <a:t>}</a:t>
            </a:r>
          </a:p>
        </p:txBody>
      </p:sp>
      <p:sp>
        <p:nvSpPr>
          <p:cNvPr id="7" name="文本框 7"/>
          <p:cNvSpPr txBox="1"/>
          <p:nvPr/>
        </p:nvSpPr>
        <p:spPr>
          <a:xfrm>
            <a:off x="1631201" y="2269405"/>
            <a:ext cx="2628683" cy="379656"/>
          </a:xfrm>
          <a:prstGeom prst="rect">
            <a:avLst/>
          </a:prstGeom>
          <a:noFill/>
        </p:spPr>
        <p:txBody>
          <a:bodyPr wrap="square" rtlCol="0">
            <a:spAutoFit/>
          </a:bodyPr>
          <a:lstStyle/>
          <a:p>
            <a:pPr>
              <a:spcBef>
                <a:spcPts val="267"/>
              </a:spcBef>
            </a:pPr>
            <a:r>
              <a:rPr lang="en-US" altLang="zh-CN" sz="1867" dirty="0">
                <a:latin typeface="微软雅黑" panose="020B0503020204020204" pitchFamily="34" charset="-122"/>
                <a:ea typeface="微软雅黑" panose="020B0503020204020204" pitchFamily="34" charset="-122"/>
              </a:rPr>
              <a:t>if (amt &lt;= balance</a:t>
            </a:r>
            <a:r>
              <a:rPr lang="zh-CN" altLang="en-US" sz="1867" dirty="0">
                <a:latin typeface="微软雅黑" panose="020B0503020204020204" pitchFamily="34" charset="-122"/>
                <a:ea typeface="微软雅黑" panose="020B0503020204020204" pitchFamily="34" charset="-122"/>
              </a:rPr>
              <a:t>）</a:t>
            </a:r>
            <a:endParaRPr lang="en-US" altLang="zh-CN" sz="1867" dirty="0">
              <a:latin typeface="微软雅黑" panose="020B0503020204020204" pitchFamily="34" charset="-122"/>
              <a:ea typeface="微软雅黑" panose="020B0503020204020204" pitchFamily="34" charset="-122"/>
            </a:endParaRPr>
          </a:p>
        </p:txBody>
      </p:sp>
      <p:sp>
        <p:nvSpPr>
          <p:cNvPr id="8" name="文本框 7"/>
          <p:cNvSpPr txBox="1"/>
          <p:nvPr/>
        </p:nvSpPr>
        <p:spPr>
          <a:xfrm>
            <a:off x="2190364" y="2607201"/>
            <a:ext cx="2305221" cy="379656"/>
          </a:xfrm>
          <a:prstGeom prst="rect">
            <a:avLst/>
          </a:prstGeom>
          <a:noFill/>
        </p:spPr>
        <p:txBody>
          <a:bodyPr wrap="square" rtlCol="0">
            <a:spAutoFit/>
          </a:bodyPr>
          <a:lstStyle/>
          <a:p>
            <a:pPr>
              <a:spcBef>
                <a:spcPts val="267"/>
              </a:spcBef>
            </a:pPr>
            <a:r>
              <a:rPr lang="en-US" altLang="zh-CN" sz="1867" dirty="0">
                <a:latin typeface="微软雅黑" panose="020B0503020204020204" pitchFamily="34" charset="-122"/>
                <a:ea typeface="微软雅黑" panose="020B0503020204020204" pitchFamily="34" charset="-122"/>
              </a:rPr>
              <a:t>balance -= amt;</a:t>
            </a:r>
          </a:p>
        </p:txBody>
      </p:sp>
      <p:sp>
        <p:nvSpPr>
          <p:cNvPr id="9" name="文本框 7"/>
          <p:cNvSpPr txBox="1"/>
          <p:nvPr/>
        </p:nvSpPr>
        <p:spPr>
          <a:xfrm>
            <a:off x="1622908" y="2924625"/>
            <a:ext cx="6369221" cy="379656"/>
          </a:xfrm>
          <a:prstGeom prst="rect">
            <a:avLst/>
          </a:prstGeom>
          <a:noFill/>
        </p:spPr>
        <p:txBody>
          <a:bodyPr wrap="square" rtlCol="0">
            <a:spAutoFit/>
          </a:bodyPr>
          <a:lstStyle/>
          <a:p>
            <a:pPr>
              <a:spcBef>
                <a:spcPts val="267"/>
              </a:spcBef>
            </a:pPr>
            <a:r>
              <a:rPr lang="en-US" altLang="zh-CN" sz="1867" dirty="0">
                <a:latin typeface="微软雅黑" panose="020B0503020204020204" pitchFamily="34" charset="-122"/>
                <a:ea typeface="微软雅黑" panose="020B0503020204020204" pitchFamily="34" charset="-122"/>
              </a:rPr>
              <a:t>else if ( amt &lt;= balance + </a:t>
            </a:r>
            <a:r>
              <a:rPr lang="en-US" altLang="zh-CN" sz="1867" dirty="0" err="1">
                <a:latin typeface="微软雅黑" panose="020B0503020204020204" pitchFamily="34" charset="-122"/>
                <a:ea typeface="微软雅黑" panose="020B0503020204020204" pitchFamily="34" charset="-122"/>
              </a:rPr>
              <a:t>maxLoan</a:t>
            </a:r>
            <a:r>
              <a:rPr lang="en-US" altLang="zh-CN" sz="1867" dirty="0">
                <a:latin typeface="微软雅黑" panose="020B0503020204020204" pitchFamily="34" charset="-122"/>
                <a:ea typeface="微软雅黑" panose="020B0503020204020204" pitchFamily="34" charset="-122"/>
              </a:rPr>
              <a:t> – </a:t>
            </a:r>
            <a:r>
              <a:rPr lang="en-US" altLang="zh-CN" sz="1867" dirty="0" err="1">
                <a:latin typeface="微软雅黑" panose="020B0503020204020204" pitchFamily="34" charset="-122"/>
                <a:ea typeface="微软雅黑" panose="020B0503020204020204" pitchFamily="34" charset="-122"/>
              </a:rPr>
              <a:t>owesBank</a:t>
            </a:r>
            <a:r>
              <a:rPr lang="zh-CN" altLang="en-US" sz="1867" dirty="0">
                <a:latin typeface="微软雅黑" panose="020B0503020204020204" pitchFamily="34" charset="-122"/>
                <a:ea typeface="微软雅黑" panose="020B0503020204020204" pitchFamily="34" charset="-122"/>
              </a:rPr>
              <a:t>） </a:t>
            </a:r>
            <a:r>
              <a:rPr lang="en-US" altLang="zh-CN" sz="1867" dirty="0">
                <a:latin typeface="微软雅黑" panose="020B0503020204020204" pitchFamily="34" charset="-122"/>
                <a:ea typeface="微软雅黑" panose="020B0503020204020204" pitchFamily="34" charset="-122"/>
              </a:rPr>
              <a:t>{</a:t>
            </a:r>
          </a:p>
        </p:txBody>
      </p:sp>
      <p:sp>
        <p:nvSpPr>
          <p:cNvPr id="10" name="文本框 7"/>
          <p:cNvSpPr txBox="1"/>
          <p:nvPr/>
        </p:nvSpPr>
        <p:spPr>
          <a:xfrm>
            <a:off x="1880020" y="3268819"/>
            <a:ext cx="4320635" cy="379656"/>
          </a:xfrm>
          <a:prstGeom prst="rect">
            <a:avLst/>
          </a:prstGeom>
          <a:noFill/>
        </p:spPr>
        <p:txBody>
          <a:bodyPr wrap="square" rtlCol="0">
            <a:spAutoFit/>
          </a:bodyPr>
          <a:lstStyle/>
          <a:p>
            <a:pPr>
              <a:spcBef>
                <a:spcPts val="267"/>
              </a:spcBef>
            </a:pPr>
            <a:r>
              <a:rPr lang="en-US" altLang="zh-CN" sz="1867" dirty="0">
                <a:latin typeface="微软雅黑" panose="020B0503020204020204" pitchFamily="34" charset="-122"/>
                <a:ea typeface="微软雅黑" panose="020B0503020204020204" pitchFamily="34" charset="-122"/>
              </a:rPr>
              <a:t>double advance = amt – balance;</a:t>
            </a:r>
          </a:p>
        </p:txBody>
      </p:sp>
      <p:sp>
        <p:nvSpPr>
          <p:cNvPr id="11" name="文本框 7"/>
          <p:cNvSpPr txBox="1"/>
          <p:nvPr/>
        </p:nvSpPr>
        <p:spPr>
          <a:xfrm>
            <a:off x="2018046" y="4828069"/>
            <a:ext cx="2305221" cy="379656"/>
          </a:xfrm>
          <a:prstGeom prst="rect">
            <a:avLst/>
          </a:prstGeom>
          <a:noFill/>
        </p:spPr>
        <p:txBody>
          <a:bodyPr wrap="square" rtlCol="0">
            <a:spAutoFit/>
          </a:bodyPr>
          <a:lstStyle/>
          <a:p>
            <a:pPr>
              <a:spcBef>
                <a:spcPts val="267"/>
              </a:spcBef>
            </a:pPr>
            <a:r>
              <a:rPr lang="en-US" altLang="zh-CN" sz="1867" dirty="0">
                <a:latin typeface="微软雅黑" panose="020B0503020204020204" pitchFamily="34" charset="-122"/>
                <a:ea typeface="微软雅黑" panose="020B0503020204020204" pitchFamily="34" charset="-122"/>
              </a:rPr>
              <a:t>balance -= amt;</a:t>
            </a:r>
          </a:p>
        </p:txBody>
      </p:sp>
      <p:sp>
        <p:nvSpPr>
          <p:cNvPr id="12" name="文本框 7"/>
          <p:cNvSpPr txBox="1"/>
          <p:nvPr/>
        </p:nvSpPr>
        <p:spPr>
          <a:xfrm>
            <a:off x="1905335" y="4510805"/>
            <a:ext cx="3003391" cy="379656"/>
          </a:xfrm>
          <a:prstGeom prst="rect">
            <a:avLst/>
          </a:prstGeom>
          <a:noFill/>
        </p:spPr>
        <p:txBody>
          <a:bodyPr wrap="square" rtlCol="0">
            <a:spAutoFit/>
          </a:bodyPr>
          <a:lstStyle/>
          <a:p>
            <a:pPr>
              <a:spcBef>
                <a:spcPts val="267"/>
              </a:spcBef>
            </a:pPr>
            <a:r>
              <a:rPr lang="en-US" altLang="zh-CN" sz="1867" dirty="0">
                <a:latin typeface="微软雅黑" panose="020B0503020204020204" pitchFamily="34" charset="-122"/>
                <a:ea typeface="微软雅黑" panose="020B0503020204020204" pitchFamily="34" charset="-122"/>
              </a:rPr>
              <a:t>balance += advance;</a:t>
            </a:r>
          </a:p>
        </p:txBody>
      </p:sp>
      <p:sp>
        <p:nvSpPr>
          <p:cNvPr id="2" name="对话气泡: 圆角矩形 1">
            <a:extLst>
              <a:ext uri="{FF2B5EF4-FFF2-40B4-BE49-F238E27FC236}">
                <a16:creationId xmlns:a16="http://schemas.microsoft.com/office/drawing/2014/main" id="{E2C294F2-445A-49B3-8D57-69F67A1AED64}"/>
              </a:ext>
            </a:extLst>
          </p:cNvPr>
          <p:cNvSpPr/>
          <p:nvPr/>
        </p:nvSpPr>
        <p:spPr>
          <a:xfrm>
            <a:off x="5344036" y="4981553"/>
            <a:ext cx="2438400" cy="664651"/>
          </a:xfrm>
          <a:prstGeom prst="wedgeRoundRectCallout">
            <a:avLst>
              <a:gd name="adj1" fmla="val -81013"/>
              <a:gd name="adj2" fmla="val -8029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33" dirty="0">
                <a:latin typeface="微软雅黑" panose="020B0503020204020204" pitchFamily="34" charset="-122"/>
                <a:ea typeface="微软雅黑" panose="020B0503020204020204" pitchFamily="34" charset="-122"/>
              </a:rPr>
              <a:t>balance</a:t>
            </a:r>
            <a:r>
              <a:rPr lang="en-US" altLang="zh-CN" sz="2667" dirty="0">
                <a:latin typeface="微软雅黑" panose="020B0503020204020204" pitchFamily="34" charset="-122"/>
                <a:ea typeface="微软雅黑" panose="020B0503020204020204" pitchFamily="34" charset="-122"/>
              </a:rPr>
              <a:t> = 0;</a:t>
            </a:r>
            <a:endParaRPr lang="zh-CN" altLang="en-US" sz="2667" dirty="0">
              <a:latin typeface="微软雅黑" panose="020B0503020204020204" pitchFamily="34" charset="-122"/>
              <a:ea typeface="微软雅黑" panose="020B0503020204020204"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blinds(horizontal)">
                                      <p:cBhvr>
                                        <p:cTn id="10" dur="500"/>
                                        <p:tgtEl>
                                          <p:spTgt spid="6">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blinds(horizontal)">
                                      <p:cBhvr>
                                        <p:cTn id="13" dur="500"/>
                                        <p:tgtEl>
                                          <p:spTgt spid="6">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blinds(horizontal)">
                                      <p:cBhvr>
                                        <p:cTn id="16" dur="500"/>
                                        <p:tgtEl>
                                          <p:spTgt spid="6">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blinds(horizontal)">
                                      <p:cBhvr>
                                        <p:cTn id="19" dur="500"/>
                                        <p:tgtEl>
                                          <p:spTgt spid="6">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blinds(horizontal)">
                                      <p:cBhvr>
                                        <p:cTn id="22" dur="500"/>
                                        <p:tgtEl>
                                          <p:spTgt spid="6">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blinds(horizontal)">
                                      <p:cBhvr>
                                        <p:cTn id="25" dur="500"/>
                                        <p:tgtEl>
                                          <p:spTgt spid="6">
                                            <p:txEl>
                                              <p:pRg st="6" end="6"/>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6">
                                            <p:txEl>
                                              <p:pRg st="7" end="7"/>
                                            </p:txEl>
                                          </p:spTgt>
                                        </p:tgtEl>
                                        <p:attrNameLst>
                                          <p:attrName>style.visibility</p:attrName>
                                        </p:attrNameLst>
                                      </p:cBhvr>
                                      <p:to>
                                        <p:strVal val="visible"/>
                                      </p:to>
                                    </p:set>
                                    <p:animEffect transition="in" filter="blinds(horizontal)">
                                      <p:cBhvr>
                                        <p:cTn id="28" dur="500"/>
                                        <p:tgtEl>
                                          <p:spTgt spid="6">
                                            <p:txEl>
                                              <p:pRg st="7" end="7"/>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Effect transition="in" filter="blinds(horizontal)">
                                      <p:cBhvr>
                                        <p:cTn id="31" dur="500"/>
                                        <p:tgtEl>
                                          <p:spTgt spid="6">
                                            <p:txEl>
                                              <p:pRg st="8" end="8"/>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6">
                                            <p:txEl>
                                              <p:pRg st="9" end="9"/>
                                            </p:txEl>
                                          </p:spTgt>
                                        </p:tgtEl>
                                        <p:attrNameLst>
                                          <p:attrName>style.visibility</p:attrName>
                                        </p:attrNameLst>
                                      </p:cBhvr>
                                      <p:to>
                                        <p:strVal val="visible"/>
                                      </p:to>
                                    </p:set>
                                    <p:animEffect transition="in" filter="blinds(horizontal)">
                                      <p:cBhvr>
                                        <p:cTn id="34" dur="500"/>
                                        <p:tgtEl>
                                          <p:spTgt spid="6">
                                            <p:txEl>
                                              <p:pRg st="9" end="9"/>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6">
                                            <p:txEl>
                                              <p:pRg st="10" end="10"/>
                                            </p:txEl>
                                          </p:spTgt>
                                        </p:tgtEl>
                                        <p:attrNameLst>
                                          <p:attrName>style.visibility</p:attrName>
                                        </p:attrNameLst>
                                      </p:cBhvr>
                                      <p:to>
                                        <p:strVal val="visible"/>
                                      </p:to>
                                    </p:set>
                                    <p:animEffect transition="in" filter="blinds(horizontal)">
                                      <p:cBhvr>
                                        <p:cTn id="37" dur="500"/>
                                        <p:tgtEl>
                                          <p:spTgt spid="6">
                                            <p:txEl>
                                              <p:pRg st="10" end="10"/>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6">
                                            <p:txEl>
                                              <p:pRg st="11" end="11"/>
                                            </p:txEl>
                                          </p:spTgt>
                                        </p:tgtEl>
                                        <p:attrNameLst>
                                          <p:attrName>style.visibility</p:attrName>
                                        </p:attrNameLst>
                                      </p:cBhvr>
                                      <p:to>
                                        <p:strVal val="visible"/>
                                      </p:to>
                                    </p:set>
                                    <p:animEffect transition="in" filter="blinds(horizontal)">
                                      <p:cBhvr>
                                        <p:cTn id="40" dur="500"/>
                                        <p:tgtEl>
                                          <p:spTgt spid="6">
                                            <p:txEl>
                                              <p:pRg st="11" end="11"/>
                                            </p:txEl>
                                          </p:spTgt>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animEffect transition="in" filter="blinds(horizontal)">
                                      <p:cBhvr>
                                        <p:cTn id="43" dur="500"/>
                                        <p:tgtEl>
                                          <p:spTgt spid="6">
                                            <p:txEl>
                                              <p:pRg st="12" end="12"/>
                                            </p:txEl>
                                          </p:spTgt>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6">
                                            <p:txEl>
                                              <p:pRg st="13" end="13"/>
                                            </p:txEl>
                                          </p:spTgt>
                                        </p:tgtEl>
                                        <p:attrNameLst>
                                          <p:attrName>style.visibility</p:attrName>
                                        </p:attrNameLst>
                                      </p:cBhvr>
                                      <p:to>
                                        <p:strVal val="visible"/>
                                      </p:to>
                                    </p:set>
                                    <p:animEffect transition="in" filter="blinds(horizontal)">
                                      <p:cBhvr>
                                        <p:cTn id="46" dur="500"/>
                                        <p:tgtEl>
                                          <p:spTgt spid="6">
                                            <p:txEl>
                                              <p:pRg st="13" end="13"/>
                                            </p:txEl>
                                          </p:spTgt>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6">
                                            <p:txEl>
                                              <p:pRg st="14" end="14"/>
                                            </p:txEl>
                                          </p:spTgt>
                                        </p:tgtEl>
                                        <p:attrNameLst>
                                          <p:attrName>style.visibility</p:attrName>
                                        </p:attrNameLst>
                                      </p:cBhvr>
                                      <p:to>
                                        <p:strVal val="visible"/>
                                      </p:to>
                                    </p:set>
                                    <p:animEffect transition="in" filter="blinds(horizontal)">
                                      <p:cBhvr>
                                        <p:cTn id="49" dur="500"/>
                                        <p:tgtEl>
                                          <p:spTgt spid="6">
                                            <p:txEl>
                                              <p:pRg st="14" end="14"/>
                                            </p:txEl>
                                          </p:spTgt>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6">
                                            <p:txEl>
                                              <p:pRg st="15" end="15"/>
                                            </p:txEl>
                                          </p:spTgt>
                                        </p:tgtEl>
                                        <p:attrNameLst>
                                          <p:attrName>style.visibility</p:attrName>
                                        </p:attrNameLst>
                                      </p:cBhvr>
                                      <p:to>
                                        <p:strVal val="visible"/>
                                      </p:to>
                                    </p:set>
                                    <p:animEffect transition="in" filter="blinds(horizontal)">
                                      <p:cBhvr>
                                        <p:cTn id="52" dur="500"/>
                                        <p:tgtEl>
                                          <p:spTgt spid="6">
                                            <p:txEl>
                                              <p:pRg st="15" end="1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xit" presetSubtype="10" fill="hold" nodeType="clickEffect">
                                  <p:stCondLst>
                                    <p:cond delay="0"/>
                                  </p:stCondLst>
                                  <p:childTnLst>
                                    <p:animEffect transition="out" filter="blinds(horizontal)">
                                      <p:cBhvr>
                                        <p:cTn id="56" dur="500"/>
                                        <p:tgtEl>
                                          <p:spTgt spid="6">
                                            <p:txEl>
                                              <p:pRg st="2" end="2"/>
                                            </p:txEl>
                                          </p:spTgt>
                                        </p:tgtEl>
                                      </p:cBhvr>
                                    </p:animEffect>
                                    <p:set>
                                      <p:cBhvr>
                                        <p:cTn id="57" dur="1" fill="hold">
                                          <p:stCondLst>
                                            <p:cond delay="499"/>
                                          </p:stCondLst>
                                        </p:cTn>
                                        <p:tgtEl>
                                          <p:spTgt spid="6">
                                            <p:txEl>
                                              <p:pRg st="2" end="2"/>
                                            </p:txEl>
                                          </p:spTgt>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3" presetClass="exit" presetSubtype="10" fill="hold" nodeType="clickEffect">
                                  <p:stCondLst>
                                    <p:cond delay="0"/>
                                  </p:stCondLst>
                                  <p:childTnLst>
                                    <p:animEffect transition="out" filter="blinds(horizontal)">
                                      <p:cBhvr>
                                        <p:cTn id="61" dur="500"/>
                                        <p:tgtEl>
                                          <p:spTgt spid="6">
                                            <p:txEl>
                                              <p:pRg st="3" end="3"/>
                                            </p:txEl>
                                          </p:spTgt>
                                        </p:tgtEl>
                                      </p:cBhvr>
                                    </p:animEffect>
                                    <p:set>
                                      <p:cBhvr>
                                        <p:cTn id="62" dur="1" fill="hold">
                                          <p:stCondLst>
                                            <p:cond delay="499"/>
                                          </p:stCondLst>
                                        </p:cTn>
                                        <p:tgtEl>
                                          <p:spTgt spid="6">
                                            <p:txEl>
                                              <p:pRg st="3" end="3"/>
                                            </p:txEl>
                                          </p:spTgt>
                                        </p:tgtEl>
                                        <p:attrNameLst>
                                          <p:attrName>style.visibility</p:attrName>
                                        </p:attrNameLst>
                                      </p:cBhvr>
                                      <p:to>
                                        <p:strVal val="hidden"/>
                                      </p:to>
                                    </p:set>
                                  </p:childTnLst>
                                </p:cTn>
                              </p:par>
                            </p:childTnLst>
                          </p:cTn>
                        </p:par>
                        <p:par>
                          <p:cTn id="63" fill="hold">
                            <p:stCondLst>
                              <p:cond delay="500"/>
                            </p:stCondLst>
                            <p:childTnLst>
                              <p:par>
                                <p:cTn id="64" presetID="3" presetClass="entr" presetSubtype="10" fill="hold" grpId="0" nodeType="after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blinds(horizontal)">
                                      <p:cBhvr>
                                        <p:cTn id="66" dur="500"/>
                                        <p:tgtEl>
                                          <p:spTgt spid="7"/>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xit" presetSubtype="10" fill="hold" nodeType="clickEffect">
                                  <p:stCondLst>
                                    <p:cond delay="0"/>
                                  </p:stCondLst>
                                  <p:childTnLst>
                                    <p:animEffect transition="out" filter="blinds(horizontal)">
                                      <p:cBhvr>
                                        <p:cTn id="70" dur="500"/>
                                        <p:tgtEl>
                                          <p:spTgt spid="6">
                                            <p:txEl>
                                              <p:pRg st="4" end="4"/>
                                            </p:txEl>
                                          </p:spTgt>
                                        </p:tgtEl>
                                      </p:cBhvr>
                                    </p:animEffect>
                                    <p:set>
                                      <p:cBhvr>
                                        <p:cTn id="71" dur="1" fill="hold">
                                          <p:stCondLst>
                                            <p:cond delay="499"/>
                                          </p:stCondLst>
                                        </p:cTn>
                                        <p:tgtEl>
                                          <p:spTgt spid="6">
                                            <p:txEl>
                                              <p:pRg st="4" end="4"/>
                                            </p:txEl>
                                          </p:spTgt>
                                        </p:tgtEl>
                                        <p:attrNameLst>
                                          <p:attrName>style.visibility</p:attrName>
                                        </p:attrNameLst>
                                      </p:cBhvr>
                                      <p:to>
                                        <p:strVal val="hidden"/>
                                      </p:to>
                                    </p:set>
                                  </p:childTnLst>
                                </p:cTn>
                              </p:par>
                            </p:childTnLst>
                          </p:cTn>
                        </p:par>
                        <p:par>
                          <p:cTn id="72" fill="hold">
                            <p:stCondLst>
                              <p:cond delay="500"/>
                            </p:stCondLst>
                            <p:childTnLst>
                              <p:par>
                                <p:cTn id="73" presetID="3" presetClass="entr" presetSubtype="10" fill="hold" grpId="0" nodeType="afterEffect">
                                  <p:stCondLst>
                                    <p:cond delay="0"/>
                                  </p:stCondLst>
                                  <p:childTnLst>
                                    <p:set>
                                      <p:cBhvr>
                                        <p:cTn id="74" dur="1" fill="hold">
                                          <p:stCondLst>
                                            <p:cond delay="0"/>
                                          </p:stCondLst>
                                        </p:cTn>
                                        <p:tgtEl>
                                          <p:spTgt spid="8"/>
                                        </p:tgtEl>
                                        <p:attrNameLst>
                                          <p:attrName>style.visibility</p:attrName>
                                        </p:attrNameLst>
                                      </p:cBhvr>
                                      <p:to>
                                        <p:strVal val="visible"/>
                                      </p:to>
                                    </p:set>
                                    <p:animEffect transition="in" filter="blinds(horizontal)">
                                      <p:cBhvr>
                                        <p:cTn id="75" dur="500"/>
                                        <p:tgtEl>
                                          <p:spTgt spid="8"/>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xit" presetSubtype="10" fill="hold" nodeType="clickEffect">
                                  <p:stCondLst>
                                    <p:cond delay="0"/>
                                  </p:stCondLst>
                                  <p:childTnLst>
                                    <p:animEffect transition="out" filter="blinds(horizontal)">
                                      <p:cBhvr>
                                        <p:cTn id="79" dur="500"/>
                                        <p:tgtEl>
                                          <p:spTgt spid="6">
                                            <p:txEl>
                                              <p:pRg st="5" end="5"/>
                                            </p:txEl>
                                          </p:spTgt>
                                        </p:tgtEl>
                                      </p:cBhvr>
                                    </p:animEffect>
                                    <p:set>
                                      <p:cBhvr>
                                        <p:cTn id="80" dur="1" fill="hold">
                                          <p:stCondLst>
                                            <p:cond delay="499"/>
                                          </p:stCondLst>
                                        </p:cTn>
                                        <p:tgtEl>
                                          <p:spTgt spid="6">
                                            <p:txEl>
                                              <p:pRg st="5" end="5"/>
                                            </p:txEl>
                                          </p:spTgt>
                                        </p:tgtEl>
                                        <p:attrNameLst>
                                          <p:attrName>style.visibility</p:attrName>
                                        </p:attrNameLst>
                                      </p:cBhvr>
                                      <p:to>
                                        <p:strVal val="hidden"/>
                                      </p:to>
                                    </p:set>
                                  </p:childTnLst>
                                </p:cTn>
                              </p:par>
                            </p:childTnLst>
                          </p:cTn>
                        </p:par>
                        <p:par>
                          <p:cTn id="81" fill="hold">
                            <p:stCondLst>
                              <p:cond delay="500"/>
                            </p:stCondLst>
                            <p:childTnLst>
                              <p:par>
                                <p:cTn id="82" presetID="3" presetClass="entr" presetSubtype="10" fill="hold" grpId="0" nodeType="afterEffect">
                                  <p:stCondLst>
                                    <p:cond delay="0"/>
                                  </p:stCondLst>
                                  <p:childTnLst>
                                    <p:set>
                                      <p:cBhvr>
                                        <p:cTn id="83" dur="1" fill="hold">
                                          <p:stCondLst>
                                            <p:cond delay="0"/>
                                          </p:stCondLst>
                                        </p:cTn>
                                        <p:tgtEl>
                                          <p:spTgt spid="9"/>
                                        </p:tgtEl>
                                        <p:attrNameLst>
                                          <p:attrName>style.visibility</p:attrName>
                                        </p:attrNameLst>
                                      </p:cBhvr>
                                      <p:to>
                                        <p:strVal val="visible"/>
                                      </p:to>
                                    </p:set>
                                    <p:animEffect transition="in" filter="blinds(horizontal)">
                                      <p:cBhvr>
                                        <p:cTn id="84" dur="500"/>
                                        <p:tgtEl>
                                          <p:spTgt spid="9"/>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xit" presetSubtype="10" fill="hold" nodeType="clickEffect">
                                  <p:stCondLst>
                                    <p:cond delay="0"/>
                                  </p:stCondLst>
                                  <p:childTnLst>
                                    <p:animEffect transition="out" filter="blinds(horizontal)">
                                      <p:cBhvr>
                                        <p:cTn id="88" dur="500"/>
                                        <p:tgtEl>
                                          <p:spTgt spid="6">
                                            <p:txEl>
                                              <p:pRg st="6" end="6"/>
                                            </p:txEl>
                                          </p:spTgt>
                                        </p:tgtEl>
                                      </p:cBhvr>
                                    </p:animEffect>
                                    <p:set>
                                      <p:cBhvr>
                                        <p:cTn id="89" dur="1" fill="hold">
                                          <p:stCondLst>
                                            <p:cond delay="499"/>
                                          </p:stCondLst>
                                        </p:cTn>
                                        <p:tgtEl>
                                          <p:spTgt spid="6">
                                            <p:txEl>
                                              <p:pRg st="6" end="6"/>
                                            </p:txEl>
                                          </p:spTgt>
                                        </p:tgtEl>
                                        <p:attrNameLst>
                                          <p:attrName>style.visibility</p:attrName>
                                        </p:attrNameLst>
                                      </p:cBhvr>
                                      <p:to>
                                        <p:strVal val="hidden"/>
                                      </p:to>
                                    </p:set>
                                  </p:childTnLst>
                                </p:cTn>
                              </p:par>
                            </p:childTnLst>
                          </p:cTn>
                        </p:par>
                        <p:par>
                          <p:cTn id="90" fill="hold">
                            <p:stCondLst>
                              <p:cond delay="500"/>
                            </p:stCondLst>
                            <p:childTnLst>
                              <p:par>
                                <p:cTn id="91" presetID="3" presetClass="entr" presetSubtype="10" fill="hold" grpId="0" nodeType="afterEffect">
                                  <p:stCondLst>
                                    <p:cond delay="0"/>
                                  </p:stCondLst>
                                  <p:childTnLst>
                                    <p:set>
                                      <p:cBhvr>
                                        <p:cTn id="92" dur="1" fill="hold">
                                          <p:stCondLst>
                                            <p:cond delay="0"/>
                                          </p:stCondLst>
                                        </p:cTn>
                                        <p:tgtEl>
                                          <p:spTgt spid="10"/>
                                        </p:tgtEl>
                                        <p:attrNameLst>
                                          <p:attrName>style.visibility</p:attrName>
                                        </p:attrNameLst>
                                      </p:cBhvr>
                                      <p:to>
                                        <p:strVal val="visible"/>
                                      </p:to>
                                    </p:set>
                                    <p:animEffect transition="in" filter="blinds(horizontal)">
                                      <p:cBhvr>
                                        <p:cTn id="93" dur="500"/>
                                        <p:tgtEl>
                                          <p:spTgt spid="10"/>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xit" presetSubtype="10" fill="hold" nodeType="clickEffect">
                                  <p:stCondLst>
                                    <p:cond delay="0"/>
                                  </p:stCondLst>
                                  <p:childTnLst>
                                    <p:animEffect transition="out" filter="blinds(horizontal)">
                                      <p:cBhvr>
                                        <p:cTn id="97" dur="500"/>
                                        <p:tgtEl>
                                          <p:spTgt spid="6">
                                            <p:txEl>
                                              <p:pRg st="10" end="10"/>
                                            </p:txEl>
                                          </p:spTgt>
                                        </p:tgtEl>
                                      </p:cBhvr>
                                    </p:animEffect>
                                    <p:set>
                                      <p:cBhvr>
                                        <p:cTn id="98" dur="1" fill="hold">
                                          <p:stCondLst>
                                            <p:cond delay="499"/>
                                          </p:stCondLst>
                                        </p:cTn>
                                        <p:tgtEl>
                                          <p:spTgt spid="6">
                                            <p:txEl>
                                              <p:pRg st="10" end="10"/>
                                            </p:txEl>
                                          </p:spTgt>
                                        </p:tgtEl>
                                        <p:attrNameLst>
                                          <p:attrName>style.visibility</p:attrName>
                                        </p:attrNameLst>
                                      </p:cBhvr>
                                      <p:to>
                                        <p:strVal val="hidden"/>
                                      </p:to>
                                    </p:set>
                                  </p:childTnLst>
                                </p:cTn>
                              </p:par>
                            </p:childTnLst>
                          </p:cTn>
                        </p:par>
                        <p:par>
                          <p:cTn id="99" fill="hold">
                            <p:stCondLst>
                              <p:cond delay="500"/>
                            </p:stCondLst>
                            <p:childTnLst>
                              <p:par>
                                <p:cTn id="100" presetID="3" presetClass="entr" presetSubtype="10" fill="hold" grpId="0" nodeType="afterEffect">
                                  <p:stCondLst>
                                    <p:cond delay="0"/>
                                  </p:stCondLst>
                                  <p:childTnLst>
                                    <p:set>
                                      <p:cBhvr>
                                        <p:cTn id="101" dur="1" fill="hold">
                                          <p:stCondLst>
                                            <p:cond delay="0"/>
                                          </p:stCondLst>
                                        </p:cTn>
                                        <p:tgtEl>
                                          <p:spTgt spid="12"/>
                                        </p:tgtEl>
                                        <p:attrNameLst>
                                          <p:attrName>style.visibility</p:attrName>
                                        </p:attrNameLst>
                                      </p:cBhvr>
                                      <p:to>
                                        <p:strVal val="visible"/>
                                      </p:to>
                                    </p:set>
                                    <p:animEffect transition="in" filter="blinds(horizontal)">
                                      <p:cBhvr>
                                        <p:cTn id="102" dur="500"/>
                                        <p:tgtEl>
                                          <p:spTgt spid="12"/>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xit" presetSubtype="10" fill="hold" nodeType="clickEffect">
                                  <p:stCondLst>
                                    <p:cond delay="0"/>
                                  </p:stCondLst>
                                  <p:childTnLst>
                                    <p:animEffect transition="out" filter="blinds(horizontal)">
                                      <p:cBhvr>
                                        <p:cTn id="106" dur="500"/>
                                        <p:tgtEl>
                                          <p:spTgt spid="6">
                                            <p:txEl>
                                              <p:pRg st="11" end="11"/>
                                            </p:txEl>
                                          </p:spTgt>
                                        </p:tgtEl>
                                      </p:cBhvr>
                                    </p:animEffect>
                                    <p:set>
                                      <p:cBhvr>
                                        <p:cTn id="107" dur="1" fill="hold">
                                          <p:stCondLst>
                                            <p:cond delay="499"/>
                                          </p:stCondLst>
                                        </p:cTn>
                                        <p:tgtEl>
                                          <p:spTgt spid="6">
                                            <p:txEl>
                                              <p:pRg st="11" end="11"/>
                                            </p:txEl>
                                          </p:spTgt>
                                        </p:tgtEl>
                                        <p:attrNameLst>
                                          <p:attrName>style.visibility</p:attrName>
                                        </p:attrNameLst>
                                      </p:cBhvr>
                                      <p:to>
                                        <p:strVal val="hidden"/>
                                      </p:to>
                                    </p:set>
                                  </p:childTnLst>
                                </p:cTn>
                              </p:par>
                            </p:childTnLst>
                          </p:cTn>
                        </p:par>
                        <p:par>
                          <p:cTn id="108" fill="hold">
                            <p:stCondLst>
                              <p:cond delay="500"/>
                            </p:stCondLst>
                            <p:childTnLst>
                              <p:par>
                                <p:cTn id="109" presetID="3" presetClass="entr" presetSubtype="10" fill="hold" grpId="0" nodeType="afterEffect">
                                  <p:stCondLst>
                                    <p:cond delay="0"/>
                                  </p:stCondLst>
                                  <p:childTnLst>
                                    <p:set>
                                      <p:cBhvr>
                                        <p:cTn id="110" dur="1" fill="hold">
                                          <p:stCondLst>
                                            <p:cond delay="0"/>
                                          </p:stCondLst>
                                        </p:cTn>
                                        <p:tgtEl>
                                          <p:spTgt spid="11"/>
                                        </p:tgtEl>
                                        <p:attrNameLst>
                                          <p:attrName>style.visibility</p:attrName>
                                        </p:attrNameLst>
                                      </p:cBhvr>
                                      <p:to>
                                        <p:strVal val="visible"/>
                                      </p:to>
                                    </p:set>
                                    <p:animEffect transition="in" filter="blinds(horizontal)">
                                      <p:cBhvr>
                                        <p:cTn id="111" dur="500"/>
                                        <p:tgtEl>
                                          <p:spTgt spid="11"/>
                                        </p:tgtEl>
                                      </p:cBhvr>
                                    </p:animEffec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P spid="7" grpId="0"/>
      <p:bldP spid="8" grpId="0"/>
      <p:bldP spid="9" grpId="0"/>
      <p:bldP spid="10" grpId="0"/>
      <p:bldP spid="11" grpId="0"/>
      <p:bldP spid="12" grpId="0"/>
      <p:bldP spid="2" grpId="0" animBg="1"/>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实例：派生类对象的赋值</a:t>
            </a:r>
          </a:p>
        </p:txBody>
      </p:sp>
      <p:sp>
        <p:nvSpPr>
          <p:cNvPr id="6" name="矩形 5"/>
          <p:cNvSpPr/>
          <p:nvPr/>
        </p:nvSpPr>
        <p:spPr>
          <a:xfrm>
            <a:off x="512277" y="1836421"/>
            <a:ext cx="11298723" cy="1487395"/>
          </a:xfrm>
          <a:prstGeom prst="rect">
            <a:avLst/>
          </a:prstGeom>
        </p:spPr>
        <p:txBody>
          <a:bodyPr wrap="square">
            <a:spAutoFit/>
          </a:bodyPr>
          <a:lstStyle/>
          <a:p>
            <a:pPr marL="479988" indent="-479988">
              <a:spcBef>
                <a:spcPts val="1600"/>
              </a:spcBef>
              <a:buFont typeface="Wingdings" pitchFamily="2" charset="2"/>
              <a:buChar char="p"/>
            </a:pPr>
            <a:r>
              <a:rPr lang="zh-CN" altLang="en-US" sz="2133" dirty="0">
                <a:latin typeface="微软雅黑" pitchFamily="34" charset="-122"/>
                <a:ea typeface="微软雅黑" pitchFamily="34" charset="-122"/>
              </a:rPr>
              <a:t>派生类不继承基类的赋值运算符重载函数，但可以调用</a:t>
            </a:r>
            <a:endParaRPr lang="en-US" altLang="zh-CN" sz="2133" dirty="0">
              <a:latin typeface="微软雅黑" pitchFamily="34" charset="-122"/>
              <a:ea typeface="微软雅黑" pitchFamily="34" charset="-122"/>
            </a:endParaRPr>
          </a:p>
          <a:p>
            <a:pPr marL="479988" indent="-479988">
              <a:spcBef>
                <a:spcPts val="1600"/>
              </a:spcBef>
              <a:buFont typeface="Wingdings" pitchFamily="2" charset="2"/>
              <a:buChar char="p"/>
            </a:pPr>
            <a:r>
              <a:rPr lang="zh-CN" altLang="en-US" sz="2133" dirty="0">
                <a:latin typeface="微软雅黑" pitchFamily="34" charset="-122"/>
                <a:ea typeface="微软雅黑" pitchFamily="34" charset="-122"/>
              </a:rPr>
              <a:t>派生类调用基类的赋值运算符重载函数完成派生类中基类部分的赋值</a:t>
            </a:r>
            <a:endParaRPr lang="en-US" altLang="zh-CN" sz="2133" dirty="0">
              <a:latin typeface="微软雅黑" pitchFamily="34" charset="-122"/>
              <a:ea typeface="微软雅黑" pitchFamily="34" charset="-122"/>
            </a:endParaRPr>
          </a:p>
          <a:p>
            <a:pPr marL="479988" indent="-479988">
              <a:spcBef>
                <a:spcPts val="1600"/>
              </a:spcBef>
              <a:buFont typeface="Wingdings" pitchFamily="2" charset="2"/>
              <a:buChar char="p"/>
            </a:pPr>
            <a:r>
              <a:rPr lang="zh-CN" altLang="en-US" sz="2133" dirty="0">
                <a:latin typeface="微软雅黑" pitchFamily="34" charset="-122"/>
                <a:ea typeface="微软雅黑" pitchFamily="34" charset="-122"/>
              </a:rPr>
              <a:t>如果自定义派生类赋值运算符重载函数，必须显式调用基类的赋值运算符重载函数</a:t>
            </a:r>
            <a:endParaRPr lang="en-US" altLang="zh-CN" sz="2133" dirty="0">
              <a:latin typeface="微软雅黑" pitchFamily="34" charset="-122"/>
              <a:ea typeface="微软雅黑" pitchFamily="34" charset="-122"/>
            </a:endParaRPr>
          </a:p>
        </p:txBody>
      </p:sp>
    </p:spTree>
  </p:cSld>
  <p:clrMapOvr>
    <a:masterClrMapping/>
  </p:clrMapOvr>
  <p:transition spd="med">
    <p:fade/>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People</a:t>
            </a:r>
            <a:r>
              <a:rPr lang="zh-CN" altLang="en-US" dirty="0"/>
              <a:t>和</a:t>
            </a:r>
            <a:r>
              <a:rPr lang="en-US" altLang="zh-CN" dirty="0"/>
              <a:t>Student</a:t>
            </a:r>
            <a:r>
              <a:rPr lang="zh-CN" altLang="en-US" dirty="0"/>
              <a:t>类</a:t>
            </a:r>
          </a:p>
        </p:txBody>
      </p:sp>
      <p:sp>
        <p:nvSpPr>
          <p:cNvPr id="268291" name="Rectangle 3"/>
          <p:cNvSpPr>
            <a:spLocks noGrp="1" noChangeArrowheads="1"/>
          </p:cNvSpPr>
          <p:nvPr>
            <p:ph idx="4294967295"/>
          </p:nvPr>
        </p:nvSpPr>
        <p:spPr>
          <a:xfrm>
            <a:off x="887307" y="1151108"/>
            <a:ext cx="4256088" cy="5457825"/>
          </a:xfrm>
        </p:spPr>
        <p:txBody>
          <a:bodyPr>
            <a:normAutofit lnSpcReduction="10000"/>
          </a:bodyPr>
          <a:lstStyle/>
          <a:p>
            <a:pPr>
              <a:lnSpc>
                <a:spcPct val="120000"/>
              </a:lnSpc>
              <a:spcBef>
                <a:spcPts val="267"/>
              </a:spcBef>
              <a:buNone/>
            </a:pPr>
            <a:r>
              <a:rPr lang="en-US" altLang="zh-CN" sz="1867" dirty="0"/>
              <a:t>class People {</a:t>
            </a:r>
            <a:endParaRPr lang="zh-CN" altLang="en-US" sz="1867" dirty="0"/>
          </a:p>
          <a:p>
            <a:pPr>
              <a:lnSpc>
                <a:spcPct val="120000"/>
              </a:lnSpc>
              <a:spcBef>
                <a:spcPts val="267"/>
              </a:spcBef>
              <a:buNone/>
            </a:pPr>
            <a:r>
              <a:rPr lang="en-US" altLang="zh-CN" sz="1867" dirty="0"/>
              <a:t>public:</a:t>
            </a:r>
            <a:endParaRPr lang="zh-CN" altLang="en-US" sz="1867" dirty="0"/>
          </a:p>
          <a:p>
            <a:pPr>
              <a:lnSpc>
                <a:spcPct val="120000"/>
              </a:lnSpc>
              <a:spcBef>
                <a:spcPts val="267"/>
              </a:spcBef>
              <a:buNone/>
            </a:pPr>
            <a:r>
              <a:rPr lang="en-US" altLang="zh-CN" sz="1867" dirty="0"/>
              <a:t>    ……</a:t>
            </a:r>
            <a:endParaRPr lang="zh-CN" altLang="en-US" sz="1867" dirty="0"/>
          </a:p>
          <a:p>
            <a:pPr>
              <a:lnSpc>
                <a:spcPct val="120000"/>
              </a:lnSpc>
              <a:spcBef>
                <a:spcPts val="267"/>
              </a:spcBef>
              <a:buNone/>
            </a:pPr>
            <a:r>
              <a:rPr lang="en-US" altLang="zh-CN" sz="1867" dirty="0"/>
              <a:t> private:</a:t>
            </a:r>
            <a:endParaRPr lang="zh-CN" altLang="en-US" sz="1867" dirty="0"/>
          </a:p>
          <a:p>
            <a:pPr>
              <a:lnSpc>
                <a:spcPct val="120000"/>
              </a:lnSpc>
              <a:spcBef>
                <a:spcPts val="267"/>
              </a:spcBef>
              <a:buNone/>
            </a:pPr>
            <a:r>
              <a:rPr lang="en-US" altLang="zh-CN" sz="1867" dirty="0"/>
              <a:t>       char *name; </a:t>
            </a:r>
            <a:endParaRPr lang="zh-CN" altLang="en-US" sz="1867" dirty="0"/>
          </a:p>
          <a:p>
            <a:pPr>
              <a:lnSpc>
                <a:spcPct val="120000"/>
              </a:lnSpc>
              <a:spcBef>
                <a:spcPts val="267"/>
              </a:spcBef>
              <a:buNone/>
            </a:pPr>
            <a:r>
              <a:rPr lang="en-US" altLang="zh-CN" sz="1867" dirty="0"/>
              <a:t>	</a:t>
            </a:r>
            <a:r>
              <a:rPr lang="en-US" altLang="zh-CN" sz="1867" dirty="0" err="1"/>
              <a:t>int</a:t>
            </a:r>
            <a:r>
              <a:rPr lang="en-US" altLang="zh-CN" sz="1867" dirty="0"/>
              <a:t> age;</a:t>
            </a:r>
            <a:endParaRPr lang="zh-CN" altLang="en-US" sz="1867" dirty="0"/>
          </a:p>
          <a:p>
            <a:pPr>
              <a:lnSpc>
                <a:spcPct val="120000"/>
              </a:lnSpc>
              <a:spcBef>
                <a:spcPts val="267"/>
              </a:spcBef>
              <a:buNone/>
            </a:pPr>
            <a:r>
              <a:rPr lang="en-US" altLang="zh-CN" sz="1867" dirty="0"/>
              <a:t>};</a:t>
            </a:r>
          </a:p>
          <a:p>
            <a:pPr>
              <a:lnSpc>
                <a:spcPct val="120000"/>
              </a:lnSpc>
              <a:spcBef>
                <a:spcPts val="267"/>
              </a:spcBef>
              <a:buNone/>
            </a:pPr>
            <a:endParaRPr lang="en-US" altLang="zh-CN" sz="1867" dirty="0"/>
          </a:p>
          <a:p>
            <a:pPr>
              <a:lnSpc>
                <a:spcPct val="120000"/>
              </a:lnSpc>
              <a:spcBef>
                <a:spcPts val="267"/>
              </a:spcBef>
              <a:buNone/>
            </a:pPr>
            <a:r>
              <a:rPr lang="en-US" altLang="zh-CN" sz="1867" dirty="0"/>
              <a:t>class </a:t>
            </a:r>
            <a:r>
              <a:rPr lang="en-US" altLang="zh-CN" sz="1867" dirty="0" err="1"/>
              <a:t>Student:public</a:t>
            </a:r>
            <a:r>
              <a:rPr lang="en-US" altLang="zh-CN" sz="1867" dirty="0"/>
              <a:t> People {</a:t>
            </a:r>
            <a:endParaRPr lang="zh-CN" altLang="en-US" sz="1867" dirty="0"/>
          </a:p>
          <a:p>
            <a:pPr>
              <a:lnSpc>
                <a:spcPct val="120000"/>
              </a:lnSpc>
              <a:spcBef>
                <a:spcPts val="267"/>
              </a:spcBef>
              <a:buNone/>
            </a:pPr>
            <a:r>
              <a:rPr lang="en-US" altLang="zh-CN" sz="1867" dirty="0"/>
              <a:t>public:</a:t>
            </a:r>
            <a:endParaRPr lang="zh-CN" altLang="en-US" sz="1867" dirty="0"/>
          </a:p>
          <a:p>
            <a:pPr>
              <a:lnSpc>
                <a:spcPct val="120000"/>
              </a:lnSpc>
              <a:spcBef>
                <a:spcPts val="267"/>
              </a:spcBef>
              <a:buNone/>
            </a:pPr>
            <a:r>
              <a:rPr lang="en-US" altLang="zh-CN" sz="1867" dirty="0"/>
              <a:t>     ……</a:t>
            </a:r>
          </a:p>
          <a:p>
            <a:pPr>
              <a:lnSpc>
                <a:spcPct val="120000"/>
              </a:lnSpc>
              <a:spcBef>
                <a:spcPts val="267"/>
              </a:spcBef>
              <a:buNone/>
            </a:pPr>
            <a:r>
              <a:rPr lang="en-US" altLang="zh-CN" sz="1867" dirty="0"/>
              <a:t>private:    </a:t>
            </a:r>
          </a:p>
          <a:p>
            <a:pPr>
              <a:lnSpc>
                <a:spcPct val="120000"/>
              </a:lnSpc>
              <a:spcBef>
                <a:spcPts val="267"/>
              </a:spcBef>
              <a:buNone/>
            </a:pPr>
            <a:r>
              <a:rPr lang="en-US" altLang="zh-CN" sz="1867" dirty="0"/>
              <a:t>        </a:t>
            </a:r>
            <a:r>
              <a:rPr lang="en-US" altLang="zh-CN" sz="1867" dirty="0" err="1"/>
              <a:t>int</a:t>
            </a:r>
            <a:r>
              <a:rPr lang="en-US" altLang="zh-CN" sz="1867" dirty="0"/>
              <a:t> </a:t>
            </a:r>
            <a:r>
              <a:rPr lang="en-US" altLang="zh-CN" sz="1867" dirty="0" err="1"/>
              <a:t>s_no</a:t>
            </a:r>
            <a:r>
              <a:rPr lang="en-US" altLang="zh-CN" sz="1867" dirty="0"/>
              <a:t>;</a:t>
            </a:r>
            <a:endParaRPr lang="zh-CN" altLang="en-US" sz="1867" dirty="0"/>
          </a:p>
          <a:p>
            <a:pPr>
              <a:lnSpc>
                <a:spcPct val="120000"/>
              </a:lnSpc>
              <a:spcBef>
                <a:spcPts val="267"/>
              </a:spcBef>
              <a:buNone/>
            </a:pPr>
            <a:r>
              <a:rPr lang="en-US" altLang="zh-CN" sz="1867" dirty="0"/>
              <a:t>	char *</a:t>
            </a:r>
            <a:r>
              <a:rPr lang="en-US" altLang="zh-CN" sz="1867" dirty="0" err="1"/>
              <a:t>class_no</a:t>
            </a:r>
            <a:r>
              <a:rPr lang="en-US" altLang="zh-CN" sz="1867" dirty="0"/>
              <a:t>;</a:t>
            </a:r>
            <a:endParaRPr lang="zh-CN" altLang="en-US" sz="1867" dirty="0"/>
          </a:p>
          <a:p>
            <a:pPr>
              <a:lnSpc>
                <a:spcPct val="120000"/>
              </a:lnSpc>
              <a:spcBef>
                <a:spcPts val="267"/>
              </a:spcBef>
              <a:buNone/>
            </a:pPr>
            <a:r>
              <a:rPr lang="en-US" altLang="zh-CN" sz="1867" dirty="0"/>
              <a:t>};</a:t>
            </a:r>
            <a:endParaRPr lang="zh-CN" altLang="en-US" sz="1867" dirty="0"/>
          </a:p>
          <a:p>
            <a:pPr>
              <a:lnSpc>
                <a:spcPct val="120000"/>
              </a:lnSpc>
              <a:spcBef>
                <a:spcPts val="267"/>
              </a:spcBef>
              <a:buNone/>
            </a:pPr>
            <a:endParaRPr lang="zh-CN" altLang="en-US" sz="1867" dirty="0"/>
          </a:p>
        </p:txBody>
      </p:sp>
      <p:sp>
        <p:nvSpPr>
          <p:cNvPr id="5" name="TextBox 4"/>
          <p:cNvSpPr txBox="1">
            <a:spLocks noChangeArrowheads="1"/>
          </p:cNvSpPr>
          <p:nvPr/>
        </p:nvSpPr>
        <p:spPr bwMode="auto">
          <a:xfrm>
            <a:off x="5694892" y="2028826"/>
            <a:ext cx="4239683" cy="1689052"/>
          </a:xfrm>
          <a:prstGeom prst="rect">
            <a:avLst/>
          </a:prstGeom>
          <a:noFill/>
          <a:ln w="9525">
            <a:noFill/>
            <a:miter lim="800000"/>
            <a:headEnd/>
            <a:tailEnd/>
          </a:ln>
        </p:spPr>
        <p:txBody>
          <a:bodyPr wrap="square">
            <a:spAutoFit/>
          </a:bodyPr>
          <a:lstStyle/>
          <a:p>
            <a:pPr>
              <a:lnSpc>
                <a:spcPct val="150000"/>
              </a:lnSpc>
            </a:pPr>
            <a:r>
              <a:rPr lang="zh-CN" altLang="en-US" sz="2400" dirty="0">
                <a:latin typeface="微软雅黑" pitchFamily="34" charset="-122"/>
                <a:ea typeface="微软雅黑" pitchFamily="34" charset="-122"/>
              </a:rPr>
              <a:t>显然，</a:t>
            </a:r>
            <a:r>
              <a:rPr lang="en-US" altLang="zh-CN" sz="2400" dirty="0">
                <a:latin typeface="微软雅黑" pitchFamily="34" charset="-122"/>
                <a:ea typeface="微软雅黑" pitchFamily="34" charset="-122"/>
              </a:rPr>
              <a:t>People</a:t>
            </a:r>
            <a:r>
              <a:rPr lang="zh-CN" altLang="en-US" sz="2400" dirty="0">
                <a:latin typeface="微软雅黑" pitchFamily="34" charset="-122"/>
                <a:ea typeface="微软雅黑" pitchFamily="34" charset="-122"/>
              </a:rPr>
              <a:t>；和</a:t>
            </a:r>
            <a:r>
              <a:rPr lang="en-US" altLang="zh-CN" sz="2400" dirty="0">
                <a:latin typeface="微软雅黑" pitchFamily="34" charset="-122"/>
                <a:ea typeface="微软雅黑" pitchFamily="34" charset="-122"/>
              </a:rPr>
              <a:t>Student</a:t>
            </a:r>
            <a:r>
              <a:rPr lang="zh-CN" altLang="en-US" sz="2400" dirty="0">
                <a:latin typeface="微软雅黑" pitchFamily="34" charset="-122"/>
                <a:ea typeface="微软雅黑" pitchFamily="34" charset="-122"/>
              </a:rPr>
              <a:t>类都需要重载“</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a:t>
            </a:r>
            <a:endParaRPr lang="en-US" altLang="zh-CN" sz="2400" dirty="0">
              <a:latin typeface="微软雅黑" pitchFamily="34" charset="-122"/>
              <a:ea typeface="微软雅黑" pitchFamily="34" charset="-122"/>
            </a:endParaRPr>
          </a:p>
          <a:p>
            <a:pPr>
              <a:lnSpc>
                <a:spcPct val="150000"/>
              </a:lnSpc>
            </a:pPr>
            <a:endParaRPr lang="zh-CN" altLang="en-US" sz="2400" dirty="0">
              <a:latin typeface="微软雅黑" pitchFamily="34" charset="-122"/>
              <a:ea typeface="微软雅黑"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People</a:t>
            </a:r>
            <a:r>
              <a:rPr lang="zh-CN" altLang="en-US" dirty="0"/>
              <a:t>类和</a:t>
            </a:r>
            <a:r>
              <a:rPr lang="en-US" altLang="zh-CN" dirty="0"/>
              <a:t>Student</a:t>
            </a:r>
            <a:r>
              <a:rPr lang="zh-CN" altLang="en-US" dirty="0"/>
              <a:t>类的赋值重载</a:t>
            </a:r>
          </a:p>
        </p:txBody>
      </p:sp>
      <p:sp>
        <p:nvSpPr>
          <p:cNvPr id="269315" name="内容占位符 2"/>
          <p:cNvSpPr>
            <a:spLocks noGrp="1"/>
          </p:cNvSpPr>
          <p:nvPr>
            <p:ph idx="4294967295"/>
          </p:nvPr>
        </p:nvSpPr>
        <p:spPr>
          <a:xfrm>
            <a:off x="413853" y="1510242"/>
            <a:ext cx="6438900" cy="4943475"/>
          </a:xfrm>
        </p:spPr>
        <p:txBody>
          <a:bodyPr>
            <a:normAutofit/>
          </a:bodyPr>
          <a:lstStyle/>
          <a:p>
            <a:pPr>
              <a:spcBef>
                <a:spcPts val="800"/>
              </a:spcBef>
              <a:buNone/>
            </a:pPr>
            <a:r>
              <a:rPr lang="en-US" altLang="zh-CN" sz="1867" dirty="0"/>
              <a:t>People &amp;operator=(const  People &amp;other)</a:t>
            </a:r>
            <a:endParaRPr lang="zh-CN" altLang="en-US" sz="1867" dirty="0"/>
          </a:p>
          <a:p>
            <a:pPr>
              <a:spcBef>
                <a:spcPts val="800"/>
              </a:spcBef>
              <a:buNone/>
            </a:pPr>
            <a:r>
              <a:rPr lang="en-US" altLang="zh-CN" sz="1867" dirty="0"/>
              <a:t>{</a:t>
            </a:r>
            <a:endParaRPr lang="zh-CN" altLang="en-US" sz="1867" dirty="0"/>
          </a:p>
          <a:p>
            <a:pPr>
              <a:spcBef>
                <a:spcPts val="800"/>
              </a:spcBef>
              <a:buNone/>
            </a:pPr>
            <a:r>
              <a:rPr lang="en-US" altLang="zh-CN" sz="1867" dirty="0"/>
              <a:t>  	 if (this == &amp;other) return *this;</a:t>
            </a:r>
            <a:endParaRPr lang="zh-CN" altLang="en-US" sz="1867" dirty="0"/>
          </a:p>
          <a:p>
            <a:pPr>
              <a:spcBef>
                <a:spcPts val="800"/>
              </a:spcBef>
              <a:buNone/>
            </a:pPr>
            <a:r>
              <a:rPr lang="en-US" altLang="zh-CN" sz="1867" dirty="0"/>
              <a:t> </a:t>
            </a:r>
            <a:endParaRPr lang="zh-CN" altLang="en-US" sz="1867" dirty="0"/>
          </a:p>
          <a:p>
            <a:pPr>
              <a:spcBef>
                <a:spcPts val="800"/>
              </a:spcBef>
              <a:buNone/>
            </a:pPr>
            <a:r>
              <a:rPr lang="en-US" altLang="zh-CN" sz="1867" dirty="0"/>
              <a:t>        delete name;</a:t>
            </a:r>
            <a:endParaRPr lang="zh-CN" altLang="en-US" sz="1867" dirty="0"/>
          </a:p>
          <a:p>
            <a:pPr>
              <a:spcBef>
                <a:spcPts val="800"/>
              </a:spcBef>
              <a:buNone/>
            </a:pPr>
            <a:r>
              <a:rPr lang="en-US" altLang="zh-CN" sz="1867" dirty="0"/>
              <a:t>	 name = new char[</a:t>
            </a:r>
            <a:r>
              <a:rPr lang="en-US" altLang="zh-CN" sz="1867" dirty="0" err="1"/>
              <a:t>strlen</a:t>
            </a:r>
            <a:r>
              <a:rPr lang="en-US" altLang="zh-CN" sz="1867" dirty="0"/>
              <a:t>(other.name) + 1];</a:t>
            </a:r>
            <a:endParaRPr lang="zh-CN" altLang="en-US" sz="1867" dirty="0"/>
          </a:p>
          <a:p>
            <a:pPr>
              <a:spcBef>
                <a:spcPts val="800"/>
              </a:spcBef>
              <a:buNone/>
            </a:pPr>
            <a:r>
              <a:rPr lang="en-US" altLang="zh-CN" sz="1867" dirty="0"/>
              <a:t>	 </a:t>
            </a:r>
            <a:r>
              <a:rPr lang="en-US" altLang="zh-CN" sz="1867" dirty="0" err="1"/>
              <a:t>strcpy</a:t>
            </a:r>
            <a:r>
              <a:rPr lang="en-US" altLang="zh-CN" sz="1867" dirty="0"/>
              <a:t>(name, other.name); </a:t>
            </a:r>
            <a:endParaRPr lang="zh-CN" altLang="en-US" sz="1867" dirty="0"/>
          </a:p>
          <a:p>
            <a:pPr>
              <a:spcBef>
                <a:spcPts val="800"/>
              </a:spcBef>
              <a:buNone/>
            </a:pPr>
            <a:r>
              <a:rPr lang="en-US" altLang="zh-CN" sz="1867" dirty="0"/>
              <a:t>	 age = </a:t>
            </a:r>
            <a:r>
              <a:rPr lang="en-US" altLang="zh-CN" sz="1867" dirty="0" err="1"/>
              <a:t>other.age</a:t>
            </a:r>
            <a:r>
              <a:rPr lang="en-US" altLang="zh-CN" sz="1867" dirty="0"/>
              <a:t>;</a:t>
            </a:r>
            <a:endParaRPr lang="zh-CN" altLang="en-US" sz="1867" dirty="0"/>
          </a:p>
          <a:p>
            <a:pPr>
              <a:spcBef>
                <a:spcPts val="800"/>
              </a:spcBef>
              <a:buNone/>
            </a:pPr>
            <a:r>
              <a:rPr lang="en-US" altLang="zh-CN" sz="1867" dirty="0"/>
              <a:t> </a:t>
            </a:r>
            <a:endParaRPr lang="zh-CN" altLang="en-US" sz="1867" dirty="0"/>
          </a:p>
          <a:p>
            <a:pPr>
              <a:spcBef>
                <a:spcPts val="800"/>
              </a:spcBef>
              <a:buNone/>
            </a:pPr>
            <a:r>
              <a:rPr lang="en-US" altLang="zh-CN" sz="1867" dirty="0"/>
              <a:t>	 return *this;</a:t>
            </a:r>
            <a:endParaRPr lang="zh-CN" altLang="en-US" sz="1867" dirty="0"/>
          </a:p>
          <a:p>
            <a:pPr>
              <a:spcBef>
                <a:spcPts val="800"/>
              </a:spcBef>
              <a:buNone/>
            </a:pPr>
            <a:r>
              <a:rPr lang="en-US" altLang="zh-CN" sz="1867" dirty="0"/>
              <a:t>}</a:t>
            </a:r>
            <a:endParaRPr lang="zh-CN" altLang="en-US" sz="1867" dirty="0"/>
          </a:p>
        </p:txBody>
      </p:sp>
      <p:sp>
        <p:nvSpPr>
          <p:cNvPr id="270339" name="内容占位符 2"/>
          <p:cNvSpPr txBox="1">
            <a:spLocks/>
          </p:cNvSpPr>
          <p:nvPr/>
        </p:nvSpPr>
        <p:spPr bwMode="auto">
          <a:xfrm>
            <a:off x="5940212" y="1127866"/>
            <a:ext cx="6109547" cy="510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800"/>
              </a:spcBef>
              <a:buFont typeface="Arial" panose="020B0604020202020204" pitchFamily="34" charset="0"/>
              <a:buNone/>
            </a:pPr>
            <a:r>
              <a:rPr lang="en-US" altLang="zh-CN" sz="1867"/>
              <a:t>Student &amp;operator=(const Student &amp;other)</a:t>
            </a:r>
            <a:endParaRPr lang="zh-CN" altLang="en-US" sz="1867"/>
          </a:p>
          <a:p>
            <a:pPr>
              <a:spcBef>
                <a:spcPts val="800"/>
              </a:spcBef>
              <a:buFont typeface="Arial" panose="020B0604020202020204" pitchFamily="34" charset="0"/>
              <a:buNone/>
            </a:pPr>
            <a:r>
              <a:rPr lang="en-US" altLang="zh-CN" sz="1867"/>
              <a:t>{</a:t>
            </a:r>
            <a:endParaRPr lang="zh-CN" altLang="en-US" sz="1867"/>
          </a:p>
          <a:p>
            <a:pPr>
              <a:spcBef>
                <a:spcPts val="800"/>
              </a:spcBef>
              <a:buFont typeface="Arial" panose="020B0604020202020204" pitchFamily="34" charset="0"/>
              <a:buNone/>
            </a:pPr>
            <a:r>
              <a:rPr lang="en-US" altLang="zh-CN" sz="1867"/>
              <a:t>	if (this == &amp;other) return *this;</a:t>
            </a:r>
            <a:endParaRPr lang="zh-CN" altLang="en-US" sz="1867"/>
          </a:p>
          <a:p>
            <a:pPr>
              <a:spcBef>
                <a:spcPts val="800"/>
              </a:spcBef>
              <a:buFont typeface="Arial" panose="020B0604020202020204" pitchFamily="34" charset="0"/>
              <a:buNone/>
            </a:pPr>
            <a:r>
              <a:rPr lang="en-US" altLang="zh-CN" sz="1867"/>
              <a:t> </a:t>
            </a:r>
            <a:endParaRPr lang="zh-CN" altLang="en-US" sz="1867"/>
          </a:p>
          <a:p>
            <a:pPr>
              <a:spcBef>
                <a:spcPts val="800"/>
              </a:spcBef>
              <a:buFont typeface="Arial" panose="020B0604020202020204" pitchFamily="34" charset="0"/>
              <a:buNone/>
            </a:pPr>
            <a:r>
              <a:rPr lang="en-US" altLang="zh-CN" sz="1867"/>
              <a:t>	s_no = other.s_no;</a:t>
            </a:r>
            <a:endParaRPr lang="zh-CN" altLang="en-US" sz="1867"/>
          </a:p>
          <a:p>
            <a:pPr>
              <a:spcBef>
                <a:spcPts val="800"/>
              </a:spcBef>
              <a:buFont typeface="Arial" panose="020B0604020202020204" pitchFamily="34" charset="0"/>
              <a:buNone/>
            </a:pPr>
            <a:r>
              <a:rPr lang="en-US" altLang="zh-CN" sz="1867"/>
              <a:t>	delete class_no;</a:t>
            </a:r>
            <a:endParaRPr lang="zh-CN" altLang="en-US" sz="1867"/>
          </a:p>
          <a:p>
            <a:pPr>
              <a:spcBef>
                <a:spcPts val="800"/>
              </a:spcBef>
              <a:buFont typeface="Arial" panose="020B0604020202020204" pitchFamily="34" charset="0"/>
              <a:buNone/>
            </a:pPr>
            <a:r>
              <a:rPr lang="en-US" altLang="zh-CN" sz="1867"/>
              <a:t>	class_no = new char[strlen(other.class_no) + 1];</a:t>
            </a:r>
            <a:endParaRPr lang="zh-CN" altLang="en-US" sz="1867"/>
          </a:p>
          <a:p>
            <a:pPr>
              <a:spcBef>
                <a:spcPts val="800"/>
              </a:spcBef>
              <a:buFont typeface="Arial" panose="020B0604020202020204" pitchFamily="34" charset="0"/>
              <a:buNone/>
            </a:pPr>
            <a:r>
              <a:rPr lang="en-US" altLang="zh-CN" sz="1867"/>
              <a:t>	strcpy(class_no, other.class_no);</a:t>
            </a:r>
          </a:p>
          <a:p>
            <a:pPr>
              <a:spcBef>
                <a:spcPts val="800"/>
              </a:spcBef>
              <a:buFont typeface="Arial" panose="020B0604020202020204" pitchFamily="34" charset="0"/>
              <a:buNone/>
            </a:pPr>
            <a:endParaRPr lang="zh-CN" altLang="en-US" sz="1867"/>
          </a:p>
          <a:p>
            <a:pPr>
              <a:spcBef>
                <a:spcPts val="800"/>
              </a:spcBef>
              <a:buFont typeface="Arial" panose="020B0604020202020204" pitchFamily="34" charset="0"/>
              <a:buNone/>
            </a:pPr>
            <a:r>
              <a:rPr lang="en-US" altLang="zh-CN" sz="1867"/>
              <a:t>	</a:t>
            </a:r>
            <a:r>
              <a:rPr lang="en-US" altLang="zh-CN" sz="1867">
                <a:solidFill>
                  <a:srgbClr val="FFC000"/>
                </a:solidFill>
              </a:rPr>
              <a:t>People::operator=(other);</a:t>
            </a:r>
            <a:endParaRPr lang="zh-CN" altLang="en-US" sz="1867">
              <a:solidFill>
                <a:srgbClr val="FFC000"/>
              </a:solidFill>
            </a:endParaRPr>
          </a:p>
          <a:p>
            <a:pPr>
              <a:spcBef>
                <a:spcPts val="800"/>
              </a:spcBef>
              <a:buFont typeface="Arial" panose="020B0604020202020204" pitchFamily="34" charset="0"/>
              <a:buNone/>
            </a:pPr>
            <a:r>
              <a:rPr lang="en-US" altLang="zh-CN" sz="1867"/>
              <a:t> </a:t>
            </a:r>
            <a:endParaRPr lang="zh-CN" altLang="en-US" sz="1867"/>
          </a:p>
          <a:p>
            <a:pPr>
              <a:spcBef>
                <a:spcPts val="800"/>
              </a:spcBef>
              <a:buFont typeface="Arial" panose="020B0604020202020204" pitchFamily="34" charset="0"/>
              <a:buNone/>
            </a:pPr>
            <a:r>
              <a:rPr lang="en-US" altLang="zh-CN" sz="1867"/>
              <a:t>	return *this;</a:t>
            </a:r>
            <a:endParaRPr lang="zh-CN" altLang="en-US" sz="1867"/>
          </a:p>
          <a:p>
            <a:pPr>
              <a:spcBef>
                <a:spcPts val="800"/>
              </a:spcBef>
              <a:buFont typeface="Arial" panose="020B0604020202020204" pitchFamily="34" charset="0"/>
              <a:buNone/>
            </a:pPr>
            <a:r>
              <a:rPr lang="en-US" altLang="zh-CN" sz="1867"/>
              <a:t>}</a:t>
            </a:r>
            <a:endParaRPr lang="zh-CN" altLang="en-US" sz="1867" dirty="0"/>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6930" name="Rectangle 2"/>
          <p:cNvSpPr>
            <a:spLocks noGrp="1" noChangeArrowheads="1"/>
          </p:cNvSpPr>
          <p:nvPr>
            <p:ph type="title"/>
          </p:nvPr>
        </p:nvSpPr>
        <p:spPr/>
        <p:txBody>
          <a:bodyPr/>
          <a:lstStyle/>
          <a:p>
            <a:pPr eaLnBrk="1" hangingPunct="1">
              <a:defRPr/>
            </a:pPr>
            <a:r>
              <a:rPr lang="en-US" altLang="zh-CN" dirty="0"/>
              <a:t>Array</a:t>
            </a:r>
            <a:r>
              <a:rPr lang="zh-CN" altLang="en-US" dirty="0"/>
              <a:t>库的问题</a:t>
            </a:r>
          </a:p>
        </p:txBody>
      </p:sp>
      <p:sp>
        <p:nvSpPr>
          <p:cNvPr id="26627" name="Rectangle 3"/>
          <p:cNvSpPr>
            <a:spLocks noGrp="1" noChangeArrowheads="1"/>
          </p:cNvSpPr>
          <p:nvPr>
            <p:ph idx="4294967295"/>
          </p:nvPr>
        </p:nvSpPr>
        <p:spPr>
          <a:xfrm>
            <a:off x="1219200" y="1320800"/>
            <a:ext cx="10972800" cy="5318125"/>
          </a:xfrm>
        </p:spPr>
        <p:txBody>
          <a:bodyPr>
            <a:normAutofit/>
          </a:bodyPr>
          <a:lstStyle/>
          <a:p>
            <a:pPr>
              <a:lnSpc>
                <a:spcPct val="120000"/>
              </a:lnSpc>
              <a:spcBef>
                <a:spcPts val="1600"/>
              </a:spcBef>
            </a:pPr>
            <a:r>
              <a:rPr lang="zh-CN" altLang="en-US" b="1" dirty="0"/>
              <a:t>不能直接用下标变量访问</a:t>
            </a:r>
          </a:p>
          <a:p>
            <a:pPr>
              <a:lnSpc>
                <a:spcPct val="120000"/>
              </a:lnSpc>
              <a:spcBef>
                <a:spcPts val="2400"/>
              </a:spcBef>
            </a:pPr>
            <a:r>
              <a:rPr lang="zh-CN" altLang="en-US" b="1" dirty="0"/>
              <a:t>需要用户程序关心数组空间问题</a:t>
            </a:r>
            <a:endParaRPr lang="en-US" altLang="zh-CN" b="1" dirty="0"/>
          </a:p>
          <a:p>
            <a:pPr>
              <a:lnSpc>
                <a:spcPct val="120000"/>
              </a:lnSpc>
              <a:spcBef>
                <a:spcPts val="800"/>
              </a:spcBef>
            </a:pPr>
            <a:r>
              <a:rPr lang="zh-CN" altLang="en-US" sz="1867" dirty="0"/>
              <a:t>需要调用</a:t>
            </a:r>
            <a:r>
              <a:rPr lang="en-US" altLang="zh-CN" sz="1867" dirty="0"/>
              <a:t>initialize</a:t>
            </a:r>
            <a:r>
              <a:rPr lang="zh-CN" altLang="en-US" sz="1867" dirty="0"/>
              <a:t>函数申请空间</a:t>
            </a:r>
          </a:p>
          <a:p>
            <a:pPr>
              <a:lnSpc>
                <a:spcPct val="120000"/>
              </a:lnSpc>
              <a:spcBef>
                <a:spcPts val="800"/>
              </a:spcBef>
            </a:pPr>
            <a:r>
              <a:rPr lang="zh-CN" altLang="en-US" sz="1867" dirty="0"/>
              <a:t>需要调用</a:t>
            </a:r>
            <a:r>
              <a:rPr lang="en-US" altLang="zh-CN" sz="1867" dirty="0"/>
              <a:t>cleanup</a:t>
            </a:r>
            <a:r>
              <a:rPr lang="zh-CN" altLang="en-US" sz="1867" dirty="0"/>
              <a:t>函数归还空间</a:t>
            </a:r>
          </a:p>
          <a:p>
            <a:pPr>
              <a:lnSpc>
                <a:spcPct val="120000"/>
              </a:lnSpc>
              <a:spcBef>
                <a:spcPts val="2400"/>
              </a:spcBef>
            </a:pPr>
            <a:r>
              <a:rPr lang="zh-CN" altLang="en-US" b="1" dirty="0"/>
              <a:t>函数名冲突</a:t>
            </a:r>
            <a:endParaRPr lang="en-US" altLang="zh-CN" b="1" dirty="0"/>
          </a:p>
          <a:p>
            <a:pPr marL="0" indent="0">
              <a:lnSpc>
                <a:spcPct val="120000"/>
              </a:lnSpc>
              <a:spcBef>
                <a:spcPts val="800"/>
              </a:spcBef>
            </a:pPr>
            <a:r>
              <a:rPr lang="zh-CN" altLang="en-US" sz="1867" dirty="0"/>
              <a:t>一个程序中可能用到很多库，每个库都可能需要做初始化和清除工作。库的设计者都可能觉得</a:t>
            </a:r>
            <a:r>
              <a:rPr lang="en-US" altLang="zh-CN" sz="1867" dirty="0"/>
              <a:t>initialize</a:t>
            </a:r>
            <a:r>
              <a:rPr lang="zh-CN" altLang="en-US" sz="1867" dirty="0"/>
              <a:t>和</a:t>
            </a:r>
            <a:r>
              <a:rPr lang="en-US" altLang="zh-CN" sz="1867" dirty="0"/>
              <a:t>cleanup</a:t>
            </a:r>
            <a:r>
              <a:rPr lang="zh-CN" altLang="en-US" sz="1867" dirty="0"/>
              <a:t>是比较合适的名字，因而都写了这两个函数</a:t>
            </a:r>
          </a:p>
          <a:p>
            <a:pPr>
              <a:lnSpc>
                <a:spcPct val="120000"/>
              </a:lnSpc>
              <a:spcBef>
                <a:spcPts val="2400"/>
              </a:spcBef>
            </a:pPr>
            <a:r>
              <a:rPr lang="zh-CN" altLang="en-US" b="1" dirty="0"/>
              <a:t>使用相当笨拙</a:t>
            </a:r>
            <a:endParaRPr lang="en-US" altLang="zh-CN" b="1" dirty="0"/>
          </a:p>
          <a:p>
            <a:pPr>
              <a:lnSpc>
                <a:spcPct val="120000"/>
              </a:lnSpc>
              <a:spcBef>
                <a:spcPts val="800"/>
              </a:spcBef>
            </a:pPr>
            <a:r>
              <a:rPr lang="zh-CN" altLang="en-US" sz="1867" dirty="0"/>
              <a:t>每次调用和数组有关的函数时，都要传递一个结构体</a:t>
            </a:r>
          </a:p>
        </p:txBody>
      </p:sp>
    </p:spTree>
  </p:cSld>
  <p:clrMapOvr>
    <a:masterClrMapping/>
  </p:clrMapOvr>
  <p:transition spd="med">
    <p:fade/>
  </p:transition>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3234" name="Rectangle 2"/>
          <p:cNvSpPr>
            <a:spLocks noGrp="1" noChangeArrowheads="1"/>
          </p:cNvSpPr>
          <p:nvPr>
            <p:ph type="title"/>
          </p:nvPr>
        </p:nvSpPr>
        <p:spPr/>
        <p:txBody>
          <a:bodyPr/>
          <a:lstStyle/>
          <a:p>
            <a:pPr eaLnBrk="1" hangingPunct="1">
              <a:defRPr/>
            </a:pPr>
            <a:r>
              <a:rPr lang="zh-CN" altLang="en-US" dirty="0"/>
              <a:t>派生类作为基类</a:t>
            </a:r>
          </a:p>
        </p:txBody>
      </p:sp>
      <p:sp>
        <p:nvSpPr>
          <p:cNvPr id="272387" name="Rectangle 3"/>
          <p:cNvSpPr>
            <a:spLocks noGrp="1" noChangeArrowheads="1"/>
          </p:cNvSpPr>
          <p:nvPr>
            <p:ph idx="4294967295"/>
          </p:nvPr>
        </p:nvSpPr>
        <p:spPr>
          <a:xfrm>
            <a:off x="826346" y="1125220"/>
            <a:ext cx="10210800" cy="5011738"/>
          </a:xfrm>
        </p:spPr>
        <p:txBody>
          <a:bodyPr>
            <a:normAutofit lnSpcReduction="10000"/>
          </a:bodyPr>
          <a:lstStyle/>
          <a:p>
            <a:pPr marL="0" indent="0" eaLnBrk="1" hangingPunct="1">
              <a:lnSpc>
                <a:spcPct val="110000"/>
              </a:lnSpc>
              <a:buNone/>
            </a:pPr>
            <a:r>
              <a:rPr lang="zh-CN" altLang="en-US" b="1" dirty="0"/>
              <a:t>基类本身可以是一个派生类</a:t>
            </a:r>
            <a:endParaRPr lang="en-US" altLang="zh-CN" b="1" dirty="0"/>
          </a:p>
          <a:p>
            <a:pPr marL="0" indent="0" eaLnBrk="1" hangingPunct="1">
              <a:lnSpc>
                <a:spcPct val="110000"/>
              </a:lnSpc>
              <a:buNone/>
            </a:pPr>
            <a:r>
              <a:rPr lang="zh-CN" altLang="en-US" sz="1867" dirty="0"/>
              <a:t>如：</a:t>
            </a:r>
            <a:r>
              <a:rPr lang="en-US" altLang="zh-CN" sz="1867" dirty="0"/>
              <a:t>class base { … }</a:t>
            </a:r>
          </a:p>
          <a:p>
            <a:pPr marL="457200" lvl="1" indent="0">
              <a:lnSpc>
                <a:spcPct val="110000"/>
              </a:lnSpc>
              <a:buNone/>
            </a:pPr>
            <a:r>
              <a:rPr lang="en-US" altLang="zh-CN" sz="1867" dirty="0"/>
              <a:t>class d1:public base {…}</a:t>
            </a:r>
          </a:p>
          <a:p>
            <a:pPr marL="457200" lvl="1" indent="0">
              <a:lnSpc>
                <a:spcPct val="110000"/>
              </a:lnSpc>
              <a:buNone/>
            </a:pPr>
            <a:r>
              <a:rPr lang="en-US" altLang="zh-CN" sz="1867" dirty="0"/>
              <a:t>class d2:public d1 {…}</a:t>
            </a:r>
          </a:p>
          <a:p>
            <a:pPr marL="457200" lvl="1" indent="0">
              <a:lnSpc>
                <a:spcPct val="110000"/>
              </a:lnSpc>
              <a:buNone/>
            </a:pPr>
            <a:endParaRPr lang="en-US" altLang="zh-CN" sz="1867" dirty="0"/>
          </a:p>
          <a:p>
            <a:pPr marL="0" indent="0" eaLnBrk="1" hangingPunct="1">
              <a:lnSpc>
                <a:spcPct val="110000"/>
              </a:lnSpc>
              <a:buNone/>
            </a:pPr>
            <a:r>
              <a:rPr lang="zh-CN" altLang="en-US" b="1" dirty="0"/>
              <a:t>每个派生类继承他的直接基类的所有成员</a:t>
            </a:r>
          </a:p>
          <a:p>
            <a:pPr marL="0" lvl="0" indent="0">
              <a:lnSpc>
                <a:spcPct val="110000"/>
              </a:lnSpc>
              <a:buNone/>
            </a:pPr>
            <a:r>
              <a:rPr lang="zh-CN" altLang="en-US" sz="1867" dirty="0"/>
              <a:t>派生类不必关心基类的设计及实现过程</a:t>
            </a:r>
          </a:p>
          <a:p>
            <a:pPr marL="0" indent="0" eaLnBrk="1" hangingPunct="1">
              <a:lnSpc>
                <a:spcPct val="110000"/>
              </a:lnSpc>
              <a:buNone/>
            </a:pPr>
            <a:endParaRPr lang="en-US" altLang="zh-CN" dirty="0"/>
          </a:p>
          <a:p>
            <a:pPr marL="0" indent="0" eaLnBrk="1" hangingPunct="1">
              <a:lnSpc>
                <a:spcPct val="110000"/>
              </a:lnSpc>
              <a:buNone/>
            </a:pPr>
            <a:r>
              <a:rPr lang="zh-CN" altLang="en-US" b="1" dirty="0"/>
              <a:t>对象的构造与析构</a:t>
            </a:r>
            <a:endParaRPr lang="en-US" altLang="zh-CN" b="1" dirty="0"/>
          </a:p>
          <a:p>
            <a:pPr marL="0" indent="0" eaLnBrk="1" hangingPunct="1">
              <a:lnSpc>
                <a:spcPct val="110000"/>
              </a:lnSpc>
              <a:buNone/>
            </a:pPr>
            <a:r>
              <a:rPr lang="zh-CN" altLang="en-US" sz="1867" dirty="0"/>
              <a:t>如果派生类的基类是一个派生类，则每个派生类只负责调用他的直接基类的构造函数</a:t>
            </a:r>
          </a:p>
          <a:p>
            <a:pPr marL="0" indent="0" eaLnBrk="1" hangingPunct="1">
              <a:lnSpc>
                <a:spcPct val="110000"/>
              </a:lnSpc>
              <a:buNone/>
            </a:pPr>
            <a:r>
              <a:rPr lang="zh-CN" altLang="en-US" sz="1867" dirty="0"/>
              <a:t>析构的过程正好相反。 </a:t>
            </a:r>
          </a:p>
        </p:txBody>
      </p:sp>
    </p:spTree>
  </p:cSld>
  <p:clrMapOvr>
    <a:masterClrMapping/>
  </p:clrMapOvr>
  <p:transition spd="med">
    <p:fade/>
  </p:transition>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9362" name="Rectangle 2"/>
          <p:cNvSpPr>
            <a:spLocks noGrp="1" noChangeArrowheads="1"/>
          </p:cNvSpPr>
          <p:nvPr>
            <p:ph type="title"/>
          </p:nvPr>
        </p:nvSpPr>
        <p:spPr/>
        <p:txBody>
          <a:bodyPr/>
          <a:lstStyle/>
          <a:p>
            <a:pPr eaLnBrk="1" hangingPunct="1">
              <a:defRPr/>
            </a:pPr>
            <a:r>
              <a:rPr lang="zh-CN" altLang="en-US" dirty="0"/>
              <a:t>实例</a:t>
            </a:r>
          </a:p>
        </p:txBody>
      </p:sp>
      <p:sp>
        <p:nvSpPr>
          <p:cNvPr id="5" name="矩形 4"/>
          <p:cNvSpPr/>
          <p:nvPr/>
        </p:nvSpPr>
        <p:spPr>
          <a:xfrm>
            <a:off x="390525" y="989727"/>
            <a:ext cx="10772775" cy="5838778"/>
          </a:xfrm>
          <a:prstGeom prst="rect">
            <a:avLst/>
          </a:prstGeom>
        </p:spPr>
        <p:txBody>
          <a:bodyPr wrap="square">
            <a:spAutoFit/>
          </a:bodyPr>
          <a:lstStyle/>
          <a:p>
            <a:pPr eaLnBrk="1" hangingPunct="1">
              <a:buFont typeface="Wingdings" pitchFamily="2" charset="2"/>
              <a:buNone/>
            </a:pPr>
            <a:r>
              <a:rPr lang="en-US" altLang="zh-CN" sz="1867" dirty="0">
                <a:latin typeface="微软雅黑" pitchFamily="34" charset="-122"/>
                <a:ea typeface="微软雅黑" pitchFamily="34" charset="-122"/>
              </a:rPr>
              <a:t>class base  {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x;</a:t>
            </a:r>
          </a:p>
          <a:p>
            <a:pPr eaLnBrk="1" hangingPunct="1">
              <a:buFont typeface="Wingdings" pitchFamily="2" charset="2"/>
              <a:buNone/>
            </a:pPr>
            <a:r>
              <a:rPr lang="en-US" altLang="zh-CN" sz="1867" dirty="0">
                <a:latin typeface="微软雅黑" pitchFamily="34" charset="-122"/>
                <a:ea typeface="微软雅黑" pitchFamily="34" charset="-122"/>
              </a:rPr>
              <a:t>  public:</a:t>
            </a:r>
          </a:p>
          <a:p>
            <a:pPr eaLnBrk="1" hangingPunct="1">
              <a:buFont typeface="Wingdings" pitchFamily="2" charset="2"/>
              <a:buNone/>
            </a:pPr>
            <a:r>
              <a:rPr lang="en-US" altLang="zh-CN" sz="1867" dirty="0">
                <a:latin typeface="微软雅黑" pitchFamily="34" charset="-122"/>
                <a:ea typeface="微软雅黑" pitchFamily="34" charset="-122"/>
              </a:rPr>
              <a:t>    base(</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xx) {x=xx;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&lt;&lt;"constructing base\n";}</a:t>
            </a:r>
          </a:p>
          <a:p>
            <a:pPr eaLnBrk="1" hangingPunct="1">
              <a:buFont typeface="Wingdings" pitchFamily="2" charset="2"/>
              <a:buNone/>
            </a:pPr>
            <a:r>
              <a:rPr lang="en-US" altLang="zh-CN" sz="1867" dirty="0">
                <a:latin typeface="微软雅黑" pitchFamily="34" charset="-122"/>
                <a:ea typeface="微软雅黑" pitchFamily="34" charset="-122"/>
              </a:rPr>
              <a:t>    ~base()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&lt;&lt;"</a:t>
            </a:r>
            <a:r>
              <a:rPr lang="en-US" altLang="zh-CN" sz="1867" dirty="0" err="1">
                <a:latin typeface="微软雅黑" pitchFamily="34" charset="-122"/>
                <a:ea typeface="微软雅黑" pitchFamily="34" charset="-122"/>
              </a:rPr>
              <a:t>destructint</a:t>
            </a:r>
            <a:r>
              <a:rPr lang="en-US" altLang="zh-CN" sz="1867" dirty="0">
                <a:latin typeface="微软雅黑" pitchFamily="34" charset="-122"/>
                <a:ea typeface="微软雅黑" pitchFamily="34" charset="-122"/>
              </a:rPr>
              <a:t> base\n";}  </a:t>
            </a:r>
          </a:p>
          <a:p>
            <a:pPr eaLnBrk="1" hangingPunct="1">
              <a:buFont typeface="Wingdings" pitchFamily="2" charset="2"/>
              <a:buNone/>
            </a:pPr>
            <a:r>
              <a:rPr lang="en-US" altLang="zh-CN" sz="1867" dirty="0">
                <a:latin typeface="微软雅黑" pitchFamily="34" charset="-122"/>
                <a:ea typeface="微软雅黑" pitchFamily="34" charset="-122"/>
              </a:rPr>
              <a:t>};</a:t>
            </a:r>
          </a:p>
          <a:p>
            <a:pPr eaLnBrk="1" hangingPunct="1">
              <a:buFont typeface="Wingdings" pitchFamily="2" charset="2"/>
              <a:buNone/>
            </a:pPr>
            <a:r>
              <a:rPr lang="en-US" altLang="zh-CN" sz="1867" dirty="0">
                <a:latin typeface="微软雅黑" pitchFamily="34" charset="-122"/>
                <a:ea typeface="微软雅黑" pitchFamily="34" charset="-122"/>
              </a:rPr>
              <a:t>class derive1 : public base  {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y;</a:t>
            </a:r>
          </a:p>
          <a:p>
            <a:pPr eaLnBrk="1" hangingPunct="1">
              <a:buFont typeface="Wingdings" pitchFamily="2" charset="2"/>
              <a:buNone/>
            </a:pPr>
            <a:r>
              <a:rPr lang="en-US" altLang="zh-CN" sz="1867" dirty="0">
                <a:latin typeface="微软雅黑" pitchFamily="34" charset="-122"/>
                <a:ea typeface="微软雅黑" pitchFamily="34" charset="-122"/>
              </a:rPr>
              <a:t>public:</a:t>
            </a:r>
          </a:p>
          <a:p>
            <a:pPr eaLnBrk="1" hangingPunct="1">
              <a:buFont typeface="Wingdings" pitchFamily="2" charset="2"/>
              <a:buNone/>
            </a:pPr>
            <a:r>
              <a:rPr lang="en-US" altLang="zh-CN" sz="1867" dirty="0">
                <a:latin typeface="微软雅黑" pitchFamily="34" charset="-122"/>
                <a:ea typeface="微软雅黑" pitchFamily="34" charset="-122"/>
              </a:rPr>
              <a:t>     derive1(</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xx,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yy</a:t>
            </a:r>
            <a:r>
              <a:rPr lang="en-US" altLang="zh-CN" sz="1867" dirty="0">
                <a:latin typeface="微软雅黑" pitchFamily="34" charset="-122"/>
                <a:ea typeface="微软雅黑" pitchFamily="34" charset="-122"/>
              </a:rPr>
              <a:t>): </a:t>
            </a:r>
            <a:r>
              <a:rPr lang="en-US" altLang="zh-CN" sz="1867" dirty="0">
                <a:solidFill>
                  <a:srgbClr val="C00000"/>
                </a:solidFill>
                <a:latin typeface="微软雅黑" pitchFamily="34" charset="-122"/>
                <a:ea typeface="微软雅黑" pitchFamily="34" charset="-122"/>
              </a:rPr>
              <a:t>base(xx)     </a:t>
            </a:r>
            <a:r>
              <a:rPr lang="en-US" altLang="zh-CN" sz="1867" dirty="0">
                <a:latin typeface="微软雅黑" pitchFamily="34" charset="-122"/>
                <a:ea typeface="微软雅黑" pitchFamily="34" charset="-122"/>
              </a:rPr>
              <a:t>{ y = </a:t>
            </a:r>
            <a:r>
              <a:rPr lang="en-US" altLang="zh-CN" sz="1867" dirty="0" err="1">
                <a:latin typeface="微软雅黑" pitchFamily="34" charset="-122"/>
                <a:ea typeface="微软雅黑" pitchFamily="34" charset="-122"/>
              </a:rPr>
              <a:t>yy</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"constructing derive1\n";  }</a:t>
            </a:r>
          </a:p>
          <a:p>
            <a:pPr eaLnBrk="1" hangingPunct="1">
              <a:buFont typeface="Wingdings" pitchFamily="2" charset="2"/>
              <a:buNone/>
            </a:pPr>
            <a:r>
              <a:rPr lang="en-US" altLang="zh-CN" sz="1867" dirty="0">
                <a:latin typeface="微软雅黑" pitchFamily="34" charset="-122"/>
                <a:ea typeface="微软雅黑" pitchFamily="34" charset="-122"/>
              </a:rPr>
              <a:t>     ~derive1() {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"destructing derive1\n";   }  </a:t>
            </a:r>
          </a:p>
          <a:p>
            <a:pPr eaLnBrk="1" hangingPunct="1">
              <a:buFont typeface="Wingdings" pitchFamily="2" charset="2"/>
              <a:buNone/>
            </a:pPr>
            <a:r>
              <a:rPr lang="en-US" altLang="zh-CN" sz="1867" dirty="0">
                <a:latin typeface="微软雅黑" pitchFamily="34" charset="-122"/>
                <a:ea typeface="微软雅黑" pitchFamily="34" charset="-122"/>
              </a:rPr>
              <a:t>};</a:t>
            </a:r>
          </a:p>
          <a:p>
            <a:r>
              <a:rPr lang="en-US" altLang="zh-CN" sz="1867" dirty="0">
                <a:latin typeface="微软雅黑" pitchFamily="34" charset="-122"/>
                <a:ea typeface="微软雅黑" pitchFamily="34" charset="-122"/>
              </a:rPr>
              <a:t>class derive2 : public derive1{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z;</a:t>
            </a:r>
          </a:p>
          <a:p>
            <a:r>
              <a:rPr lang="en-US" altLang="zh-CN" sz="1867" dirty="0">
                <a:latin typeface="微软雅黑" pitchFamily="34" charset="-122"/>
                <a:ea typeface="微软雅黑" pitchFamily="34" charset="-122"/>
              </a:rPr>
              <a:t>public:</a:t>
            </a:r>
          </a:p>
          <a:p>
            <a:r>
              <a:rPr lang="en-US" altLang="zh-CN" sz="1867" dirty="0">
                <a:latin typeface="微软雅黑" pitchFamily="34" charset="-122"/>
                <a:ea typeface="微软雅黑" pitchFamily="34" charset="-122"/>
              </a:rPr>
              <a:t>      derive2(</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xx,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yy</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zz</a:t>
            </a:r>
            <a:r>
              <a:rPr lang="en-US" altLang="zh-CN" sz="1867" dirty="0">
                <a:latin typeface="微软雅黑" pitchFamily="34" charset="-122"/>
                <a:ea typeface="微软雅黑" pitchFamily="34" charset="-122"/>
              </a:rPr>
              <a:t>):</a:t>
            </a:r>
            <a:r>
              <a:rPr lang="en-US" altLang="zh-CN" sz="1867" dirty="0">
                <a:solidFill>
                  <a:srgbClr val="C00000"/>
                </a:solidFill>
                <a:latin typeface="微软雅黑" pitchFamily="34" charset="-122"/>
                <a:ea typeface="微软雅黑" pitchFamily="34" charset="-122"/>
              </a:rPr>
              <a:t>derive1(xx, </a:t>
            </a:r>
            <a:r>
              <a:rPr lang="en-US" altLang="zh-CN" sz="1867" dirty="0" err="1">
                <a:solidFill>
                  <a:srgbClr val="C00000"/>
                </a:solidFill>
                <a:latin typeface="微软雅黑" pitchFamily="34" charset="-122"/>
                <a:ea typeface="微软雅黑" pitchFamily="34" charset="-122"/>
              </a:rPr>
              <a:t>yy</a:t>
            </a:r>
            <a:r>
              <a:rPr lang="en-US" altLang="zh-CN" sz="1867" dirty="0">
                <a:solidFill>
                  <a:srgbClr val="C00000"/>
                </a:solidFill>
                <a:latin typeface="微软雅黑" pitchFamily="34" charset="-122"/>
                <a:ea typeface="微软雅黑" pitchFamily="34" charset="-122"/>
              </a:rPr>
              <a:t>)   </a:t>
            </a:r>
            <a:r>
              <a:rPr lang="en-US" altLang="zh-CN" sz="1867" dirty="0">
                <a:latin typeface="微软雅黑" pitchFamily="34" charset="-122"/>
                <a:ea typeface="微软雅黑" pitchFamily="34" charset="-122"/>
              </a:rPr>
              <a:t>{ z = </a:t>
            </a:r>
            <a:r>
              <a:rPr lang="en-US" altLang="zh-CN" sz="1867" dirty="0" err="1">
                <a:latin typeface="微软雅黑" pitchFamily="34" charset="-122"/>
                <a:ea typeface="微软雅黑" pitchFamily="34" charset="-122"/>
              </a:rPr>
              <a:t>zz</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&lt;&lt;"constructing derive2\n";  }</a:t>
            </a:r>
          </a:p>
          <a:p>
            <a:r>
              <a:rPr lang="en-US" altLang="zh-CN" sz="1867" dirty="0">
                <a:latin typeface="微软雅黑" pitchFamily="34" charset="-122"/>
                <a:ea typeface="微软雅黑" pitchFamily="34" charset="-122"/>
              </a:rPr>
              <a:t>     ~derive2()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&lt;&lt;"destructing derive2\n";}</a:t>
            </a:r>
          </a:p>
          <a:p>
            <a:r>
              <a:rPr lang="en-US" altLang="zh-CN" sz="1867" dirty="0">
                <a:latin typeface="微软雅黑" pitchFamily="34" charset="-122"/>
                <a:ea typeface="微软雅黑" pitchFamily="34" charset="-122"/>
              </a:rPr>
              <a:t> };</a:t>
            </a:r>
          </a:p>
          <a:p>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main()</a:t>
            </a:r>
          </a:p>
          <a:p>
            <a:r>
              <a:rPr lang="en-US" altLang="zh-CN" sz="1867" dirty="0">
                <a:latin typeface="微软雅黑" pitchFamily="34" charset="-122"/>
                <a:ea typeface="微软雅黑" pitchFamily="34" charset="-122"/>
              </a:rPr>
              <a:t>{</a:t>
            </a:r>
          </a:p>
          <a:p>
            <a:r>
              <a:rPr lang="en-US" altLang="zh-CN" sz="1867" dirty="0">
                <a:latin typeface="微软雅黑" pitchFamily="34" charset="-122"/>
                <a:ea typeface="微软雅黑" pitchFamily="34" charset="-122"/>
              </a:rPr>
              <a:t>     derive2 op(1, 2, 3);</a:t>
            </a:r>
          </a:p>
          <a:p>
            <a:r>
              <a:rPr lang="en-US" altLang="zh-CN" sz="1867" dirty="0">
                <a:latin typeface="微软雅黑" pitchFamily="34" charset="-122"/>
                <a:ea typeface="微软雅黑" pitchFamily="34" charset="-122"/>
              </a:rPr>
              <a:t>     return 0;</a:t>
            </a:r>
          </a:p>
          <a:p>
            <a:r>
              <a:rPr lang="en-US" altLang="zh-CN" sz="1867" dirty="0">
                <a:latin typeface="微软雅黑" pitchFamily="34" charset="-122"/>
                <a:ea typeface="微软雅黑" pitchFamily="34" charset="-122"/>
              </a:rPr>
              <a:t>}</a:t>
            </a:r>
          </a:p>
        </p:txBody>
      </p:sp>
      <p:sp>
        <p:nvSpPr>
          <p:cNvPr id="6" name="Text Box 5"/>
          <p:cNvSpPr txBox="1">
            <a:spLocks noChangeArrowheads="1"/>
          </p:cNvSpPr>
          <p:nvPr/>
        </p:nvSpPr>
        <p:spPr bwMode="auto">
          <a:xfrm>
            <a:off x="8934452" y="800100"/>
            <a:ext cx="2781299" cy="1816266"/>
          </a:xfrm>
          <a:prstGeom prst="rect">
            <a:avLst/>
          </a:prstGeom>
          <a:noFill/>
          <a:ln w="12700" cap="sq" algn="ctr">
            <a:solidFill>
              <a:schemeClr val="tx1"/>
            </a:solidFill>
            <a:miter lim="800000"/>
            <a:headEnd type="none" w="sm" len="sm"/>
            <a:tailEnd type="none" w="sm" len="sm"/>
          </a:ln>
        </p:spPr>
        <p:txBody>
          <a:bodyPr wrap="square">
            <a:spAutoFit/>
          </a:bodyPr>
          <a:lstStyle/>
          <a:p>
            <a:r>
              <a:rPr lang="en-US" altLang="zh-CN" sz="1867" dirty="0">
                <a:latin typeface="微软雅黑" pitchFamily="34" charset="-122"/>
                <a:ea typeface="微软雅黑" pitchFamily="34" charset="-122"/>
              </a:rPr>
              <a:t>constructing base</a:t>
            </a:r>
          </a:p>
          <a:p>
            <a:r>
              <a:rPr lang="en-US" altLang="zh-CN" sz="1867" dirty="0">
                <a:latin typeface="微软雅黑" pitchFamily="34" charset="-122"/>
                <a:ea typeface="微软雅黑" pitchFamily="34" charset="-122"/>
              </a:rPr>
              <a:t>constructing derive1</a:t>
            </a:r>
          </a:p>
          <a:p>
            <a:r>
              <a:rPr lang="en-US" altLang="zh-CN" sz="1867" dirty="0">
                <a:latin typeface="微软雅黑" pitchFamily="34" charset="-122"/>
                <a:ea typeface="微软雅黑" pitchFamily="34" charset="-122"/>
              </a:rPr>
              <a:t>constructing derive2 </a:t>
            </a:r>
          </a:p>
          <a:p>
            <a:r>
              <a:rPr lang="en-US" altLang="zh-CN" sz="1867" dirty="0">
                <a:latin typeface="微软雅黑" pitchFamily="34" charset="-122"/>
                <a:ea typeface="微软雅黑" pitchFamily="34" charset="-122"/>
              </a:rPr>
              <a:t>destructing derive2</a:t>
            </a:r>
          </a:p>
          <a:p>
            <a:r>
              <a:rPr lang="en-US" altLang="zh-CN" sz="1867" dirty="0">
                <a:latin typeface="微软雅黑" pitchFamily="34" charset="-122"/>
                <a:ea typeface="微软雅黑" pitchFamily="34" charset="-122"/>
              </a:rPr>
              <a:t>destructing derive1</a:t>
            </a:r>
          </a:p>
          <a:p>
            <a:r>
              <a:rPr lang="en-US" altLang="zh-CN" sz="1867" dirty="0" err="1">
                <a:latin typeface="微软雅黑" pitchFamily="34" charset="-122"/>
                <a:ea typeface="微软雅黑" pitchFamily="34" charset="-122"/>
              </a:rPr>
              <a:t>destructint</a:t>
            </a:r>
            <a:r>
              <a:rPr lang="en-US" altLang="zh-CN" sz="1867" dirty="0">
                <a:latin typeface="微软雅黑" pitchFamily="34" charset="-122"/>
                <a:ea typeface="微软雅黑" pitchFamily="34" charset="-122"/>
              </a:rPr>
              <a:t> base</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edg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5282" name="Rectangle 2"/>
          <p:cNvSpPr>
            <a:spLocks noGrp="1" noChangeArrowheads="1"/>
          </p:cNvSpPr>
          <p:nvPr>
            <p:ph type="title"/>
          </p:nvPr>
        </p:nvSpPr>
        <p:spPr/>
        <p:txBody>
          <a:bodyPr>
            <a:normAutofit/>
          </a:bodyPr>
          <a:lstStyle/>
          <a:p>
            <a:pPr eaLnBrk="1" hangingPunct="1">
              <a:defRPr/>
            </a:pPr>
            <a:r>
              <a:rPr lang="zh-CN" altLang="en-US" dirty="0"/>
              <a:t>派生类对象到基类对象转换</a:t>
            </a:r>
          </a:p>
        </p:txBody>
      </p:sp>
      <p:sp>
        <p:nvSpPr>
          <p:cNvPr id="277507" name="Rectangle 3"/>
          <p:cNvSpPr>
            <a:spLocks noGrp="1" noChangeArrowheads="1"/>
          </p:cNvSpPr>
          <p:nvPr>
            <p:ph idx="4294967295"/>
          </p:nvPr>
        </p:nvSpPr>
        <p:spPr>
          <a:xfrm>
            <a:off x="745067" y="1567815"/>
            <a:ext cx="9734550" cy="3898900"/>
          </a:xfrm>
        </p:spPr>
        <p:txBody>
          <a:bodyPr/>
          <a:lstStyle/>
          <a:p>
            <a:pPr marL="0" indent="0" eaLnBrk="1" hangingPunct="1">
              <a:lnSpc>
                <a:spcPct val="120000"/>
              </a:lnSpc>
              <a:buNone/>
            </a:pPr>
            <a:r>
              <a:rPr lang="zh-CN" altLang="en-US" b="1" dirty="0"/>
              <a:t>不需要写类型转换函数，编译器自动执行</a:t>
            </a:r>
            <a:endParaRPr lang="en-US" altLang="zh-CN" b="1" dirty="0"/>
          </a:p>
          <a:p>
            <a:pPr marL="0" indent="0" eaLnBrk="1" hangingPunct="1">
              <a:lnSpc>
                <a:spcPct val="120000"/>
              </a:lnSpc>
              <a:buNone/>
            </a:pPr>
            <a:endParaRPr lang="en-US" altLang="zh-CN" dirty="0"/>
          </a:p>
          <a:p>
            <a:pPr marL="0" indent="0" eaLnBrk="1" hangingPunct="1">
              <a:lnSpc>
                <a:spcPct val="120000"/>
              </a:lnSpc>
              <a:buNone/>
            </a:pPr>
            <a:r>
              <a:rPr lang="zh-CN" altLang="en-US" b="1" dirty="0"/>
              <a:t>三种转换场合</a:t>
            </a:r>
            <a:endParaRPr lang="en-US" altLang="zh-CN" b="1" dirty="0"/>
          </a:p>
          <a:p>
            <a:pPr marL="0" indent="0" eaLnBrk="1" hangingPunct="1">
              <a:lnSpc>
                <a:spcPct val="120000"/>
              </a:lnSpc>
              <a:buNone/>
            </a:pPr>
            <a:r>
              <a:rPr lang="zh-CN" altLang="en-US" sz="1867" dirty="0"/>
              <a:t>将派生类对象赋给基类对象</a:t>
            </a:r>
          </a:p>
          <a:p>
            <a:pPr marL="0" indent="0" eaLnBrk="1" hangingPunct="1">
              <a:lnSpc>
                <a:spcPct val="120000"/>
              </a:lnSpc>
              <a:buNone/>
            </a:pPr>
            <a:r>
              <a:rPr lang="zh-CN" altLang="en-US" sz="1867" dirty="0"/>
              <a:t>基类指针指向派生类对象</a:t>
            </a:r>
          </a:p>
          <a:p>
            <a:pPr marL="0" indent="0" eaLnBrk="1" hangingPunct="1">
              <a:lnSpc>
                <a:spcPct val="120000"/>
              </a:lnSpc>
              <a:buNone/>
            </a:pPr>
            <a:r>
              <a:rPr lang="zh-CN" altLang="en-US" sz="1867" dirty="0"/>
              <a:t>基类的对象引用派生类的对象</a:t>
            </a:r>
          </a:p>
        </p:txBody>
      </p:sp>
    </p:spTree>
  </p:cSld>
  <p:clrMapOvr>
    <a:masterClrMapping/>
  </p:clrMapOvr>
  <p:transition spd="med">
    <p:fade/>
  </p:transition>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2706" name="Rectangle 2"/>
          <p:cNvSpPr>
            <a:spLocks noGrp="1" noChangeArrowheads="1"/>
          </p:cNvSpPr>
          <p:nvPr>
            <p:ph type="title"/>
          </p:nvPr>
        </p:nvSpPr>
        <p:spPr/>
        <p:txBody>
          <a:bodyPr/>
          <a:lstStyle/>
          <a:p>
            <a:pPr eaLnBrk="1" hangingPunct="1">
              <a:defRPr/>
            </a:pPr>
            <a:r>
              <a:rPr lang="zh-CN" altLang="en-US" dirty="0"/>
              <a:t>将派生类对象赋给基类对象</a:t>
            </a:r>
          </a:p>
        </p:txBody>
      </p:sp>
      <p:sp>
        <p:nvSpPr>
          <p:cNvPr id="278531" name="Rectangle 3"/>
          <p:cNvSpPr>
            <a:spLocks noGrp="1" noChangeArrowheads="1"/>
          </p:cNvSpPr>
          <p:nvPr>
            <p:ph idx="4294967295"/>
          </p:nvPr>
        </p:nvSpPr>
        <p:spPr>
          <a:xfrm>
            <a:off x="484508" y="1278269"/>
            <a:ext cx="10363200" cy="2159000"/>
          </a:xfrm>
        </p:spPr>
        <p:txBody>
          <a:bodyPr>
            <a:normAutofit/>
          </a:bodyPr>
          <a:lstStyle/>
          <a:p>
            <a:pPr marL="0" indent="0">
              <a:buNone/>
            </a:pPr>
            <a:r>
              <a:rPr lang="zh-CN" altLang="en-US" dirty="0"/>
              <a:t>将派生类中的基类部分赋给此基类对象</a:t>
            </a:r>
          </a:p>
        </p:txBody>
      </p:sp>
      <p:grpSp>
        <p:nvGrpSpPr>
          <p:cNvPr id="2" name="组合 12"/>
          <p:cNvGrpSpPr>
            <a:grpSpLocks/>
          </p:cNvGrpSpPr>
          <p:nvPr/>
        </p:nvGrpSpPr>
        <p:grpSpPr bwMode="auto">
          <a:xfrm>
            <a:off x="5443928" y="3587751"/>
            <a:ext cx="5429249" cy="1928284"/>
            <a:chOff x="1857356" y="3929066"/>
            <a:chExt cx="5572164" cy="2214578"/>
          </a:xfrm>
        </p:grpSpPr>
        <p:grpSp>
          <p:nvGrpSpPr>
            <p:cNvPr id="3" name="Group 2"/>
            <p:cNvGrpSpPr>
              <a:grpSpLocks/>
            </p:cNvGrpSpPr>
            <p:nvPr/>
          </p:nvGrpSpPr>
          <p:grpSpPr bwMode="auto">
            <a:xfrm>
              <a:off x="1857356" y="3929066"/>
              <a:ext cx="5572164" cy="2214578"/>
              <a:chOff x="2151" y="1466"/>
              <a:chExt cx="2969" cy="908"/>
            </a:xfrm>
          </p:grpSpPr>
          <p:sp>
            <p:nvSpPr>
              <p:cNvPr id="278537" name="Rectangle 3"/>
              <p:cNvSpPr>
                <a:spLocks noChangeArrowheads="1"/>
              </p:cNvSpPr>
              <p:nvPr/>
            </p:nvSpPr>
            <p:spPr bwMode="auto">
              <a:xfrm>
                <a:off x="2490" y="1610"/>
                <a:ext cx="841" cy="382"/>
              </a:xfrm>
              <a:prstGeom prst="rect">
                <a:avLst/>
              </a:prstGeom>
              <a:noFill/>
              <a:ln w="9525">
                <a:solidFill>
                  <a:schemeClr val="tx1"/>
                </a:solidFill>
                <a:miter lim="800000"/>
                <a:headEnd/>
                <a:tailEnd/>
              </a:ln>
            </p:spPr>
            <p:txBody>
              <a:bodyPr lIns="0" tIns="0" rIns="0" bIns="0"/>
              <a:lstStyle/>
              <a:p>
                <a:pPr algn="ctr">
                  <a:lnSpc>
                    <a:spcPct val="96000"/>
                  </a:lnSpc>
                </a:pPr>
                <a:r>
                  <a:rPr lang="en-US" altLang="zh-CN" sz="1867" dirty="0">
                    <a:latin typeface="微软雅黑" pitchFamily="34" charset="-122"/>
                    <a:ea typeface="微软雅黑" pitchFamily="34" charset="-122"/>
                  </a:rPr>
                  <a:t>x: 1</a:t>
                </a:r>
              </a:p>
              <a:p>
                <a:pPr algn="ctr">
                  <a:lnSpc>
                    <a:spcPct val="96000"/>
                  </a:lnSpc>
                </a:pPr>
                <a:r>
                  <a:rPr lang="en-US" altLang="zh-CN" sz="1867" dirty="0">
                    <a:latin typeface="微软雅黑" pitchFamily="34" charset="-122"/>
                    <a:ea typeface="微软雅黑" pitchFamily="34" charset="-122"/>
                  </a:rPr>
                  <a:t>display()</a:t>
                </a:r>
                <a:endParaRPr lang="zh-CN" altLang="zh-CN" sz="1867" dirty="0">
                  <a:latin typeface="微软雅黑" pitchFamily="34" charset="-122"/>
                  <a:ea typeface="微软雅黑" pitchFamily="34" charset="-122"/>
                </a:endParaRPr>
              </a:p>
            </p:txBody>
          </p:sp>
          <p:sp>
            <p:nvSpPr>
              <p:cNvPr id="278538" name="Rectangle 4"/>
              <p:cNvSpPr>
                <a:spLocks noChangeArrowheads="1"/>
              </p:cNvSpPr>
              <p:nvPr/>
            </p:nvSpPr>
            <p:spPr bwMode="auto">
              <a:xfrm>
                <a:off x="2490" y="1992"/>
                <a:ext cx="841" cy="382"/>
              </a:xfrm>
              <a:prstGeom prst="rect">
                <a:avLst/>
              </a:prstGeom>
              <a:noFill/>
              <a:ln w="9525">
                <a:solidFill>
                  <a:schemeClr val="tx1"/>
                </a:solidFill>
                <a:miter lim="800000"/>
                <a:headEnd/>
                <a:tailEnd/>
              </a:ln>
            </p:spPr>
            <p:txBody>
              <a:bodyPr lIns="0" tIns="0" rIns="0" bIns="0"/>
              <a:lstStyle/>
              <a:p>
                <a:pPr algn="ctr">
                  <a:lnSpc>
                    <a:spcPct val="96000"/>
                  </a:lnSpc>
                </a:pPr>
                <a:r>
                  <a:rPr lang="en-US" altLang="zh-CN" sz="1867">
                    <a:latin typeface="微软雅黑" pitchFamily="34" charset="-122"/>
                    <a:ea typeface="微软雅黑" pitchFamily="34" charset="-122"/>
                  </a:rPr>
                  <a:t>y: 2</a:t>
                </a:r>
              </a:p>
              <a:p>
                <a:pPr algn="ctr">
                  <a:lnSpc>
                    <a:spcPct val="96000"/>
                  </a:lnSpc>
                </a:pPr>
                <a:r>
                  <a:rPr lang="en-US" altLang="zh-CN" sz="1867">
                    <a:latin typeface="微软雅黑" pitchFamily="34" charset="-122"/>
                    <a:ea typeface="微软雅黑" pitchFamily="34" charset="-122"/>
                  </a:rPr>
                  <a:t>display()</a:t>
                </a:r>
              </a:p>
              <a:p>
                <a:endParaRPr lang="zh-CN" altLang="zh-CN" sz="1867">
                  <a:latin typeface="微软雅黑" pitchFamily="34" charset="-122"/>
                  <a:ea typeface="微软雅黑" pitchFamily="34" charset="-122"/>
                </a:endParaRPr>
              </a:p>
            </p:txBody>
          </p:sp>
          <p:sp>
            <p:nvSpPr>
              <p:cNvPr id="278539" name="Text Box 5"/>
              <p:cNvSpPr txBox="1">
                <a:spLocks noChangeArrowheads="1"/>
              </p:cNvSpPr>
              <p:nvPr/>
            </p:nvSpPr>
            <p:spPr bwMode="auto">
              <a:xfrm>
                <a:off x="2151" y="1466"/>
                <a:ext cx="243" cy="364"/>
              </a:xfrm>
              <a:prstGeom prst="rect">
                <a:avLst/>
              </a:prstGeom>
              <a:noFill/>
              <a:ln w="9525" algn="ctr">
                <a:noFill/>
                <a:miter lim="800000"/>
                <a:headEnd/>
                <a:tailEnd/>
              </a:ln>
            </p:spPr>
            <p:txBody>
              <a:bodyPr lIns="0" tIns="0" rIns="0" bIns="0"/>
              <a:lstStyle/>
              <a:p>
                <a:pPr algn="just"/>
                <a:r>
                  <a:rPr lang="en-US" altLang="zh-CN" sz="1867">
                    <a:latin typeface="微软雅黑" pitchFamily="34" charset="-122"/>
                    <a:ea typeface="微软雅黑" pitchFamily="34" charset="-122"/>
                  </a:rPr>
                  <a:t>d</a:t>
                </a:r>
                <a:endParaRPr lang="zh-CN" altLang="zh-CN" sz="1867">
                  <a:latin typeface="微软雅黑" pitchFamily="34" charset="-122"/>
                  <a:ea typeface="微软雅黑" pitchFamily="34" charset="-122"/>
                </a:endParaRPr>
              </a:p>
            </p:txBody>
          </p:sp>
          <p:sp>
            <p:nvSpPr>
              <p:cNvPr id="278540" name="Rectangle 6"/>
              <p:cNvSpPr>
                <a:spLocks noChangeArrowheads="1"/>
              </p:cNvSpPr>
              <p:nvPr/>
            </p:nvSpPr>
            <p:spPr bwMode="auto">
              <a:xfrm>
                <a:off x="3892" y="1610"/>
                <a:ext cx="841" cy="382"/>
              </a:xfrm>
              <a:prstGeom prst="rect">
                <a:avLst/>
              </a:prstGeom>
              <a:noFill/>
              <a:ln w="9525">
                <a:solidFill>
                  <a:schemeClr val="tx1"/>
                </a:solidFill>
                <a:miter lim="800000"/>
                <a:headEnd/>
                <a:tailEnd/>
              </a:ln>
            </p:spPr>
            <p:txBody>
              <a:bodyPr lIns="0" tIns="0" rIns="0" bIns="0"/>
              <a:lstStyle/>
              <a:p>
                <a:pPr algn="ctr">
                  <a:lnSpc>
                    <a:spcPct val="96000"/>
                  </a:lnSpc>
                </a:pPr>
                <a:r>
                  <a:rPr lang="en-US" altLang="zh-CN" sz="1867">
                    <a:latin typeface="微软雅黑" pitchFamily="34" charset="-122"/>
                    <a:ea typeface="微软雅黑" pitchFamily="34" charset="-122"/>
                  </a:rPr>
                  <a:t>x: 1</a:t>
                </a:r>
              </a:p>
              <a:p>
                <a:pPr algn="ctr">
                  <a:lnSpc>
                    <a:spcPct val="96000"/>
                  </a:lnSpc>
                </a:pPr>
                <a:r>
                  <a:rPr lang="en-US" altLang="zh-CN" sz="1867">
                    <a:latin typeface="微软雅黑" pitchFamily="34" charset="-122"/>
                    <a:ea typeface="微软雅黑" pitchFamily="34" charset="-122"/>
                  </a:rPr>
                  <a:t>display()</a:t>
                </a:r>
                <a:endParaRPr lang="zh-CN" altLang="zh-CN" sz="1867">
                  <a:latin typeface="微软雅黑" pitchFamily="34" charset="-122"/>
                  <a:ea typeface="微软雅黑" pitchFamily="34" charset="-122"/>
                </a:endParaRPr>
              </a:p>
            </p:txBody>
          </p:sp>
          <p:sp>
            <p:nvSpPr>
              <p:cNvPr id="278541" name="Text Box 7"/>
              <p:cNvSpPr txBox="1">
                <a:spLocks noChangeArrowheads="1"/>
              </p:cNvSpPr>
              <p:nvPr/>
            </p:nvSpPr>
            <p:spPr bwMode="auto">
              <a:xfrm>
                <a:off x="4877" y="1466"/>
                <a:ext cx="243" cy="364"/>
              </a:xfrm>
              <a:prstGeom prst="rect">
                <a:avLst/>
              </a:prstGeom>
              <a:noFill/>
              <a:ln w="9525" algn="ctr">
                <a:noFill/>
                <a:miter lim="800000"/>
                <a:headEnd/>
                <a:tailEnd/>
              </a:ln>
            </p:spPr>
            <p:txBody>
              <a:bodyPr lIns="0" tIns="0" rIns="0" bIns="0"/>
              <a:lstStyle/>
              <a:p>
                <a:pPr algn="just"/>
                <a:r>
                  <a:rPr lang="en-US" altLang="zh-CN" sz="1867">
                    <a:latin typeface="微软雅黑" pitchFamily="34" charset="-122"/>
                    <a:ea typeface="微软雅黑" pitchFamily="34" charset="-122"/>
                  </a:rPr>
                  <a:t>b</a:t>
                </a:r>
                <a:endParaRPr lang="zh-CN" altLang="zh-CN" sz="1867">
                  <a:latin typeface="微软雅黑" pitchFamily="34" charset="-122"/>
                  <a:ea typeface="微软雅黑" pitchFamily="34" charset="-122"/>
                </a:endParaRPr>
              </a:p>
            </p:txBody>
          </p:sp>
        </p:grpSp>
        <p:sp>
          <p:nvSpPr>
            <p:cNvPr id="278536" name="AutoShape 8"/>
            <p:cNvSpPr>
              <a:spLocks noChangeArrowheads="1"/>
            </p:cNvSpPr>
            <p:nvPr/>
          </p:nvSpPr>
          <p:spPr bwMode="auto">
            <a:xfrm>
              <a:off x="4071934" y="4357694"/>
              <a:ext cx="1071570" cy="785818"/>
            </a:xfrm>
            <a:prstGeom prst="rightArrow">
              <a:avLst>
                <a:gd name="adj1" fmla="val 50000"/>
                <a:gd name="adj2" fmla="val 25808"/>
              </a:avLst>
            </a:prstGeom>
            <a:solidFill>
              <a:schemeClr val="tx2"/>
            </a:solidFill>
            <a:ln w="9525" algn="ctr">
              <a:solidFill>
                <a:schemeClr val="tx1"/>
              </a:solidFill>
              <a:miter lim="800000"/>
              <a:headEnd/>
              <a:tailEnd/>
            </a:ln>
          </p:spPr>
          <p:txBody>
            <a:bodyPr lIns="0" tIns="0" rIns="0" bIns="0"/>
            <a:lstStyle/>
            <a:p>
              <a:endParaRPr lang="zh-CN" altLang="en-US" sz="1867">
                <a:latin typeface="微软雅黑" pitchFamily="34" charset="-122"/>
                <a:ea typeface="微软雅黑" pitchFamily="34" charset="-122"/>
              </a:endParaRPr>
            </a:p>
          </p:txBody>
        </p:sp>
      </p:grpSp>
      <p:sp>
        <p:nvSpPr>
          <p:cNvPr id="278533" name="矩形 13"/>
          <p:cNvSpPr>
            <a:spLocks noChangeArrowheads="1"/>
          </p:cNvSpPr>
          <p:nvPr/>
        </p:nvSpPr>
        <p:spPr bwMode="auto">
          <a:xfrm>
            <a:off x="542926" y="2276603"/>
            <a:ext cx="4095751" cy="3827523"/>
          </a:xfrm>
          <a:prstGeom prst="rect">
            <a:avLst/>
          </a:prstGeom>
          <a:noFill/>
          <a:ln w="9525">
            <a:noFill/>
            <a:miter lim="800000"/>
            <a:headEnd/>
            <a:tailEnd/>
          </a:ln>
        </p:spPr>
        <p:txBody>
          <a:bodyPr>
            <a:spAutoFit/>
          </a:bodyPr>
          <a:lstStyle/>
          <a:p>
            <a:r>
              <a:rPr lang="en-US" altLang="zh-CN" sz="1867" dirty="0">
                <a:latin typeface="微软雅黑" pitchFamily="34" charset="-122"/>
                <a:ea typeface="微软雅黑" pitchFamily="34" charset="-122"/>
              </a:rPr>
              <a:t>class base {</a:t>
            </a:r>
          </a:p>
          <a:p>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x;</a:t>
            </a:r>
          </a:p>
          <a:p>
            <a:r>
              <a:rPr lang="en-US" altLang="zh-CN" sz="1867" dirty="0">
                <a:latin typeface="微软雅黑" pitchFamily="34" charset="-122"/>
                <a:ea typeface="微软雅黑" pitchFamily="34" charset="-122"/>
              </a:rPr>
              <a:t>     public:</a:t>
            </a:r>
          </a:p>
          <a:p>
            <a:r>
              <a:rPr lang="en-US" altLang="zh-CN" sz="1867" dirty="0">
                <a:latin typeface="微软雅黑" pitchFamily="34" charset="-122"/>
                <a:ea typeface="微软雅黑" pitchFamily="34" charset="-122"/>
              </a:rPr>
              <a:t>         base(</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a=0 ) : x(a) {}</a:t>
            </a:r>
          </a:p>
          <a:p>
            <a:r>
              <a:rPr lang="en-US" altLang="zh-CN" sz="1867" dirty="0">
                <a:latin typeface="微软雅黑" pitchFamily="34" charset="-122"/>
                <a:ea typeface="微软雅黑" pitchFamily="34" charset="-122"/>
              </a:rPr>
              <a:t>         void display();</a:t>
            </a:r>
          </a:p>
          <a:p>
            <a:r>
              <a:rPr lang="en-US" altLang="zh-CN" sz="1867" dirty="0">
                <a:latin typeface="微软雅黑" pitchFamily="34" charset="-122"/>
                <a:ea typeface="微软雅黑" pitchFamily="34" charset="-122"/>
              </a:rPr>
              <a:t> };</a:t>
            </a:r>
          </a:p>
          <a:p>
            <a:endParaRPr lang="en-US"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class d1:public base{</a:t>
            </a:r>
          </a:p>
          <a:p>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y;</a:t>
            </a:r>
          </a:p>
          <a:p>
            <a:r>
              <a:rPr lang="en-US" altLang="zh-CN" sz="1867" dirty="0">
                <a:latin typeface="微软雅黑" pitchFamily="34" charset="-122"/>
                <a:ea typeface="微软雅黑" pitchFamily="34" charset="-122"/>
              </a:rPr>
              <a:t>    public: </a:t>
            </a:r>
          </a:p>
          <a:p>
            <a:r>
              <a:rPr lang="en-US" altLang="zh-CN" sz="1867" dirty="0">
                <a:latin typeface="微软雅黑" pitchFamily="34" charset="-122"/>
                <a:ea typeface="微软雅黑" pitchFamily="34" charset="-122"/>
              </a:rPr>
              <a:t>         d1(</a:t>
            </a:r>
            <a:r>
              <a:rPr lang="en-US" altLang="zh-CN" sz="1867" dirty="0" err="1">
                <a:latin typeface="微软雅黑" pitchFamily="34" charset="-122"/>
                <a:ea typeface="微软雅黑" pitchFamily="34" charset="-122"/>
              </a:rPr>
              <a:t>inta</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b) :base(a), y(b) {}</a:t>
            </a:r>
          </a:p>
          <a:p>
            <a:r>
              <a:rPr lang="en-US" altLang="zh-CN" sz="1867" dirty="0">
                <a:latin typeface="微软雅黑" pitchFamily="34" charset="-122"/>
                <a:ea typeface="微软雅黑" pitchFamily="34" charset="-122"/>
              </a:rPr>
              <a:t>         void display();</a:t>
            </a:r>
          </a:p>
          <a:p>
            <a:r>
              <a:rPr lang="en-US" altLang="zh-CN" sz="1867" dirty="0">
                <a:latin typeface="微软雅黑" pitchFamily="34" charset="-122"/>
                <a:ea typeface="微软雅黑" pitchFamily="34" charset="-122"/>
              </a:rPr>
              <a:t>};    </a:t>
            </a:r>
          </a:p>
        </p:txBody>
      </p:sp>
      <p:sp>
        <p:nvSpPr>
          <p:cNvPr id="15" name="TextBox 14"/>
          <p:cNvSpPr txBox="1">
            <a:spLocks noChangeArrowheads="1"/>
          </p:cNvSpPr>
          <p:nvPr/>
        </p:nvSpPr>
        <p:spPr bwMode="auto">
          <a:xfrm>
            <a:off x="5838826" y="2076451"/>
            <a:ext cx="2190751" cy="1241622"/>
          </a:xfrm>
          <a:prstGeom prst="rect">
            <a:avLst/>
          </a:prstGeom>
          <a:noFill/>
          <a:ln w="9525">
            <a:noFill/>
            <a:miter lim="800000"/>
            <a:headEnd/>
            <a:tailEnd/>
          </a:ln>
        </p:spPr>
        <p:txBody>
          <a:bodyPr>
            <a:spAutoFit/>
          </a:bodyPr>
          <a:lstStyle/>
          <a:p>
            <a:r>
              <a:rPr lang="en-US" altLang="zh-CN" sz="1867" dirty="0">
                <a:latin typeface="微软雅黑" pitchFamily="34" charset="-122"/>
                <a:ea typeface="微软雅黑" pitchFamily="34" charset="-122"/>
              </a:rPr>
              <a:t>base  b;</a:t>
            </a:r>
          </a:p>
          <a:p>
            <a:r>
              <a:rPr lang="en-US" altLang="zh-CN" sz="1867" dirty="0">
                <a:latin typeface="微软雅黑" pitchFamily="34" charset="-122"/>
                <a:ea typeface="微软雅黑" pitchFamily="34" charset="-122"/>
              </a:rPr>
              <a:t>d1  d(1,2);</a:t>
            </a:r>
          </a:p>
          <a:p>
            <a:r>
              <a:rPr lang="en-US" altLang="zh-CN" sz="1867" dirty="0">
                <a:latin typeface="微软雅黑" pitchFamily="34" charset="-122"/>
                <a:ea typeface="微软雅黑" pitchFamily="34" charset="-122"/>
              </a:rPr>
              <a:t>b = d;</a:t>
            </a:r>
          </a:p>
          <a:p>
            <a:endParaRPr lang="zh-CN" altLang="en-US" sz="1867" dirty="0">
              <a:latin typeface="微软雅黑" pitchFamily="34" charset="-122"/>
              <a:ea typeface="微软雅黑" pitchFamily="34" charset="-122"/>
            </a:endParaRPr>
          </a:p>
        </p:txBody>
      </p:sp>
      <p:sp>
        <p:nvSpPr>
          <p:cNvPr id="16" name="TextBox 15"/>
          <p:cNvSpPr txBox="1"/>
          <p:nvPr/>
        </p:nvSpPr>
        <p:spPr>
          <a:xfrm>
            <a:off x="8677276" y="5267325"/>
            <a:ext cx="2081601" cy="666977"/>
          </a:xfrm>
          <a:prstGeom prst="rect">
            <a:avLst/>
          </a:prstGeom>
          <a:noFill/>
        </p:spPr>
        <p:txBody>
          <a:bodyPr wrap="square" rtlCol="0">
            <a:spAutoFit/>
          </a:bodyPr>
          <a:lstStyle/>
          <a:p>
            <a:r>
              <a:rPr lang="en-US" altLang="zh-CN" sz="1867" dirty="0" err="1"/>
              <a:t>b.display</a:t>
            </a:r>
            <a:r>
              <a:rPr lang="en-US" altLang="zh-CN" sz="1867" dirty="0"/>
              <a:t>() </a:t>
            </a:r>
            <a:r>
              <a:rPr lang="zh-CN" altLang="en-US" sz="1867" dirty="0"/>
              <a:t>是基类的</a:t>
            </a:r>
            <a:r>
              <a:rPr lang="en-US" altLang="zh-CN" sz="1867" dirty="0"/>
              <a:t>display</a:t>
            </a:r>
            <a:endParaRPr lang="zh-CN" altLang="en-US" sz="1867" dirty="0"/>
          </a:p>
        </p:txBody>
      </p:sp>
      <p:sp>
        <p:nvSpPr>
          <p:cNvPr id="17" name="TextBox 16"/>
          <p:cNvSpPr txBox="1"/>
          <p:nvPr/>
        </p:nvSpPr>
        <p:spPr>
          <a:xfrm>
            <a:off x="8634030" y="6073251"/>
            <a:ext cx="2081601" cy="666977"/>
          </a:xfrm>
          <a:prstGeom prst="rect">
            <a:avLst/>
          </a:prstGeom>
          <a:noFill/>
        </p:spPr>
        <p:txBody>
          <a:bodyPr wrap="square" rtlCol="0">
            <a:spAutoFit/>
          </a:bodyPr>
          <a:lstStyle/>
          <a:p>
            <a:r>
              <a:rPr lang="en-US" altLang="zh-CN" sz="1867" dirty="0" err="1"/>
              <a:t>d.display</a:t>
            </a:r>
            <a:r>
              <a:rPr lang="en-US" altLang="zh-CN" sz="1867" dirty="0"/>
              <a:t>() </a:t>
            </a:r>
            <a:r>
              <a:rPr lang="zh-CN" altLang="en-US" sz="1867" dirty="0"/>
              <a:t>是派生类的</a:t>
            </a:r>
            <a:r>
              <a:rPr lang="en-US" altLang="zh-CN" sz="1867" dirty="0"/>
              <a:t>display</a:t>
            </a:r>
            <a:endParaRPr lang="zh-CN" altLang="en-US" sz="1867"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linds(horizont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linds(horizontal)">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3730" name="Rectangle 2"/>
          <p:cNvSpPr>
            <a:spLocks noGrp="1" noChangeArrowheads="1"/>
          </p:cNvSpPr>
          <p:nvPr>
            <p:ph type="title"/>
          </p:nvPr>
        </p:nvSpPr>
        <p:spPr/>
        <p:txBody>
          <a:bodyPr/>
          <a:lstStyle/>
          <a:p>
            <a:pPr eaLnBrk="1" hangingPunct="1">
              <a:defRPr/>
            </a:pPr>
            <a:r>
              <a:rPr lang="zh-CN" altLang="en-US" dirty="0"/>
              <a:t>基类指针指向派生类对象</a:t>
            </a:r>
          </a:p>
        </p:txBody>
      </p:sp>
      <p:sp>
        <p:nvSpPr>
          <p:cNvPr id="279555" name="Rectangle 3"/>
          <p:cNvSpPr>
            <a:spLocks noGrp="1" noChangeArrowheads="1"/>
          </p:cNvSpPr>
          <p:nvPr>
            <p:ph idx="4294967295"/>
          </p:nvPr>
        </p:nvSpPr>
        <p:spPr>
          <a:xfrm>
            <a:off x="469900" y="1331085"/>
            <a:ext cx="11252200" cy="1303337"/>
          </a:xfrm>
        </p:spPr>
        <p:txBody>
          <a:bodyPr>
            <a:normAutofit/>
          </a:bodyPr>
          <a:lstStyle/>
          <a:p>
            <a:pPr marL="0" indent="0" eaLnBrk="1" hangingPunct="1">
              <a:lnSpc>
                <a:spcPct val="120000"/>
              </a:lnSpc>
              <a:buNone/>
            </a:pPr>
            <a:r>
              <a:rPr lang="zh-CN" altLang="en-US" dirty="0"/>
              <a:t>基类指针只能解释基类的成员，因此，只能访问派生类中的基类部分。 </a:t>
            </a:r>
          </a:p>
          <a:p>
            <a:pPr marL="0" indent="0" eaLnBrk="1" hangingPunct="1">
              <a:lnSpc>
                <a:spcPct val="120000"/>
              </a:lnSpc>
              <a:buNone/>
            </a:pPr>
            <a:r>
              <a:rPr lang="zh-CN" altLang="en-US" dirty="0"/>
              <a:t>通过指针修改基类对象时，派生类对象也被修改。</a:t>
            </a:r>
          </a:p>
        </p:txBody>
      </p:sp>
      <p:grpSp>
        <p:nvGrpSpPr>
          <p:cNvPr id="2" name="Group 2"/>
          <p:cNvGrpSpPr>
            <a:grpSpLocks/>
          </p:cNvGrpSpPr>
          <p:nvPr/>
        </p:nvGrpSpPr>
        <p:grpSpPr bwMode="auto">
          <a:xfrm>
            <a:off x="737050" y="3584489"/>
            <a:ext cx="3636433" cy="2072216"/>
            <a:chOff x="2490" y="6433"/>
            <a:chExt cx="1859" cy="1128"/>
          </a:xfrm>
        </p:grpSpPr>
        <p:sp>
          <p:nvSpPr>
            <p:cNvPr id="279558" name="Rectangle 3"/>
            <p:cNvSpPr>
              <a:spLocks noChangeArrowheads="1"/>
            </p:cNvSpPr>
            <p:nvPr/>
          </p:nvSpPr>
          <p:spPr bwMode="auto">
            <a:xfrm>
              <a:off x="2829" y="6797"/>
              <a:ext cx="841" cy="382"/>
            </a:xfrm>
            <a:prstGeom prst="rect">
              <a:avLst/>
            </a:prstGeom>
            <a:solidFill>
              <a:schemeClr val="tx2"/>
            </a:solidFill>
            <a:ln w="19050">
              <a:solidFill>
                <a:schemeClr val="tx1"/>
              </a:solidFill>
              <a:miter lim="800000"/>
              <a:headEnd/>
              <a:tailEnd/>
            </a:ln>
          </p:spPr>
          <p:txBody>
            <a:bodyPr lIns="0" tIns="0" rIns="0" bIns="0"/>
            <a:lstStyle/>
            <a:p>
              <a:pPr algn="ctr">
                <a:lnSpc>
                  <a:spcPct val="96000"/>
                </a:lnSpc>
              </a:pPr>
              <a:r>
                <a:rPr lang="en-US" altLang="zh-CN" sz="1867" dirty="0">
                  <a:solidFill>
                    <a:schemeClr val="bg1"/>
                  </a:solidFill>
                  <a:latin typeface="微软雅黑" pitchFamily="34" charset="-122"/>
                  <a:ea typeface="微软雅黑" pitchFamily="34" charset="-122"/>
                </a:rPr>
                <a:t>x: 1</a:t>
              </a:r>
            </a:p>
            <a:p>
              <a:pPr algn="ctr">
                <a:lnSpc>
                  <a:spcPct val="96000"/>
                </a:lnSpc>
              </a:pPr>
              <a:r>
                <a:rPr lang="en-US" altLang="zh-CN" sz="1867" dirty="0">
                  <a:solidFill>
                    <a:schemeClr val="bg1"/>
                  </a:solidFill>
                  <a:latin typeface="微软雅黑" pitchFamily="34" charset="-122"/>
                  <a:ea typeface="微软雅黑" pitchFamily="34" charset="-122"/>
                </a:rPr>
                <a:t>display()</a:t>
              </a:r>
              <a:endParaRPr lang="zh-CN" altLang="zh-CN" sz="1867" dirty="0">
                <a:solidFill>
                  <a:schemeClr val="bg1"/>
                </a:solidFill>
                <a:latin typeface="微软雅黑" pitchFamily="34" charset="-122"/>
                <a:ea typeface="微软雅黑" pitchFamily="34" charset="-122"/>
              </a:endParaRPr>
            </a:p>
          </p:txBody>
        </p:sp>
        <p:sp>
          <p:nvSpPr>
            <p:cNvPr id="279559" name="Rectangle 4"/>
            <p:cNvSpPr>
              <a:spLocks noChangeArrowheads="1"/>
            </p:cNvSpPr>
            <p:nvPr/>
          </p:nvSpPr>
          <p:spPr bwMode="auto">
            <a:xfrm>
              <a:off x="2829" y="7179"/>
              <a:ext cx="841" cy="382"/>
            </a:xfrm>
            <a:prstGeom prst="rect">
              <a:avLst/>
            </a:prstGeom>
            <a:noFill/>
            <a:ln w="19050">
              <a:solidFill>
                <a:schemeClr val="tx1"/>
              </a:solidFill>
              <a:miter lim="800000"/>
              <a:headEnd/>
              <a:tailEnd/>
            </a:ln>
          </p:spPr>
          <p:txBody>
            <a:bodyPr lIns="0" tIns="0" rIns="0" bIns="0"/>
            <a:lstStyle/>
            <a:p>
              <a:pPr algn="ctr">
                <a:lnSpc>
                  <a:spcPct val="96000"/>
                </a:lnSpc>
              </a:pPr>
              <a:r>
                <a:rPr lang="en-US" altLang="zh-CN" sz="1867">
                  <a:latin typeface="微软雅黑" pitchFamily="34" charset="-122"/>
                  <a:ea typeface="微软雅黑" pitchFamily="34" charset="-122"/>
                </a:rPr>
                <a:t>y: 2</a:t>
              </a:r>
            </a:p>
            <a:p>
              <a:pPr algn="ctr">
                <a:lnSpc>
                  <a:spcPct val="96000"/>
                </a:lnSpc>
              </a:pPr>
              <a:r>
                <a:rPr lang="en-US" altLang="zh-CN" sz="1867">
                  <a:latin typeface="微软雅黑" pitchFamily="34" charset="-122"/>
                  <a:ea typeface="微软雅黑" pitchFamily="34" charset="-122"/>
                </a:rPr>
                <a:t>display()</a:t>
              </a:r>
              <a:endParaRPr lang="zh-CN" altLang="zh-CN" sz="1867">
                <a:latin typeface="微软雅黑" pitchFamily="34" charset="-122"/>
                <a:ea typeface="微软雅黑" pitchFamily="34" charset="-122"/>
              </a:endParaRPr>
            </a:p>
          </p:txBody>
        </p:sp>
        <p:sp>
          <p:nvSpPr>
            <p:cNvPr id="279560" name="Text Box 5"/>
            <p:cNvSpPr txBox="1">
              <a:spLocks noChangeArrowheads="1"/>
            </p:cNvSpPr>
            <p:nvPr/>
          </p:nvSpPr>
          <p:spPr bwMode="auto">
            <a:xfrm>
              <a:off x="2490" y="6653"/>
              <a:ext cx="243" cy="364"/>
            </a:xfrm>
            <a:prstGeom prst="rect">
              <a:avLst/>
            </a:prstGeom>
            <a:noFill/>
            <a:ln w="9525" algn="ctr">
              <a:noFill/>
              <a:miter lim="800000"/>
              <a:headEnd/>
              <a:tailEnd/>
            </a:ln>
          </p:spPr>
          <p:txBody>
            <a:bodyPr lIns="0" tIns="0" rIns="0" bIns="0"/>
            <a:lstStyle/>
            <a:p>
              <a:pPr algn="just">
                <a:lnSpc>
                  <a:spcPct val="96000"/>
                </a:lnSpc>
              </a:pPr>
              <a:r>
                <a:rPr lang="en-US" altLang="zh-CN" sz="1867" dirty="0">
                  <a:latin typeface="微软雅黑" pitchFamily="34" charset="-122"/>
                  <a:ea typeface="微软雅黑" pitchFamily="34" charset="-122"/>
                </a:rPr>
                <a:t>d</a:t>
              </a:r>
              <a:endParaRPr lang="zh-CN" altLang="zh-CN" sz="1867" dirty="0">
                <a:latin typeface="微软雅黑" pitchFamily="34" charset="-122"/>
                <a:ea typeface="微软雅黑" pitchFamily="34" charset="-122"/>
              </a:endParaRPr>
            </a:p>
          </p:txBody>
        </p:sp>
        <p:sp>
          <p:nvSpPr>
            <p:cNvPr id="279561" name="Text Box 6"/>
            <p:cNvSpPr txBox="1">
              <a:spLocks noChangeArrowheads="1"/>
            </p:cNvSpPr>
            <p:nvPr/>
          </p:nvSpPr>
          <p:spPr bwMode="auto">
            <a:xfrm>
              <a:off x="4106" y="6433"/>
              <a:ext cx="243" cy="364"/>
            </a:xfrm>
            <a:prstGeom prst="rect">
              <a:avLst/>
            </a:prstGeom>
            <a:noFill/>
            <a:ln w="9525" algn="ctr">
              <a:noFill/>
              <a:miter lim="800000"/>
              <a:headEnd/>
              <a:tailEnd/>
            </a:ln>
          </p:spPr>
          <p:txBody>
            <a:bodyPr lIns="0" tIns="0" rIns="0" bIns="0"/>
            <a:lstStyle/>
            <a:p>
              <a:pPr algn="just">
                <a:lnSpc>
                  <a:spcPct val="96000"/>
                </a:lnSpc>
              </a:pPr>
              <a:r>
                <a:rPr lang="en-US" altLang="zh-CN" sz="1867">
                  <a:latin typeface="微软雅黑" pitchFamily="34" charset="-122"/>
                  <a:ea typeface="微软雅黑" pitchFamily="34" charset="-122"/>
                </a:rPr>
                <a:t>bp</a:t>
              </a:r>
              <a:endParaRPr lang="zh-CN" altLang="zh-CN" sz="1867">
                <a:latin typeface="微软雅黑" pitchFamily="34" charset="-122"/>
                <a:ea typeface="微软雅黑" pitchFamily="34" charset="-122"/>
              </a:endParaRPr>
            </a:p>
          </p:txBody>
        </p:sp>
        <p:cxnSp>
          <p:nvCxnSpPr>
            <p:cNvPr id="279562" name="AutoShape 7"/>
            <p:cNvCxnSpPr>
              <a:cxnSpLocks noChangeShapeType="1"/>
            </p:cNvCxnSpPr>
            <p:nvPr/>
          </p:nvCxnSpPr>
          <p:spPr bwMode="auto">
            <a:xfrm flipH="1">
              <a:off x="3670" y="6653"/>
              <a:ext cx="329" cy="144"/>
            </a:xfrm>
            <a:prstGeom prst="straightConnector1">
              <a:avLst/>
            </a:prstGeom>
            <a:noFill/>
            <a:ln w="28575">
              <a:solidFill>
                <a:schemeClr val="tx1"/>
              </a:solidFill>
              <a:round/>
              <a:headEnd/>
              <a:tailEnd type="triangle" w="med" len="med"/>
            </a:ln>
          </p:spPr>
        </p:cxnSp>
      </p:grpSp>
      <p:sp>
        <p:nvSpPr>
          <p:cNvPr id="279557" name="TextBox 10"/>
          <p:cNvSpPr txBox="1">
            <a:spLocks noChangeArrowheads="1"/>
          </p:cNvSpPr>
          <p:nvPr/>
        </p:nvSpPr>
        <p:spPr bwMode="auto">
          <a:xfrm>
            <a:off x="571501" y="2824559"/>
            <a:ext cx="3333751" cy="379656"/>
          </a:xfrm>
          <a:prstGeom prst="rect">
            <a:avLst/>
          </a:prstGeom>
          <a:noFill/>
          <a:ln w="9525">
            <a:noFill/>
            <a:miter lim="800000"/>
            <a:headEnd/>
            <a:tailEnd/>
          </a:ln>
        </p:spPr>
        <p:txBody>
          <a:bodyPr>
            <a:spAutoFit/>
          </a:bodyPr>
          <a:lstStyle/>
          <a:p>
            <a:r>
              <a:rPr lang="en-US" altLang="zh-CN" sz="1867" dirty="0">
                <a:latin typeface="微软雅黑" pitchFamily="34" charset="-122"/>
                <a:ea typeface="微软雅黑" pitchFamily="34" charset="-122"/>
              </a:rPr>
              <a:t>base  *</a:t>
            </a:r>
            <a:r>
              <a:rPr lang="en-US" altLang="zh-CN" sz="1867" dirty="0" err="1">
                <a:latin typeface="微软雅黑" pitchFamily="34" charset="-122"/>
                <a:ea typeface="微软雅黑" pitchFamily="34" charset="-122"/>
              </a:rPr>
              <a:t>bp</a:t>
            </a:r>
            <a:r>
              <a:rPr lang="en-US" altLang="zh-CN" sz="1867" dirty="0">
                <a:latin typeface="微软雅黑" pitchFamily="34" charset="-122"/>
                <a:ea typeface="微软雅黑" pitchFamily="34" charset="-122"/>
              </a:rPr>
              <a:t> = &amp; d;</a:t>
            </a:r>
            <a:endParaRPr lang="zh-CN" altLang="en-US" sz="1867" dirty="0">
              <a:latin typeface="微软雅黑" pitchFamily="34" charset="-122"/>
              <a:ea typeface="微软雅黑" pitchFamily="34" charset="-122"/>
            </a:endParaRPr>
          </a:p>
        </p:txBody>
      </p:sp>
      <p:sp>
        <p:nvSpPr>
          <p:cNvPr id="12" name="TextBox 11"/>
          <p:cNvSpPr txBox="1"/>
          <p:nvPr/>
        </p:nvSpPr>
        <p:spPr>
          <a:xfrm>
            <a:off x="5267326" y="4308525"/>
            <a:ext cx="4438861" cy="379656"/>
          </a:xfrm>
          <a:prstGeom prst="rect">
            <a:avLst/>
          </a:prstGeom>
          <a:noFill/>
        </p:spPr>
        <p:txBody>
          <a:bodyPr wrap="square" rtlCol="0">
            <a:spAutoFit/>
          </a:bodyPr>
          <a:lstStyle/>
          <a:p>
            <a:r>
              <a:rPr lang="en-US" altLang="zh-CN" sz="1867" dirty="0" err="1"/>
              <a:t>bp</a:t>
            </a:r>
            <a:r>
              <a:rPr lang="en-US" altLang="zh-CN" sz="1867" dirty="0"/>
              <a:t>-&gt;display() </a:t>
            </a:r>
            <a:r>
              <a:rPr lang="zh-CN" altLang="en-US" sz="1867" dirty="0"/>
              <a:t>是基类的</a:t>
            </a:r>
            <a:r>
              <a:rPr lang="en-US" altLang="zh-CN" sz="1867" dirty="0"/>
              <a:t>display</a:t>
            </a:r>
            <a:endParaRPr lang="zh-CN" altLang="en-US" sz="1867" dirty="0"/>
          </a:p>
        </p:txBody>
      </p:sp>
      <p:sp>
        <p:nvSpPr>
          <p:cNvPr id="13" name="TextBox 12"/>
          <p:cNvSpPr txBox="1"/>
          <p:nvPr/>
        </p:nvSpPr>
        <p:spPr>
          <a:xfrm>
            <a:off x="5267326" y="5267325"/>
            <a:ext cx="4052781" cy="379656"/>
          </a:xfrm>
          <a:prstGeom prst="rect">
            <a:avLst/>
          </a:prstGeom>
          <a:noFill/>
        </p:spPr>
        <p:txBody>
          <a:bodyPr wrap="square" rtlCol="0">
            <a:spAutoFit/>
          </a:bodyPr>
          <a:lstStyle/>
          <a:p>
            <a:r>
              <a:rPr lang="en-US" altLang="zh-CN" sz="1867" dirty="0" err="1"/>
              <a:t>d.display</a:t>
            </a:r>
            <a:r>
              <a:rPr lang="en-US" altLang="zh-CN" sz="1867" dirty="0"/>
              <a:t>() </a:t>
            </a:r>
            <a:r>
              <a:rPr lang="zh-CN" altLang="en-US" sz="1867" dirty="0"/>
              <a:t>是派生类的</a:t>
            </a:r>
            <a:r>
              <a:rPr lang="en-US" altLang="zh-CN" sz="1867" dirty="0"/>
              <a:t>display</a:t>
            </a:r>
            <a:endParaRPr lang="zh-CN" altLang="en-US" sz="1867"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9557"/>
                                        </p:tgtEl>
                                        <p:attrNameLst>
                                          <p:attrName>style.visibility</p:attrName>
                                        </p:attrNameLst>
                                      </p:cBhvr>
                                      <p:to>
                                        <p:strVal val="visible"/>
                                      </p:to>
                                    </p:set>
                                    <p:animEffect transition="in" filter="blinds(horizontal)">
                                      <p:cBhvr>
                                        <p:cTn id="7" dur="500"/>
                                        <p:tgtEl>
                                          <p:spTgt spid="27955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7" grpId="0"/>
      <p:bldP spid="12" grpId="0"/>
      <p:bldP spid="13" grpId="0"/>
    </p:bld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4754" name="Rectangle 2"/>
          <p:cNvSpPr>
            <a:spLocks noGrp="1" noChangeArrowheads="1"/>
          </p:cNvSpPr>
          <p:nvPr>
            <p:ph type="title"/>
          </p:nvPr>
        </p:nvSpPr>
        <p:spPr/>
        <p:txBody>
          <a:bodyPr/>
          <a:lstStyle/>
          <a:p>
            <a:pPr eaLnBrk="1" hangingPunct="1">
              <a:defRPr/>
            </a:pPr>
            <a:r>
              <a:rPr lang="zh-CN" altLang="en-US" dirty="0"/>
              <a:t>基类的对象引用派生类的对象</a:t>
            </a:r>
          </a:p>
        </p:txBody>
      </p:sp>
      <p:sp>
        <p:nvSpPr>
          <p:cNvPr id="280579" name="Rectangle 3"/>
          <p:cNvSpPr>
            <a:spLocks noGrp="1" noChangeArrowheads="1"/>
          </p:cNvSpPr>
          <p:nvPr>
            <p:ph idx="4294967295"/>
          </p:nvPr>
        </p:nvSpPr>
        <p:spPr>
          <a:xfrm>
            <a:off x="0" y="1476375"/>
            <a:ext cx="10363200" cy="1376363"/>
          </a:xfrm>
        </p:spPr>
        <p:txBody>
          <a:bodyPr>
            <a:normAutofit/>
          </a:bodyPr>
          <a:lstStyle/>
          <a:p>
            <a:pPr eaLnBrk="1" hangingPunct="1">
              <a:lnSpc>
                <a:spcPct val="120000"/>
              </a:lnSpc>
            </a:pPr>
            <a:r>
              <a:rPr lang="zh-CN" altLang="en-US" dirty="0"/>
              <a:t>给派生类中的基类部分取个别名。</a:t>
            </a:r>
          </a:p>
          <a:p>
            <a:pPr eaLnBrk="1" hangingPunct="1">
              <a:lnSpc>
                <a:spcPct val="120000"/>
              </a:lnSpc>
            </a:pPr>
            <a:r>
              <a:rPr lang="zh-CN" altLang="en-US" dirty="0"/>
              <a:t>基类对象改变时，派生类对象也被修改。</a:t>
            </a:r>
          </a:p>
        </p:txBody>
      </p:sp>
      <p:sp>
        <p:nvSpPr>
          <p:cNvPr id="280580" name="Rectangle 4"/>
          <p:cNvSpPr>
            <a:spLocks noChangeArrowheads="1"/>
          </p:cNvSpPr>
          <p:nvPr/>
        </p:nvSpPr>
        <p:spPr bwMode="auto">
          <a:xfrm>
            <a:off x="1036805" y="2852208"/>
            <a:ext cx="3048000" cy="379656"/>
          </a:xfrm>
          <a:prstGeom prst="rect">
            <a:avLst/>
          </a:prstGeom>
          <a:noFill/>
          <a:ln w="12700" cap="sq" algn="ctr">
            <a:noFill/>
            <a:miter lim="800000"/>
            <a:headEnd type="none" w="sm" len="sm"/>
            <a:tailEnd type="none" w="sm" len="sm"/>
          </a:ln>
        </p:spPr>
        <p:txBody>
          <a:bodyPr>
            <a:spAutoFit/>
          </a:bodyPr>
          <a:lstStyle/>
          <a:p>
            <a:r>
              <a:rPr lang="en-US" altLang="zh-CN" sz="1867" dirty="0">
                <a:latin typeface="微软雅黑" pitchFamily="34" charset="-122"/>
                <a:ea typeface="微软雅黑" pitchFamily="34" charset="-122"/>
              </a:rPr>
              <a:t>base &amp;</a:t>
            </a:r>
            <a:r>
              <a:rPr lang="en-US" altLang="zh-CN" sz="1867" dirty="0" err="1">
                <a:latin typeface="微软雅黑" pitchFamily="34" charset="-122"/>
                <a:ea typeface="微软雅黑" pitchFamily="34" charset="-122"/>
              </a:rPr>
              <a:t>br</a:t>
            </a:r>
            <a:r>
              <a:rPr lang="en-US" altLang="zh-CN" sz="1867" dirty="0">
                <a:latin typeface="微软雅黑" pitchFamily="34" charset="-122"/>
                <a:ea typeface="微软雅黑" pitchFamily="34" charset="-122"/>
              </a:rPr>
              <a:t> = d;</a:t>
            </a:r>
          </a:p>
        </p:txBody>
      </p:sp>
      <p:grpSp>
        <p:nvGrpSpPr>
          <p:cNvPr id="2" name="Group 2"/>
          <p:cNvGrpSpPr>
            <a:grpSpLocks/>
          </p:cNvGrpSpPr>
          <p:nvPr/>
        </p:nvGrpSpPr>
        <p:grpSpPr bwMode="auto">
          <a:xfrm>
            <a:off x="1036805" y="3967927"/>
            <a:ext cx="4572000" cy="2163773"/>
            <a:chOff x="3520" y="12795"/>
            <a:chExt cx="1911" cy="1013"/>
          </a:xfrm>
        </p:grpSpPr>
        <p:sp>
          <p:nvSpPr>
            <p:cNvPr id="280582" name="Rectangle 3"/>
            <p:cNvSpPr>
              <a:spLocks noChangeArrowheads="1"/>
            </p:cNvSpPr>
            <p:nvPr/>
          </p:nvSpPr>
          <p:spPr bwMode="auto">
            <a:xfrm>
              <a:off x="3859" y="12795"/>
              <a:ext cx="841" cy="506"/>
            </a:xfrm>
            <a:prstGeom prst="rect">
              <a:avLst/>
            </a:prstGeom>
            <a:solidFill>
              <a:schemeClr val="tx2"/>
            </a:solidFill>
            <a:ln w="28575">
              <a:solidFill>
                <a:schemeClr val="tx1"/>
              </a:solidFill>
              <a:miter lim="800000"/>
              <a:headEnd/>
              <a:tailEnd/>
            </a:ln>
          </p:spPr>
          <p:txBody>
            <a:bodyPr lIns="0" tIns="0" rIns="0" bIns="0"/>
            <a:lstStyle/>
            <a:p>
              <a:pPr algn="ctr">
                <a:lnSpc>
                  <a:spcPct val="96000"/>
                </a:lnSpc>
              </a:pPr>
              <a:endParaRPr lang="en-US" altLang="zh-CN" sz="1867" dirty="0">
                <a:solidFill>
                  <a:schemeClr val="bg1"/>
                </a:solidFill>
                <a:latin typeface="微软雅黑" pitchFamily="34" charset="-122"/>
                <a:ea typeface="微软雅黑" pitchFamily="34" charset="-122"/>
              </a:endParaRPr>
            </a:p>
            <a:p>
              <a:pPr algn="ctr">
                <a:lnSpc>
                  <a:spcPct val="96000"/>
                </a:lnSpc>
              </a:pPr>
              <a:r>
                <a:rPr lang="en-US" altLang="zh-CN" sz="1867" dirty="0">
                  <a:solidFill>
                    <a:schemeClr val="bg1"/>
                  </a:solidFill>
                  <a:latin typeface="微软雅黑" pitchFamily="34" charset="-122"/>
                  <a:ea typeface="微软雅黑" pitchFamily="34" charset="-122"/>
                </a:rPr>
                <a:t>x: 1</a:t>
              </a:r>
            </a:p>
            <a:p>
              <a:pPr algn="ctr">
                <a:lnSpc>
                  <a:spcPct val="96000"/>
                </a:lnSpc>
              </a:pPr>
              <a:r>
                <a:rPr lang="en-US" altLang="zh-CN" sz="1867" dirty="0">
                  <a:solidFill>
                    <a:schemeClr val="bg1"/>
                  </a:solidFill>
                  <a:latin typeface="微软雅黑" pitchFamily="34" charset="-122"/>
                  <a:ea typeface="微软雅黑" pitchFamily="34" charset="-122"/>
                </a:rPr>
                <a:t>display()</a:t>
              </a:r>
              <a:endParaRPr lang="zh-CN" altLang="zh-CN" sz="1867" dirty="0">
                <a:solidFill>
                  <a:schemeClr val="bg1"/>
                </a:solidFill>
                <a:latin typeface="微软雅黑" pitchFamily="34" charset="-122"/>
                <a:ea typeface="微软雅黑" pitchFamily="34" charset="-122"/>
              </a:endParaRPr>
            </a:p>
          </p:txBody>
        </p:sp>
        <p:sp>
          <p:nvSpPr>
            <p:cNvPr id="280583" name="Rectangle 4"/>
            <p:cNvSpPr>
              <a:spLocks noChangeArrowheads="1"/>
            </p:cNvSpPr>
            <p:nvPr/>
          </p:nvSpPr>
          <p:spPr bwMode="auto">
            <a:xfrm>
              <a:off x="3859" y="13301"/>
              <a:ext cx="841" cy="507"/>
            </a:xfrm>
            <a:prstGeom prst="rect">
              <a:avLst/>
            </a:prstGeom>
            <a:noFill/>
            <a:ln w="28575">
              <a:solidFill>
                <a:schemeClr val="tx1"/>
              </a:solidFill>
              <a:miter lim="800000"/>
              <a:headEnd/>
              <a:tailEnd/>
            </a:ln>
          </p:spPr>
          <p:txBody>
            <a:bodyPr lIns="0" tIns="0" rIns="0" bIns="0"/>
            <a:lstStyle/>
            <a:p>
              <a:pPr algn="ctr">
                <a:lnSpc>
                  <a:spcPct val="96000"/>
                </a:lnSpc>
              </a:pPr>
              <a:endParaRPr lang="en-US" altLang="zh-CN" sz="1867" dirty="0">
                <a:latin typeface="微软雅黑" pitchFamily="34" charset="-122"/>
                <a:ea typeface="微软雅黑" pitchFamily="34" charset="-122"/>
              </a:endParaRPr>
            </a:p>
            <a:p>
              <a:pPr algn="ctr">
                <a:lnSpc>
                  <a:spcPct val="96000"/>
                </a:lnSpc>
              </a:pPr>
              <a:r>
                <a:rPr lang="en-US" altLang="zh-CN" sz="1867" dirty="0">
                  <a:latin typeface="微软雅黑" pitchFamily="34" charset="-122"/>
                  <a:ea typeface="微软雅黑" pitchFamily="34" charset="-122"/>
                </a:rPr>
                <a:t>y: 2</a:t>
              </a:r>
            </a:p>
            <a:p>
              <a:pPr algn="ctr">
                <a:lnSpc>
                  <a:spcPct val="96000"/>
                </a:lnSpc>
              </a:pPr>
              <a:r>
                <a:rPr lang="en-US" altLang="zh-CN" sz="1867" dirty="0">
                  <a:latin typeface="微软雅黑" pitchFamily="34" charset="-122"/>
                  <a:ea typeface="微软雅黑" pitchFamily="34" charset="-122"/>
                </a:rPr>
                <a:t>display()</a:t>
              </a:r>
              <a:endParaRPr lang="zh-CN" altLang="zh-CN" sz="1867" dirty="0">
                <a:latin typeface="微软雅黑" pitchFamily="34" charset="-122"/>
                <a:ea typeface="微软雅黑" pitchFamily="34" charset="-122"/>
              </a:endParaRPr>
            </a:p>
          </p:txBody>
        </p:sp>
        <p:sp>
          <p:nvSpPr>
            <p:cNvPr id="280584" name="Text Box 5"/>
            <p:cNvSpPr txBox="1">
              <a:spLocks noChangeArrowheads="1"/>
            </p:cNvSpPr>
            <p:nvPr/>
          </p:nvSpPr>
          <p:spPr bwMode="auto">
            <a:xfrm>
              <a:off x="3520" y="12795"/>
              <a:ext cx="243" cy="292"/>
            </a:xfrm>
            <a:prstGeom prst="rect">
              <a:avLst/>
            </a:prstGeom>
            <a:noFill/>
            <a:ln w="9525" algn="ctr">
              <a:noFill/>
              <a:miter lim="800000"/>
              <a:headEnd/>
              <a:tailEnd/>
            </a:ln>
          </p:spPr>
          <p:txBody>
            <a:bodyPr lIns="0" tIns="0" rIns="0" bIns="0"/>
            <a:lstStyle/>
            <a:p>
              <a:pPr algn="just">
                <a:lnSpc>
                  <a:spcPct val="96000"/>
                </a:lnSpc>
              </a:pPr>
              <a:r>
                <a:rPr lang="en-US" altLang="zh-CN" sz="1867" dirty="0">
                  <a:latin typeface="微软雅黑" pitchFamily="34" charset="-122"/>
                  <a:ea typeface="微软雅黑" pitchFamily="34" charset="-122"/>
                </a:rPr>
                <a:t>d</a:t>
              </a:r>
              <a:endParaRPr lang="zh-CN" altLang="zh-CN" sz="1867" dirty="0">
                <a:latin typeface="微软雅黑" pitchFamily="34" charset="-122"/>
                <a:ea typeface="微软雅黑" pitchFamily="34" charset="-122"/>
              </a:endParaRPr>
            </a:p>
          </p:txBody>
        </p:sp>
        <p:sp>
          <p:nvSpPr>
            <p:cNvPr id="280585" name="Text Box 6"/>
            <p:cNvSpPr txBox="1">
              <a:spLocks noChangeArrowheads="1"/>
            </p:cNvSpPr>
            <p:nvPr/>
          </p:nvSpPr>
          <p:spPr bwMode="auto">
            <a:xfrm>
              <a:off x="5188" y="12908"/>
              <a:ext cx="243" cy="339"/>
            </a:xfrm>
            <a:prstGeom prst="rect">
              <a:avLst/>
            </a:prstGeom>
            <a:noFill/>
            <a:ln w="9525" algn="ctr">
              <a:noFill/>
              <a:miter lim="800000"/>
              <a:headEnd/>
              <a:tailEnd/>
            </a:ln>
          </p:spPr>
          <p:txBody>
            <a:bodyPr lIns="0" tIns="0" rIns="0" bIns="0"/>
            <a:lstStyle/>
            <a:p>
              <a:pPr algn="just">
                <a:lnSpc>
                  <a:spcPct val="96000"/>
                </a:lnSpc>
              </a:pPr>
              <a:endParaRPr lang="en-US" altLang="zh-CN" sz="1867" dirty="0">
                <a:latin typeface="微软雅黑" pitchFamily="34" charset="-122"/>
                <a:ea typeface="微软雅黑" pitchFamily="34" charset="-122"/>
              </a:endParaRPr>
            </a:p>
            <a:p>
              <a:pPr algn="just">
                <a:lnSpc>
                  <a:spcPct val="96000"/>
                </a:lnSpc>
              </a:pPr>
              <a:r>
                <a:rPr lang="en-US" altLang="zh-CN" sz="1867" dirty="0" err="1">
                  <a:latin typeface="微软雅黑" pitchFamily="34" charset="-122"/>
                  <a:ea typeface="微软雅黑" pitchFamily="34" charset="-122"/>
                </a:rPr>
                <a:t>br</a:t>
              </a:r>
              <a:endParaRPr lang="zh-CN" altLang="zh-CN" sz="1867" dirty="0">
                <a:latin typeface="微软雅黑" pitchFamily="34" charset="-122"/>
                <a:ea typeface="微软雅黑" pitchFamily="34" charset="-122"/>
              </a:endParaRPr>
            </a:p>
          </p:txBody>
        </p:sp>
        <p:sp>
          <p:nvSpPr>
            <p:cNvPr id="280586" name="AutoShape 7"/>
            <p:cNvSpPr>
              <a:spLocks/>
            </p:cNvSpPr>
            <p:nvPr/>
          </p:nvSpPr>
          <p:spPr bwMode="auto">
            <a:xfrm>
              <a:off x="4733" y="12818"/>
              <a:ext cx="298" cy="483"/>
            </a:xfrm>
            <a:prstGeom prst="rightBrace">
              <a:avLst>
                <a:gd name="adj1" fmla="val 13507"/>
                <a:gd name="adj2" fmla="val 50000"/>
              </a:avLst>
            </a:prstGeom>
            <a:noFill/>
            <a:ln w="28575">
              <a:solidFill>
                <a:schemeClr val="tx1"/>
              </a:solidFill>
              <a:round/>
              <a:headEnd/>
              <a:tailEnd/>
            </a:ln>
          </p:spPr>
          <p:txBody>
            <a:bodyPr lIns="0" tIns="0" rIns="0" bIns="0"/>
            <a:lstStyle/>
            <a:p>
              <a:endParaRPr lang="zh-CN" altLang="en-US" sz="1867">
                <a:latin typeface="微软雅黑" pitchFamily="34" charset="-122"/>
                <a:ea typeface="微软雅黑" pitchFamily="34" charset="-122"/>
              </a:endParaRPr>
            </a:p>
          </p:txBody>
        </p:sp>
      </p:grpSp>
      <p:sp>
        <p:nvSpPr>
          <p:cNvPr id="12" name="TextBox 11"/>
          <p:cNvSpPr txBox="1"/>
          <p:nvPr/>
        </p:nvSpPr>
        <p:spPr>
          <a:xfrm>
            <a:off x="7000876" y="3860481"/>
            <a:ext cx="2081601" cy="666977"/>
          </a:xfrm>
          <a:prstGeom prst="rect">
            <a:avLst/>
          </a:prstGeom>
          <a:noFill/>
        </p:spPr>
        <p:txBody>
          <a:bodyPr wrap="square" rtlCol="0">
            <a:spAutoFit/>
          </a:bodyPr>
          <a:lstStyle/>
          <a:p>
            <a:r>
              <a:rPr lang="en-US" altLang="zh-CN" sz="1867" dirty="0" err="1"/>
              <a:t>br.display</a:t>
            </a:r>
            <a:r>
              <a:rPr lang="en-US" altLang="zh-CN" sz="1867" dirty="0"/>
              <a:t>() </a:t>
            </a:r>
            <a:r>
              <a:rPr lang="zh-CN" altLang="en-US" sz="1867" dirty="0"/>
              <a:t>是基类的</a:t>
            </a:r>
            <a:r>
              <a:rPr lang="en-US" altLang="zh-CN" sz="1867" dirty="0"/>
              <a:t>display</a:t>
            </a:r>
            <a:endParaRPr lang="zh-CN" altLang="en-US" sz="1867" dirty="0"/>
          </a:p>
        </p:txBody>
      </p:sp>
      <p:sp>
        <p:nvSpPr>
          <p:cNvPr id="13" name="TextBox 12"/>
          <p:cNvSpPr txBox="1"/>
          <p:nvPr/>
        </p:nvSpPr>
        <p:spPr>
          <a:xfrm>
            <a:off x="6957630" y="5015220"/>
            <a:ext cx="2081601" cy="666977"/>
          </a:xfrm>
          <a:prstGeom prst="rect">
            <a:avLst/>
          </a:prstGeom>
          <a:noFill/>
        </p:spPr>
        <p:txBody>
          <a:bodyPr wrap="square" rtlCol="0">
            <a:spAutoFit/>
          </a:bodyPr>
          <a:lstStyle/>
          <a:p>
            <a:r>
              <a:rPr lang="en-US" altLang="zh-CN" sz="1867" dirty="0" err="1"/>
              <a:t>d.display</a:t>
            </a:r>
            <a:r>
              <a:rPr lang="en-US" altLang="zh-CN" sz="1867" dirty="0"/>
              <a:t>() </a:t>
            </a:r>
            <a:r>
              <a:rPr lang="zh-CN" altLang="en-US" sz="1867" dirty="0"/>
              <a:t>是派生类的</a:t>
            </a:r>
            <a:r>
              <a:rPr lang="en-US" altLang="zh-CN" sz="1867" dirty="0"/>
              <a:t>display</a:t>
            </a:r>
            <a:endParaRPr lang="zh-CN" altLang="en-US" sz="1867"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1410" name="Rectangle 2"/>
          <p:cNvSpPr>
            <a:spLocks noGrp="1" noChangeArrowheads="1"/>
          </p:cNvSpPr>
          <p:nvPr>
            <p:ph type="title"/>
          </p:nvPr>
        </p:nvSpPr>
        <p:spPr/>
        <p:txBody>
          <a:bodyPr/>
          <a:lstStyle/>
          <a:p>
            <a:pPr eaLnBrk="1" hangingPunct="1">
              <a:defRPr/>
            </a:pPr>
            <a:r>
              <a:rPr lang="zh-CN" altLang="en-US" dirty="0"/>
              <a:t>注意</a:t>
            </a:r>
          </a:p>
        </p:txBody>
      </p:sp>
      <p:sp>
        <p:nvSpPr>
          <p:cNvPr id="285699" name="Rectangle 3"/>
          <p:cNvSpPr>
            <a:spLocks noGrp="1" noChangeArrowheads="1"/>
          </p:cNvSpPr>
          <p:nvPr>
            <p:ph idx="4294967295"/>
          </p:nvPr>
        </p:nvSpPr>
        <p:spPr>
          <a:xfrm>
            <a:off x="697653" y="1436794"/>
            <a:ext cx="9639300" cy="3067050"/>
          </a:xfrm>
        </p:spPr>
        <p:txBody>
          <a:bodyPr>
            <a:normAutofit lnSpcReduction="10000"/>
          </a:bodyPr>
          <a:lstStyle/>
          <a:p>
            <a:pPr marL="0" indent="0" eaLnBrk="1" hangingPunct="1">
              <a:lnSpc>
                <a:spcPct val="110000"/>
              </a:lnSpc>
              <a:buNone/>
            </a:pPr>
            <a:r>
              <a:rPr lang="zh-CN" altLang="en-US" b="1" dirty="0"/>
              <a:t>不能将基类对象赋给派生类对象</a:t>
            </a:r>
            <a:endParaRPr lang="en-US" altLang="zh-CN" b="1" dirty="0"/>
          </a:p>
          <a:p>
            <a:pPr marL="0" indent="0" eaLnBrk="1" hangingPunct="1">
              <a:lnSpc>
                <a:spcPct val="110000"/>
              </a:lnSpc>
              <a:buNone/>
            </a:pPr>
            <a:r>
              <a:rPr lang="zh-CN" altLang="en-US" sz="1867" dirty="0"/>
              <a:t>除非在基类中定义了向派生类的类型转换函数</a:t>
            </a:r>
            <a:endParaRPr lang="en-US" altLang="zh-CN" sz="1867" dirty="0"/>
          </a:p>
          <a:p>
            <a:pPr marL="0" indent="0" eaLnBrk="1" hangingPunct="1">
              <a:lnSpc>
                <a:spcPct val="110000"/>
              </a:lnSpc>
              <a:buNone/>
            </a:pPr>
            <a:endParaRPr lang="zh-CN" altLang="en-US" dirty="0"/>
          </a:p>
          <a:p>
            <a:pPr marL="0" indent="0" eaLnBrk="1" hangingPunct="1">
              <a:lnSpc>
                <a:spcPct val="110000"/>
              </a:lnSpc>
              <a:buNone/>
            </a:pPr>
            <a:r>
              <a:rPr lang="zh-CN" altLang="en-US" b="1" dirty="0"/>
              <a:t>不能将基类对象地址赋给指向派生类对象的指针</a:t>
            </a:r>
          </a:p>
          <a:p>
            <a:pPr marL="0" indent="0" eaLnBrk="1" hangingPunct="1">
              <a:lnSpc>
                <a:spcPct val="110000"/>
              </a:lnSpc>
              <a:buNone/>
            </a:pPr>
            <a:r>
              <a:rPr lang="zh-CN" altLang="en-US" b="1" dirty="0"/>
              <a:t>也不能将指向基类对象的指针赋给指向派生类对象的指针</a:t>
            </a:r>
            <a:endParaRPr lang="en-US" altLang="zh-CN" b="1" dirty="0"/>
          </a:p>
          <a:p>
            <a:pPr marL="0" indent="0" eaLnBrk="1" hangingPunct="1">
              <a:lnSpc>
                <a:spcPct val="110000"/>
              </a:lnSpc>
              <a:buNone/>
            </a:pPr>
            <a:r>
              <a:rPr lang="zh-CN" altLang="en-US" sz="1867" dirty="0"/>
              <a:t>如果程序员能确保这个基类指针指向的是一个派生类的对象，则可以用强制类型转换</a:t>
            </a:r>
          </a:p>
        </p:txBody>
      </p:sp>
    </p:spTree>
  </p:cSld>
  <p:clrMapOvr>
    <a:masterClrMapping/>
  </p:clrMapOvr>
  <p:transition spd="med">
    <p:fade/>
  </p:transition>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6546" name="Rectangle 2"/>
          <p:cNvSpPr>
            <a:spLocks noGrp="1" noChangeArrowheads="1"/>
          </p:cNvSpPr>
          <p:nvPr>
            <p:ph type="title"/>
          </p:nvPr>
        </p:nvSpPr>
        <p:spPr/>
        <p:txBody>
          <a:bodyPr/>
          <a:lstStyle/>
          <a:p>
            <a:pPr eaLnBrk="1" hangingPunct="1">
              <a:defRPr/>
            </a:pPr>
            <a:r>
              <a:rPr lang="zh-CN" altLang="en-US" dirty="0"/>
              <a:t>多态性</a:t>
            </a:r>
          </a:p>
        </p:txBody>
      </p:sp>
      <p:sp>
        <p:nvSpPr>
          <p:cNvPr id="287747" name="Rectangle 3"/>
          <p:cNvSpPr>
            <a:spLocks noGrp="1" noChangeArrowheads="1"/>
          </p:cNvSpPr>
          <p:nvPr>
            <p:ph idx="4294967295"/>
          </p:nvPr>
        </p:nvSpPr>
        <p:spPr>
          <a:xfrm>
            <a:off x="839893" y="1174750"/>
            <a:ext cx="10363200" cy="4508500"/>
          </a:xfrm>
        </p:spPr>
        <p:txBody>
          <a:bodyPr/>
          <a:lstStyle/>
          <a:p>
            <a:pPr marL="0" indent="0" eaLnBrk="1" hangingPunct="1">
              <a:lnSpc>
                <a:spcPct val="140000"/>
              </a:lnSpc>
              <a:buNone/>
            </a:pPr>
            <a:r>
              <a:rPr lang="zh-CN" altLang="en-US" dirty="0"/>
              <a:t>多态性：不同对象收到相同的消息时产生不同的动作。</a:t>
            </a:r>
          </a:p>
          <a:p>
            <a:pPr marL="0" indent="0" eaLnBrk="1" hangingPunct="1">
              <a:lnSpc>
                <a:spcPct val="140000"/>
              </a:lnSpc>
              <a:buNone/>
            </a:pPr>
            <a:r>
              <a:rPr lang="zh-CN" altLang="en-US" dirty="0"/>
              <a:t>多态性的作用：便于系统功能的扩展</a:t>
            </a:r>
          </a:p>
        </p:txBody>
      </p:sp>
      <p:sp>
        <p:nvSpPr>
          <p:cNvPr id="4" name="Rectangle 2"/>
          <p:cNvSpPr txBox="1">
            <a:spLocks noChangeArrowheads="1"/>
          </p:cNvSpPr>
          <p:nvPr/>
        </p:nvSpPr>
        <p:spPr>
          <a:xfrm>
            <a:off x="1447589" y="2695509"/>
            <a:ext cx="2600325" cy="752475"/>
          </a:xfrm>
          <a:prstGeom prst="rect">
            <a:avLst/>
          </a:prstGeom>
        </p:spPr>
        <p:txBody>
          <a:bodyPr vert="horz" lIns="60960" rIns="60960" anchor="ctr">
            <a:normAutofit/>
          </a:bodyPr>
          <a:lstStyle/>
          <a:p>
            <a:pPr defTabSz="1219170">
              <a:spcBef>
                <a:spcPct val="0"/>
              </a:spcBef>
              <a:defRPr/>
            </a:pPr>
            <a:r>
              <a:rPr lang="zh-CN" altLang="en-US" sz="2400" b="1" dirty="0">
                <a:latin typeface="微软雅黑" pitchFamily="34" charset="-122"/>
                <a:ea typeface="微软雅黑" pitchFamily="34" charset="-122"/>
                <a:cs typeface="+mj-cs"/>
              </a:rPr>
              <a:t>多态性的实现</a:t>
            </a:r>
          </a:p>
        </p:txBody>
      </p:sp>
      <p:sp>
        <p:nvSpPr>
          <p:cNvPr id="5" name="矩形 4"/>
          <p:cNvSpPr/>
          <p:nvPr/>
        </p:nvSpPr>
        <p:spPr>
          <a:xfrm>
            <a:off x="1447589" y="3459923"/>
            <a:ext cx="6229351" cy="2987741"/>
          </a:xfrm>
          <a:prstGeom prst="rect">
            <a:avLst/>
          </a:prstGeom>
        </p:spPr>
        <p:txBody>
          <a:bodyPr wrap="square">
            <a:spAutoFit/>
          </a:bodyPr>
          <a:lstStyle/>
          <a:p>
            <a:pPr eaLnBrk="1" hangingPunct="1">
              <a:lnSpc>
                <a:spcPct val="145000"/>
              </a:lnSpc>
            </a:pPr>
            <a:r>
              <a:rPr lang="zh-CN" altLang="en-US" sz="2400" b="1" dirty="0">
                <a:latin typeface="微软雅黑" pitchFamily="34" charset="-122"/>
                <a:ea typeface="微软雅黑" pitchFamily="34" charset="-122"/>
              </a:rPr>
              <a:t>静态联编（编译时的多态性）</a:t>
            </a:r>
            <a:endParaRPr lang="en-US" altLang="zh-CN" sz="2400" b="1" dirty="0">
              <a:latin typeface="微软雅黑" pitchFamily="34" charset="-122"/>
              <a:ea typeface="微软雅黑" pitchFamily="34" charset="-122"/>
            </a:endParaRPr>
          </a:p>
          <a:p>
            <a:pPr eaLnBrk="1" hangingPunct="1">
              <a:lnSpc>
                <a:spcPct val="145000"/>
              </a:lnSpc>
            </a:pPr>
            <a:r>
              <a:rPr lang="zh-CN" altLang="en-US" sz="1867" dirty="0">
                <a:latin typeface="微软雅黑" pitchFamily="34" charset="-122"/>
                <a:ea typeface="微软雅黑" pitchFamily="34" charset="-122"/>
              </a:rPr>
              <a:t>编译时已决定用哪一个函数实现某一动作</a:t>
            </a:r>
            <a:endParaRPr lang="en-US" altLang="zh-CN" sz="1867" dirty="0">
              <a:latin typeface="微软雅黑" pitchFamily="34" charset="-122"/>
              <a:ea typeface="微软雅黑" pitchFamily="34" charset="-122"/>
            </a:endParaRPr>
          </a:p>
          <a:p>
            <a:pPr eaLnBrk="1" hangingPunct="1">
              <a:lnSpc>
                <a:spcPct val="145000"/>
              </a:lnSpc>
            </a:pPr>
            <a:r>
              <a:rPr lang="zh-CN" altLang="en-US" sz="1867" dirty="0">
                <a:latin typeface="微软雅黑" pitchFamily="34" charset="-122"/>
                <a:ea typeface="微软雅黑" pitchFamily="34" charset="-122"/>
              </a:rPr>
              <a:t>通过函数重载实现</a:t>
            </a:r>
            <a:endParaRPr lang="en-US" altLang="zh-CN" sz="1867" dirty="0">
              <a:latin typeface="微软雅黑" pitchFamily="34" charset="-122"/>
              <a:ea typeface="微软雅黑" pitchFamily="34" charset="-122"/>
            </a:endParaRPr>
          </a:p>
          <a:p>
            <a:pPr>
              <a:lnSpc>
                <a:spcPct val="145000"/>
              </a:lnSpc>
              <a:spcBef>
                <a:spcPts val="1600"/>
              </a:spcBef>
            </a:pPr>
            <a:r>
              <a:rPr lang="zh-CN" altLang="en-US" sz="2400" b="1" dirty="0">
                <a:latin typeface="微软雅黑" pitchFamily="34" charset="-122"/>
                <a:ea typeface="微软雅黑" pitchFamily="34" charset="-122"/>
              </a:rPr>
              <a:t>动态联编（运行时的多态性）</a:t>
            </a:r>
            <a:endParaRPr lang="en-US" altLang="zh-CN" sz="2400" b="1" dirty="0">
              <a:latin typeface="微软雅黑" pitchFamily="34" charset="-122"/>
              <a:ea typeface="微软雅黑" pitchFamily="34" charset="-122"/>
            </a:endParaRPr>
          </a:p>
          <a:p>
            <a:pPr eaLnBrk="1" hangingPunct="1">
              <a:lnSpc>
                <a:spcPct val="145000"/>
              </a:lnSpc>
            </a:pPr>
            <a:r>
              <a:rPr lang="zh-CN" altLang="en-US" sz="1867" dirty="0">
                <a:latin typeface="微软雅黑" pitchFamily="34" charset="-122"/>
                <a:ea typeface="微软雅黑" pitchFamily="34" charset="-122"/>
              </a:rPr>
              <a:t>直到运行时才决定用哪一个函数来实现动作</a:t>
            </a:r>
            <a:endParaRPr lang="en-US" altLang="zh-CN" sz="1867" dirty="0">
              <a:latin typeface="微软雅黑" pitchFamily="34" charset="-122"/>
              <a:ea typeface="微软雅黑" pitchFamily="34" charset="-122"/>
            </a:endParaRPr>
          </a:p>
          <a:p>
            <a:pPr eaLnBrk="1" hangingPunct="1">
              <a:lnSpc>
                <a:spcPct val="145000"/>
              </a:lnSpc>
            </a:pPr>
            <a:r>
              <a:rPr lang="zh-CN" altLang="en-US" sz="1867" dirty="0">
                <a:solidFill>
                  <a:schemeClr val="tx2"/>
                </a:solidFill>
                <a:latin typeface="微软雅黑" pitchFamily="34" charset="-122"/>
                <a:ea typeface="微软雅黑" pitchFamily="34" charset="-122"/>
              </a:rPr>
              <a:t>通过基类指针指向派生类对象</a:t>
            </a:r>
            <a:r>
              <a:rPr lang="en-US" altLang="zh-CN" sz="1867" dirty="0">
                <a:solidFill>
                  <a:schemeClr val="tx2"/>
                </a:solidFill>
                <a:latin typeface="微软雅黑" pitchFamily="34" charset="-122"/>
                <a:ea typeface="微软雅黑" pitchFamily="34" charset="-122"/>
              </a:rPr>
              <a:t>+ </a:t>
            </a:r>
            <a:r>
              <a:rPr lang="zh-CN" altLang="en-US" sz="1867" dirty="0">
                <a:solidFill>
                  <a:schemeClr val="tx2"/>
                </a:solidFill>
                <a:latin typeface="微软雅黑" pitchFamily="34" charset="-122"/>
                <a:ea typeface="微软雅黑" pitchFamily="34" charset="-122"/>
              </a:rPr>
              <a:t>基类的虚函数</a:t>
            </a:r>
            <a:endParaRPr lang="zh-CN" altLang="en-US" sz="1867" dirty="0">
              <a:latin typeface="微软雅黑" pitchFamily="34" charset="-122"/>
              <a:ea typeface="微软雅黑"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42" name="Rectangle 2"/>
          <p:cNvSpPr>
            <a:spLocks noGrp="1" noChangeArrowheads="1"/>
          </p:cNvSpPr>
          <p:nvPr>
            <p:ph type="title"/>
          </p:nvPr>
        </p:nvSpPr>
        <p:spPr/>
        <p:txBody>
          <a:bodyPr/>
          <a:lstStyle/>
          <a:p>
            <a:pPr eaLnBrk="1" hangingPunct="1">
              <a:defRPr/>
            </a:pPr>
            <a:r>
              <a:rPr lang="zh-CN" altLang="en-US" dirty="0"/>
              <a:t>虚函数</a:t>
            </a:r>
          </a:p>
        </p:txBody>
      </p:sp>
      <p:sp>
        <p:nvSpPr>
          <p:cNvPr id="7" name="矩形 6"/>
          <p:cNvSpPr/>
          <p:nvPr/>
        </p:nvSpPr>
        <p:spPr>
          <a:xfrm>
            <a:off x="533400" y="1533526"/>
            <a:ext cx="10896600" cy="3809184"/>
          </a:xfrm>
          <a:prstGeom prst="rect">
            <a:avLst/>
          </a:prstGeom>
        </p:spPr>
        <p:txBody>
          <a:bodyPr wrap="square">
            <a:spAutoFit/>
          </a:bodyPr>
          <a:lstStyle/>
          <a:p>
            <a:pPr eaLnBrk="1" hangingPunct="1">
              <a:lnSpc>
                <a:spcPct val="110000"/>
              </a:lnSpc>
            </a:pPr>
            <a:r>
              <a:rPr lang="zh-CN" altLang="en-US" sz="2400" b="1" dirty="0">
                <a:latin typeface="微软雅黑" pitchFamily="34" charset="-122"/>
                <a:ea typeface="微软雅黑" pitchFamily="34" charset="-122"/>
              </a:rPr>
              <a:t>虚函数</a:t>
            </a:r>
            <a:endParaRPr lang="en-US" altLang="zh-CN" sz="2400" b="1" dirty="0">
              <a:latin typeface="微软雅黑" pitchFamily="34" charset="-122"/>
              <a:ea typeface="微软雅黑" pitchFamily="34" charset="-122"/>
            </a:endParaRPr>
          </a:p>
          <a:p>
            <a:pPr>
              <a:lnSpc>
                <a:spcPct val="110000"/>
              </a:lnSpc>
              <a:spcBef>
                <a:spcPts val="800"/>
              </a:spcBef>
            </a:pPr>
            <a:r>
              <a:rPr lang="zh-CN" altLang="en-US" sz="1867" dirty="0">
                <a:latin typeface="微软雅黑" pitchFamily="34" charset="-122"/>
                <a:ea typeface="微软雅黑" pitchFamily="34" charset="-122"/>
              </a:rPr>
              <a:t>基类中的一类成员函数，允许函数调用与函数体之间的联系在运行时才建立</a:t>
            </a:r>
            <a:endParaRPr lang="en-US" altLang="zh-CN" sz="1867" dirty="0">
              <a:latin typeface="微软雅黑" pitchFamily="34" charset="-122"/>
              <a:ea typeface="微软雅黑" pitchFamily="34" charset="-122"/>
            </a:endParaRPr>
          </a:p>
          <a:p>
            <a:pPr>
              <a:lnSpc>
                <a:spcPct val="110000"/>
              </a:lnSpc>
              <a:spcBef>
                <a:spcPts val="800"/>
              </a:spcBef>
            </a:pPr>
            <a:r>
              <a:rPr lang="zh-CN" altLang="en-US" sz="1867" dirty="0">
                <a:latin typeface="微软雅黑" pitchFamily="34" charset="-122"/>
                <a:ea typeface="微软雅黑" pitchFamily="34" charset="-122"/>
              </a:rPr>
              <a:t>通过基类指针或基类引用调用基类的虚函数时，会判断指针指向的对象。如指向的基类对象，则执行虚函数。如指向派生类对象，则检查派生类是否重定义了此函数。如重定义，则执行派生类的重定义函数，否则执行基类的虚函数</a:t>
            </a:r>
          </a:p>
          <a:p>
            <a:pPr>
              <a:lnSpc>
                <a:spcPct val="110000"/>
              </a:lnSpc>
              <a:spcBef>
                <a:spcPts val="800"/>
              </a:spcBef>
            </a:pPr>
            <a:endParaRPr lang="en-US" altLang="zh-CN" sz="1867" dirty="0">
              <a:latin typeface="微软雅黑" pitchFamily="34" charset="-122"/>
              <a:ea typeface="微软雅黑" pitchFamily="34" charset="-122"/>
            </a:endParaRPr>
          </a:p>
          <a:p>
            <a:pPr eaLnBrk="1" hangingPunct="1">
              <a:lnSpc>
                <a:spcPct val="110000"/>
              </a:lnSpc>
            </a:pPr>
            <a:endParaRPr lang="zh-CN" altLang="en-US" sz="2400" dirty="0">
              <a:latin typeface="微软雅黑" pitchFamily="34" charset="-122"/>
              <a:ea typeface="微软雅黑" pitchFamily="34" charset="-122"/>
            </a:endParaRPr>
          </a:p>
          <a:p>
            <a:pPr eaLnBrk="1" hangingPunct="1">
              <a:lnSpc>
                <a:spcPct val="110000"/>
              </a:lnSpc>
            </a:pPr>
            <a:r>
              <a:rPr lang="zh-CN" altLang="en-US" sz="2400" b="1" dirty="0">
                <a:latin typeface="微软雅黑" pitchFamily="34" charset="-122"/>
                <a:ea typeface="微软雅黑" pitchFamily="34" charset="-122"/>
              </a:rPr>
              <a:t>虚函数的定义</a:t>
            </a:r>
            <a:endParaRPr lang="en-US" altLang="zh-CN" sz="2400" b="1" dirty="0">
              <a:latin typeface="微软雅黑" pitchFamily="34" charset="-122"/>
              <a:ea typeface="微软雅黑" pitchFamily="34" charset="-122"/>
            </a:endParaRPr>
          </a:p>
          <a:p>
            <a:pPr eaLnBrk="1" hangingPunct="1">
              <a:lnSpc>
                <a:spcPct val="110000"/>
              </a:lnSpc>
            </a:pPr>
            <a:r>
              <a:rPr lang="zh-CN" altLang="en-US" sz="1867" dirty="0">
                <a:latin typeface="微软雅黑" pitchFamily="34" charset="-122"/>
                <a:ea typeface="微软雅黑" pitchFamily="34" charset="-122"/>
              </a:rPr>
              <a:t>声明时函数头前加关键词</a:t>
            </a:r>
            <a:r>
              <a:rPr lang="en-US" altLang="zh-CN" sz="1867" dirty="0">
                <a:latin typeface="微软雅黑" pitchFamily="34" charset="-122"/>
                <a:ea typeface="微软雅黑" pitchFamily="34" charset="-122"/>
              </a:rPr>
              <a:t>virtual</a:t>
            </a:r>
          </a:p>
          <a:p>
            <a:pPr eaLnBrk="1" hangingPunct="1">
              <a:lnSpc>
                <a:spcPct val="110000"/>
              </a:lnSpc>
            </a:pPr>
            <a:endParaRPr lang="en-US" altLang="zh-CN" sz="1867" dirty="0">
              <a:latin typeface="微软雅黑" pitchFamily="34" charset="-122"/>
              <a:ea typeface="微软雅黑" pitchFamily="34" charset="-122"/>
            </a:endParaRPr>
          </a:p>
        </p:txBody>
      </p:sp>
    </p:spTree>
  </p:cSld>
  <p:clrMapOvr>
    <a:masterClrMapping/>
  </p:clrMapOvr>
  <p:transition spd="med">
    <p:fade/>
  </p:transition>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2706" name="Rectangle 2"/>
          <p:cNvSpPr>
            <a:spLocks noGrp="1" noChangeArrowheads="1"/>
          </p:cNvSpPr>
          <p:nvPr>
            <p:ph type="title"/>
          </p:nvPr>
        </p:nvSpPr>
        <p:spPr/>
        <p:txBody>
          <a:bodyPr/>
          <a:lstStyle/>
          <a:p>
            <a:pPr eaLnBrk="1" hangingPunct="1">
              <a:defRPr/>
            </a:pPr>
            <a:r>
              <a:rPr lang="zh-CN" altLang="en-US" dirty="0"/>
              <a:t>虚函数实例</a:t>
            </a:r>
          </a:p>
        </p:txBody>
      </p:sp>
      <p:sp>
        <p:nvSpPr>
          <p:cNvPr id="278533" name="矩形 13"/>
          <p:cNvSpPr>
            <a:spLocks noChangeArrowheads="1"/>
          </p:cNvSpPr>
          <p:nvPr/>
        </p:nvSpPr>
        <p:spPr bwMode="auto">
          <a:xfrm>
            <a:off x="542926" y="1945827"/>
            <a:ext cx="4095751" cy="3540200"/>
          </a:xfrm>
          <a:prstGeom prst="rect">
            <a:avLst/>
          </a:prstGeom>
          <a:noFill/>
          <a:ln w="9525">
            <a:noFill/>
            <a:miter lim="800000"/>
            <a:headEnd/>
            <a:tailEnd/>
          </a:ln>
        </p:spPr>
        <p:txBody>
          <a:bodyPr>
            <a:spAutoFit/>
          </a:bodyPr>
          <a:lstStyle/>
          <a:p>
            <a:r>
              <a:rPr lang="en-US" altLang="zh-CN" sz="1867" dirty="0">
                <a:latin typeface="微软雅黑" pitchFamily="34" charset="-122"/>
                <a:ea typeface="微软雅黑" pitchFamily="34" charset="-122"/>
              </a:rPr>
              <a:t>class base {</a:t>
            </a:r>
          </a:p>
          <a:p>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x;</a:t>
            </a:r>
          </a:p>
          <a:p>
            <a:r>
              <a:rPr lang="en-US" altLang="zh-CN" sz="1867" dirty="0">
                <a:latin typeface="微软雅黑" pitchFamily="34" charset="-122"/>
                <a:ea typeface="微软雅黑" pitchFamily="34" charset="-122"/>
              </a:rPr>
              <a:t>     public:</a:t>
            </a:r>
          </a:p>
          <a:p>
            <a:r>
              <a:rPr lang="en-US" altLang="zh-CN" sz="1867" dirty="0">
                <a:latin typeface="微软雅黑" pitchFamily="34" charset="-122"/>
                <a:ea typeface="微软雅黑" pitchFamily="34" charset="-122"/>
              </a:rPr>
              <a:t>         base(</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a=0 );</a:t>
            </a:r>
          </a:p>
          <a:p>
            <a:r>
              <a:rPr lang="en-US" altLang="zh-CN" sz="1867" dirty="0">
                <a:latin typeface="微软雅黑" pitchFamily="34" charset="-122"/>
                <a:ea typeface="微软雅黑" pitchFamily="34" charset="-122"/>
              </a:rPr>
              <a:t>         virtual void display();</a:t>
            </a:r>
          </a:p>
          <a:p>
            <a:r>
              <a:rPr lang="en-US" altLang="zh-CN" sz="1867" dirty="0">
                <a:latin typeface="微软雅黑" pitchFamily="34" charset="-122"/>
                <a:ea typeface="微软雅黑" pitchFamily="34" charset="-122"/>
              </a:rPr>
              <a:t> };</a:t>
            </a:r>
          </a:p>
          <a:p>
            <a:r>
              <a:rPr lang="en-US" altLang="zh-CN" sz="1867" dirty="0">
                <a:latin typeface="微软雅黑" pitchFamily="34" charset="-122"/>
                <a:ea typeface="微软雅黑" pitchFamily="34" charset="-122"/>
              </a:rPr>
              <a:t>class d1:public base{</a:t>
            </a:r>
          </a:p>
          <a:p>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y;</a:t>
            </a:r>
          </a:p>
          <a:p>
            <a:r>
              <a:rPr lang="en-US" altLang="zh-CN" sz="1867" dirty="0">
                <a:latin typeface="微软雅黑" pitchFamily="34" charset="-122"/>
                <a:ea typeface="微软雅黑" pitchFamily="34" charset="-122"/>
              </a:rPr>
              <a:t>    public: </a:t>
            </a:r>
          </a:p>
          <a:p>
            <a:r>
              <a:rPr lang="en-US" altLang="zh-CN" sz="1867" dirty="0">
                <a:latin typeface="微软雅黑" pitchFamily="34" charset="-122"/>
                <a:ea typeface="微软雅黑" pitchFamily="34" charset="-122"/>
              </a:rPr>
              <a:t>         d1(</a:t>
            </a:r>
            <a:r>
              <a:rPr lang="en-US" altLang="zh-CN" sz="1867" dirty="0" err="1">
                <a:latin typeface="微软雅黑" pitchFamily="34" charset="-122"/>
                <a:ea typeface="微软雅黑" pitchFamily="34" charset="-122"/>
              </a:rPr>
              <a:t>inta</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b);</a:t>
            </a:r>
          </a:p>
          <a:p>
            <a:r>
              <a:rPr lang="en-US" altLang="zh-CN" sz="1867" dirty="0">
                <a:latin typeface="微软雅黑" pitchFamily="34" charset="-122"/>
                <a:ea typeface="微软雅黑" pitchFamily="34" charset="-122"/>
              </a:rPr>
              <a:t>         void display();</a:t>
            </a:r>
          </a:p>
          <a:p>
            <a:r>
              <a:rPr lang="en-US" altLang="zh-CN" sz="1867" dirty="0">
                <a:latin typeface="微软雅黑" pitchFamily="34" charset="-122"/>
                <a:ea typeface="微软雅黑" pitchFamily="34" charset="-122"/>
              </a:rPr>
              <a:t>};    </a:t>
            </a:r>
          </a:p>
        </p:txBody>
      </p:sp>
      <p:sp>
        <p:nvSpPr>
          <p:cNvPr id="15" name="TextBox 14"/>
          <p:cNvSpPr txBox="1">
            <a:spLocks noChangeArrowheads="1"/>
          </p:cNvSpPr>
          <p:nvPr/>
        </p:nvSpPr>
        <p:spPr bwMode="auto">
          <a:xfrm>
            <a:off x="5838825" y="2076451"/>
            <a:ext cx="4467225" cy="954300"/>
          </a:xfrm>
          <a:prstGeom prst="rect">
            <a:avLst/>
          </a:prstGeom>
          <a:noFill/>
          <a:ln w="9525">
            <a:noFill/>
            <a:miter lim="800000"/>
            <a:headEnd/>
            <a:tailEnd/>
          </a:ln>
        </p:spPr>
        <p:txBody>
          <a:bodyPr wrap="square">
            <a:spAutoFit/>
          </a:bodyPr>
          <a:lstStyle/>
          <a:p>
            <a:r>
              <a:rPr lang="en-US" altLang="zh-CN" sz="1867" dirty="0">
                <a:latin typeface="微软雅黑" pitchFamily="34" charset="-122"/>
                <a:ea typeface="微软雅黑" pitchFamily="34" charset="-122"/>
              </a:rPr>
              <a:t>d1  d(1,2);</a:t>
            </a:r>
          </a:p>
          <a:p>
            <a:r>
              <a:rPr lang="en-US" altLang="zh-CN" sz="1867" dirty="0">
                <a:latin typeface="微软雅黑" pitchFamily="34" charset="-122"/>
                <a:ea typeface="微软雅黑" pitchFamily="34" charset="-122"/>
              </a:rPr>
              <a:t>base  b = d</a:t>
            </a:r>
            <a:r>
              <a:rPr lang="zh-CN" altLang="en-US"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bp</a:t>
            </a:r>
            <a:r>
              <a:rPr lang="en-US" altLang="zh-CN" sz="1867" dirty="0">
                <a:latin typeface="微软雅黑" pitchFamily="34" charset="-122"/>
                <a:ea typeface="微软雅黑" pitchFamily="34" charset="-122"/>
              </a:rPr>
              <a:t> = &amp;d, &amp;</a:t>
            </a:r>
            <a:r>
              <a:rPr lang="en-US" altLang="zh-CN" sz="1867" dirty="0" err="1">
                <a:latin typeface="微软雅黑" pitchFamily="34" charset="-122"/>
                <a:ea typeface="微软雅黑" pitchFamily="34" charset="-122"/>
              </a:rPr>
              <a:t>br</a:t>
            </a:r>
            <a:r>
              <a:rPr lang="en-US" altLang="zh-CN" sz="1867" dirty="0">
                <a:latin typeface="微软雅黑" pitchFamily="34" charset="-122"/>
                <a:ea typeface="微软雅黑" pitchFamily="34" charset="-122"/>
              </a:rPr>
              <a:t> = d;</a:t>
            </a:r>
          </a:p>
          <a:p>
            <a:endParaRPr lang="zh-CN" altLang="en-US" sz="1867" dirty="0">
              <a:latin typeface="微软雅黑" pitchFamily="34" charset="-122"/>
              <a:ea typeface="微软雅黑" pitchFamily="34" charset="-122"/>
            </a:endParaRPr>
          </a:p>
        </p:txBody>
      </p:sp>
      <p:sp>
        <p:nvSpPr>
          <p:cNvPr id="16" name="TextBox 15"/>
          <p:cNvSpPr txBox="1"/>
          <p:nvPr/>
        </p:nvSpPr>
        <p:spPr>
          <a:xfrm>
            <a:off x="5838825" y="3143409"/>
            <a:ext cx="3876675" cy="379656"/>
          </a:xfrm>
          <a:prstGeom prst="rect">
            <a:avLst/>
          </a:prstGeom>
          <a:noFill/>
        </p:spPr>
        <p:txBody>
          <a:bodyPr wrap="square" rtlCol="0">
            <a:spAutoFit/>
          </a:bodyPr>
          <a:lstStyle/>
          <a:p>
            <a:r>
              <a:rPr lang="en-US" altLang="zh-CN" sz="1867" dirty="0" err="1"/>
              <a:t>b.display</a:t>
            </a:r>
            <a:r>
              <a:rPr lang="en-US" altLang="zh-CN" sz="1867" dirty="0"/>
              <a:t>() </a:t>
            </a:r>
            <a:r>
              <a:rPr lang="zh-CN" altLang="en-US" sz="1867" dirty="0"/>
              <a:t>是基类的</a:t>
            </a:r>
            <a:r>
              <a:rPr lang="en-US" altLang="zh-CN" sz="1867" dirty="0"/>
              <a:t>display</a:t>
            </a:r>
            <a:endParaRPr lang="zh-CN" altLang="en-US" sz="1867" dirty="0"/>
          </a:p>
        </p:txBody>
      </p:sp>
      <p:sp>
        <p:nvSpPr>
          <p:cNvPr id="19" name="TextBox 18"/>
          <p:cNvSpPr txBox="1"/>
          <p:nvPr/>
        </p:nvSpPr>
        <p:spPr>
          <a:xfrm>
            <a:off x="5838825" y="3886201"/>
            <a:ext cx="3876675" cy="379656"/>
          </a:xfrm>
          <a:prstGeom prst="rect">
            <a:avLst/>
          </a:prstGeom>
          <a:noFill/>
        </p:spPr>
        <p:txBody>
          <a:bodyPr wrap="square" rtlCol="0">
            <a:spAutoFit/>
          </a:bodyPr>
          <a:lstStyle/>
          <a:p>
            <a:r>
              <a:rPr lang="en-US" altLang="zh-CN" sz="1867" dirty="0" err="1"/>
              <a:t>bp</a:t>
            </a:r>
            <a:r>
              <a:rPr lang="en-US" altLang="zh-CN" sz="1867" dirty="0"/>
              <a:t>-&gt;display() </a:t>
            </a:r>
            <a:r>
              <a:rPr lang="zh-CN" altLang="en-US" sz="1867" dirty="0"/>
              <a:t>是派生类的</a:t>
            </a:r>
            <a:r>
              <a:rPr lang="en-US" altLang="zh-CN" sz="1867" dirty="0"/>
              <a:t>display</a:t>
            </a:r>
            <a:endParaRPr lang="zh-CN" altLang="en-US" sz="1867" dirty="0"/>
          </a:p>
        </p:txBody>
      </p:sp>
      <p:sp>
        <p:nvSpPr>
          <p:cNvPr id="20" name="TextBox 19"/>
          <p:cNvSpPr txBox="1"/>
          <p:nvPr/>
        </p:nvSpPr>
        <p:spPr>
          <a:xfrm>
            <a:off x="5838825" y="4682331"/>
            <a:ext cx="3876675" cy="379656"/>
          </a:xfrm>
          <a:prstGeom prst="rect">
            <a:avLst/>
          </a:prstGeom>
          <a:noFill/>
        </p:spPr>
        <p:txBody>
          <a:bodyPr wrap="square" rtlCol="0">
            <a:spAutoFit/>
          </a:bodyPr>
          <a:lstStyle/>
          <a:p>
            <a:r>
              <a:rPr lang="en-US" altLang="zh-CN" sz="1867" dirty="0" err="1"/>
              <a:t>br.display</a:t>
            </a:r>
            <a:r>
              <a:rPr lang="en-US" altLang="zh-CN" sz="1867" dirty="0"/>
              <a:t>() </a:t>
            </a:r>
            <a:r>
              <a:rPr lang="zh-CN" altLang="en-US" sz="1867" dirty="0"/>
              <a:t>是派生类的</a:t>
            </a:r>
            <a:r>
              <a:rPr lang="en-US" altLang="zh-CN" sz="1867" dirty="0"/>
              <a:t>display</a:t>
            </a:r>
            <a:endParaRPr lang="zh-CN" altLang="en-US" sz="1867"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linds(horizontal)">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linds(horizontal)">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9" grpId="0"/>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7954" name="Rectangle 2"/>
          <p:cNvSpPr>
            <a:spLocks noGrp="1" noChangeArrowheads="1"/>
          </p:cNvSpPr>
          <p:nvPr>
            <p:ph type="title"/>
          </p:nvPr>
        </p:nvSpPr>
        <p:spPr/>
        <p:txBody>
          <a:bodyPr/>
          <a:lstStyle/>
          <a:p>
            <a:pPr eaLnBrk="1" hangingPunct="1">
              <a:defRPr/>
            </a:pPr>
            <a:r>
              <a:rPr lang="en-US" altLang="zh-CN" dirty="0" err="1"/>
              <a:t>DoubleArray</a:t>
            </a:r>
            <a:r>
              <a:rPr lang="zh-CN" altLang="en-US" dirty="0"/>
              <a:t>库的改进</a:t>
            </a:r>
          </a:p>
        </p:txBody>
      </p:sp>
      <p:sp>
        <p:nvSpPr>
          <p:cNvPr id="27651" name="Rectangle 3"/>
          <p:cNvSpPr>
            <a:spLocks noGrp="1" noChangeArrowheads="1"/>
          </p:cNvSpPr>
          <p:nvPr>
            <p:ph idx="4294967295"/>
          </p:nvPr>
        </p:nvSpPr>
        <p:spPr>
          <a:xfrm>
            <a:off x="812800" y="1483360"/>
            <a:ext cx="10363200" cy="4445000"/>
          </a:xfrm>
        </p:spPr>
        <p:txBody>
          <a:bodyPr>
            <a:normAutofit/>
          </a:bodyPr>
          <a:lstStyle/>
          <a:p>
            <a:pPr marL="0" indent="0" eaLnBrk="1" hangingPunct="1">
              <a:lnSpc>
                <a:spcPct val="130000"/>
              </a:lnSpc>
              <a:buNone/>
            </a:pPr>
            <a:r>
              <a:rPr lang="zh-CN" altLang="en-US" b="1" dirty="0"/>
              <a:t>将函数放入结构体 </a:t>
            </a:r>
          </a:p>
          <a:p>
            <a:pPr marL="0" indent="0">
              <a:lnSpc>
                <a:spcPct val="130000"/>
              </a:lnSpc>
              <a:spcBef>
                <a:spcPts val="2400"/>
              </a:spcBef>
              <a:buNone/>
            </a:pPr>
            <a:r>
              <a:rPr lang="zh-CN" altLang="en-US" b="1" dirty="0"/>
              <a:t>好处</a:t>
            </a:r>
          </a:p>
          <a:p>
            <a:pPr marL="0" indent="0">
              <a:lnSpc>
                <a:spcPct val="130000"/>
              </a:lnSpc>
              <a:buNone/>
            </a:pPr>
            <a:r>
              <a:rPr lang="zh-CN" altLang="en-US" sz="1867" dirty="0"/>
              <a:t>函数原型中的第一个参数不再需要。编译器自然知道函数体中涉及到的</a:t>
            </a:r>
            <a:r>
              <a:rPr lang="en-US" altLang="zh-CN" sz="1867" dirty="0"/>
              <a:t>low, high</a:t>
            </a:r>
            <a:r>
              <a:rPr lang="zh-CN" altLang="en-US" sz="1867" dirty="0"/>
              <a:t>和</a:t>
            </a:r>
            <a:r>
              <a:rPr lang="en-US" altLang="zh-CN" sz="1867" dirty="0"/>
              <a:t>storage</a:t>
            </a:r>
            <a:r>
              <a:rPr lang="zh-CN" altLang="en-US" sz="1867" dirty="0"/>
              <a:t>是同一结构体变量中的成员</a:t>
            </a:r>
          </a:p>
          <a:p>
            <a:pPr marL="0" indent="0">
              <a:lnSpc>
                <a:spcPct val="130000"/>
              </a:lnSpc>
              <a:buNone/>
            </a:pPr>
            <a:r>
              <a:rPr lang="zh-CN" altLang="en-US" sz="1867" dirty="0"/>
              <a:t>函数名冲突的问题也得到了解决。函数名是从属于某一结构体，从属于不同结构体的同名函数是不会冲突的。</a:t>
            </a:r>
          </a:p>
        </p:txBody>
      </p:sp>
    </p:spTree>
  </p:cSld>
  <p:clrMapOvr>
    <a:masterClrMapping/>
  </p:clrMapOvr>
  <p:transition spd="med">
    <p:fade/>
  </p:transition>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2690" name="Rectangle 2"/>
          <p:cNvSpPr>
            <a:spLocks noGrp="1" noChangeArrowheads="1"/>
          </p:cNvSpPr>
          <p:nvPr>
            <p:ph type="title"/>
          </p:nvPr>
        </p:nvSpPr>
        <p:spPr/>
        <p:txBody>
          <a:bodyPr/>
          <a:lstStyle/>
          <a:p>
            <a:pPr eaLnBrk="1" hangingPunct="1">
              <a:defRPr/>
            </a:pPr>
            <a:r>
              <a:rPr lang="zh-CN" altLang="en-US" dirty="0"/>
              <a:t>使用虚函数的注意事项 </a:t>
            </a:r>
          </a:p>
        </p:txBody>
      </p:sp>
      <p:sp>
        <p:nvSpPr>
          <p:cNvPr id="299011" name="Rectangle 3"/>
          <p:cNvSpPr>
            <a:spLocks noGrp="1" noChangeArrowheads="1"/>
          </p:cNvSpPr>
          <p:nvPr>
            <p:ph idx="4294967295"/>
          </p:nvPr>
        </p:nvSpPr>
        <p:spPr>
          <a:xfrm>
            <a:off x="636692" y="1499870"/>
            <a:ext cx="10793307" cy="3735917"/>
          </a:xfrm>
        </p:spPr>
        <p:txBody>
          <a:bodyPr>
            <a:normAutofit/>
          </a:bodyPr>
          <a:lstStyle/>
          <a:p>
            <a:pPr marL="0" indent="0">
              <a:lnSpc>
                <a:spcPct val="120000"/>
              </a:lnSpc>
              <a:spcBef>
                <a:spcPts val="2400"/>
              </a:spcBef>
              <a:buNone/>
            </a:pPr>
            <a:r>
              <a:rPr lang="zh-CN" altLang="en-US" dirty="0"/>
              <a:t>在派生类中重新定义虚函数时，它的原型必须与基类中的虚函数完全相同。否则编译器会把它认为是重载函数，而不是虚函数的重定义。</a:t>
            </a:r>
          </a:p>
          <a:p>
            <a:pPr marL="0" indent="0">
              <a:lnSpc>
                <a:spcPct val="120000"/>
              </a:lnSpc>
              <a:spcBef>
                <a:spcPts val="2400"/>
              </a:spcBef>
              <a:buNone/>
            </a:pPr>
            <a:r>
              <a:rPr lang="zh-CN" altLang="en-US" dirty="0"/>
              <a:t>派生类在对基类的虚函数重定义时，关键字</a:t>
            </a:r>
            <a:r>
              <a:rPr lang="en-US" altLang="zh-CN" dirty="0"/>
              <a:t>virtual</a:t>
            </a:r>
            <a:r>
              <a:rPr lang="zh-CN" altLang="en-US" dirty="0"/>
              <a:t>可以写也可以不写。不管</a:t>
            </a:r>
            <a:r>
              <a:rPr lang="en-US" altLang="zh-CN" dirty="0"/>
              <a:t>virtual</a:t>
            </a:r>
            <a:r>
              <a:rPr lang="zh-CN" altLang="en-US" dirty="0"/>
              <a:t>写或者不写，该函数都被认为是虚函数。但最好是在重定义时写上</a:t>
            </a:r>
            <a:r>
              <a:rPr lang="en-US" altLang="zh-CN" dirty="0"/>
              <a:t>virtual</a:t>
            </a:r>
            <a:r>
              <a:rPr lang="zh-CN" altLang="en-US" dirty="0"/>
              <a:t>。</a:t>
            </a:r>
          </a:p>
        </p:txBody>
      </p:sp>
    </p:spTree>
  </p:cSld>
  <p:clrMapOvr>
    <a:masterClrMapping/>
  </p:clrMapOvr>
  <p:transition spd="med">
    <p:fade/>
  </p:transition>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2434" name="Rectangle 2"/>
          <p:cNvSpPr>
            <a:spLocks noGrp="1" noChangeArrowheads="1"/>
          </p:cNvSpPr>
          <p:nvPr>
            <p:ph type="title"/>
          </p:nvPr>
        </p:nvSpPr>
        <p:spPr/>
        <p:txBody>
          <a:bodyPr/>
          <a:lstStyle/>
          <a:p>
            <a:pPr eaLnBrk="1" hangingPunct="1">
              <a:defRPr/>
            </a:pPr>
            <a:r>
              <a:rPr lang="zh-CN" altLang="en-US" dirty="0"/>
              <a:t>例</a:t>
            </a:r>
          </a:p>
        </p:txBody>
      </p:sp>
      <p:sp>
        <p:nvSpPr>
          <p:cNvPr id="300035" name="Rectangle 3"/>
          <p:cNvSpPr>
            <a:spLocks noGrp="1" noChangeArrowheads="1"/>
          </p:cNvSpPr>
          <p:nvPr>
            <p:ph idx="4294967295"/>
          </p:nvPr>
        </p:nvSpPr>
        <p:spPr>
          <a:xfrm>
            <a:off x="562187" y="950171"/>
            <a:ext cx="10972800" cy="1295400"/>
          </a:xfrm>
        </p:spPr>
        <p:txBody>
          <a:bodyPr/>
          <a:lstStyle/>
          <a:p>
            <a:pPr marL="0" indent="0" eaLnBrk="1" hangingPunct="1">
              <a:lnSpc>
                <a:spcPct val="130000"/>
              </a:lnSpc>
              <a:buNone/>
            </a:pPr>
            <a:r>
              <a:rPr lang="zh-CN" altLang="en-US" sz="2400" dirty="0"/>
              <a:t>正方形是一类特殊的矩形，因此，可以从</a:t>
            </a:r>
            <a:r>
              <a:rPr lang="en-US" altLang="zh-CN" sz="2400" dirty="0"/>
              <a:t>rectangle</a:t>
            </a:r>
            <a:r>
              <a:rPr lang="zh-CN" altLang="en-US" sz="2400" dirty="0"/>
              <a:t>类派生一个</a:t>
            </a:r>
            <a:r>
              <a:rPr lang="en-US" altLang="zh-CN" sz="2400" dirty="0"/>
              <a:t>square</a:t>
            </a:r>
            <a:r>
              <a:rPr lang="zh-CN" altLang="en-US" sz="2400" dirty="0"/>
              <a:t>类</a:t>
            </a:r>
            <a:endParaRPr lang="en-US" altLang="zh-CN" sz="2400" dirty="0"/>
          </a:p>
          <a:p>
            <a:pPr marL="0" indent="0" eaLnBrk="1" hangingPunct="1">
              <a:lnSpc>
                <a:spcPct val="130000"/>
              </a:lnSpc>
              <a:buNone/>
            </a:pPr>
            <a:r>
              <a:rPr lang="zh-CN" altLang="en-US" sz="2400" dirty="0"/>
              <a:t>在这两个类中，都要求有一个显示形状的函数。</a:t>
            </a:r>
          </a:p>
        </p:txBody>
      </p:sp>
      <p:sp>
        <p:nvSpPr>
          <p:cNvPr id="4" name="Rectangle 3"/>
          <p:cNvSpPr txBox="1">
            <a:spLocks noChangeArrowheads="1"/>
          </p:cNvSpPr>
          <p:nvPr/>
        </p:nvSpPr>
        <p:spPr>
          <a:xfrm>
            <a:off x="447675" y="2638426"/>
            <a:ext cx="10363200" cy="3962399"/>
          </a:xfrm>
          <a:prstGeom prst="rect">
            <a:avLst/>
          </a:prstGeom>
        </p:spPr>
        <p:txBody>
          <a:bodyPr vert="horz">
            <a:normAutofit/>
          </a:bodyPr>
          <a:lstStyle/>
          <a:p>
            <a:pPr marL="560818" indent="-512051" defTabSz="1219170">
              <a:lnSpc>
                <a:spcPct val="90000"/>
              </a:lnSpc>
              <a:spcBef>
                <a:spcPct val="20000"/>
              </a:spcBef>
              <a:buClr>
                <a:schemeClr val="accent1"/>
              </a:buClr>
              <a:buSzPct val="80000"/>
              <a:defRPr/>
            </a:pPr>
            <a:r>
              <a:rPr lang="en-US" altLang="zh-CN" sz="1867" dirty="0">
                <a:latin typeface="微软雅黑" pitchFamily="34" charset="-122"/>
                <a:ea typeface="微软雅黑" pitchFamily="34" charset="-122"/>
              </a:rPr>
              <a:t>class rectangle {</a:t>
            </a:r>
          </a:p>
          <a:p>
            <a:pPr marL="560818" indent="-512051" defTabSz="1219170">
              <a:lnSpc>
                <a:spcPct val="90000"/>
              </a:lnSpc>
              <a:spcBef>
                <a:spcPct val="20000"/>
              </a:spcBef>
              <a:buClr>
                <a:schemeClr val="accent1"/>
              </a:buClr>
              <a:buSzPct val="80000"/>
              <a:defRPr/>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w, h;</a:t>
            </a:r>
          </a:p>
          <a:p>
            <a:pPr marL="560818" indent="-512051" defTabSz="1219170">
              <a:lnSpc>
                <a:spcPct val="90000"/>
              </a:lnSpc>
              <a:spcBef>
                <a:spcPct val="20000"/>
              </a:spcBef>
              <a:buClr>
                <a:schemeClr val="accent1"/>
              </a:buClr>
              <a:buSzPct val="80000"/>
              <a:defRPr/>
            </a:pPr>
            <a:r>
              <a:rPr lang="en-US" altLang="zh-CN" sz="1867" dirty="0">
                <a:latin typeface="微软雅黑" pitchFamily="34" charset="-122"/>
                <a:ea typeface="微软雅黑" pitchFamily="34" charset="-122"/>
              </a:rPr>
              <a:t>public: </a:t>
            </a:r>
          </a:p>
          <a:p>
            <a:pPr marL="560818" indent="-512051" defTabSz="1219170">
              <a:lnSpc>
                <a:spcPct val="90000"/>
              </a:lnSpc>
              <a:spcBef>
                <a:spcPct val="20000"/>
              </a:spcBef>
              <a:buClr>
                <a:schemeClr val="accent1"/>
              </a:buClr>
              <a:buSzPct val="80000"/>
              <a:defRPr/>
            </a:pPr>
            <a:r>
              <a:rPr lang="en-US" altLang="zh-CN" sz="1867" dirty="0">
                <a:latin typeface="微软雅黑" pitchFamily="34" charset="-122"/>
                <a:ea typeface="微软雅黑" pitchFamily="34" charset="-122"/>
              </a:rPr>
              <a:t>    rectangle(</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ww</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hh</a:t>
            </a:r>
            <a:r>
              <a:rPr lang="en-US" altLang="zh-CN" sz="1867" dirty="0">
                <a:latin typeface="微软雅黑" pitchFamily="34" charset="-122"/>
                <a:ea typeface="微软雅黑" pitchFamily="34" charset="-122"/>
              </a:rPr>
              <a:t>): w(</a:t>
            </a:r>
            <a:r>
              <a:rPr lang="en-US" altLang="zh-CN" sz="1867" dirty="0" err="1">
                <a:latin typeface="微软雅黑" pitchFamily="34" charset="-122"/>
                <a:ea typeface="微软雅黑" pitchFamily="34" charset="-122"/>
              </a:rPr>
              <a:t>ww</a:t>
            </a:r>
            <a:r>
              <a:rPr lang="en-US" altLang="zh-CN" sz="1867" dirty="0">
                <a:latin typeface="微软雅黑" pitchFamily="34" charset="-122"/>
                <a:ea typeface="微软雅黑" pitchFamily="34" charset="-122"/>
              </a:rPr>
              <a:t>), h(</a:t>
            </a:r>
            <a:r>
              <a:rPr lang="en-US" altLang="zh-CN" sz="1867" dirty="0" err="1">
                <a:latin typeface="微软雅黑" pitchFamily="34" charset="-122"/>
                <a:ea typeface="微软雅黑" pitchFamily="34" charset="-122"/>
              </a:rPr>
              <a:t>hh</a:t>
            </a:r>
            <a:r>
              <a:rPr lang="en-US" altLang="zh-CN" sz="1867" dirty="0">
                <a:latin typeface="微软雅黑" pitchFamily="34" charset="-122"/>
                <a:ea typeface="微软雅黑" pitchFamily="34" charset="-122"/>
              </a:rPr>
              <a:t>) { }</a:t>
            </a:r>
          </a:p>
          <a:p>
            <a:pPr marL="560818" indent="-512051" defTabSz="1219170">
              <a:lnSpc>
                <a:spcPct val="90000"/>
              </a:lnSpc>
              <a:spcBef>
                <a:spcPct val="20000"/>
              </a:spcBef>
              <a:buClr>
                <a:schemeClr val="accent1"/>
              </a:buClr>
              <a:buSzPct val="80000"/>
              <a:defRPr/>
            </a:pPr>
            <a:r>
              <a:rPr lang="en-US" altLang="zh-CN" sz="1867" dirty="0">
                <a:latin typeface="微软雅黑" pitchFamily="34" charset="-122"/>
                <a:ea typeface="微软雅黑" pitchFamily="34" charset="-122"/>
              </a:rPr>
              <a:t>    virtual void display()   {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“this is a rectangle\n”; }</a:t>
            </a:r>
          </a:p>
          <a:p>
            <a:pPr marL="560818" indent="-512051" defTabSz="1219170">
              <a:lnSpc>
                <a:spcPct val="90000"/>
              </a:lnSpc>
              <a:spcBef>
                <a:spcPct val="20000"/>
              </a:spcBef>
              <a:buClr>
                <a:schemeClr val="accent1"/>
              </a:buClr>
              <a:buSzPct val="80000"/>
              <a:defRPr/>
            </a:pPr>
            <a:r>
              <a:rPr lang="en-US" altLang="zh-CN" sz="1867" dirty="0">
                <a:latin typeface="微软雅黑" pitchFamily="34" charset="-122"/>
                <a:ea typeface="微软雅黑" pitchFamily="34" charset="-122"/>
              </a:rPr>
              <a:t>};</a:t>
            </a:r>
          </a:p>
          <a:p>
            <a:pPr marL="560818" indent="-512051" defTabSz="1219170">
              <a:lnSpc>
                <a:spcPct val="90000"/>
              </a:lnSpc>
              <a:spcBef>
                <a:spcPct val="20000"/>
              </a:spcBef>
              <a:buClr>
                <a:schemeClr val="accent1"/>
              </a:buClr>
              <a:buSzPct val="80000"/>
              <a:defRPr/>
            </a:pPr>
            <a:endParaRPr lang="en-US" altLang="zh-CN" sz="1867" dirty="0">
              <a:latin typeface="微软雅黑" pitchFamily="34" charset="-122"/>
              <a:ea typeface="微软雅黑" pitchFamily="34" charset="-122"/>
            </a:endParaRPr>
          </a:p>
          <a:p>
            <a:pPr marL="560818" indent="-512051" defTabSz="1219170">
              <a:lnSpc>
                <a:spcPct val="90000"/>
              </a:lnSpc>
              <a:spcBef>
                <a:spcPct val="20000"/>
              </a:spcBef>
              <a:buClr>
                <a:schemeClr val="accent1"/>
              </a:buClr>
              <a:buSzPct val="80000"/>
              <a:defRPr/>
            </a:pPr>
            <a:r>
              <a:rPr lang="en-US" altLang="zh-CN" sz="1867" dirty="0">
                <a:latin typeface="微软雅黑" pitchFamily="34" charset="-122"/>
                <a:ea typeface="微软雅黑" pitchFamily="34" charset="-122"/>
              </a:rPr>
              <a:t>class </a:t>
            </a:r>
            <a:r>
              <a:rPr lang="en-US" altLang="zh-CN" sz="1867" dirty="0" err="1">
                <a:latin typeface="微软雅黑" pitchFamily="34" charset="-122"/>
                <a:ea typeface="微软雅黑" pitchFamily="34" charset="-122"/>
              </a:rPr>
              <a:t>square:public</a:t>
            </a:r>
            <a:r>
              <a:rPr lang="en-US" altLang="zh-CN" sz="1867" dirty="0">
                <a:latin typeface="微软雅黑" pitchFamily="34" charset="-122"/>
                <a:ea typeface="微软雅黑" pitchFamily="34" charset="-122"/>
              </a:rPr>
              <a:t> rectangle {</a:t>
            </a:r>
          </a:p>
          <a:p>
            <a:pPr marL="560818" indent="-512051" defTabSz="1219170">
              <a:lnSpc>
                <a:spcPct val="90000"/>
              </a:lnSpc>
              <a:spcBef>
                <a:spcPct val="20000"/>
              </a:spcBef>
              <a:buClr>
                <a:schemeClr val="accent1"/>
              </a:buClr>
              <a:buSzPct val="80000"/>
              <a:defRPr/>
            </a:pPr>
            <a:r>
              <a:rPr lang="en-US" altLang="zh-CN" sz="1867" dirty="0">
                <a:latin typeface="微软雅黑" pitchFamily="34" charset="-122"/>
                <a:ea typeface="微软雅黑" pitchFamily="34" charset="-122"/>
              </a:rPr>
              <a:t>public: </a:t>
            </a:r>
          </a:p>
          <a:p>
            <a:pPr marL="560818" indent="-512051" defTabSz="1219170">
              <a:lnSpc>
                <a:spcPct val="90000"/>
              </a:lnSpc>
              <a:spcBef>
                <a:spcPct val="20000"/>
              </a:spcBef>
              <a:buClr>
                <a:schemeClr val="accent1"/>
              </a:buClr>
              <a:buSzPct val="80000"/>
              <a:defRPr/>
            </a:pPr>
            <a:r>
              <a:rPr lang="en-US" altLang="zh-CN" sz="1867" dirty="0">
                <a:latin typeface="微软雅黑" pitchFamily="34" charset="-122"/>
                <a:ea typeface="微软雅黑" pitchFamily="34" charset="-122"/>
              </a:rPr>
              <a:t>    square(</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ss</a:t>
            </a:r>
            <a:r>
              <a:rPr lang="en-US" altLang="zh-CN" sz="1867" dirty="0">
                <a:latin typeface="微软雅黑" pitchFamily="34" charset="-122"/>
                <a:ea typeface="微软雅黑" pitchFamily="34" charset="-122"/>
              </a:rPr>
              <a:t>): rectangle(</a:t>
            </a:r>
            <a:r>
              <a:rPr lang="en-US" altLang="zh-CN" sz="1867" dirty="0" err="1">
                <a:latin typeface="微软雅黑" pitchFamily="34" charset="-122"/>
                <a:ea typeface="微软雅黑" pitchFamily="34" charset="-122"/>
              </a:rPr>
              <a:t>ss</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ss</a:t>
            </a:r>
            <a:r>
              <a:rPr lang="en-US" altLang="zh-CN" sz="1867" dirty="0">
                <a:latin typeface="微软雅黑" pitchFamily="34" charset="-122"/>
                <a:ea typeface="微软雅黑" pitchFamily="34" charset="-122"/>
              </a:rPr>
              <a:t>) { }</a:t>
            </a:r>
          </a:p>
          <a:p>
            <a:pPr marL="560818" indent="-512051">
              <a:lnSpc>
                <a:spcPct val="90000"/>
              </a:lnSpc>
              <a:spcBef>
                <a:spcPct val="20000"/>
              </a:spcBef>
              <a:buClr>
                <a:schemeClr val="accent1"/>
              </a:buClr>
              <a:buSzPct val="80000"/>
            </a:pPr>
            <a:r>
              <a:rPr lang="en-US" altLang="zh-CN" sz="1867" dirty="0">
                <a:latin typeface="微软雅黑" pitchFamily="34" charset="-122"/>
                <a:ea typeface="微软雅黑" pitchFamily="34" charset="-122"/>
              </a:rPr>
              <a:t>    void display()  {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“this is a square\n”;  }          //</a:t>
            </a:r>
            <a:r>
              <a:rPr lang="zh-CN" altLang="en-US" sz="1867" dirty="0">
                <a:latin typeface="微软雅黑" pitchFamily="34" charset="-122"/>
                <a:ea typeface="微软雅黑" pitchFamily="34" charset="-122"/>
              </a:rPr>
              <a:t>虚函数</a:t>
            </a:r>
          </a:p>
          <a:p>
            <a:pPr marL="560818" indent="-512051" defTabSz="1219170">
              <a:lnSpc>
                <a:spcPct val="90000"/>
              </a:lnSpc>
              <a:spcBef>
                <a:spcPct val="20000"/>
              </a:spcBef>
              <a:buClr>
                <a:schemeClr val="accent1"/>
              </a:buClr>
              <a:buSzPct val="80000"/>
              <a:defRPr/>
            </a:pPr>
            <a:r>
              <a:rPr lang="en-US" altLang="zh-CN" sz="1867" dirty="0">
                <a:latin typeface="微软雅黑" pitchFamily="34" charset="-122"/>
                <a:ea typeface="微软雅黑" pitchFamily="34" charset="-122"/>
              </a:rPr>
              <a:t>};</a:t>
            </a:r>
          </a:p>
        </p:txBody>
      </p:sp>
    </p:spTree>
  </p:cSld>
  <p:clrMapOvr>
    <a:masterClrMapping/>
  </p:clrMapOvr>
  <p:transition spd="med">
    <p:fade/>
  </p:transition>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a:t>显示覆盖</a:t>
            </a:r>
            <a:r>
              <a:rPr lang="en-US" altLang="zh-CN" dirty="0"/>
              <a:t>override</a:t>
            </a:r>
            <a:endParaRPr lang="zh-CN" altLang="en-US" dirty="0"/>
          </a:p>
        </p:txBody>
      </p:sp>
      <p:sp>
        <p:nvSpPr>
          <p:cNvPr id="365571" name="内容占位符 2"/>
          <p:cNvSpPr>
            <a:spLocks noGrp="1"/>
          </p:cNvSpPr>
          <p:nvPr>
            <p:ph idx="4294967295"/>
          </p:nvPr>
        </p:nvSpPr>
        <p:spPr>
          <a:xfrm>
            <a:off x="549699" y="1023197"/>
            <a:ext cx="11547475" cy="4953000"/>
          </a:xfrm>
        </p:spPr>
        <p:txBody>
          <a:bodyPr>
            <a:noAutofit/>
          </a:bodyPr>
          <a:lstStyle/>
          <a:p>
            <a:pPr marL="0" indent="0">
              <a:buNone/>
            </a:pPr>
            <a:r>
              <a:rPr lang="zh-CN" altLang="en-US" b="1" dirty="0"/>
              <a:t>用途</a:t>
            </a:r>
            <a:endParaRPr lang="en-US" altLang="zh-CN" b="1" dirty="0"/>
          </a:p>
          <a:p>
            <a:pPr marL="0" indent="0">
              <a:buNone/>
            </a:pPr>
            <a:r>
              <a:rPr lang="zh-CN" altLang="en-US" sz="1867" dirty="0">
                <a:solidFill>
                  <a:srgbClr val="C00000"/>
                </a:solidFill>
              </a:rPr>
              <a:t>让编译器检查</a:t>
            </a:r>
            <a:r>
              <a:rPr lang="zh-CN" altLang="zh-CN" sz="1867" dirty="0">
                <a:solidFill>
                  <a:srgbClr val="C00000"/>
                </a:solidFill>
              </a:rPr>
              <a:t>派生类覆盖基类的虚函数</a:t>
            </a:r>
            <a:r>
              <a:rPr lang="zh-CN" altLang="en-US" sz="1867" dirty="0">
                <a:solidFill>
                  <a:srgbClr val="C00000"/>
                </a:solidFill>
              </a:rPr>
              <a:t>的</a:t>
            </a:r>
            <a:r>
              <a:rPr lang="zh-CN" altLang="zh-CN" sz="1867" dirty="0">
                <a:solidFill>
                  <a:srgbClr val="C00000"/>
                </a:solidFill>
              </a:rPr>
              <a:t>函数原型</a:t>
            </a:r>
            <a:r>
              <a:rPr lang="zh-CN" altLang="en-US" sz="1867" dirty="0">
                <a:solidFill>
                  <a:srgbClr val="C00000"/>
                </a:solidFill>
              </a:rPr>
              <a:t>是否相同</a:t>
            </a:r>
            <a:endParaRPr lang="en-US" altLang="zh-CN" sz="1867" dirty="0">
              <a:solidFill>
                <a:srgbClr val="C00000"/>
              </a:solidFill>
            </a:endParaRPr>
          </a:p>
          <a:p>
            <a:pPr marL="0" indent="0">
              <a:spcBef>
                <a:spcPts val="2400"/>
              </a:spcBef>
              <a:buNone/>
            </a:pPr>
            <a:r>
              <a:rPr lang="zh-CN" altLang="en-US" b="1" dirty="0"/>
              <a:t>方法</a:t>
            </a:r>
            <a:endParaRPr lang="en-US" altLang="zh-CN" b="1" dirty="0"/>
          </a:p>
          <a:p>
            <a:pPr marL="0" indent="0">
              <a:buNone/>
            </a:pPr>
            <a:r>
              <a:rPr lang="zh-CN" altLang="en-US" sz="1867" dirty="0"/>
              <a:t>将</a:t>
            </a:r>
            <a:r>
              <a:rPr lang="zh-CN" altLang="zh-CN" sz="1867" dirty="0"/>
              <a:t>关键字</a:t>
            </a:r>
            <a:r>
              <a:rPr lang="en-US" altLang="zh-CN" sz="1867" dirty="0"/>
              <a:t>override</a:t>
            </a:r>
            <a:r>
              <a:rPr lang="zh-CN" altLang="zh-CN" sz="1867" dirty="0"/>
              <a:t>放在派生类函数原型的最后。如</a:t>
            </a:r>
          </a:p>
          <a:p>
            <a:pPr marL="457200" lvl="1" indent="0">
              <a:buNone/>
            </a:pPr>
            <a:r>
              <a:rPr lang="en-US" altLang="zh-CN" sz="1867" dirty="0"/>
              <a:t>class A {</a:t>
            </a:r>
            <a:endParaRPr lang="zh-CN" altLang="zh-CN" sz="1867" dirty="0"/>
          </a:p>
          <a:p>
            <a:pPr marL="457200" lvl="1" indent="0">
              <a:buNone/>
            </a:pPr>
            <a:r>
              <a:rPr lang="en-US" altLang="zh-CN" sz="1867" dirty="0"/>
              <a:t>public :</a:t>
            </a:r>
            <a:endParaRPr lang="zh-CN" altLang="zh-CN" sz="1867" dirty="0"/>
          </a:p>
          <a:p>
            <a:pPr marL="457200" lvl="1" indent="0">
              <a:buNone/>
            </a:pPr>
            <a:r>
              <a:rPr lang="en-US" altLang="zh-CN" sz="1867" dirty="0"/>
              <a:t>     virtual  void  f1(</a:t>
            </a:r>
            <a:r>
              <a:rPr lang="en-US" altLang="zh-CN" sz="1867" dirty="0" err="1"/>
              <a:t>int</a:t>
            </a:r>
            <a:r>
              <a:rPr lang="en-US" altLang="zh-CN" sz="1867" dirty="0"/>
              <a:t>);</a:t>
            </a:r>
            <a:endParaRPr lang="zh-CN" altLang="zh-CN" sz="1867" dirty="0"/>
          </a:p>
          <a:p>
            <a:pPr marL="457200" lvl="1" indent="0">
              <a:buNone/>
            </a:pPr>
            <a:r>
              <a:rPr lang="en-US" altLang="zh-CN" sz="1867" dirty="0"/>
              <a:t>     virtual  void  f2();</a:t>
            </a:r>
            <a:endParaRPr lang="zh-CN" altLang="zh-CN" sz="1867" dirty="0"/>
          </a:p>
          <a:p>
            <a:pPr marL="457200" lvl="1" indent="0">
              <a:buNone/>
            </a:pPr>
            <a:r>
              <a:rPr lang="en-US" altLang="zh-CN" sz="1867" dirty="0"/>
              <a:t>};</a:t>
            </a:r>
            <a:endParaRPr lang="zh-CN" altLang="zh-CN" sz="1867" dirty="0"/>
          </a:p>
          <a:p>
            <a:pPr marL="457200" lvl="1" indent="0">
              <a:buNone/>
            </a:pPr>
            <a:r>
              <a:rPr lang="en-US" altLang="zh-CN" sz="1867" dirty="0"/>
              <a:t>class B :public A {</a:t>
            </a:r>
            <a:endParaRPr lang="zh-CN" altLang="zh-CN" sz="1867" dirty="0"/>
          </a:p>
          <a:p>
            <a:pPr marL="457200" lvl="1" indent="0">
              <a:buNone/>
            </a:pPr>
            <a:r>
              <a:rPr lang="en-US" altLang="zh-CN" sz="1867" dirty="0"/>
              <a:t>public:</a:t>
            </a:r>
            <a:endParaRPr lang="zh-CN" altLang="zh-CN" sz="1867" dirty="0"/>
          </a:p>
          <a:p>
            <a:pPr marL="457200" lvl="1" indent="0">
              <a:buNone/>
            </a:pPr>
            <a:r>
              <a:rPr lang="en-US" altLang="zh-CN" sz="1867" dirty="0"/>
              <a:t>    void f1(</a:t>
            </a:r>
            <a:r>
              <a:rPr lang="en-US" altLang="zh-CN" sz="1867" dirty="0" err="1"/>
              <a:t>int</a:t>
            </a:r>
            <a:r>
              <a:rPr lang="en-US" altLang="zh-CN" sz="1867" dirty="0"/>
              <a:t>) override;      // </a:t>
            </a:r>
            <a:r>
              <a:rPr lang="zh-CN" altLang="zh-CN" sz="1867" dirty="0"/>
              <a:t>正确，</a:t>
            </a:r>
            <a:r>
              <a:rPr lang="en-US" altLang="zh-CN" sz="1867" dirty="0"/>
              <a:t>f1</a:t>
            </a:r>
            <a:r>
              <a:rPr lang="zh-CN" altLang="zh-CN" sz="1867" dirty="0"/>
              <a:t>覆盖了基类的</a:t>
            </a:r>
            <a:r>
              <a:rPr lang="en-US" altLang="zh-CN" sz="1867" dirty="0"/>
              <a:t>f1</a:t>
            </a:r>
            <a:endParaRPr lang="zh-CN" altLang="zh-CN" sz="1867" dirty="0"/>
          </a:p>
          <a:p>
            <a:pPr marL="457200" lvl="1" indent="0">
              <a:buNone/>
            </a:pPr>
            <a:r>
              <a:rPr lang="en-US" altLang="zh-CN" sz="1867" dirty="0"/>
              <a:t>    void f2(</a:t>
            </a:r>
            <a:r>
              <a:rPr lang="en-US" altLang="zh-CN" sz="1867" dirty="0" err="1"/>
              <a:t>int</a:t>
            </a:r>
            <a:r>
              <a:rPr lang="en-US" altLang="zh-CN" sz="1867" dirty="0"/>
              <a:t>) override;     // </a:t>
            </a:r>
            <a:r>
              <a:rPr lang="zh-CN" altLang="zh-CN" sz="1867" dirty="0"/>
              <a:t>错误，编译器会报错</a:t>
            </a:r>
          </a:p>
          <a:p>
            <a:pPr marL="457200" lvl="1" indent="0">
              <a:buNone/>
            </a:pPr>
            <a:r>
              <a:rPr lang="en-US" altLang="zh-CN" sz="1867" dirty="0"/>
              <a:t>    </a:t>
            </a:r>
            <a:r>
              <a:rPr lang="en-US" altLang="zh-CN" sz="1867" dirty="0" err="1"/>
              <a:t>int</a:t>
            </a:r>
            <a:r>
              <a:rPr lang="en-US" altLang="zh-CN" sz="1867" dirty="0"/>
              <a:t> f3(</a:t>
            </a:r>
            <a:r>
              <a:rPr lang="en-US" altLang="zh-CN" sz="1867" dirty="0" err="1"/>
              <a:t>int</a:t>
            </a:r>
            <a:r>
              <a:rPr lang="en-US" altLang="zh-CN" sz="1867" dirty="0"/>
              <a:t>) override;        // </a:t>
            </a:r>
            <a:r>
              <a:rPr lang="zh-CN" altLang="zh-CN" sz="1867" dirty="0"/>
              <a:t>错误，编译器会报错</a:t>
            </a:r>
          </a:p>
          <a:p>
            <a:pPr marL="457200" lvl="1" indent="0">
              <a:buNone/>
            </a:pPr>
            <a:r>
              <a:rPr lang="en-US" altLang="zh-CN" sz="1867" dirty="0"/>
              <a:t>};</a:t>
            </a:r>
            <a:endParaRPr lang="zh-CN" altLang="zh-CN" sz="1867" dirty="0"/>
          </a:p>
        </p:txBody>
      </p:sp>
    </p:spTree>
    <p:extLst>
      <p:ext uri="{BB962C8B-B14F-4D97-AF65-F5344CB8AC3E}">
        <p14:creationId xmlns:p14="http://schemas.microsoft.com/office/powerpoint/2010/main" val="2120619919"/>
      </p:ext>
    </p:extLst>
  </p:cSld>
  <p:clrMapOvr>
    <a:masterClrMapping/>
  </p:clrMapOvr>
  <p:transition spd="med">
    <p:fade/>
  </p:transition>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a:t>不允许覆盖</a:t>
            </a:r>
            <a:r>
              <a:rPr lang="en-US" altLang="zh-CN" dirty="0"/>
              <a:t>final</a:t>
            </a:r>
            <a:endParaRPr lang="zh-CN" altLang="en-US" dirty="0"/>
          </a:p>
        </p:txBody>
      </p:sp>
      <p:sp>
        <p:nvSpPr>
          <p:cNvPr id="366595" name="内容占位符 2"/>
          <p:cNvSpPr>
            <a:spLocks noGrp="1"/>
          </p:cNvSpPr>
          <p:nvPr>
            <p:ph idx="4294967295"/>
          </p:nvPr>
        </p:nvSpPr>
        <p:spPr>
          <a:xfrm>
            <a:off x="298027" y="1188932"/>
            <a:ext cx="10039350" cy="3709988"/>
          </a:xfrm>
        </p:spPr>
        <p:txBody>
          <a:bodyPr>
            <a:noAutofit/>
          </a:bodyPr>
          <a:lstStyle/>
          <a:p>
            <a:pPr marL="0" indent="0">
              <a:buNone/>
            </a:pPr>
            <a:r>
              <a:rPr lang="zh-CN" altLang="en-US" b="1" dirty="0"/>
              <a:t>作用</a:t>
            </a:r>
            <a:endParaRPr lang="en-US" altLang="zh-CN" b="1" dirty="0"/>
          </a:p>
          <a:p>
            <a:pPr marL="0" indent="0">
              <a:lnSpc>
                <a:spcPct val="120000"/>
              </a:lnSpc>
              <a:spcBef>
                <a:spcPts val="800"/>
              </a:spcBef>
              <a:buNone/>
            </a:pPr>
            <a:r>
              <a:rPr lang="zh-CN" altLang="zh-CN" sz="1867" dirty="0"/>
              <a:t>将某个虚函数指定为</a:t>
            </a:r>
            <a:r>
              <a:rPr lang="en-US" altLang="zh-CN" sz="1867" dirty="0"/>
              <a:t>final</a:t>
            </a:r>
            <a:r>
              <a:rPr lang="zh-CN" altLang="zh-CN" sz="1867" dirty="0"/>
              <a:t>，表示派生类中不允许覆盖此函数。如</a:t>
            </a:r>
          </a:p>
          <a:p>
            <a:pPr marL="0" indent="0">
              <a:lnSpc>
                <a:spcPct val="120000"/>
              </a:lnSpc>
              <a:buNone/>
            </a:pPr>
            <a:r>
              <a:rPr lang="en-US" altLang="zh-CN" sz="1867" dirty="0"/>
              <a:t>class A</a:t>
            </a:r>
            <a:endParaRPr lang="zh-CN" altLang="zh-CN" sz="1867" dirty="0"/>
          </a:p>
          <a:p>
            <a:pPr marL="0" indent="0">
              <a:lnSpc>
                <a:spcPct val="120000"/>
              </a:lnSpc>
              <a:buNone/>
            </a:pPr>
            <a:r>
              <a:rPr lang="en-US" altLang="zh-CN" sz="1867" dirty="0"/>
              <a:t>{</a:t>
            </a:r>
            <a:endParaRPr lang="zh-CN" altLang="zh-CN" sz="1867" dirty="0"/>
          </a:p>
          <a:p>
            <a:pPr marL="0" indent="0">
              <a:lnSpc>
                <a:spcPct val="120000"/>
              </a:lnSpc>
              <a:buNone/>
            </a:pPr>
            <a:r>
              <a:rPr lang="en-US" altLang="zh-CN" sz="1867" dirty="0"/>
              <a:t>    protected:</a:t>
            </a:r>
            <a:endParaRPr lang="zh-CN" altLang="zh-CN" sz="1867" dirty="0"/>
          </a:p>
          <a:p>
            <a:pPr marL="0" indent="0">
              <a:lnSpc>
                <a:spcPct val="120000"/>
              </a:lnSpc>
              <a:buNone/>
            </a:pPr>
            <a:r>
              <a:rPr lang="en-US" altLang="zh-CN" sz="1867" dirty="0"/>
              <a:t>	     </a:t>
            </a:r>
            <a:r>
              <a:rPr lang="en-US" altLang="zh-CN" sz="1867" dirty="0" err="1"/>
              <a:t>int</a:t>
            </a:r>
            <a:r>
              <a:rPr lang="en-US" altLang="zh-CN" sz="1867" dirty="0"/>
              <a:t> a;</a:t>
            </a:r>
            <a:endParaRPr lang="zh-CN" altLang="zh-CN" sz="1867" dirty="0"/>
          </a:p>
          <a:p>
            <a:pPr marL="0" indent="0">
              <a:lnSpc>
                <a:spcPct val="120000"/>
              </a:lnSpc>
              <a:buNone/>
            </a:pPr>
            <a:r>
              <a:rPr lang="en-US" altLang="zh-CN" sz="1867" dirty="0"/>
              <a:t>	public:</a:t>
            </a:r>
            <a:endParaRPr lang="zh-CN" altLang="zh-CN" sz="1867" dirty="0"/>
          </a:p>
          <a:p>
            <a:pPr marL="0" indent="0">
              <a:lnSpc>
                <a:spcPct val="120000"/>
              </a:lnSpc>
              <a:buNone/>
            </a:pPr>
            <a:r>
              <a:rPr lang="en-US" altLang="zh-CN" sz="1867" dirty="0"/>
              <a:t>	    A(</a:t>
            </a:r>
            <a:r>
              <a:rPr lang="en-US" altLang="zh-CN" sz="1867" dirty="0" err="1"/>
              <a:t>int</a:t>
            </a:r>
            <a:r>
              <a:rPr lang="en-US" altLang="zh-CN" sz="1867" dirty="0"/>
              <a:t> x) {a = x;}</a:t>
            </a:r>
            <a:endParaRPr lang="zh-CN" altLang="zh-CN" sz="1867" dirty="0"/>
          </a:p>
          <a:p>
            <a:pPr marL="0" indent="0">
              <a:lnSpc>
                <a:spcPct val="120000"/>
              </a:lnSpc>
              <a:buNone/>
            </a:pPr>
            <a:r>
              <a:rPr lang="en-US" altLang="zh-CN" sz="1867" dirty="0"/>
              <a:t>	    virtual </a:t>
            </a:r>
            <a:r>
              <a:rPr lang="en-US" altLang="zh-CN" sz="1867" dirty="0" err="1"/>
              <a:t>int</a:t>
            </a:r>
            <a:r>
              <a:rPr lang="en-US" altLang="zh-CN" sz="1867" dirty="0"/>
              <a:t> f() { return a;}</a:t>
            </a:r>
            <a:endParaRPr lang="zh-CN" altLang="zh-CN" sz="1867" dirty="0"/>
          </a:p>
          <a:p>
            <a:pPr marL="0" indent="0">
              <a:lnSpc>
                <a:spcPct val="120000"/>
              </a:lnSpc>
              <a:buNone/>
            </a:pPr>
            <a:r>
              <a:rPr lang="en-US" altLang="zh-CN" sz="1867" dirty="0"/>
              <a:t>};</a:t>
            </a:r>
            <a:endParaRPr lang="zh-CN" altLang="zh-CN" sz="1867" dirty="0"/>
          </a:p>
        </p:txBody>
      </p:sp>
      <p:sp>
        <p:nvSpPr>
          <p:cNvPr id="4" name="矩形 3"/>
          <p:cNvSpPr/>
          <p:nvPr/>
        </p:nvSpPr>
        <p:spPr>
          <a:xfrm>
            <a:off x="5685792" y="2582333"/>
            <a:ext cx="5828875" cy="3540200"/>
          </a:xfrm>
          <a:prstGeom prst="rect">
            <a:avLst/>
          </a:prstGeom>
        </p:spPr>
        <p:txBody>
          <a:bodyPr wrap="square">
            <a:spAutoFit/>
          </a:bodyPr>
          <a:lstStyle/>
          <a:p>
            <a:pPr>
              <a:buFont typeface="Wingdings" pitchFamily="2" charset="2"/>
              <a:buNone/>
            </a:pPr>
            <a:r>
              <a:rPr lang="en-US" altLang="zh-CN" sz="1867" dirty="0"/>
              <a:t>class B : public A</a:t>
            </a:r>
            <a:endParaRPr lang="zh-CN" altLang="zh-CN" sz="1867" dirty="0"/>
          </a:p>
          <a:p>
            <a:pPr>
              <a:buFont typeface="Wingdings" pitchFamily="2" charset="2"/>
              <a:buNone/>
            </a:pPr>
            <a:r>
              <a:rPr lang="en-US" altLang="zh-CN" sz="1867" dirty="0"/>
              <a:t>{</a:t>
            </a:r>
            <a:endParaRPr lang="zh-CN" altLang="zh-CN" sz="1867" dirty="0"/>
          </a:p>
          <a:p>
            <a:pPr>
              <a:buFont typeface="Wingdings" pitchFamily="2" charset="2"/>
              <a:buNone/>
            </a:pPr>
            <a:r>
              <a:rPr lang="en-US" altLang="zh-CN" sz="1867" dirty="0"/>
              <a:t>  public:</a:t>
            </a:r>
            <a:endParaRPr lang="zh-CN" altLang="zh-CN" sz="1867" dirty="0"/>
          </a:p>
          <a:p>
            <a:pPr>
              <a:buFont typeface="Wingdings" pitchFamily="2" charset="2"/>
              <a:buNone/>
            </a:pPr>
            <a:r>
              <a:rPr lang="en-US" altLang="zh-CN" sz="1867" dirty="0"/>
              <a:t>       B(</a:t>
            </a:r>
            <a:r>
              <a:rPr lang="en-US" altLang="zh-CN" sz="1867" dirty="0" err="1"/>
              <a:t>int</a:t>
            </a:r>
            <a:r>
              <a:rPr lang="en-US" altLang="zh-CN" sz="1867" dirty="0"/>
              <a:t> x):A(x) {}</a:t>
            </a:r>
            <a:endParaRPr lang="zh-CN" altLang="zh-CN" sz="1867" dirty="0"/>
          </a:p>
          <a:p>
            <a:pPr>
              <a:buFont typeface="Wingdings" pitchFamily="2" charset="2"/>
              <a:buNone/>
            </a:pPr>
            <a:r>
              <a:rPr lang="en-US" altLang="zh-CN" sz="1867" dirty="0"/>
              <a:t>       </a:t>
            </a:r>
            <a:r>
              <a:rPr lang="en-US" altLang="zh-CN" sz="1867" dirty="0" err="1"/>
              <a:t>int</a:t>
            </a:r>
            <a:r>
              <a:rPr lang="en-US" altLang="zh-CN" sz="1867" dirty="0"/>
              <a:t> f() final  {  return 2 *a;    } </a:t>
            </a:r>
            <a:endParaRPr lang="zh-CN" altLang="zh-CN" sz="1867" dirty="0"/>
          </a:p>
          <a:p>
            <a:pPr>
              <a:buFont typeface="Wingdings" pitchFamily="2" charset="2"/>
              <a:buNone/>
            </a:pPr>
            <a:r>
              <a:rPr lang="en-US" altLang="zh-CN" sz="1867" dirty="0"/>
              <a:t>}; </a:t>
            </a:r>
          </a:p>
          <a:p>
            <a:pPr>
              <a:buFont typeface="Wingdings" pitchFamily="2" charset="2"/>
              <a:buNone/>
            </a:pPr>
            <a:endParaRPr lang="zh-CN" altLang="zh-CN" sz="1867" dirty="0"/>
          </a:p>
          <a:p>
            <a:pPr>
              <a:buFont typeface="Wingdings" pitchFamily="2" charset="2"/>
              <a:buNone/>
            </a:pPr>
            <a:r>
              <a:rPr lang="en-US" altLang="zh-CN" sz="1867" dirty="0"/>
              <a:t>class C : public B{</a:t>
            </a:r>
            <a:endParaRPr lang="zh-CN" altLang="zh-CN" sz="1867" dirty="0"/>
          </a:p>
          <a:p>
            <a:pPr>
              <a:buFont typeface="Wingdings" pitchFamily="2" charset="2"/>
              <a:buNone/>
            </a:pPr>
            <a:r>
              <a:rPr lang="en-US" altLang="zh-CN" sz="1867" dirty="0"/>
              <a:t>   public:</a:t>
            </a:r>
            <a:endParaRPr lang="zh-CN" altLang="zh-CN" sz="1867" dirty="0"/>
          </a:p>
          <a:p>
            <a:pPr>
              <a:buFont typeface="Wingdings" pitchFamily="2" charset="2"/>
              <a:buNone/>
            </a:pPr>
            <a:r>
              <a:rPr lang="en-US" altLang="zh-CN" sz="1867" dirty="0"/>
              <a:t>        C(</a:t>
            </a:r>
            <a:r>
              <a:rPr lang="en-US" altLang="zh-CN" sz="1867" dirty="0" err="1"/>
              <a:t>int</a:t>
            </a:r>
            <a:r>
              <a:rPr lang="en-US" altLang="zh-CN" sz="1867" dirty="0"/>
              <a:t> x) : B(x) {}</a:t>
            </a:r>
            <a:endParaRPr lang="zh-CN" altLang="zh-CN" sz="1867" dirty="0"/>
          </a:p>
          <a:p>
            <a:pPr>
              <a:buFont typeface="Wingdings" pitchFamily="2" charset="2"/>
              <a:buNone/>
            </a:pPr>
            <a:r>
              <a:rPr lang="en-US" altLang="zh-CN" sz="1867" dirty="0"/>
              <a:t>        </a:t>
            </a:r>
            <a:r>
              <a:rPr lang="en-US" altLang="zh-CN" sz="1867" dirty="0" err="1"/>
              <a:t>int</a:t>
            </a:r>
            <a:r>
              <a:rPr lang="en-US" altLang="zh-CN" sz="1867" dirty="0"/>
              <a:t> f()  {  return 3 *a;   }    //</a:t>
            </a:r>
            <a:r>
              <a:rPr lang="zh-CN" altLang="zh-CN" sz="1867" dirty="0"/>
              <a:t>编译器报错</a:t>
            </a:r>
          </a:p>
          <a:p>
            <a:pPr>
              <a:buFont typeface="Wingdings" pitchFamily="2" charset="2"/>
              <a:buNone/>
            </a:pPr>
            <a:r>
              <a:rPr lang="en-US" altLang="zh-CN" sz="1867" dirty="0"/>
              <a:t>};</a:t>
            </a:r>
            <a:endParaRPr lang="zh-CN" altLang="zh-CN" sz="1867" dirty="0"/>
          </a:p>
        </p:txBody>
      </p:sp>
    </p:spTree>
    <p:extLst>
      <p:ext uri="{BB962C8B-B14F-4D97-AF65-F5344CB8AC3E}">
        <p14:creationId xmlns:p14="http://schemas.microsoft.com/office/powerpoint/2010/main" val="319522069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7CF88A-3E2D-42EA-8D5D-E792587A813A}"/>
              </a:ext>
            </a:extLst>
          </p:cNvPr>
          <p:cNvSpPr>
            <a:spLocks noGrp="1"/>
          </p:cNvSpPr>
          <p:nvPr>
            <p:ph type="title"/>
          </p:nvPr>
        </p:nvSpPr>
        <p:spPr/>
        <p:txBody>
          <a:bodyPr>
            <a:normAutofit/>
          </a:bodyPr>
          <a:lstStyle/>
          <a:p>
            <a:r>
              <a:rPr lang="zh-CN" altLang="en-US" dirty="0"/>
              <a:t>多态性实例：账户类和</a:t>
            </a:r>
            <a:r>
              <a:rPr lang="en-US" altLang="zh-CN" dirty="0"/>
              <a:t>VIP</a:t>
            </a:r>
            <a:r>
              <a:rPr lang="zh-CN" altLang="en-US" dirty="0"/>
              <a:t>账户类</a:t>
            </a:r>
          </a:p>
        </p:txBody>
      </p:sp>
      <p:sp>
        <p:nvSpPr>
          <p:cNvPr id="8" name="矩形 7"/>
          <p:cNvSpPr/>
          <p:nvPr/>
        </p:nvSpPr>
        <p:spPr>
          <a:xfrm>
            <a:off x="609601" y="1438276"/>
            <a:ext cx="4925961" cy="2390911"/>
          </a:xfrm>
          <a:prstGeom prst="rect">
            <a:avLst/>
          </a:prstGeom>
        </p:spPr>
        <p:txBody>
          <a:bodyPr wrap="square">
            <a:spAutoFit/>
          </a:bodyPr>
          <a:lstStyle/>
          <a:p>
            <a:pPr>
              <a:buNone/>
            </a:pPr>
            <a:r>
              <a:rPr lang="en-US" altLang="zh-CN" sz="1867" dirty="0">
                <a:latin typeface="微软雅黑" pitchFamily="34" charset="-122"/>
                <a:ea typeface="微软雅黑" pitchFamily="34" charset="-122"/>
              </a:rPr>
              <a:t>class Account</a:t>
            </a:r>
            <a:endParaRPr lang="zh-CN" altLang="zh-CN" sz="1867" dirty="0">
              <a:latin typeface="微软雅黑" pitchFamily="34" charset="-122"/>
              <a:ea typeface="微软雅黑" pitchFamily="34" charset="-122"/>
            </a:endParaRPr>
          </a:p>
          <a:p>
            <a:pPr>
              <a:buNone/>
            </a:pPr>
            <a:r>
              <a:rPr lang="en-US" altLang="zh-CN" sz="1867" dirty="0">
                <a:latin typeface="微软雅黑" pitchFamily="34" charset="-122"/>
                <a:ea typeface="微软雅黑" pitchFamily="34" charset="-122"/>
              </a:rPr>
              <a:t>{</a:t>
            </a:r>
            <a:endParaRPr lang="zh-CN" altLang="zh-CN" sz="1867" dirty="0">
              <a:latin typeface="微软雅黑" pitchFamily="34" charset="-122"/>
              <a:ea typeface="微软雅黑" pitchFamily="34" charset="-122"/>
            </a:endParaRPr>
          </a:p>
          <a:p>
            <a:pPr>
              <a:buNone/>
            </a:pPr>
            <a:r>
              <a:rPr lang="en-US" altLang="zh-CN" sz="1867" dirty="0">
                <a:latin typeface="微软雅黑" pitchFamily="34" charset="-122"/>
                <a:ea typeface="微软雅黑" pitchFamily="34" charset="-122"/>
              </a:rPr>
              <a:t>    ……</a:t>
            </a:r>
          </a:p>
          <a:p>
            <a:pPr>
              <a:buNone/>
            </a:pPr>
            <a:r>
              <a:rPr lang="en-US" altLang="zh-CN" sz="1867" dirty="0">
                <a:latin typeface="微软雅黑" pitchFamily="34" charset="-122"/>
                <a:ea typeface="微软雅黑" pitchFamily="34" charset="-122"/>
              </a:rPr>
              <a:t>public:</a:t>
            </a:r>
            <a:endParaRPr lang="zh-CN" altLang="zh-CN" sz="1867" dirty="0">
              <a:latin typeface="微软雅黑" pitchFamily="34" charset="-122"/>
              <a:ea typeface="微软雅黑" pitchFamily="34" charset="-122"/>
            </a:endParaRPr>
          </a:p>
          <a:p>
            <a:pPr>
              <a:buNone/>
            </a:pPr>
            <a:r>
              <a:rPr lang="en-US" altLang="zh-CN" sz="1867" dirty="0">
                <a:latin typeface="微软雅黑" pitchFamily="34" charset="-122"/>
                <a:ea typeface="微软雅黑" pitchFamily="34" charset="-122"/>
              </a:rPr>
              <a:t>      virtual  void Withdraw(double amt);</a:t>
            </a:r>
            <a:endParaRPr lang="zh-CN" altLang="zh-CN" sz="1867" dirty="0">
              <a:latin typeface="微软雅黑" pitchFamily="34" charset="-122"/>
              <a:ea typeface="微软雅黑" pitchFamily="34" charset="-122"/>
            </a:endParaRPr>
          </a:p>
          <a:p>
            <a:pPr>
              <a:buNone/>
            </a:pPr>
            <a:r>
              <a:rPr lang="en-US" altLang="zh-CN" sz="1867" dirty="0">
                <a:latin typeface="微软雅黑" pitchFamily="34" charset="-122"/>
                <a:ea typeface="微软雅黑" pitchFamily="34" charset="-122"/>
              </a:rPr>
              <a:t>      virtual void </a:t>
            </a:r>
            <a:r>
              <a:rPr lang="en-US" altLang="zh-CN" sz="1867" dirty="0" err="1">
                <a:latin typeface="微软雅黑" pitchFamily="34" charset="-122"/>
                <a:ea typeface="微软雅黑" pitchFamily="34" charset="-122"/>
              </a:rPr>
              <a:t>ViewAcct</a:t>
            </a:r>
            <a:r>
              <a:rPr lang="en-US" altLang="zh-CN" sz="1867" dirty="0">
                <a:latin typeface="微软雅黑" pitchFamily="34" charset="-122"/>
                <a:ea typeface="微软雅黑" pitchFamily="34" charset="-122"/>
              </a:rPr>
              <a:t>() const;</a:t>
            </a:r>
          </a:p>
          <a:p>
            <a:pPr>
              <a:buNone/>
            </a:pPr>
            <a:r>
              <a:rPr lang="en-US" altLang="zh-CN" sz="1867" dirty="0">
                <a:latin typeface="微软雅黑" pitchFamily="34" charset="-122"/>
                <a:ea typeface="微软雅黑" pitchFamily="34" charset="-122"/>
              </a:rPr>
              <a:t>       ……</a:t>
            </a:r>
            <a:endParaRPr lang="zh-CN" altLang="zh-CN" sz="1867" dirty="0">
              <a:latin typeface="微软雅黑" pitchFamily="34" charset="-122"/>
              <a:ea typeface="微软雅黑" pitchFamily="34" charset="-122"/>
            </a:endParaRPr>
          </a:p>
          <a:p>
            <a:pPr>
              <a:buNone/>
            </a:pPr>
            <a:r>
              <a:rPr lang="en-US" altLang="zh-CN" sz="1867" dirty="0">
                <a:latin typeface="微软雅黑" pitchFamily="34" charset="-122"/>
                <a:ea typeface="微软雅黑" pitchFamily="34" charset="-122"/>
              </a:rPr>
              <a:t>}; </a:t>
            </a:r>
            <a:endParaRPr lang="zh-CN" altLang="zh-CN" sz="1867" dirty="0">
              <a:latin typeface="微软雅黑" pitchFamily="34" charset="-122"/>
              <a:ea typeface="微软雅黑" pitchFamily="34" charset="-122"/>
            </a:endParaRPr>
          </a:p>
        </p:txBody>
      </p:sp>
      <p:sp>
        <p:nvSpPr>
          <p:cNvPr id="9" name="Rectangle 1"/>
          <p:cNvSpPr>
            <a:spLocks noChangeArrowheads="1"/>
          </p:cNvSpPr>
          <p:nvPr/>
        </p:nvSpPr>
        <p:spPr bwMode="auto">
          <a:xfrm>
            <a:off x="609600" y="4000633"/>
            <a:ext cx="9311203" cy="2421689"/>
          </a:xfrm>
          <a:prstGeom prst="rect">
            <a:avLst/>
          </a:prstGeom>
          <a:noFill/>
          <a:ln w="9525">
            <a:solidFill>
              <a:srgbClr val="C00000"/>
            </a:solidFill>
            <a:prstDash val="dash"/>
            <a:miter lim="800000"/>
            <a:headEnd/>
            <a:tailEnd/>
          </a:ln>
          <a:effectLst/>
        </p:spPr>
        <p:txBody>
          <a:bodyPr vert="horz" wrap="none" lIns="121920" tIns="60960" rIns="121920" bIns="60960" numCol="1" anchor="ctr" anchorCtr="0" compatLnSpc="1">
            <a:prstTxWarp prst="textNoShape">
              <a:avLst/>
            </a:prstTxWarp>
            <a:spAutoFit/>
          </a:bodyPr>
          <a:lstStyle/>
          <a:p>
            <a:pPr fontAlgn="auto"/>
            <a:r>
              <a:rPr lang="en-US" altLang="zh-CN" sz="1867" dirty="0">
                <a:latin typeface="微软雅黑" pitchFamily="34" charset="-122"/>
                <a:ea typeface="微软雅黑" pitchFamily="34" charset="-122"/>
              </a:rPr>
              <a:t>void </a:t>
            </a:r>
            <a:r>
              <a:rPr lang="en-US" altLang="zh-CN" sz="1867" dirty="0" err="1">
                <a:latin typeface="微软雅黑" pitchFamily="34" charset="-122"/>
                <a:ea typeface="微软雅黑" pitchFamily="34" charset="-122"/>
              </a:rPr>
              <a:t>createAccount</a:t>
            </a:r>
            <a:r>
              <a:rPr lang="en-US" altLang="zh-CN" sz="1867" dirty="0">
                <a:latin typeface="微软雅黑" pitchFamily="34" charset="-122"/>
                <a:ea typeface="微软雅黑" pitchFamily="34" charset="-122"/>
              </a:rPr>
              <a:t>(Account *data[] )</a:t>
            </a:r>
            <a:endParaRPr lang="zh-CN" altLang="zh-CN" sz="1867" dirty="0">
              <a:latin typeface="微软雅黑" pitchFamily="34" charset="-122"/>
              <a:ea typeface="微软雅黑" pitchFamily="34" charset="-122"/>
            </a:endParaRPr>
          </a:p>
          <a:p>
            <a:pPr fontAlgn="auto"/>
            <a:r>
              <a:rPr lang="en-US" altLang="zh-CN" sz="1867" dirty="0">
                <a:latin typeface="微软雅黑" pitchFamily="34" charset="-122"/>
                <a:ea typeface="微软雅黑" pitchFamily="34" charset="-122"/>
              </a:rPr>
              <a:t>{</a:t>
            </a:r>
            <a:endParaRPr lang="zh-CN" altLang="zh-CN" sz="1867" dirty="0">
              <a:latin typeface="微软雅黑" pitchFamily="34" charset="-122"/>
              <a:ea typeface="微软雅黑" pitchFamily="34" charset="-122"/>
            </a:endParaRPr>
          </a:p>
          <a:p>
            <a:pPr fontAlgn="auto"/>
            <a:r>
              <a:rPr lang="en-US" altLang="zh-CN" sz="1867" dirty="0">
                <a:latin typeface="微软雅黑" pitchFamily="34" charset="-122"/>
                <a:ea typeface="微软雅黑" pitchFamily="34" charset="-122"/>
              </a:rPr>
              <a:t>      const char *name[5] = { "</a:t>
            </a:r>
            <a:r>
              <a:rPr lang="en-US" altLang="zh-CN" sz="1867" dirty="0" err="1">
                <a:latin typeface="微软雅黑" pitchFamily="34" charset="-122"/>
                <a:ea typeface="微软雅黑" pitchFamily="34" charset="-122"/>
              </a:rPr>
              <a:t>aaa</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bbb</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ccc</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ddd</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eee</a:t>
            </a:r>
            <a:r>
              <a:rPr lang="en-US" altLang="zh-CN" sz="1867" dirty="0">
                <a:latin typeface="微软雅黑" pitchFamily="34" charset="-122"/>
                <a:ea typeface="微软雅黑" pitchFamily="34" charset="-122"/>
              </a:rPr>
              <a:t>" };</a:t>
            </a:r>
            <a:endParaRPr lang="zh-CN" altLang="zh-CN" sz="1867" dirty="0">
              <a:latin typeface="微软雅黑" pitchFamily="34" charset="-122"/>
              <a:ea typeface="微软雅黑" pitchFamily="34" charset="-122"/>
            </a:endParaRPr>
          </a:p>
          <a:p>
            <a:pPr fontAlgn="auto"/>
            <a:r>
              <a:rPr lang="en-US" altLang="zh-CN" sz="1867" dirty="0">
                <a:latin typeface="微软雅黑" pitchFamily="34" charset="-122"/>
                <a:ea typeface="微软雅黑" pitchFamily="34" charset="-122"/>
              </a:rPr>
              <a:t> </a:t>
            </a:r>
            <a:endParaRPr lang="zh-CN" altLang="zh-CN" sz="1867" dirty="0">
              <a:latin typeface="微软雅黑" pitchFamily="34" charset="-122"/>
              <a:ea typeface="微软雅黑" pitchFamily="34" charset="-122"/>
            </a:endParaRPr>
          </a:p>
          <a:p>
            <a:pPr fontAlgn="auto"/>
            <a:r>
              <a:rPr lang="en-US" altLang="zh-CN" sz="1867" dirty="0">
                <a:latin typeface="微软雅黑" pitchFamily="34" charset="-122"/>
                <a:ea typeface="微软雅黑" pitchFamily="34" charset="-122"/>
              </a:rPr>
              <a:t>      for (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 0;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&lt; 5;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a:t>
            </a:r>
            <a:endParaRPr lang="zh-CN" altLang="zh-CN" sz="1867" dirty="0">
              <a:latin typeface="微软雅黑" pitchFamily="34" charset="-122"/>
              <a:ea typeface="微软雅黑" pitchFamily="34" charset="-122"/>
            </a:endParaRPr>
          </a:p>
          <a:p>
            <a:pPr fontAlgn="auto"/>
            <a:r>
              <a:rPr lang="en-US" altLang="zh-CN" sz="1867" dirty="0">
                <a:latin typeface="微软雅黑" pitchFamily="34" charset="-122"/>
                <a:ea typeface="微软雅黑" pitchFamily="34" charset="-122"/>
              </a:rPr>
              <a:t>            if (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%2 ) data[</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 new Account(name[</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i+10,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 100);</a:t>
            </a:r>
            <a:endParaRPr lang="zh-CN" altLang="zh-CN" sz="1867" dirty="0">
              <a:latin typeface="微软雅黑" pitchFamily="34" charset="-122"/>
              <a:ea typeface="微软雅黑" pitchFamily="34" charset="-122"/>
            </a:endParaRPr>
          </a:p>
          <a:p>
            <a:pPr fontAlgn="auto"/>
            <a:r>
              <a:rPr lang="en-US" altLang="zh-CN" sz="1867" dirty="0">
                <a:latin typeface="微软雅黑" pitchFamily="34" charset="-122"/>
                <a:ea typeface="微软雅黑" pitchFamily="34" charset="-122"/>
              </a:rPr>
              <a:t>       else data[</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 new </a:t>
            </a:r>
            <a:r>
              <a:rPr lang="en-US" altLang="zh-CN" sz="1867" dirty="0" err="1">
                <a:latin typeface="微软雅黑" pitchFamily="34" charset="-122"/>
                <a:ea typeface="微软雅黑" pitchFamily="34" charset="-122"/>
              </a:rPr>
              <a:t>AccountVIP</a:t>
            </a:r>
            <a:r>
              <a:rPr lang="en-US" altLang="zh-CN" sz="1867" dirty="0">
                <a:latin typeface="微软雅黑" pitchFamily="34" charset="-122"/>
                <a:ea typeface="微软雅黑" pitchFamily="34" charset="-122"/>
              </a:rPr>
              <a:t>(name[</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+ 10,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*100,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 100 + 500,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 0.01);</a:t>
            </a:r>
            <a:endParaRPr lang="zh-CN" altLang="zh-CN" sz="1867" dirty="0">
              <a:latin typeface="微软雅黑" pitchFamily="34" charset="-122"/>
              <a:ea typeface="微软雅黑" pitchFamily="34" charset="-122"/>
            </a:endParaRPr>
          </a:p>
          <a:p>
            <a:pPr fontAlgn="auto"/>
            <a:r>
              <a:rPr lang="en-US" altLang="zh-CN" sz="1867" dirty="0">
                <a:latin typeface="微软雅黑" pitchFamily="34" charset="-122"/>
                <a:ea typeface="微软雅黑" pitchFamily="34" charset="-122"/>
              </a:rPr>
              <a:t>}</a:t>
            </a:r>
            <a:endParaRPr lang="zh-CN" altLang="zh-CN" sz="1867" dirty="0">
              <a:latin typeface="微软雅黑" pitchFamily="34" charset="-122"/>
              <a:ea typeface="微软雅黑" pitchFamily="34" charset="-122"/>
            </a:endParaRPr>
          </a:p>
        </p:txBody>
      </p:sp>
      <p:sp>
        <p:nvSpPr>
          <p:cNvPr id="7" name="矩形 6"/>
          <p:cNvSpPr/>
          <p:nvPr/>
        </p:nvSpPr>
        <p:spPr>
          <a:xfrm>
            <a:off x="5778603" y="1438276"/>
            <a:ext cx="4784623" cy="2390911"/>
          </a:xfrm>
          <a:prstGeom prst="rect">
            <a:avLst/>
          </a:prstGeom>
        </p:spPr>
        <p:txBody>
          <a:bodyPr wrap="square">
            <a:spAutoFit/>
          </a:bodyPr>
          <a:lstStyle/>
          <a:p>
            <a:pPr>
              <a:buNone/>
            </a:pPr>
            <a:r>
              <a:rPr lang="en-US" altLang="zh-CN" sz="1867" dirty="0">
                <a:latin typeface="微软雅黑" pitchFamily="34" charset="-122"/>
                <a:ea typeface="微软雅黑" pitchFamily="34" charset="-122"/>
              </a:rPr>
              <a:t>class </a:t>
            </a:r>
            <a:r>
              <a:rPr lang="en-US" altLang="zh-CN" sz="1867" dirty="0" err="1">
                <a:latin typeface="微软雅黑" pitchFamily="34" charset="-122"/>
                <a:ea typeface="微软雅黑" pitchFamily="34" charset="-122"/>
              </a:rPr>
              <a:t>AccountVIP</a:t>
            </a:r>
            <a:r>
              <a:rPr lang="zh-CN" altLang="en-US" sz="1867" dirty="0">
                <a:latin typeface="微软雅黑" pitchFamily="34" charset="-122"/>
                <a:ea typeface="微软雅黑" pitchFamily="34" charset="-122"/>
              </a:rPr>
              <a:t>：</a:t>
            </a:r>
            <a:r>
              <a:rPr lang="en-US" altLang="zh-CN" sz="1867" dirty="0">
                <a:latin typeface="微软雅黑" pitchFamily="34" charset="-122"/>
                <a:ea typeface="微软雅黑" pitchFamily="34" charset="-122"/>
              </a:rPr>
              <a:t>public  Account</a:t>
            </a:r>
            <a:endParaRPr lang="zh-CN" altLang="zh-CN" sz="1867" dirty="0">
              <a:latin typeface="微软雅黑" pitchFamily="34" charset="-122"/>
              <a:ea typeface="微软雅黑" pitchFamily="34" charset="-122"/>
            </a:endParaRPr>
          </a:p>
          <a:p>
            <a:pPr>
              <a:buNone/>
            </a:pPr>
            <a:r>
              <a:rPr lang="en-US" altLang="zh-CN" sz="1867" dirty="0">
                <a:latin typeface="微软雅黑" pitchFamily="34" charset="-122"/>
                <a:ea typeface="微软雅黑" pitchFamily="34" charset="-122"/>
              </a:rPr>
              <a:t>{</a:t>
            </a:r>
            <a:endParaRPr lang="zh-CN" altLang="zh-CN" sz="1867" dirty="0">
              <a:latin typeface="微软雅黑" pitchFamily="34" charset="-122"/>
              <a:ea typeface="微软雅黑" pitchFamily="34" charset="-122"/>
            </a:endParaRPr>
          </a:p>
          <a:p>
            <a:pPr>
              <a:buNone/>
            </a:pPr>
            <a:r>
              <a:rPr lang="en-US" altLang="zh-CN" sz="1867" dirty="0">
                <a:latin typeface="微软雅黑" pitchFamily="34" charset="-122"/>
                <a:ea typeface="微软雅黑" pitchFamily="34" charset="-122"/>
              </a:rPr>
              <a:t>    ……</a:t>
            </a:r>
          </a:p>
          <a:p>
            <a:pPr>
              <a:buNone/>
            </a:pPr>
            <a:r>
              <a:rPr lang="en-US" altLang="zh-CN" sz="1867" dirty="0">
                <a:latin typeface="微软雅黑" pitchFamily="34" charset="-122"/>
                <a:ea typeface="微软雅黑" pitchFamily="34" charset="-122"/>
              </a:rPr>
              <a:t>public:</a:t>
            </a:r>
            <a:endParaRPr lang="zh-CN" altLang="zh-CN" sz="1867" dirty="0">
              <a:latin typeface="微软雅黑" pitchFamily="34" charset="-122"/>
              <a:ea typeface="微软雅黑" pitchFamily="34" charset="-122"/>
            </a:endParaRPr>
          </a:p>
          <a:p>
            <a:pPr>
              <a:buNone/>
            </a:pPr>
            <a:r>
              <a:rPr lang="en-US" altLang="zh-CN" sz="1867" dirty="0">
                <a:latin typeface="微软雅黑" pitchFamily="34" charset="-122"/>
                <a:ea typeface="微软雅黑" pitchFamily="34" charset="-122"/>
              </a:rPr>
              <a:t>      void Withdraw(double amt);</a:t>
            </a:r>
            <a:endParaRPr lang="zh-CN" altLang="zh-CN" sz="1867" dirty="0">
              <a:latin typeface="微软雅黑" pitchFamily="34" charset="-122"/>
              <a:ea typeface="微软雅黑" pitchFamily="34" charset="-122"/>
            </a:endParaRPr>
          </a:p>
          <a:p>
            <a:pPr>
              <a:buNone/>
            </a:pPr>
            <a:r>
              <a:rPr lang="en-US" altLang="zh-CN" sz="1867" dirty="0">
                <a:latin typeface="微软雅黑" pitchFamily="34" charset="-122"/>
                <a:ea typeface="微软雅黑" pitchFamily="34" charset="-122"/>
              </a:rPr>
              <a:t>      void </a:t>
            </a:r>
            <a:r>
              <a:rPr lang="en-US" altLang="zh-CN" sz="1867" dirty="0" err="1">
                <a:latin typeface="微软雅黑" pitchFamily="34" charset="-122"/>
                <a:ea typeface="微软雅黑" pitchFamily="34" charset="-122"/>
              </a:rPr>
              <a:t>ViewAcct</a:t>
            </a:r>
            <a:r>
              <a:rPr lang="en-US" altLang="zh-CN" sz="1867" dirty="0">
                <a:latin typeface="微软雅黑" pitchFamily="34" charset="-122"/>
                <a:ea typeface="微软雅黑" pitchFamily="34" charset="-122"/>
              </a:rPr>
              <a:t>() const;</a:t>
            </a:r>
          </a:p>
          <a:p>
            <a:pPr>
              <a:buNone/>
            </a:pPr>
            <a:r>
              <a:rPr lang="en-US" altLang="zh-CN" sz="1867" dirty="0">
                <a:latin typeface="微软雅黑" pitchFamily="34" charset="-122"/>
                <a:ea typeface="微软雅黑" pitchFamily="34" charset="-122"/>
              </a:rPr>
              <a:t>       ……</a:t>
            </a:r>
            <a:endParaRPr lang="zh-CN" altLang="zh-CN" sz="1867" dirty="0">
              <a:latin typeface="微软雅黑" pitchFamily="34" charset="-122"/>
              <a:ea typeface="微软雅黑" pitchFamily="34" charset="-122"/>
            </a:endParaRPr>
          </a:p>
          <a:p>
            <a:pPr>
              <a:buNone/>
            </a:pPr>
            <a:r>
              <a:rPr lang="en-US" altLang="zh-CN" sz="1867" dirty="0">
                <a:latin typeface="微软雅黑" pitchFamily="34" charset="-122"/>
                <a:ea typeface="微软雅黑" pitchFamily="34" charset="-122"/>
              </a:rPr>
              <a:t>}; </a:t>
            </a:r>
            <a:endParaRPr lang="zh-CN" altLang="zh-CN" sz="1867" dirty="0">
              <a:latin typeface="微软雅黑" pitchFamily="34" charset="-122"/>
              <a:ea typeface="微软雅黑" pitchFamily="34" charset="-122"/>
            </a:endParaRPr>
          </a:p>
        </p:txBody>
      </p:sp>
    </p:spTree>
    <p:extLst>
      <p:ext uri="{BB962C8B-B14F-4D97-AF65-F5344CB8AC3E}">
        <p14:creationId xmlns:p14="http://schemas.microsoft.com/office/powerpoint/2010/main" val="53448513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利用多态性显示各类账户信息以及取款</a:t>
            </a:r>
          </a:p>
        </p:txBody>
      </p:sp>
      <p:sp>
        <p:nvSpPr>
          <p:cNvPr id="6" name="内容占位符 2"/>
          <p:cNvSpPr>
            <a:spLocks noGrp="1"/>
          </p:cNvSpPr>
          <p:nvPr>
            <p:ph idx="4294967295"/>
          </p:nvPr>
        </p:nvSpPr>
        <p:spPr>
          <a:xfrm>
            <a:off x="0" y="1276350"/>
            <a:ext cx="6727825" cy="5334000"/>
          </a:xfrm>
          <a:ln>
            <a:solidFill>
              <a:srgbClr val="C00000"/>
            </a:solidFill>
            <a:prstDash val="dash"/>
          </a:ln>
        </p:spPr>
        <p:txBody>
          <a:bodyPr>
            <a:noAutofit/>
          </a:bodyPr>
          <a:lstStyle/>
          <a:p>
            <a:pPr fontAlgn="auto">
              <a:buNone/>
            </a:pPr>
            <a:r>
              <a:rPr lang="en-US" altLang="zh-CN" sz="1867" dirty="0" err="1"/>
              <a:t>int</a:t>
            </a:r>
            <a:r>
              <a:rPr lang="en-US" altLang="zh-CN" sz="1867" dirty="0"/>
              <a:t> main()</a:t>
            </a:r>
            <a:endParaRPr lang="zh-CN" altLang="zh-CN" sz="1867" dirty="0"/>
          </a:p>
          <a:p>
            <a:pPr fontAlgn="auto">
              <a:buNone/>
            </a:pPr>
            <a:r>
              <a:rPr lang="en-US" altLang="zh-CN" sz="1867" dirty="0"/>
              <a:t>{</a:t>
            </a:r>
            <a:endParaRPr lang="zh-CN" altLang="zh-CN" sz="1867" dirty="0"/>
          </a:p>
          <a:p>
            <a:pPr fontAlgn="auto">
              <a:buNone/>
            </a:pPr>
            <a:r>
              <a:rPr lang="en-US" altLang="zh-CN" sz="1867" dirty="0"/>
              <a:t>     Account *data[5];   </a:t>
            </a:r>
            <a:endParaRPr lang="zh-CN" altLang="zh-CN" sz="1867" dirty="0"/>
          </a:p>
          <a:p>
            <a:pPr fontAlgn="auto">
              <a:buNone/>
            </a:pPr>
            <a:r>
              <a:rPr lang="en-US" altLang="zh-CN" sz="1867" dirty="0"/>
              <a:t>     </a:t>
            </a:r>
            <a:r>
              <a:rPr lang="en-US" altLang="zh-CN" sz="1867" dirty="0" err="1"/>
              <a:t>createAccount</a:t>
            </a:r>
            <a:r>
              <a:rPr lang="en-US" altLang="zh-CN" sz="1867" dirty="0"/>
              <a:t>(data);</a:t>
            </a:r>
            <a:endParaRPr lang="zh-CN" altLang="zh-CN" sz="1867" dirty="0"/>
          </a:p>
          <a:p>
            <a:pPr fontAlgn="auto">
              <a:buNone/>
            </a:pPr>
            <a:r>
              <a:rPr lang="en-US" altLang="zh-CN" sz="1867" dirty="0"/>
              <a:t> </a:t>
            </a:r>
            <a:endParaRPr lang="zh-CN" altLang="zh-CN" sz="1867" dirty="0"/>
          </a:p>
          <a:p>
            <a:pPr fontAlgn="auto">
              <a:buNone/>
            </a:pPr>
            <a:r>
              <a:rPr lang="en-US" altLang="zh-CN" sz="1867" dirty="0"/>
              <a:t>     for ( </a:t>
            </a:r>
            <a:r>
              <a:rPr lang="en-US" altLang="zh-CN" sz="1867" dirty="0" err="1"/>
              <a:t>int</a:t>
            </a:r>
            <a:r>
              <a:rPr lang="en-US" altLang="zh-CN" sz="1867" dirty="0"/>
              <a:t> </a:t>
            </a:r>
            <a:r>
              <a:rPr lang="en-US" altLang="zh-CN" sz="1867" dirty="0" err="1"/>
              <a:t>i</a:t>
            </a:r>
            <a:r>
              <a:rPr lang="en-US" altLang="zh-CN" sz="1867" dirty="0"/>
              <a:t> = 0; </a:t>
            </a:r>
            <a:r>
              <a:rPr lang="en-US" altLang="zh-CN" sz="1867" dirty="0" err="1"/>
              <a:t>i</a:t>
            </a:r>
            <a:r>
              <a:rPr lang="en-US" altLang="zh-CN" sz="1867" dirty="0"/>
              <a:t> &lt; 5; ++</a:t>
            </a:r>
            <a:r>
              <a:rPr lang="en-US" altLang="zh-CN" sz="1867" dirty="0" err="1"/>
              <a:t>i</a:t>
            </a:r>
            <a:r>
              <a:rPr lang="en-US" altLang="zh-CN" sz="1867" dirty="0"/>
              <a:t>)      data[</a:t>
            </a:r>
            <a:r>
              <a:rPr lang="en-US" altLang="zh-CN" sz="1867" dirty="0" err="1"/>
              <a:t>i</a:t>
            </a:r>
            <a:r>
              <a:rPr lang="en-US" altLang="zh-CN" sz="1867" dirty="0"/>
              <a:t>]-&gt;</a:t>
            </a:r>
            <a:r>
              <a:rPr lang="en-US" altLang="zh-CN" sz="1867" dirty="0" err="1"/>
              <a:t>ViewAcct</a:t>
            </a:r>
            <a:r>
              <a:rPr lang="en-US" altLang="zh-CN" sz="1867" dirty="0"/>
              <a:t>();</a:t>
            </a:r>
            <a:endParaRPr lang="zh-CN" altLang="zh-CN" sz="1867" dirty="0"/>
          </a:p>
          <a:p>
            <a:pPr fontAlgn="auto">
              <a:buNone/>
            </a:pPr>
            <a:r>
              <a:rPr lang="en-US" altLang="zh-CN" sz="1867" dirty="0"/>
              <a:t>     </a:t>
            </a:r>
            <a:r>
              <a:rPr lang="en-US" altLang="zh-CN" sz="1867" dirty="0" err="1"/>
              <a:t>cout</a:t>
            </a:r>
            <a:r>
              <a:rPr lang="en-US" altLang="zh-CN" sz="1867" dirty="0"/>
              <a:t> &lt;&lt; </a:t>
            </a:r>
            <a:r>
              <a:rPr lang="en-US" altLang="zh-CN" sz="1867" dirty="0" err="1"/>
              <a:t>endl</a:t>
            </a:r>
            <a:r>
              <a:rPr lang="en-US" altLang="zh-CN" sz="1867" dirty="0"/>
              <a:t>;</a:t>
            </a:r>
            <a:endParaRPr lang="zh-CN" altLang="zh-CN" sz="1867" dirty="0"/>
          </a:p>
          <a:p>
            <a:pPr fontAlgn="auto">
              <a:buNone/>
            </a:pPr>
            <a:r>
              <a:rPr lang="en-US" altLang="zh-CN" sz="1867" dirty="0"/>
              <a:t>    for ( </a:t>
            </a:r>
            <a:r>
              <a:rPr lang="en-US" altLang="zh-CN" sz="1867" dirty="0" err="1"/>
              <a:t>int</a:t>
            </a:r>
            <a:r>
              <a:rPr lang="en-US" altLang="zh-CN" sz="1867" dirty="0"/>
              <a:t> </a:t>
            </a:r>
            <a:r>
              <a:rPr lang="en-US" altLang="zh-CN" sz="1867" dirty="0" err="1"/>
              <a:t>i</a:t>
            </a:r>
            <a:r>
              <a:rPr lang="en-US" altLang="zh-CN" sz="1867" dirty="0"/>
              <a:t> = 0; </a:t>
            </a:r>
            <a:r>
              <a:rPr lang="en-US" altLang="zh-CN" sz="1867" dirty="0" err="1"/>
              <a:t>i</a:t>
            </a:r>
            <a:r>
              <a:rPr lang="en-US" altLang="zh-CN" sz="1867" dirty="0"/>
              <a:t> &lt; 5; ++</a:t>
            </a:r>
            <a:r>
              <a:rPr lang="en-US" altLang="zh-CN" sz="1867" dirty="0" err="1"/>
              <a:t>i</a:t>
            </a:r>
            <a:r>
              <a:rPr lang="en-US" altLang="zh-CN" sz="1867" dirty="0"/>
              <a:t>)   {</a:t>
            </a:r>
            <a:endParaRPr lang="zh-CN" altLang="zh-CN" sz="1867" dirty="0"/>
          </a:p>
          <a:p>
            <a:pPr fontAlgn="auto">
              <a:buNone/>
            </a:pPr>
            <a:r>
              <a:rPr lang="en-US" altLang="zh-CN" sz="1867" dirty="0"/>
              <a:t>           data[</a:t>
            </a:r>
            <a:r>
              <a:rPr lang="en-US" altLang="zh-CN" sz="1867" dirty="0" err="1"/>
              <a:t>i</a:t>
            </a:r>
            <a:r>
              <a:rPr lang="en-US" altLang="zh-CN" sz="1867" dirty="0"/>
              <a:t>]-&gt;Withdraw(150);</a:t>
            </a:r>
            <a:endParaRPr lang="zh-CN" altLang="zh-CN" sz="1867" dirty="0"/>
          </a:p>
          <a:p>
            <a:pPr fontAlgn="auto">
              <a:buNone/>
            </a:pPr>
            <a:r>
              <a:rPr lang="en-US" altLang="zh-CN" sz="1867" dirty="0"/>
              <a:t>	   data[</a:t>
            </a:r>
            <a:r>
              <a:rPr lang="en-US" altLang="zh-CN" sz="1867" dirty="0" err="1"/>
              <a:t>i</a:t>
            </a:r>
            <a:r>
              <a:rPr lang="en-US" altLang="zh-CN" sz="1867" dirty="0"/>
              <a:t>]-&gt;</a:t>
            </a:r>
            <a:r>
              <a:rPr lang="en-US" altLang="zh-CN" sz="1867" dirty="0" err="1"/>
              <a:t>ViewAcct</a:t>
            </a:r>
            <a:r>
              <a:rPr lang="en-US" altLang="zh-CN" sz="1867" dirty="0"/>
              <a:t>();</a:t>
            </a:r>
            <a:endParaRPr lang="zh-CN" altLang="zh-CN" sz="1867" dirty="0"/>
          </a:p>
          <a:p>
            <a:pPr fontAlgn="auto">
              <a:buNone/>
            </a:pPr>
            <a:r>
              <a:rPr lang="en-US" altLang="zh-CN" sz="1867" dirty="0"/>
              <a:t>	   delete data[</a:t>
            </a:r>
            <a:r>
              <a:rPr lang="en-US" altLang="zh-CN" sz="1867" dirty="0" err="1"/>
              <a:t>i</a:t>
            </a:r>
            <a:r>
              <a:rPr lang="en-US" altLang="zh-CN" sz="1867" dirty="0"/>
              <a:t>];</a:t>
            </a:r>
            <a:endParaRPr lang="zh-CN" altLang="zh-CN" sz="1867" dirty="0"/>
          </a:p>
          <a:p>
            <a:pPr fontAlgn="auto">
              <a:buNone/>
            </a:pPr>
            <a:r>
              <a:rPr lang="en-US" altLang="zh-CN" sz="1867" dirty="0"/>
              <a:t>     }</a:t>
            </a:r>
            <a:endParaRPr lang="zh-CN" altLang="zh-CN" sz="1867" dirty="0"/>
          </a:p>
          <a:p>
            <a:pPr fontAlgn="auto">
              <a:buNone/>
            </a:pPr>
            <a:r>
              <a:rPr lang="en-US" altLang="zh-CN" sz="1867" dirty="0"/>
              <a:t> </a:t>
            </a:r>
            <a:endParaRPr lang="zh-CN" altLang="zh-CN" sz="1867" dirty="0"/>
          </a:p>
          <a:p>
            <a:pPr fontAlgn="auto">
              <a:buNone/>
            </a:pPr>
            <a:r>
              <a:rPr lang="en-US" altLang="zh-CN" sz="1867" dirty="0"/>
              <a:t>    return 0;</a:t>
            </a:r>
            <a:endParaRPr lang="zh-CN" altLang="zh-CN" sz="1867" dirty="0"/>
          </a:p>
          <a:p>
            <a:pPr fontAlgn="auto">
              <a:buNone/>
            </a:pPr>
            <a:r>
              <a:rPr lang="en-US" altLang="zh-CN" sz="1867" dirty="0"/>
              <a:t>}</a:t>
            </a:r>
            <a:endParaRPr lang="zh-CN" altLang="zh-CN" sz="1867" dirty="0"/>
          </a:p>
        </p:txBody>
      </p:sp>
    </p:spTree>
  </p:cSld>
  <p:clrMapOvr>
    <a:masterClrMapping/>
  </p:clrMapOvr>
  <p:transition spd="med">
    <p:fade/>
  </p:transition>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利用多态性显示各类账户信息以及取款</a:t>
            </a:r>
          </a:p>
        </p:txBody>
      </p:sp>
      <p:sp>
        <p:nvSpPr>
          <p:cNvPr id="4" name="灯片编号占位符 3"/>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196</a:t>
            </a:fld>
            <a:endParaRPr kumimoji="0" lang="en-US"/>
          </a:p>
        </p:txBody>
      </p:sp>
      <p:sp>
        <p:nvSpPr>
          <p:cNvPr id="7" name="Rectangle 1"/>
          <p:cNvSpPr>
            <a:spLocks noChangeArrowheads="1"/>
          </p:cNvSpPr>
          <p:nvPr/>
        </p:nvSpPr>
        <p:spPr bwMode="auto">
          <a:xfrm>
            <a:off x="1224783" y="1703804"/>
            <a:ext cx="9481317" cy="3858300"/>
          </a:xfrm>
          <a:prstGeom prst="rect">
            <a:avLst/>
          </a:prstGeom>
          <a:noFill/>
          <a:ln w="9525">
            <a:noFill/>
            <a:miter lim="800000"/>
            <a:headEnd/>
            <a:tailEnd/>
          </a:ln>
          <a:effectLst/>
        </p:spPr>
        <p:txBody>
          <a:bodyPr vert="horz" wrap="square" lIns="121920" tIns="60960" rIns="121920" bIns="60960" numCol="1" anchor="ctr" anchorCtr="0" compatLnSpc="1">
            <a:prstTxWarp prst="textNoShape">
              <a:avLst/>
            </a:prstTxWarp>
            <a:spAutoFit/>
          </a:bodyPr>
          <a:lstStyle/>
          <a:p>
            <a:pPr defTabSz="1219170" fontAlgn="base">
              <a:spcBef>
                <a:spcPct val="0"/>
              </a:spcBef>
              <a:spcAft>
                <a:spcPct val="0"/>
              </a:spcAft>
              <a:tabLst>
                <a:tab pos="533387" algn="l"/>
                <a:tab pos="711182" algn="l"/>
                <a:tab pos="888978" algn="l"/>
                <a:tab pos="1066773" algn="l"/>
                <a:tab pos="1244569" algn="l"/>
              </a:tabLst>
            </a:pPr>
            <a:r>
              <a:rPr lang="zh-CN" altLang="en-US" sz="1867" dirty="0">
                <a:latin typeface="宋体" pitchFamily="2" charset="-122"/>
                <a:ea typeface="宋体" pitchFamily="2" charset="-122"/>
                <a:cs typeface="Courier New" pitchFamily="49" charset="0"/>
              </a:rPr>
              <a:t>账户姓名</a:t>
            </a:r>
            <a:r>
              <a:rPr lang="en-US" altLang="zh-CN" sz="1867" dirty="0">
                <a:latin typeface="Arial" pitchFamily="34" charset="0"/>
                <a:ea typeface="Courier"/>
                <a:cs typeface="Courier New" pitchFamily="49" charset="0"/>
              </a:rPr>
              <a:t>: </a:t>
            </a:r>
            <a:r>
              <a:rPr lang="en-US" altLang="zh-CN" sz="1867" dirty="0" err="1">
                <a:latin typeface="Arial" pitchFamily="34" charset="0"/>
                <a:ea typeface="Courier"/>
                <a:cs typeface="Courier New" pitchFamily="49" charset="0"/>
              </a:rPr>
              <a:t>aaa</a:t>
            </a:r>
            <a:r>
              <a:rPr lang="en-US" altLang="zh-CN" sz="1867" dirty="0">
                <a:latin typeface="Arial" pitchFamily="34" charset="0"/>
                <a:ea typeface="Courier"/>
                <a:cs typeface="Courier New" pitchFamily="49" charset="0"/>
              </a:rPr>
              <a:t>    </a:t>
            </a:r>
            <a:r>
              <a:rPr lang="zh-CN" altLang="en-US" sz="1867" dirty="0">
                <a:latin typeface="宋体" pitchFamily="2" charset="-122"/>
                <a:ea typeface="宋体" pitchFamily="2" charset="-122"/>
                <a:cs typeface="Courier New" pitchFamily="49" charset="0"/>
              </a:rPr>
              <a:t>账号</a:t>
            </a:r>
            <a:r>
              <a:rPr lang="en-US" altLang="zh-CN" sz="1867" dirty="0">
                <a:latin typeface="Arial" pitchFamily="34" charset="0"/>
                <a:ea typeface="Courier"/>
                <a:cs typeface="Courier New" pitchFamily="49" charset="0"/>
              </a:rPr>
              <a:t>: 10     </a:t>
            </a:r>
            <a:r>
              <a:rPr lang="zh-CN" altLang="en-US" sz="1867" dirty="0">
                <a:latin typeface="宋体" pitchFamily="2" charset="-122"/>
                <a:ea typeface="宋体" pitchFamily="2" charset="-122"/>
                <a:cs typeface="Courier New" pitchFamily="49" charset="0"/>
              </a:rPr>
              <a:t>余额</a:t>
            </a:r>
            <a:r>
              <a:rPr lang="en-US" altLang="zh-CN" sz="1867" dirty="0">
                <a:latin typeface="Arial" pitchFamily="34" charset="0"/>
                <a:ea typeface="Courier"/>
                <a:cs typeface="Courier New" pitchFamily="49" charset="0"/>
              </a:rPr>
              <a:t>: 0       </a:t>
            </a:r>
            <a:r>
              <a:rPr lang="zh-CN" altLang="en-US" sz="1867" dirty="0">
                <a:latin typeface="宋体" pitchFamily="2" charset="-122"/>
                <a:ea typeface="宋体" pitchFamily="2" charset="-122"/>
                <a:cs typeface="Courier New" pitchFamily="49" charset="0"/>
              </a:rPr>
              <a:t>透支额度</a:t>
            </a:r>
            <a:r>
              <a:rPr lang="en-US" altLang="zh-CN" sz="1867" dirty="0">
                <a:latin typeface="Arial" pitchFamily="34" charset="0"/>
                <a:ea typeface="Courier"/>
                <a:cs typeface="Courier New" pitchFamily="49" charset="0"/>
              </a:rPr>
              <a:t>: 500    </a:t>
            </a:r>
            <a:r>
              <a:rPr lang="zh-CN" altLang="en-US" sz="1867" dirty="0">
                <a:latin typeface="宋体" pitchFamily="2" charset="-122"/>
                <a:ea typeface="宋体" pitchFamily="2" charset="-122"/>
                <a:cs typeface="Courier New" pitchFamily="49" charset="0"/>
              </a:rPr>
              <a:t>欠款总额</a:t>
            </a:r>
            <a:r>
              <a:rPr lang="en-US" altLang="zh-CN" sz="1867" dirty="0">
                <a:latin typeface="Arial" pitchFamily="34" charset="0"/>
                <a:ea typeface="Courier"/>
                <a:cs typeface="Courier New" pitchFamily="49" charset="0"/>
              </a:rPr>
              <a:t>: 0      </a:t>
            </a:r>
            <a:r>
              <a:rPr lang="zh-CN" altLang="en-US" sz="1867" dirty="0">
                <a:latin typeface="宋体" pitchFamily="2" charset="-122"/>
                <a:ea typeface="宋体" pitchFamily="2" charset="-122"/>
                <a:cs typeface="Courier New" pitchFamily="49" charset="0"/>
              </a:rPr>
              <a:t>透支利率</a:t>
            </a:r>
            <a:r>
              <a:rPr lang="en-US" altLang="zh-CN" sz="1867" dirty="0">
                <a:latin typeface="Arial" pitchFamily="34" charset="0"/>
                <a:ea typeface="Courier"/>
                <a:cs typeface="Courier New" pitchFamily="49" charset="0"/>
              </a:rPr>
              <a:t>:0%</a:t>
            </a:r>
            <a:endParaRPr lang="en-US" altLang="zh-CN" sz="1867" dirty="0">
              <a:latin typeface="Arial" pitchFamily="34" charset="0"/>
              <a:ea typeface="宋体" pitchFamily="2" charset="-122"/>
              <a:cs typeface="宋体" pitchFamily="2" charset="-122"/>
            </a:endParaRPr>
          </a:p>
          <a:p>
            <a:pPr defTabSz="1219170" eaLnBrk="0" fontAlgn="base" hangingPunct="0">
              <a:spcBef>
                <a:spcPct val="0"/>
              </a:spcBef>
              <a:spcAft>
                <a:spcPct val="0"/>
              </a:spcAft>
              <a:tabLst>
                <a:tab pos="533387" algn="l"/>
                <a:tab pos="711182" algn="l"/>
                <a:tab pos="888978" algn="l"/>
                <a:tab pos="1066773" algn="l"/>
                <a:tab pos="1244569" algn="l"/>
              </a:tabLst>
            </a:pPr>
            <a:r>
              <a:rPr lang="zh-CN" altLang="en-US" sz="1867" dirty="0">
                <a:latin typeface="宋体" pitchFamily="2" charset="-122"/>
                <a:ea typeface="宋体" pitchFamily="2" charset="-122"/>
                <a:cs typeface="Courier New" pitchFamily="49" charset="0"/>
              </a:rPr>
              <a:t>账户姓名</a:t>
            </a:r>
            <a:r>
              <a:rPr lang="en-US" altLang="zh-CN" sz="1867" dirty="0">
                <a:latin typeface="Arial" pitchFamily="34" charset="0"/>
                <a:ea typeface="Courier"/>
                <a:cs typeface="Courier New" pitchFamily="49" charset="0"/>
              </a:rPr>
              <a:t>: </a:t>
            </a:r>
            <a:r>
              <a:rPr lang="en-US" altLang="zh-CN" sz="1867" dirty="0" err="1">
                <a:latin typeface="Arial" pitchFamily="34" charset="0"/>
                <a:ea typeface="Courier"/>
                <a:cs typeface="Courier New" pitchFamily="49" charset="0"/>
              </a:rPr>
              <a:t>bbb</a:t>
            </a:r>
            <a:r>
              <a:rPr lang="en-US" altLang="zh-CN" sz="1867" dirty="0">
                <a:latin typeface="Arial" pitchFamily="34" charset="0"/>
                <a:ea typeface="Courier"/>
                <a:cs typeface="Courier New" pitchFamily="49" charset="0"/>
              </a:rPr>
              <a:t>    </a:t>
            </a:r>
            <a:r>
              <a:rPr lang="zh-CN" altLang="en-US" sz="1867" dirty="0">
                <a:latin typeface="宋体" pitchFamily="2" charset="-122"/>
                <a:ea typeface="宋体" pitchFamily="2" charset="-122"/>
                <a:cs typeface="Courier New" pitchFamily="49" charset="0"/>
              </a:rPr>
              <a:t>账号</a:t>
            </a:r>
            <a:r>
              <a:rPr lang="en-US" altLang="zh-CN" sz="1867" dirty="0">
                <a:latin typeface="Arial" pitchFamily="34" charset="0"/>
                <a:ea typeface="Courier"/>
                <a:cs typeface="Courier New" pitchFamily="49" charset="0"/>
              </a:rPr>
              <a:t>: 11     </a:t>
            </a:r>
            <a:r>
              <a:rPr lang="zh-CN" altLang="en-US" sz="1867" dirty="0">
                <a:latin typeface="宋体" pitchFamily="2" charset="-122"/>
                <a:ea typeface="宋体" pitchFamily="2" charset="-122"/>
                <a:cs typeface="Courier New" pitchFamily="49" charset="0"/>
              </a:rPr>
              <a:t>余额</a:t>
            </a:r>
            <a:r>
              <a:rPr lang="en-US" altLang="zh-CN" sz="1867" dirty="0">
                <a:latin typeface="Arial" pitchFamily="34" charset="0"/>
                <a:ea typeface="Courier"/>
                <a:cs typeface="Courier New" pitchFamily="49" charset="0"/>
              </a:rPr>
              <a:t>: 100</a:t>
            </a:r>
            <a:endParaRPr lang="en-US" altLang="zh-CN" sz="1867" dirty="0">
              <a:latin typeface="Arial" pitchFamily="34" charset="0"/>
              <a:ea typeface="宋体" pitchFamily="2" charset="-122"/>
              <a:cs typeface="宋体" pitchFamily="2" charset="-122"/>
            </a:endParaRPr>
          </a:p>
          <a:p>
            <a:pPr defTabSz="1219170" eaLnBrk="0" fontAlgn="base" hangingPunct="0">
              <a:spcBef>
                <a:spcPct val="0"/>
              </a:spcBef>
              <a:spcAft>
                <a:spcPct val="0"/>
              </a:spcAft>
              <a:tabLst>
                <a:tab pos="533387" algn="l"/>
                <a:tab pos="711182" algn="l"/>
                <a:tab pos="888978" algn="l"/>
                <a:tab pos="1066773" algn="l"/>
                <a:tab pos="1244569" algn="l"/>
              </a:tabLst>
            </a:pPr>
            <a:r>
              <a:rPr lang="zh-CN" altLang="en-US" sz="1867" dirty="0">
                <a:latin typeface="宋体" pitchFamily="2" charset="-122"/>
                <a:ea typeface="宋体" pitchFamily="2" charset="-122"/>
                <a:cs typeface="Courier New" pitchFamily="49" charset="0"/>
              </a:rPr>
              <a:t>账户姓名</a:t>
            </a:r>
            <a:r>
              <a:rPr lang="en-US" altLang="zh-CN" sz="1867" dirty="0">
                <a:latin typeface="Arial" pitchFamily="34" charset="0"/>
                <a:ea typeface="Courier"/>
                <a:cs typeface="Courier New" pitchFamily="49" charset="0"/>
              </a:rPr>
              <a:t>: </a:t>
            </a:r>
            <a:r>
              <a:rPr lang="en-US" altLang="zh-CN" sz="1867" dirty="0" err="1">
                <a:latin typeface="Arial" pitchFamily="34" charset="0"/>
                <a:ea typeface="Courier"/>
                <a:cs typeface="Courier New" pitchFamily="49" charset="0"/>
              </a:rPr>
              <a:t>ccc</a:t>
            </a:r>
            <a:r>
              <a:rPr lang="en-US" altLang="zh-CN" sz="1867" dirty="0">
                <a:latin typeface="Arial" pitchFamily="34" charset="0"/>
                <a:ea typeface="Courier"/>
                <a:cs typeface="Courier New" pitchFamily="49" charset="0"/>
              </a:rPr>
              <a:t>    </a:t>
            </a:r>
            <a:r>
              <a:rPr lang="zh-CN" altLang="en-US" sz="1867" dirty="0">
                <a:latin typeface="宋体" pitchFamily="2" charset="-122"/>
                <a:ea typeface="宋体" pitchFamily="2" charset="-122"/>
                <a:cs typeface="Courier New" pitchFamily="49" charset="0"/>
              </a:rPr>
              <a:t>账号</a:t>
            </a:r>
            <a:r>
              <a:rPr lang="en-US" altLang="zh-CN" sz="1867" dirty="0">
                <a:latin typeface="Arial" pitchFamily="34" charset="0"/>
                <a:ea typeface="Courier"/>
                <a:cs typeface="Courier New" pitchFamily="49" charset="0"/>
              </a:rPr>
              <a:t>: 12     </a:t>
            </a:r>
            <a:r>
              <a:rPr lang="zh-CN" altLang="en-US" sz="1867" dirty="0">
                <a:latin typeface="宋体" pitchFamily="2" charset="-122"/>
                <a:ea typeface="宋体" pitchFamily="2" charset="-122"/>
                <a:cs typeface="Courier New" pitchFamily="49" charset="0"/>
              </a:rPr>
              <a:t>余额</a:t>
            </a:r>
            <a:r>
              <a:rPr lang="en-US" altLang="zh-CN" sz="1867" dirty="0">
                <a:latin typeface="Arial" pitchFamily="34" charset="0"/>
                <a:ea typeface="Courier"/>
                <a:cs typeface="Courier New" pitchFamily="49" charset="0"/>
              </a:rPr>
              <a:t>: 200     </a:t>
            </a:r>
            <a:r>
              <a:rPr lang="zh-CN" altLang="en-US" sz="1867" dirty="0">
                <a:latin typeface="宋体" pitchFamily="2" charset="-122"/>
                <a:ea typeface="宋体" pitchFamily="2" charset="-122"/>
                <a:cs typeface="Courier New" pitchFamily="49" charset="0"/>
              </a:rPr>
              <a:t>透支额度</a:t>
            </a:r>
            <a:r>
              <a:rPr lang="en-US" altLang="zh-CN" sz="1867" dirty="0">
                <a:latin typeface="Arial" pitchFamily="34" charset="0"/>
                <a:ea typeface="Courier"/>
                <a:cs typeface="Courier New" pitchFamily="49" charset="0"/>
              </a:rPr>
              <a:t>: 700    </a:t>
            </a:r>
            <a:r>
              <a:rPr lang="zh-CN" altLang="en-US" sz="1867" dirty="0">
                <a:latin typeface="宋体" pitchFamily="2" charset="-122"/>
                <a:ea typeface="宋体" pitchFamily="2" charset="-122"/>
                <a:cs typeface="Courier New" pitchFamily="49" charset="0"/>
              </a:rPr>
              <a:t>欠款总额</a:t>
            </a:r>
            <a:r>
              <a:rPr lang="en-US" altLang="zh-CN" sz="1867" dirty="0">
                <a:latin typeface="Arial" pitchFamily="34" charset="0"/>
                <a:ea typeface="Courier"/>
                <a:cs typeface="Courier New" pitchFamily="49" charset="0"/>
              </a:rPr>
              <a:t>: 0      </a:t>
            </a:r>
            <a:r>
              <a:rPr lang="zh-CN" altLang="en-US" sz="1867" dirty="0">
                <a:latin typeface="宋体" pitchFamily="2" charset="-122"/>
                <a:ea typeface="宋体" pitchFamily="2" charset="-122"/>
                <a:cs typeface="Courier New" pitchFamily="49" charset="0"/>
              </a:rPr>
              <a:t>透支利率</a:t>
            </a:r>
            <a:r>
              <a:rPr lang="en-US" altLang="zh-CN" sz="1867" dirty="0">
                <a:latin typeface="Arial" pitchFamily="34" charset="0"/>
                <a:ea typeface="Courier"/>
                <a:cs typeface="Courier New" pitchFamily="49" charset="0"/>
              </a:rPr>
              <a:t>:2%</a:t>
            </a:r>
            <a:endParaRPr lang="en-US" altLang="zh-CN" sz="1867" dirty="0">
              <a:latin typeface="Arial" pitchFamily="34" charset="0"/>
              <a:ea typeface="宋体" pitchFamily="2" charset="-122"/>
              <a:cs typeface="宋体" pitchFamily="2" charset="-122"/>
            </a:endParaRPr>
          </a:p>
          <a:p>
            <a:pPr defTabSz="1219170" eaLnBrk="0" fontAlgn="base" hangingPunct="0">
              <a:spcBef>
                <a:spcPct val="0"/>
              </a:spcBef>
              <a:spcAft>
                <a:spcPct val="0"/>
              </a:spcAft>
              <a:tabLst>
                <a:tab pos="533387" algn="l"/>
                <a:tab pos="711182" algn="l"/>
                <a:tab pos="888978" algn="l"/>
                <a:tab pos="1066773" algn="l"/>
                <a:tab pos="1244569" algn="l"/>
              </a:tabLst>
            </a:pPr>
            <a:r>
              <a:rPr lang="zh-CN" altLang="en-US" sz="1867" dirty="0">
                <a:latin typeface="宋体" pitchFamily="2" charset="-122"/>
                <a:ea typeface="宋体" pitchFamily="2" charset="-122"/>
                <a:cs typeface="Courier New" pitchFamily="49" charset="0"/>
              </a:rPr>
              <a:t>账户姓名</a:t>
            </a:r>
            <a:r>
              <a:rPr lang="en-US" altLang="zh-CN" sz="1867" dirty="0">
                <a:latin typeface="Arial" pitchFamily="34" charset="0"/>
                <a:ea typeface="Courier"/>
                <a:cs typeface="Courier New" pitchFamily="49" charset="0"/>
              </a:rPr>
              <a:t>: </a:t>
            </a:r>
            <a:r>
              <a:rPr lang="en-US" altLang="zh-CN" sz="1867" dirty="0" err="1">
                <a:latin typeface="Arial" pitchFamily="34" charset="0"/>
                <a:ea typeface="Courier"/>
                <a:cs typeface="Courier New" pitchFamily="49" charset="0"/>
              </a:rPr>
              <a:t>ddd</a:t>
            </a:r>
            <a:r>
              <a:rPr lang="en-US" altLang="zh-CN" sz="1867" dirty="0">
                <a:latin typeface="Arial" pitchFamily="34" charset="0"/>
                <a:ea typeface="Courier"/>
                <a:cs typeface="Courier New" pitchFamily="49" charset="0"/>
              </a:rPr>
              <a:t>    </a:t>
            </a:r>
            <a:r>
              <a:rPr lang="zh-CN" altLang="en-US" sz="1867" dirty="0">
                <a:latin typeface="宋体" pitchFamily="2" charset="-122"/>
                <a:ea typeface="宋体" pitchFamily="2" charset="-122"/>
                <a:cs typeface="Courier New" pitchFamily="49" charset="0"/>
              </a:rPr>
              <a:t>账号</a:t>
            </a:r>
            <a:r>
              <a:rPr lang="en-US" altLang="zh-CN" sz="1867" dirty="0">
                <a:latin typeface="Arial" pitchFamily="34" charset="0"/>
                <a:ea typeface="Courier"/>
                <a:cs typeface="Courier New" pitchFamily="49" charset="0"/>
              </a:rPr>
              <a:t>: 13     </a:t>
            </a:r>
            <a:r>
              <a:rPr lang="zh-CN" altLang="en-US" sz="1867" dirty="0">
                <a:latin typeface="宋体" pitchFamily="2" charset="-122"/>
                <a:ea typeface="宋体" pitchFamily="2" charset="-122"/>
                <a:cs typeface="Courier New" pitchFamily="49" charset="0"/>
              </a:rPr>
              <a:t>余额</a:t>
            </a:r>
            <a:r>
              <a:rPr lang="en-US" altLang="zh-CN" sz="1867" dirty="0">
                <a:latin typeface="Arial" pitchFamily="34" charset="0"/>
                <a:ea typeface="Courier"/>
                <a:cs typeface="Courier New" pitchFamily="49" charset="0"/>
              </a:rPr>
              <a:t>: 300  </a:t>
            </a:r>
            <a:endParaRPr lang="en-US" altLang="zh-CN" sz="1867" dirty="0">
              <a:latin typeface="Arial" pitchFamily="34" charset="0"/>
              <a:ea typeface="宋体" pitchFamily="2" charset="-122"/>
              <a:cs typeface="宋体" pitchFamily="2" charset="-122"/>
            </a:endParaRPr>
          </a:p>
          <a:p>
            <a:pPr defTabSz="1219170" eaLnBrk="0" fontAlgn="base" hangingPunct="0">
              <a:spcBef>
                <a:spcPct val="0"/>
              </a:spcBef>
              <a:spcAft>
                <a:spcPct val="0"/>
              </a:spcAft>
              <a:tabLst>
                <a:tab pos="533387" algn="l"/>
                <a:tab pos="711182" algn="l"/>
                <a:tab pos="888978" algn="l"/>
                <a:tab pos="1066773" algn="l"/>
                <a:tab pos="1244569" algn="l"/>
              </a:tabLst>
            </a:pPr>
            <a:r>
              <a:rPr lang="zh-CN" altLang="en-US" sz="1867" dirty="0">
                <a:latin typeface="宋体" pitchFamily="2" charset="-122"/>
                <a:ea typeface="宋体" pitchFamily="2" charset="-122"/>
                <a:cs typeface="Courier New" pitchFamily="49" charset="0"/>
              </a:rPr>
              <a:t>账户姓名</a:t>
            </a:r>
            <a:r>
              <a:rPr lang="en-US" altLang="zh-CN" sz="1867" dirty="0">
                <a:latin typeface="Arial" pitchFamily="34" charset="0"/>
                <a:ea typeface="Courier"/>
                <a:cs typeface="Courier New" pitchFamily="49" charset="0"/>
              </a:rPr>
              <a:t>: </a:t>
            </a:r>
            <a:r>
              <a:rPr lang="en-US" altLang="zh-CN" sz="1867" dirty="0" err="1">
                <a:latin typeface="Arial" pitchFamily="34" charset="0"/>
                <a:ea typeface="Courier"/>
                <a:cs typeface="Courier New" pitchFamily="49" charset="0"/>
              </a:rPr>
              <a:t>eee</a:t>
            </a:r>
            <a:r>
              <a:rPr lang="en-US" altLang="zh-CN" sz="1867" dirty="0">
                <a:latin typeface="Arial" pitchFamily="34" charset="0"/>
                <a:ea typeface="Courier"/>
                <a:cs typeface="Courier New" pitchFamily="49" charset="0"/>
              </a:rPr>
              <a:t>    </a:t>
            </a:r>
            <a:r>
              <a:rPr lang="zh-CN" altLang="en-US" sz="1867" dirty="0">
                <a:latin typeface="宋体" pitchFamily="2" charset="-122"/>
                <a:ea typeface="宋体" pitchFamily="2" charset="-122"/>
                <a:cs typeface="Courier New" pitchFamily="49" charset="0"/>
              </a:rPr>
              <a:t>账号</a:t>
            </a:r>
            <a:r>
              <a:rPr lang="en-US" altLang="zh-CN" sz="1867" dirty="0">
                <a:latin typeface="Arial" pitchFamily="34" charset="0"/>
                <a:ea typeface="Courier"/>
                <a:cs typeface="Courier New" pitchFamily="49" charset="0"/>
              </a:rPr>
              <a:t>: 14     </a:t>
            </a:r>
            <a:r>
              <a:rPr lang="zh-CN" altLang="en-US" sz="1867" dirty="0">
                <a:latin typeface="宋体" pitchFamily="2" charset="-122"/>
                <a:ea typeface="宋体" pitchFamily="2" charset="-122"/>
                <a:cs typeface="Courier New" pitchFamily="49" charset="0"/>
              </a:rPr>
              <a:t>余额</a:t>
            </a:r>
            <a:r>
              <a:rPr lang="en-US" altLang="zh-CN" sz="1867" dirty="0">
                <a:latin typeface="Arial" pitchFamily="34" charset="0"/>
                <a:ea typeface="Courier"/>
                <a:cs typeface="Courier New" pitchFamily="49" charset="0"/>
              </a:rPr>
              <a:t>: 400     </a:t>
            </a:r>
            <a:r>
              <a:rPr lang="zh-CN" altLang="en-US" sz="1867" dirty="0">
                <a:latin typeface="宋体" pitchFamily="2" charset="-122"/>
                <a:ea typeface="宋体" pitchFamily="2" charset="-122"/>
                <a:cs typeface="Courier New" pitchFamily="49" charset="0"/>
              </a:rPr>
              <a:t>透支额度</a:t>
            </a:r>
            <a:r>
              <a:rPr lang="en-US" altLang="zh-CN" sz="1867" dirty="0">
                <a:latin typeface="Arial" pitchFamily="34" charset="0"/>
                <a:ea typeface="Courier"/>
                <a:cs typeface="Courier New" pitchFamily="49" charset="0"/>
              </a:rPr>
              <a:t>: 900    </a:t>
            </a:r>
            <a:r>
              <a:rPr lang="zh-CN" altLang="en-US" sz="1867" dirty="0">
                <a:latin typeface="宋体" pitchFamily="2" charset="-122"/>
                <a:ea typeface="宋体" pitchFamily="2" charset="-122"/>
                <a:cs typeface="Courier New" pitchFamily="49" charset="0"/>
              </a:rPr>
              <a:t>欠款总额</a:t>
            </a:r>
            <a:r>
              <a:rPr lang="en-US" altLang="zh-CN" sz="1867" dirty="0">
                <a:latin typeface="Arial" pitchFamily="34" charset="0"/>
                <a:ea typeface="Courier"/>
                <a:cs typeface="Courier New" pitchFamily="49" charset="0"/>
              </a:rPr>
              <a:t>: 0      </a:t>
            </a:r>
            <a:r>
              <a:rPr lang="zh-CN" altLang="en-US" sz="1867" dirty="0">
                <a:latin typeface="宋体" pitchFamily="2" charset="-122"/>
                <a:ea typeface="宋体" pitchFamily="2" charset="-122"/>
                <a:cs typeface="Courier New" pitchFamily="49" charset="0"/>
              </a:rPr>
              <a:t>透支利率</a:t>
            </a:r>
            <a:r>
              <a:rPr lang="en-US" altLang="zh-CN" sz="1867" dirty="0">
                <a:latin typeface="Arial" pitchFamily="34" charset="0"/>
                <a:ea typeface="Courier"/>
                <a:cs typeface="Courier New" pitchFamily="49" charset="0"/>
              </a:rPr>
              <a:t>:4%</a:t>
            </a:r>
          </a:p>
          <a:p>
            <a:pPr defTabSz="1219170" eaLnBrk="0" fontAlgn="base" hangingPunct="0">
              <a:spcBef>
                <a:spcPct val="0"/>
              </a:spcBef>
              <a:spcAft>
                <a:spcPct val="0"/>
              </a:spcAft>
              <a:tabLst>
                <a:tab pos="533387" algn="l"/>
                <a:tab pos="711182" algn="l"/>
                <a:tab pos="888978" algn="l"/>
                <a:tab pos="1066773" algn="l"/>
                <a:tab pos="1244569" algn="l"/>
              </a:tabLst>
            </a:pPr>
            <a:endParaRPr lang="en-US" altLang="zh-CN" sz="1867" dirty="0">
              <a:latin typeface="Arial" pitchFamily="34" charset="0"/>
              <a:ea typeface="宋体" pitchFamily="2" charset="-122"/>
              <a:cs typeface="宋体" pitchFamily="2" charset="-122"/>
            </a:endParaRPr>
          </a:p>
          <a:p>
            <a:pPr defTabSz="1219170" eaLnBrk="0" fontAlgn="base" hangingPunct="0">
              <a:spcBef>
                <a:spcPct val="0"/>
              </a:spcBef>
              <a:spcAft>
                <a:spcPct val="0"/>
              </a:spcAft>
              <a:tabLst>
                <a:tab pos="533387" algn="l"/>
                <a:tab pos="711182" algn="l"/>
                <a:tab pos="888978" algn="l"/>
                <a:tab pos="1066773" algn="l"/>
                <a:tab pos="1244569" algn="l"/>
              </a:tabLst>
            </a:pPr>
            <a:r>
              <a:rPr lang="zh-CN" altLang="en-US" sz="1867" dirty="0">
                <a:latin typeface="宋体" pitchFamily="2" charset="-122"/>
                <a:ea typeface="宋体" pitchFamily="2" charset="-122"/>
                <a:cs typeface="Courier New" pitchFamily="49" charset="0"/>
              </a:rPr>
              <a:t>需要透支：</a:t>
            </a:r>
            <a:r>
              <a:rPr lang="en-US" altLang="zh-CN" sz="1867" dirty="0">
                <a:latin typeface="宋体" pitchFamily="2" charset="-122"/>
                <a:ea typeface="宋体" pitchFamily="2" charset="-122"/>
                <a:cs typeface="Courier New" pitchFamily="49" charset="0"/>
              </a:rPr>
              <a:t>150     </a:t>
            </a:r>
            <a:r>
              <a:rPr lang="zh-CN" altLang="en-US" sz="1867" dirty="0">
                <a:latin typeface="宋体" pitchFamily="2" charset="-122"/>
                <a:ea typeface="宋体" pitchFamily="2" charset="-122"/>
                <a:cs typeface="Courier New" pitchFamily="49" charset="0"/>
              </a:rPr>
              <a:t>利息：</a:t>
            </a:r>
            <a:r>
              <a:rPr lang="en-US" altLang="zh-CN" sz="1867" dirty="0">
                <a:latin typeface="宋体" pitchFamily="2" charset="-122"/>
                <a:ea typeface="宋体" pitchFamily="2" charset="-122"/>
                <a:cs typeface="Courier New" pitchFamily="49" charset="0"/>
              </a:rPr>
              <a:t>0</a:t>
            </a:r>
          </a:p>
          <a:p>
            <a:pPr defTabSz="1219170" eaLnBrk="0" fontAlgn="base" hangingPunct="0">
              <a:spcBef>
                <a:spcPct val="0"/>
              </a:spcBef>
              <a:spcAft>
                <a:spcPct val="0"/>
              </a:spcAft>
              <a:tabLst>
                <a:tab pos="533387" algn="l"/>
                <a:tab pos="711182" algn="l"/>
                <a:tab pos="888978" algn="l"/>
                <a:tab pos="1066773" algn="l"/>
                <a:tab pos="1244569" algn="l"/>
              </a:tabLst>
            </a:pPr>
            <a:r>
              <a:rPr lang="zh-CN" altLang="en-US" sz="1867" dirty="0">
                <a:latin typeface="宋体" pitchFamily="2" charset="-122"/>
                <a:ea typeface="宋体" pitchFamily="2" charset="-122"/>
                <a:cs typeface="Courier New" pitchFamily="49" charset="0"/>
              </a:rPr>
              <a:t>账户姓名</a:t>
            </a:r>
            <a:r>
              <a:rPr lang="en-US" altLang="zh-CN" sz="1867" dirty="0">
                <a:latin typeface="Arial" pitchFamily="34" charset="0"/>
                <a:ea typeface="Courier"/>
                <a:cs typeface="Courier New" pitchFamily="49" charset="0"/>
              </a:rPr>
              <a:t>: </a:t>
            </a:r>
            <a:r>
              <a:rPr lang="en-US" altLang="zh-CN" sz="1867" dirty="0" err="1">
                <a:latin typeface="Arial" pitchFamily="34" charset="0"/>
                <a:ea typeface="Courier"/>
                <a:cs typeface="Courier New" pitchFamily="49" charset="0"/>
              </a:rPr>
              <a:t>aaa</a:t>
            </a:r>
            <a:r>
              <a:rPr lang="en-US" altLang="zh-CN" sz="1867" dirty="0">
                <a:latin typeface="Arial" pitchFamily="34" charset="0"/>
                <a:ea typeface="Courier"/>
                <a:cs typeface="Courier New" pitchFamily="49" charset="0"/>
              </a:rPr>
              <a:t>    </a:t>
            </a:r>
            <a:r>
              <a:rPr lang="zh-CN" altLang="en-US" sz="1867" dirty="0">
                <a:latin typeface="宋体" pitchFamily="2" charset="-122"/>
                <a:ea typeface="宋体" pitchFamily="2" charset="-122"/>
                <a:cs typeface="Courier New" pitchFamily="49" charset="0"/>
              </a:rPr>
              <a:t>账号</a:t>
            </a:r>
            <a:r>
              <a:rPr lang="en-US" altLang="zh-CN" sz="1867" dirty="0">
                <a:latin typeface="Arial" pitchFamily="34" charset="0"/>
                <a:ea typeface="Courier"/>
                <a:cs typeface="Courier New" pitchFamily="49" charset="0"/>
              </a:rPr>
              <a:t>: 10     </a:t>
            </a:r>
            <a:r>
              <a:rPr lang="zh-CN" altLang="en-US" sz="1867" dirty="0">
                <a:latin typeface="宋体" pitchFamily="2" charset="-122"/>
                <a:ea typeface="宋体" pitchFamily="2" charset="-122"/>
                <a:cs typeface="Courier New" pitchFamily="49" charset="0"/>
              </a:rPr>
              <a:t>余额</a:t>
            </a:r>
            <a:r>
              <a:rPr lang="en-US" altLang="zh-CN" sz="1867" dirty="0">
                <a:latin typeface="Arial" pitchFamily="34" charset="0"/>
                <a:ea typeface="Courier"/>
                <a:cs typeface="Courier New" pitchFamily="49" charset="0"/>
              </a:rPr>
              <a:t>: 0       </a:t>
            </a:r>
            <a:r>
              <a:rPr lang="zh-CN" altLang="en-US" sz="1867" dirty="0">
                <a:latin typeface="宋体" pitchFamily="2" charset="-122"/>
                <a:ea typeface="宋体" pitchFamily="2" charset="-122"/>
                <a:cs typeface="Courier New" pitchFamily="49" charset="0"/>
              </a:rPr>
              <a:t>透支额度</a:t>
            </a:r>
            <a:r>
              <a:rPr lang="en-US" altLang="zh-CN" sz="1867" dirty="0">
                <a:latin typeface="Arial" pitchFamily="34" charset="0"/>
                <a:ea typeface="Courier"/>
                <a:cs typeface="Courier New" pitchFamily="49" charset="0"/>
              </a:rPr>
              <a:t>: 500    </a:t>
            </a:r>
            <a:r>
              <a:rPr lang="zh-CN" altLang="en-US" sz="1867" dirty="0">
                <a:latin typeface="宋体" pitchFamily="2" charset="-122"/>
                <a:ea typeface="宋体" pitchFamily="2" charset="-122"/>
                <a:cs typeface="Courier New" pitchFamily="49" charset="0"/>
              </a:rPr>
              <a:t>欠款总额</a:t>
            </a:r>
            <a:r>
              <a:rPr lang="en-US" altLang="zh-CN" sz="1867" dirty="0">
                <a:latin typeface="Arial" pitchFamily="34" charset="0"/>
                <a:ea typeface="Courier"/>
                <a:cs typeface="Courier New" pitchFamily="49" charset="0"/>
              </a:rPr>
              <a:t>: 150    </a:t>
            </a:r>
            <a:r>
              <a:rPr lang="zh-CN" altLang="en-US" sz="1867" dirty="0">
                <a:latin typeface="宋体" pitchFamily="2" charset="-122"/>
                <a:ea typeface="宋体" pitchFamily="2" charset="-122"/>
                <a:cs typeface="Courier New" pitchFamily="49" charset="0"/>
              </a:rPr>
              <a:t>透支利率</a:t>
            </a:r>
            <a:r>
              <a:rPr lang="en-US" altLang="zh-CN" sz="1867" dirty="0">
                <a:latin typeface="Arial" pitchFamily="34" charset="0"/>
                <a:ea typeface="Courier"/>
                <a:cs typeface="Courier New" pitchFamily="49" charset="0"/>
              </a:rPr>
              <a:t>:0%</a:t>
            </a:r>
            <a:endParaRPr lang="en-US" altLang="zh-CN" sz="1867" dirty="0">
              <a:latin typeface="Arial" pitchFamily="34" charset="0"/>
              <a:ea typeface="宋体" pitchFamily="2" charset="-122"/>
              <a:cs typeface="宋体" pitchFamily="2" charset="-122"/>
            </a:endParaRPr>
          </a:p>
          <a:p>
            <a:pPr defTabSz="1219170" eaLnBrk="0" fontAlgn="base" hangingPunct="0">
              <a:spcBef>
                <a:spcPct val="0"/>
              </a:spcBef>
              <a:spcAft>
                <a:spcPct val="0"/>
              </a:spcAft>
              <a:tabLst>
                <a:tab pos="533387" algn="l"/>
                <a:tab pos="711182" algn="l"/>
                <a:tab pos="888978" algn="l"/>
                <a:tab pos="1066773" algn="l"/>
                <a:tab pos="1244569" algn="l"/>
              </a:tabLst>
            </a:pPr>
            <a:r>
              <a:rPr lang="zh-CN" altLang="en-US" sz="1867" dirty="0">
                <a:latin typeface="宋体" pitchFamily="2" charset="-122"/>
                <a:ea typeface="宋体" pitchFamily="2" charset="-122"/>
                <a:cs typeface="Courier New" pitchFamily="49" charset="0"/>
              </a:rPr>
              <a:t>余额不够</a:t>
            </a:r>
            <a:endParaRPr lang="zh-CN" altLang="en-US" sz="1867" dirty="0">
              <a:latin typeface="Arial" pitchFamily="34" charset="0"/>
              <a:ea typeface="宋体" pitchFamily="2" charset="-122"/>
              <a:cs typeface="宋体" pitchFamily="2" charset="-122"/>
            </a:endParaRPr>
          </a:p>
          <a:p>
            <a:pPr defTabSz="1219170" eaLnBrk="0" fontAlgn="base" hangingPunct="0">
              <a:spcBef>
                <a:spcPct val="0"/>
              </a:spcBef>
              <a:spcAft>
                <a:spcPct val="0"/>
              </a:spcAft>
              <a:tabLst>
                <a:tab pos="533387" algn="l"/>
                <a:tab pos="711182" algn="l"/>
                <a:tab pos="888978" algn="l"/>
                <a:tab pos="1066773" algn="l"/>
                <a:tab pos="1244569" algn="l"/>
              </a:tabLst>
            </a:pPr>
            <a:r>
              <a:rPr lang="zh-CN" altLang="en-US" sz="1867" dirty="0">
                <a:latin typeface="宋体" pitchFamily="2" charset="-122"/>
                <a:ea typeface="宋体" pitchFamily="2" charset="-122"/>
                <a:cs typeface="Courier New" pitchFamily="49" charset="0"/>
              </a:rPr>
              <a:t>账户姓名</a:t>
            </a:r>
            <a:r>
              <a:rPr lang="en-US" altLang="zh-CN" sz="1867" dirty="0">
                <a:latin typeface="Arial" pitchFamily="34" charset="0"/>
                <a:ea typeface="Courier"/>
                <a:cs typeface="Courier New" pitchFamily="49" charset="0"/>
              </a:rPr>
              <a:t>: </a:t>
            </a:r>
            <a:r>
              <a:rPr lang="en-US" altLang="zh-CN" sz="1867" dirty="0" err="1">
                <a:latin typeface="Arial" pitchFamily="34" charset="0"/>
                <a:ea typeface="Courier"/>
                <a:cs typeface="Courier New" pitchFamily="49" charset="0"/>
              </a:rPr>
              <a:t>bbb</a:t>
            </a:r>
            <a:r>
              <a:rPr lang="en-US" altLang="zh-CN" sz="1867" dirty="0">
                <a:latin typeface="Arial" pitchFamily="34" charset="0"/>
                <a:ea typeface="Courier"/>
                <a:cs typeface="Courier New" pitchFamily="49" charset="0"/>
              </a:rPr>
              <a:t>    </a:t>
            </a:r>
            <a:r>
              <a:rPr lang="zh-CN" altLang="en-US" sz="1867" dirty="0">
                <a:latin typeface="宋体" pitchFamily="2" charset="-122"/>
                <a:ea typeface="宋体" pitchFamily="2" charset="-122"/>
                <a:cs typeface="Courier New" pitchFamily="49" charset="0"/>
              </a:rPr>
              <a:t>账号</a:t>
            </a:r>
            <a:r>
              <a:rPr lang="en-US" altLang="zh-CN" sz="1867" dirty="0">
                <a:latin typeface="Arial" pitchFamily="34" charset="0"/>
                <a:ea typeface="Courier"/>
                <a:cs typeface="Courier New" pitchFamily="49" charset="0"/>
              </a:rPr>
              <a:t>: 11     </a:t>
            </a:r>
            <a:r>
              <a:rPr lang="zh-CN" altLang="en-US" sz="1867" dirty="0">
                <a:latin typeface="宋体" pitchFamily="2" charset="-122"/>
                <a:ea typeface="宋体" pitchFamily="2" charset="-122"/>
                <a:cs typeface="Courier New" pitchFamily="49" charset="0"/>
              </a:rPr>
              <a:t>余额</a:t>
            </a:r>
            <a:r>
              <a:rPr lang="en-US" altLang="zh-CN" sz="1867" dirty="0">
                <a:latin typeface="Arial" pitchFamily="34" charset="0"/>
                <a:ea typeface="Courier"/>
                <a:cs typeface="Courier New" pitchFamily="49" charset="0"/>
              </a:rPr>
              <a:t>: 100</a:t>
            </a:r>
            <a:endParaRPr lang="en-US" altLang="zh-CN" sz="1867" dirty="0">
              <a:latin typeface="Arial" pitchFamily="34" charset="0"/>
              <a:ea typeface="宋体" pitchFamily="2" charset="-122"/>
              <a:cs typeface="宋体" pitchFamily="2" charset="-122"/>
            </a:endParaRPr>
          </a:p>
          <a:p>
            <a:pPr defTabSz="1219170" eaLnBrk="0" fontAlgn="base" hangingPunct="0">
              <a:spcBef>
                <a:spcPct val="0"/>
              </a:spcBef>
              <a:spcAft>
                <a:spcPct val="0"/>
              </a:spcAft>
              <a:tabLst>
                <a:tab pos="533387" algn="l"/>
                <a:tab pos="711182" algn="l"/>
                <a:tab pos="888978" algn="l"/>
                <a:tab pos="1066773" algn="l"/>
                <a:tab pos="1244569" algn="l"/>
              </a:tabLst>
            </a:pPr>
            <a:r>
              <a:rPr lang="zh-CN" altLang="en-US" sz="1867" dirty="0">
                <a:latin typeface="宋体" pitchFamily="2" charset="-122"/>
                <a:ea typeface="宋体" pitchFamily="2" charset="-122"/>
                <a:cs typeface="Courier New" pitchFamily="49" charset="0"/>
              </a:rPr>
              <a:t>账户姓名</a:t>
            </a:r>
            <a:r>
              <a:rPr lang="en-US" altLang="zh-CN" sz="1867" dirty="0">
                <a:latin typeface="Arial" pitchFamily="34" charset="0"/>
                <a:ea typeface="Courier"/>
                <a:cs typeface="Courier New" pitchFamily="49" charset="0"/>
              </a:rPr>
              <a:t>: </a:t>
            </a:r>
            <a:r>
              <a:rPr lang="en-US" altLang="zh-CN" sz="1867" dirty="0" err="1">
                <a:latin typeface="Arial" pitchFamily="34" charset="0"/>
                <a:ea typeface="Courier"/>
                <a:cs typeface="Courier New" pitchFamily="49" charset="0"/>
              </a:rPr>
              <a:t>ccc</a:t>
            </a:r>
            <a:r>
              <a:rPr lang="en-US" altLang="zh-CN" sz="1867" dirty="0">
                <a:latin typeface="Arial" pitchFamily="34" charset="0"/>
                <a:ea typeface="Courier"/>
                <a:cs typeface="Courier New" pitchFamily="49" charset="0"/>
              </a:rPr>
              <a:t>    </a:t>
            </a:r>
            <a:r>
              <a:rPr lang="zh-CN" altLang="en-US" sz="1867" dirty="0">
                <a:latin typeface="宋体" pitchFamily="2" charset="-122"/>
                <a:ea typeface="宋体" pitchFamily="2" charset="-122"/>
                <a:cs typeface="Courier New" pitchFamily="49" charset="0"/>
              </a:rPr>
              <a:t>账号</a:t>
            </a:r>
            <a:r>
              <a:rPr lang="en-US" altLang="zh-CN" sz="1867" dirty="0">
                <a:latin typeface="Arial" pitchFamily="34" charset="0"/>
                <a:ea typeface="Courier"/>
                <a:cs typeface="Courier New" pitchFamily="49" charset="0"/>
              </a:rPr>
              <a:t>: 12     </a:t>
            </a:r>
            <a:r>
              <a:rPr lang="zh-CN" altLang="en-US" sz="1867" dirty="0">
                <a:latin typeface="宋体" pitchFamily="2" charset="-122"/>
                <a:ea typeface="宋体" pitchFamily="2" charset="-122"/>
                <a:cs typeface="Courier New" pitchFamily="49" charset="0"/>
              </a:rPr>
              <a:t>余额</a:t>
            </a:r>
            <a:r>
              <a:rPr lang="en-US" altLang="zh-CN" sz="1867" dirty="0">
                <a:latin typeface="Arial" pitchFamily="34" charset="0"/>
                <a:ea typeface="Courier"/>
                <a:cs typeface="Courier New" pitchFamily="49" charset="0"/>
              </a:rPr>
              <a:t>: 50      </a:t>
            </a:r>
            <a:r>
              <a:rPr lang="zh-CN" altLang="en-US" sz="1867" dirty="0">
                <a:latin typeface="宋体" pitchFamily="2" charset="-122"/>
                <a:ea typeface="宋体" pitchFamily="2" charset="-122"/>
                <a:cs typeface="Courier New" pitchFamily="49" charset="0"/>
              </a:rPr>
              <a:t>透支额度</a:t>
            </a:r>
            <a:r>
              <a:rPr lang="en-US" altLang="zh-CN" sz="1867" dirty="0">
                <a:latin typeface="Arial" pitchFamily="34" charset="0"/>
                <a:ea typeface="Courier"/>
                <a:cs typeface="Courier New" pitchFamily="49" charset="0"/>
              </a:rPr>
              <a:t>: 700    </a:t>
            </a:r>
            <a:r>
              <a:rPr lang="zh-CN" altLang="en-US" sz="1867" dirty="0">
                <a:latin typeface="宋体" pitchFamily="2" charset="-122"/>
                <a:ea typeface="宋体" pitchFamily="2" charset="-122"/>
                <a:cs typeface="Courier New" pitchFamily="49" charset="0"/>
              </a:rPr>
              <a:t>欠款总额</a:t>
            </a:r>
            <a:r>
              <a:rPr lang="en-US" altLang="zh-CN" sz="1867" dirty="0">
                <a:latin typeface="Arial" pitchFamily="34" charset="0"/>
                <a:ea typeface="Courier"/>
                <a:cs typeface="Courier New" pitchFamily="49" charset="0"/>
              </a:rPr>
              <a:t>: 0      </a:t>
            </a:r>
            <a:r>
              <a:rPr lang="zh-CN" altLang="en-US" sz="1867" dirty="0">
                <a:latin typeface="宋体" pitchFamily="2" charset="-122"/>
                <a:ea typeface="宋体" pitchFamily="2" charset="-122"/>
                <a:cs typeface="Courier New" pitchFamily="49" charset="0"/>
              </a:rPr>
              <a:t>透支利率</a:t>
            </a:r>
            <a:r>
              <a:rPr lang="en-US" altLang="zh-CN" sz="1867" dirty="0">
                <a:latin typeface="Arial" pitchFamily="34" charset="0"/>
                <a:ea typeface="Courier"/>
                <a:cs typeface="Courier New" pitchFamily="49" charset="0"/>
              </a:rPr>
              <a:t>:2%</a:t>
            </a:r>
            <a:endParaRPr lang="en-US" altLang="zh-CN" sz="1867" dirty="0">
              <a:latin typeface="Arial" pitchFamily="34" charset="0"/>
              <a:ea typeface="宋体" pitchFamily="2" charset="-122"/>
              <a:cs typeface="宋体" pitchFamily="2" charset="-122"/>
            </a:endParaRPr>
          </a:p>
          <a:p>
            <a:pPr defTabSz="1219170" eaLnBrk="0" fontAlgn="base" hangingPunct="0">
              <a:spcBef>
                <a:spcPct val="0"/>
              </a:spcBef>
              <a:spcAft>
                <a:spcPct val="0"/>
              </a:spcAft>
              <a:tabLst>
                <a:tab pos="533387" algn="l"/>
                <a:tab pos="711182" algn="l"/>
                <a:tab pos="888978" algn="l"/>
                <a:tab pos="1066773" algn="l"/>
                <a:tab pos="1244569" algn="l"/>
              </a:tabLst>
            </a:pPr>
            <a:r>
              <a:rPr lang="zh-CN" altLang="en-US" sz="1867" dirty="0">
                <a:latin typeface="宋体" pitchFamily="2" charset="-122"/>
                <a:ea typeface="宋体" pitchFamily="2" charset="-122"/>
                <a:cs typeface="Courier New" pitchFamily="49" charset="0"/>
              </a:rPr>
              <a:t>账户姓名</a:t>
            </a:r>
            <a:r>
              <a:rPr lang="en-US" altLang="zh-CN" sz="1867" dirty="0">
                <a:latin typeface="Arial" pitchFamily="34" charset="0"/>
                <a:ea typeface="Courier"/>
                <a:cs typeface="Courier New" pitchFamily="49" charset="0"/>
              </a:rPr>
              <a:t>: </a:t>
            </a:r>
            <a:r>
              <a:rPr lang="en-US" altLang="zh-CN" sz="1867" dirty="0" err="1">
                <a:latin typeface="Arial" pitchFamily="34" charset="0"/>
                <a:ea typeface="Courier"/>
                <a:cs typeface="Courier New" pitchFamily="49" charset="0"/>
              </a:rPr>
              <a:t>ddd</a:t>
            </a:r>
            <a:r>
              <a:rPr lang="en-US" altLang="zh-CN" sz="1867" dirty="0">
                <a:latin typeface="Arial" pitchFamily="34" charset="0"/>
                <a:ea typeface="Courier"/>
                <a:cs typeface="Courier New" pitchFamily="49" charset="0"/>
              </a:rPr>
              <a:t>    </a:t>
            </a:r>
            <a:r>
              <a:rPr lang="zh-CN" altLang="en-US" sz="1867" dirty="0">
                <a:latin typeface="宋体" pitchFamily="2" charset="-122"/>
                <a:ea typeface="宋体" pitchFamily="2" charset="-122"/>
                <a:cs typeface="Courier New" pitchFamily="49" charset="0"/>
              </a:rPr>
              <a:t>账号</a:t>
            </a:r>
            <a:r>
              <a:rPr lang="en-US" altLang="zh-CN" sz="1867" dirty="0">
                <a:latin typeface="Arial" pitchFamily="34" charset="0"/>
                <a:ea typeface="Courier"/>
                <a:cs typeface="Courier New" pitchFamily="49" charset="0"/>
              </a:rPr>
              <a:t>: 13     </a:t>
            </a:r>
            <a:r>
              <a:rPr lang="zh-CN" altLang="en-US" sz="1867" dirty="0">
                <a:latin typeface="宋体" pitchFamily="2" charset="-122"/>
                <a:ea typeface="宋体" pitchFamily="2" charset="-122"/>
                <a:cs typeface="Courier New" pitchFamily="49" charset="0"/>
              </a:rPr>
              <a:t>余额</a:t>
            </a:r>
            <a:r>
              <a:rPr lang="en-US" altLang="zh-CN" sz="1867" dirty="0">
                <a:latin typeface="Arial" pitchFamily="34" charset="0"/>
                <a:ea typeface="Courier"/>
                <a:cs typeface="Courier New" pitchFamily="49" charset="0"/>
              </a:rPr>
              <a:t>: 150</a:t>
            </a:r>
            <a:endParaRPr lang="en-US" altLang="zh-CN" sz="1867" dirty="0">
              <a:latin typeface="Times New Roman" pitchFamily="18" charset="0"/>
              <a:ea typeface="宋体" pitchFamily="2" charset="-122"/>
              <a:cs typeface="Times New Roman" pitchFamily="18" charset="0"/>
            </a:endParaRPr>
          </a:p>
          <a:p>
            <a:pPr defTabSz="1219170" eaLnBrk="0" fontAlgn="base" hangingPunct="0">
              <a:spcBef>
                <a:spcPct val="0"/>
              </a:spcBef>
              <a:spcAft>
                <a:spcPct val="0"/>
              </a:spcAft>
              <a:tabLst>
                <a:tab pos="533387" algn="l"/>
                <a:tab pos="711182" algn="l"/>
                <a:tab pos="888978" algn="l"/>
                <a:tab pos="1066773" algn="l"/>
                <a:tab pos="1244569" algn="l"/>
              </a:tabLst>
            </a:pPr>
            <a:r>
              <a:rPr lang="zh-CN" altLang="en-US" sz="1867" dirty="0">
                <a:latin typeface="Times New Roman" pitchFamily="18" charset="0"/>
                <a:ea typeface="宋体" pitchFamily="2" charset="-122"/>
                <a:cs typeface="Times New Roman" pitchFamily="18" charset="0"/>
              </a:rPr>
              <a:t>账户姓名</a:t>
            </a:r>
            <a:r>
              <a:rPr lang="en-US" altLang="zh-CN" sz="1867" dirty="0">
                <a:latin typeface="Times New Roman" pitchFamily="18" charset="0"/>
                <a:ea typeface="宋体" pitchFamily="2" charset="-122"/>
                <a:cs typeface="Times New Roman" pitchFamily="18" charset="0"/>
              </a:rPr>
              <a:t>: </a:t>
            </a:r>
            <a:r>
              <a:rPr lang="en-US" altLang="zh-CN" sz="1867" dirty="0" err="1">
                <a:latin typeface="Times New Roman" pitchFamily="18" charset="0"/>
                <a:ea typeface="宋体" pitchFamily="2" charset="-122"/>
                <a:cs typeface="Times New Roman" pitchFamily="18" charset="0"/>
              </a:rPr>
              <a:t>eee</a:t>
            </a:r>
            <a:r>
              <a:rPr lang="en-US" altLang="zh-CN" sz="1867" dirty="0">
                <a:latin typeface="Times New Roman" pitchFamily="18" charset="0"/>
                <a:ea typeface="宋体" pitchFamily="2" charset="-122"/>
                <a:cs typeface="Times New Roman" pitchFamily="18" charset="0"/>
              </a:rPr>
              <a:t>    </a:t>
            </a:r>
            <a:r>
              <a:rPr lang="zh-CN" altLang="en-US" sz="1867" dirty="0">
                <a:latin typeface="Times New Roman" pitchFamily="18" charset="0"/>
                <a:ea typeface="宋体" pitchFamily="2" charset="-122"/>
                <a:cs typeface="Times New Roman" pitchFamily="18" charset="0"/>
              </a:rPr>
              <a:t>账号</a:t>
            </a:r>
            <a:r>
              <a:rPr lang="en-US" altLang="zh-CN" sz="1867" dirty="0">
                <a:latin typeface="Times New Roman" pitchFamily="18" charset="0"/>
                <a:ea typeface="宋体" pitchFamily="2" charset="-122"/>
                <a:cs typeface="Times New Roman" pitchFamily="18" charset="0"/>
              </a:rPr>
              <a:t>: 14     </a:t>
            </a:r>
            <a:r>
              <a:rPr lang="zh-CN" altLang="en-US" sz="1867" dirty="0">
                <a:latin typeface="Times New Roman" pitchFamily="18" charset="0"/>
                <a:ea typeface="宋体" pitchFamily="2" charset="-122"/>
                <a:cs typeface="Times New Roman" pitchFamily="18" charset="0"/>
              </a:rPr>
              <a:t>余额</a:t>
            </a:r>
            <a:r>
              <a:rPr lang="en-US" altLang="zh-CN" sz="1867" dirty="0">
                <a:latin typeface="Times New Roman" pitchFamily="18" charset="0"/>
                <a:ea typeface="宋体" pitchFamily="2" charset="-122"/>
                <a:cs typeface="Times New Roman" pitchFamily="18" charset="0"/>
              </a:rPr>
              <a:t>: 250     </a:t>
            </a:r>
            <a:r>
              <a:rPr lang="zh-CN" altLang="en-US" sz="1867" dirty="0">
                <a:latin typeface="Times New Roman" pitchFamily="18" charset="0"/>
                <a:ea typeface="宋体" pitchFamily="2" charset="-122"/>
                <a:cs typeface="Times New Roman" pitchFamily="18" charset="0"/>
              </a:rPr>
              <a:t>透支额度</a:t>
            </a:r>
            <a:r>
              <a:rPr lang="en-US" altLang="zh-CN" sz="1867" dirty="0">
                <a:latin typeface="Times New Roman" pitchFamily="18" charset="0"/>
                <a:ea typeface="宋体" pitchFamily="2" charset="-122"/>
                <a:cs typeface="Times New Roman" pitchFamily="18" charset="0"/>
              </a:rPr>
              <a:t>: 900    </a:t>
            </a:r>
            <a:r>
              <a:rPr lang="zh-CN" altLang="en-US" sz="1867" dirty="0">
                <a:latin typeface="Times New Roman" pitchFamily="18" charset="0"/>
                <a:ea typeface="宋体" pitchFamily="2" charset="-122"/>
                <a:cs typeface="Times New Roman" pitchFamily="18" charset="0"/>
              </a:rPr>
              <a:t>欠款总额</a:t>
            </a:r>
            <a:r>
              <a:rPr lang="en-US" altLang="zh-CN" sz="1867" dirty="0">
                <a:latin typeface="Times New Roman" pitchFamily="18" charset="0"/>
                <a:ea typeface="宋体" pitchFamily="2" charset="-122"/>
                <a:cs typeface="Times New Roman" pitchFamily="18" charset="0"/>
              </a:rPr>
              <a:t>: 0      </a:t>
            </a:r>
            <a:r>
              <a:rPr lang="zh-CN" altLang="en-US" sz="1867" dirty="0">
                <a:latin typeface="Times New Roman" pitchFamily="18" charset="0"/>
                <a:ea typeface="宋体" pitchFamily="2" charset="-122"/>
                <a:cs typeface="Times New Roman" pitchFamily="18" charset="0"/>
              </a:rPr>
              <a:t>透支利率</a:t>
            </a:r>
            <a:r>
              <a:rPr lang="en-US" altLang="zh-CN" sz="1867" dirty="0">
                <a:latin typeface="Times New Roman" pitchFamily="18" charset="0"/>
                <a:ea typeface="宋体" pitchFamily="2" charset="-122"/>
                <a:cs typeface="Times New Roman" pitchFamily="18" charset="0"/>
              </a:rPr>
              <a:t>:4%</a:t>
            </a:r>
            <a:r>
              <a:rPr lang="en-US" altLang="zh-CN" sz="1867" dirty="0">
                <a:latin typeface="Arial" pitchFamily="34" charset="0"/>
                <a:ea typeface="宋体" pitchFamily="2" charset="-122"/>
                <a:cs typeface="宋体" pitchFamily="2" charset="-122"/>
              </a:rPr>
              <a:t> </a:t>
            </a:r>
          </a:p>
        </p:txBody>
      </p:sp>
    </p:spTree>
  </p:cSld>
  <p:clrMapOvr>
    <a:masterClrMapping/>
  </p:clrMapOvr>
  <p:transition spd="med">
    <p:fade/>
  </p:transition>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利用多态性扩充软件功能：新增一个儿童账户</a:t>
            </a:r>
          </a:p>
        </p:txBody>
      </p:sp>
      <p:sp>
        <p:nvSpPr>
          <p:cNvPr id="4" name="内容占位符 2"/>
          <p:cNvSpPr txBox="1">
            <a:spLocks/>
          </p:cNvSpPr>
          <p:nvPr/>
        </p:nvSpPr>
        <p:spPr>
          <a:xfrm>
            <a:off x="735511" y="1438275"/>
            <a:ext cx="10332540" cy="4525963"/>
          </a:xfrm>
          <a:prstGeom prst="rect">
            <a:avLst/>
          </a:prstGeom>
        </p:spPr>
        <p:txBody>
          <a:bodyPr vert="horz">
            <a:normAutofit fontScale="92500"/>
          </a:bodyPr>
          <a:lstStyle/>
          <a:p>
            <a:pPr fontAlgn="auto">
              <a:lnSpc>
                <a:spcPct val="150000"/>
              </a:lnSpc>
              <a:buNone/>
            </a:pPr>
            <a:r>
              <a:rPr lang="en-US" altLang="zh-CN" sz="1867" dirty="0">
                <a:latin typeface="微软雅黑" pitchFamily="34" charset="-122"/>
                <a:ea typeface="微软雅黑" pitchFamily="34" charset="-122"/>
              </a:rPr>
              <a:t>class </a:t>
            </a:r>
            <a:r>
              <a:rPr lang="en-US" altLang="zh-CN" sz="1867" dirty="0" err="1">
                <a:latin typeface="微软雅黑" pitchFamily="34" charset="-122"/>
                <a:ea typeface="微软雅黑" pitchFamily="34" charset="-122"/>
              </a:rPr>
              <a:t>AccountBaby</a:t>
            </a:r>
            <a:r>
              <a:rPr lang="en-US" altLang="zh-CN" sz="1867" dirty="0">
                <a:latin typeface="微软雅黑" pitchFamily="34" charset="-122"/>
                <a:ea typeface="微软雅黑" pitchFamily="34" charset="-122"/>
              </a:rPr>
              <a:t> : public Account</a:t>
            </a:r>
            <a:endParaRPr lang="zh-CN" altLang="zh-CN" sz="1867" dirty="0">
              <a:latin typeface="微软雅黑" pitchFamily="34" charset="-122"/>
              <a:ea typeface="微软雅黑" pitchFamily="34" charset="-122"/>
            </a:endParaRPr>
          </a:p>
          <a:p>
            <a:pPr fontAlgn="auto">
              <a:lnSpc>
                <a:spcPct val="150000"/>
              </a:lnSpc>
              <a:buNone/>
            </a:pPr>
            <a:r>
              <a:rPr lang="en-US" altLang="zh-CN" sz="1867" dirty="0">
                <a:latin typeface="微软雅黑" pitchFamily="34" charset="-122"/>
                <a:ea typeface="微软雅黑" pitchFamily="34" charset="-122"/>
              </a:rPr>
              <a:t>{</a:t>
            </a:r>
            <a:endParaRPr lang="zh-CN" altLang="zh-CN" sz="1867" dirty="0">
              <a:latin typeface="微软雅黑" pitchFamily="34" charset="-122"/>
              <a:ea typeface="微软雅黑" pitchFamily="34" charset="-122"/>
            </a:endParaRPr>
          </a:p>
          <a:p>
            <a:pPr fontAlgn="auto">
              <a:lnSpc>
                <a:spcPct val="150000"/>
              </a:lnSpc>
              <a:buNone/>
            </a:pPr>
            <a:r>
              <a:rPr lang="en-US" altLang="zh-CN" sz="1867" dirty="0">
                <a:latin typeface="微软雅黑" pitchFamily="34" charset="-122"/>
                <a:ea typeface="微软雅黑" pitchFamily="34" charset="-122"/>
              </a:rPr>
              <a:t>private:</a:t>
            </a:r>
            <a:endParaRPr lang="zh-CN" altLang="zh-CN" sz="1867" dirty="0">
              <a:latin typeface="微软雅黑" pitchFamily="34" charset="-122"/>
              <a:ea typeface="微软雅黑" pitchFamily="34" charset="-122"/>
            </a:endParaRPr>
          </a:p>
          <a:p>
            <a:pPr fontAlgn="auto">
              <a:lnSpc>
                <a:spcPct val="150000"/>
              </a:lnSpc>
              <a:buNone/>
            </a:pPr>
            <a:r>
              <a:rPr lang="en-US" altLang="zh-CN" sz="1867" dirty="0">
                <a:latin typeface="微软雅黑" pitchFamily="34" charset="-122"/>
                <a:ea typeface="微软雅黑" pitchFamily="34" charset="-122"/>
              </a:rPr>
              <a:t>        double </a:t>
            </a:r>
            <a:r>
              <a:rPr lang="en-US" altLang="zh-CN" sz="1867" dirty="0" err="1">
                <a:latin typeface="微软雅黑" pitchFamily="34" charset="-122"/>
                <a:ea typeface="微软雅黑" pitchFamily="34" charset="-122"/>
              </a:rPr>
              <a:t>maxWithdraw</a:t>
            </a:r>
            <a:r>
              <a:rPr lang="en-US" altLang="zh-CN" sz="1867" dirty="0">
                <a:latin typeface="微软雅黑" pitchFamily="34" charset="-122"/>
                <a:ea typeface="微软雅黑" pitchFamily="34" charset="-122"/>
              </a:rPr>
              <a:t>;   </a:t>
            </a:r>
            <a:endParaRPr lang="zh-CN" altLang="zh-CN" sz="1867" dirty="0">
              <a:latin typeface="微软雅黑" pitchFamily="34" charset="-122"/>
              <a:ea typeface="微软雅黑" pitchFamily="34" charset="-122"/>
            </a:endParaRPr>
          </a:p>
          <a:p>
            <a:pPr fontAlgn="auto">
              <a:lnSpc>
                <a:spcPct val="150000"/>
              </a:lnSpc>
              <a:buNone/>
            </a:pPr>
            <a:r>
              <a:rPr lang="en-US" altLang="zh-CN" sz="1867" dirty="0">
                <a:latin typeface="微软雅黑" pitchFamily="34" charset="-122"/>
                <a:ea typeface="微软雅黑" pitchFamily="34" charset="-122"/>
              </a:rPr>
              <a:t>public:</a:t>
            </a:r>
            <a:endParaRPr lang="zh-CN" altLang="zh-CN" sz="1867" dirty="0">
              <a:latin typeface="微软雅黑" pitchFamily="34" charset="-122"/>
              <a:ea typeface="微软雅黑" pitchFamily="34" charset="-122"/>
            </a:endParaRPr>
          </a:p>
          <a:p>
            <a:pPr fontAlgn="auto">
              <a:lnSpc>
                <a:spcPct val="150000"/>
              </a:lnSpc>
              <a:buNone/>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AccountBaby</a:t>
            </a:r>
            <a:r>
              <a:rPr lang="en-US" altLang="zh-CN" sz="1867" dirty="0">
                <a:latin typeface="微软雅黑" pitchFamily="34" charset="-122"/>
                <a:ea typeface="微软雅黑" pitchFamily="34" charset="-122"/>
              </a:rPr>
              <a:t>(const char *s = "", long an = -1,double bal = 0.0, double </a:t>
            </a:r>
            <a:r>
              <a:rPr lang="en-US" altLang="zh-CN" sz="1867" dirty="0" err="1">
                <a:latin typeface="微软雅黑" pitchFamily="34" charset="-122"/>
                <a:ea typeface="微软雅黑" pitchFamily="34" charset="-122"/>
              </a:rPr>
              <a:t>md</a:t>
            </a:r>
            <a:r>
              <a:rPr lang="en-US" altLang="zh-CN" sz="1867" dirty="0">
                <a:latin typeface="微软雅黑" pitchFamily="34" charset="-122"/>
                <a:ea typeface="微软雅黑" pitchFamily="34" charset="-122"/>
              </a:rPr>
              <a:t> = 100) </a:t>
            </a:r>
            <a:endParaRPr lang="zh-CN" altLang="zh-CN" sz="1867" dirty="0">
              <a:latin typeface="微软雅黑" pitchFamily="34" charset="-122"/>
              <a:ea typeface="微软雅黑" pitchFamily="34" charset="-122"/>
            </a:endParaRPr>
          </a:p>
          <a:p>
            <a:pPr fontAlgn="auto">
              <a:lnSpc>
                <a:spcPct val="150000"/>
              </a:lnSpc>
              <a:buNone/>
            </a:pPr>
            <a:r>
              <a:rPr lang="en-US" altLang="zh-CN" sz="1867" dirty="0">
                <a:latin typeface="微软雅黑" pitchFamily="34" charset="-122"/>
                <a:ea typeface="微软雅黑" pitchFamily="34" charset="-122"/>
              </a:rPr>
              <a:t>                  : Account(s, an, bal) , </a:t>
            </a:r>
            <a:r>
              <a:rPr lang="en-US" altLang="zh-CN" sz="1867" dirty="0" err="1">
                <a:latin typeface="微软雅黑" pitchFamily="34" charset="-122"/>
                <a:ea typeface="微软雅黑" pitchFamily="34" charset="-122"/>
              </a:rPr>
              <a:t>maxWithdraw</a:t>
            </a:r>
            <a:r>
              <a:rPr lang="en-US" altLang="zh-CN" sz="1867" dirty="0">
                <a:latin typeface="微软雅黑" pitchFamily="34" charset="-122"/>
                <a:ea typeface="微软雅黑" pitchFamily="34" charset="-122"/>
              </a:rPr>
              <a:t>(</a:t>
            </a:r>
            <a:r>
              <a:rPr lang="en-US" altLang="zh-CN" sz="1867" dirty="0" err="1">
                <a:latin typeface="微软雅黑" pitchFamily="34" charset="-122"/>
                <a:ea typeface="微软雅黑" pitchFamily="34" charset="-122"/>
              </a:rPr>
              <a:t>md</a:t>
            </a:r>
            <a:r>
              <a:rPr lang="en-US" altLang="zh-CN" sz="1867" dirty="0">
                <a:latin typeface="微软雅黑" pitchFamily="34" charset="-122"/>
                <a:ea typeface="微软雅黑" pitchFamily="34" charset="-122"/>
              </a:rPr>
              <a:t>) {}</a:t>
            </a:r>
            <a:endParaRPr lang="zh-CN" altLang="zh-CN" sz="1867" dirty="0">
              <a:latin typeface="微软雅黑" pitchFamily="34" charset="-122"/>
              <a:ea typeface="微软雅黑" pitchFamily="34" charset="-122"/>
            </a:endParaRPr>
          </a:p>
          <a:p>
            <a:pPr fontAlgn="auto">
              <a:lnSpc>
                <a:spcPct val="150000"/>
              </a:lnSpc>
              <a:buNone/>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AccountBaby</a:t>
            </a:r>
            <a:r>
              <a:rPr lang="en-US" altLang="zh-CN" sz="1867" dirty="0">
                <a:latin typeface="微软雅黑" pitchFamily="34" charset="-122"/>
                <a:ea typeface="微软雅黑" pitchFamily="34" charset="-122"/>
              </a:rPr>
              <a:t>(const Account &amp; </a:t>
            </a:r>
            <a:r>
              <a:rPr lang="en-US" altLang="zh-CN" sz="1867" dirty="0" err="1">
                <a:latin typeface="微软雅黑" pitchFamily="34" charset="-122"/>
                <a:ea typeface="微软雅黑" pitchFamily="34" charset="-122"/>
              </a:rPr>
              <a:t>ba</a:t>
            </a:r>
            <a:r>
              <a:rPr lang="en-US" altLang="zh-CN" sz="1867" dirty="0">
                <a:latin typeface="微软雅黑" pitchFamily="34" charset="-122"/>
                <a:ea typeface="微软雅黑" pitchFamily="34" charset="-122"/>
              </a:rPr>
              <a:t>, double </a:t>
            </a:r>
            <a:r>
              <a:rPr lang="en-US" altLang="zh-CN" sz="1867" dirty="0" err="1">
                <a:latin typeface="微软雅黑" pitchFamily="34" charset="-122"/>
                <a:ea typeface="微软雅黑" pitchFamily="34" charset="-122"/>
              </a:rPr>
              <a:t>md</a:t>
            </a:r>
            <a:r>
              <a:rPr lang="en-US" altLang="zh-CN" sz="1867" dirty="0">
                <a:latin typeface="微软雅黑" pitchFamily="34" charset="-122"/>
                <a:ea typeface="微软雅黑" pitchFamily="34" charset="-122"/>
              </a:rPr>
              <a:t> = 100) :Account(</a:t>
            </a:r>
            <a:r>
              <a:rPr lang="en-US" altLang="zh-CN" sz="1867" dirty="0" err="1">
                <a:latin typeface="微软雅黑" pitchFamily="34" charset="-122"/>
                <a:ea typeface="微软雅黑" pitchFamily="34" charset="-122"/>
              </a:rPr>
              <a:t>ba</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maxWithdraw</a:t>
            </a:r>
            <a:r>
              <a:rPr lang="en-US" altLang="zh-CN" sz="1867" dirty="0">
                <a:latin typeface="微软雅黑" pitchFamily="34" charset="-122"/>
                <a:ea typeface="微软雅黑" pitchFamily="34" charset="-122"/>
              </a:rPr>
              <a:t>(</a:t>
            </a:r>
            <a:r>
              <a:rPr lang="en-US" altLang="zh-CN" sz="1867" dirty="0" err="1">
                <a:latin typeface="微软雅黑" pitchFamily="34" charset="-122"/>
                <a:ea typeface="微软雅黑" pitchFamily="34" charset="-122"/>
              </a:rPr>
              <a:t>md</a:t>
            </a:r>
            <a:r>
              <a:rPr lang="en-US" altLang="zh-CN" sz="1867" dirty="0">
                <a:latin typeface="微软雅黑" pitchFamily="34" charset="-122"/>
                <a:ea typeface="微软雅黑" pitchFamily="34" charset="-122"/>
              </a:rPr>
              <a:t>) {}</a:t>
            </a:r>
            <a:endParaRPr lang="zh-CN" altLang="zh-CN" sz="1867" dirty="0">
              <a:latin typeface="微软雅黑" pitchFamily="34" charset="-122"/>
              <a:ea typeface="微软雅黑" pitchFamily="34" charset="-122"/>
            </a:endParaRPr>
          </a:p>
          <a:p>
            <a:pPr fontAlgn="auto">
              <a:lnSpc>
                <a:spcPct val="150000"/>
              </a:lnSpc>
              <a:buNone/>
            </a:pPr>
            <a:r>
              <a:rPr lang="en-US" altLang="zh-CN" sz="1867" dirty="0">
                <a:latin typeface="微软雅黑" pitchFamily="34" charset="-122"/>
                <a:ea typeface="微软雅黑" pitchFamily="34" charset="-122"/>
              </a:rPr>
              <a:t>        void </a:t>
            </a:r>
            <a:r>
              <a:rPr lang="en-US" altLang="zh-CN" sz="1867" dirty="0" err="1">
                <a:latin typeface="微软雅黑" pitchFamily="34" charset="-122"/>
                <a:ea typeface="微软雅黑" pitchFamily="34" charset="-122"/>
              </a:rPr>
              <a:t>ViewAcct</a:t>
            </a:r>
            <a:r>
              <a:rPr lang="en-US" altLang="zh-CN" sz="1867" dirty="0">
                <a:latin typeface="微软雅黑" pitchFamily="34" charset="-122"/>
                <a:ea typeface="微软雅黑" pitchFamily="34" charset="-122"/>
              </a:rPr>
              <a:t>()const;</a:t>
            </a:r>
            <a:endParaRPr lang="zh-CN" altLang="zh-CN" sz="1867" dirty="0">
              <a:latin typeface="微软雅黑" pitchFamily="34" charset="-122"/>
              <a:ea typeface="微软雅黑" pitchFamily="34" charset="-122"/>
            </a:endParaRPr>
          </a:p>
          <a:p>
            <a:pPr fontAlgn="auto">
              <a:lnSpc>
                <a:spcPct val="150000"/>
              </a:lnSpc>
              <a:buNone/>
            </a:pPr>
            <a:r>
              <a:rPr lang="en-US" altLang="zh-CN" sz="1867" dirty="0">
                <a:latin typeface="微软雅黑" pitchFamily="34" charset="-122"/>
                <a:ea typeface="微软雅黑" pitchFamily="34" charset="-122"/>
              </a:rPr>
              <a:t>        void Withdraw(double amt);   </a:t>
            </a:r>
            <a:endParaRPr lang="zh-CN" altLang="zh-CN" sz="1867" dirty="0">
              <a:latin typeface="微软雅黑" pitchFamily="34" charset="-122"/>
              <a:ea typeface="微软雅黑" pitchFamily="34" charset="-122"/>
            </a:endParaRPr>
          </a:p>
          <a:p>
            <a:pPr fontAlgn="auto">
              <a:lnSpc>
                <a:spcPct val="150000"/>
              </a:lnSpc>
              <a:buNone/>
            </a:pPr>
            <a:r>
              <a:rPr lang="en-US" altLang="zh-CN" sz="1867" dirty="0">
                <a:latin typeface="微软雅黑" pitchFamily="34" charset="-122"/>
                <a:ea typeface="微软雅黑" pitchFamily="34" charset="-122"/>
              </a:rPr>
              <a:t>}; </a:t>
            </a:r>
            <a:endParaRPr lang="zh-CN" altLang="zh-CN" sz="1867" dirty="0">
              <a:latin typeface="微软雅黑" pitchFamily="34" charset="-122"/>
              <a:ea typeface="微软雅黑" pitchFamily="34" charset="-122"/>
            </a:endParaRPr>
          </a:p>
        </p:txBody>
      </p:sp>
    </p:spTree>
  </p:cSld>
  <p:clrMapOvr>
    <a:masterClrMapping/>
  </p:clrMapOvr>
  <p:transition spd="med">
    <p:fade/>
  </p:transition>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儿童账户成员函数的实现</a:t>
            </a:r>
          </a:p>
        </p:txBody>
      </p:sp>
      <p:sp>
        <p:nvSpPr>
          <p:cNvPr id="3" name="内容占位符 2"/>
          <p:cNvSpPr>
            <a:spLocks noGrp="1"/>
          </p:cNvSpPr>
          <p:nvPr>
            <p:ph idx="4294967295"/>
          </p:nvPr>
        </p:nvSpPr>
        <p:spPr>
          <a:xfrm>
            <a:off x="568960" y="1166018"/>
            <a:ext cx="10687050" cy="4525963"/>
          </a:xfrm>
        </p:spPr>
        <p:txBody>
          <a:bodyPr>
            <a:noAutofit/>
          </a:bodyPr>
          <a:lstStyle/>
          <a:p>
            <a:pPr marL="0" indent="0">
              <a:buNone/>
            </a:pPr>
            <a:r>
              <a:rPr lang="en-US" altLang="zh-CN" sz="1867" dirty="0"/>
              <a:t>void </a:t>
            </a:r>
            <a:r>
              <a:rPr lang="en-US" altLang="zh-CN" sz="1867" dirty="0" err="1"/>
              <a:t>AccountBaby</a:t>
            </a:r>
            <a:r>
              <a:rPr lang="en-US" altLang="zh-CN" sz="1867" dirty="0"/>
              <a:t>::</a:t>
            </a:r>
            <a:r>
              <a:rPr lang="en-US" altLang="zh-CN" sz="1867" dirty="0" err="1"/>
              <a:t>ViewAcct</a:t>
            </a:r>
            <a:r>
              <a:rPr lang="en-US" altLang="zh-CN" sz="1867" dirty="0"/>
              <a:t>() const</a:t>
            </a:r>
            <a:endParaRPr lang="zh-CN" altLang="zh-CN" sz="1867" dirty="0"/>
          </a:p>
          <a:p>
            <a:pPr marL="0" indent="0">
              <a:buNone/>
            </a:pPr>
            <a:r>
              <a:rPr lang="en-US" altLang="zh-CN" sz="1867" dirty="0"/>
              <a:t>{</a:t>
            </a:r>
            <a:endParaRPr lang="zh-CN" altLang="zh-CN" sz="1867" dirty="0"/>
          </a:p>
          <a:p>
            <a:pPr marL="0" indent="0">
              <a:buNone/>
            </a:pPr>
            <a:r>
              <a:rPr lang="en-US" altLang="zh-CN" sz="1867" dirty="0"/>
              <a:t>    </a:t>
            </a:r>
            <a:r>
              <a:rPr lang="en-US" altLang="zh-CN" sz="1867" dirty="0" err="1"/>
              <a:t>cout</a:t>
            </a:r>
            <a:r>
              <a:rPr lang="en-US" altLang="zh-CN" sz="1867" dirty="0"/>
              <a:t> &lt;&lt; "</a:t>
            </a:r>
            <a:r>
              <a:rPr lang="zh-CN" altLang="zh-CN" sz="1867" dirty="0"/>
              <a:t>账户姓名</a:t>
            </a:r>
            <a:r>
              <a:rPr lang="en-US" altLang="zh-CN" sz="1867" dirty="0"/>
              <a:t>: " &lt;&lt; name &lt;&lt; '\t';</a:t>
            </a:r>
            <a:endParaRPr lang="zh-CN" altLang="zh-CN" sz="1867" dirty="0"/>
          </a:p>
          <a:p>
            <a:pPr marL="0" indent="0">
              <a:buNone/>
            </a:pPr>
            <a:r>
              <a:rPr lang="en-US" altLang="zh-CN" sz="1867" dirty="0"/>
              <a:t>    </a:t>
            </a:r>
            <a:r>
              <a:rPr lang="en-US" altLang="zh-CN" sz="1867" dirty="0" err="1"/>
              <a:t>cout</a:t>
            </a:r>
            <a:r>
              <a:rPr lang="en-US" altLang="zh-CN" sz="1867" dirty="0"/>
              <a:t> &lt;&lt; "</a:t>
            </a:r>
            <a:r>
              <a:rPr lang="zh-CN" altLang="zh-CN" sz="1867" dirty="0"/>
              <a:t>账号</a:t>
            </a:r>
            <a:r>
              <a:rPr lang="en-US" altLang="zh-CN" sz="1867" dirty="0"/>
              <a:t>: " &lt;&lt; </a:t>
            </a:r>
            <a:r>
              <a:rPr lang="en-US" altLang="zh-CN" sz="1867" dirty="0" err="1"/>
              <a:t>acctNum</a:t>
            </a:r>
            <a:r>
              <a:rPr lang="en-US" altLang="zh-CN" sz="1867" dirty="0"/>
              <a:t> &lt;&lt; '\t';</a:t>
            </a:r>
            <a:endParaRPr lang="zh-CN" altLang="zh-CN" sz="1867" dirty="0"/>
          </a:p>
          <a:p>
            <a:pPr marL="0" indent="0">
              <a:buNone/>
            </a:pPr>
            <a:r>
              <a:rPr lang="en-US" altLang="zh-CN" sz="1867" dirty="0"/>
              <a:t>    </a:t>
            </a:r>
            <a:r>
              <a:rPr lang="en-US" altLang="zh-CN" sz="1867" dirty="0" err="1"/>
              <a:t>cout</a:t>
            </a:r>
            <a:r>
              <a:rPr lang="en-US" altLang="zh-CN" sz="1867" dirty="0"/>
              <a:t> &lt;&lt; "</a:t>
            </a:r>
            <a:r>
              <a:rPr lang="zh-CN" altLang="zh-CN" sz="1867" dirty="0"/>
              <a:t>余额</a:t>
            </a:r>
            <a:r>
              <a:rPr lang="en-US" altLang="zh-CN" sz="1867" dirty="0"/>
              <a:t>: " &lt;&lt; balance &lt;&lt; '\t';   </a:t>
            </a:r>
            <a:endParaRPr lang="zh-CN" altLang="zh-CN" sz="1867" dirty="0"/>
          </a:p>
          <a:p>
            <a:pPr marL="0" indent="0">
              <a:buNone/>
            </a:pPr>
            <a:r>
              <a:rPr lang="en-US" altLang="zh-CN" sz="1867" dirty="0"/>
              <a:t>    </a:t>
            </a:r>
            <a:r>
              <a:rPr lang="en-US" altLang="zh-CN" sz="1867" dirty="0" err="1"/>
              <a:t>cout</a:t>
            </a:r>
            <a:r>
              <a:rPr lang="en-US" altLang="zh-CN" sz="1867" dirty="0"/>
              <a:t> &lt;&lt; "</a:t>
            </a:r>
            <a:r>
              <a:rPr lang="zh-CN" altLang="zh-CN" sz="1867" dirty="0"/>
              <a:t>取现额度</a:t>
            </a:r>
            <a:r>
              <a:rPr lang="en-US" altLang="zh-CN" sz="1867" dirty="0"/>
              <a:t>: " &lt;&lt; </a:t>
            </a:r>
            <a:r>
              <a:rPr lang="en-US" altLang="zh-CN" sz="1867" dirty="0" err="1"/>
              <a:t>maxWithdraw</a:t>
            </a:r>
            <a:r>
              <a:rPr lang="en-US" altLang="zh-CN" sz="1867" dirty="0"/>
              <a:t> &lt;&lt; '\n';   </a:t>
            </a:r>
            <a:endParaRPr lang="zh-CN" altLang="zh-CN" sz="1867" dirty="0"/>
          </a:p>
          <a:p>
            <a:pPr marL="0" indent="0">
              <a:buNone/>
            </a:pPr>
            <a:r>
              <a:rPr lang="en-US" altLang="zh-CN" sz="1867" dirty="0"/>
              <a:t>}</a:t>
            </a:r>
            <a:endParaRPr lang="zh-CN" altLang="zh-CN" sz="1867" dirty="0"/>
          </a:p>
          <a:p>
            <a:pPr marL="0" indent="0">
              <a:buNone/>
            </a:pPr>
            <a:r>
              <a:rPr lang="en-US" altLang="zh-CN" sz="1867" dirty="0"/>
              <a:t> </a:t>
            </a:r>
            <a:endParaRPr lang="zh-CN" altLang="zh-CN" sz="1867" dirty="0"/>
          </a:p>
          <a:p>
            <a:pPr marL="0" indent="0">
              <a:buNone/>
            </a:pPr>
            <a:r>
              <a:rPr lang="en-US" altLang="zh-CN" sz="1867" dirty="0"/>
              <a:t>void </a:t>
            </a:r>
            <a:r>
              <a:rPr lang="en-US" altLang="zh-CN" sz="1867" dirty="0" err="1"/>
              <a:t>AccountBaby</a:t>
            </a:r>
            <a:r>
              <a:rPr lang="en-US" altLang="zh-CN" sz="1867" dirty="0"/>
              <a:t>::Withdraw(double amt)</a:t>
            </a:r>
            <a:endParaRPr lang="zh-CN" altLang="zh-CN" sz="1867" dirty="0"/>
          </a:p>
          <a:p>
            <a:pPr marL="0" indent="0">
              <a:buNone/>
            </a:pPr>
            <a:r>
              <a:rPr lang="en-US" altLang="zh-CN" sz="1867" dirty="0"/>
              <a:t>{</a:t>
            </a:r>
            <a:endParaRPr lang="zh-CN" altLang="zh-CN" sz="1867" dirty="0"/>
          </a:p>
          <a:p>
            <a:pPr marL="0" indent="0">
              <a:buNone/>
            </a:pPr>
            <a:r>
              <a:rPr lang="en-US" altLang="zh-CN" sz="1867" dirty="0"/>
              <a:t>    if (amt &gt; balance)      </a:t>
            </a:r>
            <a:r>
              <a:rPr lang="en-US" altLang="zh-CN" sz="1867" dirty="0" err="1"/>
              <a:t>cout</a:t>
            </a:r>
            <a:r>
              <a:rPr lang="en-US" altLang="zh-CN" sz="1867" dirty="0"/>
              <a:t> &lt;&lt; "</a:t>
            </a:r>
            <a:r>
              <a:rPr lang="zh-CN" altLang="zh-CN" sz="1867" dirty="0"/>
              <a:t>余额不够</a:t>
            </a:r>
            <a:r>
              <a:rPr lang="en-US" altLang="zh-CN" sz="1867" dirty="0"/>
              <a:t>\n";</a:t>
            </a:r>
            <a:endParaRPr lang="zh-CN" altLang="zh-CN" sz="1867" dirty="0"/>
          </a:p>
          <a:p>
            <a:pPr marL="0" indent="0">
              <a:buNone/>
            </a:pPr>
            <a:r>
              <a:rPr lang="en-US" altLang="zh-CN" sz="1867" dirty="0"/>
              <a:t>    else if (amt &gt; </a:t>
            </a:r>
            <a:r>
              <a:rPr lang="en-US" altLang="zh-CN" sz="1867" dirty="0" err="1"/>
              <a:t>maxWithdraw</a:t>
            </a:r>
            <a:r>
              <a:rPr lang="en-US" altLang="zh-CN" sz="1867" dirty="0"/>
              <a:t>)    </a:t>
            </a:r>
            <a:r>
              <a:rPr lang="en-US" altLang="zh-CN" sz="1867" dirty="0" err="1"/>
              <a:t>cout</a:t>
            </a:r>
            <a:r>
              <a:rPr lang="en-US" altLang="zh-CN" sz="1867" dirty="0"/>
              <a:t> &lt;&lt; "</a:t>
            </a:r>
            <a:r>
              <a:rPr lang="zh-CN" altLang="zh-CN" sz="1867" dirty="0"/>
              <a:t>超出取现额度</a:t>
            </a:r>
            <a:r>
              <a:rPr lang="en-US" altLang="zh-CN" sz="1867" dirty="0"/>
              <a:t>\n";</a:t>
            </a:r>
            <a:endParaRPr lang="zh-CN" altLang="zh-CN" sz="1867" dirty="0"/>
          </a:p>
          <a:p>
            <a:pPr marL="0" indent="0">
              <a:buNone/>
            </a:pPr>
            <a:r>
              <a:rPr lang="en-US" altLang="zh-CN" sz="1867" dirty="0"/>
              <a:t>	  else balance -= amt;</a:t>
            </a:r>
            <a:endParaRPr lang="zh-CN" altLang="zh-CN" sz="1867" dirty="0"/>
          </a:p>
          <a:p>
            <a:pPr marL="0" indent="0">
              <a:buNone/>
            </a:pPr>
            <a:r>
              <a:rPr lang="en-US" altLang="zh-CN" sz="1867" dirty="0"/>
              <a:t>}</a:t>
            </a:r>
            <a:endParaRPr lang="zh-CN" altLang="zh-CN" sz="1867" dirty="0"/>
          </a:p>
        </p:txBody>
      </p:sp>
    </p:spTree>
    <p:extLst>
      <p:ext uri="{BB962C8B-B14F-4D97-AF65-F5344CB8AC3E}">
        <p14:creationId xmlns:p14="http://schemas.microsoft.com/office/powerpoint/2010/main" val="2208744879"/>
      </p:ext>
    </p:extLst>
  </p:cSld>
  <p:clrMapOvr>
    <a:masterClrMapping/>
  </p:clrMapOvr>
  <p:transition spd="med">
    <p:fade/>
  </p:transition>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创建账户函数</a:t>
            </a:r>
          </a:p>
        </p:txBody>
      </p:sp>
      <p:sp>
        <p:nvSpPr>
          <p:cNvPr id="3" name="内容占位符 2"/>
          <p:cNvSpPr>
            <a:spLocks noGrp="1"/>
          </p:cNvSpPr>
          <p:nvPr>
            <p:ph idx="4294967295"/>
          </p:nvPr>
        </p:nvSpPr>
        <p:spPr>
          <a:xfrm>
            <a:off x="263737" y="1071669"/>
            <a:ext cx="11877463" cy="4525963"/>
          </a:xfrm>
        </p:spPr>
        <p:txBody>
          <a:bodyPr>
            <a:noAutofit/>
          </a:bodyPr>
          <a:lstStyle/>
          <a:p>
            <a:pPr marL="0" indent="0" defTabSz="1625519">
              <a:lnSpc>
                <a:spcPct val="120000"/>
              </a:lnSpc>
              <a:buNone/>
              <a:defRPr/>
            </a:pPr>
            <a:r>
              <a:rPr lang="en-US" altLang="zh-CN" sz="1867" dirty="0">
                <a:solidFill>
                  <a:schemeClr val="tx1">
                    <a:lumMod val="75000"/>
                    <a:lumOff val="25000"/>
                  </a:schemeClr>
                </a:solidFill>
              </a:rPr>
              <a:t>void </a:t>
            </a:r>
            <a:r>
              <a:rPr lang="en-US" altLang="zh-CN" sz="1867" dirty="0" err="1">
                <a:solidFill>
                  <a:schemeClr val="tx1">
                    <a:lumMod val="75000"/>
                    <a:lumOff val="25000"/>
                  </a:schemeClr>
                </a:solidFill>
              </a:rPr>
              <a:t>createAccount</a:t>
            </a:r>
            <a:r>
              <a:rPr lang="en-US" altLang="zh-CN" sz="1867" dirty="0">
                <a:solidFill>
                  <a:schemeClr val="tx1">
                    <a:lumMod val="75000"/>
                    <a:lumOff val="25000"/>
                  </a:schemeClr>
                </a:solidFill>
              </a:rPr>
              <a:t>()</a:t>
            </a:r>
            <a:endParaRPr lang="zh-CN" altLang="zh-CN" sz="1867" dirty="0">
              <a:solidFill>
                <a:schemeClr val="tx1">
                  <a:lumMod val="75000"/>
                  <a:lumOff val="25000"/>
                </a:schemeClr>
              </a:solidFill>
            </a:endParaRPr>
          </a:p>
          <a:p>
            <a:pPr marL="0" indent="0" defTabSz="1625519">
              <a:lnSpc>
                <a:spcPct val="120000"/>
              </a:lnSpc>
              <a:buNone/>
              <a:defRPr/>
            </a:pPr>
            <a:r>
              <a:rPr lang="en-US" altLang="zh-CN" sz="1867" dirty="0">
                <a:solidFill>
                  <a:schemeClr val="tx1">
                    <a:lumMod val="75000"/>
                    <a:lumOff val="25000"/>
                  </a:schemeClr>
                </a:solidFill>
              </a:rPr>
              <a:t>{</a:t>
            </a:r>
            <a:endParaRPr lang="zh-CN" altLang="zh-CN" sz="1867" dirty="0">
              <a:solidFill>
                <a:schemeClr val="tx1">
                  <a:lumMod val="75000"/>
                  <a:lumOff val="25000"/>
                </a:schemeClr>
              </a:solidFill>
            </a:endParaRPr>
          </a:p>
          <a:p>
            <a:pPr marL="0" indent="0" defTabSz="1625519">
              <a:lnSpc>
                <a:spcPct val="120000"/>
              </a:lnSpc>
              <a:buNone/>
              <a:defRPr/>
            </a:pPr>
            <a:r>
              <a:rPr lang="en-US" altLang="zh-CN" sz="1867" dirty="0">
                <a:solidFill>
                  <a:schemeClr val="tx1">
                    <a:lumMod val="75000"/>
                    <a:lumOff val="25000"/>
                  </a:schemeClr>
                </a:solidFill>
              </a:rPr>
              <a:t>     const char *name[5] = { "</a:t>
            </a:r>
            <a:r>
              <a:rPr lang="en-US" altLang="zh-CN" sz="1867" dirty="0" err="1">
                <a:solidFill>
                  <a:schemeClr val="tx1">
                    <a:lumMod val="75000"/>
                    <a:lumOff val="25000"/>
                  </a:schemeClr>
                </a:solidFill>
              </a:rPr>
              <a:t>aaa</a:t>
            </a:r>
            <a:r>
              <a:rPr lang="en-US" altLang="zh-CN" sz="1867" dirty="0">
                <a:solidFill>
                  <a:schemeClr val="tx1">
                    <a:lumMod val="75000"/>
                    <a:lumOff val="25000"/>
                  </a:schemeClr>
                </a:solidFill>
              </a:rPr>
              <a:t>", "</a:t>
            </a:r>
            <a:r>
              <a:rPr lang="en-US" altLang="zh-CN" sz="1867" dirty="0" err="1">
                <a:solidFill>
                  <a:schemeClr val="tx1">
                    <a:lumMod val="75000"/>
                    <a:lumOff val="25000"/>
                  </a:schemeClr>
                </a:solidFill>
              </a:rPr>
              <a:t>bbb</a:t>
            </a:r>
            <a:r>
              <a:rPr lang="en-US" altLang="zh-CN" sz="1867" dirty="0">
                <a:solidFill>
                  <a:schemeClr val="tx1">
                    <a:lumMod val="75000"/>
                    <a:lumOff val="25000"/>
                  </a:schemeClr>
                </a:solidFill>
              </a:rPr>
              <a:t>", "ccc", "</a:t>
            </a:r>
            <a:r>
              <a:rPr lang="en-US" altLang="zh-CN" sz="1867" dirty="0" err="1">
                <a:solidFill>
                  <a:schemeClr val="tx1">
                    <a:lumMod val="75000"/>
                    <a:lumOff val="25000"/>
                  </a:schemeClr>
                </a:solidFill>
              </a:rPr>
              <a:t>ddd</a:t>
            </a:r>
            <a:r>
              <a:rPr lang="en-US" altLang="zh-CN" sz="1867" dirty="0">
                <a:solidFill>
                  <a:schemeClr val="tx1">
                    <a:lumMod val="75000"/>
                    <a:lumOff val="25000"/>
                  </a:schemeClr>
                </a:solidFill>
              </a:rPr>
              <a:t>", "</a:t>
            </a:r>
            <a:r>
              <a:rPr lang="en-US" altLang="zh-CN" sz="1867" dirty="0" err="1">
                <a:solidFill>
                  <a:schemeClr val="tx1">
                    <a:lumMod val="75000"/>
                    <a:lumOff val="25000"/>
                  </a:schemeClr>
                </a:solidFill>
              </a:rPr>
              <a:t>eee</a:t>
            </a:r>
            <a:r>
              <a:rPr lang="en-US" altLang="zh-CN" sz="1867" dirty="0">
                <a:solidFill>
                  <a:schemeClr val="tx1">
                    <a:lumMod val="75000"/>
                    <a:lumOff val="25000"/>
                  </a:schemeClr>
                </a:solidFill>
              </a:rPr>
              <a:t>" };</a:t>
            </a:r>
            <a:endParaRPr lang="zh-CN" altLang="zh-CN" sz="1867" dirty="0">
              <a:solidFill>
                <a:schemeClr val="tx1">
                  <a:lumMod val="75000"/>
                  <a:lumOff val="25000"/>
                </a:schemeClr>
              </a:solidFill>
            </a:endParaRPr>
          </a:p>
          <a:p>
            <a:pPr marL="0" indent="0" defTabSz="1625519">
              <a:lnSpc>
                <a:spcPct val="120000"/>
              </a:lnSpc>
              <a:buNone/>
              <a:defRPr/>
            </a:pPr>
            <a:r>
              <a:rPr lang="en-US" altLang="zh-CN" sz="1867" dirty="0">
                <a:solidFill>
                  <a:schemeClr val="tx1">
                    <a:lumMod val="75000"/>
                    <a:lumOff val="25000"/>
                  </a:schemeClr>
                </a:solidFill>
              </a:rPr>
              <a:t>     for ( int </a:t>
            </a:r>
            <a:r>
              <a:rPr lang="en-US" altLang="zh-CN" sz="1867" dirty="0" err="1">
                <a:solidFill>
                  <a:schemeClr val="tx1">
                    <a:lumMod val="75000"/>
                    <a:lumOff val="25000"/>
                  </a:schemeClr>
                </a:solidFill>
              </a:rPr>
              <a:t>i</a:t>
            </a:r>
            <a:r>
              <a:rPr lang="en-US" altLang="zh-CN" sz="1867" dirty="0">
                <a:solidFill>
                  <a:schemeClr val="tx1">
                    <a:lumMod val="75000"/>
                    <a:lumOff val="25000"/>
                  </a:schemeClr>
                </a:solidFill>
              </a:rPr>
              <a:t> = 0; </a:t>
            </a:r>
            <a:r>
              <a:rPr lang="en-US" altLang="zh-CN" sz="1867" dirty="0" err="1">
                <a:solidFill>
                  <a:schemeClr val="tx1">
                    <a:lumMod val="75000"/>
                    <a:lumOff val="25000"/>
                  </a:schemeClr>
                </a:solidFill>
              </a:rPr>
              <a:t>i</a:t>
            </a:r>
            <a:r>
              <a:rPr lang="en-US" altLang="zh-CN" sz="1867" dirty="0">
                <a:solidFill>
                  <a:schemeClr val="tx1">
                    <a:lumMod val="75000"/>
                    <a:lumOff val="25000"/>
                  </a:schemeClr>
                </a:solidFill>
              </a:rPr>
              <a:t> &lt; 5; ++</a:t>
            </a:r>
            <a:r>
              <a:rPr lang="en-US" altLang="zh-CN" sz="1867" dirty="0" err="1">
                <a:solidFill>
                  <a:schemeClr val="tx1">
                    <a:lumMod val="75000"/>
                    <a:lumOff val="25000"/>
                  </a:schemeClr>
                </a:solidFill>
              </a:rPr>
              <a:t>i</a:t>
            </a:r>
            <a:r>
              <a:rPr lang="en-US" altLang="zh-CN" sz="1867" dirty="0">
                <a:solidFill>
                  <a:schemeClr val="tx1">
                    <a:lumMod val="75000"/>
                    <a:lumOff val="25000"/>
                  </a:schemeClr>
                </a:solidFill>
              </a:rPr>
              <a:t>)</a:t>
            </a:r>
            <a:endParaRPr lang="zh-CN" altLang="zh-CN" sz="1867" dirty="0">
              <a:solidFill>
                <a:schemeClr val="tx1">
                  <a:lumMod val="75000"/>
                  <a:lumOff val="25000"/>
                </a:schemeClr>
              </a:solidFill>
            </a:endParaRPr>
          </a:p>
          <a:p>
            <a:pPr marL="0" indent="0" defTabSz="1625519">
              <a:lnSpc>
                <a:spcPct val="120000"/>
              </a:lnSpc>
              <a:buNone/>
              <a:defRPr/>
            </a:pPr>
            <a:r>
              <a:rPr lang="en-US" altLang="zh-CN" sz="1867" dirty="0">
                <a:solidFill>
                  <a:schemeClr val="tx1">
                    <a:lumMod val="75000"/>
                    <a:lumOff val="25000"/>
                  </a:schemeClr>
                </a:solidFill>
              </a:rPr>
              <a:t>              switch ( </a:t>
            </a:r>
            <a:r>
              <a:rPr lang="en-US" altLang="zh-CN" sz="1867" dirty="0" err="1">
                <a:solidFill>
                  <a:schemeClr val="tx1">
                    <a:lumMod val="75000"/>
                    <a:lumOff val="25000"/>
                  </a:schemeClr>
                </a:solidFill>
              </a:rPr>
              <a:t>i</a:t>
            </a:r>
            <a:r>
              <a:rPr lang="en-US" altLang="zh-CN" sz="1867" dirty="0">
                <a:solidFill>
                  <a:schemeClr val="tx1">
                    <a:lumMod val="75000"/>
                    <a:lumOff val="25000"/>
                  </a:schemeClr>
                </a:solidFill>
              </a:rPr>
              <a:t> % 3 ) {</a:t>
            </a:r>
            <a:endParaRPr lang="zh-CN" altLang="zh-CN" sz="1867" dirty="0">
              <a:solidFill>
                <a:schemeClr val="tx1">
                  <a:lumMod val="75000"/>
                  <a:lumOff val="25000"/>
                </a:schemeClr>
              </a:solidFill>
            </a:endParaRPr>
          </a:p>
          <a:p>
            <a:pPr marL="0" indent="0" defTabSz="1625519">
              <a:lnSpc>
                <a:spcPct val="120000"/>
              </a:lnSpc>
              <a:buNone/>
              <a:defRPr/>
            </a:pPr>
            <a:r>
              <a:rPr lang="en-US" altLang="zh-CN" sz="1867" dirty="0">
                <a:solidFill>
                  <a:schemeClr val="tx1">
                    <a:lumMod val="75000"/>
                    <a:lumOff val="25000"/>
                  </a:schemeClr>
                </a:solidFill>
              </a:rPr>
              <a:t>	case 0: data[</a:t>
            </a:r>
            <a:r>
              <a:rPr lang="en-US" altLang="zh-CN" sz="1867" dirty="0" err="1">
                <a:solidFill>
                  <a:schemeClr val="tx1">
                    <a:lumMod val="75000"/>
                    <a:lumOff val="25000"/>
                  </a:schemeClr>
                </a:solidFill>
              </a:rPr>
              <a:t>i</a:t>
            </a:r>
            <a:r>
              <a:rPr lang="en-US" altLang="zh-CN" sz="1867" dirty="0">
                <a:solidFill>
                  <a:schemeClr val="tx1">
                    <a:lumMod val="75000"/>
                    <a:lumOff val="25000"/>
                  </a:schemeClr>
                </a:solidFill>
              </a:rPr>
              <a:t>] = new </a:t>
            </a:r>
            <a:r>
              <a:rPr lang="en-US" altLang="zh-CN" sz="1867" dirty="0" err="1">
                <a:solidFill>
                  <a:schemeClr val="tx1">
                    <a:lumMod val="75000"/>
                    <a:lumOff val="25000"/>
                  </a:schemeClr>
                </a:solidFill>
              </a:rPr>
              <a:t>AccountBaby</a:t>
            </a:r>
            <a:r>
              <a:rPr lang="en-US" altLang="zh-CN" sz="1867" dirty="0">
                <a:solidFill>
                  <a:schemeClr val="tx1">
                    <a:lumMod val="75000"/>
                    <a:lumOff val="25000"/>
                  </a:schemeClr>
                </a:solidFill>
              </a:rPr>
              <a:t>(name[</a:t>
            </a:r>
            <a:r>
              <a:rPr lang="en-US" altLang="zh-CN" sz="1867" dirty="0" err="1">
                <a:solidFill>
                  <a:schemeClr val="tx1">
                    <a:lumMod val="75000"/>
                    <a:lumOff val="25000"/>
                  </a:schemeClr>
                </a:solidFill>
              </a:rPr>
              <a:t>i</a:t>
            </a:r>
            <a:r>
              <a:rPr lang="en-US" altLang="zh-CN" sz="1867" dirty="0">
                <a:solidFill>
                  <a:schemeClr val="tx1">
                    <a:lumMod val="75000"/>
                    <a:lumOff val="25000"/>
                  </a:schemeClr>
                </a:solidFill>
              </a:rPr>
              <a:t>], i+10, 200, (i+1) * 50); break;</a:t>
            </a:r>
            <a:endParaRPr lang="zh-CN" altLang="zh-CN" sz="1867" dirty="0">
              <a:solidFill>
                <a:schemeClr val="tx1">
                  <a:lumMod val="75000"/>
                  <a:lumOff val="25000"/>
                </a:schemeClr>
              </a:solidFill>
            </a:endParaRPr>
          </a:p>
          <a:p>
            <a:pPr marL="0" indent="0" defTabSz="1625519">
              <a:lnSpc>
                <a:spcPct val="120000"/>
              </a:lnSpc>
              <a:buNone/>
              <a:defRPr/>
            </a:pPr>
            <a:r>
              <a:rPr lang="en-US" altLang="zh-CN" sz="1867" dirty="0">
                <a:solidFill>
                  <a:schemeClr val="tx1">
                    <a:lumMod val="75000"/>
                    <a:lumOff val="25000"/>
                  </a:schemeClr>
                </a:solidFill>
              </a:rPr>
              <a:t>	case 1: data[</a:t>
            </a:r>
            <a:r>
              <a:rPr lang="en-US" altLang="zh-CN" sz="1867" dirty="0" err="1">
                <a:solidFill>
                  <a:schemeClr val="tx1">
                    <a:lumMod val="75000"/>
                    <a:lumOff val="25000"/>
                  </a:schemeClr>
                </a:solidFill>
              </a:rPr>
              <a:t>i</a:t>
            </a:r>
            <a:r>
              <a:rPr lang="en-US" altLang="zh-CN" sz="1867" dirty="0">
                <a:solidFill>
                  <a:schemeClr val="tx1">
                    <a:lumMod val="75000"/>
                    <a:lumOff val="25000"/>
                  </a:schemeClr>
                </a:solidFill>
              </a:rPr>
              <a:t>] = new Account(name[</a:t>
            </a:r>
            <a:r>
              <a:rPr lang="en-US" altLang="zh-CN" sz="1867" dirty="0" err="1">
                <a:solidFill>
                  <a:schemeClr val="tx1">
                    <a:lumMod val="75000"/>
                    <a:lumOff val="25000"/>
                  </a:schemeClr>
                </a:solidFill>
              </a:rPr>
              <a:t>i</a:t>
            </a:r>
            <a:r>
              <a:rPr lang="en-US" altLang="zh-CN" sz="1867" dirty="0">
                <a:solidFill>
                  <a:schemeClr val="tx1">
                    <a:lumMod val="75000"/>
                    <a:lumOff val="25000"/>
                  </a:schemeClr>
                </a:solidFill>
              </a:rPr>
              <a:t>], i+10, 200); break;</a:t>
            </a:r>
            <a:endParaRPr lang="zh-CN" altLang="zh-CN" sz="1867" dirty="0">
              <a:solidFill>
                <a:schemeClr val="tx1">
                  <a:lumMod val="75000"/>
                  <a:lumOff val="25000"/>
                </a:schemeClr>
              </a:solidFill>
            </a:endParaRPr>
          </a:p>
          <a:p>
            <a:pPr marL="0" indent="0" defTabSz="1625519">
              <a:lnSpc>
                <a:spcPct val="120000"/>
              </a:lnSpc>
              <a:buNone/>
              <a:defRPr/>
            </a:pPr>
            <a:r>
              <a:rPr lang="en-US" altLang="zh-CN" sz="1867" dirty="0">
                <a:solidFill>
                  <a:schemeClr val="tx1">
                    <a:lumMod val="75000"/>
                    <a:lumOff val="25000"/>
                  </a:schemeClr>
                </a:solidFill>
              </a:rPr>
              <a:t>	default: data[</a:t>
            </a:r>
            <a:r>
              <a:rPr lang="en-US" altLang="zh-CN" sz="1867" dirty="0" err="1">
                <a:solidFill>
                  <a:schemeClr val="tx1">
                    <a:lumMod val="75000"/>
                    <a:lumOff val="25000"/>
                  </a:schemeClr>
                </a:solidFill>
              </a:rPr>
              <a:t>i</a:t>
            </a:r>
            <a:r>
              <a:rPr lang="en-US" altLang="zh-CN" sz="1867" dirty="0">
                <a:solidFill>
                  <a:schemeClr val="tx1">
                    <a:lumMod val="75000"/>
                    <a:lumOff val="25000"/>
                  </a:schemeClr>
                </a:solidFill>
              </a:rPr>
              <a:t>] =  new </a:t>
            </a:r>
            <a:r>
              <a:rPr lang="en-US" altLang="zh-CN" sz="1867" dirty="0" err="1">
                <a:solidFill>
                  <a:schemeClr val="tx1">
                    <a:lumMod val="75000"/>
                    <a:lumOff val="25000"/>
                  </a:schemeClr>
                </a:solidFill>
              </a:rPr>
              <a:t>AccountVIP</a:t>
            </a:r>
            <a:r>
              <a:rPr lang="en-US" altLang="zh-CN" sz="1867" dirty="0">
                <a:solidFill>
                  <a:schemeClr val="tx1">
                    <a:lumMod val="75000"/>
                    <a:lumOff val="25000"/>
                  </a:schemeClr>
                </a:solidFill>
              </a:rPr>
              <a:t>(name[</a:t>
            </a:r>
            <a:r>
              <a:rPr lang="en-US" altLang="zh-CN" sz="1867" dirty="0" err="1">
                <a:solidFill>
                  <a:schemeClr val="tx1">
                    <a:lumMod val="75000"/>
                    <a:lumOff val="25000"/>
                  </a:schemeClr>
                </a:solidFill>
              </a:rPr>
              <a:t>i</a:t>
            </a:r>
            <a:r>
              <a:rPr lang="en-US" altLang="zh-CN" sz="1867" dirty="0">
                <a:solidFill>
                  <a:schemeClr val="tx1">
                    <a:lumMod val="75000"/>
                    <a:lumOff val="25000"/>
                  </a:schemeClr>
                </a:solidFill>
              </a:rPr>
              <a:t>],</a:t>
            </a:r>
            <a:r>
              <a:rPr lang="en-US" altLang="zh-CN" sz="1867" dirty="0" err="1">
                <a:solidFill>
                  <a:schemeClr val="tx1">
                    <a:lumMod val="75000"/>
                    <a:lumOff val="25000"/>
                  </a:schemeClr>
                </a:solidFill>
              </a:rPr>
              <a:t>i</a:t>
            </a:r>
            <a:r>
              <a:rPr lang="en-US" altLang="zh-CN" sz="1867" dirty="0">
                <a:solidFill>
                  <a:schemeClr val="tx1">
                    <a:lumMod val="75000"/>
                    <a:lumOff val="25000"/>
                  </a:schemeClr>
                </a:solidFill>
              </a:rPr>
              <a:t> + 10, 100, (i+1)*100, </a:t>
            </a:r>
            <a:r>
              <a:rPr lang="en-US" altLang="zh-CN" sz="1867" dirty="0" err="1">
                <a:solidFill>
                  <a:schemeClr val="tx1">
                    <a:lumMod val="75000"/>
                    <a:lumOff val="25000"/>
                  </a:schemeClr>
                </a:solidFill>
              </a:rPr>
              <a:t>i</a:t>
            </a:r>
            <a:r>
              <a:rPr lang="en-US" altLang="zh-CN" sz="1867" dirty="0">
                <a:solidFill>
                  <a:schemeClr val="tx1">
                    <a:lumMod val="75000"/>
                    <a:lumOff val="25000"/>
                  </a:schemeClr>
                </a:solidFill>
              </a:rPr>
              <a:t> * 0.01);</a:t>
            </a:r>
            <a:endParaRPr lang="zh-CN" altLang="zh-CN" sz="1867" dirty="0">
              <a:solidFill>
                <a:schemeClr val="tx1">
                  <a:lumMod val="75000"/>
                  <a:lumOff val="25000"/>
                </a:schemeClr>
              </a:solidFill>
            </a:endParaRPr>
          </a:p>
          <a:p>
            <a:pPr marL="0" indent="0" defTabSz="1625519">
              <a:lnSpc>
                <a:spcPct val="120000"/>
              </a:lnSpc>
              <a:buNone/>
              <a:defRPr/>
            </a:pPr>
            <a:r>
              <a:rPr lang="en-US" altLang="zh-CN" sz="1867" dirty="0">
                <a:solidFill>
                  <a:schemeClr val="tx1">
                    <a:lumMod val="75000"/>
                    <a:lumOff val="25000"/>
                  </a:schemeClr>
                </a:solidFill>
              </a:rPr>
              <a:t>                }</a:t>
            </a:r>
            <a:endParaRPr lang="zh-CN" altLang="zh-CN" sz="1867" dirty="0">
              <a:solidFill>
                <a:schemeClr val="tx1">
                  <a:lumMod val="75000"/>
                  <a:lumOff val="25000"/>
                </a:schemeClr>
              </a:solidFill>
            </a:endParaRPr>
          </a:p>
          <a:p>
            <a:pPr marL="0" indent="0" defTabSz="1625519">
              <a:lnSpc>
                <a:spcPct val="120000"/>
              </a:lnSpc>
              <a:buNone/>
              <a:defRPr/>
            </a:pPr>
            <a:r>
              <a:rPr lang="en-US" altLang="zh-CN" sz="1867" dirty="0">
                <a:solidFill>
                  <a:schemeClr val="tx1">
                    <a:lumMod val="75000"/>
                    <a:lumOff val="25000"/>
                  </a:schemeClr>
                </a:solidFill>
              </a:rPr>
              <a:t>}</a:t>
            </a:r>
            <a:endParaRPr lang="zh-CN" altLang="zh-CN" sz="1867" dirty="0">
              <a:solidFill>
                <a:schemeClr val="tx1">
                  <a:lumMod val="75000"/>
                  <a:lumOff val="25000"/>
                </a:schemeClr>
              </a:solidFill>
            </a:endParaRPr>
          </a:p>
        </p:txBody>
      </p:sp>
    </p:spTree>
    <p:extLst>
      <p:ext uri="{BB962C8B-B14F-4D97-AF65-F5344CB8AC3E}">
        <p14:creationId xmlns:p14="http://schemas.microsoft.com/office/powerpoint/2010/main" val="4206100173"/>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048FA1-09EB-DABF-2A36-7B39A7BF009D}"/>
              </a:ext>
            </a:extLst>
          </p:cNvPr>
          <p:cNvSpPr>
            <a:spLocks noGrp="1"/>
          </p:cNvSpPr>
          <p:nvPr>
            <p:ph type="title"/>
          </p:nvPr>
        </p:nvSpPr>
        <p:spPr/>
        <p:txBody>
          <a:bodyPr/>
          <a:lstStyle/>
          <a:p>
            <a:r>
              <a:rPr lang="zh-CN" altLang="en-US" sz="3600" dirty="0"/>
              <a:t>为什么要面向对象</a:t>
            </a:r>
          </a:p>
        </p:txBody>
      </p:sp>
      <p:sp>
        <p:nvSpPr>
          <p:cNvPr id="3" name="文本占位符 2">
            <a:extLst>
              <a:ext uri="{FF2B5EF4-FFF2-40B4-BE49-F238E27FC236}">
                <a16:creationId xmlns:a16="http://schemas.microsoft.com/office/drawing/2014/main" id="{3D53F6E1-8AEF-9D4A-203D-3D7BE7E6A7B3}"/>
              </a:ext>
            </a:extLst>
          </p:cNvPr>
          <p:cNvSpPr>
            <a:spLocks noGrp="1"/>
          </p:cNvSpPr>
          <p:nvPr>
            <p:ph type="body" idx="1"/>
          </p:nvPr>
        </p:nvSpPr>
        <p:spPr/>
        <p:txBody>
          <a:bodyPr/>
          <a:lstStyle/>
          <a:p>
            <a:pPr algn="r"/>
            <a:r>
              <a:rPr lang="en-US" altLang="zh-CN" sz="3200" dirty="0">
                <a:solidFill>
                  <a:srgbClr val="C00000"/>
                </a:solidFill>
              </a:rPr>
              <a:t>C++</a:t>
            </a:r>
            <a:r>
              <a:rPr lang="zh-CN" altLang="en-US" sz="3200" dirty="0">
                <a:solidFill>
                  <a:srgbClr val="C00000"/>
                </a:solidFill>
              </a:rPr>
              <a:t>面向对象设计方法</a:t>
            </a:r>
          </a:p>
        </p:txBody>
      </p:sp>
    </p:spTree>
    <p:extLst>
      <p:ext uri="{BB962C8B-B14F-4D97-AF65-F5344CB8AC3E}">
        <p14:creationId xmlns:p14="http://schemas.microsoft.com/office/powerpoint/2010/main" val="3230972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8978" name="Rectangle 2"/>
          <p:cNvSpPr>
            <a:spLocks noGrp="1" noChangeArrowheads="1"/>
          </p:cNvSpPr>
          <p:nvPr>
            <p:ph type="title"/>
          </p:nvPr>
        </p:nvSpPr>
        <p:spPr/>
        <p:txBody>
          <a:bodyPr>
            <a:noAutofit/>
          </a:bodyPr>
          <a:lstStyle/>
          <a:p>
            <a:pPr eaLnBrk="1" hangingPunct="1">
              <a:defRPr/>
            </a:pPr>
            <a:r>
              <a:rPr lang="zh-CN" altLang="en-US" dirty="0"/>
              <a:t>改进后的</a:t>
            </a:r>
            <a:r>
              <a:rPr lang="en-US" altLang="zh-CN" dirty="0" err="1"/>
              <a:t>DoubleArray</a:t>
            </a:r>
            <a:r>
              <a:rPr lang="zh-CN" altLang="en-US" dirty="0"/>
              <a:t>库的头文件</a:t>
            </a:r>
          </a:p>
        </p:txBody>
      </p:sp>
      <p:sp>
        <p:nvSpPr>
          <p:cNvPr id="28675" name="Rectangle 4"/>
          <p:cNvSpPr>
            <a:spLocks noChangeArrowheads="1"/>
          </p:cNvSpPr>
          <p:nvPr/>
        </p:nvSpPr>
        <p:spPr bwMode="auto">
          <a:xfrm>
            <a:off x="920223" y="1371550"/>
            <a:ext cx="5512857" cy="4545155"/>
          </a:xfrm>
          <a:prstGeom prst="rect">
            <a:avLst/>
          </a:prstGeom>
          <a:noFill/>
          <a:ln w="12700" cap="sq" algn="ctr">
            <a:noFill/>
            <a:miter lim="800000"/>
            <a:headEnd type="none" w="sm" len="sm"/>
            <a:tailEnd type="none" w="sm" len="sm"/>
          </a:ln>
        </p:spPr>
        <p:txBody>
          <a:bodyPr wrap="square" anchor="ctr">
            <a:spAutoFit/>
          </a:bodyPr>
          <a:lstStyle/>
          <a:p>
            <a:pPr>
              <a:lnSpc>
                <a:spcPct val="120000"/>
              </a:lnSpc>
            </a:pPr>
            <a:r>
              <a:rPr lang="en-US" altLang="zh-CN" sz="1867" dirty="0">
                <a:latin typeface="微软雅黑" pitchFamily="34" charset="-122"/>
                <a:ea typeface="微软雅黑" pitchFamily="34" charset="-122"/>
              </a:rPr>
              <a:t>#</a:t>
            </a:r>
            <a:r>
              <a:rPr lang="en-US" altLang="zh-CN" sz="1867" dirty="0" err="1">
                <a:latin typeface="微软雅黑" pitchFamily="34" charset="-122"/>
                <a:ea typeface="微软雅黑" pitchFamily="34" charset="-122"/>
              </a:rPr>
              <a:t>ifndef</a:t>
            </a:r>
            <a:r>
              <a:rPr lang="en-US" altLang="zh-CN" sz="1867" dirty="0">
                <a:latin typeface="微软雅黑" pitchFamily="34" charset="-122"/>
                <a:ea typeface="微软雅黑" pitchFamily="34" charset="-122"/>
              </a:rPr>
              <a:t> _</a:t>
            </a:r>
            <a:r>
              <a:rPr lang="en-US" altLang="zh-CN" sz="1867" dirty="0" err="1">
                <a:latin typeface="微软雅黑" pitchFamily="34" charset="-122"/>
                <a:ea typeface="微软雅黑" pitchFamily="34" charset="-122"/>
              </a:rPr>
              <a:t>DoubleArray_h</a:t>
            </a:r>
            <a:endParaRPr lang="en-US" altLang="zh-CN" sz="1867" dirty="0">
              <a:latin typeface="微软雅黑" pitchFamily="34" charset="-122"/>
              <a:ea typeface="微软雅黑" pitchFamily="34" charset="-122"/>
            </a:endParaRPr>
          </a:p>
          <a:p>
            <a:pPr>
              <a:lnSpc>
                <a:spcPct val="120000"/>
              </a:lnSpc>
            </a:pPr>
            <a:r>
              <a:rPr lang="en-US" altLang="zh-CN" sz="1867" dirty="0">
                <a:latin typeface="微软雅黑" pitchFamily="34" charset="-122"/>
                <a:ea typeface="微软雅黑" pitchFamily="34" charset="-122"/>
              </a:rPr>
              <a:t>#define _</a:t>
            </a:r>
            <a:r>
              <a:rPr lang="en-US" altLang="zh-CN" sz="1867" dirty="0" err="1">
                <a:latin typeface="微软雅黑" pitchFamily="34" charset="-122"/>
                <a:ea typeface="微软雅黑" pitchFamily="34" charset="-122"/>
              </a:rPr>
              <a:t>DoubleArray_h</a:t>
            </a:r>
            <a:endParaRPr lang="en-US" altLang="zh-CN" sz="1867" dirty="0">
              <a:latin typeface="微软雅黑" pitchFamily="34" charset="-122"/>
              <a:ea typeface="微软雅黑" pitchFamily="34" charset="-122"/>
            </a:endParaRPr>
          </a:p>
          <a:p>
            <a:pPr>
              <a:lnSpc>
                <a:spcPct val="120000"/>
              </a:lnSpc>
            </a:pPr>
            <a:r>
              <a:rPr lang="en-US" altLang="zh-CN" sz="1867" dirty="0" err="1">
                <a:latin typeface="微软雅黑" pitchFamily="34" charset="-122"/>
                <a:ea typeface="微软雅黑" pitchFamily="34" charset="-122"/>
              </a:rPr>
              <a:t>struct</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DoubleArray</a:t>
            </a:r>
            <a:r>
              <a:rPr lang="en-US" altLang="zh-CN" sz="1867" dirty="0">
                <a:latin typeface="微软雅黑" pitchFamily="34" charset="-122"/>
                <a:ea typeface="微软雅黑" pitchFamily="34" charset="-122"/>
              </a:rPr>
              <a:t>{</a:t>
            </a:r>
          </a:p>
          <a:p>
            <a:pPr>
              <a:lnSpc>
                <a:spcPct val="12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low;  </a:t>
            </a:r>
          </a:p>
          <a:p>
            <a:pPr>
              <a:lnSpc>
                <a:spcPct val="12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high;</a:t>
            </a:r>
          </a:p>
          <a:p>
            <a:pPr>
              <a:lnSpc>
                <a:spcPct val="120000"/>
              </a:lnSpc>
            </a:pPr>
            <a:r>
              <a:rPr lang="en-US" altLang="zh-CN" sz="1867" dirty="0">
                <a:latin typeface="微软雅黑" pitchFamily="34" charset="-122"/>
                <a:ea typeface="微软雅黑" pitchFamily="34" charset="-122"/>
              </a:rPr>
              <a:t>    double *storage;</a:t>
            </a:r>
          </a:p>
          <a:p>
            <a:pPr>
              <a:lnSpc>
                <a:spcPct val="120000"/>
              </a:lnSpc>
            </a:pPr>
            <a:endParaRPr lang="en-US" altLang="zh-CN" sz="1867" dirty="0">
              <a:latin typeface="微软雅黑" pitchFamily="34" charset="-122"/>
              <a:ea typeface="微软雅黑" pitchFamily="34" charset="-122"/>
            </a:endParaRPr>
          </a:p>
          <a:p>
            <a:pPr>
              <a:lnSpc>
                <a:spcPct val="12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bool</a:t>
            </a:r>
            <a:r>
              <a:rPr lang="en-US" altLang="zh-CN" sz="1867" dirty="0">
                <a:latin typeface="微软雅黑" pitchFamily="34" charset="-122"/>
                <a:ea typeface="微软雅黑" pitchFamily="34" charset="-122"/>
              </a:rPr>
              <a:t> initialize(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lh</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rh</a:t>
            </a:r>
            <a:r>
              <a:rPr lang="en-US" altLang="zh-CN" sz="1867" dirty="0">
                <a:latin typeface="微软雅黑" pitchFamily="34" charset="-122"/>
                <a:ea typeface="微软雅黑" pitchFamily="34" charset="-122"/>
              </a:rPr>
              <a:t> );</a:t>
            </a:r>
          </a:p>
          <a:p>
            <a:pPr>
              <a:lnSpc>
                <a:spcPct val="12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bool</a:t>
            </a:r>
            <a:r>
              <a:rPr lang="en-US" altLang="zh-CN" sz="1867" dirty="0">
                <a:latin typeface="微软雅黑" pitchFamily="34" charset="-122"/>
                <a:ea typeface="微软雅黑" pitchFamily="34" charset="-122"/>
              </a:rPr>
              <a:t> insert(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index,  double  value );</a:t>
            </a:r>
          </a:p>
          <a:p>
            <a:pPr>
              <a:lnSpc>
                <a:spcPct val="12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bool</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fatch</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index,  double &amp;value );</a:t>
            </a:r>
          </a:p>
          <a:p>
            <a:pPr>
              <a:lnSpc>
                <a:spcPct val="120000"/>
              </a:lnSpc>
            </a:pPr>
            <a:r>
              <a:rPr lang="en-US" altLang="zh-CN" sz="1867" dirty="0">
                <a:latin typeface="微软雅黑" pitchFamily="34" charset="-122"/>
                <a:ea typeface="微软雅黑" pitchFamily="34" charset="-122"/>
              </a:rPr>
              <a:t>    void cleanup( );</a:t>
            </a:r>
          </a:p>
          <a:p>
            <a:pPr>
              <a:lnSpc>
                <a:spcPct val="120000"/>
              </a:lnSpc>
            </a:pPr>
            <a:r>
              <a:rPr lang="en-US" altLang="zh-CN" sz="1867" dirty="0">
                <a:latin typeface="微软雅黑" pitchFamily="34" charset="-122"/>
                <a:ea typeface="微软雅黑" pitchFamily="34" charset="-122"/>
              </a:rPr>
              <a:t>};</a:t>
            </a:r>
          </a:p>
          <a:p>
            <a:pPr>
              <a:lnSpc>
                <a:spcPct val="120000"/>
              </a:lnSpc>
            </a:pPr>
            <a:r>
              <a:rPr lang="en-US" altLang="zh-CN" sz="1867" dirty="0">
                <a:latin typeface="微软雅黑" pitchFamily="34" charset="-122"/>
                <a:ea typeface="微软雅黑" pitchFamily="34" charset="-122"/>
              </a:rPr>
              <a:t>#</a:t>
            </a:r>
            <a:r>
              <a:rPr lang="en-US" altLang="zh-CN" sz="1867" dirty="0" err="1">
                <a:latin typeface="微软雅黑" pitchFamily="34" charset="-122"/>
                <a:ea typeface="微软雅黑" pitchFamily="34" charset="-122"/>
              </a:rPr>
              <a:t>endif</a:t>
            </a:r>
            <a:r>
              <a:rPr lang="en-US" altLang="zh-CN" sz="1867" dirty="0">
                <a:latin typeface="微软雅黑" pitchFamily="34" charset="-122"/>
                <a:ea typeface="微软雅黑" pitchFamily="34" charset="-122"/>
              </a:rPr>
              <a:t> </a:t>
            </a:r>
          </a:p>
        </p:txBody>
      </p:sp>
      <p:sp>
        <p:nvSpPr>
          <p:cNvPr id="3198981" name="AutoShape 5"/>
          <p:cNvSpPr>
            <a:spLocks noChangeArrowheads="1"/>
          </p:cNvSpPr>
          <p:nvPr/>
        </p:nvSpPr>
        <p:spPr bwMode="auto">
          <a:xfrm>
            <a:off x="5570010" y="3209926"/>
            <a:ext cx="1726140" cy="606425"/>
          </a:xfrm>
          <a:prstGeom prst="wedgeRoundRectCallout">
            <a:avLst>
              <a:gd name="adj1" fmla="val -81398"/>
              <a:gd name="adj2" fmla="val 136153"/>
              <a:gd name="adj3" fmla="val 16667"/>
            </a:avLst>
          </a:prstGeom>
          <a:noFill/>
          <a:ln w="12700" cap="sq" algn="ctr">
            <a:solidFill>
              <a:schemeClr val="tx1"/>
            </a:solidFill>
            <a:miter lim="800000"/>
            <a:headEnd type="none" w="sm" len="sm"/>
            <a:tailEnd type="none" w="sm" len="sm"/>
          </a:ln>
        </p:spPr>
        <p:txBody>
          <a:bodyPr lIns="0" rIns="0" anchor="ctr"/>
          <a:lstStyle/>
          <a:p>
            <a:pPr algn="ctr"/>
            <a:r>
              <a:rPr lang="zh-CN" altLang="en-US" sz="1867" b="1"/>
              <a:t>函数都瘦身了！</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98981"/>
                                        </p:tgtEl>
                                        <p:attrNameLst>
                                          <p:attrName>style.visibility</p:attrName>
                                        </p:attrNameLst>
                                      </p:cBhvr>
                                      <p:to>
                                        <p:strVal val="visible"/>
                                      </p:to>
                                    </p:set>
                                    <p:animEffect transition="in" filter="fade">
                                      <p:cBhvr>
                                        <p:cTn id="7" dur="2000"/>
                                        <p:tgtEl>
                                          <p:spTgt spid="31989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8981"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利用多态性显示各类账户信息以及取款</a:t>
            </a:r>
          </a:p>
        </p:txBody>
      </p:sp>
      <p:sp>
        <p:nvSpPr>
          <p:cNvPr id="6" name="内容占位符 2"/>
          <p:cNvSpPr>
            <a:spLocks noGrp="1"/>
          </p:cNvSpPr>
          <p:nvPr>
            <p:ph idx="4294967295"/>
          </p:nvPr>
        </p:nvSpPr>
        <p:spPr>
          <a:xfrm>
            <a:off x="216746" y="1016000"/>
            <a:ext cx="7559040" cy="5262563"/>
          </a:xfrm>
          <a:ln>
            <a:solidFill>
              <a:srgbClr val="C00000"/>
            </a:solidFill>
            <a:prstDash val="dash"/>
          </a:ln>
        </p:spPr>
        <p:txBody>
          <a:bodyPr>
            <a:noAutofit/>
          </a:bodyPr>
          <a:lstStyle/>
          <a:p>
            <a:pPr fontAlgn="auto">
              <a:buNone/>
            </a:pPr>
            <a:r>
              <a:rPr lang="en-US" altLang="zh-CN" sz="1867" dirty="0" err="1"/>
              <a:t>int</a:t>
            </a:r>
            <a:r>
              <a:rPr lang="en-US" altLang="zh-CN" sz="1867" dirty="0"/>
              <a:t> main()</a:t>
            </a:r>
            <a:endParaRPr lang="zh-CN" altLang="zh-CN" sz="1867" dirty="0"/>
          </a:p>
          <a:p>
            <a:pPr fontAlgn="auto">
              <a:buNone/>
            </a:pPr>
            <a:r>
              <a:rPr lang="en-US" altLang="zh-CN" sz="1867" dirty="0"/>
              <a:t>{</a:t>
            </a:r>
            <a:endParaRPr lang="zh-CN" altLang="zh-CN" sz="1867" dirty="0"/>
          </a:p>
          <a:p>
            <a:pPr fontAlgn="auto">
              <a:buNone/>
            </a:pPr>
            <a:r>
              <a:rPr lang="en-US" altLang="zh-CN" sz="1867" dirty="0"/>
              <a:t>     Account *data[5];   </a:t>
            </a:r>
            <a:endParaRPr lang="zh-CN" altLang="zh-CN" sz="1867" dirty="0"/>
          </a:p>
          <a:p>
            <a:pPr fontAlgn="auto">
              <a:buNone/>
            </a:pPr>
            <a:r>
              <a:rPr lang="en-US" altLang="zh-CN" sz="1867" dirty="0"/>
              <a:t>     </a:t>
            </a:r>
            <a:r>
              <a:rPr lang="en-US" altLang="zh-CN" sz="1867" dirty="0" err="1"/>
              <a:t>createAccount</a:t>
            </a:r>
            <a:r>
              <a:rPr lang="en-US" altLang="zh-CN" sz="1867" dirty="0"/>
              <a:t>(data);</a:t>
            </a:r>
            <a:endParaRPr lang="zh-CN" altLang="zh-CN" sz="1867" dirty="0"/>
          </a:p>
          <a:p>
            <a:pPr fontAlgn="auto">
              <a:buNone/>
            </a:pPr>
            <a:r>
              <a:rPr lang="en-US" altLang="zh-CN" sz="1867" dirty="0"/>
              <a:t> </a:t>
            </a:r>
            <a:endParaRPr lang="zh-CN" altLang="zh-CN" sz="1867" dirty="0"/>
          </a:p>
          <a:p>
            <a:pPr fontAlgn="auto">
              <a:buNone/>
            </a:pPr>
            <a:r>
              <a:rPr lang="en-US" altLang="zh-CN" sz="1867" dirty="0"/>
              <a:t>     for ( </a:t>
            </a:r>
            <a:r>
              <a:rPr lang="en-US" altLang="zh-CN" sz="1867" dirty="0" err="1"/>
              <a:t>int</a:t>
            </a:r>
            <a:r>
              <a:rPr lang="en-US" altLang="zh-CN" sz="1867" dirty="0"/>
              <a:t> </a:t>
            </a:r>
            <a:r>
              <a:rPr lang="en-US" altLang="zh-CN" sz="1867" dirty="0" err="1"/>
              <a:t>i</a:t>
            </a:r>
            <a:r>
              <a:rPr lang="en-US" altLang="zh-CN" sz="1867" dirty="0"/>
              <a:t> = 0; </a:t>
            </a:r>
            <a:r>
              <a:rPr lang="en-US" altLang="zh-CN" sz="1867" dirty="0" err="1"/>
              <a:t>i</a:t>
            </a:r>
            <a:r>
              <a:rPr lang="en-US" altLang="zh-CN" sz="1867" dirty="0"/>
              <a:t> &lt; 5; ++</a:t>
            </a:r>
            <a:r>
              <a:rPr lang="en-US" altLang="zh-CN" sz="1867" dirty="0" err="1"/>
              <a:t>i</a:t>
            </a:r>
            <a:r>
              <a:rPr lang="en-US" altLang="zh-CN" sz="1867" dirty="0"/>
              <a:t>)    data[</a:t>
            </a:r>
            <a:r>
              <a:rPr lang="en-US" altLang="zh-CN" sz="1867" dirty="0" err="1"/>
              <a:t>i</a:t>
            </a:r>
            <a:r>
              <a:rPr lang="en-US" altLang="zh-CN" sz="1867" dirty="0"/>
              <a:t>]-&gt;</a:t>
            </a:r>
            <a:r>
              <a:rPr lang="en-US" altLang="zh-CN" sz="1867" dirty="0" err="1"/>
              <a:t>ViewAcct</a:t>
            </a:r>
            <a:r>
              <a:rPr lang="en-US" altLang="zh-CN" sz="1867" dirty="0"/>
              <a:t>();</a:t>
            </a:r>
            <a:endParaRPr lang="zh-CN" altLang="zh-CN" sz="1867" dirty="0"/>
          </a:p>
          <a:p>
            <a:pPr fontAlgn="auto">
              <a:buNone/>
            </a:pPr>
            <a:r>
              <a:rPr lang="en-US" altLang="zh-CN" sz="1867" dirty="0"/>
              <a:t>     </a:t>
            </a:r>
            <a:r>
              <a:rPr lang="en-US" altLang="zh-CN" sz="1867" dirty="0" err="1"/>
              <a:t>cout</a:t>
            </a:r>
            <a:r>
              <a:rPr lang="en-US" altLang="zh-CN" sz="1867" dirty="0"/>
              <a:t> &lt;&lt; </a:t>
            </a:r>
            <a:r>
              <a:rPr lang="en-US" altLang="zh-CN" sz="1867" dirty="0" err="1"/>
              <a:t>endl</a:t>
            </a:r>
            <a:r>
              <a:rPr lang="en-US" altLang="zh-CN" sz="1867" dirty="0"/>
              <a:t>;</a:t>
            </a:r>
            <a:endParaRPr lang="zh-CN" altLang="zh-CN" sz="1867" dirty="0"/>
          </a:p>
          <a:p>
            <a:pPr fontAlgn="auto">
              <a:buNone/>
            </a:pPr>
            <a:r>
              <a:rPr lang="en-US" altLang="zh-CN" sz="1867" dirty="0"/>
              <a:t>    for ( </a:t>
            </a:r>
            <a:r>
              <a:rPr lang="en-US" altLang="zh-CN" sz="1867" dirty="0" err="1"/>
              <a:t>int</a:t>
            </a:r>
            <a:r>
              <a:rPr lang="en-US" altLang="zh-CN" sz="1867" dirty="0"/>
              <a:t> </a:t>
            </a:r>
            <a:r>
              <a:rPr lang="en-US" altLang="zh-CN" sz="1867" dirty="0" err="1"/>
              <a:t>i</a:t>
            </a:r>
            <a:r>
              <a:rPr lang="en-US" altLang="zh-CN" sz="1867" dirty="0"/>
              <a:t> = 0; </a:t>
            </a:r>
            <a:r>
              <a:rPr lang="en-US" altLang="zh-CN" sz="1867" dirty="0" err="1"/>
              <a:t>i</a:t>
            </a:r>
            <a:r>
              <a:rPr lang="en-US" altLang="zh-CN" sz="1867" dirty="0"/>
              <a:t> &lt; 5; ++</a:t>
            </a:r>
            <a:r>
              <a:rPr lang="en-US" altLang="zh-CN" sz="1867" dirty="0" err="1"/>
              <a:t>i</a:t>
            </a:r>
            <a:r>
              <a:rPr lang="en-US" altLang="zh-CN" sz="1867" dirty="0"/>
              <a:t>)   {</a:t>
            </a:r>
            <a:endParaRPr lang="zh-CN" altLang="zh-CN" sz="1867" dirty="0"/>
          </a:p>
          <a:p>
            <a:pPr fontAlgn="auto">
              <a:buNone/>
            </a:pPr>
            <a:r>
              <a:rPr lang="en-US" altLang="zh-CN" sz="1867" dirty="0"/>
              <a:t>           data[</a:t>
            </a:r>
            <a:r>
              <a:rPr lang="en-US" altLang="zh-CN" sz="1867" dirty="0" err="1"/>
              <a:t>i</a:t>
            </a:r>
            <a:r>
              <a:rPr lang="en-US" altLang="zh-CN" sz="1867" dirty="0"/>
              <a:t>]-&gt;Withdraw(150);</a:t>
            </a:r>
            <a:endParaRPr lang="zh-CN" altLang="zh-CN" sz="1867" dirty="0"/>
          </a:p>
          <a:p>
            <a:pPr fontAlgn="auto">
              <a:buNone/>
            </a:pPr>
            <a:r>
              <a:rPr lang="en-US" altLang="zh-CN" sz="1867" dirty="0"/>
              <a:t>	   data[</a:t>
            </a:r>
            <a:r>
              <a:rPr lang="en-US" altLang="zh-CN" sz="1867" dirty="0" err="1"/>
              <a:t>i</a:t>
            </a:r>
            <a:r>
              <a:rPr lang="en-US" altLang="zh-CN" sz="1867" dirty="0"/>
              <a:t>]-&gt;</a:t>
            </a:r>
            <a:r>
              <a:rPr lang="en-US" altLang="zh-CN" sz="1867" dirty="0" err="1"/>
              <a:t>ViewAcct</a:t>
            </a:r>
            <a:r>
              <a:rPr lang="en-US" altLang="zh-CN" sz="1867" dirty="0"/>
              <a:t>();</a:t>
            </a:r>
            <a:endParaRPr lang="zh-CN" altLang="zh-CN" sz="1867" dirty="0"/>
          </a:p>
          <a:p>
            <a:pPr fontAlgn="auto">
              <a:buNone/>
            </a:pPr>
            <a:r>
              <a:rPr lang="en-US" altLang="zh-CN" sz="1867" dirty="0"/>
              <a:t>	   delete data[</a:t>
            </a:r>
            <a:r>
              <a:rPr lang="en-US" altLang="zh-CN" sz="1867" dirty="0" err="1"/>
              <a:t>i</a:t>
            </a:r>
            <a:r>
              <a:rPr lang="en-US" altLang="zh-CN" sz="1867" dirty="0"/>
              <a:t>];</a:t>
            </a:r>
            <a:endParaRPr lang="zh-CN" altLang="zh-CN" sz="1867" dirty="0"/>
          </a:p>
          <a:p>
            <a:pPr fontAlgn="auto">
              <a:buNone/>
            </a:pPr>
            <a:r>
              <a:rPr lang="en-US" altLang="zh-CN" sz="1867" dirty="0"/>
              <a:t>     }</a:t>
            </a:r>
            <a:endParaRPr lang="zh-CN" altLang="zh-CN" sz="1867" dirty="0"/>
          </a:p>
          <a:p>
            <a:pPr fontAlgn="auto">
              <a:buNone/>
            </a:pPr>
            <a:r>
              <a:rPr lang="en-US" altLang="zh-CN" sz="1867" dirty="0"/>
              <a:t> </a:t>
            </a:r>
            <a:endParaRPr lang="zh-CN" altLang="zh-CN" sz="1867" dirty="0"/>
          </a:p>
          <a:p>
            <a:pPr fontAlgn="auto">
              <a:buNone/>
            </a:pPr>
            <a:r>
              <a:rPr lang="en-US" altLang="zh-CN" sz="1867" dirty="0"/>
              <a:t>    return 0;</a:t>
            </a:r>
            <a:endParaRPr lang="zh-CN" altLang="zh-CN" sz="1867" dirty="0"/>
          </a:p>
          <a:p>
            <a:pPr fontAlgn="auto">
              <a:buNone/>
            </a:pPr>
            <a:r>
              <a:rPr lang="en-US" altLang="zh-CN" sz="1867" dirty="0"/>
              <a:t>}</a:t>
            </a:r>
            <a:endParaRPr lang="zh-CN" altLang="zh-CN" sz="1867" dirty="0"/>
          </a:p>
        </p:txBody>
      </p:sp>
      <p:sp>
        <p:nvSpPr>
          <p:cNvPr id="5" name="TextBox 4"/>
          <p:cNvSpPr txBox="1"/>
          <p:nvPr/>
        </p:nvSpPr>
        <p:spPr>
          <a:xfrm>
            <a:off x="8061325" y="2238375"/>
            <a:ext cx="2809875" cy="461665"/>
          </a:xfrm>
          <a:prstGeom prst="rect">
            <a:avLst/>
          </a:prstGeom>
          <a:noFill/>
        </p:spPr>
        <p:txBody>
          <a:bodyPr wrap="square" rtlCol="0">
            <a:spAutoFit/>
          </a:bodyPr>
          <a:lstStyle/>
          <a:p>
            <a:r>
              <a:rPr lang="zh-CN" altLang="en-US" sz="2400" dirty="0"/>
              <a:t>主程序完全不变</a:t>
            </a:r>
          </a:p>
        </p:txBody>
      </p:sp>
    </p:spTree>
  </p:cSld>
  <p:clrMapOvr>
    <a:masterClrMapping/>
  </p:clrMapOvr>
  <p:transition spd="med">
    <p:fade/>
  </p:transition>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执行结果</a:t>
            </a:r>
          </a:p>
        </p:txBody>
      </p:sp>
      <p:sp>
        <p:nvSpPr>
          <p:cNvPr id="6" name="灯片编号占位符 5"/>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201</a:t>
            </a:fld>
            <a:endParaRPr kumimoji="0" lang="en-US"/>
          </a:p>
        </p:txBody>
      </p:sp>
      <p:sp>
        <p:nvSpPr>
          <p:cNvPr id="8" name="矩形 7"/>
          <p:cNvSpPr/>
          <p:nvPr/>
        </p:nvSpPr>
        <p:spPr>
          <a:xfrm>
            <a:off x="495301" y="1781175"/>
            <a:ext cx="11007724" cy="3827523"/>
          </a:xfrm>
          <a:prstGeom prst="rect">
            <a:avLst/>
          </a:prstGeom>
        </p:spPr>
        <p:txBody>
          <a:bodyPr wrap="square">
            <a:spAutoFit/>
          </a:bodyPr>
          <a:lstStyle/>
          <a:p>
            <a:r>
              <a:rPr lang="zh-CN" altLang="zh-CN" sz="1867" dirty="0">
                <a:solidFill>
                  <a:srgbClr val="FFC000"/>
                </a:solidFill>
              </a:rPr>
              <a:t>账户姓名</a:t>
            </a:r>
            <a:r>
              <a:rPr lang="en-US" altLang="zh-CN" sz="1867" dirty="0">
                <a:solidFill>
                  <a:srgbClr val="FFC000"/>
                </a:solidFill>
              </a:rPr>
              <a:t>: </a:t>
            </a:r>
            <a:r>
              <a:rPr lang="en-US" altLang="zh-CN" sz="1867" dirty="0" err="1">
                <a:solidFill>
                  <a:srgbClr val="FFC000"/>
                </a:solidFill>
              </a:rPr>
              <a:t>aaa</a:t>
            </a:r>
            <a:r>
              <a:rPr lang="en-US" altLang="zh-CN" sz="1867" dirty="0">
                <a:solidFill>
                  <a:srgbClr val="FFC000"/>
                </a:solidFill>
              </a:rPr>
              <a:t>    </a:t>
            </a:r>
            <a:r>
              <a:rPr lang="zh-CN" altLang="zh-CN" sz="1867" dirty="0">
                <a:solidFill>
                  <a:srgbClr val="FFC000"/>
                </a:solidFill>
              </a:rPr>
              <a:t>账号</a:t>
            </a:r>
            <a:r>
              <a:rPr lang="en-US" altLang="zh-CN" sz="1867" dirty="0">
                <a:solidFill>
                  <a:srgbClr val="FFC000"/>
                </a:solidFill>
              </a:rPr>
              <a:t>: 10     </a:t>
            </a:r>
            <a:r>
              <a:rPr lang="zh-CN" altLang="zh-CN" sz="1867" dirty="0">
                <a:solidFill>
                  <a:srgbClr val="FFC000"/>
                </a:solidFill>
              </a:rPr>
              <a:t>余额</a:t>
            </a:r>
            <a:r>
              <a:rPr lang="en-US" altLang="zh-CN" sz="1867" dirty="0">
                <a:solidFill>
                  <a:srgbClr val="FFC000"/>
                </a:solidFill>
              </a:rPr>
              <a:t>: 200    </a:t>
            </a:r>
            <a:r>
              <a:rPr lang="zh-CN" altLang="zh-CN" sz="1867" dirty="0">
                <a:solidFill>
                  <a:srgbClr val="FFC000"/>
                </a:solidFill>
              </a:rPr>
              <a:t>取现额度：</a:t>
            </a:r>
            <a:r>
              <a:rPr lang="en-US" altLang="zh-CN" sz="1867" dirty="0">
                <a:solidFill>
                  <a:srgbClr val="FFC000"/>
                </a:solidFill>
              </a:rPr>
              <a:t>50   </a:t>
            </a:r>
            <a:endParaRPr lang="zh-CN" altLang="zh-CN" sz="1867" dirty="0">
              <a:solidFill>
                <a:srgbClr val="FFC000"/>
              </a:solidFill>
            </a:endParaRPr>
          </a:p>
          <a:p>
            <a:r>
              <a:rPr lang="zh-CN" altLang="zh-CN" sz="1867" dirty="0"/>
              <a:t>账户姓名</a:t>
            </a:r>
            <a:r>
              <a:rPr lang="en-US" altLang="zh-CN" sz="1867" dirty="0"/>
              <a:t>: </a:t>
            </a:r>
            <a:r>
              <a:rPr lang="en-US" altLang="zh-CN" sz="1867" dirty="0" err="1"/>
              <a:t>bbb</a:t>
            </a:r>
            <a:r>
              <a:rPr lang="en-US" altLang="zh-CN" sz="1867" dirty="0"/>
              <a:t>    </a:t>
            </a:r>
            <a:r>
              <a:rPr lang="zh-CN" altLang="zh-CN" sz="1867" dirty="0"/>
              <a:t>账号</a:t>
            </a:r>
            <a:r>
              <a:rPr lang="en-US" altLang="zh-CN" sz="1867" dirty="0"/>
              <a:t>: 11     </a:t>
            </a:r>
            <a:r>
              <a:rPr lang="zh-CN" altLang="zh-CN" sz="1867" dirty="0"/>
              <a:t>余额</a:t>
            </a:r>
            <a:r>
              <a:rPr lang="en-US" altLang="zh-CN" sz="1867" dirty="0"/>
              <a:t>: 200</a:t>
            </a:r>
            <a:endParaRPr lang="zh-CN" altLang="zh-CN" sz="1867" dirty="0"/>
          </a:p>
          <a:p>
            <a:r>
              <a:rPr lang="zh-CN" altLang="zh-CN" sz="1867" dirty="0"/>
              <a:t>账户姓名</a:t>
            </a:r>
            <a:r>
              <a:rPr lang="en-US" altLang="zh-CN" sz="1867" dirty="0"/>
              <a:t>: </a:t>
            </a:r>
            <a:r>
              <a:rPr lang="en-US" altLang="zh-CN" sz="1867" dirty="0" err="1"/>
              <a:t>ccc</a:t>
            </a:r>
            <a:r>
              <a:rPr lang="en-US" altLang="zh-CN" sz="1867" dirty="0"/>
              <a:t>    </a:t>
            </a:r>
            <a:r>
              <a:rPr lang="zh-CN" altLang="zh-CN" sz="1867" dirty="0"/>
              <a:t>账号</a:t>
            </a:r>
            <a:r>
              <a:rPr lang="en-US" altLang="zh-CN" sz="1867" dirty="0"/>
              <a:t>: 12     </a:t>
            </a:r>
            <a:r>
              <a:rPr lang="zh-CN" altLang="zh-CN" sz="1867" dirty="0"/>
              <a:t>余额</a:t>
            </a:r>
            <a:r>
              <a:rPr lang="en-US" altLang="zh-CN" sz="1867" dirty="0"/>
              <a:t>: 100    </a:t>
            </a:r>
            <a:r>
              <a:rPr lang="zh-CN" altLang="zh-CN" sz="1867" dirty="0"/>
              <a:t>透支额度</a:t>
            </a:r>
            <a:r>
              <a:rPr lang="en-US" altLang="zh-CN" sz="1867" dirty="0"/>
              <a:t>: 300   </a:t>
            </a:r>
            <a:r>
              <a:rPr lang="zh-CN" altLang="zh-CN" sz="1867" dirty="0"/>
              <a:t>欠款总额</a:t>
            </a:r>
            <a:r>
              <a:rPr lang="en-US" altLang="zh-CN" sz="1867" dirty="0"/>
              <a:t>: 0      </a:t>
            </a:r>
            <a:r>
              <a:rPr lang="zh-CN" altLang="zh-CN" sz="1867" dirty="0"/>
              <a:t>透支利率</a:t>
            </a:r>
            <a:r>
              <a:rPr lang="en-US" altLang="zh-CN" sz="1867" dirty="0"/>
              <a:t>:2%</a:t>
            </a:r>
            <a:endParaRPr lang="zh-CN" altLang="zh-CN" sz="1867" dirty="0"/>
          </a:p>
          <a:p>
            <a:r>
              <a:rPr lang="zh-CN" altLang="zh-CN" sz="1867" dirty="0">
                <a:solidFill>
                  <a:srgbClr val="FFC000"/>
                </a:solidFill>
              </a:rPr>
              <a:t>账户姓名</a:t>
            </a:r>
            <a:r>
              <a:rPr lang="en-US" altLang="zh-CN" sz="1867" dirty="0">
                <a:solidFill>
                  <a:srgbClr val="FFC000"/>
                </a:solidFill>
              </a:rPr>
              <a:t>: </a:t>
            </a:r>
            <a:r>
              <a:rPr lang="en-US" altLang="zh-CN" sz="1867" dirty="0" err="1">
                <a:solidFill>
                  <a:srgbClr val="FFC000"/>
                </a:solidFill>
              </a:rPr>
              <a:t>ddd</a:t>
            </a:r>
            <a:r>
              <a:rPr lang="en-US" altLang="zh-CN" sz="1867" dirty="0">
                <a:solidFill>
                  <a:srgbClr val="FFC000"/>
                </a:solidFill>
              </a:rPr>
              <a:t>    </a:t>
            </a:r>
            <a:r>
              <a:rPr lang="zh-CN" altLang="zh-CN" sz="1867" dirty="0">
                <a:solidFill>
                  <a:srgbClr val="FFC000"/>
                </a:solidFill>
              </a:rPr>
              <a:t>账号</a:t>
            </a:r>
            <a:r>
              <a:rPr lang="en-US" altLang="zh-CN" sz="1867" dirty="0">
                <a:solidFill>
                  <a:srgbClr val="FFC000"/>
                </a:solidFill>
              </a:rPr>
              <a:t>: 13     </a:t>
            </a:r>
            <a:r>
              <a:rPr lang="zh-CN" altLang="zh-CN" sz="1867" dirty="0">
                <a:solidFill>
                  <a:srgbClr val="FFC000"/>
                </a:solidFill>
              </a:rPr>
              <a:t>余额</a:t>
            </a:r>
            <a:r>
              <a:rPr lang="en-US" altLang="zh-CN" sz="1867" dirty="0">
                <a:solidFill>
                  <a:srgbClr val="FFC000"/>
                </a:solidFill>
              </a:rPr>
              <a:t>: 200    </a:t>
            </a:r>
            <a:r>
              <a:rPr lang="zh-CN" altLang="zh-CN" sz="1867" dirty="0">
                <a:solidFill>
                  <a:srgbClr val="FFC000"/>
                </a:solidFill>
              </a:rPr>
              <a:t>取现额度：</a:t>
            </a:r>
            <a:r>
              <a:rPr lang="en-US" altLang="zh-CN" sz="1867" dirty="0">
                <a:solidFill>
                  <a:srgbClr val="FFC000"/>
                </a:solidFill>
              </a:rPr>
              <a:t>200 </a:t>
            </a:r>
            <a:endParaRPr lang="zh-CN" altLang="zh-CN" sz="1867" dirty="0">
              <a:solidFill>
                <a:srgbClr val="FFC000"/>
              </a:solidFill>
            </a:endParaRPr>
          </a:p>
          <a:p>
            <a:r>
              <a:rPr lang="zh-CN" altLang="zh-CN" sz="1867" dirty="0"/>
              <a:t>账户姓名</a:t>
            </a:r>
            <a:r>
              <a:rPr lang="en-US" altLang="zh-CN" sz="1867" dirty="0"/>
              <a:t>: </a:t>
            </a:r>
            <a:r>
              <a:rPr lang="en-US" altLang="zh-CN" sz="1867" dirty="0" err="1"/>
              <a:t>eee</a:t>
            </a:r>
            <a:r>
              <a:rPr lang="en-US" altLang="zh-CN" sz="1867" dirty="0"/>
              <a:t>    </a:t>
            </a:r>
            <a:r>
              <a:rPr lang="zh-CN" altLang="zh-CN" sz="1867" dirty="0"/>
              <a:t>账号</a:t>
            </a:r>
            <a:r>
              <a:rPr lang="en-US" altLang="zh-CN" sz="1867" dirty="0"/>
              <a:t>: 14     </a:t>
            </a:r>
            <a:r>
              <a:rPr lang="zh-CN" altLang="zh-CN" sz="1867" dirty="0"/>
              <a:t>余额</a:t>
            </a:r>
            <a:r>
              <a:rPr lang="en-US" altLang="zh-CN" sz="1867" dirty="0"/>
              <a:t>: 200   </a:t>
            </a:r>
            <a:endParaRPr lang="zh-CN" altLang="zh-CN" sz="1867" dirty="0"/>
          </a:p>
          <a:p>
            <a:r>
              <a:rPr lang="en-US" altLang="zh-CN" sz="1867" dirty="0"/>
              <a:t> </a:t>
            </a:r>
            <a:endParaRPr lang="zh-CN" altLang="zh-CN" sz="1867" dirty="0"/>
          </a:p>
          <a:p>
            <a:r>
              <a:rPr lang="zh-CN" altLang="zh-CN" sz="1867" dirty="0">
                <a:solidFill>
                  <a:srgbClr val="FFC000"/>
                </a:solidFill>
              </a:rPr>
              <a:t>超出取现额度</a:t>
            </a:r>
          </a:p>
          <a:p>
            <a:r>
              <a:rPr lang="zh-CN" altLang="zh-CN" sz="1867" dirty="0">
                <a:solidFill>
                  <a:srgbClr val="FFC000"/>
                </a:solidFill>
              </a:rPr>
              <a:t>账户姓名</a:t>
            </a:r>
            <a:r>
              <a:rPr lang="en-US" altLang="zh-CN" sz="1867" dirty="0">
                <a:solidFill>
                  <a:srgbClr val="FFC000"/>
                </a:solidFill>
              </a:rPr>
              <a:t>: </a:t>
            </a:r>
            <a:r>
              <a:rPr lang="en-US" altLang="zh-CN" sz="1867" dirty="0" err="1">
                <a:solidFill>
                  <a:srgbClr val="FFC000"/>
                </a:solidFill>
              </a:rPr>
              <a:t>aaa</a:t>
            </a:r>
            <a:r>
              <a:rPr lang="en-US" altLang="zh-CN" sz="1867" dirty="0">
                <a:solidFill>
                  <a:srgbClr val="FFC000"/>
                </a:solidFill>
              </a:rPr>
              <a:t>    </a:t>
            </a:r>
            <a:r>
              <a:rPr lang="zh-CN" altLang="zh-CN" sz="1867" dirty="0">
                <a:solidFill>
                  <a:srgbClr val="FFC000"/>
                </a:solidFill>
              </a:rPr>
              <a:t>账号</a:t>
            </a:r>
            <a:r>
              <a:rPr lang="en-US" altLang="zh-CN" sz="1867" dirty="0">
                <a:solidFill>
                  <a:srgbClr val="FFC000"/>
                </a:solidFill>
              </a:rPr>
              <a:t>: 10     </a:t>
            </a:r>
            <a:r>
              <a:rPr lang="zh-CN" altLang="zh-CN" sz="1867" dirty="0">
                <a:solidFill>
                  <a:srgbClr val="FFC000"/>
                </a:solidFill>
              </a:rPr>
              <a:t>余额</a:t>
            </a:r>
            <a:r>
              <a:rPr lang="en-US" altLang="zh-CN" sz="1867" dirty="0">
                <a:solidFill>
                  <a:srgbClr val="FFC000"/>
                </a:solidFill>
              </a:rPr>
              <a:t>: 200    </a:t>
            </a:r>
            <a:r>
              <a:rPr lang="zh-CN" altLang="zh-CN" sz="1867" dirty="0">
                <a:solidFill>
                  <a:srgbClr val="FFC000"/>
                </a:solidFill>
              </a:rPr>
              <a:t>取现额度：</a:t>
            </a:r>
            <a:r>
              <a:rPr lang="en-US" altLang="zh-CN" sz="1867" dirty="0">
                <a:solidFill>
                  <a:srgbClr val="FFC000"/>
                </a:solidFill>
              </a:rPr>
              <a:t>50</a:t>
            </a:r>
            <a:endParaRPr lang="zh-CN" altLang="zh-CN" sz="1867" dirty="0">
              <a:solidFill>
                <a:srgbClr val="FFC000"/>
              </a:solidFill>
            </a:endParaRPr>
          </a:p>
          <a:p>
            <a:r>
              <a:rPr lang="zh-CN" altLang="zh-CN" sz="1867" dirty="0"/>
              <a:t>账户姓名</a:t>
            </a:r>
            <a:r>
              <a:rPr lang="en-US" altLang="zh-CN" sz="1867" dirty="0"/>
              <a:t>: </a:t>
            </a:r>
            <a:r>
              <a:rPr lang="en-US" altLang="zh-CN" sz="1867" dirty="0" err="1"/>
              <a:t>bbb</a:t>
            </a:r>
            <a:r>
              <a:rPr lang="en-US" altLang="zh-CN" sz="1867" dirty="0"/>
              <a:t>    </a:t>
            </a:r>
            <a:r>
              <a:rPr lang="zh-CN" altLang="zh-CN" sz="1867" dirty="0"/>
              <a:t>账号</a:t>
            </a:r>
            <a:r>
              <a:rPr lang="en-US" altLang="zh-CN" sz="1867" dirty="0"/>
              <a:t>: 11     </a:t>
            </a:r>
            <a:r>
              <a:rPr lang="zh-CN" altLang="zh-CN" sz="1867" dirty="0"/>
              <a:t>余额</a:t>
            </a:r>
            <a:r>
              <a:rPr lang="en-US" altLang="zh-CN" sz="1867" dirty="0"/>
              <a:t>: 50</a:t>
            </a:r>
            <a:endParaRPr lang="zh-CN" altLang="zh-CN" sz="1867" dirty="0"/>
          </a:p>
          <a:p>
            <a:r>
              <a:rPr lang="zh-CN" altLang="zh-CN" sz="1867" dirty="0"/>
              <a:t>透支：</a:t>
            </a:r>
            <a:r>
              <a:rPr lang="en-US" altLang="zh-CN" sz="1867" dirty="0"/>
              <a:t>50        </a:t>
            </a:r>
            <a:r>
              <a:rPr lang="zh-CN" altLang="zh-CN" sz="1867" dirty="0"/>
              <a:t>利息：</a:t>
            </a:r>
            <a:r>
              <a:rPr lang="en-US" altLang="zh-CN" sz="1867" dirty="0"/>
              <a:t>1</a:t>
            </a:r>
            <a:endParaRPr lang="zh-CN" altLang="zh-CN" sz="1867" dirty="0"/>
          </a:p>
          <a:p>
            <a:r>
              <a:rPr lang="zh-CN" altLang="zh-CN" sz="1867" dirty="0"/>
              <a:t>账户姓名</a:t>
            </a:r>
            <a:r>
              <a:rPr lang="en-US" altLang="zh-CN" sz="1867" dirty="0"/>
              <a:t>: </a:t>
            </a:r>
            <a:r>
              <a:rPr lang="en-US" altLang="zh-CN" sz="1867" dirty="0" err="1"/>
              <a:t>ccc</a:t>
            </a:r>
            <a:r>
              <a:rPr lang="en-US" altLang="zh-CN" sz="1867" dirty="0"/>
              <a:t>    </a:t>
            </a:r>
            <a:r>
              <a:rPr lang="zh-CN" altLang="zh-CN" sz="1867" dirty="0"/>
              <a:t>账号</a:t>
            </a:r>
            <a:r>
              <a:rPr lang="en-US" altLang="zh-CN" sz="1867" dirty="0"/>
              <a:t>: 12     </a:t>
            </a:r>
            <a:r>
              <a:rPr lang="zh-CN" altLang="zh-CN" sz="1867" dirty="0"/>
              <a:t>余额</a:t>
            </a:r>
            <a:r>
              <a:rPr lang="en-US" altLang="zh-CN" sz="1867" dirty="0"/>
              <a:t>: 0       </a:t>
            </a:r>
            <a:r>
              <a:rPr lang="zh-CN" altLang="zh-CN" sz="1867" dirty="0"/>
              <a:t>透支额度</a:t>
            </a:r>
            <a:r>
              <a:rPr lang="en-US" altLang="zh-CN" sz="1867" dirty="0"/>
              <a:t>: 300    </a:t>
            </a:r>
            <a:r>
              <a:rPr lang="zh-CN" altLang="zh-CN" sz="1867" dirty="0"/>
              <a:t>欠款总额</a:t>
            </a:r>
            <a:r>
              <a:rPr lang="en-US" altLang="zh-CN" sz="1867" dirty="0"/>
              <a:t>: 51     </a:t>
            </a:r>
            <a:r>
              <a:rPr lang="zh-CN" altLang="zh-CN" sz="1867" dirty="0"/>
              <a:t>透支利率</a:t>
            </a:r>
            <a:r>
              <a:rPr lang="en-US" altLang="zh-CN" sz="1867" dirty="0"/>
              <a:t>:2%</a:t>
            </a:r>
            <a:endParaRPr lang="zh-CN" altLang="zh-CN" sz="1867" dirty="0"/>
          </a:p>
          <a:p>
            <a:r>
              <a:rPr lang="zh-CN" altLang="zh-CN" sz="1867" dirty="0">
                <a:solidFill>
                  <a:srgbClr val="FFC000"/>
                </a:solidFill>
              </a:rPr>
              <a:t>账户姓名</a:t>
            </a:r>
            <a:r>
              <a:rPr lang="en-US" altLang="zh-CN" sz="1867" dirty="0">
                <a:solidFill>
                  <a:srgbClr val="FFC000"/>
                </a:solidFill>
              </a:rPr>
              <a:t>: </a:t>
            </a:r>
            <a:r>
              <a:rPr lang="en-US" altLang="zh-CN" sz="1867" dirty="0" err="1">
                <a:solidFill>
                  <a:srgbClr val="FFC000"/>
                </a:solidFill>
              </a:rPr>
              <a:t>ddd</a:t>
            </a:r>
            <a:r>
              <a:rPr lang="en-US" altLang="zh-CN" sz="1867" dirty="0">
                <a:solidFill>
                  <a:srgbClr val="FFC000"/>
                </a:solidFill>
              </a:rPr>
              <a:t>    </a:t>
            </a:r>
            <a:r>
              <a:rPr lang="zh-CN" altLang="zh-CN" sz="1867" dirty="0">
                <a:solidFill>
                  <a:srgbClr val="FFC000"/>
                </a:solidFill>
              </a:rPr>
              <a:t>账号</a:t>
            </a:r>
            <a:r>
              <a:rPr lang="en-US" altLang="zh-CN" sz="1867" dirty="0">
                <a:solidFill>
                  <a:srgbClr val="FFC000"/>
                </a:solidFill>
              </a:rPr>
              <a:t>: 13     </a:t>
            </a:r>
            <a:r>
              <a:rPr lang="zh-CN" altLang="zh-CN" sz="1867" dirty="0">
                <a:solidFill>
                  <a:srgbClr val="FFC000"/>
                </a:solidFill>
              </a:rPr>
              <a:t>余额</a:t>
            </a:r>
            <a:r>
              <a:rPr lang="en-US" altLang="zh-CN" sz="1867" dirty="0">
                <a:solidFill>
                  <a:srgbClr val="FFC000"/>
                </a:solidFill>
              </a:rPr>
              <a:t>: 50      </a:t>
            </a:r>
            <a:r>
              <a:rPr lang="zh-CN" altLang="zh-CN" sz="1867" dirty="0">
                <a:solidFill>
                  <a:srgbClr val="FFC000"/>
                </a:solidFill>
              </a:rPr>
              <a:t>取现额度：</a:t>
            </a:r>
            <a:r>
              <a:rPr lang="en-US" altLang="zh-CN" sz="1867" dirty="0">
                <a:solidFill>
                  <a:srgbClr val="FFC000"/>
                </a:solidFill>
              </a:rPr>
              <a:t>200</a:t>
            </a:r>
            <a:endParaRPr lang="zh-CN" altLang="zh-CN" sz="1867" dirty="0">
              <a:solidFill>
                <a:srgbClr val="FFC000"/>
              </a:solidFill>
            </a:endParaRPr>
          </a:p>
          <a:p>
            <a:r>
              <a:rPr lang="zh-CN" altLang="zh-CN" sz="1867" dirty="0"/>
              <a:t>账户姓名</a:t>
            </a:r>
            <a:r>
              <a:rPr lang="en-US" altLang="zh-CN" sz="1867" dirty="0"/>
              <a:t>: </a:t>
            </a:r>
            <a:r>
              <a:rPr lang="en-US" altLang="zh-CN" sz="1867" dirty="0" err="1"/>
              <a:t>eee</a:t>
            </a:r>
            <a:r>
              <a:rPr lang="en-US" altLang="zh-CN" sz="1867" dirty="0"/>
              <a:t>    </a:t>
            </a:r>
            <a:r>
              <a:rPr lang="zh-CN" altLang="zh-CN" sz="1867" dirty="0"/>
              <a:t>账号</a:t>
            </a:r>
            <a:r>
              <a:rPr lang="en-US" altLang="zh-CN" sz="1867" dirty="0"/>
              <a:t>: 14     </a:t>
            </a:r>
            <a:r>
              <a:rPr lang="zh-CN" altLang="zh-CN" sz="1867" dirty="0"/>
              <a:t>余额</a:t>
            </a:r>
            <a:r>
              <a:rPr lang="en-US" altLang="zh-CN" sz="1867" dirty="0"/>
              <a:t>: 50</a:t>
            </a:r>
            <a:endParaRPr lang="zh-CN" altLang="zh-CN" sz="1867" dirty="0"/>
          </a:p>
        </p:txBody>
      </p:sp>
    </p:spTree>
    <p:extLst>
      <p:ext uri="{BB962C8B-B14F-4D97-AF65-F5344CB8AC3E}">
        <p14:creationId xmlns:p14="http://schemas.microsoft.com/office/powerpoint/2010/main" val="3313734384"/>
      </p:ext>
    </p:extLst>
  </p:cSld>
  <p:clrMapOvr>
    <a:masterClrMapping/>
  </p:clrMapOvr>
  <p:transition spd="med">
    <p:fade/>
  </p:transition>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err="1"/>
              <a:t>dynamic_cast</a:t>
            </a:r>
            <a:endParaRPr lang="zh-CN" altLang="en-US" dirty="0"/>
          </a:p>
        </p:txBody>
      </p:sp>
      <p:sp>
        <p:nvSpPr>
          <p:cNvPr id="10" name="矩形 9"/>
          <p:cNvSpPr/>
          <p:nvPr/>
        </p:nvSpPr>
        <p:spPr>
          <a:xfrm>
            <a:off x="997863" y="1143001"/>
            <a:ext cx="9312997" cy="526747"/>
          </a:xfrm>
          <a:prstGeom prst="rect">
            <a:avLst/>
          </a:prstGeom>
          <a:noFill/>
        </p:spPr>
        <p:txBody>
          <a:bodyPr wrap="square">
            <a:spAutoFit/>
          </a:bodyPr>
          <a:lstStyle/>
          <a:p>
            <a:pPr>
              <a:lnSpc>
                <a:spcPct val="150000"/>
              </a:lnSpc>
            </a:pPr>
            <a:r>
              <a:rPr lang="zh-CN" altLang="en-US" sz="2133" dirty="0"/>
              <a:t>基类指针可以指向派生类对象，基类对象可以引用派生类对象，反之不行</a:t>
            </a:r>
            <a:endParaRPr lang="en-US" altLang="zh-CN" sz="2133" dirty="0"/>
          </a:p>
        </p:txBody>
      </p:sp>
      <p:sp>
        <p:nvSpPr>
          <p:cNvPr id="11" name="矩形 10"/>
          <p:cNvSpPr/>
          <p:nvPr/>
        </p:nvSpPr>
        <p:spPr>
          <a:xfrm>
            <a:off x="538289" y="1668157"/>
            <a:ext cx="5686404" cy="4940776"/>
          </a:xfrm>
          <a:prstGeom prst="rect">
            <a:avLst/>
          </a:prstGeom>
          <a:ln w="19050">
            <a:noFill/>
            <a:prstDash val="dash"/>
          </a:ln>
        </p:spPr>
        <p:txBody>
          <a:bodyPr wrap="square">
            <a:spAutoFit/>
          </a:bodyPr>
          <a:lstStyle/>
          <a:p>
            <a:pPr>
              <a:spcBef>
                <a:spcPts val="267"/>
              </a:spcBef>
            </a:pPr>
            <a:r>
              <a:rPr lang="en-US" altLang="zh-CN" sz="1867" dirty="0">
                <a:latin typeface="微软雅黑" pitchFamily="34" charset="-122"/>
                <a:ea typeface="微软雅黑" pitchFamily="34" charset="-122"/>
              </a:rPr>
              <a:t>class A {</a:t>
            </a:r>
          </a:p>
          <a:p>
            <a:pPr>
              <a:spcBef>
                <a:spcPts val="267"/>
              </a:spcBef>
            </a:pPr>
            <a:r>
              <a:rPr lang="en-US" altLang="zh-CN" sz="1867" dirty="0">
                <a:latin typeface="微软雅黑" pitchFamily="34" charset="-122"/>
                <a:ea typeface="微软雅黑" pitchFamily="34" charset="-122"/>
              </a:rPr>
              <a:t>public:</a:t>
            </a:r>
          </a:p>
          <a:p>
            <a:pPr>
              <a:spcBef>
                <a:spcPts val="267"/>
              </a:spcBef>
            </a:pPr>
            <a:r>
              <a:rPr lang="en-US" altLang="zh-CN" sz="1867" dirty="0">
                <a:latin typeface="微软雅黑" pitchFamily="34" charset="-122"/>
                <a:ea typeface="微软雅黑" pitchFamily="34" charset="-122"/>
              </a:rPr>
              <a:t>          virtual void </a:t>
            </a:r>
            <a:r>
              <a:rPr lang="en-US" altLang="zh-CN" sz="1867" dirty="0" err="1">
                <a:latin typeface="微软雅黑" pitchFamily="34" charset="-122"/>
                <a:ea typeface="微软雅黑" pitchFamily="34" charset="-122"/>
              </a:rPr>
              <a:t>printA</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"A\n"; }</a:t>
            </a:r>
          </a:p>
          <a:p>
            <a:pPr>
              <a:spcBef>
                <a:spcPts val="267"/>
              </a:spcBef>
            </a:pPr>
            <a:r>
              <a:rPr lang="en-US" altLang="zh-CN" sz="1867" dirty="0">
                <a:latin typeface="微软雅黑" pitchFamily="34" charset="-122"/>
                <a:ea typeface="微软雅黑" pitchFamily="34" charset="-122"/>
              </a:rPr>
              <a:t>};</a:t>
            </a:r>
          </a:p>
          <a:p>
            <a:pPr>
              <a:spcBef>
                <a:spcPts val="267"/>
              </a:spcBef>
            </a:pPr>
            <a:r>
              <a:rPr lang="en-US" altLang="zh-CN" sz="1867" dirty="0">
                <a:latin typeface="微软雅黑" pitchFamily="34" charset="-122"/>
                <a:ea typeface="微软雅黑" pitchFamily="34" charset="-122"/>
              </a:rPr>
              <a:t>class B: public A {</a:t>
            </a:r>
          </a:p>
          <a:p>
            <a:pPr>
              <a:spcBef>
                <a:spcPts val="267"/>
              </a:spcBef>
            </a:pPr>
            <a:r>
              <a:rPr lang="en-US" altLang="zh-CN" sz="1867" dirty="0">
                <a:latin typeface="微软雅黑" pitchFamily="34" charset="-122"/>
                <a:ea typeface="微软雅黑" pitchFamily="34" charset="-122"/>
              </a:rPr>
              <a:t>public:</a:t>
            </a:r>
          </a:p>
          <a:p>
            <a:pPr>
              <a:spcBef>
                <a:spcPts val="267"/>
              </a:spcBef>
            </a:pPr>
            <a:r>
              <a:rPr lang="en-US" altLang="zh-CN" sz="1867" dirty="0">
                <a:latin typeface="微软雅黑" pitchFamily="34" charset="-122"/>
                <a:ea typeface="微软雅黑" pitchFamily="34" charset="-122"/>
              </a:rPr>
              <a:t>          void </a:t>
            </a:r>
            <a:r>
              <a:rPr lang="en-US" altLang="zh-CN" sz="1867" dirty="0" err="1">
                <a:latin typeface="微软雅黑" pitchFamily="34" charset="-122"/>
                <a:ea typeface="微软雅黑" pitchFamily="34" charset="-122"/>
              </a:rPr>
              <a:t>printB</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"B\n"; }</a:t>
            </a:r>
          </a:p>
          <a:p>
            <a:pPr>
              <a:spcBef>
                <a:spcPts val="267"/>
              </a:spcBef>
            </a:pPr>
            <a:r>
              <a:rPr lang="en-US" altLang="zh-CN" sz="1867" dirty="0">
                <a:latin typeface="微软雅黑" pitchFamily="34" charset="-122"/>
                <a:ea typeface="微软雅黑" pitchFamily="34" charset="-122"/>
              </a:rPr>
              <a:t>          void </a:t>
            </a:r>
            <a:r>
              <a:rPr lang="en-US" altLang="zh-CN" sz="1867" dirty="0" err="1">
                <a:latin typeface="微软雅黑" pitchFamily="34" charset="-122"/>
                <a:ea typeface="微软雅黑" pitchFamily="34" charset="-122"/>
              </a:rPr>
              <a:t>printA</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"AB\n"; }</a:t>
            </a:r>
          </a:p>
          <a:p>
            <a:pPr>
              <a:spcBef>
                <a:spcPts val="267"/>
              </a:spcBef>
            </a:pPr>
            <a:r>
              <a:rPr lang="en-US" altLang="zh-CN" sz="1867" dirty="0">
                <a:latin typeface="微软雅黑" pitchFamily="34" charset="-122"/>
                <a:ea typeface="微软雅黑" pitchFamily="34" charset="-122"/>
              </a:rPr>
              <a:t>};</a:t>
            </a:r>
          </a:p>
          <a:p>
            <a:pPr>
              <a:spcBef>
                <a:spcPts val="267"/>
              </a:spcBef>
            </a:pPr>
            <a:r>
              <a:rPr lang="en-US" altLang="zh-CN" sz="1867" dirty="0">
                <a:latin typeface="微软雅黑" pitchFamily="34" charset="-122"/>
                <a:ea typeface="微软雅黑" pitchFamily="34" charset="-122"/>
              </a:rPr>
              <a:t>class C: public B {</a:t>
            </a:r>
          </a:p>
          <a:p>
            <a:pPr>
              <a:spcBef>
                <a:spcPts val="267"/>
              </a:spcBef>
            </a:pPr>
            <a:r>
              <a:rPr lang="en-US" altLang="zh-CN" sz="1867" dirty="0">
                <a:latin typeface="微软雅黑" pitchFamily="34" charset="-122"/>
                <a:ea typeface="微软雅黑" pitchFamily="34" charset="-122"/>
              </a:rPr>
              <a:t>public:</a:t>
            </a:r>
          </a:p>
          <a:p>
            <a:pPr>
              <a:spcBef>
                <a:spcPts val="267"/>
              </a:spcBef>
            </a:pPr>
            <a:r>
              <a:rPr lang="en-US" altLang="zh-CN" sz="1867" dirty="0">
                <a:latin typeface="微软雅黑" pitchFamily="34" charset="-122"/>
                <a:ea typeface="微软雅黑" pitchFamily="34" charset="-122"/>
              </a:rPr>
              <a:t>          void </a:t>
            </a:r>
            <a:r>
              <a:rPr lang="en-US" altLang="zh-CN" sz="1867" dirty="0" err="1">
                <a:latin typeface="微软雅黑" pitchFamily="34" charset="-122"/>
                <a:ea typeface="微软雅黑" pitchFamily="34" charset="-122"/>
              </a:rPr>
              <a:t>printC</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"C\n"; }</a:t>
            </a:r>
          </a:p>
          <a:p>
            <a:pPr>
              <a:spcBef>
                <a:spcPts val="267"/>
              </a:spcBef>
            </a:pPr>
            <a:r>
              <a:rPr lang="en-US" altLang="zh-CN" sz="1867" dirty="0">
                <a:latin typeface="微软雅黑" pitchFamily="34" charset="-122"/>
                <a:ea typeface="微软雅黑" pitchFamily="34" charset="-122"/>
              </a:rPr>
              <a:t>          void </a:t>
            </a:r>
            <a:r>
              <a:rPr lang="en-US" altLang="zh-CN" sz="1867" dirty="0" err="1">
                <a:latin typeface="微软雅黑" pitchFamily="34" charset="-122"/>
                <a:ea typeface="微软雅黑" pitchFamily="34" charset="-122"/>
              </a:rPr>
              <a:t>printB</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"B\n"; }</a:t>
            </a:r>
          </a:p>
          <a:p>
            <a:pPr>
              <a:spcBef>
                <a:spcPts val="267"/>
              </a:spcBef>
            </a:pPr>
            <a:r>
              <a:rPr lang="en-US" altLang="zh-CN" sz="1867" dirty="0">
                <a:latin typeface="微软雅黑" pitchFamily="34" charset="-122"/>
                <a:ea typeface="微软雅黑" pitchFamily="34" charset="-122"/>
              </a:rPr>
              <a:t>          void </a:t>
            </a:r>
            <a:r>
              <a:rPr lang="en-US" altLang="zh-CN" sz="1867" dirty="0" err="1">
                <a:latin typeface="微软雅黑" pitchFamily="34" charset="-122"/>
                <a:ea typeface="微软雅黑" pitchFamily="34" charset="-122"/>
              </a:rPr>
              <a:t>printA</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"AC\n"; }</a:t>
            </a:r>
          </a:p>
          <a:p>
            <a:pPr>
              <a:spcBef>
                <a:spcPts val="267"/>
              </a:spcBef>
            </a:pPr>
            <a:r>
              <a:rPr lang="en-US" altLang="zh-CN" sz="1867" dirty="0">
                <a:latin typeface="微软雅黑" pitchFamily="34" charset="-122"/>
                <a:ea typeface="微软雅黑" pitchFamily="34" charset="-122"/>
              </a:rPr>
              <a:t>};</a:t>
            </a:r>
            <a:endParaRPr lang="zh-CN" altLang="zh-CN" sz="1867" dirty="0">
              <a:latin typeface="微软雅黑" pitchFamily="34" charset="-122"/>
              <a:ea typeface="微软雅黑" pitchFamily="34" charset="-122"/>
            </a:endParaRPr>
          </a:p>
        </p:txBody>
      </p:sp>
      <p:sp>
        <p:nvSpPr>
          <p:cNvPr id="12" name="矩形 11"/>
          <p:cNvSpPr/>
          <p:nvPr/>
        </p:nvSpPr>
        <p:spPr>
          <a:xfrm>
            <a:off x="6836375" y="2097444"/>
            <a:ext cx="2374019" cy="526747"/>
          </a:xfrm>
          <a:prstGeom prst="rect">
            <a:avLst/>
          </a:prstGeom>
          <a:noFill/>
        </p:spPr>
        <p:txBody>
          <a:bodyPr wrap="square">
            <a:spAutoFit/>
          </a:bodyPr>
          <a:lstStyle/>
          <a:p>
            <a:pPr>
              <a:lnSpc>
                <a:spcPct val="150000"/>
              </a:lnSpc>
            </a:pPr>
            <a:r>
              <a:rPr lang="en-US" altLang="zh-CN" sz="2133" dirty="0"/>
              <a:t>A  *pa = new B;</a:t>
            </a:r>
          </a:p>
        </p:txBody>
      </p:sp>
      <p:sp>
        <p:nvSpPr>
          <p:cNvPr id="13" name="矩形 12"/>
          <p:cNvSpPr/>
          <p:nvPr/>
        </p:nvSpPr>
        <p:spPr>
          <a:xfrm>
            <a:off x="6894719" y="3000777"/>
            <a:ext cx="2374019" cy="526747"/>
          </a:xfrm>
          <a:prstGeom prst="rect">
            <a:avLst/>
          </a:prstGeom>
          <a:noFill/>
        </p:spPr>
        <p:txBody>
          <a:bodyPr wrap="square">
            <a:spAutoFit/>
          </a:bodyPr>
          <a:lstStyle/>
          <a:p>
            <a:pPr>
              <a:lnSpc>
                <a:spcPct val="150000"/>
              </a:lnSpc>
            </a:pPr>
            <a:r>
              <a:rPr lang="en-US" altLang="zh-CN" sz="2133" dirty="0"/>
              <a:t>C  *pc = pa;</a:t>
            </a:r>
          </a:p>
        </p:txBody>
      </p:sp>
      <p:sp>
        <p:nvSpPr>
          <p:cNvPr id="15" name="矩形 14"/>
          <p:cNvSpPr/>
          <p:nvPr/>
        </p:nvSpPr>
        <p:spPr>
          <a:xfrm>
            <a:off x="6906791" y="4339965"/>
            <a:ext cx="2374019" cy="526747"/>
          </a:xfrm>
          <a:prstGeom prst="rect">
            <a:avLst/>
          </a:prstGeom>
          <a:noFill/>
        </p:spPr>
        <p:txBody>
          <a:bodyPr wrap="square">
            <a:spAutoFit/>
          </a:bodyPr>
          <a:lstStyle/>
          <a:p>
            <a:pPr>
              <a:lnSpc>
                <a:spcPct val="150000"/>
              </a:lnSpc>
            </a:pPr>
            <a:r>
              <a:rPr lang="en-US" altLang="zh-CN" sz="2133" dirty="0"/>
              <a:t>B  *</a:t>
            </a:r>
            <a:r>
              <a:rPr lang="en-US" altLang="zh-CN" sz="2133" dirty="0" err="1"/>
              <a:t>pb</a:t>
            </a:r>
            <a:r>
              <a:rPr lang="en-US" altLang="zh-CN" sz="2133" dirty="0"/>
              <a:t> = (B *)pa;</a:t>
            </a:r>
          </a:p>
        </p:txBody>
      </p:sp>
      <p:sp>
        <p:nvSpPr>
          <p:cNvPr id="17" name="TextBox 16"/>
          <p:cNvSpPr txBox="1"/>
          <p:nvPr/>
        </p:nvSpPr>
        <p:spPr>
          <a:xfrm>
            <a:off x="7785980" y="5614409"/>
            <a:ext cx="1182987" cy="519065"/>
          </a:xfrm>
          <a:prstGeom prst="rect">
            <a:avLst/>
          </a:prstGeom>
          <a:ln>
            <a:solidFill>
              <a:schemeClr val="bg1"/>
            </a:solidFill>
          </a:ln>
        </p:spPr>
        <p:txBody>
          <a:bodyPr vert="horz" wrap="square" lIns="121920" tIns="60960" rIns="121920" bIns="60960" rtlCol="0" anchor="ctr">
            <a:normAutofit/>
            <a:scene3d>
              <a:camera prst="orthographicFront"/>
              <a:lightRig rig="soft" dir="t">
                <a:rot lat="0" lon="0" rev="15600000"/>
              </a:lightRig>
            </a:scene3d>
            <a:sp3d extrusionH="57150" prstMaterial="softEdge">
              <a:bevelT w="25400" h="38100"/>
            </a:sp3d>
          </a:bodyPr>
          <a:lstStyle/>
          <a:p>
            <a:pPr algn="ctr"/>
            <a:r>
              <a:rPr lang="zh-CN" altLang="en-US" sz="2133" b="1" dirty="0">
                <a:ln/>
                <a:solidFill>
                  <a:srgbClr val="C00000"/>
                </a:solidFill>
              </a:rPr>
              <a:t>危险</a:t>
            </a:r>
          </a:p>
        </p:txBody>
      </p:sp>
      <p:sp>
        <p:nvSpPr>
          <p:cNvPr id="18" name="文本框 7"/>
          <p:cNvSpPr txBox="1"/>
          <p:nvPr/>
        </p:nvSpPr>
        <p:spPr>
          <a:xfrm>
            <a:off x="9376066" y="2097443"/>
            <a:ext cx="1674089" cy="472565"/>
          </a:xfrm>
          <a:prstGeom prst="rect">
            <a:avLst/>
          </a:prstGeom>
          <a:noFill/>
        </p:spPr>
        <p:txBody>
          <a:bodyPr wrap="square" rtlCol="0">
            <a:spAutoFit/>
          </a:bodyPr>
          <a:lstStyle/>
          <a:p>
            <a:pPr>
              <a:lnSpc>
                <a:spcPct val="150000"/>
              </a:lnSpc>
            </a:pPr>
            <a:r>
              <a:rPr lang="zh-CN" altLang="en-US" sz="1867" dirty="0">
                <a:latin typeface="微软雅黑" panose="020B0503020204020204" pitchFamily="34" charset="-122"/>
                <a:ea typeface="微软雅黑" panose="020B0503020204020204" pitchFamily="34" charset="-122"/>
              </a:rPr>
              <a:t>正确赋值</a:t>
            </a:r>
            <a:endParaRPr lang="en-US" altLang="zh-CN" sz="1867" dirty="0">
              <a:latin typeface="微软雅黑" panose="020B0503020204020204" pitchFamily="34" charset="-122"/>
              <a:ea typeface="微软雅黑" panose="020B0503020204020204" pitchFamily="34" charset="-122"/>
            </a:endParaRPr>
          </a:p>
        </p:txBody>
      </p:sp>
      <p:sp>
        <p:nvSpPr>
          <p:cNvPr id="19" name="文本框 7"/>
          <p:cNvSpPr txBox="1"/>
          <p:nvPr/>
        </p:nvSpPr>
        <p:spPr>
          <a:xfrm>
            <a:off x="9376066" y="3113115"/>
            <a:ext cx="1674089" cy="472565"/>
          </a:xfrm>
          <a:prstGeom prst="rect">
            <a:avLst/>
          </a:prstGeom>
          <a:noFill/>
        </p:spPr>
        <p:txBody>
          <a:bodyPr wrap="square" rtlCol="0">
            <a:spAutoFit/>
          </a:bodyPr>
          <a:lstStyle/>
          <a:p>
            <a:pPr>
              <a:lnSpc>
                <a:spcPct val="150000"/>
              </a:lnSpc>
            </a:pPr>
            <a:r>
              <a:rPr lang="zh-CN" altLang="en-US" sz="1867" dirty="0">
                <a:latin typeface="微软雅黑" pitchFamily="34" charset="-122"/>
                <a:ea typeface="微软雅黑" pitchFamily="34" charset="-122"/>
              </a:rPr>
              <a:t>错误</a:t>
            </a:r>
            <a:endParaRPr lang="en-US" altLang="zh-CN" sz="1867" dirty="0">
              <a:latin typeface="微软雅黑" pitchFamily="34" charset="-122"/>
              <a:ea typeface="微软雅黑" pitchFamily="34" charset="-122"/>
            </a:endParaRPr>
          </a:p>
        </p:txBody>
      </p:sp>
      <p:sp>
        <p:nvSpPr>
          <p:cNvPr id="20" name="文本框 7"/>
          <p:cNvSpPr txBox="1"/>
          <p:nvPr/>
        </p:nvSpPr>
        <p:spPr>
          <a:xfrm>
            <a:off x="9616690" y="4452303"/>
            <a:ext cx="1674089" cy="472565"/>
          </a:xfrm>
          <a:prstGeom prst="rect">
            <a:avLst/>
          </a:prstGeom>
          <a:noFill/>
        </p:spPr>
        <p:txBody>
          <a:bodyPr wrap="square" rtlCol="0">
            <a:spAutoFit/>
          </a:bodyPr>
          <a:lstStyle/>
          <a:p>
            <a:pPr>
              <a:lnSpc>
                <a:spcPct val="150000"/>
              </a:lnSpc>
            </a:pPr>
            <a:r>
              <a:rPr lang="zh-CN" altLang="en-US" sz="1867" dirty="0">
                <a:latin typeface="微软雅黑" panose="020B0503020204020204" pitchFamily="34" charset="-122"/>
                <a:ea typeface="微软雅黑" panose="020B0503020204020204" pitchFamily="34" charset="-122"/>
              </a:rPr>
              <a:t>正确赋值</a:t>
            </a:r>
            <a:endParaRPr lang="en-US" altLang="zh-CN" sz="1867" dirty="0">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3B1933AC-270F-445E-9A25-FF02D24B8779}"/>
              </a:ext>
            </a:extLst>
          </p:cNvPr>
          <p:cNvSpPr/>
          <p:nvPr/>
        </p:nvSpPr>
        <p:spPr>
          <a:xfrm>
            <a:off x="6883680" y="3681696"/>
            <a:ext cx="2374019" cy="526747"/>
          </a:xfrm>
          <a:prstGeom prst="rect">
            <a:avLst/>
          </a:prstGeom>
          <a:noFill/>
        </p:spPr>
        <p:txBody>
          <a:bodyPr wrap="square">
            <a:spAutoFit/>
          </a:bodyPr>
          <a:lstStyle/>
          <a:p>
            <a:pPr>
              <a:lnSpc>
                <a:spcPct val="150000"/>
              </a:lnSpc>
            </a:pPr>
            <a:r>
              <a:rPr lang="en-US" altLang="zh-CN" sz="2133" dirty="0"/>
              <a:t>B  *pb = pa;</a:t>
            </a:r>
          </a:p>
        </p:txBody>
      </p:sp>
      <p:sp>
        <p:nvSpPr>
          <p:cNvPr id="16" name="文本框 7">
            <a:extLst>
              <a:ext uri="{FF2B5EF4-FFF2-40B4-BE49-F238E27FC236}">
                <a16:creationId xmlns:a16="http://schemas.microsoft.com/office/drawing/2014/main" id="{DA75AE7A-83DC-460C-8D76-1DA4D5F60815}"/>
              </a:ext>
            </a:extLst>
          </p:cNvPr>
          <p:cNvSpPr txBox="1"/>
          <p:nvPr/>
        </p:nvSpPr>
        <p:spPr>
          <a:xfrm>
            <a:off x="9593580" y="3794034"/>
            <a:ext cx="1674089" cy="472565"/>
          </a:xfrm>
          <a:prstGeom prst="rect">
            <a:avLst/>
          </a:prstGeom>
          <a:noFill/>
        </p:spPr>
        <p:txBody>
          <a:bodyPr wrap="square" rtlCol="0">
            <a:spAutoFit/>
          </a:bodyPr>
          <a:lstStyle/>
          <a:p>
            <a:pPr>
              <a:lnSpc>
                <a:spcPct val="150000"/>
              </a:lnSpc>
            </a:pPr>
            <a:r>
              <a:rPr lang="zh-CN" altLang="en-US" sz="1867" dirty="0">
                <a:latin typeface="微软雅黑" panose="020B0503020204020204" pitchFamily="34" charset="-122"/>
                <a:ea typeface="微软雅黑" panose="020B0503020204020204" pitchFamily="34" charset="-122"/>
              </a:rPr>
              <a:t>错误</a:t>
            </a:r>
            <a:endParaRPr lang="en-US" altLang="zh-CN" sz="1867" dirty="0">
              <a:latin typeface="微软雅黑" panose="020B0503020204020204" pitchFamily="34" charset="-122"/>
              <a:ea typeface="微软雅黑" panose="020B0503020204020204"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linds(horizontal)">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linds(horizontal)">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linds(horizontal)">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blinds(horizontal)">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blinds(horizontal)">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blinds(horizontal)">
                                      <p:cBhvr>
                                        <p:cTn id="52" dur="500"/>
                                        <p:tgtEl>
                                          <p:spTgt spid="17"/>
                                        </p:tgtEl>
                                      </p:cBhvr>
                                    </p:animEffect>
                                  </p:childTnLst>
                                </p:cTn>
                              </p:par>
                            </p:childTnLst>
                          </p:cTn>
                        </p:par>
                        <p:par>
                          <p:cTn id="53" fill="hold">
                            <p:stCondLst>
                              <p:cond delay="500"/>
                            </p:stCondLst>
                            <p:childTnLst>
                              <p:par>
                                <p:cTn id="54" presetID="6" presetClass="emph" presetSubtype="0" fill="hold" grpId="1" nodeType="afterEffect">
                                  <p:stCondLst>
                                    <p:cond delay="0"/>
                                  </p:stCondLst>
                                  <p:childTnLst>
                                    <p:animScale>
                                      <p:cBhvr>
                                        <p:cTn id="55" dur="2000" fill="hold"/>
                                        <p:tgtEl>
                                          <p:spTgt spid="1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5" grpId="0"/>
      <p:bldP spid="17" grpId="0" animBg="1"/>
      <p:bldP spid="17" grpId="1" animBg="1"/>
      <p:bldP spid="18" grpId="0"/>
      <p:bldP spid="19" grpId="0"/>
      <p:bldP spid="20" grpId="0"/>
      <p:bldP spid="14" grpId="0"/>
      <p:bldP spid="16" grpId="0"/>
    </p:bld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err="1"/>
              <a:t>dynamic_cast</a:t>
            </a:r>
            <a:endParaRPr lang="zh-CN" altLang="en-US" dirty="0"/>
          </a:p>
        </p:txBody>
      </p:sp>
      <p:sp>
        <p:nvSpPr>
          <p:cNvPr id="21" name="矩形 20"/>
          <p:cNvSpPr/>
          <p:nvPr/>
        </p:nvSpPr>
        <p:spPr>
          <a:xfrm>
            <a:off x="1011628" y="1747457"/>
            <a:ext cx="3820561" cy="526747"/>
          </a:xfrm>
          <a:prstGeom prst="rect">
            <a:avLst/>
          </a:prstGeom>
          <a:noFill/>
        </p:spPr>
        <p:txBody>
          <a:bodyPr wrap="square">
            <a:spAutoFit/>
          </a:bodyPr>
          <a:lstStyle/>
          <a:p>
            <a:pPr>
              <a:lnSpc>
                <a:spcPct val="150000"/>
              </a:lnSpc>
            </a:pPr>
            <a:r>
              <a:rPr lang="zh-CN" altLang="en-US" sz="2133" dirty="0"/>
              <a:t>编译器会检查转换是否合理</a:t>
            </a:r>
            <a:endParaRPr lang="en-US" altLang="zh-CN" sz="2133" dirty="0"/>
          </a:p>
        </p:txBody>
      </p:sp>
      <p:sp>
        <p:nvSpPr>
          <p:cNvPr id="24" name="矩形 23"/>
          <p:cNvSpPr/>
          <p:nvPr/>
        </p:nvSpPr>
        <p:spPr>
          <a:xfrm>
            <a:off x="1067613" y="4327966"/>
            <a:ext cx="2573140" cy="379656"/>
          </a:xfrm>
          <a:prstGeom prst="rect">
            <a:avLst/>
          </a:prstGeom>
          <a:noFill/>
        </p:spPr>
        <p:txBody>
          <a:bodyPr wrap="none">
            <a:spAutoFit/>
          </a:bodyPr>
          <a:lstStyle/>
          <a:p>
            <a:r>
              <a:rPr lang="zh-CN" altLang="en-US" sz="1867" dirty="0"/>
              <a:t>转换失败，返回空指针</a:t>
            </a:r>
          </a:p>
        </p:txBody>
      </p:sp>
      <p:sp>
        <p:nvSpPr>
          <p:cNvPr id="25" name="矩形 24"/>
          <p:cNvSpPr/>
          <p:nvPr/>
        </p:nvSpPr>
        <p:spPr>
          <a:xfrm>
            <a:off x="5275910" y="4327966"/>
            <a:ext cx="2334293" cy="379656"/>
          </a:xfrm>
          <a:prstGeom prst="rect">
            <a:avLst/>
          </a:prstGeom>
          <a:noFill/>
        </p:spPr>
        <p:txBody>
          <a:bodyPr wrap="none">
            <a:spAutoFit/>
          </a:bodyPr>
          <a:lstStyle/>
          <a:p>
            <a:r>
              <a:rPr lang="zh-CN" altLang="en-US" sz="1867" dirty="0"/>
              <a:t>转换失败，抛出异常</a:t>
            </a:r>
          </a:p>
        </p:txBody>
      </p:sp>
      <p:sp>
        <p:nvSpPr>
          <p:cNvPr id="26" name="矩形 25"/>
          <p:cNvSpPr/>
          <p:nvPr/>
        </p:nvSpPr>
        <p:spPr>
          <a:xfrm>
            <a:off x="1013605" y="3605793"/>
            <a:ext cx="3629520" cy="472565"/>
          </a:xfrm>
          <a:prstGeom prst="rect">
            <a:avLst/>
          </a:prstGeom>
          <a:noFill/>
        </p:spPr>
        <p:txBody>
          <a:bodyPr wrap="none">
            <a:spAutoFit/>
          </a:bodyPr>
          <a:lstStyle/>
          <a:p>
            <a:pPr>
              <a:lnSpc>
                <a:spcPct val="150000"/>
              </a:lnSpc>
            </a:pPr>
            <a:r>
              <a:rPr lang="en-US" altLang="zh-CN" sz="1867" dirty="0" err="1">
                <a:latin typeface="微软雅黑" pitchFamily="34" charset="-122"/>
                <a:ea typeface="微软雅黑" pitchFamily="34" charset="-122"/>
              </a:rPr>
              <a:t>dynamic_cast</a:t>
            </a:r>
            <a:r>
              <a:rPr lang="en-US" altLang="zh-CN" sz="1867" dirty="0">
                <a:latin typeface="微软雅黑" pitchFamily="34" charset="-122"/>
                <a:ea typeface="微软雅黑" pitchFamily="34" charset="-122"/>
              </a:rPr>
              <a:t>  &lt;</a:t>
            </a:r>
            <a:r>
              <a:rPr lang="zh-CN" altLang="en-US" sz="1867" dirty="0">
                <a:latin typeface="微软雅黑" pitchFamily="34" charset="-122"/>
                <a:ea typeface="微软雅黑" pitchFamily="34" charset="-122"/>
              </a:rPr>
              <a:t>类名 </a:t>
            </a:r>
            <a:r>
              <a:rPr lang="en-US" altLang="zh-CN" sz="1867" dirty="0">
                <a:latin typeface="微软雅黑" pitchFamily="34" charset="-122"/>
                <a:ea typeface="微软雅黑" pitchFamily="34" charset="-122"/>
              </a:rPr>
              <a:t> *&gt;  </a:t>
            </a:r>
            <a:r>
              <a:rPr lang="zh-CN" altLang="en-US" sz="1867" dirty="0">
                <a:latin typeface="微软雅黑" pitchFamily="34" charset="-122"/>
                <a:ea typeface="微软雅黑" pitchFamily="34" charset="-122"/>
              </a:rPr>
              <a:t>指针</a:t>
            </a:r>
            <a:r>
              <a:rPr lang="en-US" altLang="zh-CN" sz="1867" dirty="0">
                <a:latin typeface="微软雅黑" pitchFamily="34" charset="-122"/>
                <a:ea typeface="微软雅黑" pitchFamily="34" charset="-122"/>
              </a:rPr>
              <a:t> </a:t>
            </a:r>
          </a:p>
        </p:txBody>
      </p:sp>
      <p:sp>
        <p:nvSpPr>
          <p:cNvPr id="27" name="矩形 26"/>
          <p:cNvSpPr/>
          <p:nvPr/>
        </p:nvSpPr>
        <p:spPr>
          <a:xfrm>
            <a:off x="1067613" y="2935621"/>
            <a:ext cx="732893" cy="420564"/>
          </a:xfrm>
          <a:prstGeom prst="rect">
            <a:avLst/>
          </a:prstGeom>
          <a:noFill/>
        </p:spPr>
        <p:txBody>
          <a:bodyPr wrap="none">
            <a:spAutoFit/>
          </a:bodyPr>
          <a:lstStyle/>
          <a:p>
            <a:r>
              <a:rPr lang="zh-CN" altLang="en-US" sz="2133" b="1" dirty="0"/>
              <a:t>格式</a:t>
            </a:r>
          </a:p>
        </p:txBody>
      </p:sp>
      <p:sp>
        <p:nvSpPr>
          <p:cNvPr id="11" name="矩形 10">
            <a:extLst>
              <a:ext uri="{FF2B5EF4-FFF2-40B4-BE49-F238E27FC236}">
                <a16:creationId xmlns:a16="http://schemas.microsoft.com/office/drawing/2014/main" id="{7CB7E181-CC0A-4AF1-AEC0-76114431BE40}"/>
              </a:ext>
            </a:extLst>
          </p:cNvPr>
          <p:cNvSpPr/>
          <p:nvPr/>
        </p:nvSpPr>
        <p:spPr>
          <a:xfrm>
            <a:off x="5275910" y="3582677"/>
            <a:ext cx="3967753" cy="472565"/>
          </a:xfrm>
          <a:prstGeom prst="rect">
            <a:avLst/>
          </a:prstGeom>
          <a:noFill/>
        </p:spPr>
        <p:txBody>
          <a:bodyPr wrap="none">
            <a:spAutoFit/>
          </a:bodyPr>
          <a:lstStyle/>
          <a:p>
            <a:pPr>
              <a:lnSpc>
                <a:spcPct val="150000"/>
              </a:lnSpc>
            </a:pPr>
            <a:r>
              <a:rPr lang="en-US" altLang="zh-CN" sz="1867" dirty="0" err="1">
                <a:latin typeface="微软雅黑" pitchFamily="34" charset="-122"/>
                <a:ea typeface="微软雅黑" pitchFamily="34" charset="-122"/>
              </a:rPr>
              <a:t>dynamic_cast</a:t>
            </a:r>
            <a:r>
              <a:rPr lang="en-US" altLang="zh-CN" sz="1867" dirty="0">
                <a:latin typeface="微软雅黑" pitchFamily="34" charset="-122"/>
                <a:ea typeface="微软雅黑" pitchFamily="34" charset="-122"/>
              </a:rPr>
              <a:t>  &lt;</a:t>
            </a:r>
            <a:r>
              <a:rPr lang="zh-CN" altLang="en-US" sz="1867" dirty="0">
                <a:latin typeface="微软雅黑" pitchFamily="34" charset="-122"/>
                <a:ea typeface="微软雅黑" pitchFamily="34" charset="-122"/>
              </a:rPr>
              <a:t>类名 </a:t>
            </a:r>
            <a:r>
              <a:rPr lang="en-US" altLang="zh-CN" sz="1867" dirty="0">
                <a:latin typeface="微软雅黑" pitchFamily="34" charset="-122"/>
                <a:ea typeface="微软雅黑" pitchFamily="34" charset="-122"/>
              </a:rPr>
              <a:t> &amp;&gt;  </a:t>
            </a:r>
            <a:r>
              <a:rPr lang="zh-CN" altLang="en-US" sz="1867" dirty="0">
                <a:latin typeface="微软雅黑" pitchFamily="34" charset="-122"/>
                <a:ea typeface="微软雅黑" pitchFamily="34" charset="-122"/>
              </a:rPr>
              <a:t>变量名</a:t>
            </a:r>
            <a:r>
              <a:rPr lang="en-US" altLang="zh-CN" sz="1867" dirty="0">
                <a:latin typeface="微软雅黑" pitchFamily="34" charset="-122"/>
                <a:ea typeface="微软雅黑" pitchFamily="34" charset="-122"/>
              </a:rPr>
              <a:t> </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linds(horizontal)">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linds(horizontal)">
                                      <p:cBhvr>
                                        <p:cTn id="12" dur="500"/>
                                        <p:tgtEl>
                                          <p:spTgt spid="2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blinds(horizontal)">
                                      <p:cBhvr>
                                        <p:cTn id="15" dur="5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linds(horizontal)">
                                      <p:cBhvr>
                                        <p:cTn id="20" dur="500"/>
                                        <p:tgtEl>
                                          <p:spTgt spid="11"/>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blinds(horizontal)">
                                      <p:cBhvr>
                                        <p:cTn id="2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11" grpId="0"/>
    </p:bld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矩形 1"/>
          <p:cNvSpPr>
            <a:spLocks noChangeArrowheads="1"/>
          </p:cNvSpPr>
          <p:nvPr/>
        </p:nvSpPr>
        <p:spPr bwMode="auto">
          <a:xfrm>
            <a:off x="358776" y="942975"/>
            <a:ext cx="5403851" cy="4940776"/>
          </a:xfrm>
          <a:prstGeom prst="rect">
            <a:avLst/>
          </a:prstGeom>
          <a:noFill/>
          <a:ln w="9525">
            <a:noFill/>
            <a:miter lim="800000"/>
            <a:headEnd/>
            <a:tailEnd/>
          </a:ln>
        </p:spPr>
        <p:txBody>
          <a:bodyPr wrap="square">
            <a:spAutoFit/>
          </a:bodyPr>
          <a:lstStyle/>
          <a:p>
            <a:pPr>
              <a:spcBef>
                <a:spcPts val="267"/>
              </a:spcBef>
            </a:pPr>
            <a:r>
              <a:rPr lang="en-US" altLang="zh-CN" sz="1867" dirty="0">
                <a:latin typeface="微软雅黑" pitchFamily="34" charset="-122"/>
                <a:ea typeface="微软雅黑" pitchFamily="34" charset="-122"/>
              </a:rPr>
              <a:t>class A {</a:t>
            </a:r>
          </a:p>
          <a:p>
            <a:pPr>
              <a:spcBef>
                <a:spcPts val="267"/>
              </a:spcBef>
            </a:pPr>
            <a:r>
              <a:rPr lang="en-US" altLang="zh-CN" sz="1867" dirty="0">
                <a:latin typeface="微软雅黑" pitchFamily="34" charset="-122"/>
                <a:ea typeface="微软雅黑" pitchFamily="34" charset="-122"/>
              </a:rPr>
              <a:t>public:</a:t>
            </a:r>
          </a:p>
          <a:p>
            <a:pPr>
              <a:spcBef>
                <a:spcPts val="267"/>
              </a:spcBef>
            </a:pPr>
            <a:r>
              <a:rPr lang="en-US" altLang="zh-CN" sz="1867" dirty="0">
                <a:latin typeface="微软雅黑" pitchFamily="34" charset="-122"/>
                <a:ea typeface="微软雅黑" pitchFamily="34" charset="-122"/>
              </a:rPr>
              <a:t>          virtual void </a:t>
            </a:r>
            <a:r>
              <a:rPr lang="en-US" altLang="zh-CN" sz="1867" dirty="0" err="1">
                <a:latin typeface="微软雅黑" pitchFamily="34" charset="-122"/>
                <a:ea typeface="微软雅黑" pitchFamily="34" charset="-122"/>
              </a:rPr>
              <a:t>printA</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"A\n"; }</a:t>
            </a:r>
          </a:p>
          <a:p>
            <a:pPr>
              <a:spcBef>
                <a:spcPts val="267"/>
              </a:spcBef>
            </a:pPr>
            <a:r>
              <a:rPr lang="en-US" altLang="zh-CN" sz="1867" dirty="0">
                <a:latin typeface="微软雅黑" pitchFamily="34" charset="-122"/>
                <a:ea typeface="微软雅黑" pitchFamily="34" charset="-122"/>
              </a:rPr>
              <a:t>};</a:t>
            </a:r>
          </a:p>
          <a:p>
            <a:pPr>
              <a:spcBef>
                <a:spcPts val="267"/>
              </a:spcBef>
            </a:pPr>
            <a:r>
              <a:rPr lang="en-US" altLang="zh-CN" sz="1867" dirty="0">
                <a:latin typeface="微软雅黑" pitchFamily="34" charset="-122"/>
                <a:ea typeface="微软雅黑" pitchFamily="34" charset="-122"/>
              </a:rPr>
              <a:t>class B: public A {</a:t>
            </a:r>
          </a:p>
          <a:p>
            <a:pPr>
              <a:spcBef>
                <a:spcPts val="267"/>
              </a:spcBef>
            </a:pPr>
            <a:r>
              <a:rPr lang="en-US" altLang="zh-CN" sz="1867" dirty="0">
                <a:latin typeface="微软雅黑" pitchFamily="34" charset="-122"/>
                <a:ea typeface="微软雅黑" pitchFamily="34" charset="-122"/>
              </a:rPr>
              <a:t>public:</a:t>
            </a:r>
          </a:p>
          <a:p>
            <a:pPr>
              <a:spcBef>
                <a:spcPts val="267"/>
              </a:spcBef>
            </a:pPr>
            <a:r>
              <a:rPr lang="en-US" altLang="zh-CN" sz="1867" dirty="0">
                <a:latin typeface="微软雅黑" pitchFamily="34" charset="-122"/>
                <a:ea typeface="微软雅黑" pitchFamily="34" charset="-122"/>
              </a:rPr>
              <a:t>          void </a:t>
            </a:r>
            <a:r>
              <a:rPr lang="en-US" altLang="zh-CN" sz="1867" dirty="0" err="1">
                <a:latin typeface="微软雅黑" pitchFamily="34" charset="-122"/>
                <a:ea typeface="微软雅黑" pitchFamily="34" charset="-122"/>
              </a:rPr>
              <a:t>printB</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"B\n"; }</a:t>
            </a:r>
          </a:p>
          <a:p>
            <a:pPr>
              <a:spcBef>
                <a:spcPts val="267"/>
              </a:spcBef>
            </a:pPr>
            <a:r>
              <a:rPr lang="en-US" altLang="zh-CN" sz="1867" dirty="0">
                <a:latin typeface="微软雅黑" pitchFamily="34" charset="-122"/>
                <a:ea typeface="微软雅黑" pitchFamily="34" charset="-122"/>
              </a:rPr>
              <a:t>          void </a:t>
            </a:r>
            <a:r>
              <a:rPr lang="en-US" altLang="zh-CN" sz="1867" dirty="0" err="1">
                <a:latin typeface="微软雅黑" pitchFamily="34" charset="-122"/>
                <a:ea typeface="微软雅黑" pitchFamily="34" charset="-122"/>
              </a:rPr>
              <a:t>printA</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"AB\n"; }</a:t>
            </a:r>
          </a:p>
          <a:p>
            <a:pPr>
              <a:spcBef>
                <a:spcPts val="267"/>
              </a:spcBef>
            </a:pPr>
            <a:r>
              <a:rPr lang="en-US" altLang="zh-CN" sz="1867" dirty="0">
                <a:latin typeface="微软雅黑" pitchFamily="34" charset="-122"/>
                <a:ea typeface="微软雅黑" pitchFamily="34" charset="-122"/>
              </a:rPr>
              <a:t>};</a:t>
            </a:r>
          </a:p>
          <a:p>
            <a:pPr>
              <a:spcBef>
                <a:spcPts val="267"/>
              </a:spcBef>
            </a:pPr>
            <a:r>
              <a:rPr lang="en-US" altLang="zh-CN" sz="1867" dirty="0">
                <a:latin typeface="微软雅黑" pitchFamily="34" charset="-122"/>
                <a:ea typeface="微软雅黑" pitchFamily="34" charset="-122"/>
              </a:rPr>
              <a:t>class C: public B {</a:t>
            </a:r>
          </a:p>
          <a:p>
            <a:pPr>
              <a:spcBef>
                <a:spcPts val="267"/>
              </a:spcBef>
            </a:pPr>
            <a:r>
              <a:rPr lang="en-US" altLang="zh-CN" sz="1867" dirty="0">
                <a:latin typeface="微软雅黑" pitchFamily="34" charset="-122"/>
                <a:ea typeface="微软雅黑" pitchFamily="34" charset="-122"/>
              </a:rPr>
              <a:t>public:</a:t>
            </a:r>
          </a:p>
          <a:p>
            <a:pPr>
              <a:spcBef>
                <a:spcPts val="267"/>
              </a:spcBef>
            </a:pPr>
            <a:r>
              <a:rPr lang="en-US" altLang="zh-CN" sz="1867" dirty="0">
                <a:latin typeface="微软雅黑" pitchFamily="34" charset="-122"/>
                <a:ea typeface="微软雅黑" pitchFamily="34" charset="-122"/>
              </a:rPr>
              <a:t>          void </a:t>
            </a:r>
            <a:r>
              <a:rPr lang="en-US" altLang="zh-CN" sz="1867" dirty="0" err="1">
                <a:latin typeface="微软雅黑" pitchFamily="34" charset="-122"/>
                <a:ea typeface="微软雅黑" pitchFamily="34" charset="-122"/>
              </a:rPr>
              <a:t>printC</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"C\n"; }</a:t>
            </a:r>
          </a:p>
          <a:p>
            <a:pPr>
              <a:spcBef>
                <a:spcPts val="267"/>
              </a:spcBef>
            </a:pPr>
            <a:r>
              <a:rPr lang="en-US" altLang="zh-CN" sz="1867" dirty="0">
                <a:latin typeface="微软雅黑" pitchFamily="34" charset="-122"/>
                <a:ea typeface="微软雅黑" pitchFamily="34" charset="-122"/>
              </a:rPr>
              <a:t>          void </a:t>
            </a:r>
            <a:r>
              <a:rPr lang="en-US" altLang="zh-CN" sz="1867" dirty="0" err="1">
                <a:latin typeface="微软雅黑" pitchFamily="34" charset="-122"/>
                <a:ea typeface="微软雅黑" pitchFamily="34" charset="-122"/>
              </a:rPr>
              <a:t>printB</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"B\n"; }</a:t>
            </a:r>
          </a:p>
          <a:p>
            <a:pPr>
              <a:spcBef>
                <a:spcPts val="267"/>
              </a:spcBef>
            </a:pPr>
            <a:r>
              <a:rPr lang="en-US" altLang="zh-CN" sz="1867" dirty="0">
                <a:latin typeface="微软雅黑" pitchFamily="34" charset="-122"/>
                <a:ea typeface="微软雅黑" pitchFamily="34" charset="-122"/>
              </a:rPr>
              <a:t>          void </a:t>
            </a:r>
            <a:r>
              <a:rPr lang="en-US" altLang="zh-CN" sz="1867" dirty="0" err="1">
                <a:latin typeface="微软雅黑" pitchFamily="34" charset="-122"/>
                <a:ea typeface="微软雅黑" pitchFamily="34" charset="-122"/>
              </a:rPr>
              <a:t>printA</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"AC\n"; }</a:t>
            </a:r>
          </a:p>
          <a:p>
            <a:pPr>
              <a:spcBef>
                <a:spcPts val="267"/>
              </a:spcBef>
            </a:pPr>
            <a:r>
              <a:rPr lang="en-US" altLang="zh-CN" sz="1867" dirty="0">
                <a:latin typeface="微软雅黑" pitchFamily="34" charset="-122"/>
                <a:ea typeface="微软雅黑" pitchFamily="34" charset="-122"/>
              </a:rPr>
              <a:t>};</a:t>
            </a:r>
          </a:p>
        </p:txBody>
      </p:sp>
      <p:sp>
        <p:nvSpPr>
          <p:cNvPr id="3" name="圆角矩形标注 2"/>
          <p:cNvSpPr>
            <a:spLocks noChangeArrowheads="1"/>
          </p:cNvSpPr>
          <p:nvPr/>
        </p:nvSpPr>
        <p:spPr bwMode="auto">
          <a:xfrm>
            <a:off x="3617384" y="544513"/>
            <a:ext cx="2326216" cy="398463"/>
          </a:xfrm>
          <a:prstGeom prst="wedgeRoundRectCallout">
            <a:avLst>
              <a:gd name="adj1" fmla="val -89171"/>
              <a:gd name="adj2" fmla="val 211705"/>
              <a:gd name="adj3" fmla="val 16667"/>
            </a:avLst>
          </a:prstGeom>
          <a:noFill/>
          <a:ln w="12700" cap="sq" algn="ctr">
            <a:solidFill>
              <a:schemeClr val="tx1"/>
            </a:solidFill>
            <a:round/>
            <a:headEnd type="none" w="sm" len="sm"/>
            <a:tailEnd type="none" w="sm" len="sm"/>
          </a:ln>
        </p:spPr>
        <p:txBody>
          <a:bodyPr wrap="none" anchor="ctr"/>
          <a:lstStyle/>
          <a:p>
            <a:r>
              <a:rPr lang="zh-CN" altLang="en-US" sz="1867"/>
              <a:t>基类一定要有虚函数</a:t>
            </a:r>
          </a:p>
        </p:txBody>
      </p:sp>
      <p:sp>
        <p:nvSpPr>
          <p:cNvPr id="4" name="标题 3">
            <a:extLst>
              <a:ext uri="{FF2B5EF4-FFF2-40B4-BE49-F238E27FC236}">
                <a16:creationId xmlns:a16="http://schemas.microsoft.com/office/drawing/2014/main" id="{148CA69D-86A5-3251-5A05-86396CFAAAA5}"/>
              </a:ext>
            </a:extLst>
          </p:cNvPr>
          <p:cNvSpPr>
            <a:spLocks noGrp="1"/>
          </p:cNvSpPr>
          <p:nvPr>
            <p:ph type="title"/>
          </p:nvPr>
        </p:nvSpPr>
        <p:spPr/>
        <p:txBody>
          <a:bodyPr/>
          <a:lstStyle/>
          <a:p>
            <a:endParaRPr lang="zh-CN" altLang="en-US"/>
          </a:p>
        </p:txBody>
      </p:sp>
      <p:sp>
        <p:nvSpPr>
          <p:cNvPr id="8" name="文本框 7"/>
          <p:cNvSpPr txBox="1"/>
          <p:nvPr/>
        </p:nvSpPr>
        <p:spPr>
          <a:xfrm>
            <a:off x="6524627" y="1152526"/>
            <a:ext cx="2628899" cy="1334596"/>
          </a:xfrm>
          <a:prstGeom prst="rect">
            <a:avLst/>
          </a:prstGeom>
          <a:noFill/>
        </p:spPr>
        <p:txBody>
          <a:bodyPr wrap="square" rtlCol="0">
            <a:spAutoFit/>
          </a:bodyPr>
          <a:lstStyle/>
          <a:p>
            <a:pPr>
              <a:lnSpc>
                <a:spcPct val="150000"/>
              </a:lnSpc>
            </a:pPr>
            <a:r>
              <a:rPr lang="en-US" altLang="zh-CN" sz="1867" dirty="0">
                <a:latin typeface="微软雅黑" panose="020B0503020204020204" pitchFamily="34" charset="-122"/>
                <a:ea typeface="微软雅黑" panose="020B0503020204020204" pitchFamily="34" charset="-122"/>
              </a:rPr>
              <a:t>A  *pa  = new A; </a:t>
            </a:r>
          </a:p>
          <a:p>
            <a:pPr>
              <a:lnSpc>
                <a:spcPct val="150000"/>
              </a:lnSpc>
            </a:pPr>
            <a:r>
              <a:rPr lang="en-US" altLang="zh-CN" sz="1867" dirty="0">
                <a:latin typeface="微软雅黑" panose="020B0503020204020204" pitchFamily="34" charset="-122"/>
                <a:ea typeface="微软雅黑" panose="020B0503020204020204" pitchFamily="34" charset="-122"/>
              </a:rPr>
              <a:t>A  *pb = new B;</a:t>
            </a:r>
          </a:p>
          <a:p>
            <a:pPr>
              <a:lnSpc>
                <a:spcPct val="150000"/>
              </a:lnSpc>
            </a:pPr>
            <a:r>
              <a:rPr lang="en-US" altLang="zh-CN" sz="1867" dirty="0">
                <a:latin typeface="微软雅黑" panose="020B0503020204020204" pitchFamily="34" charset="-122"/>
                <a:ea typeface="微软雅黑" panose="020B0503020204020204" pitchFamily="34" charset="-122"/>
              </a:rPr>
              <a:t>A   *pc = new C;</a:t>
            </a:r>
          </a:p>
        </p:txBody>
      </p:sp>
      <p:sp>
        <p:nvSpPr>
          <p:cNvPr id="9" name="文本框 8"/>
          <p:cNvSpPr txBox="1"/>
          <p:nvPr/>
        </p:nvSpPr>
        <p:spPr>
          <a:xfrm>
            <a:off x="5834299" y="3028336"/>
            <a:ext cx="4800600" cy="1334596"/>
          </a:xfrm>
          <a:prstGeom prst="rect">
            <a:avLst/>
          </a:prstGeom>
          <a:noFill/>
        </p:spPr>
        <p:txBody>
          <a:bodyPr wrap="square" rtlCol="0">
            <a:spAutoFit/>
          </a:bodyPr>
          <a:lstStyle/>
          <a:p>
            <a:pPr>
              <a:lnSpc>
                <a:spcPct val="150000"/>
              </a:lnSpc>
            </a:pPr>
            <a:r>
              <a:rPr lang="en-US" altLang="zh-CN" sz="1867" dirty="0">
                <a:latin typeface="微软雅黑" pitchFamily="34" charset="-122"/>
                <a:ea typeface="微软雅黑" pitchFamily="34" charset="-122"/>
              </a:rPr>
              <a:t>B *p1   = </a:t>
            </a:r>
            <a:r>
              <a:rPr lang="en-US" altLang="zh-CN" sz="1867" dirty="0" err="1">
                <a:latin typeface="微软雅黑" pitchFamily="34" charset="-122"/>
                <a:ea typeface="微软雅黑" pitchFamily="34" charset="-122"/>
              </a:rPr>
              <a:t>dynamic_cast</a:t>
            </a:r>
            <a:r>
              <a:rPr lang="en-US" altLang="zh-CN" sz="1867" dirty="0">
                <a:latin typeface="微软雅黑" pitchFamily="34" charset="-122"/>
                <a:ea typeface="微软雅黑" pitchFamily="34" charset="-122"/>
              </a:rPr>
              <a:t>  &lt;B  *&gt;  </a:t>
            </a:r>
            <a:r>
              <a:rPr lang="en-US" altLang="zh-CN" sz="1867" dirty="0" err="1">
                <a:latin typeface="微软雅黑" pitchFamily="34" charset="-122"/>
                <a:ea typeface="微软雅黑" pitchFamily="34" charset="-122"/>
              </a:rPr>
              <a:t>pb</a:t>
            </a:r>
            <a:r>
              <a:rPr lang="en-US" altLang="zh-CN" sz="1867" dirty="0">
                <a:latin typeface="微软雅黑" pitchFamily="34" charset="-122"/>
                <a:ea typeface="微软雅黑" pitchFamily="34" charset="-122"/>
              </a:rPr>
              <a:t>; </a:t>
            </a:r>
          </a:p>
          <a:p>
            <a:pPr>
              <a:lnSpc>
                <a:spcPct val="150000"/>
              </a:lnSpc>
            </a:pPr>
            <a:r>
              <a:rPr lang="en-US" altLang="zh-CN" sz="1867" dirty="0">
                <a:latin typeface="微软雅黑" pitchFamily="34" charset="-122"/>
                <a:ea typeface="微软雅黑" pitchFamily="34" charset="-122"/>
              </a:rPr>
              <a:t>B *p2   = </a:t>
            </a:r>
            <a:r>
              <a:rPr lang="en-US" altLang="zh-CN" sz="1867" dirty="0" err="1">
                <a:latin typeface="微软雅黑" pitchFamily="34" charset="-122"/>
                <a:ea typeface="微软雅黑" pitchFamily="34" charset="-122"/>
              </a:rPr>
              <a:t>dynamic_cast</a:t>
            </a:r>
            <a:r>
              <a:rPr lang="en-US" altLang="zh-CN" sz="1867" dirty="0">
                <a:latin typeface="微软雅黑" pitchFamily="34" charset="-122"/>
                <a:ea typeface="微软雅黑" pitchFamily="34" charset="-122"/>
              </a:rPr>
              <a:t> &lt;B  *&gt;  pa; </a:t>
            </a:r>
          </a:p>
          <a:p>
            <a:pPr>
              <a:lnSpc>
                <a:spcPct val="150000"/>
              </a:lnSpc>
            </a:pPr>
            <a:r>
              <a:rPr lang="en-US" altLang="zh-CN" sz="1867" dirty="0">
                <a:latin typeface="微软雅黑" pitchFamily="34" charset="-122"/>
                <a:ea typeface="微软雅黑" pitchFamily="34" charset="-122"/>
              </a:rPr>
              <a:t>B  *p3  = </a:t>
            </a:r>
            <a:r>
              <a:rPr lang="en-US" altLang="zh-CN" sz="1867" dirty="0" err="1">
                <a:latin typeface="微软雅黑" pitchFamily="34" charset="-122"/>
                <a:ea typeface="微软雅黑" pitchFamily="34" charset="-122"/>
              </a:rPr>
              <a:t>dynamic_cast</a:t>
            </a:r>
            <a:r>
              <a:rPr lang="en-US" altLang="zh-CN" sz="1867" dirty="0">
                <a:latin typeface="微软雅黑" pitchFamily="34" charset="-122"/>
                <a:ea typeface="微软雅黑" pitchFamily="34" charset="-122"/>
              </a:rPr>
              <a:t> &lt;B  *&gt;  pc; </a:t>
            </a:r>
          </a:p>
        </p:txBody>
      </p:sp>
      <p:sp>
        <p:nvSpPr>
          <p:cNvPr id="10" name="文本框 7"/>
          <p:cNvSpPr txBox="1"/>
          <p:nvPr/>
        </p:nvSpPr>
        <p:spPr>
          <a:xfrm>
            <a:off x="10213112" y="3028336"/>
            <a:ext cx="1674089" cy="1334596"/>
          </a:xfrm>
          <a:prstGeom prst="rect">
            <a:avLst/>
          </a:prstGeom>
          <a:noFill/>
        </p:spPr>
        <p:txBody>
          <a:bodyPr wrap="square" rtlCol="0">
            <a:spAutoFit/>
          </a:bodyPr>
          <a:lstStyle/>
          <a:p>
            <a:pPr>
              <a:lnSpc>
                <a:spcPct val="150000"/>
              </a:lnSpc>
            </a:pPr>
            <a:r>
              <a:rPr lang="zh-CN" altLang="en-US" sz="1867" dirty="0">
                <a:latin typeface="微软雅黑" panose="020B0503020204020204" pitchFamily="34" charset="-122"/>
                <a:ea typeface="微软雅黑" panose="020B0503020204020204" pitchFamily="34" charset="-122"/>
              </a:rPr>
              <a:t>正确赋值</a:t>
            </a:r>
            <a:endParaRPr lang="en-US" altLang="zh-CN" sz="1867" dirty="0">
              <a:latin typeface="微软雅黑" panose="020B0503020204020204" pitchFamily="34" charset="-122"/>
              <a:ea typeface="微软雅黑" panose="020B0503020204020204" pitchFamily="34" charset="-122"/>
            </a:endParaRPr>
          </a:p>
          <a:p>
            <a:pPr>
              <a:lnSpc>
                <a:spcPct val="150000"/>
              </a:lnSpc>
            </a:pPr>
            <a:r>
              <a:rPr lang="zh-CN" altLang="en-US" sz="1867" dirty="0">
                <a:latin typeface="微软雅黑" pitchFamily="34" charset="-122"/>
                <a:ea typeface="微软雅黑" pitchFamily="34" charset="-122"/>
              </a:rPr>
              <a:t>返回空指针</a:t>
            </a:r>
            <a:endParaRPr lang="en-US" altLang="zh-CN" sz="1867" dirty="0">
              <a:latin typeface="微软雅黑" pitchFamily="34" charset="-122"/>
              <a:ea typeface="微软雅黑" pitchFamily="34" charset="-122"/>
            </a:endParaRPr>
          </a:p>
          <a:p>
            <a:pPr>
              <a:lnSpc>
                <a:spcPct val="150000"/>
              </a:lnSpc>
            </a:pPr>
            <a:r>
              <a:rPr lang="zh-CN" altLang="en-US" sz="1867" dirty="0">
                <a:latin typeface="微软雅黑" pitchFamily="34" charset="-122"/>
                <a:ea typeface="微软雅黑" pitchFamily="34" charset="-122"/>
              </a:rPr>
              <a:t>正确赋值</a:t>
            </a:r>
            <a:endParaRPr lang="en-US" altLang="zh-CN" sz="1867" dirty="0">
              <a:latin typeface="微软雅黑" pitchFamily="34" charset="-122"/>
              <a:ea typeface="微软雅黑"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9" grpId="0"/>
      <p:bldP spid="10" grpId="0"/>
    </p:bld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a:spLocks noChangeArrowheads="1"/>
          </p:cNvSpPr>
          <p:nvPr/>
        </p:nvSpPr>
        <p:spPr bwMode="auto">
          <a:xfrm>
            <a:off x="7010937" y="1695451"/>
            <a:ext cx="1550456" cy="3540200"/>
          </a:xfrm>
          <a:prstGeom prst="rect">
            <a:avLst/>
          </a:prstGeom>
          <a:noFill/>
          <a:ln w="9525">
            <a:noFill/>
            <a:miter lim="800000"/>
            <a:headEnd/>
            <a:tailEnd/>
          </a:ln>
        </p:spPr>
        <p:txBody>
          <a:bodyPr wrap="square">
            <a:spAutoFit/>
          </a:bodyPr>
          <a:lstStyle/>
          <a:p>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main()</a:t>
            </a:r>
          </a:p>
          <a:p>
            <a:r>
              <a:rPr lang="en-US" altLang="zh-CN" sz="1867" dirty="0">
                <a:latin typeface="微软雅黑" pitchFamily="34" charset="-122"/>
                <a:ea typeface="微软雅黑" pitchFamily="34" charset="-122"/>
              </a:rPr>
              <a:t>{</a:t>
            </a:r>
          </a:p>
          <a:p>
            <a:r>
              <a:rPr lang="en-US" altLang="zh-CN" sz="1867" dirty="0">
                <a:latin typeface="微软雅黑" pitchFamily="34" charset="-122"/>
                <a:ea typeface="微软雅黑" pitchFamily="34" charset="-122"/>
              </a:rPr>
              <a:t>      B </a:t>
            </a:r>
            <a:r>
              <a:rPr lang="en-US" altLang="zh-CN" sz="1867" dirty="0" err="1">
                <a:latin typeface="微软雅黑" pitchFamily="34" charset="-122"/>
                <a:ea typeface="微软雅黑" pitchFamily="34" charset="-122"/>
              </a:rPr>
              <a:t>b</a:t>
            </a:r>
            <a:r>
              <a:rPr lang="en-US" altLang="zh-CN" sz="1867" dirty="0">
                <a:latin typeface="微软雅黑" pitchFamily="34" charset="-122"/>
                <a:ea typeface="微软雅黑" pitchFamily="34" charset="-122"/>
              </a:rPr>
              <a:t>;</a:t>
            </a:r>
          </a:p>
          <a:p>
            <a:r>
              <a:rPr lang="en-US" altLang="zh-CN" sz="1867" dirty="0">
                <a:latin typeface="微软雅黑" pitchFamily="34" charset="-122"/>
                <a:ea typeface="微软雅黑" pitchFamily="34" charset="-122"/>
              </a:rPr>
              <a:t>      C </a:t>
            </a:r>
            <a:r>
              <a:rPr lang="en-US" altLang="zh-CN" sz="1867" dirty="0" err="1">
                <a:latin typeface="微软雅黑" pitchFamily="34" charset="-122"/>
                <a:ea typeface="微软雅黑" pitchFamily="34" charset="-122"/>
              </a:rPr>
              <a:t>c</a:t>
            </a:r>
            <a:r>
              <a:rPr lang="en-US" altLang="zh-CN" sz="1867" dirty="0">
                <a:latin typeface="微软雅黑" pitchFamily="34" charset="-122"/>
                <a:ea typeface="微软雅黑" pitchFamily="34" charset="-122"/>
              </a:rPr>
              <a:t>;</a:t>
            </a:r>
          </a:p>
          <a:p>
            <a:r>
              <a:rPr lang="en-US" altLang="zh-CN" sz="1867" dirty="0">
                <a:latin typeface="微软雅黑" pitchFamily="34" charset="-122"/>
                <a:ea typeface="微软雅黑" pitchFamily="34" charset="-122"/>
              </a:rPr>
              <a:t>      A  </a:t>
            </a:r>
            <a:r>
              <a:rPr lang="en-US" altLang="zh-CN" sz="1867" dirty="0" err="1">
                <a:latin typeface="微软雅黑" pitchFamily="34" charset="-122"/>
                <a:ea typeface="微软雅黑" pitchFamily="34" charset="-122"/>
              </a:rPr>
              <a:t>a</a:t>
            </a:r>
            <a:r>
              <a:rPr lang="en-US" altLang="zh-CN" sz="1867" dirty="0">
                <a:latin typeface="微软雅黑" pitchFamily="34" charset="-122"/>
                <a:ea typeface="微软雅黑" pitchFamily="34" charset="-122"/>
              </a:rPr>
              <a:t>;</a:t>
            </a:r>
          </a:p>
          <a:p>
            <a:r>
              <a:rPr lang="en-US" altLang="zh-CN" sz="1867" dirty="0">
                <a:latin typeface="微软雅黑" pitchFamily="34" charset="-122"/>
                <a:ea typeface="微软雅黑" pitchFamily="34" charset="-122"/>
              </a:rPr>
              <a:t>      </a:t>
            </a:r>
          </a:p>
          <a:p>
            <a:r>
              <a:rPr lang="en-US" altLang="zh-CN" sz="1867" dirty="0">
                <a:latin typeface="微软雅黑" pitchFamily="34" charset="-122"/>
                <a:ea typeface="微软雅黑" pitchFamily="34" charset="-122"/>
              </a:rPr>
              <a:t>       f(&amp;a);</a:t>
            </a:r>
          </a:p>
          <a:p>
            <a:r>
              <a:rPr lang="en-US" altLang="zh-CN" sz="1867" dirty="0">
                <a:latin typeface="微软雅黑" pitchFamily="34" charset="-122"/>
                <a:ea typeface="微软雅黑" pitchFamily="34" charset="-122"/>
              </a:rPr>
              <a:t>       f(&amp;b);</a:t>
            </a:r>
          </a:p>
          <a:p>
            <a:r>
              <a:rPr lang="en-US" altLang="zh-CN" sz="1867" dirty="0">
                <a:latin typeface="微软雅黑" pitchFamily="34" charset="-122"/>
                <a:ea typeface="微软雅黑" pitchFamily="34" charset="-122"/>
              </a:rPr>
              <a:t>       f(&amp;c);</a:t>
            </a:r>
          </a:p>
          <a:p>
            <a:endParaRPr lang="en-US"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return 0;</a:t>
            </a:r>
          </a:p>
          <a:p>
            <a:r>
              <a:rPr lang="en-US" altLang="zh-CN" sz="1867" dirty="0">
                <a:latin typeface="微软雅黑" pitchFamily="34" charset="-122"/>
                <a:ea typeface="微软雅黑" pitchFamily="34" charset="-122"/>
              </a:rPr>
              <a:t>}</a:t>
            </a:r>
          </a:p>
        </p:txBody>
      </p:sp>
      <p:sp>
        <p:nvSpPr>
          <p:cNvPr id="6" name="TextBox 5"/>
          <p:cNvSpPr txBox="1">
            <a:spLocks noChangeArrowheads="1"/>
          </p:cNvSpPr>
          <p:nvPr/>
        </p:nvSpPr>
        <p:spPr bwMode="auto">
          <a:xfrm>
            <a:off x="9675283" y="1998813"/>
            <a:ext cx="1195917" cy="1241622"/>
          </a:xfrm>
          <a:prstGeom prst="rect">
            <a:avLst/>
          </a:prstGeom>
          <a:noFill/>
          <a:ln w="9525">
            <a:noFill/>
            <a:miter lim="800000"/>
            <a:headEnd/>
            <a:tailEnd/>
          </a:ln>
        </p:spPr>
        <p:txBody>
          <a:bodyPr wrap="square">
            <a:spAutoFit/>
          </a:bodyPr>
          <a:lstStyle/>
          <a:p>
            <a:r>
              <a:rPr lang="zh-CN" altLang="en-US" sz="1867" dirty="0"/>
              <a:t>输出：</a:t>
            </a:r>
            <a:endParaRPr lang="en-US" altLang="zh-CN" sz="1867" dirty="0"/>
          </a:p>
          <a:p>
            <a:r>
              <a:rPr lang="en-US" altLang="zh-CN" sz="1867" dirty="0"/>
              <a:t>NULL</a:t>
            </a:r>
          </a:p>
          <a:p>
            <a:r>
              <a:rPr lang="en-US" altLang="zh-CN" sz="1867" dirty="0"/>
              <a:t>B</a:t>
            </a:r>
          </a:p>
          <a:p>
            <a:r>
              <a:rPr lang="en-US" altLang="zh-CN" sz="1867" dirty="0"/>
              <a:t>C</a:t>
            </a:r>
            <a:endParaRPr lang="zh-CN" altLang="en-US" sz="1867" dirty="0"/>
          </a:p>
        </p:txBody>
      </p:sp>
      <p:sp>
        <p:nvSpPr>
          <p:cNvPr id="3" name="标题 2">
            <a:extLst>
              <a:ext uri="{FF2B5EF4-FFF2-40B4-BE49-F238E27FC236}">
                <a16:creationId xmlns:a16="http://schemas.microsoft.com/office/drawing/2014/main" id="{F609D274-A679-2440-BB6C-E3014CA33641}"/>
              </a:ext>
            </a:extLst>
          </p:cNvPr>
          <p:cNvSpPr>
            <a:spLocks noGrp="1"/>
          </p:cNvSpPr>
          <p:nvPr>
            <p:ph type="title"/>
          </p:nvPr>
        </p:nvSpPr>
        <p:spPr/>
        <p:txBody>
          <a:bodyPr/>
          <a:lstStyle/>
          <a:p>
            <a:endParaRPr lang="zh-CN" altLang="en-US"/>
          </a:p>
        </p:txBody>
      </p:sp>
      <p:sp>
        <p:nvSpPr>
          <p:cNvPr id="8" name="矩形 7"/>
          <p:cNvSpPr/>
          <p:nvPr/>
        </p:nvSpPr>
        <p:spPr>
          <a:xfrm>
            <a:off x="733425" y="1485852"/>
            <a:ext cx="5705476" cy="3489673"/>
          </a:xfrm>
          <a:prstGeom prst="rect">
            <a:avLst/>
          </a:prstGeom>
        </p:spPr>
        <p:txBody>
          <a:bodyPr wrap="square">
            <a:spAutoFit/>
          </a:bodyPr>
          <a:lstStyle/>
          <a:p>
            <a:pPr>
              <a:lnSpc>
                <a:spcPct val="150000"/>
              </a:lnSpc>
            </a:pPr>
            <a:r>
              <a:rPr lang="en-US" altLang="zh-CN" sz="1867" dirty="0">
                <a:latin typeface="微软雅黑" pitchFamily="34" charset="-122"/>
                <a:ea typeface="微软雅黑" pitchFamily="34" charset="-122"/>
              </a:rPr>
              <a:t>void f(A *p)</a:t>
            </a:r>
          </a:p>
          <a:p>
            <a:pPr>
              <a:lnSpc>
                <a:spcPct val="150000"/>
              </a:lnSpc>
            </a:pPr>
            <a:r>
              <a:rPr lang="en-US" altLang="zh-CN" sz="1867" dirty="0">
                <a:latin typeface="微软雅黑" pitchFamily="34" charset="-122"/>
                <a:ea typeface="微软雅黑" pitchFamily="34" charset="-122"/>
              </a:rPr>
              <a:t>{ </a:t>
            </a:r>
          </a:p>
          <a:p>
            <a:pPr>
              <a:lnSpc>
                <a:spcPct val="150000"/>
              </a:lnSpc>
            </a:pPr>
            <a:r>
              <a:rPr lang="en-US" altLang="zh-CN" sz="1867" dirty="0">
                <a:latin typeface="微软雅黑" pitchFamily="34" charset="-122"/>
                <a:ea typeface="微软雅黑" pitchFamily="34" charset="-122"/>
              </a:rPr>
              <a:t>     if  (</a:t>
            </a:r>
            <a:r>
              <a:rPr lang="en-US" altLang="zh-CN" sz="1867" dirty="0" err="1">
                <a:latin typeface="微软雅黑" pitchFamily="34" charset="-122"/>
                <a:ea typeface="微软雅黑" pitchFamily="34" charset="-122"/>
              </a:rPr>
              <a:t>dynamic_cast</a:t>
            </a:r>
            <a:r>
              <a:rPr lang="en-US" altLang="zh-CN" sz="1867" dirty="0">
                <a:latin typeface="微软雅黑" pitchFamily="34" charset="-122"/>
                <a:ea typeface="微软雅黑" pitchFamily="34" charset="-122"/>
              </a:rPr>
              <a:t>&lt;C *&gt; (p))   </a:t>
            </a:r>
          </a:p>
          <a:p>
            <a:pPr>
              <a:lnSpc>
                <a:spcPct val="15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dynamic_cast</a:t>
            </a:r>
            <a:r>
              <a:rPr lang="en-US" altLang="zh-CN" sz="1867" dirty="0">
                <a:latin typeface="微软雅黑" pitchFamily="34" charset="-122"/>
                <a:ea typeface="微软雅黑" pitchFamily="34" charset="-122"/>
              </a:rPr>
              <a:t>&lt;C *&gt; (p)-&gt;</a:t>
            </a:r>
            <a:r>
              <a:rPr lang="en-US" altLang="zh-CN" sz="1867" dirty="0" err="1">
                <a:latin typeface="微软雅黑" pitchFamily="34" charset="-122"/>
                <a:ea typeface="微软雅黑" pitchFamily="34" charset="-122"/>
              </a:rPr>
              <a:t>printC</a:t>
            </a:r>
            <a:r>
              <a:rPr lang="en-US" altLang="zh-CN" sz="1867" dirty="0">
                <a:latin typeface="微软雅黑" pitchFamily="34" charset="-122"/>
                <a:ea typeface="微软雅黑" pitchFamily="34" charset="-122"/>
              </a:rPr>
              <a:t>();</a:t>
            </a:r>
          </a:p>
          <a:p>
            <a:pPr>
              <a:lnSpc>
                <a:spcPct val="150000"/>
              </a:lnSpc>
            </a:pPr>
            <a:r>
              <a:rPr lang="en-US" altLang="zh-CN" sz="1867" dirty="0">
                <a:latin typeface="微软雅黑" pitchFamily="34" charset="-122"/>
                <a:ea typeface="微软雅黑" pitchFamily="34" charset="-122"/>
              </a:rPr>
              <a:t>    else  if  (</a:t>
            </a:r>
            <a:r>
              <a:rPr lang="en-US" altLang="zh-CN" sz="1867" dirty="0" err="1">
                <a:latin typeface="微软雅黑" pitchFamily="34" charset="-122"/>
                <a:ea typeface="微软雅黑" pitchFamily="34" charset="-122"/>
              </a:rPr>
              <a:t>dynamic_cast</a:t>
            </a:r>
            <a:r>
              <a:rPr lang="en-US" altLang="zh-CN" sz="1867" dirty="0">
                <a:latin typeface="微软雅黑" pitchFamily="34" charset="-122"/>
                <a:ea typeface="微软雅黑" pitchFamily="34" charset="-122"/>
              </a:rPr>
              <a:t>&lt;B *&gt; (p)) </a:t>
            </a:r>
          </a:p>
          <a:p>
            <a:pPr>
              <a:lnSpc>
                <a:spcPct val="15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dynamic_cast</a:t>
            </a:r>
            <a:r>
              <a:rPr lang="en-US" altLang="zh-CN" sz="1867" dirty="0">
                <a:latin typeface="微软雅黑" pitchFamily="34" charset="-122"/>
                <a:ea typeface="微软雅黑" pitchFamily="34" charset="-122"/>
              </a:rPr>
              <a:t>&lt;B *&gt; (p)-&gt;</a:t>
            </a:r>
            <a:r>
              <a:rPr lang="en-US" altLang="zh-CN" sz="1867" dirty="0" err="1">
                <a:latin typeface="微软雅黑" pitchFamily="34" charset="-122"/>
                <a:ea typeface="微软雅黑" pitchFamily="34" charset="-122"/>
              </a:rPr>
              <a:t>printB</a:t>
            </a:r>
            <a:r>
              <a:rPr lang="en-US" altLang="zh-CN" sz="1867" dirty="0">
                <a:latin typeface="微软雅黑" pitchFamily="34" charset="-122"/>
                <a:ea typeface="微软雅黑" pitchFamily="34" charset="-122"/>
              </a:rPr>
              <a:t>();</a:t>
            </a:r>
          </a:p>
          <a:p>
            <a:pPr>
              <a:lnSpc>
                <a:spcPct val="150000"/>
              </a:lnSpc>
            </a:pPr>
            <a:r>
              <a:rPr lang="en-US" altLang="zh-CN" sz="1867" dirty="0">
                <a:latin typeface="微软雅黑" pitchFamily="34" charset="-122"/>
                <a:ea typeface="微软雅黑" pitchFamily="34" charset="-122"/>
              </a:rPr>
              <a:t>            else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"NULL\n";</a:t>
            </a:r>
          </a:p>
          <a:p>
            <a:pPr>
              <a:lnSpc>
                <a:spcPct val="150000"/>
              </a:lnSpc>
            </a:pPr>
            <a:r>
              <a:rPr lang="en-US" altLang="zh-CN" sz="1867" dirty="0">
                <a:latin typeface="微软雅黑" pitchFamily="34" charset="-122"/>
                <a:ea typeface="微软雅黑" pitchFamily="34" charset="-122"/>
              </a:rPr>
              <a:t>}</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使用注意</a:t>
            </a:r>
          </a:p>
        </p:txBody>
      </p:sp>
      <p:sp>
        <p:nvSpPr>
          <p:cNvPr id="456707" name="内容占位符 2"/>
          <p:cNvSpPr>
            <a:spLocks noGrp="1"/>
          </p:cNvSpPr>
          <p:nvPr>
            <p:ph idx="4294967295"/>
          </p:nvPr>
        </p:nvSpPr>
        <p:spPr>
          <a:xfrm>
            <a:off x="1046163" y="1354138"/>
            <a:ext cx="11145837" cy="5189537"/>
          </a:xfrm>
        </p:spPr>
        <p:txBody>
          <a:bodyPr>
            <a:normAutofit/>
          </a:bodyPr>
          <a:lstStyle/>
          <a:p>
            <a:pPr>
              <a:lnSpc>
                <a:spcPct val="200000"/>
              </a:lnSpc>
            </a:pPr>
            <a:r>
              <a:rPr lang="en-US" altLang="zh-CN" b="1" dirty="0" err="1"/>
              <a:t>dynamin_cast</a:t>
            </a:r>
            <a:r>
              <a:rPr lang="zh-CN" altLang="en-US" b="1" dirty="0"/>
              <a:t>是用于多态性，基类一定要有虚函数</a:t>
            </a:r>
            <a:endParaRPr lang="en-US" altLang="zh-CN" b="1" dirty="0"/>
          </a:p>
          <a:p>
            <a:pPr>
              <a:lnSpc>
                <a:spcPct val="200000"/>
              </a:lnSpc>
            </a:pPr>
            <a:r>
              <a:rPr lang="zh-CN" altLang="en-US" b="1" dirty="0"/>
              <a:t>会用到</a:t>
            </a:r>
            <a:r>
              <a:rPr lang="en-US" altLang="zh-CN" b="1" dirty="0"/>
              <a:t>RTTI </a:t>
            </a:r>
            <a:r>
              <a:rPr lang="zh-CN" altLang="en-US" b="1" dirty="0"/>
              <a:t>技术，需要启动“运行时类型信息”这一选项</a:t>
            </a:r>
            <a:endParaRPr lang="en-US" altLang="zh-CN" b="1" dirty="0"/>
          </a:p>
          <a:p>
            <a:pPr>
              <a:lnSpc>
                <a:spcPct val="200000"/>
              </a:lnSpc>
            </a:pPr>
            <a:r>
              <a:rPr lang="zh-CN" altLang="en-US" b="1" dirty="0"/>
              <a:t>如果没有选，编译器报警告 </a:t>
            </a:r>
            <a:endParaRPr lang="en-US" altLang="zh-CN" b="1" dirty="0"/>
          </a:p>
          <a:p>
            <a:pPr>
              <a:spcBef>
                <a:spcPts val="0"/>
              </a:spcBef>
            </a:pPr>
            <a:r>
              <a:rPr lang="zh-CN" altLang="en-US" dirty="0"/>
              <a:t> </a:t>
            </a:r>
            <a:endParaRPr lang="en-US" altLang="zh-CN" dirty="0"/>
          </a:p>
          <a:p>
            <a:pPr>
              <a:spcBef>
                <a:spcPts val="0"/>
              </a:spcBef>
            </a:pPr>
            <a:r>
              <a:rPr lang="zh-CN" altLang="en-US" b="1" dirty="0"/>
              <a:t>设置方法</a:t>
            </a:r>
            <a:endParaRPr lang="en-US" altLang="zh-CN" b="1" dirty="0"/>
          </a:p>
          <a:p>
            <a:r>
              <a:rPr lang="zh-CN" altLang="en-US" sz="1867" dirty="0"/>
              <a:t>在</a:t>
            </a:r>
            <a:r>
              <a:rPr lang="en-US" altLang="zh-CN" sz="1867" dirty="0"/>
              <a:t>VS</a:t>
            </a:r>
            <a:r>
              <a:rPr lang="zh-CN" altLang="en-US" sz="1867" dirty="0"/>
              <a:t>中：在 </a:t>
            </a:r>
            <a:r>
              <a:rPr lang="en-US" altLang="zh-CN" sz="1867" dirty="0"/>
              <a:t>Project-&gt;Setting</a:t>
            </a:r>
            <a:r>
              <a:rPr lang="zh-CN" altLang="en-US" sz="1867" dirty="0"/>
              <a:t>中 </a:t>
            </a:r>
            <a:r>
              <a:rPr lang="en-US" altLang="zh-CN" sz="1867" dirty="0"/>
              <a:t>C/C++ -&gt; C++ Language</a:t>
            </a:r>
            <a:r>
              <a:rPr lang="zh-CN" altLang="en-US" sz="1867" dirty="0"/>
              <a:t>中设置</a:t>
            </a:r>
            <a:r>
              <a:rPr lang="zh-CN" altLang="en-US" dirty="0"/>
              <a:t> </a:t>
            </a:r>
          </a:p>
        </p:txBody>
      </p:sp>
    </p:spTree>
  </p:cSld>
  <p:clrMapOvr>
    <a:masterClrMapping/>
  </p:clrMapOvr>
  <p:transition spd="med">
    <p:fade/>
  </p:transition>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5762" name="Rectangle 2"/>
          <p:cNvSpPr>
            <a:spLocks noGrp="1" noChangeArrowheads="1"/>
          </p:cNvSpPr>
          <p:nvPr>
            <p:ph type="title"/>
          </p:nvPr>
        </p:nvSpPr>
        <p:spPr/>
        <p:txBody>
          <a:bodyPr/>
          <a:lstStyle/>
          <a:p>
            <a:pPr eaLnBrk="1" hangingPunct="1">
              <a:defRPr/>
            </a:pPr>
            <a:r>
              <a:rPr lang="zh-CN" altLang="en-US" dirty="0"/>
              <a:t>虚析构函数</a:t>
            </a:r>
          </a:p>
        </p:txBody>
      </p:sp>
      <p:sp>
        <p:nvSpPr>
          <p:cNvPr id="304131" name="Rectangle 3"/>
          <p:cNvSpPr>
            <a:spLocks noGrp="1" noChangeArrowheads="1"/>
          </p:cNvSpPr>
          <p:nvPr>
            <p:ph idx="4294967295"/>
          </p:nvPr>
        </p:nvSpPr>
        <p:spPr>
          <a:xfrm>
            <a:off x="413853" y="1160145"/>
            <a:ext cx="11277600" cy="4783138"/>
          </a:xfrm>
        </p:spPr>
        <p:txBody>
          <a:bodyPr>
            <a:normAutofit fontScale="92500" lnSpcReduction="20000"/>
          </a:bodyPr>
          <a:lstStyle/>
          <a:p>
            <a:pPr marL="0" indent="0">
              <a:lnSpc>
                <a:spcPct val="120000"/>
              </a:lnSpc>
              <a:spcBef>
                <a:spcPts val="2400"/>
              </a:spcBef>
              <a:buNone/>
            </a:pPr>
            <a:r>
              <a:rPr lang="zh-CN" altLang="en-US" b="1" dirty="0"/>
              <a:t>构造函数不能是虚函数</a:t>
            </a:r>
            <a:endParaRPr lang="en-US" altLang="zh-CN" b="1" dirty="0"/>
          </a:p>
          <a:p>
            <a:pPr marL="0" indent="0">
              <a:lnSpc>
                <a:spcPct val="120000"/>
              </a:lnSpc>
              <a:spcBef>
                <a:spcPts val="2400"/>
              </a:spcBef>
              <a:buNone/>
            </a:pPr>
            <a:r>
              <a:rPr lang="zh-CN" altLang="en-US" b="1" dirty="0"/>
              <a:t>析构函数可以是虚函数，而且最好是虚函数 </a:t>
            </a:r>
            <a:endParaRPr lang="en-US" altLang="zh-CN" b="1" dirty="0"/>
          </a:p>
          <a:p>
            <a:pPr marL="0" indent="0">
              <a:lnSpc>
                <a:spcPct val="120000"/>
              </a:lnSpc>
              <a:spcBef>
                <a:spcPts val="2400"/>
              </a:spcBef>
              <a:buNone/>
            </a:pPr>
            <a:r>
              <a:rPr lang="zh-CN" altLang="en-US" b="1" dirty="0"/>
              <a:t>作用</a:t>
            </a:r>
            <a:endParaRPr lang="en-US" altLang="zh-CN" b="1" dirty="0"/>
          </a:p>
          <a:p>
            <a:pPr marL="0" indent="0" eaLnBrk="1" hangingPunct="1">
              <a:lnSpc>
                <a:spcPct val="120000"/>
              </a:lnSpc>
              <a:buNone/>
            </a:pPr>
            <a:r>
              <a:rPr lang="zh-CN" altLang="en-US" sz="1867" dirty="0"/>
              <a:t>防止内存泄露</a:t>
            </a:r>
          </a:p>
          <a:p>
            <a:pPr marL="0" indent="0">
              <a:lnSpc>
                <a:spcPct val="120000"/>
              </a:lnSpc>
              <a:buNone/>
            </a:pPr>
            <a:endParaRPr lang="en-US" altLang="zh-CN" sz="1867" dirty="0"/>
          </a:p>
          <a:p>
            <a:pPr marL="0" indent="0">
              <a:lnSpc>
                <a:spcPct val="120000"/>
              </a:lnSpc>
              <a:buNone/>
            </a:pPr>
            <a:r>
              <a:rPr lang="zh-CN" altLang="en-US" b="1" dirty="0"/>
              <a:t>应用场景</a:t>
            </a:r>
            <a:endParaRPr lang="en-US" altLang="zh-CN" b="1" dirty="0"/>
          </a:p>
          <a:p>
            <a:pPr marL="0" indent="0">
              <a:lnSpc>
                <a:spcPct val="120000"/>
              </a:lnSpc>
              <a:buNone/>
            </a:pPr>
            <a:r>
              <a:rPr lang="zh-CN" altLang="en-US" sz="1867" dirty="0"/>
              <a:t>如果派生类新增加的数据成员中含有动态变量，那么派生类必须定义析构函数释放这部分空间。但如果派生类的对象是通过基类的指针操作的，则</a:t>
            </a:r>
            <a:r>
              <a:rPr lang="en-US" altLang="zh-CN" sz="1867" dirty="0"/>
              <a:t>delete</a:t>
            </a:r>
            <a:r>
              <a:rPr lang="zh-CN" altLang="en-US" sz="1867" dirty="0"/>
              <a:t>基类指针指向的对象就会造成内存泄漏。</a:t>
            </a:r>
            <a:endParaRPr lang="en-US" altLang="zh-CN" sz="1867" dirty="0"/>
          </a:p>
          <a:p>
            <a:pPr marL="0" indent="0">
              <a:lnSpc>
                <a:spcPct val="120000"/>
              </a:lnSpc>
              <a:spcBef>
                <a:spcPts val="1600"/>
              </a:spcBef>
              <a:buNone/>
            </a:pPr>
            <a:r>
              <a:rPr lang="zh-CN" altLang="en-US" sz="1867" dirty="0"/>
              <a:t>当析构基类指向的派生类的对象时，找到基类的析构函数。由于基类的析构函数是虚函数，又会找到派生类的析构函数，执行派生类的析构函数。</a:t>
            </a:r>
          </a:p>
          <a:p>
            <a:pPr marL="0" indent="0">
              <a:lnSpc>
                <a:spcPct val="120000"/>
              </a:lnSpc>
              <a:buNone/>
            </a:pPr>
            <a:endParaRPr lang="zh-CN" altLang="en-US" sz="1867" dirty="0"/>
          </a:p>
        </p:txBody>
      </p:sp>
    </p:spTree>
  </p:cSld>
  <p:clrMapOvr>
    <a:masterClrMapping/>
  </p:clrMapOvr>
  <p:transition spd="med">
    <p:fade/>
  </p:transition>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22" name="Rectangle 2"/>
          <p:cNvSpPr>
            <a:spLocks noGrp="1" noChangeArrowheads="1"/>
          </p:cNvSpPr>
          <p:nvPr>
            <p:ph type="title"/>
          </p:nvPr>
        </p:nvSpPr>
        <p:spPr/>
        <p:txBody>
          <a:bodyPr/>
          <a:lstStyle/>
          <a:p>
            <a:pPr eaLnBrk="1" hangingPunct="1">
              <a:defRPr/>
            </a:pPr>
            <a:r>
              <a:rPr lang="zh-CN" altLang="en-US" dirty="0"/>
              <a:t>虚析构函数的继承性</a:t>
            </a:r>
          </a:p>
        </p:txBody>
      </p:sp>
      <p:sp>
        <p:nvSpPr>
          <p:cNvPr id="306179" name="Rectangle 3"/>
          <p:cNvSpPr>
            <a:spLocks noGrp="1" noChangeArrowheads="1"/>
          </p:cNvSpPr>
          <p:nvPr>
            <p:ph idx="4294967295"/>
          </p:nvPr>
        </p:nvSpPr>
        <p:spPr>
          <a:xfrm>
            <a:off x="738293" y="1559136"/>
            <a:ext cx="9956800" cy="4525963"/>
          </a:xfrm>
        </p:spPr>
        <p:txBody>
          <a:bodyPr/>
          <a:lstStyle/>
          <a:p>
            <a:pPr marL="0" indent="0">
              <a:spcBef>
                <a:spcPts val="1600"/>
              </a:spcBef>
              <a:buNone/>
            </a:pPr>
            <a:r>
              <a:rPr lang="zh-CN" altLang="en-US" dirty="0"/>
              <a:t>和其他的虚函数一样，析构函数的虚函数的性质将被继承</a:t>
            </a:r>
          </a:p>
          <a:p>
            <a:pPr marL="0" indent="0">
              <a:spcBef>
                <a:spcPts val="1600"/>
              </a:spcBef>
              <a:buNone/>
            </a:pPr>
            <a:r>
              <a:rPr lang="zh-CN" altLang="en-US" dirty="0"/>
              <a:t>如果继承层次树中的根类的析构函数是虚函数的话，所有派生类的析构函数都将是虚函数</a:t>
            </a:r>
            <a:endParaRPr lang="en-US" altLang="zh-CN" dirty="0"/>
          </a:p>
          <a:p>
            <a:pPr marL="0" indent="0">
              <a:spcBef>
                <a:spcPts val="1600"/>
              </a:spcBef>
              <a:buNone/>
            </a:pPr>
            <a:r>
              <a:rPr lang="zh-CN" altLang="en-US" dirty="0"/>
              <a:t>建议：设计继承层次时，将根结点类的析构函数设为虚函数</a:t>
            </a:r>
          </a:p>
        </p:txBody>
      </p:sp>
    </p:spTree>
  </p:cSld>
  <p:clrMapOvr>
    <a:masterClrMapping/>
  </p:clrMapOvr>
  <p:transition spd="med">
    <p:fade/>
  </p:transition>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882" name="Rectangle 2"/>
          <p:cNvSpPr>
            <a:spLocks noGrp="1" noChangeArrowheads="1"/>
          </p:cNvSpPr>
          <p:nvPr>
            <p:ph type="title"/>
          </p:nvPr>
        </p:nvSpPr>
        <p:spPr/>
        <p:txBody>
          <a:bodyPr/>
          <a:lstStyle/>
          <a:p>
            <a:pPr eaLnBrk="1" hangingPunct="1">
              <a:defRPr/>
            </a:pPr>
            <a:r>
              <a:rPr lang="zh-CN" altLang="en-US" dirty="0"/>
              <a:t>纯虚函数</a:t>
            </a:r>
          </a:p>
        </p:txBody>
      </p:sp>
      <p:sp>
        <p:nvSpPr>
          <p:cNvPr id="308227" name="Rectangle 3"/>
          <p:cNvSpPr>
            <a:spLocks noGrp="1" noChangeArrowheads="1"/>
          </p:cNvSpPr>
          <p:nvPr>
            <p:ph idx="4294967295"/>
          </p:nvPr>
        </p:nvSpPr>
        <p:spPr>
          <a:xfrm>
            <a:off x="165736" y="1160780"/>
            <a:ext cx="9956800" cy="2581275"/>
          </a:xfrm>
        </p:spPr>
        <p:txBody>
          <a:bodyPr/>
          <a:lstStyle/>
          <a:p>
            <a:pPr marL="0" indent="0" eaLnBrk="1" hangingPunct="1">
              <a:lnSpc>
                <a:spcPct val="120000"/>
              </a:lnSpc>
              <a:buNone/>
            </a:pPr>
            <a:r>
              <a:rPr lang="zh-CN" altLang="en-US" b="1" dirty="0"/>
              <a:t>纯虚函数</a:t>
            </a:r>
            <a:endParaRPr lang="en-US" altLang="zh-CN" b="1" dirty="0"/>
          </a:p>
          <a:p>
            <a:pPr marL="0" indent="0" eaLnBrk="1" hangingPunct="1">
              <a:lnSpc>
                <a:spcPct val="120000"/>
              </a:lnSpc>
              <a:buNone/>
            </a:pPr>
            <a:r>
              <a:rPr lang="zh-CN" altLang="en-US" sz="1867" dirty="0"/>
              <a:t>在基类中说明的虚函数，它在该基类中没有定义</a:t>
            </a:r>
            <a:endParaRPr lang="en-US" altLang="zh-CN" sz="1867" dirty="0"/>
          </a:p>
          <a:p>
            <a:pPr marL="0" indent="0" eaLnBrk="1" hangingPunct="1">
              <a:lnSpc>
                <a:spcPct val="120000"/>
              </a:lnSpc>
              <a:buNone/>
            </a:pPr>
            <a:endParaRPr lang="zh-CN" altLang="en-US" sz="1867" dirty="0"/>
          </a:p>
          <a:p>
            <a:pPr marL="0" indent="0" eaLnBrk="1" hangingPunct="1">
              <a:lnSpc>
                <a:spcPct val="120000"/>
              </a:lnSpc>
              <a:buNone/>
            </a:pPr>
            <a:r>
              <a:rPr lang="zh-CN" altLang="en-US" b="1" dirty="0"/>
              <a:t>纯虚函数声明格式</a:t>
            </a:r>
          </a:p>
          <a:p>
            <a:pPr marL="0" indent="0" eaLnBrk="1" hangingPunct="1">
              <a:lnSpc>
                <a:spcPct val="120000"/>
              </a:lnSpc>
              <a:buNone/>
            </a:pPr>
            <a:r>
              <a:rPr lang="zh-CN" altLang="en-US" sz="1867" dirty="0"/>
              <a:t>    </a:t>
            </a:r>
            <a:r>
              <a:rPr lang="en-US" altLang="zh-CN" sz="1867" dirty="0"/>
              <a:t>virtual </a:t>
            </a:r>
            <a:r>
              <a:rPr lang="zh-CN" altLang="en-US" sz="1867" dirty="0"/>
              <a:t>类型  函数名（参数表）</a:t>
            </a:r>
            <a:r>
              <a:rPr lang="en-US" altLang="zh-CN" sz="1867" dirty="0"/>
              <a:t>= 0</a:t>
            </a:r>
            <a:r>
              <a:rPr lang="zh-CN" altLang="en-US" sz="1867" dirty="0"/>
              <a:t>；</a:t>
            </a:r>
            <a:endParaRPr lang="en-US" altLang="zh-CN" sz="1867" dirty="0"/>
          </a:p>
        </p:txBody>
      </p:sp>
      <p:sp>
        <p:nvSpPr>
          <p:cNvPr id="4" name="Rectangle 5"/>
          <p:cNvSpPr txBox="1">
            <a:spLocks noChangeArrowheads="1"/>
          </p:cNvSpPr>
          <p:nvPr/>
        </p:nvSpPr>
        <p:spPr>
          <a:xfrm>
            <a:off x="165736" y="3836100"/>
            <a:ext cx="11553825" cy="2772833"/>
          </a:xfrm>
          <a:prstGeom prst="rect">
            <a:avLst/>
          </a:prstGeom>
        </p:spPr>
        <p:txBody>
          <a:bodyPr vert="horz">
            <a:noAutofit/>
          </a:bodyPr>
          <a:lstStyle/>
          <a:p>
            <a:pPr marL="560818" indent="-512051" defTabSz="1219170">
              <a:spcBef>
                <a:spcPct val="20000"/>
              </a:spcBef>
              <a:buClr>
                <a:schemeClr val="accent1"/>
              </a:buClr>
              <a:buSzPct val="80000"/>
              <a:defRPr/>
            </a:pPr>
            <a:r>
              <a:rPr lang="en-US" altLang="zh-CN" sz="1867" dirty="0">
                <a:latin typeface="微软雅黑" pitchFamily="34" charset="-122"/>
                <a:ea typeface="微软雅黑" pitchFamily="34" charset="-122"/>
              </a:rPr>
              <a:t>class shape{</a:t>
            </a:r>
          </a:p>
          <a:p>
            <a:pPr marL="560818" indent="-512051" defTabSz="1219170">
              <a:spcBef>
                <a:spcPct val="20000"/>
              </a:spcBef>
              <a:buClr>
                <a:schemeClr val="accent1"/>
              </a:buClr>
              <a:buSzPct val="80000"/>
              <a:defRPr/>
            </a:pPr>
            <a:r>
              <a:rPr lang="en-US" altLang="zh-CN" sz="1867" dirty="0">
                <a:latin typeface="微软雅黑" pitchFamily="34" charset="-122"/>
                <a:ea typeface="微软雅黑" pitchFamily="34" charset="-122"/>
              </a:rPr>
              <a:t>  protected: </a:t>
            </a:r>
          </a:p>
          <a:p>
            <a:pPr marL="560818" indent="-512051" defTabSz="1219170">
              <a:spcBef>
                <a:spcPct val="20000"/>
              </a:spcBef>
              <a:buClr>
                <a:schemeClr val="accent1"/>
              </a:buClr>
              <a:buSzPct val="80000"/>
              <a:defRPr/>
            </a:pPr>
            <a:r>
              <a:rPr lang="en-US" altLang="zh-CN" sz="1867" dirty="0">
                <a:latin typeface="微软雅黑" pitchFamily="34" charset="-122"/>
                <a:ea typeface="微软雅黑" pitchFamily="34" charset="-122"/>
              </a:rPr>
              <a:t>	double x, y;</a:t>
            </a:r>
          </a:p>
          <a:p>
            <a:pPr marL="560818" indent="-512051" defTabSz="1219170">
              <a:spcBef>
                <a:spcPct val="20000"/>
              </a:spcBef>
              <a:buClr>
                <a:schemeClr val="accent1"/>
              </a:buClr>
              <a:buSzPct val="80000"/>
              <a:defRPr/>
            </a:pPr>
            <a:r>
              <a:rPr lang="en-US" altLang="zh-CN" sz="1867" dirty="0">
                <a:latin typeface="微软雅黑" pitchFamily="34" charset="-122"/>
                <a:ea typeface="微软雅黑" pitchFamily="34" charset="-122"/>
              </a:rPr>
              <a:t>  public: </a:t>
            </a:r>
          </a:p>
          <a:p>
            <a:pPr marL="560818" indent="-512051" defTabSz="1219170">
              <a:spcBef>
                <a:spcPct val="20000"/>
              </a:spcBef>
              <a:buClr>
                <a:schemeClr val="accent1"/>
              </a:buClr>
              <a:buSzPct val="80000"/>
              <a:defRPr/>
            </a:pPr>
            <a:r>
              <a:rPr lang="en-US" altLang="zh-CN" sz="1867" dirty="0">
                <a:latin typeface="微软雅黑" pitchFamily="34" charset="-122"/>
                <a:ea typeface="微软雅黑" pitchFamily="34" charset="-122"/>
              </a:rPr>
              <a:t>	 shape(double xx, double </a:t>
            </a:r>
            <a:r>
              <a:rPr lang="en-US" altLang="zh-CN" sz="1867" dirty="0" err="1">
                <a:latin typeface="微软雅黑" pitchFamily="34" charset="-122"/>
                <a:ea typeface="微软雅黑" pitchFamily="34" charset="-122"/>
              </a:rPr>
              <a:t>yy</a:t>
            </a:r>
            <a:r>
              <a:rPr lang="en-US" altLang="zh-CN" sz="1867" dirty="0">
                <a:latin typeface="微软雅黑" pitchFamily="34" charset="-122"/>
                <a:ea typeface="微软雅黑" pitchFamily="34" charset="-122"/>
              </a:rPr>
              <a:t>)  { x = xx;  y = </a:t>
            </a:r>
            <a:r>
              <a:rPr lang="en-US" altLang="zh-CN" sz="1867" dirty="0" err="1">
                <a:latin typeface="微软雅黑" pitchFamily="34" charset="-122"/>
                <a:ea typeface="微软雅黑" pitchFamily="34" charset="-122"/>
              </a:rPr>
              <a:t>yy</a:t>
            </a:r>
            <a:r>
              <a:rPr lang="en-US" altLang="zh-CN" sz="1867" dirty="0">
                <a:latin typeface="微软雅黑" pitchFamily="34" charset="-122"/>
                <a:ea typeface="微软雅黑" pitchFamily="34" charset="-122"/>
              </a:rPr>
              <a:t>;  }</a:t>
            </a:r>
          </a:p>
          <a:p>
            <a:pPr marL="560818" indent="-512051" defTabSz="1219170">
              <a:spcBef>
                <a:spcPct val="20000"/>
              </a:spcBef>
              <a:buClr>
                <a:schemeClr val="accent1"/>
              </a:buClr>
              <a:buSzPct val="80000"/>
              <a:defRPr/>
            </a:pPr>
            <a:r>
              <a:rPr lang="en-US" altLang="zh-CN" sz="1867" dirty="0">
                <a:latin typeface="微软雅黑" pitchFamily="34" charset="-122"/>
                <a:ea typeface="微软雅黑" pitchFamily="34" charset="-122"/>
              </a:rPr>
              <a:t>        </a:t>
            </a:r>
            <a:r>
              <a:rPr lang="en-US" altLang="zh-CN" sz="1867" dirty="0">
                <a:solidFill>
                  <a:schemeClr val="tx2"/>
                </a:solidFill>
                <a:latin typeface="微软雅黑" pitchFamily="34" charset="-122"/>
                <a:ea typeface="微软雅黑" pitchFamily="34" charset="-122"/>
              </a:rPr>
              <a:t>virtual double area() = 0</a:t>
            </a:r>
            <a:r>
              <a:rPr lang="zh-CN" altLang="en-US" sz="1867" dirty="0">
                <a:solidFill>
                  <a:schemeClr val="tx2"/>
                </a:solidFill>
                <a:latin typeface="微软雅黑" pitchFamily="34" charset="-122"/>
                <a:ea typeface="微软雅黑" pitchFamily="34" charset="-122"/>
              </a:rPr>
              <a:t>；</a:t>
            </a:r>
          </a:p>
          <a:p>
            <a:pPr marL="560818" indent="-512051" defTabSz="1219170">
              <a:spcBef>
                <a:spcPct val="20000"/>
              </a:spcBef>
              <a:buClr>
                <a:schemeClr val="accent1"/>
              </a:buClr>
              <a:buSzPct val="80000"/>
              <a:defRPr/>
            </a:pPr>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virtual void display() {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“This is a shape. The position is (“ &lt; x &lt;&lt; ", " &lt;&lt; y &lt;&lt; ")\n"; }</a:t>
            </a:r>
          </a:p>
          <a:p>
            <a:pPr marL="560818" indent="-512051" defTabSz="1219170">
              <a:spcBef>
                <a:spcPct val="20000"/>
              </a:spcBef>
              <a:buClr>
                <a:schemeClr val="accent1"/>
              </a:buClr>
              <a:buSzPct val="80000"/>
              <a:defRPr/>
            </a:pPr>
            <a:r>
              <a:rPr lang="en-US" altLang="zh-CN" sz="1867" dirty="0">
                <a:latin typeface="微软雅黑" pitchFamily="34" charset="-122"/>
                <a:ea typeface="微软雅黑" pitchFamily="34" charset="-122"/>
              </a:rPr>
              <a:t>}; </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8227">
                                            <p:txEl>
                                              <p:pRg st="3" end="3"/>
                                            </p:txEl>
                                          </p:spTgt>
                                        </p:tgtEl>
                                        <p:attrNameLst>
                                          <p:attrName>style.visibility</p:attrName>
                                        </p:attrNameLst>
                                      </p:cBhvr>
                                      <p:to>
                                        <p:strVal val="visible"/>
                                      </p:to>
                                    </p:set>
                                    <p:animEffect transition="in" filter="blinds(horizontal)">
                                      <p:cBhvr>
                                        <p:cTn id="7" dur="500"/>
                                        <p:tgtEl>
                                          <p:spTgt spid="308227">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08227">
                                            <p:txEl>
                                              <p:pRg st="4" end="4"/>
                                            </p:txEl>
                                          </p:spTgt>
                                        </p:tgtEl>
                                        <p:attrNameLst>
                                          <p:attrName>style.visibility</p:attrName>
                                        </p:attrNameLst>
                                      </p:cBhvr>
                                      <p:to>
                                        <p:strVal val="visible"/>
                                      </p:to>
                                    </p:set>
                                    <p:animEffect transition="in" filter="blinds(horizontal)">
                                      <p:cBhvr>
                                        <p:cTn id="10" dur="500"/>
                                        <p:tgtEl>
                                          <p:spTgt spid="308227">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0002" name="Rectangle 2"/>
          <p:cNvSpPr>
            <a:spLocks noGrp="1" noChangeArrowheads="1"/>
          </p:cNvSpPr>
          <p:nvPr>
            <p:ph type="title"/>
          </p:nvPr>
        </p:nvSpPr>
        <p:spPr/>
        <p:txBody>
          <a:bodyPr/>
          <a:lstStyle/>
          <a:p>
            <a:pPr eaLnBrk="1" hangingPunct="1">
              <a:defRPr/>
            </a:pPr>
            <a:r>
              <a:rPr lang="zh-CN" altLang="en-US" dirty="0"/>
              <a:t>改进后的</a:t>
            </a:r>
            <a:r>
              <a:rPr lang="en-US" altLang="zh-CN" dirty="0"/>
              <a:t>Array</a:t>
            </a:r>
            <a:r>
              <a:rPr lang="zh-CN" altLang="en-US" dirty="0"/>
              <a:t>库的实现文件</a:t>
            </a:r>
          </a:p>
        </p:txBody>
      </p:sp>
      <p:sp>
        <p:nvSpPr>
          <p:cNvPr id="29699" name="Rectangle 3"/>
          <p:cNvSpPr>
            <a:spLocks noGrp="1" noChangeArrowheads="1"/>
          </p:cNvSpPr>
          <p:nvPr>
            <p:ph idx="4294967295"/>
          </p:nvPr>
        </p:nvSpPr>
        <p:spPr>
          <a:xfrm>
            <a:off x="0" y="1524000"/>
            <a:ext cx="11023600" cy="1066800"/>
          </a:xfrm>
        </p:spPr>
        <p:txBody>
          <a:bodyPr/>
          <a:lstStyle/>
          <a:p>
            <a:pPr eaLnBrk="1" hangingPunct="1"/>
            <a:r>
              <a:rPr lang="zh-CN" altLang="en-US" dirty="0"/>
              <a:t>函数名前要加结构体类型名的限定</a:t>
            </a:r>
            <a:endParaRPr lang="en-US" altLang="zh-CN" dirty="0"/>
          </a:p>
          <a:p>
            <a:pPr eaLnBrk="1" hangingPunct="1"/>
            <a:r>
              <a:rPr lang="zh-CN" altLang="en-US" dirty="0"/>
              <a:t>函数中可以直接用结构体成员</a:t>
            </a:r>
          </a:p>
        </p:txBody>
      </p:sp>
      <p:sp>
        <p:nvSpPr>
          <p:cNvPr id="29700" name="Rectangle 4"/>
          <p:cNvSpPr>
            <a:spLocks noChangeArrowheads="1"/>
          </p:cNvSpPr>
          <p:nvPr/>
        </p:nvSpPr>
        <p:spPr bwMode="auto">
          <a:xfrm>
            <a:off x="342898" y="2856558"/>
            <a:ext cx="5284257" cy="2821285"/>
          </a:xfrm>
          <a:prstGeom prst="rect">
            <a:avLst/>
          </a:prstGeom>
          <a:noFill/>
          <a:ln w="3175" cap="sq" algn="ctr">
            <a:solidFill>
              <a:schemeClr val="tx1"/>
            </a:solidFill>
            <a:miter lim="800000"/>
            <a:headEnd type="none" w="sm" len="sm"/>
            <a:tailEnd type="none" w="sm" len="sm"/>
          </a:ln>
        </p:spPr>
        <p:txBody>
          <a:bodyPr wrap="square" anchor="ctr">
            <a:spAutoFit/>
          </a:bodyPr>
          <a:lstStyle/>
          <a:p>
            <a:pPr>
              <a:lnSpc>
                <a:spcPct val="120000"/>
              </a:lnSpc>
            </a:pPr>
            <a:r>
              <a:rPr lang="en-US" altLang="zh-CN" sz="1867" dirty="0" err="1">
                <a:latin typeface="微软雅黑" pitchFamily="34" charset="-122"/>
                <a:ea typeface="微软雅黑" pitchFamily="34" charset="-122"/>
              </a:rPr>
              <a:t>bool</a:t>
            </a:r>
            <a:r>
              <a:rPr lang="en-US" altLang="zh-CN" sz="1867" dirty="0">
                <a:latin typeface="微软雅黑" pitchFamily="34" charset="-122"/>
                <a:ea typeface="微软雅黑" pitchFamily="34" charset="-122"/>
              </a:rPr>
              <a:t> </a:t>
            </a:r>
            <a:r>
              <a:rPr lang="en-US" altLang="zh-CN" sz="1867" dirty="0" err="1">
                <a:solidFill>
                  <a:srgbClr val="FFC000"/>
                </a:solidFill>
                <a:latin typeface="微软雅黑" pitchFamily="34" charset="-122"/>
                <a:ea typeface="微软雅黑" pitchFamily="34" charset="-122"/>
              </a:rPr>
              <a:t>DoubleArray</a:t>
            </a:r>
            <a:r>
              <a:rPr lang="en-US" altLang="zh-CN" sz="1867" dirty="0">
                <a:solidFill>
                  <a:schemeClr val="tx2"/>
                </a:solidFill>
                <a:latin typeface="微软雅黑" pitchFamily="34" charset="-122"/>
                <a:ea typeface="微软雅黑" pitchFamily="34" charset="-122"/>
              </a:rPr>
              <a:t>::</a:t>
            </a:r>
            <a:r>
              <a:rPr lang="en-US" altLang="zh-CN" sz="1867" dirty="0">
                <a:latin typeface="微软雅黑" pitchFamily="34" charset="-122"/>
                <a:ea typeface="微软雅黑" pitchFamily="34" charset="-122"/>
              </a:rPr>
              <a:t>initialize(</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lh</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rh</a:t>
            </a:r>
            <a:r>
              <a:rPr lang="en-US" altLang="zh-CN" sz="1867" dirty="0">
                <a:latin typeface="微软雅黑" pitchFamily="34" charset="-122"/>
                <a:ea typeface="微软雅黑" pitchFamily="34" charset="-122"/>
              </a:rPr>
              <a:t>)</a:t>
            </a:r>
          </a:p>
          <a:p>
            <a:pPr>
              <a:lnSpc>
                <a:spcPct val="120000"/>
              </a:lnSpc>
            </a:pPr>
            <a:r>
              <a:rPr lang="en-US" altLang="zh-CN" sz="1867" dirty="0">
                <a:latin typeface="微软雅黑" pitchFamily="34" charset="-122"/>
                <a:ea typeface="微软雅黑" pitchFamily="34" charset="-122"/>
              </a:rPr>
              <a:t>{</a:t>
            </a:r>
          </a:p>
          <a:p>
            <a:pPr>
              <a:lnSpc>
                <a:spcPct val="120000"/>
              </a:lnSpc>
            </a:pPr>
            <a:r>
              <a:rPr lang="en-US" altLang="zh-CN" sz="1867" dirty="0">
                <a:latin typeface="微软雅黑" pitchFamily="34" charset="-122"/>
                <a:ea typeface="微软雅黑" pitchFamily="34" charset="-122"/>
              </a:rPr>
              <a:t>       low = </a:t>
            </a:r>
            <a:r>
              <a:rPr lang="en-US" altLang="zh-CN" sz="1867" dirty="0" err="1">
                <a:latin typeface="微软雅黑" pitchFamily="34" charset="-122"/>
                <a:ea typeface="微软雅黑" pitchFamily="34" charset="-122"/>
              </a:rPr>
              <a:t>lh</a:t>
            </a:r>
            <a:r>
              <a:rPr lang="en-US" altLang="zh-CN" sz="1867" dirty="0">
                <a:latin typeface="微软雅黑" pitchFamily="34" charset="-122"/>
                <a:ea typeface="微软雅黑" pitchFamily="34" charset="-122"/>
              </a:rPr>
              <a:t>;</a:t>
            </a:r>
          </a:p>
          <a:p>
            <a:pPr>
              <a:lnSpc>
                <a:spcPct val="120000"/>
              </a:lnSpc>
            </a:pPr>
            <a:r>
              <a:rPr lang="en-US" altLang="zh-CN" sz="1867" dirty="0">
                <a:latin typeface="微软雅黑" pitchFamily="34" charset="-122"/>
                <a:ea typeface="微软雅黑" pitchFamily="34" charset="-122"/>
              </a:rPr>
              <a:t>       high = </a:t>
            </a:r>
            <a:r>
              <a:rPr lang="en-US" altLang="zh-CN" sz="1867" dirty="0" err="1">
                <a:latin typeface="微软雅黑" pitchFamily="34" charset="-122"/>
                <a:ea typeface="微软雅黑" pitchFamily="34" charset="-122"/>
              </a:rPr>
              <a:t>rh</a:t>
            </a:r>
            <a:r>
              <a:rPr lang="en-US" altLang="zh-CN" sz="1867" dirty="0">
                <a:latin typeface="微软雅黑" pitchFamily="34" charset="-122"/>
                <a:ea typeface="微软雅黑" pitchFamily="34" charset="-122"/>
              </a:rPr>
              <a:t>;</a:t>
            </a:r>
          </a:p>
          <a:p>
            <a:pPr>
              <a:lnSpc>
                <a:spcPct val="120000"/>
              </a:lnSpc>
            </a:pPr>
            <a:r>
              <a:rPr lang="en-US" altLang="zh-CN" sz="1867" dirty="0">
                <a:latin typeface="微软雅黑" pitchFamily="34" charset="-122"/>
                <a:ea typeface="微软雅黑" pitchFamily="34" charset="-122"/>
              </a:rPr>
              <a:t>       storage = new double [high - low + 1];</a:t>
            </a:r>
          </a:p>
          <a:p>
            <a:pPr>
              <a:lnSpc>
                <a:spcPct val="120000"/>
              </a:lnSpc>
            </a:pPr>
            <a:r>
              <a:rPr lang="en-US" altLang="zh-CN" sz="1867" dirty="0">
                <a:latin typeface="微软雅黑" pitchFamily="34" charset="-122"/>
                <a:ea typeface="微软雅黑" pitchFamily="34" charset="-122"/>
              </a:rPr>
              <a:t>       if (storage == NULL) return false; </a:t>
            </a:r>
          </a:p>
          <a:p>
            <a:pPr>
              <a:lnSpc>
                <a:spcPct val="120000"/>
              </a:lnSpc>
            </a:pPr>
            <a:r>
              <a:rPr lang="en-US" altLang="zh-CN" sz="1867" dirty="0">
                <a:latin typeface="微软雅黑" pitchFamily="34" charset="-122"/>
                <a:ea typeface="微软雅黑" pitchFamily="34" charset="-122"/>
              </a:rPr>
              <a:t>       else return true;</a:t>
            </a:r>
          </a:p>
          <a:p>
            <a:pPr>
              <a:lnSpc>
                <a:spcPct val="120000"/>
              </a:lnSpc>
            </a:pPr>
            <a:r>
              <a:rPr lang="en-US" altLang="zh-CN" sz="1867" dirty="0">
                <a:latin typeface="微软雅黑" pitchFamily="34" charset="-122"/>
                <a:ea typeface="微软雅黑" pitchFamily="34" charset="-122"/>
              </a:rPr>
              <a:t>} </a:t>
            </a:r>
          </a:p>
        </p:txBody>
      </p:sp>
      <p:sp>
        <p:nvSpPr>
          <p:cNvPr id="5" name="矩形 4"/>
          <p:cNvSpPr/>
          <p:nvPr/>
        </p:nvSpPr>
        <p:spPr>
          <a:xfrm>
            <a:off x="5905501" y="2838450"/>
            <a:ext cx="5943601" cy="3166060"/>
          </a:xfrm>
          <a:prstGeom prst="rect">
            <a:avLst/>
          </a:prstGeom>
          <a:ln w="3175">
            <a:solidFill>
              <a:schemeClr val="tx1"/>
            </a:solidFill>
          </a:ln>
        </p:spPr>
        <p:txBody>
          <a:bodyPr wrap="square">
            <a:spAutoFit/>
          </a:bodyPr>
          <a:lstStyle/>
          <a:p>
            <a:pPr>
              <a:lnSpc>
                <a:spcPct val="120000"/>
              </a:lnSpc>
            </a:pPr>
            <a:r>
              <a:rPr lang="en-US" altLang="zh-CN" sz="1867" dirty="0" err="1">
                <a:latin typeface="微软雅黑" pitchFamily="34" charset="-122"/>
                <a:ea typeface="微软雅黑" pitchFamily="34" charset="-122"/>
              </a:rPr>
              <a:t>bool</a:t>
            </a:r>
            <a:r>
              <a:rPr lang="en-US" altLang="zh-CN" sz="1867" dirty="0">
                <a:latin typeface="微软雅黑" pitchFamily="34" charset="-122"/>
                <a:ea typeface="微软雅黑" pitchFamily="34" charset="-122"/>
              </a:rPr>
              <a:t> initialize(</a:t>
            </a:r>
            <a:r>
              <a:rPr lang="en-US" altLang="zh-CN" sz="1867" dirty="0" err="1">
                <a:latin typeface="微软雅黑" pitchFamily="34" charset="-122"/>
                <a:ea typeface="微软雅黑" pitchFamily="34" charset="-122"/>
              </a:rPr>
              <a:t>DoubleArray</a:t>
            </a:r>
            <a:r>
              <a:rPr lang="en-US" altLang="zh-CN" sz="1867" dirty="0">
                <a:latin typeface="微软雅黑" pitchFamily="34" charset="-122"/>
                <a:ea typeface="微软雅黑" pitchFamily="34" charset="-122"/>
              </a:rPr>
              <a:t> &amp;</a:t>
            </a:r>
            <a:r>
              <a:rPr lang="en-US" altLang="zh-CN" sz="1867" dirty="0" err="1">
                <a:latin typeface="微软雅黑" pitchFamily="34" charset="-122"/>
                <a:ea typeface="微软雅黑" pitchFamily="34" charset="-122"/>
              </a:rPr>
              <a:t>arr</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low,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high)</a:t>
            </a:r>
          </a:p>
          <a:p>
            <a:pPr>
              <a:lnSpc>
                <a:spcPct val="120000"/>
              </a:lnSpc>
            </a:pPr>
            <a:r>
              <a:rPr lang="en-US" altLang="zh-CN" sz="1867" dirty="0">
                <a:latin typeface="微软雅黑" pitchFamily="34" charset="-122"/>
                <a:ea typeface="微软雅黑" pitchFamily="34" charset="-122"/>
              </a:rPr>
              <a:t>{ </a:t>
            </a:r>
          </a:p>
          <a:p>
            <a:pPr>
              <a:lnSpc>
                <a:spcPct val="12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arr.low</a:t>
            </a:r>
            <a:r>
              <a:rPr lang="en-US" altLang="zh-CN" sz="1867" dirty="0">
                <a:latin typeface="微软雅黑" pitchFamily="34" charset="-122"/>
                <a:ea typeface="微软雅黑" pitchFamily="34" charset="-122"/>
              </a:rPr>
              <a:t> = low; </a:t>
            </a:r>
          </a:p>
          <a:p>
            <a:pPr>
              <a:lnSpc>
                <a:spcPct val="12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arr.high</a:t>
            </a:r>
            <a:r>
              <a:rPr lang="en-US" altLang="zh-CN" sz="1867" dirty="0">
                <a:latin typeface="微软雅黑" pitchFamily="34" charset="-122"/>
                <a:ea typeface="微软雅黑" pitchFamily="34" charset="-122"/>
              </a:rPr>
              <a:t> = high;</a:t>
            </a:r>
          </a:p>
          <a:p>
            <a:pPr>
              <a:lnSpc>
                <a:spcPct val="12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arr.storage</a:t>
            </a:r>
            <a:r>
              <a:rPr lang="en-US" altLang="zh-CN" sz="1867" dirty="0">
                <a:latin typeface="微软雅黑" pitchFamily="34" charset="-122"/>
                <a:ea typeface="微软雅黑" pitchFamily="34" charset="-122"/>
              </a:rPr>
              <a:t> = new double [high - low + 1];</a:t>
            </a:r>
          </a:p>
          <a:p>
            <a:pPr>
              <a:lnSpc>
                <a:spcPct val="120000"/>
              </a:lnSpc>
            </a:pPr>
            <a:r>
              <a:rPr lang="en-US" altLang="zh-CN" sz="1867" dirty="0">
                <a:latin typeface="微软雅黑" pitchFamily="34" charset="-122"/>
                <a:ea typeface="微软雅黑" pitchFamily="34" charset="-122"/>
              </a:rPr>
              <a:t>     if (</a:t>
            </a:r>
            <a:r>
              <a:rPr lang="en-US" altLang="zh-CN" sz="1867" dirty="0" err="1">
                <a:latin typeface="微软雅黑" pitchFamily="34" charset="-122"/>
                <a:ea typeface="微软雅黑" pitchFamily="34" charset="-122"/>
              </a:rPr>
              <a:t>arr.storage</a:t>
            </a:r>
            <a:r>
              <a:rPr lang="en-US" altLang="zh-CN" sz="1867" dirty="0">
                <a:latin typeface="微软雅黑" pitchFamily="34" charset="-122"/>
                <a:ea typeface="微软雅黑" pitchFamily="34" charset="-122"/>
              </a:rPr>
              <a:t> == NULL) </a:t>
            </a:r>
          </a:p>
          <a:p>
            <a:pPr>
              <a:lnSpc>
                <a:spcPct val="120000"/>
              </a:lnSpc>
            </a:pPr>
            <a:r>
              <a:rPr lang="en-US" altLang="zh-CN" sz="1867" dirty="0">
                <a:latin typeface="微软雅黑" pitchFamily="34" charset="-122"/>
                <a:ea typeface="微软雅黑" pitchFamily="34" charset="-122"/>
              </a:rPr>
              <a:t>           return false; </a:t>
            </a:r>
          </a:p>
          <a:p>
            <a:pPr>
              <a:lnSpc>
                <a:spcPct val="120000"/>
              </a:lnSpc>
            </a:pPr>
            <a:r>
              <a:rPr lang="en-US" altLang="zh-CN" sz="1867" dirty="0">
                <a:latin typeface="微软雅黑" pitchFamily="34" charset="-122"/>
                <a:ea typeface="微软雅黑" pitchFamily="34" charset="-122"/>
              </a:rPr>
              <a:t>     else return true;</a:t>
            </a:r>
          </a:p>
          <a:p>
            <a:pPr>
              <a:lnSpc>
                <a:spcPct val="120000"/>
              </a:lnSpc>
            </a:pPr>
            <a:r>
              <a:rPr lang="en-US" altLang="zh-CN" sz="1867" dirty="0">
                <a:latin typeface="微软雅黑" pitchFamily="34" charset="-122"/>
                <a:ea typeface="微软雅黑" pitchFamily="34" charset="-122"/>
              </a:rPr>
              <a:t>}</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2930" name="Rectangle 2"/>
          <p:cNvSpPr>
            <a:spLocks noGrp="1" noChangeArrowheads="1"/>
          </p:cNvSpPr>
          <p:nvPr>
            <p:ph type="title"/>
          </p:nvPr>
        </p:nvSpPr>
        <p:spPr/>
        <p:txBody>
          <a:bodyPr/>
          <a:lstStyle/>
          <a:p>
            <a:pPr eaLnBrk="1" hangingPunct="1">
              <a:defRPr/>
            </a:pPr>
            <a:r>
              <a:rPr lang="zh-CN" altLang="en-US" dirty="0"/>
              <a:t>抽象类</a:t>
            </a:r>
          </a:p>
        </p:txBody>
      </p:sp>
      <p:sp>
        <p:nvSpPr>
          <p:cNvPr id="310275" name="Rectangle 3"/>
          <p:cNvSpPr>
            <a:spLocks noGrp="1" noChangeArrowheads="1"/>
          </p:cNvSpPr>
          <p:nvPr>
            <p:ph idx="4294967295"/>
          </p:nvPr>
        </p:nvSpPr>
        <p:spPr>
          <a:xfrm>
            <a:off x="594518" y="1220046"/>
            <a:ext cx="11002963" cy="3596429"/>
          </a:xfrm>
        </p:spPr>
        <p:txBody>
          <a:bodyPr>
            <a:normAutofit/>
          </a:bodyPr>
          <a:lstStyle/>
          <a:p>
            <a:pPr marL="0" indent="0" eaLnBrk="1" hangingPunct="1">
              <a:buNone/>
            </a:pPr>
            <a:r>
              <a:rPr lang="zh-CN" altLang="en-US" b="1" dirty="0"/>
              <a:t>抽象类</a:t>
            </a:r>
            <a:endParaRPr lang="en-US" altLang="zh-CN" b="1" dirty="0"/>
          </a:p>
          <a:p>
            <a:pPr marL="0" indent="0">
              <a:spcBef>
                <a:spcPts val="800"/>
              </a:spcBef>
              <a:buNone/>
            </a:pPr>
            <a:r>
              <a:rPr lang="zh-CN" altLang="en-US" sz="1867" dirty="0"/>
              <a:t>含有纯虚函数的类</a:t>
            </a:r>
            <a:endParaRPr lang="en-US" altLang="zh-CN" sz="1867" dirty="0"/>
          </a:p>
          <a:p>
            <a:pPr marL="0" indent="0" eaLnBrk="1" hangingPunct="1">
              <a:buNone/>
            </a:pPr>
            <a:endParaRPr lang="en-US" altLang="zh-CN" sz="2400" dirty="0"/>
          </a:p>
          <a:p>
            <a:pPr marL="0" indent="0" eaLnBrk="1" hangingPunct="1">
              <a:buNone/>
            </a:pPr>
            <a:r>
              <a:rPr lang="zh-CN" altLang="en-US" b="1" dirty="0"/>
              <a:t>抽象类的使用</a:t>
            </a:r>
            <a:endParaRPr lang="en-US" altLang="zh-CN" sz="2400" b="1" dirty="0"/>
          </a:p>
          <a:p>
            <a:pPr marL="0" indent="0">
              <a:spcBef>
                <a:spcPts val="800"/>
              </a:spcBef>
              <a:buNone/>
            </a:pPr>
            <a:r>
              <a:rPr lang="zh-CN" altLang="en-US" sz="1867" dirty="0"/>
              <a:t> 抽象类只能作为其他类的基类，不能定义抽象类的对象。</a:t>
            </a:r>
          </a:p>
          <a:p>
            <a:pPr marL="0" lvl="1" indent="0">
              <a:spcBef>
                <a:spcPts val="800"/>
              </a:spcBef>
              <a:buNone/>
            </a:pPr>
            <a:r>
              <a:rPr lang="zh-CN" altLang="en-US" sz="1867" dirty="0">
                <a:solidFill>
                  <a:schemeClr val="accent2"/>
                </a:solidFill>
              </a:rPr>
              <a:t> </a:t>
            </a:r>
            <a:r>
              <a:rPr lang="zh-CN" altLang="en-US" sz="1867" dirty="0"/>
              <a:t>可以声明指向抽象类的指针或引用，此指针可指向它的派生类，进而实现多态性</a:t>
            </a:r>
          </a:p>
          <a:p>
            <a:pPr marL="0" lvl="1" indent="0">
              <a:spcBef>
                <a:spcPts val="800"/>
              </a:spcBef>
              <a:buNone/>
            </a:pPr>
            <a:r>
              <a:rPr lang="zh-CN" altLang="en-US" sz="1867" dirty="0">
                <a:solidFill>
                  <a:schemeClr val="accent2"/>
                </a:solidFill>
              </a:rPr>
              <a:t> </a:t>
            </a:r>
            <a:r>
              <a:rPr lang="zh-CN" altLang="en-US" sz="1867" dirty="0"/>
              <a:t>抽象类不能用作参数类型、函数返回类型或显式转换类型</a:t>
            </a:r>
          </a:p>
          <a:p>
            <a:pPr marL="0" lvl="1" indent="0">
              <a:spcBef>
                <a:spcPts val="800"/>
              </a:spcBef>
              <a:buNone/>
            </a:pPr>
            <a:r>
              <a:rPr lang="zh-CN" altLang="en-US" sz="1867" dirty="0">
                <a:solidFill>
                  <a:schemeClr val="accent2"/>
                </a:solidFill>
              </a:rPr>
              <a:t> </a:t>
            </a:r>
            <a:r>
              <a:rPr lang="zh-CN" altLang="en-US" sz="1867" dirty="0"/>
              <a:t>如果派生类中给出了基类所有纯虚函数的实现，则该派生类不再是抽象类，否则仍为抽象类</a:t>
            </a:r>
          </a:p>
        </p:txBody>
      </p:sp>
    </p:spTree>
  </p:cSld>
  <p:clrMapOvr>
    <a:masterClrMapping/>
  </p:clrMapOvr>
  <p:transition spd="med">
    <p:fade/>
  </p:transition>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3954" name="Rectangle 2"/>
          <p:cNvSpPr>
            <a:spLocks noGrp="1" noChangeArrowheads="1"/>
          </p:cNvSpPr>
          <p:nvPr>
            <p:ph type="title"/>
          </p:nvPr>
        </p:nvSpPr>
        <p:spPr/>
        <p:txBody>
          <a:bodyPr/>
          <a:lstStyle/>
          <a:p>
            <a:pPr eaLnBrk="1" hangingPunct="1">
              <a:defRPr/>
            </a:pPr>
            <a:r>
              <a:rPr lang="zh-CN" altLang="en-US" dirty="0"/>
              <a:t>抽象类的意义</a:t>
            </a:r>
          </a:p>
        </p:txBody>
      </p:sp>
      <p:sp>
        <p:nvSpPr>
          <p:cNvPr id="311299" name="Rectangle 3"/>
          <p:cNvSpPr>
            <a:spLocks noGrp="1" noChangeArrowheads="1"/>
          </p:cNvSpPr>
          <p:nvPr>
            <p:ph idx="4294967295"/>
          </p:nvPr>
        </p:nvSpPr>
        <p:spPr>
          <a:xfrm>
            <a:off x="961813" y="1512358"/>
            <a:ext cx="9956800" cy="4135438"/>
          </a:xfrm>
        </p:spPr>
        <p:txBody>
          <a:bodyPr/>
          <a:lstStyle/>
          <a:p>
            <a:pPr marL="0" indent="0" eaLnBrk="1" hangingPunct="1">
              <a:lnSpc>
                <a:spcPct val="110000"/>
              </a:lnSpc>
              <a:buNone/>
            </a:pPr>
            <a:r>
              <a:rPr lang="zh-CN" altLang="en-US" b="1" dirty="0"/>
              <a:t>保证进入继承层次的每个类都具有纯虚函数所要求的行为</a:t>
            </a:r>
            <a:endParaRPr lang="en-US" altLang="zh-CN" b="1" dirty="0"/>
          </a:p>
          <a:p>
            <a:pPr marL="0" indent="0">
              <a:lnSpc>
                <a:spcPct val="110000"/>
              </a:lnSpc>
              <a:spcBef>
                <a:spcPts val="800"/>
              </a:spcBef>
              <a:buNone/>
            </a:pPr>
            <a:r>
              <a:rPr lang="zh-CN" altLang="en-US" sz="1867" dirty="0"/>
              <a:t>保证了围绕这个继承层次所建立起来的软件系统能正常运行，避免了这个继承层次的用户由于偶尔的失误（忘了为它所建立的派生类提供继承层次所要求的行为）而影响系统正常运行</a:t>
            </a:r>
            <a:endParaRPr lang="en-US" altLang="zh-CN" sz="1867" dirty="0"/>
          </a:p>
          <a:p>
            <a:pPr marL="0" indent="0">
              <a:lnSpc>
                <a:spcPct val="110000"/>
              </a:lnSpc>
              <a:spcBef>
                <a:spcPts val="800"/>
              </a:spcBef>
              <a:buNone/>
            </a:pPr>
            <a:endParaRPr lang="en-US" altLang="zh-CN" sz="1867" dirty="0"/>
          </a:p>
          <a:p>
            <a:pPr marL="0" indent="0" eaLnBrk="1" hangingPunct="1">
              <a:lnSpc>
                <a:spcPct val="110000"/>
              </a:lnSpc>
              <a:buNone/>
            </a:pPr>
            <a:r>
              <a:rPr lang="zh-CN" altLang="en-US" b="1" dirty="0"/>
              <a:t>作为基类，实现运行时的多态性</a:t>
            </a:r>
          </a:p>
        </p:txBody>
      </p:sp>
      <p:sp>
        <p:nvSpPr>
          <p:cNvPr id="4" name="矩形 3"/>
          <p:cNvSpPr/>
          <p:nvPr/>
        </p:nvSpPr>
        <p:spPr>
          <a:xfrm>
            <a:off x="1459176" y="3948642"/>
            <a:ext cx="3276601" cy="1857175"/>
          </a:xfrm>
          <a:prstGeom prst="rect">
            <a:avLst/>
          </a:prstGeom>
          <a:ln w="19050">
            <a:noFill/>
            <a:prstDash val="dash"/>
          </a:ln>
        </p:spPr>
        <p:txBody>
          <a:bodyPr wrap="square">
            <a:spAutoFit/>
          </a:bodyPr>
          <a:lstStyle/>
          <a:p>
            <a:pPr>
              <a:spcBef>
                <a:spcPts val="1600"/>
              </a:spcBef>
            </a:pPr>
            <a:r>
              <a:rPr lang="en-US" altLang="zh-CN" sz="1867" dirty="0">
                <a:latin typeface="微软雅黑" pitchFamily="34" charset="-122"/>
                <a:ea typeface="微软雅黑" pitchFamily="34" charset="-122"/>
              </a:rPr>
              <a:t>class shape{  </a:t>
            </a:r>
          </a:p>
          <a:p>
            <a:pPr>
              <a:spcBef>
                <a:spcPts val="1600"/>
              </a:spcBef>
            </a:pPr>
            <a:r>
              <a:rPr lang="en-US" altLang="zh-CN" sz="1867" dirty="0">
                <a:latin typeface="微软雅黑" pitchFamily="34" charset="-122"/>
                <a:ea typeface="微软雅黑" pitchFamily="34" charset="-122"/>
              </a:rPr>
              <a:t>  public: </a:t>
            </a:r>
          </a:p>
          <a:p>
            <a:pPr>
              <a:spcBef>
                <a:spcPts val="1600"/>
              </a:spcBef>
            </a:pPr>
            <a:r>
              <a:rPr lang="en-US" altLang="zh-CN" sz="1867" dirty="0">
                <a:solidFill>
                  <a:schemeClr val="tx2"/>
                </a:solidFill>
                <a:latin typeface="微软雅黑" pitchFamily="34" charset="-122"/>
                <a:ea typeface="微软雅黑" pitchFamily="34" charset="-122"/>
              </a:rPr>
              <a:t>      virtual void area()=0;  </a:t>
            </a:r>
          </a:p>
          <a:p>
            <a:pPr>
              <a:spcBef>
                <a:spcPts val="1600"/>
              </a:spcBef>
            </a:pPr>
            <a:r>
              <a:rPr lang="en-US" altLang="zh-CN" sz="1867" dirty="0">
                <a:solidFill>
                  <a:schemeClr val="tx2"/>
                </a:solidFill>
                <a:latin typeface="微软雅黑" pitchFamily="34" charset="-122"/>
                <a:ea typeface="微软雅黑" pitchFamily="34" charset="-122"/>
              </a:rPr>
              <a:t>};</a:t>
            </a:r>
          </a:p>
        </p:txBody>
      </p:sp>
    </p:spTree>
  </p:cSld>
  <p:clrMapOvr>
    <a:masterClrMapping/>
  </p:clrMapOvr>
  <p:transition spd="med">
    <p:fade/>
  </p:transition>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4978" name="Rectangle 2"/>
          <p:cNvSpPr>
            <a:spLocks noGrp="1" noChangeArrowheads="1"/>
          </p:cNvSpPr>
          <p:nvPr>
            <p:ph type="title"/>
          </p:nvPr>
        </p:nvSpPr>
        <p:spPr/>
        <p:txBody>
          <a:bodyPr/>
          <a:lstStyle/>
          <a:p>
            <a:pPr eaLnBrk="1" hangingPunct="1">
              <a:defRPr/>
            </a:pPr>
            <a:r>
              <a:rPr lang="zh-CN" altLang="en-US" dirty="0"/>
              <a:t>抽象类实例</a:t>
            </a:r>
          </a:p>
        </p:txBody>
      </p:sp>
      <p:sp>
        <p:nvSpPr>
          <p:cNvPr id="312323" name="Rectangle 3"/>
          <p:cNvSpPr>
            <a:spLocks noGrp="1" noChangeArrowheads="1"/>
          </p:cNvSpPr>
          <p:nvPr>
            <p:ph idx="4294967295"/>
          </p:nvPr>
        </p:nvSpPr>
        <p:spPr>
          <a:xfrm>
            <a:off x="853440" y="838994"/>
            <a:ext cx="10668000" cy="4114800"/>
          </a:xfrm>
        </p:spPr>
        <p:txBody>
          <a:bodyPr>
            <a:noAutofit/>
          </a:bodyPr>
          <a:lstStyle/>
          <a:p>
            <a:pPr eaLnBrk="1" hangingPunct="1"/>
            <a:r>
              <a:rPr lang="zh-CN" altLang="en-US" b="1" dirty="0"/>
              <a:t>下面程序用于计算各类形状的面积</a:t>
            </a:r>
          </a:p>
          <a:p>
            <a:pPr>
              <a:spcBef>
                <a:spcPts val="1600"/>
              </a:spcBef>
              <a:buNone/>
            </a:pPr>
            <a:r>
              <a:rPr lang="en-US" altLang="zh-CN" sz="1867" dirty="0"/>
              <a:t>class shape{  public: </a:t>
            </a:r>
            <a:r>
              <a:rPr lang="en-US" altLang="zh-CN" sz="1867" dirty="0">
                <a:solidFill>
                  <a:schemeClr val="tx2"/>
                </a:solidFill>
              </a:rPr>
              <a:t>virtual void area()=0;  };</a:t>
            </a:r>
          </a:p>
          <a:p>
            <a:pPr eaLnBrk="1" hangingPunct="1">
              <a:buFont typeface="Wingdings" pitchFamily="2" charset="2"/>
              <a:buNone/>
            </a:pPr>
            <a:r>
              <a:rPr lang="en-US" altLang="zh-CN" sz="1867" dirty="0"/>
              <a:t>class rectangle : public shape{  float w, h;</a:t>
            </a:r>
          </a:p>
          <a:p>
            <a:pPr eaLnBrk="1" hangingPunct="1">
              <a:buFont typeface="Wingdings" pitchFamily="2" charset="2"/>
              <a:buNone/>
            </a:pPr>
            <a:r>
              <a:rPr lang="en-US" altLang="zh-CN" sz="1867" dirty="0"/>
              <a:t>    public :  rectangle(float </a:t>
            </a:r>
            <a:r>
              <a:rPr lang="en-US" altLang="zh-CN" sz="1867" dirty="0" err="1"/>
              <a:t>ww</a:t>
            </a:r>
            <a:r>
              <a:rPr lang="en-US" altLang="zh-CN" sz="1867" dirty="0"/>
              <a:t>, float </a:t>
            </a:r>
            <a:r>
              <a:rPr lang="en-US" altLang="zh-CN" sz="1867" dirty="0" err="1"/>
              <a:t>hh</a:t>
            </a:r>
            <a:r>
              <a:rPr lang="en-US" altLang="zh-CN" sz="1867" dirty="0"/>
              <a:t>)  { w = </a:t>
            </a:r>
            <a:r>
              <a:rPr lang="en-US" altLang="zh-CN" sz="1867" dirty="0" err="1"/>
              <a:t>ww</a:t>
            </a:r>
            <a:r>
              <a:rPr lang="en-US" altLang="zh-CN" sz="1867" dirty="0"/>
              <a:t>;  h = </a:t>
            </a:r>
            <a:r>
              <a:rPr lang="en-US" altLang="zh-CN" sz="1867" dirty="0" err="1"/>
              <a:t>hh</a:t>
            </a:r>
            <a:r>
              <a:rPr lang="en-US" altLang="zh-CN" sz="1867" dirty="0"/>
              <a:t>; }</a:t>
            </a:r>
          </a:p>
          <a:p>
            <a:pPr eaLnBrk="1" hangingPunct="1">
              <a:buFont typeface="Wingdings" pitchFamily="2" charset="2"/>
              <a:buNone/>
            </a:pPr>
            <a:r>
              <a:rPr lang="en-US" altLang="zh-CN" sz="1867" dirty="0"/>
              <a:t>	</a:t>
            </a:r>
            <a:r>
              <a:rPr lang="zh-CN" altLang="en-US" sz="1867" dirty="0"/>
              <a:t>　　   </a:t>
            </a:r>
            <a:r>
              <a:rPr lang="en-US" altLang="zh-CN" sz="1867" dirty="0">
                <a:solidFill>
                  <a:schemeClr val="tx2"/>
                </a:solidFill>
              </a:rPr>
              <a:t>void area( ) { </a:t>
            </a:r>
            <a:r>
              <a:rPr lang="en-US" altLang="zh-CN" sz="1867" dirty="0" err="1"/>
              <a:t>cout</a:t>
            </a:r>
            <a:r>
              <a:rPr lang="en-US" altLang="zh-CN" sz="1867" dirty="0"/>
              <a:t> &lt;&lt; "\</a:t>
            </a:r>
            <a:r>
              <a:rPr lang="en-US" altLang="zh-CN" sz="1867" dirty="0" err="1"/>
              <a:t>narea</a:t>
            </a:r>
            <a:r>
              <a:rPr lang="en-US" altLang="zh-CN" sz="1867" dirty="0"/>
              <a:t> is:“ &lt;&lt; w*h; }  };</a:t>
            </a:r>
          </a:p>
          <a:p>
            <a:pPr eaLnBrk="1" hangingPunct="1">
              <a:buFont typeface="Wingdings" pitchFamily="2" charset="2"/>
              <a:buNone/>
            </a:pPr>
            <a:r>
              <a:rPr lang="en-US" altLang="zh-CN" sz="1867" dirty="0"/>
              <a:t>class circle : public shape{ float  r;</a:t>
            </a:r>
          </a:p>
          <a:p>
            <a:pPr eaLnBrk="1" hangingPunct="1">
              <a:buFont typeface="Wingdings" pitchFamily="2" charset="2"/>
              <a:buNone/>
            </a:pPr>
            <a:r>
              <a:rPr lang="en-US" altLang="zh-CN" sz="1867" dirty="0"/>
              <a:t>    public:  circle(float </a:t>
            </a:r>
            <a:r>
              <a:rPr lang="en-US" altLang="zh-CN" sz="1867" dirty="0" err="1"/>
              <a:t>rr</a:t>
            </a:r>
            <a:r>
              <a:rPr lang="en-US" altLang="zh-CN" sz="1867" dirty="0"/>
              <a:t>) { r = </a:t>
            </a:r>
            <a:r>
              <a:rPr lang="en-US" altLang="zh-CN" sz="1867" dirty="0" err="1"/>
              <a:t>rr</a:t>
            </a:r>
            <a:r>
              <a:rPr lang="en-US" altLang="zh-CN" sz="1867" dirty="0"/>
              <a:t>; }</a:t>
            </a:r>
          </a:p>
          <a:p>
            <a:pPr eaLnBrk="1" hangingPunct="1">
              <a:buFont typeface="Wingdings" pitchFamily="2" charset="2"/>
              <a:buNone/>
            </a:pPr>
            <a:r>
              <a:rPr lang="en-US" altLang="zh-CN" sz="1867" dirty="0"/>
              <a:t>	  </a:t>
            </a:r>
            <a:r>
              <a:rPr lang="zh-CN" altLang="en-US" sz="1867" dirty="0"/>
              <a:t>　    </a:t>
            </a:r>
            <a:r>
              <a:rPr lang="en-US" altLang="zh-CN" sz="1867" dirty="0">
                <a:solidFill>
                  <a:schemeClr val="tx2"/>
                </a:solidFill>
              </a:rPr>
              <a:t>void area( ){ </a:t>
            </a:r>
            <a:r>
              <a:rPr lang="en-US" altLang="zh-CN" sz="1867" dirty="0" err="1"/>
              <a:t>cout</a:t>
            </a:r>
            <a:r>
              <a:rPr lang="en-US" altLang="zh-CN" sz="1867" dirty="0"/>
              <a:t> &lt;&lt; "\</a:t>
            </a:r>
            <a:r>
              <a:rPr lang="en-US" altLang="zh-CN" sz="1867" dirty="0" err="1"/>
              <a:t>narea</a:t>
            </a:r>
            <a:r>
              <a:rPr lang="en-US" altLang="zh-CN" sz="1867" dirty="0"/>
              <a:t> is:“ &lt;&lt; 3.14*r*r;}  };</a:t>
            </a:r>
          </a:p>
          <a:p>
            <a:pPr eaLnBrk="1" hangingPunct="1">
              <a:buFont typeface="Wingdings" pitchFamily="2" charset="2"/>
              <a:buNone/>
            </a:pPr>
            <a:r>
              <a:rPr lang="en-US" altLang="zh-CN" sz="1867" dirty="0" err="1"/>
              <a:t>int</a:t>
            </a:r>
            <a:r>
              <a:rPr lang="en-US" altLang="zh-CN" sz="1867" dirty="0"/>
              <a:t> main( )</a:t>
            </a:r>
          </a:p>
          <a:p>
            <a:pPr eaLnBrk="1" hangingPunct="1">
              <a:buFont typeface="Wingdings" pitchFamily="2" charset="2"/>
              <a:buNone/>
            </a:pPr>
            <a:r>
              <a:rPr lang="en-US" altLang="zh-CN" sz="1867" dirty="0"/>
              <a:t>{</a:t>
            </a:r>
          </a:p>
          <a:p>
            <a:pPr eaLnBrk="1" hangingPunct="1">
              <a:buFont typeface="Wingdings" pitchFamily="2" charset="2"/>
              <a:buNone/>
            </a:pPr>
            <a:r>
              <a:rPr lang="en-US" altLang="zh-CN" sz="1867" dirty="0"/>
              <a:t>    shape *</a:t>
            </a:r>
            <a:r>
              <a:rPr lang="en-US" altLang="zh-CN" sz="1867" dirty="0" err="1"/>
              <a:t>ptr</a:t>
            </a:r>
            <a:r>
              <a:rPr lang="en-US" altLang="zh-CN" sz="1867" dirty="0"/>
              <a:t>;  rectangle ob1(5,10);  circle ob2(10);</a:t>
            </a:r>
          </a:p>
          <a:p>
            <a:pPr eaLnBrk="1" hangingPunct="1">
              <a:buFont typeface="Wingdings" pitchFamily="2" charset="2"/>
              <a:buNone/>
            </a:pPr>
            <a:r>
              <a:rPr lang="en-US" altLang="zh-CN" sz="1867" dirty="0"/>
              <a:t> </a:t>
            </a:r>
            <a:r>
              <a:rPr lang="zh-CN" altLang="en-US" sz="1867" dirty="0"/>
              <a:t>　</a:t>
            </a:r>
            <a:r>
              <a:rPr lang="en-US" altLang="zh-CN" sz="1867" dirty="0" err="1"/>
              <a:t>ptr</a:t>
            </a:r>
            <a:r>
              <a:rPr lang="en-US" altLang="zh-CN" sz="1867" dirty="0"/>
              <a:t>=&amp;ob1; </a:t>
            </a:r>
            <a:r>
              <a:rPr lang="en-US" altLang="zh-CN" sz="1867" dirty="0" err="1"/>
              <a:t>ptr</a:t>
            </a:r>
            <a:r>
              <a:rPr lang="en-US" altLang="zh-CN" sz="1867" dirty="0"/>
              <a:t>-&gt;area();</a:t>
            </a:r>
          </a:p>
          <a:p>
            <a:pPr eaLnBrk="1" hangingPunct="1">
              <a:buFont typeface="Wingdings" pitchFamily="2" charset="2"/>
              <a:buNone/>
            </a:pPr>
            <a:r>
              <a:rPr lang="en-US" altLang="zh-CN" sz="1867" dirty="0"/>
              <a:t> </a:t>
            </a:r>
            <a:r>
              <a:rPr lang="zh-CN" altLang="en-US" sz="1867" dirty="0"/>
              <a:t>　</a:t>
            </a:r>
            <a:r>
              <a:rPr lang="en-US" altLang="zh-CN" sz="1867" dirty="0" err="1"/>
              <a:t>ptr</a:t>
            </a:r>
            <a:r>
              <a:rPr lang="en-US" altLang="zh-CN" sz="1867" dirty="0"/>
              <a:t>=&amp;ob2; </a:t>
            </a:r>
            <a:r>
              <a:rPr lang="en-US" altLang="zh-CN" sz="1867" dirty="0" err="1"/>
              <a:t>ptr</a:t>
            </a:r>
            <a:r>
              <a:rPr lang="en-US" altLang="zh-CN" sz="1867" dirty="0"/>
              <a:t>-&gt;area();</a:t>
            </a:r>
          </a:p>
          <a:p>
            <a:pPr eaLnBrk="1" hangingPunct="1">
              <a:buFont typeface="Wingdings" pitchFamily="2" charset="2"/>
              <a:buNone/>
            </a:pPr>
            <a:r>
              <a:rPr lang="en-US" altLang="zh-CN" sz="1867" dirty="0"/>
              <a:t>     return  0;</a:t>
            </a:r>
          </a:p>
          <a:p>
            <a:pPr eaLnBrk="1" hangingPunct="1">
              <a:buFont typeface="Wingdings" pitchFamily="2" charset="2"/>
              <a:buNone/>
            </a:pPr>
            <a:r>
              <a:rPr lang="en-US" altLang="zh-CN" sz="1867" dirty="0"/>
              <a:t>}</a:t>
            </a:r>
          </a:p>
        </p:txBody>
      </p:sp>
    </p:spTree>
  </p:cSld>
  <p:clrMapOvr>
    <a:masterClrMapping/>
  </p:clrMapOvr>
  <p:transition spd="med">
    <p:fade/>
  </p:transition>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4978" name="Rectangle 2"/>
          <p:cNvSpPr>
            <a:spLocks noGrp="1" noChangeArrowheads="1"/>
          </p:cNvSpPr>
          <p:nvPr>
            <p:ph type="title"/>
          </p:nvPr>
        </p:nvSpPr>
        <p:spPr/>
        <p:txBody>
          <a:bodyPr/>
          <a:lstStyle/>
          <a:p>
            <a:pPr eaLnBrk="1" hangingPunct="1">
              <a:defRPr/>
            </a:pPr>
            <a:r>
              <a:rPr lang="zh-CN" altLang="en-US" dirty="0"/>
              <a:t>本章小结</a:t>
            </a:r>
          </a:p>
        </p:txBody>
      </p:sp>
      <p:sp>
        <p:nvSpPr>
          <p:cNvPr id="312323" name="Rectangle 3"/>
          <p:cNvSpPr>
            <a:spLocks noGrp="1" noChangeArrowheads="1"/>
          </p:cNvSpPr>
          <p:nvPr>
            <p:ph idx="4294967295"/>
          </p:nvPr>
        </p:nvSpPr>
        <p:spPr>
          <a:xfrm>
            <a:off x="690880" y="1371600"/>
            <a:ext cx="10668000" cy="4114800"/>
          </a:xfrm>
        </p:spPr>
        <p:txBody>
          <a:bodyPr>
            <a:noAutofit/>
          </a:bodyPr>
          <a:lstStyle/>
          <a:p>
            <a:pPr marL="0" indent="0" eaLnBrk="1" hangingPunct="1">
              <a:lnSpc>
                <a:spcPct val="150000"/>
              </a:lnSpc>
              <a:buNone/>
            </a:pPr>
            <a:r>
              <a:rPr lang="zh-CN" altLang="en-US" b="1" dirty="0"/>
              <a:t>继承是创建类的一种方法</a:t>
            </a:r>
            <a:endParaRPr lang="en-US" altLang="zh-CN" b="1" dirty="0"/>
          </a:p>
          <a:p>
            <a:pPr marL="0" indent="0" eaLnBrk="1" hangingPunct="1">
              <a:lnSpc>
                <a:spcPct val="150000"/>
              </a:lnSpc>
              <a:buNone/>
            </a:pPr>
            <a:r>
              <a:rPr lang="zh-CN" altLang="en-US" b="1" dirty="0"/>
              <a:t>优点</a:t>
            </a:r>
            <a:endParaRPr lang="en-US" altLang="zh-CN" b="1" dirty="0"/>
          </a:p>
          <a:p>
            <a:pPr marL="457200" lvl="1" indent="0">
              <a:lnSpc>
                <a:spcPct val="150000"/>
              </a:lnSpc>
              <a:buNone/>
            </a:pPr>
            <a:r>
              <a:rPr lang="zh-CN" altLang="en-US" sz="2133" b="1" dirty="0"/>
              <a:t>代码重用</a:t>
            </a:r>
            <a:endParaRPr lang="en-US" altLang="zh-CN" sz="2133" b="1" dirty="0"/>
          </a:p>
          <a:p>
            <a:pPr marL="457200" lvl="1" indent="0">
              <a:lnSpc>
                <a:spcPct val="150000"/>
              </a:lnSpc>
              <a:buNone/>
            </a:pPr>
            <a:r>
              <a:rPr lang="zh-CN" altLang="en-US" sz="2133" b="1" dirty="0"/>
              <a:t>提高软件的可靠性</a:t>
            </a:r>
            <a:endParaRPr lang="en-US" altLang="zh-CN" sz="2133" b="1" dirty="0"/>
          </a:p>
          <a:p>
            <a:pPr marL="457200" lvl="1" indent="0">
              <a:lnSpc>
                <a:spcPct val="150000"/>
              </a:lnSpc>
              <a:buNone/>
            </a:pPr>
            <a:r>
              <a:rPr lang="zh-CN" altLang="en-US" sz="2133" b="1" dirty="0"/>
              <a:t>方便软件扩展</a:t>
            </a:r>
            <a:endParaRPr lang="en-US" altLang="zh-CN" sz="2133" b="1" dirty="0"/>
          </a:p>
          <a:p>
            <a:pPr marL="457200" lvl="1" indent="0">
              <a:lnSpc>
                <a:spcPct val="150000"/>
              </a:lnSpc>
              <a:buNone/>
            </a:pPr>
            <a:r>
              <a:rPr lang="zh-CN" altLang="en-US" sz="2133" b="1" dirty="0"/>
              <a:t>实现代码重用</a:t>
            </a:r>
            <a:endParaRPr lang="en-US" altLang="zh-CN" sz="2133" dirty="0"/>
          </a:p>
        </p:txBody>
      </p:sp>
    </p:spTree>
    <p:extLst>
      <p:ext uri="{BB962C8B-B14F-4D97-AF65-F5344CB8AC3E}">
        <p14:creationId xmlns:p14="http://schemas.microsoft.com/office/powerpoint/2010/main" val="910779283"/>
      </p:ext>
    </p:extLst>
  </p:cSld>
  <p:clrMapOvr>
    <a:masterClrMapping/>
  </p:clrMapOvr>
  <p:transition spd="med">
    <p:fade/>
  </p:transition>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3890" name="Rectangle 2"/>
          <p:cNvSpPr>
            <a:spLocks noGrp="1" noChangeArrowheads="1"/>
          </p:cNvSpPr>
          <p:nvPr>
            <p:ph type="title"/>
          </p:nvPr>
        </p:nvSpPr>
        <p:spPr/>
        <p:txBody>
          <a:bodyPr/>
          <a:lstStyle/>
          <a:p>
            <a:pPr eaLnBrk="1" hangingPunct="1">
              <a:defRPr/>
            </a:pPr>
            <a:r>
              <a:rPr lang="zh-CN" altLang="en-US" dirty="0"/>
              <a:t>类模板</a:t>
            </a:r>
          </a:p>
        </p:txBody>
      </p:sp>
      <p:sp>
        <p:nvSpPr>
          <p:cNvPr id="315395" name="Rectangle 3"/>
          <p:cNvSpPr>
            <a:spLocks noGrp="1" noChangeArrowheads="1"/>
          </p:cNvSpPr>
          <p:nvPr>
            <p:ph idx="4294967295"/>
          </p:nvPr>
        </p:nvSpPr>
        <p:spPr>
          <a:xfrm>
            <a:off x="952500" y="1495425"/>
            <a:ext cx="11239500" cy="4508500"/>
          </a:xfrm>
        </p:spPr>
        <p:txBody>
          <a:bodyPr/>
          <a:lstStyle/>
          <a:p>
            <a:pPr marL="0" indent="0">
              <a:lnSpc>
                <a:spcPct val="130000"/>
              </a:lnSpc>
              <a:buNone/>
            </a:pPr>
            <a:r>
              <a:rPr lang="zh-CN" altLang="en-US" b="1" dirty="0"/>
              <a:t>泛型程序设计的一种实现</a:t>
            </a:r>
            <a:endParaRPr lang="en-US" altLang="zh-CN" b="1" dirty="0"/>
          </a:p>
          <a:p>
            <a:pPr marL="0" indent="0">
              <a:lnSpc>
                <a:spcPct val="130000"/>
              </a:lnSpc>
              <a:buNone/>
            </a:pPr>
            <a:r>
              <a:rPr lang="zh-CN" altLang="en-US" sz="1867" dirty="0"/>
              <a:t>函数模板：兼顾不同类型的通用函数</a:t>
            </a:r>
            <a:endParaRPr lang="en-US" altLang="zh-CN" sz="1867" dirty="0"/>
          </a:p>
          <a:p>
            <a:pPr marL="14399" indent="0">
              <a:lnSpc>
                <a:spcPct val="130000"/>
              </a:lnSpc>
              <a:buNone/>
            </a:pPr>
            <a:r>
              <a:rPr lang="zh-CN" altLang="en-US" sz="1867" dirty="0"/>
              <a:t>类模板：兼顾不同类型的通用类</a:t>
            </a:r>
            <a:endParaRPr lang="en-US" altLang="zh-CN" sz="1867" dirty="0"/>
          </a:p>
          <a:p>
            <a:pPr marL="0" indent="0">
              <a:lnSpc>
                <a:spcPct val="130000"/>
              </a:lnSpc>
              <a:buNone/>
            </a:pPr>
            <a:endParaRPr lang="zh-CN" altLang="en-US" sz="1867" dirty="0"/>
          </a:p>
          <a:p>
            <a:pPr marL="0" indent="0">
              <a:lnSpc>
                <a:spcPct val="130000"/>
              </a:lnSpc>
              <a:buNone/>
            </a:pPr>
            <a:r>
              <a:rPr lang="zh-CN" altLang="en-US" b="1" dirty="0"/>
              <a:t>定义格式</a:t>
            </a:r>
          </a:p>
          <a:p>
            <a:pPr marL="0" indent="0">
              <a:lnSpc>
                <a:spcPct val="130000"/>
              </a:lnSpc>
              <a:buNone/>
            </a:pPr>
            <a:r>
              <a:rPr lang="zh-CN" altLang="en-US" sz="1867" dirty="0"/>
              <a:t>  </a:t>
            </a:r>
            <a:r>
              <a:rPr lang="en-US" altLang="zh-CN" sz="1867" dirty="0"/>
              <a:t>template &lt;class </a:t>
            </a:r>
            <a:r>
              <a:rPr lang="zh-CN" altLang="en-US" sz="1867" dirty="0"/>
              <a:t>标识符，</a:t>
            </a:r>
            <a:r>
              <a:rPr lang="en-US" altLang="zh-CN" sz="1867" dirty="0"/>
              <a:t>class  </a:t>
            </a:r>
            <a:r>
              <a:rPr lang="zh-CN" altLang="en-US" sz="1867" dirty="0"/>
              <a:t>标识符，</a:t>
            </a:r>
            <a:r>
              <a:rPr lang="en-US" altLang="zh-CN" sz="1867" dirty="0"/>
              <a:t>……〉</a:t>
            </a:r>
          </a:p>
          <a:p>
            <a:pPr marL="0" indent="0">
              <a:lnSpc>
                <a:spcPct val="130000"/>
              </a:lnSpc>
              <a:buNone/>
            </a:pPr>
            <a:r>
              <a:rPr lang="en-US" altLang="zh-CN" sz="1867" dirty="0"/>
              <a:t>  class </a:t>
            </a:r>
            <a:r>
              <a:rPr lang="zh-CN" altLang="en-US" sz="1867" dirty="0"/>
              <a:t>类名</a:t>
            </a:r>
            <a:r>
              <a:rPr lang="en-US" altLang="zh-CN" sz="1867" dirty="0"/>
              <a:t>{//…};</a:t>
            </a:r>
          </a:p>
        </p:txBody>
      </p:sp>
      <p:sp>
        <p:nvSpPr>
          <p:cNvPr id="5" name="TextBox 4"/>
          <p:cNvSpPr txBox="1"/>
          <p:nvPr/>
        </p:nvSpPr>
        <p:spPr>
          <a:xfrm>
            <a:off x="6370744" y="2535559"/>
            <a:ext cx="2590800" cy="379656"/>
          </a:xfrm>
          <a:prstGeom prst="rect">
            <a:avLst/>
          </a:prstGeom>
          <a:noFill/>
        </p:spPr>
        <p:txBody>
          <a:bodyPr wrap="square" rtlCol="0">
            <a:spAutoFit/>
          </a:bodyPr>
          <a:lstStyle/>
          <a:p>
            <a:r>
              <a:rPr lang="en-US" altLang="zh-CN" sz="1867" dirty="0">
                <a:latin typeface="微软雅黑" pitchFamily="34" charset="-122"/>
                <a:ea typeface="微软雅黑" pitchFamily="34" charset="-122"/>
              </a:rPr>
              <a:t>T  max(T, T)</a:t>
            </a:r>
            <a:endParaRPr lang="zh-CN" altLang="en-US" sz="1867" dirty="0">
              <a:latin typeface="微软雅黑" pitchFamily="34" charset="-122"/>
              <a:ea typeface="微软雅黑"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5395">
                                            <p:txEl>
                                              <p:pRg st="1" end="1"/>
                                            </p:txEl>
                                          </p:spTgt>
                                        </p:tgtEl>
                                        <p:attrNameLst>
                                          <p:attrName>style.visibility</p:attrName>
                                        </p:attrNameLst>
                                      </p:cBhvr>
                                      <p:to>
                                        <p:strVal val="visible"/>
                                      </p:to>
                                    </p:set>
                                    <p:animEffect transition="in" filter="blinds(horizontal)">
                                      <p:cBhvr>
                                        <p:cTn id="7" dur="500"/>
                                        <p:tgtEl>
                                          <p:spTgt spid="31539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15395">
                                            <p:txEl>
                                              <p:pRg st="2" end="2"/>
                                            </p:txEl>
                                          </p:spTgt>
                                        </p:tgtEl>
                                        <p:attrNameLst>
                                          <p:attrName>style.visibility</p:attrName>
                                        </p:attrNameLst>
                                      </p:cBhvr>
                                      <p:to>
                                        <p:strVal val="visible"/>
                                      </p:to>
                                    </p:set>
                                    <p:animEffect transition="in" filter="blinds(horizontal)">
                                      <p:cBhvr>
                                        <p:cTn id="17" dur="500"/>
                                        <p:tgtEl>
                                          <p:spTgt spid="3153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15395">
                                            <p:txEl>
                                              <p:pRg st="4" end="4"/>
                                            </p:txEl>
                                          </p:spTgt>
                                        </p:tgtEl>
                                        <p:attrNameLst>
                                          <p:attrName>style.visibility</p:attrName>
                                        </p:attrNameLst>
                                      </p:cBhvr>
                                      <p:to>
                                        <p:strVal val="visible"/>
                                      </p:to>
                                    </p:set>
                                    <p:animEffect transition="in" filter="blinds(horizontal)">
                                      <p:cBhvr>
                                        <p:cTn id="22" dur="500"/>
                                        <p:tgtEl>
                                          <p:spTgt spid="315395">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15395">
                                            <p:txEl>
                                              <p:pRg st="5" end="5"/>
                                            </p:txEl>
                                          </p:spTgt>
                                        </p:tgtEl>
                                        <p:attrNameLst>
                                          <p:attrName>style.visibility</p:attrName>
                                        </p:attrNameLst>
                                      </p:cBhvr>
                                      <p:to>
                                        <p:strVal val="visible"/>
                                      </p:to>
                                    </p:set>
                                    <p:animEffect transition="in" filter="blinds(horizontal)">
                                      <p:cBhvr>
                                        <p:cTn id="25" dur="500"/>
                                        <p:tgtEl>
                                          <p:spTgt spid="315395">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15395">
                                            <p:txEl>
                                              <p:pRg st="6" end="6"/>
                                            </p:txEl>
                                          </p:spTgt>
                                        </p:tgtEl>
                                        <p:attrNameLst>
                                          <p:attrName>style.visibility</p:attrName>
                                        </p:attrNameLst>
                                      </p:cBhvr>
                                      <p:to>
                                        <p:strVal val="visible"/>
                                      </p:to>
                                    </p:set>
                                    <p:animEffect transition="in" filter="blinds(horizontal)">
                                      <p:cBhvr>
                                        <p:cTn id="28" dur="500"/>
                                        <p:tgtEl>
                                          <p:spTgt spid="3153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4914" name="Rectangle 2"/>
          <p:cNvSpPr>
            <a:spLocks noGrp="1" noChangeArrowheads="1"/>
          </p:cNvSpPr>
          <p:nvPr>
            <p:ph type="title"/>
          </p:nvPr>
        </p:nvSpPr>
        <p:spPr/>
        <p:txBody>
          <a:bodyPr/>
          <a:lstStyle/>
          <a:p>
            <a:pPr eaLnBrk="1" hangingPunct="1">
              <a:defRPr/>
            </a:pPr>
            <a:r>
              <a:rPr lang="zh-CN" altLang="en-US" dirty="0"/>
              <a:t>类模板实例</a:t>
            </a:r>
          </a:p>
        </p:txBody>
      </p:sp>
      <p:sp>
        <p:nvSpPr>
          <p:cNvPr id="316419" name="Rectangle 3"/>
          <p:cNvSpPr>
            <a:spLocks noGrp="1" noChangeArrowheads="1"/>
          </p:cNvSpPr>
          <p:nvPr>
            <p:ph idx="4294967295"/>
          </p:nvPr>
        </p:nvSpPr>
        <p:spPr>
          <a:xfrm>
            <a:off x="686654" y="1142409"/>
            <a:ext cx="9956800" cy="609600"/>
          </a:xfrm>
        </p:spPr>
        <p:txBody>
          <a:bodyPr/>
          <a:lstStyle/>
          <a:p>
            <a:pPr eaLnBrk="1" hangingPunct="1">
              <a:lnSpc>
                <a:spcPct val="120000"/>
              </a:lnSpc>
            </a:pPr>
            <a:r>
              <a:rPr lang="zh-CN" altLang="en-US" dirty="0"/>
              <a:t>定义一个泛型的、可指定下标范围的、安全的数组 </a:t>
            </a:r>
          </a:p>
        </p:txBody>
      </p:sp>
      <p:sp>
        <p:nvSpPr>
          <p:cNvPr id="4" name="Rectangle 3"/>
          <p:cNvSpPr txBox="1">
            <a:spLocks noChangeArrowheads="1"/>
          </p:cNvSpPr>
          <p:nvPr/>
        </p:nvSpPr>
        <p:spPr>
          <a:xfrm>
            <a:off x="355600" y="2001522"/>
            <a:ext cx="6264275" cy="4743449"/>
          </a:xfrm>
          <a:prstGeom prst="rect">
            <a:avLst/>
          </a:prstGeom>
        </p:spPr>
        <p:txBody>
          <a:bodyPr vert="horz">
            <a:normAutofit lnSpcReduction="10000"/>
          </a:bodyPr>
          <a:lstStyle/>
          <a:p>
            <a:pPr marL="560818" indent="-512051" defTabSz="1219170">
              <a:spcBef>
                <a:spcPct val="20000"/>
              </a:spcBef>
              <a:buClr>
                <a:schemeClr val="accent1"/>
              </a:buClr>
              <a:buSzPct val="80000"/>
              <a:defRPr/>
            </a:pPr>
            <a:r>
              <a:rPr lang="en-US" altLang="zh-CN" sz="1867" dirty="0">
                <a:latin typeface="微软雅黑" pitchFamily="34" charset="-122"/>
                <a:ea typeface="微软雅黑" pitchFamily="34" charset="-122"/>
              </a:rPr>
              <a:t>template &lt;class T&gt;</a:t>
            </a:r>
          </a:p>
          <a:p>
            <a:pPr marL="560818" indent="-512051" defTabSz="1219170">
              <a:spcBef>
                <a:spcPct val="20000"/>
              </a:spcBef>
              <a:buClr>
                <a:schemeClr val="accent1"/>
              </a:buClr>
              <a:buSzPct val="80000"/>
              <a:defRPr/>
            </a:pPr>
            <a:r>
              <a:rPr lang="en-US" altLang="zh-CN" sz="1867" dirty="0">
                <a:latin typeface="微软雅黑" pitchFamily="34" charset="-122"/>
                <a:ea typeface="微软雅黑" pitchFamily="34" charset="-122"/>
              </a:rPr>
              <a:t>class </a:t>
            </a:r>
            <a:r>
              <a:rPr lang="en-US" altLang="zh-CN" sz="1867" dirty="0" err="1">
                <a:latin typeface="微软雅黑" pitchFamily="34" charset="-122"/>
                <a:ea typeface="微软雅黑" pitchFamily="34" charset="-122"/>
              </a:rPr>
              <a:t>doubleArray</a:t>
            </a:r>
            <a:endParaRPr lang="en-US" altLang="zh-CN" sz="1867" dirty="0">
              <a:latin typeface="微软雅黑" pitchFamily="34" charset="-122"/>
              <a:ea typeface="微软雅黑" pitchFamily="34" charset="-122"/>
            </a:endParaRPr>
          </a:p>
          <a:p>
            <a:pPr marL="560818" indent="-512051" defTabSz="1219170">
              <a:spcBef>
                <a:spcPct val="20000"/>
              </a:spcBef>
              <a:buClr>
                <a:schemeClr val="accent1"/>
              </a:buClr>
              <a:buSzPct val="80000"/>
              <a:defRPr/>
            </a:pPr>
            <a:r>
              <a:rPr lang="en-US" altLang="zh-CN" sz="1867" dirty="0">
                <a:latin typeface="微软雅黑" pitchFamily="34" charset="-122"/>
                <a:ea typeface="微软雅黑" pitchFamily="34" charset="-122"/>
              </a:rPr>
              <a:t>{ </a:t>
            </a:r>
          </a:p>
          <a:p>
            <a:pPr marL="560818" indent="-512051" defTabSz="1219170">
              <a:spcBef>
                <a:spcPct val="20000"/>
              </a:spcBef>
              <a:buClr>
                <a:schemeClr val="accent1"/>
              </a:buClr>
              <a:buSzPct val="80000"/>
              <a:defRPr/>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low;  </a:t>
            </a:r>
          </a:p>
          <a:p>
            <a:pPr marL="560818" indent="-512051" defTabSz="1219170">
              <a:spcBef>
                <a:spcPct val="20000"/>
              </a:spcBef>
              <a:buClr>
                <a:schemeClr val="accent1"/>
              </a:buClr>
              <a:buSzPct val="80000"/>
              <a:defRPr/>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high;</a:t>
            </a:r>
          </a:p>
          <a:p>
            <a:pPr marL="560818" indent="-512051" defTabSz="1219170">
              <a:spcBef>
                <a:spcPct val="20000"/>
              </a:spcBef>
              <a:buClr>
                <a:schemeClr val="accent1"/>
              </a:buClr>
              <a:buSzPct val="80000"/>
              <a:defRPr/>
            </a:pPr>
            <a:r>
              <a:rPr lang="en-US" altLang="zh-CN" sz="1867" dirty="0">
                <a:latin typeface="微软雅黑" pitchFamily="34" charset="-122"/>
                <a:ea typeface="微软雅黑" pitchFamily="34" charset="-122"/>
              </a:rPr>
              <a:t>     double *storage;</a:t>
            </a:r>
          </a:p>
          <a:p>
            <a:pPr marL="560818" indent="-512051" defTabSz="1219170">
              <a:spcBef>
                <a:spcPct val="20000"/>
              </a:spcBef>
              <a:buClr>
                <a:schemeClr val="accent1"/>
              </a:buClr>
              <a:buSzPct val="80000"/>
              <a:defRPr/>
            </a:pPr>
            <a:r>
              <a:rPr lang="en-US" altLang="zh-CN" sz="1867" dirty="0">
                <a:latin typeface="微软雅黑" pitchFamily="34" charset="-122"/>
                <a:ea typeface="微软雅黑" pitchFamily="34" charset="-122"/>
              </a:rPr>
              <a:t>public:</a:t>
            </a:r>
          </a:p>
          <a:p>
            <a:pPr marL="560818" indent="-512051" defTabSz="1219170">
              <a:spcBef>
                <a:spcPct val="20000"/>
              </a:spcBef>
              <a:buClr>
                <a:schemeClr val="accent1"/>
              </a:buClr>
              <a:buSzPct val="80000"/>
              <a:defRPr/>
            </a:pPr>
            <a:r>
              <a:rPr lang="en-US" altLang="zh-CN" sz="1867" dirty="0">
                <a:latin typeface="微软雅黑" pitchFamily="34" charset="-122"/>
                <a:ea typeface="微软雅黑" pitchFamily="34" charset="-122"/>
              </a:rPr>
              <a:t>    Array(</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lh</a:t>
            </a:r>
            <a:r>
              <a:rPr lang="en-US" altLang="zh-CN" sz="1867" dirty="0">
                <a:latin typeface="微软雅黑" pitchFamily="34" charset="-122"/>
                <a:ea typeface="微软雅黑" pitchFamily="34" charset="-122"/>
              </a:rPr>
              <a:t> = 0,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rh</a:t>
            </a:r>
            <a:r>
              <a:rPr lang="en-US" altLang="zh-CN" sz="1867" dirty="0">
                <a:latin typeface="微软雅黑" pitchFamily="34" charset="-122"/>
                <a:ea typeface="微软雅黑" pitchFamily="34" charset="-122"/>
              </a:rPr>
              <a:t> = 0): low(</a:t>
            </a:r>
            <a:r>
              <a:rPr lang="en-US" altLang="zh-CN" sz="1867" dirty="0" err="1">
                <a:latin typeface="微软雅黑" pitchFamily="34" charset="-122"/>
                <a:ea typeface="微软雅黑" pitchFamily="34" charset="-122"/>
              </a:rPr>
              <a:t>lh</a:t>
            </a:r>
            <a:r>
              <a:rPr lang="en-US" altLang="zh-CN" sz="1867" dirty="0">
                <a:latin typeface="微软雅黑" pitchFamily="34" charset="-122"/>
                <a:ea typeface="微软雅黑" pitchFamily="34" charset="-122"/>
              </a:rPr>
              <a:t>), high(</a:t>
            </a:r>
            <a:r>
              <a:rPr lang="en-US" altLang="zh-CN" sz="1867" dirty="0" err="1">
                <a:latin typeface="微软雅黑" pitchFamily="34" charset="-122"/>
                <a:ea typeface="微软雅黑" pitchFamily="34" charset="-122"/>
              </a:rPr>
              <a:t>rh</a:t>
            </a:r>
            <a:r>
              <a:rPr lang="en-US" altLang="zh-CN" sz="1867" dirty="0">
                <a:latin typeface="微软雅黑" pitchFamily="34" charset="-122"/>
                <a:ea typeface="微软雅黑" pitchFamily="34" charset="-122"/>
              </a:rPr>
              <a:t>)  </a:t>
            </a:r>
          </a:p>
          <a:p>
            <a:pPr marL="560818" indent="-512051" defTabSz="1219170">
              <a:spcBef>
                <a:spcPct val="20000"/>
              </a:spcBef>
              <a:buClr>
                <a:schemeClr val="accent1"/>
              </a:buClr>
              <a:buSzPct val="80000"/>
              <a:defRPr/>
            </a:pPr>
            <a:r>
              <a:rPr lang="en-US" altLang="zh-CN" sz="1867" dirty="0">
                <a:latin typeface="微软雅黑" pitchFamily="34" charset="-122"/>
                <a:ea typeface="微软雅黑" pitchFamily="34" charset="-122"/>
              </a:rPr>
              <a:t>    {   storage = new double [high - low + 1]; }  </a:t>
            </a:r>
          </a:p>
          <a:p>
            <a:pPr marL="560818" indent="-512051" defTabSz="1219170">
              <a:spcBef>
                <a:spcPct val="20000"/>
              </a:spcBef>
              <a:buClr>
                <a:schemeClr val="accent1"/>
              </a:buClr>
              <a:buSzPct val="80000"/>
              <a:defRPr/>
            </a:pPr>
            <a:r>
              <a:rPr lang="en-US" altLang="zh-CN" sz="1867" dirty="0">
                <a:latin typeface="微软雅黑" pitchFamily="34" charset="-122"/>
                <a:ea typeface="微软雅黑" pitchFamily="34" charset="-122"/>
              </a:rPr>
              <a:t>    Array(const Array &amp;</a:t>
            </a:r>
            <a:r>
              <a:rPr lang="en-US" altLang="zh-CN" sz="1867" dirty="0" err="1">
                <a:latin typeface="微软雅黑" pitchFamily="34" charset="-122"/>
                <a:ea typeface="微软雅黑" pitchFamily="34" charset="-122"/>
              </a:rPr>
              <a:t>arr</a:t>
            </a:r>
            <a:r>
              <a:rPr lang="en-US" altLang="zh-CN" sz="1867" dirty="0">
                <a:latin typeface="微软雅黑" pitchFamily="34" charset="-122"/>
                <a:ea typeface="微软雅黑" pitchFamily="34" charset="-122"/>
              </a:rPr>
              <a:t>);	</a:t>
            </a:r>
          </a:p>
          <a:p>
            <a:pPr marL="560818" indent="-512051" defTabSz="1219170">
              <a:spcBef>
                <a:spcPct val="20000"/>
              </a:spcBef>
              <a:buClr>
                <a:schemeClr val="accent1"/>
              </a:buClr>
              <a:buSzPct val="80000"/>
              <a:defRPr/>
            </a:pPr>
            <a:r>
              <a:rPr lang="en-US" altLang="zh-CN" sz="1867" dirty="0">
                <a:latin typeface="微软雅黑" pitchFamily="34" charset="-122"/>
                <a:ea typeface="微软雅黑" pitchFamily="34" charset="-122"/>
              </a:rPr>
              <a:t>    Array &amp;operator=(const Array &amp; a);	</a:t>
            </a:r>
          </a:p>
          <a:p>
            <a:pPr marL="560818" indent="-512051" defTabSz="1219170">
              <a:spcBef>
                <a:spcPct val="20000"/>
              </a:spcBef>
              <a:buClr>
                <a:schemeClr val="accent1"/>
              </a:buClr>
              <a:buSzPct val="80000"/>
              <a:defRPr/>
            </a:pPr>
            <a:r>
              <a:rPr lang="en-US" altLang="zh-CN" sz="1867" dirty="0">
                <a:latin typeface="微软雅黑" pitchFamily="34" charset="-122"/>
                <a:ea typeface="微软雅黑" pitchFamily="34" charset="-122"/>
              </a:rPr>
              <a:t>    </a:t>
            </a:r>
            <a:r>
              <a:rPr lang="en-US" altLang="zh-CN" sz="1867" dirty="0">
                <a:solidFill>
                  <a:schemeClr val="tx2"/>
                </a:solidFill>
                <a:latin typeface="微软雅黑" pitchFamily="34" charset="-122"/>
                <a:ea typeface="微软雅黑" pitchFamily="34" charset="-122"/>
              </a:rPr>
              <a:t>double </a:t>
            </a:r>
            <a:r>
              <a:rPr lang="en-US" altLang="zh-CN" sz="1867" dirty="0">
                <a:latin typeface="微软雅黑" pitchFamily="34" charset="-122"/>
                <a:ea typeface="微软雅黑" pitchFamily="34" charset="-122"/>
              </a:rPr>
              <a:t>&amp; operator[](</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index);</a:t>
            </a:r>
          </a:p>
          <a:p>
            <a:pPr marL="560818" indent="-512051" defTabSz="1219170">
              <a:spcBef>
                <a:spcPct val="20000"/>
              </a:spcBef>
              <a:buClr>
                <a:schemeClr val="accent1"/>
              </a:buClr>
              <a:buSzPct val="80000"/>
              <a:defRPr/>
            </a:pPr>
            <a:r>
              <a:rPr lang="en-US" altLang="zh-CN" sz="1867" dirty="0">
                <a:latin typeface="微软雅黑" pitchFamily="34" charset="-122"/>
                <a:ea typeface="微软雅黑" pitchFamily="34" charset="-122"/>
              </a:rPr>
              <a:t>    ~Array() {delete [] storage; }</a:t>
            </a:r>
          </a:p>
          <a:p>
            <a:pPr marL="560818" indent="-512051" defTabSz="1219170">
              <a:spcBef>
                <a:spcPct val="20000"/>
              </a:spcBef>
              <a:buClr>
                <a:schemeClr val="accent1"/>
              </a:buClr>
              <a:buSzPct val="80000"/>
              <a:defRPr/>
            </a:pPr>
            <a:r>
              <a:rPr lang="en-US" altLang="zh-CN" sz="1867" dirty="0">
                <a:latin typeface="微软雅黑" pitchFamily="34" charset="-122"/>
                <a:ea typeface="微软雅黑" pitchFamily="34" charset="-122"/>
              </a:rPr>
              <a:t>};</a:t>
            </a:r>
          </a:p>
        </p:txBody>
      </p:sp>
      <p:sp>
        <p:nvSpPr>
          <p:cNvPr id="6" name="矩形 5"/>
          <p:cNvSpPr/>
          <p:nvPr/>
        </p:nvSpPr>
        <p:spPr>
          <a:xfrm>
            <a:off x="355600" y="2281632"/>
            <a:ext cx="1453924" cy="379656"/>
          </a:xfrm>
          <a:prstGeom prst="rect">
            <a:avLst/>
          </a:prstGeom>
        </p:spPr>
        <p:txBody>
          <a:bodyPr wrap="none">
            <a:spAutoFit/>
          </a:bodyPr>
          <a:lstStyle/>
          <a:p>
            <a:pPr marL="560818" indent="-512051">
              <a:spcBef>
                <a:spcPct val="20000"/>
              </a:spcBef>
              <a:buClr>
                <a:schemeClr val="accent1"/>
              </a:buClr>
              <a:buSzPct val="80000"/>
              <a:defRPr/>
            </a:pPr>
            <a:r>
              <a:rPr lang="en-US" altLang="zh-CN" sz="1867" dirty="0">
                <a:latin typeface="微软雅黑" pitchFamily="34" charset="-122"/>
                <a:ea typeface="微软雅黑" pitchFamily="34" charset="-122"/>
              </a:rPr>
              <a:t>class Array</a:t>
            </a:r>
          </a:p>
        </p:txBody>
      </p:sp>
      <p:sp>
        <p:nvSpPr>
          <p:cNvPr id="7" name="矩形 6"/>
          <p:cNvSpPr/>
          <p:nvPr/>
        </p:nvSpPr>
        <p:spPr>
          <a:xfrm>
            <a:off x="750475" y="3500080"/>
            <a:ext cx="1425005" cy="379656"/>
          </a:xfrm>
          <a:prstGeom prst="rect">
            <a:avLst/>
          </a:prstGeom>
        </p:spPr>
        <p:txBody>
          <a:bodyPr wrap="none">
            <a:spAutoFit/>
          </a:bodyPr>
          <a:lstStyle/>
          <a:p>
            <a:r>
              <a:rPr lang="en-US" altLang="zh-CN" sz="1867" dirty="0">
                <a:latin typeface="微软雅黑" pitchFamily="34" charset="-122"/>
                <a:ea typeface="微软雅黑" pitchFamily="34" charset="-122"/>
              </a:rPr>
              <a:t>T *storage;</a:t>
            </a:r>
            <a:endParaRPr lang="zh-CN" altLang="en-US" sz="1867" dirty="0"/>
          </a:p>
        </p:txBody>
      </p:sp>
      <p:sp>
        <p:nvSpPr>
          <p:cNvPr id="8" name="矩形 7"/>
          <p:cNvSpPr/>
          <p:nvPr/>
        </p:nvSpPr>
        <p:spPr>
          <a:xfrm>
            <a:off x="584202" y="4447382"/>
            <a:ext cx="5143500" cy="379656"/>
          </a:xfrm>
          <a:prstGeom prst="rect">
            <a:avLst/>
          </a:prstGeom>
        </p:spPr>
        <p:txBody>
          <a:bodyPr wrap="square">
            <a:spAutoFit/>
          </a:bodyPr>
          <a:lstStyle/>
          <a:p>
            <a:r>
              <a:rPr lang="en-US" altLang="zh-CN" sz="1867" dirty="0">
                <a:latin typeface="微软雅黑" pitchFamily="34" charset="-122"/>
                <a:ea typeface="微软雅黑" pitchFamily="34" charset="-122"/>
              </a:rPr>
              <a:t> {   storage = new </a:t>
            </a:r>
            <a:r>
              <a:rPr lang="en-US" altLang="zh-CN" sz="1867" dirty="0">
                <a:solidFill>
                  <a:schemeClr val="tx2"/>
                </a:solidFill>
                <a:latin typeface="微软雅黑" pitchFamily="34" charset="-122"/>
                <a:ea typeface="微软雅黑" pitchFamily="34" charset="-122"/>
              </a:rPr>
              <a:t>T</a:t>
            </a:r>
            <a:r>
              <a:rPr lang="en-US" altLang="zh-CN" sz="1867" dirty="0">
                <a:latin typeface="微软雅黑" pitchFamily="34" charset="-122"/>
                <a:ea typeface="微软雅黑" pitchFamily="34" charset="-122"/>
              </a:rPr>
              <a:t> [high - low + 1]; }  </a:t>
            </a:r>
            <a:endParaRPr lang="zh-CN" altLang="en-US" sz="1867" dirty="0"/>
          </a:p>
        </p:txBody>
      </p:sp>
      <p:sp>
        <p:nvSpPr>
          <p:cNvPr id="9" name="矩形 8"/>
          <p:cNvSpPr/>
          <p:nvPr/>
        </p:nvSpPr>
        <p:spPr>
          <a:xfrm>
            <a:off x="686654" y="5410200"/>
            <a:ext cx="3042436" cy="379656"/>
          </a:xfrm>
          <a:prstGeom prst="rect">
            <a:avLst/>
          </a:prstGeom>
        </p:spPr>
        <p:txBody>
          <a:bodyPr wrap="none">
            <a:spAutoFit/>
          </a:bodyPr>
          <a:lstStyle/>
          <a:p>
            <a:r>
              <a:rPr lang="en-US" altLang="zh-CN" sz="1867" dirty="0">
                <a:solidFill>
                  <a:schemeClr val="tx2"/>
                </a:solidFill>
                <a:latin typeface="微软雅黑" pitchFamily="34" charset="-122"/>
                <a:ea typeface="微软雅黑" pitchFamily="34" charset="-122"/>
              </a:rPr>
              <a:t>T </a:t>
            </a:r>
            <a:r>
              <a:rPr lang="en-US" altLang="zh-CN" sz="1867" dirty="0">
                <a:latin typeface="微软雅黑" pitchFamily="34" charset="-122"/>
                <a:ea typeface="微软雅黑" pitchFamily="34" charset="-122"/>
              </a:rPr>
              <a:t>&amp; operator[](</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index);</a:t>
            </a:r>
            <a:endParaRPr lang="zh-CN" altLang="en-US" sz="1867"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4">
                                            <p:txEl>
                                              <p:pRg st="1" end="1"/>
                                            </p:txEl>
                                          </p:spTgt>
                                        </p:tgtEl>
                                      </p:cBhvr>
                                    </p:animEffect>
                                    <p:set>
                                      <p:cBhvr>
                                        <p:cTn id="12" dur="1" fill="hold">
                                          <p:stCondLst>
                                            <p:cond delay="499"/>
                                          </p:stCondLst>
                                        </p:cTn>
                                        <p:tgtEl>
                                          <p:spTgt spid="4">
                                            <p:txEl>
                                              <p:pRg st="1" end="1"/>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nodeType="clickEffect">
                                  <p:stCondLst>
                                    <p:cond delay="0"/>
                                  </p:stCondLst>
                                  <p:childTnLst>
                                    <p:animEffect transition="out" filter="blinds(horizontal)">
                                      <p:cBhvr>
                                        <p:cTn id="21" dur="500"/>
                                        <p:tgtEl>
                                          <p:spTgt spid="4">
                                            <p:txEl>
                                              <p:pRg st="5" end="5"/>
                                            </p:txEl>
                                          </p:spTgt>
                                        </p:tgtEl>
                                      </p:cBhvr>
                                    </p:animEffect>
                                    <p:set>
                                      <p:cBhvr>
                                        <p:cTn id="22" dur="1" fill="hold">
                                          <p:stCondLst>
                                            <p:cond delay="499"/>
                                          </p:stCondLst>
                                        </p:cTn>
                                        <p:tgtEl>
                                          <p:spTgt spid="4">
                                            <p:txEl>
                                              <p:pRg st="5" end="5"/>
                                            </p:txEl>
                                          </p:spTgt>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nodeType="clickEffect">
                                  <p:stCondLst>
                                    <p:cond delay="0"/>
                                  </p:stCondLst>
                                  <p:childTnLst>
                                    <p:animEffect transition="out" filter="blinds(horizontal)">
                                      <p:cBhvr>
                                        <p:cTn id="31" dur="500"/>
                                        <p:tgtEl>
                                          <p:spTgt spid="4">
                                            <p:txEl>
                                              <p:pRg st="8" end="8"/>
                                            </p:txEl>
                                          </p:spTgt>
                                        </p:tgtEl>
                                      </p:cBhvr>
                                    </p:animEffect>
                                    <p:set>
                                      <p:cBhvr>
                                        <p:cTn id="32" dur="1" fill="hold">
                                          <p:stCondLst>
                                            <p:cond delay="499"/>
                                          </p:stCondLst>
                                        </p:cTn>
                                        <p:tgtEl>
                                          <p:spTgt spid="4">
                                            <p:txEl>
                                              <p:pRg st="8" end="8"/>
                                            </p:txEl>
                                          </p:spTgt>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xit" presetSubtype="10" fill="hold" nodeType="clickEffect">
                                  <p:stCondLst>
                                    <p:cond delay="0"/>
                                  </p:stCondLst>
                                  <p:childTnLst>
                                    <p:animEffect transition="out" filter="blinds(horizontal)">
                                      <p:cBhvr>
                                        <p:cTn id="41" dur="500"/>
                                        <p:tgtEl>
                                          <p:spTgt spid="4">
                                            <p:txEl>
                                              <p:pRg st="11" end="11"/>
                                            </p:txEl>
                                          </p:spTgt>
                                        </p:tgtEl>
                                      </p:cBhvr>
                                    </p:animEffect>
                                    <p:set>
                                      <p:cBhvr>
                                        <p:cTn id="42" dur="1" fill="hold">
                                          <p:stCondLst>
                                            <p:cond delay="499"/>
                                          </p:stCondLst>
                                        </p:cTn>
                                        <p:tgtEl>
                                          <p:spTgt spid="4">
                                            <p:txEl>
                                              <p:pRg st="11" end="11"/>
                                            </p:txEl>
                                          </p:spTgt>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blinds(horizontal)">
                                      <p:cBhvr>
                                        <p:cTn id="4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6962" name="Rectangle 2"/>
          <p:cNvSpPr>
            <a:spLocks noGrp="1" noChangeArrowheads="1"/>
          </p:cNvSpPr>
          <p:nvPr>
            <p:ph type="title"/>
          </p:nvPr>
        </p:nvSpPr>
        <p:spPr/>
        <p:txBody>
          <a:bodyPr>
            <a:noAutofit/>
          </a:bodyPr>
          <a:lstStyle/>
          <a:p>
            <a:pPr eaLnBrk="1" hangingPunct="1">
              <a:defRPr/>
            </a:pPr>
            <a:r>
              <a:rPr lang="zh-CN" altLang="en-US" dirty="0"/>
              <a:t>类模板的成员函数的定义 </a:t>
            </a:r>
          </a:p>
        </p:txBody>
      </p:sp>
      <p:sp>
        <p:nvSpPr>
          <p:cNvPr id="318467" name="Rectangle 3"/>
          <p:cNvSpPr>
            <a:spLocks noGrp="1" noChangeArrowheads="1"/>
          </p:cNvSpPr>
          <p:nvPr>
            <p:ph idx="4294967295"/>
          </p:nvPr>
        </p:nvSpPr>
        <p:spPr>
          <a:xfrm>
            <a:off x="1036320" y="1213020"/>
            <a:ext cx="9534525" cy="5395913"/>
          </a:xfrm>
        </p:spPr>
        <p:txBody>
          <a:bodyPr>
            <a:normAutofit lnSpcReduction="10000"/>
          </a:bodyPr>
          <a:lstStyle/>
          <a:p>
            <a:pPr marL="0" indent="0" eaLnBrk="1" hangingPunct="1">
              <a:lnSpc>
                <a:spcPct val="140000"/>
              </a:lnSpc>
              <a:buNone/>
            </a:pPr>
            <a:r>
              <a:rPr lang="zh-CN" altLang="en-US" dirty="0"/>
              <a:t>类模板的成员函数都是函数模板，模板参数与类模板相同</a:t>
            </a:r>
          </a:p>
          <a:p>
            <a:pPr marL="0" indent="0">
              <a:lnSpc>
                <a:spcPct val="110000"/>
              </a:lnSpc>
              <a:spcBef>
                <a:spcPts val="2400"/>
              </a:spcBef>
              <a:buNone/>
            </a:pPr>
            <a:r>
              <a:rPr lang="zh-CN" altLang="en-US" b="1" dirty="0"/>
              <a:t>形式 </a:t>
            </a:r>
          </a:p>
          <a:p>
            <a:pPr marL="0" indent="0">
              <a:lnSpc>
                <a:spcPct val="110000"/>
              </a:lnSpc>
              <a:spcBef>
                <a:spcPts val="800"/>
              </a:spcBef>
              <a:buNone/>
            </a:pPr>
            <a:r>
              <a:rPr lang="en-US" altLang="zh-CN" sz="1867" dirty="0"/>
              <a:t>template&lt;</a:t>
            </a:r>
            <a:r>
              <a:rPr lang="zh-CN" altLang="en-US" sz="1867" dirty="0"/>
              <a:t>模板形参</a:t>
            </a:r>
            <a:r>
              <a:rPr lang="en-US" altLang="zh-CN" sz="1867" dirty="0"/>
              <a:t>&gt;</a:t>
            </a:r>
          </a:p>
          <a:p>
            <a:pPr marL="0" indent="0">
              <a:lnSpc>
                <a:spcPct val="110000"/>
              </a:lnSpc>
              <a:spcBef>
                <a:spcPts val="0"/>
              </a:spcBef>
              <a:buNone/>
            </a:pPr>
            <a:r>
              <a:rPr lang="zh-CN" altLang="en-US" sz="1867" dirty="0"/>
              <a:t>返回类型  类模板名</a:t>
            </a:r>
            <a:r>
              <a:rPr lang="en-US" altLang="zh-CN" sz="1867" dirty="0"/>
              <a:t>&lt;</a:t>
            </a:r>
            <a:r>
              <a:rPr lang="zh-CN" altLang="en-US" sz="1867" dirty="0"/>
              <a:t>形式参数</a:t>
            </a:r>
            <a:r>
              <a:rPr lang="en-US" altLang="zh-CN" sz="1867" dirty="0"/>
              <a:t>&gt;::</a:t>
            </a:r>
            <a:r>
              <a:rPr lang="zh-CN" altLang="en-US" sz="1867" dirty="0"/>
              <a:t>成员函数名（函数的形参表）</a:t>
            </a:r>
          </a:p>
          <a:p>
            <a:pPr marL="0" indent="0">
              <a:lnSpc>
                <a:spcPct val="110000"/>
              </a:lnSpc>
              <a:spcBef>
                <a:spcPts val="0"/>
              </a:spcBef>
              <a:buNone/>
            </a:pPr>
            <a:r>
              <a:rPr lang="en-US" altLang="zh-CN" sz="1867" dirty="0"/>
              <a:t>{</a:t>
            </a:r>
          </a:p>
          <a:p>
            <a:pPr marL="0" indent="0">
              <a:lnSpc>
                <a:spcPct val="110000"/>
              </a:lnSpc>
              <a:spcBef>
                <a:spcPts val="0"/>
              </a:spcBef>
              <a:buNone/>
            </a:pPr>
            <a:r>
              <a:rPr lang="en-US" altLang="zh-CN" sz="1867" dirty="0"/>
              <a:t>      </a:t>
            </a:r>
            <a:r>
              <a:rPr lang="zh-CN" altLang="en-US" sz="1867" dirty="0"/>
              <a:t>函数体</a:t>
            </a:r>
            <a:endParaRPr lang="en-US" altLang="zh-CN" sz="1867" dirty="0"/>
          </a:p>
          <a:p>
            <a:pPr marL="0" indent="0">
              <a:lnSpc>
                <a:spcPct val="110000"/>
              </a:lnSpc>
              <a:spcBef>
                <a:spcPts val="0"/>
              </a:spcBef>
              <a:buNone/>
            </a:pPr>
            <a:r>
              <a:rPr lang="en-US" altLang="zh-CN" sz="1867" dirty="0"/>
              <a:t>}</a:t>
            </a:r>
          </a:p>
          <a:p>
            <a:pPr marL="0" indent="0">
              <a:lnSpc>
                <a:spcPct val="110000"/>
              </a:lnSpc>
              <a:spcBef>
                <a:spcPts val="2400"/>
              </a:spcBef>
              <a:buNone/>
            </a:pPr>
            <a:r>
              <a:rPr lang="en-US" altLang="zh-CN" b="1" dirty="0"/>
              <a:t>Array</a:t>
            </a:r>
            <a:r>
              <a:rPr lang="zh-CN" altLang="en-US" b="1" dirty="0"/>
              <a:t>类的成员函数的格式 </a:t>
            </a:r>
          </a:p>
          <a:p>
            <a:pPr marL="0" indent="0">
              <a:lnSpc>
                <a:spcPct val="110000"/>
              </a:lnSpc>
              <a:spcBef>
                <a:spcPts val="800"/>
              </a:spcBef>
              <a:buNone/>
            </a:pPr>
            <a:r>
              <a:rPr lang="en-US" altLang="zh-CN" sz="1867" dirty="0"/>
              <a:t>template &lt;class T&gt;</a:t>
            </a:r>
          </a:p>
          <a:p>
            <a:pPr marL="0" indent="0">
              <a:lnSpc>
                <a:spcPct val="110000"/>
              </a:lnSpc>
              <a:spcBef>
                <a:spcPts val="0"/>
              </a:spcBef>
              <a:buNone/>
            </a:pPr>
            <a:r>
              <a:rPr lang="zh-CN" altLang="en-US" sz="1867" dirty="0"/>
              <a:t>返回类型  </a:t>
            </a:r>
            <a:r>
              <a:rPr lang="en-US" altLang="zh-CN" sz="1867" dirty="0"/>
              <a:t>Array&lt;T&gt;::</a:t>
            </a:r>
            <a:r>
              <a:rPr lang="zh-CN" altLang="en-US" sz="1867" dirty="0"/>
              <a:t>函数名（形式参数表）</a:t>
            </a:r>
          </a:p>
          <a:p>
            <a:pPr marL="0" indent="0">
              <a:lnSpc>
                <a:spcPct val="110000"/>
              </a:lnSpc>
              <a:spcBef>
                <a:spcPts val="0"/>
              </a:spcBef>
              <a:buNone/>
            </a:pPr>
            <a:r>
              <a:rPr lang="en-US" altLang="zh-CN" sz="1867" dirty="0"/>
              <a:t>{</a:t>
            </a:r>
          </a:p>
          <a:p>
            <a:pPr marL="0" indent="0">
              <a:lnSpc>
                <a:spcPct val="110000"/>
              </a:lnSpc>
              <a:spcBef>
                <a:spcPts val="0"/>
              </a:spcBef>
              <a:buNone/>
            </a:pPr>
            <a:r>
              <a:rPr lang="en-US" altLang="zh-CN" sz="1867" dirty="0"/>
              <a:t>       </a:t>
            </a:r>
            <a:r>
              <a:rPr lang="zh-CN" altLang="en-US" sz="1867" dirty="0"/>
              <a:t>函数体</a:t>
            </a:r>
            <a:endParaRPr lang="en-US" altLang="zh-CN" sz="1867" dirty="0"/>
          </a:p>
          <a:p>
            <a:pPr marL="0" indent="0">
              <a:lnSpc>
                <a:spcPct val="110000"/>
              </a:lnSpc>
              <a:spcBef>
                <a:spcPts val="0"/>
              </a:spcBef>
              <a:buNone/>
            </a:pPr>
            <a:r>
              <a:rPr lang="en-US" altLang="zh-CN" sz="1867" dirty="0"/>
              <a:t>}</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8467">
                                            <p:txEl>
                                              <p:pRg st="7" end="7"/>
                                            </p:txEl>
                                          </p:spTgt>
                                        </p:tgtEl>
                                        <p:attrNameLst>
                                          <p:attrName>style.visibility</p:attrName>
                                        </p:attrNameLst>
                                      </p:cBhvr>
                                      <p:to>
                                        <p:strVal val="visible"/>
                                      </p:to>
                                    </p:set>
                                    <p:animEffect transition="in" filter="blinds(horizontal)">
                                      <p:cBhvr>
                                        <p:cTn id="7" dur="500"/>
                                        <p:tgtEl>
                                          <p:spTgt spid="318467">
                                            <p:txEl>
                                              <p:pRg st="7" end="7"/>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18467">
                                            <p:txEl>
                                              <p:pRg st="8" end="8"/>
                                            </p:txEl>
                                          </p:spTgt>
                                        </p:tgtEl>
                                        <p:attrNameLst>
                                          <p:attrName>style.visibility</p:attrName>
                                        </p:attrNameLst>
                                      </p:cBhvr>
                                      <p:to>
                                        <p:strVal val="visible"/>
                                      </p:to>
                                    </p:set>
                                    <p:animEffect transition="in" filter="blinds(horizontal)">
                                      <p:cBhvr>
                                        <p:cTn id="10" dur="500"/>
                                        <p:tgtEl>
                                          <p:spTgt spid="318467">
                                            <p:txEl>
                                              <p:pRg st="8" end="8"/>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18467">
                                            <p:txEl>
                                              <p:pRg st="9" end="9"/>
                                            </p:txEl>
                                          </p:spTgt>
                                        </p:tgtEl>
                                        <p:attrNameLst>
                                          <p:attrName>style.visibility</p:attrName>
                                        </p:attrNameLst>
                                      </p:cBhvr>
                                      <p:to>
                                        <p:strVal val="visible"/>
                                      </p:to>
                                    </p:set>
                                    <p:animEffect transition="in" filter="blinds(horizontal)">
                                      <p:cBhvr>
                                        <p:cTn id="13" dur="500"/>
                                        <p:tgtEl>
                                          <p:spTgt spid="318467">
                                            <p:txEl>
                                              <p:pRg st="9" end="9"/>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18467">
                                            <p:txEl>
                                              <p:pRg st="10" end="10"/>
                                            </p:txEl>
                                          </p:spTgt>
                                        </p:tgtEl>
                                        <p:attrNameLst>
                                          <p:attrName>style.visibility</p:attrName>
                                        </p:attrNameLst>
                                      </p:cBhvr>
                                      <p:to>
                                        <p:strVal val="visible"/>
                                      </p:to>
                                    </p:set>
                                    <p:animEffect transition="in" filter="blinds(horizontal)">
                                      <p:cBhvr>
                                        <p:cTn id="16" dur="500"/>
                                        <p:tgtEl>
                                          <p:spTgt spid="318467">
                                            <p:txEl>
                                              <p:pRg st="10" end="10"/>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18467">
                                            <p:txEl>
                                              <p:pRg st="11" end="11"/>
                                            </p:txEl>
                                          </p:spTgt>
                                        </p:tgtEl>
                                        <p:attrNameLst>
                                          <p:attrName>style.visibility</p:attrName>
                                        </p:attrNameLst>
                                      </p:cBhvr>
                                      <p:to>
                                        <p:strVal val="visible"/>
                                      </p:to>
                                    </p:set>
                                    <p:animEffect transition="in" filter="blinds(horizontal)">
                                      <p:cBhvr>
                                        <p:cTn id="19" dur="500"/>
                                        <p:tgtEl>
                                          <p:spTgt spid="318467">
                                            <p:txEl>
                                              <p:pRg st="11" end="11"/>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18467">
                                            <p:txEl>
                                              <p:pRg st="12" end="12"/>
                                            </p:txEl>
                                          </p:spTgt>
                                        </p:tgtEl>
                                        <p:attrNameLst>
                                          <p:attrName>style.visibility</p:attrName>
                                        </p:attrNameLst>
                                      </p:cBhvr>
                                      <p:to>
                                        <p:strVal val="visible"/>
                                      </p:to>
                                    </p:set>
                                    <p:animEffect transition="in" filter="blinds(horizontal)">
                                      <p:cBhvr>
                                        <p:cTn id="22" dur="500"/>
                                        <p:tgtEl>
                                          <p:spTgt spid="31846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7986" name="Rectangle 2"/>
          <p:cNvSpPr>
            <a:spLocks noGrp="1" noChangeArrowheads="1"/>
          </p:cNvSpPr>
          <p:nvPr>
            <p:ph type="title"/>
          </p:nvPr>
        </p:nvSpPr>
        <p:spPr/>
        <p:txBody>
          <a:bodyPr/>
          <a:lstStyle/>
          <a:p>
            <a:pPr eaLnBrk="1" hangingPunct="1">
              <a:defRPr/>
            </a:pPr>
            <a:r>
              <a:rPr lang="en-US" altLang="zh-CN" dirty="0"/>
              <a:t> Array</a:t>
            </a:r>
            <a:r>
              <a:rPr lang="zh-CN" altLang="en-US" dirty="0"/>
              <a:t>的成员函数的实现 </a:t>
            </a:r>
          </a:p>
        </p:txBody>
      </p:sp>
      <p:sp>
        <p:nvSpPr>
          <p:cNvPr id="319491" name="Rectangle 3"/>
          <p:cNvSpPr>
            <a:spLocks noGrp="1" noChangeArrowheads="1"/>
          </p:cNvSpPr>
          <p:nvPr>
            <p:ph idx="4294967295"/>
          </p:nvPr>
        </p:nvSpPr>
        <p:spPr>
          <a:xfrm>
            <a:off x="711200" y="1180465"/>
            <a:ext cx="7467600" cy="5105400"/>
          </a:xfrm>
        </p:spPr>
        <p:txBody>
          <a:bodyPr>
            <a:normAutofit fontScale="92500" lnSpcReduction="10000"/>
          </a:bodyPr>
          <a:lstStyle/>
          <a:p>
            <a:pPr eaLnBrk="1" hangingPunct="1">
              <a:lnSpc>
                <a:spcPct val="110000"/>
              </a:lnSpc>
              <a:buFont typeface="Wingdings" pitchFamily="2" charset="2"/>
              <a:buNone/>
            </a:pPr>
            <a:r>
              <a:rPr lang="en-US" altLang="zh-CN" sz="1867" dirty="0"/>
              <a:t>template &lt;class T&gt;</a:t>
            </a:r>
          </a:p>
          <a:p>
            <a:pPr eaLnBrk="1" hangingPunct="1">
              <a:lnSpc>
                <a:spcPct val="110000"/>
              </a:lnSpc>
              <a:buFont typeface="Wingdings" pitchFamily="2" charset="2"/>
              <a:buNone/>
            </a:pPr>
            <a:r>
              <a:rPr lang="en-US" altLang="zh-CN" sz="1867" dirty="0">
                <a:solidFill>
                  <a:srgbClr val="FFC000"/>
                </a:solidFill>
              </a:rPr>
              <a:t>Array&lt;T&gt; &amp;Array&lt;T&gt;::</a:t>
            </a:r>
            <a:r>
              <a:rPr lang="en-US" altLang="zh-CN" sz="1867" dirty="0"/>
              <a:t>operator=(const </a:t>
            </a:r>
            <a:r>
              <a:rPr lang="en-US" altLang="zh-CN" sz="1867" dirty="0">
                <a:solidFill>
                  <a:srgbClr val="FFC000"/>
                </a:solidFill>
              </a:rPr>
              <a:t>Array&lt;T&gt; </a:t>
            </a:r>
            <a:r>
              <a:rPr lang="en-US" altLang="zh-CN" sz="1867" dirty="0"/>
              <a:t>&amp; a)</a:t>
            </a:r>
          </a:p>
          <a:p>
            <a:pPr eaLnBrk="1" hangingPunct="1">
              <a:lnSpc>
                <a:spcPct val="110000"/>
              </a:lnSpc>
              <a:buFont typeface="Wingdings" pitchFamily="2" charset="2"/>
              <a:buNone/>
            </a:pPr>
            <a:r>
              <a:rPr lang="en-US" altLang="zh-CN" sz="1867" dirty="0"/>
              <a:t>{ </a:t>
            </a:r>
          </a:p>
          <a:p>
            <a:pPr eaLnBrk="1" hangingPunct="1">
              <a:lnSpc>
                <a:spcPct val="110000"/>
              </a:lnSpc>
              <a:buFont typeface="Wingdings" pitchFamily="2" charset="2"/>
              <a:buNone/>
            </a:pPr>
            <a:r>
              <a:rPr lang="en-US" altLang="zh-CN" sz="1867" dirty="0"/>
              <a:t>    if (this == &amp;a) return *this;            </a:t>
            </a:r>
            <a:endParaRPr lang="zh-CN" altLang="en-US" sz="1867" dirty="0"/>
          </a:p>
          <a:p>
            <a:pPr eaLnBrk="1" hangingPunct="1">
              <a:lnSpc>
                <a:spcPct val="110000"/>
              </a:lnSpc>
              <a:buFont typeface="Wingdings" pitchFamily="2" charset="2"/>
              <a:buNone/>
            </a:pPr>
            <a:r>
              <a:rPr lang="zh-CN" altLang="en-US" sz="1867" dirty="0"/>
              <a:t>    </a:t>
            </a:r>
            <a:r>
              <a:rPr lang="en-US" altLang="zh-CN" sz="1867" dirty="0"/>
              <a:t>delete [] storage; </a:t>
            </a:r>
            <a:endParaRPr lang="zh-CN" altLang="en-US" sz="1867" dirty="0"/>
          </a:p>
          <a:p>
            <a:pPr eaLnBrk="1" hangingPunct="1">
              <a:lnSpc>
                <a:spcPct val="110000"/>
              </a:lnSpc>
              <a:buFont typeface="Wingdings" pitchFamily="2" charset="2"/>
              <a:buNone/>
            </a:pPr>
            <a:r>
              <a:rPr lang="zh-CN" altLang="en-US" sz="1867" dirty="0"/>
              <a:t>    </a:t>
            </a:r>
            <a:r>
              <a:rPr lang="en-US" altLang="zh-CN" sz="1867" dirty="0"/>
              <a:t>low = </a:t>
            </a:r>
            <a:r>
              <a:rPr lang="en-US" altLang="zh-CN" sz="1867" dirty="0" err="1"/>
              <a:t>a.low</a:t>
            </a:r>
            <a:r>
              <a:rPr lang="en-US" altLang="zh-CN" sz="1867" dirty="0"/>
              <a:t>;</a:t>
            </a:r>
          </a:p>
          <a:p>
            <a:pPr eaLnBrk="1" hangingPunct="1">
              <a:lnSpc>
                <a:spcPct val="110000"/>
              </a:lnSpc>
              <a:buFont typeface="Wingdings" pitchFamily="2" charset="2"/>
              <a:buNone/>
            </a:pPr>
            <a:r>
              <a:rPr lang="en-US" altLang="zh-CN" sz="1867" dirty="0"/>
              <a:t>    high = </a:t>
            </a:r>
            <a:r>
              <a:rPr lang="en-US" altLang="zh-CN" sz="1867" dirty="0" err="1"/>
              <a:t>a.high</a:t>
            </a:r>
            <a:r>
              <a:rPr lang="en-US" altLang="zh-CN" sz="1867" dirty="0"/>
              <a:t>;</a:t>
            </a:r>
          </a:p>
          <a:p>
            <a:pPr eaLnBrk="1" hangingPunct="1">
              <a:lnSpc>
                <a:spcPct val="110000"/>
              </a:lnSpc>
              <a:buFont typeface="Wingdings" pitchFamily="2" charset="2"/>
              <a:buNone/>
            </a:pPr>
            <a:r>
              <a:rPr lang="en-US" altLang="zh-CN" sz="1867" dirty="0"/>
              <a:t>    storage = new </a:t>
            </a:r>
            <a:r>
              <a:rPr lang="en-US" altLang="zh-CN" sz="1867" dirty="0">
                <a:solidFill>
                  <a:schemeClr val="tx2"/>
                </a:solidFill>
              </a:rPr>
              <a:t>T </a:t>
            </a:r>
            <a:r>
              <a:rPr lang="en-US" altLang="zh-CN" sz="1867" dirty="0"/>
              <a:t>[high - low + 1]; </a:t>
            </a:r>
          </a:p>
          <a:p>
            <a:pPr eaLnBrk="1" hangingPunct="1">
              <a:lnSpc>
                <a:spcPct val="110000"/>
              </a:lnSpc>
              <a:buFont typeface="Wingdings" pitchFamily="2" charset="2"/>
              <a:buNone/>
            </a:pPr>
            <a:r>
              <a:rPr lang="en-US" altLang="zh-CN" sz="1867" dirty="0"/>
              <a:t>    for (</a:t>
            </a:r>
            <a:r>
              <a:rPr lang="en-US" altLang="zh-CN" sz="1867" dirty="0" err="1"/>
              <a:t>int</a:t>
            </a:r>
            <a:r>
              <a:rPr lang="en-US" altLang="zh-CN" sz="1867" dirty="0"/>
              <a:t> </a:t>
            </a:r>
            <a:r>
              <a:rPr lang="en-US" altLang="zh-CN" sz="1867" dirty="0" err="1"/>
              <a:t>i</a:t>
            </a:r>
            <a:r>
              <a:rPr lang="en-US" altLang="zh-CN" sz="1867" dirty="0"/>
              <a:t>=0; </a:t>
            </a:r>
            <a:r>
              <a:rPr lang="en-US" altLang="zh-CN" sz="1867" dirty="0" err="1"/>
              <a:t>i</a:t>
            </a:r>
            <a:r>
              <a:rPr lang="en-US" altLang="zh-CN" sz="1867" dirty="0"/>
              <a:t> &lt;= high - low; ++</a:t>
            </a:r>
            <a:r>
              <a:rPr lang="en-US" altLang="zh-CN" sz="1867" dirty="0" err="1"/>
              <a:t>i</a:t>
            </a:r>
            <a:r>
              <a:rPr lang="en-US" altLang="zh-CN" sz="1867" dirty="0"/>
              <a:t>)</a:t>
            </a:r>
          </a:p>
          <a:p>
            <a:pPr eaLnBrk="1" hangingPunct="1">
              <a:lnSpc>
                <a:spcPct val="110000"/>
              </a:lnSpc>
              <a:buFont typeface="Wingdings" pitchFamily="2" charset="2"/>
              <a:buNone/>
            </a:pPr>
            <a:r>
              <a:rPr lang="en-US" altLang="zh-CN" sz="1867" dirty="0"/>
              <a:t>         storage[</a:t>
            </a:r>
            <a:r>
              <a:rPr lang="en-US" altLang="zh-CN" sz="1867" dirty="0" err="1"/>
              <a:t>i</a:t>
            </a:r>
            <a:r>
              <a:rPr lang="en-US" altLang="zh-CN" sz="1867" dirty="0"/>
              <a:t>] = </a:t>
            </a:r>
            <a:r>
              <a:rPr lang="en-US" altLang="zh-CN" sz="1867" dirty="0" err="1"/>
              <a:t>a.storage</a:t>
            </a:r>
            <a:r>
              <a:rPr lang="en-US" altLang="zh-CN" sz="1867" dirty="0"/>
              <a:t>[</a:t>
            </a:r>
            <a:r>
              <a:rPr lang="en-US" altLang="zh-CN" sz="1867" dirty="0" err="1"/>
              <a:t>i</a:t>
            </a:r>
            <a:r>
              <a:rPr lang="en-US" altLang="zh-CN" sz="1867" dirty="0"/>
              <a:t>];</a:t>
            </a:r>
          </a:p>
          <a:p>
            <a:pPr eaLnBrk="1" hangingPunct="1">
              <a:lnSpc>
                <a:spcPct val="110000"/>
              </a:lnSpc>
              <a:buFont typeface="Wingdings" pitchFamily="2" charset="2"/>
              <a:buNone/>
            </a:pPr>
            <a:endParaRPr lang="en-US" altLang="zh-CN" sz="1867" dirty="0"/>
          </a:p>
          <a:p>
            <a:pPr eaLnBrk="1" hangingPunct="1">
              <a:lnSpc>
                <a:spcPct val="110000"/>
              </a:lnSpc>
              <a:buFont typeface="Wingdings" pitchFamily="2" charset="2"/>
              <a:buNone/>
            </a:pPr>
            <a:r>
              <a:rPr lang="en-US" altLang="zh-CN" sz="1867" dirty="0"/>
              <a:t>    return *this;</a:t>
            </a:r>
          </a:p>
          <a:p>
            <a:pPr eaLnBrk="1" hangingPunct="1">
              <a:lnSpc>
                <a:spcPct val="110000"/>
              </a:lnSpc>
              <a:buFont typeface="Wingdings" pitchFamily="2" charset="2"/>
              <a:buNone/>
            </a:pPr>
            <a:r>
              <a:rPr lang="en-US" altLang="zh-CN" sz="1867" dirty="0"/>
              <a:t>}</a:t>
            </a:r>
          </a:p>
        </p:txBody>
      </p:sp>
    </p:spTree>
  </p:cSld>
  <p:clrMapOvr>
    <a:masterClrMapping/>
  </p:clrMapOvr>
  <p:transition spd="med">
    <p:fade/>
  </p:transition>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p:txBody>
          <a:bodyPr/>
          <a:lstStyle/>
          <a:p>
            <a:pPr eaLnBrk="1" hangingPunct="1">
              <a:defRPr/>
            </a:pPr>
            <a:r>
              <a:rPr lang="en-US" altLang="zh-CN" dirty="0"/>
              <a:t> Array</a:t>
            </a:r>
            <a:r>
              <a:rPr lang="zh-CN" altLang="en-US" dirty="0"/>
              <a:t>的成员函数的实现 </a:t>
            </a:r>
          </a:p>
        </p:txBody>
      </p:sp>
      <p:sp>
        <p:nvSpPr>
          <p:cNvPr id="320514" name="Rectangle 5"/>
          <p:cNvSpPr>
            <a:spLocks noGrp="1" noChangeArrowheads="1"/>
          </p:cNvSpPr>
          <p:nvPr>
            <p:ph idx="4294967295"/>
          </p:nvPr>
        </p:nvSpPr>
        <p:spPr>
          <a:xfrm>
            <a:off x="880533" y="1067647"/>
            <a:ext cx="8639175" cy="5740400"/>
          </a:xfrm>
        </p:spPr>
        <p:txBody>
          <a:bodyPr>
            <a:normAutofit fontScale="92500" lnSpcReduction="20000"/>
          </a:bodyPr>
          <a:lstStyle/>
          <a:p>
            <a:pPr eaLnBrk="1" hangingPunct="1">
              <a:lnSpc>
                <a:spcPct val="90000"/>
              </a:lnSpc>
              <a:buFont typeface="Wingdings" pitchFamily="2" charset="2"/>
              <a:buNone/>
            </a:pPr>
            <a:r>
              <a:rPr lang="en-US" altLang="zh-CN" sz="1867" dirty="0"/>
              <a:t>template &lt;class T&gt;</a:t>
            </a:r>
          </a:p>
          <a:p>
            <a:pPr eaLnBrk="1" hangingPunct="1">
              <a:lnSpc>
                <a:spcPct val="90000"/>
              </a:lnSpc>
              <a:buFont typeface="Wingdings" pitchFamily="2" charset="2"/>
              <a:buNone/>
            </a:pPr>
            <a:r>
              <a:rPr lang="en-US" altLang="zh-CN" sz="1867" dirty="0">
                <a:solidFill>
                  <a:srgbClr val="FFC000"/>
                </a:solidFill>
              </a:rPr>
              <a:t>Array&lt;T&gt;::</a:t>
            </a:r>
            <a:r>
              <a:rPr lang="en-US" altLang="zh-CN" sz="1867" dirty="0"/>
              <a:t>Array(const </a:t>
            </a:r>
            <a:r>
              <a:rPr lang="en-US" altLang="zh-CN" sz="1867" dirty="0">
                <a:solidFill>
                  <a:srgbClr val="FFC000"/>
                </a:solidFill>
              </a:rPr>
              <a:t>Array&lt;T&gt;</a:t>
            </a:r>
            <a:r>
              <a:rPr lang="en-US" altLang="zh-CN" sz="1867" dirty="0"/>
              <a:t> &amp;</a:t>
            </a:r>
            <a:r>
              <a:rPr lang="en-US" altLang="zh-CN" sz="1867" dirty="0" err="1"/>
              <a:t>arr</a:t>
            </a:r>
            <a:r>
              <a:rPr lang="en-US" altLang="zh-CN" sz="1867" dirty="0"/>
              <a:t>)</a:t>
            </a:r>
          </a:p>
          <a:p>
            <a:pPr eaLnBrk="1" hangingPunct="1">
              <a:lnSpc>
                <a:spcPct val="90000"/>
              </a:lnSpc>
              <a:buFont typeface="Wingdings" pitchFamily="2" charset="2"/>
              <a:buNone/>
            </a:pPr>
            <a:r>
              <a:rPr lang="en-US" altLang="zh-CN" sz="1867" dirty="0"/>
              <a:t>{ </a:t>
            </a:r>
          </a:p>
          <a:p>
            <a:pPr eaLnBrk="1" hangingPunct="1">
              <a:lnSpc>
                <a:spcPct val="90000"/>
              </a:lnSpc>
              <a:buFont typeface="Wingdings" pitchFamily="2" charset="2"/>
              <a:buNone/>
            </a:pPr>
            <a:r>
              <a:rPr lang="en-US" altLang="zh-CN" sz="1867" dirty="0"/>
              <a:t>     low = </a:t>
            </a:r>
            <a:r>
              <a:rPr lang="en-US" altLang="zh-CN" sz="1867" dirty="0" err="1"/>
              <a:t>arr.low</a:t>
            </a:r>
            <a:r>
              <a:rPr lang="en-US" altLang="zh-CN" sz="1867" dirty="0"/>
              <a:t>;</a:t>
            </a:r>
          </a:p>
          <a:p>
            <a:pPr eaLnBrk="1" hangingPunct="1">
              <a:lnSpc>
                <a:spcPct val="90000"/>
              </a:lnSpc>
              <a:buFont typeface="Wingdings" pitchFamily="2" charset="2"/>
              <a:buNone/>
            </a:pPr>
            <a:r>
              <a:rPr lang="en-US" altLang="zh-CN" sz="1867" dirty="0"/>
              <a:t>     high = </a:t>
            </a:r>
            <a:r>
              <a:rPr lang="en-US" altLang="zh-CN" sz="1867" dirty="0" err="1"/>
              <a:t>arr.high</a:t>
            </a:r>
            <a:r>
              <a:rPr lang="en-US" altLang="zh-CN" sz="1867" dirty="0"/>
              <a:t>;</a:t>
            </a:r>
          </a:p>
          <a:p>
            <a:pPr eaLnBrk="1" hangingPunct="1">
              <a:lnSpc>
                <a:spcPct val="90000"/>
              </a:lnSpc>
              <a:buFont typeface="Wingdings" pitchFamily="2" charset="2"/>
              <a:buNone/>
            </a:pPr>
            <a:r>
              <a:rPr lang="en-US" altLang="zh-CN" sz="1867" dirty="0"/>
              <a:t>     storage = new </a:t>
            </a:r>
            <a:r>
              <a:rPr lang="en-US" altLang="zh-CN" sz="1867" dirty="0">
                <a:solidFill>
                  <a:schemeClr val="tx2"/>
                </a:solidFill>
              </a:rPr>
              <a:t>T </a:t>
            </a:r>
            <a:r>
              <a:rPr lang="en-US" altLang="zh-CN" sz="1867" dirty="0"/>
              <a:t>[high - low + 1];</a:t>
            </a:r>
          </a:p>
          <a:p>
            <a:pPr eaLnBrk="1" hangingPunct="1">
              <a:lnSpc>
                <a:spcPct val="90000"/>
              </a:lnSpc>
              <a:buFont typeface="Wingdings" pitchFamily="2" charset="2"/>
              <a:buNone/>
            </a:pPr>
            <a:r>
              <a:rPr lang="en-US" altLang="zh-CN" sz="1867" dirty="0"/>
              <a:t>     for (</a:t>
            </a:r>
            <a:r>
              <a:rPr lang="en-US" altLang="zh-CN" sz="1867" dirty="0" err="1"/>
              <a:t>int</a:t>
            </a:r>
            <a:r>
              <a:rPr lang="en-US" altLang="zh-CN" sz="1867" dirty="0"/>
              <a:t> </a:t>
            </a:r>
            <a:r>
              <a:rPr lang="en-US" altLang="zh-CN" sz="1867" dirty="0" err="1"/>
              <a:t>i</a:t>
            </a:r>
            <a:r>
              <a:rPr lang="en-US" altLang="zh-CN" sz="1867" dirty="0"/>
              <a:t> = 0; </a:t>
            </a:r>
            <a:r>
              <a:rPr lang="en-US" altLang="zh-CN" sz="1867" dirty="0" err="1"/>
              <a:t>i</a:t>
            </a:r>
            <a:r>
              <a:rPr lang="en-US" altLang="zh-CN" sz="1867" dirty="0"/>
              <a:t> &lt; high -low + 1; ++</a:t>
            </a:r>
            <a:r>
              <a:rPr lang="en-US" altLang="zh-CN" sz="1867" dirty="0" err="1"/>
              <a:t>i</a:t>
            </a:r>
            <a:r>
              <a:rPr lang="en-US" altLang="zh-CN" sz="1867" dirty="0"/>
              <a:t>)       storage[</a:t>
            </a:r>
            <a:r>
              <a:rPr lang="en-US" altLang="zh-CN" sz="1867" dirty="0" err="1"/>
              <a:t>i</a:t>
            </a:r>
            <a:r>
              <a:rPr lang="en-US" altLang="zh-CN" sz="1867" dirty="0"/>
              <a:t>] = </a:t>
            </a:r>
            <a:r>
              <a:rPr lang="en-US" altLang="zh-CN" sz="1867" dirty="0" err="1"/>
              <a:t>arr.storage</a:t>
            </a:r>
            <a:r>
              <a:rPr lang="en-US" altLang="zh-CN" sz="1867" dirty="0"/>
              <a:t>[</a:t>
            </a:r>
            <a:r>
              <a:rPr lang="en-US" altLang="zh-CN" sz="1867" dirty="0" err="1"/>
              <a:t>i</a:t>
            </a:r>
            <a:r>
              <a:rPr lang="en-US" altLang="zh-CN" sz="1867" dirty="0"/>
              <a:t>];</a:t>
            </a:r>
          </a:p>
          <a:p>
            <a:pPr eaLnBrk="1" hangingPunct="1">
              <a:lnSpc>
                <a:spcPct val="90000"/>
              </a:lnSpc>
              <a:buFont typeface="Wingdings" pitchFamily="2" charset="2"/>
              <a:buNone/>
            </a:pPr>
            <a:r>
              <a:rPr lang="en-US" altLang="zh-CN" sz="1867" dirty="0"/>
              <a:t>}</a:t>
            </a:r>
          </a:p>
          <a:p>
            <a:pPr eaLnBrk="1" hangingPunct="1">
              <a:lnSpc>
                <a:spcPct val="90000"/>
              </a:lnSpc>
              <a:buFont typeface="Wingdings" pitchFamily="2" charset="2"/>
              <a:buNone/>
            </a:pPr>
            <a:endParaRPr lang="en-US" altLang="zh-CN" sz="1867" dirty="0"/>
          </a:p>
          <a:p>
            <a:pPr eaLnBrk="1" hangingPunct="1">
              <a:lnSpc>
                <a:spcPct val="90000"/>
              </a:lnSpc>
              <a:buFont typeface="Wingdings" pitchFamily="2" charset="2"/>
              <a:buNone/>
            </a:pPr>
            <a:r>
              <a:rPr lang="en-US" altLang="zh-CN" sz="1867" dirty="0"/>
              <a:t>template &lt;class T&gt;</a:t>
            </a:r>
          </a:p>
          <a:p>
            <a:pPr eaLnBrk="1" hangingPunct="1">
              <a:lnSpc>
                <a:spcPct val="90000"/>
              </a:lnSpc>
              <a:buFont typeface="Wingdings" pitchFamily="2" charset="2"/>
              <a:buNone/>
            </a:pPr>
            <a:r>
              <a:rPr lang="en-US" altLang="zh-CN" sz="1867" dirty="0">
                <a:solidFill>
                  <a:schemeClr val="tx2"/>
                </a:solidFill>
              </a:rPr>
              <a:t>T </a:t>
            </a:r>
            <a:r>
              <a:rPr lang="en-US" altLang="zh-CN" sz="1867" dirty="0"/>
              <a:t>&amp; </a:t>
            </a:r>
            <a:r>
              <a:rPr lang="en-US" altLang="zh-CN" sz="1867" dirty="0">
                <a:solidFill>
                  <a:srgbClr val="FFC000"/>
                </a:solidFill>
              </a:rPr>
              <a:t>Array&lt;T&gt;::</a:t>
            </a:r>
            <a:r>
              <a:rPr lang="en-US" altLang="zh-CN" sz="1867" dirty="0"/>
              <a:t>operator[](</a:t>
            </a:r>
            <a:r>
              <a:rPr lang="en-US" altLang="zh-CN" sz="1867" dirty="0" err="1"/>
              <a:t>int</a:t>
            </a:r>
            <a:r>
              <a:rPr lang="en-US" altLang="zh-CN" sz="1867" dirty="0"/>
              <a:t> index)</a:t>
            </a:r>
          </a:p>
          <a:p>
            <a:pPr eaLnBrk="1" hangingPunct="1">
              <a:lnSpc>
                <a:spcPct val="90000"/>
              </a:lnSpc>
              <a:buFont typeface="Wingdings" pitchFamily="2" charset="2"/>
              <a:buNone/>
            </a:pPr>
            <a:r>
              <a:rPr lang="en-US" altLang="zh-CN" sz="1867" dirty="0"/>
              <a:t>{ </a:t>
            </a:r>
          </a:p>
          <a:p>
            <a:pPr eaLnBrk="1" hangingPunct="1">
              <a:lnSpc>
                <a:spcPct val="90000"/>
              </a:lnSpc>
              <a:buFont typeface="Wingdings" pitchFamily="2" charset="2"/>
              <a:buNone/>
            </a:pPr>
            <a:r>
              <a:rPr lang="en-US" altLang="zh-CN" sz="1867" dirty="0"/>
              <a:t>     if (index &lt; low || index &gt; high) {</a:t>
            </a:r>
          </a:p>
          <a:p>
            <a:pPr eaLnBrk="1" hangingPunct="1">
              <a:lnSpc>
                <a:spcPct val="90000"/>
              </a:lnSpc>
              <a:buFont typeface="Wingdings" pitchFamily="2" charset="2"/>
              <a:buNone/>
            </a:pPr>
            <a:r>
              <a:rPr lang="en-US" altLang="zh-CN" sz="1867" dirty="0"/>
              <a:t>          </a:t>
            </a:r>
            <a:r>
              <a:rPr lang="en-US" altLang="zh-CN" sz="1867" dirty="0" err="1"/>
              <a:t>cout</a:t>
            </a:r>
            <a:r>
              <a:rPr lang="en-US" altLang="zh-CN" sz="1867" dirty="0"/>
              <a:t> &lt;&lt; "</a:t>
            </a:r>
            <a:r>
              <a:rPr lang="zh-CN" altLang="en-US" sz="1867" dirty="0"/>
              <a:t>下标越界</a:t>
            </a:r>
            <a:r>
              <a:rPr lang="en-US" altLang="zh-CN" sz="1867" dirty="0"/>
              <a:t>";</a:t>
            </a:r>
          </a:p>
          <a:p>
            <a:pPr eaLnBrk="1" hangingPunct="1">
              <a:lnSpc>
                <a:spcPct val="90000"/>
              </a:lnSpc>
              <a:buFont typeface="Wingdings" pitchFamily="2" charset="2"/>
              <a:buNone/>
            </a:pPr>
            <a:r>
              <a:rPr lang="en-US" altLang="zh-CN" sz="1867" dirty="0"/>
              <a:t>         exit(-1); </a:t>
            </a:r>
          </a:p>
          <a:p>
            <a:pPr eaLnBrk="1" hangingPunct="1">
              <a:lnSpc>
                <a:spcPct val="90000"/>
              </a:lnSpc>
              <a:buFont typeface="Wingdings" pitchFamily="2" charset="2"/>
              <a:buNone/>
            </a:pPr>
            <a:r>
              <a:rPr lang="en-US" altLang="zh-CN" sz="1867" dirty="0"/>
              <a:t>      }</a:t>
            </a:r>
          </a:p>
          <a:p>
            <a:pPr eaLnBrk="1" hangingPunct="1">
              <a:lnSpc>
                <a:spcPct val="90000"/>
              </a:lnSpc>
              <a:buFont typeface="Wingdings" pitchFamily="2" charset="2"/>
              <a:buNone/>
            </a:pPr>
            <a:r>
              <a:rPr lang="en-US" altLang="zh-CN" sz="1867" dirty="0"/>
              <a:t>     return storage[index - low];</a:t>
            </a:r>
          </a:p>
          <a:p>
            <a:pPr eaLnBrk="1" hangingPunct="1">
              <a:lnSpc>
                <a:spcPct val="90000"/>
              </a:lnSpc>
              <a:buFont typeface="Wingdings" pitchFamily="2" charset="2"/>
              <a:buNone/>
            </a:pPr>
            <a:r>
              <a:rPr lang="en-US" altLang="zh-CN" sz="1867" dirty="0"/>
              <a:t>}</a:t>
            </a:r>
          </a:p>
        </p:txBody>
      </p:sp>
      <p:sp>
        <p:nvSpPr>
          <p:cNvPr id="5" name="TextBox 4"/>
          <p:cNvSpPr txBox="1"/>
          <p:nvPr/>
        </p:nvSpPr>
        <p:spPr>
          <a:xfrm>
            <a:off x="6718301" y="4305301"/>
            <a:ext cx="4152899" cy="830997"/>
          </a:xfrm>
          <a:prstGeom prst="rect">
            <a:avLst/>
          </a:prstGeom>
          <a:noFill/>
        </p:spPr>
        <p:txBody>
          <a:bodyPr wrap="square" rtlCol="0">
            <a:spAutoFit/>
          </a:bodyPr>
          <a:lstStyle/>
          <a:p>
            <a:r>
              <a:rPr lang="zh-CN" altLang="en-US" sz="2400" dirty="0">
                <a:latin typeface="微软雅黑" pitchFamily="34" charset="-122"/>
                <a:ea typeface="微软雅黑" pitchFamily="34" charset="-122"/>
              </a:rPr>
              <a:t>成员函数的定义必须与类模板定义写在一个文件中！！！</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6" presetClass="emph" presetSubtype="0" fill="hold" grpId="1" nodeType="afterEffect">
                                  <p:stCondLst>
                                    <p:cond delay="0"/>
                                  </p:stCondLst>
                                  <p:childTnLst>
                                    <p:animScale>
                                      <p:cBhvr>
                                        <p:cTn id="10" dur="20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1058" name="Rectangle 2"/>
          <p:cNvSpPr>
            <a:spLocks noGrp="1" noChangeArrowheads="1"/>
          </p:cNvSpPr>
          <p:nvPr>
            <p:ph type="title"/>
          </p:nvPr>
        </p:nvSpPr>
        <p:spPr/>
        <p:txBody>
          <a:bodyPr/>
          <a:lstStyle/>
          <a:p>
            <a:pPr eaLnBrk="1" hangingPunct="1">
              <a:defRPr/>
            </a:pPr>
            <a:r>
              <a:rPr lang="zh-CN" altLang="en-US" dirty="0"/>
              <a:t>类模板的实例化 </a:t>
            </a:r>
          </a:p>
        </p:txBody>
      </p:sp>
      <p:sp>
        <p:nvSpPr>
          <p:cNvPr id="322563" name="Rectangle 3"/>
          <p:cNvSpPr>
            <a:spLocks noGrp="1" noChangeArrowheads="1"/>
          </p:cNvSpPr>
          <p:nvPr>
            <p:ph idx="4294967295"/>
          </p:nvPr>
        </p:nvSpPr>
        <p:spPr>
          <a:xfrm>
            <a:off x="792480" y="1426421"/>
            <a:ext cx="10363200" cy="4562475"/>
          </a:xfrm>
        </p:spPr>
        <p:txBody>
          <a:bodyPr>
            <a:normAutofit/>
          </a:bodyPr>
          <a:lstStyle/>
          <a:p>
            <a:pPr marL="0" indent="0">
              <a:lnSpc>
                <a:spcPct val="120000"/>
              </a:lnSpc>
              <a:spcBef>
                <a:spcPts val="2400"/>
              </a:spcBef>
              <a:buNone/>
            </a:pPr>
            <a:r>
              <a:rPr lang="zh-CN" altLang="en-US" b="1" dirty="0"/>
              <a:t>编译器从模板生成一个特定的类或函数的过程称为模板的实例化</a:t>
            </a:r>
          </a:p>
          <a:p>
            <a:pPr marL="0" indent="0">
              <a:lnSpc>
                <a:spcPct val="120000"/>
              </a:lnSpc>
              <a:spcBef>
                <a:spcPts val="2400"/>
              </a:spcBef>
              <a:buNone/>
            </a:pPr>
            <a:r>
              <a:rPr lang="zh-CN" altLang="en-US" b="1" dirty="0"/>
              <a:t>类模板实例化后形成一个模板类</a:t>
            </a:r>
          </a:p>
          <a:p>
            <a:pPr marL="0" indent="0">
              <a:lnSpc>
                <a:spcPct val="120000"/>
              </a:lnSpc>
              <a:spcBef>
                <a:spcPts val="2400"/>
              </a:spcBef>
              <a:buNone/>
            </a:pPr>
            <a:r>
              <a:rPr kumimoji="0" lang="zh-CN" altLang="en-US" b="1" dirty="0"/>
              <a:t>类</a:t>
            </a:r>
            <a:r>
              <a:rPr lang="zh-CN" altLang="en-US" b="1" dirty="0"/>
              <a:t>模板的实例化格式如下</a:t>
            </a:r>
            <a:endParaRPr lang="en-US" altLang="zh-CN" b="1" dirty="0"/>
          </a:p>
          <a:p>
            <a:pPr marL="0" indent="0" eaLnBrk="1" hangingPunct="1">
              <a:lnSpc>
                <a:spcPct val="120000"/>
              </a:lnSpc>
              <a:buNone/>
            </a:pPr>
            <a:r>
              <a:rPr lang="zh-CN" altLang="en-US" sz="1867" dirty="0"/>
              <a:t>类模板名</a:t>
            </a:r>
            <a:r>
              <a:rPr lang="en-US" altLang="zh-CN" sz="1867" dirty="0"/>
              <a:t>&lt;</a:t>
            </a:r>
            <a:r>
              <a:rPr lang="zh-CN" altLang="en-US" sz="1867" dirty="0"/>
              <a:t>模板的实际参数</a:t>
            </a:r>
            <a:r>
              <a:rPr lang="en-US" altLang="zh-CN" sz="1867" dirty="0"/>
              <a:t>&gt;  </a:t>
            </a:r>
            <a:r>
              <a:rPr lang="zh-CN" altLang="en-US" sz="1867" dirty="0"/>
              <a:t>对象名； </a:t>
            </a:r>
          </a:p>
          <a:p>
            <a:pPr marL="0" indent="0" eaLnBrk="1" hangingPunct="1">
              <a:lnSpc>
                <a:spcPct val="120000"/>
              </a:lnSpc>
              <a:buNone/>
            </a:pPr>
            <a:r>
              <a:rPr lang="zh-CN" altLang="en-US" sz="1867" dirty="0"/>
              <a:t>如：</a:t>
            </a:r>
          </a:p>
          <a:p>
            <a:pPr marL="457200" lvl="1" indent="0">
              <a:lnSpc>
                <a:spcPct val="120000"/>
              </a:lnSpc>
              <a:buNone/>
            </a:pPr>
            <a:r>
              <a:rPr lang="en-US" altLang="zh-CN" sz="1867" dirty="0"/>
              <a:t>Array&lt;</a:t>
            </a:r>
            <a:r>
              <a:rPr lang="en-US" altLang="zh-CN" sz="1867" dirty="0" err="1"/>
              <a:t>int</a:t>
            </a:r>
            <a:r>
              <a:rPr lang="en-US" altLang="zh-CN" sz="1867" dirty="0"/>
              <a:t>&gt;  array1(20</a:t>
            </a:r>
            <a:r>
              <a:rPr lang="zh-CN" altLang="en-US" sz="1867" dirty="0"/>
              <a:t>，</a:t>
            </a:r>
            <a:r>
              <a:rPr lang="en-US" altLang="zh-CN" sz="1867" dirty="0"/>
              <a:t>30</a:t>
            </a:r>
            <a:r>
              <a:rPr lang="zh-CN" altLang="en-US" sz="1867" dirty="0"/>
              <a:t>）</a:t>
            </a:r>
            <a:r>
              <a:rPr lang="en-US" altLang="zh-CN" sz="1867" dirty="0"/>
              <a:t>;</a:t>
            </a:r>
          </a:p>
          <a:p>
            <a:pPr marL="457200" lvl="1" indent="0">
              <a:lnSpc>
                <a:spcPct val="120000"/>
              </a:lnSpc>
              <a:buNone/>
            </a:pPr>
            <a:r>
              <a:rPr lang="en-US" altLang="zh-CN" sz="1867" dirty="0"/>
              <a:t>Array&lt;double&gt;  array2(10, 20);</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2563">
                                            <p:txEl>
                                              <p:pRg st="0" end="0"/>
                                            </p:txEl>
                                          </p:spTgt>
                                        </p:tgtEl>
                                        <p:attrNameLst>
                                          <p:attrName>style.visibility</p:attrName>
                                        </p:attrNameLst>
                                      </p:cBhvr>
                                      <p:to>
                                        <p:strVal val="visible"/>
                                      </p:to>
                                    </p:set>
                                    <p:animEffect transition="in" filter="blinds(horizontal)">
                                      <p:cBhvr>
                                        <p:cTn id="7" dur="500"/>
                                        <p:tgtEl>
                                          <p:spTgt spid="32256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22563">
                                            <p:txEl>
                                              <p:pRg st="1" end="1"/>
                                            </p:txEl>
                                          </p:spTgt>
                                        </p:tgtEl>
                                        <p:attrNameLst>
                                          <p:attrName>style.visibility</p:attrName>
                                        </p:attrNameLst>
                                      </p:cBhvr>
                                      <p:to>
                                        <p:strVal val="visible"/>
                                      </p:to>
                                    </p:set>
                                    <p:animEffect transition="in" filter="blinds(horizontal)">
                                      <p:cBhvr>
                                        <p:cTn id="10" dur="500"/>
                                        <p:tgtEl>
                                          <p:spTgt spid="32256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22563">
                                            <p:txEl>
                                              <p:pRg st="2" end="2"/>
                                            </p:txEl>
                                          </p:spTgt>
                                        </p:tgtEl>
                                        <p:attrNameLst>
                                          <p:attrName>style.visibility</p:attrName>
                                        </p:attrNameLst>
                                      </p:cBhvr>
                                      <p:to>
                                        <p:strVal val="visible"/>
                                      </p:to>
                                    </p:set>
                                    <p:animEffect transition="in" filter="blinds(horizontal)">
                                      <p:cBhvr>
                                        <p:cTn id="15" dur="500"/>
                                        <p:tgtEl>
                                          <p:spTgt spid="32256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22563">
                                            <p:txEl>
                                              <p:pRg st="3" end="3"/>
                                            </p:txEl>
                                          </p:spTgt>
                                        </p:tgtEl>
                                        <p:attrNameLst>
                                          <p:attrName>style.visibility</p:attrName>
                                        </p:attrNameLst>
                                      </p:cBhvr>
                                      <p:to>
                                        <p:strVal val="visible"/>
                                      </p:to>
                                    </p:set>
                                    <p:animEffect transition="in" filter="blinds(horizontal)">
                                      <p:cBhvr>
                                        <p:cTn id="18" dur="500"/>
                                        <p:tgtEl>
                                          <p:spTgt spid="32256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22563">
                                            <p:txEl>
                                              <p:pRg st="4" end="4"/>
                                            </p:txEl>
                                          </p:spTgt>
                                        </p:tgtEl>
                                        <p:attrNameLst>
                                          <p:attrName>style.visibility</p:attrName>
                                        </p:attrNameLst>
                                      </p:cBhvr>
                                      <p:to>
                                        <p:strVal val="visible"/>
                                      </p:to>
                                    </p:set>
                                    <p:animEffect transition="in" filter="blinds(horizontal)">
                                      <p:cBhvr>
                                        <p:cTn id="23" dur="500"/>
                                        <p:tgtEl>
                                          <p:spTgt spid="322563">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22563">
                                            <p:txEl>
                                              <p:pRg st="5" end="5"/>
                                            </p:txEl>
                                          </p:spTgt>
                                        </p:tgtEl>
                                        <p:attrNameLst>
                                          <p:attrName>style.visibility</p:attrName>
                                        </p:attrNameLst>
                                      </p:cBhvr>
                                      <p:to>
                                        <p:strVal val="visible"/>
                                      </p:to>
                                    </p:set>
                                    <p:animEffect transition="in" filter="blinds(horizontal)">
                                      <p:cBhvr>
                                        <p:cTn id="26" dur="500"/>
                                        <p:tgtEl>
                                          <p:spTgt spid="322563">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22563">
                                            <p:txEl>
                                              <p:pRg st="6" end="6"/>
                                            </p:txEl>
                                          </p:spTgt>
                                        </p:tgtEl>
                                        <p:attrNameLst>
                                          <p:attrName>style.visibility</p:attrName>
                                        </p:attrNameLst>
                                      </p:cBhvr>
                                      <p:to>
                                        <p:strVal val="visible"/>
                                      </p:to>
                                    </p:set>
                                    <p:animEffect transition="in" filter="blinds(horizontal)">
                                      <p:cBhvr>
                                        <p:cTn id="29" dur="500"/>
                                        <p:tgtEl>
                                          <p:spTgt spid="3225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1026" name="Rectangle 2"/>
          <p:cNvSpPr>
            <a:spLocks noGrp="1" noChangeArrowheads="1"/>
          </p:cNvSpPr>
          <p:nvPr>
            <p:ph type="title"/>
          </p:nvPr>
        </p:nvSpPr>
        <p:spPr/>
        <p:txBody>
          <a:bodyPr/>
          <a:lstStyle/>
          <a:p>
            <a:pPr eaLnBrk="1" hangingPunct="1">
              <a:defRPr/>
            </a:pPr>
            <a:r>
              <a:rPr lang="zh-CN" altLang="en-US" dirty="0"/>
              <a:t>改进后的</a:t>
            </a:r>
            <a:r>
              <a:rPr lang="en-US" altLang="zh-CN" dirty="0"/>
              <a:t>Array</a:t>
            </a:r>
            <a:r>
              <a:rPr lang="zh-CN" altLang="en-US" dirty="0"/>
              <a:t>库的应用</a:t>
            </a:r>
          </a:p>
        </p:txBody>
      </p:sp>
      <p:sp>
        <p:nvSpPr>
          <p:cNvPr id="30723" name="Rectangle 3"/>
          <p:cNvSpPr>
            <a:spLocks noGrp="1" noChangeArrowheads="1"/>
          </p:cNvSpPr>
          <p:nvPr>
            <p:ph idx="4294967295"/>
          </p:nvPr>
        </p:nvSpPr>
        <p:spPr>
          <a:xfrm>
            <a:off x="413853" y="1085850"/>
            <a:ext cx="11525250" cy="676275"/>
          </a:xfrm>
        </p:spPr>
        <p:txBody>
          <a:bodyPr/>
          <a:lstStyle/>
          <a:p>
            <a:pPr eaLnBrk="1" hangingPunct="1">
              <a:lnSpc>
                <a:spcPct val="130000"/>
              </a:lnSpc>
            </a:pPr>
            <a:r>
              <a:rPr lang="zh-CN" altLang="en-US" sz="2400" dirty="0"/>
              <a:t>函数的调用方法不同。就如引用结构体的成员一样，要用点运算符引用这些函数 </a:t>
            </a:r>
          </a:p>
        </p:txBody>
      </p:sp>
      <p:sp>
        <p:nvSpPr>
          <p:cNvPr id="4" name="Rectangle 4"/>
          <p:cNvSpPr>
            <a:spLocks noChangeArrowheads="1"/>
          </p:cNvSpPr>
          <p:nvPr/>
        </p:nvSpPr>
        <p:spPr bwMode="auto">
          <a:xfrm>
            <a:off x="400049" y="1776968"/>
            <a:ext cx="4867276" cy="4976812"/>
          </a:xfrm>
          <a:prstGeom prst="rect">
            <a:avLst/>
          </a:prstGeom>
          <a:noFill/>
          <a:ln w="3175" cap="sq" algn="ctr">
            <a:solidFill>
              <a:schemeClr val="tx1"/>
            </a:solidFill>
            <a:miter lim="800000"/>
            <a:headEnd type="none" w="sm" len="sm"/>
            <a:tailEnd type="none" w="sm" len="sm"/>
          </a:ln>
        </p:spPr>
        <p:txBody>
          <a:bodyPr wrap="square" anchor="ctr">
            <a:spAutoFit/>
          </a:bodyPr>
          <a:lstStyle/>
          <a:p>
            <a:r>
              <a:rPr lang="en-US" altLang="zh-CN" sz="1867" dirty="0">
                <a:latin typeface="微软雅黑" pitchFamily="34" charset="-122"/>
                <a:ea typeface="微软雅黑" pitchFamily="34" charset="-122"/>
              </a:rPr>
              <a:t>#include &lt;</a:t>
            </a:r>
            <a:r>
              <a:rPr lang="en-US" altLang="zh-CN" sz="1867" dirty="0" err="1">
                <a:latin typeface="微软雅黑" pitchFamily="34" charset="-122"/>
                <a:ea typeface="微软雅黑" pitchFamily="34" charset="-122"/>
              </a:rPr>
              <a:t>iostream</a:t>
            </a:r>
            <a:r>
              <a:rPr lang="en-US" altLang="zh-CN" sz="1867" dirty="0">
                <a:latin typeface="微软雅黑" pitchFamily="34" charset="-122"/>
                <a:ea typeface="微软雅黑" pitchFamily="34" charset="-122"/>
              </a:rPr>
              <a:t>&gt;</a:t>
            </a:r>
          </a:p>
          <a:p>
            <a:r>
              <a:rPr lang="en-US" altLang="zh-CN" sz="1867" dirty="0">
                <a:latin typeface="微软雅黑" pitchFamily="34" charset="-122"/>
                <a:ea typeface="微软雅黑" pitchFamily="34" charset="-122"/>
              </a:rPr>
              <a:t>using namespace std;</a:t>
            </a:r>
          </a:p>
          <a:p>
            <a:r>
              <a:rPr lang="en-US" altLang="zh-CN" sz="1867" dirty="0">
                <a:latin typeface="微软雅黑" pitchFamily="34" charset="-122"/>
                <a:ea typeface="微软雅黑" pitchFamily="34" charset="-122"/>
              </a:rPr>
              <a:t>#include "</a:t>
            </a:r>
            <a:r>
              <a:rPr lang="en-US" altLang="zh-CN" sz="1867" dirty="0" err="1">
                <a:latin typeface="微软雅黑" pitchFamily="34" charset="-122"/>
                <a:ea typeface="微软雅黑" pitchFamily="34" charset="-122"/>
              </a:rPr>
              <a:t>array.h</a:t>
            </a:r>
            <a:r>
              <a:rPr lang="en-US" altLang="zh-CN" sz="1867" dirty="0">
                <a:latin typeface="微软雅黑" pitchFamily="34" charset="-122"/>
                <a:ea typeface="微软雅黑" pitchFamily="34" charset="-122"/>
              </a:rPr>
              <a:t>“</a:t>
            </a:r>
          </a:p>
          <a:p>
            <a:endParaRPr lang="en-US" altLang="zh-CN" sz="1867" dirty="0">
              <a:latin typeface="微软雅黑" pitchFamily="34" charset="-122"/>
              <a:ea typeface="微软雅黑" pitchFamily="34" charset="-122"/>
            </a:endParaRPr>
          </a:p>
          <a:p>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main()</a:t>
            </a:r>
          </a:p>
          <a:p>
            <a:r>
              <a:rPr lang="en-US" altLang="zh-CN" sz="1867" dirty="0">
                <a:latin typeface="微软雅黑" pitchFamily="34" charset="-122"/>
                <a:ea typeface="微软雅黑" pitchFamily="34" charset="-122"/>
              </a:rPr>
              <a:t>{ </a:t>
            </a:r>
          </a:p>
          <a:p>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DoubleArray</a:t>
            </a:r>
            <a:r>
              <a:rPr lang="en-US" altLang="zh-CN" sz="1867" dirty="0">
                <a:latin typeface="微软雅黑" pitchFamily="34" charset="-122"/>
                <a:ea typeface="微软雅黑" pitchFamily="34" charset="-122"/>
              </a:rPr>
              <a:t> array;</a:t>
            </a:r>
          </a:p>
          <a:p>
            <a:r>
              <a:rPr lang="en-US" altLang="zh-CN" sz="1867" dirty="0">
                <a:latin typeface="微软雅黑" pitchFamily="34" charset="-122"/>
                <a:ea typeface="微软雅黑" pitchFamily="34" charset="-122"/>
              </a:rPr>
              <a:t>    double value;</a:t>
            </a:r>
          </a:p>
          <a:p>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low, high,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a:t>
            </a:r>
          </a:p>
          <a:p>
            <a:endParaRPr lang="en-US"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a:t>
            </a:r>
            <a:r>
              <a:rPr lang="zh-CN" altLang="en-US" sz="1867" dirty="0">
                <a:latin typeface="微软雅黑" pitchFamily="34" charset="-122"/>
                <a:ea typeface="微软雅黑" pitchFamily="34" charset="-122"/>
              </a:rPr>
              <a:t>请输入数组的下标范围：</a:t>
            </a:r>
            <a:r>
              <a:rPr lang="en-US" altLang="zh-CN" sz="1867" dirty="0">
                <a:latin typeface="微软雅黑" pitchFamily="34" charset="-122"/>
                <a:ea typeface="微软雅黑" pitchFamily="34" charset="-122"/>
              </a:rPr>
              <a:t>";</a:t>
            </a:r>
          </a:p>
          <a:p>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cin</a:t>
            </a:r>
            <a:r>
              <a:rPr lang="en-US" altLang="zh-CN" sz="1867" dirty="0">
                <a:latin typeface="微软雅黑" pitchFamily="34" charset="-122"/>
                <a:ea typeface="微软雅黑" pitchFamily="34" charset="-122"/>
              </a:rPr>
              <a:t> &gt;&gt; low &gt;&gt; high;</a:t>
            </a:r>
          </a:p>
          <a:p>
            <a:r>
              <a:rPr lang="en-US" altLang="zh-CN" sz="1867" dirty="0">
                <a:latin typeface="微软雅黑" pitchFamily="34" charset="-122"/>
                <a:ea typeface="微软雅黑" pitchFamily="34" charset="-122"/>
              </a:rPr>
              <a:t>   </a:t>
            </a:r>
          </a:p>
          <a:p>
            <a:r>
              <a:rPr lang="en-US" altLang="zh-CN" sz="1867" dirty="0">
                <a:latin typeface="微软雅黑" pitchFamily="34" charset="-122"/>
                <a:ea typeface="微软雅黑" pitchFamily="34" charset="-122"/>
              </a:rPr>
              <a:t>    if (!</a:t>
            </a:r>
            <a:r>
              <a:rPr lang="en-US" altLang="zh-CN" sz="1867" dirty="0" err="1">
                <a:latin typeface="微软雅黑" pitchFamily="34" charset="-122"/>
                <a:ea typeface="微软雅黑" pitchFamily="34" charset="-122"/>
              </a:rPr>
              <a:t>array.initialize</a:t>
            </a:r>
            <a:r>
              <a:rPr lang="en-US" altLang="zh-CN" sz="1867" dirty="0">
                <a:latin typeface="微软雅黑" pitchFamily="34" charset="-122"/>
                <a:ea typeface="微软雅黑" pitchFamily="34" charset="-122"/>
              </a:rPr>
              <a:t>(low, high))   { </a:t>
            </a:r>
          </a:p>
          <a:p>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a:t>
            </a:r>
            <a:r>
              <a:rPr lang="zh-CN" altLang="en-US" sz="1867" dirty="0">
                <a:latin typeface="微软雅黑" pitchFamily="34" charset="-122"/>
                <a:ea typeface="微软雅黑" pitchFamily="34" charset="-122"/>
              </a:rPr>
              <a:t>空间分配失败</a:t>
            </a:r>
            <a:r>
              <a:rPr lang="en-US" altLang="zh-CN" sz="1867" dirty="0">
                <a:latin typeface="微软雅黑" pitchFamily="34" charset="-122"/>
                <a:ea typeface="微软雅黑" pitchFamily="34" charset="-122"/>
              </a:rPr>
              <a:t>" ; </a:t>
            </a:r>
          </a:p>
          <a:p>
            <a:r>
              <a:rPr lang="en-US" altLang="zh-CN" sz="1867" dirty="0">
                <a:latin typeface="微软雅黑" pitchFamily="34" charset="-122"/>
                <a:ea typeface="微软雅黑" pitchFamily="34" charset="-122"/>
              </a:rPr>
              <a:t>         return 1;</a:t>
            </a:r>
          </a:p>
          <a:p>
            <a:r>
              <a:rPr lang="en-US" altLang="zh-CN" sz="1867" dirty="0">
                <a:latin typeface="微软雅黑" pitchFamily="34" charset="-122"/>
                <a:ea typeface="微软雅黑" pitchFamily="34" charset="-122"/>
              </a:rPr>
              <a:t>    }   </a:t>
            </a:r>
          </a:p>
        </p:txBody>
      </p:sp>
      <p:sp>
        <p:nvSpPr>
          <p:cNvPr id="5" name="Rectangle 3"/>
          <p:cNvSpPr txBox="1">
            <a:spLocks noChangeArrowheads="1"/>
          </p:cNvSpPr>
          <p:nvPr/>
        </p:nvSpPr>
        <p:spPr>
          <a:xfrm>
            <a:off x="5610227" y="1762125"/>
            <a:ext cx="6315075" cy="5095875"/>
          </a:xfrm>
          <a:prstGeom prst="rect">
            <a:avLst/>
          </a:prstGeom>
          <a:ln w="3175">
            <a:solidFill>
              <a:schemeClr val="tx1"/>
            </a:solidFill>
          </a:ln>
        </p:spPr>
        <p:txBody>
          <a:bodyPr vert="horz">
            <a:noAutofit/>
          </a:bodyPr>
          <a:lstStyle/>
          <a:p>
            <a:pPr marL="560818" indent="-512051" defTabSz="1219170">
              <a:lnSpc>
                <a:spcPct val="110000"/>
              </a:lnSpc>
              <a:buClr>
                <a:schemeClr val="accent1"/>
              </a:buClr>
              <a:buSzPct val="80000"/>
              <a:defRPr/>
            </a:pPr>
            <a:r>
              <a:rPr lang="en-US" altLang="zh-CN" sz="1867" dirty="0">
                <a:latin typeface="微软雅黑" pitchFamily="34" charset="-122"/>
                <a:ea typeface="微软雅黑" pitchFamily="34" charset="-122"/>
              </a:rPr>
              <a:t>    for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 low;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&lt;= high;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 </a:t>
            </a:r>
          </a:p>
          <a:p>
            <a:pPr marL="560818" indent="-512051" defTabSz="1219170">
              <a:lnSpc>
                <a:spcPct val="110000"/>
              </a:lnSpc>
              <a:buClr>
                <a:schemeClr val="accent1"/>
              </a:buClr>
              <a:buSzPct val="80000"/>
              <a:defRPr/>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a:t>
            </a:r>
            <a:r>
              <a:rPr lang="zh-CN" altLang="en-US" sz="1867" dirty="0">
                <a:latin typeface="微软雅黑" pitchFamily="34" charset="-122"/>
                <a:ea typeface="微软雅黑" pitchFamily="34" charset="-122"/>
              </a:rPr>
              <a:t>请输入第</a:t>
            </a:r>
            <a:r>
              <a:rPr lang="en-US" altLang="zh-CN" sz="1867" dirty="0">
                <a:latin typeface="微软雅黑" pitchFamily="34" charset="-122"/>
                <a:ea typeface="微软雅黑" pitchFamily="34" charset="-122"/>
              </a:rPr>
              <a:t>" &lt;&lt;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&lt;&lt; "</a:t>
            </a:r>
            <a:r>
              <a:rPr lang="zh-CN" altLang="en-US" sz="1867" dirty="0">
                <a:latin typeface="微软雅黑" pitchFamily="34" charset="-122"/>
                <a:ea typeface="微软雅黑" pitchFamily="34" charset="-122"/>
              </a:rPr>
              <a:t>个元素</a:t>
            </a:r>
            <a:r>
              <a:rPr lang="en-US" altLang="zh-CN" sz="1867" dirty="0">
                <a:latin typeface="微软雅黑" pitchFamily="34" charset="-122"/>
                <a:ea typeface="微软雅黑" pitchFamily="34" charset="-122"/>
              </a:rPr>
              <a:t>:";</a:t>
            </a:r>
          </a:p>
          <a:p>
            <a:pPr marL="560818" indent="-512051" defTabSz="1219170">
              <a:lnSpc>
                <a:spcPct val="110000"/>
              </a:lnSpc>
              <a:buClr>
                <a:schemeClr val="accent1"/>
              </a:buClr>
              <a:buSzPct val="80000"/>
              <a:defRPr/>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cin</a:t>
            </a:r>
            <a:r>
              <a:rPr lang="en-US" altLang="zh-CN" sz="1867" dirty="0">
                <a:latin typeface="微软雅黑" pitchFamily="34" charset="-122"/>
                <a:ea typeface="微软雅黑" pitchFamily="34" charset="-122"/>
              </a:rPr>
              <a:t> &gt;&gt; value;</a:t>
            </a:r>
          </a:p>
          <a:p>
            <a:pPr marL="560818" indent="-512051" defTabSz="1219170">
              <a:lnSpc>
                <a:spcPct val="110000"/>
              </a:lnSpc>
              <a:buClr>
                <a:schemeClr val="accent1"/>
              </a:buClr>
              <a:buSzPct val="80000"/>
              <a:defRPr/>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array.insert</a:t>
            </a:r>
            <a:r>
              <a:rPr lang="en-US" altLang="zh-CN" sz="1867" dirty="0">
                <a:latin typeface="微软雅黑" pitchFamily="34" charset="-122"/>
                <a:ea typeface="微软雅黑" pitchFamily="34" charset="-122"/>
              </a:rPr>
              <a:t>(</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value);</a:t>
            </a:r>
          </a:p>
          <a:p>
            <a:pPr marL="560818" indent="-512051" defTabSz="1219170">
              <a:lnSpc>
                <a:spcPct val="110000"/>
              </a:lnSpc>
              <a:buClr>
                <a:schemeClr val="accent1"/>
              </a:buClr>
              <a:buSzPct val="80000"/>
              <a:defRPr/>
            </a:pPr>
            <a:r>
              <a:rPr lang="en-US" altLang="zh-CN" sz="1867" dirty="0">
                <a:latin typeface="微软雅黑" pitchFamily="34" charset="-122"/>
                <a:ea typeface="微软雅黑" pitchFamily="34" charset="-122"/>
              </a:rPr>
              <a:t>    }</a:t>
            </a:r>
          </a:p>
          <a:p>
            <a:pPr marL="560818" indent="-512051" defTabSz="1219170">
              <a:lnSpc>
                <a:spcPct val="110000"/>
              </a:lnSpc>
              <a:buClr>
                <a:schemeClr val="accent1"/>
              </a:buClr>
              <a:buSzPct val="80000"/>
              <a:defRPr/>
            </a:pPr>
            <a:r>
              <a:rPr lang="en-US" altLang="zh-CN" sz="1867" dirty="0">
                <a:latin typeface="微软雅黑" pitchFamily="34" charset="-122"/>
                <a:ea typeface="微软雅黑" pitchFamily="34" charset="-122"/>
              </a:rPr>
              <a:t>    while (true) {         </a:t>
            </a:r>
            <a:endParaRPr lang="zh-CN" altLang="en-US" sz="1867" dirty="0">
              <a:latin typeface="微软雅黑" pitchFamily="34" charset="-122"/>
              <a:ea typeface="微软雅黑" pitchFamily="34" charset="-122"/>
            </a:endParaRPr>
          </a:p>
          <a:p>
            <a:pPr marL="560818" indent="-512051" defTabSz="1219170">
              <a:lnSpc>
                <a:spcPct val="110000"/>
              </a:lnSpc>
              <a:buClr>
                <a:schemeClr val="accent1"/>
              </a:buClr>
              <a:buSzPct val="80000"/>
              <a:defRPr/>
            </a:pPr>
            <a:r>
              <a:rPr lang="zh-CN" altLang="en-US"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a:t>
            </a:r>
            <a:r>
              <a:rPr lang="zh-CN" altLang="en-US" sz="1867" dirty="0">
                <a:latin typeface="微软雅黑" pitchFamily="34" charset="-122"/>
                <a:ea typeface="微软雅黑" pitchFamily="34" charset="-122"/>
              </a:rPr>
              <a:t>请输入要查找的元素序号</a:t>
            </a:r>
            <a:r>
              <a:rPr lang="en-US" altLang="zh-CN" sz="1867" dirty="0">
                <a:latin typeface="微软雅黑" pitchFamily="34" charset="-122"/>
                <a:ea typeface="微软雅黑" pitchFamily="34" charset="-122"/>
              </a:rPr>
              <a:t>(0</a:t>
            </a:r>
            <a:r>
              <a:rPr lang="zh-CN" altLang="en-US" sz="1867" dirty="0">
                <a:latin typeface="微软雅黑" pitchFamily="34" charset="-122"/>
                <a:ea typeface="微软雅黑" pitchFamily="34" charset="-122"/>
              </a:rPr>
              <a:t>表示结束）</a:t>
            </a:r>
            <a:r>
              <a:rPr lang="en-US" altLang="zh-CN" sz="1867" dirty="0">
                <a:latin typeface="微软雅黑" pitchFamily="34" charset="-122"/>
                <a:ea typeface="微软雅黑" pitchFamily="34" charset="-122"/>
              </a:rPr>
              <a:t>:";</a:t>
            </a:r>
          </a:p>
          <a:p>
            <a:pPr marL="560818" indent="-512051" defTabSz="1219170">
              <a:lnSpc>
                <a:spcPct val="110000"/>
              </a:lnSpc>
              <a:buClr>
                <a:schemeClr val="accent1"/>
              </a:buClr>
              <a:buSzPct val="80000"/>
              <a:defRPr/>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cin</a:t>
            </a:r>
            <a:r>
              <a:rPr lang="en-US" altLang="zh-CN" sz="1867" dirty="0">
                <a:latin typeface="微软雅黑" pitchFamily="34" charset="-122"/>
                <a:ea typeface="微软雅黑" pitchFamily="34" charset="-122"/>
              </a:rPr>
              <a:t> &gt;&gt;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a:t>
            </a:r>
          </a:p>
          <a:p>
            <a:pPr marL="560818" indent="-512051" defTabSz="1219170">
              <a:lnSpc>
                <a:spcPct val="110000"/>
              </a:lnSpc>
              <a:buClr>
                <a:schemeClr val="accent1"/>
              </a:buClr>
              <a:buSzPct val="80000"/>
              <a:defRPr/>
            </a:pPr>
            <a:r>
              <a:rPr lang="en-US" altLang="zh-CN" sz="1867" dirty="0">
                <a:latin typeface="微软雅黑" pitchFamily="34" charset="-122"/>
                <a:ea typeface="微软雅黑" pitchFamily="34" charset="-122"/>
              </a:rPr>
              <a:t>        if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 0) break;</a:t>
            </a:r>
          </a:p>
          <a:p>
            <a:pPr marL="560818" indent="-512051" defTabSz="1219170">
              <a:lnSpc>
                <a:spcPct val="110000"/>
              </a:lnSpc>
              <a:buClr>
                <a:schemeClr val="accent1"/>
              </a:buClr>
              <a:buSzPct val="80000"/>
              <a:defRPr/>
            </a:pPr>
            <a:r>
              <a:rPr lang="en-US" altLang="zh-CN" sz="1867" dirty="0">
                <a:latin typeface="微软雅黑" pitchFamily="34" charset="-122"/>
                <a:ea typeface="微软雅黑" pitchFamily="34" charset="-122"/>
              </a:rPr>
              <a:t>        if (</a:t>
            </a:r>
            <a:r>
              <a:rPr lang="en-US" altLang="zh-CN" sz="1867" dirty="0" err="1">
                <a:latin typeface="微软雅黑" pitchFamily="34" charset="-122"/>
                <a:ea typeface="微软雅黑" pitchFamily="34" charset="-122"/>
              </a:rPr>
              <a:t>array.fatch</a:t>
            </a:r>
            <a:r>
              <a:rPr lang="en-US" altLang="zh-CN" sz="1867" dirty="0">
                <a:latin typeface="微软雅黑" pitchFamily="34" charset="-122"/>
                <a:ea typeface="微软雅黑" pitchFamily="34" charset="-122"/>
              </a:rPr>
              <a:t>(</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value))</a:t>
            </a:r>
          </a:p>
          <a:p>
            <a:pPr marL="560818" indent="-512051" defTabSz="1219170">
              <a:lnSpc>
                <a:spcPct val="110000"/>
              </a:lnSpc>
              <a:buClr>
                <a:schemeClr val="accent1"/>
              </a:buClr>
              <a:buSzPct val="80000"/>
              <a:defRPr/>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value &lt;&lt; </a:t>
            </a:r>
            <a:r>
              <a:rPr lang="en-US" altLang="zh-CN" sz="1867" dirty="0" err="1">
                <a:latin typeface="微软雅黑" pitchFamily="34" charset="-122"/>
                <a:ea typeface="微软雅黑" pitchFamily="34" charset="-122"/>
              </a:rPr>
              <a:t>endl</a:t>
            </a:r>
            <a:r>
              <a:rPr lang="en-US" altLang="zh-CN" sz="1867" dirty="0">
                <a:latin typeface="微软雅黑" pitchFamily="34" charset="-122"/>
                <a:ea typeface="微软雅黑" pitchFamily="34" charset="-122"/>
              </a:rPr>
              <a:t>;</a:t>
            </a:r>
          </a:p>
          <a:p>
            <a:pPr marL="560818" indent="-512051" defTabSz="1219170">
              <a:lnSpc>
                <a:spcPct val="110000"/>
              </a:lnSpc>
              <a:buClr>
                <a:schemeClr val="accent1"/>
              </a:buClr>
              <a:buSzPct val="80000"/>
              <a:defRPr/>
            </a:pPr>
            <a:r>
              <a:rPr lang="en-US" altLang="zh-CN" sz="1867" dirty="0">
                <a:latin typeface="微软雅黑" pitchFamily="34" charset="-122"/>
                <a:ea typeface="微软雅黑" pitchFamily="34" charset="-122"/>
              </a:rPr>
              <a:t>        else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a:t>
            </a:r>
            <a:r>
              <a:rPr lang="zh-CN" altLang="en-US" sz="1867" dirty="0">
                <a:latin typeface="微软雅黑" pitchFamily="34" charset="-122"/>
                <a:ea typeface="微软雅黑" pitchFamily="34" charset="-122"/>
              </a:rPr>
              <a:t>下标越界</a:t>
            </a:r>
            <a:r>
              <a:rPr lang="en-US" altLang="zh-CN" sz="1867" dirty="0">
                <a:latin typeface="微软雅黑" pitchFamily="34" charset="-122"/>
                <a:ea typeface="微软雅黑" pitchFamily="34" charset="-122"/>
              </a:rPr>
              <a:t>\n";</a:t>
            </a:r>
          </a:p>
          <a:p>
            <a:pPr marL="560818" indent="-512051" defTabSz="1219170">
              <a:lnSpc>
                <a:spcPct val="110000"/>
              </a:lnSpc>
              <a:buClr>
                <a:schemeClr val="accent1"/>
              </a:buClr>
              <a:buSzPct val="80000"/>
              <a:defRPr/>
            </a:pPr>
            <a:r>
              <a:rPr lang="en-US" altLang="zh-CN" sz="1867" dirty="0">
                <a:latin typeface="微软雅黑" pitchFamily="34" charset="-122"/>
                <a:ea typeface="微软雅黑" pitchFamily="34" charset="-122"/>
              </a:rPr>
              <a:t>    }</a:t>
            </a:r>
          </a:p>
          <a:p>
            <a:pPr marL="560818" indent="-512051" defTabSz="1219170">
              <a:lnSpc>
                <a:spcPct val="110000"/>
              </a:lnSpc>
              <a:buClr>
                <a:schemeClr val="accent1"/>
              </a:buClr>
              <a:buSzPct val="80000"/>
              <a:defRPr/>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array.cleanup</a:t>
            </a:r>
            <a:r>
              <a:rPr lang="en-US" altLang="zh-CN" sz="1867" dirty="0">
                <a:latin typeface="微软雅黑" pitchFamily="34" charset="-122"/>
                <a:ea typeface="微软雅黑" pitchFamily="34" charset="-122"/>
              </a:rPr>
              <a:t>();  </a:t>
            </a:r>
          </a:p>
          <a:p>
            <a:pPr marL="560818" indent="-512051" defTabSz="1219170">
              <a:lnSpc>
                <a:spcPct val="110000"/>
              </a:lnSpc>
              <a:buClr>
                <a:schemeClr val="accent1"/>
              </a:buClr>
              <a:buSzPct val="80000"/>
              <a:defRPr/>
            </a:pPr>
            <a:r>
              <a:rPr lang="en-US" altLang="zh-CN" sz="1867" dirty="0">
                <a:latin typeface="微软雅黑" pitchFamily="34" charset="-122"/>
                <a:ea typeface="微软雅黑" pitchFamily="34" charset="-122"/>
              </a:rPr>
              <a:t>    return 0;</a:t>
            </a:r>
          </a:p>
          <a:p>
            <a:pPr marL="560818" indent="-512051" defTabSz="1219170">
              <a:lnSpc>
                <a:spcPct val="110000"/>
              </a:lnSpc>
              <a:buClr>
                <a:schemeClr val="accent1"/>
              </a:buClr>
              <a:buSzPct val="80000"/>
              <a:defRPr/>
            </a:pPr>
            <a:r>
              <a:rPr lang="en-US" altLang="zh-CN" sz="1867" dirty="0">
                <a:latin typeface="微软雅黑" pitchFamily="34" charset="-122"/>
                <a:ea typeface="微软雅黑" pitchFamily="34" charset="-122"/>
              </a:rPr>
              <a:t>} </a:t>
            </a:r>
          </a:p>
        </p:txBody>
      </p:sp>
    </p:spTree>
  </p:cSld>
  <p:clrMapOvr>
    <a:masterClrMapping/>
  </p:clrMapOvr>
  <p:transition spd="med">
    <p:fade/>
  </p:transition>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082" name="Rectangle 2"/>
          <p:cNvSpPr>
            <a:spLocks noGrp="1" noChangeArrowheads="1"/>
          </p:cNvSpPr>
          <p:nvPr>
            <p:ph type="title"/>
          </p:nvPr>
        </p:nvSpPr>
        <p:spPr/>
        <p:txBody>
          <a:bodyPr/>
          <a:lstStyle/>
          <a:p>
            <a:pPr eaLnBrk="1" hangingPunct="1">
              <a:defRPr/>
            </a:pPr>
            <a:r>
              <a:rPr lang="zh-CN" altLang="en-US" dirty="0"/>
              <a:t>模板类的对象的使用</a:t>
            </a:r>
          </a:p>
        </p:txBody>
      </p:sp>
      <p:sp>
        <p:nvSpPr>
          <p:cNvPr id="323587" name="Rectangle 3"/>
          <p:cNvSpPr>
            <a:spLocks noGrp="1" noChangeArrowheads="1"/>
          </p:cNvSpPr>
          <p:nvPr>
            <p:ph idx="4294967295"/>
          </p:nvPr>
        </p:nvSpPr>
        <p:spPr>
          <a:xfrm>
            <a:off x="751840" y="1172422"/>
            <a:ext cx="9956800" cy="4335463"/>
          </a:xfrm>
        </p:spPr>
        <p:txBody>
          <a:bodyPr>
            <a:normAutofit/>
          </a:bodyPr>
          <a:lstStyle/>
          <a:p>
            <a:pPr marL="0" indent="0" eaLnBrk="1" hangingPunct="1">
              <a:lnSpc>
                <a:spcPct val="140000"/>
              </a:lnSpc>
              <a:buNone/>
            </a:pPr>
            <a:r>
              <a:rPr lang="zh-CN" altLang="en-US" dirty="0"/>
              <a:t>与普通对象相同</a:t>
            </a:r>
            <a:endParaRPr lang="en-US" altLang="zh-CN" dirty="0"/>
          </a:p>
          <a:p>
            <a:pPr marL="0" indent="0" eaLnBrk="1" hangingPunct="1">
              <a:lnSpc>
                <a:spcPct val="140000"/>
              </a:lnSpc>
              <a:buNone/>
            </a:pPr>
            <a:r>
              <a:rPr lang="zh-CN" altLang="en-US" dirty="0"/>
              <a:t>可以用下列语句输入</a:t>
            </a:r>
            <a:r>
              <a:rPr lang="en-US" altLang="zh-CN" dirty="0"/>
              <a:t>array2</a:t>
            </a:r>
            <a:r>
              <a:rPr lang="zh-CN" altLang="en-US" dirty="0"/>
              <a:t>的值：</a:t>
            </a:r>
          </a:p>
          <a:p>
            <a:pPr marL="457200" lvl="1" indent="0">
              <a:lnSpc>
                <a:spcPct val="140000"/>
              </a:lnSpc>
              <a:buNone/>
            </a:pPr>
            <a:r>
              <a:rPr lang="en-US" altLang="zh-CN" dirty="0"/>
              <a:t>for (</a:t>
            </a:r>
            <a:r>
              <a:rPr lang="en-US" altLang="zh-CN" dirty="0" err="1"/>
              <a:t>i</a:t>
            </a:r>
            <a:r>
              <a:rPr lang="en-US" altLang="zh-CN" dirty="0"/>
              <a:t>=10; </a:t>
            </a:r>
            <a:r>
              <a:rPr lang="en-US" altLang="zh-CN" dirty="0" err="1"/>
              <a:t>i</a:t>
            </a:r>
            <a:r>
              <a:rPr lang="en-US" altLang="zh-CN" dirty="0"/>
              <a:t>&lt;=20; ++</a:t>
            </a:r>
            <a:r>
              <a:rPr lang="en-US" altLang="zh-CN" dirty="0" err="1"/>
              <a:t>i</a:t>
            </a:r>
            <a:r>
              <a:rPr lang="en-US" altLang="zh-CN" dirty="0"/>
              <a:t>) array2[</a:t>
            </a:r>
            <a:r>
              <a:rPr lang="en-US" altLang="zh-CN" dirty="0" err="1"/>
              <a:t>i</a:t>
            </a:r>
            <a:r>
              <a:rPr lang="en-US" altLang="zh-CN" dirty="0"/>
              <a:t>] = 0.1 * </a:t>
            </a:r>
            <a:r>
              <a:rPr lang="en-US" altLang="zh-CN" dirty="0" err="1"/>
              <a:t>i</a:t>
            </a:r>
            <a:r>
              <a:rPr lang="en-US" altLang="zh-CN" dirty="0"/>
              <a:t>;</a:t>
            </a:r>
          </a:p>
          <a:p>
            <a:pPr marL="0" indent="0" eaLnBrk="1" hangingPunct="1">
              <a:lnSpc>
                <a:spcPct val="140000"/>
              </a:lnSpc>
              <a:buNone/>
            </a:pPr>
            <a:r>
              <a:rPr lang="zh-CN" altLang="en-US" dirty="0"/>
              <a:t>也可以用下列语句输出</a:t>
            </a:r>
            <a:r>
              <a:rPr lang="en-US" altLang="zh-CN" dirty="0"/>
              <a:t>array1</a:t>
            </a:r>
            <a:r>
              <a:rPr lang="zh-CN" altLang="en-US" dirty="0"/>
              <a:t>的值：</a:t>
            </a:r>
          </a:p>
          <a:p>
            <a:pPr marL="457200" lvl="1" indent="0">
              <a:lnSpc>
                <a:spcPct val="140000"/>
              </a:lnSpc>
              <a:buNone/>
            </a:pPr>
            <a:r>
              <a:rPr lang="en-US" altLang="zh-CN" dirty="0"/>
              <a:t>for (</a:t>
            </a:r>
            <a:r>
              <a:rPr lang="en-US" altLang="zh-CN" dirty="0" err="1"/>
              <a:t>i</a:t>
            </a:r>
            <a:r>
              <a:rPr lang="en-US" altLang="zh-CN" dirty="0"/>
              <a:t>=20; </a:t>
            </a:r>
            <a:r>
              <a:rPr lang="en-US" altLang="zh-CN" dirty="0" err="1"/>
              <a:t>i</a:t>
            </a:r>
            <a:r>
              <a:rPr lang="en-US" altLang="zh-CN" dirty="0"/>
              <a:t>&lt;=30; ++</a:t>
            </a:r>
            <a:r>
              <a:rPr lang="en-US" altLang="zh-CN" dirty="0" err="1"/>
              <a:t>i</a:t>
            </a:r>
            <a:r>
              <a:rPr lang="en-US" altLang="zh-CN" dirty="0"/>
              <a:t>)  </a:t>
            </a:r>
            <a:r>
              <a:rPr lang="en-US" altLang="zh-CN" dirty="0" err="1"/>
              <a:t>cout</a:t>
            </a:r>
            <a:r>
              <a:rPr lang="en-US" altLang="zh-CN" dirty="0"/>
              <a:t> &lt;&lt; array1[</a:t>
            </a:r>
            <a:r>
              <a:rPr lang="en-US" altLang="zh-CN" dirty="0" err="1"/>
              <a:t>i</a:t>
            </a:r>
            <a:r>
              <a:rPr lang="en-US" altLang="zh-CN" dirty="0"/>
              <a:t>] &lt;&lt; '\t';</a:t>
            </a:r>
          </a:p>
        </p:txBody>
      </p:sp>
      <p:sp>
        <p:nvSpPr>
          <p:cNvPr id="5" name="TextBox 4"/>
          <p:cNvSpPr txBox="1"/>
          <p:nvPr/>
        </p:nvSpPr>
        <p:spPr>
          <a:xfrm>
            <a:off x="2638426" y="4914900"/>
            <a:ext cx="7677361" cy="584775"/>
          </a:xfrm>
          <a:prstGeom prst="rect">
            <a:avLst/>
          </a:prstGeom>
          <a:noFill/>
        </p:spPr>
        <p:txBody>
          <a:bodyPr wrap="square" rtlCol="0">
            <a:spAutoFit/>
          </a:bodyPr>
          <a:lstStyle/>
          <a:p>
            <a:r>
              <a:rPr lang="zh-CN" altLang="en-US" sz="3200" b="1" dirty="0">
                <a:latin typeface="微软雅黑" pitchFamily="34" charset="-122"/>
                <a:ea typeface="微软雅黑" pitchFamily="34" charset="-122"/>
              </a:rPr>
              <a:t>成员函数只有在使用时才被实例化！！！</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6" presetClass="emph" presetSubtype="0" fill="hold" grpId="1" nodeType="afterEffect">
                                  <p:stCondLst>
                                    <p:cond delay="0"/>
                                  </p:stCondLst>
                                  <p:childTnLst>
                                    <p:animScale>
                                      <p:cBhvr>
                                        <p:cTn id="10" dur="20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3106" name="Rectangle 2"/>
          <p:cNvSpPr>
            <a:spLocks noGrp="1" noChangeArrowheads="1"/>
          </p:cNvSpPr>
          <p:nvPr>
            <p:ph type="title"/>
          </p:nvPr>
        </p:nvSpPr>
        <p:spPr/>
        <p:txBody>
          <a:bodyPr/>
          <a:lstStyle/>
          <a:p>
            <a:pPr eaLnBrk="1" hangingPunct="1">
              <a:defRPr/>
            </a:pPr>
            <a:r>
              <a:rPr lang="zh-CN" altLang="en-US" dirty="0"/>
              <a:t>模板的编译</a:t>
            </a:r>
          </a:p>
        </p:txBody>
      </p:sp>
      <p:sp>
        <p:nvSpPr>
          <p:cNvPr id="325635" name="Rectangle 3"/>
          <p:cNvSpPr>
            <a:spLocks noGrp="1" noChangeArrowheads="1"/>
          </p:cNvSpPr>
          <p:nvPr>
            <p:ph idx="4294967295"/>
          </p:nvPr>
        </p:nvSpPr>
        <p:spPr>
          <a:xfrm>
            <a:off x="413853" y="1107863"/>
            <a:ext cx="11642725" cy="5391150"/>
          </a:xfrm>
        </p:spPr>
        <p:txBody>
          <a:bodyPr>
            <a:normAutofit/>
          </a:bodyPr>
          <a:lstStyle/>
          <a:p>
            <a:pPr marL="0" indent="0" eaLnBrk="1" hangingPunct="1">
              <a:lnSpc>
                <a:spcPct val="120000"/>
              </a:lnSpc>
              <a:buNone/>
            </a:pPr>
            <a:r>
              <a:rPr lang="zh-CN" altLang="en-US" b="1" dirty="0"/>
              <a:t>编译模板时，编译器进行三个阶段的检查</a:t>
            </a:r>
          </a:p>
          <a:p>
            <a:pPr marL="0" indent="0">
              <a:lnSpc>
                <a:spcPct val="120000"/>
              </a:lnSpc>
              <a:spcBef>
                <a:spcPts val="800"/>
              </a:spcBef>
              <a:buNone/>
            </a:pPr>
            <a:r>
              <a:rPr lang="zh-CN" altLang="en-US" sz="1867" dirty="0"/>
              <a:t>第一阶段是编译模板定义本身。这个阶段编译器只是检查一些诸如漏掉分号、变量名拼写错误之类的语法错误</a:t>
            </a:r>
          </a:p>
          <a:p>
            <a:pPr marL="0" indent="0">
              <a:lnSpc>
                <a:spcPct val="120000"/>
              </a:lnSpc>
              <a:spcBef>
                <a:spcPts val="800"/>
              </a:spcBef>
              <a:buNone/>
            </a:pPr>
            <a:r>
              <a:rPr lang="zh-CN" altLang="en-US" sz="1867" dirty="0"/>
              <a:t>第二阶段是编译器看到模板使用时。对于函数模板，检查实际参数的数目和类型是否恰当。对于类模板可以检测出提供的模板的实际参数的数目是否正确</a:t>
            </a:r>
          </a:p>
          <a:p>
            <a:pPr marL="0" indent="0">
              <a:lnSpc>
                <a:spcPct val="120000"/>
              </a:lnSpc>
              <a:spcBef>
                <a:spcPts val="800"/>
              </a:spcBef>
              <a:buNone/>
            </a:pPr>
            <a:r>
              <a:rPr lang="zh-CN" altLang="en-US" sz="1867" dirty="0"/>
              <a:t>第三阶段是实例化。编译器彻底编译模板</a:t>
            </a:r>
          </a:p>
          <a:p>
            <a:pPr marL="0" indent="0">
              <a:lnSpc>
                <a:spcPct val="120000"/>
              </a:lnSpc>
              <a:buNone/>
            </a:pPr>
            <a:endParaRPr lang="en-US" altLang="zh-CN" dirty="0"/>
          </a:p>
          <a:p>
            <a:pPr marL="0" indent="0">
              <a:lnSpc>
                <a:spcPct val="120000"/>
              </a:lnSpc>
              <a:buNone/>
            </a:pPr>
            <a:r>
              <a:rPr lang="zh-CN" altLang="en-US" b="1" dirty="0"/>
              <a:t>保证类模板语法正确</a:t>
            </a:r>
            <a:endParaRPr lang="en-US" altLang="zh-CN" b="1" dirty="0"/>
          </a:p>
          <a:p>
            <a:pPr marL="0" indent="0">
              <a:lnSpc>
                <a:spcPct val="120000"/>
              </a:lnSpc>
              <a:buNone/>
            </a:pPr>
            <a:r>
              <a:rPr lang="zh-CN" altLang="en-US" sz="1867" dirty="0"/>
              <a:t>程序中，对对象调用了所有的成员函数，编译无错误</a:t>
            </a:r>
            <a:endParaRPr lang="en-US" altLang="zh-CN" sz="1867" dirty="0"/>
          </a:p>
          <a:p>
            <a:pPr marL="0" indent="0">
              <a:lnSpc>
                <a:spcPct val="120000"/>
              </a:lnSpc>
              <a:buNone/>
            </a:pPr>
            <a:r>
              <a:rPr lang="zh-CN" altLang="en-US" sz="1867" dirty="0"/>
              <a:t>用显式实例化：声明类模板时给出实际参数</a:t>
            </a:r>
            <a:endParaRPr lang="en-US" altLang="zh-CN" sz="1867" dirty="0"/>
          </a:p>
          <a:p>
            <a:pPr marL="0" indent="0">
              <a:lnSpc>
                <a:spcPct val="150000"/>
              </a:lnSpc>
              <a:buNone/>
            </a:pPr>
            <a:r>
              <a:rPr lang="en-US" altLang="zh-CN" sz="1867" dirty="0"/>
              <a:t>                       template class </a:t>
            </a:r>
            <a:r>
              <a:rPr lang="zh-CN" altLang="en-US" sz="1867" dirty="0"/>
              <a:t>类名</a:t>
            </a:r>
            <a:r>
              <a:rPr lang="en-US" altLang="zh-CN" sz="1867" dirty="0"/>
              <a:t>&lt;</a:t>
            </a:r>
            <a:r>
              <a:rPr lang="zh-CN" altLang="en-US" sz="1867" dirty="0"/>
              <a:t>模板的实际参数表</a:t>
            </a:r>
            <a:r>
              <a:rPr lang="en-US" altLang="zh-CN" sz="1867" dirty="0"/>
              <a:t>&gt;;</a:t>
            </a:r>
            <a:endParaRPr lang="zh-CN" altLang="en-US" sz="1867" dirty="0"/>
          </a:p>
          <a:p>
            <a:pPr marL="0" indent="0">
              <a:lnSpc>
                <a:spcPct val="120000"/>
              </a:lnSpc>
              <a:buNone/>
            </a:pPr>
            <a:endParaRPr lang="zh-CN" altLang="en-US" sz="1867"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5635">
                                            <p:txEl>
                                              <p:pRg st="5" end="5"/>
                                            </p:txEl>
                                          </p:spTgt>
                                        </p:tgtEl>
                                        <p:attrNameLst>
                                          <p:attrName>style.visibility</p:attrName>
                                        </p:attrNameLst>
                                      </p:cBhvr>
                                      <p:to>
                                        <p:strVal val="visible"/>
                                      </p:to>
                                    </p:set>
                                    <p:animEffect transition="in" filter="blinds(horizontal)">
                                      <p:cBhvr>
                                        <p:cTn id="7" dur="500"/>
                                        <p:tgtEl>
                                          <p:spTgt spid="325635">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25635">
                                            <p:txEl>
                                              <p:pRg st="6" end="6"/>
                                            </p:txEl>
                                          </p:spTgt>
                                        </p:tgtEl>
                                        <p:attrNameLst>
                                          <p:attrName>style.visibility</p:attrName>
                                        </p:attrNameLst>
                                      </p:cBhvr>
                                      <p:to>
                                        <p:strVal val="visible"/>
                                      </p:to>
                                    </p:set>
                                    <p:animEffect transition="in" filter="blinds(horizontal)">
                                      <p:cBhvr>
                                        <p:cTn id="10" dur="500"/>
                                        <p:tgtEl>
                                          <p:spTgt spid="325635">
                                            <p:txEl>
                                              <p:pRg st="6" end="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25635">
                                            <p:txEl>
                                              <p:pRg st="7" end="7"/>
                                            </p:txEl>
                                          </p:spTgt>
                                        </p:tgtEl>
                                        <p:attrNameLst>
                                          <p:attrName>style.visibility</p:attrName>
                                        </p:attrNameLst>
                                      </p:cBhvr>
                                      <p:to>
                                        <p:strVal val="visible"/>
                                      </p:to>
                                    </p:set>
                                    <p:animEffect transition="in" filter="blinds(horizontal)">
                                      <p:cBhvr>
                                        <p:cTn id="13" dur="500"/>
                                        <p:tgtEl>
                                          <p:spTgt spid="325635">
                                            <p:txEl>
                                              <p:pRg st="7" end="7"/>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25635">
                                            <p:txEl>
                                              <p:pRg st="8" end="8"/>
                                            </p:txEl>
                                          </p:spTgt>
                                        </p:tgtEl>
                                        <p:attrNameLst>
                                          <p:attrName>style.visibility</p:attrName>
                                        </p:attrNameLst>
                                      </p:cBhvr>
                                      <p:to>
                                        <p:strVal val="visible"/>
                                      </p:to>
                                    </p:set>
                                    <p:animEffect transition="in" filter="blinds(horizontal)">
                                      <p:cBhvr>
                                        <p:cTn id="16" dur="500"/>
                                        <p:tgtEl>
                                          <p:spTgt spid="3256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082" name="Rectangle 2"/>
          <p:cNvSpPr>
            <a:spLocks noGrp="1" noChangeArrowheads="1"/>
          </p:cNvSpPr>
          <p:nvPr>
            <p:ph type="title"/>
          </p:nvPr>
        </p:nvSpPr>
        <p:spPr/>
        <p:txBody>
          <a:bodyPr/>
          <a:lstStyle/>
          <a:p>
            <a:pPr eaLnBrk="1" hangingPunct="1">
              <a:defRPr/>
            </a:pPr>
            <a:r>
              <a:rPr lang="zh-CN" altLang="en-US" dirty="0"/>
              <a:t>显式实例化</a:t>
            </a:r>
          </a:p>
        </p:txBody>
      </p:sp>
      <p:sp>
        <p:nvSpPr>
          <p:cNvPr id="7" name="内容占位符 2"/>
          <p:cNvSpPr>
            <a:spLocks noGrp="1"/>
          </p:cNvSpPr>
          <p:nvPr>
            <p:ph idx="4294967295"/>
          </p:nvPr>
        </p:nvSpPr>
        <p:spPr>
          <a:xfrm>
            <a:off x="758613" y="1974714"/>
            <a:ext cx="6154738" cy="885825"/>
          </a:xfrm>
        </p:spPr>
        <p:txBody>
          <a:bodyPr/>
          <a:lstStyle/>
          <a:p>
            <a:pPr>
              <a:buNone/>
            </a:pPr>
            <a:r>
              <a:rPr lang="zh-CN" altLang="zh-CN" sz="1867" dirty="0"/>
              <a:t>如果在类模板</a:t>
            </a:r>
            <a:r>
              <a:rPr lang="en-US" altLang="zh-CN" sz="1867" dirty="0"/>
              <a:t>Array</a:t>
            </a:r>
            <a:r>
              <a:rPr lang="zh-CN" altLang="zh-CN" sz="1867" dirty="0"/>
              <a:t>中增加一个成员函数</a:t>
            </a:r>
          </a:p>
          <a:p>
            <a:pPr fontAlgn="auto">
              <a:buNone/>
            </a:pPr>
            <a:r>
              <a:rPr lang="en-US" altLang="zh-CN" sz="1867" dirty="0"/>
              <a:t>	T </a:t>
            </a:r>
            <a:r>
              <a:rPr lang="en-US" altLang="zh-CN" sz="1867" dirty="0" err="1"/>
              <a:t>foo</a:t>
            </a:r>
            <a:r>
              <a:rPr lang="en-US" altLang="zh-CN" sz="1867" dirty="0"/>
              <a:t>() { return storage[0] % storage [1]; }</a:t>
            </a:r>
            <a:endParaRPr lang="zh-CN" altLang="zh-CN" sz="1867" dirty="0"/>
          </a:p>
        </p:txBody>
      </p:sp>
      <p:pic>
        <p:nvPicPr>
          <p:cNvPr id="6" name="图片 5" descr="t01681e98e8cb9a39ae.jpg"/>
          <p:cNvPicPr>
            <a:picLocks noChangeAspect="1"/>
          </p:cNvPicPr>
          <p:nvPr/>
        </p:nvPicPr>
        <p:blipFill>
          <a:blip r:embed="rId2" cstate="print"/>
          <a:stretch>
            <a:fillRect/>
          </a:stretch>
        </p:blipFill>
        <p:spPr>
          <a:xfrm>
            <a:off x="5936298" y="4739764"/>
            <a:ext cx="1634068" cy="1250833"/>
          </a:xfrm>
          <a:prstGeom prst="rect">
            <a:avLst/>
          </a:prstGeom>
        </p:spPr>
      </p:pic>
      <p:sp>
        <p:nvSpPr>
          <p:cNvPr id="8" name="Rectangle 1"/>
          <p:cNvSpPr>
            <a:spLocks noChangeArrowheads="1"/>
          </p:cNvSpPr>
          <p:nvPr/>
        </p:nvSpPr>
        <p:spPr bwMode="auto">
          <a:xfrm>
            <a:off x="857202" y="2920556"/>
            <a:ext cx="3997249" cy="3570978"/>
          </a:xfrm>
          <a:prstGeom prst="rect">
            <a:avLst/>
          </a:prstGeom>
          <a:noFill/>
          <a:ln w="9525">
            <a:solidFill>
              <a:srgbClr val="C00000"/>
            </a:solidFill>
            <a:prstDash val="dash"/>
            <a:miter lim="800000"/>
            <a:headEnd/>
            <a:tailEnd/>
          </a:ln>
          <a:effectLst/>
        </p:spPr>
        <p:txBody>
          <a:bodyPr vert="horz" wrap="square" lIns="121920" tIns="60960" rIns="121920" bIns="60960" numCol="1" anchor="ctr" anchorCtr="0" compatLnSpc="1">
            <a:prstTxWarp prst="textNoShape">
              <a:avLst/>
            </a:prstTxWarp>
            <a:spAutoFit/>
          </a:bodyPr>
          <a:lstStyle/>
          <a:p>
            <a:pPr indent="169329" defTabSz="1219170" fontAlgn="base">
              <a:spcBef>
                <a:spcPct val="0"/>
              </a:spcBef>
              <a:spcAft>
                <a:spcPct val="0"/>
              </a:spcAft>
            </a:pPr>
            <a:endParaRPr lang="en-US" altLang="zh-CN" sz="1867" dirty="0">
              <a:latin typeface="微软雅黑" pitchFamily="34" charset="-122"/>
              <a:ea typeface="微软雅黑" pitchFamily="34" charset="-122"/>
              <a:cs typeface="Courier New" pitchFamily="49" charset="0"/>
            </a:endParaRPr>
          </a:p>
          <a:p>
            <a:pPr indent="169329" defTabSz="1219170" fontAlgn="base">
              <a:spcBef>
                <a:spcPct val="0"/>
              </a:spcBef>
              <a:spcAft>
                <a:spcPct val="0"/>
              </a:spcAft>
            </a:pPr>
            <a:endParaRPr lang="en-US" altLang="zh-CN" sz="1867" dirty="0">
              <a:latin typeface="微软雅黑" pitchFamily="34" charset="-122"/>
              <a:ea typeface="微软雅黑" pitchFamily="34" charset="-122"/>
              <a:cs typeface="Courier New" pitchFamily="49" charset="0"/>
            </a:endParaRPr>
          </a:p>
          <a:p>
            <a:pPr indent="169329" defTabSz="1219170" fontAlgn="base">
              <a:spcBef>
                <a:spcPct val="0"/>
              </a:spcBef>
              <a:spcAft>
                <a:spcPct val="0"/>
              </a:spcAft>
            </a:pPr>
            <a:endParaRPr lang="en-US" altLang="zh-CN" sz="1867" dirty="0">
              <a:latin typeface="微软雅黑" pitchFamily="34" charset="-122"/>
              <a:ea typeface="微软雅黑" pitchFamily="34" charset="-122"/>
              <a:cs typeface="Courier New" pitchFamily="49" charset="0"/>
            </a:endParaRPr>
          </a:p>
          <a:p>
            <a:pPr indent="169329" defTabSz="1219170" fontAlgn="base">
              <a:spcBef>
                <a:spcPct val="0"/>
              </a:spcBef>
              <a:spcAft>
                <a:spcPct val="0"/>
              </a:spcAft>
            </a:pPr>
            <a:r>
              <a:rPr lang="en-US" altLang="zh-CN" sz="1867" dirty="0">
                <a:latin typeface="微软雅黑" pitchFamily="34" charset="-122"/>
                <a:ea typeface="微软雅黑" pitchFamily="34" charset="-122"/>
                <a:cs typeface="Courier New" pitchFamily="49" charset="0"/>
              </a:rPr>
              <a:t>int main()</a:t>
            </a:r>
            <a:endParaRPr lang="en-US" altLang="zh-CN" sz="1867" dirty="0">
              <a:latin typeface="微软雅黑" pitchFamily="34" charset="-122"/>
              <a:ea typeface="微软雅黑" pitchFamily="34" charset="-122"/>
              <a:cs typeface="宋体" pitchFamily="2" charset="-122"/>
            </a:endParaRPr>
          </a:p>
          <a:p>
            <a:pPr indent="169329" defTabSz="1219170" eaLnBrk="0" fontAlgn="base" hangingPunct="0">
              <a:spcBef>
                <a:spcPct val="0"/>
              </a:spcBef>
              <a:spcAft>
                <a:spcPct val="0"/>
              </a:spcAft>
            </a:pPr>
            <a:r>
              <a:rPr lang="en-US" altLang="zh-CN" sz="1867" dirty="0">
                <a:latin typeface="微软雅黑" pitchFamily="34" charset="-122"/>
                <a:ea typeface="微软雅黑" pitchFamily="34" charset="-122"/>
                <a:cs typeface="Courier New" pitchFamily="49" charset="0"/>
              </a:rPr>
              <a:t>{</a:t>
            </a:r>
            <a:endParaRPr lang="en-US" altLang="zh-CN" sz="1867" dirty="0">
              <a:latin typeface="微软雅黑" pitchFamily="34" charset="-122"/>
              <a:ea typeface="微软雅黑" pitchFamily="34" charset="-122"/>
              <a:cs typeface="宋体" pitchFamily="2" charset="-122"/>
            </a:endParaRPr>
          </a:p>
          <a:p>
            <a:pPr indent="169329" defTabSz="1219170" eaLnBrk="0" fontAlgn="base" hangingPunct="0">
              <a:spcBef>
                <a:spcPct val="0"/>
              </a:spcBef>
              <a:spcAft>
                <a:spcPct val="0"/>
              </a:spcAft>
            </a:pPr>
            <a:r>
              <a:rPr lang="en-US" altLang="zh-CN" sz="1867" dirty="0">
                <a:latin typeface="微软雅黑" pitchFamily="34" charset="-122"/>
                <a:ea typeface="微软雅黑" pitchFamily="34" charset="-122"/>
                <a:cs typeface="Courier New" pitchFamily="49" charset="0"/>
              </a:rPr>
              <a:t>   Array&lt;double&gt; a(5,10);</a:t>
            </a:r>
            <a:endParaRPr lang="en-US" altLang="zh-CN" sz="1867" dirty="0">
              <a:latin typeface="微软雅黑" pitchFamily="34" charset="-122"/>
              <a:ea typeface="微软雅黑" pitchFamily="34" charset="-122"/>
              <a:cs typeface="宋体" pitchFamily="2" charset="-122"/>
            </a:endParaRPr>
          </a:p>
          <a:p>
            <a:pPr indent="169329" defTabSz="1219170" eaLnBrk="0" fontAlgn="base" hangingPunct="0">
              <a:spcBef>
                <a:spcPct val="0"/>
              </a:spcBef>
              <a:spcAft>
                <a:spcPct val="0"/>
              </a:spcAft>
            </a:pPr>
            <a:r>
              <a:rPr lang="en-US" altLang="zh-CN" sz="1867" dirty="0">
                <a:latin typeface="微软雅黑" pitchFamily="34" charset="-122"/>
                <a:ea typeface="微软雅黑" pitchFamily="34" charset="-122"/>
                <a:cs typeface="Courier New" pitchFamily="49" charset="0"/>
              </a:rPr>
              <a:t> </a:t>
            </a:r>
          </a:p>
          <a:p>
            <a:pPr indent="169329" defTabSz="1219170" eaLnBrk="0" fontAlgn="base" hangingPunct="0">
              <a:spcBef>
                <a:spcPct val="0"/>
              </a:spcBef>
              <a:spcAft>
                <a:spcPct val="0"/>
              </a:spcAft>
            </a:pPr>
            <a:r>
              <a:rPr lang="en-US" altLang="zh-CN" sz="1867" dirty="0">
                <a:latin typeface="微软雅黑" pitchFamily="34" charset="-122"/>
                <a:ea typeface="微软雅黑" pitchFamily="34" charset="-122"/>
                <a:cs typeface="Courier New" pitchFamily="49" charset="0"/>
              </a:rPr>
              <a:t>   a[5] = 5;</a:t>
            </a:r>
            <a:endParaRPr lang="en-US" altLang="zh-CN" sz="1867" dirty="0">
              <a:latin typeface="微软雅黑" pitchFamily="34" charset="-122"/>
              <a:ea typeface="微软雅黑" pitchFamily="34" charset="-122"/>
              <a:cs typeface="宋体" pitchFamily="2" charset="-122"/>
            </a:endParaRPr>
          </a:p>
          <a:p>
            <a:pPr indent="169329" defTabSz="1219170" eaLnBrk="0" fontAlgn="base" hangingPunct="0">
              <a:spcBef>
                <a:spcPct val="0"/>
              </a:spcBef>
              <a:spcAft>
                <a:spcPct val="0"/>
              </a:spcAft>
            </a:pP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cout</a:t>
            </a:r>
            <a:r>
              <a:rPr lang="en-US" altLang="zh-CN" sz="1867" dirty="0">
                <a:latin typeface="微软雅黑" pitchFamily="34" charset="-122"/>
                <a:ea typeface="微软雅黑" pitchFamily="34" charset="-122"/>
                <a:cs typeface="Courier New" pitchFamily="49" charset="0"/>
              </a:rPr>
              <a:t> &lt;&lt; a[5] &lt;&lt;  ‘\t’;;</a:t>
            </a:r>
            <a:endParaRPr lang="en-US" altLang="zh-CN" sz="1867" dirty="0">
              <a:latin typeface="微软雅黑" pitchFamily="34" charset="-122"/>
              <a:ea typeface="微软雅黑" pitchFamily="34" charset="-122"/>
              <a:cs typeface="宋体" pitchFamily="2" charset="-122"/>
            </a:endParaRPr>
          </a:p>
          <a:p>
            <a:pPr indent="169329" defTabSz="1219170" eaLnBrk="0" fontAlgn="base" hangingPunct="0">
              <a:spcBef>
                <a:spcPct val="0"/>
              </a:spcBef>
              <a:spcAft>
                <a:spcPct val="0"/>
              </a:spcAft>
            </a:pPr>
            <a:r>
              <a:rPr lang="en-US" altLang="zh-CN" sz="1867" dirty="0">
                <a:latin typeface="微软雅黑" pitchFamily="34" charset="-122"/>
                <a:ea typeface="微软雅黑" pitchFamily="34" charset="-122"/>
                <a:cs typeface="Courier New" pitchFamily="49" charset="0"/>
              </a:rPr>
              <a:t>   </a:t>
            </a:r>
          </a:p>
          <a:p>
            <a:pPr indent="169329" defTabSz="1219170" eaLnBrk="0" fontAlgn="base" hangingPunct="0">
              <a:spcBef>
                <a:spcPct val="0"/>
              </a:spcBef>
              <a:spcAft>
                <a:spcPct val="0"/>
              </a:spcAft>
            </a:pPr>
            <a:r>
              <a:rPr lang="en-US" altLang="zh-CN" sz="1867" dirty="0">
                <a:latin typeface="微软雅黑" pitchFamily="34" charset="-122"/>
                <a:ea typeface="微软雅黑" pitchFamily="34" charset="-122"/>
                <a:cs typeface="Courier New" pitchFamily="49" charset="0"/>
              </a:rPr>
              <a:t>   return 0;</a:t>
            </a:r>
            <a:endParaRPr lang="en-US" altLang="zh-CN" sz="1867" dirty="0">
              <a:latin typeface="微软雅黑" pitchFamily="34" charset="-122"/>
              <a:ea typeface="微软雅黑" pitchFamily="34" charset="-122"/>
              <a:cs typeface="宋体" pitchFamily="2" charset="-122"/>
            </a:endParaRPr>
          </a:p>
          <a:p>
            <a:pPr indent="169329" defTabSz="1219170" eaLnBrk="0" fontAlgn="base" hangingPunct="0">
              <a:spcBef>
                <a:spcPct val="0"/>
              </a:spcBef>
              <a:spcAft>
                <a:spcPct val="0"/>
              </a:spcAft>
            </a:pPr>
            <a:r>
              <a:rPr lang="en-US" altLang="zh-CN" sz="1867" dirty="0">
                <a:latin typeface="微软雅黑" pitchFamily="34" charset="-122"/>
                <a:ea typeface="微软雅黑" pitchFamily="34" charset="-122"/>
                <a:cs typeface="Courier New" pitchFamily="49" charset="0"/>
              </a:rPr>
              <a:t>}</a:t>
            </a:r>
            <a:endParaRPr lang="en-US" altLang="zh-CN" sz="1867" dirty="0">
              <a:latin typeface="微软雅黑" pitchFamily="34" charset="-122"/>
              <a:ea typeface="微软雅黑" pitchFamily="34" charset="-122"/>
              <a:cs typeface="宋体" pitchFamily="2" charset="-122"/>
            </a:endParaRPr>
          </a:p>
        </p:txBody>
      </p:sp>
      <p:sp>
        <p:nvSpPr>
          <p:cNvPr id="9" name="Rectangle 2"/>
          <p:cNvSpPr>
            <a:spLocks noChangeArrowheads="1"/>
          </p:cNvSpPr>
          <p:nvPr/>
        </p:nvSpPr>
        <p:spPr bwMode="auto">
          <a:xfrm>
            <a:off x="843493" y="3109881"/>
            <a:ext cx="4570055" cy="410433"/>
          </a:xfrm>
          <a:prstGeom prst="rect">
            <a:avLst/>
          </a:prstGeom>
          <a:noFill/>
          <a:ln w="9525">
            <a:noFill/>
            <a:miter lim="800000"/>
            <a:headEnd/>
            <a:tailEnd/>
          </a:ln>
          <a:effectLst/>
        </p:spPr>
        <p:txBody>
          <a:bodyPr vert="horz" wrap="square" lIns="121920" tIns="60960" rIns="121920" bIns="60960" numCol="1" anchor="ctr" anchorCtr="0" compatLnSpc="1">
            <a:prstTxWarp prst="textNoShape">
              <a:avLst/>
            </a:prstTxWarp>
            <a:spAutoFit/>
          </a:bodyPr>
          <a:lstStyle/>
          <a:p>
            <a:pPr indent="169329" defTabSz="1219170" fontAlgn="base">
              <a:spcBef>
                <a:spcPct val="0"/>
              </a:spcBef>
              <a:spcAft>
                <a:spcPct val="0"/>
              </a:spcAft>
            </a:pPr>
            <a:r>
              <a:rPr lang="en-US" altLang="zh-CN" sz="1867" dirty="0">
                <a:latin typeface="微软雅黑" pitchFamily="34" charset="-122"/>
                <a:ea typeface="微软雅黑" pitchFamily="34" charset="-122"/>
                <a:cs typeface="Courier New" pitchFamily="49" charset="0"/>
              </a:rPr>
              <a:t>template class Array&lt;double&gt;;</a:t>
            </a:r>
            <a:endParaRPr lang="en-US" altLang="zh-CN" sz="1867" dirty="0">
              <a:latin typeface="微软雅黑" pitchFamily="34" charset="-122"/>
              <a:ea typeface="微软雅黑" pitchFamily="34" charset="-122"/>
              <a:cs typeface="宋体" pitchFamily="2" charset="-122"/>
            </a:endParaRPr>
          </a:p>
        </p:txBody>
      </p:sp>
      <p:pic>
        <p:nvPicPr>
          <p:cNvPr id="10" name="图片 9" descr="t01731519f23523a8ec.jpg"/>
          <p:cNvPicPr>
            <a:picLocks noChangeAspect="1"/>
          </p:cNvPicPr>
          <p:nvPr/>
        </p:nvPicPr>
        <p:blipFill>
          <a:blip r:embed="rId3" cstate="print"/>
          <a:stretch>
            <a:fillRect/>
          </a:stretch>
        </p:blipFill>
        <p:spPr>
          <a:xfrm>
            <a:off x="6054831" y="2890837"/>
            <a:ext cx="1391709" cy="1257891"/>
          </a:xfrm>
          <a:prstGeom prst="rect">
            <a:avLst/>
          </a:prstGeom>
        </p:spPr>
      </p:pic>
      <p:sp>
        <p:nvSpPr>
          <p:cNvPr id="11" name="TextBox 10"/>
          <p:cNvSpPr txBox="1"/>
          <p:nvPr/>
        </p:nvSpPr>
        <p:spPr>
          <a:xfrm>
            <a:off x="988590" y="1397278"/>
            <a:ext cx="3024687" cy="420564"/>
          </a:xfrm>
          <a:prstGeom prst="rect">
            <a:avLst/>
          </a:prstGeom>
          <a:noFill/>
        </p:spPr>
        <p:txBody>
          <a:bodyPr wrap="square" rtlCol="0">
            <a:spAutoFit/>
          </a:bodyPr>
          <a:lstStyle/>
          <a:p>
            <a:r>
              <a:rPr lang="zh-CN" altLang="en-US" sz="2133" dirty="0">
                <a:latin typeface="微软雅黑" pitchFamily="34" charset="-122"/>
                <a:ea typeface="微软雅黑" pitchFamily="34" charset="-122"/>
              </a:rPr>
              <a:t>生成所有函数的实例</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animBg="1"/>
      <p:bldP spid="9" grpId="0"/>
    </p:bld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4130" name="Rectangle 2"/>
          <p:cNvSpPr>
            <a:spLocks noGrp="1" noChangeArrowheads="1"/>
          </p:cNvSpPr>
          <p:nvPr>
            <p:ph type="title"/>
          </p:nvPr>
        </p:nvSpPr>
        <p:spPr/>
        <p:txBody>
          <a:bodyPr/>
          <a:lstStyle/>
          <a:p>
            <a:pPr eaLnBrk="1" hangingPunct="1">
              <a:defRPr/>
            </a:pPr>
            <a:r>
              <a:rPr lang="zh-CN" altLang="en-US" dirty="0"/>
              <a:t>非类型形参</a:t>
            </a:r>
          </a:p>
        </p:txBody>
      </p:sp>
      <p:sp>
        <p:nvSpPr>
          <p:cNvPr id="327683" name="Rectangle 3"/>
          <p:cNvSpPr>
            <a:spLocks noGrp="1" noChangeArrowheads="1"/>
          </p:cNvSpPr>
          <p:nvPr>
            <p:ph idx="4294967295"/>
          </p:nvPr>
        </p:nvSpPr>
        <p:spPr>
          <a:xfrm>
            <a:off x="758613" y="1415626"/>
            <a:ext cx="10363200" cy="4222750"/>
          </a:xfrm>
        </p:spPr>
        <p:txBody>
          <a:bodyPr/>
          <a:lstStyle/>
          <a:p>
            <a:pPr marL="0" indent="0">
              <a:lnSpc>
                <a:spcPct val="120000"/>
              </a:lnSpc>
              <a:buNone/>
            </a:pPr>
            <a:r>
              <a:rPr lang="zh-CN" altLang="en-US" b="1" dirty="0"/>
              <a:t>非类型的参数</a:t>
            </a:r>
            <a:endParaRPr lang="en-US" altLang="zh-CN" b="1" dirty="0"/>
          </a:p>
          <a:p>
            <a:pPr marL="0" indent="0">
              <a:lnSpc>
                <a:spcPct val="120000"/>
              </a:lnSpc>
              <a:buNone/>
            </a:pPr>
            <a:r>
              <a:rPr lang="zh-CN" altLang="en-US" sz="1867" dirty="0"/>
              <a:t>模板形式参数是</a:t>
            </a:r>
            <a:r>
              <a:rPr lang="en-US" altLang="zh-CN" sz="1867" dirty="0"/>
              <a:t>C++</a:t>
            </a:r>
            <a:r>
              <a:rPr lang="zh-CN" altLang="en-US" sz="1867" dirty="0"/>
              <a:t>内置类型或一个用户已定义类模板的对象</a:t>
            </a:r>
            <a:endParaRPr lang="en-US" altLang="zh-CN" sz="1867" dirty="0"/>
          </a:p>
          <a:p>
            <a:pPr marL="0" indent="0">
              <a:lnSpc>
                <a:spcPct val="120000"/>
              </a:lnSpc>
              <a:buNone/>
            </a:pPr>
            <a:endParaRPr lang="zh-CN" altLang="en-US" dirty="0"/>
          </a:p>
          <a:p>
            <a:pPr marL="0" indent="0">
              <a:lnSpc>
                <a:spcPct val="120000"/>
              </a:lnSpc>
              <a:buNone/>
            </a:pPr>
            <a:r>
              <a:rPr lang="zh-CN" altLang="en-US" b="1" dirty="0"/>
              <a:t>非类型的参数的实际参数</a:t>
            </a:r>
            <a:endParaRPr lang="en-US" altLang="zh-CN" b="1" dirty="0"/>
          </a:p>
          <a:p>
            <a:pPr marL="0" indent="0" eaLnBrk="1" hangingPunct="1">
              <a:lnSpc>
                <a:spcPct val="120000"/>
              </a:lnSpc>
              <a:buNone/>
            </a:pPr>
            <a:r>
              <a:rPr lang="zh-CN" altLang="en-US" sz="1867" dirty="0"/>
              <a:t>实参的值必须是编译时的常量</a:t>
            </a:r>
          </a:p>
        </p:txBody>
      </p:sp>
    </p:spTree>
  </p:cSld>
  <p:clrMapOvr>
    <a:masterClrMapping/>
  </p:clrMapOvr>
  <p:transition spd="med">
    <p:fade/>
  </p:transition>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5154" name="Rectangle 2"/>
          <p:cNvSpPr>
            <a:spLocks noGrp="1" noChangeArrowheads="1"/>
          </p:cNvSpPr>
          <p:nvPr>
            <p:ph type="title"/>
          </p:nvPr>
        </p:nvSpPr>
        <p:spPr/>
        <p:txBody>
          <a:bodyPr/>
          <a:lstStyle/>
          <a:p>
            <a:pPr eaLnBrk="1" hangingPunct="1">
              <a:defRPr/>
            </a:pPr>
            <a:r>
              <a:rPr lang="zh-CN" altLang="en-US" dirty="0"/>
              <a:t>非类型形参实例</a:t>
            </a:r>
          </a:p>
        </p:txBody>
      </p:sp>
      <p:sp>
        <p:nvSpPr>
          <p:cNvPr id="328707" name="Rectangle 3"/>
          <p:cNvSpPr>
            <a:spLocks noGrp="1" noChangeArrowheads="1"/>
          </p:cNvSpPr>
          <p:nvPr>
            <p:ph idx="4294967295"/>
          </p:nvPr>
        </p:nvSpPr>
        <p:spPr>
          <a:xfrm>
            <a:off x="476248" y="1341293"/>
            <a:ext cx="11353800" cy="1181100"/>
          </a:xfrm>
        </p:spPr>
        <p:txBody>
          <a:bodyPr/>
          <a:lstStyle/>
          <a:p>
            <a:pPr marL="0" indent="0">
              <a:lnSpc>
                <a:spcPct val="140000"/>
              </a:lnSpc>
              <a:buNone/>
            </a:pPr>
            <a:r>
              <a:rPr lang="zh-CN" altLang="en-US" dirty="0"/>
              <a:t>定义一个安全的、可指定下标范围的、且下标范围必须是编译时的常量的类模板</a:t>
            </a:r>
            <a:r>
              <a:rPr lang="en-US" altLang="zh-CN" dirty="0"/>
              <a:t>Array</a:t>
            </a:r>
            <a:r>
              <a:rPr lang="zh-CN" altLang="en-US" dirty="0"/>
              <a:t>。（相当于</a:t>
            </a:r>
            <a:r>
              <a:rPr lang="en-US" altLang="zh-CN" dirty="0"/>
              <a:t>C++</a:t>
            </a:r>
            <a:r>
              <a:rPr lang="zh-CN" altLang="en-US" dirty="0"/>
              <a:t>中的普通数组）</a:t>
            </a:r>
          </a:p>
        </p:txBody>
      </p:sp>
      <p:sp>
        <p:nvSpPr>
          <p:cNvPr id="4" name="矩形 3"/>
          <p:cNvSpPr/>
          <p:nvPr/>
        </p:nvSpPr>
        <p:spPr>
          <a:xfrm>
            <a:off x="476248" y="3064194"/>
            <a:ext cx="1415772" cy="461665"/>
          </a:xfrm>
          <a:prstGeom prst="rect">
            <a:avLst/>
          </a:prstGeom>
        </p:spPr>
        <p:txBody>
          <a:bodyPr wrap="none">
            <a:spAutoFit/>
          </a:bodyPr>
          <a:lstStyle/>
          <a:p>
            <a:r>
              <a:rPr lang="zh-CN" altLang="en-US" sz="2400" b="1" dirty="0">
                <a:latin typeface="微软雅黑" pitchFamily="34" charset="-122"/>
                <a:ea typeface="微软雅黑" pitchFamily="34" charset="-122"/>
              </a:rPr>
              <a:t>设计考虑</a:t>
            </a:r>
          </a:p>
        </p:txBody>
      </p:sp>
      <p:sp>
        <p:nvSpPr>
          <p:cNvPr id="5" name="矩形 4"/>
          <p:cNvSpPr/>
          <p:nvPr/>
        </p:nvSpPr>
        <p:spPr>
          <a:xfrm>
            <a:off x="476249" y="3556637"/>
            <a:ext cx="10820401" cy="1911549"/>
          </a:xfrm>
          <a:prstGeom prst="rect">
            <a:avLst/>
          </a:prstGeom>
        </p:spPr>
        <p:txBody>
          <a:bodyPr wrap="square">
            <a:spAutoFit/>
          </a:bodyPr>
          <a:lstStyle/>
          <a:p>
            <a:pPr>
              <a:lnSpc>
                <a:spcPct val="135000"/>
              </a:lnSpc>
              <a:spcBef>
                <a:spcPts val="800"/>
              </a:spcBef>
            </a:pPr>
            <a:r>
              <a:rPr lang="zh-CN" altLang="en-US" sz="1867" dirty="0">
                <a:latin typeface="微软雅黑" pitchFamily="34" charset="-122"/>
                <a:ea typeface="微软雅黑" pitchFamily="34" charset="-122"/>
              </a:rPr>
              <a:t>在定义类模板时，数组的大小是不知道的，但在编译时必须给出</a:t>
            </a:r>
          </a:p>
          <a:p>
            <a:pPr>
              <a:lnSpc>
                <a:spcPct val="135000"/>
              </a:lnSpc>
              <a:spcBef>
                <a:spcPts val="800"/>
              </a:spcBef>
            </a:pPr>
            <a:r>
              <a:rPr lang="zh-CN" altLang="en-US" sz="1867" dirty="0">
                <a:latin typeface="微软雅黑" pitchFamily="34" charset="-122"/>
                <a:ea typeface="微软雅黑" pitchFamily="34" charset="-122"/>
              </a:rPr>
              <a:t>这可以通过非类型参数实现</a:t>
            </a:r>
            <a:endParaRPr lang="en-US" altLang="zh-CN" sz="1867" dirty="0">
              <a:latin typeface="微软雅黑" pitchFamily="34" charset="-122"/>
              <a:ea typeface="微软雅黑" pitchFamily="34" charset="-122"/>
            </a:endParaRPr>
          </a:p>
          <a:p>
            <a:pPr>
              <a:lnSpc>
                <a:spcPct val="135000"/>
              </a:lnSpc>
              <a:spcBef>
                <a:spcPts val="800"/>
              </a:spcBef>
            </a:pPr>
            <a:r>
              <a:rPr lang="zh-CN" altLang="en-US" sz="1867" dirty="0">
                <a:latin typeface="微软雅黑" pitchFamily="34" charset="-122"/>
                <a:ea typeface="微软雅黑" pitchFamily="34" charset="-122"/>
              </a:rPr>
              <a:t>该类模板有三个模板参数：数组元素的类型、数组下标的上下界</a:t>
            </a:r>
            <a:endParaRPr lang="en-US" altLang="zh-CN" sz="1867" dirty="0">
              <a:latin typeface="微软雅黑" pitchFamily="34" charset="-122"/>
              <a:ea typeface="微软雅黑" pitchFamily="34" charset="-122"/>
            </a:endParaRPr>
          </a:p>
          <a:p>
            <a:pPr>
              <a:lnSpc>
                <a:spcPct val="135000"/>
              </a:lnSpc>
              <a:spcBef>
                <a:spcPts val="800"/>
              </a:spcBef>
            </a:pPr>
            <a:r>
              <a:rPr lang="zh-CN" altLang="en-US" sz="1867" dirty="0">
                <a:latin typeface="微软雅黑" pitchFamily="34" charset="-122"/>
                <a:ea typeface="微软雅黑" pitchFamily="34" charset="-122"/>
              </a:rPr>
              <a:t>前者为类型参数，后者为非类型参数 </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blinds(horizontal)">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blinds(horizontal)">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blinds(horizontal)">
                                      <p:cBhvr>
                                        <p:cTn id="2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7202" name="Rectangle 2"/>
          <p:cNvSpPr>
            <a:spLocks noGrp="1" noChangeArrowheads="1"/>
          </p:cNvSpPr>
          <p:nvPr>
            <p:ph type="title"/>
          </p:nvPr>
        </p:nvSpPr>
        <p:spPr/>
        <p:txBody>
          <a:bodyPr/>
          <a:lstStyle/>
          <a:p>
            <a:pPr eaLnBrk="1" hangingPunct="1">
              <a:defRPr/>
            </a:pPr>
            <a:r>
              <a:rPr lang="zh-CN" altLang="en-US" dirty="0"/>
              <a:t>类模板的定义</a:t>
            </a:r>
          </a:p>
        </p:txBody>
      </p:sp>
      <p:sp>
        <p:nvSpPr>
          <p:cNvPr id="330755" name="Rectangle 3"/>
          <p:cNvSpPr>
            <a:spLocks noGrp="1" noChangeArrowheads="1"/>
          </p:cNvSpPr>
          <p:nvPr>
            <p:ph idx="4294967295"/>
          </p:nvPr>
        </p:nvSpPr>
        <p:spPr>
          <a:xfrm>
            <a:off x="554832" y="1037167"/>
            <a:ext cx="10701338" cy="5765800"/>
          </a:xfrm>
        </p:spPr>
        <p:txBody>
          <a:bodyPr>
            <a:normAutofit lnSpcReduction="10000"/>
          </a:bodyPr>
          <a:lstStyle/>
          <a:p>
            <a:pPr eaLnBrk="1" hangingPunct="1">
              <a:lnSpc>
                <a:spcPct val="90000"/>
              </a:lnSpc>
              <a:buFont typeface="Wingdings" pitchFamily="2" charset="2"/>
              <a:buNone/>
            </a:pPr>
            <a:r>
              <a:rPr lang="en-US" altLang="zh-CN" sz="1867" dirty="0"/>
              <a:t>template &lt;class T,  </a:t>
            </a:r>
            <a:r>
              <a:rPr lang="en-US" altLang="zh-CN" sz="1867" dirty="0" err="1"/>
              <a:t>int</a:t>
            </a:r>
            <a:r>
              <a:rPr lang="en-US" altLang="zh-CN" sz="1867" dirty="0"/>
              <a:t> low,  </a:t>
            </a:r>
            <a:r>
              <a:rPr lang="en-US" altLang="zh-CN" sz="1867" dirty="0" err="1"/>
              <a:t>int</a:t>
            </a:r>
            <a:r>
              <a:rPr lang="en-US" altLang="zh-CN" sz="1867" dirty="0"/>
              <a:t> high&gt;</a:t>
            </a:r>
          </a:p>
          <a:p>
            <a:pPr eaLnBrk="1" hangingPunct="1">
              <a:lnSpc>
                <a:spcPct val="90000"/>
              </a:lnSpc>
              <a:buFont typeface="Wingdings" pitchFamily="2" charset="2"/>
              <a:buNone/>
            </a:pPr>
            <a:r>
              <a:rPr lang="en-US" altLang="zh-CN" sz="1867" dirty="0"/>
              <a:t>class </a:t>
            </a:r>
            <a:r>
              <a:rPr lang="en-US" altLang="zh-CN" sz="1867" dirty="0" err="1"/>
              <a:t>ArrayS</a:t>
            </a:r>
            <a:r>
              <a:rPr lang="en-US" altLang="zh-CN" sz="1867" dirty="0"/>
              <a:t>{</a:t>
            </a:r>
          </a:p>
          <a:p>
            <a:pPr eaLnBrk="1" hangingPunct="1">
              <a:lnSpc>
                <a:spcPct val="90000"/>
              </a:lnSpc>
              <a:buFont typeface="Wingdings" pitchFamily="2" charset="2"/>
              <a:buNone/>
            </a:pPr>
            <a:r>
              <a:rPr lang="en-US" altLang="zh-CN" sz="1867" dirty="0"/>
              <a:t>	T storage[high - low + 1];</a:t>
            </a:r>
          </a:p>
          <a:p>
            <a:pPr eaLnBrk="1" hangingPunct="1">
              <a:lnSpc>
                <a:spcPct val="90000"/>
              </a:lnSpc>
              <a:buFont typeface="Wingdings" pitchFamily="2" charset="2"/>
              <a:buNone/>
            </a:pPr>
            <a:r>
              <a:rPr lang="en-US" altLang="zh-CN" sz="1867" dirty="0"/>
              <a:t>public:   </a:t>
            </a:r>
          </a:p>
          <a:p>
            <a:pPr eaLnBrk="1" hangingPunct="1">
              <a:lnSpc>
                <a:spcPct val="90000"/>
              </a:lnSpc>
              <a:buFont typeface="Wingdings" pitchFamily="2" charset="2"/>
              <a:buNone/>
            </a:pPr>
            <a:r>
              <a:rPr lang="en-US" altLang="zh-CN" sz="1867" dirty="0"/>
              <a:t>       T &amp; operator[](</a:t>
            </a:r>
            <a:r>
              <a:rPr lang="en-US" altLang="zh-CN" sz="1867" dirty="0" err="1"/>
              <a:t>int</a:t>
            </a:r>
            <a:r>
              <a:rPr lang="en-US" altLang="zh-CN" sz="1867" dirty="0"/>
              <a:t> index) ;</a:t>
            </a:r>
          </a:p>
          <a:p>
            <a:pPr eaLnBrk="1" hangingPunct="1">
              <a:lnSpc>
                <a:spcPct val="90000"/>
              </a:lnSpc>
              <a:buFont typeface="Wingdings" pitchFamily="2" charset="2"/>
              <a:buNone/>
            </a:pPr>
            <a:r>
              <a:rPr lang="en-US" altLang="zh-CN" sz="1867" dirty="0"/>
              <a:t>};</a:t>
            </a:r>
          </a:p>
          <a:p>
            <a:pPr eaLnBrk="1" hangingPunct="1">
              <a:lnSpc>
                <a:spcPct val="90000"/>
              </a:lnSpc>
              <a:buFont typeface="Wingdings" pitchFamily="2" charset="2"/>
              <a:buNone/>
            </a:pPr>
            <a:endParaRPr lang="en-US" altLang="zh-CN" sz="1867" dirty="0"/>
          </a:p>
          <a:p>
            <a:pPr eaLnBrk="1" hangingPunct="1">
              <a:lnSpc>
                <a:spcPct val="90000"/>
              </a:lnSpc>
              <a:buFont typeface="Wingdings" pitchFamily="2" charset="2"/>
              <a:buNone/>
            </a:pPr>
            <a:r>
              <a:rPr lang="en-US" altLang="zh-CN" sz="1867" dirty="0"/>
              <a:t>template &lt;class T,  </a:t>
            </a:r>
            <a:r>
              <a:rPr lang="en-US" altLang="zh-CN" sz="1867" dirty="0" err="1"/>
              <a:t>int</a:t>
            </a:r>
            <a:r>
              <a:rPr lang="en-US" altLang="zh-CN" sz="1867" dirty="0"/>
              <a:t> low,  </a:t>
            </a:r>
            <a:r>
              <a:rPr lang="en-US" altLang="zh-CN" sz="1867" dirty="0" err="1"/>
              <a:t>int</a:t>
            </a:r>
            <a:r>
              <a:rPr lang="en-US" altLang="zh-CN" sz="1867" dirty="0"/>
              <a:t> high&gt;</a:t>
            </a:r>
          </a:p>
          <a:p>
            <a:pPr eaLnBrk="1" hangingPunct="1">
              <a:lnSpc>
                <a:spcPct val="90000"/>
              </a:lnSpc>
              <a:buFont typeface="Wingdings" pitchFamily="2" charset="2"/>
              <a:buNone/>
            </a:pPr>
            <a:r>
              <a:rPr lang="en-US" altLang="zh-CN" sz="1867" dirty="0"/>
              <a:t>T &amp; </a:t>
            </a:r>
            <a:r>
              <a:rPr lang="en-US" altLang="zh-CN" sz="1867" dirty="0" err="1"/>
              <a:t>ArrayS</a:t>
            </a:r>
            <a:r>
              <a:rPr lang="en-US" altLang="zh-CN" sz="1867" dirty="0"/>
              <a:t>&lt;T, low, high&gt;::operator[](</a:t>
            </a:r>
            <a:r>
              <a:rPr lang="en-US" altLang="zh-CN" sz="1867" dirty="0" err="1"/>
              <a:t>int</a:t>
            </a:r>
            <a:r>
              <a:rPr lang="en-US" altLang="zh-CN" sz="1867" dirty="0"/>
              <a:t> index)</a:t>
            </a:r>
          </a:p>
          <a:p>
            <a:pPr eaLnBrk="1" hangingPunct="1">
              <a:lnSpc>
                <a:spcPct val="90000"/>
              </a:lnSpc>
              <a:buFont typeface="Wingdings" pitchFamily="2" charset="2"/>
              <a:buNone/>
            </a:pPr>
            <a:r>
              <a:rPr lang="en-US" altLang="zh-CN" sz="1867" dirty="0"/>
              <a:t>{   </a:t>
            </a:r>
          </a:p>
          <a:p>
            <a:pPr eaLnBrk="1" hangingPunct="1">
              <a:lnSpc>
                <a:spcPct val="90000"/>
              </a:lnSpc>
              <a:buFont typeface="Wingdings" pitchFamily="2" charset="2"/>
              <a:buNone/>
            </a:pPr>
            <a:r>
              <a:rPr lang="en-US" altLang="zh-CN" sz="1867" dirty="0"/>
              <a:t>       if (index &lt; low || index &gt; high)  {</a:t>
            </a:r>
          </a:p>
          <a:p>
            <a:pPr eaLnBrk="1" hangingPunct="1">
              <a:lnSpc>
                <a:spcPct val="90000"/>
              </a:lnSpc>
              <a:buFont typeface="Wingdings" pitchFamily="2" charset="2"/>
              <a:buNone/>
            </a:pPr>
            <a:r>
              <a:rPr lang="en-US" altLang="zh-CN" sz="1867" dirty="0"/>
              <a:t>            </a:t>
            </a:r>
            <a:r>
              <a:rPr lang="en-US" altLang="zh-CN" sz="1867" dirty="0" err="1"/>
              <a:t>cout</a:t>
            </a:r>
            <a:r>
              <a:rPr lang="en-US" altLang="zh-CN" sz="1867" dirty="0"/>
              <a:t> &lt;&lt; "</a:t>
            </a:r>
            <a:r>
              <a:rPr lang="zh-CN" altLang="en-US" sz="1867" dirty="0"/>
              <a:t>下标越界</a:t>
            </a:r>
            <a:r>
              <a:rPr lang="en-US" altLang="zh-CN" sz="1867" dirty="0"/>
              <a:t>"; </a:t>
            </a:r>
          </a:p>
          <a:p>
            <a:pPr eaLnBrk="1" hangingPunct="1">
              <a:lnSpc>
                <a:spcPct val="90000"/>
              </a:lnSpc>
              <a:buFont typeface="Wingdings" pitchFamily="2" charset="2"/>
              <a:buNone/>
            </a:pPr>
            <a:r>
              <a:rPr lang="en-US" altLang="zh-CN" sz="1867" dirty="0"/>
              <a:t>           exit(-1);</a:t>
            </a:r>
          </a:p>
          <a:p>
            <a:pPr eaLnBrk="1" hangingPunct="1">
              <a:lnSpc>
                <a:spcPct val="90000"/>
              </a:lnSpc>
              <a:buFont typeface="Wingdings" pitchFamily="2" charset="2"/>
              <a:buNone/>
            </a:pPr>
            <a:r>
              <a:rPr lang="en-US" altLang="zh-CN" sz="1867" dirty="0"/>
              <a:t>        }</a:t>
            </a:r>
          </a:p>
          <a:p>
            <a:pPr eaLnBrk="1" hangingPunct="1">
              <a:lnSpc>
                <a:spcPct val="90000"/>
              </a:lnSpc>
              <a:buFont typeface="Wingdings" pitchFamily="2" charset="2"/>
              <a:buNone/>
            </a:pPr>
            <a:r>
              <a:rPr lang="en-US" altLang="zh-CN" sz="1867" dirty="0"/>
              <a:t>       return storage[index - low];</a:t>
            </a:r>
          </a:p>
          <a:p>
            <a:pPr eaLnBrk="1" hangingPunct="1">
              <a:lnSpc>
                <a:spcPct val="90000"/>
              </a:lnSpc>
              <a:buFont typeface="Wingdings" pitchFamily="2" charset="2"/>
              <a:buNone/>
            </a:pPr>
            <a:r>
              <a:rPr lang="en-US" altLang="zh-CN" sz="1867" dirty="0"/>
              <a:t>} </a:t>
            </a:r>
          </a:p>
        </p:txBody>
      </p:sp>
      <p:sp>
        <p:nvSpPr>
          <p:cNvPr id="4" name="Rectangle 3"/>
          <p:cNvSpPr txBox="1">
            <a:spLocks noChangeArrowheads="1"/>
          </p:cNvSpPr>
          <p:nvPr/>
        </p:nvSpPr>
        <p:spPr>
          <a:xfrm>
            <a:off x="6657975" y="1323974"/>
            <a:ext cx="4781551" cy="4029076"/>
          </a:xfrm>
          <a:prstGeom prst="rect">
            <a:avLst/>
          </a:prstGeom>
        </p:spPr>
        <p:txBody>
          <a:bodyPr vert="horz">
            <a:noAutofit/>
          </a:bodyPr>
          <a:lstStyle/>
          <a:p>
            <a:pPr marL="560818" indent="-512051" defTabSz="1219170">
              <a:lnSpc>
                <a:spcPct val="140000"/>
              </a:lnSpc>
              <a:spcBef>
                <a:spcPct val="20000"/>
              </a:spcBef>
              <a:buClr>
                <a:schemeClr val="accent1"/>
              </a:buClr>
              <a:buSzPct val="80000"/>
              <a:defRPr/>
            </a:pPr>
            <a:r>
              <a:rPr lang="zh-CN" altLang="en-US" sz="1867" dirty="0">
                <a:latin typeface="微软雅黑" pitchFamily="34" charset="-122"/>
                <a:ea typeface="微软雅黑" pitchFamily="34" charset="-122"/>
              </a:rPr>
              <a:t>定义一个下标范围为</a:t>
            </a:r>
            <a:r>
              <a:rPr lang="en-US" altLang="zh-CN" sz="1867" dirty="0">
                <a:latin typeface="微软雅黑" pitchFamily="34" charset="-122"/>
                <a:ea typeface="微软雅黑" pitchFamily="34" charset="-122"/>
              </a:rPr>
              <a:t>10</a:t>
            </a:r>
            <a:r>
              <a:rPr lang="zh-CN" altLang="en-US" sz="1867" dirty="0">
                <a:latin typeface="微软雅黑" pitchFamily="34" charset="-122"/>
                <a:ea typeface="微软雅黑" pitchFamily="34" charset="-122"/>
              </a:rPr>
              <a:t>到</a:t>
            </a:r>
            <a:r>
              <a:rPr lang="en-US" altLang="zh-CN" sz="1867" dirty="0">
                <a:latin typeface="微软雅黑" pitchFamily="34" charset="-122"/>
                <a:ea typeface="微软雅黑" pitchFamily="34" charset="-122"/>
              </a:rPr>
              <a:t>20</a:t>
            </a:r>
            <a:r>
              <a:rPr lang="zh-CN" altLang="en-US" sz="1867" dirty="0">
                <a:latin typeface="微软雅黑" pitchFamily="34" charset="-122"/>
                <a:ea typeface="微软雅黑" pitchFamily="34" charset="-122"/>
              </a:rPr>
              <a:t>的整型数组，</a:t>
            </a:r>
            <a:endParaRPr lang="en-US" altLang="zh-CN" sz="1867" dirty="0">
              <a:latin typeface="微软雅黑" pitchFamily="34" charset="-122"/>
              <a:ea typeface="微软雅黑" pitchFamily="34" charset="-122"/>
            </a:endParaRPr>
          </a:p>
          <a:p>
            <a:pPr marL="560818" indent="-512051" defTabSz="1219170">
              <a:lnSpc>
                <a:spcPct val="140000"/>
              </a:lnSpc>
              <a:spcBef>
                <a:spcPct val="20000"/>
              </a:spcBef>
              <a:buClr>
                <a:schemeClr val="accent1"/>
              </a:buClr>
              <a:buSzPct val="80000"/>
              <a:defRPr/>
            </a:pPr>
            <a:r>
              <a:rPr lang="zh-CN" altLang="en-US" sz="1867" dirty="0">
                <a:latin typeface="微软雅黑" pitchFamily="34" charset="-122"/>
                <a:ea typeface="微软雅黑" pitchFamily="34" charset="-122"/>
              </a:rPr>
              <a:t>可用下列语句：</a:t>
            </a:r>
          </a:p>
          <a:p>
            <a:pPr marL="560818" indent="-512051" defTabSz="1219170">
              <a:lnSpc>
                <a:spcPct val="140000"/>
              </a:lnSpc>
              <a:spcBef>
                <a:spcPct val="20000"/>
              </a:spcBef>
              <a:buClr>
                <a:schemeClr val="accent1"/>
              </a:buClr>
              <a:buSzPct val="80000"/>
              <a:defRPr/>
            </a:pPr>
            <a:r>
              <a:rPr lang="zh-CN" altLang="en-US"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ArrayS</a:t>
            </a:r>
            <a:r>
              <a:rPr lang="en-US" altLang="zh-CN" sz="1867" dirty="0">
                <a:latin typeface="微软雅黑" pitchFamily="34" charset="-122"/>
                <a:ea typeface="微软雅黑" pitchFamily="34" charset="-122"/>
              </a:rPr>
              <a:t>&lt;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10,  20 &gt;  array; </a:t>
            </a:r>
          </a:p>
          <a:p>
            <a:pPr marL="560818" indent="-512051" defTabSz="1219170">
              <a:lnSpc>
                <a:spcPct val="140000"/>
              </a:lnSpc>
              <a:spcBef>
                <a:spcPct val="20000"/>
              </a:spcBef>
              <a:buClr>
                <a:schemeClr val="accent1"/>
              </a:buClr>
              <a:buSzPct val="80000"/>
              <a:defRPr/>
            </a:pPr>
            <a:endParaRPr lang="en-US" altLang="zh-CN" sz="1867" dirty="0">
              <a:latin typeface="微软雅黑" pitchFamily="34" charset="-122"/>
              <a:ea typeface="微软雅黑" pitchFamily="34" charset="-122"/>
            </a:endParaRPr>
          </a:p>
          <a:p>
            <a:pPr marL="560818" indent="-512051" defTabSz="1219170">
              <a:lnSpc>
                <a:spcPct val="140000"/>
              </a:lnSpc>
              <a:spcBef>
                <a:spcPct val="20000"/>
              </a:spcBef>
              <a:buClr>
                <a:schemeClr val="accent1"/>
              </a:buClr>
              <a:buSzPct val="80000"/>
              <a:defRPr/>
            </a:pPr>
            <a:r>
              <a:rPr lang="zh-CN" altLang="en-US" sz="1867" dirty="0">
                <a:latin typeface="微软雅黑" pitchFamily="34" charset="-122"/>
                <a:ea typeface="微软雅黑" pitchFamily="34" charset="-122"/>
              </a:rPr>
              <a:t>输入数组：</a:t>
            </a:r>
            <a:endParaRPr lang="en-US" altLang="zh-CN" sz="1867" dirty="0">
              <a:latin typeface="微软雅黑" pitchFamily="34" charset="-122"/>
              <a:ea typeface="微软雅黑" pitchFamily="34" charset="-122"/>
            </a:endParaRPr>
          </a:p>
          <a:p>
            <a:pPr marL="560818" indent="-512051" defTabSz="1219170">
              <a:lnSpc>
                <a:spcPct val="140000"/>
              </a:lnSpc>
              <a:spcBef>
                <a:spcPct val="20000"/>
              </a:spcBef>
              <a:buClr>
                <a:schemeClr val="accent1"/>
              </a:buClr>
              <a:buSzPct val="80000"/>
              <a:defRPr/>
            </a:pPr>
            <a:r>
              <a:rPr lang="en-US" altLang="zh-CN" sz="1867" dirty="0">
                <a:latin typeface="微软雅黑" pitchFamily="34" charset="-122"/>
                <a:ea typeface="微软雅黑" pitchFamily="34" charset="-122"/>
              </a:rPr>
              <a:t>   for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10;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&lt;= 20;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a:t>
            </a:r>
          </a:p>
          <a:p>
            <a:pPr marL="560818" indent="-512051" defTabSz="1219170">
              <a:lnSpc>
                <a:spcPct val="140000"/>
              </a:lnSpc>
              <a:spcBef>
                <a:spcPct val="20000"/>
              </a:spcBef>
              <a:buClr>
                <a:schemeClr val="accent1"/>
              </a:buClr>
              <a:buSzPct val="80000"/>
              <a:defRPr/>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cin</a:t>
            </a:r>
            <a:r>
              <a:rPr lang="en-US" altLang="zh-CN" sz="1867" dirty="0">
                <a:latin typeface="微软雅黑" pitchFamily="34" charset="-122"/>
                <a:ea typeface="微软雅黑" pitchFamily="34" charset="-122"/>
              </a:rPr>
              <a:t> &gt;&gt; array[</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linds(horizontal)">
                                      <p:cBhvr>
                                        <p:cTn id="10" dur="500"/>
                                        <p:tgtEl>
                                          <p:spTgt spid="4">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blinds(horizontal)">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blinds(horizontal)">
                                      <p:cBhvr>
                                        <p:cTn id="18" dur="500"/>
                                        <p:tgtEl>
                                          <p:spTgt spid="4">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blinds(horizontal)">
                                      <p:cBhvr>
                                        <p:cTn id="21" dur="500"/>
                                        <p:tgtEl>
                                          <p:spTgt spid="4">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blinds(horizontal)">
                                      <p:cBhvr>
                                        <p:cTn id="24"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8226" name="Rectangle 2"/>
          <p:cNvSpPr>
            <a:spLocks noGrp="1" noChangeArrowheads="1"/>
          </p:cNvSpPr>
          <p:nvPr>
            <p:ph type="title"/>
          </p:nvPr>
        </p:nvSpPr>
        <p:spPr/>
        <p:txBody>
          <a:bodyPr/>
          <a:lstStyle/>
          <a:p>
            <a:r>
              <a:rPr lang="zh-CN" altLang="en-US" dirty="0"/>
              <a:t>非类型参数注意事项</a:t>
            </a:r>
          </a:p>
        </p:txBody>
      </p:sp>
      <p:sp>
        <p:nvSpPr>
          <p:cNvPr id="8" name="灯片编号占位符 7"/>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226</a:t>
            </a:fld>
            <a:endParaRPr kumimoji="0" lang="en-US"/>
          </a:p>
        </p:txBody>
      </p:sp>
      <p:sp>
        <p:nvSpPr>
          <p:cNvPr id="5" name="文本框 6"/>
          <p:cNvSpPr txBox="1"/>
          <p:nvPr/>
        </p:nvSpPr>
        <p:spPr>
          <a:xfrm>
            <a:off x="1070667" y="1752601"/>
            <a:ext cx="7338475" cy="472565"/>
          </a:xfrm>
          <a:prstGeom prst="rect">
            <a:avLst/>
          </a:prstGeom>
          <a:noFill/>
        </p:spPr>
        <p:txBody>
          <a:bodyPr wrap="square" rtlCol="0">
            <a:spAutoFit/>
          </a:bodyPr>
          <a:lstStyle/>
          <a:p>
            <a:pPr>
              <a:lnSpc>
                <a:spcPct val="150000"/>
              </a:lnSpc>
            </a:pPr>
            <a:r>
              <a:rPr lang="en-US" altLang="zh-CN" sz="1867" dirty="0">
                <a:latin typeface="微软雅黑" panose="020B0503020204020204" pitchFamily="34" charset="-122"/>
                <a:ea typeface="微软雅黑" panose="020B0503020204020204" pitchFamily="34" charset="-122"/>
              </a:rPr>
              <a:t> </a:t>
            </a:r>
            <a:r>
              <a:rPr lang="zh-CN" altLang="en-US" sz="1867" dirty="0">
                <a:latin typeface="微软雅黑" panose="020B0503020204020204" pitchFamily="34" charset="-122"/>
                <a:ea typeface="微软雅黑" panose="020B0503020204020204" pitchFamily="34" charset="-122"/>
              </a:rPr>
              <a:t>实际参数一定是编译时的常量</a:t>
            </a:r>
          </a:p>
        </p:txBody>
      </p:sp>
      <p:sp>
        <p:nvSpPr>
          <p:cNvPr id="7" name="文本框 6"/>
          <p:cNvSpPr txBox="1"/>
          <p:nvPr/>
        </p:nvSpPr>
        <p:spPr>
          <a:xfrm>
            <a:off x="1100975" y="2571221"/>
            <a:ext cx="6626317" cy="472565"/>
          </a:xfrm>
          <a:prstGeom prst="rect">
            <a:avLst/>
          </a:prstGeom>
          <a:noFill/>
        </p:spPr>
        <p:txBody>
          <a:bodyPr wrap="square" rtlCol="0">
            <a:spAutoFit/>
          </a:bodyPr>
          <a:lstStyle/>
          <a:p>
            <a:pPr>
              <a:lnSpc>
                <a:spcPct val="150000"/>
              </a:lnSpc>
            </a:pPr>
            <a:r>
              <a:rPr lang="zh-CN" altLang="en-US" sz="1867" dirty="0">
                <a:latin typeface="微软雅黑" panose="020B0503020204020204" pitchFamily="34" charset="-122"/>
                <a:ea typeface="微软雅黑" panose="020B0503020204020204" pitchFamily="34" charset="-122"/>
              </a:rPr>
              <a:t>成员函数不能修改非类型参数值，也不能引用它的地址</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9250" name="Rectangle 2"/>
          <p:cNvSpPr>
            <a:spLocks noGrp="1" noChangeArrowheads="1"/>
          </p:cNvSpPr>
          <p:nvPr>
            <p:ph type="title"/>
          </p:nvPr>
        </p:nvSpPr>
        <p:spPr/>
        <p:txBody>
          <a:bodyPr/>
          <a:lstStyle/>
          <a:p>
            <a:pPr eaLnBrk="1" hangingPunct="1">
              <a:defRPr/>
            </a:pPr>
            <a:r>
              <a:rPr lang="zh-CN" altLang="en-US" dirty="0"/>
              <a:t>参数的默认值</a:t>
            </a:r>
          </a:p>
        </p:txBody>
      </p:sp>
      <p:sp>
        <p:nvSpPr>
          <p:cNvPr id="332803" name="Rectangle 3"/>
          <p:cNvSpPr>
            <a:spLocks noGrp="1" noChangeArrowheads="1"/>
          </p:cNvSpPr>
          <p:nvPr>
            <p:ph idx="4294967295"/>
          </p:nvPr>
        </p:nvSpPr>
        <p:spPr>
          <a:xfrm>
            <a:off x="731520" y="1265978"/>
            <a:ext cx="10048875" cy="4591050"/>
          </a:xfrm>
        </p:spPr>
        <p:txBody>
          <a:bodyPr/>
          <a:lstStyle/>
          <a:p>
            <a:pPr marL="0" indent="0" eaLnBrk="1" hangingPunct="1">
              <a:lnSpc>
                <a:spcPct val="110000"/>
              </a:lnSpc>
              <a:buNone/>
            </a:pPr>
            <a:r>
              <a:rPr lang="zh-CN" altLang="en-US" b="1" dirty="0"/>
              <a:t>模板参数可以指定默认值</a:t>
            </a:r>
            <a:endParaRPr lang="en-US" altLang="zh-CN" b="1" dirty="0"/>
          </a:p>
          <a:p>
            <a:pPr marL="0" indent="0">
              <a:lnSpc>
                <a:spcPct val="110000"/>
              </a:lnSpc>
              <a:spcBef>
                <a:spcPts val="800"/>
              </a:spcBef>
              <a:buNone/>
            </a:pPr>
            <a:r>
              <a:rPr lang="zh-CN" altLang="en-US" sz="1867" dirty="0"/>
              <a:t>如果前例中的类模板</a:t>
            </a:r>
            <a:r>
              <a:rPr lang="en-US" altLang="zh-CN" sz="1867" dirty="0"/>
              <a:t>Array</a:t>
            </a:r>
            <a:r>
              <a:rPr lang="zh-CN" altLang="en-US" sz="1867" dirty="0"/>
              <a:t>经常被实例化为整型数组，则可在类模板定义时指定缺省值：</a:t>
            </a:r>
          </a:p>
          <a:p>
            <a:pPr marL="0" indent="0">
              <a:lnSpc>
                <a:spcPct val="110000"/>
              </a:lnSpc>
              <a:spcBef>
                <a:spcPts val="800"/>
              </a:spcBef>
              <a:buNone/>
            </a:pPr>
            <a:r>
              <a:rPr lang="en-US" altLang="zh-CN" sz="1867" dirty="0"/>
              <a:t>template &lt;class T = </a:t>
            </a:r>
            <a:r>
              <a:rPr lang="en-US" altLang="zh-CN" sz="1867" dirty="0" err="1"/>
              <a:t>int</a:t>
            </a:r>
            <a:r>
              <a:rPr lang="en-US" altLang="zh-CN" sz="1867" dirty="0"/>
              <a:t>&gt;</a:t>
            </a:r>
          </a:p>
          <a:p>
            <a:pPr marL="0" indent="0">
              <a:lnSpc>
                <a:spcPct val="110000"/>
              </a:lnSpc>
              <a:spcBef>
                <a:spcPts val="800"/>
              </a:spcBef>
              <a:buNone/>
            </a:pPr>
            <a:r>
              <a:rPr lang="en-US" altLang="zh-CN" sz="1867" dirty="0"/>
              <a:t>class Array</a:t>
            </a:r>
          </a:p>
          <a:p>
            <a:pPr marL="0" indent="0">
              <a:lnSpc>
                <a:spcPct val="110000"/>
              </a:lnSpc>
              <a:spcBef>
                <a:spcPts val="800"/>
              </a:spcBef>
              <a:buNone/>
            </a:pPr>
            <a:r>
              <a:rPr lang="en-US" altLang="zh-CN" sz="1867" dirty="0"/>
              <a:t>{ … }</a:t>
            </a:r>
            <a:r>
              <a:rPr lang="zh-CN" altLang="en-US" sz="1867" dirty="0"/>
              <a:t>；</a:t>
            </a:r>
            <a:endParaRPr lang="en-US" altLang="zh-CN" sz="1867" dirty="0"/>
          </a:p>
          <a:p>
            <a:pPr marL="457200" lvl="1" indent="0">
              <a:lnSpc>
                <a:spcPct val="110000"/>
              </a:lnSpc>
              <a:spcBef>
                <a:spcPts val="800"/>
              </a:spcBef>
              <a:buNone/>
            </a:pPr>
            <a:endParaRPr lang="zh-CN" altLang="en-US" sz="1867" dirty="0"/>
          </a:p>
          <a:p>
            <a:pPr marL="0" indent="0" eaLnBrk="1" hangingPunct="1">
              <a:lnSpc>
                <a:spcPct val="110000"/>
              </a:lnSpc>
              <a:buNone/>
            </a:pPr>
            <a:r>
              <a:rPr lang="zh-CN" altLang="en-US" b="1" dirty="0"/>
              <a:t>带有默认值的模板的使用</a:t>
            </a:r>
            <a:endParaRPr lang="en-US" altLang="zh-CN" b="1" dirty="0"/>
          </a:p>
          <a:p>
            <a:pPr marL="0" indent="0">
              <a:lnSpc>
                <a:spcPct val="110000"/>
              </a:lnSpc>
              <a:spcBef>
                <a:spcPts val="800"/>
              </a:spcBef>
              <a:buNone/>
            </a:pPr>
            <a:r>
              <a:rPr lang="zh-CN" altLang="en-US" sz="1867" dirty="0"/>
              <a:t>可以不指定模板的实参，此时实参取缺省值</a:t>
            </a:r>
            <a:endParaRPr lang="en-US" altLang="zh-CN" sz="1867" dirty="0"/>
          </a:p>
          <a:p>
            <a:pPr marL="0" indent="0">
              <a:lnSpc>
                <a:spcPct val="110000"/>
              </a:lnSpc>
              <a:spcBef>
                <a:spcPts val="800"/>
              </a:spcBef>
              <a:buNone/>
            </a:pPr>
            <a:r>
              <a:rPr lang="zh-CN" altLang="en-US" sz="1867" dirty="0"/>
              <a:t>如要定义整型数组</a:t>
            </a:r>
            <a:r>
              <a:rPr lang="en-US" altLang="zh-CN" sz="1867" dirty="0"/>
              <a:t>array</a:t>
            </a:r>
            <a:r>
              <a:rPr lang="zh-CN" altLang="en-US" sz="1867" dirty="0"/>
              <a:t>时，可用</a:t>
            </a:r>
            <a:endParaRPr lang="en-US" altLang="zh-CN" sz="1867" dirty="0"/>
          </a:p>
          <a:p>
            <a:pPr marL="0" indent="0">
              <a:lnSpc>
                <a:spcPct val="110000"/>
              </a:lnSpc>
              <a:spcBef>
                <a:spcPts val="800"/>
              </a:spcBef>
              <a:buNone/>
            </a:pPr>
            <a:r>
              <a:rPr lang="en-US" altLang="zh-CN" sz="1867" dirty="0"/>
              <a:t>Array&lt;&gt; array;</a:t>
            </a:r>
          </a:p>
        </p:txBody>
      </p:sp>
    </p:spTree>
  </p:cSld>
  <p:clrMapOvr>
    <a:masterClrMapping/>
  </p:clrMapOvr>
  <p:transition spd="med">
    <p:fade/>
  </p:transition>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0274" name="Rectangle 2"/>
          <p:cNvSpPr>
            <a:spLocks noGrp="1" noChangeArrowheads="1"/>
          </p:cNvSpPr>
          <p:nvPr>
            <p:ph type="title"/>
          </p:nvPr>
        </p:nvSpPr>
        <p:spPr/>
        <p:txBody>
          <a:bodyPr/>
          <a:lstStyle/>
          <a:p>
            <a:pPr eaLnBrk="1" hangingPunct="1">
              <a:defRPr/>
            </a:pPr>
            <a:r>
              <a:rPr lang="zh-CN" altLang="en-US" dirty="0"/>
              <a:t>类模板的特化</a:t>
            </a:r>
          </a:p>
        </p:txBody>
      </p:sp>
      <p:sp>
        <p:nvSpPr>
          <p:cNvPr id="6" name="矩形 5"/>
          <p:cNvSpPr/>
          <p:nvPr/>
        </p:nvSpPr>
        <p:spPr>
          <a:xfrm>
            <a:off x="717680" y="1564331"/>
            <a:ext cx="7416800" cy="461665"/>
          </a:xfrm>
          <a:prstGeom prst="rect">
            <a:avLst/>
          </a:prstGeom>
          <a:noFill/>
        </p:spPr>
        <p:txBody>
          <a:bodyPr wrap="square">
            <a:spAutoFit/>
          </a:bodyPr>
          <a:lstStyle/>
          <a:p>
            <a:r>
              <a:rPr lang="zh-CN" altLang="zh-CN" sz="2400" dirty="0">
                <a:latin typeface="微软雅黑" pitchFamily="34" charset="-122"/>
                <a:ea typeface="微软雅黑" pitchFamily="34" charset="-122"/>
              </a:rPr>
              <a:t>对某些特定的类型，类模板的行为会略有不同</a:t>
            </a:r>
            <a:endParaRPr lang="zh-CN" altLang="en-US" sz="2400" dirty="0">
              <a:latin typeface="微软雅黑" pitchFamily="34" charset="-122"/>
              <a:ea typeface="微软雅黑" pitchFamily="34" charset="-122"/>
            </a:endParaRPr>
          </a:p>
        </p:txBody>
      </p:sp>
      <p:sp>
        <p:nvSpPr>
          <p:cNvPr id="7" name="Rectangle 1"/>
          <p:cNvSpPr>
            <a:spLocks noChangeArrowheads="1"/>
          </p:cNvSpPr>
          <p:nvPr/>
        </p:nvSpPr>
        <p:spPr bwMode="auto">
          <a:xfrm>
            <a:off x="619124" y="2715717"/>
            <a:ext cx="3250633" cy="2748958"/>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pPr indent="270927" defTabSz="1219170" fontAlgn="base">
              <a:spcBef>
                <a:spcPct val="0"/>
              </a:spcBef>
              <a:spcAft>
                <a:spcPct val="0"/>
              </a:spcAft>
            </a:pPr>
            <a:r>
              <a:rPr lang="en-US" altLang="zh-CN" sz="2133" dirty="0">
                <a:latin typeface="微软雅黑" pitchFamily="34" charset="-122"/>
                <a:ea typeface="微软雅黑" pitchFamily="34" charset="-122"/>
                <a:cs typeface="Courier New" pitchFamily="49" charset="0"/>
              </a:rPr>
              <a:t>te</a:t>
            </a:r>
            <a:r>
              <a:rPr lang="en-US" altLang="zh-CN" sz="1867" dirty="0">
                <a:latin typeface="微软雅黑" pitchFamily="34" charset="-122"/>
                <a:ea typeface="微软雅黑" pitchFamily="34" charset="-122"/>
                <a:cs typeface="Courier New" pitchFamily="49" charset="0"/>
              </a:rPr>
              <a:t>mp</a:t>
            </a:r>
            <a:r>
              <a:rPr lang="en-US" altLang="zh-CN" sz="2133" dirty="0">
                <a:latin typeface="微软雅黑" pitchFamily="34" charset="-122"/>
                <a:ea typeface="微软雅黑" pitchFamily="34" charset="-122"/>
                <a:cs typeface="Courier New" pitchFamily="49" charset="0"/>
              </a:rPr>
              <a:t>late &lt;class T&gt;</a:t>
            </a:r>
            <a:endParaRPr lang="en-US" altLang="zh-CN" sz="2133" dirty="0">
              <a:latin typeface="微软雅黑" pitchFamily="34" charset="-122"/>
              <a:ea typeface="微软雅黑" pitchFamily="34" charset="-122"/>
              <a:cs typeface="宋体" pitchFamily="2" charset="-122"/>
            </a:endParaRPr>
          </a:p>
          <a:p>
            <a:pPr indent="270927" defTabSz="1219170" eaLnBrk="0" fontAlgn="base" hangingPunct="0">
              <a:spcBef>
                <a:spcPct val="0"/>
              </a:spcBef>
              <a:spcAft>
                <a:spcPct val="0"/>
              </a:spcAft>
            </a:pPr>
            <a:r>
              <a:rPr lang="en-US" altLang="zh-CN" sz="2133" dirty="0">
                <a:latin typeface="微软雅黑" pitchFamily="34" charset="-122"/>
                <a:ea typeface="微软雅黑" pitchFamily="34" charset="-122"/>
                <a:cs typeface="Courier New" pitchFamily="49" charset="0"/>
              </a:rPr>
              <a:t>class </a:t>
            </a:r>
            <a:r>
              <a:rPr lang="en-US" altLang="zh-CN" sz="2133" dirty="0" err="1">
                <a:latin typeface="微软雅黑" pitchFamily="34" charset="-122"/>
                <a:ea typeface="微软雅黑" pitchFamily="34" charset="-122"/>
                <a:cs typeface="Courier New" pitchFamily="49" charset="0"/>
              </a:rPr>
              <a:t>sortArray</a:t>
            </a:r>
            <a:r>
              <a:rPr lang="en-US" altLang="zh-CN" sz="2133" dirty="0">
                <a:latin typeface="微软雅黑" pitchFamily="34" charset="-122"/>
                <a:ea typeface="微软雅黑" pitchFamily="34" charset="-122"/>
                <a:cs typeface="Courier New" pitchFamily="49" charset="0"/>
              </a:rPr>
              <a:t> {</a:t>
            </a:r>
            <a:endParaRPr lang="en-US" altLang="zh-CN" sz="2133" dirty="0">
              <a:latin typeface="微软雅黑" pitchFamily="34" charset="-122"/>
              <a:ea typeface="微软雅黑" pitchFamily="34" charset="-122"/>
              <a:cs typeface="宋体" pitchFamily="2" charset="-122"/>
            </a:endParaRPr>
          </a:p>
          <a:p>
            <a:pPr indent="270927" defTabSz="1219170" eaLnBrk="0" fontAlgn="base" hangingPunct="0">
              <a:spcBef>
                <a:spcPct val="0"/>
              </a:spcBef>
              <a:spcAft>
                <a:spcPct val="0"/>
              </a:spcAft>
            </a:pPr>
            <a:r>
              <a:rPr lang="en-US" altLang="zh-CN" sz="2133" dirty="0">
                <a:latin typeface="微软雅黑" pitchFamily="34" charset="-122"/>
                <a:ea typeface="微软雅黑" pitchFamily="34" charset="-122"/>
                <a:cs typeface="Courier New" pitchFamily="49" charset="0"/>
              </a:rPr>
              <a:t>    ……</a:t>
            </a:r>
            <a:endParaRPr lang="en-US" altLang="zh-CN" sz="2133" dirty="0">
              <a:latin typeface="微软雅黑" pitchFamily="34" charset="-122"/>
              <a:ea typeface="微软雅黑" pitchFamily="34" charset="-122"/>
              <a:cs typeface="宋体" pitchFamily="2" charset="-122"/>
            </a:endParaRPr>
          </a:p>
          <a:p>
            <a:pPr indent="270927" defTabSz="1219170" eaLnBrk="0" fontAlgn="base" hangingPunct="0">
              <a:spcBef>
                <a:spcPct val="0"/>
              </a:spcBef>
              <a:spcAft>
                <a:spcPct val="0"/>
              </a:spcAft>
            </a:pPr>
            <a:r>
              <a:rPr lang="en-US" altLang="zh-CN" sz="2133" dirty="0">
                <a:latin typeface="微软雅黑" pitchFamily="34" charset="-122"/>
                <a:ea typeface="微软雅黑" pitchFamily="34" charset="-122"/>
                <a:cs typeface="Courier New" pitchFamily="49" charset="0"/>
              </a:rPr>
              <a:t>public:</a:t>
            </a:r>
            <a:endParaRPr lang="en-US" altLang="zh-CN" sz="2133" dirty="0">
              <a:latin typeface="微软雅黑" pitchFamily="34" charset="-122"/>
              <a:ea typeface="微软雅黑" pitchFamily="34" charset="-122"/>
              <a:cs typeface="宋体" pitchFamily="2" charset="-122"/>
            </a:endParaRPr>
          </a:p>
          <a:p>
            <a:pPr indent="270927" defTabSz="1219170" eaLnBrk="0" fontAlgn="base" hangingPunct="0">
              <a:spcBef>
                <a:spcPct val="0"/>
              </a:spcBef>
              <a:spcAft>
                <a:spcPct val="0"/>
              </a:spcAft>
            </a:pPr>
            <a:r>
              <a:rPr lang="en-US" altLang="zh-CN" sz="2133" dirty="0">
                <a:latin typeface="微软雅黑" pitchFamily="34" charset="-122"/>
                <a:ea typeface="微软雅黑" pitchFamily="34" charset="-122"/>
                <a:cs typeface="Courier New" pitchFamily="49" charset="0"/>
              </a:rPr>
              <a:t>      void insert(T x);</a:t>
            </a:r>
            <a:endParaRPr lang="en-US" altLang="zh-CN" sz="2133" dirty="0">
              <a:latin typeface="微软雅黑" pitchFamily="34" charset="-122"/>
              <a:ea typeface="微软雅黑" pitchFamily="34" charset="-122"/>
              <a:cs typeface="宋体" pitchFamily="2" charset="-122"/>
            </a:endParaRPr>
          </a:p>
          <a:p>
            <a:pPr indent="270927" defTabSz="1219170" eaLnBrk="0" fontAlgn="base" hangingPunct="0">
              <a:spcBef>
                <a:spcPct val="0"/>
              </a:spcBef>
              <a:spcAft>
                <a:spcPct val="0"/>
              </a:spcAft>
            </a:pPr>
            <a:r>
              <a:rPr lang="en-US" altLang="zh-CN" sz="2133" dirty="0">
                <a:latin typeface="微软雅黑" pitchFamily="34" charset="-122"/>
                <a:ea typeface="微软雅黑" pitchFamily="34" charset="-122"/>
                <a:cs typeface="Courier New" pitchFamily="49" charset="0"/>
              </a:rPr>
              <a:t>      void remove(T x);</a:t>
            </a:r>
            <a:endParaRPr lang="en-US" altLang="zh-CN" sz="2133" dirty="0">
              <a:latin typeface="微软雅黑" pitchFamily="34" charset="-122"/>
              <a:ea typeface="微软雅黑" pitchFamily="34" charset="-122"/>
              <a:cs typeface="宋体" pitchFamily="2" charset="-122"/>
            </a:endParaRPr>
          </a:p>
          <a:p>
            <a:pPr indent="270927" defTabSz="1219170" eaLnBrk="0" fontAlgn="base" hangingPunct="0">
              <a:spcBef>
                <a:spcPct val="0"/>
              </a:spcBef>
              <a:spcAft>
                <a:spcPct val="0"/>
              </a:spcAft>
            </a:pPr>
            <a:r>
              <a:rPr lang="en-US" altLang="zh-CN" sz="2133" dirty="0">
                <a:latin typeface="微软雅黑" pitchFamily="34" charset="-122"/>
                <a:ea typeface="微软雅黑" pitchFamily="34" charset="-122"/>
                <a:cs typeface="Courier New" pitchFamily="49" charset="0"/>
              </a:rPr>
              <a:t>      ……</a:t>
            </a:r>
            <a:endParaRPr lang="en-US" altLang="zh-CN" sz="2133" dirty="0">
              <a:latin typeface="微软雅黑" pitchFamily="34" charset="-122"/>
              <a:ea typeface="微软雅黑" pitchFamily="34" charset="-122"/>
              <a:cs typeface="宋体" pitchFamily="2" charset="-122"/>
            </a:endParaRPr>
          </a:p>
          <a:p>
            <a:pPr indent="270927" defTabSz="1219170" eaLnBrk="0" fontAlgn="base" hangingPunct="0">
              <a:spcBef>
                <a:spcPct val="0"/>
              </a:spcBef>
              <a:spcAft>
                <a:spcPct val="0"/>
              </a:spcAft>
            </a:pPr>
            <a:r>
              <a:rPr lang="en-US" altLang="zh-CN" sz="2133" dirty="0">
                <a:latin typeface="微软雅黑" pitchFamily="34" charset="-122"/>
                <a:ea typeface="微软雅黑" pitchFamily="34" charset="-122"/>
                <a:cs typeface="Courier New" pitchFamily="49" charset="0"/>
              </a:rPr>
              <a:t>};</a:t>
            </a:r>
            <a:endParaRPr lang="en-US" altLang="zh-CN" sz="2133" dirty="0">
              <a:latin typeface="微软雅黑" pitchFamily="34" charset="-122"/>
              <a:ea typeface="微软雅黑" pitchFamily="34" charset="-122"/>
              <a:cs typeface="宋体" pitchFamily="2" charset="-122"/>
            </a:endParaRPr>
          </a:p>
        </p:txBody>
      </p:sp>
      <p:pic>
        <p:nvPicPr>
          <p:cNvPr id="8" name="图片 7" descr="780.jpg"/>
          <p:cNvPicPr>
            <a:picLocks noChangeAspect="1"/>
          </p:cNvPicPr>
          <p:nvPr/>
        </p:nvPicPr>
        <p:blipFill>
          <a:blip r:embed="rId2" cstate="print"/>
          <a:stretch>
            <a:fillRect/>
          </a:stretch>
        </p:blipFill>
        <p:spPr>
          <a:xfrm>
            <a:off x="5247798" y="2715460"/>
            <a:ext cx="2582175" cy="3193416"/>
          </a:xfrm>
          <a:prstGeom prst="rect">
            <a:avLst/>
          </a:prstGeom>
        </p:spPr>
      </p:pic>
      <p:sp>
        <p:nvSpPr>
          <p:cNvPr id="9" name="TextBox 8"/>
          <p:cNvSpPr txBox="1"/>
          <p:nvPr/>
        </p:nvSpPr>
        <p:spPr>
          <a:xfrm>
            <a:off x="5452192" y="3076575"/>
            <a:ext cx="2110659" cy="830997"/>
          </a:xfrm>
          <a:prstGeom prst="rect">
            <a:avLst/>
          </a:prstGeom>
          <a:noFill/>
        </p:spPr>
        <p:txBody>
          <a:bodyPr wrap="square" rtlCol="0">
            <a:spAutoFit/>
          </a:bodyPr>
          <a:lstStyle/>
          <a:p>
            <a:r>
              <a:rPr lang="en-US" altLang="zh-CN" sz="2400" b="1" dirty="0">
                <a:solidFill>
                  <a:schemeClr val="tx2">
                    <a:lumMod val="50000"/>
                  </a:schemeClr>
                </a:solidFill>
              </a:rPr>
              <a:t>C</a:t>
            </a:r>
            <a:r>
              <a:rPr lang="zh-CN" altLang="en-US" sz="2400" b="1" dirty="0">
                <a:solidFill>
                  <a:schemeClr val="tx2">
                    <a:lumMod val="50000"/>
                  </a:schemeClr>
                </a:solidFill>
              </a:rPr>
              <a:t>风格的字符串怎么办</a:t>
            </a:r>
          </a:p>
        </p:txBody>
      </p:sp>
      <p:sp>
        <p:nvSpPr>
          <p:cNvPr id="10" name="矩形 9"/>
          <p:cNvSpPr/>
          <p:nvPr/>
        </p:nvSpPr>
        <p:spPr>
          <a:xfrm>
            <a:off x="8459600" y="3322796"/>
            <a:ext cx="2844800" cy="1600438"/>
          </a:xfrm>
          <a:prstGeom prst="rect">
            <a:avLst/>
          </a:prstGeom>
          <a:noFill/>
        </p:spPr>
        <p:txBody>
          <a:bodyPr wrap="square" lIns="121920" tIns="60960" rIns="121920" bIns="6096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4800" b="1" spc="67" dirty="0">
                <a:ln w="11430"/>
                <a:effectLst>
                  <a:outerShdw blurRad="76200" dist="50800" dir="5400000" algn="tl" rotWithShape="0">
                    <a:srgbClr val="000000">
                      <a:alpha val="65000"/>
                    </a:srgbClr>
                  </a:outerShdw>
                </a:effectLst>
                <a:latin typeface="方正舒体" pitchFamily="2" charset="-122"/>
                <a:ea typeface="方正舒体" pitchFamily="2" charset="-122"/>
              </a:rPr>
              <a:t>定义一个特化版</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linds(horizontal)">
                                      <p:cBhvr>
                                        <p:cTn id="20" dur="500"/>
                                        <p:tgtEl>
                                          <p:spTgt spid="10"/>
                                        </p:tgtEl>
                                      </p:cBhvr>
                                    </p:animEffect>
                                  </p:childTnLst>
                                </p:cTn>
                              </p:par>
                            </p:childTnLst>
                          </p:cTn>
                        </p:par>
                        <p:par>
                          <p:cTn id="21" fill="hold">
                            <p:stCondLst>
                              <p:cond delay="500"/>
                            </p:stCondLst>
                            <p:childTnLst>
                              <p:par>
                                <p:cTn id="22" presetID="8" presetClass="emph" presetSubtype="0" fill="hold" grpId="1" nodeType="afterEffect">
                                  <p:stCondLst>
                                    <p:cond delay="0"/>
                                  </p:stCondLst>
                                  <p:childTnLst>
                                    <p:animRot by="21600000">
                                      <p:cBhvr>
                                        <p:cTn id="23" dur="2000" fill="hold"/>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0" grpId="1"/>
    </p:bld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0274" name="Rectangle 2"/>
          <p:cNvSpPr>
            <a:spLocks noGrp="1" noChangeArrowheads="1"/>
          </p:cNvSpPr>
          <p:nvPr>
            <p:ph type="title"/>
          </p:nvPr>
        </p:nvSpPr>
        <p:spPr/>
        <p:txBody>
          <a:bodyPr/>
          <a:lstStyle/>
          <a:p>
            <a:pPr eaLnBrk="1" hangingPunct="1">
              <a:defRPr/>
            </a:pPr>
            <a:r>
              <a:rPr lang="zh-CN" altLang="en-US" dirty="0"/>
              <a:t>特化版的定义</a:t>
            </a:r>
          </a:p>
        </p:txBody>
      </p:sp>
      <p:sp>
        <p:nvSpPr>
          <p:cNvPr id="11" name="内容占位符 2"/>
          <p:cNvSpPr>
            <a:spLocks noGrp="1"/>
          </p:cNvSpPr>
          <p:nvPr>
            <p:ph idx="4294967295"/>
          </p:nvPr>
        </p:nvSpPr>
        <p:spPr>
          <a:xfrm>
            <a:off x="995680" y="1253449"/>
            <a:ext cx="7110413" cy="712788"/>
          </a:xfrm>
        </p:spPr>
        <p:txBody>
          <a:bodyPr/>
          <a:lstStyle/>
          <a:p>
            <a:pPr>
              <a:buNone/>
            </a:pPr>
            <a:r>
              <a:rPr lang="en-US" altLang="zh-CN" dirty="0"/>
              <a:t>template &lt;&gt;  class &lt;</a:t>
            </a:r>
            <a:r>
              <a:rPr lang="zh-CN" altLang="zh-CN" dirty="0"/>
              <a:t>模板实际参数</a:t>
            </a:r>
            <a:r>
              <a:rPr lang="en-US" altLang="zh-CN" dirty="0"/>
              <a:t>&gt; {  ……  }</a:t>
            </a:r>
            <a:r>
              <a:rPr lang="zh-CN" altLang="zh-CN" dirty="0"/>
              <a:t>；</a:t>
            </a:r>
          </a:p>
        </p:txBody>
      </p:sp>
      <p:sp>
        <p:nvSpPr>
          <p:cNvPr id="12" name="Rectangle 1"/>
          <p:cNvSpPr>
            <a:spLocks noChangeArrowheads="1"/>
          </p:cNvSpPr>
          <p:nvPr/>
        </p:nvSpPr>
        <p:spPr bwMode="auto">
          <a:xfrm>
            <a:off x="913342" y="2661194"/>
            <a:ext cx="8057014" cy="861774"/>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pPr defTabSz="1219170" fontAlgn="base">
              <a:spcBef>
                <a:spcPct val="0"/>
              </a:spcBef>
              <a:spcAft>
                <a:spcPct val="0"/>
              </a:spcAft>
            </a:pPr>
            <a:r>
              <a:rPr lang="zh-CN" altLang="en-US" sz="2400" dirty="0">
                <a:latin typeface="微软雅黑" pitchFamily="34" charset="-122"/>
                <a:ea typeface="微软雅黑" pitchFamily="34" charset="-122"/>
                <a:cs typeface="Courier New" pitchFamily="49" charset="0"/>
              </a:rPr>
              <a:t>例如</a:t>
            </a:r>
            <a:endParaRPr lang="en-US" altLang="zh-CN" sz="2400" dirty="0">
              <a:latin typeface="微软雅黑" pitchFamily="34" charset="-122"/>
              <a:ea typeface="微软雅黑" pitchFamily="34" charset="-122"/>
              <a:cs typeface="Courier New" pitchFamily="49" charset="0"/>
            </a:endParaRPr>
          </a:p>
          <a:p>
            <a:pPr indent="270927" defTabSz="1219170" fontAlgn="base">
              <a:spcBef>
                <a:spcPct val="0"/>
              </a:spcBef>
              <a:spcAft>
                <a:spcPct val="0"/>
              </a:spcAft>
            </a:pPr>
            <a:r>
              <a:rPr lang="en-US" altLang="zh-CN" sz="2400" dirty="0">
                <a:latin typeface="微软雅黑" pitchFamily="34" charset="-122"/>
                <a:ea typeface="微软雅黑" pitchFamily="34" charset="-122"/>
                <a:cs typeface="Courier New" pitchFamily="49" charset="0"/>
              </a:rPr>
              <a:t>template &lt; &gt; class </a:t>
            </a:r>
            <a:r>
              <a:rPr lang="en-US" altLang="zh-CN" sz="2400" dirty="0" err="1">
                <a:latin typeface="微软雅黑" pitchFamily="34" charset="-122"/>
                <a:ea typeface="微软雅黑" pitchFamily="34" charset="-122"/>
                <a:cs typeface="Courier New" pitchFamily="49" charset="0"/>
              </a:rPr>
              <a:t>sortArray</a:t>
            </a:r>
            <a:r>
              <a:rPr lang="en-US" altLang="zh-CN" sz="2400" dirty="0">
                <a:latin typeface="微软雅黑" pitchFamily="34" charset="-122"/>
                <a:ea typeface="微软雅黑" pitchFamily="34" charset="-122"/>
                <a:cs typeface="Courier New" pitchFamily="49" charset="0"/>
              </a:rPr>
              <a:t>&lt;const char *&gt;  { …… };</a:t>
            </a:r>
            <a:endParaRPr lang="en-US" altLang="zh-CN" sz="2400" dirty="0">
              <a:latin typeface="微软雅黑" pitchFamily="34" charset="-122"/>
              <a:ea typeface="微软雅黑" pitchFamily="34" charset="-122"/>
              <a:cs typeface="宋体" pitchFamily="2" charset="-122"/>
            </a:endParaRPr>
          </a:p>
        </p:txBody>
      </p:sp>
      <p:sp>
        <p:nvSpPr>
          <p:cNvPr id="13" name="Rectangle 2"/>
          <p:cNvSpPr>
            <a:spLocks noChangeArrowheads="1"/>
          </p:cNvSpPr>
          <p:nvPr/>
        </p:nvSpPr>
        <p:spPr bwMode="auto">
          <a:xfrm>
            <a:off x="1218142" y="4323980"/>
            <a:ext cx="4513415" cy="1488997"/>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pPr defTabSz="1219170" fontAlgn="base">
              <a:lnSpc>
                <a:spcPct val="200000"/>
              </a:lnSpc>
              <a:spcBef>
                <a:spcPct val="0"/>
              </a:spcBef>
              <a:spcAft>
                <a:spcPct val="0"/>
              </a:spcAft>
            </a:pPr>
            <a:r>
              <a:rPr lang="zh-CN" altLang="zh-CN" sz="2400" dirty="0">
                <a:latin typeface="微软雅黑" pitchFamily="34" charset="-122"/>
                <a:ea typeface="微软雅黑" pitchFamily="34" charset="-122"/>
                <a:cs typeface="Times New Roman" pitchFamily="18" charset="0"/>
              </a:rPr>
              <a:t> </a:t>
            </a:r>
            <a:r>
              <a:rPr lang="en-US" altLang="zh-CN" sz="2400" dirty="0" err="1">
                <a:latin typeface="微软雅黑" pitchFamily="34" charset="-122"/>
                <a:ea typeface="微软雅黑" pitchFamily="34" charset="-122"/>
                <a:cs typeface="Courier New" pitchFamily="49" charset="0"/>
              </a:rPr>
              <a:t>sortArray</a:t>
            </a:r>
            <a:r>
              <a:rPr lang="en-US" altLang="zh-CN" sz="2400" dirty="0">
                <a:latin typeface="微软雅黑" pitchFamily="34" charset="-122"/>
                <a:ea typeface="微软雅黑" pitchFamily="34" charset="-122"/>
                <a:cs typeface="Courier New" pitchFamily="49" charset="0"/>
              </a:rPr>
              <a:t>&lt;</a:t>
            </a:r>
            <a:r>
              <a:rPr lang="en-US" altLang="zh-CN" sz="2400" dirty="0" err="1">
                <a:latin typeface="微软雅黑" pitchFamily="34" charset="-122"/>
                <a:ea typeface="微软雅黑" pitchFamily="34" charset="-122"/>
                <a:cs typeface="Courier New" pitchFamily="49" charset="0"/>
              </a:rPr>
              <a:t>int</a:t>
            </a:r>
            <a:r>
              <a:rPr lang="en-US" altLang="zh-CN" sz="2400" dirty="0">
                <a:latin typeface="微软雅黑" pitchFamily="34" charset="-122"/>
                <a:ea typeface="微软雅黑" pitchFamily="34" charset="-122"/>
                <a:cs typeface="Courier New" pitchFamily="49" charset="0"/>
              </a:rPr>
              <a:t>&gt; a1;</a:t>
            </a:r>
            <a:endParaRPr lang="en-US" altLang="zh-CN" sz="2400" dirty="0">
              <a:latin typeface="微软雅黑" pitchFamily="34" charset="-122"/>
              <a:ea typeface="微软雅黑" pitchFamily="34" charset="-122"/>
              <a:cs typeface="宋体" pitchFamily="2" charset="-122"/>
            </a:endParaRPr>
          </a:p>
          <a:p>
            <a:pPr defTabSz="1219170" eaLnBrk="0" fontAlgn="base" hangingPunct="0">
              <a:lnSpc>
                <a:spcPct val="200000"/>
              </a:lnSpc>
              <a:spcBef>
                <a:spcPct val="0"/>
              </a:spcBef>
              <a:spcAft>
                <a:spcPct val="0"/>
              </a:spcAft>
            </a:pPr>
            <a:r>
              <a:rPr lang="en-US" altLang="zh-CN" sz="2400" dirty="0">
                <a:latin typeface="微软雅黑" pitchFamily="34" charset="-122"/>
                <a:ea typeface="微软雅黑" pitchFamily="34" charset="-122"/>
                <a:cs typeface="Courier New" pitchFamily="49" charset="0"/>
              </a:rPr>
              <a:t> </a:t>
            </a:r>
            <a:r>
              <a:rPr lang="en-US" altLang="zh-CN" sz="2400" dirty="0" err="1">
                <a:latin typeface="微软雅黑" pitchFamily="34" charset="-122"/>
                <a:ea typeface="微软雅黑" pitchFamily="34" charset="-122"/>
                <a:cs typeface="Courier New" pitchFamily="49" charset="0"/>
              </a:rPr>
              <a:t>sortArray</a:t>
            </a:r>
            <a:r>
              <a:rPr lang="en-US" altLang="zh-CN" sz="2400" dirty="0">
                <a:latin typeface="微软雅黑" pitchFamily="34" charset="-122"/>
                <a:ea typeface="微软雅黑" pitchFamily="34" charset="-122"/>
                <a:cs typeface="Courier New" pitchFamily="49" charset="0"/>
              </a:rPr>
              <a:t>&lt;const char *&gt;  a2;</a:t>
            </a:r>
            <a:endParaRPr lang="en-US" altLang="zh-CN" sz="2400" dirty="0">
              <a:latin typeface="微软雅黑" pitchFamily="34" charset="-122"/>
              <a:ea typeface="微软雅黑" pitchFamily="34" charset="-122"/>
              <a:cs typeface="宋体" pitchFamily="2" charset="-122"/>
            </a:endParaRPr>
          </a:p>
        </p:txBody>
      </p:sp>
      <p:sp>
        <p:nvSpPr>
          <p:cNvPr id="14" name="圆角矩形标注 13"/>
          <p:cNvSpPr/>
          <p:nvPr/>
        </p:nvSpPr>
        <p:spPr>
          <a:xfrm>
            <a:off x="5078941" y="4166659"/>
            <a:ext cx="2133600" cy="508000"/>
          </a:xfrm>
          <a:prstGeom prst="wedgeRoundRectCallout">
            <a:avLst>
              <a:gd name="adj1" fmla="val -83068"/>
              <a:gd name="adj2" fmla="val 10052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itchFamily="34" charset="-122"/>
                <a:ea typeface="微软雅黑" pitchFamily="34" charset="-122"/>
              </a:rPr>
              <a:t>调用普通版</a:t>
            </a:r>
          </a:p>
        </p:txBody>
      </p:sp>
      <p:sp>
        <p:nvSpPr>
          <p:cNvPr id="15" name="圆角矩形标注 14"/>
          <p:cNvSpPr/>
          <p:nvPr/>
        </p:nvSpPr>
        <p:spPr>
          <a:xfrm>
            <a:off x="6602941" y="5284259"/>
            <a:ext cx="2133600" cy="508000"/>
          </a:xfrm>
          <a:prstGeom prst="wedgeRoundRectCallout">
            <a:avLst>
              <a:gd name="adj1" fmla="val -90989"/>
              <a:gd name="adj2" fmla="val 309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itchFamily="34" charset="-122"/>
                <a:ea typeface="微软雅黑" pitchFamily="34" charset="-122"/>
              </a:rPr>
              <a:t>调用特化版</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animBg="1"/>
      <p:bldP spid="1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3074" name="Rectangle 2"/>
          <p:cNvSpPr>
            <a:spLocks noGrp="1" noChangeArrowheads="1"/>
          </p:cNvSpPr>
          <p:nvPr>
            <p:ph type="title"/>
          </p:nvPr>
        </p:nvSpPr>
        <p:spPr/>
        <p:txBody>
          <a:bodyPr/>
          <a:lstStyle/>
          <a:p>
            <a:pPr eaLnBrk="1" hangingPunct="1">
              <a:defRPr/>
            </a:pPr>
            <a:r>
              <a:rPr lang="zh-CN" altLang="en-US" dirty="0"/>
              <a:t>将函数放入结构体的意义</a:t>
            </a:r>
          </a:p>
        </p:txBody>
      </p:sp>
      <p:sp>
        <p:nvSpPr>
          <p:cNvPr id="33795" name="Rectangle 3"/>
          <p:cNvSpPr>
            <a:spLocks noGrp="1" noChangeArrowheads="1"/>
          </p:cNvSpPr>
          <p:nvPr>
            <p:ph idx="4294967295"/>
          </p:nvPr>
        </p:nvSpPr>
        <p:spPr>
          <a:xfrm>
            <a:off x="703262" y="1122680"/>
            <a:ext cx="11107738" cy="5040313"/>
          </a:xfrm>
        </p:spPr>
        <p:txBody>
          <a:bodyPr>
            <a:normAutofit/>
          </a:bodyPr>
          <a:lstStyle/>
          <a:p>
            <a:pPr marL="0" indent="0">
              <a:lnSpc>
                <a:spcPct val="110000"/>
              </a:lnSpc>
              <a:spcBef>
                <a:spcPts val="2400"/>
              </a:spcBef>
            </a:pPr>
            <a:r>
              <a:rPr lang="zh-CN" altLang="en-US" b="1" dirty="0"/>
              <a:t>将函数放入结构体是从</a:t>
            </a:r>
            <a:r>
              <a:rPr lang="en-US" altLang="zh-CN" b="1" dirty="0"/>
              <a:t>C</a:t>
            </a:r>
            <a:r>
              <a:rPr lang="zh-CN" altLang="en-US" b="1" dirty="0"/>
              <a:t>到</a:t>
            </a:r>
            <a:r>
              <a:rPr lang="en-US" altLang="zh-CN" b="1" dirty="0"/>
              <a:t>C++</a:t>
            </a:r>
            <a:r>
              <a:rPr lang="zh-CN" altLang="en-US" b="1" dirty="0"/>
              <a:t>的根本改变</a:t>
            </a:r>
          </a:p>
          <a:p>
            <a:pPr marL="0" indent="0">
              <a:lnSpc>
                <a:spcPct val="110000"/>
              </a:lnSpc>
              <a:spcBef>
                <a:spcPts val="3200"/>
              </a:spcBef>
            </a:pPr>
            <a:r>
              <a:rPr lang="en-US" altLang="zh-CN" b="1" dirty="0"/>
              <a:t>C</a:t>
            </a:r>
            <a:r>
              <a:rPr lang="zh-CN" altLang="en-US" b="1" dirty="0"/>
              <a:t>中的结构体</a:t>
            </a:r>
            <a:endParaRPr lang="en-US" altLang="zh-CN" b="1" dirty="0"/>
          </a:p>
          <a:p>
            <a:pPr marL="0" indent="0">
              <a:lnSpc>
                <a:spcPct val="110000"/>
              </a:lnSpc>
              <a:spcBef>
                <a:spcPts val="800"/>
              </a:spcBef>
            </a:pPr>
            <a:r>
              <a:rPr lang="zh-CN" altLang="en-US" sz="1867" dirty="0"/>
              <a:t>一组相关的数据</a:t>
            </a:r>
            <a:endParaRPr lang="en-US" altLang="zh-CN" sz="1867" dirty="0"/>
          </a:p>
          <a:p>
            <a:pPr marL="0" indent="0">
              <a:lnSpc>
                <a:spcPct val="110000"/>
              </a:lnSpc>
              <a:spcBef>
                <a:spcPts val="800"/>
              </a:spcBef>
            </a:pPr>
            <a:r>
              <a:rPr lang="zh-CN" altLang="en-US" sz="1867" dirty="0"/>
              <a:t>它除了使程序逻辑更加清晰之外，对解决问题没有任何帮助</a:t>
            </a:r>
          </a:p>
          <a:p>
            <a:pPr marL="0" indent="0">
              <a:lnSpc>
                <a:spcPct val="110000"/>
              </a:lnSpc>
              <a:spcBef>
                <a:spcPts val="3200"/>
              </a:spcBef>
            </a:pPr>
            <a:r>
              <a:rPr lang="en-US" altLang="zh-CN" b="1" dirty="0"/>
              <a:t>C++</a:t>
            </a:r>
            <a:r>
              <a:rPr lang="zh-CN" altLang="en-US" b="1" dirty="0"/>
              <a:t>中的结构体</a:t>
            </a:r>
            <a:endParaRPr lang="en-US" altLang="zh-CN" b="1" dirty="0"/>
          </a:p>
          <a:p>
            <a:pPr marL="0" indent="0">
              <a:lnSpc>
                <a:spcPct val="110000"/>
              </a:lnSpc>
              <a:spcBef>
                <a:spcPts val="800"/>
              </a:spcBef>
            </a:pPr>
            <a:r>
              <a:rPr lang="zh-CN" altLang="en-US" sz="1867" dirty="0"/>
              <a:t>数据 </a:t>
            </a:r>
            <a:r>
              <a:rPr lang="en-US" altLang="zh-CN" sz="1867" dirty="0"/>
              <a:t>+ </a:t>
            </a:r>
            <a:r>
              <a:rPr lang="zh-CN" altLang="en-US" sz="1867" dirty="0"/>
              <a:t>处理数据的函数</a:t>
            </a:r>
            <a:endParaRPr lang="en-US" altLang="zh-CN" sz="1867" dirty="0"/>
          </a:p>
          <a:p>
            <a:pPr marL="0" indent="0">
              <a:lnSpc>
                <a:spcPct val="110000"/>
              </a:lnSpc>
              <a:spcBef>
                <a:spcPts val="800"/>
              </a:spcBef>
            </a:pPr>
            <a:r>
              <a:rPr lang="zh-CN" altLang="en-US" sz="1867" dirty="0"/>
              <a:t>成为了和内置类型一样的一种全新的数据类型</a:t>
            </a:r>
          </a:p>
          <a:p>
            <a:pPr marL="0" indent="0">
              <a:lnSpc>
                <a:spcPct val="110000"/>
              </a:lnSpc>
              <a:spcBef>
                <a:spcPts val="3200"/>
              </a:spcBef>
            </a:pPr>
            <a:r>
              <a:rPr lang="zh-CN" altLang="en-US" b="1" dirty="0"/>
              <a:t>为了表示这是一种全新的概念，</a:t>
            </a:r>
            <a:r>
              <a:rPr lang="en-US" altLang="zh-CN" b="1" dirty="0"/>
              <a:t>C++</a:t>
            </a:r>
            <a:r>
              <a:rPr lang="zh-CN" altLang="en-US" b="1" dirty="0"/>
              <a:t>用了一个新的名称 </a:t>
            </a:r>
            <a:r>
              <a:rPr lang="en-US" altLang="zh-CN" b="1" dirty="0"/>
              <a:t>— </a:t>
            </a:r>
            <a:r>
              <a:rPr lang="zh-CN" altLang="en-US" b="1" dirty="0"/>
              <a:t>类来表示</a:t>
            </a:r>
          </a:p>
        </p:txBody>
      </p:sp>
    </p:spTree>
  </p:cSld>
  <p:clrMapOvr>
    <a:masterClrMapping/>
  </p:clrMapOvr>
  <p:transition spd="med">
    <p:fade/>
  </p:transition>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0274" name="Rectangle 2"/>
          <p:cNvSpPr>
            <a:spLocks noGrp="1" noChangeArrowheads="1"/>
          </p:cNvSpPr>
          <p:nvPr>
            <p:ph type="title"/>
          </p:nvPr>
        </p:nvSpPr>
        <p:spPr/>
        <p:txBody>
          <a:bodyPr/>
          <a:lstStyle/>
          <a:p>
            <a:pPr eaLnBrk="1" hangingPunct="1">
              <a:defRPr/>
            </a:pPr>
            <a:r>
              <a:rPr lang="zh-CN" altLang="en-US" dirty="0"/>
              <a:t>类模板的友元</a:t>
            </a:r>
          </a:p>
        </p:txBody>
      </p:sp>
      <p:sp>
        <p:nvSpPr>
          <p:cNvPr id="334851" name="Rectangle 3"/>
          <p:cNvSpPr>
            <a:spLocks noGrp="1" noChangeArrowheads="1"/>
          </p:cNvSpPr>
          <p:nvPr>
            <p:ph idx="4294967295"/>
          </p:nvPr>
        </p:nvSpPr>
        <p:spPr>
          <a:xfrm>
            <a:off x="697653" y="1498600"/>
            <a:ext cx="10363200" cy="4257675"/>
          </a:xfrm>
        </p:spPr>
        <p:txBody>
          <a:bodyPr>
            <a:normAutofit/>
          </a:bodyPr>
          <a:lstStyle/>
          <a:p>
            <a:pPr marL="0" indent="0">
              <a:lnSpc>
                <a:spcPct val="160000"/>
              </a:lnSpc>
              <a:buNone/>
            </a:pPr>
            <a:r>
              <a:rPr lang="zh-CN" altLang="en-US" b="1" dirty="0">
                <a:latin typeface="微软雅黑" pitchFamily="34" charset="-122"/>
                <a:ea typeface="微软雅黑" pitchFamily="34" charset="-122"/>
              </a:rPr>
              <a:t>普通的类或全局函数</a:t>
            </a:r>
          </a:p>
          <a:p>
            <a:pPr marL="0" indent="0">
              <a:lnSpc>
                <a:spcPct val="160000"/>
              </a:lnSpc>
              <a:spcBef>
                <a:spcPts val="2400"/>
              </a:spcBef>
              <a:buNone/>
            </a:pPr>
            <a:r>
              <a:rPr lang="zh-CN" altLang="en-US" b="1" dirty="0">
                <a:latin typeface="微软雅黑" pitchFamily="34" charset="-122"/>
                <a:ea typeface="微软雅黑" pitchFamily="34" charset="-122"/>
              </a:rPr>
              <a:t>某个类模板或函数模板</a:t>
            </a:r>
            <a:endParaRPr lang="en-US" altLang="zh-CN" b="1" dirty="0"/>
          </a:p>
          <a:p>
            <a:pPr marL="0" indent="0">
              <a:spcBef>
                <a:spcPts val="800"/>
              </a:spcBef>
              <a:buNone/>
            </a:pPr>
            <a:r>
              <a:rPr lang="zh-CN" altLang="en-US" sz="1867" dirty="0"/>
              <a:t>类模板或函数模板的实例</a:t>
            </a:r>
            <a:endParaRPr lang="en-US" altLang="zh-CN" sz="1867" dirty="0"/>
          </a:p>
          <a:p>
            <a:pPr marL="0" indent="0">
              <a:spcBef>
                <a:spcPts val="800"/>
              </a:spcBef>
              <a:buNone/>
            </a:pPr>
            <a:r>
              <a:rPr lang="zh-CN" altLang="en-US" sz="1867" dirty="0"/>
              <a:t>约束模板</a:t>
            </a:r>
            <a:endParaRPr lang="en-US" altLang="zh-CN" sz="1867" dirty="0"/>
          </a:p>
          <a:p>
            <a:pPr marL="0" indent="0">
              <a:spcBef>
                <a:spcPts val="800"/>
              </a:spcBef>
              <a:buNone/>
            </a:pPr>
            <a:r>
              <a:rPr lang="zh-CN" altLang="en-US" sz="1867" dirty="0"/>
              <a:t>非约束模板</a:t>
            </a:r>
            <a:endParaRPr lang="en-US" altLang="zh-CN" sz="1867" dirty="0"/>
          </a:p>
        </p:txBody>
      </p:sp>
    </p:spTree>
  </p:cSld>
  <p:clrMapOvr>
    <a:masterClrMapping/>
  </p:clrMapOvr>
  <p:transition spd="med">
    <p:fade/>
  </p:transition>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1298" name="Rectangle 2"/>
          <p:cNvSpPr>
            <a:spLocks noGrp="1" noChangeArrowheads="1"/>
          </p:cNvSpPr>
          <p:nvPr>
            <p:ph type="title"/>
          </p:nvPr>
        </p:nvSpPr>
        <p:spPr/>
        <p:txBody>
          <a:bodyPr/>
          <a:lstStyle/>
          <a:p>
            <a:pPr eaLnBrk="1" hangingPunct="1">
              <a:defRPr/>
            </a:pPr>
            <a:r>
              <a:rPr lang="zh-CN" altLang="en-US" dirty="0"/>
              <a:t>普通友元 </a:t>
            </a:r>
          </a:p>
        </p:txBody>
      </p:sp>
      <p:sp>
        <p:nvSpPr>
          <p:cNvPr id="335875" name="Rectangle 3"/>
          <p:cNvSpPr>
            <a:spLocks noGrp="1" noChangeArrowheads="1"/>
          </p:cNvSpPr>
          <p:nvPr>
            <p:ph idx="4294967295"/>
          </p:nvPr>
        </p:nvSpPr>
        <p:spPr>
          <a:xfrm>
            <a:off x="914400" y="1304502"/>
            <a:ext cx="10363200" cy="4800600"/>
          </a:xfrm>
        </p:spPr>
        <p:txBody>
          <a:bodyPr>
            <a:normAutofit/>
          </a:bodyPr>
          <a:lstStyle/>
          <a:p>
            <a:pPr marL="0" indent="0" eaLnBrk="1" hangingPunct="1">
              <a:buNone/>
            </a:pPr>
            <a:r>
              <a:rPr lang="zh-CN" altLang="en-US" b="1" dirty="0"/>
              <a:t>声明格式</a:t>
            </a:r>
          </a:p>
          <a:p>
            <a:pPr marL="0" indent="0">
              <a:spcBef>
                <a:spcPts val="800"/>
              </a:spcBef>
              <a:buNone/>
            </a:pPr>
            <a:r>
              <a:rPr lang="en-US" altLang="zh-CN" sz="1867" dirty="0"/>
              <a:t>template &lt;class type&gt; </a:t>
            </a:r>
          </a:p>
          <a:p>
            <a:pPr marL="0" indent="0">
              <a:buNone/>
            </a:pPr>
            <a:r>
              <a:rPr lang="en-US" altLang="zh-CN" sz="1867" dirty="0"/>
              <a:t>class A {</a:t>
            </a:r>
          </a:p>
          <a:p>
            <a:pPr marL="0" indent="0">
              <a:buNone/>
            </a:pPr>
            <a:r>
              <a:rPr lang="en-US" altLang="zh-CN" sz="1867" dirty="0"/>
              <a:t>     friend class B;</a:t>
            </a:r>
          </a:p>
          <a:p>
            <a:pPr marL="0" indent="0">
              <a:buNone/>
            </a:pPr>
            <a:r>
              <a:rPr lang="en-US" altLang="zh-CN" sz="1867" dirty="0"/>
              <a:t>     friend void f();</a:t>
            </a:r>
          </a:p>
          <a:p>
            <a:pPr marL="0" indent="0">
              <a:buNone/>
            </a:pPr>
            <a:r>
              <a:rPr lang="en-US" altLang="zh-CN" sz="1867" dirty="0"/>
              <a:t>…</a:t>
            </a:r>
          </a:p>
          <a:p>
            <a:pPr marL="0" indent="0">
              <a:buNone/>
            </a:pPr>
            <a:r>
              <a:rPr lang="en-US" altLang="zh-CN" sz="1867" dirty="0"/>
              <a:t>};</a:t>
            </a:r>
          </a:p>
          <a:p>
            <a:pPr marL="0" indent="0" eaLnBrk="1" hangingPunct="1">
              <a:buNone/>
            </a:pPr>
            <a:endParaRPr lang="en-US" altLang="zh-CN" dirty="0"/>
          </a:p>
          <a:p>
            <a:pPr marL="0" indent="0" eaLnBrk="1" hangingPunct="1">
              <a:buNone/>
            </a:pPr>
            <a:r>
              <a:rPr lang="zh-CN" altLang="en-US" b="1" dirty="0"/>
              <a:t>作用</a:t>
            </a:r>
            <a:endParaRPr lang="en-US" altLang="zh-CN" b="1" dirty="0"/>
          </a:p>
          <a:p>
            <a:pPr marL="0" indent="0" eaLnBrk="1" hangingPunct="1">
              <a:buNone/>
            </a:pPr>
            <a:r>
              <a:rPr lang="zh-CN" altLang="en-US" sz="1867" dirty="0"/>
              <a:t>类 </a:t>
            </a:r>
            <a:r>
              <a:rPr lang="en-US" altLang="zh-CN" sz="1867" dirty="0"/>
              <a:t>B </a:t>
            </a:r>
            <a:r>
              <a:rPr lang="zh-CN" altLang="en-US" sz="1867" dirty="0"/>
              <a:t>和全局函数 </a:t>
            </a:r>
            <a:r>
              <a:rPr lang="en-US" altLang="zh-CN" sz="1867" dirty="0"/>
              <a:t>f </a:t>
            </a:r>
            <a:r>
              <a:rPr lang="zh-CN" altLang="en-US" sz="1867" dirty="0"/>
              <a:t>是类模板</a:t>
            </a:r>
            <a:r>
              <a:rPr lang="en-US" altLang="zh-CN" sz="1867" dirty="0"/>
              <a:t>A</a:t>
            </a:r>
            <a:r>
              <a:rPr lang="zh-CN" altLang="en-US" sz="1867" dirty="0"/>
              <a:t>所有实例的友元</a:t>
            </a:r>
            <a:endParaRPr lang="en-US" altLang="zh-CN" sz="1867" dirty="0"/>
          </a:p>
          <a:p>
            <a:pPr marL="0" indent="0" eaLnBrk="1" hangingPunct="1">
              <a:buNone/>
            </a:pPr>
            <a:r>
              <a:rPr lang="en-US" altLang="zh-CN" sz="1867" dirty="0"/>
              <a:t>B </a:t>
            </a:r>
            <a:r>
              <a:rPr lang="zh-CN" altLang="en-US" sz="1867" dirty="0"/>
              <a:t>的所有的成员函数和全局函数 </a:t>
            </a:r>
            <a:r>
              <a:rPr lang="en-US" altLang="zh-CN" sz="1867" dirty="0"/>
              <a:t>f </a:t>
            </a:r>
            <a:r>
              <a:rPr lang="zh-CN" altLang="en-US" sz="1867" dirty="0"/>
              <a:t>可以访问类模板 </a:t>
            </a:r>
            <a:r>
              <a:rPr lang="en-US" altLang="zh-CN" sz="1867" dirty="0"/>
              <a:t>A </a:t>
            </a:r>
            <a:r>
              <a:rPr lang="zh-CN" altLang="en-US" sz="1867" dirty="0"/>
              <a:t>的所有实例的私有成员。</a:t>
            </a:r>
          </a:p>
        </p:txBody>
      </p:sp>
    </p:spTree>
  </p:cSld>
  <p:clrMapOvr>
    <a:masterClrMapping/>
  </p:clrMapOvr>
  <p:transition spd="med">
    <p:fade/>
  </p:transition>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3346" name="Rectangle 2"/>
          <p:cNvSpPr>
            <a:spLocks noGrp="1" noChangeArrowheads="1"/>
          </p:cNvSpPr>
          <p:nvPr>
            <p:ph type="title"/>
          </p:nvPr>
        </p:nvSpPr>
        <p:spPr/>
        <p:txBody>
          <a:bodyPr/>
          <a:lstStyle/>
          <a:p>
            <a:pPr>
              <a:defRPr/>
            </a:pPr>
            <a:r>
              <a:rPr lang="zh-CN" altLang="en-US" dirty="0"/>
              <a:t>类模板或函数模板实例</a:t>
            </a:r>
          </a:p>
        </p:txBody>
      </p:sp>
      <p:sp>
        <p:nvSpPr>
          <p:cNvPr id="336899" name="Rectangle 3"/>
          <p:cNvSpPr>
            <a:spLocks noGrp="1" noChangeArrowheads="1"/>
          </p:cNvSpPr>
          <p:nvPr>
            <p:ph idx="4294967295"/>
          </p:nvPr>
        </p:nvSpPr>
        <p:spPr>
          <a:xfrm>
            <a:off x="1135063" y="1343025"/>
            <a:ext cx="11056937" cy="5734050"/>
          </a:xfrm>
        </p:spPr>
        <p:txBody>
          <a:bodyPr>
            <a:normAutofit lnSpcReduction="10000"/>
          </a:bodyPr>
          <a:lstStyle/>
          <a:p>
            <a:pPr marL="0" lvl="1" indent="0">
              <a:buNone/>
            </a:pPr>
            <a:r>
              <a:rPr lang="zh-CN" altLang="en-US" dirty="0"/>
              <a:t>类模板或函数模板的特定实例是友元</a:t>
            </a:r>
            <a:endParaRPr lang="en-US" altLang="zh-CN" b="1" dirty="0"/>
          </a:p>
          <a:p>
            <a:pPr marL="0" lvl="1" indent="0">
              <a:spcBef>
                <a:spcPts val="1600"/>
              </a:spcBef>
              <a:buNone/>
            </a:pPr>
            <a:r>
              <a:rPr lang="zh-CN" altLang="en-US" b="1" dirty="0"/>
              <a:t>声明格式</a:t>
            </a:r>
          </a:p>
          <a:p>
            <a:pPr marL="0" lvl="1" indent="0">
              <a:spcBef>
                <a:spcPts val="800"/>
              </a:spcBef>
              <a:buNone/>
            </a:pPr>
            <a:r>
              <a:rPr lang="en-US" altLang="zh-CN" sz="1867" dirty="0"/>
              <a:t>template &lt;class T&gt;  class B;        </a:t>
            </a:r>
            <a:endParaRPr lang="zh-CN" altLang="en-US" sz="1867" dirty="0"/>
          </a:p>
          <a:p>
            <a:pPr marL="0" lvl="1" indent="0">
              <a:spcBef>
                <a:spcPts val="0"/>
              </a:spcBef>
              <a:buNone/>
            </a:pPr>
            <a:r>
              <a:rPr lang="en-US" altLang="zh-CN" sz="1867" dirty="0"/>
              <a:t>template &lt;class T&gt;  void f(const T &amp;);    </a:t>
            </a:r>
            <a:endParaRPr lang="zh-CN" altLang="en-US" sz="1867" dirty="0"/>
          </a:p>
          <a:p>
            <a:pPr marL="0" lvl="1" indent="0">
              <a:spcBef>
                <a:spcPts val="0"/>
              </a:spcBef>
              <a:buNone/>
            </a:pPr>
            <a:r>
              <a:rPr lang="en-US" altLang="zh-CN" sz="1867" dirty="0"/>
              <a:t>template &lt;class type&gt; </a:t>
            </a:r>
          </a:p>
          <a:p>
            <a:pPr marL="0" lvl="1" indent="0">
              <a:spcBef>
                <a:spcPts val="0"/>
              </a:spcBef>
              <a:buNone/>
            </a:pPr>
            <a:r>
              <a:rPr lang="en-US" altLang="zh-CN" sz="1867" dirty="0"/>
              <a:t>class A {</a:t>
            </a:r>
          </a:p>
          <a:p>
            <a:pPr marL="0" lvl="1" indent="0">
              <a:spcBef>
                <a:spcPts val="0"/>
              </a:spcBef>
              <a:buNone/>
            </a:pPr>
            <a:r>
              <a:rPr lang="en-US" altLang="zh-CN" sz="1867" dirty="0"/>
              <a:t>      friend class B &lt;</a:t>
            </a:r>
            <a:r>
              <a:rPr lang="en-US" altLang="zh-CN" sz="1867" dirty="0" err="1"/>
              <a:t>int</a:t>
            </a:r>
            <a:r>
              <a:rPr lang="en-US" altLang="zh-CN" sz="1867" dirty="0"/>
              <a:t>&gt;;</a:t>
            </a:r>
          </a:p>
          <a:p>
            <a:pPr marL="0" lvl="1" indent="0">
              <a:spcBef>
                <a:spcPts val="0"/>
              </a:spcBef>
              <a:buNone/>
            </a:pPr>
            <a:r>
              <a:rPr lang="en-US" altLang="zh-CN" sz="1867" dirty="0"/>
              <a:t>      friend void f (const </a:t>
            </a:r>
            <a:r>
              <a:rPr lang="en-US" altLang="zh-CN" sz="1867" dirty="0" err="1"/>
              <a:t>int</a:t>
            </a:r>
            <a:r>
              <a:rPr lang="en-US" altLang="zh-CN" sz="1867" dirty="0"/>
              <a:t> &amp;);</a:t>
            </a:r>
          </a:p>
          <a:p>
            <a:pPr marL="0" lvl="1" indent="0">
              <a:spcBef>
                <a:spcPts val="0"/>
              </a:spcBef>
              <a:buNone/>
            </a:pPr>
            <a:r>
              <a:rPr lang="en-US" altLang="zh-CN" sz="1867" dirty="0"/>
              <a:t>       …</a:t>
            </a:r>
          </a:p>
          <a:p>
            <a:pPr marL="0" lvl="1" indent="0">
              <a:spcBef>
                <a:spcPts val="0"/>
              </a:spcBef>
              <a:buNone/>
            </a:pPr>
            <a:r>
              <a:rPr lang="en-US" altLang="zh-CN" sz="1867" dirty="0"/>
              <a:t>};</a:t>
            </a:r>
          </a:p>
          <a:p>
            <a:pPr marL="0" lvl="1" indent="0">
              <a:spcBef>
                <a:spcPts val="0"/>
              </a:spcBef>
              <a:buNone/>
            </a:pPr>
            <a:endParaRPr lang="en-US" altLang="zh-CN" sz="1867" dirty="0"/>
          </a:p>
          <a:p>
            <a:pPr marL="0" lvl="1" indent="0">
              <a:spcBef>
                <a:spcPts val="0"/>
              </a:spcBef>
              <a:buNone/>
            </a:pPr>
            <a:r>
              <a:rPr lang="zh-CN" altLang="en-US" b="1" dirty="0"/>
              <a:t>作用</a:t>
            </a:r>
            <a:endParaRPr lang="en-US" altLang="zh-CN" b="1" dirty="0"/>
          </a:p>
          <a:p>
            <a:pPr marL="0" indent="0"/>
            <a:r>
              <a:rPr lang="zh-CN" altLang="en-US" sz="1867" dirty="0"/>
              <a:t>与普通友元相同</a:t>
            </a:r>
            <a:endParaRPr lang="en-US" altLang="zh-CN" sz="1867" dirty="0"/>
          </a:p>
          <a:p>
            <a:pPr marL="0" indent="0"/>
            <a:r>
              <a:rPr lang="zh-CN" altLang="en-US" sz="1867" dirty="0"/>
              <a:t>将类模板 </a:t>
            </a:r>
            <a:r>
              <a:rPr lang="en-US" altLang="zh-CN" sz="1867" dirty="0"/>
              <a:t>B </a:t>
            </a:r>
            <a:r>
              <a:rPr lang="zh-CN" altLang="en-US" sz="1867" dirty="0"/>
              <a:t>的 </a:t>
            </a:r>
            <a:r>
              <a:rPr lang="en-US" altLang="zh-CN" sz="1867" dirty="0" err="1"/>
              <a:t>int</a:t>
            </a:r>
            <a:r>
              <a:rPr lang="en-US" altLang="zh-CN" sz="1867" dirty="0"/>
              <a:t> </a:t>
            </a:r>
            <a:r>
              <a:rPr lang="zh-CN" altLang="en-US" sz="1867" dirty="0"/>
              <a:t>实例和函数模板 </a:t>
            </a:r>
            <a:r>
              <a:rPr lang="en-US" altLang="zh-CN" sz="1867" dirty="0"/>
              <a:t>f </a:t>
            </a:r>
            <a:r>
              <a:rPr lang="zh-CN" altLang="en-US" sz="1867" dirty="0"/>
              <a:t>的 </a:t>
            </a:r>
            <a:r>
              <a:rPr lang="en-US" altLang="zh-CN" sz="1867" dirty="0" err="1"/>
              <a:t>int</a:t>
            </a:r>
            <a:r>
              <a:rPr lang="en-US" altLang="zh-CN" sz="1867" dirty="0"/>
              <a:t> </a:t>
            </a:r>
            <a:r>
              <a:rPr lang="zh-CN" altLang="en-US" sz="1867" dirty="0"/>
              <a:t>实例是类模板 </a:t>
            </a:r>
            <a:r>
              <a:rPr lang="en-US" altLang="zh-CN" sz="1867" dirty="0"/>
              <a:t>A </a:t>
            </a:r>
            <a:r>
              <a:rPr lang="zh-CN" altLang="en-US" sz="1867" dirty="0"/>
              <a:t>所有实例的友元</a:t>
            </a:r>
            <a:endParaRPr lang="en-US" altLang="zh-CN" sz="1867" dirty="0"/>
          </a:p>
          <a:p>
            <a:pPr marL="0" indent="0"/>
            <a:endParaRPr lang="en-US" altLang="zh-CN" dirty="0"/>
          </a:p>
          <a:p>
            <a:pPr marL="0" indent="0"/>
            <a:r>
              <a:rPr lang="zh-CN" altLang="en-US" b="1" dirty="0"/>
              <a:t>注意</a:t>
            </a:r>
            <a:endParaRPr lang="en-US" altLang="zh-CN" b="1" dirty="0"/>
          </a:p>
          <a:p>
            <a:pPr marL="0" indent="0"/>
            <a:r>
              <a:rPr lang="zh-CN" altLang="en-US" sz="1867" dirty="0"/>
              <a:t>必须声明类模板 </a:t>
            </a:r>
            <a:r>
              <a:rPr lang="en-US" altLang="zh-CN" sz="1867" dirty="0"/>
              <a:t>B </a:t>
            </a:r>
            <a:r>
              <a:rPr lang="zh-CN" altLang="en-US" sz="1867" dirty="0"/>
              <a:t>和函数模板 </a:t>
            </a:r>
            <a:r>
              <a:rPr lang="en-US" altLang="zh-CN" sz="1867" dirty="0"/>
              <a:t>f</a:t>
            </a:r>
            <a:r>
              <a:rPr lang="zh-CN" altLang="en-US" sz="1867" dirty="0"/>
              <a:t> </a:t>
            </a:r>
          </a:p>
        </p:txBody>
      </p:sp>
    </p:spTree>
  </p:cSld>
  <p:clrMapOvr>
    <a:masterClrMapping/>
  </p:clrMapOvr>
  <p:transition spd="med">
    <p:fade/>
  </p:transition>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76B27CA-3D5C-A79E-7D67-4DDEE930F1C4}"/>
              </a:ext>
            </a:extLst>
          </p:cNvPr>
          <p:cNvSpPr>
            <a:spLocks noGrp="1"/>
          </p:cNvSpPr>
          <p:nvPr>
            <p:ph type="title"/>
          </p:nvPr>
        </p:nvSpPr>
        <p:spPr>
          <a:xfrm>
            <a:off x="413853" y="249067"/>
            <a:ext cx="8643848" cy="480131"/>
          </a:xfrm>
        </p:spPr>
        <p:txBody>
          <a:bodyPr/>
          <a:lstStyle/>
          <a:p>
            <a:r>
              <a:rPr lang="zh-CN" altLang="en-US" dirty="0"/>
              <a:t>约束友元</a:t>
            </a:r>
          </a:p>
        </p:txBody>
      </p:sp>
      <p:sp>
        <p:nvSpPr>
          <p:cNvPr id="337923" name="Rectangle 3"/>
          <p:cNvSpPr>
            <a:spLocks noGrp="1" noChangeArrowheads="1"/>
          </p:cNvSpPr>
          <p:nvPr>
            <p:ph idx="4294967295"/>
          </p:nvPr>
        </p:nvSpPr>
        <p:spPr>
          <a:xfrm>
            <a:off x="846138" y="1930400"/>
            <a:ext cx="11345862" cy="4927600"/>
          </a:xfrm>
        </p:spPr>
        <p:txBody>
          <a:bodyPr>
            <a:normAutofit/>
          </a:bodyPr>
          <a:lstStyle/>
          <a:p>
            <a:pPr marL="0" lvl="1" indent="0">
              <a:buNone/>
            </a:pPr>
            <a:r>
              <a:rPr lang="zh-CN" altLang="en-US" b="1" dirty="0"/>
              <a:t>模板参数相同时是友元</a:t>
            </a:r>
            <a:endParaRPr lang="en-US" altLang="zh-CN" b="1" dirty="0"/>
          </a:p>
          <a:p>
            <a:pPr marL="0" lvl="1" indent="0">
              <a:buNone/>
            </a:pPr>
            <a:endParaRPr lang="en-US" altLang="zh-CN" b="1" dirty="0"/>
          </a:p>
          <a:p>
            <a:pPr marL="0" lvl="1" indent="0">
              <a:buNone/>
            </a:pPr>
            <a:r>
              <a:rPr lang="zh-CN" altLang="en-US" b="1" dirty="0"/>
              <a:t>声明格式</a:t>
            </a:r>
            <a:endParaRPr lang="en-US" altLang="zh-CN" b="1" dirty="0"/>
          </a:p>
          <a:p>
            <a:pPr marL="0" indent="0">
              <a:buNone/>
            </a:pPr>
            <a:r>
              <a:rPr lang="en-US" altLang="zh-CN" sz="1867" dirty="0"/>
              <a:t>template &lt;class T&gt;  class B;</a:t>
            </a:r>
          </a:p>
          <a:p>
            <a:pPr marL="0" indent="0">
              <a:buNone/>
            </a:pPr>
            <a:r>
              <a:rPr lang="en-US" altLang="zh-CN" sz="1867" dirty="0"/>
              <a:t>template &lt;class T&gt;  void f(const T &amp;);</a:t>
            </a:r>
          </a:p>
          <a:p>
            <a:pPr marL="0" indent="0">
              <a:buNone/>
            </a:pPr>
            <a:r>
              <a:rPr lang="en-US" altLang="zh-CN" sz="1867" dirty="0"/>
              <a:t>template &lt;class type&gt; </a:t>
            </a:r>
          </a:p>
          <a:p>
            <a:pPr marL="0" indent="0">
              <a:buNone/>
            </a:pPr>
            <a:r>
              <a:rPr lang="en-US" altLang="zh-CN" sz="1867" dirty="0"/>
              <a:t>class A {</a:t>
            </a:r>
          </a:p>
          <a:p>
            <a:pPr marL="0" indent="0">
              <a:buNone/>
            </a:pPr>
            <a:r>
              <a:rPr lang="en-US" altLang="zh-CN" sz="1867" dirty="0"/>
              <a:t>     friend class B &lt;type&gt;;</a:t>
            </a:r>
          </a:p>
          <a:p>
            <a:pPr marL="0" indent="0">
              <a:buNone/>
            </a:pPr>
            <a:r>
              <a:rPr lang="en-US" altLang="zh-CN" sz="1867" dirty="0"/>
              <a:t>     friend void f (const type &amp;);</a:t>
            </a:r>
          </a:p>
          <a:p>
            <a:pPr marL="0" indent="0">
              <a:buNone/>
            </a:pPr>
            <a:r>
              <a:rPr lang="en-US" altLang="zh-CN" sz="1867" dirty="0"/>
              <a:t>     …</a:t>
            </a:r>
          </a:p>
          <a:p>
            <a:pPr marL="0" indent="0">
              <a:buNone/>
            </a:pPr>
            <a:r>
              <a:rPr lang="en-US" altLang="zh-CN" sz="1867" dirty="0"/>
              <a:t>};</a:t>
            </a:r>
          </a:p>
        </p:txBody>
      </p:sp>
      <p:sp>
        <p:nvSpPr>
          <p:cNvPr id="5" name="Rectangle 2"/>
          <p:cNvSpPr txBox="1">
            <a:spLocks noChangeArrowheads="1"/>
          </p:cNvSpPr>
          <p:nvPr/>
        </p:nvSpPr>
        <p:spPr>
          <a:xfrm>
            <a:off x="846138" y="993564"/>
            <a:ext cx="10059457" cy="787400"/>
          </a:xfrm>
          <a:prstGeom prst="rect">
            <a:avLst/>
          </a:prstGeom>
        </p:spPr>
        <p:txBody>
          <a:bodyPr vert="horz" lIns="60960" rIns="60960" anchor="ctr">
            <a:normAutofit/>
          </a:bodyPr>
          <a:lstStyle/>
          <a:p>
            <a:pPr defTabSz="1219170">
              <a:spcBef>
                <a:spcPct val="0"/>
              </a:spcBef>
              <a:defRPr/>
            </a:pPr>
            <a:r>
              <a:rPr lang="zh-CN" altLang="en-US" sz="3733" b="1" dirty="0">
                <a:latin typeface="微软雅黑" pitchFamily="34" charset="-122"/>
                <a:ea typeface="微软雅黑" pitchFamily="34" charset="-122"/>
                <a:cs typeface="+mj-cs"/>
              </a:rPr>
              <a:t>约束友元</a:t>
            </a:r>
          </a:p>
        </p:txBody>
      </p:sp>
    </p:spTree>
  </p:cSld>
  <p:clrMapOvr>
    <a:masterClrMapping/>
  </p:clrMapOvr>
  <p:transition spd="med">
    <p:fade/>
  </p:transition>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5394" name="Rectangle 2"/>
          <p:cNvSpPr>
            <a:spLocks noGrp="1" noChangeArrowheads="1"/>
          </p:cNvSpPr>
          <p:nvPr>
            <p:ph type="title"/>
          </p:nvPr>
        </p:nvSpPr>
        <p:spPr/>
        <p:txBody>
          <a:bodyPr/>
          <a:lstStyle/>
          <a:p>
            <a:pPr eaLnBrk="1" hangingPunct="1">
              <a:defRPr/>
            </a:pPr>
            <a:r>
              <a:rPr lang="zh-CN" altLang="en-US" dirty="0"/>
              <a:t>约束友元实例：友元函数</a:t>
            </a:r>
          </a:p>
        </p:txBody>
      </p:sp>
      <p:sp>
        <p:nvSpPr>
          <p:cNvPr id="338947" name="Rectangle 3"/>
          <p:cNvSpPr>
            <a:spLocks noGrp="1" noChangeArrowheads="1"/>
          </p:cNvSpPr>
          <p:nvPr>
            <p:ph idx="4294967295"/>
          </p:nvPr>
        </p:nvSpPr>
        <p:spPr>
          <a:xfrm>
            <a:off x="643385" y="1438486"/>
            <a:ext cx="11322050" cy="1933575"/>
          </a:xfrm>
        </p:spPr>
        <p:txBody>
          <a:bodyPr>
            <a:normAutofit fontScale="92500" lnSpcReduction="20000"/>
          </a:bodyPr>
          <a:lstStyle/>
          <a:p>
            <a:pPr marL="0" indent="0" eaLnBrk="1" hangingPunct="1">
              <a:lnSpc>
                <a:spcPct val="110000"/>
              </a:lnSpc>
              <a:buNone/>
            </a:pPr>
            <a:r>
              <a:rPr lang="zh-CN" altLang="en-US" b="1" dirty="0"/>
              <a:t>为类模板</a:t>
            </a:r>
            <a:r>
              <a:rPr lang="en-US" altLang="zh-CN" b="1" dirty="0"/>
              <a:t>Array</a:t>
            </a:r>
            <a:r>
              <a:rPr lang="zh-CN" altLang="en-US" b="1" dirty="0"/>
              <a:t>增加一个输出运算符重载函数，可以直接输出数组的所有元素</a:t>
            </a:r>
            <a:endParaRPr lang="en-US" altLang="zh-CN" b="1" dirty="0"/>
          </a:p>
          <a:p>
            <a:pPr marL="0" indent="0" eaLnBrk="1" hangingPunct="1">
              <a:lnSpc>
                <a:spcPct val="110000"/>
              </a:lnSpc>
              <a:buNone/>
            </a:pPr>
            <a:r>
              <a:rPr lang="zh-CN" altLang="en-US" sz="1867" dirty="0"/>
              <a:t>如有定义</a:t>
            </a:r>
          </a:p>
          <a:p>
            <a:pPr marL="457200" lvl="1" indent="0">
              <a:lnSpc>
                <a:spcPct val="110000"/>
              </a:lnSpc>
              <a:buNone/>
            </a:pPr>
            <a:r>
              <a:rPr lang="en-US" altLang="zh-CN" sz="1867" dirty="0"/>
              <a:t>Array&lt;</a:t>
            </a:r>
            <a:r>
              <a:rPr lang="en-US" altLang="zh-CN" sz="1867" dirty="0" err="1"/>
              <a:t>int</a:t>
            </a:r>
            <a:r>
              <a:rPr lang="en-US" altLang="zh-CN" sz="1867" dirty="0"/>
              <a:t>&gt;  array(10,20);</a:t>
            </a:r>
          </a:p>
          <a:p>
            <a:pPr marL="0" indent="0" eaLnBrk="1" hangingPunct="1">
              <a:lnSpc>
                <a:spcPct val="110000"/>
              </a:lnSpc>
              <a:buNone/>
            </a:pPr>
            <a:r>
              <a:rPr lang="zh-CN" altLang="en-US" sz="1867" dirty="0"/>
              <a:t>可以直接用</a:t>
            </a:r>
            <a:r>
              <a:rPr lang="en-US" altLang="zh-CN" sz="1867" dirty="0" err="1"/>
              <a:t>cout</a:t>
            </a:r>
            <a:r>
              <a:rPr lang="en-US" altLang="zh-CN" sz="1867" dirty="0"/>
              <a:t> &lt;&lt; array; </a:t>
            </a:r>
            <a:r>
              <a:rPr lang="zh-CN" altLang="en-US" sz="1867" dirty="0"/>
              <a:t>输出这</a:t>
            </a:r>
            <a:r>
              <a:rPr lang="en-US" altLang="zh-CN" sz="1867" dirty="0"/>
              <a:t>11</a:t>
            </a:r>
            <a:r>
              <a:rPr lang="zh-CN" altLang="en-US" sz="1867" dirty="0"/>
              <a:t>个元素的值。</a:t>
            </a:r>
          </a:p>
        </p:txBody>
      </p:sp>
      <p:sp>
        <p:nvSpPr>
          <p:cNvPr id="4" name="矩形 3"/>
          <p:cNvSpPr/>
          <p:nvPr/>
        </p:nvSpPr>
        <p:spPr>
          <a:xfrm>
            <a:off x="643385" y="3786278"/>
            <a:ext cx="1415772" cy="461665"/>
          </a:xfrm>
          <a:prstGeom prst="rect">
            <a:avLst/>
          </a:prstGeom>
        </p:spPr>
        <p:txBody>
          <a:bodyPr wrap="none">
            <a:spAutoFit/>
          </a:bodyPr>
          <a:lstStyle/>
          <a:p>
            <a:r>
              <a:rPr lang="zh-CN" altLang="en-US" sz="2400" b="1" dirty="0">
                <a:latin typeface="微软雅黑" pitchFamily="34" charset="-122"/>
                <a:ea typeface="微软雅黑" pitchFamily="34" charset="-122"/>
              </a:rPr>
              <a:t>实现考虑</a:t>
            </a:r>
          </a:p>
        </p:txBody>
      </p:sp>
      <p:sp>
        <p:nvSpPr>
          <p:cNvPr id="5" name="矩形 4"/>
          <p:cNvSpPr/>
          <p:nvPr/>
        </p:nvSpPr>
        <p:spPr>
          <a:xfrm>
            <a:off x="643385" y="4278720"/>
            <a:ext cx="10634215" cy="1381597"/>
          </a:xfrm>
          <a:prstGeom prst="rect">
            <a:avLst/>
          </a:prstGeom>
        </p:spPr>
        <p:txBody>
          <a:bodyPr wrap="square">
            <a:spAutoFit/>
          </a:bodyPr>
          <a:lstStyle/>
          <a:p>
            <a:pPr>
              <a:lnSpc>
                <a:spcPct val="130000"/>
              </a:lnSpc>
              <a:spcBef>
                <a:spcPts val="800"/>
              </a:spcBef>
            </a:pPr>
            <a:r>
              <a:rPr lang="zh-CN" altLang="en-US" sz="1867" dirty="0">
                <a:latin typeface="微软雅黑" pitchFamily="34" charset="-122"/>
                <a:ea typeface="微软雅黑" pitchFamily="34" charset="-122"/>
              </a:rPr>
              <a:t>要直接输出数组的所有元素，可以为类模板</a:t>
            </a:r>
            <a:r>
              <a:rPr lang="en-US" altLang="zh-CN" sz="1867" dirty="0">
                <a:latin typeface="微软雅黑" pitchFamily="34" charset="-122"/>
                <a:ea typeface="微软雅黑" pitchFamily="34" charset="-122"/>
              </a:rPr>
              <a:t>Array</a:t>
            </a:r>
            <a:r>
              <a:rPr lang="zh-CN" altLang="en-US" sz="1867" dirty="0">
                <a:latin typeface="微软雅黑" pitchFamily="34" charset="-122"/>
                <a:ea typeface="微软雅黑" pitchFamily="34" charset="-122"/>
              </a:rPr>
              <a:t>重载“</a:t>
            </a:r>
            <a:r>
              <a:rPr lang="en-US" altLang="zh-CN" sz="1867" dirty="0">
                <a:latin typeface="微软雅黑" pitchFamily="34" charset="-122"/>
                <a:ea typeface="微软雅黑" pitchFamily="34" charset="-122"/>
              </a:rPr>
              <a:t>&lt;&lt;”</a:t>
            </a:r>
            <a:r>
              <a:rPr lang="zh-CN" altLang="en-US" sz="1867" dirty="0">
                <a:latin typeface="微软雅黑" pitchFamily="34" charset="-122"/>
                <a:ea typeface="微软雅黑" pitchFamily="34" charset="-122"/>
              </a:rPr>
              <a:t>运算符。</a:t>
            </a:r>
          </a:p>
          <a:p>
            <a:pPr>
              <a:lnSpc>
                <a:spcPct val="130000"/>
              </a:lnSpc>
              <a:spcBef>
                <a:spcPts val="800"/>
              </a:spcBef>
            </a:pPr>
            <a:r>
              <a:rPr lang="zh-CN" altLang="en-US" sz="1867" dirty="0">
                <a:latin typeface="微软雅黑" pitchFamily="34" charset="-122"/>
                <a:ea typeface="微软雅黑" pitchFamily="34" charset="-122"/>
              </a:rPr>
              <a:t>由于</a:t>
            </a:r>
            <a:r>
              <a:rPr lang="en-US" altLang="zh-CN" sz="1867" dirty="0">
                <a:latin typeface="微软雅黑" pitchFamily="34" charset="-122"/>
                <a:ea typeface="微软雅黑" pitchFamily="34" charset="-122"/>
              </a:rPr>
              <a:t>Array</a:t>
            </a:r>
            <a:r>
              <a:rPr lang="zh-CN" altLang="en-US" sz="1867" dirty="0">
                <a:latin typeface="微软雅黑" pitchFamily="34" charset="-122"/>
                <a:ea typeface="微软雅黑" pitchFamily="34" charset="-122"/>
              </a:rPr>
              <a:t>是一个类模板，可用于不同类型的数组，因此，该输出运算符重载函数也应该是函数模板。</a:t>
            </a:r>
          </a:p>
          <a:p>
            <a:pPr>
              <a:lnSpc>
                <a:spcPct val="130000"/>
              </a:lnSpc>
              <a:spcBef>
                <a:spcPts val="800"/>
              </a:spcBef>
            </a:pPr>
            <a:r>
              <a:rPr lang="zh-CN" altLang="en-US" sz="1867" dirty="0">
                <a:latin typeface="微软雅黑" pitchFamily="34" charset="-122"/>
                <a:ea typeface="微软雅黑" pitchFamily="34" charset="-122"/>
              </a:rPr>
              <a:t>当</a:t>
            </a:r>
            <a:r>
              <a:rPr lang="en-US" altLang="zh-CN" sz="1867" dirty="0">
                <a:latin typeface="微软雅黑" pitchFamily="34" charset="-122"/>
                <a:ea typeface="微软雅黑" pitchFamily="34" charset="-122"/>
              </a:rPr>
              <a:t>array</a:t>
            </a:r>
            <a:r>
              <a:rPr lang="zh-CN" altLang="en-US" sz="1867" dirty="0">
                <a:latin typeface="微软雅黑" pitchFamily="34" charset="-122"/>
                <a:ea typeface="微软雅黑" pitchFamily="34" charset="-122"/>
              </a:rPr>
              <a:t>和</a:t>
            </a:r>
            <a:r>
              <a:rPr lang="en-US" altLang="zh-CN" sz="1867" dirty="0">
                <a:latin typeface="微软雅黑" pitchFamily="34" charset="-122"/>
                <a:ea typeface="微软雅黑" pitchFamily="34" charset="-122"/>
              </a:rPr>
              <a:t>operator&lt;&lt;</a:t>
            </a:r>
            <a:r>
              <a:rPr lang="zh-CN" altLang="en-US" sz="1867" dirty="0">
                <a:latin typeface="微软雅黑" pitchFamily="34" charset="-122"/>
                <a:ea typeface="微软雅黑" pitchFamily="34" charset="-122"/>
              </a:rPr>
              <a:t>取相同实参时，</a:t>
            </a:r>
            <a:r>
              <a:rPr lang="en-US" altLang="zh-CN" sz="1867" dirty="0">
                <a:latin typeface="微软雅黑" pitchFamily="34" charset="-122"/>
                <a:ea typeface="微软雅黑" pitchFamily="34" charset="-122"/>
              </a:rPr>
              <a:t>array</a:t>
            </a:r>
            <a:r>
              <a:rPr lang="zh-CN" altLang="en-US" sz="1867" dirty="0">
                <a:latin typeface="微软雅黑" pitchFamily="34" charset="-122"/>
                <a:ea typeface="微软雅黑" pitchFamily="34" charset="-122"/>
              </a:rPr>
              <a:t>的实例将</a:t>
            </a:r>
            <a:r>
              <a:rPr lang="en-US" altLang="zh-CN" sz="1867" dirty="0">
                <a:latin typeface="微软雅黑" pitchFamily="34" charset="-122"/>
                <a:ea typeface="微软雅黑" pitchFamily="34" charset="-122"/>
              </a:rPr>
              <a:t>operator&lt;&lt;</a:t>
            </a:r>
            <a:r>
              <a:rPr lang="zh-CN" altLang="en-US" sz="1867" dirty="0">
                <a:latin typeface="微软雅黑" pitchFamily="34" charset="-122"/>
                <a:ea typeface="微软雅黑" pitchFamily="34" charset="-122"/>
              </a:rPr>
              <a:t>的实例作为友元</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7442" name="Rectangle 2"/>
          <p:cNvSpPr>
            <a:spLocks noGrp="1" noChangeArrowheads="1"/>
          </p:cNvSpPr>
          <p:nvPr>
            <p:ph type="title"/>
          </p:nvPr>
        </p:nvSpPr>
        <p:spPr/>
        <p:txBody>
          <a:bodyPr/>
          <a:lstStyle/>
          <a:p>
            <a:pPr eaLnBrk="1" hangingPunct="1">
              <a:defRPr/>
            </a:pPr>
            <a:r>
              <a:rPr lang="zh-CN" altLang="en-US" dirty="0"/>
              <a:t>重载函数模板的实现</a:t>
            </a:r>
          </a:p>
        </p:txBody>
      </p:sp>
      <p:sp>
        <p:nvSpPr>
          <p:cNvPr id="340995" name="Rectangle 3"/>
          <p:cNvSpPr>
            <a:spLocks noGrp="1" noChangeArrowheads="1"/>
          </p:cNvSpPr>
          <p:nvPr>
            <p:ph idx="4294967295"/>
          </p:nvPr>
        </p:nvSpPr>
        <p:spPr>
          <a:xfrm>
            <a:off x="772160" y="1491403"/>
            <a:ext cx="10363200" cy="4572000"/>
          </a:xfrm>
        </p:spPr>
        <p:txBody>
          <a:bodyPr>
            <a:normAutofit/>
          </a:bodyPr>
          <a:lstStyle/>
          <a:p>
            <a:pPr eaLnBrk="1" hangingPunct="1">
              <a:lnSpc>
                <a:spcPct val="110000"/>
              </a:lnSpc>
              <a:buFont typeface="Wingdings" pitchFamily="2" charset="2"/>
              <a:buNone/>
            </a:pPr>
            <a:r>
              <a:rPr lang="en-US" altLang="zh-CN" sz="1867" dirty="0"/>
              <a:t>template&lt;class type&gt;</a:t>
            </a:r>
          </a:p>
          <a:p>
            <a:pPr eaLnBrk="1" hangingPunct="1">
              <a:lnSpc>
                <a:spcPct val="110000"/>
              </a:lnSpc>
              <a:buFont typeface="Wingdings" pitchFamily="2" charset="2"/>
              <a:buNone/>
            </a:pPr>
            <a:r>
              <a:rPr lang="en-US" altLang="zh-CN" sz="1867" dirty="0" err="1"/>
              <a:t>ostream</a:t>
            </a:r>
            <a:r>
              <a:rPr lang="en-US" altLang="zh-CN" sz="1867" dirty="0"/>
              <a:t> &amp;operator&lt;&lt;(</a:t>
            </a:r>
            <a:r>
              <a:rPr lang="en-US" altLang="zh-CN" sz="1867" dirty="0" err="1"/>
              <a:t>ostream</a:t>
            </a:r>
            <a:r>
              <a:rPr lang="en-US" altLang="zh-CN" sz="1867" dirty="0"/>
              <a:t> &amp;</a:t>
            </a:r>
            <a:r>
              <a:rPr lang="en-US" altLang="zh-CN" sz="1867" dirty="0" err="1"/>
              <a:t>os</a:t>
            </a:r>
            <a:r>
              <a:rPr lang="en-US" altLang="zh-CN" sz="1867" dirty="0"/>
              <a:t>,   const Array&lt;type&gt; &amp;</a:t>
            </a:r>
            <a:r>
              <a:rPr lang="en-US" altLang="zh-CN" sz="1867" dirty="0" err="1"/>
              <a:t>obj</a:t>
            </a:r>
            <a:r>
              <a:rPr lang="en-US" altLang="zh-CN" sz="1867" dirty="0"/>
              <a:t> )</a:t>
            </a:r>
          </a:p>
          <a:p>
            <a:pPr eaLnBrk="1" hangingPunct="1">
              <a:lnSpc>
                <a:spcPct val="110000"/>
              </a:lnSpc>
              <a:buFont typeface="Wingdings" pitchFamily="2" charset="2"/>
              <a:buNone/>
            </a:pPr>
            <a:r>
              <a:rPr lang="en-US" altLang="zh-CN" sz="1867" dirty="0"/>
              <a:t>{ </a:t>
            </a:r>
          </a:p>
          <a:p>
            <a:pPr eaLnBrk="1" hangingPunct="1">
              <a:lnSpc>
                <a:spcPct val="110000"/>
              </a:lnSpc>
              <a:buFont typeface="Wingdings" pitchFamily="2" charset="2"/>
              <a:buNone/>
            </a:pPr>
            <a:r>
              <a:rPr lang="en-US" altLang="zh-CN" sz="1867" dirty="0"/>
              <a:t>     </a:t>
            </a:r>
            <a:r>
              <a:rPr lang="en-US" altLang="zh-CN" sz="1867" dirty="0" err="1"/>
              <a:t>os</a:t>
            </a:r>
            <a:r>
              <a:rPr lang="en-US" altLang="zh-CN" sz="1867" dirty="0"/>
              <a:t> &lt;&lt; </a:t>
            </a:r>
            <a:r>
              <a:rPr lang="en-US" altLang="zh-CN" sz="1867" dirty="0" err="1"/>
              <a:t>endl</a:t>
            </a:r>
            <a:r>
              <a:rPr lang="en-US" altLang="zh-CN" sz="1867" dirty="0"/>
              <a:t>;</a:t>
            </a:r>
          </a:p>
          <a:p>
            <a:pPr eaLnBrk="1" hangingPunct="1">
              <a:lnSpc>
                <a:spcPct val="110000"/>
              </a:lnSpc>
              <a:buFont typeface="Wingdings" pitchFamily="2" charset="2"/>
              <a:buNone/>
            </a:pPr>
            <a:r>
              <a:rPr lang="en-US" altLang="zh-CN" sz="1867" dirty="0"/>
              <a:t>     for (</a:t>
            </a:r>
            <a:r>
              <a:rPr lang="en-US" altLang="zh-CN" sz="1867" dirty="0" err="1"/>
              <a:t>int</a:t>
            </a:r>
            <a:r>
              <a:rPr lang="en-US" altLang="zh-CN" sz="1867" dirty="0"/>
              <a:t> </a:t>
            </a:r>
            <a:r>
              <a:rPr lang="en-US" altLang="zh-CN" sz="1867" dirty="0" err="1"/>
              <a:t>i</a:t>
            </a:r>
            <a:r>
              <a:rPr lang="en-US" altLang="zh-CN" sz="1867" dirty="0"/>
              <a:t>=0; </a:t>
            </a:r>
            <a:r>
              <a:rPr lang="en-US" altLang="zh-CN" sz="1867" dirty="0" err="1"/>
              <a:t>i</a:t>
            </a:r>
            <a:r>
              <a:rPr lang="en-US" altLang="zh-CN" sz="1867" dirty="0"/>
              <a:t> &lt; </a:t>
            </a:r>
            <a:r>
              <a:rPr lang="en-US" altLang="zh-CN" sz="1867" dirty="0" err="1"/>
              <a:t>obj.high</a:t>
            </a:r>
            <a:r>
              <a:rPr lang="en-US" altLang="zh-CN" sz="1867" dirty="0"/>
              <a:t> - </a:t>
            </a:r>
            <a:r>
              <a:rPr lang="en-US" altLang="zh-CN" sz="1867" dirty="0" err="1"/>
              <a:t>obj.low</a:t>
            </a:r>
            <a:r>
              <a:rPr lang="en-US" altLang="zh-CN" sz="1867" dirty="0"/>
              <a:t> + 1; ++</a:t>
            </a:r>
            <a:r>
              <a:rPr lang="en-US" altLang="zh-CN" sz="1867" dirty="0" err="1"/>
              <a:t>i</a:t>
            </a:r>
            <a:r>
              <a:rPr lang="en-US" altLang="zh-CN" sz="1867" dirty="0"/>
              <a:t>) </a:t>
            </a:r>
          </a:p>
          <a:p>
            <a:pPr eaLnBrk="1" hangingPunct="1">
              <a:lnSpc>
                <a:spcPct val="110000"/>
              </a:lnSpc>
              <a:buFont typeface="Wingdings" pitchFamily="2" charset="2"/>
              <a:buNone/>
            </a:pPr>
            <a:r>
              <a:rPr lang="en-US" altLang="zh-CN" sz="1867" dirty="0"/>
              <a:t>          </a:t>
            </a:r>
            <a:r>
              <a:rPr lang="en-US" altLang="zh-CN" sz="1867" dirty="0" err="1"/>
              <a:t>os</a:t>
            </a:r>
            <a:r>
              <a:rPr lang="en-US" altLang="zh-CN" sz="1867" dirty="0"/>
              <a:t> &lt;&lt; </a:t>
            </a:r>
            <a:r>
              <a:rPr lang="en-US" altLang="zh-CN" sz="1867" dirty="0" err="1"/>
              <a:t>obj.storage</a:t>
            </a:r>
            <a:r>
              <a:rPr lang="en-US" altLang="zh-CN" sz="1867" dirty="0"/>
              <a:t>[</a:t>
            </a:r>
            <a:r>
              <a:rPr lang="en-US" altLang="zh-CN" sz="1867" dirty="0" err="1"/>
              <a:t>i</a:t>
            </a:r>
            <a:r>
              <a:rPr lang="en-US" altLang="zh-CN" sz="1867" dirty="0"/>
              <a:t>] &lt;&lt; '\t';</a:t>
            </a:r>
          </a:p>
          <a:p>
            <a:pPr eaLnBrk="1" hangingPunct="1">
              <a:lnSpc>
                <a:spcPct val="110000"/>
              </a:lnSpc>
              <a:buFont typeface="Wingdings" pitchFamily="2" charset="2"/>
              <a:buNone/>
            </a:pPr>
            <a:r>
              <a:rPr lang="en-US" altLang="zh-CN" sz="1867" dirty="0"/>
              <a:t>     return </a:t>
            </a:r>
            <a:r>
              <a:rPr lang="en-US" altLang="zh-CN" sz="1867" dirty="0" err="1"/>
              <a:t>os</a:t>
            </a:r>
            <a:r>
              <a:rPr lang="en-US" altLang="zh-CN" sz="1867" dirty="0"/>
              <a:t>;</a:t>
            </a:r>
          </a:p>
          <a:p>
            <a:pPr eaLnBrk="1" hangingPunct="1">
              <a:lnSpc>
                <a:spcPct val="110000"/>
              </a:lnSpc>
              <a:buFont typeface="Wingdings" pitchFamily="2" charset="2"/>
              <a:buNone/>
            </a:pPr>
            <a:r>
              <a:rPr lang="en-US" altLang="zh-CN" sz="1867" dirty="0"/>
              <a:t>}</a:t>
            </a:r>
          </a:p>
        </p:txBody>
      </p:sp>
    </p:spTree>
  </p:cSld>
  <p:clrMapOvr>
    <a:masterClrMapping/>
  </p:clrMapOvr>
  <p:transition spd="med">
    <p:fade/>
  </p:transition>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8466" name="Rectangle 2"/>
          <p:cNvSpPr>
            <a:spLocks noGrp="1" noChangeArrowheads="1"/>
          </p:cNvSpPr>
          <p:nvPr>
            <p:ph type="title"/>
          </p:nvPr>
        </p:nvSpPr>
        <p:spPr/>
        <p:txBody>
          <a:bodyPr>
            <a:normAutofit/>
          </a:bodyPr>
          <a:lstStyle/>
          <a:p>
            <a:pPr eaLnBrk="1" hangingPunct="1">
              <a:defRPr/>
            </a:pPr>
            <a:r>
              <a:rPr lang="zh-CN" altLang="en-US" dirty="0"/>
              <a:t>增加了输出重载的类模板</a:t>
            </a:r>
            <a:r>
              <a:rPr lang="en-US" altLang="zh-CN" dirty="0"/>
              <a:t>Array</a:t>
            </a:r>
          </a:p>
        </p:txBody>
      </p:sp>
      <p:sp>
        <p:nvSpPr>
          <p:cNvPr id="342019" name="Rectangle 3"/>
          <p:cNvSpPr>
            <a:spLocks noGrp="1" noChangeArrowheads="1"/>
          </p:cNvSpPr>
          <p:nvPr>
            <p:ph idx="4294967295"/>
          </p:nvPr>
        </p:nvSpPr>
        <p:spPr>
          <a:xfrm>
            <a:off x="636693" y="1580727"/>
            <a:ext cx="11277600" cy="4708525"/>
          </a:xfrm>
        </p:spPr>
        <p:txBody>
          <a:bodyPr>
            <a:normAutofit lnSpcReduction="10000"/>
          </a:bodyPr>
          <a:lstStyle/>
          <a:p>
            <a:pPr eaLnBrk="1" hangingPunct="1">
              <a:lnSpc>
                <a:spcPct val="90000"/>
              </a:lnSpc>
              <a:buFont typeface="Wingdings" pitchFamily="2" charset="2"/>
              <a:buNone/>
            </a:pPr>
            <a:r>
              <a:rPr lang="en-US" altLang="zh-CN" sz="1867" dirty="0"/>
              <a:t>template &lt;class T&gt; class Array;     </a:t>
            </a:r>
            <a:endParaRPr lang="zh-CN" altLang="en-US" sz="1867" dirty="0"/>
          </a:p>
          <a:p>
            <a:pPr eaLnBrk="1" hangingPunct="1">
              <a:lnSpc>
                <a:spcPct val="90000"/>
              </a:lnSpc>
              <a:buFont typeface="Wingdings" pitchFamily="2" charset="2"/>
              <a:buNone/>
            </a:pPr>
            <a:r>
              <a:rPr lang="en-US" altLang="zh-CN" sz="1867" dirty="0"/>
              <a:t>template&lt;class  type&gt; </a:t>
            </a:r>
            <a:r>
              <a:rPr lang="en-US" altLang="zh-CN" sz="1867" dirty="0" err="1"/>
              <a:t>ostream</a:t>
            </a:r>
            <a:r>
              <a:rPr lang="en-US" altLang="zh-CN" sz="1867" dirty="0"/>
              <a:t> &amp;operator&lt;&lt;(</a:t>
            </a:r>
            <a:r>
              <a:rPr lang="en-US" altLang="zh-CN" sz="1867" dirty="0" err="1"/>
              <a:t>ostream</a:t>
            </a:r>
            <a:r>
              <a:rPr lang="en-US" altLang="zh-CN" sz="1867" dirty="0"/>
              <a:t> &amp;</a:t>
            </a:r>
            <a:r>
              <a:rPr lang="en-US" altLang="zh-CN" sz="1867" dirty="0" err="1"/>
              <a:t>os</a:t>
            </a:r>
            <a:r>
              <a:rPr lang="en-US" altLang="zh-CN" sz="1867" dirty="0"/>
              <a:t>,   const Array&lt;type&gt;&amp;</a:t>
            </a:r>
            <a:r>
              <a:rPr lang="en-US" altLang="zh-CN" sz="1867" dirty="0" err="1"/>
              <a:t>obj</a:t>
            </a:r>
            <a:r>
              <a:rPr lang="en-US" altLang="zh-CN" sz="1867" dirty="0"/>
              <a:t>);      </a:t>
            </a:r>
            <a:endParaRPr lang="zh-CN" altLang="en-US" sz="1867" dirty="0"/>
          </a:p>
          <a:p>
            <a:pPr eaLnBrk="1" hangingPunct="1">
              <a:lnSpc>
                <a:spcPct val="90000"/>
              </a:lnSpc>
              <a:buFont typeface="Wingdings" pitchFamily="2" charset="2"/>
              <a:buNone/>
            </a:pPr>
            <a:r>
              <a:rPr lang="en-US" altLang="zh-CN" sz="1867" dirty="0"/>
              <a:t>template &lt;class T&gt;</a:t>
            </a:r>
          </a:p>
          <a:p>
            <a:pPr eaLnBrk="1" hangingPunct="1">
              <a:lnSpc>
                <a:spcPct val="90000"/>
              </a:lnSpc>
              <a:buFont typeface="Wingdings" pitchFamily="2" charset="2"/>
              <a:buNone/>
            </a:pPr>
            <a:r>
              <a:rPr lang="en-US" altLang="zh-CN" sz="1867" dirty="0"/>
              <a:t>class Array</a:t>
            </a:r>
          </a:p>
          <a:p>
            <a:pPr eaLnBrk="1" hangingPunct="1">
              <a:lnSpc>
                <a:spcPct val="90000"/>
              </a:lnSpc>
              <a:buFont typeface="Wingdings" pitchFamily="2" charset="2"/>
              <a:buNone/>
            </a:pPr>
            <a:r>
              <a:rPr lang="en-US" altLang="zh-CN" sz="1867" dirty="0"/>
              <a:t>{  </a:t>
            </a:r>
          </a:p>
          <a:p>
            <a:pPr eaLnBrk="1" hangingPunct="1">
              <a:lnSpc>
                <a:spcPct val="90000"/>
              </a:lnSpc>
              <a:buFont typeface="Wingdings" pitchFamily="2" charset="2"/>
              <a:buNone/>
            </a:pPr>
            <a:r>
              <a:rPr lang="en-US" altLang="zh-CN" sz="1867" dirty="0"/>
              <a:t>         friend </a:t>
            </a:r>
            <a:r>
              <a:rPr lang="en-US" altLang="zh-CN" sz="1867" dirty="0" err="1"/>
              <a:t>ostream</a:t>
            </a:r>
            <a:r>
              <a:rPr lang="en-US" altLang="zh-CN" sz="1867" dirty="0"/>
              <a:t> &amp;operator&lt;&lt;(</a:t>
            </a:r>
            <a:r>
              <a:rPr lang="en-US" altLang="zh-CN" sz="1867" dirty="0" err="1"/>
              <a:t>ostream</a:t>
            </a:r>
            <a:r>
              <a:rPr lang="en-US" altLang="zh-CN" sz="1867" dirty="0"/>
              <a:t> &amp;, const </a:t>
            </a:r>
            <a:r>
              <a:rPr lang="en-US" altLang="zh-CN" sz="1867" dirty="0">
                <a:solidFill>
                  <a:schemeClr val="tx2"/>
                </a:solidFill>
              </a:rPr>
              <a:t>Array&lt;T&gt;</a:t>
            </a:r>
            <a:r>
              <a:rPr lang="en-US" altLang="zh-CN" sz="1867" dirty="0"/>
              <a:t> &amp;);</a:t>
            </a:r>
          </a:p>
          <a:p>
            <a:pPr eaLnBrk="1" hangingPunct="1">
              <a:lnSpc>
                <a:spcPct val="90000"/>
              </a:lnSpc>
              <a:buFont typeface="Wingdings" pitchFamily="2" charset="2"/>
              <a:buNone/>
            </a:pPr>
            <a:r>
              <a:rPr lang="en-US" altLang="zh-CN" sz="1867" dirty="0"/>
              <a:t>   private:</a:t>
            </a:r>
          </a:p>
          <a:p>
            <a:pPr eaLnBrk="1" hangingPunct="1">
              <a:lnSpc>
                <a:spcPct val="90000"/>
              </a:lnSpc>
              <a:buFont typeface="Wingdings" pitchFamily="2" charset="2"/>
              <a:buNone/>
            </a:pPr>
            <a:r>
              <a:rPr lang="en-US" altLang="zh-CN" sz="1867" dirty="0"/>
              <a:t>         </a:t>
            </a:r>
            <a:r>
              <a:rPr lang="en-US" altLang="zh-CN" sz="1867" dirty="0" err="1"/>
              <a:t>int</a:t>
            </a:r>
            <a:r>
              <a:rPr lang="en-US" altLang="zh-CN" sz="1867" dirty="0"/>
              <a:t> low;  </a:t>
            </a:r>
          </a:p>
          <a:p>
            <a:pPr eaLnBrk="1" hangingPunct="1">
              <a:lnSpc>
                <a:spcPct val="90000"/>
              </a:lnSpc>
              <a:buFont typeface="Wingdings" pitchFamily="2" charset="2"/>
              <a:buNone/>
            </a:pPr>
            <a:r>
              <a:rPr lang="en-US" altLang="zh-CN" sz="1867" dirty="0"/>
              <a:t>         </a:t>
            </a:r>
            <a:r>
              <a:rPr lang="en-US" altLang="zh-CN" sz="1867" dirty="0" err="1"/>
              <a:t>int</a:t>
            </a:r>
            <a:r>
              <a:rPr lang="en-US" altLang="zh-CN" sz="1867" dirty="0"/>
              <a:t> high;</a:t>
            </a:r>
          </a:p>
          <a:p>
            <a:pPr eaLnBrk="1" hangingPunct="1">
              <a:lnSpc>
                <a:spcPct val="90000"/>
              </a:lnSpc>
              <a:buFont typeface="Wingdings" pitchFamily="2" charset="2"/>
              <a:buNone/>
            </a:pPr>
            <a:r>
              <a:rPr lang="en-US" altLang="zh-CN" sz="1867" dirty="0"/>
              <a:t>         T *storage;</a:t>
            </a:r>
          </a:p>
          <a:p>
            <a:pPr eaLnBrk="1" hangingPunct="1">
              <a:lnSpc>
                <a:spcPct val="90000"/>
              </a:lnSpc>
              <a:buFont typeface="Wingdings" pitchFamily="2" charset="2"/>
              <a:buNone/>
            </a:pPr>
            <a:r>
              <a:rPr lang="en-US" altLang="zh-CN" sz="1867" dirty="0"/>
              <a:t>  public:</a:t>
            </a:r>
          </a:p>
          <a:p>
            <a:pPr eaLnBrk="1" hangingPunct="1">
              <a:lnSpc>
                <a:spcPct val="90000"/>
              </a:lnSpc>
              <a:buFont typeface="Wingdings" pitchFamily="2" charset="2"/>
              <a:buNone/>
            </a:pPr>
            <a:r>
              <a:rPr lang="en-US" altLang="zh-CN" sz="1867" dirty="0"/>
              <a:t>        ……</a:t>
            </a:r>
            <a:endParaRPr lang="zh-CN" altLang="en-US" sz="1867" dirty="0"/>
          </a:p>
          <a:p>
            <a:pPr eaLnBrk="1" hangingPunct="1">
              <a:lnSpc>
                <a:spcPct val="90000"/>
              </a:lnSpc>
              <a:buFont typeface="Wingdings" pitchFamily="2" charset="2"/>
              <a:buNone/>
            </a:pPr>
            <a:r>
              <a:rPr lang="en-US" altLang="zh-CN" sz="1867" dirty="0"/>
              <a:t>}</a:t>
            </a:r>
          </a:p>
        </p:txBody>
      </p:sp>
    </p:spTree>
  </p:cSld>
  <p:clrMapOvr>
    <a:masterClrMapping/>
  </p:clrMapOvr>
  <p:transition spd="med">
    <p:fade/>
  </p:transition>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9490" name="Rectangle 2"/>
          <p:cNvSpPr>
            <a:spLocks noGrp="1" noChangeArrowheads="1"/>
          </p:cNvSpPr>
          <p:nvPr>
            <p:ph type="title"/>
          </p:nvPr>
        </p:nvSpPr>
        <p:spPr/>
        <p:txBody>
          <a:bodyPr/>
          <a:lstStyle/>
          <a:p>
            <a:pPr eaLnBrk="1" hangingPunct="1">
              <a:defRPr/>
            </a:pPr>
            <a:r>
              <a:rPr lang="zh-CN" altLang="en-US" dirty="0"/>
              <a:t>约束友元实例：友元类</a:t>
            </a:r>
          </a:p>
        </p:txBody>
      </p:sp>
      <p:sp>
        <p:nvSpPr>
          <p:cNvPr id="343043" name="Rectangle 3"/>
          <p:cNvSpPr>
            <a:spLocks noGrp="1" noChangeArrowheads="1"/>
          </p:cNvSpPr>
          <p:nvPr>
            <p:ph idx="4294967295"/>
          </p:nvPr>
        </p:nvSpPr>
        <p:spPr>
          <a:xfrm>
            <a:off x="690879" y="1031349"/>
            <a:ext cx="7511627" cy="800100"/>
          </a:xfrm>
        </p:spPr>
        <p:txBody>
          <a:bodyPr/>
          <a:lstStyle/>
          <a:p>
            <a:pPr marL="0" indent="0">
              <a:lnSpc>
                <a:spcPct val="140000"/>
              </a:lnSpc>
            </a:pPr>
            <a:r>
              <a:rPr lang="en-US" altLang="zh-CN" dirty="0"/>
              <a:t> </a:t>
            </a:r>
            <a:r>
              <a:rPr lang="zh-CN" altLang="en-US" dirty="0"/>
              <a:t>定义一个处理任意类型数据的单链表类</a:t>
            </a:r>
          </a:p>
        </p:txBody>
      </p:sp>
      <p:sp>
        <p:nvSpPr>
          <p:cNvPr id="5" name="Rectangle 3"/>
          <p:cNvSpPr txBox="1">
            <a:spLocks noChangeArrowheads="1"/>
          </p:cNvSpPr>
          <p:nvPr/>
        </p:nvSpPr>
        <p:spPr>
          <a:xfrm>
            <a:off x="575734" y="2133601"/>
            <a:ext cx="9149292" cy="4076700"/>
          </a:xfrm>
          <a:prstGeom prst="rect">
            <a:avLst/>
          </a:prstGeom>
        </p:spPr>
        <p:txBody>
          <a:bodyPr vert="horz">
            <a:normAutofit/>
          </a:bodyPr>
          <a:lstStyle/>
          <a:p>
            <a:pPr marL="560818" indent="-512051" defTabSz="1219170">
              <a:spcBef>
                <a:spcPts val="2400"/>
              </a:spcBef>
              <a:buClr>
                <a:schemeClr val="accent1"/>
              </a:buClr>
              <a:buSzPct val="80000"/>
              <a:defRPr/>
            </a:pPr>
            <a:r>
              <a:rPr lang="zh-CN" altLang="en-US" sz="2533" b="1" dirty="0">
                <a:latin typeface="微软雅黑" pitchFamily="34" charset="-122"/>
                <a:ea typeface="微软雅黑" pitchFamily="34" charset="-122"/>
              </a:rPr>
              <a:t>设计考虑</a:t>
            </a:r>
            <a:endParaRPr lang="zh-CN" altLang="en-US" sz="2133" dirty="0">
              <a:latin typeface="微软雅黑" pitchFamily="34" charset="-122"/>
              <a:ea typeface="微软雅黑" pitchFamily="34" charset="-122"/>
            </a:endParaRPr>
          </a:p>
          <a:p>
            <a:pPr marL="560818" indent="-512051" defTabSz="1219170">
              <a:spcBef>
                <a:spcPts val="2400"/>
              </a:spcBef>
              <a:buClr>
                <a:schemeClr val="accent1"/>
              </a:buClr>
              <a:buSzPct val="80000"/>
              <a:defRPr/>
            </a:pPr>
            <a:r>
              <a:rPr lang="zh-CN" altLang="en-US" sz="2133" dirty="0">
                <a:latin typeface="微软雅黑" pitchFamily="34" charset="-122"/>
                <a:ea typeface="微软雅黑" pitchFamily="34" charset="-122"/>
              </a:rPr>
              <a:t>单链表的实现必须有两个类</a:t>
            </a:r>
          </a:p>
          <a:p>
            <a:pPr marL="560818" indent="-512051" defTabSz="1219170">
              <a:spcBef>
                <a:spcPts val="800"/>
              </a:spcBef>
              <a:buClr>
                <a:schemeClr val="accent1"/>
              </a:buClr>
              <a:buSzPct val="80000"/>
              <a:defRPr/>
            </a:pPr>
            <a:r>
              <a:rPr lang="zh-CN" altLang="en-US" sz="1867" dirty="0">
                <a:latin typeface="微软雅黑" pitchFamily="34" charset="-122"/>
                <a:ea typeface="微软雅黑" pitchFamily="34" charset="-122"/>
              </a:rPr>
              <a:t>结点类</a:t>
            </a:r>
          </a:p>
          <a:p>
            <a:pPr marL="560818" indent="-512051" defTabSz="1219170">
              <a:spcBef>
                <a:spcPts val="800"/>
              </a:spcBef>
              <a:buClr>
                <a:schemeClr val="accent1"/>
              </a:buClr>
              <a:buSzPct val="80000"/>
              <a:defRPr/>
            </a:pPr>
            <a:r>
              <a:rPr lang="zh-CN" altLang="en-US" sz="1867" dirty="0">
                <a:latin typeface="微软雅黑" pitchFamily="34" charset="-122"/>
                <a:ea typeface="微软雅黑" pitchFamily="34" charset="-122"/>
              </a:rPr>
              <a:t>单链表类</a:t>
            </a:r>
          </a:p>
          <a:p>
            <a:pPr marL="560818" indent="-512051">
              <a:spcBef>
                <a:spcPts val="2400"/>
              </a:spcBef>
              <a:buClr>
                <a:schemeClr val="accent1"/>
              </a:buClr>
              <a:buSzPct val="80000"/>
            </a:pPr>
            <a:r>
              <a:rPr lang="zh-CN" altLang="en-US" sz="2133" dirty="0">
                <a:latin typeface="微软雅黑" pitchFamily="34" charset="-122"/>
                <a:ea typeface="微软雅黑" pitchFamily="34" charset="-122"/>
              </a:rPr>
              <a:t>存储一个单链表就是存储一个指向单链表头结点的指针</a:t>
            </a:r>
            <a:endParaRPr lang="en-US" altLang="zh-CN" sz="2133" dirty="0">
              <a:latin typeface="微软雅黑" pitchFamily="34" charset="-122"/>
              <a:ea typeface="微软雅黑" pitchFamily="34" charset="-122"/>
            </a:endParaRPr>
          </a:p>
          <a:p>
            <a:pPr marL="560818" indent="-512051">
              <a:spcBef>
                <a:spcPts val="2400"/>
              </a:spcBef>
              <a:buClr>
                <a:schemeClr val="accent1"/>
              </a:buClr>
              <a:buSzPct val="80000"/>
            </a:pPr>
            <a:r>
              <a:rPr lang="zh-CN" altLang="en-US" sz="2133" dirty="0">
                <a:latin typeface="微软雅黑" pitchFamily="34" charset="-122"/>
                <a:ea typeface="微软雅黑" pitchFamily="34" charset="-122"/>
              </a:rPr>
              <a:t>由于单链表可以处理任何类型，因此这两个类都是模板 </a:t>
            </a:r>
            <a:endParaRPr lang="en-US" altLang="zh-CN" sz="2133" dirty="0">
              <a:latin typeface="微软雅黑" pitchFamily="34" charset="-122"/>
              <a:ea typeface="微软雅黑" pitchFamily="34" charset="-122"/>
            </a:endParaRPr>
          </a:p>
          <a:p>
            <a:pPr marL="560818" indent="-512051" defTabSz="1219170">
              <a:spcBef>
                <a:spcPts val="2400"/>
              </a:spcBef>
              <a:buClr>
                <a:schemeClr val="accent1"/>
              </a:buClr>
              <a:buSzPct val="80000"/>
              <a:defRPr/>
            </a:pPr>
            <a:r>
              <a:rPr lang="zh-CN" altLang="en-US" sz="2133" dirty="0">
                <a:latin typeface="微软雅黑" pitchFamily="34" charset="-122"/>
                <a:ea typeface="微软雅黑" pitchFamily="34" charset="-122"/>
              </a:rPr>
              <a:t>结点类是专门为单链表类服务的，所以将单链表类设为友元</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500"/>
                                        <p:tgtEl>
                                          <p:spTgt spid="5">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blinds(horizontal)">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blinds(horizontal)">
                                      <p:cBhvr>
                                        <p:cTn id="23" dur="500"/>
                                        <p:tgtEl>
                                          <p:spTgt spid="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blinds(horizontal)">
                                      <p:cBhvr>
                                        <p:cTn id="28" dur="500"/>
                                        <p:tgtEl>
                                          <p:spTgt spid="5">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Effect transition="in" filter="blinds(horizontal)">
                                      <p:cBhvr>
                                        <p:cTn id="33"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1538" name="Rectangle 2"/>
          <p:cNvSpPr>
            <a:spLocks noGrp="1" noChangeArrowheads="1"/>
          </p:cNvSpPr>
          <p:nvPr>
            <p:ph type="title"/>
          </p:nvPr>
        </p:nvSpPr>
        <p:spPr/>
        <p:txBody>
          <a:bodyPr/>
          <a:lstStyle/>
          <a:p>
            <a:pPr eaLnBrk="1" hangingPunct="1">
              <a:defRPr/>
            </a:pPr>
            <a:r>
              <a:rPr lang="zh-CN" altLang="en-US" dirty="0"/>
              <a:t>类模板</a:t>
            </a:r>
            <a:r>
              <a:rPr lang="en-US" altLang="zh-CN" dirty="0"/>
              <a:t>node</a:t>
            </a:r>
            <a:r>
              <a:rPr lang="zh-CN" altLang="en-US" dirty="0"/>
              <a:t>的定义 </a:t>
            </a:r>
          </a:p>
        </p:txBody>
      </p:sp>
      <p:sp>
        <p:nvSpPr>
          <p:cNvPr id="345091" name="Rectangle 3"/>
          <p:cNvSpPr>
            <a:spLocks noGrp="1" noChangeArrowheads="1"/>
          </p:cNvSpPr>
          <p:nvPr>
            <p:ph idx="4294967295"/>
          </p:nvPr>
        </p:nvSpPr>
        <p:spPr>
          <a:xfrm>
            <a:off x="316548" y="1084433"/>
            <a:ext cx="12038012" cy="5524500"/>
          </a:xfrm>
        </p:spPr>
        <p:txBody>
          <a:bodyPr>
            <a:normAutofit/>
          </a:bodyPr>
          <a:lstStyle/>
          <a:p>
            <a:pPr eaLnBrk="1" hangingPunct="1">
              <a:buFont typeface="Wingdings" pitchFamily="2" charset="2"/>
              <a:buNone/>
            </a:pPr>
            <a:r>
              <a:rPr lang="en-US" altLang="zh-CN" sz="1867" dirty="0"/>
              <a:t>template &lt;class </a:t>
            </a:r>
            <a:r>
              <a:rPr lang="en-US" altLang="zh-CN" sz="1867" dirty="0" err="1"/>
              <a:t>elemType</a:t>
            </a:r>
            <a:r>
              <a:rPr lang="en-US" altLang="zh-CN" sz="1867" dirty="0"/>
              <a:t>&gt; class </a:t>
            </a:r>
            <a:r>
              <a:rPr lang="en-US" altLang="zh-CN" sz="1867" dirty="0" err="1"/>
              <a:t>linkList</a:t>
            </a:r>
            <a:r>
              <a:rPr lang="en-US" altLang="zh-CN" sz="1867" dirty="0"/>
              <a:t>;</a:t>
            </a:r>
          </a:p>
          <a:p>
            <a:pPr eaLnBrk="1" hangingPunct="1">
              <a:buFont typeface="Wingdings" pitchFamily="2" charset="2"/>
              <a:buNone/>
            </a:pPr>
            <a:r>
              <a:rPr lang="en-US" altLang="zh-CN" sz="1867" dirty="0"/>
              <a:t>template &lt;class T&gt; </a:t>
            </a:r>
            <a:r>
              <a:rPr lang="en-US" altLang="zh-CN" sz="1867" dirty="0" err="1"/>
              <a:t>ostream</a:t>
            </a:r>
            <a:r>
              <a:rPr lang="en-US" altLang="zh-CN" sz="1867" dirty="0"/>
              <a:t> &amp;operator&lt;&lt;(</a:t>
            </a:r>
            <a:r>
              <a:rPr lang="en-US" altLang="zh-CN" sz="1867" dirty="0" err="1"/>
              <a:t>ostream</a:t>
            </a:r>
            <a:r>
              <a:rPr lang="en-US" altLang="zh-CN" sz="1867" dirty="0"/>
              <a:t> &amp;, const </a:t>
            </a:r>
            <a:r>
              <a:rPr lang="en-US" altLang="zh-CN" sz="1867" dirty="0" err="1"/>
              <a:t>linkList</a:t>
            </a:r>
            <a:r>
              <a:rPr lang="en-US" altLang="zh-CN" sz="1867" dirty="0"/>
              <a:t>&lt;T&gt; &amp;);</a:t>
            </a:r>
          </a:p>
          <a:p>
            <a:pPr eaLnBrk="1" hangingPunct="1">
              <a:buFont typeface="Wingdings" pitchFamily="2" charset="2"/>
              <a:buNone/>
            </a:pPr>
            <a:r>
              <a:rPr lang="en-US" altLang="zh-CN" sz="1867" dirty="0"/>
              <a:t>template &lt;class </a:t>
            </a:r>
            <a:r>
              <a:rPr lang="en-US" altLang="zh-CN" sz="1867" dirty="0" err="1"/>
              <a:t>elemType</a:t>
            </a:r>
            <a:r>
              <a:rPr lang="en-US" altLang="zh-CN" sz="1867" dirty="0"/>
              <a:t>&gt;</a:t>
            </a:r>
          </a:p>
          <a:p>
            <a:pPr eaLnBrk="1" hangingPunct="1">
              <a:buFont typeface="Wingdings" pitchFamily="2" charset="2"/>
              <a:buNone/>
            </a:pPr>
            <a:r>
              <a:rPr lang="en-US" altLang="zh-CN" sz="1867" dirty="0"/>
              <a:t>class node {</a:t>
            </a:r>
          </a:p>
          <a:p>
            <a:pPr eaLnBrk="1" hangingPunct="1">
              <a:buFont typeface="Wingdings" pitchFamily="2" charset="2"/>
              <a:buNone/>
            </a:pPr>
            <a:r>
              <a:rPr lang="en-US" altLang="zh-CN" sz="1867" dirty="0"/>
              <a:t>	friend class </a:t>
            </a:r>
            <a:r>
              <a:rPr lang="en-US" altLang="zh-CN" sz="1867" dirty="0" err="1"/>
              <a:t>linkList</a:t>
            </a:r>
            <a:r>
              <a:rPr lang="en-US" altLang="zh-CN" sz="1867" dirty="0"/>
              <a:t>&lt;</a:t>
            </a:r>
            <a:r>
              <a:rPr lang="en-US" altLang="zh-CN" sz="1867" dirty="0" err="1"/>
              <a:t>elemType</a:t>
            </a:r>
            <a:r>
              <a:rPr lang="en-US" altLang="zh-CN" sz="1867" dirty="0"/>
              <a:t>&gt;;</a:t>
            </a:r>
          </a:p>
          <a:p>
            <a:pPr eaLnBrk="1" hangingPunct="1">
              <a:buFont typeface="Wingdings" pitchFamily="2" charset="2"/>
              <a:buNone/>
            </a:pPr>
            <a:r>
              <a:rPr lang="en-US" altLang="zh-CN" sz="1867" dirty="0"/>
              <a:t>	friend </a:t>
            </a:r>
            <a:r>
              <a:rPr lang="en-US" altLang="zh-CN" sz="1867" dirty="0" err="1"/>
              <a:t>ostream</a:t>
            </a:r>
            <a:r>
              <a:rPr lang="en-US" altLang="zh-CN" sz="1867" dirty="0"/>
              <a:t> &amp;operator&lt;&lt; &lt;</a:t>
            </a:r>
            <a:r>
              <a:rPr lang="en-US" altLang="zh-CN" sz="1867" dirty="0" err="1"/>
              <a:t>elemType</a:t>
            </a:r>
            <a:r>
              <a:rPr lang="en-US" altLang="zh-CN" sz="1867" dirty="0"/>
              <a:t>&gt;( </a:t>
            </a:r>
            <a:r>
              <a:rPr lang="en-US" altLang="zh-CN" sz="1867" dirty="0" err="1"/>
              <a:t>ostream</a:t>
            </a:r>
            <a:r>
              <a:rPr lang="en-US" altLang="zh-CN" sz="1867" dirty="0"/>
              <a:t> &amp;, const </a:t>
            </a:r>
            <a:r>
              <a:rPr lang="en-US" altLang="zh-CN" sz="1867" dirty="0" err="1"/>
              <a:t>linkList</a:t>
            </a:r>
            <a:r>
              <a:rPr lang="en-US" altLang="zh-CN" sz="1867" dirty="0"/>
              <a:t>&lt;</a:t>
            </a:r>
            <a:r>
              <a:rPr lang="en-US" altLang="zh-CN" sz="1867" dirty="0" err="1"/>
              <a:t>elemType</a:t>
            </a:r>
            <a:r>
              <a:rPr lang="en-US" altLang="zh-CN" sz="1867" dirty="0"/>
              <a:t>&gt; &amp;);</a:t>
            </a:r>
          </a:p>
          <a:p>
            <a:pPr eaLnBrk="1" hangingPunct="1">
              <a:buFont typeface="Wingdings" pitchFamily="2" charset="2"/>
              <a:buNone/>
            </a:pPr>
            <a:r>
              <a:rPr lang="en-US" altLang="zh-CN" sz="1867" dirty="0"/>
              <a:t>    private:</a:t>
            </a:r>
          </a:p>
          <a:p>
            <a:pPr eaLnBrk="1" hangingPunct="1">
              <a:buFont typeface="Wingdings" pitchFamily="2" charset="2"/>
              <a:buNone/>
            </a:pPr>
            <a:r>
              <a:rPr lang="en-US" altLang="zh-CN" sz="1867" dirty="0"/>
              <a:t>       </a:t>
            </a:r>
            <a:r>
              <a:rPr lang="en-US" altLang="zh-CN" sz="1867" dirty="0" err="1"/>
              <a:t>elemType</a:t>
            </a:r>
            <a:r>
              <a:rPr lang="en-US" altLang="zh-CN" sz="1867" dirty="0"/>
              <a:t>  data;</a:t>
            </a:r>
          </a:p>
          <a:p>
            <a:pPr eaLnBrk="1" hangingPunct="1">
              <a:buFont typeface="Wingdings" pitchFamily="2" charset="2"/>
              <a:buNone/>
            </a:pPr>
            <a:r>
              <a:rPr lang="en-US" altLang="zh-CN" sz="1867" dirty="0"/>
              <a:t>       node &lt;</a:t>
            </a:r>
            <a:r>
              <a:rPr lang="en-US" altLang="zh-CN" sz="1867" dirty="0" err="1"/>
              <a:t>elemType</a:t>
            </a:r>
            <a:r>
              <a:rPr lang="en-US" altLang="zh-CN" sz="1867" dirty="0"/>
              <a:t>&gt; *next;</a:t>
            </a:r>
          </a:p>
          <a:p>
            <a:pPr eaLnBrk="1" hangingPunct="1">
              <a:buFont typeface="Wingdings" pitchFamily="2" charset="2"/>
              <a:buNone/>
            </a:pPr>
            <a:r>
              <a:rPr lang="en-US" altLang="zh-CN" sz="1867" dirty="0"/>
              <a:t>    public:</a:t>
            </a:r>
          </a:p>
          <a:p>
            <a:pPr eaLnBrk="1" hangingPunct="1">
              <a:buFont typeface="Wingdings" pitchFamily="2" charset="2"/>
              <a:buNone/>
            </a:pPr>
            <a:r>
              <a:rPr lang="en-US" altLang="zh-CN" sz="1867" dirty="0"/>
              <a:t>	node(const </a:t>
            </a:r>
            <a:r>
              <a:rPr lang="en-US" altLang="zh-CN" sz="1867" dirty="0" err="1"/>
              <a:t>elemType</a:t>
            </a:r>
            <a:r>
              <a:rPr lang="en-US" altLang="zh-CN" sz="1867" dirty="0"/>
              <a:t> &amp;x, node &lt;</a:t>
            </a:r>
            <a:r>
              <a:rPr lang="en-US" altLang="zh-CN" sz="1867" dirty="0" err="1"/>
              <a:t>elemType</a:t>
            </a:r>
            <a:r>
              <a:rPr lang="en-US" altLang="zh-CN" sz="1867" dirty="0"/>
              <a:t>&gt; *N = NULL)   { data = x; next = N;}</a:t>
            </a:r>
          </a:p>
          <a:p>
            <a:pPr eaLnBrk="1" hangingPunct="1">
              <a:buFont typeface="Wingdings" pitchFamily="2" charset="2"/>
              <a:buNone/>
            </a:pPr>
            <a:r>
              <a:rPr lang="en-US" altLang="zh-CN" sz="1867" dirty="0"/>
              <a:t>	node( ):next(NULL) {}</a:t>
            </a:r>
          </a:p>
          <a:p>
            <a:pPr eaLnBrk="1" hangingPunct="1">
              <a:buFont typeface="Wingdings" pitchFamily="2" charset="2"/>
              <a:buNone/>
            </a:pPr>
            <a:r>
              <a:rPr lang="en-US" altLang="zh-CN" sz="1867" dirty="0"/>
              <a:t>	~node() {}</a:t>
            </a:r>
          </a:p>
          <a:p>
            <a:pPr eaLnBrk="1" hangingPunct="1">
              <a:buFont typeface="Wingdings" pitchFamily="2" charset="2"/>
              <a:buNone/>
            </a:pPr>
            <a:r>
              <a:rPr lang="en-US" altLang="zh-CN" sz="1867" dirty="0"/>
              <a:t>}; </a:t>
            </a:r>
          </a:p>
        </p:txBody>
      </p:sp>
    </p:spTree>
  </p:cSld>
  <p:clrMapOvr>
    <a:masterClrMapping/>
  </p:clrMapOvr>
  <p:transition spd="med">
    <p:fade/>
  </p:transition>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62" name="Rectangle 2"/>
          <p:cNvSpPr>
            <a:spLocks noGrp="1" noChangeArrowheads="1"/>
          </p:cNvSpPr>
          <p:nvPr>
            <p:ph type="title"/>
          </p:nvPr>
        </p:nvSpPr>
        <p:spPr/>
        <p:txBody>
          <a:bodyPr/>
          <a:lstStyle/>
          <a:p>
            <a:pPr eaLnBrk="1" hangingPunct="1">
              <a:defRPr/>
            </a:pPr>
            <a:r>
              <a:rPr lang="en-US" altLang="zh-CN" dirty="0" err="1"/>
              <a:t>linkList</a:t>
            </a:r>
            <a:r>
              <a:rPr lang="zh-CN" altLang="en-US" dirty="0"/>
              <a:t>的定义 </a:t>
            </a:r>
          </a:p>
        </p:txBody>
      </p:sp>
      <p:sp>
        <p:nvSpPr>
          <p:cNvPr id="346115" name="Rectangle 3"/>
          <p:cNvSpPr>
            <a:spLocks noGrp="1" noChangeArrowheads="1"/>
          </p:cNvSpPr>
          <p:nvPr>
            <p:ph idx="4294967295"/>
          </p:nvPr>
        </p:nvSpPr>
        <p:spPr>
          <a:xfrm>
            <a:off x="348562" y="819785"/>
            <a:ext cx="11210925" cy="5895975"/>
          </a:xfrm>
        </p:spPr>
        <p:txBody>
          <a:bodyPr>
            <a:normAutofit/>
          </a:bodyPr>
          <a:lstStyle/>
          <a:p>
            <a:pPr marL="0" indent="0">
              <a:buNone/>
            </a:pPr>
            <a:r>
              <a:rPr lang="en-US" altLang="zh-CN" sz="1867" dirty="0"/>
              <a:t>template &lt;class </a:t>
            </a:r>
            <a:r>
              <a:rPr lang="en-US" altLang="zh-CN" sz="1867" dirty="0" err="1"/>
              <a:t>elemType</a:t>
            </a:r>
            <a:r>
              <a:rPr lang="en-US" altLang="zh-CN" sz="1867" dirty="0"/>
              <a:t>&gt;</a:t>
            </a:r>
            <a:endParaRPr lang="zh-CN" altLang="zh-CN" sz="1867" dirty="0"/>
          </a:p>
          <a:p>
            <a:pPr marL="0" indent="0">
              <a:buNone/>
            </a:pPr>
            <a:r>
              <a:rPr lang="en-US" altLang="zh-CN" sz="1867" dirty="0"/>
              <a:t>class </a:t>
            </a:r>
            <a:r>
              <a:rPr lang="en-US" altLang="zh-CN" sz="1867" dirty="0" err="1"/>
              <a:t>linkList</a:t>
            </a:r>
            <a:r>
              <a:rPr lang="en-US" altLang="zh-CN" sz="1867" dirty="0"/>
              <a:t> {</a:t>
            </a:r>
            <a:endParaRPr lang="zh-CN" altLang="zh-CN" sz="1867" dirty="0"/>
          </a:p>
          <a:p>
            <a:pPr marL="0" indent="0">
              <a:buNone/>
            </a:pPr>
            <a:r>
              <a:rPr lang="en-US" altLang="zh-CN" sz="1867" dirty="0"/>
              <a:t>    friend </a:t>
            </a:r>
            <a:r>
              <a:rPr lang="en-US" altLang="zh-CN" sz="1867" dirty="0" err="1"/>
              <a:t>ostream</a:t>
            </a:r>
            <a:r>
              <a:rPr lang="en-US" altLang="zh-CN" sz="1867" dirty="0"/>
              <a:t> &amp;operator&lt;&lt; &lt;</a:t>
            </a:r>
            <a:r>
              <a:rPr lang="en-US" altLang="zh-CN" sz="1867" dirty="0" err="1"/>
              <a:t>elemType</a:t>
            </a:r>
            <a:r>
              <a:rPr lang="en-US" altLang="zh-CN" sz="1867" dirty="0"/>
              <a:t>&gt; ( </a:t>
            </a:r>
            <a:r>
              <a:rPr lang="en-US" altLang="zh-CN" sz="1867" dirty="0" err="1"/>
              <a:t>ostream</a:t>
            </a:r>
            <a:r>
              <a:rPr lang="en-US" altLang="zh-CN" sz="1867" dirty="0"/>
              <a:t> &amp;, const </a:t>
            </a:r>
            <a:r>
              <a:rPr lang="en-US" altLang="zh-CN" sz="1867" dirty="0" err="1"/>
              <a:t>linkList</a:t>
            </a:r>
            <a:r>
              <a:rPr lang="en-US" altLang="zh-CN" sz="1867" dirty="0"/>
              <a:t>&lt;</a:t>
            </a:r>
            <a:r>
              <a:rPr lang="en-US" altLang="zh-CN" sz="1867" dirty="0" err="1"/>
              <a:t>elemType</a:t>
            </a:r>
            <a:r>
              <a:rPr lang="en-US" altLang="zh-CN" sz="1867" dirty="0"/>
              <a:t>&gt; &amp;);</a:t>
            </a:r>
            <a:endParaRPr lang="zh-CN" altLang="zh-CN" sz="1867" dirty="0"/>
          </a:p>
          <a:p>
            <a:pPr marL="0" indent="0">
              <a:buNone/>
            </a:pPr>
            <a:r>
              <a:rPr lang="en-US" altLang="zh-CN" sz="1867" dirty="0"/>
              <a:t> </a:t>
            </a:r>
            <a:endParaRPr lang="zh-CN" altLang="zh-CN" sz="1867" dirty="0"/>
          </a:p>
          <a:p>
            <a:pPr marL="0" indent="0">
              <a:buNone/>
            </a:pPr>
            <a:r>
              <a:rPr lang="en-US" altLang="zh-CN" sz="1867" dirty="0"/>
              <a:t>    Node &lt;</a:t>
            </a:r>
            <a:r>
              <a:rPr lang="en-US" altLang="zh-CN" sz="1867" dirty="0" err="1"/>
              <a:t>elemType</a:t>
            </a:r>
            <a:r>
              <a:rPr lang="en-US" altLang="zh-CN" sz="1867" dirty="0"/>
              <a:t>&gt; *head;</a:t>
            </a:r>
            <a:endParaRPr lang="zh-CN" altLang="zh-CN" sz="1867" dirty="0"/>
          </a:p>
          <a:p>
            <a:pPr marL="0" indent="0">
              <a:buNone/>
            </a:pPr>
            <a:r>
              <a:rPr lang="en-US" altLang="zh-CN" sz="1867" dirty="0"/>
              <a:t>public:</a:t>
            </a:r>
            <a:endParaRPr lang="zh-CN" altLang="zh-CN" sz="1867" dirty="0"/>
          </a:p>
          <a:p>
            <a:pPr marL="0" indent="0">
              <a:buNone/>
            </a:pPr>
            <a:r>
              <a:rPr lang="en-US" altLang="zh-CN" sz="1867" dirty="0"/>
              <a:t>    </a:t>
            </a:r>
            <a:r>
              <a:rPr lang="en-US" altLang="zh-CN" sz="1867" dirty="0" err="1"/>
              <a:t>linkList</a:t>
            </a:r>
            <a:r>
              <a:rPr lang="en-US" altLang="zh-CN" sz="1867" dirty="0"/>
              <a:t>() { head  = new Node&lt;</a:t>
            </a:r>
            <a:r>
              <a:rPr lang="en-US" altLang="zh-CN" sz="1867" dirty="0" err="1"/>
              <a:t>elemType</a:t>
            </a:r>
            <a:r>
              <a:rPr lang="en-US" altLang="zh-CN" sz="1867" dirty="0"/>
              <a:t>&gt;;  }</a:t>
            </a:r>
            <a:endParaRPr lang="zh-CN" altLang="zh-CN" sz="1867" dirty="0"/>
          </a:p>
          <a:p>
            <a:pPr marL="0" indent="0">
              <a:buNone/>
            </a:pPr>
            <a:r>
              <a:rPr lang="en-US" altLang="zh-CN" sz="1867" dirty="0"/>
              <a:t>    ~</a:t>
            </a:r>
            <a:r>
              <a:rPr lang="en-US" altLang="zh-CN" sz="1867" dirty="0" err="1"/>
              <a:t>linkList</a:t>
            </a:r>
            <a:r>
              <a:rPr lang="en-US" altLang="zh-CN" sz="1867" dirty="0"/>
              <a:t>();</a:t>
            </a:r>
            <a:endParaRPr lang="zh-CN" altLang="zh-CN" sz="1867" dirty="0"/>
          </a:p>
          <a:p>
            <a:pPr marL="0" indent="0">
              <a:buNone/>
            </a:pPr>
            <a:r>
              <a:rPr lang="en-US" altLang="zh-CN" sz="1867" dirty="0"/>
              <a:t> </a:t>
            </a:r>
            <a:endParaRPr lang="zh-CN" altLang="zh-CN" sz="1867" dirty="0"/>
          </a:p>
          <a:p>
            <a:pPr marL="0" indent="0">
              <a:buNone/>
            </a:pPr>
            <a:r>
              <a:rPr lang="en-US" altLang="zh-CN" sz="1867" dirty="0"/>
              <a:t>    </a:t>
            </a:r>
            <a:r>
              <a:rPr lang="en-US" altLang="zh-CN" sz="1867" dirty="0" err="1"/>
              <a:t>bool</a:t>
            </a:r>
            <a:r>
              <a:rPr lang="en-US" altLang="zh-CN" sz="1867" dirty="0"/>
              <a:t> </a:t>
            </a:r>
            <a:r>
              <a:rPr lang="en-US" altLang="zh-CN" sz="1867" dirty="0" err="1"/>
              <a:t>isEmpty</a:t>
            </a:r>
            <a:r>
              <a:rPr lang="en-US" altLang="zh-CN" sz="1867" dirty="0"/>
              <a:t>() const {return head-&gt;next == NULL; }</a:t>
            </a:r>
            <a:endParaRPr lang="zh-CN" altLang="zh-CN" sz="1867" dirty="0"/>
          </a:p>
          <a:p>
            <a:pPr marL="0" indent="0">
              <a:buNone/>
            </a:pPr>
            <a:r>
              <a:rPr lang="en-US" altLang="zh-CN" sz="1867" dirty="0"/>
              <a:t>    void </a:t>
            </a:r>
            <a:r>
              <a:rPr lang="en-US" altLang="zh-CN" sz="1867" dirty="0" err="1"/>
              <a:t>insertFront</a:t>
            </a:r>
            <a:r>
              <a:rPr lang="en-US" altLang="zh-CN" sz="1867" dirty="0"/>
              <a:t>(const </a:t>
            </a:r>
            <a:r>
              <a:rPr lang="en-US" altLang="zh-CN" sz="1867" dirty="0" err="1"/>
              <a:t>elemType</a:t>
            </a:r>
            <a:r>
              <a:rPr lang="en-US" altLang="zh-CN" sz="1867" dirty="0"/>
              <a:t> &amp;x) { head-&gt;next = new Node&lt;</a:t>
            </a:r>
            <a:r>
              <a:rPr lang="en-US" altLang="zh-CN" sz="1867" dirty="0" err="1"/>
              <a:t>elemType</a:t>
            </a:r>
            <a:r>
              <a:rPr lang="en-US" altLang="zh-CN" sz="1867" dirty="0"/>
              <a:t>&gt;(x, head-&gt;next); }</a:t>
            </a:r>
            <a:endParaRPr lang="zh-CN" altLang="zh-CN" sz="1867" dirty="0"/>
          </a:p>
          <a:p>
            <a:pPr marL="0" indent="0">
              <a:buNone/>
            </a:pPr>
            <a:r>
              <a:rPr lang="en-US" altLang="zh-CN" sz="1867" dirty="0"/>
              <a:t>    </a:t>
            </a:r>
            <a:r>
              <a:rPr lang="en-US" altLang="zh-CN" sz="1867" dirty="0" err="1"/>
              <a:t>elemType</a:t>
            </a:r>
            <a:r>
              <a:rPr lang="en-US" altLang="zh-CN" sz="1867" dirty="0"/>
              <a:t> </a:t>
            </a:r>
            <a:r>
              <a:rPr lang="en-US" altLang="zh-CN" sz="1867" dirty="0" err="1"/>
              <a:t>removeFront</a:t>
            </a:r>
            <a:r>
              <a:rPr lang="en-US" altLang="zh-CN" sz="1867" dirty="0"/>
              <a:t>(); </a:t>
            </a:r>
            <a:endParaRPr lang="zh-CN" altLang="zh-CN" sz="1867" dirty="0"/>
          </a:p>
          <a:p>
            <a:pPr marL="0" indent="0">
              <a:buNone/>
            </a:pPr>
            <a:r>
              <a:rPr lang="en-US" altLang="zh-CN" sz="1867" dirty="0"/>
              <a:t>    void create(const </a:t>
            </a:r>
            <a:r>
              <a:rPr lang="en-US" altLang="zh-CN" sz="1867" dirty="0" err="1"/>
              <a:t>elemType</a:t>
            </a:r>
            <a:r>
              <a:rPr lang="en-US" altLang="zh-CN" sz="1867" dirty="0"/>
              <a:t> &amp;flag);</a:t>
            </a:r>
            <a:endParaRPr lang="zh-CN" altLang="zh-CN" sz="1867" dirty="0"/>
          </a:p>
          <a:p>
            <a:pPr marL="0" indent="0">
              <a:buNone/>
            </a:pPr>
            <a:r>
              <a:rPr lang="en-US" altLang="zh-CN" sz="1867" dirty="0"/>
              <a:t>};</a:t>
            </a:r>
            <a:endParaRPr lang="zh-CN" altLang="zh-CN" sz="1867" dirty="0"/>
          </a:p>
        </p:txBody>
      </p:sp>
      <p:grpSp>
        <p:nvGrpSpPr>
          <p:cNvPr id="5" name="Group 3"/>
          <p:cNvGrpSpPr>
            <a:grpSpLocks/>
          </p:cNvGrpSpPr>
          <p:nvPr/>
        </p:nvGrpSpPr>
        <p:grpSpPr bwMode="auto">
          <a:xfrm>
            <a:off x="4628656" y="5566147"/>
            <a:ext cx="7352677" cy="860115"/>
            <a:chOff x="720" y="2496"/>
            <a:chExt cx="4218" cy="820"/>
          </a:xfrm>
        </p:grpSpPr>
        <p:sp>
          <p:nvSpPr>
            <p:cNvPr id="6" name="Rectangle 4"/>
            <p:cNvSpPr>
              <a:spLocks noChangeArrowheads="1"/>
            </p:cNvSpPr>
            <p:nvPr/>
          </p:nvSpPr>
          <p:spPr bwMode="auto">
            <a:xfrm>
              <a:off x="720" y="3079"/>
              <a:ext cx="241" cy="233"/>
            </a:xfrm>
            <a:prstGeom prst="rect">
              <a:avLst/>
            </a:prstGeom>
            <a:solidFill>
              <a:srgbClr val="969696"/>
            </a:solid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sp>
          <p:nvSpPr>
            <p:cNvPr id="7" name="Rectangle 5"/>
            <p:cNvSpPr>
              <a:spLocks noChangeArrowheads="1"/>
            </p:cNvSpPr>
            <p:nvPr/>
          </p:nvSpPr>
          <p:spPr bwMode="auto">
            <a:xfrm>
              <a:off x="961" y="3079"/>
              <a:ext cx="242" cy="233"/>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grpSp>
          <p:nvGrpSpPr>
            <p:cNvPr id="8" name="Group 6"/>
            <p:cNvGrpSpPr>
              <a:grpSpLocks/>
            </p:cNvGrpSpPr>
            <p:nvPr/>
          </p:nvGrpSpPr>
          <p:grpSpPr bwMode="auto">
            <a:xfrm>
              <a:off x="1559" y="3079"/>
              <a:ext cx="482" cy="233"/>
              <a:chOff x="4680" y="5028"/>
              <a:chExt cx="720" cy="312"/>
            </a:xfrm>
          </p:grpSpPr>
          <p:sp>
            <p:nvSpPr>
              <p:cNvPr id="25" name="Rectangle 7"/>
              <p:cNvSpPr>
                <a:spLocks noChangeArrowheads="1"/>
              </p:cNvSpPr>
              <p:nvPr/>
            </p:nvSpPr>
            <p:spPr bwMode="auto">
              <a:xfrm>
                <a:off x="4680" y="5028"/>
                <a:ext cx="36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sp>
            <p:nvSpPr>
              <p:cNvPr id="26" name="Rectangle 8"/>
              <p:cNvSpPr>
                <a:spLocks noChangeArrowheads="1"/>
              </p:cNvSpPr>
              <p:nvPr/>
            </p:nvSpPr>
            <p:spPr bwMode="auto">
              <a:xfrm>
                <a:off x="5040" y="5028"/>
                <a:ext cx="36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grpSp>
        <p:grpSp>
          <p:nvGrpSpPr>
            <p:cNvPr id="9" name="Group 9"/>
            <p:cNvGrpSpPr>
              <a:grpSpLocks/>
            </p:cNvGrpSpPr>
            <p:nvPr/>
          </p:nvGrpSpPr>
          <p:grpSpPr bwMode="auto">
            <a:xfrm>
              <a:off x="3248" y="3079"/>
              <a:ext cx="482" cy="233"/>
              <a:chOff x="4680" y="5028"/>
              <a:chExt cx="720" cy="312"/>
            </a:xfrm>
          </p:grpSpPr>
          <p:sp>
            <p:nvSpPr>
              <p:cNvPr id="23" name="Rectangle 10"/>
              <p:cNvSpPr>
                <a:spLocks noChangeArrowheads="1"/>
              </p:cNvSpPr>
              <p:nvPr/>
            </p:nvSpPr>
            <p:spPr bwMode="auto">
              <a:xfrm>
                <a:off x="4680" y="5028"/>
                <a:ext cx="36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sp>
            <p:nvSpPr>
              <p:cNvPr id="24" name="Rectangle 11"/>
              <p:cNvSpPr>
                <a:spLocks noChangeArrowheads="1"/>
              </p:cNvSpPr>
              <p:nvPr/>
            </p:nvSpPr>
            <p:spPr bwMode="auto">
              <a:xfrm>
                <a:off x="5040" y="5028"/>
                <a:ext cx="36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grpSp>
        <p:grpSp>
          <p:nvGrpSpPr>
            <p:cNvPr id="10" name="Group 12"/>
            <p:cNvGrpSpPr>
              <a:grpSpLocks/>
            </p:cNvGrpSpPr>
            <p:nvPr/>
          </p:nvGrpSpPr>
          <p:grpSpPr bwMode="auto">
            <a:xfrm>
              <a:off x="4453" y="3082"/>
              <a:ext cx="485" cy="234"/>
              <a:chOff x="4680" y="5027"/>
              <a:chExt cx="725" cy="313"/>
            </a:xfrm>
          </p:grpSpPr>
          <p:sp>
            <p:nvSpPr>
              <p:cNvPr id="21" name="Rectangle 13"/>
              <p:cNvSpPr>
                <a:spLocks noChangeArrowheads="1"/>
              </p:cNvSpPr>
              <p:nvPr/>
            </p:nvSpPr>
            <p:spPr bwMode="auto">
              <a:xfrm>
                <a:off x="4680" y="5028"/>
                <a:ext cx="36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sp>
            <p:nvSpPr>
              <p:cNvPr id="22" name="Rectangle 14"/>
              <p:cNvSpPr>
                <a:spLocks noChangeArrowheads="1"/>
              </p:cNvSpPr>
              <p:nvPr/>
            </p:nvSpPr>
            <p:spPr bwMode="auto">
              <a:xfrm>
                <a:off x="5045" y="5027"/>
                <a:ext cx="360" cy="312"/>
              </a:xfrm>
              <a:prstGeom prst="rect">
                <a:avLst/>
              </a:prstGeom>
              <a:noFill/>
              <a:ln w="9525">
                <a:solidFill>
                  <a:schemeClr val="tx1"/>
                </a:solidFill>
                <a:miter lim="800000"/>
                <a:headEnd/>
                <a:tailEnd/>
              </a:ln>
            </p:spPr>
            <p:txBody>
              <a:bodyPr lIns="0" rIns="0"/>
              <a:lstStyle/>
              <a:p>
                <a:r>
                  <a:rPr lang="en-US" altLang="zh-CN" sz="1867" dirty="0">
                    <a:latin typeface="微软雅黑" pitchFamily="34" charset="-122"/>
                    <a:ea typeface="微软雅黑" pitchFamily="34" charset="-122"/>
                  </a:rPr>
                  <a:t>nil</a:t>
                </a:r>
              </a:p>
            </p:txBody>
          </p:sp>
        </p:grpSp>
        <p:grpSp>
          <p:nvGrpSpPr>
            <p:cNvPr id="11" name="Group 15"/>
            <p:cNvGrpSpPr>
              <a:grpSpLocks/>
            </p:cNvGrpSpPr>
            <p:nvPr/>
          </p:nvGrpSpPr>
          <p:grpSpPr bwMode="auto">
            <a:xfrm>
              <a:off x="2410" y="3079"/>
              <a:ext cx="482" cy="233"/>
              <a:chOff x="4680" y="5028"/>
              <a:chExt cx="720" cy="312"/>
            </a:xfrm>
          </p:grpSpPr>
          <p:sp>
            <p:nvSpPr>
              <p:cNvPr id="19" name="Rectangle 16"/>
              <p:cNvSpPr>
                <a:spLocks noChangeArrowheads="1"/>
              </p:cNvSpPr>
              <p:nvPr/>
            </p:nvSpPr>
            <p:spPr bwMode="auto">
              <a:xfrm>
                <a:off x="4680" y="5028"/>
                <a:ext cx="36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sp>
            <p:nvSpPr>
              <p:cNvPr id="20" name="Rectangle 17"/>
              <p:cNvSpPr>
                <a:spLocks noChangeArrowheads="1"/>
              </p:cNvSpPr>
              <p:nvPr/>
            </p:nvSpPr>
            <p:spPr bwMode="auto">
              <a:xfrm>
                <a:off x="5040" y="5028"/>
                <a:ext cx="36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grpSp>
        <p:sp>
          <p:nvSpPr>
            <p:cNvPr id="12" name="Line 18"/>
            <p:cNvSpPr>
              <a:spLocks noChangeShapeType="1"/>
            </p:cNvSpPr>
            <p:nvPr/>
          </p:nvSpPr>
          <p:spPr bwMode="auto">
            <a:xfrm>
              <a:off x="1082" y="3195"/>
              <a:ext cx="483" cy="0"/>
            </a:xfrm>
            <a:prstGeom prst="line">
              <a:avLst/>
            </a:prstGeom>
            <a:noFill/>
            <a:ln w="9525">
              <a:solidFill>
                <a:schemeClr val="tx1"/>
              </a:solidFill>
              <a:round/>
              <a:headEnd/>
              <a:tailEnd type="triangle" w="med" len="med"/>
            </a:ln>
          </p:spPr>
          <p:txBody>
            <a:bodyPr/>
            <a:lstStyle/>
            <a:p>
              <a:endParaRPr lang="zh-CN" altLang="en-US" sz="1867">
                <a:latin typeface="微软雅黑" pitchFamily="34" charset="-122"/>
                <a:ea typeface="微软雅黑" pitchFamily="34" charset="-122"/>
              </a:endParaRPr>
            </a:p>
          </p:txBody>
        </p:sp>
        <p:sp>
          <p:nvSpPr>
            <p:cNvPr id="13" name="Line 19"/>
            <p:cNvSpPr>
              <a:spLocks noChangeShapeType="1"/>
            </p:cNvSpPr>
            <p:nvPr/>
          </p:nvSpPr>
          <p:spPr bwMode="auto">
            <a:xfrm>
              <a:off x="2048" y="3195"/>
              <a:ext cx="362" cy="0"/>
            </a:xfrm>
            <a:prstGeom prst="line">
              <a:avLst/>
            </a:prstGeom>
            <a:noFill/>
            <a:ln w="9525">
              <a:solidFill>
                <a:schemeClr val="tx1"/>
              </a:solidFill>
              <a:round/>
              <a:headEnd/>
              <a:tailEnd type="triangle" w="med" len="med"/>
            </a:ln>
          </p:spPr>
          <p:txBody>
            <a:bodyPr/>
            <a:lstStyle/>
            <a:p>
              <a:endParaRPr lang="zh-CN" altLang="en-US" sz="1867">
                <a:latin typeface="微软雅黑" pitchFamily="34" charset="-122"/>
                <a:ea typeface="微软雅黑" pitchFamily="34" charset="-122"/>
              </a:endParaRPr>
            </a:p>
          </p:txBody>
        </p:sp>
        <p:sp>
          <p:nvSpPr>
            <p:cNvPr id="14" name="Line 20"/>
            <p:cNvSpPr>
              <a:spLocks noChangeShapeType="1"/>
            </p:cNvSpPr>
            <p:nvPr/>
          </p:nvSpPr>
          <p:spPr bwMode="auto">
            <a:xfrm>
              <a:off x="2772" y="3195"/>
              <a:ext cx="482" cy="0"/>
            </a:xfrm>
            <a:prstGeom prst="line">
              <a:avLst/>
            </a:prstGeom>
            <a:noFill/>
            <a:ln w="9525">
              <a:solidFill>
                <a:schemeClr val="tx1"/>
              </a:solidFill>
              <a:round/>
              <a:headEnd/>
              <a:tailEnd type="triangle" w="med" len="med"/>
            </a:ln>
          </p:spPr>
          <p:txBody>
            <a:bodyPr/>
            <a:lstStyle/>
            <a:p>
              <a:endParaRPr lang="zh-CN" altLang="en-US" sz="1867">
                <a:latin typeface="微软雅黑" pitchFamily="34" charset="-122"/>
                <a:ea typeface="微软雅黑" pitchFamily="34" charset="-122"/>
              </a:endParaRPr>
            </a:p>
          </p:txBody>
        </p:sp>
        <p:sp>
          <p:nvSpPr>
            <p:cNvPr id="15" name="Line 21"/>
            <p:cNvSpPr>
              <a:spLocks noChangeShapeType="1"/>
            </p:cNvSpPr>
            <p:nvPr/>
          </p:nvSpPr>
          <p:spPr bwMode="auto">
            <a:xfrm>
              <a:off x="3616" y="3195"/>
              <a:ext cx="242" cy="0"/>
            </a:xfrm>
            <a:prstGeom prst="line">
              <a:avLst/>
            </a:prstGeom>
            <a:noFill/>
            <a:ln w="9525">
              <a:solidFill>
                <a:schemeClr val="tx1"/>
              </a:solidFill>
              <a:round/>
              <a:headEnd/>
              <a:tailEnd type="triangle" w="med" len="med"/>
            </a:ln>
          </p:spPr>
          <p:txBody>
            <a:bodyPr/>
            <a:lstStyle/>
            <a:p>
              <a:endParaRPr lang="zh-CN" altLang="en-US" sz="1867">
                <a:latin typeface="微软雅黑" pitchFamily="34" charset="-122"/>
                <a:ea typeface="微软雅黑" pitchFamily="34" charset="-122"/>
              </a:endParaRPr>
            </a:p>
          </p:txBody>
        </p:sp>
        <p:sp>
          <p:nvSpPr>
            <p:cNvPr id="16" name="Line 22"/>
            <p:cNvSpPr>
              <a:spLocks noChangeShapeType="1"/>
            </p:cNvSpPr>
            <p:nvPr/>
          </p:nvSpPr>
          <p:spPr bwMode="auto">
            <a:xfrm>
              <a:off x="4220" y="3195"/>
              <a:ext cx="241" cy="0"/>
            </a:xfrm>
            <a:prstGeom prst="line">
              <a:avLst/>
            </a:prstGeom>
            <a:noFill/>
            <a:ln w="9525">
              <a:solidFill>
                <a:schemeClr val="tx1"/>
              </a:solidFill>
              <a:round/>
              <a:headEnd/>
              <a:tailEnd type="triangle" w="med" len="med"/>
            </a:ln>
          </p:spPr>
          <p:txBody>
            <a:bodyPr/>
            <a:lstStyle/>
            <a:p>
              <a:endParaRPr lang="zh-CN" altLang="en-US" sz="1867">
                <a:latin typeface="微软雅黑" pitchFamily="34" charset="-122"/>
                <a:ea typeface="微软雅黑" pitchFamily="34" charset="-122"/>
              </a:endParaRPr>
            </a:p>
          </p:txBody>
        </p:sp>
        <p:sp>
          <p:nvSpPr>
            <p:cNvPr id="17" name="Text Box 23"/>
            <p:cNvSpPr txBox="1">
              <a:spLocks noChangeArrowheads="1"/>
            </p:cNvSpPr>
            <p:nvPr/>
          </p:nvSpPr>
          <p:spPr bwMode="auto">
            <a:xfrm>
              <a:off x="720" y="2496"/>
              <a:ext cx="603" cy="350"/>
            </a:xfrm>
            <a:prstGeom prst="rect">
              <a:avLst/>
            </a:prstGeom>
            <a:noFill/>
            <a:ln w="9525">
              <a:noFill/>
              <a:miter lim="800000"/>
              <a:headEnd/>
              <a:tailEnd/>
            </a:ln>
          </p:spPr>
          <p:txBody>
            <a:bodyPr/>
            <a:lstStyle/>
            <a:p>
              <a:pPr algn="just" eaLnBrk="0" hangingPunct="0"/>
              <a:r>
                <a:rPr lang="en-US" altLang="zh-CN" sz="1867" dirty="0">
                  <a:latin typeface="微软雅黑" pitchFamily="34" charset="-122"/>
                  <a:ea typeface="微软雅黑" pitchFamily="34" charset="-122"/>
                </a:rPr>
                <a:t>head</a:t>
              </a:r>
            </a:p>
          </p:txBody>
        </p:sp>
        <p:sp>
          <p:nvSpPr>
            <p:cNvPr id="18" name="Line 24"/>
            <p:cNvSpPr>
              <a:spLocks noChangeShapeType="1"/>
            </p:cNvSpPr>
            <p:nvPr/>
          </p:nvSpPr>
          <p:spPr bwMode="auto">
            <a:xfrm>
              <a:off x="961" y="2846"/>
              <a:ext cx="0" cy="233"/>
            </a:xfrm>
            <a:prstGeom prst="line">
              <a:avLst/>
            </a:prstGeom>
            <a:noFill/>
            <a:ln w="9525">
              <a:solidFill>
                <a:schemeClr val="tx1"/>
              </a:solidFill>
              <a:round/>
              <a:headEnd/>
              <a:tailEnd type="triangle" w="med" len="med"/>
            </a:ln>
          </p:spPr>
          <p:txBody>
            <a:bodyPr/>
            <a:lstStyle/>
            <a:p>
              <a:endParaRPr lang="zh-CN" altLang="en-US" sz="1867">
                <a:latin typeface="微软雅黑" pitchFamily="34" charset="-122"/>
                <a:ea typeface="微软雅黑" pitchFamily="34" charset="-122"/>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7D2213-93A8-555B-E944-A85D615D09A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794D0DDF-46AA-2C48-7F56-3935B535EE44}"/>
              </a:ext>
            </a:extLst>
          </p:cNvPr>
          <p:cNvSpPr>
            <a:spLocks noGrp="1"/>
          </p:cNvSpPr>
          <p:nvPr>
            <p:ph type="title"/>
          </p:nvPr>
        </p:nvSpPr>
        <p:spPr/>
        <p:txBody>
          <a:bodyPr/>
          <a:lstStyle/>
          <a:p>
            <a:r>
              <a:rPr lang="zh-CN" altLang="en-US" sz="3600" dirty="0"/>
              <a:t>类与对象</a:t>
            </a:r>
          </a:p>
        </p:txBody>
      </p:sp>
      <p:sp>
        <p:nvSpPr>
          <p:cNvPr id="3" name="文本占位符 2">
            <a:extLst>
              <a:ext uri="{FF2B5EF4-FFF2-40B4-BE49-F238E27FC236}">
                <a16:creationId xmlns:a16="http://schemas.microsoft.com/office/drawing/2014/main" id="{1BD428EE-B4E7-3857-B39F-477B25C9085F}"/>
              </a:ext>
            </a:extLst>
          </p:cNvPr>
          <p:cNvSpPr>
            <a:spLocks noGrp="1"/>
          </p:cNvSpPr>
          <p:nvPr>
            <p:ph type="body" idx="1"/>
          </p:nvPr>
        </p:nvSpPr>
        <p:spPr/>
        <p:txBody>
          <a:bodyPr/>
          <a:lstStyle/>
          <a:p>
            <a:pPr algn="r"/>
            <a:r>
              <a:rPr lang="en-US" altLang="zh-CN" sz="3200" dirty="0">
                <a:solidFill>
                  <a:srgbClr val="C00000"/>
                </a:solidFill>
              </a:rPr>
              <a:t>C++</a:t>
            </a:r>
            <a:r>
              <a:rPr lang="zh-CN" altLang="en-US" sz="3200" dirty="0">
                <a:solidFill>
                  <a:srgbClr val="C00000"/>
                </a:solidFill>
              </a:rPr>
              <a:t>面向对象设计方法</a:t>
            </a:r>
          </a:p>
        </p:txBody>
      </p:sp>
    </p:spTree>
    <p:extLst>
      <p:ext uri="{BB962C8B-B14F-4D97-AF65-F5344CB8AC3E}">
        <p14:creationId xmlns:p14="http://schemas.microsoft.com/office/powerpoint/2010/main" val="165316756"/>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3586" name="Rectangle 2"/>
          <p:cNvSpPr>
            <a:spLocks noGrp="1" noChangeArrowheads="1"/>
          </p:cNvSpPr>
          <p:nvPr>
            <p:ph type="title"/>
          </p:nvPr>
        </p:nvSpPr>
        <p:spPr/>
        <p:txBody>
          <a:bodyPr/>
          <a:lstStyle/>
          <a:p>
            <a:pPr eaLnBrk="1" hangingPunct="1">
              <a:defRPr/>
            </a:pPr>
            <a:r>
              <a:rPr lang="zh-CN" altLang="en-US" dirty="0"/>
              <a:t>类模板</a:t>
            </a:r>
            <a:r>
              <a:rPr lang="en-US" altLang="zh-CN" dirty="0" err="1"/>
              <a:t>linkList</a:t>
            </a:r>
            <a:r>
              <a:rPr lang="zh-CN" altLang="en-US" dirty="0"/>
              <a:t>成员函数的实现 </a:t>
            </a:r>
          </a:p>
        </p:txBody>
      </p:sp>
      <p:sp>
        <p:nvSpPr>
          <p:cNvPr id="347139" name="Rectangle 3"/>
          <p:cNvSpPr>
            <a:spLocks noGrp="1" noChangeArrowheads="1"/>
          </p:cNvSpPr>
          <p:nvPr>
            <p:ph idx="4294967295"/>
          </p:nvPr>
        </p:nvSpPr>
        <p:spPr>
          <a:xfrm>
            <a:off x="948026" y="1226139"/>
            <a:ext cx="9956800" cy="4278313"/>
          </a:xfrm>
        </p:spPr>
        <p:txBody>
          <a:bodyPr>
            <a:normAutofit/>
          </a:bodyPr>
          <a:lstStyle/>
          <a:p>
            <a:pPr marL="0" indent="0">
              <a:buNone/>
            </a:pPr>
            <a:r>
              <a:rPr lang="en-US" altLang="zh-CN" sz="1867" dirty="0"/>
              <a:t>template &lt;class </a:t>
            </a:r>
            <a:r>
              <a:rPr lang="en-US" altLang="zh-CN" sz="1867" dirty="0" err="1"/>
              <a:t>elemType</a:t>
            </a:r>
            <a:r>
              <a:rPr lang="en-US" altLang="zh-CN" sz="1867" dirty="0"/>
              <a:t>&gt;</a:t>
            </a:r>
            <a:endParaRPr lang="zh-CN" altLang="zh-CN" sz="1867" dirty="0"/>
          </a:p>
          <a:p>
            <a:pPr marL="0" indent="0">
              <a:buNone/>
            </a:pPr>
            <a:r>
              <a:rPr lang="en-US" altLang="zh-CN" sz="1867" dirty="0" err="1"/>
              <a:t>linkList</a:t>
            </a:r>
            <a:r>
              <a:rPr lang="en-US" altLang="zh-CN" sz="1867" dirty="0"/>
              <a:t>&lt;</a:t>
            </a:r>
            <a:r>
              <a:rPr lang="en-US" altLang="zh-CN" sz="1867" dirty="0" err="1"/>
              <a:t>elemType</a:t>
            </a:r>
            <a:r>
              <a:rPr lang="en-US" altLang="zh-CN" sz="1867" dirty="0"/>
              <a:t>&gt;::~</a:t>
            </a:r>
            <a:r>
              <a:rPr lang="en-US" altLang="zh-CN" sz="1867" dirty="0" err="1"/>
              <a:t>linkList</a:t>
            </a:r>
            <a:r>
              <a:rPr lang="en-US" altLang="zh-CN" sz="1867" dirty="0"/>
              <a:t> ()</a:t>
            </a:r>
            <a:endParaRPr lang="zh-CN" altLang="zh-CN" sz="1867" dirty="0"/>
          </a:p>
          <a:p>
            <a:pPr marL="0" indent="0">
              <a:buNone/>
            </a:pPr>
            <a:r>
              <a:rPr lang="en-US" altLang="zh-CN" sz="1867" dirty="0"/>
              <a:t>{</a:t>
            </a:r>
            <a:endParaRPr lang="zh-CN" altLang="zh-CN" sz="1867" dirty="0"/>
          </a:p>
          <a:p>
            <a:pPr marL="0" indent="0">
              <a:buNone/>
            </a:pPr>
            <a:r>
              <a:rPr lang="en-US" altLang="zh-CN" sz="1867" dirty="0"/>
              <a:t>     Node &lt;</a:t>
            </a:r>
            <a:r>
              <a:rPr lang="en-US" altLang="zh-CN" sz="1867" dirty="0" err="1"/>
              <a:t>elemType</a:t>
            </a:r>
            <a:r>
              <a:rPr lang="en-US" altLang="zh-CN" sz="1867" dirty="0"/>
              <a:t>&gt; *p = head, *q;</a:t>
            </a:r>
            <a:endParaRPr lang="zh-CN" altLang="zh-CN" sz="1867" dirty="0"/>
          </a:p>
          <a:p>
            <a:pPr marL="0" indent="0">
              <a:buNone/>
            </a:pPr>
            <a:r>
              <a:rPr lang="en-US" altLang="zh-CN" sz="1867" dirty="0"/>
              <a:t>     while (p != NULL) { </a:t>
            </a:r>
            <a:endParaRPr lang="zh-CN" altLang="zh-CN" sz="1867" dirty="0"/>
          </a:p>
          <a:p>
            <a:pPr marL="0" indent="0">
              <a:buNone/>
            </a:pPr>
            <a:r>
              <a:rPr lang="en-US" altLang="zh-CN" sz="1867" dirty="0"/>
              <a:t>           q=p-&gt;next; </a:t>
            </a:r>
            <a:endParaRPr lang="zh-CN" altLang="zh-CN" sz="1867" dirty="0"/>
          </a:p>
          <a:p>
            <a:pPr marL="0" indent="0">
              <a:buNone/>
            </a:pPr>
            <a:r>
              <a:rPr lang="en-US" altLang="zh-CN" sz="1867" dirty="0"/>
              <a:t>          delete p;  </a:t>
            </a:r>
            <a:endParaRPr lang="zh-CN" altLang="zh-CN" sz="1867" dirty="0"/>
          </a:p>
          <a:p>
            <a:pPr marL="0" indent="0">
              <a:buNone/>
            </a:pPr>
            <a:r>
              <a:rPr lang="en-US" altLang="zh-CN" sz="1867" dirty="0"/>
              <a:t>          p=q;</a:t>
            </a:r>
            <a:endParaRPr lang="zh-CN" altLang="zh-CN" sz="1867" dirty="0"/>
          </a:p>
          <a:p>
            <a:pPr marL="0" indent="0">
              <a:buNone/>
            </a:pPr>
            <a:r>
              <a:rPr lang="en-US" altLang="zh-CN" sz="1867" dirty="0"/>
              <a:t>     }</a:t>
            </a:r>
            <a:endParaRPr lang="zh-CN" altLang="zh-CN" sz="1867" dirty="0"/>
          </a:p>
          <a:p>
            <a:pPr marL="0" indent="0">
              <a:buNone/>
            </a:pPr>
            <a:r>
              <a:rPr lang="en-US" altLang="zh-CN" sz="1867" dirty="0"/>
              <a:t>}</a:t>
            </a:r>
            <a:endParaRPr lang="zh-CN" altLang="zh-CN" sz="1867" dirty="0"/>
          </a:p>
          <a:p>
            <a:pPr marL="0" indent="0">
              <a:buNone/>
            </a:pPr>
            <a:r>
              <a:rPr lang="en-US" altLang="zh-CN" sz="1867" dirty="0"/>
              <a:t> </a:t>
            </a:r>
            <a:endParaRPr lang="zh-CN" altLang="zh-CN" sz="1867" dirty="0"/>
          </a:p>
        </p:txBody>
      </p:sp>
      <p:grpSp>
        <p:nvGrpSpPr>
          <p:cNvPr id="5" name="Group 3"/>
          <p:cNvGrpSpPr>
            <a:grpSpLocks/>
          </p:cNvGrpSpPr>
          <p:nvPr/>
        </p:nvGrpSpPr>
        <p:grpSpPr bwMode="auto">
          <a:xfrm>
            <a:off x="3893040" y="4832094"/>
            <a:ext cx="7363136" cy="855919"/>
            <a:chOff x="720" y="2496"/>
            <a:chExt cx="4224" cy="816"/>
          </a:xfrm>
        </p:grpSpPr>
        <p:sp>
          <p:nvSpPr>
            <p:cNvPr id="6" name="Rectangle 4"/>
            <p:cNvSpPr>
              <a:spLocks noChangeArrowheads="1"/>
            </p:cNvSpPr>
            <p:nvPr/>
          </p:nvSpPr>
          <p:spPr bwMode="auto">
            <a:xfrm>
              <a:off x="720" y="3079"/>
              <a:ext cx="241" cy="233"/>
            </a:xfrm>
            <a:prstGeom prst="rect">
              <a:avLst/>
            </a:prstGeom>
            <a:solidFill>
              <a:srgbClr val="969696"/>
            </a:solid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sp>
          <p:nvSpPr>
            <p:cNvPr id="7" name="Rectangle 5"/>
            <p:cNvSpPr>
              <a:spLocks noChangeArrowheads="1"/>
            </p:cNvSpPr>
            <p:nvPr/>
          </p:nvSpPr>
          <p:spPr bwMode="auto">
            <a:xfrm>
              <a:off x="961" y="3079"/>
              <a:ext cx="242" cy="233"/>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grpSp>
          <p:nvGrpSpPr>
            <p:cNvPr id="8" name="Group 6"/>
            <p:cNvGrpSpPr>
              <a:grpSpLocks/>
            </p:cNvGrpSpPr>
            <p:nvPr/>
          </p:nvGrpSpPr>
          <p:grpSpPr bwMode="auto">
            <a:xfrm>
              <a:off x="1559" y="3079"/>
              <a:ext cx="482" cy="233"/>
              <a:chOff x="4680" y="5028"/>
              <a:chExt cx="720" cy="312"/>
            </a:xfrm>
          </p:grpSpPr>
          <p:sp>
            <p:nvSpPr>
              <p:cNvPr id="25" name="Rectangle 7"/>
              <p:cNvSpPr>
                <a:spLocks noChangeArrowheads="1"/>
              </p:cNvSpPr>
              <p:nvPr/>
            </p:nvSpPr>
            <p:spPr bwMode="auto">
              <a:xfrm>
                <a:off x="4680" y="5028"/>
                <a:ext cx="36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sp>
            <p:nvSpPr>
              <p:cNvPr id="26" name="Rectangle 8"/>
              <p:cNvSpPr>
                <a:spLocks noChangeArrowheads="1"/>
              </p:cNvSpPr>
              <p:nvPr/>
            </p:nvSpPr>
            <p:spPr bwMode="auto">
              <a:xfrm>
                <a:off x="5040" y="5028"/>
                <a:ext cx="36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grpSp>
        <p:grpSp>
          <p:nvGrpSpPr>
            <p:cNvPr id="9" name="Group 9"/>
            <p:cNvGrpSpPr>
              <a:grpSpLocks/>
            </p:cNvGrpSpPr>
            <p:nvPr/>
          </p:nvGrpSpPr>
          <p:grpSpPr bwMode="auto">
            <a:xfrm>
              <a:off x="3248" y="3079"/>
              <a:ext cx="482" cy="233"/>
              <a:chOff x="4680" y="5028"/>
              <a:chExt cx="720" cy="312"/>
            </a:xfrm>
          </p:grpSpPr>
          <p:sp>
            <p:nvSpPr>
              <p:cNvPr id="23" name="Rectangle 10"/>
              <p:cNvSpPr>
                <a:spLocks noChangeArrowheads="1"/>
              </p:cNvSpPr>
              <p:nvPr/>
            </p:nvSpPr>
            <p:spPr bwMode="auto">
              <a:xfrm>
                <a:off x="4680" y="5028"/>
                <a:ext cx="36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sp>
            <p:nvSpPr>
              <p:cNvPr id="24" name="Rectangle 11"/>
              <p:cNvSpPr>
                <a:spLocks noChangeArrowheads="1"/>
              </p:cNvSpPr>
              <p:nvPr/>
            </p:nvSpPr>
            <p:spPr bwMode="auto">
              <a:xfrm>
                <a:off x="5040" y="5028"/>
                <a:ext cx="36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grpSp>
        <p:grpSp>
          <p:nvGrpSpPr>
            <p:cNvPr id="10" name="Group 12"/>
            <p:cNvGrpSpPr>
              <a:grpSpLocks/>
            </p:cNvGrpSpPr>
            <p:nvPr/>
          </p:nvGrpSpPr>
          <p:grpSpPr bwMode="auto">
            <a:xfrm>
              <a:off x="4455" y="3079"/>
              <a:ext cx="482" cy="233"/>
              <a:chOff x="4680" y="5028"/>
              <a:chExt cx="720" cy="312"/>
            </a:xfrm>
          </p:grpSpPr>
          <p:sp>
            <p:nvSpPr>
              <p:cNvPr id="21" name="Rectangle 13"/>
              <p:cNvSpPr>
                <a:spLocks noChangeArrowheads="1"/>
              </p:cNvSpPr>
              <p:nvPr/>
            </p:nvSpPr>
            <p:spPr bwMode="auto">
              <a:xfrm>
                <a:off x="4680" y="5028"/>
                <a:ext cx="36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sp>
            <p:nvSpPr>
              <p:cNvPr id="22" name="Rectangle 14"/>
              <p:cNvSpPr>
                <a:spLocks noChangeArrowheads="1"/>
              </p:cNvSpPr>
              <p:nvPr/>
            </p:nvSpPr>
            <p:spPr bwMode="auto">
              <a:xfrm>
                <a:off x="5040" y="5028"/>
                <a:ext cx="360" cy="312"/>
              </a:xfrm>
              <a:prstGeom prst="rect">
                <a:avLst/>
              </a:prstGeom>
              <a:noFill/>
              <a:ln w="9525">
                <a:solidFill>
                  <a:schemeClr val="tx1"/>
                </a:solidFill>
                <a:miter lim="800000"/>
                <a:headEnd/>
                <a:tailEnd/>
              </a:ln>
            </p:spPr>
            <p:txBody>
              <a:bodyPr lIns="0" rIns="0"/>
              <a:lstStyle/>
              <a:p>
                <a:r>
                  <a:rPr lang="en-US" altLang="zh-CN" sz="1867">
                    <a:latin typeface="微软雅黑" pitchFamily="34" charset="-122"/>
                    <a:ea typeface="微软雅黑" pitchFamily="34" charset="-122"/>
                  </a:rPr>
                  <a:t>nil</a:t>
                </a:r>
              </a:p>
            </p:txBody>
          </p:sp>
        </p:grpSp>
        <p:grpSp>
          <p:nvGrpSpPr>
            <p:cNvPr id="11" name="Group 15"/>
            <p:cNvGrpSpPr>
              <a:grpSpLocks/>
            </p:cNvGrpSpPr>
            <p:nvPr/>
          </p:nvGrpSpPr>
          <p:grpSpPr bwMode="auto">
            <a:xfrm>
              <a:off x="2410" y="3079"/>
              <a:ext cx="482" cy="233"/>
              <a:chOff x="4680" y="5028"/>
              <a:chExt cx="720" cy="312"/>
            </a:xfrm>
          </p:grpSpPr>
          <p:sp>
            <p:nvSpPr>
              <p:cNvPr id="19" name="Rectangle 16"/>
              <p:cNvSpPr>
                <a:spLocks noChangeArrowheads="1"/>
              </p:cNvSpPr>
              <p:nvPr/>
            </p:nvSpPr>
            <p:spPr bwMode="auto">
              <a:xfrm>
                <a:off x="4680" y="5028"/>
                <a:ext cx="36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sp>
            <p:nvSpPr>
              <p:cNvPr id="20" name="Rectangle 17"/>
              <p:cNvSpPr>
                <a:spLocks noChangeArrowheads="1"/>
              </p:cNvSpPr>
              <p:nvPr/>
            </p:nvSpPr>
            <p:spPr bwMode="auto">
              <a:xfrm>
                <a:off x="5040" y="5028"/>
                <a:ext cx="36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grpSp>
        <p:sp>
          <p:nvSpPr>
            <p:cNvPr id="12" name="Line 18"/>
            <p:cNvSpPr>
              <a:spLocks noChangeShapeType="1"/>
            </p:cNvSpPr>
            <p:nvPr/>
          </p:nvSpPr>
          <p:spPr bwMode="auto">
            <a:xfrm>
              <a:off x="1082" y="3195"/>
              <a:ext cx="483" cy="0"/>
            </a:xfrm>
            <a:prstGeom prst="line">
              <a:avLst/>
            </a:prstGeom>
            <a:noFill/>
            <a:ln w="9525">
              <a:solidFill>
                <a:schemeClr val="tx1"/>
              </a:solidFill>
              <a:round/>
              <a:headEnd/>
              <a:tailEnd type="triangle" w="med" len="med"/>
            </a:ln>
          </p:spPr>
          <p:txBody>
            <a:bodyPr/>
            <a:lstStyle/>
            <a:p>
              <a:endParaRPr lang="zh-CN" altLang="en-US" sz="1867">
                <a:latin typeface="微软雅黑" pitchFamily="34" charset="-122"/>
                <a:ea typeface="微软雅黑" pitchFamily="34" charset="-122"/>
              </a:endParaRPr>
            </a:p>
          </p:txBody>
        </p:sp>
        <p:sp>
          <p:nvSpPr>
            <p:cNvPr id="13" name="Line 19"/>
            <p:cNvSpPr>
              <a:spLocks noChangeShapeType="1"/>
            </p:cNvSpPr>
            <p:nvPr/>
          </p:nvSpPr>
          <p:spPr bwMode="auto">
            <a:xfrm>
              <a:off x="2048" y="3195"/>
              <a:ext cx="362" cy="0"/>
            </a:xfrm>
            <a:prstGeom prst="line">
              <a:avLst/>
            </a:prstGeom>
            <a:noFill/>
            <a:ln w="9525">
              <a:solidFill>
                <a:schemeClr val="tx1"/>
              </a:solidFill>
              <a:round/>
              <a:headEnd/>
              <a:tailEnd type="triangle" w="med" len="med"/>
            </a:ln>
          </p:spPr>
          <p:txBody>
            <a:bodyPr/>
            <a:lstStyle/>
            <a:p>
              <a:endParaRPr lang="zh-CN" altLang="en-US" sz="1867">
                <a:latin typeface="微软雅黑" pitchFamily="34" charset="-122"/>
                <a:ea typeface="微软雅黑" pitchFamily="34" charset="-122"/>
              </a:endParaRPr>
            </a:p>
          </p:txBody>
        </p:sp>
        <p:sp>
          <p:nvSpPr>
            <p:cNvPr id="14" name="Line 20"/>
            <p:cNvSpPr>
              <a:spLocks noChangeShapeType="1"/>
            </p:cNvSpPr>
            <p:nvPr/>
          </p:nvSpPr>
          <p:spPr bwMode="auto">
            <a:xfrm>
              <a:off x="2772" y="3195"/>
              <a:ext cx="482" cy="0"/>
            </a:xfrm>
            <a:prstGeom prst="line">
              <a:avLst/>
            </a:prstGeom>
            <a:noFill/>
            <a:ln w="9525">
              <a:solidFill>
                <a:schemeClr val="tx1"/>
              </a:solidFill>
              <a:round/>
              <a:headEnd/>
              <a:tailEnd type="triangle" w="med" len="med"/>
            </a:ln>
          </p:spPr>
          <p:txBody>
            <a:bodyPr/>
            <a:lstStyle/>
            <a:p>
              <a:endParaRPr lang="zh-CN" altLang="en-US" sz="1867">
                <a:latin typeface="微软雅黑" pitchFamily="34" charset="-122"/>
                <a:ea typeface="微软雅黑" pitchFamily="34" charset="-122"/>
              </a:endParaRPr>
            </a:p>
          </p:txBody>
        </p:sp>
        <p:sp>
          <p:nvSpPr>
            <p:cNvPr id="15" name="Line 21"/>
            <p:cNvSpPr>
              <a:spLocks noChangeShapeType="1"/>
            </p:cNvSpPr>
            <p:nvPr/>
          </p:nvSpPr>
          <p:spPr bwMode="auto">
            <a:xfrm>
              <a:off x="3616" y="3195"/>
              <a:ext cx="242" cy="0"/>
            </a:xfrm>
            <a:prstGeom prst="line">
              <a:avLst/>
            </a:prstGeom>
            <a:noFill/>
            <a:ln w="9525">
              <a:solidFill>
                <a:schemeClr val="tx1"/>
              </a:solidFill>
              <a:round/>
              <a:headEnd/>
              <a:tailEnd type="triangle" w="med" len="med"/>
            </a:ln>
          </p:spPr>
          <p:txBody>
            <a:bodyPr/>
            <a:lstStyle/>
            <a:p>
              <a:endParaRPr lang="zh-CN" altLang="en-US" sz="1867">
                <a:latin typeface="微软雅黑" pitchFamily="34" charset="-122"/>
                <a:ea typeface="微软雅黑" pitchFamily="34" charset="-122"/>
              </a:endParaRPr>
            </a:p>
          </p:txBody>
        </p:sp>
        <p:sp>
          <p:nvSpPr>
            <p:cNvPr id="16" name="Line 22"/>
            <p:cNvSpPr>
              <a:spLocks noChangeShapeType="1"/>
            </p:cNvSpPr>
            <p:nvPr/>
          </p:nvSpPr>
          <p:spPr bwMode="auto">
            <a:xfrm>
              <a:off x="4220" y="3195"/>
              <a:ext cx="241" cy="0"/>
            </a:xfrm>
            <a:prstGeom prst="line">
              <a:avLst/>
            </a:prstGeom>
            <a:noFill/>
            <a:ln w="9525">
              <a:solidFill>
                <a:schemeClr val="tx1"/>
              </a:solidFill>
              <a:round/>
              <a:headEnd/>
              <a:tailEnd type="triangle" w="med" len="med"/>
            </a:ln>
          </p:spPr>
          <p:txBody>
            <a:bodyPr/>
            <a:lstStyle/>
            <a:p>
              <a:endParaRPr lang="zh-CN" altLang="en-US" sz="1867">
                <a:latin typeface="微软雅黑" pitchFamily="34" charset="-122"/>
                <a:ea typeface="微软雅黑" pitchFamily="34" charset="-122"/>
              </a:endParaRPr>
            </a:p>
          </p:txBody>
        </p:sp>
        <p:sp>
          <p:nvSpPr>
            <p:cNvPr id="17" name="Text Box 23"/>
            <p:cNvSpPr txBox="1">
              <a:spLocks noChangeArrowheads="1"/>
            </p:cNvSpPr>
            <p:nvPr/>
          </p:nvSpPr>
          <p:spPr bwMode="auto">
            <a:xfrm>
              <a:off x="720" y="2496"/>
              <a:ext cx="603" cy="350"/>
            </a:xfrm>
            <a:prstGeom prst="rect">
              <a:avLst/>
            </a:prstGeom>
            <a:noFill/>
            <a:ln w="9525">
              <a:noFill/>
              <a:miter lim="800000"/>
              <a:headEnd/>
              <a:tailEnd/>
            </a:ln>
          </p:spPr>
          <p:txBody>
            <a:bodyPr/>
            <a:lstStyle/>
            <a:p>
              <a:pPr algn="just" eaLnBrk="0" hangingPunct="0"/>
              <a:r>
                <a:rPr lang="en-US" altLang="zh-CN" sz="1867">
                  <a:latin typeface="微软雅黑" pitchFamily="34" charset="-122"/>
                  <a:ea typeface="微软雅黑" pitchFamily="34" charset="-122"/>
                </a:rPr>
                <a:t>head</a:t>
              </a:r>
            </a:p>
          </p:txBody>
        </p:sp>
        <p:sp>
          <p:nvSpPr>
            <p:cNvPr id="18" name="Line 24"/>
            <p:cNvSpPr>
              <a:spLocks noChangeShapeType="1"/>
            </p:cNvSpPr>
            <p:nvPr/>
          </p:nvSpPr>
          <p:spPr bwMode="auto">
            <a:xfrm>
              <a:off x="961" y="2846"/>
              <a:ext cx="0" cy="233"/>
            </a:xfrm>
            <a:prstGeom prst="line">
              <a:avLst/>
            </a:prstGeom>
            <a:noFill/>
            <a:ln w="9525">
              <a:solidFill>
                <a:schemeClr val="tx1"/>
              </a:solidFill>
              <a:round/>
              <a:headEnd/>
              <a:tailEnd type="triangle" w="med" len="med"/>
            </a:ln>
          </p:spPr>
          <p:txBody>
            <a:bodyPr/>
            <a:lstStyle/>
            <a:p>
              <a:endParaRPr lang="zh-CN" altLang="en-US" sz="1867">
                <a:latin typeface="微软雅黑" pitchFamily="34" charset="-122"/>
                <a:ea typeface="微软雅黑" pitchFamily="34" charset="-122"/>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3586" name="Rectangle 2"/>
          <p:cNvSpPr>
            <a:spLocks noGrp="1" noChangeArrowheads="1"/>
          </p:cNvSpPr>
          <p:nvPr>
            <p:ph type="title"/>
          </p:nvPr>
        </p:nvSpPr>
        <p:spPr/>
        <p:txBody>
          <a:bodyPr/>
          <a:lstStyle/>
          <a:p>
            <a:pPr eaLnBrk="1" hangingPunct="1">
              <a:defRPr/>
            </a:pPr>
            <a:r>
              <a:rPr lang="zh-CN" altLang="en-US" dirty="0"/>
              <a:t>类模板</a:t>
            </a:r>
            <a:r>
              <a:rPr lang="en-US" altLang="zh-CN" dirty="0" err="1"/>
              <a:t>linkList</a:t>
            </a:r>
            <a:r>
              <a:rPr lang="zh-CN" altLang="en-US" dirty="0"/>
              <a:t>成员函数的实现 </a:t>
            </a:r>
          </a:p>
        </p:txBody>
      </p:sp>
      <p:sp>
        <p:nvSpPr>
          <p:cNvPr id="347139" name="Rectangle 3"/>
          <p:cNvSpPr>
            <a:spLocks noGrp="1" noChangeArrowheads="1"/>
          </p:cNvSpPr>
          <p:nvPr>
            <p:ph idx="4294967295"/>
          </p:nvPr>
        </p:nvSpPr>
        <p:spPr>
          <a:xfrm>
            <a:off x="587208" y="1286976"/>
            <a:ext cx="9956800" cy="4278313"/>
          </a:xfrm>
        </p:spPr>
        <p:txBody>
          <a:bodyPr>
            <a:normAutofit fontScale="92500" lnSpcReduction="20000"/>
          </a:bodyPr>
          <a:lstStyle/>
          <a:p>
            <a:pPr marL="0" indent="0">
              <a:buNone/>
            </a:pPr>
            <a:r>
              <a:rPr lang="en-US" altLang="zh-CN" sz="1867" dirty="0"/>
              <a:t>template &lt;class </a:t>
            </a:r>
            <a:r>
              <a:rPr lang="en-US" altLang="zh-CN" sz="1867" dirty="0" err="1"/>
              <a:t>elemType</a:t>
            </a:r>
            <a:r>
              <a:rPr lang="en-US" altLang="zh-CN" sz="1867" dirty="0"/>
              <a:t>&gt;</a:t>
            </a:r>
            <a:endParaRPr lang="zh-CN" altLang="zh-CN" sz="1867" dirty="0"/>
          </a:p>
          <a:p>
            <a:pPr marL="0" indent="0">
              <a:buNone/>
            </a:pPr>
            <a:r>
              <a:rPr lang="en-US" altLang="zh-CN" sz="1867" dirty="0" err="1"/>
              <a:t>elemType</a:t>
            </a:r>
            <a:r>
              <a:rPr lang="en-US" altLang="zh-CN" sz="1867" dirty="0"/>
              <a:t> </a:t>
            </a:r>
            <a:r>
              <a:rPr lang="en-US" altLang="zh-CN" sz="1867" dirty="0" err="1"/>
              <a:t>linkList</a:t>
            </a:r>
            <a:r>
              <a:rPr lang="en-US" altLang="zh-CN" sz="1867" dirty="0"/>
              <a:t>&lt;</a:t>
            </a:r>
            <a:r>
              <a:rPr lang="en-US" altLang="zh-CN" sz="1867" dirty="0" err="1"/>
              <a:t>elemType</a:t>
            </a:r>
            <a:r>
              <a:rPr lang="en-US" altLang="zh-CN" sz="1867" dirty="0"/>
              <a:t>&gt;:: </a:t>
            </a:r>
            <a:r>
              <a:rPr lang="en-US" altLang="zh-CN" sz="1867" dirty="0" err="1"/>
              <a:t>removeFront</a:t>
            </a:r>
            <a:r>
              <a:rPr lang="en-US" altLang="zh-CN" sz="1867" dirty="0"/>
              <a:t>() </a:t>
            </a:r>
            <a:endParaRPr lang="zh-CN" altLang="zh-CN" sz="1867" dirty="0"/>
          </a:p>
          <a:p>
            <a:pPr marL="0" indent="0">
              <a:buNone/>
            </a:pPr>
            <a:r>
              <a:rPr lang="en-US" altLang="zh-CN" sz="1867" dirty="0"/>
              <a:t>{</a:t>
            </a:r>
            <a:endParaRPr lang="zh-CN" altLang="zh-CN" sz="1867" dirty="0"/>
          </a:p>
          <a:p>
            <a:pPr marL="0" indent="0">
              <a:buNone/>
            </a:pPr>
            <a:r>
              <a:rPr lang="en-US" altLang="zh-CN" sz="1867" dirty="0"/>
              <a:t>       </a:t>
            </a:r>
            <a:r>
              <a:rPr lang="en-US" altLang="zh-CN" sz="1867" dirty="0" err="1"/>
              <a:t>elemType</a:t>
            </a:r>
            <a:r>
              <a:rPr lang="en-US" altLang="zh-CN" sz="1867" dirty="0"/>
              <a:t> value = head-&gt;next-&gt;data;</a:t>
            </a:r>
            <a:endParaRPr lang="zh-CN" altLang="zh-CN" sz="1867" dirty="0"/>
          </a:p>
          <a:p>
            <a:pPr marL="0" indent="0">
              <a:buNone/>
            </a:pPr>
            <a:r>
              <a:rPr lang="en-US" altLang="zh-CN" sz="1867" dirty="0"/>
              <a:t>       Node &lt;</a:t>
            </a:r>
            <a:r>
              <a:rPr lang="en-US" altLang="zh-CN" sz="1867" dirty="0" err="1"/>
              <a:t>elemType</a:t>
            </a:r>
            <a:r>
              <a:rPr lang="en-US" altLang="zh-CN" sz="1867" dirty="0"/>
              <a:t>&gt;  *</a:t>
            </a:r>
            <a:r>
              <a:rPr lang="en-US" altLang="zh-CN" sz="1867" dirty="0" err="1"/>
              <a:t>tmp</a:t>
            </a:r>
            <a:r>
              <a:rPr lang="en-US" altLang="zh-CN" sz="1867" dirty="0"/>
              <a:t> = head-&gt;next;</a:t>
            </a:r>
            <a:endParaRPr lang="zh-CN" altLang="zh-CN" sz="1867" dirty="0"/>
          </a:p>
          <a:p>
            <a:pPr marL="0" indent="0">
              <a:buNone/>
            </a:pPr>
            <a:r>
              <a:rPr lang="en-US" altLang="zh-CN" sz="1867" dirty="0"/>
              <a:t> </a:t>
            </a:r>
            <a:endParaRPr lang="zh-CN" altLang="zh-CN" sz="1867" dirty="0"/>
          </a:p>
          <a:p>
            <a:pPr marL="0" indent="0">
              <a:buNone/>
            </a:pPr>
            <a:r>
              <a:rPr lang="en-US" altLang="zh-CN" sz="1867" dirty="0"/>
              <a:t>       head-&gt;next = </a:t>
            </a:r>
            <a:r>
              <a:rPr lang="en-US" altLang="zh-CN" sz="1867" dirty="0" err="1"/>
              <a:t>tmp</a:t>
            </a:r>
            <a:r>
              <a:rPr lang="en-US" altLang="zh-CN" sz="1867" dirty="0"/>
              <a:t>-&gt;next;</a:t>
            </a:r>
            <a:endParaRPr lang="zh-CN" altLang="zh-CN" sz="1867" dirty="0"/>
          </a:p>
          <a:p>
            <a:pPr marL="0" indent="0">
              <a:buNone/>
            </a:pPr>
            <a:r>
              <a:rPr lang="en-US" altLang="zh-CN" sz="1867" dirty="0"/>
              <a:t>       delete </a:t>
            </a:r>
            <a:r>
              <a:rPr lang="en-US" altLang="zh-CN" sz="1867" dirty="0" err="1"/>
              <a:t>tmp</a:t>
            </a:r>
            <a:r>
              <a:rPr lang="en-US" altLang="zh-CN" sz="1867" dirty="0"/>
              <a:t>;</a:t>
            </a:r>
            <a:endParaRPr lang="zh-CN" altLang="zh-CN" sz="1867" dirty="0"/>
          </a:p>
          <a:p>
            <a:pPr marL="0" indent="0">
              <a:buNone/>
            </a:pPr>
            <a:r>
              <a:rPr lang="en-US" altLang="zh-CN" sz="1867" dirty="0"/>
              <a:t> </a:t>
            </a:r>
            <a:endParaRPr lang="zh-CN" altLang="zh-CN" sz="1867" dirty="0"/>
          </a:p>
          <a:p>
            <a:pPr marL="0" indent="0">
              <a:buNone/>
            </a:pPr>
            <a:r>
              <a:rPr lang="en-US" altLang="zh-CN" sz="1867" dirty="0"/>
              <a:t>       return value;</a:t>
            </a:r>
            <a:endParaRPr lang="zh-CN" altLang="zh-CN" sz="1867" dirty="0"/>
          </a:p>
          <a:p>
            <a:pPr marL="0" indent="0">
              <a:buNone/>
            </a:pPr>
            <a:r>
              <a:rPr lang="en-US" altLang="zh-CN" sz="1867" dirty="0"/>
              <a:t>}</a:t>
            </a:r>
            <a:endParaRPr lang="zh-CN" altLang="zh-CN" sz="1867" dirty="0"/>
          </a:p>
          <a:p>
            <a:pPr marL="0" indent="0">
              <a:buNone/>
            </a:pPr>
            <a:endParaRPr lang="zh-CN" altLang="zh-CN" sz="1867" dirty="0"/>
          </a:p>
          <a:p>
            <a:pPr marL="0" indent="0">
              <a:buNone/>
            </a:pPr>
            <a:r>
              <a:rPr lang="en-US" altLang="zh-CN" sz="1867" dirty="0"/>
              <a:t> </a:t>
            </a:r>
            <a:endParaRPr lang="zh-CN" altLang="zh-CN" sz="1867" dirty="0"/>
          </a:p>
        </p:txBody>
      </p:sp>
      <p:grpSp>
        <p:nvGrpSpPr>
          <p:cNvPr id="2" name="Group 3"/>
          <p:cNvGrpSpPr>
            <a:grpSpLocks/>
          </p:cNvGrpSpPr>
          <p:nvPr/>
        </p:nvGrpSpPr>
        <p:grpSpPr bwMode="auto">
          <a:xfrm>
            <a:off x="3893040" y="4832094"/>
            <a:ext cx="7363136" cy="855919"/>
            <a:chOff x="720" y="2496"/>
            <a:chExt cx="4224" cy="816"/>
          </a:xfrm>
        </p:grpSpPr>
        <p:sp>
          <p:nvSpPr>
            <p:cNvPr id="6" name="Rectangle 4"/>
            <p:cNvSpPr>
              <a:spLocks noChangeArrowheads="1"/>
            </p:cNvSpPr>
            <p:nvPr/>
          </p:nvSpPr>
          <p:spPr bwMode="auto">
            <a:xfrm>
              <a:off x="720" y="3079"/>
              <a:ext cx="241" cy="233"/>
            </a:xfrm>
            <a:prstGeom prst="rect">
              <a:avLst/>
            </a:prstGeom>
            <a:solidFill>
              <a:srgbClr val="969696"/>
            </a:solid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sp>
          <p:nvSpPr>
            <p:cNvPr id="7" name="Rectangle 5"/>
            <p:cNvSpPr>
              <a:spLocks noChangeArrowheads="1"/>
            </p:cNvSpPr>
            <p:nvPr/>
          </p:nvSpPr>
          <p:spPr bwMode="auto">
            <a:xfrm>
              <a:off x="961" y="3079"/>
              <a:ext cx="242" cy="233"/>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grpSp>
          <p:nvGrpSpPr>
            <p:cNvPr id="3" name="Group 6"/>
            <p:cNvGrpSpPr>
              <a:grpSpLocks/>
            </p:cNvGrpSpPr>
            <p:nvPr/>
          </p:nvGrpSpPr>
          <p:grpSpPr bwMode="auto">
            <a:xfrm>
              <a:off x="1559" y="3079"/>
              <a:ext cx="482" cy="233"/>
              <a:chOff x="4680" y="5028"/>
              <a:chExt cx="720" cy="312"/>
            </a:xfrm>
          </p:grpSpPr>
          <p:sp>
            <p:nvSpPr>
              <p:cNvPr id="25" name="Rectangle 7"/>
              <p:cNvSpPr>
                <a:spLocks noChangeArrowheads="1"/>
              </p:cNvSpPr>
              <p:nvPr/>
            </p:nvSpPr>
            <p:spPr bwMode="auto">
              <a:xfrm>
                <a:off x="4680" y="5028"/>
                <a:ext cx="36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sp>
            <p:nvSpPr>
              <p:cNvPr id="26" name="Rectangle 8"/>
              <p:cNvSpPr>
                <a:spLocks noChangeArrowheads="1"/>
              </p:cNvSpPr>
              <p:nvPr/>
            </p:nvSpPr>
            <p:spPr bwMode="auto">
              <a:xfrm>
                <a:off x="5040" y="5028"/>
                <a:ext cx="36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grpSp>
        <p:grpSp>
          <p:nvGrpSpPr>
            <p:cNvPr id="5" name="Group 9"/>
            <p:cNvGrpSpPr>
              <a:grpSpLocks/>
            </p:cNvGrpSpPr>
            <p:nvPr/>
          </p:nvGrpSpPr>
          <p:grpSpPr bwMode="auto">
            <a:xfrm>
              <a:off x="3248" y="3079"/>
              <a:ext cx="482" cy="233"/>
              <a:chOff x="4680" y="5028"/>
              <a:chExt cx="720" cy="312"/>
            </a:xfrm>
          </p:grpSpPr>
          <p:sp>
            <p:nvSpPr>
              <p:cNvPr id="23" name="Rectangle 10"/>
              <p:cNvSpPr>
                <a:spLocks noChangeArrowheads="1"/>
              </p:cNvSpPr>
              <p:nvPr/>
            </p:nvSpPr>
            <p:spPr bwMode="auto">
              <a:xfrm>
                <a:off x="4680" y="5028"/>
                <a:ext cx="36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sp>
            <p:nvSpPr>
              <p:cNvPr id="24" name="Rectangle 11"/>
              <p:cNvSpPr>
                <a:spLocks noChangeArrowheads="1"/>
              </p:cNvSpPr>
              <p:nvPr/>
            </p:nvSpPr>
            <p:spPr bwMode="auto">
              <a:xfrm>
                <a:off x="5040" y="5028"/>
                <a:ext cx="36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grpSp>
        <p:grpSp>
          <p:nvGrpSpPr>
            <p:cNvPr id="8" name="Group 12"/>
            <p:cNvGrpSpPr>
              <a:grpSpLocks/>
            </p:cNvGrpSpPr>
            <p:nvPr/>
          </p:nvGrpSpPr>
          <p:grpSpPr bwMode="auto">
            <a:xfrm>
              <a:off x="4455" y="3079"/>
              <a:ext cx="482" cy="233"/>
              <a:chOff x="4680" y="5028"/>
              <a:chExt cx="720" cy="312"/>
            </a:xfrm>
          </p:grpSpPr>
          <p:sp>
            <p:nvSpPr>
              <p:cNvPr id="21" name="Rectangle 13"/>
              <p:cNvSpPr>
                <a:spLocks noChangeArrowheads="1"/>
              </p:cNvSpPr>
              <p:nvPr/>
            </p:nvSpPr>
            <p:spPr bwMode="auto">
              <a:xfrm>
                <a:off x="4680" y="5028"/>
                <a:ext cx="36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sp>
            <p:nvSpPr>
              <p:cNvPr id="22" name="Rectangle 14"/>
              <p:cNvSpPr>
                <a:spLocks noChangeArrowheads="1"/>
              </p:cNvSpPr>
              <p:nvPr/>
            </p:nvSpPr>
            <p:spPr bwMode="auto">
              <a:xfrm>
                <a:off x="5040" y="5028"/>
                <a:ext cx="360" cy="312"/>
              </a:xfrm>
              <a:prstGeom prst="rect">
                <a:avLst/>
              </a:prstGeom>
              <a:noFill/>
              <a:ln w="9525">
                <a:solidFill>
                  <a:schemeClr val="tx1"/>
                </a:solidFill>
                <a:miter lim="800000"/>
                <a:headEnd/>
                <a:tailEnd/>
              </a:ln>
            </p:spPr>
            <p:txBody>
              <a:bodyPr lIns="0" rIns="0"/>
              <a:lstStyle/>
              <a:p>
                <a:r>
                  <a:rPr lang="en-US" altLang="zh-CN" sz="1867">
                    <a:latin typeface="微软雅黑" pitchFamily="34" charset="-122"/>
                    <a:ea typeface="微软雅黑" pitchFamily="34" charset="-122"/>
                  </a:rPr>
                  <a:t>nil</a:t>
                </a:r>
              </a:p>
            </p:txBody>
          </p:sp>
        </p:grpSp>
        <p:grpSp>
          <p:nvGrpSpPr>
            <p:cNvPr id="9" name="Group 15"/>
            <p:cNvGrpSpPr>
              <a:grpSpLocks/>
            </p:cNvGrpSpPr>
            <p:nvPr/>
          </p:nvGrpSpPr>
          <p:grpSpPr bwMode="auto">
            <a:xfrm>
              <a:off x="2410" y="3079"/>
              <a:ext cx="482" cy="233"/>
              <a:chOff x="4680" y="5028"/>
              <a:chExt cx="720" cy="312"/>
            </a:xfrm>
          </p:grpSpPr>
          <p:sp>
            <p:nvSpPr>
              <p:cNvPr id="19" name="Rectangle 16"/>
              <p:cNvSpPr>
                <a:spLocks noChangeArrowheads="1"/>
              </p:cNvSpPr>
              <p:nvPr/>
            </p:nvSpPr>
            <p:spPr bwMode="auto">
              <a:xfrm>
                <a:off x="4680" y="5028"/>
                <a:ext cx="36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sp>
            <p:nvSpPr>
              <p:cNvPr id="20" name="Rectangle 17"/>
              <p:cNvSpPr>
                <a:spLocks noChangeArrowheads="1"/>
              </p:cNvSpPr>
              <p:nvPr/>
            </p:nvSpPr>
            <p:spPr bwMode="auto">
              <a:xfrm>
                <a:off x="5040" y="5028"/>
                <a:ext cx="36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grpSp>
        <p:sp>
          <p:nvSpPr>
            <p:cNvPr id="12" name="Line 18"/>
            <p:cNvSpPr>
              <a:spLocks noChangeShapeType="1"/>
            </p:cNvSpPr>
            <p:nvPr/>
          </p:nvSpPr>
          <p:spPr bwMode="auto">
            <a:xfrm>
              <a:off x="1082" y="3195"/>
              <a:ext cx="483" cy="0"/>
            </a:xfrm>
            <a:prstGeom prst="line">
              <a:avLst/>
            </a:prstGeom>
            <a:noFill/>
            <a:ln w="9525">
              <a:solidFill>
                <a:schemeClr val="tx1"/>
              </a:solidFill>
              <a:round/>
              <a:headEnd/>
              <a:tailEnd type="triangle" w="med" len="med"/>
            </a:ln>
          </p:spPr>
          <p:txBody>
            <a:bodyPr/>
            <a:lstStyle/>
            <a:p>
              <a:endParaRPr lang="zh-CN" altLang="en-US" sz="1867">
                <a:latin typeface="微软雅黑" pitchFamily="34" charset="-122"/>
                <a:ea typeface="微软雅黑" pitchFamily="34" charset="-122"/>
              </a:endParaRPr>
            </a:p>
          </p:txBody>
        </p:sp>
        <p:sp>
          <p:nvSpPr>
            <p:cNvPr id="13" name="Line 19"/>
            <p:cNvSpPr>
              <a:spLocks noChangeShapeType="1"/>
            </p:cNvSpPr>
            <p:nvPr/>
          </p:nvSpPr>
          <p:spPr bwMode="auto">
            <a:xfrm>
              <a:off x="2048" y="3195"/>
              <a:ext cx="362" cy="0"/>
            </a:xfrm>
            <a:prstGeom prst="line">
              <a:avLst/>
            </a:prstGeom>
            <a:noFill/>
            <a:ln w="9525">
              <a:solidFill>
                <a:schemeClr val="tx1"/>
              </a:solidFill>
              <a:round/>
              <a:headEnd/>
              <a:tailEnd type="triangle" w="med" len="med"/>
            </a:ln>
          </p:spPr>
          <p:txBody>
            <a:bodyPr/>
            <a:lstStyle/>
            <a:p>
              <a:endParaRPr lang="zh-CN" altLang="en-US" sz="1867">
                <a:latin typeface="微软雅黑" pitchFamily="34" charset="-122"/>
                <a:ea typeface="微软雅黑" pitchFamily="34" charset="-122"/>
              </a:endParaRPr>
            </a:p>
          </p:txBody>
        </p:sp>
        <p:sp>
          <p:nvSpPr>
            <p:cNvPr id="14" name="Line 20"/>
            <p:cNvSpPr>
              <a:spLocks noChangeShapeType="1"/>
            </p:cNvSpPr>
            <p:nvPr/>
          </p:nvSpPr>
          <p:spPr bwMode="auto">
            <a:xfrm>
              <a:off x="2772" y="3195"/>
              <a:ext cx="482" cy="0"/>
            </a:xfrm>
            <a:prstGeom prst="line">
              <a:avLst/>
            </a:prstGeom>
            <a:noFill/>
            <a:ln w="9525">
              <a:solidFill>
                <a:schemeClr val="tx1"/>
              </a:solidFill>
              <a:round/>
              <a:headEnd/>
              <a:tailEnd type="triangle" w="med" len="med"/>
            </a:ln>
          </p:spPr>
          <p:txBody>
            <a:bodyPr/>
            <a:lstStyle/>
            <a:p>
              <a:endParaRPr lang="zh-CN" altLang="en-US" sz="1867">
                <a:latin typeface="微软雅黑" pitchFamily="34" charset="-122"/>
                <a:ea typeface="微软雅黑" pitchFamily="34" charset="-122"/>
              </a:endParaRPr>
            </a:p>
          </p:txBody>
        </p:sp>
        <p:sp>
          <p:nvSpPr>
            <p:cNvPr id="15" name="Line 21"/>
            <p:cNvSpPr>
              <a:spLocks noChangeShapeType="1"/>
            </p:cNvSpPr>
            <p:nvPr/>
          </p:nvSpPr>
          <p:spPr bwMode="auto">
            <a:xfrm>
              <a:off x="3616" y="3195"/>
              <a:ext cx="242" cy="0"/>
            </a:xfrm>
            <a:prstGeom prst="line">
              <a:avLst/>
            </a:prstGeom>
            <a:noFill/>
            <a:ln w="9525">
              <a:solidFill>
                <a:schemeClr val="tx1"/>
              </a:solidFill>
              <a:round/>
              <a:headEnd/>
              <a:tailEnd type="triangle" w="med" len="med"/>
            </a:ln>
          </p:spPr>
          <p:txBody>
            <a:bodyPr/>
            <a:lstStyle/>
            <a:p>
              <a:endParaRPr lang="zh-CN" altLang="en-US" sz="1867">
                <a:latin typeface="微软雅黑" pitchFamily="34" charset="-122"/>
                <a:ea typeface="微软雅黑" pitchFamily="34" charset="-122"/>
              </a:endParaRPr>
            </a:p>
          </p:txBody>
        </p:sp>
        <p:sp>
          <p:nvSpPr>
            <p:cNvPr id="16" name="Line 22"/>
            <p:cNvSpPr>
              <a:spLocks noChangeShapeType="1"/>
            </p:cNvSpPr>
            <p:nvPr/>
          </p:nvSpPr>
          <p:spPr bwMode="auto">
            <a:xfrm>
              <a:off x="4220" y="3195"/>
              <a:ext cx="241" cy="0"/>
            </a:xfrm>
            <a:prstGeom prst="line">
              <a:avLst/>
            </a:prstGeom>
            <a:noFill/>
            <a:ln w="9525">
              <a:solidFill>
                <a:schemeClr val="tx1"/>
              </a:solidFill>
              <a:round/>
              <a:headEnd/>
              <a:tailEnd type="triangle" w="med" len="med"/>
            </a:ln>
          </p:spPr>
          <p:txBody>
            <a:bodyPr/>
            <a:lstStyle/>
            <a:p>
              <a:endParaRPr lang="zh-CN" altLang="en-US" sz="1867">
                <a:latin typeface="微软雅黑" pitchFamily="34" charset="-122"/>
                <a:ea typeface="微软雅黑" pitchFamily="34" charset="-122"/>
              </a:endParaRPr>
            </a:p>
          </p:txBody>
        </p:sp>
        <p:sp>
          <p:nvSpPr>
            <p:cNvPr id="17" name="Text Box 23"/>
            <p:cNvSpPr txBox="1">
              <a:spLocks noChangeArrowheads="1"/>
            </p:cNvSpPr>
            <p:nvPr/>
          </p:nvSpPr>
          <p:spPr bwMode="auto">
            <a:xfrm>
              <a:off x="720" y="2496"/>
              <a:ext cx="603" cy="350"/>
            </a:xfrm>
            <a:prstGeom prst="rect">
              <a:avLst/>
            </a:prstGeom>
            <a:noFill/>
            <a:ln w="9525">
              <a:noFill/>
              <a:miter lim="800000"/>
              <a:headEnd/>
              <a:tailEnd/>
            </a:ln>
          </p:spPr>
          <p:txBody>
            <a:bodyPr/>
            <a:lstStyle/>
            <a:p>
              <a:pPr algn="just" eaLnBrk="0" hangingPunct="0"/>
              <a:r>
                <a:rPr lang="en-US" altLang="zh-CN" sz="1867">
                  <a:latin typeface="微软雅黑" pitchFamily="34" charset="-122"/>
                  <a:ea typeface="微软雅黑" pitchFamily="34" charset="-122"/>
                </a:rPr>
                <a:t>head</a:t>
              </a:r>
            </a:p>
          </p:txBody>
        </p:sp>
        <p:sp>
          <p:nvSpPr>
            <p:cNvPr id="18" name="Line 24"/>
            <p:cNvSpPr>
              <a:spLocks noChangeShapeType="1"/>
            </p:cNvSpPr>
            <p:nvPr/>
          </p:nvSpPr>
          <p:spPr bwMode="auto">
            <a:xfrm>
              <a:off x="961" y="2846"/>
              <a:ext cx="0" cy="233"/>
            </a:xfrm>
            <a:prstGeom prst="line">
              <a:avLst/>
            </a:prstGeom>
            <a:noFill/>
            <a:ln w="9525">
              <a:solidFill>
                <a:schemeClr val="tx1"/>
              </a:solidFill>
              <a:round/>
              <a:headEnd/>
              <a:tailEnd type="triangle" w="med" len="med"/>
            </a:ln>
          </p:spPr>
          <p:txBody>
            <a:bodyPr/>
            <a:lstStyle/>
            <a:p>
              <a:endParaRPr lang="zh-CN" altLang="en-US" sz="1867">
                <a:latin typeface="微软雅黑" pitchFamily="34" charset="-122"/>
                <a:ea typeface="微软雅黑" pitchFamily="34" charset="-122"/>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p:txBody>
          <a:bodyPr/>
          <a:lstStyle/>
          <a:p>
            <a:pPr eaLnBrk="1" hangingPunct="1">
              <a:defRPr/>
            </a:pPr>
            <a:r>
              <a:rPr lang="zh-CN" altLang="en-US" dirty="0"/>
              <a:t>类模板</a:t>
            </a:r>
            <a:r>
              <a:rPr lang="en-US" altLang="zh-CN" dirty="0" err="1"/>
              <a:t>linkList</a:t>
            </a:r>
            <a:r>
              <a:rPr lang="zh-CN" altLang="en-US" dirty="0"/>
              <a:t>成员函数的实现 </a:t>
            </a:r>
          </a:p>
        </p:txBody>
      </p:sp>
      <p:sp>
        <p:nvSpPr>
          <p:cNvPr id="348162" name="Rectangle 3"/>
          <p:cNvSpPr>
            <a:spLocks noGrp="1" noChangeArrowheads="1"/>
          </p:cNvSpPr>
          <p:nvPr>
            <p:ph idx="4294967295"/>
          </p:nvPr>
        </p:nvSpPr>
        <p:spPr>
          <a:xfrm>
            <a:off x="535093" y="959288"/>
            <a:ext cx="11480800" cy="5457825"/>
          </a:xfrm>
        </p:spPr>
        <p:txBody>
          <a:bodyPr>
            <a:normAutofit lnSpcReduction="10000"/>
          </a:bodyPr>
          <a:lstStyle/>
          <a:p>
            <a:pPr eaLnBrk="1" hangingPunct="1">
              <a:buFont typeface="Wingdings" pitchFamily="2" charset="2"/>
              <a:buNone/>
            </a:pPr>
            <a:r>
              <a:rPr lang="en-US" altLang="zh-CN" sz="1867" dirty="0"/>
              <a:t>template &lt;class </a:t>
            </a:r>
            <a:r>
              <a:rPr lang="en-US" altLang="zh-CN" sz="1867" dirty="0" err="1"/>
              <a:t>elemType</a:t>
            </a:r>
            <a:r>
              <a:rPr lang="en-US" altLang="zh-CN" sz="1867" dirty="0"/>
              <a:t>&gt;</a:t>
            </a:r>
          </a:p>
          <a:p>
            <a:pPr eaLnBrk="1" hangingPunct="1">
              <a:buFont typeface="Wingdings" pitchFamily="2" charset="2"/>
              <a:buNone/>
            </a:pPr>
            <a:r>
              <a:rPr lang="en-US" altLang="zh-CN" sz="1867" dirty="0"/>
              <a:t>void </a:t>
            </a:r>
            <a:r>
              <a:rPr lang="en-US" altLang="zh-CN" sz="1867" dirty="0" err="1"/>
              <a:t>linkList</a:t>
            </a:r>
            <a:r>
              <a:rPr lang="en-US" altLang="zh-CN" sz="1867" dirty="0"/>
              <a:t>&lt;</a:t>
            </a:r>
            <a:r>
              <a:rPr lang="en-US" altLang="zh-CN" sz="1867" dirty="0" err="1"/>
              <a:t>elemType</a:t>
            </a:r>
            <a:r>
              <a:rPr lang="en-US" altLang="zh-CN" sz="1867" dirty="0"/>
              <a:t>&gt;::create(const  </a:t>
            </a:r>
            <a:r>
              <a:rPr lang="en-US" altLang="zh-CN" sz="1867" dirty="0" err="1"/>
              <a:t>elemType</a:t>
            </a:r>
            <a:r>
              <a:rPr lang="en-US" altLang="zh-CN" sz="1867" dirty="0"/>
              <a:t>  &amp;flag)</a:t>
            </a:r>
          </a:p>
          <a:p>
            <a:pPr eaLnBrk="1" hangingPunct="1">
              <a:buFont typeface="Wingdings" pitchFamily="2" charset="2"/>
              <a:buNone/>
            </a:pPr>
            <a:r>
              <a:rPr lang="en-US" altLang="zh-CN" sz="1867" dirty="0"/>
              <a:t>{ </a:t>
            </a:r>
          </a:p>
          <a:p>
            <a:pPr eaLnBrk="1" hangingPunct="1">
              <a:buFont typeface="Wingdings" pitchFamily="2" charset="2"/>
              <a:buNone/>
            </a:pPr>
            <a:r>
              <a:rPr lang="en-US" altLang="zh-CN" sz="1867" dirty="0"/>
              <a:t>    </a:t>
            </a:r>
            <a:r>
              <a:rPr lang="en-US" altLang="zh-CN" sz="1867" dirty="0" err="1"/>
              <a:t>elemType</a:t>
            </a:r>
            <a:r>
              <a:rPr lang="en-US" altLang="zh-CN" sz="1867" dirty="0"/>
              <a:t> </a:t>
            </a:r>
            <a:r>
              <a:rPr lang="en-US" altLang="zh-CN" sz="1867" dirty="0" err="1"/>
              <a:t>tmp</a:t>
            </a:r>
            <a:r>
              <a:rPr lang="en-US" altLang="zh-CN" sz="1867" dirty="0"/>
              <a:t>;</a:t>
            </a:r>
          </a:p>
          <a:p>
            <a:pPr eaLnBrk="1" hangingPunct="1">
              <a:buFont typeface="Wingdings" pitchFamily="2" charset="2"/>
              <a:buNone/>
            </a:pPr>
            <a:r>
              <a:rPr lang="en-US" altLang="zh-CN" sz="1867" dirty="0"/>
              <a:t>    node &lt;</a:t>
            </a:r>
            <a:r>
              <a:rPr lang="en-US" altLang="zh-CN" sz="1867" dirty="0" err="1"/>
              <a:t>elemType</a:t>
            </a:r>
            <a:r>
              <a:rPr lang="en-US" altLang="zh-CN" sz="1867" dirty="0"/>
              <a:t>&gt; *p, *q = head;</a:t>
            </a:r>
          </a:p>
          <a:p>
            <a:pPr eaLnBrk="1" hangingPunct="1">
              <a:buFont typeface="Wingdings" pitchFamily="2" charset="2"/>
              <a:buNone/>
            </a:pPr>
            <a:r>
              <a:rPr lang="en-US" altLang="zh-CN" sz="1867" dirty="0"/>
              <a:t> </a:t>
            </a:r>
          </a:p>
          <a:p>
            <a:pPr eaLnBrk="1" hangingPunct="1">
              <a:buFont typeface="Wingdings" pitchFamily="2" charset="2"/>
              <a:buNone/>
            </a:pPr>
            <a:r>
              <a:rPr lang="en-US" altLang="zh-CN" sz="1867" dirty="0"/>
              <a:t>   </a:t>
            </a:r>
            <a:r>
              <a:rPr lang="en-US" altLang="zh-CN" sz="1867" dirty="0" err="1"/>
              <a:t>cout</a:t>
            </a:r>
            <a:r>
              <a:rPr lang="en-US" altLang="zh-CN" sz="1867" dirty="0"/>
              <a:t> &lt;&lt; "</a:t>
            </a:r>
            <a:r>
              <a:rPr lang="zh-CN" altLang="en-US" sz="1867" dirty="0"/>
              <a:t>请输入链表数据，</a:t>
            </a:r>
            <a:r>
              <a:rPr lang="en-US" altLang="zh-CN" sz="1867" dirty="0"/>
              <a:t>" &lt;&lt; flag &lt;&lt; "</a:t>
            </a:r>
            <a:r>
              <a:rPr lang="zh-CN" altLang="en-US" sz="1867" dirty="0"/>
              <a:t>表示结束</a:t>
            </a:r>
            <a:r>
              <a:rPr lang="en-US" altLang="zh-CN" sz="1867" dirty="0"/>
              <a:t>" &lt;&lt; </a:t>
            </a:r>
            <a:r>
              <a:rPr lang="en-US" altLang="zh-CN" sz="1867" dirty="0" err="1"/>
              <a:t>endl</a:t>
            </a:r>
            <a:r>
              <a:rPr lang="en-US" altLang="zh-CN" sz="1867" dirty="0"/>
              <a:t>;</a:t>
            </a:r>
          </a:p>
          <a:p>
            <a:pPr eaLnBrk="1" hangingPunct="1">
              <a:buFont typeface="Wingdings" pitchFamily="2" charset="2"/>
              <a:buNone/>
            </a:pPr>
            <a:r>
              <a:rPr lang="en-US" altLang="zh-CN" sz="1867" dirty="0"/>
              <a:t>   while (true) {</a:t>
            </a:r>
          </a:p>
          <a:p>
            <a:pPr eaLnBrk="1" hangingPunct="1">
              <a:buFont typeface="Wingdings" pitchFamily="2" charset="2"/>
              <a:buNone/>
            </a:pPr>
            <a:r>
              <a:rPr lang="en-US" altLang="zh-CN" sz="1867" dirty="0"/>
              <a:t>	       </a:t>
            </a:r>
            <a:r>
              <a:rPr lang="en-US" altLang="zh-CN" sz="1867" dirty="0" err="1"/>
              <a:t>cin</a:t>
            </a:r>
            <a:r>
              <a:rPr lang="en-US" altLang="zh-CN" sz="1867" dirty="0"/>
              <a:t> &gt;&gt; </a:t>
            </a:r>
            <a:r>
              <a:rPr lang="en-US" altLang="zh-CN" sz="1867" dirty="0" err="1"/>
              <a:t>tmp</a:t>
            </a:r>
            <a:r>
              <a:rPr lang="en-US" altLang="zh-CN" sz="1867" dirty="0"/>
              <a:t>;</a:t>
            </a:r>
          </a:p>
          <a:p>
            <a:pPr eaLnBrk="1" hangingPunct="1">
              <a:buFont typeface="Wingdings" pitchFamily="2" charset="2"/>
              <a:buNone/>
            </a:pPr>
            <a:r>
              <a:rPr lang="en-US" altLang="zh-CN" sz="1867" dirty="0"/>
              <a:t>	       if (</a:t>
            </a:r>
            <a:r>
              <a:rPr lang="en-US" altLang="zh-CN" sz="1867" dirty="0" err="1"/>
              <a:t>tmp</a:t>
            </a:r>
            <a:r>
              <a:rPr lang="en-US" altLang="zh-CN" sz="1867" dirty="0"/>
              <a:t> == flag) break;</a:t>
            </a:r>
          </a:p>
          <a:p>
            <a:pPr eaLnBrk="1" hangingPunct="1">
              <a:buFont typeface="Wingdings" pitchFamily="2" charset="2"/>
              <a:buNone/>
            </a:pPr>
            <a:r>
              <a:rPr lang="en-US" altLang="zh-CN" sz="1867" dirty="0"/>
              <a:t>           p = new node&lt;</a:t>
            </a:r>
            <a:r>
              <a:rPr lang="en-US" altLang="zh-CN" sz="1867" dirty="0" err="1"/>
              <a:t>elemType</a:t>
            </a:r>
            <a:r>
              <a:rPr lang="en-US" altLang="zh-CN" sz="1867" dirty="0"/>
              <a:t>&gt;(</a:t>
            </a:r>
            <a:r>
              <a:rPr lang="en-US" altLang="zh-CN" sz="1867" dirty="0" err="1"/>
              <a:t>tmp</a:t>
            </a:r>
            <a:r>
              <a:rPr lang="en-US" altLang="zh-CN" sz="1867" dirty="0"/>
              <a:t>);</a:t>
            </a:r>
          </a:p>
          <a:p>
            <a:pPr eaLnBrk="1" hangingPunct="1">
              <a:buFont typeface="Wingdings" pitchFamily="2" charset="2"/>
              <a:buNone/>
            </a:pPr>
            <a:r>
              <a:rPr lang="en-US" altLang="zh-CN" sz="1867" dirty="0"/>
              <a:t>	       q-&gt;next = p;</a:t>
            </a:r>
          </a:p>
          <a:p>
            <a:pPr eaLnBrk="1" hangingPunct="1">
              <a:buFont typeface="Wingdings" pitchFamily="2" charset="2"/>
              <a:buNone/>
            </a:pPr>
            <a:r>
              <a:rPr lang="en-US" altLang="zh-CN" sz="1867" dirty="0"/>
              <a:t>	       q = p;</a:t>
            </a:r>
          </a:p>
          <a:p>
            <a:pPr eaLnBrk="1" hangingPunct="1">
              <a:buFont typeface="Wingdings" pitchFamily="2" charset="2"/>
              <a:buNone/>
            </a:pPr>
            <a:r>
              <a:rPr lang="en-US" altLang="zh-CN" sz="1867" dirty="0"/>
              <a:t>   }</a:t>
            </a:r>
          </a:p>
          <a:p>
            <a:pPr eaLnBrk="1" hangingPunct="1">
              <a:buFont typeface="Wingdings" pitchFamily="2" charset="2"/>
              <a:buNone/>
            </a:pPr>
            <a:r>
              <a:rPr lang="en-US" altLang="zh-CN" sz="1867" dirty="0"/>
              <a:t>}</a:t>
            </a:r>
          </a:p>
        </p:txBody>
      </p:sp>
      <p:grpSp>
        <p:nvGrpSpPr>
          <p:cNvPr id="5" name="Group 4"/>
          <p:cNvGrpSpPr>
            <a:grpSpLocks/>
          </p:cNvGrpSpPr>
          <p:nvPr/>
        </p:nvGrpSpPr>
        <p:grpSpPr bwMode="auto">
          <a:xfrm>
            <a:off x="4795297" y="6020238"/>
            <a:ext cx="969435" cy="396876"/>
            <a:chOff x="2574" y="5057"/>
            <a:chExt cx="720" cy="318"/>
          </a:xfrm>
        </p:grpSpPr>
        <p:sp>
          <p:nvSpPr>
            <p:cNvPr id="6" name="Rectangle 5"/>
            <p:cNvSpPr>
              <a:spLocks noChangeArrowheads="1"/>
            </p:cNvSpPr>
            <p:nvPr/>
          </p:nvSpPr>
          <p:spPr bwMode="auto">
            <a:xfrm>
              <a:off x="2574" y="5057"/>
              <a:ext cx="360" cy="312"/>
            </a:xfrm>
            <a:prstGeom prst="rect">
              <a:avLst/>
            </a:prstGeom>
            <a:solidFill>
              <a:srgbClr val="969696"/>
            </a:solidFill>
            <a:ln w="9525">
              <a:solidFill>
                <a:srgbClr val="000000"/>
              </a:solidFill>
              <a:miter lim="800000"/>
              <a:headEnd/>
              <a:tailEnd/>
            </a:ln>
          </p:spPr>
          <p:txBody>
            <a:bodyPr/>
            <a:lstStyle/>
            <a:p>
              <a:endParaRPr lang="zh-CN" altLang="en-US" sz="1867">
                <a:latin typeface="微软雅黑" pitchFamily="34" charset="-122"/>
                <a:ea typeface="微软雅黑" pitchFamily="34" charset="-122"/>
              </a:endParaRPr>
            </a:p>
          </p:txBody>
        </p:sp>
        <p:sp>
          <p:nvSpPr>
            <p:cNvPr id="7" name="Rectangle 6"/>
            <p:cNvSpPr>
              <a:spLocks noChangeArrowheads="1"/>
            </p:cNvSpPr>
            <p:nvPr/>
          </p:nvSpPr>
          <p:spPr bwMode="auto">
            <a:xfrm>
              <a:off x="2934" y="5063"/>
              <a:ext cx="360" cy="312"/>
            </a:xfrm>
            <a:prstGeom prst="rect">
              <a:avLst/>
            </a:prstGeom>
            <a:solidFill>
              <a:srgbClr val="FFFFFF"/>
            </a:solidFill>
            <a:ln w="9525">
              <a:solidFill>
                <a:srgbClr val="000000"/>
              </a:solidFill>
              <a:miter lim="800000"/>
              <a:headEnd/>
              <a:tailEnd/>
            </a:ln>
          </p:spPr>
          <p:txBody>
            <a:bodyPr/>
            <a:lstStyle/>
            <a:p>
              <a:endParaRPr lang="zh-CN" altLang="en-US" sz="1867">
                <a:latin typeface="微软雅黑" pitchFamily="34" charset="-122"/>
                <a:ea typeface="微软雅黑" pitchFamily="34" charset="-122"/>
              </a:endParaRPr>
            </a:p>
          </p:txBody>
        </p:sp>
      </p:grpSp>
      <p:sp>
        <p:nvSpPr>
          <p:cNvPr id="8" name="Text Box 7"/>
          <p:cNvSpPr txBox="1">
            <a:spLocks noChangeArrowheads="1"/>
          </p:cNvSpPr>
          <p:nvPr/>
        </p:nvSpPr>
        <p:spPr bwMode="auto">
          <a:xfrm>
            <a:off x="4795299" y="5258233"/>
            <a:ext cx="969435" cy="457200"/>
          </a:xfrm>
          <a:prstGeom prst="rect">
            <a:avLst/>
          </a:prstGeom>
          <a:noFill/>
          <a:ln w="9525">
            <a:noFill/>
            <a:miter lim="800000"/>
            <a:headEnd/>
            <a:tailEnd/>
          </a:ln>
        </p:spPr>
        <p:txBody>
          <a:bodyPr/>
          <a:lstStyle/>
          <a:p>
            <a:pPr algn="just" eaLnBrk="0" hangingPunct="0"/>
            <a:r>
              <a:rPr lang="en-US" altLang="zh-CN" sz="1867" dirty="0">
                <a:latin typeface="微软雅黑" pitchFamily="34" charset="-122"/>
                <a:ea typeface="微软雅黑" pitchFamily="34" charset="-122"/>
              </a:rPr>
              <a:t>head</a:t>
            </a:r>
          </a:p>
        </p:txBody>
      </p:sp>
      <p:sp>
        <p:nvSpPr>
          <p:cNvPr id="9" name="Line 8"/>
          <p:cNvSpPr>
            <a:spLocks noChangeShapeType="1"/>
          </p:cNvSpPr>
          <p:nvPr/>
        </p:nvSpPr>
        <p:spPr bwMode="auto">
          <a:xfrm>
            <a:off x="5244033" y="5715433"/>
            <a:ext cx="4233" cy="304800"/>
          </a:xfrm>
          <a:prstGeom prst="line">
            <a:avLst/>
          </a:prstGeom>
          <a:noFill/>
          <a:ln w="9525">
            <a:solidFill>
              <a:schemeClr val="tx1"/>
            </a:solidFill>
            <a:round/>
            <a:headEnd/>
            <a:tailEnd type="triangle" w="med" len="med"/>
          </a:ln>
        </p:spPr>
        <p:txBody>
          <a:bodyPr/>
          <a:lstStyle/>
          <a:p>
            <a:endParaRPr lang="zh-CN" altLang="en-US" sz="1867">
              <a:latin typeface="微软雅黑" pitchFamily="34" charset="-122"/>
              <a:ea typeface="微软雅黑" pitchFamily="34" charset="-122"/>
            </a:endParaRPr>
          </a:p>
        </p:txBody>
      </p:sp>
      <p:grpSp>
        <p:nvGrpSpPr>
          <p:cNvPr id="10" name="Group 10"/>
          <p:cNvGrpSpPr>
            <a:grpSpLocks/>
          </p:cNvGrpSpPr>
          <p:nvPr/>
        </p:nvGrpSpPr>
        <p:grpSpPr bwMode="auto">
          <a:xfrm>
            <a:off x="6365863" y="6036113"/>
            <a:ext cx="812800" cy="381000"/>
            <a:chOff x="4680" y="5028"/>
            <a:chExt cx="720" cy="312"/>
          </a:xfrm>
        </p:grpSpPr>
        <p:sp>
          <p:nvSpPr>
            <p:cNvPr id="11" name="Rectangle 11"/>
            <p:cNvSpPr>
              <a:spLocks noChangeArrowheads="1"/>
            </p:cNvSpPr>
            <p:nvPr/>
          </p:nvSpPr>
          <p:spPr bwMode="auto">
            <a:xfrm>
              <a:off x="4680" y="5028"/>
              <a:ext cx="360" cy="312"/>
            </a:xfrm>
            <a:prstGeom prst="rect">
              <a:avLst/>
            </a:prstGeom>
            <a:noFill/>
            <a:ln w="9525">
              <a:solidFill>
                <a:schemeClr val="tx1"/>
              </a:solidFill>
              <a:miter lim="800000"/>
              <a:headEnd/>
              <a:tailEnd/>
            </a:ln>
          </p:spPr>
          <p:txBody>
            <a:bodyPr/>
            <a:lstStyle/>
            <a:p>
              <a:endParaRPr lang="zh-CN" altLang="en-US" sz="1867"/>
            </a:p>
          </p:txBody>
        </p:sp>
        <p:sp>
          <p:nvSpPr>
            <p:cNvPr id="12" name="Rectangle 12"/>
            <p:cNvSpPr>
              <a:spLocks noChangeArrowheads="1"/>
            </p:cNvSpPr>
            <p:nvPr/>
          </p:nvSpPr>
          <p:spPr bwMode="auto">
            <a:xfrm>
              <a:off x="5040" y="5028"/>
              <a:ext cx="360" cy="312"/>
            </a:xfrm>
            <a:prstGeom prst="rect">
              <a:avLst/>
            </a:prstGeom>
            <a:noFill/>
            <a:ln w="9525">
              <a:solidFill>
                <a:schemeClr val="tx1"/>
              </a:solidFill>
              <a:miter lim="800000"/>
              <a:headEnd/>
              <a:tailEnd/>
            </a:ln>
          </p:spPr>
          <p:txBody>
            <a:bodyPr/>
            <a:lstStyle/>
            <a:p>
              <a:endParaRPr lang="zh-CN" altLang="en-US" sz="1867"/>
            </a:p>
          </p:txBody>
        </p:sp>
      </p:grpSp>
      <p:sp>
        <p:nvSpPr>
          <p:cNvPr id="13" name="Text Box 13"/>
          <p:cNvSpPr txBox="1">
            <a:spLocks noChangeArrowheads="1"/>
          </p:cNvSpPr>
          <p:nvPr/>
        </p:nvSpPr>
        <p:spPr bwMode="auto">
          <a:xfrm>
            <a:off x="6365863" y="6036113"/>
            <a:ext cx="406400" cy="379656"/>
          </a:xfrm>
          <a:prstGeom prst="rect">
            <a:avLst/>
          </a:prstGeom>
          <a:noFill/>
          <a:ln w="9525">
            <a:noFill/>
            <a:miter lim="800000"/>
            <a:headEnd/>
            <a:tailEnd/>
          </a:ln>
        </p:spPr>
        <p:txBody>
          <a:bodyPr>
            <a:spAutoFit/>
          </a:bodyPr>
          <a:lstStyle/>
          <a:p>
            <a:pPr>
              <a:spcBef>
                <a:spcPct val="50000"/>
              </a:spcBef>
            </a:pPr>
            <a:r>
              <a:rPr lang="en-US" altLang="zh-CN" sz="1867" b="1">
                <a:latin typeface="Times New Roman" pitchFamily="18" charset="0"/>
                <a:ea typeface="宋体" pitchFamily="2" charset="-122"/>
              </a:rPr>
              <a:t>a</a:t>
            </a:r>
          </a:p>
        </p:txBody>
      </p:sp>
      <p:sp>
        <p:nvSpPr>
          <p:cNvPr id="14" name="Line 14"/>
          <p:cNvSpPr>
            <a:spLocks noChangeShapeType="1"/>
          </p:cNvSpPr>
          <p:nvPr/>
        </p:nvSpPr>
        <p:spPr bwMode="auto">
          <a:xfrm>
            <a:off x="5756263" y="6188513"/>
            <a:ext cx="609600" cy="0"/>
          </a:xfrm>
          <a:prstGeom prst="line">
            <a:avLst/>
          </a:prstGeom>
          <a:noFill/>
          <a:ln w="9525">
            <a:solidFill>
              <a:schemeClr val="tx1"/>
            </a:solidFill>
            <a:round/>
            <a:headEnd/>
            <a:tailEnd type="triangle" w="med" len="med"/>
          </a:ln>
        </p:spPr>
        <p:txBody>
          <a:bodyPr/>
          <a:lstStyle/>
          <a:p>
            <a:endParaRPr lang="zh-CN" altLang="en-US" sz="2400"/>
          </a:p>
        </p:txBody>
      </p:sp>
      <p:grpSp>
        <p:nvGrpSpPr>
          <p:cNvPr id="15" name="Group 15"/>
          <p:cNvGrpSpPr>
            <a:grpSpLocks/>
          </p:cNvGrpSpPr>
          <p:nvPr/>
        </p:nvGrpSpPr>
        <p:grpSpPr bwMode="auto">
          <a:xfrm>
            <a:off x="7788263" y="6036113"/>
            <a:ext cx="812800" cy="381000"/>
            <a:chOff x="4680" y="5028"/>
            <a:chExt cx="720" cy="312"/>
          </a:xfrm>
        </p:grpSpPr>
        <p:sp>
          <p:nvSpPr>
            <p:cNvPr id="16" name="Rectangle 16"/>
            <p:cNvSpPr>
              <a:spLocks noChangeArrowheads="1"/>
            </p:cNvSpPr>
            <p:nvPr/>
          </p:nvSpPr>
          <p:spPr bwMode="auto">
            <a:xfrm>
              <a:off x="4680" y="5028"/>
              <a:ext cx="360" cy="312"/>
            </a:xfrm>
            <a:prstGeom prst="rect">
              <a:avLst/>
            </a:prstGeom>
            <a:noFill/>
            <a:ln w="9525">
              <a:solidFill>
                <a:schemeClr val="tx1"/>
              </a:solidFill>
              <a:miter lim="800000"/>
              <a:headEnd/>
              <a:tailEnd/>
            </a:ln>
          </p:spPr>
          <p:txBody>
            <a:bodyPr/>
            <a:lstStyle/>
            <a:p>
              <a:endParaRPr lang="zh-CN" altLang="en-US" sz="1867"/>
            </a:p>
          </p:txBody>
        </p:sp>
        <p:sp>
          <p:nvSpPr>
            <p:cNvPr id="17" name="Rectangle 17"/>
            <p:cNvSpPr>
              <a:spLocks noChangeArrowheads="1"/>
            </p:cNvSpPr>
            <p:nvPr/>
          </p:nvSpPr>
          <p:spPr bwMode="auto">
            <a:xfrm>
              <a:off x="5040" y="5028"/>
              <a:ext cx="360" cy="312"/>
            </a:xfrm>
            <a:prstGeom prst="rect">
              <a:avLst/>
            </a:prstGeom>
            <a:noFill/>
            <a:ln w="9525">
              <a:solidFill>
                <a:schemeClr val="tx1"/>
              </a:solidFill>
              <a:miter lim="800000"/>
              <a:headEnd/>
              <a:tailEnd/>
            </a:ln>
          </p:spPr>
          <p:txBody>
            <a:bodyPr/>
            <a:lstStyle/>
            <a:p>
              <a:endParaRPr lang="zh-CN" altLang="en-US" sz="1867"/>
            </a:p>
          </p:txBody>
        </p:sp>
      </p:grpSp>
      <p:sp>
        <p:nvSpPr>
          <p:cNvPr id="18" name="Text Box 18"/>
          <p:cNvSpPr txBox="1">
            <a:spLocks noChangeArrowheads="1"/>
          </p:cNvSpPr>
          <p:nvPr/>
        </p:nvSpPr>
        <p:spPr bwMode="auto">
          <a:xfrm>
            <a:off x="7788263" y="6036113"/>
            <a:ext cx="406400" cy="379656"/>
          </a:xfrm>
          <a:prstGeom prst="rect">
            <a:avLst/>
          </a:prstGeom>
          <a:noFill/>
          <a:ln w="9525">
            <a:noFill/>
            <a:miter lim="800000"/>
            <a:headEnd/>
            <a:tailEnd/>
          </a:ln>
        </p:spPr>
        <p:txBody>
          <a:bodyPr>
            <a:spAutoFit/>
          </a:bodyPr>
          <a:lstStyle/>
          <a:p>
            <a:pPr>
              <a:spcBef>
                <a:spcPct val="50000"/>
              </a:spcBef>
            </a:pPr>
            <a:r>
              <a:rPr lang="en-US" altLang="zh-CN" sz="1867" b="1">
                <a:latin typeface="Times New Roman" pitchFamily="18" charset="0"/>
                <a:ea typeface="宋体" pitchFamily="2" charset="-122"/>
              </a:rPr>
              <a:t>b</a:t>
            </a:r>
          </a:p>
        </p:txBody>
      </p:sp>
      <p:sp>
        <p:nvSpPr>
          <p:cNvPr id="19" name="Line 19"/>
          <p:cNvSpPr>
            <a:spLocks noChangeShapeType="1"/>
          </p:cNvSpPr>
          <p:nvPr/>
        </p:nvSpPr>
        <p:spPr bwMode="auto">
          <a:xfrm>
            <a:off x="7178663" y="6188513"/>
            <a:ext cx="609600" cy="0"/>
          </a:xfrm>
          <a:prstGeom prst="line">
            <a:avLst/>
          </a:prstGeom>
          <a:noFill/>
          <a:ln w="9525">
            <a:solidFill>
              <a:schemeClr val="tx1"/>
            </a:solidFill>
            <a:round/>
            <a:headEnd/>
            <a:tailEnd type="triangle" w="med" len="med"/>
          </a:ln>
        </p:spPr>
        <p:txBody>
          <a:bodyPr/>
          <a:lstStyle/>
          <a:p>
            <a:endParaRPr lang="zh-CN" altLang="en-US" sz="1867"/>
          </a:p>
        </p:txBody>
      </p:sp>
      <p:grpSp>
        <p:nvGrpSpPr>
          <p:cNvPr id="20" name="Group 20"/>
          <p:cNvGrpSpPr>
            <a:grpSpLocks/>
          </p:cNvGrpSpPr>
          <p:nvPr/>
        </p:nvGrpSpPr>
        <p:grpSpPr bwMode="auto">
          <a:xfrm>
            <a:off x="9109063" y="6036113"/>
            <a:ext cx="812800" cy="381000"/>
            <a:chOff x="4680" y="5028"/>
            <a:chExt cx="720" cy="312"/>
          </a:xfrm>
        </p:grpSpPr>
        <p:sp>
          <p:nvSpPr>
            <p:cNvPr id="21" name="Rectangle 21"/>
            <p:cNvSpPr>
              <a:spLocks noChangeArrowheads="1"/>
            </p:cNvSpPr>
            <p:nvPr/>
          </p:nvSpPr>
          <p:spPr bwMode="auto">
            <a:xfrm>
              <a:off x="4680" y="5028"/>
              <a:ext cx="360" cy="312"/>
            </a:xfrm>
            <a:prstGeom prst="rect">
              <a:avLst/>
            </a:prstGeom>
            <a:noFill/>
            <a:ln w="9525">
              <a:solidFill>
                <a:schemeClr val="tx1"/>
              </a:solidFill>
              <a:miter lim="800000"/>
              <a:headEnd/>
              <a:tailEnd/>
            </a:ln>
          </p:spPr>
          <p:txBody>
            <a:bodyPr/>
            <a:lstStyle/>
            <a:p>
              <a:endParaRPr lang="zh-CN" altLang="en-US" sz="1867"/>
            </a:p>
          </p:txBody>
        </p:sp>
        <p:sp>
          <p:nvSpPr>
            <p:cNvPr id="22" name="Rectangle 22"/>
            <p:cNvSpPr>
              <a:spLocks noChangeArrowheads="1"/>
            </p:cNvSpPr>
            <p:nvPr/>
          </p:nvSpPr>
          <p:spPr bwMode="auto">
            <a:xfrm>
              <a:off x="5040" y="5028"/>
              <a:ext cx="360" cy="312"/>
            </a:xfrm>
            <a:prstGeom prst="rect">
              <a:avLst/>
            </a:prstGeom>
            <a:noFill/>
            <a:ln w="9525">
              <a:solidFill>
                <a:schemeClr val="tx1"/>
              </a:solidFill>
              <a:miter lim="800000"/>
              <a:headEnd/>
              <a:tailEnd/>
            </a:ln>
          </p:spPr>
          <p:txBody>
            <a:bodyPr/>
            <a:lstStyle/>
            <a:p>
              <a:endParaRPr lang="zh-CN" altLang="en-US" sz="1867"/>
            </a:p>
          </p:txBody>
        </p:sp>
      </p:grpSp>
      <p:sp>
        <p:nvSpPr>
          <p:cNvPr id="23" name="Text Box 23"/>
          <p:cNvSpPr txBox="1">
            <a:spLocks noChangeArrowheads="1"/>
          </p:cNvSpPr>
          <p:nvPr/>
        </p:nvSpPr>
        <p:spPr bwMode="auto">
          <a:xfrm>
            <a:off x="9109063" y="6036113"/>
            <a:ext cx="406400" cy="379656"/>
          </a:xfrm>
          <a:prstGeom prst="rect">
            <a:avLst/>
          </a:prstGeom>
          <a:noFill/>
          <a:ln w="9525">
            <a:noFill/>
            <a:miter lim="800000"/>
            <a:headEnd/>
            <a:tailEnd/>
          </a:ln>
        </p:spPr>
        <p:txBody>
          <a:bodyPr>
            <a:spAutoFit/>
          </a:bodyPr>
          <a:lstStyle/>
          <a:p>
            <a:pPr>
              <a:spcBef>
                <a:spcPct val="50000"/>
              </a:spcBef>
            </a:pPr>
            <a:r>
              <a:rPr lang="en-US" altLang="zh-CN" sz="1867" b="1">
                <a:latin typeface="Times New Roman" pitchFamily="18" charset="0"/>
                <a:ea typeface="宋体" pitchFamily="2" charset="-122"/>
              </a:rPr>
              <a:t>c</a:t>
            </a:r>
          </a:p>
        </p:txBody>
      </p:sp>
      <p:sp>
        <p:nvSpPr>
          <p:cNvPr id="24" name="Line 24"/>
          <p:cNvSpPr>
            <a:spLocks noChangeShapeType="1"/>
          </p:cNvSpPr>
          <p:nvPr/>
        </p:nvSpPr>
        <p:spPr bwMode="auto">
          <a:xfrm>
            <a:off x="8499463" y="6188513"/>
            <a:ext cx="609600" cy="0"/>
          </a:xfrm>
          <a:prstGeom prst="line">
            <a:avLst/>
          </a:prstGeom>
          <a:noFill/>
          <a:ln w="9525">
            <a:solidFill>
              <a:schemeClr val="tx1"/>
            </a:solidFill>
            <a:round/>
            <a:headEnd/>
            <a:tailEnd type="triangle" w="med" len="med"/>
          </a:ln>
        </p:spPr>
        <p:txBody>
          <a:bodyPr/>
          <a:lstStyle/>
          <a:p>
            <a:endParaRPr lang="zh-CN" altLang="en-US" sz="1867"/>
          </a:p>
        </p:txBody>
      </p:sp>
      <p:grpSp>
        <p:nvGrpSpPr>
          <p:cNvPr id="25" name="Group 25"/>
          <p:cNvGrpSpPr>
            <a:grpSpLocks/>
          </p:cNvGrpSpPr>
          <p:nvPr/>
        </p:nvGrpSpPr>
        <p:grpSpPr bwMode="auto">
          <a:xfrm>
            <a:off x="10531463" y="6036113"/>
            <a:ext cx="812800" cy="381000"/>
            <a:chOff x="4680" y="5028"/>
            <a:chExt cx="720" cy="312"/>
          </a:xfrm>
        </p:grpSpPr>
        <p:sp>
          <p:nvSpPr>
            <p:cNvPr id="26" name="Rectangle 26"/>
            <p:cNvSpPr>
              <a:spLocks noChangeArrowheads="1"/>
            </p:cNvSpPr>
            <p:nvPr/>
          </p:nvSpPr>
          <p:spPr bwMode="auto">
            <a:xfrm>
              <a:off x="4680" y="5028"/>
              <a:ext cx="360" cy="312"/>
            </a:xfrm>
            <a:prstGeom prst="rect">
              <a:avLst/>
            </a:prstGeom>
            <a:noFill/>
            <a:ln w="9525">
              <a:solidFill>
                <a:schemeClr val="tx1"/>
              </a:solidFill>
              <a:miter lim="800000"/>
              <a:headEnd/>
              <a:tailEnd/>
            </a:ln>
          </p:spPr>
          <p:txBody>
            <a:bodyPr/>
            <a:lstStyle/>
            <a:p>
              <a:endParaRPr lang="zh-CN" altLang="en-US" sz="1867"/>
            </a:p>
          </p:txBody>
        </p:sp>
        <p:sp>
          <p:nvSpPr>
            <p:cNvPr id="27" name="Rectangle 27"/>
            <p:cNvSpPr>
              <a:spLocks noChangeArrowheads="1"/>
            </p:cNvSpPr>
            <p:nvPr/>
          </p:nvSpPr>
          <p:spPr bwMode="auto">
            <a:xfrm>
              <a:off x="5040" y="5028"/>
              <a:ext cx="360" cy="312"/>
            </a:xfrm>
            <a:prstGeom prst="rect">
              <a:avLst/>
            </a:prstGeom>
            <a:noFill/>
            <a:ln w="9525">
              <a:solidFill>
                <a:schemeClr val="tx1"/>
              </a:solidFill>
              <a:miter lim="800000"/>
              <a:headEnd/>
              <a:tailEnd/>
            </a:ln>
          </p:spPr>
          <p:txBody>
            <a:bodyPr/>
            <a:lstStyle/>
            <a:p>
              <a:endParaRPr lang="zh-CN" altLang="en-US" sz="1867"/>
            </a:p>
          </p:txBody>
        </p:sp>
      </p:grpSp>
      <p:sp>
        <p:nvSpPr>
          <p:cNvPr id="28" name="Text Box 28"/>
          <p:cNvSpPr txBox="1">
            <a:spLocks noChangeArrowheads="1"/>
          </p:cNvSpPr>
          <p:nvPr/>
        </p:nvSpPr>
        <p:spPr bwMode="auto">
          <a:xfrm>
            <a:off x="10531463" y="6036113"/>
            <a:ext cx="406400" cy="379656"/>
          </a:xfrm>
          <a:prstGeom prst="rect">
            <a:avLst/>
          </a:prstGeom>
          <a:noFill/>
          <a:ln w="9525">
            <a:noFill/>
            <a:miter lim="800000"/>
            <a:headEnd/>
            <a:tailEnd/>
          </a:ln>
        </p:spPr>
        <p:txBody>
          <a:bodyPr>
            <a:spAutoFit/>
          </a:bodyPr>
          <a:lstStyle/>
          <a:p>
            <a:pPr>
              <a:spcBef>
                <a:spcPct val="50000"/>
              </a:spcBef>
            </a:pPr>
            <a:r>
              <a:rPr lang="en-US" altLang="zh-CN" sz="1867" b="1">
                <a:latin typeface="Times New Roman" pitchFamily="18" charset="0"/>
                <a:ea typeface="宋体" pitchFamily="2" charset="-122"/>
              </a:rPr>
              <a:t>d</a:t>
            </a:r>
          </a:p>
        </p:txBody>
      </p:sp>
      <p:sp>
        <p:nvSpPr>
          <p:cNvPr id="29" name="Line 29"/>
          <p:cNvSpPr>
            <a:spLocks noChangeShapeType="1"/>
          </p:cNvSpPr>
          <p:nvPr/>
        </p:nvSpPr>
        <p:spPr bwMode="auto">
          <a:xfrm>
            <a:off x="9921863" y="6188513"/>
            <a:ext cx="609600" cy="0"/>
          </a:xfrm>
          <a:prstGeom prst="line">
            <a:avLst/>
          </a:prstGeom>
          <a:noFill/>
          <a:ln w="9525">
            <a:solidFill>
              <a:schemeClr val="tx1"/>
            </a:solidFill>
            <a:round/>
            <a:headEnd/>
            <a:tailEnd type="triangle" w="med" len="med"/>
          </a:ln>
        </p:spPr>
        <p:txBody>
          <a:bodyPr/>
          <a:lstStyle/>
          <a:p>
            <a:endParaRPr lang="zh-CN" altLang="en-US" sz="1867"/>
          </a:p>
        </p:txBody>
      </p:sp>
      <p:sp>
        <p:nvSpPr>
          <p:cNvPr id="30" name="Text Box 30"/>
          <p:cNvSpPr txBox="1">
            <a:spLocks noChangeArrowheads="1"/>
          </p:cNvSpPr>
          <p:nvPr/>
        </p:nvSpPr>
        <p:spPr bwMode="auto">
          <a:xfrm>
            <a:off x="10937863" y="6036113"/>
            <a:ext cx="508000" cy="379656"/>
          </a:xfrm>
          <a:prstGeom prst="rect">
            <a:avLst/>
          </a:prstGeom>
          <a:noFill/>
          <a:ln w="9525">
            <a:noFill/>
            <a:miter lim="800000"/>
            <a:headEnd/>
            <a:tailEnd/>
          </a:ln>
        </p:spPr>
        <p:txBody>
          <a:bodyPr>
            <a:spAutoFit/>
          </a:bodyPr>
          <a:lstStyle/>
          <a:p>
            <a:pPr>
              <a:spcBef>
                <a:spcPct val="50000"/>
              </a:spcBef>
            </a:pPr>
            <a:r>
              <a:rPr lang="en-US" altLang="zh-CN" sz="1867" b="1">
                <a:latin typeface="Times New Roman" pitchFamily="18" charset="0"/>
                <a:ea typeface="宋体" pitchFamily="2" charset="-122"/>
              </a:rPr>
              <a:t>^</a:t>
            </a:r>
          </a:p>
        </p:txBody>
      </p:sp>
      <p:sp>
        <p:nvSpPr>
          <p:cNvPr id="31" name="TextBox 30"/>
          <p:cNvSpPr txBox="1"/>
          <p:nvPr/>
        </p:nvSpPr>
        <p:spPr>
          <a:xfrm>
            <a:off x="6707704" y="4638675"/>
            <a:ext cx="3282963" cy="379656"/>
          </a:xfrm>
          <a:prstGeom prst="rect">
            <a:avLst/>
          </a:prstGeom>
          <a:noFill/>
        </p:spPr>
        <p:txBody>
          <a:bodyPr wrap="square" rtlCol="0">
            <a:spAutoFit/>
          </a:bodyPr>
          <a:lstStyle/>
          <a:p>
            <a:r>
              <a:rPr lang="zh-CN" altLang="en-US" sz="1867" dirty="0">
                <a:solidFill>
                  <a:srgbClr val="C00000"/>
                </a:solidFill>
                <a:latin typeface="微软雅黑" pitchFamily="34" charset="-122"/>
                <a:ea typeface="微软雅黑" pitchFamily="34" charset="-122"/>
              </a:rPr>
              <a:t>为什么没有设置</a:t>
            </a:r>
            <a:r>
              <a:rPr lang="en-US" altLang="zh-CN" sz="1867" dirty="0">
                <a:solidFill>
                  <a:srgbClr val="C00000"/>
                </a:solidFill>
                <a:latin typeface="微软雅黑" pitchFamily="34" charset="-122"/>
                <a:ea typeface="微软雅黑" pitchFamily="34" charset="-122"/>
              </a:rPr>
              <a:t>next</a:t>
            </a:r>
            <a:r>
              <a:rPr lang="zh-CN" altLang="en-US" sz="1867" dirty="0">
                <a:solidFill>
                  <a:srgbClr val="C00000"/>
                </a:solidFill>
                <a:latin typeface="微软雅黑" pitchFamily="34" charset="-122"/>
                <a:ea typeface="微软雅黑" pitchFamily="34" charset="-122"/>
              </a:rPr>
              <a:t>？？？</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3">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499"/>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8">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1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499"/>
                                          </p:stCondLst>
                                        </p:cTn>
                                        <p:tgtEl>
                                          <p:spTgt spid="2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23">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2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499"/>
                                          </p:stCondLst>
                                        </p:cTn>
                                        <p:tgtEl>
                                          <p:spTgt spid="2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28">
                                            <p:txEl>
                                              <p:pRg st="0" end="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499"/>
                                          </p:stCondLst>
                                        </p:cTn>
                                        <p:tgtEl>
                                          <p:spTgt spid="2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499"/>
                                          </p:stCondLst>
                                        </p:cTn>
                                        <p:tgtEl>
                                          <p:spTgt spid="30">
                                            <p:txEl>
                                              <p:pRg st="0" end="0"/>
                                            </p:txEl>
                                          </p:spTgt>
                                        </p:tgtEl>
                                        <p:attrNameLst>
                                          <p:attrName>style.visibility</p:attrName>
                                        </p:attrNameLst>
                                      </p:cBhvr>
                                      <p:to>
                                        <p:strVal val="visible"/>
                                      </p:to>
                                    </p:set>
                                  </p:childTnLst>
                                </p:cTn>
                              </p:par>
                            </p:childTnLst>
                          </p:cTn>
                        </p:par>
                        <p:par>
                          <p:cTn id="73" fill="hold">
                            <p:stCondLst>
                              <p:cond delay="500"/>
                            </p:stCondLst>
                            <p:childTnLst>
                              <p:par>
                                <p:cTn id="74" presetID="3" presetClass="entr" presetSubtype="10" fill="hold" grpId="0" nodeType="afterEffect">
                                  <p:stCondLst>
                                    <p:cond delay="0"/>
                                  </p:stCondLst>
                                  <p:childTnLst>
                                    <p:set>
                                      <p:cBhvr>
                                        <p:cTn id="75" dur="1" fill="hold">
                                          <p:stCondLst>
                                            <p:cond delay="0"/>
                                          </p:stCondLst>
                                        </p:cTn>
                                        <p:tgtEl>
                                          <p:spTgt spid="31"/>
                                        </p:tgtEl>
                                        <p:attrNameLst>
                                          <p:attrName>style.visibility</p:attrName>
                                        </p:attrNameLst>
                                      </p:cBhvr>
                                      <p:to>
                                        <p:strVal val="visible"/>
                                      </p:to>
                                    </p:set>
                                    <p:animEffect transition="in" filter="blinds(horizontal)">
                                      <p:cBhvr>
                                        <p:cTn id="76" dur="500"/>
                                        <p:tgtEl>
                                          <p:spTgt spid="31"/>
                                        </p:tgtEl>
                                      </p:cBhvr>
                                    </p:animEffect>
                                  </p:childTnLst>
                                </p:cTn>
                              </p:par>
                            </p:childTnLst>
                          </p:cTn>
                        </p:par>
                        <p:par>
                          <p:cTn id="77" fill="hold">
                            <p:stCondLst>
                              <p:cond delay="1000"/>
                            </p:stCondLst>
                            <p:childTnLst>
                              <p:par>
                                <p:cTn id="78" presetID="6" presetClass="emph" presetSubtype="0" fill="hold" grpId="1" nodeType="afterEffect">
                                  <p:stCondLst>
                                    <p:cond delay="0"/>
                                  </p:stCondLst>
                                  <p:childTnLst>
                                    <p:animScale>
                                      <p:cBhvr>
                                        <p:cTn id="79" dur="2000" fill="hold"/>
                                        <p:tgtEl>
                                          <p:spTgt spid="31"/>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3" grpId="0" build="p" autoUpdateAnimBg="0"/>
      <p:bldP spid="14" grpId="0" animBg="1"/>
      <p:bldP spid="18" grpId="0" build="p" autoUpdateAnimBg="0"/>
      <p:bldP spid="19" grpId="0" animBg="1"/>
      <p:bldP spid="23" grpId="0" build="p" autoUpdateAnimBg="0"/>
      <p:bldP spid="24" grpId="0" animBg="1"/>
      <p:bldP spid="28" grpId="0" build="p" autoUpdateAnimBg="0"/>
      <p:bldP spid="29" grpId="0" animBg="1"/>
      <p:bldP spid="30" grpId="0" build="p" autoUpdateAnimBg="0"/>
      <p:bldP spid="31" grpId="0"/>
      <p:bldP spid="31" grpId="1"/>
    </p:bld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5634" name="Rectangle 2"/>
          <p:cNvSpPr>
            <a:spLocks noGrp="1" noChangeArrowheads="1"/>
          </p:cNvSpPr>
          <p:nvPr>
            <p:ph type="title"/>
          </p:nvPr>
        </p:nvSpPr>
        <p:spPr/>
        <p:txBody>
          <a:bodyPr>
            <a:normAutofit/>
          </a:bodyPr>
          <a:lstStyle/>
          <a:p>
            <a:pPr eaLnBrk="1" hangingPunct="1">
              <a:defRPr/>
            </a:pPr>
            <a:r>
              <a:rPr lang="en-US" altLang="zh-CN" dirty="0"/>
              <a:t> </a:t>
            </a:r>
            <a:r>
              <a:rPr lang="en-US" altLang="zh-CN" dirty="0" err="1"/>
              <a:t>linkList</a:t>
            </a:r>
            <a:r>
              <a:rPr lang="zh-CN" altLang="en-US" dirty="0"/>
              <a:t>类模板中的输出运算符重载函数的实现</a:t>
            </a:r>
          </a:p>
        </p:txBody>
      </p:sp>
      <p:sp>
        <p:nvSpPr>
          <p:cNvPr id="349187" name="Rectangle 3"/>
          <p:cNvSpPr>
            <a:spLocks noGrp="1" noChangeArrowheads="1"/>
          </p:cNvSpPr>
          <p:nvPr>
            <p:ph idx="4294967295"/>
          </p:nvPr>
        </p:nvSpPr>
        <p:spPr>
          <a:xfrm>
            <a:off x="717973" y="1220108"/>
            <a:ext cx="11226800" cy="4597400"/>
          </a:xfrm>
        </p:spPr>
        <p:txBody>
          <a:bodyPr>
            <a:normAutofit lnSpcReduction="10000"/>
          </a:bodyPr>
          <a:lstStyle/>
          <a:p>
            <a:pPr eaLnBrk="1" hangingPunct="1">
              <a:lnSpc>
                <a:spcPct val="110000"/>
              </a:lnSpc>
              <a:buFont typeface="Wingdings" pitchFamily="2" charset="2"/>
              <a:buNone/>
            </a:pPr>
            <a:r>
              <a:rPr lang="en-US" altLang="zh-CN" sz="1867" dirty="0"/>
              <a:t>template &lt;class T&gt;</a:t>
            </a:r>
          </a:p>
          <a:p>
            <a:pPr eaLnBrk="1" hangingPunct="1">
              <a:lnSpc>
                <a:spcPct val="110000"/>
              </a:lnSpc>
              <a:buFont typeface="Wingdings" pitchFamily="2" charset="2"/>
              <a:buNone/>
            </a:pPr>
            <a:r>
              <a:rPr lang="en-US" altLang="zh-CN" sz="1867" dirty="0" err="1"/>
              <a:t>ostream</a:t>
            </a:r>
            <a:r>
              <a:rPr lang="en-US" altLang="zh-CN" sz="1867" dirty="0"/>
              <a:t> &amp;operator&lt;&lt;(</a:t>
            </a:r>
            <a:r>
              <a:rPr lang="en-US" altLang="zh-CN" sz="1867" dirty="0" err="1"/>
              <a:t>ostream</a:t>
            </a:r>
            <a:r>
              <a:rPr lang="en-US" altLang="zh-CN" sz="1867" dirty="0"/>
              <a:t>  &amp;</a:t>
            </a:r>
            <a:r>
              <a:rPr lang="en-US" altLang="zh-CN" sz="1867" dirty="0" err="1"/>
              <a:t>os</a:t>
            </a:r>
            <a:r>
              <a:rPr lang="en-US" altLang="zh-CN" sz="1867" dirty="0"/>
              <a:t>,   const  </a:t>
            </a:r>
            <a:r>
              <a:rPr lang="en-US" altLang="zh-CN" sz="1867" dirty="0" err="1"/>
              <a:t>linkList</a:t>
            </a:r>
            <a:r>
              <a:rPr lang="en-US" altLang="zh-CN" sz="1867" dirty="0"/>
              <a:t>&lt;T&gt;  &amp;</a:t>
            </a:r>
            <a:r>
              <a:rPr lang="en-US" altLang="zh-CN" sz="1867" dirty="0" err="1"/>
              <a:t>obj</a:t>
            </a:r>
            <a:r>
              <a:rPr lang="en-US" altLang="zh-CN" sz="1867" dirty="0"/>
              <a:t> )</a:t>
            </a:r>
          </a:p>
          <a:p>
            <a:pPr eaLnBrk="1" hangingPunct="1">
              <a:lnSpc>
                <a:spcPct val="110000"/>
              </a:lnSpc>
              <a:buFont typeface="Wingdings" pitchFamily="2" charset="2"/>
              <a:buNone/>
            </a:pPr>
            <a:r>
              <a:rPr lang="en-US" altLang="zh-CN" sz="1867" dirty="0"/>
              <a:t>{</a:t>
            </a:r>
          </a:p>
          <a:p>
            <a:pPr eaLnBrk="1" hangingPunct="1">
              <a:lnSpc>
                <a:spcPct val="110000"/>
              </a:lnSpc>
              <a:buFont typeface="Wingdings" pitchFamily="2" charset="2"/>
              <a:buNone/>
            </a:pPr>
            <a:r>
              <a:rPr lang="en-US" altLang="zh-CN" sz="1867" dirty="0"/>
              <a:t>    node &lt;T&gt; *q = </a:t>
            </a:r>
            <a:r>
              <a:rPr lang="en-US" altLang="zh-CN" sz="1867" dirty="0" err="1"/>
              <a:t>obj.head</a:t>
            </a:r>
            <a:r>
              <a:rPr lang="en-US" altLang="zh-CN" sz="1867" dirty="0"/>
              <a:t>-&gt;next;	 </a:t>
            </a:r>
          </a:p>
          <a:p>
            <a:pPr eaLnBrk="1" hangingPunct="1">
              <a:lnSpc>
                <a:spcPct val="110000"/>
              </a:lnSpc>
              <a:buFont typeface="Wingdings" pitchFamily="2" charset="2"/>
              <a:buNone/>
            </a:pPr>
            <a:r>
              <a:rPr lang="en-US" altLang="zh-CN" sz="1867" dirty="0"/>
              <a:t>    </a:t>
            </a:r>
            <a:r>
              <a:rPr lang="pt-BR" altLang="zh-CN" sz="1867" dirty="0"/>
              <a:t>os &lt;&lt; endl;</a:t>
            </a:r>
          </a:p>
          <a:p>
            <a:pPr eaLnBrk="1" hangingPunct="1">
              <a:lnSpc>
                <a:spcPct val="110000"/>
              </a:lnSpc>
              <a:buFont typeface="Wingdings" pitchFamily="2" charset="2"/>
              <a:buNone/>
            </a:pPr>
            <a:r>
              <a:rPr lang="pt-BR" altLang="zh-CN" sz="1867" dirty="0"/>
              <a:t>    while (q != NULL) { </a:t>
            </a:r>
          </a:p>
          <a:p>
            <a:pPr eaLnBrk="1" hangingPunct="1">
              <a:lnSpc>
                <a:spcPct val="110000"/>
              </a:lnSpc>
              <a:buFont typeface="Wingdings" pitchFamily="2" charset="2"/>
              <a:buNone/>
            </a:pPr>
            <a:r>
              <a:rPr lang="pt-BR" altLang="zh-CN" sz="1867" dirty="0"/>
              <a:t>          os &lt;&lt; q-&gt;data; </a:t>
            </a:r>
          </a:p>
          <a:p>
            <a:pPr eaLnBrk="1" hangingPunct="1">
              <a:lnSpc>
                <a:spcPct val="110000"/>
              </a:lnSpc>
              <a:buFont typeface="Wingdings" pitchFamily="2" charset="2"/>
              <a:buNone/>
            </a:pPr>
            <a:r>
              <a:rPr lang="pt-BR" altLang="zh-CN" sz="1867" dirty="0"/>
              <a:t>          q = q-&gt;next;  </a:t>
            </a:r>
          </a:p>
          <a:p>
            <a:pPr eaLnBrk="1" hangingPunct="1">
              <a:lnSpc>
                <a:spcPct val="110000"/>
              </a:lnSpc>
              <a:buFont typeface="Wingdings" pitchFamily="2" charset="2"/>
              <a:buNone/>
            </a:pPr>
            <a:r>
              <a:rPr lang="pt-BR" altLang="zh-CN" sz="1867" dirty="0"/>
              <a:t>     }</a:t>
            </a:r>
          </a:p>
          <a:p>
            <a:pPr eaLnBrk="1" hangingPunct="1">
              <a:lnSpc>
                <a:spcPct val="110000"/>
              </a:lnSpc>
              <a:buFont typeface="Wingdings" pitchFamily="2" charset="2"/>
              <a:buNone/>
            </a:pPr>
            <a:r>
              <a:rPr lang="pt-BR" altLang="zh-CN" sz="1867" dirty="0"/>
              <a:t>    </a:t>
            </a:r>
            <a:r>
              <a:rPr lang="en-US" altLang="zh-CN" sz="1867" dirty="0"/>
              <a:t>return </a:t>
            </a:r>
            <a:r>
              <a:rPr lang="en-US" altLang="zh-CN" sz="1867" dirty="0" err="1"/>
              <a:t>os</a:t>
            </a:r>
            <a:r>
              <a:rPr lang="en-US" altLang="zh-CN" sz="1867" dirty="0"/>
              <a:t>;</a:t>
            </a:r>
          </a:p>
          <a:p>
            <a:pPr eaLnBrk="1" hangingPunct="1">
              <a:lnSpc>
                <a:spcPct val="110000"/>
              </a:lnSpc>
              <a:buFont typeface="Wingdings" pitchFamily="2" charset="2"/>
              <a:buNone/>
            </a:pPr>
            <a:r>
              <a:rPr lang="en-US" altLang="zh-CN" sz="1867" dirty="0"/>
              <a:t>}</a:t>
            </a:r>
          </a:p>
        </p:txBody>
      </p:sp>
      <p:grpSp>
        <p:nvGrpSpPr>
          <p:cNvPr id="36" name="Group 3"/>
          <p:cNvGrpSpPr>
            <a:grpSpLocks/>
          </p:cNvGrpSpPr>
          <p:nvPr/>
        </p:nvGrpSpPr>
        <p:grpSpPr bwMode="auto">
          <a:xfrm>
            <a:off x="3676651" y="3449677"/>
            <a:ext cx="6802967" cy="1220788"/>
            <a:chOff x="1042" y="1258"/>
            <a:chExt cx="3214" cy="769"/>
          </a:xfrm>
        </p:grpSpPr>
        <p:grpSp>
          <p:nvGrpSpPr>
            <p:cNvPr id="37" name="Group 4"/>
            <p:cNvGrpSpPr>
              <a:grpSpLocks/>
            </p:cNvGrpSpPr>
            <p:nvPr/>
          </p:nvGrpSpPr>
          <p:grpSpPr bwMode="auto">
            <a:xfrm>
              <a:off x="1042" y="1258"/>
              <a:ext cx="754" cy="769"/>
              <a:chOff x="906" y="3312"/>
              <a:chExt cx="754" cy="769"/>
            </a:xfrm>
          </p:grpSpPr>
          <p:grpSp>
            <p:nvGrpSpPr>
              <p:cNvPr id="59" name="Group 5"/>
              <p:cNvGrpSpPr>
                <a:grpSpLocks/>
              </p:cNvGrpSpPr>
              <p:nvPr/>
            </p:nvGrpSpPr>
            <p:grpSpPr bwMode="auto">
              <a:xfrm>
                <a:off x="906" y="3792"/>
                <a:ext cx="566" cy="289"/>
                <a:chOff x="2574" y="5057"/>
                <a:chExt cx="720" cy="318"/>
              </a:xfrm>
            </p:grpSpPr>
            <p:sp>
              <p:nvSpPr>
                <p:cNvPr id="62" name="Rectangle 6"/>
                <p:cNvSpPr>
                  <a:spLocks noChangeArrowheads="1"/>
                </p:cNvSpPr>
                <p:nvPr/>
              </p:nvSpPr>
              <p:spPr bwMode="auto">
                <a:xfrm>
                  <a:off x="2574" y="5057"/>
                  <a:ext cx="360" cy="312"/>
                </a:xfrm>
                <a:prstGeom prst="rect">
                  <a:avLst/>
                </a:prstGeom>
                <a:solidFill>
                  <a:srgbClr val="969696"/>
                </a:solidFill>
                <a:ln w="9525">
                  <a:solidFill>
                    <a:srgbClr val="000000"/>
                  </a:solidFill>
                  <a:miter lim="800000"/>
                  <a:headEnd/>
                  <a:tailEnd/>
                </a:ln>
              </p:spPr>
              <p:txBody>
                <a:bodyPr/>
                <a:lstStyle/>
                <a:p>
                  <a:endParaRPr lang="zh-CN" altLang="en-US" sz="1867">
                    <a:latin typeface="微软雅黑" pitchFamily="34" charset="-122"/>
                    <a:ea typeface="微软雅黑" pitchFamily="34" charset="-122"/>
                  </a:endParaRPr>
                </a:p>
              </p:txBody>
            </p:sp>
            <p:sp>
              <p:nvSpPr>
                <p:cNvPr id="63" name="Rectangle 7"/>
                <p:cNvSpPr>
                  <a:spLocks noChangeArrowheads="1"/>
                </p:cNvSpPr>
                <p:nvPr/>
              </p:nvSpPr>
              <p:spPr bwMode="auto">
                <a:xfrm>
                  <a:off x="2934" y="5063"/>
                  <a:ext cx="360" cy="312"/>
                </a:xfrm>
                <a:prstGeom prst="rect">
                  <a:avLst/>
                </a:prstGeom>
                <a:solidFill>
                  <a:srgbClr val="FFFFFF"/>
                </a:solidFill>
                <a:ln w="9525">
                  <a:solidFill>
                    <a:srgbClr val="000000"/>
                  </a:solidFill>
                  <a:miter lim="800000"/>
                  <a:headEnd/>
                  <a:tailEnd/>
                </a:ln>
              </p:spPr>
              <p:txBody>
                <a:bodyPr/>
                <a:lstStyle/>
                <a:p>
                  <a:endParaRPr lang="zh-CN" altLang="en-US" sz="1867">
                    <a:latin typeface="微软雅黑" pitchFamily="34" charset="-122"/>
                    <a:ea typeface="微软雅黑" pitchFamily="34" charset="-122"/>
                  </a:endParaRPr>
                </a:p>
              </p:txBody>
            </p:sp>
          </p:grpSp>
          <p:sp>
            <p:nvSpPr>
              <p:cNvPr id="60" name="Text Box 8"/>
              <p:cNvSpPr txBox="1">
                <a:spLocks noChangeArrowheads="1"/>
              </p:cNvSpPr>
              <p:nvPr/>
            </p:nvSpPr>
            <p:spPr bwMode="auto">
              <a:xfrm>
                <a:off x="953" y="3312"/>
                <a:ext cx="707" cy="288"/>
              </a:xfrm>
              <a:prstGeom prst="rect">
                <a:avLst/>
              </a:prstGeom>
              <a:noFill/>
              <a:ln w="9525">
                <a:noFill/>
                <a:miter lim="800000"/>
                <a:headEnd/>
                <a:tailEnd/>
              </a:ln>
            </p:spPr>
            <p:txBody>
              <a:bodyPr/>
              <a:lstStyle/>
              <a:p>
                <a:pPr algn="just" eaLnBrk="0" hangingPunct="0"/>
                <a:r>
                  <a:rPr lang="en-US" altLang="zh-CN" sz="1867">
                    <a:latin typeface="微软雅黑" pitchFamily="34" charset="-122"/>
                    <a:ea typeface="微软雅黑" pitchFamily="34" charset="-122"/>
                  </a:rPr>
                  <a:t>head</a:t>
                </a:r>
              </a:p>
            </p:txBody>
          </p:sp>
          <p:sp>
            <p:nvSpPr>
              <p:cNvPr id="61" name="Line 9"/>
              <p:cNvSpPr>
                <a:spLocks noChangeShapeType="1"/>
              </p:cNvSpPr>
              <p:nvPr/>
            </p:nvSpPr>
            <p:spPr bwMode="auto">
              <a:xfrm>
                <a:off x="1165" y="3600"/>
                <a:ext cx="2" cy="192"/>
              </a:xfrm>
              <a:prstGeom prst="line">
                <a:avLst/>
              </a:prstGeom>
              <a:noFill/>
              <a:ln w="9525">
                <a:solidFill>
                  <a:schemeClr val="tx1"/>
                </a:solidFill>
                <a:round/>
                <a:headEnd/>
                <a:tailEnd type="triangle" w="med" len="med"/>
              </a:ln>
            </p:spPr>
            <p:txBody>
              <a:bodyPr/>
              <a:lstStyle/>
              <a:p>
                <a:endParaRPr lang="zh-CN" altLang="en-US" sz="1867">
                  <a:latin typeface="微软雅黑" pitchFamily="34" charset="-122"/>
                  <a:ea typeface="微软雅黑" pitchFamily="34" charset="-122"/>
                </a:endParaRPr>
              </a:p>
            </p:txBody>
          </p:sp>
        </p:grpSp>
        <p:grpSp>
          <p:nvGrpSpPr>
            <p:cNvPr id="38" name="Group 10"/>
            <p:cNvGrpSpPr>
              <a:grpSpLocks/>
            </p:cNvGrpSpPr>
            <p:nvPr/>
          </p:nvGrpSpPr>
          <p:grpSpPr bwMode="auto">
            <a:xfrm>
              <a:off x="1856" y="1787"/>
              <a:ext cx="384" cy="240"/>
              <a:chOff x="4680" y="5028"/>
              <a:chExt cx="720" cy="312"/>
            </a:xfrm>
          </p:grpSpPr>
          <p:sp>
            <p:nvSpPr>
              <p:cNvPr id="57" name="Rectangle 11"/>
              <p:cNvSpPr>
                <a:spLocks noChangeArrowheads="1"/>
              </p:cNvSpPr>
              <p:nvPr/>
            </p:nvSpPr>
            <p:spPr bwMode="auto">
              <a:xfrm>
                <a:off x="4680" y="5028"/>
                <a:ext cx="36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sp>
            <p:nvSpPr>
              <p:cNvPr id="58" name="Rectangle 12"/>
              <p:cNvSpPr>
                <a:spLocks noChangeArrowheads="1"/>
              </p:cNvSpPr>
              <p:nvPr/>
            </p:nvSpPr>
            <p:spPr bwMode="auto">
              <a:xfrm>
                <a:off x="5040" y="5028"/>
                <a:ext cx="36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grpSp>
        <p:sp>
          <p:nvSpPr>
            <p:cNvPr id="39" name="Text Box 13"/>
            <p:cNvSpPr txBox="1">
              <a:spLocks noChangeArrowheads="1"/>
            </p:cNvSpPr>
            <p:nvPr/>
          </p:nvSpPr>
          <p:spPr bwMode="auto">
            <a:xfrm>
              <a:off x="1856" y="1787"/>
              <a:ext cx="192" cy="239"/>
            </a:xfrm>
            <a:prstGeom prst="rect">
              <a:avLst/>
            </a:prstGeom>
            <a:noFill/>
            <a:ln w="9525">
              <a:noFill/>
              <a:miter lim="800000"/>
              <a:headEnd/>
              <a:tailEnd/>
            </a:ln>
          </p:spPr>
          <p:txBody>
            <a:bodyPr>
              <a:spAutoFit/>
            </a:bodyPr>
            <a:lstStyle/>
            <a:p>
              <a:pPr>
                <a:spcBef>
                  <a:spcPct val="50000"/>
                </a:spcBef>
              </a:pPr>
              <a:r>
                <a:rPr lang="en-US" altLang="zh-CN" sz="1867">
                  <a:latin typeface="微软雅黑" pitchFamily="34" charset="-122"/>
                  <a:ea typeface="微软雅黑" pitchFamily="34" charset="-122"/>
                </a:rPr>
                <a:t>a</a:t>
              </a:r>
            </a:p>
          </p:txBody>
        </p:sp>
        <p:sp>
          <p:nvSpPr>
            <p:cNvPr id="40" name="Line 14"/>
            <p:cNvSpPr>
              <a:spLocks noChangeShapeType="1"/>
            </p:cNvSpPr>
            <p:nvPr/>
          </p:nvSpPr>
          <p:spPr bwMode="auto">
            <a:xfrm>
              <a:off x="1568" y="1883"/>
              <a:ext cx="288" cy="0"/>
            </a:xfrm>
            <a:prstGeom prst="line">
              <a:avLst/>
            </a:prstGeom>
            <a:noFill/>
            <a:ln w="9525">
              <a:solidFill>
                <a:schemeClr val="tx1"/>
              </a:solidFill>
              <a:round/>
              <a:headEnd/>
              <a:tailEnd type="triangle" w="med" len="med"/>
            </a:ln>
          </p:spPr>
          <p:txBody>
            <a:bodyPr/>
            <a:lstStyle/>
            <a:p>
              <a:endParaRPr lang="zh-CN" altLang="en-US" sz="1867">
                <a:latin typeface="微软雅黑" pitchFamily="34" charset="-122"/>
                <a:ea typeface="微软雅黑" pitchFamily="34" charset="-122"/>
              </a:endParaRPr>
            </a:p>
          </p:txBody>
        </p:sp>
        <p:grpSp>
          <p:nvGrpSpPr>
            <p:cNvPr id="41" name="Group 15"/>
            <p:cNvGrpSpPr>
              <a:grpSpLocks/>
            </p:cNvGrpSpPr>
            <p:nvPr/>
          </p:nvGrpSpPr>
          <p:grpSpPr bwMode="auto">
            <a:xfrm>
              <a:off x="2528" y="1787"/>
              <a:ext cx="384" cy="240"/>
              <a:chOff x="4680" y="5028"/>
              <a:chExt cx="720" cy="312"/>
            </a:xfrm>
          </p:grpSpPr>
          <p:sp>
            <p:nvSpPr>
              <p:cNvPr id="55" name="Rectangle 16"/>
              <p:cNvSpPr>
                <a:spLocks noChangeArrowheads="1"/>
              </p:cNvSpPr>
              <p:nvPr/>
            </p:nvSpPr>
            <p:spPr bwMode="auto">
              <a:xfrm>
                <a:off x="4680" y="5028"/>
                <a:ext cx="36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sp>
            <p:nvSpPr>
              <p:cNvPr id="56" name="Rectangle 17"/>
              <p:cNvSpPr>
                <a:spLocks noChangeArrowheads="1"/>
              </p:cNvSpPr>
              <p:nvPr/>
            </p:nvSpPr>
            <p:spPr bwMode="auto">
              <a:xfrm>
                <a:off x="5040" y="5028"/>
                <a:ext cx="36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grpSp>
        <p:sp>
          <p:nvSpPr>
            <p:cNvPr id="42" name="Text Box 18"/>
            <p:cNvSpPr txBox="1">
              <a:spLocks noChangeArrowheads="1"/>
            </p:cNvSpPr>
            <p:nvPr/>
          </p:nvSpPr>
          <p:spPr bwMode="auto">
            <a:xfrm>
              <a:off x="2528" y="1787"/>
              <a:ext cx="192" cy="239"/>
            </a:xfrm>
            <a:prstGeom prst="rect">
              <a:avLst/>
            </a:prstGeom>
            <a:noFill/>
            <a:ln w="9525">
              <a:noFill/>
              <a:miter lim="800000"/>
              <a:headEnd/>
              <a:tailEnd/>
            </a:ln>
          </p:spPr>
          <p:txBody>
            <a:bodyPr>
              <a:spAutoFit/>
            </a:bodyPr>
            <a:lstStyle/>
            <a:p>
              <a:pPr>
                <a:spcBef>
                  <a:spcPct val="50000"/>
                </a:spcBef>
              </a:pPr>
              <a:r>
                <a:rPr lang="en-US" altLang="zh-CN" sz="1867">
                  <a:latin typeface="微软雅黑" pitchFamily="34" charset="-122"/>
                  <a:ea typeface="微软雅黑" pitchFamily="34" charset="-122"/>
                </a:rPr>
                <a:t>b</a:t>
              </a:r>
            </a:p>
          </p:txBody>
        </p:sp>
        <p:sp>
          <p:nvSpPr>
            <p:cNvPr id="43" name="Line 19"/>
            <p:cNvSpPr>
              <a:spLocks noChangeShapeType="1"/>
            </p:cNvSpPr>
            <p:nvPr/>
          </p:nvSpPr>
          <p:spPr bwMode="auto">
            <a:xfrm>
              <a:off x="2240" y="1883"/>
              <a:ext cx="288" cy="0"/>
            </a:xfrm>
            <a:prstGeom prst="line">
              <a:avLst/>
            </a:prstGeom>
            <a:noFill/>
            <a:ln w="9525">
              <a:solidFill>
                <a:schemeClr val="tx1"/>
              </a:solidFill>
              <a:round/>
              <a:headEnd/>
              <a:tailEnd type="triangle" w="med" len="med"/>
            </a:ln>
          </p:spPr>
          <p:txBody>
            <a:bodyPr/>
            <a:lstStyle/>
            <a:p>
              <a:endParaRPr lang="zh-CN" altLang="en-US" sz="1867">
                <a:latin typeface="微软雅黑" pitchFamily="34" charset="-122"/>
                <a:ea typeface="微软雅黑" pitchFamily="34" charset="-122"/>
              </a:endParaRPr>
            </a:p>
          </p:txBody>
        </p:sp>
        <p:grpSp>
          <p:nvGrpSpPr>
            <p:cNvPr id="44" name="Group 20"/>
            <p:cNvGrpSpPr>
              <a:grpSpLocks/>
            </p:cNvGrpSpPr>
            <p:nvPr/>
          </p:nvGrpSpPr>
          <p:grpSpPr bwMode="auto">
            <a:xfrm>
              <a:off x="3152" y="1787"/>
              <a:ext cx="384" cy="240"/>
              <a:chOff x="4680" y="5028"/>
              <a:chExt cx="720" cy="312"/>
            </a:xfrm>
          </p:grpSpPr>
          <p:sp>
            <p:nvSpPr>
              <p:cNvPr id="53" name="Rectangle 21"/>
              <p:cNvSpPr>
                <a:spLocks noChangeArrowheads="1"/>
              </p:cNvSpPr>
              <p:nvPr/>
            </p:nvSpPr>
            <p:spPr bwMode="auto">
              <a:xfrm>
                <a:off x="4680" y="5028"/>
                <a:ext cx="36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sp>
            <p:nvSpPr>
              <p:cNvPr id="54" name="Rectangle 22"/>
              <p:cNvSpPr>
                <a:spLocks noChangeArrowheads="1"/>
              </p:cNvSpPr>
              <p:nvPr/>
            </p:nvSpPr>
            <p:spPr bwMode="auto">
              <a:xfrm>
                <a:off x="5040" y="5028"/>
                <a:ext cx="36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grpSp>
        <p:sp>
          <p:nvSpPr>
            <p:cNvPr id="45" name="Text Box 23"/>
            <p:cNvSpPr txBox="1">
              <a:spLocks noChangeArrowheads="1"/>
            </p:cNvSpPr>
            <p:nvPr/>
          </p:nvSpPr>
          <p:spPr bwMode="auto">
            <a:xfrm>
              <a:off x="3152" y="1787"/>
              <a:ext cx="192" cy="239"/>
            </a:xfrm>
            <a:prstGeom prst="rect">
              <a:avLst/>
            </a:prstGeom>
            <a:noFill/>
            <a:ln w="9525">
              <a:noFill/>
              <a:miter lim="800000"/>
              <a:headEnd/>
              <a:tailEnd/>
            </a:ln>
          </p:spPr>
          <p:txBody>
            <a:bodyPr>
              <a:spAutoFit/>
            </a:bodyPr>
            <a:lstStyle/>
            <a:p>
              <a:pPr>
                <a:spcBef>
                  <a:spcPct val="50000"/>
                </a:spcBef>
              </a:pPr>
              <a:r>
                <a:rPr lang="en-US" altLang="zh-CN" sz="1867">
                  <a:latin typeface="微软雅黑" pitchFamily="34" charset="-122"/>
                  <a:ea typeface="微软雅黑" pitchFamily="34" charset="-122"/>
                </a:rPr>
                <a:t>c</a:t>
              </a:r>
            </a:p>
          </p:txBody>
        </p:sp>
        <p:sp>
          <p:nvSpPr>
            <p:cNvPr id="46" name="Line 24"/>
            <p:cNvSpPr>
              <a:spLocks noChangeShapeType="1"/>
            </p:cNvSpPr>
            <p:nvPr/>
          </p:nvSpPr>
          <p:spPr bwMode="auto">
            <a:xfrm>
              <a:off x="2864" y="1883"/>
              <a:ext cx="288" cy="0"/>
            </a:xfrm>
            <a:prstGeom prst="line">
              <a:avLst/>
            </a:prstGeom>
            <a:noFill/>
            <a:ln w="9525">
              <a:solidFill>
                <a:schemeClr val="tx1"/>
              </a:solidFill>
              <a:round/>
              <a:headEnd/>
              <a:tailEnd type="triangle" w="med" len="med"/>
            </a:ln>
          </p:spPr>
          <p:txBody>
            <a:bodyPr/>
            <a:lstStyle/>
            <a:p>
              <a:endParaRPr lang="zh-CN" altLang="en-US" sz="1867">
                <a:latin typeface="微软雅黑" pitchFamily="34" charset="-122"/>
                <a:ea typeface="微软雅黑" pitchFamily="34" charset="-122"/>
              </a:endParaRPr>
            </a:p>
          </p:txBody>
        </p:sp>
        <p:grpSp>
          <p:nvGrpSpPr>
            <p:cNvPr id="47" name="Group 25"/>
            <p:cNvGrpSpPr>
              <a:grpSpLocks/>
            </p:cNvGrpSpPr>
            <p:nvPr/>
          </p:nvGrpSpPr>
          <p:grpSpPr bwMode="auto">
            <a:xfrm>
              <a:off x="3824" y="1787"/>
              <a:ext cx="384" cy="240"/>
              <a:chOff x="4680" y="5028"/>
              <a:chExt cx="720" cy="312"/>
            </a:xfrm>
          </p:grpSpPr>
          <p:sp>
            <p:nvSpPr>
              <p:cNvPr id="51" name="Rectangle 26"/>
              <p:cNvSpPr>
                <a:spLocks noChangeArrowheads="1"/>
              </p:cNvSpPr>
              <p:nvPr/>
            </p:nvSpPr>
            <p:spPr bwMode="auto">
              <a:xfrm>
                <a:off x="4680" y="5028"/>
                <a:ext cx="36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sp>
            <p:nvSpPr>
              <p:cNvPr id="52" name="Rectangle 27"/>
              <p:cNvSpPr>
                <a:spLocks noChangeArrowheads="1"/>
              </p:cNvSpPr>
              <p:nvPr/>
            </p:nvSpPr>
            <p:spPr bwMode="auto">
              <a:xfrm>
                <a:off x="5040" y="5028"/>
                <a:ext cx="36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grpSp>
        <p:sp>
          <p:nvSpPr>
            <p:cNvPr id="48" name="Text Box 28"/>
            <p:cNvSpPr txBox="1">
              <a:spLocks noChangeArrowheads="1"/>
            </p:cNvSpPr>
            <p:nvPr/>
          </p:nvSpPr>
          <p:spPr bwMode="auto">
            <a:xfrm>
              <a:off x="3824" y="1787"/>
              <a:ext cx="192" cy="239"/>
            </a:xfrm>
            <a:prstGeom prst="rect">
              <a:avLst/>
            </a:prstGeom>
            <a:noFill/>
            <a:ln w="9525">
              <a:noFill/>
              <a:miter lim="800000"/>
              <a:headEnd/>
              <a:tailEnd/>
            </a:ln>
          </p:spPr>
          <p:txBody>
            <a:bodyPr>
              <a:spAutoFit/>
            </a:bodyPr>
            <a:lstStyle/>
            <a:p>
              <a:pPr>
                <a:spcBef>
                  <a:spcPct val="50000"/>
                </a:spcBef>
              </a:pPr>
              <a:r>
                <a:rPr lang="en-US" altLang="zh-CN" sz="1867">
                  <a:latin typeface="微软雅黑" pitchFamily="34" charset="-122"/>
                  <a:ea typeface="微软雅黑" pitchFamily="34" charset="-122"/>
                </a:rPr>
                <a:t>d</a:t>
              </a:r>
            </a:p>
          </p:txBody>
        </p:sp>
        <p:sp>
          <p:nvSpPr>
            <p:cNvPr id="49" name="Line 29"/>
            <p:cNvSpPr>
              <a:spLocks noChangeShapeType="1"/>
            </p:cNvSpPr>
            <p:nvPr/>
          </p:nvSpPr>
          <p:spPr bwMode="auto">
            <a:xfrm>
              <a:off x="3536" y="1883"/>
              <a:ext cx="288" cy="0"/>
            </a:xfrm>
            <a:prstGeom prst="line">
              <a:avLst/>
            </a:prstGeom>
            <a:noFill/>
            <a:ln w="9525">
              <a:solidFill>
                <a:schemeClr val="tx1"/>
              </a:solidFill>
              <a:round/>
              <a:headEnd/>
              <a:tailEnd type="triangle" w="med" len="med"/>
            </a:ln>
          </p:spPr>
          <p:txBody>
            <a:bodyPr/>
            <a:lstStyle/>
            <a:p>
              <a:endParaRPr lang="zh-CN" altLang="en-US" sz="1867">
                <a:latin typeface="微软雅黑" pitchFamily="34" charset="-122"/>
                <a:ea typeface="微软雅黑" pitchFamily="34" charset="-122"/>
              </a:endParaRPr>
            </a:p>
          </p:txBody>
        </p:sp>
        <p:sp>
          <p:nvSpPr>
            <p:cNvPr id="50" name="Text Box 30"/>
            <p:cNvSpPr txBox="1">
              <a:spLocks noChangeArrowheads="1"/>
            </p:cNvSpPr>
            <p:nvPr/>
          </p:nvSpPr>
          <p:spPr bwMode="auto">
            <a:xfrm>
              <a:off x="4016" y="1787"/>
              <a:ext cx="240" cy="239"/>
            </a:xfrm>
            <a:prstGeom prst="rect">
              <a:avLst/>
            </a:prstGeom>
            <a:noFill/>
            <a:ln w="9525">
              <a:noFill/>
              <a:miter lim="800000"/>
              <a:headEnd/>
              <a:tailEnd/>
            </a:ln>
          </p:spPr>
          <p:txBody>
            <a:bodyPr>
              <a:spAutoFit/>
            </a:bodyPr>
            <a:lstStyle/>
            <a:p>
              <a:pPr>
                <a:spcBef>
                  <a:spcPct val="50000"/>
                </a:spcBef>
              </a:pPr>
              <a:r>
                <a:rPr lang="en-US" altLang="zh-CN" sz="1867">
                  <a:latin typeface="微软雅黑" pitchFamily="34" charset="-122"/>
                  <a:ea typeface="微软雅黑" pitchFamily="34" charset="-122"/>
                </a:rPr>
                <a:t>^</a:t>
              </a:r>
            </a:p>
          </p:txBody>
        </p:sp>
      </p:grpSp>
      <p:grpSp>
        <p:nvGrpSpPr>
          <p:cNvPr id="64" name="组合 63"/>
          <p:cNvGrpSpPr/>
          <p:nvPr/>
        </p:nvGrpSpPr>
        <p:grpSpPr>
          <a:xfrm>
            <a:off x="5609741" y="3518808"/>
            <a:ext cx="392552" cy="684893"/>
            <a:chOff x="3517517" y="1869989"/>
            <a:chExt cx="495683" cy="2150194"/>
          </a:xfrm>
        </p:grpSpPr>
        <p:cxnSp>
          <p:nvCxnSpPr>
            <p:cNvPr id="65" name="直接箭头连接符 64"/>
            <p:cNvCxnSpPr/>
            <p:nvPr/>
          </p:nvCxnSpPr>
          <p:spPr bwMode="auto">
            <a:xfrm flipH="1">
              <a:off x="3517517" y="3481686"/>
              <a:ext cx="457200" cy="538497"/>
            </a:xfrm>
            <a:prstGeom prst="straightConnector1">
              <a:avLst/>
            </a:prstGeom>
            <a:noFill/>
            <a:ln w="12700" cap="sq" cmpd="sng" algn="ctr">
              <a:solidFill>
                <a:schemeClr val="tx1"/>
              </a:solidFill>
              <a:prstDash val="solid"/>
              <a:round/>
              <a:headEnd type="none" w="sm" len="sm"/>
              <a:tailEnd type="arrow"/>
            </a:ln>
            <a:effectLst/>
          </p:spPr>
        </p:cxnSp>
        <p:sp>
          <p:nvSpPr>
            <p:cNvPr id="66" name="TextBox 65"/>
            <p:cNvSpPr txBox="1"/>
            <p:nvPr/>
          </p:nvSpPr>
          <p:spPr>
            <a:xfrm>
              <a:off x="3556000" y="1869989"/>
              <a:ext cx="457200" cy="1191915"/>
            </a:xfrm>
            <a:prstGeom prst="rect">
              <a:avLst/>
            </a:prstGeom>
            <a:noFill/>
          </p:spPr>
          <p:txBody>
            <a:bodyPr wrap="square" rtlCol="0">
              <a:spAutoFit/>
            </a:bodyPr>
            <a:lstStyle/>
            <a:p>
              <a:r>
                <a:rPr lang="en-US" altLang="zh-CN" sz="1867" dirty="0">
                  <a:latin typeface="微软雅黑" pitchFamily="34" charset="-122"/>
                  <a:ea typeface="微软雅黑" pitchFamily="34" charset="-122"/>
                </a:rPr>
                <a:t>p</a:t>
              </a:r>
              <a:endParaRPr lang="zh-CN" altLang="en-US" sz="1867" dirty="0">
                <a:latin typeface="微软雅黑" pitchFamily="34" charset="-122"/>
                <a:ea typeface="微软雅黑" pitchFamily="34" charset="-122"/>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blinds(horizontal)">
                                      <p:cBhvr>
                                        <p:cTn id="7" dur="500"/>
                                        <p:tgtEl>
                                          <p:spTgt spid="64"/>
                                        </p:tgtEl>
                                      </p:cBhvr>
                                    </p:animEffect>
                                  </p:childTnLst>
                                </p:cTn>
                              </p:par>
                            </p:childTnLst>
                          </p:cTn>
                        </p:par>
                      </p:childTnLst>
                    </p:cTn>
                  </p:par>
                  <p:par>
                    <p:cTn id="8" fill="hold">
                      <p:stCondLst>
                        <p:cond delay="indefinite"/>
                      </p:stCondLst>
                      <p:childTnLst>
                        <p:par>
                          <p:cTn id="9" fill="hold">
                            <p:stCondLst>
                              <p:cond delay="0"/>
                            </p:stCondLst>
                            <p:childTnLst>
                              <p:par>
                                <p:cTn id="10" presetID="63" presetClass="path" presetSubtype="0" accel="50000" decel="50000" fill="hold" nodeType="clickEffect">
                                  <p:stCondLst>
                                    <p:cond delay="0"/>
                                  </p:stCondLst>
                                  <p:childTnLst>
                                    <p:animMotion origin="layout" path="M -1.66667E-6 -3.80012E-6 L 0.125 -3.80012E-6 " pathEditMode="relative" rAng="0" ptsTypes="AA">
                                      <p:cBhvr>
                                        <p:cTn id="11" dur="2000" fill="hold"/>
                                        <p:tgtEl>
                                          <p:spTgt spid="64"/>
                                        </p:tgtEl>
                                        <p:attrNameLst>
                                          <p:attrName>ppt_x</p:attrName>
                                          <p:attrName>ppt_y</p:attrName>
                                        </p:attrNameLst>
                                      </p:cBhvr>
                                      <p:rCtr x="63" y="0"/>
                                    </p:animMotion>
                                  </p:childTnLst>
                                </p:cTn>
                              </p:par>
                            </p:childTnLst>
                          </p:cTn>
                        </p:par>
                      </p:childTnLst>
                    </p:cTn>
                  </p:par>
                  <p:par>
                    <p:cTn id="12" fill="hold">
                      <p:stCondLst>
                        <p:cond delay="indefinite"/>
                      </p:stCondLst>
                      <p:childTnLst>
                        <p:par>
                          <p:cTn id="13" fill="hold">
                            <p:stCondLst>
                              <p:cond delay="0"/>
                            </p:stCondLst>
                            <p:childTnLst>
                              <p:par>
                                <p:cTn id="14" presetID="63" presetClass="path" presetSubtype="0" accel="50000" decel="50000" fill="hold" nodeType="clickEffect">
                                  <p:stCondLst>
                                    <p:cond delay="0"/>
                                  </p:stCondLst>
                                  <p:childTnLst>
                                    <p:animMotion origin="layout" path="M 0.125 2.51214E-6 L 0.25 2.51214E-6 " pathEditMode="relative" rAng="0" ptsTypes="AA">
                                      <p:cBhvr>
                                        <p:cTn id="15" dur="2000" fill="hold"/>
                                        <p:tgtEl>
                                          <p:spTgt spid="64"/>
                                        </p:tgtEl>
                                        <p:attrNameLst>
                                          <p:attrName>ppt_x</p:attrName>
                                          <p:attrName>ppt_y</p:attrName>
                                        </p:attrNameLst>
                                      </p:cBhvr>
                                      <p:rCtr x="63" y="0"/>
                                    </p:animMotion>
                                  </p:childTnLst>
                                </p:cTn>
                              </p:par>
                            </p:childTnLst>
                          </p:cTn>
                        </p:par>
                      </p:childTnLst>
                    </p:cTn>
                  </p:par>
                  <p:par>
                    <p:cTn id="16" fill="hold">
                      <p:stCondLst>
                        <p:cond delay="indefinite"/>
                      </p:stCondLst>
                      <p:childTnLst>
                        <p:par>
                          <p:cTn id="17" fill="hold">
                            <p:stCondLst>
                              <p:cond delay="0"/>
                            </p:stCondLst>
                            <p:childTnLst>
                              <p:par>
                                <p:cTn id="18" presetID="63" presetClass="path" presetSubtype="0" accel="50000" decel="50000" fill="hold" nodeType="clickEffect">
                                  <p:stCondLst>
                                    <p:cond delay="0"/>
                                  </p:stCondLst>
                                  <p:childTnLst>
                                    <p:animMotion origin="layout" path="M 0.25 2.51214E-6 L 0.375 2.51214E-6 " pathEditMode="relative" rAng="0" ptsTypes="AA">
                                      <p:cBhvr>
                                        <p:cTn id="19" dur="2000" fill="hold"/>
                                        <p:tgtEl>
                                          <p:spTgt spid="64"/>
                                        </p:tgtEl>
                                        <p:attrNameLst>
                                          <p:attrName>ppt_x</p:attrName>
                                          <p:attrName>ppt_y</p:attrName>
                                        </p:attrNameLst>
                                      </p:cBhvr>
                                      <p:rCtr x="63" y="0"/>
                                    </p:animMotion>
                                  </p:childTnLst>
                                </p:cTn>
                              </p:par>
                            </p:childTnLst>
                          </p:cTn>
                        </p:par>
                      </p:childTnLst>
                    </p:cTn>
                  </p:par>
                  <p:par>
                    <p:cTn id="20" fill="hold">
                      <p:stCondLst>
                        <p:cond delay="indefinite"/>
                      </p:stCondLst>
                      <p:childTnLst>
                        <p:par>
                          <p:cTn id="21" fill="hold">
                            <p:stCondLst>
                              <p:cond delay="0"/>
                            </p:stCondLst>
                            <p:childTnLst>
                              <p:par>
                                <p:cTn id="22" presetID="63" presetClass="path" presetSubtype="0" accel="50000" decel="50000" fill="hold" nodeType="clickEffect">
                                  <p:stCondLst>
                                    <p:cond delay="0"/>
                                  </p:stCondLst>
                                  <p:childTnLst>
                                    <p:animMotion origin="layout" path="M 0.375 2.51214E-6 L 0.5 2.51214E-6 " pathEditMode="relative" rAng="0" ptsTypes="AA">
                                      <p:cBhvr>
                                        <p:cTn id="23" dur="2000" fill="hold"/>
                                        <p:tgtEl>
                                          <p:spTgt spid="64"/>
                                        </p:tgtEl>
                                        <p:attrNameLst>
                                          <p:attrName>ppt_x</p:attrName>
                                          <p:attrName>ppt_y</p:attrName>
                                        </p:attrNameLst>
                                      </p:cBhvr>
                                      <p:rCtr x="6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6658" name="Rectangle 2"/>
          <p:cNvSpPr>
            <a:spLocks noGrp="1" noChangeArrowheads="1"/>
          </p:cNvSpPr>
          <p:nvPr>
            <p:ph type="title"/>
          </p:nvPr>
        </p:nvSpPr>
        <p:spPr/>
        <p:txBody>
          <a:bodyPr/>
          <a:lstStyle/>
          <a:p>
            <a:pPr eaLnBrk="1" hangingPunct="1">
              <a:defRPr/>
            </a:pPr>
            <a:r>
              <a:rPr lang="zh-CN" altLang="en-US" dirty="0"/>
              <a:t>链表类的使用</a:t>
            </a:r>
          </a:p>
        </p:txBody>
      </p:sp>
      <p:sp>
        <p:nvSpPr>
          <p:cNvPr id="350211" name="Rectangle 3"/>
          <p:cNvSpPr>
            <a:spLocks noGrp="1" noChangeArrowheads="1"/>
          </p:cNvSpPr>
          <p:nvPr>
            <p:ph idx="4294967295"/>
          </p:nvPr>
        </p:nvSpPr>
        <p:spPr>
          <a:xfrm>
            <a:off x="644525" y="1213697"/>
            <a:ext cx="11547475" cy="4886325"/>
          </a:xfrm>
        </p:spPr>
        <p:txBody>
          <a:bodyPr>
            <a:normAutofit/>
          </a:bodyPr>
          <a:lstStyle/>
          <a:p>
            <a:pPr marL="0" indent="0" eaLnBrk="1" hangingPunct="1">
              <a:lnSpc>
                <a:spcPct val="110000"/>
              </a:lnSpc>
              <a:buNone/>
            </a:pPr>
            <a:r>
              <a:rPr lang="zh-CN" altLang="en-US" b="1" dirty="0"/>
              <a:t>定义单链表类对象</a:t>
            </a:r>
          </a:p>
          <a:p>
            <a:pPr marL="0" indent="0">
              <a:lnSpc>
                <a:spcPct val="110000"/>
              </a:lnSpc>
              <a:spcBef>
                <a:spcPts val="800"/>
              </a:spcBef>
              <a:buNone/>
            </a:pPr>
            <a:r>
              <a:rPr lang="en-US" altLang="zh-CN" sz="1867" dirty="0" err="1"/>
              <a:t>linkList</a:t>
            </a:r>
            <a:r>
              <a:rPr lang="en-US" altLang="zh-CN" sz="1867" dirty="0"/>
              <a:t>&lt;</a:t>
            </a:r>
            <a:r>
              <a:rPr lang="en-US" altLang="zh-CN" sz="1867" dirty="0" err="1"/>
              <a:t>int</a:t>
            </a:r>
            <a:r>
              <a:rPr lang="en-US" altLang="zh-CN" sz="1867" dirty="0"/>
              <a:t>&gt; </a:t>
            </a:r>
            <a:r>
              <a:rPr lang="en-US" altLang="zh-CN" sz="1867" dirty="0" err="1"/>
              <a:t>intList</a:t>
            </a:r>
            <a:r>
              <a:rPr lang="en-US" altLang="zh-CN" sz="1867" dirty="0"/>
              <a:t>;</a:t>
            </a:r>
          </a:p>
          <a:p>
            <a:pPr marL="0" indent="0">
              <a:lnSpc>
                <a:spcPct val="110000"/>
              </a:lnSpc>
              <a:buNone/>
            </a:pPr>
            <a:r>
              <a:rPr lang="zh-CN" altLang="en-US" sz="1867" dirty="0"/>
              <a:t>该定义产生了类模板的一个整型实例</a:t>
            </a:r>
          </a:p>
          <a:p>
            <a:pPr marL="0" indent="0">
              <a:lnSpc>
                <a:spcPct val="110000"/>
              </a:lnSpc>
              <a:spcBef>
                <a:spcPts val="2400"/>
              </a:spcBef>
              <a:buNone/>
            </a:pPr>
            <a:r>
              <a:rPr lang="zh-CN" altLang="en-US" b="1" dirty="0"/>
              <a:t>创建链表，可以调用</a:t>
            </a:r>
            <a:r>
              <a:rPr lang="en-US" altLang="zh-CN" b="1" dirty="0"/>
              <a:t>create</a:t>
            </a:r>
            <a:r>
              <a:rPr lang="zh-CN" altLang="en-US" b="1" dirty="0"/>
              <a:t>函数</a:t>
            </a:r>
          </a:p>
          <a:p>
            <a:pPr marL="0" indent="0">
              <a:lnSpc>
                <a:spcPct val="110000"/>
              </a:lnSpc>
              <a:spcBef>
                <a:spcPts val="800"/>
              </a:spcBef>
              <a:buNone/>
            </a:pPr>
            <a:r>
              <a:rPr lang="en-US" altLang="zh-CN" sz="1867" dirty="0" err="1"/>
              <a:t>intList.create</a:t>
            </a:r>
            <a:r>
              <a:rPr lang="en-US" altLang="zh-CN" sz="1867" dirty="0"/>
              <a:t>(0);</a:t>
            </a:r>
          </a:p>
          <a:p>
            <a:pPr marL="0" indent="0">
              <a:lnSpc>
                <a:spcPct val="110000"/>
              </a:lnSpc>
              <a:buNone/>
            </a:pPr>
            <a:r>
              <a:rPr lang="zh-CN" altLang="en-US" sz="1867" dirty="0"/>
              <a:t>该调用将输入链表中的元素值，直到输入</a:t>
            </a:r>
            <a:r>
              <a:rPr lang="en-US" altLang="zh-CN" sz="1867" dirty="0"/>
              <a:t>0</a:t>
            </a:r>
            <a:r>
              <a:rPr lang="zh-CN" altLang="en-US" sz="1867" dirty="0"/>
              <a:t>为止。</a:t>
            </a:r>
          </a:p>
          <a:p>
            <a:pPr marL="0" indent="0">
              <a:lnSpc>
                <a:spcPct val="110000"/>
              </a:lnSpc>
              <a:spcBef>
                <a:spcPts val="2400"/>
              </a:spcBef>
              <a:buNone/>
            </a:pPr>
            <a:r>
              <a:rPr lang="zh-CN" altLang="en-US" b="1" dirty="0"/>
              <a:t>输出链表的所有元素</a:t>
            </a:r>
          </a:p>
          <a:p>
            <a:pPr marL="0" indent="0">
              <a:lnSpc>
                <a:spcPct val="110000"/>
              </a:lnSpc>
              <a:buNone/>
            </a:pPr>
            <a:r>
              <a:rPr lang="en-US" altLang="zh-CN" sz="1867" dirty="0" err="1"/>
              <a:t>cout</a:t>
            </a:r>
            <a:r>
              <a:rPr lang="en-US" altLang="zh-CN" sz="1867" dirty="0"/>
              <a:t> &lt;&lt; </a:t>
            </a:r>
            <a:r>
              <a:rPr lang="en-US" altLang="zh-CN" sz="1867" dirty="0" err="1"/>
              <a:t>intList</a:t>
            </a:r>
            <a:r>
              <a:rPr lang="en-US" altLang="zh-CN" sz="1867" dirty="0"/>
              <a:t>;</a:t>
            </a:r>
          </a:p>
        </p:txBody>
      </p:sp>
    </p:spTree>
  </p:cSld>
  <p:clrMapOvr>
    <a:masterClrMapping/>
  </p:clrMapOvr>
  <p:transition spd="med">
    <p:fade/>
  </p:transition>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4098" name="Rectangle 2"/>
          <p:cNvSpPr>
            <a:spLocks noGrp="1" noChangeArrowheads="1"/>
          </p:cNvSpPr>
          <p:nvPr>
            <p:ph type="title"/>
          </p:nvPr>
        </p:nvSpPr>
        <p:spPr/>
        <p:txBody>
          <a:bodyPr/>
          <a:lstStyle/>
          <a:p>
            <a:pPr eaLnBrk="1" hangingPunct="1">
              <a:defRPr/>
            </a:pPr>
            <a:r>
              <a:rPr lang="zh-CN" altLang="en-US" dirty="0"/>
              <a:t>链表类的另一种实现</a:t>
            </a:r>
          </a:p>
        </p:txBody>
      </p:sp>
      <p:sp>
        <p:nvSpPr>
          <p:cNvPr id="351235" name="Rectangle 3"/>
          <p:cNvSpPr>
            <a:spLocks noGrp="1" noChangeArrowheads="1"/>
          </p:cNvSpPr>
          <p:nvPr>
            <p:ph idx="4294967295"/>
          </p:nvPr>
        </p:nvSpPr>
        <p:spPr>
          <a:xfrm>
            <a:off x="629920" y="1008591"/>
            <a:ext cx="10363200" cy="1295400"/>
          </a:xfrm>
        </p:spPr>
        <p:txBody>
          <a:bodyPr/>
          <a:lstStyle/>
          <a:p>
            <a:pPr eaLnBrk="1" hangingPunct="1">
              <a:lnSpc>
                <a:spcPct val="130000"/>
              </a:lnSpc>
            </a:pPr>
            <a:r>
              <a:rPr lang="zh-CN" altLang="en-US" dirty="0"/>
              <a:t>由于结点类只有链表类要用，因此可以将结点类作为链表类的私有内嵌类。</a:t>
            </a:r>
          </a:p>
          <a:p>
            <a:pPr eaLnBrk="1" hangingPunct="1">
              <a:lnSpc>
                <a:spcPct val="130000"/>
              </a:lnSpc>
            </a:pPr>
            <a:r>
              <a:rPr lang="zh-CN" altLang="en-US" dirty="0"/>
              <a:t>这样可以保证结点类对于链表类的私有性</a:t>
            </a:r>
          </a:p>
        </p:txBody>
      </p:sp>
      <p:sp>
        <p:nvSpPr>
          <p:cNvPr id="4" name="矩形 3"/>
          <p:cNvSpPr/>
          <p:nvPr/>
        </p:nvSpPr>
        <p:spPr>
          <a:xfrm>
            <a:off x="895350" y="3000375"/>
            <a:ext cx="10382249" cy="3252878"/>
          </a:xfrm>
          <a:prstGeom prst="rect">
            <a:avLst/>
          </a:prstGeom>
        </p:spPr>
        <p:txBody>
          <a:bodyPr wrap="square">
            <a:spAutoFit/>
          </a:bodyPr>
          <a:lstStyle/>
          <a:p>
            <a:pPr eaLnBrk="1" hangingPunct="1">
              <a:buFont typeface="Wingdings" pitchFamily="2" charset="2"/>
              <a:buNone/>
            </a:pPr>
            <a:r>
              <a:rPr lang="en-US" altLang="zh-CN" sz="1867" dirty="0">
                <a:latin typeface="微软雅黑" pitchFamily="34" charset="-122"/>
                <a:ea typeface="微软雅黑" pitchFamily="34" charset="-122"/>
              </a:rPr>
              <a:t>template &lt;class </a:t>
            </a:r>
            <a:r>
              <a:rPr lang="en-US" altLang="zh-CN" sz="1867" dirty="0" err="1">
                <a:latin typeface="微软雅黑" pitchFamily="34" charset="-122"/>
                <a:ea typeface="微软雅黑" pitchFamily="34" charset="-122"/>
              </a:rPr>
              <a:t>elemType</a:t>
            </a:r>
            <a:r>
              <a:rPr lang="en-US" altLang="zh-CN" sz="1867" dirty="0">
                <a:latin typeface="微软雅黑" pitchFamily="34" charset="-122"/>
                <a:ea typeface="微软雅黑" pitchFamily="34" charset="-122"/>
              </a:rPr>
              <a:t>&gt;</a:t>
            </a:r>
          </a:p>
          <a:p>
            <a:pPr eaLnBrk="1" hangingPunct="1">
              <a:buFont typeface="Wingdings" pitchFamily="2" charset="2"/>
              <a:buNone/>
            </a:pPr>
            <a:r>
              <a:rPr lang="en-US" altLang="zh-CN" sz="1867" dirty="0">
                <a:latin typeface="微软雅黑" pitchFamily="34" charset="-122"/>
                <a:ea typeface="微软雅黑" pitchFamily="34" charset="-122"/>
              </a:rPr>
              <a:t>class </a:t>
            </a:r>
            <a:r>
              <a:rPr lang="en-US" altLang="zh-CN" sz="1867" dirty="0" err="1">
                <a:latin typeface="微软雅黑" pitchFamily="34" charset="-122"/>
                <a:ea typeface="微软雅黑" pitchFamily="34" charset="-122"/>
              </a:rPr>
              <a:t>linkList</a:t>
            </a:r>
            <a:endParaRPr lang="en-US" altLang="zh-CN" sz="1867" dirty="0">
              <a:latin typeface="微软雅黑" pitchFamily="34" charset="-122"/>
              <a:ea typeface="微软雅黑" pitchFamily="34" charset="-122"/>
            </a:endParaRPr>
          </a:p>
          <a:p>
            <a:pPr eaLnBrk="1" hangingPunct="1">
              <a:buFont typeface="Wingdings" pitchFamily="2" charset="2"/>
              <a:buNone/>
            </a:pPr>
            <a:r>
              <a:rPr lang="en-US" altLang="zh-CN" sz="1867" dirty="0">
                <a:latin typeface="微软雅黑" pitchFamily="34" charset="-122"/>
                <a:ea typeface="微软雅黑" pitchFamily="34" charset="-122"/>
              </a:rPr>
              <a:t>{ </a:t>
            </a:r>
          </a:p>
          <a:p>
            <a:pPr eaLnBrk="1" hangingPunct="1">
              <a:buFont typeface="Wingdings" pitchFamily="2" charset="2"/>
              <a:buNone/>
            </a:pPr>
            <a:r>
              <a:rPr lang="en-US" altLang="zh-CN" sz="1867" dirty="0">
                <a:latin typeface="微软雅黑" pitchFamily="34" charset="-122"/>
                <a:ea typeface="微软雅黑" pitchFamily="34" charset="-122"/>
              </a:rPr>
              <a:t>          friend </a:t>
            </a:r>
            <a:r>
              <a:rPr lang="en-US" altLang="zh-CN" sz="1867" dirty="0" err="1">
                <a:latin typeface="微软雅黑" pitchFamily="34" charset="-122"/>
                <a:ea typeface="微软雅黑" pitchFamily="34" charset="-122"/>
              </a:rPr>
              <a:t>ostream</a:t>
            </a:r>
            <a:r>
              <a:rPr lang="en-US" altLang="zh-CN" sz="1867" dirty="0">
                <a:latin typeface="微软雅黑" pitchFamily="34" charset="-122"/>
                <a:ea typeface="微软雅黑" pitchFamily="34" charset="-122"/>
              </a:rPr>
              <a:t> &amp;operator&lt;&lt;( </a:t>
            </a:r>
            <a:r>
              <a:rPr lang="en-US" altLang="zh-CN" sz="1867" dirty="0" err="1">
                <a:latin typeface="微软雅黑" pitchFamily="34" charset="-122"/>
                <a:ea typeface="微软雅黑" pitchFamily="34" charset="-122"/>
              </a:rPr>
              <a:t>ostream</a:t>
            </a:r>
            <a:r>
              <a:rPr lang="en-US" altLang="zh-CN" sz="1867" dirty="0">
                <a:latin typeface="微软雅黑" pitchFamily="34" charset="-122"/>
                <a:ea typeface="微软雅黑" pitchFamily="34" charset="-122"/>
              </a:rPr>
              <a:t> &amp;, const </a:t>
            </a:r>
            <a:r>
              <a:rPr lang="en-US" altLang="zh-CN" sz="1867" dirty="0" err="1">
                <a:latin typeface="微软雅黑" pitchFamily="34" charset="-122"/>
                <a:ea typeface="微软雅黑" pitchFamily="34" charset="-122"/>
              </a:rPr>
              <a:t>linkList</a:t>
            </a:r>
            <a:r>
              <a:rPr lang="en-US" altLang="zh-CN" sz="1867" dirty="0">
                <a:latin typeface="微软雅黑" pitchFamily="34" charset="-122"/>
                <a:ea typeface="微软雅黑" pitchFamily="34" charset="-122"/>
              </a:rPr>
              <a:t>&lt;</a:t>
            </a:r>
            <a:r>
              <a:rPr lang="en-US" altLang="zh-CN" sz="1867" dirty="0" err="1">
                <a:latin typeface="微软雅黑" pitchFamily="34" charset="-122"/>
                <a:ea typeface="微软雅黑" pitchFamily="34" charset="-122"/>
              </a:rPr>
              <a:t>elemType</a:t>
            </a:r>
            <a:r>
              <a:rPr lang="en-US" altLang="zh-CN" sz="1867" dirty="0">
                <a:latin typeface="微软雅黑" pitchFamily="34" charset="-122"/>
                <a:ea typeface="微软雅黑" pitchFamily="34" charset="-122"/>
              </a:rPr>
              <a:t>&gt; &amp;);</a:t>
            </a:r>
          </a:p>
          <a:p>
            <a:pPr eaLnBrk="1" hangingPunct="1">
              <a:buFont typeface="Wingdings" pitchFamily="2" charset="2"/>
              <a:buNone/>
            </a:pPr>
            <a:r>
              <a:rPr lang="en-US" altLang="zh-CN" sz="1867" dirty="0">
                <a:latin typeface="微软雅黑" pitchFamily="34" charset="-122"/>
                <a:ea typeface="微软雅黑" pitchFamily="34" charset="-122"/>
              </a:rPr>
              <a:t>   protected:</a:t>
            </a:r>
          </a:p>
          <a:p>
            <a:pPr eaLnBrk="1" hangingPunct="1">
              <a:buFont typeface="Wingdings" pitchFamily="2" charset="2"/>
              <a:buNone/>
            </a:pPr>
            <a:r>
              <a:rPr lang="en-US" altLang="zh-CN" sz="1867" dirty="0">
                <a:latin typeface="微软雅黑" pitchFamily="34" charset="-122"/>
                <a:ea typeface="微软雅黑" pitchFamily="34" charset="-122"/>
              </a:rPr>
              <a:t>          class node {  ……  }</a:t>
            </a:r>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   struct  node { …… };</a:t>
            </a:r>
          </a:p>
          <a:p>
            <a:pPr eaLnBrk="1" hangingPunct="1">
              <a:buFont typeface="Wingdings" pitchFamily="2" charset="2"/>
              <a:buNone/>
            </a:pPr>
            <a:r>
              <a:rPr lang="en-US" altLang="zh-CN" sz="1867" dirty="0">
                <a:latin typeface="微软雅黑" pitchFamily="34" charset="-122"/>
                <a:ea typeface="微软雅黑" pitchFamily="34" charset="-122"/>
              </a:rPr>
              <a:t>          node   *head;	</a:t>
            </a:r>
          </a:p>
          <a:p>
            <a:pPr eaLnBrk="1" hangingPunct="1">
              <a:buFont typeface="Wingdings" pitchFamily="2" charset="2"/>
              <a:buNone/>
            </a:pPr>
            <a:r>
              <a:rPr lang="en-US" altLang="zh-CN" sz="1867" dirty="0">
                <a:latin typeface="微软雅黑" pitchFamily="34" charset="-122"/>
                <a:ea typeface="微软雅黑" pitchFamily="34" charset="-122"/>
              </a:rPr>
              <a:t>          void </a:t>
            </a:r>
            <a:r>
              <a:rPr lang="en-US" altLang="zh-CN" sz="1867" dirty="0" err="1">
                <a:latin typeface="微软雅黑" pitchFamily="34" charset="-122"/>
                <a:ea typeface="微软雅黑" pitchFamily="34" charset="-122"/>
              </a:rPr>
              <a:t>makeEmpty</a:t>
            </a:r>
            <a:r>
              <a:rPr lang="en-US" altLang="zh-CN" sz="1867" dirty="0">
                <a:latin typeface="微软雅黑" pitchFamily="34" charset="-122"/>
                <a:ea typeface="微软雅黑" pitchFamily="34" charset="-122"/>
              </a:rPr>
              <a:t>();</a:t>
            </a:r>
          </a:p>
          <a:p>
            <a:pPr eaLnBrk="1" hangingPunct="1">
              <a:buFont typeface="Wingdings" pitchFamily="2" charset="2"/>
              <a:buNone/>
            </a:pPr>
            <a:r>
              <a:rPr lang="en-US" altLang="zh-CN" sz="1867" dirty="0">
                <a:latin typeface="微软雅黑" pitchFamily="34" charset="-122"/>
                <a:ea typeface="微软雅黑" pitchFamily="34" charset="-122"/>
              </a:rPr>
              <a:t>   public:</a:t>
            </a:r>
          </a:p>
          <a:p>
            <a:pPr eaLnBrk="1" hangingPunct="1">
              <a:buFont typeface="Wingdings" pitchFamily="2" charset="2"/>
              <a:buNone/>
            </a:pPr>
            <a:r>
              <a:rPr lang="en-US" altLang="zh-CN" sz="1867" dirty="0">
                <a:latin typeface="微软雅黑" pitchFamily="34" charset="-122"/>
                <a:ea typeface="微软雅黑" pitchFamily="34" charset="-122"/>
              </a:rPr>
              <a:t>         ……</a:t>
            </a:r>
          </a:p>
          <a:p>
            <a:pPr eaLnBrk="1" hangingPunct="1">
              <a:buFont typeface="Wingdings" pitchFamily="2" charset="2"/>
              <a:buNone/>
            </a:pPr>
            <a:r>
              <a:rPr lang="en-US" altLang="zh-CN" sz="1867" dirty="0">
                <a:latin typeface="微软雅黑" pitchFamily="34" charset="-122"/>
                <a:ea typeface="微软雅黑" pitchFamily="34" charset="-122"/>
              </a:rPr>
              <a:t>};</a:t>
            </a:r>
            <a:endParaRPr lang="zh-CN" altLang="en-US" sz="1867" dirty="0">
              <a:latin typeface="微软雅黑" pitchFamily="34" charset="-122"/>
              <a:ea typeface="微软雅黑"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非约束友元</a:t>
            </a:r>
          </a:p>
        </p:txBody>
      </p:sp>
      <p:sp>
        <p:nvSpPr>
          <p:cNvPr id="3" name="内容占位符 2"/>
          <p:cNvSpPr>
            <a:spLocks noGrp="1"/>
          </p:cNvSpPr>
          <p:nvPr>
            <p:ph idx="4294967295"/>
          </p:nvPr>
        </p:nvSpPr>
        <p:spPr>
          <a:xfrm>
            <a:off x="609601" y="1034415"/>
            <a:ext cx="9956800" cy="1000125"/>
          </a:xfrm>
        </p:spPr>
        <p:txBody>
          <a:bodyPr>
            <a:normAutofit fontScale="77500" lnSpcReduction="20000"/>
          </a:bodyPr>
          <a:lstStyle/>
          <a:p>
            <a:pPr marL="0" indent="0">
              <a:buNone/>
            </a:pPr>
            <a:r>
              <a:rPr lang="zh-CN" altLang="en-US" dirty="0"/>
              <a:t>可以访问类模板所有实例的模板</a:t>
            </a:r>
            <a:endParaRPr lang="en-US" altLang="zh-CN" dirty="0"/>
          </a:p>
          <a:p>
            <a:pPr marL="0" indent="0">
              <a:lnSpc>
                <a:spcPct val="160000"/>
              </a:lnSpc>
              <a:buNone/>
            </a:pPr>
            <a:r>
              <a:rPr lang="zh-CN" altLang="en-US" dirty="0"/>
              <a:t>例如：设计一个函数模板，可以输出一个</a:t>
            </a:r>
            <a:r>
              <a:rPr lang="en-US" altLang="zh-CN" dirty="0"/>
              <a:t>Array</a:t>
            </a:r>
            <a:r>
              <a:rPr lang="zh-CN" altLang="en-US" dirty="0"/>
              <a:t>或</a:t>
            </a:r>
            <a:r>
              <a:rPr lang="en-US" altLang="zh-CN" dirty="0" err="1"/>
              <a:t>ArrayS</a:t>
            </a:r>
            <a:r>
              <a:rPr lang="zh-CN" altLang="en-US" dirty="0"/>
              <a:t>对象的</a:t>
            </a:r>
            <a:r>
              <a:rPr lang="en-US" altLang="zh-CN" dirty="0"/>
              <a:t>storage</a:t>
            </a:r>
            <a:r>
              <a:rPr lang="zh-CN" altLang="en-US" dirty="0"/>
              <a:t>的地址</a:t>
            </a:r>
          </a:p>
        </p:txBody>
      </p:sp>
      <p:sp>
        <p:nvSpPr>
          <p:cNvPr id="4" name="TextBox 3"/>
          <p:cNvSpPr txBox="1"/>
          <p:nvPr/>
        </p:nvSpPr>
        <p:spPr>
          <a:xfrm>
            <a:off x="609601" y="2581275"/>
            <a:ext cx="7743825" cy="1031244"/>
          </a:xfrm>
          <a:prstGeom prst="rect">
            <a:avLst/>
          </a:prstGeom>
          <a:noFill/>
        </p:spPr>
        <p:txBody>
          <a:bodyPr wrap="square" rtlCol="0">
            <a:spAutoFit/>
          </a:bodyPr>
          <a:lstStyle/>
          <a:p>
            <a:pPr>
              <a:spcBef>
                <a:spcPts val="267"/>
              </a:spcBef>
            </a:pPr>
            <a:r>
              <a:rPr lang="en-US" altLang="zh-CN" sz="1867" dirty="0">
                <a:latin typeface="微软雅黑" pitchFamily="34" charset="-122"/>
                <a:ea typeface="微软雅黑" pitchFamily="34" charset="-122"/>
              </a:rPr>
              <a:t>template &lt;class T1&gt; </a:t>
            </a:r>
          </a:p>
          <a:p>
            <a:pPr>
              <a:spcBef>
                <a:spcPts val="267"/>
              </a:spcBef>
            </a:pPr>
            <a:r>
              <a:rPr lang="fr-FR" altLang="zh-CN" sz="1867" dirty="0">
                <a:latin typeface="微软雅黑" pitchFamily="34" charset="-122"/>
                <a:ea typeface="微软雅黑" pitchFamily="34" charset="-122"/>
              </a:rPr>
              <a:t>void show(const T1 &amp;t1)</a:t>
            </a:r>
          </a:p>
          <a:p>
            <a:pPr>
              <a:spcBef>
                <a:spcPts val="267"/>
              </a:spcBef>
            </a:pPr>
            <a:r>
              <a:rPr lang="en-US" altLang="zh-CN" sz="1867" dirty="0">
                <a:latin typeface="微软雅黑" pitchFamily="34" charset="-122"/>
                <a:ea typeface="微软雅黑" pitchFamily="34" charset="-122"/>
              </a:rPr>
              <a:t>{</a:t>
            </a:r>
            <a:r>
              <a:rPr lang="fr-FR" altLang="zh-CN" sz="1867" dirty="0">
                <a:latin typeface="微软雅黑" pitchFamily="34" charset="-122"/>
                <a:ea typeface="微软雅黑" pitchFamily="34" charset="-122"/>
              </a:rPr>
              <a:t>      cout &lt;&lt; (</a:t>
            </a:r>
            <a:r>
              <a:rPr lang="en-US" altLang="zh-CN" sz="1867" dirty="0">
                <a:latin typeface="微软雅黑" pitchFamily="34" charset="-122"/>
                <a:ea typeface="微软雅黑" pitchFamily="34" charset="-122"/>
              </a:rPr>
              <a:t>void</a:t>
            </a:r>
            <a:r>
              <a:rPr lang="fr-FR" altLang="zh-CN" sz="1867" dirty="0">
                <a:latin typeface="微软雅黑" pitchFamily="34" charset="-122"/>
                <a:ea typeface="微软雅黑" pitchFamily="34" charset="-122"/>
              </a:rPr>
              <a:t> *)  t1.</a:t>
            </a:r>
            <a:r>
              <a:rPr lang="en-US" altLang="zh-CN" sz="1867" dirty="0">
                <a:latin typeface="微软雅黑" pitchFamily="34" charset="-122"/>
                <a:ea typeface="微软雅黑" pitchFamily="34" charset="-122"/>
              </a:rPr>
              <a:t>storage</a:t>
            </a:r>
            <a:r>
              <a:rPr lang="fr-FR" altLang="zh-CN" sz="1867" dirty="0">
                <a:latin typeface="微软雅黑" pitchFamily="34" charset="-122"/>
                <a:ea typeface="微软雅黑" pitchFamily="34" charset="-122"/>
              </a:rPr>
              <a:t> &lt;&lt; endl;      </a:t>
            </a:r>
            <a:r>
              <a:rPr lang="en-US" altLang="zh-CN" sz="1867" dirty="0">
                <a:latin typeface="微软雅黑" pitchFamily="34" charset="-122"/>
                <a:ea typeface="微软雅黑" pitchFamily="34" charset="-122"/>
              </a:rPr>
              <a:t>}</a:t>
            </a:r>
          </a:p>
        </p:txBody>
      </p:sp>
      <p:sp>
        <p:nvSpPr>
          <p:cNvPr id="5" name="矩形 4"/>
          <p:cNvSpPr/>
          <p:nvPr/>
        </p:nvSpPr>
        <p:spPr>
          <a:xfrm>
            <a:off x="609601" y="4078756"/>
            <a:ext cx="4924425" cy="2678297"/>
          </a:xfrm>
          <a:prstGeom prst="rect">
            <a:avLst/>
          </a:prstGeom>
        </p:spPr>
        <p:txBody>
          <a:bodyPr wrap="square">
            <a:spAutoFit/>
          </a:bodyPr>
          <a:lstStyle/>
          <a:p>
            <a:pPr eaLnBrk="1" hangingPunct="1">
              <a:lnSpc>
                <a:spcPct val="90000"/>
              </a:lnSpc>
              <a:buFont typeface="Wingdings" pitchFamily="2" charset="2"/>
              <a:buNone/>
            </a:pPr>
            <a:r>
              <a:rPr lang="en-US" altLang="zh-CN" sz="1867" dirty="0">
                <a:latin typeface="微软雅黑" pitchFamily="34" charset="-122"/>
                <a:ea typeface="微软雅黑" pitchFamily="34" charset="-122"/>
              </a:rPr>
              <a:t>template &lt;class T&gt;</a:t>
            </a:r>
          </a:p>
          <a:p>
            <a:pPr eaLnBrk="1" hangingPunct="1">
              <a:lnSpc>
                <a:spcPct val="90000"/>
              </a:lnSpc>
              <a:buFont typeface="Wingdings" pitchFamily="2" charset="2"/>
              <a:buNone/>
            </a:pPr>
            <a:r>
              <a:rPr lang="en-US" altLang="zh-CN" sz="1867" dirty="0">
                <a:latin typeface="微软雅黑" pitchFamily="34" charset="-122"/>
                <a:ea typeface="微软雅黑" pitchFamily="34" charset="-122"/>
              </a:rPr>
              <a:t>class Array</a:t>
            </a:r>
          </a:p>
          <a:p>
            <a:pPr eaLnBrk="1" hangingPunct="1">
              <a:lnSpc>
                <a:spcPct val="90000"/>
              </a:lnSpc>
              <a:buFont typeface="Wingdings" pitchFamily="2" charset="2"/>
              <a:buNone/>
            </a:pPr>
            <a:r>
              <a:rPr lang="en-US" altLang="zh-CN" sz="1867" dirty="0">
                <a:latin typeface="微软雅黑" pitchFamily="34" charset="-122"/>
                <a:ea typeface="微软雅黑" pitchFamily="34" charset="-122"/>
              </a:rPr>
              <a:t>{  </a:t>
            </a:r>
          </a:p>
          <a:p>
            <a:pPr eaLnBrk="1" hangingPunct="1">
              <a:lnSpc>
                <a:spcPct val="90000"/>
              </a:lnSpc>
              <a:buFont typeface="Wingdings" pitchFamily="2" charset="2"/>
              <a:buNone/>
            </a:pPr>
            <a:r>
              <a:rPr lang="en-US" altLang="zh-CN" sz="1867" dirty="0">
                <a:latin typeface="微软雅黑" pitchFamily="34" charset="-122"/>
                <a:ea typeface="微软雅黑" pitchFamily="34" charset="-122"/>
              </a:rPr>
              <a:t>          template &lt;class T1&gt;  </a:t>
            </a:r>
          </a:p>
          <a:p>
            <a:pPr eaLnBrk="1" hangingPunct="1">
              <a:lnSpc>
                <a:spcPct val="90000"/>
              </a:lnSpc>
              <a:buFont typeface="Wingdings" pitchFamily="2" charset="2"/>
              <a:buNone/>
            </a:pPr>
            <a:r>
              <a:rPr lang="en-US" altLang="zh-CN" sz="1867" dirty="0">
                <a:latin typeface="微软雅黑" pitchFamily="34" charset="-122"/>
                <a:ea typeface="微软雅黑" pitchFamily="34" charset="-122"/>
              </a:rPr>
              <a:t>         friend void show(const  T1 &amp;t1);</a:t>
            </a:r>
          </a:p>
          <a:p>
            <a:pPr eaLnBrk="1" hangingPunct="1">
              <a:lnSpc>
                <a:spcPct val="90000"/>
              </a:lnSpc>
              <a:buFont typeface="Wingdings" pitchFamily="2" charset="2"/>
              <a:buNone/>
            </a:pPr>
            <a:r>
              <a:rPr lang="en-US" altLang="zh-CN" sz="1867" dirty="0">
                <a:latin typeface="微软雅黑" pitchFamily="34" charset="-122"/>
                <a:ea typeface="微软雅黑" pitchFamily="34" charset="-122"/>
              </a:rPr>
              <a:t>   private:</a:t>
            </a:r>
          </a:p>
          <a:p>
            <a:pPr eaLnBrk="1" hangingPunct="1">
              <a:lnSpc>
                <a:spcPct val="90000"/>
              </a:lnSpc>
              <a:buFont typeface="Wingdings" pitchFamily="2" charset="2"/>
              <a:buNone/>
            </a:pPr>
            <a:r>
              <a:rPr lang="en-US" altLang="zh-CN" sz="1867" dirty="0">
                <a:latin typeface="微软雅黑" pitchFamily="34" charset="-122"/>
                <a:ea typeface="微软雅黑" pitchFamily="34" charset="-122"/>
              </a:rPr>
              <a:t>           ……</a:t>
            </a:r>
          </a:p>
          <a:p>
            <a:pPr eaLnBrk="1" hangingPunct="1">
              <a:lnSpc>
                <a:spcPct val="90000"/>
              </a:lnSpc>
              <a:buFont typeface="Wingdings" pitchFamily="2" charset="2"/>
              <a:buNone/>
            </a:pPr>
            <a:r>
              <a:rPr lang="en-US" altLang="zh-CN" sz="1867" dirty="0">
                <a:latin typeface="微软雅黑" pitchFamily="34" charset="-122"/>
                <a:ea typeface="微软雅黑" pitchFamily="34" charset="-122"/>
              </a:rPr>
              <a:t>  public:</a:t>
            </a:r>
          </a:p>
          <a:p>
            <a:pPr eaLnBrk="1" hangingPunct="1">
              <a:lnSpc>
                <a:spcPct val="90000"/>
              </a:lnSpc>
              <a:buFont typeface="Wingdings" pitchFamily="2" charset="2"/>
              <a:buNone/>
            </a:pPr>
            <a:r>
              <a:rPr lang="en-US" altLang="zh-CN" sz="1867" dirty="0">
                <a:latin typeface="微软雅黑" pitchFamily="34" charset="-122"/>
                <a:ea typeface="微软雅黑" pitchFamily="34" charset="-122"/>
              </a:rPr>
              <a:t>        ……</a:t>
            </a:r>
            <a:endParaRPr lang="zh-CN" altLang="en-US" sz="1867" dirty="0">
              <a:latin typeface="微软雅黑" pitchFamily="34" charset="-122"/>
              <a:ea typeface="微软雅黑" pitchFamily="34" charset="-122"/>
            </a:endParaRPr>
          </a:p>
          <a:p>
            <a:pPr eaLnBrk="1" hangingPunct="1">
              <a:lnSpc>
                <a:spcPct val="90000"/>
              </a:lnSpc>
              <a:buFont typeface="Wingdings" pitchFamily="2" charset="2"/>
              <a:buNone/>
            </a:pPr>
            <a:r>
              <a:rPr lang="en-US" altLang="zh-CN" sz="1867" dirty="0">
                <a:latin typeface="微软雅黑" pitchFamily="34" charset="-122"/>
                <a:ea typeface="微软雅黑" pitchFamily="34" charset="-122"/>
              </a:rPr>
              <a:t>}</a:t>
            </a:r>
          </a:p>
        </p:txBody>
      </p:sp>
      <p:sp>
        <p:nvSpPr>
          <p:cNvPr id="7" name="矩形 6"/>
          <p:cNvSpPr/>
          <p:nvPr/>
        </p:nvSpPr>
        <p:spPr>
          <a:xfrm>
            <a:off x="6413502" y="4078756"/>
            <a:ext cx="5064124" cy="2678297"/>
          </a:xfrm>
          <a:prstGeom prst="rect">
            <a:avLst/>
          </a:prstGeom>
        </p:spPr>
        <p:txBody>
          <a:bodyPr wrap="square">
            <a:spAutoFit/>
          </a:bodyPr>
          <a:lstStyle/>
          <a:p>
            <a:pPr eaLnBrk="1" hangingPunct="1">
              <a:lnSpc>
                <a:spcPct val="90000"/>
              </a:lnSpc>
              <a:buFont typeface="Wingdings" pitchFamily="2" charset="2"/>
              <a:buNone/>
            </a:pPr>
            <a:r>
              <a:rPr lang="en-US" altLang="zh-CN" sz="1867" dirty="0">
                <a:latin typeface="微软雅黑" pitchFamily="34" charset="-122"/>
                <a:ea typeface="微软雅黑" pitchFamily="34" charset="-122"/>
              </a:rPr>
              <a:t>template &lt;class Tint low,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high&gt;</a:t>
            </a:r>
          </a:p>
          <a:p>
            <a:pPr eaLnBrk="1" hangingPunct="1">
              <a:lnSpc>
                <a:spcPct val="90000"/>
              </a:lnSpc>
              <a:buFont typeface="Wingdings" pitchFamily="2" charset="2"/>
              <a:buNone/>
            </a:pPr>
            <a:r>
              <a:rPr lang="en-US" altLang="zh-CN" sz="1867" dirty="0">
                <a:latin typeface="微软雅黑" pitchFamily="34" charset="-122"/>
                <a:ea typeface="微软雅黑" pitchFamily="34" charset="-122"/>
              </a:rPr>
              <a:t>class </a:t>
            </a:r>
            <a:r>
              <a:rPr lang="en-US" altLang="zh-CN" sz="1867" dirty="0" err="1">
                <a:latin typeface="微软雅黑" pitchFamily="34" charset="-122"/>
                <a:ea typeface="微软雅黑" pitchFamily="34" charset="-122"/>
              </a:rPr>
              <a:t>ArrayS</a:t>
            </a:r>
            <a:endParaRPr lang="en-US" altLang="zh-CN" sz="1867" dirty="0">
              <a:latin typeface="微软雅黑" pitchFamily="34" charset="-122"/>
              <a:ea typeface="微软雅黑" pitchFamily="34" charset="-122"/>
            </a:endParaRPr>
          </a:p>
          <a:p>
            <a:pPr eaLnBrk="1" hangingPunct="1">
              <a:lnSpc>
                <a:spcPct val="90000"/>
              </a:lnSpc>
              <a:buFont typeface="Wingdings" pitchFamily="2" charset="2"/>
              <a:buNone/>
            </a:pPr>
            <a:r>
              <a:rPr lang="en-US" altLang="zh-CN" sz="1867" dirty="0">
                <a:latin typeface="微软雅黑" pitchFamily="34" charset="-122"/>
                <a:ea typeface="微软雅黑" pitchFamily="34" charset="-122"/>
              </a:rPr>
              <a:t>{  </a:t>
            </a:r>
          </a:p>
          <a:p>
            <a:pPr eaLnBrk="1" hangingPunct="1">
              <a:lnSpc>
                <a:spcPct val="90000"/>
              </a:lnSpc>
              <a:buFont typeface="Wingdings" pitchFamily="2" charset="2"/>
              <a:buNone/>
            </a:pPr>
            <a:r>
              <a:rPr lang="en-US" altLang="zh-CN" sz="1867" dirty="0">
                <a:latin typeface="微软雅黑" pitchFamily="34" charset="-122"/>
                <a:ea typeface="微软雅黑" pitchFamily="34" charset="-122"/>
              </a:rPr>
              <a:t>         template &lt;class T1&gt;  </a:t>
            </a:r>
          </a:p>
          <a:p>
            <a:pPr eaLnBrk="1" hangingPunct="1">
              <a:lnSpc>
                <a:spcPct val="90000"/>
              </a:lnSpc>
              <a:buFont typeface="Wingdings" pitchFamily="2" charset="2"/>
              <a:buNone/>
            </a:pPr>
            <a:r>
              <a:rPr lang="en-US" altLang="zh-CN" sz="1867" dirty="0">
                <a:latin typeface="微软雅黑" pitchFamily="34" charset="-122"/>
                <a:ea typeface="微软雅黑" pitchFamily="34" charset="-122"/>
              </a:rPr>
              <a:t>         friend void show(const  T1 &amp;t1);</a:t>
            </a:r>
          </a:p>
          <a:p>
            <a:pPr eaLnBrk="1" hangingPunct="1">
              <a:lnSpc>
                <a:spcPct val="90000"/>
              </a:lnSpc>
              <a:buFont typeface="Wingdings" pitchFamily="2" charset="2"/>
              <a:buNone/>
            </a:pPr>
            <a:r>
              <a:rPr lang="en-US" altLang="zh-CN" sz="1867" dirty="0">
                <a:latin typeface="微软雅黑" pitchFamily="34" charset="-122"/>
                <a:ea typeface="微软雅黑" pitchFamily="34" charset="-122"/>
              </a:rPr>
              <a:t>   private:</a:t>
            </a:r>
          </a:p>
          <a:p>
            <a:pPr eaLnBrk="1" hangingPunct="1">
              <a:lnSpc>
                <a:spcPct val="90000"/>
              </a:lnSpc>
              <a:buFont typeface="Wingdings" pitchFamily="2" charset="2"/>
              <a:buNone/>
            </a:pPr>
            <a:r>
              <a:rPr lang="en-US" altLang="zh-CN" sz="1867" dirty="0">
                <a:latin typeface="微软雅黑" pitchFamily="34" charset="-122"/>
                <a:ea typeface="微软雅黑" pitchFamily="34" charset="-122"/>
              </a:rPr>
              <a:t>           ……</a:t>
            </a:r>
          </a:p>
          <a:p>
            <a:pPr eaLnBrk="1" hangingPunct="1">
              <a:lnSpc>
                <a:spcPct val="90000"/>
              </a:lnSpc>
              <a:buFont typeface="Wingdings" pitchFamily="2" charset="2"/>
              <a:buNone/>
            </a:pPr>
            <a:r>
              <a:rPr lang="en-US" altLang="zh-CN" sz="1867" dirty="0">
                <a:latin typeface="微软雅黑" pitchFamily="34" charset="-122"/>
                <a:ea typeface="微软雅黑" pitchFamily="34" charset="-122"/>
              </a:rPr>
              <a:t>  public:</a:t>
            </a:r>
          </a:p>
          <a:p>
            <a:pPr eaLnBrk="1" hangingPunct="1">
              <a:lnSpc>
                <a:spcPct val="90000"/>
              </a:lnSpc>
              <a:buFont typeface="Wingdings" pitchFamily="2" charset="2"/>
              <a:buNone/>
            </a:pPr>
            <a:r>
              <a:rPr lang="en-US" altLang="zh-CN" sz="1867" dirty="0">
                <a:latin typeface="微软雅黑" pitchFamily="34" charset="-122"/>
                <a:ea typeface="微软雅黑" pitchFamily="34" charset="-122"/>
              </a:rPr>
              <a:t>        ……</a:t>
            </a:r>
            <a:endParaRPr lang="zh-CN" altLang="en-US" sz="1867" dirty="0">
              <a:latin typeface="微软雅黑" pitchFamily="34" charset="-122"/>
              <a:ea typeface="微软雅黑" pitchFamily="34" charset="-122"/>
            </a:endParaRPr>
          </a:p>
          <a:p>
            <a:pPr eaLnBrk="1" hangingPunct="1">
              <a:lnSpc>
                <a:spcPct val="90000"/>
              </a:lnSpc>
              <a:buFont typeface="Wingdings" pitchFamily="2" charset="2"/>
              <a:buNone/>
            </a:pPr>
            <a:r>
              <a:rPr lang="en-US" altLang="zh-CN" sz="1867" dirty="0">
                <a:latin typeface="微软雅黑" pitchFamily="34" charset="-122"/>
                <a:ea typeface="微软雅黑" pitchFamily="34" charset="-122"/>
              </a:rPr>
              <a:t>}</a:t>
            </a:r>
          </a:p>
        </p:txBody>
      </p:sp>
    </p:spTree>
  </p:cSld>
  <p:clrMapOvr>
    <a:masterClrMapping/>
  </p:clrMapOvr>
  <p:transition spd="med">
    <p:fade/>
  </p:transition>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非约束友元</a:t>
            </a:r>
          </a:p>
        </p:txBody>
      </p:sp>
      <p:sp>
        <p:nvSpPr>
          <p:cNvPr id="7" name="矩形 6"/>
          <p:cNvSpPr/>
          <p:nvPr/>
        </p:nvSpPr>
        <p:spPr>
          <a:xfrm>
            <a:off x="856724" y="1801997"/>
            <a:ext cx="4381171" cy="3637599"/>
          </a:xfrm>
          <a:prstGeom prst="rect">
            <a:avLst/>
          </a:prstGeom>
        </p:spPr>
        <p:txBody>
          <a:bodyPr wrap="square">
            <a:spAutoFit/>
          </a:bodyPr>
          <a:lstStyle/>
          <a:p>
            <a:pPr>
              <a:spcBef>
                <a:spcPts val="267"/>
              </a:spcBef>
            </a:pP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main()</a:t>
            </a:r>
          </a:p>
          <a:p>
            <a:pPr>
              <a:spcBef>
                <a:spcPts val="267"/>
              </a:spcBef>
            </a:pPr>
            <a:r>
              <a:rPr lang="en-US" altLang="zh-CN" sz="1867" dirty="0">
                <a:latin typeface="微软雅黑" pitchFamily="34" charset="-122"/>
                <a:ea typeface="微软雅黑" pitchFamily="34" charset="-122"/>
              </a:rPr>
              <a:t>{</a:t>
            </a:r>
          </a:p>
          <a:p>
            <a:pPr>
              <a:spcBef>
                <a:spcPts val="267"/>
              </a:spcBef>
            </a:pPr>
            <a:r>
              <a:rPr lang="en-US" altLang="zh-CN" sz="1867" dirty="0">
                <a:latin typeface="微软雅黑" pitchFamily="34" charset="-122"/>
                <a:ea typeface="微软雅黑" pitchFamily="34" charset="-122"/>
              </a:rPr>
              <a:t>      Array&lt;double&gt;  a</a:t>
            </a:r>
            <a:r>
              <a:rPr lang="zh-CN" altLang="en-US" sz="1867" dirty="0">
                <a:latin typeface="微软雅黑" pitchFamily="34" charset="-122"/>
                <a:ea typeface="微软雅黑" pitchFamily="34" charset="-122"/>
              </a:rPr>
              <a:t>（</a:t>
            </a:r>
            <a:r>
              <a:rPr lang="en-US" altLang="zh-CN" sz="1867" dirty="0">
                <a:latin typeface="微软雅黑" pitchFamily="34" charset="-122"/>
                <a:ea typeface="微软雅黑" pitchFamily="34" charset="-122"/>
              </a:rPr>
              <a:t>3, 7</a:t>
            </a:r>
            <a:r>
              <a:rPr lang="zh-CN" altLang="en-US" sz="1867" dirty="0">
                <a:latin typeface="微软雅黑" pitchFamily="34" charset="-122"/>
                <a:ea typeface="微软雅黑" pitchFamily="34" charset="-122"/>
              </a:rPr>
              <a:t>）</a:t>
            </a:r>
            <a:r>
              <a:rPr lang="en-US" altLang="zh-CN" sz="1867" dirty="0">
                <a:latin typeface="微软雅黑" pitchFamily="34" charset="-122"/>
                <a:ea typeface="微软雅黑" pitchFamily="34" charset="-122"/>
              </a:rPr>
              <a:t>;</a:t>
            </a:r>
          </a:p>
          <a:p>
            <a:pPr>
              <a:spcBef>
                <a:spcPts val="267"/>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ArrayS</a:t>
            </a:r>
            <a:r>
              <a:rPr lang="en-US" altLang="zh-CN" sz="1867" dirty="0">
                <a:latin typeface="微软雅黑" pitchFamily="34" charset="-122"/>
                <a:ea typeface="微软雅黑" pitchFamily="34" charset="-122"/>
              </a:rPr>
              <a:t>&lt;</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4, 6&gt; b ;</a:t>
            </a:r>
          </a:p>
          <a:p>
            <a:pPr>
              <a:spcBef>
                <a:spcPts val="267"/>
              </a:spcBef>
            </a:pPr>
            <a:endParaRPr lang="nn-NO" altLang="zh-CN" sz="1867" dirty="0">
              <a:latin typeface="微软雅黑" pitchFamily="34" charset="-122"/>
              <a:ea typeface="微软雅黑" pitchFamily="34" charset="-122"/>
            </a:endParaRPr>
          </a:p>
          <a:p>
            <a:pPr>
              <a:spcBef>
                <a:spcPts val="267"/>
              </a:spcBef>
            </a:pPr>
            <a:r>
              <a:rPr lang="en-US" altLang="zh-CN" sz="1867" dirty="0">
                <a:latin typeface="微软雅黑" pitchFamily="34" charset="-122"/>
                <a:ea typeface="微软雅黑" pitchFamily="34" charset="-122"/>
              </a:rPr>
              <a:t>      show(a);</a:t>
            </a:r>
          </a:p>
          <a:p>
            <a:pPr>
              <a:spcBef>
                <a:spcPts val="267"/>
              </a:spcBef>
            </a:pPr>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show(b);</a:t>
            </a:r>
            <a:endParaRPr lang="zh-CN" altLang="en-US" sz="1867" dirty="0">
              <a:latin typeface="微软雅黑" pitchFamily="34" charset="-122"/>
              <a:ea typeface="微软雅黑" pitchFamily="34" charset="-122"/>
            </a:endParaRPr>
          </a:p>
          <a:p>
            <a:pPr>
              <a:spcBef>
                <a:spcPts val="267"/>
              </a:spcBef>
            </a:pPr>
            <a:endParaRPr lang="en-US" altLang="zh-CN" sz="1867" dirty="0">
              <a:latin typeface="微软雅黑" pitchFamily="34" charset="-122"/>
              <a:ea typeface="微软雅黑" pitchFamily="34" charset="-122"/>
            </a:endParaRPr>
          </a:p>
          <a:p>
            <a:pPr>
              <a:spcBef>
                <a:spcPts val="267"/>
              </a:spcBef>
            </a:pPr>
            <a:r>
              <a:rPr lang="en-US" altLang="zh-CN" sz="1867" dirty="0">
                <a:latin typeface="微软雅黑" pitchFamily="34" charset="-122"/>
                <a:ea typeface="微软雅黑" pitchFamily="34" charset="-122"/>
              </a:rPr>
              <a:t>      return 0; </a:t>
            </a:r>
          </a:p>
          <a:p>
            <a:pPr>
              <a:spcBef>
                <a:spcPts val="267"/>
              </a:spcBef>
            </a:pPr>
            <a:r>
              <a:rPr lang="en-US" altLang="zh-CN" sz="1867" dirty="0">
                <a:latin typeface="微软雅黑" pitchFamily="34" charset="-122"/>
                <a:ea typeface="微软雅黑" pitchFamily="34" charset="-122"/>
              </a:rPr>
              <a:t>}</a:t>
            </a:r>
          </a:p>
          <a:p>
            <a:pPr>
              <a:spcBef>
                <a:spcPts val="267"/>
              </a:spcBef>
            </a:pPr>
            <a:endParaRPr lang="zh-CN" altLang="en-US" sz="1867" dirty="0">
              <a:latin typeface="微软雅黑" pitchFamily="34" charset="-122"/>
              <a:ea typeface="微软雅黑" pitchFamily="34" charset="-122"/>
            </a:endParaRPr>
          </a:p>
        </p:txBody>
      </p:sp>
      <p:sp>
        <p:nvSpPr>
          <p:cNvPr id="5" name="矩形 4"/>
          <p:cNvSpPr/>
          <p:nvPr/>
        </p:nvSpPr>
        <p:spPr>
          <a:xfrm>
            <a:off x="5593825" y="2886075"/>
            <a:ext cx="1826151" cy="705450"/>
          </a:xfrm>
          <a:prstGeom prst="rect">
            <a:avLst/>
          </a:prstGeom>
        </p:spPr>
        <p:txBody>
          <a:bodyPr wrap="square">
            <a:spAutoFit/>
          </a:bodyPr>
          <a:lstStyle/>
          <a:p>
            <a:pPr>
              <a:spcBef>
                <a:spcPts val="267"/>
              </a:spcBef>
            </a:pPr>
            <a:r>
              <a:rPr lang="en-US" altLang="zh-CN" sz="1867" dirty="0">
                <a:latin typeface="微软雅黑" pitchFamily="34" charset="-122"/>
                <a:ea typeface="微软雅黑" pitchFamily="34" charset="-122"/>
              </a:rPr>
              <a:t>0x279070</a:t>
            </a:r>
          </a:p>
          <a:p>
            <a:pPr>
              <a:spcBef>
                <a:spcPts val="267"/>
              </a:spcBef>
            </a:pPr>
            <a:r>
              <a:rPr lang="en-US" altLang="zh-CN" sz="1867" dirty="0">
                <a:latin typeface="微软雅黑" pitchFamily="34" charset="-122"/>
                <a:ea typeface="微软雅黑" pitchFamily="34" charset="-122"/>
              </a:rPr>
              <a:t>0x2f7990</a:t>
            </a:r>
            <a:endParaRPr lang="zh-CN" altLang="en-US" sz="1867" dirty="0">
              <a:latin typeface="微软雅黑" pitchFamily="34" charset="-122"/>
              <a:ea typeface="微软雅黑"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类模板的多功能性</a:t>
            </a:r>
          </a:p>
        </p:txBody>
      </p:sp>
      <p:sp>
        <p:nvSpPr>
          <p:cNvPr id="3" name="内容占位符 2"/>
          <p:cNvSpPr>
            <a:spLocks noGrp="1"/>
          </p:cNvSpPr>
          <p:nvPr>
            <p:ph idx="4294967295"/>
          </p:nvPr>
        </p:nvSpPr>
        <p:spPr>
          <a:xfrm>
            <a:off x="1043094" y="1308947"/>
            <a:ext cx="9813925" cy="4525963"/>
          </a:xfrm>
        </p:spPr>
        <p:txBody>
          <a:bodyPr/>
          <a:lstStyle/>
          <a:p>
            <a:pPr marL="0" indent="0">
              <a:lnSpc>
                <a:spcPct val="200000"/>
              </a:lnSpc>
              <a:buNone/>
            </a:pPr>
            <a:r>
              <a:rPr lang="zh-CN" altLang="en-US" dirty="0"/>
              <a:t>作为基类</a:t>
            </a:r>
            <a:endParaRPr lang="en-US" altLang="zh-CN" dirty="0"/>
          </a:p>
          <a:p>
            <a:pPr marL="0" indent="0">
              <a:lnSpc>
                <a:spcPct val="200000"/>
              </a:lnSpc>
              <a:buNone/>
            </a:pPr>
            <a:r>
              <a:rPr lang="zh-CN" altLang="en-US" dirty="0"/>
              <a:t>作为另一个类模板的成员</a:t>
            </a:r>
            <a:endParaRPr lang="en-US" altLang="zh-CN" dirty="0"/>
          </a:p>
          <a:p>
            <a:pPr marL="0" indent="0">
              <a:lnSpc>
                <a:spcPct val="200000"/>
              </a:lnSpc>
              <a:buNone/>
            </a:pPr>
            <a:r>
              <a:rPr lang="zh-CN" altLang="en-US" dirty="0"/>
              <a:t>递归使用类模板</a:t>
            </a:r>
            <a:endParaRPr lang="en-US" altLang="zh-CN" dirty="0"/>
          </a:p>
          <a:p>
            <a:pPr marL="0" indent="0">
              <a:lnSpc>
                <a:spcPct val="200000"/>
              </a:lnSpc>
              <a:buNone/>
            </a:pPr>
            <a:r>
              <a:rPr lang="zh-CN" altLang="en-US" dirty="0"/>
              <a:t>智能指针</a:t>
            </a:r>
            <a:endParaRPr lang="en-US" altLang="zh-CN" dirty="0"/>
          </a:p>
          <a:p>
            <a:pPr marL="0" indent="0">
              <a:lnSpc>
                <a:spcPct val="200000"/>
              </a:lnSpc>
              <a:buNone/>
            </a:pPr>
            <a:endParaRPr lang="zh-CN" altLang="en-US" dirty="0"/>
          </a:p>
        </p:txBody>
      </p:sp>
    </p:spTree>
  </p:cSld>
  <p:clrMapOvr>
    <a:masterClrMapping/>
  </p:clrMapOvr>
  <p:transition spd="med">
    <p:fade/>
  </p:transition>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7682" name="Rectangle 2"/>
          <p:cNvSpPr>
            <a:spLocks noGrp="1" noChangeArrowheads="1"/>
          </p:cNvSpPr>
          <p:nvPr>
            <p:ph type="title"/>
          </p:nvPr>
        </p:nvSpPr>
        <p:spPr/>
        <p:txBody>
          <a:bodyPr/>
          <a:lstStyle/>
          <a:p>
            <a:pPr eaLnBrk="1" hangingPunct="1">
              <a:defRPr/>
            </a:pPr>
            <a:r>
              <a:rPr lang="zh-CN" altLang="en-US" dirty="0"/>
              <a:t>类模板作为基类 </a:t>
            </a:r>
          </a:p>
        </p:txBody>
      </p:sp>
      <p:sp>
        <p:nvSpPr>
          <p:cNvPr id="353283" name="Rectangle 3"/>
          <p:cNvSpPr>
            <a:spLocks noGrp="1" noChangeArrowheads="1"/>
          </p:cNvSpPr>
          <p:nvPr>
            <p:ph idx="4294967295"/>
          </p:nvPr>
        </p:nvSpPr>
        <p:spPr>
          <a:xfrm>
            <a:off x="685800" y="1332706"/>
            <a:ext cx="10820400" cy="4192588"/>
          </a:xfrm>
        </p:spPr>
        <p:txBody>
          <a:bodyPr/>
          <a:lstStyle/>
          <a:p>
            <a:pPr marL="0" indent="0">
              <a:lnSpc>
                <a:spcPct val="110000"/>
              </a:lnSpc>
              <a:spcBef>
                <a:spcPts val="1600"/>
              </a:spcBef>
              <a:buNone/>
            </a:pPr>
            <a:r>
              <a:rPr lang="zh-CN" altLang="en-US" dirty="0"/>
              <a:t>类模板可以作为继承关系中的基类</a:t>
            </a:r>
            <a:endParaRPr lang="en-US" altLang="zh-CN" dirty="0"/>
          </a:p>
          <a:p>
            <a:pPr marL="0" indent="0">
              <a:lnSpc>
                <a:spcPct val="110000"/>
              </a:lnSpc>
              <a:spcBef>
                <a:spcPts val="1600"/>
              </a:spcBef>
              <a:buNone/>
            </a:pPr>
            <a:r>
              <a:rPr lang="zh-CN" altLang="en-US" dirty="0"/>
              <a:t>从该基类派生出来的派生类还是一个类模板，而且是一个功能更强的类模板</a:t>
            </a:r>
          </a:p>
          <a:p>
            <a:pPr marL="0" indent="0">
              <a:lnSpc>
                <a:spcPct val="110000"/>
              </a:lnSpc>
              <a:spcBef>
                <a:spcPts val="1600"/>
              </a:spcBef>
              <a:buNone/>
            </a:pPr>
            <a:r>
              <a:rPr lang="zh-CN" altLang="en-US" dirty="0"/>
              <a:t>类模板的继承和普通的继承方法基本类似。只是在涉及到基类时，都必须带上模板参数</a:t>
            </a:r>
          </a:p>
        </p:txBody>
      </p:sp>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22" name="Rectangle 2"/>
          <p:cNvSpPr>
            <a:spLocks noGrp="1" noChangeArrowheads="1"/>
          </p:cNvSpPr>
          <p:nvPr>
            <p:ph type="title"/>
          </p:nvPr>
        </p:nvSpPr>
        <p:spPr/>
        <p:txBody>
          <a:bodyPr/>
          <a:lstStyle/>
          <a:p>
            <a:pPr eaLnBrk="1" hangingPunct="1">
              <a:defRPr/>
            </a:pPr>
            <a:r>
              <a:rPr lang="zh-CN" altLang="en-US" dirty="0"/>
              <a:t>类定义的格式</a:t>
            </a:r>
          </a:p>
        </p:txBody>
      </p:sp>
      <p:sp>
        <p:nvSpPr>
          <p:cNvPr id="35843" name="Rectangle 3"/>
          <p:cNvSpPr>
            <a:spLocks noGrp="1" noChangeArrowheads="1"/>
          </p:cNvSpPr>
          <p:nvPr>
            <p:ph idx="4294967295"/>
          </p:nvPr>
        </p:nvSpPr>
        <p:spPr>
          <a:xfrm>
            <a:off x="352213" y="1154868"/>
            <a:ext cx="5695950" cy="4525963"/>
          </a:xfrm>
        </p:spPr>
        <p:txBody>
          <a:bodyPr/>
          <a:lstStyle/>
          <a:p>
            <a:pPr eaLnBrk="1" hangingPunct="1"/>
            <a:r>
              <a:rPr lang="en-US" altLang="zh-CN" dirty="0"/>
              <a:t>class  </a:t>
            </a:r>
            <a:r>
              <a:rPr lang="zh-CN" altLang="en-US" dirty="0"/>
              <a:t>类名 </a:t>
            </a:r>
            <a:r>
              <a:rPr lang="en-US" altLang="zh-CN" dirty="0"/>
              <a:t>{</a:t>
            </a:r>
            <a:endParaRPr lang="zh-CN" altLang="en-US" dirty="0"/>
          </a:p>
          <a:p>
            <a:pPr eaLnBrk="1" hangingPunct="1">
              <a:buFont typeface="Wingdings" pitchFamily="2" charset="2"/>
              <a:buNone/>
            </a:pPr>
            <a:r>
              <a:rPr lang="zh-CN" altLang="en-US" dirty="0"/>
              <a:t>    </a:t>
            </a:r>
            <a:r>
              <a:rPr lang="en-US" altLang="zh-CN" dirty="0"/>
              <a:t>   private:</a:t>
            </a:r>
          </a:p>
          <a:p>
            <a:pPr eaLnBrk="1" hangingPunct="1">
              <a:buFont typeface="Wingdings" pitchFamily="2" charset="2"/>
              <a:buNone/>
            </a:pPr>
            <a:r>
              <a:rPr lang="en-US" altLang="zh-CN" dirty="0"/>
              <a:t>            </a:t>
            </a:r>
            <a:r>
              <a:rPr lang="zh-CN" altLang="en-US" dirty="0"/>
              <a:t>私有数据成员和成员函数</a:t>
            </a:r>
          </a:p>
          <a:p>
            <a:pPr eaLnBrk="1" hangingPunct="1">
              <a:buFont typeface="Wingdings" pitchFamily="2" charset="2"/>
              <a:buNone/>
            </a:pPr>
            <a:r>
              <a:rPr lang="zh-CN" altLang="en-US" dirty="0"/>
              <a:t>       </a:t>
            </a:r>
            <a:r>
              <a:rPr lang="en-US" altLang="zh-CN" dirty="0"/>
              <a:t>public:</a:t>
            </a:r>
          </a:p>
          <a:p>
            <a:pPr eaLnBrk="1" hangingPunct="1">
              <a:buFont typeface="Wingdings" pitchFamily="2" charset="2"/>
              <a:buNone/>
            </a:pPr>
            <a:r>
              <a:rPr lang="en-US" altLang="zh-CN" dirty="0"/>
              <a:t>            </a:t>
            </a:r>
            <a:r>
              <a:rPr lang="zh-CN" altLang="en-US" dirty="0"/>
              <a:t>公有数据成员和成员函数</a:t>
            </a:r>
          </a:p>
          <a:p>
            <a:pPr eaLnBrk="1" hangingPunct="1">
              <a:buFont typeface="Wingdings" pitchFamily="2" charset="2"/>
              <a:buNone/>
            </a:pPr>
            <a:r>
              <a:rPr lang="zh-CN" altLang="en-US" dirty="0"/>
              <a:t> </a:t>
            </a:r>
            <a:r>
              <a:rPr lang="en-US" altLang="zh-CN" dirty="0"/>
              <a:t>}</a:t>
            </a:r>
            <a:r>
              <a:rPr lang="zh-CN" altLang="en-US" dirty="0"/>
              <a:t>；</a:t>
            </a:r>
          </a:p>
          <a:p>
            <a:pPr eaLnBrk="1" hangingPunct="1">
              <a:buFont typeface="Wingdings" pitchFamily="2" charset="2"/>
              <a:buNone/>
            </a:pPr>
            <a:r>
              <a:rPr lang="zh-CN" altLang="en-US" dirty="0"/>
              <a:t>       </a:t>
            </a:r>
          </a:p>
        </p:txBody>
      </p:sp>
      <p:sp>
        <p:nvSpPr>
          <p:cNvPr id="4" name="矩形 3"/>
          <p:cNvSpPr/>
          <p:nvPr/>
        </p:nvSpPr>
        <p:spPr>
          <a:xfrm>
            <a:off x="461855" y="4332266"/>
            <a:ext cx="7029451" cy="2188997"/>
          </a:xfrm>
          <a:prstGeom prst="rect">
            <a:avLst/>
          </a:prstGeom>
        </p:spPr>
        <p:txBody>
          <a:bodyPr wrap="square">
            <a:spAutoFit/>
          </a:bodyPr>
          <a:lstStyle/>
          <a:p>
            <a:pPr eaLnBrk="1" hangingPunct="1">
              <a:lnSpc>
                <a:spcPct val="120000"/>
              </a:lnSpc>
            </a:pPr>
            <a:r>
              <a:rPr lang="zh-CN" altLang="en-US" sz="2400" b="1" dirty="0">
                <a:latin typeface="微软雅黑" pitchFamily="34" charset="-122"/>
                <a:ea typeface="微软雅黑" pitchFamily="34" charset="-122"/>
              </a:rPr>
              <a:t>私有成员</a:t>
            </a:r>
            <a:r>
              <a:rPr lang="en-US" altLang="zh-CN" sz="2400" b="1" dirty="0">
                <a:latin typeface="微软雅黑" pitchFamily="34" charset="-122"/>
                <a:ea typeface="微软雅黑" pitchFamily="34" charset="-122"/>
              </a:rPr>
              <a:t>(private)</a:t>
            </a:r>
          </a:p>
          <a:p>
            <a:pPr>
              <a:lnSpc>
                <a:spcPct val="120000"/>
              </a:lnSpc>
            </a:pPr>
            <a:r>
              <a:rPr lang="zh-CN" altLang="en-US" sz="1867" dirty="0">
                <a:latin typeface="微软雅黑" pitchFamily="34" charset="-122"/>
                <a:ea typeface="微软雅黑" pitchFamily="34" charset="-122"/>
              </a:rPr>
              <a:t>只能由类的成员函数调用</a:t>
            </a:r>
            <a:endParaRPr lang="en-US" altLang="zh-CN" sz="1867" dirty="0">
              <a:latin typeface="微软雅黑" pitchFamily="34" charset="-122"/>
              <a:ea typeface="微软雅黑" pitchFamily="34" charset="-122"/>
            </a:endParaRPr>
          </a:p>
          <a:p>
            <a:pPr>
              <a:lnSpc>
                <a:spcPct val="120000"/>
              </a:lnSpc>
            </a:pPr>
            <a:r>
              <a:rPr lang="zh-CN" altLang="en-US" sz="1867" dirty="0">
                <a:latin typeface="微软雅黑" pitchFamily="34" charset="-122"/>
                <a:ea typeface="微软雅黑" pitchFamily="34" charset="-122"/>
              </a:rPr>
              <a:t>私有成员被封装在一个类中，类的用户是看不见的</a:t>
            </a:r>
          </a:p>
          <a:p>
            <a:pPr>
              <a:lnSpc>
                <a:spcPct val="120000"/>
              </a:lnSpc>
              <a:spcBef>
                <a:spcPts val="1600"/>
              </a:spcBef>
            </a:pPr>
            <a:r>
              <a:rPr lang="zh-CN" altLang="en-US" sz="2400" b="1" dirty="0">
                <a:latin typeface="微软雅黑" pitchFamily="34" charset="-122"/>
                <a:ea typeface="微软雅黑" pitchFamily="34" charset="-122"/>
              </a:rPr>
              <a:t>公有成员</a:t>
            </a:r>
            <a:r>
              <a:rPr lang="en-US" altLang="zh-CN" sz="2400" b="1" dirty="0">
                <a:latin typeface="微软雅黑" pitchFamily="34" charset="-122"/>
                <a:ea typeface="微软雅黑" pitchFamily="34" charset="-122"/>
              </a:rPr>
              <a:t>(public)</a:t>
            </a:r>
          </a:p>
          <a:p>
            <a:pPr eaLnBrk="1" hangingPunct="1">
              <a:lnSpc>
                <a:spcPct val="120000"/>
              </a:lnSpc>
            </a:pPr>
            <a:r>
              <a:rPr lang="zh-CN" altLang="en-US" sz="1867" dirty="0">
                <a:latin typeface="微软雅黑" pitchFamily="34" charset="-122"/>
                <a:ea typeface="微软雅黑" pitchFamily="34" charset="-122"/>
              </a:rPr>
              <a:t>类的用户可以调用的信息，是类对外的接口</a:t>
            </a:r>
          </a:p>
        </p:txBody>
      </p:sp>
      <p:sp>
        <p:nvSpPr>
          <p:cNvPr id="5" name="矩形 4"/>
          <p:cNvSpPr/>
          <p:nvPr/>
        </p:nvSpPr>
        <p:spPr>
          <a:xfrm>
            <a:off x="6577755" y="4272916"/>
            <a:ext cx="5089423" cy="1255408"/>
          </a:xfrm>
          <a:prstGeom prst="rect">
            <a:avLst/>
          </a:prstGeom>
        </p:spPr>
        <p:txBody>
          <a:bodyPr wrap="square">
            <a:spAutoFit/>
          </a:bodyPr>
          <a:lstStyle/>
          <a:p>
            <a:pPr eaLnBrk="1" hangingPunct="1">
              <a:lnSpc>
                <a:spcPct val="140000"/>
              </a:lnSpc>
            </a:pPr>
            <a:r>
              <a:rPr lang="en-US" altLang="zh-CN" sz="1867" dirty="0">
                <a:latin typeface="微软雅黑" pitchFamily="34" charset="-122"/>
                <a:ea typeface="微软雅黑" pitchFamily="34" charset="-122"/>
              </a:rPr>
              <a:t>private </a:t>
            </a:r>
            <a:r>
              <a:rPr lang="zh-CN" altLang="en-US" sz="1867" dirty="0">
                <a:latin typeface="微软雅黑" pitchFamily="34" charset="-122"/>
                <a:ea typeface="微软雅黑" pitchFamily="34" charset="-122"/>
              </a:rPr>
              <a:t>和</a:t>
            </a:r>
            <a:r>
              <a:rPr lang="en-US" altLang="zh-CN" sz="1867" dirty="0">
                <a:latin typeface="微软雅黑" pitchFamily="34" charset="-122"/>
                <a:ea typeface="微软雅黑" pitchFamily="34" charset="-122"/>
              </a:rPr>
              <a:t>public</a:t>
            </a:r>
            <a:r>
              <a:rPr lang="zh-CN" altLang="en-US" sz="1867" dirty="0">
                <a:latin typeface="微软雅黑" pitchFamily="34" charset="-122"/>
                <a:ea typeface="微软雅黑" pitchFamily="34" charset="-122"/>
              </a:rPr>
              <a:t>的出现次序可以是任意的</a:t>
            </a:r>
            <a:endParaRPr lang="en-US" altLang="zh-CN" sz="1867" dirty="0">
              <a:latin typeface="微软雅黑" pitchFamily="34" charset="-122"/>
              <a:ea typeface="微软雅黑" pitchFamily="34" charset="-122"/>
            </a:endParaRPr>
          </a:p>
          <a:p>
            <a:pPr eaLnBrk="1" hangingPunct="1">
              <a:lnSpc>
                <a:spcPct val="140000"/>
              </a:lnSpc>
            </a:pPr>
            <a:r>
              <a:rPr lang="zh-CN" altLang="en-US" sz="1867" dirty="0">
                <a:latin typeface="微软雅黑" pitchFamily="34" charset="-122"/>
                <a:ea typeface="微软雅黑" pitchFamily="34" charset="-122"/>
              </a:rPr>
              <a:t>可以反复出现多次</a:t>
            </a:r>
          </a:p>
          <a:p>
            <a:pPr eaLnBrk="1" hangingPunct="1">
              <a:lnSpc>
                <a:spcPct val="140000"/>
              </a:lnSpc>
            </a:pPr>
            <a:r>
              <a:rPr lang="zh-CN" altLang="en-US" sz="1867" dirty="0">
                <a:latin typeface="微软雅黑" pitchFamily="34" charset="-122"/>
                <a:ea typeface="微软雅黑" pitchFamily="34" charset="-122"/>
              </a:rPr>
              <a:t>成员还可以被说明为</a:t>
            </a:r>
            <a:r>
              <a:rPr lang="en-US" altLang="zh-CN" sz="1867" dirty="0">
                <a:latin typeface="微软雅黑" pitchFamily="34" charset="-122"/>
                <a:ea typeface="微软雅黑" pitchFamily="34" charset="-122"/>
              </a:rPr>
              <a:t>protected</a:t>
            </a:r>
          </a:p>
        </p:txBody>
      </p:sp>
      <p:sp>
        <p:nvSpPr>
          <p:cNvPr id="2" name="文本框 1">
            <a:extLst>
              <a:ext uri="{FF2B5EF4-FFF2-40B4-BE49-F238E27FC236}">
                <a16:creationId xmlns:a16="http://schemas.microsoft.com/office/drawing/2014/main" id="{E663B4EA-7426-4AFE-9FF9-BAB5DE5B9F6D}"/>
              </a:ext>
            </a:extLst>
          </p:cNvPr>
          <p:cNvSpPr txBox="1"/>
          <p:nvPr/>
        </p:nvSpPr>
        <p:spPr>
          <a:xfrm>
            <a:off x="6731152" y="1569630"/>
            <a:ext cx="3847416" cy="1200329"/>
          </a:xfrm>
          <a:prstGeom prst="rect">
            <a:avLst/>
          </a:prstGeom>
          <a:noFill/>
        </p:spPr>
        <p:txBody>
          <a:bodyPr wrap="square" rtlCol="0">
            <a:spAutoFit/>
          </a:bodyPr>
          <a:lstStyle/>
          <a:p>
            <a:r>
              <a:rPr lang="zh-CN" altLang="en-US" sz="2400" dirty="0"/>
              <a:t>缺省的访问控制</a:t>
            </a:r>
            <a:endParaRPr lang="en-US" altLang="zh-CN" sz="2400" dirty="0"/>
          </a:p>
          <a:p>
            <a:r>
              <a:rPr lang="en-US" altLang="zh-CN" sz="2400" dirty="0"/>
              <a:t>class</a:t>
            </a:r>
            <a:r>
              <a:rPr lang="zh-CN" altLang="en-US" sz="2400" dirty="0"/>
              <a:t>：</a:t>
            </a:r>
            <a:r>
              <a:rPr lang="en-US" altLang="zh-CN" sz="2400" dirty="0"/>
              <a:t>private</a:t>
            </a:r>
          </a:p>
          <a:p>
            <a:r>
              <a:rPr lang="en-US" altLang="zh-CN" sz="2400" dirty="0"/>
              <a:t>struct : public</a:t>
            </a:r>
            <a:endParaRPr lang="zh-CN" altLang="en-US" sz="240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8706" name="Rectangle 2"/>
          <p:cNvSpPr>
            <a:spLocks noGrp="1" noChangeArrowheads="1"/>
          </p:cNvSpPr>
          <p:nvPr>
            <p:ph type="title"/>
          </p:nvPr>
        </p:nvSpPr>
        <p:spPr/>
        <p:txBody>
          <a:bodyPr/>
          <a:lstStyle/>
          <a:p>
            <a:pPr eaLnBrk="1" hangingPunct="1">
              <a:defRPr/>
            </a:pPr>
            <a:r>
              <a:rPr lang="zh-CN" altLang="en-US" dirty="0"/>
              <a:t>类模板继承实例</a:t>
            </a:r>
          </a:p>
        </p:txBody>
      </p:sp>
      <p:sp>
        <p:nvSpPr>
          <p:cNvPr id="354307" name="Rectangle 3"/>
          <p:cNvSpPr>
            <a:spLocks noGrp="1" noChangeArrowheads="1"/>
          </p:cNvSpPr>
          <p:nvPr>
            <p:ph idx="4294967295"/>
          </p:nvPr>
        </p:nvSpPr>
        <p:spPr>
          <a:xfrm>
            <a:off x="413853" y="1020656"/>
            <a:ext cx="10363200" cy="5181600"/>
          </a:xfrm>
        </p:spPr>
        <p:txBody>
          <a:bodyPr>
            <a:normAutofit fontScale="92500" lnSpcReduction="10000"/>
          </a:bodyPr>
          <a:lstStyle/>
          <a:p>
            <a:pPr marL="0" indent="0">
              <a:lnSpc>
                <a:spcPct val="110000"/>
              </a:lnSpc>
              <a:spcBef>
                <a:spcPts val="2400"/>
              </a:spcBef>
              <a:buNone/>
            </a:pPr>
            <a:r>
              <a:rPr lang="zh-CN" altLang="en-US" b="1" dirty="0"/>
              <a:t>从</a:t>
            </a:r>
            <a:r>
              <a:rPr lang="en-US" altLang="zh-CN" b="1" dirty="0" err="1"/>
              <a:t>linkList</a:t>
            </a:r>
            <a:r>
              <a:rPr lang="zh-CN" altLang="en-US" b="1" dirty="0"/>
              <a:t>类模板派生一个栈的类模板 </a:t>
            </a:r>
          </a:p>
          <a:p>
            <a:pPr marL="0" indent="0">
              <a:lnSpc>
                <a:spcPct val="110000"/>
              </a:lnSpc>
              <a:spcBef>
                <a:spcPts val="2400"/>
              </a:spcBef>
              <a:buNone/>
            </a:pPr>
            <a:r>
              <a:rPr lang="zh-CN" altLang="en-US" b="1" dirty="0"/>
              <a:t>栈</a:t>
            </a:r>
            <a:endParaRPr lang="en-US" altLang="zh-CN" b="1" dirty="0"/>
          </a:p>
          <a:p>
            <a:pPr marL="0" indent="0" eaLnBrk="1" hangingPunct="1">
              <a:lnSpc>
                <a:spcPct val="110000"/>
              </a:lnSpc>
              <a:buNone/>
            </a:pPr>
            <a:r>
              <a:rPr lang="zh-CN" altLang="en-US" sz="1867" dirty="0"/>
              <a:t>一类特殊的表，它的插入和删除都只能在表的一端进行</a:t>
            </a:r>
            <a:endParaRPr lang="en-US" altLang="zh-CN" sz="1867" dirty="0"/>
          </a:p>
          <a:p>
            <a:pPr marL="0" indent="0" eaLnBrk="1" hangingPunct="1">
              <a:lnSpc>
                <a:spcPct val="110000"/>
              </a:lnSpc>
              <a:buNone/>
            </a:pPr>
            <a:r>
              <a:rPr lang="zh-CN" altLang="en-US" sz="1867" dirty="0"/>
              <a:t>允许插入和删除的一端称为栈顶，另一端称为栈底</a:t>
            </a:r>
            <a:endParaRPr lang="en-US" altLang="zh-CN" sz="1867" dirty="0"/>
          </a:p>
          <a:p>
            <a:pPr marL="0" indent="0" eaLnBrk="1" hangingPunct="1">
              <a:lnSpc>
                <a:spcPct val="110000"/>
              </a:lnSpc>
              <a:buNone/>
            </a:pPr>
            <a:r>
              <a:rPr lang="zh-CN" altLang="en-US" sz="1867" dirty="0"/>
              <a:t>栈的常用操作有进栈（</a:t>
            </a:r>
            <a:r>
              <a:rPr lang="en-US" altLang="zh-CN" sz="1867" dirty="0"/>
              <a:t>push</a:t>
            </a:r>
            <a:r>
              <a:rPr lang="zh-CN" altLang="en-US" sz="1867" dirty="0"/>
              <a:t>）和出栈（</a:t>
            </a:r>
            <a:r>
              <a:rPr lang="en-US" altLang="zh-CN" sz="1867" dirty="0"/>
              <a:t>pop</a:t>
            </a:r>
            <a:r>
              <a:rPr lang="zh-CN" altLang="en-US" sz="1867" dirty="0"/>
              <a:t>）</a:t>
            </a:r>
          </a:p>
          <a:p>
            <a:pPr marL="0" indent="0">
              <a:lnSpc>
                <a:spcPct val="110000"/>
              </a:lnSpc>
              <a:spcBef>
                <a:spcPts val="2400"/>
              </a:spcBef>
              <a:buNone/>
            </a:pPr>
            <a:r>
              <a:rPr lang="zh-CN" altLang="en-US" b="1" dirty="0"/>
              <a:t>栈的实现</a:t>
            </a:r>
            <a:endParaRPr lang="en-US" altLang="zh-CN" b="1" dirty="0"/>
          </a:p>
          <a:p>
            <a:pPr marL="0" indent="0" eaLnBrk="1" hangingPunct="1">
              <a:lnSpc>
                <a:spcPct val="110000"/>
              </a:lnSpc>
              <a:buNone/>
            </a:pPr>
            <a:r>
              <a:rPr lang="zh-CN" altLang="en-US" sz="1867" dirty="0"/>
              <a:t>由于栈是一个特殊的表，因此可以将栈建立在表的基础上</a:t>
            </a:r>
            <a:endParaRPr lang="en-US" altLang="zh-CN" sz="1867" dirty="0"/>
          </a:p>
          <a:p>
            <a:pPr marL="0" indent="0" eaLnBrk="1" hangingPunct="1">
              <a:lnSpc>
                <a:spcPct val="110000"/>
              </a:lnSpc>
              <a:buNone/>
            </a:pPr>
            <a:r>
              <a:rPr lang="zh-CN" altLang="en-US" sz="1867" dirty="0"/>
              <a:t>在单链表中，可以将表头定义为栈顶，表尾定义为栈底。</a:t>
            </a:r>
            <a:endParaRPr lang="en-US" altLang="zh-CN" sz="1867" dirty="0"/>
          </a:p>
          <a:p>
            <a:pPr marL="0" indent="0" eaLnBrk="1" hangingPunct="1">
              <a:lnSpc>
                <a:spcPct val="110000"/>
              </a:lnSpc>
              <a:buNone/>
            </a:pPr>
            <a:r>
              <a:rPr lang="zh-CN" altLang="en-US" sz="1867" dirty="0"/>
              <a:t>栈就是在单链表的基础上增加两个操作：</a:t>
            </a:r>
            <a:r>
              <a:rPr lang="en-US" altLang="zh-CN" sz="1867" dirty="0"/>
              <a:t>push</a:t>
            </a:r>
            <a:r>
              <a:rPr lang="zh-CN" altLang="en-US" sz="1867" dirty="0"/>
              <a:t>和</a:t>
            </a:r>
            <a:r>
              <a:rPr lang="en-US" altLang="zh-CN" sz="1867" dirty="0"/>
              <a:t>pop</a:t>
            </a:r>
          </a:p>
          <a:p>
            <a:pPr marL="0" indent="0" eaLnBrk="1" hangingPunct="1">
              <a:lnSpc>
                <a:spcPct val="110000"/>
              </a:lnSpc>
              <a:buNone/>
            </a:pPr>
            <a:r>
              <a:rPr lang="en-US" altLang="zh-CN" sz="1867" dirty="0"/>
              <a:t>push</a:t>
            </a:r>
            <a:r>
              <a:rPr lang="zh-CN" altLang="en-US" sz="1867" dirty="0"/>
              <a:t>在表头插入一个元素，可以调用</a:t>
            </a:r>
            <a:r>
              <a:rPr lang="en-US" altLang="zh-CN" sz="1867" dirty="0" err="1"/>
              <a:t>push_front</a:t>
            </a:r>
            <a:endParaRPr lang="en-US" altLang="zh-CN" sz="1867" dirty="0"/>
          </a:p>
          <a:p>
            <a:pPr marL="0" indent="0" eaLnBrk="1" hangingPunct="1">
              <a:lnSpc>
                <a:spcPct val="110000"/>
              </a:lnSpc>
              <a:buNone/>
            </a:pPr>
            <a:r>
              <a:rPr lang="en-US" altLang="zh-CN" sz="1867" dirty="0"/>
              <a:t>pop</a:t>
            </a:r>
            <a:r>
              <a:rPr lang="zh-CN" altLang="en-US" sz="1867" dirty="0"/>
              <a:t>删除并返回表头元素值，可以调用</a:t>
            </a:r>
            <a:r>
              <a:rPr lang="en-US" altLang="zh-CN" sz="1867" dirty="0" err="1"/>
              <a:t>pop_front</a:t>
            </a:r>
            <a:r>
              <a:rPr lang="zh-CN" altLang="en-US" sz="1867" dirty="0"/>
              <a:t> </a:t>
            </a:r>
          </a:p>
        </p:txBody>
      </p:sp>
      <p:pic>
        <p:nvPicPr>
          <p:cNvPr id="5" name="图片 4" descr="微信图片_20200227094450.jpg">
            <a:extLst>
              <a:ext uri="{FF2B5EF4-FFF2-40B4-BE49-F238E27FC236}">
                <a16:creationId xmlns:a16="http://schemas.microsoft.com/office/drawing/2014/main" id="{E788CDC7-A15B-4884-8924-4CC082344B7C}"/>
              </a:ext>
            </a:extLst>
          </p:cNvPr>
          <p:cNvPicPr>
            <a:picLocks noChangeAspect="1"/>
          </p:cNvPicPr>
          <p:nvPr/>
        </p:nvPicPr>
        <p:blipFill>
          <a:blip r:embed="rId2" cstate="print"/>
          <a:srcRect/>
          <a:stretch>
            <a:fillRect/>
          </a:stretch>
        </p:blipFill>
        <p:spPr bwMode="auto">
          <a:xfrm>
            <a:off x="8600771" y="2326008"/>
            <a:ext cx="2351616" cy="3431117"/>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4307">
                                            <p:txEl>
                                              <p:pRg st="5" end="5"/>
                                            </p:txEl>
                                          </p:spTgt>
                                        </p:tgtEl>
                                        <p:attrNameLst>
                                          <p:attrName>style.visibility</p:attrName>
                                        </p:attrNameLst>
                                      </p:cBhvr>
                                      <p:to>
                                        <p:strVal val="visible"/>
                                      </p:to>
                                    </p:set>
                                    <p:animEffect transition="in" filter="blinds(horizontal)">
                                      <p:cBhvr>
                                        <p:cTn id="12" dur="500"/>
                                        <p:tgtEl>
                                          <p:spTgt spid="354307">
                                            <p:txEl>
                                              <p:pRg st="5" end="5"/>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54307">
                                            <p:txEl>
                                              <p:pRg st="6" end="6"/>
                                            </p:txEl>
                                          </p:spTgt>
                                        </p:tgtEl>
                                        <p:attrNameLst>
                                          <p:attrName>style.visibility</p:attrName>
                                        </p:attrNameLst>
                                      </p:cBhvr>
                                      <p:to>
                                        <p:strVal val="visible"/>
                                      </p:to>
                                    </p:set>
                                    <p:animEffect transition="in" filter="blinds(horizontal)">
                                      <p:cBhvr>
                                        <p:cTn id="15" dur="500"/>
                                        <p:tgtEl>
                                          <p:spTgt spid="354307">
                                            <p:txEl>
                                              <p:pRg st="6" end="6"/>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54307">
                                            <p:txEl>
                                              <p:pRg st="7" end="7"/>
                                            </p:txEl>
                                          </p:spTgt>
                                        </p:tgtEl>
                                        <p:attrNameLst>
                                          <p:attrName>style.visibility</p:attrName>
                                        </p:attrNameLst>
                                      </p:cBhvr>
                                      <p:to>
                                        <p:strVal val="visible"/>
                                      </p:to>
                                    </p:set>
                                    <p:animEffect transition="in" filter="blinds(horizontal)">
                                      <p:cBhvr>
                                        <p:cTn id="18" dur="500"/>
                                        <p:tgtEl>
                                          <p:spTgt spid="354307">
                                            <p:txEl>
                                              <p:pRg st="7" end="7"/>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54307">
                                            <p:txEl>
                                              <p:pRg st="8" end="8"/>
                                            </p:txEl>
                                          </p:spTgt>
                                        </p:tgtEl>
                                        <p:attrNameLst>
                                          <p:attrName>style.visibility</p:attrName>
                                        </p:attrNameLst>
                                      </p:cBhvr>
                                      <p:to>
                                        <p:strVal val="visible"/>
                                      </p:to>
                                    </p:set>
                                    <p:animEffect transition="in" filter="blinds(horizontal)">
                                      <p:cBhvr>
                                        <p:cTn id="21" dur="500"/>
                                        <p:tgtEl>
                                          <p:spTgt spid="354307">
                                            <p:txEl>
                                              <p:pRg st="8" end="8"/>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54307">
                                            <p:txEl>
                                              <p:pRg st="9" end="9"/>
                                            </p:txEl>
                                          </p:spTgt>
                                        </p:tgtEl>
                                        <p:attrNameLst>
                                          <p:attrName>style.visibility</p:attrName>
                                        </p:attrNameLst>
                                      </p:cBhvr>
                                      <p:to>
                                        <p:strVal val="visible"/>
                                      </p:to>
                                    </p:set>
                                    <p:animEffect transition="in" filter="blinds(horizontal)">
                                      <p:cBhvr>
                                        <p:cTn id="24" dur="500"/>
                                        <p:tgtEl>
                                          <p:spTgt spid="354307">
                                            <p:txEl>
                                              <p:pRg st="9" end="9"/>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54307">
                                            <p:txEl>
                                              <p:pRg st="10" end="10"/>
                                            </p:txEl>
                                          </p:spTgt>
                                        </p:tgtEl>
                                        <p:attrNameLst>
                                          <p:attrName>style.visibility</p:attrName>
                                        </p:attrNameLst>
                                      </p:cBhvr>
                                      <p:to>
                                        <p:strVal val="visible"/>
                                      </p:to>
                                    </p:set>
                                    <p:animEffect transition="in" filter="blinds(horizontal)">
                                      <p:cBhvr>
                                        <p:cTn id="27" dur="500"/>
                                        <p:tgtEl>
                                          <p:spTgt spid="35430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9730" name="Rectangle 2"/>
          <p:cNvSpPr>
            <a:spLocks noGrp="1" noChangeArrowheads="1"/>
          </p:cNvSpPr>
          <p:nvPr>
            <p:ph type="title"/>
          </p:nvPr>
        </p:nvSpPr>
        <p:spPr/>
        <p:txBody>
          <a:bodyPr/>
          <a:lstStyle/>
          <a:p>
            <a:pPr eaLnBrk="1" hangingPunct="1">
              <a:defRPr/>
            </a:pPr>
            <a:r>
              <a:rPr lang="zh-CN" altLang="en-US" dirty="0"/>
              <a:t>栈的类模板的定义 </a:t>
            </a:r>
          </a:p>
        </p:txBody>
      </p:sp>
      <p:sp>
        <p:nvSpPr>
          <p:cNvPr id="355331" name="Rectangle 3"/>
          <p:cNvSpPr>
            <a:spLocks noGrp="1" noChangeArrowheads="1"/>
          </p:cNvSpPr>
          <p:nvPr>
            <p:ph idx="4294967295"/>
          </p:nvPr>
        </p:nvSpPr>
        <p:spPr>
          <a:xfrm>
            <a:off x="508000" y="1195282"/>
            <a:ext cx="10736263" cy="5219700"/>
          </a:xfrm>
        </p:spPr>
        <p:txBody>
          <a:bodyPr>
            <a:normAutofit fontScale="92500" lnSpcReduction="20000"/>
          </a:bodyPr>
          <a:lstStyle/>
          <a:p>
            <a:pPr eaLnBrk="1" hangingPunct="1">
              <a:lnSpc>
                <a:spcPct val="90000"/>
              </a:lnSpc>
              <a:buFont typeface="Wingdings" pitchFamily="2" charset="2"/>
              <a:buNone/>
            </a:pPr>
            <a:r>
              <a:rPr lang="en-US" altLang="zh-CN" sz="1867" dirty="0"/>
              <a:t>template &lt;class </a:t>
            </a:r>
            <a:r>
              <a:rPr lang="en-US" altLang="zh-CN" sz="1867" dirty="0" err="1"/>
              <a:t>elemType</a:t>
            </a:r>
            <a:r>
              <a:rPr lang="en-US" altLang="zh-CN" sz="1867" dirty="0"/>
              <a:t>&gt;</a:t>
            </a:r>
          </a:p>
          <a:p>
            <a:pPr eaLnBrk="1" hangingPunct="1">
              <a:lnSpc>
                <a:spcPct val="90000"/>
              </a:lnSpc>
              <a:buFont typeface="Wingdings" pitchFamily="2" charset="2"/>
              <a:buNone/>
            </a:pPr>
            <a:r>
              <a:rPr lang="en-US" altLang="zh-CN" sz="1867" dirty="0"/>
              <a:t>class stack : public </a:t>
            </a:r>
            <a:r>
              <a:rPr lang="en-US" altLang="zh-CN" sz="1867" dirty="0" err="1">
                <a:solidFill>
                  <a:schemeClr val="tx2"/>
                </a:solidFill>
              </a:rPr>
              <a:t>linkList</a:t>
            </a:r>
            <a:r>
              <a:rPr lang="en-US" altLang="zh-CN" sz="1867" dirty="0">
                <a:solidFill>
                  <a:schemeClr val="tx2"/>
                </a:solidFill>
              </a:rPr>
              <a:t>&lt;</a:t>
            </a:r>
            <a:r>
              <a:rPr lang="en-US" altLang="zh-CN" sz="1867" dirty="0" err="1">
                <a:solidFill>
                  <a:schemeClr val="tx2"/>
                </a:solidFill>
              </a:rPr>
              <a:t>elemType</a:t>
            </a:r>
            <a:r>
              <a:rPr lang="en-US" altLang="zh-CN" sz="1867" dirty="0">
                <a:solidFill>
                  <a:schemeClr val="tx2"/>
                </a:solidFill>
              </a:rPr>
              <a:t>&gt;</a:t>
            </a:r>
          </a:p>
          <a:p>
            <a:pPr eaLnBrk="1" hangingPunct="1">
              <a:lnSpc>
                <a:spcPct val="90000"/>
              </a:lnSpc>
              <a:buFont typeface="Wingdings" pitchFamily="2" charset="2"/>
              <a:buNone/>
            </a:pPr>
            <a:r>
              <a:rPr lang="en-US" altLang="zh-CN" sz="1867" dirty="0"/>
              <a:t>{</a:t>
            </a:r>
          </a:p>
          <a:p>
            <a:pPr eaLnBrk="1" hangingPunct="1">
              <a:lnSpc>
                <a:spcPct val="90000"/>
              </a:lnSpc>
              <a:buFont typeface="Wingdings" pitchFamily="2" charset="2"/>
              <a:buNone/>
            </a:pPr>
            <a:r>
              <a:rPr lang="en-US" altLang="zh-CN" sz="1867" dirty="0"/>
              <a:t> public:</a:t>
            </a:r>
          </a:p>
          <a:p>
            <a:pPr eaLnBrk="1" hangingPunct="1">
              <a:lnSpc>
                <a:spcPct val="90000"/>
              </a:lnSpc>
              <a:buFont typeface="Wingdings" pitchFamily="2" charset="2"/>
              <a:buNone/>
            </a:pPr>
            <a:r>
              <a:rPr lang="en-US" altLang="zh-CN" sz="1867" dirty="0"/>
              <a:t>    void push(const </a:t>
            </a:r>
            <a:r>
              <a:rPr lang="en-US" altLang="zh-CN" sz="1867" dirty="0" err="1"/>
              <a:t>elemType</a:t>
            </a:r>
            <a:r>
              <a:rPr lang="en-US" altLang="zh-CN" sz="1867" dirty="0"/>
              <a:t> &amp;data) </a:t>
            </a:r>
          </a:p>
          <a:p>
            <a:pPr eaLnBrk="1" hangingPunct="1">
              <a:lnSpc>
                <a:spcPct val="90000"/>
              </a:lnSpc>
              <a:buFont typeface="Wingdings" pitchFamily="2" charset="2"/>
              <a:buNone/>
            </a:pPr>
            <a:r>
              <a:rPr lang="en-US" altLang="zh-CN" sz="1867" dirty="0"/>
              <a:t>   {</a:t>
            </a:r>
          </a:p>
          <a:p>
            <a:pPr eaLnBrk="1" hangingPunct="1">
              <a:lnSpc>
                <a:spcPct val="90000"/>
              </a:lnSpc>
              <a:buFont typeface="Wingdings" pitchFamily="2" charset="2"/>
              <a:buNone/>
            </a:pPr>
            <a:r>
              <a:rPr lang="en-US" altLang="zh-CN" sz="1867" dirty="0"/>
              <a:t>             </a:t>
            </a:r>
            <a:r>
              <a:rPr lang="en-US" altLang="zh-CN" sz="1867" dirty="0" err="1"/>
              <a:t>push_front</a:t>
            </a:r>
            <a:r>
              <a:rPr lang="en-US" altLang="zh-CN" sz="1867" dirty="0"/>
              <a:t>(data);</a:t>
            </a:r>
          </a:p>
          <a:p>
            <a:pPr eaLnBrk="1" hangingPunct="1">
              <a:lnSpc>
                <a:spcPct val="90000"/>
              </a:lnSpc>
              <a:buFont typeface="Wingdings" pitchFamily="2" charset="2"/>
              <a:buNone/>
            </a:pPr>
            <a:r>
              <a:rPr lang="en-US" altLang="zh-CN" sz="1867" dirty="0"/>
              <a:t>   }</a:t>
            </a:r>
          </a:p>
          <a:p>
            <a:pPr>
              <a:lnSpc>
                <a:spcPct val="90000"/>
              </a:lnSpc>
            </a:pPr>
            <a:r>
              <a:rPr lang="en-US" altLang="zh-CN" sz="1867" dirty="0"/>
              <a:t>   </a:t>
            </a:r>
            <a:r>
              <a:rPr lang="en-US" altLang="zh-CN" sz="1867" dirty="0" err="1"/>
              <a:t>bool</a:t>
            </a:r>
            <a:r>
              <a:rPr lang="en-US" altLang="zh-CN" sz="1867" dirty="0"/>
              <a:t> pop(</a:t>
            </a:r>
            <a:r>
              <a:rPr lang="en-US" altLang="zh-CN" sz="1867" dirty="0" err="1"/>
              <a:t>elemType</a:t>
            </a:r>
            <a:r>
              <a:rPr lang="en-US" altLang="zh-CN" sz="1867" dirty="0"/>
              <a:t> &amp;data)       //</a:t>
            </a:r>
            <a:r>
              <a:rPr lang="zh-CN" altLang="en-US" sz="1867" dirty="0"/>
              <a:t>栈为空时返回</a:t>
            </a:r>
            <a:r>
              <a:rPr lang="en-US" altLang="zh-CN" sz="1867" dirty="0"/>
              <a:t>false</a:t>
            </a:r>
          </a:p>
          <a:p>
            <a:pPr eaLnBrk="1" hangingPunct="1">
              <a:lnSpc>
                <a:spcPct val="90000"/>
              </a:lnSpc>
              <a:buFont typeface="Wingdings" pitchFamily="2" charset="2"/>
              <a:buNone/>
            </a:pPr>
            <a:r>
              <a:rPr lang="en-US" altLang="zh-CN" sz="1867" dirty="0"/>
              <a:t>  {        </a:t>
            </a:r>
            <a:endParaRPr lang="zh-CN" altLang="en-US" sz="1867" dirty="0"/>
          </a:p>
          <a:p>
            <a:pPr eaLnBrk="1" hangingPunct="1">
              <a:lnSpc>
                <a:spcPct val="90000"/>
              </a:lnSpc>
              <a:buFont typeface="Wingdings" pitchFamily="2" charset="2"/>
              <a:buNone/>
            </a:pPr>
            <a:r>
              <a:rPr lang="en-US" altLang="zh-CN" sz="1867" dirty="0"/>
              <a:t>             if ( head-&gt;next == NULL)</a:t>
            </a:r>
          </a:p>
          <a:p>
            <a:pPr eaLnBrk="1" hangingPunct="1">
              <a:lnSpc>
                <a:spcPct val="90000"/>
              </a:lnSpc>
              <a:buFont typeface="Wingdings" pitchFamily="2" charset="2"/>
              <a:buNone/>
            </a:pPr>
            <a:r>
              <a:rPr lang="en-US" altLang="zh-CN" sz="1867" dirty="0"/>
              <a:t>                  return false;</a:t>
            </a:r>
          </a:p>
          <a:p>
            <a:pPr eaLnBrk="1" hangingPunct="1">
              <a:lnSpc>
                <a:spcPct val="90000"/>
              </a:lnSpc>
              <a:buFont typeface="Wingdings" pitchFamily="2" charset="2"/>
              <a:buNone/>
            </a:pPr>
            <a:r>
              <a:rPr lang="pt-BR" altLang="zh-CN" sz="1867" dirty="0"/>
              <a:t>             data = </a:t>
            </a:r>
            <a:r>
              <a:rPr lang="en-US" altLang="zh-CN" sz="1867" dirty="0" err="1"/>
              <a:t>pop_front</a:t>
            </a:r>
            <a:r>
              <a:rPr lang="en-US" altLang="zh-CN" sz="1867" dirty="0"/>
              <a:t>()</a:t>
            </a:r>
            <a:r>
              <a:rPr lang="pt-BR" altLang="zh-CN" sz="1867" dirty="0"/>
              <a:t>;</a:t>
            </a:r>
            <a:endParaRPr lang="en-US" altLang="zh-CN" sz="1867" dirty="0"/>
          </a:p>
          <a:p>
            <a:pPr eaLnBrk="1" hangingPunct="1">
              <a:lnSpc>
                <a:spcPct val="90000"/>
              </a:lnSpc>
              <a:buFont typeface="Wingdings" pitchFamily="2" charset="2"/>
              <a:buNone/>
            </a:pPr>
            <a:r>
              <a:rPr lang="en-US" altLang="zh-CN" sz="1867" dirty="0"/>
              <a:t>             return true;</a:t>
            </a:r>
          </a:p>
          <a:p>
            <a:pPr eaLnBrk="1" hangingPunct="1">
              <a:lnSpc>
                <a:spcPct val="90000"/>
              </a:lnSpc>
              <a:buFont typeface="Wingdings" pitchFamily="2" charset="2"/>
              <a:buNone/>
            </a:pPr>
            <a:r>
              <a:rPr lang="en-US" altLang="zh-CN" sz="1867" dirty="0"/>
              <a:t>   }</a:t>
            </a:r>
          </a:p>
          <a:p>
            <a:pPr eaLnBrk="1" hangingPunct="1">
              <a:lnSpc>
                <a:spcPct val="90000"/>
              </a:lnSpc>
              <a:buFont typeface="Wingdings" pitchFamily="2" charset="2"/>
              <a:buNone/>
            </a:pPr>
            <a:r>
              <a:rPr lang="en-US" altLang="zh-CN" sz="1867" dirty="0"/>
              <a:t>}; </a:t>
            </a:r>
          </a:p>
        </p:txBody>
      </p:sp>
    </p:spTree>
  </p:cSld>
  <p:clrMapOvr>
    <a:masterClrMapping/>
  </p:clrMapOvr>
  <p:transition spd="med">
    <p:fade/>
  </p:transition>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0754" name="Rectangle 2"/>
          <p:cNvSpPr>
            <a:spLocks noGrp="1" noChangeArrowheads="1"/>
          </p:cNvSpPr>
          <p:nvPr>
            <p:ph type="title"/>
          </p:nvPr>
        </p:nvSpPr>
        <p:spPr/>
        <p:txBody>
          <a:bodyPr/>
          <a:lstStyle/>
          <a:p>
            <a:pPr eaLnBrk="1" hangingPunct="1">
              <a:defRPr/>
            </a:pPr>
            <a:r>
              <a:rPr lang="zh-CN" altLang="en-US" dirty="0"/>
              <a:t>类模板</a:t>
            </a:r>
            <a:r>
              <a:rPr lang="en-US" altLang="zh-CN" dirty="0"/>
              <a:t>stack</a:t>
            </a:r>
            <a:r>
              <a:rPr lang="zh-CN" altLang="en-US" dirty="0"/>
              <a:t>的使用</a:t>
            </a:r>
          </a:p>
        </p:txBody>
      </p:sp>
      <p:sp>
        <p:nvSpPr>
          <p:cNvPr id="356355" name="Rectangle 3"/>
          <p:cNvSpPr>
            <a:spLocks noGrp="1" noChangeArrowheads="1"/>
          </p:cNvSpPr>
          <p:nvPr>
            <p:ph idx="4294967295"/>
          </p:nvPr>
        </p:nvSpPr>
        <p:spPr>
          <a:xfrm>
            <a:off x="704427" y="1083310"/>
            <a:ext cx="10363200" cy="5153025"/>
          </a:xfrm>
        </p:spPr>
        <p:txBody>
          <a:bodyPr>
            <a:normAutofit fontScale="92500" lnSpcReduction="10000"/>
          </a:bodyPr>
          <a:lstStyle/>
          <a:p>
            <a:pPr marL="0" indent="0" eaLnBrk="1" hangingPunct="1">
              <a:buNone/>
            </a:pPr>
            <a:r>
              <a:rPr lang="zh-CN" altLang="en-US" b="1" dirty="0"/>
              <a:t>定义一个整型栈</a:t>
            </a:r>
            <a:endParaRPr lang="en-US" altLang="zh-CN" b="1" dirty="0"/>
          </a:p>
          <a:p>
            <a:pPr marL="0" indent="0" eaLnBrk="1" hangingPunct="1">
              <a:buNone/>
            </a:pPr>
            <a:r>
              <a:rPr lang="en-US" altLang="zh-CN" sz="1867" dirty="0"/>
              <a:t>stack&lt;</a:t>
            </a:r>
            <a:r>
              <a:rPr lang="en-US" altLang="zh-CN" sz="1867" dirty="0" err="1"/>
              <a:t>int</a:t>
            </a:r>
            <a:r>
              <a:rPr lang="en-US" altLang="zh-CN" sz="1867" dirty="0"/>
              <a:t>&gt; </a:t>
            </a:r>
            <a:r>
              <a:rPr lang="en-US" altLang="zh-CN" sz="1867" dirty="0" err="1"/>
              <a:t>st</a:t>
            </a:r>
            <a:r>
              <a:rPr lang="en-US" altLang="zh-CN" sz="1867" dirty="0"/>
              <a:t>; </a:t>
            </a:r>
          </a:p>
          <a:p>
            <a:pPr marL="0" indent="0" eaLnBrk="1" hangingPunct="1">
              <a:buNone/>
            </a:pPr>
            <a:endParaRPr lang="en-US" altLang="zh-CN" dirty="0"/>
          </a:p>
          <a:p>
            <a:pPr marL="0" indent="0" eaLnBrk="1" hangingPunct="1">
              <a:buNone/>
            </a:pPr>
            <a:r>
              <a:rPr lang="zh-CN" altLang="en-US" b="1" dirty="0"/>
              <a:t>进栈</a:t>
            </a:r>
          </a:p>
          <a:p>
            <a:pPr marL="0" indent="0">
              <a:buNone/>
            </a:pPr>
            <a:r>
              <a:rPr lang="en-US" altLang="zh-CN" sz="1867" dirty="0"/>
              <a:t>for ( </a:t>
            </a:r>
            <a:r>
              <a:rPr lang="en-US" altLang="zh-CN" sz="1867" dirty="0" err="1"/>
              <a:t>int</a:t>
            </a:r>
            <a:r>
              <a:rPr lang="en-US" altLang="zh-CN" sz="1867" dirty="0"/>
              <a:t> </a:t>
            </a:r>
            <a:r>
              <a:rPr lang="en-US" altLang="zh-CN" sz="1867" dirty="0" err="1"/>
              <a:t>i</a:t>
            </a:r>
            <a:r>
              <a:rPr lang="en-US" altLang="zh-CN" sz="1867" dirty="0"/>
              <a:t> = 1; </a:t>
            </a:r>
            <a:r>
              <a:rPr lang="en-US" altLang="zh-CN" sz="1867" dirty="0" err="1"/>
              <a:t>i</a:t>
            </a:r>
            <a:r>
              <a:rPr lang="en-US" altLang="zh-CN" sz="1867" dirty="0"/>
              <a:t> &lt; 10; ++</a:t>
            </a:r>
            <a:r>
              <a:rPr lang="en-US" altLang="zh-CN" sz="1867" dirty="0" err="1"/>
              <a:t>i</a:t>
            </a:r>
            <a:r>
              <a:rPr lang="en-US" altLang="zh-CN" sz="1867" dirty="0"/>
              <a:t> ) </a:t>
            </a:r>
          </a:p>
          <a:p>
            <a:pPr marL="0" indent="0">
              <a:buNone/>
            </a:pPr>
            <a:r>
              <a:rPr lang="en-US" altLang="zh-CN" sz="1867" dirty="0"/>
              <a:t>        </a:t>
            </a:r>
            <a:r>
              <a:rPr lang="en-US" altLang="zh-CN" sz="1867" dirty="0" err="1"/>
              <a:t>st.push</a:t>
            </a:r>
            <a:r>
              <a:rPr lang="en-US" altLang="zh-CN" sz="1867" dirty="0"/>
              <a:t>(</a:t>
            </a:r>
            <a:r>
              <a:rPr lang="en-US" altLang="zh-CN" sz="1867" dirty="0" err="1"/>
              <a:t>i</a:t>
            </a:r>
            <a:r>
              <a:rPr lang="en-US" altLang="zh-CN" sz="1867" dirty="0"/>
              <a:t>);</a:t>
            </a:r>
          </a:p>
          <a:p>
            <a:pPr marL="0" indent="0" eaLnBrk="1" hangingPunct="1">
              <a:buNone/>
            </a:pPr>
            <a:endParaRPr lang="en-US" altLang="zh-CN" dirty="0"/>
          </a:p>
          <a:p>
            <a:pPr marL="0" indent="0" eaLnBrk="1" hangingPunct="1">
              <a:buNone/>
            </a:pPr>
            <a:r>
              <a:rPr lang="zh-CN" altLang="en-US" b="1" dirty="0"/>
              <a:t>出栈</a:t>
            </a:r>
            <a:endParaRPr lang="en-US" altLang="zh-CN" b="1" dirty="0"/>
          </a:p>
          <a:p>
            <a:pPr marL="0" indent="0" eaLnBrk="1" hangingPunct="1">
              <a:buNone/>
            </a:pPr>
            <a:r>
              <a:rPr lang="zh-CN" altLang="en-US" sz="1867" dirty="0"/>
              <a:t> </a:t>
            </a:r>
            <a:r>
              <a:rPr lang="en-US" altLang="zh-CN" sz="1867" dirty="0"/>
              <a:t>while (st.pop(</a:t>
            </a:r>
            <a:r>
              <a:rPr lang="en-US" altLang="zh-CN" sz="1867" dirty="0" err="1"/>
              <a:t>i</a:t>
            </a:r>
            <a:r>
              <a:rPr lang="en-US" altLang="zh-CN" sz="1867" dirty="0"/>
              <a:t>)) </a:t>
            </a:r>
          </a:p>
          <a:p>
            <a:pPr marL="0" indent="0" eaLnBrk="1" hangingPunct="1">
              <a:buNone/>
            </a:pPr>
            <a:r>
              <a:rPr lang="en-US" altLang="zh-CN" sz="1867" dirty="0"/>
              <a:t>       </a:t>
            </a:r>
            <a:r>
              <a:rPr lang="en-US" altLang="zh-CN" sz="1867" dirty="0" err="1"/>
              <a:t>cout</a:t>
            </a:r>
            <a:r>
              <a:rPr lang="en-US" altLang="zh-CN" sz="1867" dirty="0"/>
              <a:t> &lt;&lt; </a:t>
            </a:r>
            <a:r>
              <a:rPr lang="en-US" altLang="zh-CN" sz="1867" dirty="0" err="1"/>
              <a:t>i</a:t>
            </a:r>
            <a:r>
              <a:rPr lang="en-US" altLang="zh-CN" sz="1867" dirty="0"/>
              <a:t> &lt;&lt; '\t';</a:t>
            </a:r>
          </a:p>
          <a:p>
            <a:pPr marL="0" indent="0" eaLnBrk="1" hangingPunct="1">
              <a:buNone/>
            </a:pPr>
            <a:endParaRPr lang="en-US" altLang="zh-CN" dirty="0"/>
          </a:p>
          <a:p>
            <a:pPr marL="0" indent="0" eaLnBrk="1" hangingPunct="1">
              <a:buNone/>
            </a:pPr>
            <a:r>
              <a:rPr lang="zh-CN" altLang="en-US" b="1" dirty="0"/>
              <a:t>执行结果：</a:t>
            </a:r>
          </a:p>
          <a:p>
            <a:pPr marL="0" indent="0">
              <a:buNone/>
            </a:pPr>
            <a:r>
              <a:rPr lang="zh-CN" altLang="en-US" sz="1867" dirty="0"/>
              <a:t> </a:t>
            </a:r>
            <a:r>
              <a:rPr lang="en-US" altLang="zh-CN" sz="1867" dirty="0"/>
              <a:t>9   8   7   6   5   4   3   2   1</a:t>
            </a:r>
          </a:p>
        </p:txBody>
      </p:sp>
    </p:spTree>
  </p:cSld>
  <p:clrMapOvr>
    <a:masterClrMapping/>
  </p:clrMapOvr>
  <p:transition spd="med">
    <p:fade/>
  </p:transition>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作为另一个类模板的成员</a:t>
            </a:r>
          </a:p>
        </p:txBody>
      </p:sp>
      <p:sp>
        <p:nvSpPr>
          <p:cNvPr id="4" name="文本框 29"/>
          <p:cNvSpPr txBox="1"/>
          <p:nvPr/>
        </p:nvSpPr>
        <p:spPr>
          <a:xfrm>
            <a:off x="498942" y="1690877"/>
            <a:ext cx="3834933" cy="379656"/>
          </a:xfrm>
          <a:prstGeom prst="rect">
            <a:avLst/>
          </a:prstGeom>
          <a:noFill/>
        </p:spPr>
        <p:txBody>
          <a:bodyPr wrap="square" rtlCol="0">
            <a:spAutoFit/>
          </a:bodyPr>
          <a:lstStyle/>
          <a:p>
            <a:r>
              <a:rPr lang="zh-CN" altLang="en-US" sz="1867" dirty="0">
                <a:latin typeface="微软雅黑" pitchFamily="34" charset="-122"/>
                <a:ea typeface="微软雅黑" pitchFamily="34" charset="-122"/>
              </a:rPr>
              <a:t>有一个安全数组</a:t>
            </a:r>
          </a:p>
        </p:txBody>
      </p:sp>
      <p:sp>
        <p:nvSpPr>
          <p:cNvPr id="5" name="矩形 4"/>
          <p:cNvSpPr/>
          <p:nvPr/>
        </p:nvSpPr>
        <p:spPr>
          <a:xfrm>
            <a:off x="609601" y="2476501"/>
            <a:ext cx="4397969" cy="1643912"/>
          </a:xfrm>
          <a:prstGeom prst="rect">
            <a:avLst/>
          </a:prstGeom>
        </p:spPr>
        <p:txBody>
          <a:bodyPr wrap="square">
            <a:spAutoFit/>
          </a:bodyPr>
          <a:lstStyle/>
          <a:p>
            <a:pPr eaLnBrk="1" hangingPunct="1">
              <a:lnSpc>
                <a:spcPct val="90000"/>
              </a:lnSpc>
              <a:buFont typeface="Wingdings" pitchFamily="2" charset="2"/>
              <a:buNone/>
            </a:pPr>
            <a:r>
              <a:rPr lang="en-US" altLang="zh-CN" sz="1867" dirty="0"/>
              <a:t>template &lt;class T,  </a:t>
            </a:r>
            <a:r>
              <a:rPr lang="en-US" altLang="zh-CN" sz="1867" dirty="0" err="1"/>
              <a:t>int</a:t>
            </a:r>
            <a:r>
              <a:rPr lang="en-US" altLang="zh-CN" sz="1867" dirty="0"/>
              <a:t> low,  </a:t>
            </a:r>
            <a:r>
              <a:rPr lang="en-US" altLang="zh-CN" sz="1867" dirty="0" err="1"/>
              <a:t>int</a:t>
            </a:r>
            <a:r>
              <a:rPr lang="en-US" altLang="zh-CN" sz="1867" dirty="0"/>
              <a:t> high&gt;</a:t>
            </a:r>
          </a:p>
          <a:p>
            <a:pPr eaLnBrk="1" hangingPunct="1">
              <a:lnSpc>
                <a:spcPct val="90000"/>
              </a:lnSpc>
              <a:buFont typeface="Wingdings" pitchFamily="2" charset="2"/>
              <a:buNone/>
            </a:pPr>
            <a:r>
              <a:rPr lang="en-US" altLang="zh-CN" sz="1867" dirty="0"/>
              <a:t>class </a:t>
            </a:r>
            <a:r>
              <a:rPr lang="en-US" altLang="zh-CN" sz="1867" dirty="0" err="1"/>
              <a:t>ArrayS</a:t>
            </a:r>
            <a:r>
              <a:rPr lang="en-US" altLang="zh-CN" sz="1867" dirty="0"/>
              <a:t>{</a:t>
            </a:r>
          </a:p>
          <a:p>
            <a:pPr eaLnBrk="1" hangingPunct="1">
              <a:lnSpc>
                <a:spcPct val="90000"/>
              </a:lnSpc>
              <a:buFont typeface="Wingdings" pitchFamily="2" charset="2"/>
              <a:buNone/>
            </a:pPr>
            <a:r>
              <a:rPr lang="en-US" altLang="zh-CN" sz="1867" dirty="0"/>
              <a:t>      T storage[high - low + 1];</a:t>
            </a:r>
          </a:p>
          <a:p>
            <a:pPr eaLnBrk="1" hangingPunct="1">
              <a:lnSpc>
                <a:spcPct val="90000"/>
              </a:lnSpc>
              <a:buFont typeface="Wingdings" pitchFamily="2" charset="2"/>
              <a:buNone/>
            </a:pPr>
            <a:r>
              <a:rPr lang="en-US" altLang="zh-CN" sz="1867" dirty="0"/>
              <a:t>public:   </a:t>
            </a:r>
          </a:p>
          <a:p>
            <a:pPr eaLnBrk="1" hangingPunct="1">
              <a:lnSpc>
                <a:spcPct val="90000"/>
              </a:lnSpc>
              <a:buFont typeface="Wingdings" pitchFamily="2" charset="2"/>
              <a:buNone/>
            </a:pPr>
            <a:r>
              <a:rPr lang="en-US" altLang="zh-CN" sz="1867" dirty="0"/>
              <a:t>       T &amp; operator[](</a:t>
            </a:r>
            <a:r>
              <a:rPr lang="en-US" altLang="zh-CN" sz="1867" dirty="0" err="1"/>
              <a:t>int</a:t>
            </a:r>
            <a:r>
              <a:rPr lang="en-US" altLang="zh-CN" sz="1867" dirty="0"/>
              <a:t> index) ;</a:t>
            </a:r>
          </a:p>
          <a:p>
            <a:pPr eaLnBrk="1" hangingPunct="1">
              <a:lnSpc>
                <a:spcPct val="90000"/>
              </a:lnSpc>
              <a:buFont typeface="Wingdings" pitchFamily="2" charset="2"/>
              <a:buNone/>
            </a:pPr>
            <a:r>
              <a:rPr lang="en-US" altLang="zh-CN" sz="1867" dirty="0"/>
              <a:t>};</a:t>
            </a:r>
          </a:p>
        </p:txBody>
      </p:sp>
      <p:sp>
        <p:nvSpPr>
          <p:cNvPr id="7" name="文本框 29"/>
          <p:cNvSpPr txBox="1"/>
          <p:nvPr/>
        </p:nvSpPr>
        <p:spPr>
          <a:xfrm>
            <a:off x="5759918" y="1688892"/>
            <a:ext cx="3834933" cy="379656"/>
          </a:xfrm>
          <a:prstGeom prst="rect">
            <a:avLst/>
          </a:prstGeom>
          <a:noFill/>
        </p:spPr>
        <p:txBody>
          <a:bodyPr wrap="square" rtlCol="0">
            <a:spAutoFit/>
          </a:bodyPr>
          <a:lstStyle/>
          <a:p>
            <a:r>
              <a:rPr lang="zh-CN" altLang="en-US" sz="1867" dirty="0">
                <a:latin typeface="微软雅黑" pitchFamily="34" charset="-122"/>
                <a:ea typeface="微软雅黑" pitchFamily="34" charset="-122"/>
              </a:rPr>
              <a:t>设计一个统计工具</a:t>
            </a:r>
          </a:p>
        </p:txBody>
      </p:sp>
      <p:sp>
        <p:nvSpPr>
          <p:cNvPr id="8" name="矩形 7"/>
          <p:cNvSpPr/>
          <p:nvPr/>
        </p:nvSpPr>
        <p:spPr>
          <a:xfrm>
            <a:off x="5759918" y="2476500"/>
            <a:ext cx="4397969" cy="2678234"/>
          </a:xfrm>
          <a:prstGeom prst="rect">
            <a:avLst/>
          </a:prstGeom>
        </p:spPr>
        <p:txBody>
          <a:bodyPr wrap="square">
            <a:spAutoFit/>
          </a:bodyPr>
          <a:lstStyle/>
          <a:p>
            <a:r>
              <a:rPr lang="en-US" altLang="zh-CN" sz="1867" dirty="0">
                <a:latin typeface="微软雅黑" pitchFamily="34" charset="-122"/>
                <a:ea typeface="微软雅黑" pitchFamily="34" charset="-122"/>
              </a:rPr>
              <a:t>template &lt;class 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n&gt;</a:t>
            </a:r>
          </a:p>
          <a:p>
            <a:r>
              <a:rPr lang="en-US" altLang="zh-CN" sz="1867" dirty="0">
                <a:latin typeface="微软雅黑" pitchFamily="34" charset="-122"/>
                <a:ea typeface="微软雅黑" pitchFamily="34" charset="-122"/>
              </a:rPr>
              <a:t>class  statistic</a:t>
            </a:r>
          </a:p>
          <a:p>
            <a:r>
              <a:rPr lang="en-US" altLang="zh-CN" sz="1867" dirty="0">
                <a:latin typeface="微软雅黑" pitchFamily="34" charset="-122"/>
                <a:ea typeface="微软雅黑" pitchFamily="34" charset="-122"/>
              </a:rPr>
              <a:t>{</a:t>
            </a:r>
          </a:p>
          <a:p>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ArrayS</a:t>
            </a:r>
            <a:r>
              <a:rPr lang="en-US" altLang="zh-CN" sz="1867" dirty="0">
                <a:latin typeface="微软雅黑" pitchFamily="34" charset="-122"/>
                <a:ea typeface="微软雅黑" pitchFamily="34" charset="-122"/>
              </a:rPr>
              <a:t>&lt;T, 0, n-1&gt; data;</a:t>
            </a:r>
            <a:endParaRPr lang="zh-CN" altLang="en-US"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public:</a:t>
            </a:r>
          </a:p>
          <a:p>
            <a:r>
              <a:rPr lang="en-US" altLang="zh-CN" sz="1867" dirty="0">
                <a:latin typeface="微软雅黑" pitchFamily="34" charset="-122"/>
                <a:ea typeface="微软雅黑" pitchFamily="34" charset="-122"/>
              </a:rPr>
              <a:t>    T sum() const;</a:t>
            </a:r>
          </a:p>
          <a:p>
            <a:r>
              <a:rPr lang="en-US" altLang="zh-CN" sz="1867" dirty="0">
                <a:latin typeface="微软雅黑" pitchFamily="34" charset="-122"/>
                <a:ea typeface="微软雅黑" pitchFamily="34" charset="-122"/>
              </a:rPr>
              <a:t>    T  max() const;</a:t>
            </a:r>
          </a:p>
          <a:p>
            <a:r>
              <a:rPr lang="en-US" altLang="zh-CN" sz="1867" dirty="0">
                <a:latin typeface="微软雅黑" pitchFamily="34" charset="-122"/>
                <a:ea typeface="微软雅黑" pitchFamily="34" charset="-122"/>
              </a:rPr>
              <a:t>    ……</a:t>
            </a:r>
          </a:p>
          <a:p>
            <a:r>
              <a:rPr lang="en-US" altLang="zh-CN" sz="1867" dirty="0">
                <a:latin typeface="微软雅黑" pitchFamily="34" charset="-122"/>
                <a:ea typeface="微软雅黑" pitchFamily="34" charset="-122"/>
              </a:rPr>
              <a:t>};</a:t>
            </a:r>
            <a:endParaRPr lang="zh-CN" altLang="en-US" sz="1867" dirty="0">
              <a:latin typeface="微软雅黑" pitchFamily="34" charset="-122"/>
              <a:ea typeface="微软雅黑" pitchFamily="34" charset="-122"/>
            </a:endParaRPr>
          </a:p>
        </p:txBody>
      </p:sp>
    </p:spTree>
  </p:cSld>
  <p:clrMapOvr>
    <a:masterClrMapping/>
  </p:clrMapOvr>
  <p:transition spd="med">
    <p:fade/>
  </p:transition>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作为类模板的参数</a:t>
            </a:r>
          </a:p>
        </p:txBody>
      </p:sp>
      <p:sp>
        <p:nvSpPr>
          <p:cNvPr id="3" name="内容占位符 2"/>
          <p:cNvSpPr>
            <a:spLocks noGrp="1"/>
          </p:cNvSpPr>
          <p:nvPr>
            <p:ph idx="4294967295"/>
          </p:nvPr>
        </p:nvSpPr>
        <p:spPr>
          <a:xfrm>
            <a:off x="846666" y="1227308"/>
            <a:ext cx="7620000" cy="5381625"/>
          </a:xfrm>
        </p:spPr>
        <p:txBody>
          <a:bodyPr>
            <a:noAutofit/>
          </a:bodyPr>
          <a:lstStyle/>
          <a:p>
            <a:pPr marL="0" indent="0">
              <a:spcBef>
                <a:spcPts val="267"/>
              </a:spcBef>
              <a:buNone/>
            </a:pPr>
            <a:r>
              <a:rPr lang="zh-CN" altLang="en-US" sz="1867" dirty="0"/>
              <a:t>一组任意类型的栈</a:t>
            </a:r>
            <a:endParaRPr lang="en-US" altLang="zh-CN" sz="1867" dirty="0"/>
          </a:p>
          <a:p>
            <a:pPr marL="0" indent="0">
              <a:spcBef>
                <a:spcPts val="267"/>
              </a:spcBef>
              <a:buNone/>
            </a:pPr>
            <a:endParaRPr lang="en-US" altLang="zh-CN" sz="1867" dirty="0"/>
          </a:p>
          <a:p>
            <a:pPr marL="0" indent="0">
              <a:lnSpc>
                <a:spcPct val="90000"/>
              </a:lnSpc>
              <a:buNone/>
            </a:pPr>
            <a:r>
              <a:rPr lang="en-US" altLang="zh-CN" sz="1867" dirty="0"/>
              <a:t>template &lt;class </a:t>
            </a:r>
            <a:r>
              <a:rPr lang="en-US" altLang="zh-CN" sz="1867" dirty="0" err="1"/>
              <a:t>elemType</a:t>
            </a:r>
            <a:r>
              <a:rPr lang="en-US" altLang="zh-CN" sz="1867" dirty="0"/>
              <a:t>&gt;</a:t>
            </a:r>
          </a:p>
          <a:p>
            <a:pPr marL="0" indent="0">
              <a:lnSpc>
                <a:spcPct val="90000"/>
              </a:lnSpc>
              <a:buNone/>
            </a:pPr>
            <a:r>
              <a:rPr lang="en-US" altLang="zh-CN" sz="1867" dirty="0"/>
              <a:t>class stack;</a:t>
            </a:r>
          </a:p>
          <a:p>
            <a:pPr marL="0" indent="0">
              <a:spcBef>
                <a:spcPts val="267"/>
              </a:spcBef>
              <a:buNone/>
            </a:pPr>
            <a:endParaRPr lang="en-US" altLang="zh-CN" sz="1867" dirty="0"/>
          </a:p>
          <a:p>
            <a:pPr marL="0" indent="0">
              <a:spcBef>
                <a:spcPts val="267"/>
              </a:spcBef>
              <a:buNone/>
            </a:pPr>
            <a:r>
              <a:rPr lang="en-US" altLang="zh-CN" sz="1867" dirty="0"/>
              <a:t>Array&lt; stack&lt;double&gt; &gt;  s1(20, 40);</a:t>
            </a:r>
            <a:endParaRPr lang="zh-CN" altLang="en-US" sz="1867" dirty="0"/>
          </a:p>
          <a:p>
            <a:pPr marL="0" indent="0">
              <a:buNone/>
            </a:pPr>
            <a:endParaRPr lang="zh-CN" altLang="en-US" sz="1867" dirty="0"/>
          </a:p>
        </p:txBody>
      </p:sp>
    </p:spTree>
  </p:cSld>
  <p:clrMapOvr>
    <a:masterClrMapping/>
  </p:clrMapOvr>
  <p:transition spd="med">
    <p:fade/>
  </p:transition>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递归使用模板</a:t>
            </a:r>
          </a:p>
        </p:txBody>
      </p:sp>
      <p:sp>
        <p:nvSpPr>
          <p:cNvPr id="3" name="内容占位符 2"/>
          <p:cNvSpPr>
            <a:spLocks noGrp="1"/>
          </p:cNvSpPr>
          <p:nvPr>
            <p:ph idx="4294967295"/>
          </p:nvPr>
        </p:nvSpPr>
        <p:spPr>
          <a:xfrm>
            <a:off x="880533" y="1134321"/>
            <a:ext cx="8029575" cy="5257800"/>
          </a:xfrm>
        </p:spPr>
        <p:txBody>
          <a:bodyPr>
            <a:normAutofit fontScale="55000" lnSpcReduction="20000"/>
          </a:bodyPr>
          <a:lstStyle/>
          <a:p>
            <a:pPr marL="0" indent="0">
              <a:buNone/>
            </a:pPr>
            <a:r>
              <a:rPr lang="zh-CN" altLang="en-US" dirty="0"/>
              <a:t>例：利用类模板</a:t>
            </a:r>
            <a:r>
              <a:rPr lang="en-US" altLang="zh-CN" dirty="0" err="1"/>
              <a:t>ArrayS</a:t>
            </a:r>
            <a:r>
              <a:rPr lang="zh-CN" altLang="en-US" dirty="0"/>
              <a:t>实现通用的二维数组</a:t>
            </a:r>
            <a:endParaRPr lang="en-US" altLang="zh-CN" dirty="0"/>
          </a:p>
          <a:p>
            <a:pPr marL="0" indent="0">
              <a:buNone/>
            </a:pPr>
            <a:endParaRPr lang="en-US" altLang="zh-CN" dirty="0"/>
          </a:p>
          <a:p>
            <a:pPr marL="0" indent="0">
              <a:buNone/>
            </a:pPr>
            <a:r>
              <a:rPr lang="en-US" altLang="zh-CN" dirty="0" err="1"/>
              <a:t>int</a:t>
            </a:r>
            <a:r>
              <a:rPr lang="en-US" altLang="zh-CN" dirty="0"/>
              <a:t> main()</a:t>
            </a:r>
          </a:p>
          <a:p>
            <a:pPr marL="0" indent="0">
              <a:buNone/>
            </a:pPr>
            <a:r>
              <a:rPr lang="en-US" altLang="zh-CN" dirty="0"/>
              <a:t>{</a:t>
            </a:r>
          </a:p>
          <a:p>
            <a:pPr marL="0" indent="0">
              <a:buNone/>
            </a:pPr>
            <a:r>
              <a:rPr lang="en-US" altLang="zh-CN" dirty="0"/>
              <a:t>      </a:t>
            </a:r>
            <a:r>
              <a:rPr lang="en-US" altLang="zh-CN" dirty="0" err="1"/>
              <a:t>ArrayS</a:t>
            </a:r>
            <a:r>
              <a:rPr lang="en-US" altLang="zh-CN" dirty="0"/>
              <a:t>&lt;</a:t>
            </a:r>
            <a:r>
              <a:rPr lang="en-US" altLang="zh-CN" dirty="0" err="1"/>
              <a:t>ArrayS</a:t>
            </a:r>
            <a:r>
              <a:rPr lang="en-US" altLang="zh-CN" dirty="0"/>
              <a:t>&lt;</a:t>
            </a:r>
            <a:r>
              <a:rPr lang="en-US" altLang="zh-CN" dirty="0" err="1"/>
              <a:t>int</a:t>
            </a:r>
            <a:r>
              <a:rPr lang="en-US" altLang="zh-CN" dirty="0"/>
              <a:t>,  5, 9&gt;, 7, 15&gt;  a;</a:t>
            </a:r>
          </a:p>
          <a:p>
            <a:pPr marL="0" indent="0">
              <a:buNone/>
            </a:pPr>
            <a:endParaRPr lang="en-US" altLang="zh-CN" dirty="0"/>
          </a:p>
          <a:p>
            <a:pPr marL="0" indent="0">
              <a:buNone/>
            </a:pPr>
            <a:r>
              <a:rPr lang="nn-NO" altLang="zh-CN" dirty="0"/>
              <a:t>      for (int i =7; i &lt;= 15; ++i)</a:t>
            </a:r>
          </a:p>
          <a:p>
            <a:pPr marL="0" indent="0">
              <a:buNone/>
            </a:pPr>
            <a:r>
              <a:rPr lang="en-US" altLang="zh-CN" dirty="0"/>
              <a:t>          for (</a:t>
            </a:r>
            <a:r>
              <a:rPr lang="en-US" altLang="zh-CN" dirty="0" err="1"/>
              <a:t>int</a:t>
            </a:r>
            <a:r>
              <a:rPr lang="en-US" altLang="zh-CN" dirty="0"/>
              <a:t> j = 5; j &lt;= 9; ++j)</a:t>
            </a:r>
          </a:p>
          <a:p>
            <a:pPr marL="0" indent="0">
              <a:buNone/>
            </a:pPr>
            <a:r>
              <a:rPr lang="en-US" altLang="zh-CN" dirty="0"/>
              <a:t>               a[</a:t>
            </a:r>
            <a:r>
              <a:rPr lang="en-US" altLang="zh-CN" dirty="0" err="1"/>
              <a:t>i</a:t>
            </a:r>
            <a:r>
              <a:rPr lang="en-US" altLang="zh-CN" dirty="0"/>
              <a:t>][j] = </a:t>
            </a:r>
            <a:r>
              <a:rPr lang="en-US" altLang="zh-CN" dirty="0" err="1"/>
              <a:t>i</a:t>
            </a:r>
            <a:r>
              <a:rPr lang="en-US" altLang="zh-CN" dirty="0"/>
              <a:t> * j;</a:t>
            </a:r>
          </a:p>
          <a:p>
            <a:pPr marL="0" indent="0">
              <a:buNone/>
            </a:pPr>
            <a:r>
              <a:rPr lang="nn-NO" altLang="zh-CN" dirty="0"/>
              <a:t>      for (int i = 7; i &lt;= 15; ++i){</a:t>
            </a:r>
          </a:p>
          <a:p>
            <a:pPr marL="0" indent="0">
              <a:buNone/>
            </a:pPr>
            <a:r>
              <a:rPr lang="en-US" altLang="zh-CN" dirty="0"/>
              <a:t>          for (</a:t>
            </a:r>
            <a:r>
              <a:rPr lang="en-US" altLang="zh-CN" dirty="0" err="1"/>
              <a:t>int</a:t>
            </a:r>
            <a:r>
              <a:rPr lang="en-US" altLang="zh-CN" dirty="0"/>
              <a:t> j = 5; j &lt;= 9; ++j)</a:t>
            </a:r>
          </a:p>
          <a:p>
            <a:pPr marL="0" indent="0">
              <a:buNone/>
            </a:pPr>
            <a:r>
              <a:rPr lang="en-US" altLang="zh-CN" dirty="0"/>
              <a:t>                </a:t>
            </a:r>
            <a:r>
              <a:rPr lang="en-US" altLang="zh-CN" dirty="0" err="1"/>
              <a:t>cout</a:t>
            </a:r>
            <a:r>
              <a:rPr lang="en-US" altLang="zh-CN" dirty="0"/>
              <a:t> &lt;&lt; a[</a:t>
            </a:r>
            <a:r>
              <a:rPr lang="en-US" altLang="zh-CN" dirty="0" err="1"/>
              <a:t>i</a:t>
            </a:r>
            <a:r>
              <a:rPr lang="en-US" altLang="zh-CN" dirty="0"/>
              <a:t>][j] &lt;&lt; '\t';</a:t>
            </a:r>
          </a:p>
          <a:p>
            <a:pPr marL="0" indent="0">
              <a:buNone/>
            </a:pPr>
            <a:r>
              <a:rPr lang="en-US" altLang="zh-CN" dirty="0"/>
              <a:t>          </a:t>
            </a:r>
            <a:r>
              <a:rPr lang="en-US" altLang="zh-CN" dirty="0" err="1"/>
              <a:t>cout</a:t>
            </a:r>
            <a:r>
              <a:rPr lang="en-US" altLang="zh-CN" dirty="0"/>
              <a:t> &lt;&lt; </a:t>
            </a:r>
            <a:r>
              <a:rPr lang="en-US" altLang="zh-CN" dirty="0" err="1"/>
              <a:t>endl</a:t>
            </a:r>
            <a:r>
              <a:rPr lang="en-US" altLang="zh-CN" dirty="0"/>
              <a:t>;</a:t>
            </a:r>
          </a:p>
          <a:p>
            <a:pPr marL="0" indent="0">
              <a:buNone/>
            </a:pPr>
            <a:r>
              <a:rPr lang="en-US" altLang="zh-CN" dirty="0"/>
              <a:t>      }</a:t>
            </a:r>
          </a:p>
          <a:p>
            <a:pPr marL="0" indent="0">
              <a:buNone/>
            </a:pPr>
            <a:r>
              <a:rPr lang="zh-CN" altLang="en-US" dirty="0"/>
              <a:t>    </a:t>
            </a:r>
          </a:p>
          <a:p>
            <a:pPr marL="0" indent="0">
              <a:buNone/>
            </a:pPr>
            <a:r>
              <a:rPr lang="en-US" altLang="zh-CN" dirty="0"/>
              <a:t>    return 0; </a:t>
            </a:r>
          </a:p>
          <a:p>
            <a:pPr marL="0" indent="0">
              <a:buNone/>
            </a:pPr>
            <a:r>
              <a:rPr lang="en-US" altLang="zh-CN" dirty="0"/>
              <a:t>}</a:t>
            </a:r>
            <a:endParaRPr lang="zh-CN" altLang="en-US" dirty="0"/>
          </a:p>
        </p:txBody>
      </p:sp>
    </p:spTree>
  </p:cSld>
  <p:clrMapOvr>
    <a:masterClrMapping/>
  </p:clrMapOvr>
  <p:transition spd="med">
    <p:fade/>
  </p:transition>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智能指针</a:t>
            </a:r>
          </a:p>
        </p:txBody>
      </p:sp>
      <p:sp>
        <p:nvSpPr>
          <p:cNvPr id="5" name="矩形 4"/>
          <p:cNvSpPr/>
          <p:nvPr/>
        </p:nvSpPr>
        <p:spPr>
          <a:xfrm>
            <a:off x="780283" y="1500883"/>
            <a:ext cx="5695275" cy="461665"/>
          </a:xfrm>
          <a:prstGeom prst="rect">
            <a:avLst/>
          </a:prstGeom>
        </p:spPr>
        <p:txBody>
          <a:bodyPr wrap="square" lIns="91440" tIns="45720" rIns="91440" bIns="45720">
            <a:spAutoFit/>
          </a:bodyPr>
          <a:lstStyle/>
          <a:p>
            <a:r>
              <a:rPr lang="zh-CN" altLang="en-US" sz="2400" b="1" dirty="0">
                <a:latin typeface="微软雅黑" pitchFamily="34" charset="-122"/>
                <a:ea typeface="微软雅黑" pitchFamily="34" charset="-122"/>
              </a:rPr>
              <a:t> 问题引入</a:t>
            </a:r>
          </a:p>
        </p:txBody>
      </p:sp>
      <p:sp>
        <p:nvSpPr>
          <p:cNvPr id="7" name="文本框 29"/>
          <p:cNvSpPr txBox="1"/>
          <p:nvPr/>
        </p:nvSpPr>
        <p:spPr>
          <a:xfrm>
            <a:off x="5346504" y="2362201"/>
            <a:ext cx="5411549" cy="1457579"/>
          </a:xfrm>
          <a:prstGeom prst="rect">
            <a:avLst/>
          </a:prstGeom>
          <a:noFill/>
        </p:spPr>
        <p:txBody>
          <a:bodyPr wrap="square" lIns="91440" tIns="45720" rIns="91440" bIns="45720" rtlCol="0">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有内存泄漏的可能</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1867" dirty="0">
                <a:latin typeface="微软雅黑" panose="020B0503020204020204" pitchFamily="34" charset="-122"/>
                <a:ea typeface="微软雅黑" panose="020B0503020204020204" pitchFamily="34" charset="-122"/>
              </a:rPr>
              <a:t>当</a:t>
            </a:r>
            <a:r>
              <a:rPr lang="en-US" altLang="zh-CN" sz="1867" dirty="0">
                <a:latin typeface="微软雅黑" panose="020B0503020204020204" pitchFamily="34" charset="-122"/>
                <a:ea typeface="微软雅黑" panose="020B0503020204020204" pitchFamily="34" charset="-122"/>
              </a:rPr>
              <a:t>*</a:t>
            </a:r>
            <a:r>
              <a:rPr lang="en-US" altLang="zh-CN" sz="1867" dirty="0" err="1">
                <a:latin typeface="微软雅黑" panose="020B0503020204020204" pitchFamily="34" charset="-122"/>
                <a:ea typeface="微软雅黑" panose="020B0503020204020204" pitchFamily="34" charset="-122"/>
              </a:rPr>
              <a:t>ps</a:t>
            </a:r>
            <a:r>
              <a:rPr lang="en-US" altLang="zh-CN" sz="1867" dirty="0">
                <a:latin typeface="微软雅黑" panose="020B0503020204020204" pitchFamily="34" charset="-122"/>
                <a:ea typeface="微软雅黑" panose="020B0503020204020204" pitchFamily="34" charset="-122"/>
              </a:rPr>
              <a:t> </a:t>
            </a:r>
            <a:r>
              <a:rPr lang="zh-CN" altLang="en-US" sz="1867" dirty="0">
                <a:latin typeface="微软雅黑" panose="020B0503020204020204" pitchFamily="34" charset="-122"/>
                <a:ea typeface="微软雅黑" panose="020B0503020204020204" pitchFamily="34" charset="-122"/>
              </a:rPr>
              <a:t>等于 </a:t>
            </a:r>
            <a:r>
              <a:rPr lang="en-US" altLang="zh-CN" sz="1867" dirty="0">
                <a:latin typeface="微软雅黑" panose="020B0503020204020204" pitchFamily="34" charset="-122"/>
                <a:ea typeface="微软雅黑" panose="020B0503020204020204" pitchFamily="34" charset="-122"/>
              </a:rPr>
              <a:t>0 </a:t>
            </a:r>
            <a:r>
              <a:rPr lang="zh-CN" altLang="en-US" sz="1867" dirty="0">
                <a:latin typeface="微软雅黑" panose="020B0503020204020204" pitchFamily="34" charset="-122"/>
                <a:ea typeface="微软雅黑" panose="020B0503020204020204" pitchFamily="34" charset="-122"/>
              </a:rPr>
              <a:t>时，局部变量</a:t>
            </a:r>
            <a:r>
              <a:rPr lang="en-US" altLang="zh-CN" sz="1867" dirty="0" err="1">
                <a:latin typeface="微软雅黑" panose="020B0503020204020204" pitchFamily="34" charset="-122"/>
                <a:ea typeface="微软雅黑" panose="020B0503020204020204" pitchFamily="34" charset="-122"/>
              </a:rPr>
              <a:t>ps</a:t>
            </a:r>
            <a:r>
              <a:rPr lang="zh-CN" altLang="en-US" sz="1867" dirty="0">
                <a:latin typeface="微软雅黑" panose="020B0503020204020204" pitchFamily="34" charset="-122"/>
                <a:ea typeface="微软雅黑" panose="020B0503020204020204" pitchFamily="34" charset="-122"/>
              </a:rPr>
              <a:t>的空间被释放，但</a:t>
            </a:r>
            <a:r>
              <a:rPr lang="en-US" altLang="zh-CN" sz="1867" dirty="0" err="1">
                <a:latin typeface="微软雅黑" panose="020B0503020204020204" pitchFamily="34" charset="-122"/>
                <a:ea typeface="微软雅黑" panose="020B0503020204020204" pitchFamily="34" charset="-122"/>
              </a:rPr>
              <a:t>ps</a:t>
            </a:r>
            <a:r>
              <a:rPr lang="zh-CN" altLang="en-US" sz="1867" dirty="0">
                <a:latin typeface="微软雅黑" panose="020B0503020204020204" pitchFamily="34" charset="-122"/>
                <a:ea typeface="微软雅黑" panose="020B0503020204020204" pitchFamily="34" charset="-122"/>
              </a:rPr>
              <a:t>指向的动态变量没有释放</a:t>
            </a:r>
          </a:p>
        </p:txBody>
      </p:sp>
      <p:sp>
        <p:nvSpPr>
          <p:cNvPr id="8" name="文本框 29"/>
          <p:cNvSpPr txBox="1"/>
          <p:nvPr/>
        </p:nvSpPr>
        <p:spPr>
          <a:xfrm>
            <a:off x="5167839" y="4552951"/>
            <a:ext cx="5411549" cy="581057"/>
          </a:xfrm>
          <a:prstGeom prst="rect">
            <a:avLst/>
          </a:prstGeom>
          <a:noFill/>
        </p:spPr>
        <p:txBody>
          <a:bodyPr wrap="square" lIns="91440" tIns="45720" rIns="91440" bIns="45720" rtlCol="0">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解决方案：使用智能指针</a:t>
            </a:r>
          </a:p>
        </p:txBody>
      </p:sp>
      <p:sp>
        <p:nvSpPr>
          <p:cNvPr id="10" name="TextBox 9"/>
          <p:cNvSpPr txBox="1"/>
          <p:nvPr/>
        </p:nvSpPr>
        <p:spPr>
          <a:xfrm>
            <a:off x="1054563" y="2362201"/>
            <a:ext cx="3831763" cy="2390911"/>
          </a:xfrm>
          <a:prstGeom prst="rect">
            <a:avLst/>
          </a:prstGeom>
          <a:noFill/>
        </p:spPr>
        <p:txBody>
          <a:bodyPr wrap="square" rtlCol="0">
            <a:spAutoFit/>
          </a:bodyPr>
          <a:lstStyle/>
          <a:p>
            <a:r>
              <a:rPr lang="en-US" altLang="zh-CN" sz="1867" dirty="0">
                <a:latin typeface="微软雅黑" pitchFamily="34" charset="-122"/>
                <a:ea typeface="微软雅黑" pitchFamily="34" charset="-122"/>
              </a:rPr>
              <a:t>void  f (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&amp;data)</a:t>
            </a:r>
          </a:p>
          <a:p>
            <a:r>
              <a:rPr lang="en-US" altLang="zh-CN" sz="1867" dirty="0">
                <a:latin typeface="微软雅黑" pitchFamily="34" charset="-122"/>
                <a:ea typeface="微软雅黑" pitchFamily="34" charset="-122"/>
              </a:rPr>
              <a:t>{</a:t>
            </a:r>
          </a:p>
          <a:p>
            <a:r>
              <a:rPr lang="en-US" altLang="zh-CN" sz="1867" dirty="0">
                <a:latin typeface="微软雅黑" pitchFamily="34" charset="-122"/>
                <a:ea typeface="微软雅黑" pitchFamily="34" charset="-122"/>
              </a:rPr>
              <a:t>      int *</a:t>
            </a:r>
            <a:r>
              <a:rPr lang="en-US" altLang="zh-CN" sz="1867" dirty="0" err="1">
                <a:latin typeface="微软雅黑" pitchFamily="34" charset="-122"/>
                <a:ea typeface="微软雅黑" pitchFamily="34" charset="-122"/>
              </a:rPr>
              <a:t>ps</a:t>
            </a:r>
            <a:r>
              <a:rPr lang="en-US" altLang="zh-CN" sz="1867" dirty="0">
                <a:latin typeface="微软雅黑" pitchFamily="34" charset="-122"/>
                <a:ea typeface="微软雅黑" pitchFamily="34" charset="-122"/>
              </a:rPr>
              <a:t> =new int(data);</a:t>
            </a:r>
          </a:p>
          <a:p>
            <a:r>
              <a:rPr lang="en-US" altLang="zh-CN" sz="1867" dirty="0">
                <a:latin typeface="微软雅黑" pitchFamily="34" charset="-122"/>
                <a:ea typeface="微软雅黑" pitchFamily="34" charset="-122"/>
              </a:rPr>
              <a:t>      ……</a:t>
            </a:r>
          </a:p>
          <a:p>
            <a:r>
              <a:rPr lang="en-US" altLang="zh-CN" sz="1867" dirty="0">
                <a:latin typeface="微软雅黑" pitchFamily="34" charset="-122"/>
                <a:ea typeface="微软雅黑" pitchFamily="34" charset="-122"/>
              </a:rPr>
              <a:t>       if  ( *</a:t>
            </a:r>
            <a:r>
              <a:rPr lang="en-US" altLang="zh-CN" sz="1867" dirty="0" err="1">
                <a:latin typeface="微软雅黑" pitchFamily="34" charset="-122"/>
                <a:ea typeface="微软雅黑" pitchFamily="34" charset="-122"/>
              </a:rPr>
              <a:t>ps</a:t>
            </a:r>
            <a:r>
              <a:rPr lang="en-US" altLang="zh-CN" sz="1867" dirty="0">
                <a:latin typeface="微软雅黑" pitchFamily="34" charset="-122"/>
                <a:ea typeface="微软雅黑" pitchFamily="34" charset="-122"/>
              </a:rPr>
              <a:t> == 0)  return; </a:t>
            </a:r>
          </a:p>
          <a:p>
            <a:r>
              <a:rPr lang="en-US" altLang="zh-CN" sz="1867" dirty="0">
                <a:latin typeface="微软雅黑" pitchFamily="34" charset="-122"/>
                <a:ea typeface="微软雅黑" pitchFamily="34" charset="-122"/>
              </a:rPr>
              <a:t>      data= </a:t>
            </a:r>
            <a:r>
              <a:rPr lang="zh-CN" altLang="en-US" sz="1867" dirty="0">
                <a:latin typeface="微软雅黑" pitchFamily="34" charset="-122"/>
                <a:ea typeface="微软雅黑" pitchFamily="34" charset="-122"/>
              </a:rPr>
              <a:t>*</a:t>
            </a:r>
            <a:r>
              <a:rPr lang="en-US" altLang="zh-CN" sz="1867" dirty="0" err="1">
                <a:latin typeface="微软雅黑" pitchFamily="34" charset="-122"/>
                <a:ea typeface="微软雅黑" pitchFamily="34" charset="-122"/>
              </a:rPr>
              <a:t>ps</a:t>
            </a:r>
            <a:r>
              <a:rPr lang="en-US" altLang="zh-CN" sz="1867" dirty="0">
                <a:latin typeface="微软雅黑" pitchFamily="34" charset="-122"/>
                <a:ea typeface="微软雅黑" pitchFamily="34" charset="-122"/>
              </a:rPr>
              <a:t>;</a:t>
            </a:r>
          </a:p>
          <a:p>
            <a:r>
              <a:rPr lang="en-US" altLang="zh-CN" sz="1867" dirty="0">
                <a:latin typeface="微软雅黑" pitchFamily="34" charset="-122"/>
                <a:ea typeface="微软雅黑" pitchFamily="34" charset="-122"/>
              </a:rPr>
              <a:t>      delete </a:t>
            </a:r>
            <a:r>
              <a:rPr lang="en-US" altLang="zh-CN" sz="1867" dirty="0" err="1">
                <a:latin typeface="微软雅黑" pitchFamily="34" charset="-122"/>
                <a:ea typeface="微软雅黑" pitchFamily="34" charset="-122"/>
              </a:rPr>
              <a:t>ps</a:t>
            </a:r>
            <a:r>
              <a:rPr lang="en-US" altLang="zh-CN" sz="1867" dirty="0">
                <a:latin typeface="微软雅黑" pitchFamily="34" charset="-122"/>
                <a:ea typeface="微软雅黑" pitchFamily="34" charset="-122"/>
              </a:rPr>
              <a:t>;</a:t>
            </a:r>
          </a:p>
          <a:p>
            <a:r>
              <a:rPr lang="en-US" altLang="zh-CN" sz="1867" dirty="0">
                <a:latin typeface="微软雅黑" pitchFamily="34" charset="-122"/>
                <a:ea typeface="微软雅黑" pitchFamily="34" charset="-122"/>
              </a:rPr>
              <a:t>}</a:t>
            </a:r>
            <a:endParaRPr lang="zh-CN" altLang="en-US" sz="1867" dirty="0">
              <a:latin typeface="微软雅黑" pitchFamily="34" charset="-122"/>
              <a:ea typeface="微软雅黑"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智能指针</a:t>
            </a:r>
          </a:p>
        </p:txBody>
      </p:sp>
      <p:sp>
        <p:nvSpPr>
          <p:cNvPr id="4" name="文本框 6"/>
          <p:cNvSpPr txBox="1"/>
          <p:nvPr/>
        </p:nvSpPr>
        <p:spPr>
          <a:xfrm>
            <a:off x="722037" y="1451319"/>
            <a:ext cx="11174688" cy="581057"/>
          </a:xfrm>
          <a:prstGeom prst="rect">
            <a:avLst/>
          </a:prstGeom>
          <a:noFill/>
        </p:spPr>
        <p:txBody>
          <a:bodyPr wrap="square" lIns="91440" tIns="45720" rIns="91440" bIns="45720" rtlCol="0">
            <a:spAutoFit/>
          </a:bodyPr>
          <a:lstStyle/>
          <a:p>
            <a:pPr>
              <a:lnSpc>
                <a:spcPct val="150000"/>
              </a:lnSpc>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可以在释放指针本身的空间时调用它指向的对象的析构函数析构它指向的对象</a:t>
            </a:r>
          </a:p>
        </p:txBody>
      </p:sp>
      <p:sp>
        <p:nvSpPr>
          <p:cNvPr id="5" name="文本框 7"/>
          <p:cNvSpPr txBox="1"/>
          <p:nvPr/>
        </p:nvSpPr>
        <p:spPr>
          <a:xfrm>
            <a:off x="859440" y="4490243"/>
            <a:ext cx="4617435" cy="1334596"/>
          </a:xfrm>
          <a:prstGeom prst="rect">
            <a:avLst/>
          </a:prstGeom>
          <a:noFill/>
        </p:spPr>
        <p:txBody>
          <a:bodyPr wrap="square" lIns="91440" tIns="45720" rIns="91440" bIns="45720" rtlCol="0">
            <a:spAutoFit/>
          </a:bodyPr>
          <a:lstStyle/>
          <a:p>
            <a:pPr>
              <a:lnSpc>
                <a:spcPct val="150000"/>
              </a:lnSpc>
            </a:pPr>
            <a:r>
              <a:rPr lang="en-US" altLang="zh-CN" sz="1867" dirty="0" err="1">
                <a:latin typeface="微软雅黑" panose="020B0503020204020204" pitchFamily="34" charset="-122"/>
                <a:ea typeface="微软雅黑" panose="020B0503020204020204" pitchFamily="34" charset="-122"/>
              </a:rPr>
              <a:t>auto_ptr</a:t>
            </a:r>
            <a:r>
              <a:rPr lang="zh-CN" altLang="en-US" sz="1867" dirty="0">
                <a:latin typeface="微软雅黑" panose="020B0503020204020204" pitchFamily="34" charset="-122"/>
                <a:ea typeface="微软雅黑" panose="020B0503020204020204" pitchFamily="34" charset="-122"/>
              </a:rPr>
              <a:t>：       </a:t>
            </a:r>
            <a:r>
              <a:rPr lang="en-US" altLang="zh-CN" sz="1867" dirty="0">
                <a:latin typeface="微软雅黑" panose="020B0503020204020204" pitchFamily="34" charset="-122"/>
                <a:ea typeface="微软雅黑" panose="020B0503020204020204" pitchFamily="34" charset="-122"/>
              </a:rPr>
              <a:t>C++98</a:t>
            </a:r>
            <a:r>
              <a:rPr lang="zh-CN" altLang="en-US" sz="1867" dirty="0">
                <a:latin typeface="微软雅黑" panose="020B0503020204020204" pitchFamily="34" charset="-122"/>
                <a:ea typeface="微软雅黑" panose="020B0503020204020204" pitchFamily="34" charset="-122"/>
              </a:rPr>
              <a:t>的解决方案</a:t>
            </a:r>
            <a:endParaRPr lang="en-US" altLang="zh-CN" sz="1867" dirty="0">
              <a:latin typeface="微软雅黑" panose="020B0503020204020204" pitchFamily="34" charset="-122"/>
              <a:ea typeface="微软雅黑" panose="020B0503020204020204" pitchFamily="34" charset="-122"/>
            </a:endParaRPr>
          </a:p>
          <a:p>
            <a:pPr>
              <a:lnSpc>
                <a:spcPct val="150000"/>
              </a:lnSpc>
            </a:pPr>
            <a:r>
              <a:rPr lang="en-US" altLang="zh-CN" sz="1867" dirty="0" err="1">
                <a:latin typeface="微软雅黑" panose="020B0503020204020204" pitchFamily="34" charset="-122"/>
                <a:ea typeface="微软雅黑" panose="020B0503020204020204" pitchFamily="34" charset="-122"/>
              </a:rPr>
              <a:t>unique_ptr</a:t>
            </a:r>
            <a:endParaRPr lang="en-US" altLang="zh-CN" sz="1867" dirty="0">
              <a:latin typeface="微软雅黑" panose="020B0503020204020204" pitchFamily="34" charset="-122"/>
              <a:ea typeface="微软雅黑" panose="020B0503020204020204" pitchFamily="34" charset="-122"/>
            </a:endParaRPr>
          </a:p>
          <a:p>
            <a:pPr>
              <a:lnSpc>
                <a:spcPct val="150000"/>
              </a:lnSpc>
            </a:pPr>
            <a:r>
              <a:rPr lang="en-US" altLang="zh-CN" sz="1867" dirty="0" err="1">
                <a:latin typeface="微软雅黑" panose="020B0503020204020204" pitchFamily="34" charset="-122"/>
                <a:ea typeface="微软雅黑" panose="020B0503020204020204" pitchFamily="34" charset="-122"/>
              </a:rPr>
              <a:t>shared_ptr</a:t>
            </a:r>
            <a:endParaRPr lang="en-US" altLang="zh-CN" sz="1867" dirty="0">
              <a:latin typeface="微软雅黑" panose="020B0503020204020204" pitchFamily="34" charset="-122"/>
              <a:ea typeface="微软雅黑" panose="020B0503020204020204" pitchFamily="34" charset="-122"/>
            </a:endParaRPr>
          </a:p>
        </p:txBody>
      </p:sp>
      <p:sp>
        <p:nvSpPr>
          <p:cNvPr id="6" name="文本框 6"/>
          <p:cNvSpPr txBox="1"/>
          <p:nvPr/>
        </p:nvSpPr>
        <p:spPr>
          <a:xfrm>
            <a:off x="906032" y="4029537"/>
            <a:ext cx="2501307" cy="581057"/>
          </a:xfrm>
          <a:prstGeom prst="rect">
            <a:avLst/>
          </a:prstGeom>
          <a:noFill/>
        </p:spPr>
        <p:txBody>
          <a:bodyPr wrap="square" lIns="91440" tIns="45720" rIns="91440" bIns="45720" rtlCol="0">
            <a:spAutoFit/>
          </a:bodyPr>
          <a:lstStyle/>
          <a:p>
            <a:pPr>
              <a:lnSpc>
                <a:spcPct val="150000"/>
              </a:lnSpc>
            </a:pPr>
            <a:r>
              <a:rPr lang="en-US" altLang="zh-CN" sz="2400" b="1" dirty="0">
                <a:latin typeface="微软雅黑" panose="020B0503020204020204" pitchFamily="34" charset="-122"/>
                <a:ea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rPr>
              <a:t>种智能指针</a:t>
            </a:r>
          </a:p>
        </p:txBody>
      </p:sp>
      <p:sp>
        <p:nvSpPr>
          <p:cNvPr id="7" name="文本框 6"/>
          <p:cNvSpPr txBox="1"/>
          <p:nvPr/>
        </p:nvSpPr>
        <p:spPr>
          <a:xfrm>
            <a:off x="859441" y="2466975"/>
            <a:ext cx="7644684" cy="1135054"/>
          </a:xfrm>
          <a:prstGeom prst="rect">
            <a:avLst/>
          </a:prstGeom>
          <a:noFill/>
        </p:spPr>
        <p:txBody>
          <a:bodyPr wrap="square" lIns="91440" tIns="45720" rIns="91440" bIns="45720" rtlCol="0">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智能指针是一个类模板，模板参数是指向的对象类型</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包含在头文件</a:t>
            </a:r>
            <a:r>
              <a:rPr lang="en-US" altLang="zh-CN" sz="2400" b="1" dirty="0">
                <a:latin typeface="微软雅黑" panose="020B0503020204020204" pitchFamily="34" charset="-122"/>
                <a:ea typeface="微软雅黑" panose="020B0503020204020204" pitchFamily="34" charset="-122"/>
              </a:rPr>
              <a:t>memory</a:t>
            </a:r>
            <a:r>
              <a:rPr lang="zh-CN" altLang="en-US" sz="2400" b="1" dirty="0">
                <a:latin typeface="微软雅黑" panose="020B0503020204020204" pitchFamily="34" charset="-122"/>
                <a:ea typeface="微软雅黑" panose="020B0503020204020204" pitchFamily="34" charset="-122"/>
              </a:rPr>
              <a:t>中</a:t>
            </a:r>
          </a:p>
        </p:txBody>
      </p:sp>
      <p:sp>
        <p:nvSpPr>
          <p:cNvPr id="8" name="右大括号 7"/>
          <p:cNvSpPr/>
          <p:nvPr/>
        </p:nvSpPr>
        <p:spPr>
          <a:xfrm>
            <a:off x="2552701" y="5120698"/>
            <a:ext cx="184727" cy="564319"/>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lIns="91440" tIns="45720" rIns="91440" bIns="45720" rtlCol="0" anchor="ctr"/>
          <a:lstStyle/>
          <a:p>
            <a:pPr algn="ctr"/>
            <a:endParaRPr lang="zh-CN" altLang="en-US" sz="1867" dirty="0"/>
          </a:p>
        </p:txBody>
      </p:sp>
      <p:sp>
        <p:nvSpPr>
          <p:cNvPr id="9" name="TextBox 8"/>
          <p:cNvSpPr txBox="1"/>
          <p:nvPr/>
        </p:nvSpPr>
        <p:spPr>
          <a:xfrm>
            <a:off x="3253820" y="5305426"/>
            <a:ext cx="2847976" cy="379656"/>
          </a:xfrm>
          <a:prstGeom prst="rect">
            <a:avLst/>
          </a:prstGeom>
          <a:noFill/>
        </p:spPr>
        <p:txBody>
          <a:bodyPr wrap="square" lIns="91440" tIns="45720" rIns="91440" bIns="45720" rtlCol="0">
            <a:spAutoFit/>
          </a:bodyPr>
          <a:lstStyle/>
          <a:p>
            <a:r>
              <a:rPr lang="en-US" altLang="zh-CN" sz="1867" dirty="0"/>
              <a:t>C++11</a:t>
            </a:r>
            <a:r>
              <a:rPr lang="zh-CN" altLang="en-US" sz="1867" dirty="0"/>
              <a:t>的方案</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linds(horizontal)">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animBg="1"/>
      <p:bldP spid="9" grpId="0"/>
    </p:bld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智能指针使用示例</a:t>
            </a:r>
          </a:p>
        </p:txBody>
      </p:sp>
      <p:sp>
        <p:nvSpPr>
          <p:cNvPr id="4" name="矩形 3"/>
          <p:cNvSpPr/>
          <p:nvPr/>
        </p:nvSpPr>
        <p:spPr>
          <a:xfrm>
            <a:off x="435553" y="1348801"/>
            <a:ext cx="11565947" cy="5264133"/>
          </a:xfrm>
          <a:prstGeom prst="rect">
            <a:avLst/>
          </a:prstGeom>
        </p:spPr>
        <p:txBody>
          <a:bodyPr wrap="square" lIns="91440" tIns="45720" rIns="91440" bIns="45720">
            <a:spAutoFit/>
          </a:bodyPr>
          <a:lstStyle/>
          <a:p>
            <a:r>
              <a:rPr lang="en-US" altLang="zh-CN" sz="1867" dirty="0">
                <a:latin typeface="微软雅黑" pitchFamily="34" charset="-122"/>
                <a:ea typeface="微软雅黑" pitchFamily="34" charset="-122"/>
              </a:rPr>
              <a:t>class Report</a:t>
            </a:r>
          </a:p>
          <a:p>
            <a:r>
              <a:rPr lang="en-US" altLang="zh-CN" sz="1867" dirty="0">
                <a:latin typeface="微软雅黑" pitchFamily="34" charset="-122"/>
                <a:ea typeface="微软雅黑" pitchFamily="34" charset="-122"/>
              </a:rPr>
              <a:t>{</a:t>
            </a:r>
          </a:p>
          <a:p>
            <a:r>
              <a:rPr lang="en-US" altLang="zh-CN" sz="1867" dirty="0">
                <a:latin typeface="微软雅黑" pitchFamily="34" charset="-122"/>
                <a:ea typeface="微软雅黑" pitchFamily="34" charset="-122"/>
              </a:rPr>
              <a:t>private:</a:t>
            </a:r>
          </a:p>
          <a:p>
            <a:r>
              <a:rPr lang="en-US" altLang="zh-CN" sz="1867" dirty="0">
                <a:latin typeface="微软雅黑" pitchFamily="34" charset="-122"/>
                <a:ea typeface="微软雅黑" pitchFamily="34" charset="-122"/>
              </a:rPr>
              <a:t>     string </a:t>
            </a:r>
            <a:r>
              <a:rPr lang="en-US" altLang="zh-CN" sz="1867" dirty="0" err="1">
                <a:latin typeface="微软雅黑" pitchFamily="34" charset="-122"/>
                <a:ea typeface="微软雅黑" pitchFamily="34" charset="-122"/>
              </a:rPr>
              <a:t>str</a:t>
            </a:r>
            <a:r>
              <a:rPr lang="en-US" altLang="zh-CN" sz="1867" dirty="0">
                <a:latin typeface="微软雅黑" pitchFamily="34" charset="-122"/>
                <a:ea typeface="微软雅黑" pitchFamily="34" charset="-122"/>
              </a:rPr>
              <a:t>;</a:t>
            </a:r>
          </a:p>
          <a:p>
            <a:r>
              <a:rPr lang="en-US" altLang="zh-CN" sz="1867" dirty="0">
                <a:latin typeface="微软雅黑" pitchFamily="34" charset="-122"/>
                <a:ea typeface="微软雅黑" pitchFamily="34" charset="-122"/>
              </a:rPr>
              <a:t>public:</a:t>
            </a:r>
          </a:p>
          <a:p>
            <a:r>
              <a:rPr lang="en-US" altLang="zh-CN" sz="1867" dirty="0">
                <a:latin typeface="微软雅黑" pitchFamily="34" charset="-122"/>
                <a:ea typeface="微软雅黑" pitchFamily="34" charset="-122"/>
              </a:rPr>
              <a:t>    Report(const  string s) : </a:t>
            </a:r>
            <a:r>
              <a:rPr lang="en-US" altLang="zh-CN" sz="1867" dirty="0" err="1">
                <a:latin typeface="微软雅黑" pitchFamily="34" charset="-122"/>
                <a:ea typeface="微软雅黑" pitchFamily="34" charset="-122"/>
              </a:rPr>
              <a:t>str</a:t>
            </a:r>
            <a:r>
              <a:rPr lang="en-US" altLang="zh-CN" sz="1867" dirty="0">
                <a:latin typeface="微软雅黑" pitchFamily="34" charset="-122"/>
                <a:ea typeface="微软雅黑" pitchFamily="34" charset="-122"/>
              </a:rPr>
              <a:t>(s) {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"Object created!\n"; }</a:t>
            </a:r>
          </a:p>
          <a:p>
            <a:r>
              <a:rPr lang="en-US" altLang="zh-CN" sz="1867" dirty="0">
                <a:latin typeface="微软雅黑" pitchFamily="34" charset="-122"/>
                <a:ea typeface="微软雅黑" pitchFamily="34" charset="-122"/>
              </a:rPr>
              <a:t>    ~Report() {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"Object deleted!\n"; }</a:t>
            </a:r>
          </a:p>
          <a:p>
            <a:r>
              <a:rPr lang="en-US" altLang="zh-CN" sz="1867" dirty="0">
                <a:latin typeface="微软雅黑" pitchFamily="34" charset="-122"/>
                <a:ea typeface="微软雅黑" pitchFamily="34" charset="-122"/>
              </a:rPr>
              <a:t>    void comment() const {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a:t>
            </a:r>
            <a:r>
              <a:rPr lang="en-US" altLang="zh-CN" sz="1867" dirty="0" err="1">
                <a:latin typeface="微软雅黑" pitchFamily="34" charset="-122"/>
                <a:ea typeface="微软雅黑" pitchFamily="34" charset="-122"/>
              </a:rPr>
              <a:t>str</a:t>
            </a:r>
            <a:r>
              <a:rPr lang="en-US" altLang="zh-CN" sz="1867" dirty="0">
                <a:latin typeface="微软雅黑" pitchFamily="34" charset="-122"/>
                <a:ea typeface="微软雅黑" pitchFamily="34" charset="-122"/>
              </a:rPr>
              <a:t> &lt;&lt; "\n"; }</a:t>
            </a:r>
          </a:p>
          <a:p>
            <a:r>
              <a:rPr lang="en-US" altLang="zh-CN" sz="1867" dirty="0">
                <a:latin typeface="微软雅黑" pitchFamily="34" charset="-122"/>
                <a:ea typeface="微软雅黑" pitchFamily="34" charset="-122"/>
              </a:rPr>
              <a:t>};</a:t>
            </a:r>
          </a:p>
          <a:p>
            <a:endParaRPr lang="zh-CN" altLang="en-US" sz="1867" dirty="0">
              <a:latin typeface="微软雅黑" pitchFamily="34" charset="-122"/>
              <a:ea typeface="微软雅黑" pitchFamily="34" charset="-122"/>
            </a:endParaRPr>
          </a:p>
          <a:p>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main()</a:t>
            </a:r>
          </a:p>
          <a:p>
            <a:r>
              <a:rPr lang="en-US" altLang="zh-CN" sz="1867" dirty="0">
                <a:latin typeface="微软雅黑" pitchFamily="34" charset="-122"/>
                <a:ea typeface="微软雅黑" pitchFamily="34" charset="-122"/>
              </a:rPr>
              <a:t>{</a:t>
            </a:r>
          </a:p>
          <a:p>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auto_ptr</a:t>
            </a:r>
            <a:r>
              <a:rPr lang="en-US" altLang="zh-CN" sz="1867" dirty="0">
                <a:latin typeface="微软雅黑" pitchFamily="34" charset="-122"/>
                <a:ea typeface="微软雅黑" pitchFamily="34" charset="-122"/>
              </a:rPr>
              <a:t>&lt;Report&gt;  </a:t>
            </a:r>
            <a:r>
              <a:rPr lang="en-US" altLang="zh-CN" sz="1867" dirty="0" err="1">
                <a:latin typeface="微软雅黑" pitchFamily="34" charset="-122"/>
                <a:ea typeface="微软雅黑" pitchFamily="34" charset="-122"/>
              </a:rPr>
              <a:t>ps</a:t>
            </a:r>
            <a:r>
              <a:rPr lang="en-US" altLang="zh-CN" sz="1867" dirty="0">
                <a:latin typeface="微软雅黑" pitchFamily="34" charset="-122"/>
                <a:ea typeface="微软雅黑" pitchFamily="34" charset="-122"/>
              </a:rPr>
              <a:t> (new Report("using </a:t>
            </a:r>
            <a:r>
              <a:rPr lang="en-US" altLang="zh-CN" sz="1867" dirty="0" err="1">
                <a:latin typeface="微软雅黑" pitchFamily="34" charset="-122"/>
                <a:ea typeface="微软雅黑" pitchFamily="34" charset="-122"/>
              </a:rPr>
              <a:t>auto_ptr</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ps</a:t>
            </a:r>
            <a:r>
              <a:rPr lang="en-US" altLang="zh-CN" sz="1867" dirty="0">
                <a:latin typeface="微软雅黑" pitchFamily="34" charset="-122"/>
                <a:ea typeface="微软雅黑" pitchFamily="34" charset="-122"/>
              </a:rPr>
              <a:t>-&gt;comment();   </a:t>
            </a:r>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a:t>
            </a:r>
          </a:p>
          <a:p>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shared_ptr</a:t>
            </a:r>
            <a:r>
              <a:rPr lang="en-US" altLang="zh-CN" sz="1867" dirty="0">
                <a:latin typeface="微软雅黑" pitchFamily="34" charset="-122"/>
                <a:ea typeface="微软雅黑" pitchFamily="34" charset="-122"/>
              </a:rPr>
              <a:t>&lt;Report&gt;  </a:t>
            </a:r>
            <a:r>
              <a:rPr lang="en-US" altLang="zh-CN" sz="1867" dirty="0" err="1">
                <a:latin typeface="微软雅黑" pitchFamily="34" charset="-122"/>
                <a:ea typeface="微软雅黑" pitchFamily="34" charset="-122"/>
              </a:rPr>
              <a:t>ps</a:t>
            </a:r>
            <a:r>
              <a:rPr lang="en-US" altLang="zh-CN" sz="1867" dirty="0">
                <a:latin typeface="微软雅黑" pitchFamily="34" charset="-122"/>
                <a:ea typeface="微软雅黑" pitchFamily="34" charset="-122"/>
              </a:rPr>
              <a:t> (new Report("using </a:t>
            </a:r>
            <a:r>
              <a:rPr lang="en-US" altLang="zh-CN" sz="1867" dirty="0" err="1">
                <a:latin typeface="微软雅黑" pitchFamily="34" charset="-122"/>
                <a:ea typeface="微软雅黑" pitchFamily="34" charset="-122"/>
              </a:rPr>
              <a:t>shared_ptr</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ps</a:t>
            </a:r>
            <a:r>
              <a:rPr lang="en-US" altLang="zh-CN" sz="1867" dirty="0">
                <a:latin typeface="微软雅黑" pitchFamily="34" charset="-122"/>
                <a:ea typeface="微软雅黑" pitchFamily="34" charset="-122"/>
              </a:rPr>
              <a:t>-&gt;comment();</a:t>
            </a:r>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a:t>
            </a:r>
          </a:p>
          <a:p>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unique_ptr</a:t>
            </a:r>
            <a:r>
              <a:rPr lang="en-US" altLang="zh-CN" sz="1867" dirty="0">
                <a:latin typeface="微软雅黑" pitchFamily="34" charset="-122"/>
                <a:ea typeface="微软雅黑" pitchFamily="34" charset="-122"/>
              </a:rPr>
              <a:t>&lt;Report&gt;  </a:t>
            </a:r>
            <a:r>
              <a:rPr lang="en-US" altLang="zh-CN" sz="1867" dirty="0" err="1">
                <a:latin typeface="微软雅黑" pitchFamily="34" charset="-122"/>
                <a:ea typeface="微软雅黑" pitchFamily="34" charset="-122"/>
              </a:rPr>
              <a:t>ps</a:t>
            </a:r>
            <a:r>
              <a:rPr lang="en-US" altLang="zh-CN" sz="1867" dirty="0">
                <a:latin typeface="微软雅黑" pitchFamily="34" charset="-122"/>
                <a:ea typeface="微软雅黑" pitchFamily="34" charset="-122"/>
              </a:rPr>
              <a:t> (new Report("using </a:t>
            </a:r>
            <a:r>
              <a:rPr lang="en-US" altLang="zh-CN" sz="1867" dirty="0" err="1">
                <a:latin typeface="微软雅黑" pitchFamily="34" charset="-122"/>
                <a:ea typeface="微软雅黑" pitchFamily="34" charset="-122"/>
              </a:rPr>
              <a:t>unique_ptr</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ps</a:t>
            </a:r>
            <a:r>
              <a:rPr lang="en-US" altLang="zh-CN" sz="1867" dirty="0">
                <a:latin typeface="微软雅黑" pitchFamily="34" charset="-122"/>
                <a:ea typeface="微软雅黑" pitchFamily="34" charset="-122"/>
              </a:rPr>
              <a:t>-&gt;comment();</a:t>
            </a:r>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a:t>
            </a:r>
          </a:p>
          <a:p>
            <a:r>
              <a:rPr lang="en-US" altLang="zh-CN" sz="1867" dirty="0">
                <a:latin typeface="微软雅黑" pitchFamily="34" charset="-122"/>
                <a:ea typeface="微软雅黑" pitchFamily="34" charset="-122"/>
              </a:rPr>
              <a:t> </a:t>
            </a:r>
          </a:p>
          <a:p>
            <a:r>
              <a:rPr lang="en-US" altLang="zh-CN" sz="1867" dirty="0">
                <a:latin typeface="微软雅黑" pitchFamily="34" charset="-122"/>
                <a:ea typeface="微软雅黑" pitchFamily="34" charset="-122"/>
              </a:rPr>
              <a:t>    return 0;</a:t>
            </a:r>
          </a:p>
          <a:p>
            <a:r>
              <a:rPr lang="en-US" altLang="zh-CN" sz="1867" dirty="0">
                <a:latin typeface="微软雅黑" pitchFamily="34" charset="-122"/>
                <a:ea typeface="微软雅黑" pitchFamily="34" charset="-122"/>
              </a:rPr>
              <a:t>}</a:t>
            </a:r>
            <a:endParaRPr lang="zh-CN" altLang="en-US" sz="1867" dirty="0">
              <a:latin typeface="微软雅黑" pitchFamily="34" charset="-122"/>
              <a:ea typeface="微软雅黑" pitchFamily="34" charset="-122"/>
            </a:endParaRPr>
          </a:p>
        </p:txBody>
      </p:sp>
      <p:pic>
        <p:nvPicPr>
          <p:cNvPr id="5" name="Picture 2"/>
          <p:cNvPicPr>
            <a:picLocks noChangeAspect="1" noChangeArrowheads="1"/>
          </p:cNvPicPr>
          <p:nvPr/>
        </p:nvPicPr>
        <p:blipFill>
          <a:blip r:embed="rId2" cstate="print"/>
          <a:srcRect/>
          <a:stretch>
            <a:fillRect/>
          </a:stretch>
        </p:blipFill>
        <p:spPr bwMode="auto">
          <a:xfrm>
            <a:off x="9188163" y="1704684"/>
            <a:ext cx="2157845" cy="2466109"/>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a:t>
            </a:r>
            <a:r>
              <a:rPr lang="zh-CN" altLang="en-US" dirty="0"/>
              <a:t>种智能指针的区别</a:t>
            </a:r>
          </a:p>
        </p:txBody>
      </p:sp>
      <p:sp>
        <p:nvSpPr>
          <p:cNvPr id="4" name="文本框 6"/>
          <p:cNvSpPr txBox="1"/>
          <p:nvPr/>
        </p:nvSpPr>
        <p:spPr>
          <a:xfrm>
            <a:off x="702989" y="1371601"/>
            <a:ext cx="7535215" cy="581057"/>
          </a:xfrm>
          <a:prstGeom prst="rect">
            <a:avLst/>
          </a:prstGeom>
          <a:noFill/>
        </p:spPr>
        <p:txBody>
          <a:bodyPr wrap="square" lIns="91440" tIns="45720" rIns="91440" bIns="45720" rtlCol="0">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多个指针指向同一对象时，</a:t>
            </a:r>
            <a:r>
              <a:rPr lang="en-US" altLang="zh-CN" sz="2400" b="1" dirty="0">
                <a:latin typeface="微软雅黑" panose="020B0503020204020204" pitchFamily="34" charset="-122"/>
                <a:ea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rPr>
              <a:t>个指针有不同的行为</a:t>
            </a:r>
          </a:p>
        </p:txBody>
      </p:sp>
      <p:sp>
        <p:nvSpPr>
          <p:cNvPr id="5" name="文本框 7"/>
          <p:cNvSpPr txBox="1"/>
          <p:nvPr/>
        </p:nvSpPr>
        <p:spPr>
          <a:xfrm>
            <a:off x="702989" y="4886325"/>
            <a:ext cx="4878663" cy="1241494"/>
          </a:xfrm>
          <a:prstGeom prst="rect">
            <a:avLst/>
          </a:prstGeom>
          <a:noFill/>
        </p:spPr>
        <p:txBody>
          <a:bodyPr wrap="square" lIns="91440" tIns="45720" rIns="91440" bIns="45720" rtlCol="0">
            <a:spAutoFit/>
          </a:bodyPr>
          <a:lstStyle/>
          <a:p>
            <a:pPr>
              <a:spcBef>
                <a:spcPts val="800"/>
              </a:spcBef>
            </a:pPr>
            <a:r>
              <a:rPr lang="en-US" altLang="zh-CN" sz="2400" b="1" dirty="0" err="1">
                <a:latin typeface="微软雅黑" panose="020B0503020204020204" pitchFamily="34" charset="-122"/>
                <a:ea typeface="微软雅黑" panose="020B0503020204020204" pitchFamily="34" charset="-122"/>
              </a:rPr>
              <a:t>unique_ptr</a:t>
            </a:r>
            <a:endParaRPr lang="en-US" altLang="zh-CN" sz="2400" b="1" dirty="0">
              <a:latin typeface="微软雅黑" panose="020B0503020204020204" pitchFamily="34" charset="-122"/>
              <a:ea typeface="微软雅黑" panose="020B0503020204020204" pitchFamily="34" charset="-122"/>
            </a:endParaRPr>
          </a:p>
          <a:p>
            <a:pPr>
              <a:spcBef>
                <a:spcPts val="800"/>
              </a:spcBef>
            </a:pPr>
            <a:r>
              <a:rPr lang="zh-CN" altLang="en-US" sz="1867" dirty="0">
                <a:latin typeface="微软雅黑" panose="020B0503020204020204" pitchFamily="34" charset="-122"/>
                <a:ea typeface="微软雅黑" panose="020B0503020204020204" pitchFamily="34" charset="-122"/>
              </a:rPr>
              <a:t>明确指出不允许共享</a:t>
            </a:r>
            <a:endParaRPr lang="en-US" altLang="zh-CN" sz="1867" dirty="0">
              <a:latin typeface="微软雅黑" panose="020B0503020204020204" pitchFamily="34" charset="-122"/>
              <a:ea typeface="微软雅黑" panose="020B0503020204020204" pitchFamily="34" charset="-122"/>
            </a:endParaRPr>
          </a:p>
          <a:p>
            <a:pPr>
              <a:spcBef>
                <a:spcPts val="800"/>
              </a:spcBef>
            </a:pPr>
            <a:r>
              <a:rPr lang="zh-CN" altLang="en-US" sz="1867" dirty="0">
                <a:latin typeface="微软雅黑" panose="020B0503020204020204" pitchFamily="34" charset="-122"/>
                <a:ea typeface="微软雅黑" panose="020B0503020204020204" pitchFamily="34" charset="-122"/>
              </a:rPr>
              <a:t>当发生指针赋值时，编译出错</a:t>
            </a:r>
            <a:endParaRPr lang="en-US" altLang="zh-CN" sz="1867" dirty="0">
              <a:latin typeface="微软雅黑" panose="020B0503020204020204" pitchFamily="34" charset="-122"/>
              <a:ea typeface="微软雅黑" panose="020B0503020204020204" pitchFamily="34" charset="-122"/>
            </a:endParaRPr>
          </a:p>
        </p:txBody>
      </p:sp>
      <p:sp>
        <p:nvSpPr>
          <p:cNvPr id="6" name="文本框 6"/>
          <p:cNvSpPr txBox="1"/>
          <p:nvPr/>
        </p:nvSpPr>
        <p:spPr>
          <a:xfrm>
            <a:off x="702988" y="3305175"/>
            <a:ext cx="8362363" cy="1241494"/>
          </a:xfrm>
          <a:prstGeom prst="rect">
            <a:avLst/>
          </a:prstGeom>
          <a:noFill/>
        </p:spPr>
        <p:txBody>
          <a:bodyPr wrap="square" lIns="91440" tIns="45720" rIns="91440" bIns="45720" rtlCol="0">
            <a:spAutoFit/>
          </a:bodyPr>
          <a:lstStyle/>
          <a:p>
            <a:pPr>
              <a:spcBef>
                <a:spcPts val="800"/>
              </a:spcBef>
            </a:pPr>
            <a:r>
              <a:rPr lang="en-US" altLang="zh-CN" sz="2400" b="1" dirty="0" err="1">
                <a:latin typeface="微软雅黑" panose="020B0503020204020204" pitchFamily="34" charset="-122"/>
                <a:ea typeface="微软雅黑" panose="020B0503020204020204" pitchFamily="34" charset="-122"/>
              </a:rPr>
              <a:t>shared_ptr</a:t>
            </a:r>
            <a:endParaRPr lang="en-US" altLang="zh-CN" sz="2400" b="1" dirty="0">
              <a:latin typeface="微软雅黑" panose="020B0503020204020204" pitchFamily="34" charset="-122"/>
              <a:ea typeface="微软雅黑" panose="020B0503020204020204" pitchFamily="34" charset="-122"/>
            </a:endParaRPr>
          </a:p>
          <a:p>
            <a:pPr>
              <a:spcBef>
                <a:spcPts val="800"/>
              </a:spcBef>
            </a:pPr>
            <a:r>
              <a:rPr lang="zh-CN" altLang="en-US" sz="1867" dirty="0">
                <a:latin typeface="微软雅黑" panose="020B0503020204020204" pitchFamily="34" charset="-122"/>
                <a:ea typeface="微软雅黑" panose="020B0503020204020204" pitchFamily="34" charset="-122"/>
              </a:rPr>
              <a:t>允许多个指针指向同一个对象</a:t>
            </a:r>
            <a:endParaRPr lang="en-US" altLang="zh-CN" sz="1867" dirty="0">
              <a:latin typeface="微软雅黑" panose="020B0503020204020204" pitchFamily="34" charset="-122"/>
              <a:ea typeface="微软雅黑" panose="020B0503020204020204" pitchFamily="34" charset="-122"/>
            </a:endParaRPr>
          </a:p>
          <a:p>
            <a:pPr>
              <a:spcBef>
                <a:spcPts val="800"/>
              </a:spcBef>
            </a:pPr>
            <a:r>
              <a:rPr lang="zh-CN" altLang="en-US" sz="1867" dirty="0">
                <a:latin typeface="微软雅黑" panose="020B0503020204020204" pitchFamily="34" charset="-122"/>
                <a:ea typeface="微软雅黑" panose="020B0503020204020204" pitchFamily="34" charset="-122"/>
              </a:rPr>
              <a:t>析构时，最后一个析构的指针调用对象的析构函数</a:t>
            </a:r>
          </a:p>
        </p:txBody>
      </p:sp>
      <p:sp>
        <p:nvSpPr>
          <p:cNvPr id="7" name="文本框 6"/>
          <p:cNvSpPr txBox="1"/>
          <p:nvPr/>
        </p:nvSpPr>
        <p:spPr>
          <a:xfrm>
            <a:off x="702989" y="2190751"/>
            <a:ext cx="10507937" cy="851580"/>
          </a:xfrm>
          <a:prstGeom prst="rect">
            <a:avLst/>
          </a:prstGeom>
          <a:noFill/>
        </p:spPr>
        <p:txBody>
          <a:bodyPr wrap="square" lIns="91440" tIns="45720" rIns="91440" bIns="45720" rtlCol="0">
            <a:spAutoFit/>
          </a:bodyPr>
          <a:lstStyle/>
          <a:p>
            <a:pPr>
              <a:spcBef>
                <a:spcPts val="800"/>
              </a:spcBef>
            </a:pPr>
            <a:r>
              <a:rPr lang="en-US" altLang="zh-CN" sz="2400" b="1" dirty="0" err="1">
                <a:latin typeface="微软雅黑" panose="020B0503020204020204" pitchFamily="34" charset="-122"/>
                <a:ea typeface="微软雅黑" panose="020B0503020204020204" pitchFamily="34" charset="-122"/>
              </a:rPr>
              <a:t>auto_ptr</a:t>
            </a:r>
            <a:endParaRPr lang="en-US" altLang="zh-CN" sz="2400" b="1" dirty="0">
              <a:latin typeface="微软雅黑" panose="020B0503020204020204" pitchFamily="34" charset="-122"/>
              <a:ea typeface="微软雅黑" panose="020B0503020204020204" pitchFamily="34" charset="-122"/>
            </a:endParaRPr>
          </a:p>
          <a:p>
            <a:pPr>
              <a:spcBef>
                <a:spcPts val="800"/>
              </a:spcBef>
            </a:pPr>
            <a:r>
              <a:rPr lang="zh-CN" altLang="en-US" sz="1867" dirty="0">
                <a:latin typeface="微软雅黑" panose="020B0503020204020204" pitchFamily="34" charset="-122"/>
                <a:ea typeface="微软雅黑" panose="020B0503020204020204" pitchFamily="34" charset="-122"/>
              </a:rPr>
              <a:t>在赋值时，将右边指针的控制权转移给左边指针，右值失去了控制权，右值析构时可能会出错</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4098" name="Rectangle 2"/>
          <p:cNvSpPr>
            <a:spLocks noGrp="1" noChangeArrowheads="1"/>
          </p:cNvSpPr>
          <p:nvPr>
            <p:ph type="title"/>
          </p:nvPr>
        </p:nvSpPr>
        <p:spPr/>
        <p:txBody>
          <a:bodyPr/>
          <a:lstStyle/>
          <a:p>
            <a:pPr eaLnBrk="1" hangingPunct="1">
              <a:defRPr/>
            </a:pPr>
            <a:r>
              <a:rPr lang="en-US" altLang="zh-CN" dirty="0" err="1"/>
              <a:t>DoubleArray</a:t>
            </a:r>
            <a:r>
              <a:rPr lang="zh-CN" altLang="en-US" dirty="0"/>
              <a:t>类的定义</a:t>
            </a:r>
          </a:p>
        </p:txBody>
      </p:sp>
      <p:sp>
        <p:nvSpPr>
          <p:cNvPr id="37891" name="Rectangle 4"/>
          <p:cNvSpPr>
            <a:spLocks noChangeArrowheads="1"/>
          </p:cNvSpPr>
          <p:nvPr/>
        </p:nvSpPr>
        <p:spPr bwMode="auto">
          <a:xfrm>
            <a:off x="901700" y="1368753"/>
            <a:ext cx="4641851" cy="4782720"/>
          </a:xfrm>
          <a:prstGeom prst="rect">
            <a:avLst/>
          </a:prstGeom>
          <a:noFill/>
          <a:ln w="12700" cap="sq" algn="ctr">
            <a:noFill/>
            <a:miter lim="800000"/>
            <a:headEnd type="none" w="sm" len="sm"/>
            <a:tailEnd type="none" w="sm" len="sm"/>
          </a:ln>
        </p:spPr>
        <p:txBody>
          <a:bodyPr wrap="square" anchor="ctr">
            <a:spAutoFit/>
          </a:bodyPr>
          <a:lstStyle/>
          <a:p>
            <a:pPr>
              <a:lnSpc>
                <a:spcPct val="150000"/>
              </a:lnSpc>
            </a:pPr>
            <a:r>
              <a:rPr lang="en-US" altLang="zh-CN" sz="1867" dirty="0">
                <a:latin typeface="微软雅黑" pitchFamily="34" charset="-122"/>
                <a:ea typeface="微软雅黑" pitchFamily="34" charset="-122"/>
              </a:rPr>
              <a:t>class </a:t>
            </a:r>
            <a:r>
              <a:rPr lang="en-US" altLang="zh-CN" sz="1867" dirty="0" err="1">
                <a:latin typeface="微软雅黑" pitchFamily="34" charset="-122"/>
                <a:ea typeface="微软雅黑" pitchFamily="34" charset="-122"/>
              </a:rPr>
              <a:t>DoubleArray</a:t>
            </a:r>
            <a:r>
              <a:rPr lang="en-US" altLang="zh-CN" sz="1867" dirty="0">
                <a:latin typeface="微软雅黑" pitchFamily="34" charset="-122"/>
                <a:ea typeface="微软雅黑" pitchFamily="34" charset="-122"/>
              </a:rPr>
              <a:t> {</a:t>
            </a:r>
          </a:p>
          <a:p>
            <a:pPr>
              <a:lnSpc>
                <a:spcPct val="150000"/>
              </a:lnSpc>
            </a:pPr>
            <a:r>
              <a:rPr lang="en-US" altLang="zh-CN" sz="1867" dirty="0">
                <a:latin typeface="微软雅黑" pitchFamily="34" charset="-122"/>
                <a:ea typeface="微软雅黑" pitchFamily="34" charset="-122"/>
              </a:rPr>
              <a:t>private:</a:t>
            </a:r>
          </a:p>
          <a:p>
            <a:pPr>
              <a:lnSpc>
                <a:spcPct val="15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low;  </a:t>
            </a:r>
          </a:p>
          <a:p>
            <a:pPr>
              <a:lnSpc>
                <a:spcPct val="15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high;</a:t>
            </a:r>
          </a:p>
          <a:p>
            <a:pPr>
              <a:lnSpc>
                <a:spcPct val="150000"/>
              </a:lnSpc>
            </a:pPr>
            <a:r>
              <a:rPr lang="en-US" altLang="zh-CN" sz="1867" dirty="0">
                <a:latin typeface="微软雅黑" pitchFamily="34" charset="-122"/>
                <a:ea typeface="微软雅黑" pitchFamily="34" charset="-122"/>
              </a:rPr>
              <a:t>    double *storage;</a:t>
            </a:r>
          </a:p>
          <a:p>
            <a:pPr>
              <a:lnSpc>
                <a:spcPct val="150000"/>
              </a:lnSpc>
            </a:pPr>
            <a:r>
              <a:rPr lang="en-US" altLang="zh-CN" sz="1867" dirty="0">
                <a:latin typeface="微软雅黑" pitchFamily="34" charset="-122"/>
                <a:ea typeface="微软雅黑" pitchFamily="34" charset="-122"/>
              </a:rPr>
              <a:t>public:</a:t>
            </a:r>
          </a:p>
          <a:p>
            <a:pPr>
              <a:lnSpc>
                <a:spcPct val="15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bool</a:t>
            </a:r>
            <a:r>
              <a:rPr lang="en-US" altLang="zh-CN" sz="1867" dirty="0">
                <a:latin typeface="微软雅黑" pitchFamily="34" charset="-122"/>
                <a:ea typeface="微软雅黑" pitchFamily="34" charset="-122"/>
              </a:rPr>
              <a:t> initialize(</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lh</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rh</a:t>
            </a:r>
            <a:r>
              <a:rPr lang="en-US" altLang="zh-CN" sz="1867" dirty="0">
                <a:latin typeface="微软雅黑" pitchFamily="34" charset="-122"/>
                <a:ea typeface="微软雅黑" pitchFamily="34" charset="-122"/>
              </a:rPr>
              <a:t>);</a:t>
            </a:r>
          </a:p>
          <a:p>
            <a:pPr>
              <a:lnSpc>
                <a:spcPct val="15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bool</a:t>
            </a:r>
            <a:r>
              <a:rPr lang="en-US" altLang="zh-CN" sz="1867" dirty="0">
                <a:latin typeface="微软雅黑" pitchFamily="34" charset="-122"/>
                <a:ea typeface="微软雅黑" pitchFamily="34" charset="-122"/>
              </a:rPr>
              <a:t> insert(</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index, double value);</a:t>
            </a:r>
          </a:p>
          <a:p>
            <a:pPr>
              <a:lnSpc>
                <a:spcPct val="15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bool</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fatch</a:t>
            </a:r>
            <a:r>
              <a:rPr lang="en-US" altLang="zh-CN" sz="1867" dirty="0">
                <a:latin typeface="微软雅黑" pitchFamily="34" charset="-122"/>
                <a:ea typeface="微软雅黑" pitchFamily="34" charset="-122"/>
              </a:rPr>
              <a:t>(</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index, double &amp;value);</a:t>
            </a:r>
          </a:p>
          <a:p>
            <a:pPr>
              <a:lnSpc>
                <a:spcPct val="150000"/>
              </a:lnSpc>
            </a:pPr>
            <a:r>
              <a:rPr lang="en-US" altLang="zh-CN" sz="1867" dirty="0">
                <a:latin typeface="微软雅黑" pitchFamily="34" charset="-122"/>
                <a:ea typeface="微软雅黑" pitchFamily="34" charset="-122"/>
              </a:rPr>
              <a:t>    void cleanup();</a:t>
            </a:r>
          </a:p>
          <a:p>
            <a:pPr>
              <a:lnSpc>
                <a:spcPct val="150000"/>
              </a:lnSpc>
            </a:pPr>
            <a:r>
              <a:rPr lang="en-US" altLang="zh-CN" sz="1867" dirty="0">
                <a:latin typeface="微软雅黑" pitchFamily="34" charset="-122"/>
                <a:ea typeface="微软雅黑" pitchFamily="34" charset="-122"/>
              </a:rPr>
              <a:t>};</a:t>
            </a:r>
          </a:p>
        </p:txBody>
      </p:sp>
    </p:spTree>
  </p:cSld>
  <p:clrMapOvr>
    <a:masterClrMapping/>
  </p:clrMapOvr>
  <p:transition spd="med">
    <p:fade/>
  </p:transition>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a:t>
            </a:r>
            <a:r>
              <a:rPr lang="zh-CN" altLang="en-US" dirty="0"/>
              <a:t>种智能指针区别示例 </a:t>
            </a:r>
            <a:r>
              <a:rPr lang="en-US" altLang="zh-CN" dirty="0"/>
              <a:t>– </a:t>
            </a:r>
            <a:r>
              <a:rPr lang="en-US" altLang="zh-CN" dirty="0" err="1"/>
              <a:t>auto_ptr</a:t>
            </a:r>
            <a:endParaRPr lang="zh-CN" altLang="en-US" dirty="0"/>
          </a:p>
        </p:txBody>
      </p:sp>
      <p:sp>
        <p:nvSpPr>
          <p:cNvPr id="4" name="矩形 3"/>
          <p:cNvSpPr/>
          <p:nvPr/>
        </p:nvSpPr>
        <p:spPr>
          <a:xfrm>
            <a:off x="413853" y="947943"/>
            <a:ext cx="11717187" cy="5838778"/>
          </a:xfrm>
          <a:prstGeom prst="rect">
            <a:avLst/>
          </a:prstGeom>
        </p:spPr>
        <p:txBody>
          <a:bodyPr wrap="square" lIns="91440" tIns="45720" rIns="91440" bIns="45720">
            <a:spAutoFit/>
          </a:bodyPr>
          <a:lstStyle/>
          <a:p>
            <a:r>
              <a:rPr lang="en-US" altLang="zh-CN" sz="1867" dirty="0"/>
              <a:t>#include &lt;</a:t>
            </a:r>
            <a:r>
              <a:rPr lang="en-US" altLang="zh-CN" sz="1867" dirty="0" err="1"/>
              <a:t>iostream</a:t>
            </a:r>
            <a:r>
              <a:rPr lang="en-US" altLang="zh-CN" sz="1867" dirty="0"/>
              <a:t>&gt;</a:t>
            </a:r>
          </a:p>
          <a:p>
            <a:r>
              <a:rPr lang="en-US" altLang="zh-CN" sz="1867" dirty="0"/>
              <a:t>#include &lt;string&gt;</a:t>
            </a:r>
          </a:p>
          <a:p>
            <a:r>
              <a:rPr lang="en-US" altLang="zh-CN" sz="1867" dirty="0"/>
              <a:t>#include &lt;memory&gt;</a:t>
            </a:r>
          </a:p>
          <a:p>
            <a:endParaRPr lang="zh-CN" altLang="en-US" sz="1867" dirty="0"/>
          </a:p>
          <a:p>
            <a:r>
              <a:rPr lang="en-US" altLang="zh-CN" sz="1867" dirty="0" err="1"/>
              <a:t>int</a:t>
            </a:r>
            <a:r>
              <a:rPr lang="en-US" altLang="zh-CN" sz="1867" dirty="0"/>
              <a:t> main()</a:t>
            </a:r>
          </a:p>
          <a:p>
            <a:r>
              <a:rPr lang="en-US" altLang="zh-CN" sz="1867" dirty="0"/>
              <a:t>{</a:t>
            </a:r>
          </a:p>
          <a:p>
            <a:r>
              <a:rPr lang="en-US" altLang="zh-CN" sz="1867" dirty="0"/>
              <a:t>    using namespace std;</a:t>
            </a:r>
          </a:p>
          <a:p>
            <a:r>
              <a:rPr lang="en-US" altLang="zh-CN" sz="1867" dirty="0"/>
              <a:t>    </a:t>
            </a:r>
            <a:r>
              <a:rPr lang="en-US" altLang="zh-CN" sz="1867" dirty="0" err="1"/>
              <a:t>auto_ptr</a:t>
            </a:r>
            <a:r>
              <a:rPr lang="en-US" altLang="zh-CN" sz="1867" dirty="0"/>
              <a:t>&lt;string&gt; films[5] =</a:t>
            </a:r>
            <a:r>
              <a:rPr lang="zh-CN" altLang="en-US" sz="1867" dirty="0"/>
              <a:t>    </a:t>
            </a:r>
            <a:r>
              <a:rPr lang="en-US" altLang="zh-CN" sz="1867" dirty="0"/>
              <a:t>{   </a:t>
            </a:r>
            <a:r>
              <a:rPr lang="en-US" altLang="zh-CN" sz="1867" dirty="0" err="1"/>
              <a:t>auto_ptr</a:t>
            </a:r>
            <a:r>
              <a:rPr lang="en-US" altLang="zh-CN" sz="1867" dirty="0"/>
              <a:t>&lt;string&gt; (new string("Fowl Balls")),</a:t>
            </a:r>
          </a:p>
          <a:p>
            <a:r>
              <a:rPr lang="en-US" altLang="zh-CN" sz="1867" dirty="0"/>
              <a:t>        </a:t>
            </a:r>
            <a:r>
              <a:rPr lang="en-US" altLang="zh-CN" sz="1867" dirty="0" err="1"/>
              <a:t>auto_ptr</a:t>
            </a:r>
            <a:r>
              <a:rPr lang="en-US" altLang="zh-CN" sz="1867" dirty="0"/>
              <a:t>&lt;string&gt; (new string("Duck Walks")),    </a:t>
            </a:r>
            <a:r>
              <a:rPr lang="en-US" altLang="zh-CN" sz="1867" dirty="0" err="1"/>
              <a:t>auto_ptr</a:t>
            </a:r>
            <a:r>
              <a:rPr lang="en-US" altLang="zh-CN" sz="1867" dirty="0"/>
              <a:t>&lt;string&gt; (new string("Chicken Runs")),</a:t>
            </a:r>
          </a:p>
          <a:p>
            <a:r>
              <a:rPr lang="en-US" altLang="zh-CN" sz="1867" dirty="0"/>
              <a:t>        </a:t>
            </a:r>
            <a:r>
              <a:rPr lang="en-US" altLang="zh-CN" sz="1867" dirty="0" err="1"/>
              <a:t>auto_ptr</a:t>
            </a:r>
            <a:r>
              <a:rPr lang="en-US" altLang="zh-CN" sz="1867" dirty="0"/>
              <a:t>&lt;string&gt; (new string("Turkey Errors")),   </a:t>
            </a:r>
            <a:r>
              <a:rPr lang="en-US" altLang="zh-CN" sz="1867" dirty="0" err="1"/>
              <a:t>auto_ptr</a:t>
            </a:r>
            <a:r>
              <a:rPr lang="en-US" altLang="zh-CN" sz="1867" dirty="0"/>
              <a:t>&lt;string&gt; (new string("Goose Eggs"))</a:t>
            </a:r>
          </a:p>
          <a:p>
            <a:r>
              <a:rPr lang="zh-CN" altLang="en-US" sz="1867" dirty="0"/>
              <a:t>    </a:t>
            </a:r>
            <a:r>
              <a:rPr lang="en-US" altLang="zh-CN" sz="1867" dirty="0"/>
              <a:t>};</a:t>
            </a:r>
          </a:p>
          <a:p>
            <a:r>
              <a:rPr lang="en-US" altLang="zh-CN" sz="1867" dirty="0"/>
              <a:t>    </a:t>
            </a:r>
            <a:r>
              <a:rPr lang="en-US" altLang="zh-CN" sz="1867" dirty="0" err="1"/>
              <a:t>auto_ptr</a:t>
            </a:r>
            <a:r>
              <a:rPr lang="en-US" altLang="zh-CN" sz="1867" dirty="0"/>
              <a:t>&lt;string&gt;   </a:t>
            </a:r>
            <a:r>
              <a:rPr lang="en-US" altLang="zh-CN" sz="1867" dirty="0" err="1"/>
              <a:t>pwin</a:t>
            </a:r>
            <a:r>
              <a:rPr lang="en-US" altLang="zh-CN" sz="1867" dirty="0"/>
              <a:t>;</a:t>
            </a:r>
          </a:p>
          <a:p>
            <a:r>
              <a:rPr lang="en-US" altLang="zh-CN" sz="1867" dirty="0"/>
              <a:t>    </a:t>
            </a:r>
            <a:r>
              <a:rPr lang="en-US" altLang="zh-CN" sz="1867" dirty="0" err="1"/>
              <a:t>pwin</a:t>
            </a:r>
            <a:r>
              <a:rPr lang="en-US" altLang="zh-CN" sz="1867" dirty="0"/>
              <a:t> = films[2];                 // films[2] loses ownership</a:t>
            </a:r>
          </a:p>
          <a:p>
            <a:endParaRPr lang="zh-CN" altLang="en-US" sz="1867" dirty="0"/>
          </a:p>
          <a:p>
            <a:r>
              <a:rPr lang="en-US" altLang="zh-CN" sz="1867" dirty="0"/>
              <a:t>    </a:t>
            </a:r>
            <a:r>
              <a:rPr lang="en-US" altLang="zh-CN" sz="1867" dirty="0" err="1"/>
              <a:t>cout</a:t>
            </a:r>
            <a:r>
              <a:rPr lang="en-US" altLang="zh-CN" sz="1867" dirty="0"/>
              <a:t> &lt;&lt; "The nominees for best avian baseball film are\n";</a:t>
            </a:r>
          </a:p>
          <a:p>
            <a:r>
              <a:rPr lang="nn-NO" altLang="zh-CN" sz="1867" dirty="0"/>
              <a:t>    for (int i = 0; i &lt; 5; i++)</a:t>
            </a:r>
            <a:r>
              <a:rPr lang="en-US" altLang="zh-CN" sz="1867" dirty="0"/>
              <a:t>        </a:t>
            </a:r>
            <a:r>
              <a:rPr lang="en-US" altLang="zh-CN" sz="1867" dirty="0" err="1"/>
              <a:t>cout</a:t>
            </a:r>
            <a:r>
              <a:rPr lang="en-US" altLang="zh-CN" sz="1867" dirty="0"/>
              <a:t> &lt;&lt; *films[</a:t>
            </a:r>
            <a:r>
              <a:rPr lang="en-US" altLang="zh-CN" sz="1867" dirty="0" err="1"/>
              <a:t>i</a:t>
            </a:r>
            <a:r>
              <a:rPr lang="en-US" altLang="zh-CN" sz="1867" dirty="0"/>
              <a:t>] &lt;&lt; </a:t>
            </a:r>
            <a:r>
              <a:rPr lang="en-US" altLang="zh-CN" sz="1867" dirty="0" err="1"/>
              <a:t>endl</a:t>
            </a:r>
            <a:r>
              <a:rPr lang="en-US" altLang="zh-CN" sz="1867" dirty="0"/>
              <a:t>;</a:t>
            </a:r>
          </a:p>
          <a:p>
            <a:r>
              <a:rPr lang="en-US" altLang="zh-CN" sz="1867" dirty="0"/>
              <a:t>    </a:t>
            </a:r>
            <a:r>
              <a:rPr lang="en-US" altLang="zh-CN" sz="1867" dirty="0" err="1"/>
              <a:t>cout</a:t>
            </a:r>
            <a:r>
              <a:rPr lang="en-US" altLang="zh-CN" sz="1867" dirty="0"/>
              <a:t> &lt;&lt; "The winner is " &lt;&lt; *</a:t>
            </a:r>
            <a:r>
              <a:rPr lang="en-US" altLang="zh-CN" sz="1867" dirty="0" err="1"/>
              <a:t>pwin</a:t>
            </a:r>
            <a:r>
              <a:rPr lang="en-US" altLang="zh-CN" sz="1867" dirty="0"/>
              <a:t> &lt;&lt; "!\n";</a:t>
            </a:r>
          </a:p>
          <a:p>
            <a:r>
              <a:rPr lang="en-US" altLang="zh-CN" sz="1867" dirty="0"/>
              <a:t> </a:t>
            </a:r>
          </a:p>
          <a:p>
            <a:r>
              <a:rPr lang="en-US" altLang="zh-CN" sz="1867" dirty="0"/>
              <a:t>    return 0;</a:t>
            </a:r>
          </a:p>
          <a:p>
            <a:r>
              <a:rPr lang="en-US" altLang="zh-CN" sz="1867" dirty="0"/>
              <a:t>}</a:t>
            </a:r>
            <a:endParaRPr lang="zh-CN" altLang="en-US" sz="1867" dirty="0"/>
          </a:p>
        </p:txBody>
      </p:sp>
      <p:pic>
        <p:nvPicPr>
          <p:cNvPr id="5" name="Picture 2"/>
          <p:cNvPicPr>
            <a:picLocks noChangeAspect="1" noChangeArrowheads="1"/>
          </p:cNvPicPr>
          <p:nvPr/>
        </p:nvPicPr>
        <p:blipFill>
          <a:blip r:embed="rId2" cstate="print"/>
          <a:srcRect/>
          <a:stretch>
            <a:fillRect/>
          </a:stretch>
        </p:blipFill>
        <p:spPr bwMode="auto">
          <a:xfrm>
            <a:off x="5409686" y="947943"/>
            <a:ext cx="6152003" cy="1431283"/>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4300" y="866663"/>
            <a:ext cx="11830049" cy="5551456"/>
          </a:xfrm>
          <a:prstGeom prst="rect">
            <a:avLst/>
          </a:prstGeom>
        </p:spPr>
        <p:txBody>
          <a:bodyPr wrap="square" lIns="91440" tIns="45720" rIns="91440" bIns="45720">
            <a:spAutoFit/>
          </a:bodyPr>
          <a:lstStyle/>
          <a:p>
            <a:r>
              <a:rPr lang="en-US" altLang="zh-CN" sz="1867" dirty="0"/>
              <a:t>#include &lt;</a:t>
            </a:r>
            <a:r>
              <a:rPr lang="en-US" altLang="zh-CN" sz="1867" dirty="0" err="1"/>
              <a:t>iostream</a:t>
            </a:r>
            <a:r>
              <a:rPr lang="en-US" altLang="zh-CN" sz="1867" dirty="0"/>
              <a:t>&gt;</a:t>
            </a:r>
          </a:p>
          <a:p>
            <a:r>
              <a:rPr lang="en-US" altLang="zh-CN" sz="1867" dirty="0"/>
              <a:t>#include &lt;string&gt;</a:t>
            </a:r>
          </a:p>
          <a:p>
            <a:r>
              <a:rPr lang="en-US" altLang="zh-CN" sz="1867" dirty="0"/>
              <a:t>#include &lt;memory&gt;</a:t>
            </a:r>
            <a:endParaRPr lang="zh-CN" altLang="en-US" sz="1867" dirty="0"/>
          </a:p>
          <a:p>
            <a:r>
              <a:rPr lang="en-US" altLang="zh-CN" sz="1867" dirty="0" err="1"/>
              <a:t>int</a:t>
            </a:r>
            <a:r>
              <a:rPr lang="en-US" altLang="zh-CN" sz="1867" dirty="0"/>
              <a:t> main()</a:t>
            </a:r>
          </a:p>
          <a:p>
            <a:r>
              <a:rPr lang="en-US" altLang="zh-CN" sz="1867" dirty="0"/>
              <a:t>{</a:t>
            </a:r>
          </a:p>
          <a:p>
            <a:r>
              <a:rPr lang="en-US" altLang="zh-CN" sz="1867" dirty="0"/>
              <a:t>    using namespace std;</a:t>
            </a:r>
          </a:p>
          <a:p>
            <a:r>
              <a:rPr lang="en-US" altLang="zh-CN" sz="1867" dirty="0"/>
              <a:t>    </a:t>
            </a:r>
            <a:r>
              <a:rPr lang="en-US" altLang="zh-CN" sz="1867" dirty="0" err="1"/>
              <a:t>shared_ptr</a:t>
            </a:r>
            <a:r>
              <a:rPr lang="en-US" altLang="zh-CN" sz="1867" dirty="0"/>
              <a:t>&lt;string&gt; films[5] =</a:t>
            </a:r>
            <a:r>
              <a:rPr lang="zh-CN" altLang="en-US" sz="1867" dirty="0"/>
              <a:t>    </a:t>
            </a:r>
            <a:r>
              <a:rPr lang="en-US" altLang="zh-CN" sz="1867" dirty="0"/>
              <a:t>{        </a:t>
            </a:r>
            <a:r>
              <a:rPr lang="en-US" altLang="zh-CN" sz="1867" dirty="0" err="1"/>
              <a:t>shared_ptr</a:t>
            </a:r>
            <a:r>
              <a:rPr lang="en-US" altLang="zh-CN" sz="1867" dirty="0"/>
              <a:t>&lt;string&gt; (new string("Fowl Balls")),</a:t>
            </a:r>
          </a:p>
          <a:p>
            <a:r>
              <a:rPr lang="en-US" altLang="zh-CN" sz="1867" dirty="0"/>
              <a:t>        </a:t>
            </a:r>
            <a:r>
              <a:rPr lang="en-US" altLang="zh-CN" sz="1867" dirty="0" err="1"/>
              <a:t>shared_ptr</a:t>
            </a:r>
            <a:r>
              <a:rPr lang="en-US" altLang="zh-CN" sz="1867" dirty="0"/>
              <a:t>&lt;string&gt; (new string("Duck Walks")), </a:t>
            </a:r>
            <a:r>
              <a:rPr lang="en-US" altLang="zh-CN" sz="1867" dirty="0" err="1"/>
              <a:t>shared_ptr</a:t>
            </a:r>
            <a:r>
              <a:rPr lang="en-US" altLang="zh-CN" sz="1867" dirty="0"/>
              <a:t>&lt;string&gt; (new string("Chicken Runs")),</a:t>
            </a:r>
          </a:p>
          <a:p>
            <a:r>
              <a:rPr lang="en-US" altLang="zh-CN" sz="1867" dirty="0"/>
              <a:t>        </a:t>
            </a:r>
            <a:r>
              <a:rPr lang="en-US" altLang="zh-CN" sz="1867" dirty="0" err="1"/>
              <a:t>shared_ptr</a:t>
            </a:r>
            <a:r>
              <a:rPr lang="en-US" altLang="zh-CN" sz="1867" dirty="0"/>
              <a:t>&lt;string&gt; (new string("Turkey Errors")), </a:t>
            </a:r>
            <a:r>
              <a:rPr lang="en-US" altLang="zh-CN" sz="1867" dirty="0" err="1"/>
              <a:t>shared_ptr</a:t>
            </a:r>
            <a:r>
              <a:rPr lang="en-US" altLang="zh-CN" sz="1867" dirty="0"/>
              <a:t>&lt;string&gt; (new string("Goose Eggs"))</a:t>
            </a:r>
          </a:p>
          <a:p>
            <a:r>
              <a:rPr lang="zh-CN" altLang="en-US" sz="1867" dirty="0"/>
              <a:t>    </a:t>
            </a:r>
            <a:r>
              <a:rPr lang="en-US" altLang="zh-CN" sz="1867" dirty="0"/>
              <a:t>};</a:t>
            </a:r>
          </a:p>
          <a:p>
            <a:r>
              <a:rPr lang="en-US" altLang="zh-CN" sz="1867" dirty="0"/>
              <a:t>    </a:t>
            </a:r>
            <a:r>
              <a:rPr lang="en-US" altLang="zh-CN" sz="1867" dirty="0" err="1"/>
              <a:t>shared_ptr</a:t>
            </a:r>
            <a:r>
              <a:rPr lang="en-US" altLang="zh-CN" sz="1867" dirty="0"/>
              <a:t>&lt;string&gt; </a:t>
            </a:r>
            <a:r>
              <a:rPr lang="en-US" altLang="zh-CN" sz="1867" dirty="0" err="1"/>
              <a:t>pwin</a:t>
            </a:r>
            <a:r>
              <a:rPr lang="en-US" altLang="zh-CN" sz="1867" dirty="0"/>
              <a:t>;</a:t>
            </a:r>
          </a:p>
          <a:p>
            <a:r>
              <a:rPr lang="en-US" altLang="zh-CN" sz="1867" dirty="0"/>
              <a:t>    </a:t>
            </a:r>
            <a:r>
              <a:rPr lang="en-US" altLang="zh-CN" sz="1867" dirty="0" err="1"/>
              <a:t>pwin</a:t>
            </a:r>
            <a:r>
              <a:rPr lang="en-US" altLang="zh-CN" sz="1867" dirty="0"/>
              <a:t> = films[2];      </a:t>
            </a:r>
          </a:p>
          <a:p>
            <a:endParaRPr lang="zh-CN" altLang="en-US" sz="1867" dirty="0"/>
          </a:p>
          <a:p>
            <a:r>
              <a:rPr lang="en-US" altLang="zh-CN" sz="1867" dirty="0"/>
              <a:t>    </a:t>
            </a:r>
            <a:r>
              <a:rPr lang="en-US" altLang="zh-CN" sz="1867" dirty="0" err="1"/>
              <a:t>cout</a:t>
            </a:r>
            <a:r>
              <a:rPr lang="en-US" altLang="zh-CN" sz="1867" dirty="0"/>
              <a:t> &lt;&lt; "The nominees for best avian baseball film are\n";</a:t>
            </a:r>
          </a:p>
          <a:p>
            <a:r>
              <a:rPr lang="nn-NO" altLang="zh-CN" sz="1867" dirty="0"/>
              <a:t>    for (int i = 0; i &lt; 5; i++)</a:t>
            </a:r>
            <a:r>
              <a:rPr lang="en-US" altLang="zh-CN" sz="1867" dirty="0"/>
              <a:t>        </a:t>
            </a:r>
            <a:r>
              <a:rPr lang="en-US" altLang="zh-CN" sz="1867" dirty="0" err="1"/>
              <a:t>cout</a:t>
            </a:r>
            <a:r>
              <a:rPr lang="en-US" altLang="zh-CN" sz="1867" dirty="0"/>
              <a:t> &lt;&lt; *films[</a:t>
            </a:r>
            <a:r>
              <a:rPr lang="en-US" altLang="zh-CN" sz="1867" dirty="0" err="1"/>
              <a:t>i</a:t>
            </a:r>
            <a:r>
              <a:rPr lang="en-US" altLang="zh-CN" sz="1867" dirty="0"/>
              <a:t>] &lt;&lt; </a:t>
            </a:r>
            <a:r>
              <a:rPr lang="en-US" altLang="zh-CN" sz="1867" dirty="0" err="1"/>
              <a:t>endl</a:t>
            </a:r>
            <a:r>
              <a:rPr lang="en-US" altLang="zh-CN" sz="1867" dirty="0"/>
              <a:t>;</a:t>
            </a:r>
          </a:p>
          <a:p>
            <a:r>
              <a:rPr lang="en-US" altLang="zh-CN" sz="1867" dirty="0"/>
              <a:t>    </a:t>
            </a:r>
            <a:r>
              <a:rPr lang="en-US" altLang="zh-CN" sz="1867" dirty="0" err="1"/>
              <a:t>cout</a:t>
            </a:r>
            <a:r>
              <a:rPr lang="en-US" altLang="zh-CN" sz="1867" dirty="0"/>
              <a:t> &lt;&lt; "The winner is " &lt;&lt; *</a:t>
            </a:r>
            <a:r>
              <a:rPr lang="en-US" altLang="zh-CN" sz="1867" dirty="0" err="1"/>
              <a:t>pwin</a:t>
            </a:r>
            <a:r>
              <a:rPr lang="en-US" altLang="zh-CN" sz="1867" dirty="0"/>
              <a:t> &lt;&lt; "!\n";</a:t>
            </a:r>
          </a:p>
          <a:p>
            <a:r>
              <a:rPr lang="en-US" altLang="zh-CN" sz="1867" dirty="0"/>
              <a:t> </a:t>
            </a:r>
          </a:p>
          <a:p>
            <a:r>
              <a:rPr lang="en-US" altLang="zh-CN" sz="1867" dirty="0"/>
              <a:t>    return 0;</a:t>
            </a:r>
          </a:p>
          <a:p>
            <a:r>
              <a:rPr lang="en-US" altLang="zh-CN" sz="1867" dirty="0"/>
              <a:t>}</a:t>
            </a:r>
            <a:endParaRPr lang="zh-CN" altLang="en-US" sz="1867" dirty="0"/>
          </a:p>
        </p:txBody>
      </p:sp>
      <p:pic>
        <p:nvPicPr>
          <p:cNvPr id="7" name="Picture 2"/>
          <p:cNvPicPr>
            <a:picLocks noChangeAspect="1" noChangeArrowheads="1"/>
          </p:cNvPicPr>
          <p:nvPr/>
        </p:nvPicPr>
        <p:blipFill>
          <a:blip r:embed="rId2" cstate="print"/>
          <a:srcRect/>
          <a:stretch>
            <a:fillRect/>
          </a:stretch>
        </p:blipFill>
        <p:spPr bwMode="auto">
          <a:xfrm>
            <a:off x="7046038" y="4781549"/>
            <a:ext cx="5363555" cy="2076451"/>
          </a:xfrm>
          <a:prstGeom prst="rect">
            <a:avLst/>
          </a:prstGeom>
          <a:noFill/>
          <a:ln w="9525">
            <a:noFill/>
            <a:miter lim="800000"/>
            <a:headEnd/>
            <a:tailEnd/>
          </a:ln>
        </p:spPr>
      </p:pic>
      <p:sp>
        <p:nvSpPr>
          <p:cNvPr id="3" name="标题 2">
            <a:extLst>
              <a:ext uri="{FF2B5EF4-FFF2-40B4-BE49-F238E27FC236}">
                <a16:creationId xmlns:a16="http://schemas.microsoft.com/office/drawing/2014/main" id="{C7BAD177-8918-4B8E-95F3-4912B3F3C36F}"/>
              </a:ext>
            </a:extLst>
          </p:cNvPr>
          <p:cNvSpPr>
            <a:spLocks noGrp="1"/>
          </p:cNvSpPr>
          <p:nvPr>
            <p:ph type="title"/>
          </p:nvPr>
        </p:nvSpPr>
        <p:spPr>
          <a:xfrm>
            <a:off x="413853" y="249067"/>
            <a:ext cx="8643848" cy="480131"/>
          </a:xfrm>
        </p:spPr>
        <p:txBody>
          <a:bodyPr/>
          <a:lstStyle/>
          <a:p>
            <a:r>
              <a:rPr lang="en-US" altLang="zh-CN" dirty="0"/>
              <a:t>3</a:t>
            </a:r>
            <a:r>
              <a:rPr lang="zh-CN" altLang="en-US" dirty="0"/>
              <a:t>种智能指针区别示例 </a:t>
            </a:r>
            <a:r>
              <a:rPr lang="en-US" altLang="zh-CN" dirty="0"/>
              <a:t>– </a:t>
            </a:r>
            <a:r>
              <a:rPr lang="en-US" altLang="zh-CN" dirty="0" err="1"/>
              <a:t>shared_ptr</a:t>
            </a:r>
            <a:endParaRPr lang="zh-CN" alt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1639" y="846344"/>
            <a:ext cx="11601449" cy="6126101"/>
          </a:xfrm>
          <a:prstGeom prst="rect">
            <a:avLst/>
          </a:prstGeom>
        </p:spPr>
        <p:txBody>
          <a:bodyPr wrap="square" lIns="91440" tIns="45720" rIns="91440" bIns="45720">
            <a:spAutoFit/>
          </a:bodyPr>
          <a:lstStyle/>
          <a:p>
            <a:r>
              <a:rPr lang="en-US" altLang="zh-CN" sz="1867" dirty="0"/>
              <a:t>#include &lt;</a:t>
            </a:r>
            <a:r>
              <a:rPr lang="en-US" altLang="zh-CN" sz="1867" dirty="0" err="1"/>
              <a:t>iostream</a:t>
            </a:r>
            <a:r>
              <a:rPr lang="en-US" altLang="zh-CN" sz="1867" dirty="0"/>
              <a:t>&gt;</a:t>
            </a:r>
          </a:p>
          <a:p>
            <a:r>
              <a:rPr lang="en-US" altLang="zh-CN" sz="1867" dirty="0"/>
              <a:t>#include &lt;string&gt;</a:t>
            </a:r>
          </a:p>
          <a:p>
            <a:r>
              <a:rPr lang="en-US" altLang="zh-CN" sz="1867" dirty="0"/>
              <a:t>#include &lt;memory&gt;</a:t>
            </a:r>
          </a:p>
          <a:p>
            <a:endParaRPr lang="zh-CN" altLang="en-US" sz="1867" dirty="0"/>
          </a:p>
          <a:p>
            <a:r>
              <a:rPr lang="en-US" altLang="zh-CN" sz="1867" dirty="0" err="1"/>
              <a:t>int</a:t>
            </a:r>
            <a:r>
              <a:rPr lang="en-US" altLang="zh-CN" sz="1867" dirty="0"/>
              <a:t> main()</a:t>
            </a:r>
          </a:p>
          <a:p>
            <a:r>
              <a:rPr lang="en-US" altLang="zh-CN" sz="1867" dirty="0"/>
              <a:t>{</a:t>
            </a:r>
          </a:p>
          <a:p>
            <a:r>
              <a:rPr lang="en-US" altLang="zh-CN" sz="1867" dirty="0"/>
              <a:t>    using namespace std;</a:t>
            </a:r>
          </a:p>
          <a:p>
            <a:r>
              <a:rPr lang="en-US" altLang="zh-CN" sz="1867" dirty="0"/>
              <a:t>    </a:t>
            </a:r>
            <a:r>
              <a:rPr lang="en-US" altLang="zh-CN" sz="1867" dirty="0" err="1"/>
              <a:t>unique_ptr</a:t>
            </a:r>
            <a:r>
              <a:rPr lang="en-US" altLang="zh-CN" sz="1867" dirty="0"/>
              <a:t>&lt;string&gt; films[5] =</a:t>
            </a:r>
            <a:r>
              <a:rPr lang="zh-CN" altLang="en-US" sz="1867" dirty="0"/>
              <a:t>    </a:t>
            </a:r>
            <a:r>
              <a:rPr lang="en-US" altLang="zh-CN" sz="1867" dirty="0"/>
              <a:t>{         </a:t>
            </a:r>
            <a:r>
              <a:rPr lang="en-US" altLang="zh-CN" sz="1867" dirty="0" err="1"/>
              <a:t>unique_ptr</a:t>
            </a:r>
            <a:r>
              <a:rPr lang="en-US" altLang="zh-CN" sz="1867" dirty="0"/>
              <a:t>&lt;string&gt; (new string("Fowl Balls")),</a:t>
            </a:r>
          </a:p>
          <a:p>
            <a:r>
              <a:rPr lang="en-US" altLang="zh-CN" sz="1867" dirty="0"/>
              <a:t>         </a:t>
            </a:r>
            <a:r>
              <a:rPr lang="en-US" altLang="zh-CN" sz="1867" dirty="0" err="1"/>
              <a:t>unique_ptr</a:t>
            </a:r>
            <a:r>
              <a:rPr lang="en-US" altLang="zh-CN" sz="1867" dirty="0"/>
              <a:t>&lt;string&gt; (new string("Duck Walks")),         </a:t>
            </a:r>
            <a:r>
              <a:rPr lang="en-US" altLang="zh-CN" sz="1867" dirty="0" err="1"/>
              <a:t>unique_ptr</a:t>
            </a:r>
            <a:r>
              <a:rPr lang="en-US" altLang="zh-CN" sz="1867" dirty="0"/>
              <a:t>&lt;string&gt; (new string("Chicken Runs")),</a:t>
            </a:r>
          </a:p>
          <a:p>
            <a:r>
              <a:rPr lang="en-US" altLang="zh-CN" sz="1867" dirty="0"/>
              <a:t>         </a:t>
            </a:r>
            <a:r>
              <a:rPr lang="en-US" altLang="zh-CN" sz="1867" dirty="0" err="1"/>
              <a:t>unique_ptr</a:t>
            </a:r>
            <a:r>
              <a:rPr lang="en-US" altLang="zh-CN" sz="1867" dirty="0"/>
              <a:t>&lt;string&gt; (new string("Turkey Errors")),         </a:t>
            </a:r>
            <a:r>
              <a:rPr lang="en-US" altLang="zh-CN" sz="1867" dirty="0" err="1"/>
              <a:t>unique_ptr</a:t>
            </a:r>
            <a:r>
              <a:rPr lang="en-US" altLang="zh-CN" sz="1867" dirty="0"/>
              <a:t>&lt;string&gt; (new string("Goose Eggs"))</a:t>
            </a:r>
          </a:p>
          <a:p>
            <a:r>
              <a:rPr lang="zh-CN" altLang="en-US" sz="1867" dirty="0"/>
              <a:t>    </a:t>
            </a:r>
            <a:r>
              <a:rPr lang="en-US" altLang="zh-CN" sz="1867" dirty="0"/>
              <a:t>};</a:t>
            </a:r>
          </a:p>
          <a:p>
            <a:r>
              <a:rPr lang="en-US" altLang="zh-CN" sz="1867" dirty="0"/>
              <a:t>    </a:t>
            </a:r>
            <a:r>
              <a:rPr lang="en-US" altLang="zh-CN" sz="1867" dirty="0" err="1"/>
              <a:t>unique_ptr</a:t>
            </a:r>
            <a:r>
              <a:rPr lang="en-US" altLang="zh-CN" sz="1867" dirty="0"/>
              <a:t>&lt;string&gt; </a:t>
            </a:r>
            <a:r>
              <a:rPr lang="en-US" altLang="zh-CN" sz="1867" dirty="0" err="1"/>
              <a:t>pwin</a:t>
            </a:r>
            <a:r>
              <a:rPr lang="en-US" altLang="zh-CN" sz="1867" dirty="0"/>
              <a:t>;</a:t>
            </a:r>
          </a:p>
          <a:p>
            <a:r>
              <a:rPr lang="en-US" altLang="zh-CN" sz="1867" dirty="0"/>
              <a:t>    </a:t>
            </a:r>
            <a:r>
              <a:rPr lang="en-US" altLang="zh-CN" sz="1867" dirty="0" err="1"/>
              <a:t>pwin</a:t>
            </a:r>
            <a:r>
              <a:rPr lang="en-US" altLang="zh-CN" sz="1867" dirty="0"/>
              <a:t> = films[2];   </a:t>
            </a:r>
          </a:p>
          <a:p>
            <a:endParaRPr lang="zh-CN" altLang="en-US" sz="1867" dirty="0"/>
          </a:p>
          <a:p>
            <a:r>
              <a:rPr lang="en-US" altLang="zh-CN" sz="1867" dirty="0"/>
              <a:t>    </a:t>
            </a:r>
            <a:r>
              <a:rPr lang="en-US" altLang="zh-CN" sz="1867" dirty="0" err="1"/>
              <a:t>cout</a:t>
            </a:r>
            <a:r>
              <a:rPr lang="en-US" altLang="zh-CN" sz="1867" dirty="0"/>
              <a:t> &lt;&lt; "The nominees for best avian baseball film are\n";</a:t>
            </a:r>
          </a:p>
          <a:p>
            <a:r>
              <a:rPr lang="nn-NO" altLang="zh-CN" sz="1867" dirty="0"/>
              <a:t>    for (int i = 0; i &lt; 5; i++)   </a:t>
            </a:r>
            <a:r>
              <a:rPr lang="en-US" altLang="zh-CN" sz="1867" dirty="0"/>
              <a:t> </a:t>
            </a:r>
            <a:r>
              <a:rPr lang="en-US" altLang="zh-CN" sz="1867" dirty="0" err="1"/>
              <a:t>cout</a:t>
            </a:r>
            <a:r>
              <a:rPr lang="en-US" altLang="zh-CN" sz="1867" dirty="0"/>
              <a:t> &lt;&lt; *films[</a:t>
            </a:r>
            <a:r>
              <a:rPr lang="en-US" altLang="zh-CN" sz="1867" dirty="0" err="1"/>
              <a:t>i</a:t>
            </a:r>
            <a:r>
              <a:rPr lang="en-US" altLang="zh-CN" sz="1867" dirty="0"/>
              <a:t>] &lt;&lt; </a:t>
            </a:r>
            <a:r>
              <a:rPr lang="en-US" altLang="zh-CN" sz="1867" dirty="0" err="1"/>
              <a:t>endl</a:t>
            </a:r>
            <a:r>
              <a:rPr lang="en-US" altLang="zh-CN" sz="1867" dirty="0"/>
              <a:t>;</a:t>
            </a:r>
          </a:p>
          <a:p>
            <a:r>
              <a:rPr lang="en-US" altLang="zh-CN" sz="1867" dirty="0"/>
              <a:t>    </a:t>
            </a:r>
            <a:r>
              <a:rPr lang="en-US" altLang="zh-CN" sz="1867" dirty="0" err="1"/>
              <a:t>cout</a:t>
            </a:r>
            <a:r>
              <a:rPr lang="en-US" altLang="zh-CN" sz="1867" dirty="0"/>
              <a:t> &lt;&lt; "The winner is " &lt;&lt; *</a:t>
            </a:r>
            <a:r>
              <a:rPr lang="en-US" altLang="zh-CN" sz="1867" dirty="0" err="1"/>
              <a:t>pwin</a:t>
            </a:r>
            <a:r>
              <a:rPr lang="en-US" altLang="zh-CN" sz="1867" dirty="0"/>
              <a:t> &lt;&lt; "!\n";</a:t>
            </a:r>
          </a:p>
          <a:p>
            <a:r>
              <a:rPr lang="en-US" altLang="zh-CN" sz="1867" dirty="0"/>
              <a:t>   return 0;</a:t>
            </a:r>
          </a:p>
          <a:p>
            <a:r>
              <a:rPr lang="en-US" altLang="zh-CN" sz="1867" dirty="0"/>
              <a:t>}</a:t>
            </a:r>
            <a:endParaRPr lang="zh-CN" altLang="en-US" sz="1867" dirty="0"/>
          </a:p>
        </p:txBody>
      </p:sp>
      <p:sp>
        <p:nvSpPr>
          <p:cNvPr id="9" name="TextBox 8"/>
          <p:cNvSpPr txBox="1"/>
          <p:nvPr/>
        </p:nvSpPr>
        <p:spPr>
          <a:xfrm>
            <a:off x="7405255" y="4813993"/>
            <a:ext cx="3759200" cy="830997"/>
          </a:xfrm>
          <a:prstGeom prst="rect">
            <a:avLst/>
          </a:prstGeom>
          <a:noFill/>
        </p:spPr>
        <p:txBody>
          <a:bodyPr wrap="square" lIns="91440" tIns="45720" rIns="91440" bIns="45720" rtlCol="0">
            <a:spAutoFit/>
          </a:bodyPr>
          <a:lstStyle/>
          <a:p>
            <a:r>
              <a:rPr lang="zh-CN" altLang="en-US" sz="2400" dirty="0"/>
              <a:t>编译时， </a:t>
            </a:r>
            <a:r>
              <a:rPr lang="en-US" altLang="zh-CN" sz="2400" dirty="0" err="1"/>
              <a:t>pwin</a:t>
            </a:r>
            <a:r>
              <a:rPr lang="en-US" altLang="zh-CN" sz="2400" dirty="0"/>
              <a:t> = films[2]</a:t>
            </a:r>
            <a:r>
              <a:rPr lang="zh-CN" altLang="en-US" sz="2400" dirty="0"/>
              <a:t>会出错</a:t>
            </a:r>
          </a:p>
        </p:txBody>
      </p:sp>
      <p:sp>
        <p:nvSpPr>
          <p:cNvPr id="3" name="标题 2">
            <a:extLst>
              <a:ext uri="{FF2B5EF4-FFF2-40B4-BE49-F238E27FC236}">
                <a16:creationId xmlns:a16="http://schemas.microsoft.com/office/drawing/2014/main" id="{2B8F8578-3891-A741-3C3E-4CAD9F19B552}"/>
              </a:ext>
            </a:extLst>
          </p:cNvPr>
          <p:cNvSpPr>
            <a:spLocks noGrp="1"/>
          </p:cNvSpPr>
          <p:nvPr>
            <p:ph type="title"/>
          </p:nvPr>
        </p:nvSpPr>
        <p:spPr>
          <a:xfrm>
            <a:off x="413853" y="249067"/>
            <a:ext cx="8643848" cy="480131"/>
          </a:xfrm>
        </p:spPr>
        <p:txBody>
          <a:bodyPr/>
          <a:lstStyle/>
          <a:p>
            <a:r>
              <a:rPr lang="en-US" altLang="zh-CN" dirty="0"/>
              <a:t>3</a:t>
            </a:r>
            <a:r>
              <a:rPr lang="zh-CN" altLang="en-US" dirty="0"/>
              <a:t>种智能指针区别示例 </a:t>
            </a:r>
            <a:r>
              <a:rPr lang="en-US" altLang="zh-CN" dirty="0"/>
              <a:t>– </a:t>
            </a:r>
            <a:r>
              <a:rPr lang="en-US" altLang="zh-CN" dirty="0" err="1"/>
              <a:t>unique_ptr</a:t>
            </a:r>
            <a:endParaRPr lang="zh-CN" alt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1778" name="Rectangle 2"/>
          <p:cNvSpPr>
            <a:spLocks noGrp="1" noChangeArrowheads="1"/>
          </p:cNvSpPr>
          <p:nvPr>
            <p:ph type="title"/>
          </p:nvPr>
        </p:nvSpPr>
        <p:spPr/>
        <p:txBody>
          <a:bodyPr/>
          <a:lstStyle/>
          <a:p>
            <a:pPr eaLnBrk="1" hangingPunct="1">
              <a:defRPr/>
            </a:pPr>
            <a:r>
              <a:rPr lang="zh-CN" altLang="en-US" dirty="0"/>
              <a:t>小结 </a:t>
            </a:r>
          </a:p>
        </p:txBody>
      </p:sp>
      <p:sp>
        <p:nvSpPr>
          <p:cNvPr id="357379" name="Rectangle 3"/>
          <p:cNvSpPr>
            <a:spLocks noGrp="1" noChangeArrowheads="1"/>
          </p:cNvSpPr>
          <p:nvPr>
            <p:ph idx="4294967295"/>
          </p:nvPr>
        </p:nvSpPr>
        <p:spPr>
          <a:xfrm>
            <a:off x="413853" y="1395942"/>
            <a:ext cx="10363200" cy="4371975"/>
          </a:xfrm>
        </p:spPr>
        <p:txBody>
          <a:bodyPr/>
          <a:lstStyle/>
          <a:p>
            <a:pPr marL="0" indent="0">
              <a:spcBef>
                <a:spcPts val="2400"/>
              </a:spcBef>
              <a:buNone/>
            </a:pPr>
            <a:r>
              <a:rPr lang="zh-CN" altLang="en-US" dirty="0"/>
              <a:t>本章介绍了</a:t>
            </a:r>
            <a:r>
              <a:rPr lang="en-US" altLang="zh-CN" dirty="0"/>
              <a:t>C++</a:t>
            </a:r>
            <a:r>
              <a:rPr lang="zh-CN" altLang="en-US" dirty="0"/>
              <a:t>中的泛型程序设计的工具</a:t>
            </a:r>
            <a:r>
              <a:rPr lang="en-US" altLang="zh-CN" dirty="0"/>
              <a:t>----</a:t>
            </a:r>
            <a:r>
              <a:rPr lang="zh-CN" altLang="en-US" dirty="0"/>
              <a:t>模板</a:t>
            </a:r>
          </a:p>
          <a:p>
            <a:pPr marL="0" indent="0">
              <a:spcBef>
                <a:spcPts val="2400"/>
              </a:spcBef>
              <a:buNone/>
            </a:pPr>
            <a:r>
              <a:rPr lang="zh-CN" altLang="en-US" dirty="0"/>
              <a:t>模板是独立于类型的蓝图，编译器可以根据模板产生多种特定类型的实例</a:t>
            </a:r>
          </a:p>
          <a:p>
            <a:pPr marL="0" indent="0">
              <a:spcBef>
                <a:spcPts val="2400"/>
              </a:spcBef>
              <a:buNone/>
            </a:pPr>
            <a:r>
              <a:rPr lang="zh-CN" altLang="en-US" dirty="0"/>
              <a:t>模板分为函数模板和类模板</a:t>
            </a:r>
          </a:p>
          <a:p>
            <a:pPr marL="0" indent="0">
              <a:spcBef>
                <a:spcPts val="2400"/>
              </a:spcBef>
              <a:buNone/>
            </a:pPr>
            <a:r>
              <a:rPr lang="zh-CN" altLang="en-US" dirty="0"/>
              <a:t>本章中，我们学习了如何写一个类模板，如何实例化类模板，使之成为一个模板类，如何定义及使用模板的友元</a:t>
            </a:r>
          </a:p>
        </p:txBody>
      </p:sp>
    </p:spTree>
  </p:cSld>
  <p:clrMapOvr>
    <a:masterClrMapping/>
  </p:clrMapOvr>
  <p:transition spd="med">
    <p:fade/>
  </p:transition>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482" name="Rectangle 2"/>
          <p:cNvSpPr>
            <a:spLocks noGrp="1" noChangeArrowheads="1"/>
          </p:cNvSpPr>
          <p:nvPr>
            <p:ph type="title"/>
          </p:nvPr>
        </p:nvSpPr>
        <p:spPr/>
        <p:txBody>
          <a:bodyPr>
            <a:noAutofit/>
          </a:bodyPr>
          <a:lstStyle/>
          <a:p>
            <a:pPr>
              <a:lnSpc>
                <a:spcPct val="130000"/>
              </a:lnSpc>
            </a:pPr>
            <a:r>
              <a:rPr lang="zh-CN" altLang="en-US" dirty="0"/>
              <a:t>流与标准库</a:t>
            </a:r>
          </a:p>
        </p:txBody>
      </p:sp>
      <p:sp>
        <p:nvSpPr>
          <p:cNvPr id="5" name="矩形 4"/>
          <p:cNvSpPr/>
          <p:nvPr/>
        </p:nvSpPr>
        <p:spPr>
          <a:xfrm>
            <a:off x="676274" y="1390651"/>
            <a:ext cx="5715001" cy="4711867"/>
          </a:xfrm>
          <a:prstGeom prst="rect">
            <a:avLst/>
          </a:prstGeom>
        </p:spPr>
        <p:txBody>
          <a:bodyPr wrap="square">
            <a:spAutoFit/>
          </a:bodyPr>
          <a:lstStyle/>
          <a:p>
            <a:pPr>
              <a:lnSpc>
                <a:spcPct val="110000"/>
              </a:lnSpc>
              <a:spcBef>
                <a:spcPts val="2400"/>
              </a:spcBef>
            </a:pPr>
            <a:r>
              <a:rPr lang="zh-CN" altLang="en-US" sz="2400" b="1" dirty="0">
                <a:latin typeface="微软雅黑" pitchFamily="34" charset="-122"/>
                <a:ea typeface="微软雅黑" pitchFamily="34" charset="-122"/>
              </a:rPr>
              <a:t>输入输出是指程序与外部设备交换信息</a:t>
            </a:r>
          </a:p>
          <a:p>
            <a:pPr>
              <a:lnSpc>
                <a:spcPct val="110000"/>
              </a:lnSpc>
              <a:spcBef>
                <a:spcPts val="2400"/>
              </a:spcBef>
            </a:pPr>
            <a:r>
              <a:rPr lang="en-US" altLang="zh-CN" sz="2400" b="1" dirty="0">
                <a:latin typeface="微软雅黑" pitchFamily="34" charset="-122"/>
                <a:ea typeface="微软雅黑" pitchFamily="34" charset="-122"/>
              </a:rPr>
              <a:t>C++</a:t>
            </a:r>
            <a:r>
              <a:rPr lang="zh-CN" altLang="en-US" sz="2400" b="1" dirty="0">
                <a:latin typeface="微软雅黑" pitchFamily="34" charset="-122"/>
                <a:ea typeface="微软雅黑" pitchFamily="34" charset="-122"/>
              </a:rPr>
              <a:t>把输入输出作为一个数据流</a:t>
            </a:r>
          </a:p>
          <a:p>
            <a:pPr>
              <a:lnSpc>
                <a:spcPct val="110000"/>
              </a:lnSpc>
              <a:spcBef>
                <a:spcPts val="800"/>
              </a:spcBef>
            </a:pPr>
            <a:r>
              <a:rPr lang="zh-CN" altLang="en-US" sz="1867" dirty="0">
                <a:latin typeface="微软雅黑" pitchFamily="34" charset="-122"/>
                <a:ea typeface="微软雅黑" pitchFamily="34" charset="-122"/>
              </a:rPr>
              <a:t>输入流：外围设备流向内存的数据</a:t>
            </a:r>
          </a:p>
          <a:p>
            <a:pPr>
              <a:lnSpc>
                <a:spcPct val="110000"/>
              </a:lnSpc>
              <a:spcBef>
                <a:spcPts val="800"/>
              </a:spcBef>
            </a:pPr>
            <a:r>
              <a:rPr lang="zh-CN" altLang="en-US" sz="1867" dirty="0">
                <a:latin typeface="微软雅黑" pitchFamily="34" charset="-122"/>
                <a:ea typeface="微软雅黑" pitchFamily="34" charset="-122"/>
              </a:rPr>
              <a:t>输出流：内存流向外围设备的数据</a:t>
            </a:r>
          </a:p>
          <a:p>
            <a:pPr>
              <a:lnSpc>
                <a:spcPct val="110000"/>
              </a:lnSpc>
              <a:spcBef>
                <a:spcPts val="2400"/>
              </a:spcBef>
            </a:pPr>
            <a:r>
              <a:rPr lang="zh-CN" altLang="en-US" sz="2400" b="1" dirty="0">
                <a:latin typeface="微软雅黑" pitchFamily="34" charset="-122"/>
                <a:ea typeface="微软雅黑" pitchFamily="34" charset="-122"/>
              </a:rPr>
              <a:t>在</a:t>
            </a:r>
            <a:r>
              <a:rPr lang="en-US" altLang="zh-CN" sz="2400" b="1" dirty="0">
                <a:latin typeface="微软雅黑" pitchFamily="34" charset="-122"/>
                <a:ea typeface="微软雅黑" pitchFamily="34" charset="-122"/>
              </a:rPr>
              <a:t>C++</a:t>
            </a:r>
            <a:r>
              <a:rPr lang="zh-CN" altLang="en-US" sz="2400" b="1" dirty="0">
                <a:latin typeface="微软雅黑" pitchFamily="34" charset="-122"/>
                <a:ea typeface="微软雅黑" pitchFamily="34" charset="-122"/>
              </a:rPr>
              <a:t>中，输入输出是由标准库提供</a:t>
            </a:r>
          </a:p>
          <a:p>
            <a:pPr>
              <a:lnSpc>
                <a:spcPct val="110000"/>
              </a:lnSpc>
              <a:spcBef>
                <a:spcPts val="2400"/>
              </a:spcBef>
            </a:pPr>
            <a:r>
              <a:rPr lang="en-US" altLang="zh-CN" sz="2400" b="1" dirty="0">
                <a:latin typeface="微软雅黑" pitchFamily="34" charset="-122"/>
                <a:ea typeface="微软雅黑" pitchFamily="34" charset="-122"/>
              </a:rPr>
              <a:t>C++</a:t>
            </a:r>
            <a:r>
              <a:rPr lang="zh-CN" altLang="en-US" sz="2400" b="1" dirty="0">
                <a:latin typeface="微软雅黑" pitchFamily="34" charset="-122"/>
                <a:ea typeface="微软雅黑" pitchFamily="34" charset="-122"/>
              </a:rPr>
              <a:t>的输入输出分为</a:t>
            </a:r>
          </a:p>
          <a:p>
            <a:pPr lvl="1">
              <a:lnSpc>
                <a:spcPct val="110000"/>
              </a:lnSpc>
              <a:spcBef>
                <a:spcPts val="800"/>
              </a:spcBef>
            </a:pPr>
            <a:r>
              <a:rPr lang="zh-CN" altLang="en-US" sz="1867" dirty="0">
                <a:latin typeface="微软雅黑" pitchFamily="34" charset="-122"/>
                <a:ea typeface="微软雅黑" pitchFamily="34" charset="-122"/>
              </a:rPr>
              <a:t>基于控制台的</a:t>
            </a:r>
            <a:r>
              <a:rPr lang="en-US" altLang="zh-CN" sz="1867" dirty="0">
                <a:latin typeface="微软雅黑" pitchFamily="34" charset="-122"/>
                <a:ea typeface="微软雅黑" pitchFamily="34" charset="-122"/>
              </a:rPr>
              <a:t>I/O</a:t>
            </a:r>
          </a:p>
          <a:p>
            <a:pPr lvl="1">
              <a:lnSpc>
                <a:spcPct val="110000"/>
              </a:lnSpc>
              <a:spcBef>
                <a:spcPts val="800"/>
              </a:spcBef>
            </a:pPr>
            <a:r>
              <a:rPr lang="zh-CN" altLang="en-US" sz="1867" dirty="0">
                <a:latin typeface="微软雅黑" pitchFamily="34" charset="-122"/>
                <a:ea typeface="微软雅黑" pitchFamily="34" charset="-122"/>
              </a:rPr>
              <a:t>基于文件的</a:t>
            </a:r>
            <a:r>
              <a:rPr lang="en-US" altLang="zh-CN" sz="1867" dirty="0">
                <a:latin typeface="微软雅黑" pitchFamily="34" charset="-122"/>
                <a:ea typeface="微软雅黑" pitchFamily="34" charset="-122"/>
              </a:rPr>
              <a:t>I/O</a:t>
            </a:r>
          </a:p>
          <a:p>
            <a:pPr lvl="1">
              <a:lnSpc>
                <a:spcPct val="110000"/>
              </a:lnSpc>
              <a:spcBef>
                <a:spcPts val="800"/>
              </a:spcBef>
            </a:pPr>
            <a:r>
              <a:rPr lang="zh-CN" altLang="en-US" sz="1867" dirty="0">
                <a:latin typeface="微软雅黑" pitchFamily="34" charset="-122"/>
                <a:ea typeface="微软雅黑" pitchFamily="34" charset="-122"/>
              </a:rPr>
              <a:t>基于字符串的</a:t>
            </a:r>
            <a:r>
              <a:rPr lang="en-US" altLang="zh-CN" sz="1867" dirty="0">
                <a:latin typeface="微软雅黑" pitchFamily="34" charset="-122"/>
                <a:ea typeface="微软雅黑" pitchFamily="34" charset="-122"/>
              </a:rPr>
              <a:t>I/O</a:t>
            </a:r>
          </a:p>
        </p:txBody>
      </p:sp>
    </p:spTree>
  </p:cSld>
  <p:clrMapOvr>
    <a:masterClrMapping/>
  </p:clrMapOvr>
  <p:transition spd="med">
    <p:fade/>
  </p:transition>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6530"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流与标准库</a:t>
            </a:r>
          </a:p>
        </p:txBody>
      </p:sp>
      <p:graphicFrame>
        <p:nvGraphicFramePr>
          <p:cNvPr id="3606611" name="Group 83"/>
          <p:cNvGraphicFramePr>
            <a:graphicFrameLocks noGrp="1"/>
          </p:cNvGraphicFramePr>
          <p:nvPr>
            <p:ph type="tbl" idx="4294967295"/>
            <p:extLst>
              <p:ext uri="{D42A27DB-BD31-4B8C-83A1-F6EECF244321}">
                <p14:modId xmlns:p14="http://schemas.microsoft.com/office/powerpoint/2010/main" val="3011917591"/>
              </p:ext>
            </p:extLst>
          </p:nvPr>
        </p:nvGraphicFramePr>
        <p:xfrm>
          <a:off x="904081" y="1525482"/>
          <a:ext cx="7663391" cy="3976884"/>
        </p:xfrm>
        <a:graphic>
          <a:graphicData uri="http://schemas.openxmlformats.org/drawingml/2006/table">
            <a:tbl>
              <a:tblPr/>
              <a:tblGrid>
                <a:gridCol w="1088611">
                  <a:extLst>
                    <a:ext uri="{9D8B030D-6E8A-4147-A177-3AD203B41FA5}">
                      <a16:colId xmlns:a16="http://schemas.microsoft.com/office/drawing/2014/main" val="20000"/>
                    </a:ext>
                  </a:extLst>
                </a:gridCol>
                <a:gridCol w="6574780">
                  <a:extLst>
                    <a:ext uri="{9D8B030D-6E8A-4147-A177-3AD203B41FA5}">
                      <a16:colId xmlns:a16="http://schemas.microsoft.com/office/drawing/2014/main" val="20001"/>
                    </a:ext>
                  </a:extLst>
                </a:gridCol>
              </a:tblGrid>
              <a:tr h="423716">
                <a:tc>
                  <a:txBody>
                    <a:bodyPr/>
                    <a:lstStyle/>
                    <a:p>
                      <a:pPr marL="477838" marR="0" lvl="0" indent="-477838" algn="l" defTabSz="914400" rtl="0" eaLnBrk="1" fontAlgn="base" latinLnBrk="0" hangingPunct="1">
                        <a:lnSpc>
                          <a:spcPct val="130000"/>
                        </a:lnSpc>
                        <a:spcBef>
                          <a:spcPct val="0"/>
                        </a:spcBef>
                        <a:spcAft>
                          <a:spcPct val="0"/>
                        </a:spcAft>
                        <a:buClrTx/>
                        <a:buSzTx/>
                        <a:buFontTx/>
                        <a:buNone/>
                        <a:tabLst/>
                      </a:pPr>
                      <a:r>
                        <a:rPr kumimoji="1" lang="zh-CN" altLang="en-US" sz="19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头文件</a:t>
                      </a:r>
                    </a:p>
                  </a:txBody>
                  <a:tcPr marL="48000" marR="48000" marT="46800" marB="468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base" latinLnBrk="0" hangingPunct="1">
                        <a:lnSpc>
                          <a:spcPct val="130000"/>
                        </a:lnSpc>
                        <a:spcBef>
                          <a:spcPct val="0"/>
                        </a:spcBef>
                        <a:spcAft>
                          <a:spcPct val="0"/>
                        </a:spcAft>
                        <a:buClrTx/>
                        <a:buSzTx/>
                        <a:buFontTx/>
                        <a:buNone/>
                        <a:tabLst/>
                      </a:pPr>
                      <a:r>
                        <a:rPr kumimoji="1" lang="zh-CN" altLang="en-US" sz="19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类型</a:t>
                      </a:r>
                    </a:p>
                  </a:txBody>
                  <a:tcPr marL="48000" marR="48000" marT="46800" marB="468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1163364">
                <a:tc>
                  <a:txBody>
                    <a:bodyPr/>
                    <a:lstStyle/>
                    <a:p>
                      <a:pPr marL="477838" marR="0" lvl="0" indent="-477838" algn="l" defTabSz="914400" rtl="0" eaLnBrk="1" fontAlgn="base" latinLnBrk="0" hangingPunct="1">
                        <a:lnSpc>
                          <a:spcPct val="130000"/>
                        </a:lnSpc>
                        <a:spcBef>
                          <a:spcPct val="0"/>
                        </a:spcBef>
                        <a:spcAft>
                          <a:spcPct val="0"/>
                        </a:spcAft>
                        <a:buClrTx/>
                        <a:buSzTx/>
                        <a:buFontTx/>
                        <a:buNone/>
                        <a:tabLst/>
                      </a:pPr>
                      <a:r>
                        <a:rPr kumimoji="1" lang="en-US" altLang="zh-CN" sz="19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iostream</a:t>
                      </a:r>
                    </a:p>
                  </a:txBody>
                  <a:tcPr marL="48000" marR="48000" marT="46800" marB="468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base" latinLnBrk="0" hangingPunct="1">
                        <a:lnSpc>
                          <a:spcPct val="130000"/>
                        </a:lnSpc>
                        <a:spcBef>
                          <a:spcPct val="0"/>
                        </a:spcBef>
                        <a:spcAft>
                          <a:spcPct val="0"/>
                        </a:spcAft>
                        <a:buClrTx/>
                        <a:buSzTx/>
                        <a:buFontTx/>
                        <a:buNone/>
                        <a:tabLst/>
                      </a:pPr>
                      <a:r>
                        <a:rPr kumimoji="1" lang="en-US" altLang="zh-CN" sz="19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istream</a:t>
                      </a:r>
                      <a:r>
                        <a:rPr kumimoji="1" lang="zh-CN" altLang="en-US" sz="19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从流中读取</a:t>
                      </a:r>
                    </a:p>
                    <a:p>
                      <a:pPr marL="477838" marR="0" lvl="0" indent="-477838" algn="l" defTabSz="914400" rtl="0" eaLnBrk="0" fontAlgn="base" latinLnBrk="0" hangingPunct="0">
                        <a:lnSpc>
                          <a:spcPct val="130000"/>
                        </a:lnSpc>
                        <a:spcBef>
                          <a:spcPct val="0"/>
                        </a:spcBef>
                        <a:spcAft>
                          <a:spcPct val="0"/>
                        </a:spcAft>
                        <a:buClrTx/>
                        <a:buSzTx/>
                        <a:buFontTx/>
                        <a:buNone/>
                        <a:tabLst/>
                      </a:pPr>
                      <a:r>
                        <a:rPr kumimoji="1" lang="en-US" altLang="zh-CN" sz="19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ostream</a:t>
                      </a:r>
                      <a:r>
                        <a:rPr kumimoji="1" lang="zh-CN" altLang="en-US" sz="19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写到流中去</a:t>
                      </a:r>
                    </a:p>
                    <a:p>
                      <a:pPr marL="477838" marR="0" lvl="0" indent="-477838" algn="l" defTabSz="914400" rtl="0" eaLnBrk="0" fontAlgn="base" latinLnBrk="0" hangingPunct="0">
                        <a:lnSpc>
                          <a:spcPct val="130000"/>
                        </a:lnSpc>
                        <a:spcBef>
                          <a:spcPct val="0"/>
                        </a:spcBef>
                        <a:spcAft>
                          <a:spcPct val="0"/>
                        </a:spcAft>
                        <a:buClrTx/>
                        <a:buSzTx/>
                        <a:buFontTx/>
                        <a:buNone/>
                        <a:tabLst/>
                      </a:pPr>
                      <a:r>
                        <a:rPr kumimoji="1" lang="en-US" altLang="zh-CN" sz="19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iostream</a:t>
                      </a:r>
                      <a:r>
                        <a:rPr kumimoji="1" lang="zh-CN" altLang="en-US" sz="19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对流进行读写，从</a:t>
                      </a:r>
                      <a:r>
                        <a:rPr kumimoji="1" lang="en-US" altLang="zh-CN" sz="19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istream</a:t>
                      </a:r>
                      <a:r>
                        <a:rPr kumimoji="1" lang="zh-CN" altLang="en-US" sz="19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和</a:t>
                      </a:r>
                      <a:r>
                        <a:rPr kumimoji="1" lang="en-US" altLang="zh-CN" sz="19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ostream</a:t>
                      </a:r>
                      <a:r>
                        <a:rPr kumimoji="1" lang="zh-CN" altLang="en-US" sz="19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派生</a:t>
                      </a:r>
                    </a:p>
                  </a:txBody>
                  <a:tcPr marL="48000" marR="48000" marT="46800" marB="468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1163364">
                <a:tc>
                  <a:txBody>
                    <a:bodyPr/>
                    <a:lstStyle/>
                    <a:p>
                      <a:pPr marL="477838" marR="0" lvl="0" indent="-477838" algn="l" defTabSz="914400" rtl="0" eaLnBrk="1" fontAlgn="base" latinLnBrk="0" hangingPunct="1">
                        <a:lnSpc>
                          <a:spcPct val="130000"/>
                        </a:lnSpc>
                        <a:spcBef>
                          <a:spcPct val="0"/>
                        </a:spcBef>
                        <a:spcAft>
                          <a:spcPct val="0"/>
                        </a:spcAft>
                        <a:buClrTx/>
                        <a:buSzTx/>
                        <a:buFontTx/>
                        <a:buNone/>
                        <a:tabLst/>
                      </a:pPr>
                      <a:r>
                        <a:rPr kumimoji="1" lang="en-US" altLang="zh-CN" sz="19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fstream</a:t>
                      </a:r>
                    </a:p>
                  </a:txBody>
                  <a:tcPr marL="48000" marR="48000" marT="46800" marB="468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base" latinLnBrk="0" hangingPunct="1">
                        <a:lnSpc>
                          <a:spcPct val="130000"/>
                        </a:lnSpc>
                        <a:spcBef>
                          <a:spcPct val="0"/>
                        </a:spcBef>
                        <a:spcAft>
                          <a:spcPct val="0"/>
                        </a:spcAft>
                        <a:buClrTx/>
                        <a:buSzTx/>
                        <a:buFontTx/>
                        <a:buNone/>
                        <a:tabLst/>
                      </a:pPr>
                      <a:r>
                        <a:rPr kumimoji="1" lang="en-US" altLang="zh-CN" sz="19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ifstream</a:t>
                      </a:r>
                      <a:r>
                        <a:rPr kumimoji="1" lang="zh-CN" altLang="en-US" sz="19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从文件中读取，由</a:t>
                      </a:r>
                      <a:r>
                        <a:rPr kumimoji="1" lang="en-US" altLang="zh-CN" sz="19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istream</a:t>
                      </a:r>
                      <a:r>
                        <a:rPr kumimoji="1" lang="zh-CN" altLang="en-US" sz="19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派生而来</a:t>
                      </a:r>
                    </a:p>
                    <a:p>
                      <a:pPr marL="477838" marR="0" lvl="0" indent="-477838" algn="l" defTabSz="914400" rtl="0" eaLnBrk="0" fontAlgn="base" latinLnBrk="0" hangingPunct="0">
                        <a:lnSpc>
                          <a:spcPct val="130000"/>
                        </a:lnSpc>
                        <a:spcBef>
                          <a:spcPct val="0"/>
                        </a:spcBef>
                        <a:spcAft>
                          <a:spcPct val="0"/>
                        </a:spcAft>
                        <a:buClrTx/>
                        <a:buSzTx/>
                        <a:buFontTx/>
                        <a:buNone/>
                        <a:tabLst/>
                      </a:pPr>
                      <a:r>
                        <a:rPr kumimoji="1" lang="en-US" altLang="zh-CN" sz="19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ofstream</a:t>
                      </a:r>
                      <a:r>
                        <a:rPr kumimoji="1" lang="zh-CN" altLang="en-US" sz="19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写到文件中去，由</a:t>
                      </a:r>
                      <a:r>
                        <a:rPr kumimoji="1" lang="en-US" altLang="zh-CN" sz="19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ostream</a:t>
                      </a:r>
                      <a:r>
                        <a:rPr kumimoji="1" lang="zh-CN" altLang="en-US" sz="19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派生而来</a:t>
                      </a:r>
                    </a:p>
                    <a:p>
                      <a:pPr marL="477838" marR="0" lvl="0" indent="-477838" algn="l" defTabSz="914400" rtl="0" eaLnBrk="0" fontAlgn="base" latinLnBrk="0" hangingPunct="0">
                        <a:lnSpc>
                          <a:spcPct val="130000"/>
                        </a:lnSpc>
                        <a:spcBef>
                          <a:spcPct val="0"/>
                        </a:spcBef>
                        <a:spcAft>
                          <a:spcPct val="0"/>
                        </a:spcAft>
                        <a:buClrTx/>
                        <a:buSzTx/>
                        <a:buFontTx/>
                        <a:buNone/>
                        <a:tabLst/>
                      </a:pPr>
                      <a:r>
                        <a:rPr kumimoji="1" lang="en-US" altLang="zh-CN" sz="19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fstream</a:t>
                      </a:r>
                      <a:r>
                        <a:rPr kumimoji="1" lang="zh-CN" altLang="en-US" sz="19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对流进行读写，由</a:t>
                      </a:r>
                      <a:r>
                        <a:rPr kumimoji="1" lang="en-US" altLang="zh-CN" sz="19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iostream</a:t>
                      </a:r>
                      <a:r>
                        <a:rPr kumimoji="1" lang="zh-CN" altLang="en-US" sz="19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派生而来</a:t>
                      </a:r>
                    </a:p>
                  </a:txBody>
                  <a:tcPr marL="48000" marR="48000" marT="46800" marB="468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1163364">
                <a:tc>
                  <a:txBody>
                    <a:bodyPr/>
                    <a:lstStyle/>
                    <a:p>
                      <a:pPr marL="477838" marR="0" lvl="0" indent="-477838" algn="l" defTabSz="914400" rtl="0" eaLnBrk="1" fontAlgn="base" latinLnBrk="0" hangingPunct="1">
                        <a:lnSpc>
                          <a:spcPct val="130000"/>
                        </a:lnSpc>
                        <a:spcBef>
                          <a:spcPct val="0"/>
                        </a:spcBef>
                        <a:spcAft>
                          <a:spcPct val="0"/>
                        </a:spcAft>
                        <a:buClrTx/>
                        <a:buSzTx/>
                        <a:buFontTx/>
                        <a:buNone/>
                        <a:tabLst/>
                      </a:pPr>
                      <a:r>
                        <a:rPr kumimoji="1" lang="en-US" altLang="zh-CN" sz="19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sstream</a:t>
                      </a:r>
                    </a:p>
                  </a:txBody>
                  <a:tcPr marL="48000" marR="48000" marT="46800" marB="468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base" latinLnBrk="0" hangingPunct="1">
                        <a:lnSpc>
                          <a:spcPct val="130000"/>
                        </a:lnSpc>
                        <a:spcBef>
                          <a:spcPct val="0"/>
                        </a:spcBef>
                        <a:spcAft>
                          <a:spcPct val="0"/>
                        </a:spcAft>
                        <a:buClrTx/>
                        <a:buSzTx/>
                        <a:buFontTx/>
                        <a:buNone/>
                        <a:tabLst/>
                      </a:pPr>
                      <a:r>
                        <a:rPr kumimoji="1" lang="en-US" altLang="zh-CN" sz="19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istringstream</a:t>
                      </a:r>
                      <a:r>
                        <a:rPr kumimoji="1" lang="zh-CN" altLang="en-US" sz="19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从</a:t>
                      </a:r>
                      <a:r>
                        <a:rPr kumimoji="1" lang="en-US" altLang="zh-CN" sz="19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string</a:t>
                      </a:r>
                      <a:r>
                        <a:rPr kumimoji="1" lang="zh-CN" altLang="en-US" sz="19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对象中读取，由</a:t>
                      </a:r>
                      <a:r>
                        <a:rPr kumimoji="1" lang="en-US" altLang="zh-CN" sz="19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istream</a:t>
                      </a:r>
                      <a:r>
                        <a:rPr kumimoji="1" lang="zh-CN" altLang="en-US" sz="19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派生而来</a:t>
                      </a:r>
                    </a:p>
                    <a:p>
                      <a:pPr marL="477838" marR="0" lvl="0" indent="-477838" algn="l" defTabSz="914400" rtl="0" eaLnBrk="0" fontAlgn="base" latinLnBrk="0" hangingPunct="0">
                        <a:lnSpc>
                          <a:spcPct val="130000"/>
                        </a:lnSpc>
                        <a:spcBef>
                          <a:spcPct val="0"/>
                        </a:spcBef>
                        <a:spcAft>
                          <a:spcPct val="0"/>
                        </a:spcAft>
                        <a:buClrTx/>
                        <a:buSzTx/>
                        <a:buFontTx/>
                        <a:buNone/>
                        <a:tabLst/>
                      </a:pPr>
                      <a:r>
                        <a:rPr kumimoji="1" lang="en-US" altLang="zh-CN" sz="19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ostringstream</a:t>
                      </a:r>
                      <a:r>
                        <a:rPr kumimoji="1" lang="zh-CN" altLang="en-US" sz="19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写到</a:t>
                      </a:r>
                      <a:r>
                        <a:rPr kumimoji="1" lang="en-US" altLang="zh-CN" sz="19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string</a:t>
                      </a:r>
                      <a:r>
                        <a:rPr kumimoji="1" lang="zh-CN" altLang="en-US" sz="19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对象中去，由</a:t>
                      </a:r>
                      <a:r>
                        <a:rPr kumimoji="1" lang="en-US" altLang="zh-CN" sz="19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ostream</a:t>
                      </a:r>
                      <a:r>
                        <a:rPr kumimoji="1" lang="zh-CN" altLang="en-US" sz="19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派生而来</a:t>
                      </a:r>
                    </a:p>
                    <a:p>
                      <a:pPr marL="477838" marR="0" lvl="0" indent="-477838" algn="l" defTabSz="914400" rtl="0" eaLnBrk="0" fontAlgn="base" latinLnBrk="0" hangingPunct="0">
                        <a:lnSpc>
                          <a:spcPct val="130000"/>
                        </a:lnSpc>
                        <a:spcBef>
                          <a:spcPct val="0"/>
                        </a:spcBef>
                        <a:spcAft>
                          <a:spcPct val="0"/>
                        </a:spcAft>
                        <a:buClrTx/>
                        <a:buSzTx/>
                        <a:buFontTx/>
                        <a:buNone/>
                        <a:tabLst/>
                      </a:pPr>
                      <a:r>
                        <a:rPr kumimoji="1" lang="en-US" altLang="zh-CN" sz="19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stringstream</a:t>
                      </a:r>
                      <a:r>
                        <a:rPr kumimoji="1" lang="zh-CN" altLang="en-US" sz="19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对</a:t>
                      </a:r>
                      <a:r>
                        <a:rPr kumimoji="1" lang="en-US" altLang="zh-CN" sz="19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string</a:t>
                      </a:r>
                      <a:r>
                        <a:rPr kumimoji="1" lang="zh-CN" altLang="en-US" sz="19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对象进行读写，由</a:t>
                      </a:r>
                      <a:r>
                        <a:rPr kumimoji="1" lang="en-US" altLang="zh-CN" sz="19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iostream</a:t>
                      </a:r>
                      <a:r>
                        <a:rPr kumimoji="1" lang="zh-CN" altLang="en-US" sz="19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派生而来</a:t>
                      </a:r>
                    </a:p>
                  </a:txBody>
                  <a:tcPr marL="48000" marR="48000" marT="46800" marB="468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bl>
          </a:graphicData>
        </a:graphic>
      </p:graphicFrame>
      <p:pic>
        <p:nvPicPr>
          <p:cNvPr id="586754" name="Object 10"/>
          <p:cNvPicPr>
            <a:picLocks noChangeAspect="1" noChangeArrowheads="1"/>
          </p:cNvPicPr>
          <p:nvPr/>
        </p:nvPicPr>
        <p:blipFill>
          <a:blip r:embed="rId2" cstate="print"/>
          <a:srcRect/>
          <a:stretch>
            <a:fillRect/>
          </a:stretch>
        </p:blipFill>
        <p:spPr bwMode="auto">
          <a:xfrm>
            <a:off x="95251" y="171454"/>
            <a:ext cx="804333" cy="804333"/>
          </a:xfrm>
          <a:prstGeom prst="rect">
            <a:avLst/>
          </a:prstGeom>
          <a:noFill/>
        </p:spPr>
      </p:pic>
    </p:spTree>
  </p:cSld>
  <p:clrMapOvr>
    <a:masterClrMapping/>
  </p:clrMapOvr>
  <p:transition spd="med">
    <p:fade/>
  </p:transition>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8578" name="Rectangle 2"/>
          <p:cNvSpPr>
            <a:spLocks noGrp="1" noChangeArrowheads="1"/>
          </p:cNvSpPr>
          <p:nvPr>
            <p:ph type="title"/>
          </p:nvPr>
        </p:nvSpPr>
        <p:spPr/>
        <p:txBody>
          <a:bodyPr>
            <a:normAutofit/>
          </a:bodyPr>
          <a:lstStyle/>
          <a:p>
            <a:pPr eaLnBrk="1" hangingPunct="1">
              <a:defRPr/>
            </a:pPr>
            <a:r>
              <a:rPr lang="zh-CN" altLang="en-US" dirty="0"/>
              <a:t>类的继承关系</a:t>
            </a:r>
          </a:p>
        </p:txBody>
      </p:sp>
      <p:grpSp>
        <p:nvGrpSpPr>
          <p:cNvPr id="362499" name="Group 4"/>
          <p:cNvGrpSpPr>
            <a:grpSpLocks/>
          </p:cNvGrpSpPr>
          <p:nvPr/>
        </p:nvGrpSpPr>
        <p:grpSpPr bwMode="auto">
          <a:xfrm>
            <a:off x="809069" y="1713515"/>
            <a:ext cx="8552392" cy="3881620"/>
            <a:chOff x="1800" y="1908"/>
            <a:chExt cx="8460" cy="3660"/>
          </a:xfrm>
        </p:grpSpPr>
        <p:sp>
          <p:nvSpPr>
            <p:cNvPr id="362500" name="Text Box 5"/>
            <p:cNvSpPr txBox="1">
              <a:spLocks noChangeArrowheads="1"/>
            </p:cNvSpPr>
            <p:nvPr/>
          </p:nvSpPr>
          <p:spPr bwMode="auto">
            <a:xfrm>
              <a:off x="5220" y="1908"/>
              <a:ext cx="1462" cy="384"/>
            </a:xfrm>
            <a:prstGeom prst="rect">
              <a:avLst/>
            </a:prstGeom>
            <a:noFill/>
            <a:ln w="12700" cap="sq">
              <a:solidFill>
                <a:schemeClr val="tx1"/>
              </a:solidFill>
              <a:miter lim="800000"/>
              <a:headEnd/>
              <a:tailEnd/>
            </a:ln>
          </p:spPr>
          <p:txBody>
            <a:bodyPr lIns="0" tIns="0" rIns="0" bIns="0"/>
            <a:lstStyle/>
            <a:p>
              <a:pPr algn="ctr"/>
              <a:r>
                <a:rPr lang="en-US" altLang="zh-CN" sz="1867" b="1" dirty="0" err="1"/>
                <a:t>ios</a:t>
              </a:r>
              <a:endParaRPr lang="en-US" altLang="zh-CN" sz="1867" dirty="0"/>
            </a:p>
          </p:txBody>
        </p:sp>
        <p:sp>
          <p:nvSpPr>
            <p:cNvPr id="362501" name="Text Box 6"/>
            <p:cNvSpPr txBox="1">
              <a:spLocks noChangeArrowheads="1"/>
            </p:cNvSpPr>
            <p:nvPr/>
          </p:nvSpPr>
          <p:spPr bwMode="auto">
            <a:xfrm>
              <a:off x="4229" y="2939"/>
              <a:ext cx="1406" cy="383"/>
            </a:xfrm>
            <a:prstGeom prst="rect">
              <a:avLst/>
            </a:prstGeom>
            <a:noFill/>
            <a:ln w="12700" cap="sq">
              <a:solidFill>
                <a:schemeClr val="tx1"/>
              </a:solidFill>
              <a:miter lim="800000"/>
              <a:headEnd/>
              <a:tailEnd/>
            </a:ln>
          </p:spPr>
          <p:txBody>
            <a:bodyPr lIns="0" tIns="0" rIns="0" bIns="0"/>
            <a:lstStyle/>
            <a:p>
              <a:pPr algn="ctr"/>
              <a:r>
                <a:rPr lang="en-US" altLang="zh-CN" sz="1867" b="1"/>
                <a:t>istream</a:t>
              </a:r>
              <a:endParaRPr lang="en-US" altLang="zh-CN" sz="1867"/>
            </a:p>
          </p:txBody>
        </p:sp>
        <p:sp>
          <p:nvSpPr>
            <p:cNvPr id="362502" name="Text Box 7"/>
            <p:cNvSpPr txBox="1">
              <a:spLocks noChangeArrowheads="1"/>
            </p:cNvSpPr>
            <p:nvPr/>
          </p:nvSpPr>
          <p:spPr bwMode="auto">
            <a:xfrm>
              <a:off x="6198" y="2999"/>
              <a:ext cx="1407" cy="383"/>
            </a:xfrm>
            <a:prstGeom prst="rect">
              <a:avLst/>
            </a:prstGeom>
            <a:noFill/>
            <a:ln w="12700" cap="sq">
              <a:solidFill>
                <a:schemeClr val="tx1"/>
              </a:solidFill>
              <a:miter lim="800000"/>
              <a:headEnd/>
              <a:tailEnd/>
            </a:ln>
          </p:spPr>
          <p:txBody>
            <a:bodyPr lIns="0" tIns="0" rIns="0" bIns="0"/>
            <a:lstStyle/>
            <a:p>
              <a:pPr algn="ctr"/>
              <a:r>
                <a:rPr lang="en-US" altLang="zh-CN" sz="1867" b="1"/>
                <a:t>ostream</a:t>
              </a:r>
              <a:endParaRPr lang="en-US" altLang="zh-CN" sz="1867"/>
            </a:p>
          </p:txBody>
        </p:sp>
        <p:sp>
          <p:nvSpPr>
            <p:cNvPr id="362503" name="Text Box 8"/>
            <p:cNvSpPr txBox="1">
              <a:spLocks noChangeArrowheads="1"/>
            </p:cNvSpPr>
            <p:nvPr/>
          </p:nvSpPr>
          <p:spPr bwMode="auto">
            <a:xfrm>
              <a:off x="3780" y="4092"/>
              <a:ext cx="1406" cy="384"/>
            </a:xfrm>
            <a:prstGeom prst="rect">
              <a:avLst/>
            </a:prstGeom>
            <a:noFill/>
            <a:ln w="12700" cap="sq">
              <a:solidFill>
                <a:schemeClr val="tx1"/>
              </a:solidFill>
              <a:miter lim="800000"/>
              <a:headEnd/>
              <a:tailEnd/>
            </a:ln>
          </p:spPr>
          <p:txBody>
            <a:bodyPr lIns="0" tIns="0" rIns="0" bIns="0"/>
            <a:lstStyle/>
            <a:p>
              <a:pPr algn="ctr"/>
              <a:r>
                <a:rPr lang="en-US" altLang="zh-CN" sz="1867" b="1"/>
                <a:t>ifstream</a:t>
              </a:r>
              <a:endParaRPr lang="en-US" altLang="zh-CN" sz="1867"/>
            </a:p>
          </p:txBody>
        </p:sp>
        <p:sp>
          <p:nvSpPr>
            <p:cNvPr id="362504" name="Text Box 9"/>
            <p:cNvSpPr txBox="1">
              <a:spLocks noChangeArrowheads="1"/>
            </p:cNvSpPr>
            <p:nvPr/>
          </p:nvSpPr>
          <p:spPr bwMode="auto">
            <a:xfrm>
              <a:off x="6840" y="4092"/>
              <a:ext cx="1406" cy="384"/>
            </a:xfrm>
            <a:prstGeom prst="rect">
              <a:avLst/>
            </a:prstGeom>
            <a:noFill/>
            <a:ln w="12700" cap="sq">
              <a:solidFill>
                <a:schemeClr val="tx1"/>
              </a:solidFill>
              <a:miter lim="800000"/>
              <a:headEnd/>
              <a:tailEnd/>
            </a:ln>
          </p:spPr>
          <p:txBody>
            <a:bodyPr lIns="0" tIns="0" rIns="0" bIns="0"/>
            <a:lstStyle/>
            <a:p>
              <a:pPr algn="ctr"/>
              <a:r>
                <a:rPr lang="en-US" altLang="zh-CN" sz="1867" b="1"/>
                <a:t>ofstream</a:t>
              </a:r>
              <a:endParaRPr lang="en-US" altLang="zh-CN" sz="1867"/>
            </a:p>
          </p:txBody>
        </p:sp>
        <p:sp>
          <p:nvSpPr>
            <p:cNvPr id="362505" name="Text Box 10"/>
            <p:cNvSpPr txBox="1">
              <a:spLocks noChangeArrowheads="1"/>
            </p:cNvSpPr>
            <p:nvPr/>
          </p:nvSpPr>
          <p:spPr bwMode="auto">
            <a:xfrm>
              <a:off x="5298" y="4154"/>
              <a:ext cx="1406" cy="383"/>
            </a:xfrm>
            <a:prstGeom prst="rect">
              <a:avLst/>
            </a:prstGeom>
            <a:noFill/>
            <a:ln w="12700" cap="sq">
              <a:solidFill>
                <a:schemeClr val="tx1"/>
              </a:solidFill>
              <a:miter lim="800000"/>
              <a:headEnd/>
              <a:tailEnd/>
            </a:ln>
          </p:spPr>
          <p:txBody>
            <a:bodyPr lIns="0" tIns="0" rIns="0" bIns="0"/>
            <a:lstStyle/>
            <a:p>
              <a:pPr algn="ctr"/>
              <a:r>
                <a:rPr lang="en-US" altLang="zh-CN" sz="1867" b="1"/>
                <a:t>iostream</a:t>
              </a:r>
              <a:endParaRPr lang="en-US" altLang="zh-CN" sz="1867"/>
            </a:p>
          </p:txBody>
        </p:sp>
        <p:sp>
          <p:nvSpPr>
            <p:cNvPr id="362506" name="Text Box 11"/>
            <p:cNvSpPr txBox="1">
              <a:spLocks noChangeArrowheads="1"/>
            </p:cNvSpPr>
            <p:nvPr/>
          </p:nvSpPr>
          <p:spPr bwMode="auto">
            <a:xfrm>
              <a:off x="4500" y="5184"/>
              <a:ext cx="1406" cy="384"/>
            </a:xfrm>
            <a:prstGeom prst="rect">
              <a:avLst/>
            </a:prstGeom>
            <a:noFill/>
            <a:ln w="12700" cap="sq">
              <a:solidFill>
                <a:schemeClr val="tx1"/>
              </a:solidFill>
              <a:miter lim="800000"/>
              <a:headEnd/>
              <a:tailEnd/>
            </a:ln>
          </p:spPr>
          <p:txBody>
            <a:bodyPr lIns="0" tIns="0" rIns="0" bIns="0"/>
            <a:lstStyle/>
            <a:p>
              <a:pPr algn="ctr"/>
              <a:r>
                <a:rPr lang="en-US" altLang="zh-CN" sz="1867" b="1"/>
                <a:t>fstream</a:t>
              </a:r>
              <a:endParaRPr lang="en-US" altLang="zh-CN" sz="1867"/>
            </a:p>
          </p:txBody>
        </p:sp>
        <p:sp>
          <p:nvSpPr>
            <p:cNvPr id="362507" name="Line 12"/>
            <p:cNvSpPr>
              <a:spLocks noChangeShapeType="1"/>
            </p:cNvSpPr>
            <p:nvPr/>
          </p:nvSpPr>
          <p:spPr bwMode="auto">
            <a:xfrm flipH="1">
              <a:off x="5130" y="2274"/>
              <a:ext cx="505" cy="725"/>
            </a:xfrm>
            <a:prstGeom prst="line">
              <a:avLst/>
            </a:prstGeom>
            <a:noFill/>
            <a:ln w="28575" cap="sq">
              <a:solidFill>
                <a:schemeClr val="tx1"/>
              </a:solidFill>
              <a:round/>
              <a:headEnd type="triangle" w="med" len="med"/>
              <a:tailEnd/>
            </a:ln>
          </p:spPr>
          <p:txBody>
            <a:bodyPr lIns="0" tIns="0" rIns="0" bIns="0" anchor="ctr"/>
            <a:lstStyle/>
            <a:p>
              <a:endParaRPr lang="zh-CN" altLang="en-US" sz="1867"/>
            </a:p>
          </p:txBody>
        </p:sp>
        <p:sp>
          <p:nvSpPr>
            <p:cNvPr id="362508" name="Line 13"/>
            <p:cNvSpPr>
              <a:spLocks noChangeShapeType="1"/>
            </p:cNvSpPr>
            <p:nvPr/>
          </p:nvSpPr>
          <p:spPr bwMode="auto">
            <a:xfrm>
              <a:off x="6141" y="2274"/>
              <a:ext cx="563" cy="725"/>
            </a:xfrm>
            <a:prstGeom prst="line">
              <a:avLst/>
            </a:prstGeom>
            <a:noFill/>
            <a:ln w="28575" cap="sq">
              <a:solidFill>
                <a:schemeClr val="tx1"/>
              </a:solidFill>
              <a:round/>
              <a:headEnd type="triangle" w="med" len="med"/>
              <a:tailEnd/>
            </a:ln>
          </p:spPr>
          <p:txBody>
            <a:bodyPr lIns="0" tIns="0" rIns="0" bIns="0" anchor="ctr"/>
            <a:lstStyle/>
            <a:p>
              <a:endParaRPr lang="zh-CN" altLang="en-US" sz="1867"/>
            </a:p>
          </p:txBody>
        </p:sp>
        <p:sp>
          <p:nvSpPr>
            <p:cNvPr id="362509" name="Line 14"/>
            <p:cNvSpPr>
              <a:spLocks noChangeShapeType="1"/>
            </p:cNvSpPr>
            <p:nvPr/>
          </p:nvSpPr>
          <p:spPr bwMode="auto">
            <a:xfrm flipH="1">
              <a:off x="4229" y="3367"/>
              <a:ext cx="563" cy="787"/>
            </a:xfrm>
            <a:prstGeom prst="line">
              <a:avLst/>
            </a:prstGeom>
            <a:noFill/>
            <a:ln w="28575" cap="sq">
              <a:solidFill>
                <a:schemeClr val="tx1"/>
              </a:solidFill>
              <a:round/>
              <a:headEnd type="triangle" w="med" len="med"/>
              <a:tailEnd/>
            </a:ln>
          </p:spPr>
          <p:txBody>
            <a:bodyPr lIns="0" tIns="0" rIns="0" bIns="0" anchor="ctr"/>
            <a:lstStyle/>
            <a:p>
              <a:endParaRPr lang="zh-CN" altLang="en-US" sz="1867"/>
            </a:p>
          </p:txBody>
        </p:sp>
        <p:sp>
          <p:nvSpPr>
            <p:cNvPr id="362510" name="Line 15"/>
            <p:cNvSpPr>
              <a:spLocks noChangeShapeType="1"/>
            </p:cNvSpPr>
            <p:nvPr/>
          </p:nvSpPr>
          <p:spPr bwMode="auto">
            <a:xfrm flipH="1">
              <a:off x="6030" y="3427"/>
              <a:ext cx="563" cy="787"/>
            </a:xfrm>
            <a:prstGeom prst="line">
              <a:avLst/>
            </a:prstGeom>
            <a:noFill/>
            <a:ln w="28575" cap="sq">
              <a:solidFill>
                <a:schemeClr val="tx1"/>
              </a:solidFill>
              <a:round/>
              <a:headEnd type="triangle" w="med" len="med"/>
              <a:tailEnd/>
            </a:ln>
          </p:spPr>
          <p:txBody>
            <a:bodyPr lIns="0" tIns="0" rIns="0" bIns="0" anchor="ctr"/>
            <a:lstStyle/>
            <a:p>
              <a:endParaRPr lang="zh-CN" altLang="en-US" sz="1867"/>
            </a:p>
          </p:txBody>
        </p:sp>
        <p:sp>
          <p:nvSpPr>
            <p:cNvPr id="362511" name="Line 16"/>
            <p:cNvSpPr>
              <a:spLocks noChangeShapeType="1"/>
            </p:cNvSpPr>
            <p:nvPr/>
          </p:nvSpPr>
          <p:spPr bwMode="auto">
            <a:xfrm>
              <a:off x="7020" y="3387"/>
              <a:ext cx="563" cy="726"/>
            </a:xfrm>
            <a:prstGeom prst="line">
              <a:avLst/>
            </a:prstGeom>
            <a:noFill/>
            <a:ln w="28575" cap="sq">
              <a:solidFill>
                <a:schemeClr val="tx1"/>
              </a:solidFill>
              <a:round/>
              <a:headEnd type="triangle" w="med" len="med"/>
              <a:tailEnd/>
            </a:ln>
          </p:spPr>
          <p:txBody>
            <a:bodyPr lIns="0" tIns="0" rIns="0" bIns="0" anchor="ctr"/>
            <a:lstStyle/>
            <a:p>
              <a:endParaRPr lang="zh-CN" altLang="en-US" sz="1867"/>
            </a:p>
          </p:txBody>
        </p:sp>
        <p:sp>
          <p:nvSpPr>
            <p:cNvPr id="362512" name="Line 17"/>
            <p:cNvSpPr>
              <a:spLocks noChangeShapeType="1"/>
            </p:cNvSpPr>
            <p:nvPr/>
          </p:nvSpPr>
          <p:spPr bwMode="auto">
            <a:xfrm>
              <a:off x="5242" y="3427"/>
              <a:ext cx="563" cy="725"/>
            </a:xfrm>
            <a:prstGeom prst="line">
              <a:avLst/>
            </a:prstGeom>
            <a:noFill/>
            <a:ln w="28575" cap="sq">
              <a:solidFill>
                <a:schemeClr val="tx1"/>
              </a:solidFill>
              <a:round/>
              <a:headEnd type="triangle" w="med" len="med"/>
              <a:tailEnd/>
            </a:ln>
          </p:spPr>
          <p:txBody>
            <a:bodyPr lIns="0" tIns="0" rIns="0" bIns="0" anchor="ctr"/>
            <a:lstStyle/>
            <a:p>
              <a:endParaRPr lang="zh-CN" altLang="en-US" sz="1867"/>
            </a:p>
          </p:txBody>
        </p:sp>
        <p:sp>
          <p:nvSpPr>
            <p:cNvPr id="362513" name="Line 18"/>
            <p:cNvSpPr>
              <a:spLocks noChangeShapeType="1"/>
            </p:cNvSpPr>
            <p:nvPr/>
          </p:nvSpPr>
          <p:spPr bwMode="auto">
            <a:xfrm flipH="1">
              <a:off x="5400" y="4576"/>
              <a:ext cx="517" cy="608"/>
            </a:xfrm>
            <a:prstGeom prst="line">
              <a:avLst/>
            </a:prstGeom>
            <a:noFill/>
            <a:ln w="28575" cap="sq">
              <a:solidFill>
                <a:schemeClr val="tx1"/>
              </a:solidFill>
              <a:round/>
              <a:headEnd type="triangle" w="med" len="med"/>
              <a:tailEnd/>
            </a:ln>
          </p:spPr>
          <p:txBody>
            <a:bodyPr lIns="0" tIns="0" rIns="0" bIns="0" anchor="ctr"/>
            <a:lstStyle/>
            <a:p>
              <a:endParaRPr lang="zh-CN" altLang="en-US" sz="1867"/>
            </a:p>
          </p:txBody>
        </p:sp>
        <p:sp>
          <p:nvSpPr>
            <p:cNvPr id="362514" name="Text Box 19"/>
            <p:cNvSpPr txBox="1">
              <a:spLocks noChangeArrowheads="1"/>
            </p:cNvSpPr>
            <p:nvPr/>
          </p:nvSpPr>
          <p:spPr bwMode="auto">
            <a:xfrm>
              <a:off x="1800" y="4092"/>
              <a:ext cx="1800" cy="384"/>
            </a:xfrm>
            <a:prstGeom prst="rect">
              <a:avLst/>
            </a:prstGeom>
            <a:noFill/>
            <a:ln w="12700" cap="sq">
              <a:solidFill>
                <a:schemeClr val="tx1"/>
              </a:solidFill>
              <a:miter lim="800000"/>
              <a:headEnd/>
              <a:tailEnd/>
            </a:ln>
          </p:spPr>
          <p:txBody>
            <a:bodyPr lIns="0" tIns="0" rIns="0" bIns="0"/>
            <a:lstStyle/>
            <a:p>
              <a:pPr algn="ctr"/>
              <a:r>
                <a:rPr lang="en-US" altLang="zh-CN" sz="1867" b="1"/>
                <a:t>istringstream</a:t>
              </a:r>
              <a:endParaRPr lang="en-US" altLang="zh-CN" sz="1867"/>
            </a:p>
          </p:txBody>
        </p:sp>
        <p:sp>
          <p:nvSpPr>
            <p:cNvPr id="362515" name="Text Box 20"/>
            <p:cNvSpPr txBox="1">
              <a:spLocks noChangeArrowheads="1"/>
            </p:cNvSpPr>
            <p:nvPr/>
          </p:nvSpPr>
          <p:spPr bwMode="auto">
            <a:xfrm>
              <a:off x="8460" y="4092"/>
              <a:ext cx="1800" cy="384"/>
            </a:xfrm>
            <a:prstGeom prst="rect">
              <a:avLst/>
            </a:prstGeom>
            <a:noFill/>
            <a:ln w="12700" cap="sq">
              <a:solidFill>
                <a:schemeClr val="tx1"/>
              </a:solidFill>
              <a:miter lim="800000"/>
              <a:headEnd/>
              <a:tailEnd/>
            </a:ln>
          </p:spPr>
          <p:txBody>
            <a:bodyPr lIns="0" tIns="0" rIns="0" bIns="0"/>
            <a:lstStyle/>
            <a:p>
              <a:pPr algn="ctr"/>
              <a:r>
                <a:rPr lang="en-US" altLang="zh-CN" sz="1867" b="1"/>
                <a:t>ostringstream</a:t>
              </a:r>
              <a:endParaRPr lang="en-US" altLang="zh-CN" sz="1867"/>
            </a:p>
          </p:txBody>
        </p:sp>
        <p:sp>
          <p:nvSpPr>
            <p:cNvPr id="362516" name="Line 21"/>
            <p:cNvSpPr>
              <a:spLocks noChangeShapeType="1"/>
            </p:cNvSpPr>
            <p:nvPr/>
          </p:nvSpPr>
          <p:spPr bwMode="auto">
            <a:xfrm flipV="1">
              <a:off x="2700" y="3156"/>
              <a:ext cx="1440" cy="936"/>
            </a:xfrm>
            <a:prstGeom prst="line">
              <a:avLst/>
            </a:prstGeom>
            <a:noFill/>
            <a:ln w="28575">
              <a:solidFill>
                <a:schemeClr val="tx1"/>
              </a:solidFill>
              <a:round/>
              <a:headEnd/>
              <a:tailEnd type="triangle" w="med" len="med"/>
            </a:ln>
          </p:spPr>
          <p:txBody>
            <a:bodyPr lIns="0" tIns="0" rIns="0" bIns="0"/>
            <a:lstStyle/>
            <a:p>
              <a:endParaRPr lang="zh-CN" altLang="en-US" sz="1867"/>
            </a:p>
          </p:txBody>
        </p:sp>
        <p:sp>
          <p:nvSpPr>
            <p:cNvPr id="362517" name="Line 22"/>
            <p:cNvSpPr>
              <a:spLocks noChangeShapeType="1"/>
            </p:cNvSpPr>
            <p:nvPr/>
          </p:nvSpPr>
          <p:spPr bwMode="auto">
            <a:xfrm flipH="1" flipV="1">
              <a:off x="7560" y="3408"/>
              <a:ext cx="1440" cy="624"/>
            </a:xfrm>
            <a:prstGeom prst="line">
              <a:avLst/>
            </a:prstGeom>
            <a:noFill/>
            <a:ln w="28575">
              <a:solidFill>
                <a:schemeClr val="tx1"/>
              </a:solidFill>
              <a:round/>
              <a:headEnd/>
              <a:tailEnd type="triangle" w="med" len="med"/>
            </a:ln>
          </p:spPr>
          <p:txBody>
            <a:bodyPr lIns="0" tIns="0" rIns="0" bIns="0"/>
            <a:lstStyle/>
            <a:p>
              <a:endParaRPr lang="zh-CN" altLang="en-US" sz="1867"/>
            </a:p>
          </p:txBody>
        </p:sp>
        <p:sp>
          <p:nvSpPr>
            <p:cNvPr id="362518" name="Text Box 23"/>
            <p:cNvSpPr txBox="1">
              <a:spLocks noChangeArrowheads="1"/>
            </p:cNvSpPr>
            <p:nvPr/>
          </p:nvSpPr>
          <p:spPr bwMode="auto">
            <a:xfrm>
              <a:off x="6120" y="5184"/>
              <a:ext cx="1800" cy="384"/>
            </a:xfrm>
            <a:prstGeom prst="rect">
              <a:avLst/>
            </a:prstGeom>
            <a:noFill/>
            <a:ln w="12700" cap="sq">
              <a:solidFill>
                <a:schemeClr val="tx1"/>
              </a:solidFill>
              <a:miter lim="800000"/>
              <a:headEnd/>
              <a:tailEnd/>
            </a:ln>
          </p:spPr>
          <p:txBody>
            <a:bodyPr lIns="0" tIns="0" rIns="0" bIns="0"/>
            <a:lstStyle/>
            <a:p>
              <a:pPr algn="ctr"/>
              <a:r>
                <a:rPr lang="en-US" altLang="zh-CN" sz="1867" b="1"/>
                <a:t>stringstream</a:t>
              </a:r>
              <a:endParaRPr lang="en-US" altLang="zh-CN" sz="1867"/>
            </a:p>
          </p:txBody>
        </p:sp>
        <p:sp>
          <p:nvSpPr>
            <p:cNvPr id="362519" name="Line 24"/>
            <p:cNvSpPr>
              <a:spLocks noChangeShapeType="1"/>
            </p:cNvSpPr>
            <p:nvPr/>
          </p:nvSpPr>
          <p:spPr bwMode="auto">
            <a:xfrm flipH="1" flipV="1">
              <a:off x="6300" y="4560"/>
              <a:ext cx="720" cy="624"/>
            </a:xfrm>
            <a:prstGeom prst="line">
              <a:avLst/>
            </a:prstGeom>
            <a:noFill/>
            <a:ln w="28575">
              <a:solidFill>
                <a:schemeClr val="tx1"/>
              </a:solidFill>
              <a:round/>
              <a:headEnd/>
              <a:tailEnd type="triangle" w="med" len="med"/>
            </a:ln>
          </p:spPr>
          <p:txBody>
            <a:bodyPr lIns="0" tIns="0" rIns="0" bIns="0"/>
            <a:lstStyle/>
            <a:p>
              <a:endParaRPr lang="zh-CN" altLang="en-US" sz="1867"/>
            </a:p>
          </p:txBody>
        </p:sp>
      </p:grpSp>
    </p:spTree>
  </p:cSld>
  <p:clrMapOvr>
    <a:masterClrMapping/>
  </p:clrMapOvr>
  <p:transition spd="med">
    <p:fade/>
  </p:transition>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0626" name="Rectangle 2"/>
          <p:cNvSpPr>
            <a:spLocks noGrp="1" noChangeArrowheads="1"/>
          </p:cNvSpPr>
          <p:nvPr>
            <p:ph type="title"/>
          </p:nvPr>
        </p:nvSpPr>
        <p:spPr/>
        <p:txBody>
          <a:bodyPr/>
          <a:lstStyle/>
          <a:p>
            <a:pPr eaLnBrk="1" hangingPunct="1">
              <a:defRPr/>
            </a:pPr>
            <a:r>
              <a:rPr lang="zh-CN" altLang="en-US" dirty="0"/>
              <a:t>输入输出缓冲</a:t>
            </a:r>
          </a:p>
        </p:txBody>
      </p:sp>
      <p:sp>
        <p:nvSpPr>
          <p:cNvPr id="364547" name="Rectangle 3"/>
          <p:cNvSpPr>
            <a:spLocks noGrp="1" noChangeArrowheads="1"/>
          </p:cNvSpPr>
          <p:nvPr>
            <p:ph idx="4294967295"/>
          </p:nvPr>
        </p:nvSpPr>
        <p:spPr>
          <a:xfrm>
            <a:off x="412750" y="1084614"/>
            <a:ext cx="11366500" cy="1443038"/>
          </a:xfrm>
        </p:spPr>
        <p:txBody>
          <a:bodyPr>
            <a:noAutofit/>
          </a:bodyPr>
          <a:lstStyle/>
          <a:p>
            <a:pPr marL="0" indent="0">
              <a:lnSpc>
                <a:spcPct val="110000"/>
              </a:lnSpc>
              <a:spcBef>
                <a:spcPts val="800"/>
              </a:spcBef>
              <a:buNone/>
            </a:pPr>
            <a:r>
              <a:rPr lang="en-US" altLang="zh-CN" dirty="0"/>
              <a:t>C++</a:t>
            </a:r>
            <a:r>
              <a:rPr lang="zh-CN" altLang="en-US" dirty="0"/>
              <a:t>程序不能直接与输入输出设备交换信息</a:t>
            </a:r>
            <a:endParaRPr lang="en-US" altLang="zh-CN" dirty="0"/>
          </a:p>
          <a:p>
            <a:pPr marL="0" indent="0">
              <a:lnSpc>
                <a:spcPct val="110000"/>
              </a:lnSpc>
              <a:spcBef>
                <a:spcPts val="800"/>
              </a:spcBef>
              <a:buNone/>
            </a:pPr>
            <a:r>
              <a:rPr lang="zh-CN" altLang="en-US" dirty="0"/>
              <a:t>输入输出是通过一个对象实现的。对象是输入输出设备在程序中的代理</a:t>
            </a:r>
          </a:p>
          <a:p>
            <a:pPr marL="0" indent="0">
              <a:lnSpc>
                <a:spcPct val="110000"/>
              </a:lnSpc>
              <a:spcBef>
                <a:spcPts val="800"/>
              </a:spcBef>
              <a:buNone/>
            </a:pPr>
            <a:r>
              <a:rPr lang="zh-CN" altLang="en-US" dirty="0"/>
              <a:t>每个</a:t>
            </a:r>
            <a:r>
              <a:rPr lang="en-US" altLang="zh-CN" dirty="0"/>
              <a:t>I/O</a:t>
            </a:r>
            <a:r>
              <a:rPr lang="zh-CN" altLang="en-US" dirty="0"/>
              <a:t>对象管理一个缓冲区，用于存储程序读写的数据</a:t>
            </a:r>
            <a:endParaRPr lang="en-US" altLang="zh-CN" dirty="0"/>
          </a:p>
          <a:p>
            <a:pPr marL="0" indent="0">
              <a:lnSpc>
                <a:spcPct val="110000"/>
              </a:lnSpc>
              <a:spcBef>
                <a:spcPts val="800"/>
              </a:spcBef>
              <a:buNone/>
            </a:pPr>
            <a:r>
              <a:rPr lang="zh-CN" altLang="en-US" dirty="0"/>
              <a:t>外围设备与对象批量交换数据</a:t>
            </a:r>
          </a:p>
        </p:txBody>
      </p:sp>
      <p:grpSp>
        <p:nvGrpSpPr>
          <p:cNvPr id="12" name="组合 11"/>
          <p:cNvGrpSpPr/>
          <p:nvPr/>
        </p:nvGrpSpPr>
        <p:grpSpPr>
          <a:xfrm>
            <a:off x="1333502" y="3890567"/>
            <a:ext cx="7962900" cy="1416823"/>
            <a:chOff x="814388" y="2590801"/>
            <a:chExt cx="5972175" cy="1062617"/>
          </a:xfrm>
        </p:grpSpPr>
        <p:sp>
          <p:nvSpPr>
            <p:cNvPr id="4" name="圆柱形 3"/>
            <p:cNvSpPr/>
            <p:nvPr/>
          </p:nvSpPr>
          <p:spPr>
            <a:xfrm>
              <a:off x="1000126" y="2590801"/>
              <a:ext cx="785812" cy="696912"/>
            </a:xfrm>
            <a:prstGeom prst="can">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solidFill>
                  <a:schemeClr val="tx1"/>
                </a:solidFill>
              </a:endParaRPr>
            </a:p>
          </p:txBody>
        </p:sp>
        <p:sp>
          <p:nvSpPr>
            <p:cNvPr id="5" name="笑脸 4"/>
            <p:cNvSpPr/>
            <p:nvPr/>
          </p:nvSpPr>
          <p:spPr>
            <a:xfrm>
              <a:off x="3429001" y="2752726"/>
              <a:ext cx="714375" cy="482600"/>
            </a:xfrm>
            <a:prstGeom prst="smileyFac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solidFill>
                  <a:schemeClr val="tx1"/>
                </a:solidFill>
              </a:endParaRPr>
            </a:p>
          </p:txBody>
        </p:sp>
        <p:sp>
          <p:nvSpPr>
            <p:cNvPr id="6" name="波形 5"/>
            <p:cNvSpPr/>
            <p:nvPr/>
          </p:nvSpPr>
          <p:spPr>
            <a:xfrm>
              <a:off x="5643563" y="2749551"/>
              <a:ext cx="857250" cy="590550"/>
            </a:xfrm>
            <a:prstGeom prst="wav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solidFill>
                  <a:schemeClr val="tx1"/>
                </a:solidFill>
              </a:endParaRPr>
            </a:p>
          </p:txBody>
        </p:sp>
        <p:sp>
          <p:nvSpPr>
            <p:cNvPr id="364551" name="TextBox 6"/>
            <p:cNvSpPr txBox="1">
              <a:spLocks noChangeArrowheads="1"/>
            </p:cNvSpPr>
            <p:nvPr/>
          </p:nvSpPr>
          <p:spPr bwMode="auto">
            <a:xfrm>
              <a:off x="5786438" y="3368676"/>
              <a:ext cx="1000125" cy="284742"/>
            </a:xfrm>
            <a:prstGeom prst="rect">
              <a:avLst/>
            </a:prstGeom>
            <a:noFill/>
            <a:ln w="9525">
              <a:noFill/>
              <a:miter lim="800000"/>
              <a:headEnd/>
              <a:tailEnd/>
            </a:ln>
          </p:spPr>
          <p:txBody>
            <a:bodyPr>
              <a:spAutoFit/>
            </a:bodyPr>
            <a:lstStyle/>
            <a:p>
              <a:r>
                <a:rPr lang="zh-CN" altLang="en-US" sz="1867"/>
                <a:t>程序</a:t>
              </a:r>
            </a:p>
          </p:txBody>
        </p:sp>
        <p:sp>
          <p:nvSpPr>
            <p:cNvPr id="364552" name="TextBox 7"/>
            <p:cNvSpPr txBox="1">
              <a:spLocks noChangeArrowheads="1"/>
            </p:cNvSpPr>
            <p:nvPr/>
          </p:nvSpPr>
          <p:spPr bwMode="auto">
            <a:xfrm>
              <a:off x="3429000" y="3335338"/>
              <a:ext cx="1214437" cy="284742"/>
            </a:xfrm>
            <a:prstGeom prst="rect">
              <a:avLst/>
            </a:prstGeom>
            <a:noFill/>
            <a:ln w="9525">
              <a:noFill/>
              <a:miter lim="800000"/>
              <a:headEnd/>
              <a:tailEnd/>
            </a:ln>
          </p:spPr>
          <p:txBody>
            <a:bodyPr wrap="square">
              <a:spAutoFit/>
            </a:bodyPr>
            <a:lstStyle/>
            <a:p>
              <a:r>
                <a:rPr lang="en-US" altLang="zh-CN" sz="1867" dirty="0"/>
                <a:t>I/O</a:t>
              </a:r>
              <a:r>
                <a:rPr lang="zh-CN" altLang="en-US" sz="1867" dirty="0"/>
                <a:t>对象</a:t>
              </a:r>
            </a:p>
          </p:txBody>
        </p:sp>
        <p:sp>
          <p:nvSpPr>
            <p:cNvPr id="364553" name="TextBox 8"/>
            <p:cNvSpPr txBox="1">
              <a:spLocks noChangeArrowheads="1"/>
            </p:cNvSpPr>
            <p:nvPr/>
          </p:nvSpPr>
          <p:spPr bwMode="auto">
            <a:xfrm>
              <a:off x="814388" y="3368676"/>
              <a:ext cx="1328738" cy="284742"/>
            </a:xfrm>
            <a:prstGeom prst="rect">
              <a:avLst/>
            </a:prstGeom>
            <a:noFill/>
            <a:ln w="9525">
              <a:noFill/>
              <a:miter lim="800000"/>
              <a:headEnd/>
              <a:tailEnd/>
            </a:ln>
          </p:spPr>
          <p:txBody>
            <a:bodyPr wrap="square">
              <a:spAutoFit/>
            </a:bodyPr>
            <a:lstStyle/>
            <a:p>
              <a:r>
                <a:rPr lang="zh-CN" altLang="en-US" sz="1867" dirty="0"/>
                <a:t>外围设备</a:t>
              </a:r>
            </a:p>
          </p:txBody>
        </p:sp>
        <p:sp>
          <p:nvSpPr>
            <p:cNvPr id="10" name="左右箭头 9"/>
            <p:cNvSpPr/>
            <p:nvPr/>
          </p:nvSpPr>
          <p:spPr>
            <a:xfrm>
              <a:off x="1785938" y="2892426"/>
              <a:ext cx="1643063" cy="266700"/>
            </a:xfrm>
            <a:prstGeom prst="lef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solidFill>
                  <a:schemeClr val="tx1"/>
                </a:solidFill>
              </a:endParaRPr>
            </a:p>
          </p:txBody>
        </p:sp>
        <p:sp>
          <p:nvSpPr>
            <p:cNvPr id="11" name="左右箭头 10"/>
            <p:cNvSpPr/>
            <p:nvPr/>
          </p:nvSpPr>
          <p:spPr>
            <a:xfrm>
              <a:off x="4143376" y="2892426"/>
              <a:ext cx="1500187" cy="266700"/>
            </a:xfrm>
            <a:prstGeom prst="lef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solidFill>
                  <a:schemeClr val="tx1"/>
                </a:solidFill>
              </a:endParaRPr>
            </a:p>
          </p:txBody>
        </p:sp>
      </p:grpSp>
    </p:spTree>
  </p:cSld>
  <p:clrMapOvr>
    <a:masterClrMapping/>
  </p:clrMapOvr>
  <p:transition spd="med">
    <p:fade/>
  </p:transition>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0626" name="Rectangle 2"/>
          <p:cNvSpPr>
            <a:spLocks noGrp="1" noChangeArrowheads="1"/>
          </p:cNvSpPr>
          <p:nvPr>
            <p:ph type="title"/>
          </p:nvPr>
        </p:nvSpPr>
        <p:spPr/>
        <p:txBody>
          <a:bodyPr/>
          <a:lstStyle/>
          <a:p>
            <a:pPr eaLnBrk="1" hangingPunct="1">
              <a:defRPr/>
            </a:pPr>
            <a:r>
              <a:rPr lang="zh-CN" altLang="en-US" dirty="0"/>
              <a:t>以控制台输入输出为例</a:t>
            </a:r>
          </a:p>
        </p:txBody>
      </p:sp>
      <p:sp>
        <p:nvSpPr>
          <p:cNvPr id="365571" name="Rectangle 3"/>
          <p:cNvSpPr>
            <a:spLocks noGrp="1" noChangeArrowheads="1"/>
          </p:cNvSpPr>
          <p:nvPr>
            <p:ph idx="4294967295"/>
          </p:nvPr>
        </p:nvSpPr>
        <p:spPr>
          <a:xfrm>
            <a:off x="711200" y="1195494"/>
            <a:ext cx="11366500" cy="5080000"/>
          </a:xfrm>
        </p:spPr>
        <p:txBody>
          <a:bodyPr>
            <a:normAutofit/>
          </a:bodyPr>
          <a:lstStyle/>
          <a:p>
            <a:pPr marL="0" indent="0">
              <a:lnSpc>
                <a:spcPct val="110000"/>
              </a:lnSpc>
              <a:spcBef>
                <a:spcPts val="800"/>
              </a:spcBef>
            </a:pPr>
            <a:r>
              <a:rPr lang="zh-CN" altLang="en-US" b="1" dirty="0"/>
              <a:t>输入</a:t>
            </a:r>
            <a:endParaRPr lang="en-US" altLang="zh-CN" b="1" dirty="0"/>
          </a:p>
          <a:p>
            <a:pPr marL="0" indent="0">
              <a:lnSpc>
                <a:spcPct val="110000"/>
              </a:lnSpc>
              <a:spcBef>
                <a:spcPts val="800"/>
              </a:spcBef>
            </a:pPr>
            <a:r>
              <a:rPr lang="zh-CN" altLang="en-US" sz="1867" dirty="0"/>
              <a:t>当用户在键盘上输入数据，在输入回车后，输入数据被移到输入缓冲区</a:t>
            </a:r>
            <a:endParaRPr lang="en-US" altLang="zh-CN" sz="1867" dirty="0"/>
          </a:p>
          <a:p>
            <a:pPr marL="0" indent="0">
              <a:lnSpc>
                <a:spcPct val="110000"/>
              </a:lnSpc>
              <a:spcBef>
                <a:spcPts val="800"/>
              </a:spcBef>
            </a:pPr>
            <a:r>
              <a:rPr lang="zh-CN" altLang="en-US" sz="1867" dirty="0"/>
              <a:t>当执行“</a:t>
            </a:r>
            <a:r>
              <a:rPr lang="en-US" altLang="zh-CN" sz="1867" dirty="0"/>
              <a:t>&gt;&gt;”</a:t>
            </a:r>
            <a:r>
              <a:rPr lang="zh-CN" altLang="en-US" sz="1867" dirty="0"/>
              <a:t>操作时，从输入缓冲区中取数据存入变量，如缓冲区中无数据，则等待从外围设备取数据放入缓冲区</a:t>
            </a:r>
            <a:endParaRPr lang="en-US" altLang="zh-CN" sz="1867" dirty="0"/>
          </a:p>
          <a:p>
            <a:pPr marL="0" indent="0">
              <a:lnSpc>
                <a:spcPct val="110000"/>
              </a:lnSpc>
              <a:spcBef>
                <a:spcPts val="800"/>
              </a:spcBef>
            </a:pPr>
            <a:endParaRPr lang="en-US" altLang="zh-CN" sz="1867" dirty="0"/>
          </a:p>
          <a:p>
            <a:pPr marL="0" indent="0">
              <a:lnSpc>
                <a:spcPct val="110000"/>
              </a:lnSpc>
              <a:spcBef>
                <a:spcPts val="800"/>
              </a:spcBef>
            </a:pPr>
            <a:r>
              <a:rPr lang="zh-CN" altLang="en-US" b="1" dirty="0"/>
              <a:t>输出</a:t>
            </a:r>
          </a:p>
          <a:p>
            <a:pPr marL="0" indent="0">
              <a:lnSpc>
                <a:spcPct val="110000"/>
              </a:lnSpc>
              <a:spcBef>
                <a:spcPts val="800"/>
              </a:spcBef>
            </a:pPr>
            <a:r>
              <a:rPr lang="zh-CN" altLang="en-US" sz="1867" dirty="0"/>
              <a:t>“</a:t>
            </a:r>
            <a:r>
              <a:rPr lang="en-US" altLang="zh-CN" sz="1867" dirty="0"/>
              <a:t>&lt;&lt;”</a:t>
            </a:r>
            <a:r>
              <a:rPr lang="zh-CN" altLang="en-US" sz="1867" dirty="0"/>
              <a:t>是将数据放入输出缓冲区</a:t>
            </a:r>
            <a:endParaRPr lang="en-US" altLang="zh-CN" sz="1867" dirty="0"/>
          </a:p>
          <a:p>
            <a:pPr marL="0" indent="0">
              <a:lnSpc>
                <a:spcPct val="110000"/>
              </a:lnSpc>
              <a:spcBef>
                <a:spcPts val="800"/>
              </a:spcBef>
            </a:pPr>
            <a:r>
              <a:rPr lang="zh-CN" altLang="en-US" sz="1867" dirty="0"/>
              <a:t>如有下列语句：</a:t>
            </a:r>
          </a:p>
          <a:p>
            <a:pPr marL="0" indent="0">
              <a:lnSpc>
                <a:spcPct val="110000"/>
              </a:lnSpc>
              <a:spcBef>
                <a:spcPts val="800"/>
              </a:spcBef>
              <a:buNone/>
            </a:pPr>
            <a:r>
              <a:rPr lang="zh-CN" altLang="en-US" sz="1867" dirty="0"/>
              <a:t>          </a:t>
            </a:r>
            <a:r>
              <a:rPr lang="en-US" altLang="zh-CN" sz="1867" dirty="0" err="1"/>
              <a:t>cout</a:t>
            </a:r>
            <a:r>
              <a:rPr lang="en-US" altLang="zh-CN" sz="1867" dirty="0"/>
              <a:t> &lt;&lt; “please enter the value:”;</a:t>
            </a:r>
          </a:p>
          <a:p>
            <a:pPr marL="0" indent="0">
              <a:lnSpc>
                <a:spcPct val="110000"/>
              </a:lnSpc>
              <a:spcBef>
                <a:spcPts val="800"/>
              </a:spcBef>
              <a:buNone/>
            </a:pPr>
            <a:r>
              <a:rPr lang="zh-CN" altLang="en-US" sz="1867" dirty="0"/>
              <a:t>将字符串常量存储在</a:t>
            </a:r>
            <a:r>
              <a:rPr lang="en-US" altLang="zh-CN" sz="1867" dirty="0" err="1"/>
              <a:t>cout</a:t>
            </a:r>
            <a:r>
              <a:rPr lang="zh-CN" altLang="en-US" sz="1867" dirty="0"/>
              <a:t>的缓冲区中</a:t>
            </a:r>
            <a:endParaRPr lang="en-US" altLang="zh-CN" sz="1867" dirty="0"/>
          </a:p>
          <a:p>
            <a:pPr marL="0" indent="0">
              <a:lnSpc>
                <a:spcPct val="110000"/>
              </a:lnSpc>
              <a:spcBef>
                <a:spcPts val="800"/>
              </a:spcBef>
              <a:buNone/>
            </a:pPr>
            <a:r>
              <a:rPr lang="zh-CN" altLang="en-US" sz="1867" dirty="0"/>
              <a:t>什么时候缓冲区的信息被送到显示器？？？</a:t>
            </a:r>
          </a:p>
        </p:txBody>
      </p:sp>
    </p:spTree>
  </p:cSld>
  <p:clrMapOvr>
    <a:masterClrMapping/>
  </p:clrMapOvr>
  <p:transition spd="med">
    <p:fade/>
  </p:transition>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1650" name="Rectangle 2"/>
          <p:cNvSpPr>
            <a:spLocks noGrp="1" noChangeArrowheads="1"/>
          </p:cNvSpPr>
          <p:nvPr>
            <p:ph type="title"/>
          </p:nvPr>
        </p:nvSpPr>
        <p:spPr/>
        <p:txBody>
          <a:bodyPr/>
          <a:lstStyle/>
          <a:p>
            <a:pPr eaLnBrk="1" hangingPunct="1">
              <a:defRPr/>
            </a:pPr>
            <a:r>
              <a:rPr lang="zh-CN" altLang="en-US" dirty="0"/>
              <a:t>输出缓冲区的刷新</a:t>
            </a:r>
          </a:p>
        </p:txBody>
      </p:sp>
      <p:sp>
        <p:nvSpPr>
          <p:cNvPr id="5" name="矩形 4"/>
          <p:cNvSpPr/>
          <p:nvPr/>
        </p:nvSpPr>
        <p:spPr>
          <a:xfrm>
            <a:off x="628651" y="1304926"/>
            <a:ext cx="11106149" cy="5276253"/>
          </a:xfrm>
          <a:prstGeom prst="rect">
            <a:avLst/>
          </a:prstGeom>
        </p:spPr>
        <p:txBody>
          <a:bodyPr wrap="square">
            <a:spAutoFit/>
          </a:bodyPr>
          <a:lstStyle/>
          <a:p>
            <a:pPr eaLnBrk="1" hangingPunct="1">
              <a:lnSpc>
                <a:spcPct val="130000"/>
              </a:lnSpc>
            </a:pPr>
            <a:r>
              <a:rPr lang="zh-CN" altLang="en-US" sz="2400" b="1" dirty="0">
                <a:latin typeface="微软雅黑" pitchFamily="34" charset="-122"/>
                <a:ea typeface="微软雅黑" pitchFamily="34" charset="-122"/>
              </a:rPr>
              <a:t>程序正常结束</a:t>
            </a:r>
            <a:endParaRPr lang="en-US" altLang="zh-CN" sz="2400" b="1" dirty="0">
              <a:latin typeface="微软雅黑" pitchFamily="34" charset="-122"/>
              <a:ea typeface="微软雅黑" pitchFamily="34" charset="-122"/>
            </a:endParaRPr>
          </a:p>
          <a:p>
            <a:pPr eaLnBrk="1" hangingPunct="1">
              <a:lnSpc>
                <a:spcPct val="130000"/>
              </a:lnSpc>
            </a:pPr>
            <a:r>
              <a:rPr lang="zh-CN" altLang="en-US" sz="1867" dirty="0">
                <a:latin typeface="微软雅黑" pitchFamily="34" charset="-122"/>
                <a:ea typeface="微软雅黑" pitchFamily="34" charset="-122"/>
              </a:rPr>
              <a:t>作为</a:t>
            </a:r>
            <a:r>
              <a:rPr lang="en-US" altLang="zh-CN" sz="1867" dirty="0">
                <a:latin typeface="微软雅黑" pitchFamily="34" charset="-122"/>
                <a:ea typeface="微软雅黑" pitchFamily="34" charset="-122"/>
              </a:rPr>
              <a:t>main</a:t>
            </a:r>
            <a:r>
              <a:rPr lang="zh-CN" altLang="en-US" sz="1867" dirty="0">
                <a:latin typeface="微软雅黑" pitchFamily="34" charset="-122"/>
                <a:ea typeface="微软雅黑" pitchFamily="34" charset="-122"/>
              </a:rPr>
              <a:t>函数返回工作的一部分，将真正输出缓冲区的内容，清空所有的输出缓冲区；</a:t>
            </a:r>
          </a:p>
          <a:p>
            <a:pPr>
              <a:lnSpc>
                <a:spcPct val="130000"/>
              </a:lnSpc>
              <a:spcBef>
                <a:spcPts val="1600"/>
              </a:spcBef>
            </a:pPr>
            <a:r>
              <a:rPr lang="zh-CN" altLang="en-US" sz="2400" b="1" dirty="0">
                <a:latin typeface="微软雅黑" pitchFamily="34" charset="-122"/>
                <a:ea typeface="微软雅黑" pitchFamily="34" charset="-122"/>
              </a:rPr>
              <a:t>缓冲区满</a:t>
            </a:r>
            <a:endParaRPr lang="en-US" altLang="zh-CN" sz="2400" b="1" dirty="0">
              <a:latin typeface="微软雅黑" pitchFamily="34" charset="-122"/>
              <a:ea typeface="微软雅黑" pitchFamily="34" charset="-122"/>
            </a:endParaRPr>
          </a:p>
          <a:p>
            <a:pPr eaLnBrk="1" hangingPunct="1">
              <a:lnSpc>
                <a:spcPct val="130000"/>
              </a:lnSpc>
            </a:pPr>
            <a:r>
              <a:rPr lang="zh-CN" altLang="en-US" sz="1867" dirty="0">
                <a:latin typeface="微软雅黑" pitchFamily="34" charset="-122"/>
                <a:ea typeface="微软雅黑" pitchFamily="34" charset="-122"/>
              </a:rPr>
              <a:t>在写入下一个值之前，会刷新缓冲区；</a:t>
            </a:r>
            <a:endParaRPr lang="en-US" altLang="zh-CN" sz="1867" dirty="0">
              <a:latin typeface="微软雅黑" pitchFamily="34" charset="-122"/>
              <a:ea typeface="微软雅黑" pitchFamily="34" charset="-122"/>
            </a:endParaRPr>
          </a:p>
          <a:p>
            <a:pPr eaLnBrk="1" hangingPunct="1">
              <a:lnSpc>
                <a:spcPct val="130000"/>
              </a:lnSpc>
            </a:pPr>
            <a:endParaRPr lang="en-US" altLang="zh-CN" sz="2400" dirty="0">
              <a:latin typeface="微软雅黑" pitchFamily="34" charset="-122"/>
              <a:ea typeface="微软雅黑" pitchFamily="34" charset="-122"/>
            </a:endParaRPr>
          </a:p>
          <a:p>
            <a:pPr eaLnBrk="1" hangingPunct="1">
              <a:lnSpc>
                <a:spcPct val="130000"/>
              </a:lnSpc>
            </a:pPr>
            <a:r>
              <a:rPr lang="zh-CN" altLang="en-US" sz="2400" b="1" dirty="0">
                <a:latin typeface="微软雅黑" pitchFamily="34" charset="-122"/>
                <a:ea typeface="微软雅黑" pitchFamily="34" charset="-122"/>
              </a:rPr>
              <a:t>强制刷新</a:t>
            </a:r>
          </a:p>
          <a:p>
            <a:pPr eaLnBrk="1" hangingPunct="1">
              <a:lnSpc>
                <a:spcPct val="130000"/>
              </a:lnSpc>
            </a:pPr>
            <a:r>
              <a:rPr lang="zh-CN" altLang="en-US" sz="1867" dirty="0">
                <a:latin typeface="微软雅黑" pitchFamily="34" charset="-122"/>
                <a:ea typeface="微软雅黑" pitchFamily="34" charset="-122"/>
              </a:rPr>
              <a:t>用标准库的操纵符，如行结束符</a:t>
            </a:r>
            <a:r>
              <a:rPr lang="en-US" altLang="zh-CN" sz="1867" dirty="0" err="1">
                <a:latin typeface="微软雅黑" pitchFamily="34" charset="-122"/>
                <a:ea typeface="微软雅黑" pitchFamily="34" charset="-122"/>
              </a:rPr>
              <a:t>endl</a:t>
            </a:r>
            <a:r>
              <a:rPr lang="zh-CN" altLang="en-US" sz="1867" dirty="0">
                <a:latin typeface="微软雅黑" pitchFamily="34" charset="-122"/>
                <a:ea typeface="微软雅黑" pitchFamily="34" charset="-122"/>
              </a:rPr>
              <a:t>，显式地刷新缓冲区；</a:t>
            </a:r>
          </a:p>
          <a:p>
            <a:pPr eaLnBrk="1" hangingPunct="1">
              <a:lnSpc>
                <a:spcPct val="130000"/>
              </a:lnSpc>
            </a:pPr>
            <a:r>
              <a:rPr lang="zh-CN" altLang="en-US" sz="1867" dirty="0">
                <a:latin typeface="微软雅黑" pitchFamily="34" charset="-122"/>
                <a:ea typeface="微软雅黑" pitchFamily="34" charset="-122"/>
              </a:rPr>
              <a:t>在每次输出操作执行结束后，用</a:t>
            </a:r>
            <a:r>
              <a:rPr lang="en-US" altLang="zh-CN" sz="1867" dirty="0" err="1">
                <a:latin typeface="微软雅黑" pitchFamily="34" charset="-122"/>
                <a:ea typeface="微软雅黑" pitchFamily="34" charset="-122"/>
              </a:rPr>
              <a:t>unitbuf</a:t>
            </a:r>
            <a:r>
              <a:rPr lang="zh-CN" altLang="en-US" sz="1867" dirty="0">
                <a:latin typeface="微软雅黑" pitchFamily="34" charset="-122"/>
                <a:ea typeface="微软雅黑" pitchFamily="34" charset="-122"/>
              </a:rPr>
              <a:t>操纵符设置流的内部状态，从而清空缓冲区；</a:t>
            </a:r>
            <a:endParaRPr lang="en-US" altLang="zh-CN" sz="1867" dirty="0">
              <a:latin typeface="微软雅黑" pitchFamily="34" charset="-122"/>
              <a:ea typeface="微软雅黑" pitchFamily="34" charset="-122"/>
            </a:endParaRPr>
          </a:p>
          <a:p>
            <a:pPr eaLnBrk="1" hangingPunct="1">
              <a:lnSpc>
                <a:spcPct val="130000"/>
              </a:lnSpc>
            </a:pPr>
            <a:endParaRPr lang="en-US" altLang="zh-CN" sz="1867" dirty="0">
              <a:latin typeface="微软雅黑" pitchFamily="34" charset="-122"/>
              <a:ea typeface="微软雅黑" pitchFamily="34" charset="-122"/>
            </a:endParaRPr>
          </a:p>
          <a:p>
            <a:pPr eaLnBrk="1" hangingPunct="1">
              <a:lnSpc>
                <a:spcPct val="130000"/>
              </a:lnSpc>
            </a:pPr>
            <a:r>
              <a:rPr lang="zh-CN" altLang="en-US" sz="2400" b="1" dirty="0">
                <a:latin typeface="微软雅黑" pitchFamily="34" charset="-122"/>
                <a:ea typeface="微软雅黑" pitchFamily="34" charset="-122"/>
              </a:rPr>
              <a:t>关联输出流与输入流</a:t>
            </a:r>
          </a:p>
          <a:p>
            <a:pPr eaLnBrk="1" hangingPunct="1">
              <a:lnSpc>
                <a:spcPct val="130000"/>
              </a:lnSpc>
            </a:pPr>
            <a:r>
              <a:rPr lang="zh-CN" altLang="en-US" sz="1867" dirty="0">
                <a:latin typeface="微软雅黑" pitchFamily="34" charset="-122"/>
                <a:ea typeface="微软雅黑" pitchFamily="34" charset="-122"/>
              </a:rPr>
              <a:t>在读输入流时，将刷新其关联的输出缓冲区。</a:t>
            </a:r>
            <a:endParaRPr lang="en-US" altLang="zh-CN" sz="1867" dirty="0">
              <a:latin typeface="微软雅黑" pitchFamily="34" charset="-122"/>
              <a:ea typeface="微软雅黑" pitchFamily="34" charset="-122"/>
            </a:endParaRPr>
          </a:p>
          <a:p>
            <a:pPr eaLnBrk="1" hangingPunct="1">
              <a:lnSpc>
                <a:spcPct val="130000"/>
              </a:lnSpc>
            </a:pPr>
            <a:r>
              <a:rPr lang="zh-CN" altLang="en-US" sz="1867" dirty="0">
                <a:latin typeface="微软雅黑" pitchFamily="34" charset="-122"/>
                <a:ea typeface="微软雅黑" pitchFamily="34" charset="-122"/>
              </a:rPr>
              <a:t>在标准库中，将</a:t>
            </a:r>
            <a:r>
              <a:rPr lang="en-US" altLang="zh-CN" sz="1867" dirty="0" err="1">
                <a:latin typeface="微软雅黑" pitchFamily="34" charset="-122"/>
                <a:ea typeface="微软雅黑" pitchFamily="34" charset="-122"/>
              </a:rPr>
              <a:t>cout</a:t>
            </a:r>
            <a:r>
              <a:rPr lang="zh-CN" altLang="en-US" sz="1867" dirty="0">
                <a:latin typeface="微软雅黑" pitchFamily="34" charset="-122"/>
                <a:ea typeface="微软雅黑" pitchFamily="34" charset="-122"/>
              </a:rPr>
              <a:t>和</a:t>
            </a:r>
            <a:r>
              <a:rPr lang="en-US" altLang="zh-CN" sz="1867" dirty="0" err="1">
                <a:latin typeface="微软雅黑" pitchFamily="34" charset="-122"/>
                <a:ea typeface="微软雅黑" pitchFamily="34" charset="-122"/>
              </a:rPr>
              <a:t>cin</a:t>
            </a:r>
            <a:r>
              <a:rPr lang="zh-CN" altLang="en-US" sz="1867" dirty="0">
                <a:latin typeface="微软雅黑" pitchFamily="34" charset="-122"/>
                <a:ea typeface="微软雅黑" pitchFamily="34" charset="-122"/>
              </a:rPr>
              <a:t>关联在一起，因此每个输入操作都将刷新</a:t>
            </a:r>
            <a:r>
              <a:rPr lang="en-US" altLang="zh-CN" sz="1867" dirty="0" err="1">
                <a:latin typeface="微软雅黑" pitchFamily="34" charset="-122"/>
                <a:ea typeface="微软雅黑" pitchFamily="34" charset="-122"/>
              </a:rPr>
              <a:t>cout</a:t>
            </a:r>
            <a:r>
              <a:rPr lang="zh-CN" altLang="en-US" sz="1867" dirty="0">
                <a:latin typeface="微软雅黑" pitchFamily="34" charset="-122"/>
                <a:ea typeface="微软雅黑" pitchFamily="34" charset="-122"/>
              </a:rPr>
              <a:t>关联的缓冲区。</a:t>
            </a:r>
          </a:p>
        </p:txBody>
      </p:sp>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类设计</a:t>
            </a:r>
          </a:p>
        </p:txBody>
      </p:sp>
      <p:sp>
        <p:nvSpPr>
          <p:cNvPr id="3" name="内容占位符 2"/>
          <p:cNvSpPr>
            <a:spLocks noGrp="1"/>
          </p:cNvSpPr>
          <p:nvPr>
            <p:ph idx="4294967295"/>
          </p:nvPr>
        </p:nvSpPr>
        <p:spPr>
          <a:xfrm>
            <a:off x="1056640" y="1378796"/>
            <a:ext cx="10972800" cy="4900613"/>
          </a:xfrm>
        </p:spPr>
        <p:txBody>
          <a:bodyPr>
            <a:normAutofit/>
          </a:bodyPr>
          <a:lstStyle/>
          <a:p>
            <a:pPr>
              <a:lnSpc>
                <a:spcPct val="110000"/>
              </a:lnSpc>
              <a:defRPr/>
            </a:pPr>
            <a:r>
              <a:rPr lang="zh-CN" altLang="en-US" b="1" dirty="0"/>
              <a:t>数据成员和成员函数</a:t>
            </a:r>
            <a:endParaRPr lang="en-US" altLang="zh-CN" b="1" dirty="0"/>
          </a:p>
          <a:p>
            <a:pPr>
              <a:lnSpc>
                <a:spcPct val="110000"/>
              </a:lnSpc>
              <a:defRPr/>
            </a:pPr>
            <a:r>
              <a:rPr lang="zh-CN" altLang="en-US" sz="1867" dirty="0"/>
              <a:t>根据所需保存的信息设计数据成员</a:t>
            </a:r>
            <a:endParaRPr lang="en-US" altLang="zh-CN" sz="1867" dirty="0"/>
          </a:p>
          <a:p>
            <a:pPr>
              <a:lnSpc>
                <a:spcPct val="110000"/>
              </a:lnSpc>
              <a:defRPr/>
            </a:pPr>
            <a:r>
              <a:rPr lang="zh-CN" altLang="en-US" sz="1867" dirty="0"/>
              <a:t>根据行为设计成员函数</a:t>
            </a:r>
            <a:endParaRPr lang="en-US" altLang="zh-CN" sz="1867" dirty="0"/>
          </a:p>
          <a:p>
            <a:pPr>
              <a:lnSpc>
                <a:spcPct val="110000"/>
              </a:lnSpc>
              <a:spcBef>
                <a:spcPts val="3200"/>
              </a:spcBef>
              <a:defRPr/>
            </a:pPr>
            <a:r>
              <a:rPr lang="zh-CN" altLang="en-US" b="1" dirty="0"/>
              <a:t>访问特性</a:t>
            </a:r>
            <a:endParaRPr lang="en-US" altLang="zh-CN" b="1" dirty="0"/>
          </a:p>
          <a:p>
            <a:pPr>
              <a:lnSpc>
                <a:spcPct val="110000"/>
              </a:lnSpc>
              <a:defRPr/>
            </a:pPr>
            <a:r>
              <a:rPr lang="zh-CN" altLang="en-US" sz="1867" dirty="0"/>
              <a:t>数据成员一般是私有的</a:t>
            </a:r>
            <a:endParaRPr lang="en-US" altLang="zh-CN" sz="1867" dirty="0"/>
          </a:p>
          <a:p>
            <a:pPr>
              <a:lnSpc>
                <a:spcPct val="110000"/>
              </a:lnSpc>
              <a:defRPr/>
            </a:pPr>
            <a:r>
              <a:rPr lang="zh-CN" altLang="en-US" sz="1867" dirty="0"/>
              <a:t>成员函数一般是公有的</a:t>
            </a:r>
            <a:endParaRPr lang="en-US" altLang="zh-CN" sz="1867" dirty="0"/>
          </a:p>
          <a:p>
            <a:pPr>
              <a:lnSpc>
                <a:spcPct val="110000"/>
              </a:lnSpc>
              <a:defRPr/>
            </a:pPr>
            <a:r>
              <a:rPr lang="zh-CN" altLang="en-US" sz="1867" dirty="0"/>
              <a:t>成员函数实现时分解出的小函数是私有的</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blinds(horizontal)">
                                      <p:cBhvr>
                                        <p:cTn id="18" dur="500"/>
                                        <p:tgtEl>
                                          <p:spTgt spid="3">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blinds(horizontal)">
                                      <p:cBhvr>
                                        <p:cTn id="2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3698" name="Rectangle 2"/>
          <p:cNvSpPr>
            <a:spLocks noGrp="1" noChangeArrowheads="1"/>
          </p:cNvSpPr>
          <p:nvPr>
            <p:ph type="title"/>
          </p:nvPr>
        </p:nvSpPr>
        <p:spPr/>
        <p:txBody>
          <a:bodyPr/>
          <a:lstStyle/>
          <a:p>
            <a:pPr eaLnBrk="1" hangingPunct="1">
              <a:defRPr/>
            </a:pPr>
            <a:r>
              <a:rPr lang="zh-CN" altLang="en-US" dirty="0"/>
              <a:t>基于控制台的</a:t>
            </a:r>
            <a:r>
              <a:rPr lang="en-US" altLang="zh-CN" dirty="0"/>
              <a:t>I/O</a:t>
            </a:r>
          </a:p>
        </p:txBody>
      </p:sp>
      <p:sp>
        <p:nvSpPr>
          <p:cNvPr id="368643" name="Rectangle 3"/>
          <p:cNvSpPr>
            <a:spLocks noGrp="1" noChangeArrowheads="1"/>
          </p:cNvSpPr>
          <p:nvPr>
            <p:ph idx="4294967295"/>
          </p:nvPr>
        </p:nvSpPr>
        <p:spPr>
          <a:xfrm>
            <a:off x="413853" y="1236133"/>
            <a:ext cx="10701338" cy="714375"/>
          </a:xfrm>
        </p:spPr>
        <p:txBody>
          <a:bodyPr>
            <a:normAutofit/>
          </a:bodyPr>
          <a:lstStyle/>
          <a:p>
            <a:pPr marL="0" indent="0" eaLnBrk="1" hangingPunct="1">
              <a:lnSpc>
                <a:spcPct val="120000"/>
              </a:lnSpc>
              <a:buNone/>
            </a:pPr>
            <a:r>
              <a:rPr lang="zh-CN" altLang="en-US" b="1" dirty="0"/>
              <a:t>通过</a:t>
            </a:r>
            <a:r>
              <a:rPr lang="en-US" altLang="zh-CN" b="1" dirty="0"/>
              <a:t>4</a:t>
            </a:r>
            <a:r>
              <a:rPr lang="zh-CN" altLang="en-US" b="1" dirty="0"/>
              <a:t>个标准的输入输出流对象完成</a:t>
            </a:r>
          </a:p>
          <a:p>
            <a:pPr marL="0" indent="0">
              <a:lnSpc>
                <a:spcPct val="120000"/>
              </a:lnSpc>
              <a:spcBef>
                <a:spcPts val="800"/>
              </a:spcBef>
              <a:buNone/>
            </a:pPr>
            <a:endParaRPr lang="zh-CN" altLang="en-US" sz="1867" dirty="0"/>
          </a:p>
        </p:txBody>
      </p:sp>
      <p:sp>
        <p:nvSpPr>
          <p:cNvPr id="4" name="矩形 3"/>
          <p:cNvSpPr/>
          <p:nvPr/>
        </p:nvSpPr>
        <p:spPr>
          <a:xfrm>
            <a:off x="575734" y="2245455"/>
            <a:ext cx="9777941" cy="4552913"/>
          </a:xfrm>
          <a:prstGeom prst="rect">
            <a:avLst/>
          </a:prstGeom>
        </p:spPr>
        <p:txBody>
          <a:bodyPr wrap="square">
            <a:spAutoFit/>
          </a:bodyPr>
          <a:lstStyle/>
          <a:p>
            <a:pPr>
              <a:lnSpc>
                <a:spcPct val="120000"/>
              </a:lnSpc>
              <a:spcBef>
                <a:spcPts val="800"/>
              </a:spcBef>
            </a:pPr>
            <a:r>
              <a:rPr lang="en-US" altLang="zh-CN" sz="2400" b="1" dirty="0" err="1">
                <a:latin typeface="微软雅黑" pitchFamily="34" charset="-122"/>
                <a:ea typeface="微软雅黑" pitchFamily="34" charset="-122"/>
              </a:rPr>
              <a:t>cin</a:t>
            </a:r>
            <a:r>
              <a:rPr lang="zh-CN" altLang="en-US" sz="2400" b="1" dirty="0">
                <a:latin typeface="微软雅黑" pitchFamily="34" charset="-122"/>
                <a:ea typeface="微软雅黑" pitchFamily="34" charset="-122"/>
              </a:rPr>
              <a:t>对象</a:t>
            </a:r>
            <a:endParaRPr lang="en-US" altLang="zh-CN" sz="2400" b="1" dirty="0">
              <a:latin typeface="微软雅黑" pitchFamily="34" charset="-122"/>
              <a:ea typeface="微软雅黑" pitchFamily="34" charset="-122"/>
            </a:endParaRPr>
          </a:p>
          <a:p>
            <a:pPr>
              <a:lnSpc>
                <a:spcPct val="120000"/>
              </a:lnSpc>
              <a:spcBef>
                <a:spcPts val="800"/>
              </a:spcBef>
            </a:pPr>
            <a:r>
              <a:rPr lang="zh-CN" altLang="en-US" sz="1867" dirty="0">
                <a:latin typeface="微软雅黑" pitchFamily="34" charset="-122"/>
                <a:ea typeface="微软雅黑" pitchFamily="34" charset="-122"/>
              </a:rPr>
              <a:t>类</a:t>
            </a:r>
            <a:r>
              <a:rPr lang="en-US" altLang="zh-CN" sz="1867" dirty="0" err="1">
                <a:latin typeface="微软雅黑" pitchFamily="34" charset="-122"/>
                <a:ea typeface="微软雅黑" pitchFamily="34" charset="-122"/>
              </a:rPr>
              <a:t>istream</a:t>
            </a:r>
            <a:r>
              <a:rPr lang="zh-CN" altLang="en-US" sz="1867" dirty="0">
                <a:latin typeface="微软雅黑" pitchFamily="34" charset="-122"/>
                <a:ea typeface="微软雅黑" pitchFamily="34" charset="-122"/>
              </a:rPr>
              <a:t>的对象，与标准输入设备</a:t>
            </a:r>
            <a:r>
              <a:rPr lang="en-US" altLang="zh-CN" sz="1867" dirty="0">
                <a:latin typeface="微软雅黑" pitchFamily="34" charset="-122"/>
                <a:ea typeface="微软雅黑" pitchFamily="34" charset="-122"/>
              </a:rPr>
              <a:t>(</a:t>
            </a:r>
            <a:r>
              <a:rPr lang="zh-CN" altLang="en-US" sz="1867" dirty="0">
                <a:latin typeface="微软雅黑" pitchFamily="34" charset="-122"/>
                <a:ea typeface="微软雅黑" pitchFamily="34" charset="-122"/>
              </a:rPr>
              <a:t>通常指键盘</a:t>
            </a:r>
            <a:r>
              <a:rPr lang="en-US" altLang="zh-CN" sz="1867" dirty="0">
                <a:latin typeface="微软雅黑" pitchFamily="34" charset="-122"/>
                <a:ea typeface="微软雅黑" pitchFamily="34" charset="-122"/>
              </a:rPr>
              <a:t>)</a:t>
            </a:r>
            <a:r>
              <a:rPr lang="zh-CN" altLang="en-US" sz="1867" dirty="0">
                <a:latin typeface="微软雅黑" pitchFamily="34" charset="-122"/>
                <a:ea typeface="微软雅黑" pitchFamily="34" charset="-122"/>
              </a:rPr>
              <a:t>连在一起</a:t>
            </a:r>
            <a:endParaRPr lang="en-US" altLang="zh-CN" sz="1867" dirty="0">
              <a:latin typeface="微软雅黑" pitchFamily="34" charset="-122"/>
              <a:ea typeface="微软雅黑" pitchFamily="34" charset="-122"/>
            </a:endParaRPr>
          </a:p>
          <a:p>
            <a:pPr>
              <a:lnSpc>
                <a:spcPct val="120000"/>
              </a:lnSpc>
              <a:spcBef>
                <a:spcPts val="800"/>
              </a:spcBef>
            </a:pPr>
            <a:endParaRPr lang="zh-CN" altLang="en-US" sz="1867" dirty="0">
              <a:latin typeface="微软雅黑" pitchFamily="34" charset="-122"/>
              <a:ea typeface="微软雅黑" pitchFamily="34" charset="-122"/>
            </a:endParaRPr>
          </a:p>
          <a:p>
            <a:pPr>
              <a:lnSpc>
                <a:spcPct val="120000"/>
              </a:lnSpc>
            </a:pPr>
            <a:r>
              <a:rPr lang="en-US" altLang="zh-CN" sz="2400" b="1" dirty="0" err="1">
                <a:latin typeface="微软雅黑" pitchFamily="34" charset="-122"/>
                <a:ea typeface="微软雅黑" pitchFamily="34" charset="-122"/>
              </a:rPr>
              <a:t>cout</a:t>
            </a:r>
            <a:r>
              <a:rPr lang="zh-CN" altLang="en-US" sz="2400" b="1" dirty="0">
                <a:latin typeface="微软雅黑" pitchFamily="34" charset="-122"/>
                <a:ea typeface="微软雅黑" pitchFamily="34" charset="-122"/>
              </a:rPr>
              <a:t>对象</a:t>
            </a:r>
            <a:endParaRPr lang="en-US" altLang="zh-CN" sz="2400" b="1" dirty="0">
              <a:latin typeface="微软雅黑" pitchFamily="34" charset="-122"/>
              <a:ea typeface="微软雅黑" pitchFamily="34" charset="-122"/>
            </a:endParaRPr>
          </a:p>
          <a:p>
            <a:pPr>
              <a:lnSpc>
                <a:spcPct val="120000"/>
              </a:lnSpc>
            </a:pPr>
            <a:r>
              <a:rPr lang="zh-CN" altLang="en-US" sz="1867" dirty="0">
                <a:latin typeface="微软雅黑" pitchFamily="34" charset="-122"/>
                <a:ea typeface="微软雅黑" pitchFamily="34" charset="-122"/>
              </a:rPr>
              <a:t>类</a:t>
            </a:r>
            <a:r>
              <a:rPr lang="en-US" altLang="zh-CN" sz="1867" dirty="0" err="1">
                <a:latin typeface="微软雅黑" pitchFamily="34" charset="-122"/>
                <a:ea typeface="微软雅黑" pitchFamily="34" charset="-122"/>
              </a:rPr>
              <a:t>ostream</a:t>
            </a:r>
            <a:r>
              <a:rPr lang="zh-CN" altLang="en-US" sz="1867" dirty="0">
                <a:latin typeface="微软雅黑" pitchFamily="34" charset="-122"/>
                <a:ea typeface="微软雅黑" pitchFamily="34" charset="-122"/>
              </a:rPr>
              <a:t>的对象，与标准输出设备</a:t>
            </a:r>
            <a:r>
              <a:rPr lang="en-US" altLang="zh-CN" sz="1867" dirty="0">
                <a:latin typeface="微软雅黑" pitchFamily="34" charset="-122"/>
                <a:ea typeface="微软雅黑" pitchFamily="34" charset="-122"/>
              </a:rPr>
              <a:t>(</a:t>
            </a:r>
            <a:r>
              <a:rPr lang="zh-CN" altLang="en-US" sz="1867" dirty="0">
                <a:latin typeface="微软雅黑" pitchFamily="34" charset="-122"/>
                <a:ea typeface="微软雅黑" pitchFamily="34" charset="-122"/>
              </a:rPr>
              <a:t>通常指显示设备</a:t>
            </a:r>
            <a:r>
              <a:rPr lang="en-US" altLang="zh-CN" sz="1867" dirty="0">
                <a:latin typeface="微软雅黑" pitchFamily="34" charset="-122"/>
                <a:ea typeface="微软雅黑" pitchFamily="34" charset="-122"/>
              </a:rPr>
              <a:t>)</a:t>
            </a:r>
            <a:r>
              <a:rPr lang="zh-CN" altLang="en-US" sz="1867" dirty="0">
                <a:latin typeface="微软雅黑" pitchFamily="34" charset="-122"/>
                <a:ea typeface="微软雅黑" pitchFamily="34" charset="-122"/>
              </a:rPr>
              <a:t>连在一起</a:t>
            </a:r>
            <a:endParaRPr lang="en-US" altLang="zh-CN" sz="1867" dirty="0">
              <a:latin typeface="微软雅黑" pitchFamily="34" charset="-122"/>
              <a:ea typeface="微软雅黑" pitchFamily="34" charset="-122"/>
            </a:endParaRPr>
          </a:p>
          <a:p>
            <a:pPr>
              <a:lnSpc>
                <a:spcPct val="120000"/>
              </a:lnSpc>
            </a:pPr>
            <a:endParaRPr lang="zh-CN" altLang="en-US" sz="1867" dirty="0">
              <a:latin typeface="微软雅黑" pitchFamily="34" charset="-122"/>
              <a:ea typeface="微软雅黑" pitchFamily="34" charset="-122"/>
            </a:endParaRPr>
          </a:p>
          <a:p>
            <a:pPr>
              <a:lnSpc>
                <a:spcPct val="120000"/>
              </a:lnSpc>
            </a:pPr>
            <a:r>
              <a:rPr lang="en-US" altLang="zh-CN" sz="2400" b="1" dirty="0" err="1">
                <a:latin typeface="微软雅黑" pitchFamily="34" charset="-122"/>
                <a:ea typeface="微软雅黑" pitchFamily="34" charset="-122"/>
              </a:rPr>
              <a:t>cerr</a:t>
            </a:r>
            <a:r>
              <a:rPr lang="zh-CN" altLang="en-US" sz="2400" b="1" dirty="0">
                <a:latin typeface="微软雅黑" pitchFamily="34" charset="-122"/>
                <a:ea typeface="微软雅黑" pitchFamily="34" charset="-122"/>
              </a:rPr>
              <a:t>对象</a:t>
            </a:r>
            <a:endParaRPr lang="en-US" altLang="zh-CN" sz="2400" b="1" dirty="0">
              <a:latin typeface="微软雅黑" pitchFamily="34" charset="-122"/>
              <a:ea typeface="微软雅黑" pitchFamily="34" charset="-122"/>
            </a:endParaRPr>
          </a:p>
          <a:p>
            <a:pPr>
              <a:lnSpc>
                <a:spcPct val="120000"/>
              </a:lnSpc>
            </a:pPr>
            <a:r>
              <a:rPr lang="zh-CN" altLang="en-US" sz="1867" dirty="0">
                <a:latin typeface="微软雅黑" pitchFamily="34" charset="-122"/>
                <a:ea typeface="微软雅黑" pitchFamily="34" charset="-122"/>
              </a:rPr>
              <a:t>类</a:t>
            </a:r>
            <a:r>
              <a:rPr lang="en-US" altLang="zh-CN" sz="1867" dirty="0" err="1">
                <a:latin typeface="微软雅黑" pitchFamily="34" charset="-122"/>
                <a:ea typeface="微软雅黑" pitchFamily="34" charset="-122"/>
              </a:rPr>
              <a:t>osteam</a:t>
            </a:r>
            <a:r>
              <a:rPr lang="zh-CN" altLang="en-US" sz="1867" dirty="0">
                <a:latin typeface="微软雅黑" pitchFamily="34" charset="-122"/>
                <a:ea typeface="微软雅黑" pitchFamily="34" charset="-122"/>
              </a:rPr>
              <a:t>的对象，它与标准错误输出设备</a:t>
            </a:r>
            <a:r>
              <a:rPr lang="en-US" altLang="zh-CN" sz="1867" dirty="0">
                <a:latin typeface="微软雅黑" pitchFamily="34" charset="-122"/>
                <a:ea typeface="微软雅黑" pitchFamily="34" charset="-122"/>
              </a:rPr>
              <a:t>(</a:t>
            </a:r>
            <a:r>
              <a:rPr lang="zh-CN" altLang="en-US" sz="1867" dirty="0">
                <a:latin typeface="微软雅黑" pitchFamily="34" charset="-122"/>
                <a:ea typeface="微软雅黑" pitchFamily="34" charset="-122"/>
              </a:rPr>
              <a:t>通常指显示设备）连在一起，没有缓冲</a:t>
            </a:r>
            <a:endParaRPr lang="en-US" altLang="zh-CN" sz="1867" dirty="0">
              <a:latin typeface="微软雅黑" pitchFamily="34" charset="-122"/>
              <a:ea typeface="微软雅黑" pitchFamily="34" charset="-122"/>
            </a:endParaRPr>
          </a:p>
          <a:p>
            <a:pPr>
              <a:lnSpc>
                <a:spcPct val="120000"/>
              </a:lnSpc>
            </a:pPr>
            <a:r>
              <a:rPr lang="zh-CN" altLang="en-US" sz="2400" dirty="0">
                <a:latin typeface="微软雅黑" pitchFamily="34" charset="-122"/>
                <a:ea typeface="微软雅黑" pitchFamily="34" charset="-122"/>
              </a:rPr>
              <a:t>   </a:t>
            </a:r>
          </a:p>
          <a:p>
            <a:pPr>
              <a:lnSpc>
                <a:spcPct val="120000"/>
              </a:lnSpc>
            </a:pPr>
            <a:r>
              <a:rPr lang="en-US" altLang="zh-CN" sz="2400" b="1" dirty="0">
                <a:latin typeface="微软雅黑" pitchFamily="34" charset="-122"/>
                <a:ea typeface="微软雅黑" pitchFamily="34" charset="-122"/>
              </a:rPr>
              <a:t>clog</a:t>
            </a:r>
            <a:r>
              <a:rPr lang="zh-CN" altLang="en-US" sz="2400" b="1" dirty="0">
                <a:latin typeface="微软雅黑" pitchFamily="34" charset="-122"/>
                <a:ea typeface="微软雅黑" pitchFamily="34" charset="-122"/>
              </a:rPr>
              <a:t>对象</a:t>
            </a:r>
            <a:endParaRPr lang="en-US" altLang="zh-CN" sz="2400" b="1" dirty="0">
              <a:latin typeface="微软雅黑" pitchFamily="34" charset="-122"/>
              <a:ea typeface="微软雅黑" pitchFamily="34" charset="-122"/>
            </a:endParaRPr>
          </a:p>
          <a:p>
            <a:pPr>
              <a:lnSpc>
                <a:spcPct val="120000"/>
              </a:lnSpc>
            </a:pPr>
            <a:r>
              <a:rPr lang="zh-CN" altLang="en-US" sz="1867" dirty="0">
                <a:latin typeface="微软雅黑" pitchFamily="34" charset="-122"/>
                <a:ea typeface="微软雅黑" pitchFamily="34" charset="-122"/>
              </a:rPr>
              <a:t>类</a:t>
            </a:r>
            <a:r>
              <a:rPr lang="en-US" altLang="zh-CN" sz="1867" dirty="0" err="1">
                <a:latin typeface="微软雅黑" pitchFamily="34" charset="-122"/>
                <a:ea typeface="微软雅黑" pitchFamily="34" charset="-122"/>
              </a:rPr>
              <a:t>ostream</a:t>
            </a:r>
            <a:r>
              <a:rPr lang="zh-CN" altLang="en-US" sz="1867" dirty="0">
                <a:latin typeface="微软雅黑" pitchFamily="34" charset="-122"/>
                <a:ea typeface="微软雅黑" pitchFamily="34" charset="-122"/>
              </a:rPr>
              <a:t>的对象，与标准错误输出设备</a:t>
            </a:r>
            <a:r>
              <a:rPr lang="en-US" altLang="zh-CN" sz="1867" dirty="0">
                <a:latin typeface="微软雅黑" pitchFamily="34" charset="-122"/>
                <a:ea typeface="微软雅黑" pitchFamily="34" charset="-122"/>
              </a:rPr>
              <a:t>(</a:t>
            </a:r>
            <a:r>
              <a:rPr lang="zh-CN" altLang="en-US" sz="1867" dirty="0">
                <a:latin typeface="微软雅黑" pitchFamily="34" charset="-122"/>
                <a:ea typeface="微软雅黑" pitchFamily="34" charset="-122"/>
              </a:rPr>
              <a:t>通常指显示设备）连在一起，有缓冲</a:t>
            </a:r>
            <a:endParaRPr lang="zh-CN" altLang="en-US" sz="1867" dirty="0"/>
          </a:p>
        </p:txBody>
      </p:sp>
    </p:spTree>
  </p:cSld>
  <p:clrMapOvr>
    <a:masterClrMapping/>
  </p:clrMapOvr>
  <p:transition spd="med">
    <p:fade/>
  </p:transition>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6706" name="Rectangle 2"/>
          <p:cNvSpPr>
            <a:spLocks noGrp="1" noChangeArrowheads="1"/>
          </p:cNvSpPr>
          <p:nvPr>
            <p:ph type="title"/>
          </p:nvPr>
        </p:nvSpPr>
        <p:spPr/>
        <p:txBody>
          <a:bodyPr/>
          <a:lstStyle/>
          <a:p>
            <a:pPr eaLnBrk="1" hangingPunct="1">
              <a:defRPr/>
            </a:pPr>
            <a:r>
              <a:rPr lang="zh-CN" altLang="en-US" dirty="0"/>
              <a:t>设置整型数的基数</a:t>
            </a:r>
          </a:p>
        </p:txBody>
      </p:sp>
      <p:sp>
        <p:nvSpPr>
          <p:cNvPr id="5" name="矩形 4"/>
          <p:cNvSpPr/>
          <p:nvPr/>
        </p:nvSpPr>
        <p:spPr>
          <a:xfrm>
            <a:off x="523875" y="1522793"/>
            <a:ext cx="10991851" cy="1116588"/>
          </a:xfrm>
          <a:prstGeom prst="rect">
            <a:avLst/>
          </a:prstGeom>
        </p:spPr>
        <p:txBody>
          <a:bodyPr wrap="square">
            <a:spAutoFit/>
          </a:bodyPr>
          <a:lstStyle/>
          <a:p>
            <a:pPr eaLnBrk="1" hangingPunct="1"/>
            <a:r>
              <a:rPr lang="zh-CN" altLang="en-US" sz="2400" b="1" dirty="0">
                <a:latin typeface="微软雅黑" pitchFamily="34" charset="-122"/>
                <a:ea typeface="微软雅黑" pitchFamily="34" charset="-122"/>
              </a:rPr>
              <a:t>输入输出流中的整型数默认为十进制表示</a:t>
            </a:r>
            <a:endParaRPr lang="en-US" altLang="zh-CN" sz="2400" b="1" dirty="0">
              <a:latin typeface="微软雅黑" pitchFamily="34" charset="-122"/>
              <a:ea typeface="微软雅黑" pitchFamily="34" charset="-122"/>
            </a:endParaRPr>
          </a:p>
          <a:p>
            <a:pPr eaLnBrk="1" hangingPunct="1">
              <a:lnSpc>
                <a:spcPct val="210000"/>
              </a:lnSpc>
            </a:pPr>
            <a:r>
              <a:rPr lang="zh-CN" altLang="en-US" sz="2400" b="1" dirty="0">
                <a:latin typeface="微软雅黑" pitchFamily="34" charset="-122"/>
                <a:ea typeface="微软雅黑" pitchFamily="34" charset="-122"/>
              </a:rPr>
              <a:t>设置其他数制，可以用流操纵符</a:t>
            </a:r>
            <a:endParaRPr lang="en-US" altLang="zh-CN" sz="1867" dirty="0">
              <a:latin typeface="微软雅黑" pitchFamily="34" charset="-122"/>
              <a:ea typeface="微软雅黑" pitchFamily="34" charset="-122"/>
            </a:endParaRPr>
          </a:p>
        </p:txBody>
      </p:sp>
      <p:sp>
        <p:nvSpPr>
          <p:cNvPr id="6" name="矩形 5"/>
          <p:cNvSpPr/>
          <p:nvPr/>
        </p:nvSpPr>
        <p:spPr>
          <a:xfrm>
            <a:off x="644525" y="3028315"/>
            <a:ext cx="2181225" cy="1138902"/>
          </a:xfrm>
          <a:prstGeom prst="rect">
            <a:avLst/>
          </a:prstGeom>
        </p:spPr>
        <p:txBody>
          <a:bodyPr wrap="square">
            <a:spAutoFit/>
          </a:bodyPr>
          <a:lstStyle/>
          <a:p>
            <a:pPr eaLnBrk="1" hangingPunct="1"/>
            <a:r>
              <a:rPr lang="zh-CN" altLang="en-US" sz="2400" b="1" dirty="0">
                <a:latin typeface="微软雅黑" pitchFamily="34" charset="-122"/>
                <a:ea typeface="微软雅黑" pitchFamily="34" charset="-122"/>
              </a:rPr>
              <a:t>十六进制</a:t>
            </a:r>
            <a:endParaRPr lang="en-US" altLang="zh-CN" sz="2400" b="1" dirty="0">
              <a:latin typeface="微软雅黑" pitchFamily="34" charset="-122"/>
              <a:ea typeface="微软雅黑" pitchFamily="34" charset="-122"/>
            </a:endParaRPr>
          </a:p>
          <a:p>
            <a:pPr>
              <a:spcBef>
                <a:spcPts val="800"/>
              </a:spcBef>
            </a:pPr>
            <a:r>
              <a:rPr lang="en-US" altLang="zh-CN" sz="1867" dirty="0">
                <a:latin typeface="微软雅黑" pitchFamily="34" charset="-122"/>
                <a:ea typeface="微软雅黑" pitchFamily="34" charset="-122"/>
              </a:rPr>
              <a:t>hex</a:t>
            </a:r>
          </a:p>
          <a:p>
            <a:r>
              <a:rPr lang="en-US" altLang="zh-CN" sz="1867" dirty="0" err="1">
                <a:latin typeface="微软雅黑" pitchFamily="34" charset="-122"/>
                <a:ea typeface="微软雅黑" pitchFamily="34" charset="-122"/>
              </a:rPr>
              <a:t>setbase</a:t>
            </a:r>
            <a:r>
              <a:rPr lang="en-US" altLang="zh-CN" sz="1867" dirty="0">
                <a:latin typeface="微软雅黑" pitchFamily="34" charset="-122"/>
                <a:ea typeface="微软雅黑" pitchFamily="34" charset="-122"/>
              </a:rPr>
              <a:t>(16)</a:t>
            </a:r>
          </a:p>
        </p:txBody>
      </p:sp>
      <p:sp>
        <p:nvSpPr>
          <p:cNvPr id="7" name="矩形 6"/>
          <p:cNvSpPr/>
          <p:nvPr/>
        </p:nvSpPr>
        <p:spPr>
          <a:xfrm>
            <a:off x="3454402" y="3028315"/>
            <a:ext cx="2181225" cy="1138902"/>
          </a:xfrm>
          <a:prstGeom prst="rect">
            <a:avLst/>
          </a:prstGeom>
        </p:spPr>
        <p:txBody>
          <a:bodyPr wrap="square">
            <a:spAutoFit/>
          </a:bodyPr>
          <a:lstStyle/>
          <a:p>
            <a:pPr eaLnBrk="1" hangingPunct="1"/>
            <a:r>
              <a:rPr lang="zh-CN" altLang="en-US" sz="2400" b="1" dirty="0">
                <a:latin typeface="微软雅黑" pitchFamily="34" charset="-122"/>
                <a:ea typeface="微软雅黑" pitchFamily="34" charset="-122"/>
              </a:rPr>
              <a:t>八进制</a:t>
            </a:r>
            <a:endParaRPr lang="en-US" altLang="zh-CN" sz="2400" b="1" dirty="0">
              <a:latin typeface="微软雅黑" pitchFamily="34" charset="-122"/>
              <a:ea typeface="微软雅黑" pitchFamily="34" charset="-122"/>
            </a:endParaRPr>
          </a:p>
          <a:p>
            <a:pPr>
              <a:spcBef>
                <a:spcPts val="800"/>
              </a:spcBef>
            </a:pPr>
            <a:r>
              <a:rPr lang="en-US" altLang="zh-CN" sz="1867" dirty="0" err="1">
                <a:latin typeface="微软雅黑" pitchFamily="34" charset="-122"/>
                <a:ea typeface="微软雅黑" pitchFamily="34" charset="-122"/>
              </a:rPr>
              <a:t>oct</a:t>
            </a:r>
            <a:endParaRPr lang="en-US" altLang="zh-CN" sz="1867" dirty="0">
              <a:latin typeface="微软雅黑" pitchFamily="34" charset="-122"/>
              <a:ea typeface="微软雅黑" pitchFamily="34" charset="-122"/>
            </a:endParaRPr>
          </a:p>
          <a:p>
            <a:r>
              <a:rPr lang="en-US" altLang="zh-CN" sz="1867" dirty="0" err="1">
                <a:latin typeface="微软雅黑" pitchFamily="34" charset="-122"/>
                <a:ea typeface="微软雅黑" pitchFamily="34" charset="-122"/>
              </a:rPr>
              <a:t>setbase</a:t>
            </a:r>
            <a:r>
              <a:rPr lang="en-US" altLang="zh-CN" sz="1867" dirty="0">
                <a:latin typeface="微软雅黑" pitchFamily="34" charset="-122"/>
                <a:ea typeface="微软雅黑" pitchFamily="34" charset="-122"/>
              </a:rPr>
              <a:t>(8)</a:t>
            </a:r>
          </a:p>
        </p:txBody>
      </p:sp>
      <p:sp>
        <p:nvSpPr>
          <p:cNvPr id="8" name="矩形 7"/>
          <p:cNvSpPr/>
          <p:nvPr/>
        </p:nvSpPr>
        <p:spPr>
          <a:xfrm>
            <a:off x="523875" y="4742807"/>
            <a:ext cx="8058152" cy="1283044"/>
          </a:xfrm>
          <a:prstGeom prst="rect">
            <a:avLst/>
          </a:prstGeom>
        </p:spPr>
        <p:txBody>
          <a:bodyPr wrap="square">
            <a:spAutoFit/>
          </a:bodyPr>
          <a:lstStyle/>
          <a:p>
            <a:pPr eaLnBrk="1" hangingPunct="1">
              <a:lnSpc>
                <a:spcPct val="130000"/>
              </a:lnSpc>
            </a:pPr>
            <a:r>
              <a:rPr lang="zh-CN" altLang="en-US" sz="2400" b="1" dirty="0">
                <a:latin typeface="微软雅黑" pitchFamily="34" charset="-122"/>
                <a:ea typeface="微软雅黑" pitchFamily="34" charset="-122"/>
              </a:rPr>
              <a:t>注意</a:t>
            </a:r>
            <a:endParaRPr lang="en-US" altLang="zh-CN" sz="2400" b="1" dirty="0">
              <a:latin typeface="微软雅黑" pitchFamily="34" charset="-122"/>
              <a:ea typeface="微软雅黑" pitchFamily="34" charset="-122"/>
            </a:endParaRPr>
          </a:p>
          <a:p>
            <a:pPr eaLnBrk="1" hangingPunct="1">
              <a:lnSpc>
                <a:spcPct val="130000"/>
              </a:lnSpc>
            </a:pPr>
            <a:r>
              <a:rPr lang="zh-CN" altLang="en-US" sz="1867" dirty="0">
                <a:latin typeface="微软雅黑" pitchFamily="34" charset="-122"/>
                <a:ea typeface="微软雅黑" pitchFamily="34" charset="-122"/>
              </a:rPr>
              <a:t>使用任何带参数的流操纵符，都必须包含头文件</a:t>
            </a:r>
            <a:r>
              <a:rPr lang="en-US" altLang="zh-CN" sz="1867" dirty="0" err="1">
                <a:latin typeface="微软雅黑" pitchFamily="34" charset="-122"/>
                <a:ea typeface="微软雅黑" pitchFamily="34" charset="-122"/>
              </a:rPr>
              <a:t>iomanip</a:t>
            </a:r>
            <a:endParaRPr lang="en-US" altLang="zh-CN" sz="1867" dirty="0">
              <a:latin typeface="微软雅黑" pitchFamily="34" charset="-122"/>
              <a:ea typeface="微软雅黑" pitchFamily="34" charset="-122"/>
            </a:endParaRPr>
          </a:p>
          <a:p>
            <a:pPr eaLnBrk="1" hangingPunct="1">
              <a:lnSpc>
                <a:spcPct val="130000"/>
              </a:lnSpc>
            </a:pPr>
            <a:r>
              <a:rPr lang="zh-CN" altLang="en-US" sz="1867" dirty="0">
                <a:latin typeface="微软雅黑" pitchFamily="34" charset="-122"/>
                <a:ea typeface="微软雅黑" pitchFamily="34" charset="-122"/>
              </a:rPr>
              <a:t>流的基数值只有被显式更改时才会变化，否则一直沿用原有的基数。</a:t>
            </a:r>
          </a:p>
        </p:txBody>
      </p:sp>
      <p:sp>
        <p:nvSpPr>
          <p:cNvPr id="10" name="矩形 9"/>
          <p:cNvSpPr/>
          <p:nvPr/>
        </p:nvSpPr>
        <p:spPr>
          <a:xfrm>
            <a:off x="6400802" y="3028315"/>
            <a:ext cx="2181225" cy="1138902"/>
          </a:xfrm>
          <a:prstGeom prst="rect">
            <a:avLst/>
          </a:prstGeom>
        </p:spPr>
        <p:txBody>
          <a:bodyPr wrap="square">
            <a:spAutoFit/>
          </a:bodyPr>
          <a:lstStyle/>
          <a:p>
            <a:pPr eaLnBrk="1" hangingPunct="1"/>
            <a:r>
              <a:rPr lang="zh-CN" altLang="en-US" sz="2400" b="1" dirty="0">
                <a:latin typeface="微软雅黑" pitchFamily="34" charset="-122"/>
                <a:ea typeface="微软雅黑" pitchFamily="34" charset="-122"/>
              </a:rPr>
              <a:t>十进制</a:t>
            </a:r>
            <a:endParaRPr lang="en-US" altLang="zh-CN" sz="2400" b="1" dirty="0">
              <a:latin typeface="微软雅黑" pitchFamily="34" charset="-122"/>
              <a:ea typeface="微软雅黑" pitchFamily="34" charset="-122"/>
            </a:endParaRPr>
          </a:p>
          <a:p>
            <a:pPr>
              <a:spcBef>
                <a:spcPts val="800"/>
              </a:spcBef>
            </a:pPr>
            <a:r>
              <a:rPr lang="en-US" altLang="zh-CN" sz="1867" dirty="0" err="1">
                <a:latin typeface="微软雅黑" pitchFamily="34" charset="-122"/>
                <a:ea typeface="微软雅黑" pitchFamily="34" charset="-122"/>
              </a:rPr>
              <a:t>dec</a:t>
            </a:r>
            <a:endParaRPr lang="en-US" altLang="zh-CN" sz="1867" dirty="0">
              <a:latin typeface="微软雅黑" pitchFamily="34" charset="-122"/>
              <a:ea typeface="微软雅黑" pitchFamily="34" charset="-122"/>
            </a:endParaRPr>
          </a:p>
          <a:p>
            <a:r>
              <a:rPr lang="en-US" altLang="zh-CN" sz="1867" dirty="0" err="1">
                <a:latin typeface="微软雅黑" pitchFamily="34" charset="-122"/>
                <a:ea typeface="微软雅黑" pitchFamily="34" charset="-122"/>
              </a:rPr>
              <a:t>setbase</a:t>
            </a:r>
            <a:r>
              <a:rPr lang="en-US" altLang="zh-CN" sz="1867" dirty="0">
                <a:latin typeface="微软雅黑" pitchFamily="34" charset="-122"/>
                <a:ea typeface="微软雅黑" pitchFamily="34" charset="-122"/>
              </a:rPr>
              <a:t>(10)</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6466" name="Rectangle 2"/>
          <p:cNvSpPr>
            <a:spLocks noGrp="1" noChangeArrowheads="1"/>
          </p:cNvSpPr>
          <p:nvPr>
            <p:ph type="title"/>
          </p:nvPr>
        </p:nvSpPr>
        <p:spPr/>
        <p:txBody>
          <a:bodyPr/>
          <a:lstStyle/>
          <a:p>
            <a:pPr eaLnBrk="1" hangingPunct="1">
              <a:defRPr/>
            </a:pPr>
            <a:r>
              <a:rPr lang="en-US" altLang="zh-CN" dirty="0"/>
              <a:t>hex</a:t>
            </a:r>
            <a:r>
              <a:rPr lang="zh-CN" altLang="en-US" dirty="0"/>
              <a:t>、</a:t>
            </a:r>
            <a:r>
              <a:rPr lang="en-US" altLang="zh-CN" dirty="0" err="1"/>
              <a:t>oct</a:t>
            </a:r>
            <a:r>
              <a:rPr lang="zh-CN" altLang="en-US" dirty="0"/>
              <a:t>、</a:t>
            </a:r>
            <a:r>
              <a:rPr lang="en-US" altLang="zh-CN" dirty="0" err="1"/>
              <a:t>dec</a:t>
            </a:r>
            <a:r>
              <a:rPr lang="zh-CN" altLang="en-US" dirty="0"/>
              <a:t>和</a:t>
            </a:r>
            <a:r>
              <a:rPr lang="en-US" altLang="zh-CN" dirty="0" err="1"/>
              <a:t>setbase</a:t>
            </a:r>
            <a:endParaRPr lang="en-US" altLang="zh-CN" dirty="0"/>
          </a:p>
        </p:txBody>
      </p:sp>
      <p:sp>
        <p:nvSpPr>
          <p:cNvPr id="396291" name="Rectangle 3"/>
          <p:cNvSpPr>
            <a:spLocks noGrp="1" noChangeArrowheads="1"/>
          </p:cNvSpPr>
          <p:nvPr>
            <p:ph idx="4294967295"/>
          </p:nvPr>
        </p:nvSpPr>
        <p:spPr>
          <a:xfrm>
            <a:off x="239713" y="1358900"/>
            <a:ext cx="11952287" cy="5499100"/>
          </a:xfrm>
        </p:spPr>
        <p:txBody>
          <a:bodyPr>
            <a:normAutofit fontScale="92500" lnSpcReduction="10000"/>
          </a:bodyPr>
          <a:lstStyle/>
          <a:p>
            <a:pPr eaLnBrk="1" hangingPunct="1">
              <a:buFont typeface="Wingdings" pitchFamily="2" charset="2"/>
              <a:buNone/>
            </a:pPr>
            <a:r>
              <a:rPr lang="en-US" altLang="zh-CN" sz="1867" dirty="0"/>
              <a:t>#include &lt;</a:t>
            </a:r>
            <a:r>
              <a:rPr lang="en-US" altLang="zh-CN" sz="1867" dirty="0" err="1"/>
              <a:t>iostream</a:t>
            </a:r>
            <a:r>
              <a:rPr lang="en-US" altLang="zh-CN" sz="1867" dirty="0"/>
              <a:t>&gt;</a:t>
            </a:r>
          </a:p>
          <a:p>
            <a:pPr eaLnBrk="1" hangingPunct="1">
              <a:buFont typeface="Wingdings" pitchFamily="2" charset="2"/>
              <a:buNone/>
            </a:pPr>
            <a:r>
              <a:rPr lang="en-US" altLang="zh-CN" sz="1867" dirty="0"/>
              <a:t>#include &lt;</a:t>
            </a:r>
            <a:r>
              <a:rPr lang="en-US" altLang="zh-CN" sz="1867" dirty="0" err="1"/>
              <a:t>iomanip</a:t>
            </a:r>
            <a:r>
              <a:rPr lang="en-US" altLang="zh-CN" sz="1867" dirty="0"/>
              <a:t>&gt;</a:t>
            </a:r>
          </a:p>
          <a:p>
            <a:pPr eaLnBrk="1" hangingPunct="1">
              <a:buFont typeface="Wingdings" pitchFamily="2" charset="2"/>
              <a:buNone/>
            </a:pPr>
            <a:r>
              <a:rPr lang="en-US" altLang="zh-CN" sz="1867" dirty="0"/>
              <a:t>using namespace std;</a:t>
            </a:r>
          </a:p>
          <a:p>
            <a:pPr eaLnBrk="1" hangingPunct="1">
              <a:buFont typeface="Wingdings" pitchFamily="2" charset="2"/>
              <a:buNone/>
            </a:pPr>
            <a:r>
              <a:rPr lang="en-US" altLang="zh-CN" sz="1867" dirty="0" err="1"/>
              <a:t>int</a:t>
            </a:r>
            <a:r>
              <a:rPr lang="en-US" altLang="zh-CN" sz="1867" dirty="0"/>
              <a:t> main()</a:t>
            </a:r>
          </a:p>
          <a:p>
            <a:pPr eaLnBrk="1" hangingPunct="1">
              <a:buFont typeface="Wingdings" pitchFamily="2" charset="2"/>
              <a:buNone/>
            </a:pPr>
            <a:r>
              <a:rPr lang="en-US" altLang="zh-CN" sz="1867" dirty="0"/>
              <a:t>{</a:t>
            </a:r>
          </a:p>
          <a:p>
            <a:pPr eaLnBrk="1" hangingPunct="1">
              <a:buFont typeface="Wingdings" pitchFamily="2" charset="2"/>
              <a:buNone/>
            </a:pPr>
            <a:r>
              <a:rPr lang="en-US" altLang="zh-CN" sz="1867" dirty="0"/>
              <a:t>      </a:t>
            </a:r>
            <a:r>
              <a:rPr lang="en-US" altLang="zh-CN" sz="1867" dirty="0" err="1"/>
              <a:t>int</a:t>
            </a:r>
            <a:r>
              <a:rPr lang="en-US" altLang="zh-CN" sz="1867" dirty="0"/>
              <a:t> n;</a:t>
            </a:r>
          </a:p>
          <a:p>
            <a:pPr eaLnBrk="1" hangingPunct="1">
              <a:buFont typeface="Wingdings" pitchFamily="2" charset="2"/>
              <a:buNone/>
            </a:pPr>
            <a:endParaRPr lang="en-US" altLang="zh-CN" sz="1867" dirty="0"/>
          </a:p>
          <a:p>
            <a:pPr eaLnBrk="1" hangingPunct="1">
              <a:buFont typeface="Wingdings" pitchFamily="2" charset="2"/>
              <a:buNone/>
            </a:pPr>
            <a:r>
              <a:rPr lang="en-US" altLang="zh-CN" sz="1867" dirty="0"/>
              <a:t>      </a:t>
            </a:r>
            <a:r>
              <a:rPr lang="en-US" altLang="zh-CN" sz="1867" dirty="0" err="1"/>
              <a:t>cout</a:t>
            </a:r>
            <a:r>
              <a:rPr lang="en-US" altLang="zh-CN" sz="1867" dirty="0"/>
              <a:t> &lt;&lt; "Enter a octal number: ";</a:t>
            </a:r>
          </a:p>
          <a:p>
            <a:pPr eaLnBrk="1" hangingPunct="1">
              <a:buFont typeface="Wingdings" pitchFamily="2" charset="2"/>
              <a:buNone/>
            </a:pPr>
            <a:r>
              <a:rPr lang="en-US" altLang="zh-CN" sz="1867" dirty="0"/>
              <a:t>      </a:t>
            </a:r>
            <a:r>
              <a:rPr lang="en-US" altLang="zh-CN" sz="1867" dirty="0" err="1"/>
              <a:t>cin</a:t>
            </a:r>
            <a:r>
              <a:rPr lang="en-US" altLang="zh-CN" sz="1867" dirty="0"/>
              <a:t> &gt;&gt; </a:t>
            </a:r>
            <a:r>
              <a:rPr lang="en-US" altLang="zh-CN" sz="1867" dirty="0" err="1"/>
              <a:t>oct</a:t>
            </a:r>
            <a:r>
              <a:rPr lang="en-US" altLang="zh-CN" sz="1867" dirty="0"/>
              <a:t> &gt;&gt; n;</a:t>
            </a:r>
          </a:p>
          <a:p>
            <a:pPr eaLnBrk="1" hangingPunct="1">
              <a:buFont typeface="Wingdings" pitchFamily="2" charset="2"/>
              <a:buNone/>
            </a:pPr>
            <a:endParaRPr lang="en-US" altLang="zh-CN" sz="1867" dirty="0"/>
          </a:p>
          <a:p>
            <a:pPr eaLnBrk="1" hangingPunct="1">
              <a:buFont typeface="Wingdings" pitchFamily="2" charset="2"/>
              <a:buNone/>
            </a:pPr>
            <a:r>
              <a:rPr lang="en-US" altLang="zh-CN" sz="1867" dirty="0"/>
              <a:t>      </a:t>
            </a:r>
            <a:r>
              <a:rPr lang="en-US" altLang="zh-CN" sz="1867" dirty="0" err="1"/>
              <a:t>cout</a:t>
            </a:r>
            <a:r>
              <a:rPr lang="en-US" altLang="zh-CN" sz="1867" dirty="0"/>
              <a:t> &lt;&lt; "octal " &lt;&lt; </a:t>
            </a:r>
            <a:r>
              <a:rPr lang="en-US" altLang="zh-CN" sz="1867" dirty="0" err="1"/>
              <a:t>oct</a:t>
            </a:r>
            <a:r>
              <a:rPr lang="en-US" altLang="zh-CN" sz="1867" dirty="0"/>
              <a:t> &lt;&lt; n   &lt;&lt; " in </a:t>
            </a:r>
            <a:r>
              <a:rPr lang="en-US" altLang="zh-CN" sz="1867" dirty="0" err="1"/>
              <a:t>hexdecimal</a:t>
            </a:r>
            <a:r>
              <a:rPr lang="en-US" altLang="zh-CN" sz="1867" dirty="0"/>
              <a:t> is:" &lt;&lt; hex &lt;&lt; n &lt;&lt; '\n' ;</a:t>
            </a:r>
          </a:p>
          <a:p>
            <a:pPr eaLnBrk="1" hangingPunct="1">
              <a:buFont typeface="Wingdings" pitchFamily="2" charset="2"/>
              <a:buNone/>
            </a:pPr>
            <a:r>
              <a:rPr lang="en-US" altLang="zh-CN" sz="1867" dirty="0"/>
              <a:t>      </a:t>
            </a:r>
            <a:r>
              <a:rPr lang="pt-BR" altLang="zh-CN" sz="1867" dirty="0"/>
              <a:t>cout &lt;&lt; "hexdecimal " &lt;&lt; n     &lt;&lt; " in decimal is:" &lt;&lt; dec &lt;&lt; n &lt;&lt; '\n' ;</a:t>
            </a:r>
          </a:p>
          <a:p>
            <a:pPr eaLnBrk="1" hangingPunct="1">
              <a:buFont typeface="Wingdings" pitchFamily="2" charset="2"/>
              <a:buNone/>
            </a:pPr>
            <a:r>
              <a:rPr lang="pt-BR" altLang="zh-CN" sz="1867" dirty="0"/>
              <a:t>      </a:t>
            </a:r>
            <a:r>
              <a:rPr lang="en-US" altLang="zh-CN" sz="1867" dirty="0" err="1"/>
              <a:t>cout</a:t>
            </a:r>
            <a:r>
              <a:rPr lang="en-US" altLang="zh-CN" sz="1867" dirty="0"/>
              <a:t> &lt;&lt; </a:t>
            </a:r>
            <a:r>
              <a:rPr lang="en-US" altLang="zh-CN" sz="1867" dirty="0" err="1"/>
              <a:t>setbase</a:t>
            </a:r>
            <a:r>
              <a:rPr lang="en-US" altLang="zh-CN" sz="1867" dirty="0"/>
              <a:t>(8) &lt;&lt; "octal " &lt;&lt; n    &lt;&lt;" in octal is:" &lt;&lt; n &lt;&lt; </a:t>
            </a:r>
            <a:r>
              <a:rPr lang="en-US" altLang="zh-CN" sz="1867" dirty="0" err="1"/>
              <a:t>endl</a:t>
            </a:r>
            <a:r>
              <a:rPr lang="en-US" altLang="zh-CN" sz="1867" dirty="0"/>
              <a:t>;</a:t>
            </a:r>
          </a:p>
          <a:p>
            <a:pPr eaLnBrk="1" hangingPunct="1">
              <a:buFont typeface="Wingdings" pitchFamily="2" charset="2"/>
              <a:buNone/>
            </a:pPr>
            <a:endParaRPr lang="en-US" altLang="zh-CN" sz="1867" dirty="0"/>
          </a:p>
          <a:p>
            <a:pPr eaLnBrk="1" hangingPunct="1">
              <a:buFont typeface="Wingdings" pitchFamily="2" charset="2"/>
              <a:buNone/>
            </a:pPr>
            <a:r>
              <a:rPr lang="en-US" altLang="zh-CN" sz="1867" dirty="0"/>
              <a:t>      return 0;</a:t>
            </a:r>
          </a:p>
          <a:p>
            <a:pPr eaLnBrk="1" hangingPunct="1">
              <a:buFont typeface="Wingdings" pitchFamily="2" charset="2"/>
              <a:buNone/>
            </a:pPr>
            <a:r>
              <a:rPr lang="en-US" altLang="zh-CN" sz="1867" dirty="0"/>
              <a:t> }</a:t>
            </a:r>
          </a:p>
        </p:txBody>
      </p:sp>
      <p:sp>
        <p:nvSpPr>
          <p:cNvPr id="3646469" name="Text Box 5"/>
          <p:cNvSpPr txBox="1">
            <a:spLocks noChangeArrowheads="1"/>
          </p:cNvSpPr>
          <p:nvPr/>
        </p:nvSpPr>
        <p:spPr bwMode="auto">
          <a:xfrm>
            <a:off x="6883401" y="2038351"/>
            <a:ext cx="3632200" cy="1962151"/>
          </a:xfrm>
          <a:prstGeom prst="rect">
            <a:avLst/>
          </a:prstGeom>
          <a:noFill/>
          <a:ln w="9525">
            <a:solidFill>
              <a:schemeClr val="tx1"/>
            </a:solidFill>
            <a:miter lim="800000"/>
            <a:headEnd/>
            <a:tailEnd/>
          </a:ln>
        </p:spPr>
        <p:txBody>
          <a:bodyPr wrap="none"/>
          <a:lstStyle/>
          <a:p>
            <a:pPr algn="just">
              <a:lnSpc>
                <a:spcPct val="150000"/>
              </a:lnSpc>
            </a:pPr>
            <a:r>
              <a:rPr lang="en-US" altLang="zh-CN" sz="1867">
                <a:latin typeface="微软雅黑" pitchFamily="34" charset="-122"/>
                <a:ea typeface="微软雅黑" pitchFamily="34" charset="-122"/>
              </a:rPr>
              <a:t>Enter a octal number: 30</a:t>
            </a:r>
          </a:p>
          <a:p>
            <a:pPr algn="just">
              <a:lnSpc>
                <a:spcPct val="150000"/>
              </a:lnSpc>
            </a:pPr>
            <a:r>
              <a:rPr lang="en-US" altLang="zh-CN" sz="1867">
                <a:latin typeface="微软雅黑" pitchFamily="34" charset="-122"/>
                <a:ea typeface="微软雅黑" pitchFamily="34" charset="-122"/>
              </a:rPr>
              <a:t>Octal 30 in hexdecimal is: 18</a:t>
            </a:r>
          </a:p>
          <a:p>
            <a:pPr algn="just">
              <a:lnSpc>
                <a:spcPct val="150000"/>
              </a:lnSpc>
            </a:pPr>
            <a:r>
              <a:rPr lang="en-US" altLang="zh-CN" sz="1867">
                <a:latin typeface="微软雅黑" pitchFamily="34" charset="-122"/>
                <a:ea typeface="微软雅黑" pitchFamily="34" charset="-122"/>
              </a:rPr>
              <a:t>Hexdecimal 18 in decimal is: 24</a:t>
            </a:r>
          </a:p>
          <a:p>
            <a:pPr algn="just">
              <a:lnSpc>
                <a:spcPct val="150000"/>
              </a:lnSpc>
            </a:pPr>
            <a:r>
              <a:rPr lang="en-US" altLang="zh-CN" sz="1867">
                <a:latin typeface="微软雅黑" pitchFamily="34" charset="-122"/>
                <a:ea typeface="微软雅黑" pitchFamily="34" charset="-122"/>
              </a:rPr>
              <a:t>Octal 30 in octal is: 30</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3646469"/>
                                        </p:tgtEl>
                                        <p:attrNameLst>
                                          <p:attrName>style.visibility</p:attrName>
                                        </p:attrNameLst>
                                      </p:cBhvr>
                                      <p:to>
                                        <p:strVal val="visible"/>
                                      </p:to>
                                    </p:set>
                                    <p:animEffect transition="in" filter="wedge">
                                      <p:cBhvr>
                                        <p:cTn id="7" dur="2000"/>
                                        <p:tgtEl>
                                          <p:spTgt spid="3646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6469" grpId="0" animBg="1"/>
    </p:bld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7730" name="Rectangle 2"/>
          <p:cNvSpPr>
            <a:spLocks noGrp="1" noChangeArrowheads="1"/>
          </p:cNvSpPr>
          <p:nvPr>
            <p:ph type="title"/>
          </p:nvPr>
        </p:nvSpPr>
        <p:spPr/>
        <p:txBody>
          <a:bodyPr/>
          <a:lstStyle/>
          <a:p>
            <a:pPr eaLnBrk="1" hangingPunct="1">
              <a:defRPr/>
            </a:pPr>
            <a:r>
              <a:rPr lang="zh-CN" altLang="pt-BR" dirty="0"/>
              <a:t>设置浮点数精度</a:t>
            </a:r>
            <a:endParaRPr lang="zh-CN" altLang="en-US" dirty="0"/>
          </a:p>
        </p:txBody>
      </p:sp>
      <p:sp>
        <p:nvSpPr>
          <p:cNvPr id="397315" name="Rectangle 3"/>
          <p:cNvSpPr>
            <a:spLocks noGrp="1" noChangeArrowheads="1"/>
          </p:cNvSpPr>
          <p:nvPr>
            <p:ph idx="4294967295"/>
          </p:nvPr>
        </p:nvSpPr>
        <p:spPr>
          <a:xfrm>
            <a:off x="679450" y="1057064"/>
            <a:ext cx="11131550" cy="4624388"/>
          </a:xfrm>
        </p:spPr>
        <p:txBody>
          <a:bodyPr/>
          <a:lstStyle/>
          <a:p>
            <a:pPr marL="0" indent="0">
              <a:lnSpc>
                <a:spcPct val="110000"/>
              </a:lnSpc>
              <a:buNone/>
            </a:pPr>
            <a:r>
              <a:rPr lang="zh-CN" altLang="pt-BR" b="1" dirty="0"/>
              <a:t>浮点数的精度</a:t>
            </a:r>
            <a:r>
              <a:rPr lang="zh-CN" altLang="en-US" b="1" dirty="0"/>
              <a:t>指</a:t>
            </a:r>
            <a:r>
              <a:rPr lang="zh-CN" altLang="pt-BR" b="1" dirty="0"/>
              <a:t>实型数的有效位数</a:t>
            </a:r>
            <a:endParaRPr lang="en-US" altLang="zh-CN" b="1" dirty="0"/>
          </a:p>
          <a:p>
            <a:pPr marL="0" indent="0">
              <a:lnSpc>
                <a:spcPct val="110000"/>
              </a:lnSpc>
              <a:buNone/>
            </a:pPr>
            <a:endParaRPr lang="en-US" altLang="zh-CN" b="1" dirty="0"/>
          </a:p>
          <a:p>
            <a:pPr marL="0" indent="0">
              <a:lnSpc>
                <a:spcPct val="110000"/>
              </a:lnSpc>
              <a:buNone/>
            </a:pPr>
            <a:r>
              <a:rPr lang="zh-CN" altLang="en-US" b="1" dirty="0"/>
              <a:t>设置方法</a:t>
            </a:r>
            <a:endParaRPr lang="en-US" altLang="zh-CN" b="1" dirty="0"/>
          </a:p>
          <a:p>
            <a:pPr marL="0" indent="0">
              <a:lnSpc>
                <a:spcPct val="110000"/>
              </a:lnSpc>
              <a:buNone/>
            </a:pPr>
            <a:r>
              <a:rPr lang="zh-CN" altLang="pt-BR" sz="1867" dirty="0"/>
              <a:t>流操纵符</a:t>
            </a:r>
            <a:r>
              <a:rPr lang="zh-CN" altLang="en-US" sz="1867" dirty="0"/>
              <a:t>：</a:t>
            </a:r>
            <a:r>
              <a:rPr lang="pt-BR" altLang="zh-CN" sz="1867" dirty="0"/>
              <a:t>setprecision</a:t>
            </a:r>
            <a:r>
              <a:rPr lang="zh-CN" altLang="en-US" sz="1867" dirty="0"/>
              <a:t>（位数）</a:t>
            </a:r>
            <a:endParaRPr lang="pt-BR" altLang="zh-CN" sz="1867" dirty="0"/>
          </a:p>
          <a:p>
            <a:pPr marL="0" indent="0">
              <a:lnSpc>
                <a:spcPct val="110000"/>
              </a:lnSpc>
              <a:buNone/>
            </a:pPr>
            <a:r>
              <a:rPr lang="zh-CN" altLang="pt-BR" sz="1867" dirty="0"/>
              <a:t>成员函数</a:t>
            </a:r>
            <a:r>
              <a:rPr lang="zh-CN" altLang="en-US" sz="1867" dirty="0"/>
              <a:t>：</a:t>
            </a:r>
            <a:r>
              <a:rPr lang="pt-BR" altLang="zh-CN" sz="1867" dirty="0"/>
              <a:t>precision</a:t>
            </a:r>
            <a:r>
              <a:rPr lang="zh-CN" altLang="en-US" sz="1867" dirty="0"/>
              <a:t> （位数）</a:t>
            </a:r>
            <a:endParaRPr lang="zh-CN" altLang="pt-BR" sz="1867" dirty="0"/>
          </a:p>
          <a:p>
            <a:pPr marL="0" indent="0">
              <a:lnSpc>
                <a:spcPct val="110000"/>
              </a:lnSpc>
              <a:buNone/>
            </a:pPr>
            <a:endParaRPr lang="en-US" altLang="zh-CN" dirty="0"/>
          </a:p>
          <a:p>
            <a:pPr marL="0" indent="0">
              <a:lnSpc>
                <a:spcPct val="110000"/>
              </a:lnSpc>
              <a:buNone/>
            </a:pPr>
            <a:r>
              <a:rPr lang="zh-CN" altLang="pt-BR" b="1" dirty="0"/>
              <a:t>一旦</a:t>
            </a:r>
            <a:r>
              <a:rPr lang="zh-CN" altLang="en-US" b="1" dirty="0"/>
              <a:t>设置了精度</a:t>
            </a:r>
            <a:r>
              <a:rPr lang="zh-CN" altLang="pt-BR" b="1" dirty="0"/>
              <a:t>，将影响所有输出的浮点数的精度，直到下一个设置精度的操作为止。</a:t>
            </a:r>
          </a:p>
        </p:txBody>
      </p:sp>
    </p:spTree>
  </p:cSld>
  <p:clrMapOvr>
    <a:masterClrMapping/>
  </p:clrMapOvr>
  <p:transition spd="med">
    <p:fade/>
  </p:transition>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lstStyle/>
          <a:p>
            <a:pPr eaLnBrk="1" hangingPunct="1">
              <a:defRPr/>
            </a:pPr>
            <a:r>
              <a:rPr lang="zh-CN" altLang="pt-BR" dirty="0"/>
              <a:t>设置浮点数精度</a:t>
            </a:r>
            <a:endParaRPr lang="zh-CN" altLang="en-US" dirty="0"/>
          </a:p>
        </p:txBody>
      </p:sp>
      <p:sp>
        <p:nvSpPr>
          <p:cNvPr id="398338" name="Rectangle 3"/>
          <p:cNvSpPr>
            <a:spLocks noGrp="1" noChangeArrowheads="1"/>
          </p:cNvSpPr>
          <p:nvPr>
            <p:ph idx="4294967295"/>
          </p:nvPr>
        </p:nvSpPr>
        <p:spPr>
          <a:xfrm>
            <a:off x="155787" y="957433"/>
            <a:ext cx="7778750" cy="5651500"/>
          </a:xfrm>
        </p:spPr>
        <p:txBody>
          <a:bodyPr>
            <a:normAutofit fontScale="92500" lnSpcReduction="10000"/>
          </a:bodyPr>
          <a:lstStyle/>
          <a:p>
            <a:pPr eaLnBrk="1" hangingPunct="1">
              <a:lnSpc>
                <a:spcPct val="90000"/>
              </a:lnSpc>
              <a:buFont typeface="Wingdings" pitchFamily="2" charset="2"/>
              <a:buNone/>
            </a:pPr>
            <a:r>
              <a:rPr lang="en-US" altLang="zh-CN" sz="1867" dirty="0"/>
              <a:t>#include &lt;</a:t>
            </a:r>
            <a:r>
              <a:rPr lang="en-US" altLang="zh-CN" sz="1867" dirty="0" err="1"/>
              <a:t>iostream</a:t>
            </a:r>
            <a:r>
              <a:rPr lang="en-US" altLang="zh-CN" sz="1867" dirty="0"/>
              <a:t>&gt;</a:t>
            </a:r>
          </a:p>
          <a:p>
            <a:pPr eaLnBrk="1" hangingPunct="1">
              <a:lnSpc>
                <a:spcPct val="90000"/>
              </a:lnSpc>
              <a:buFont typeface="Wingdings" pitchFamily="2" charset="2"/>
              <a:buNone/>
            </a:pPr>
            <a:r>
              <a:rPr lang="en-US" altLang="zh-CN" sz="1867" dirty="0"/>
              <a:t>#include &lt;</a:t>
            </a:r>
            <a:r>
              <a:rPr lang="en-US" altLang="zh-CN" sz="1867" dirty="0" err="1"/>
              <a:t>iomanip</a:t>
            </a:r>
            <a:r>
              <a:rPr lang="en-US" altLang="zh-CN" sz="1867" dirty="0"/>
              <a:t>&gt;</a:t>
            </a:r>
          </a:p>
          <a:p>
            <a:pPr eaLnBrk="1" hangingPunct="1">
              <a:lnSpc>
                <a:spcPct val="90000"/>
              </a:lnSpc>
              <a:buFont typeface="Wingdings" pitchFamily="2" charset="2"/>
              <a:buNone/>
            </a:pPr>
            <a:r>
              <a:rPr lang="en-US" altLang="zh-CN" sz="1867" dirty="0"/>
              <a:t>using namespace std;</a:t>
            </a:r>
            <a:endParaRPr lang="fr-FR" altLang="zh-CN" sz="1867" dirty="0"/>
          </a:p>
          <a:p>
            <a:pPr eaLnBrk="1" hangingPunct="1">
              <a:lnSpc>
                <a:spcPct val="90000"/>
              </a:lnSpc>
              <a:buFont typeface="Wingdings" pitchFamily="2" charset="2"/>
              <a:buNone/>
            </a:pPr>
            <a:r>
              <a:rPr lang="fr-FR" altLang="zh-CN" sz="1867" dirty="0"/>
              <a:t>int main()</a:t>
            </a:r>
          </a:p>
          <a:p>
            <a:pPr eaLnBrk="1" hangingPunct="1">
              <a:lnSpc>
                <a:spcPct val="90000"/>
              </a:lnSpc>
              <a:buFont typeface="Wingdings" pitchFamily="2" charset="2"/>
              <a:buNone/>
            </a:pPr>
            <a:r>
              <a:rPr lang="fr-FR" altLang="zh-CN" sz="1867" dirty="0"/>
              <a:t>{ </a:t>
            </a:r>
          </a:p>
          <a:p>
            <a:pPr eaLnBrk="1" hangingPunct="1">
              <a:lnSpc>
                <a:spcPct val="90000"/>
              </a:lnSpc>
              <a:buFont typeface="Wingdings" pitchFamily="2" charset="2"/>
              <a:buNone/>
            </a:pPr>
            <a:r>
              <a:rPr lang="fr-FR" altLang="zh-CN" sz="1867" dirty="0"/>
              <a:t>      double x = 123.456789, y = 9876.54321;</a:t>
            </a:r>
          </a:p>
          <a:p>
            <a:pPr eaLnBrk="1" hangingPunct="1">
              <a:lnSpc>
                <a:spcPct val="90000"/>
              </a:lnSpc>
              <a:buFont typeface="Wingdings" pitchFamily="2" charset="2"/>
              <a:buNone/>
            </a:pPr>
            <a:r>
              <a:rPr lang="fr-FR" altLang="zh-CN" sz="1867" dirty="0"/>
              <a:t> </a:t>
            </a:r>
            <a:endParaRPr lang="en-US" altLang="zh-CN" sz="1867" dirty="0"/>
          </a:p>
          <a:p>
            <a:pPr eaLnBrk="1" hangingPunct="1">
              <a:lnSpc>
                <a:spcPct val="90000"/>
              </a:lnSpc>
              <a:buFont typeface="Wingdings" pitchFamily="2" charset="2"/>
              <a:buNone/>
            </a:pPr>
            <a:r>
              <a:rPr lang="en-US" altLang="zh-CN" sz="1867" dirty="0"/>
              <a:t>      for (</a:t>
            </a:r>
            <a:r>
              <a:rPr lang="en-US" altLang="zh-CN" sz="1867" dirty="0" err="1"/>
              <a:t>int</a:t>
            </a:r>
            <a:r>
              <a:rPr lang="en-US" altLang="zh-CN" sz="1867" dirty="0"/>
              <a:t> </a:t>
            </a:r>
            <a:r>
              <a:rPr lang="en-US" altLang="zh-CN" sz="1867" dirty="0" err="1"/>
              <a:t>i</a:t>
            </a:r>
            <a:r>
              <a:rPr lang="en-US" altLang="zh-CN" sz="1867" dirty="0"/>
              <a:t> = 9; </a:t>
            </a:r>
            <a:r>
              <a:rPr lang="en-US" altLang="zh-CN" sz="1867" dirty="0" err="1"/>
              <a:t>i</a:t>
            </a:r>
            <a:r>
              <a:rPr lang="en-US" altLang="zh-CN" sz="1867" dirty="0"/>
              <a:t> &gt; 0; --</a:t>
            </a:r>
            <a:r>
              <a:rPr lang="en-US" altLang="zh-CN" sz="1867" dirty="0" err="1"/>
              <a:t>i</a:t>
            </a:r>
            <a:r>
              <a:rPr lang="en-US" altLang="zh-CN" sz="1867" dirty="0"/>
              <a:t>)       { </a:t>
            </a:r>
          </a:p>
          <a:p>
            <a:pPr eaLnBrk="1" hangingPunct="1">
              <a:lnSpc>
                <a:spcPct val="90000"/>
              </a:lnSpc>
              <a:buFont typeface="Wingdings" pitchFamily="2" charset="2"/>
              <a:buNone/>
            </a:pPr>
            <a:r>
              <a:rPr lang="en-US" altLang="zh-CN" sz="1867" dirty="0"/>
              <a:t>            </a:t>
            </a:r>
            <a:r>
              <a:rPr lang="en-US" altLang="zh-CN" sz="1867" dirty="0" err="1"/>
              <a:t>cout.precision</a:t>
            </a:r>
            <a:r>
              <a:rPr lang="en-US" altLang="zh-CN" sz="1867" dirty="0"/>
              <a:t>(</a:t>
            </a:r>
            <a:r>
              <a:rPr lang="en-US" altLang="zh-CN" sz="1867" dirty="0" err="1"/>
              <a:t>i</a:t>
            </a:r>
            <a:r>
              <a:rPr lang="en-US" altLang="zh-CN" sz="1867" dirty="0"/>
              <a:t>);</a:t>
            </a:r>
          </a:p>
          <a:p>
            <a:pPr eaLnBrk="1" hangingPunct="1">
              <a:lnSpc>
                <a:spcPct val="90000"/>
              </a:lnSpc>
              <a:buFont typeface="Wingdings" pitchFamily="2" charset="2"/>
              <a:buNone/>
            </a:pPr>
            <a:r>
              <a:rPr lang="en-US" altLang="zh-CN" sz="1867" dirty="0"/>
              <a:t>            </a:t>
            </a:r>
            <a:r>
              <a:rPr lang="en-US" altLang="zh-CN" sz="1867" dirty="0" err="1"/>
              <a:t>cout</a:t>
            </a:r>
            <a:r>
              <a:rPr lang="en-US" altLang="zh-CN" sz="1867" dirty="0"/>
              <a:t> &lt;&lt; x &lt;&lt; '\t' &lt;&lt; y &lt;&lt; </a:t>
            </a:r>
            <a:r>
              <a:rPr lang="en-US" altLang="zh-CN" sz="1867" dirty="0" err="1"/>
              <a:t>endl</a:t>
            </a:r>
            <a:r>
              <a:rPr lang="en-US" altLang="zh-CN" sz="1867" dirty="0"/>
              <a:t>; </a:t>
            </a:r>
          </a:p>
          <a:p>
            <a:pPr eaLnBrk="1" hangingPunct="1">
              <a:lnSpc>
                <a:spcPct val="90000"/>
              </a:lnSpc>
              <a:buFont typeface="Wingdings" pitchFamily="2" charset="2"/>
              <a:buNone/>
            </a:pPr>
            <a:r>
              <a:rPr lang="en-US" altLang="zh-CN" sz="1867" dirty="0"/>
              <a:t>      }</a:t>
            </a:r>
          </a:p>
          <a:p>
            <a:pPr eaLnBrk="1" hangingPunct="1">
              <a:lnSpc>
                <a:spcPct val="90000"/>
              </a:lnSpc>
              <a:buFont typeface="Wingdings" pitchFamily="2" charset="2"/>
              <a:buNone/>
            </a:pPr>
            <a:endParaRPr lang="en-US" altLang="zh-CN" sz="1867" dirty="0"/>
          </a:p>
          <a:p>
            <a:pPr eaLnBrk="1" hangingPunct="1">
              <a:lnSpc>
                <a:spcPct val="90000"/>
              </a:lnSpc>
              <a:buFont typeface="Wingdings" pitchFamily="2" charset="2"/>
              <a:buNone/>
            </a:pPr>
            <a:r>
              <a:rPr lang="en-US" altLang="zh-CN" sz="1867" dirty="0"/>
              <a:t>      // </a:t>
            </a:r>
            <a:r>
              <a:rPr lang="zh-CN" altLang="en-US" sz="1867" dirty="0"/>
              <a:t>  </a:t>
            </a:r>
            <a:r>
              <a:rPr lang="en-US" altLang="zh-CN" sz="1867" dirty="0"/>
              <a:t>for (</a:t>
            </a:r>
            <a:r>
              <a:rPr lang="en-US" altLang="zh-CN" sz="1867" dirty="0" err="1"/>
              <a:t>int</a:t>
            </a:r>
            <a:r>
              <a:rPr lang="en-US" altLang="zh-CN" sz="1867" dirty="0"/>
              <a:t> </a:t>
            </a:r>
            <a:r>
              <a:rPr lang="en-US" altLang="zh-CN" sz="1867" dirty="0" err="1"/>
              <a:t>i</a:t>
            </a:r>
            <a:r>
              <a:rPr lang="en-US" altLang="zh-CN" sz="1867" dirty="0"/>
              <a:t> = 9; </a:t>
            </a:r>
            <a:r>
              <a:rPr lang="en-US" altLang="zh-CN" sz="1867" dirty="0" err="1"/>
              <a:t>i</a:t>
            </a:r>
            <a:r>
              <a:rPr lang="en-US" altLang="zh-CN" sz="1867" dirty="0"/>
              <a:t> &gt; 0; --</a:t>
            </a:r>
            <a:r>
              <a:rPr lang="en-US" altLang="zh-CN" sz="1867" dirty="0" err="1"/>
              <a:t>i</a:t>
            </a:r>
            <a:r>
              <a:rPr lang="en-US" altLang="zh-CN" sz="1867" dirty="0"/>
              <a:t>)  </a:t>
            </a:r>
          </a:p>
          <a:p>
            <a:pPr eaLnBrk="1" hangingPunct="1">
              <a:lnSpc>
                <a:spcPct val="90000"/>
              </a:lnSpc>
              <a:buFont typeface="Wingdings" pitchFamily="2" charset="2"/>
              <a:buNone/>
            </a:pPr>
            <a:r>
              <a:rPr lang="en-US" altLang="zh-CN" sz="1867" dirty="0"/>
              <a:t>       //         </a:t>
            </a:r>
            <a:r>
              <a:rPr lang="en-US" altLang="zh-CN" sz="1867" dirty="0" err="1"/>
              <a:t>cout</a:t>
            </a:r>
            <a:r>
              <a:rPr lang="en-US" altLang="zh-CN" sz="1867" dirty="0"/>
              <a:t> &lt;&lt; </a:t>
            </a:r>
            <a:r>
              <a:rPr lang="en-US" altLang="zh-CN" sz="1867" dirty="0" err="1"/>
              <a:t>setprecision</a:t>
            </a:r>
            <a:r>
              <a:rPr lang="en-US" altLang="zh-CN" sz="1867" dirty="0"/>
              <a:t>(</a:t>
            </a:r>
            <a:r>
              <a:rPr lang="en-US" altLang="zh-CN" sz="1867" dirty="0" err="1"/>
              <a:t>i</a:t>
            </a:r>
            <a:r>
              <a:rPr lang="en-US" altLang="zh-CN" sz="1867" dirty="0"/>
              <a:t>) &lt;&lt; x &lt;&lt; '\t' &lt;&lt; y &lt;&lt; </a:t>
            </a:r>
            <a:r>
              <a:rPr lang="en-US" altLang="zh-CN" sz="1867" dirty="0" err="1"/>
              <a:t>endl</a:t>
            </a:r>
            <a:r>
              <a:rPr lang="en-US" altLang="zh-CN" sz="1867" dirty="0"/>
              <a:t>;</a:t>
            </a:r>
          </a:p>
          <a:p>
            <a:pPr eaLnBrk="1" hangingPunct="1">
              <a:lnSpc>
                <a:spcPct val="90000"/>
              </a:lnSpc>
              <a:buFont typeface="Wingdings" pitchFamily="2" charset="2"/>
              <a:buNone/>
            </a:pPr>
            <a:endParaRPr lang="en-US" altLang="zh-CN" sz="1867" dirty="0"/>
          </a:p>
          <a:p>
            <a:pPr eaLnBrk="1" hangingPunct="1">
              <a:lnSpc>
                <a:spcPct val="90000"/>
              </a:lnSpc>
              <a:buFont typeface="Wingdings" pitchFamily="2" charset="2"/>
              <a:buNone/>
            </a:pPr>
            <a:r>
              <a:rPr lang="en-US" altLang="zh-CN" sz="1867" dirty="0"/>
              <a:t>       </a:t>
            </a:r>
            <a:r>
              <a:rPr lang="pt-BR" altLang="zh-CN" sz="1867" dirty="0"/>
              <a:t>return 0;</a:t>
            </a:r>
          </a:p>
          <a:p>
            <a:pPr eaLnBrk="1" hangingPunct="1">
              <a:lnSpc>
                <a:spcPct val="90000"/>
              </a:lnSpc>
              <a:buFont typeface="Wingdings" pitchFamily="2" charset="2"/>
              <a:buNone/>
            </a:pPr>
            <a:r>
              <a:rPr lang="pt-BR" altLang="zh-CN" sz="1867" dirty="0"/>
              <a:t>}</a:t>
            </a:r>
            <a:endParaRPr lang="en-US" altLang="zh-CN" sz="1867" dirty="0"/>
          </a:p>
        </p:txBody>
      </p:sp>
      <p:sp>
        <p:nvSpPr>
          <p:cNvPr id="5" name="Rectangle 4"/>
          <p:cNvSpPr txBox="1">
            <a:spLocks noChangeArrowheads="1"/>
          </p:cNvSpPr>
          <p:nvPr/>
        </p:nvSpPr>
        <p:spPr>
          <a:xfrm>
            <a:off x="7510463" y="2257426"/>
            <a:ext cx="3609975" cy="3133725"/>
          </a:xfrm>
          <a:prstGeom prst="rect">
            <a:avLst/>
          </a:prstGeom>
          <a:noFill/>
        </p:spPr>
        <p:txBody>
          <a:bodyPr vert="horz">
            <a:normAutofit/>
          </a:bodyPr>
          <a:lstStyle/>
          <a:p>
            <a:pPr marL="560818" indent="-512051" defTabSz="1219170">
              <a:spcBef>
                <a:spcPct val="20000"/>
              </a:spcBef>
              <a:buClr>
                <a:schemeClr val="accent1"/>
              </a:buClr>
              <a:buSzPct val="80000"/>
              <a:defRPr/>
            </a:pPr>
            <a:r>
              <a:rPr lang="pt-BR" altLang="zh-CN" sz="1867" dirty="0">
                <a:latin typeface="微软雅黑" pitchFamily="34" charset="-122"/>
                <a:ea typeface="微软雅黑" pitchFamily="34" charset="-122"/>
              </a:rPr>
              <a:t>123.456789   9876.54321</a:t>
            </a:r>
          </a:p>
          <a:p>
            <a:pPr marL="560818" indent="-512051" defTabSz="1219170">
              <a:spcBef>
                <a:spcPct val="20000"/>
              </a:spcBef>
              <a:buClr>
                <a:schemeClr val="accent1"/>
              </a:buClr>
              <a:buSzPct val="80000"/>
              <a:defRPr/>
            </a:pPr>
            <a:r>
              <a:rPr lang="pt-BR" altLang="zh-CN" sz="1867" dirty="0">
                <a:latin typeface="微软雅黑" pitchFamily="34" charset="-122"/>
                <a:ea typeface="微软雅黑" pitchFamily="34" charset="-122"/>
              </a:rPr>
              <a:t>123.45679    9876.5432</a:t>
            </a:r>
          </a:p>
          <a:p>
            <a:pPr marL="560818" indent="-512051" defTabSz="1219170">
              <a:spcBef>
                <a:spcPct val="20000"/>
              </a:spcBef>
              <a:buClr>
                <a:schemeClr val="accent1"/>
              </a:buClr>
              <a:buSzPct val="80000"/>
              <a:defRPr/>
            </a:pPr>
            <a:r>
              <a:rPr lang="pt-BR" altLang="zh-CN" sz="1867" dirty="0">
                <a:latin typeface="微软雅黑" pitchFamily="34" charset="-122"/>
                <a:ea typeface="微软雅黑" pitchFamily="34" charset="-122"/>
              </a:rPr>
              <a:t>123.4568     9876.543</a:t>
            </a:r>
          </a:p>
          <a:p>
            <a:pPr marL="560818" indent="-512051" defTabSz="1219170">
              <a:spcBef>
                <a:spcPct val="20000"/>
              </a:spcBef>
              <a:buClr>
                <a:schemeClr val="accent1"/>
              </a:buClr>
              <a:buSzPct val="80000"/>
              <a:defRPr/>
            </a:pPr>
            <a:r>
              <a:rPr lang="pt-BR" altLang="zh-CN" sz="1867" dirty="0">
                <a:latin typeface="微软雅黑" pitchFamily="34" charset="-122"/>
                <a:ea typeface="微软雅黑" pitchFamily="34" charset="-122"/>
              </a:rPr>
              <a:t>123.457      9876.54</a:t>
            </a:r>
          </a:p>
          <a:p>
            <a:pPr marL="560818" indent="-512051" defTabSz="1219170">
              <a:spcBef>
                <a:spcPct val="20000"/>
              </a:spcBef>
              <a:buClr>
                <a:schemeClr val="accent1"/>
              </a:buClr>
              <a:buSzPct val="80000"/>
              <a:defRPr/>
            </a:pPr>
            <a:r>
              <a:rPr lang="pt-BR" altLang="zh-CN" sz="1867" dirty="0">
                <a:latin typeface="微软雅黑" pitchFamily="34" charset="-122"/>
                <a:ea typeface="微软雅黑" pitchFamily="34" charset="-122"/>
              </a:rPr>
              <a:t>123.46       9876.5</a:t>
            </a:r>
          </a:p>
          <a:p>
            <a:pPr marL="560818" indent="-512051" defTabSz="1219170">
              <a:spcBef>
                <a:spcPct val="20000"/>
              </a:spcBef>
              <a:buClr>
                <a:schemeClr val="accent1"/>
              </a:buClr>
              <a:buSzPct val="80000"/>
              <a:defRPr/>
            </a:pPr>
            <a:r>
              <a:rPr lang="pt-BR" altLang="zh-CN" sz="1867" dirty="0">
                <a:latin typeface="微软雅黑" pitchFamily="34" charset="-122"/>
                <a:ea typeface="微软雅黑" pitchFamily="34" charset="-122"/>
              </a:rPr>
              <a:t>123.5        9877</a:t>
            </a:r>
          </a:p>
          <a:p>
            <a:pPr marL="560818" indent="-512051" defTabSz="1219170">
              <a:spcBef>
                <a:spcPct val="20000"/>
              </a:spcBef>
              <a:buClr>
                <a:schemeClr val="accent1"/>
              </a:buClr>
              <a:buSzPct val="80000"/>
              <a:defRPr/>
            </a:pPr>
            <a:r>
              <a:rPr lang="pt-BR" altLang="zh-CN" sz="1867" dirty="0">
                <a:latin typeface="微软雅黑" pitchFamily="34" charset="-122"/>
                <a:ea typeface="微软雅黑" pitchFamily="34" charset="-122"/>
              </a:rPr>
              <a:t>123         9.88e+003</a:t>
            </a:r>
          </a:p>
          <a:p>
            <a:pPr marL="560818" indent="-512051" defTabSz="1219170">
              <a:spcBef>
                <a:spcPct val="20000"/>
              </a:spcBef>
              <a:buClr>
                <a:schemeClr val="accent1"/>
              </a:buClr>
              <a:buSzPct val="80000"/>
              <a:defRPr/>
            </a:pPr>
            <a:r>
              <a:rPr lang="pt-BR" altLang="zh-CN" sz="1867" dirty="0">
                <a:latin typeface="微软雅黑" pitchFamily="34" charset="-122"/>
                <a:ea typeface="微软雅黑" pitchFamily="34" charset="-122"/>
              </a:rPr>
              <a:t>1.2e+002    9.9e+003</a:t>
            </a:r>
          </a:p>
          <a:p>
            <a:pPr marL="560818" indent="-512051" defTabSz="1219170">
              <a:spcBef>
                <a:spcPct val="20000"/>
              </a:spcBef>
              <a:buClr>
                <a:schemeClr val="accent1"/>
              </a:buClr>
              <a:buSzPct val="80000"/>
              <a:defRPr/>
            </a:pPr>
            <a:r>
              <a:rPr lang="pt-BR" altLang="zh-CN" sz="1867" dirty="0">
                <a:latin typeface="微软雅黑" pitchFamily="34" charset="-122"/>
                <a:ea typeface="微软雅黑" pitchFamily="34" charset="-122"/>
              </a:rPr>
              <a:t>1e+002      1e+004</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lstStyle/>
          <a:p>
            <a:pPr eaLnBrk="1" hangingPunct="1">
              <a:defRPr/>
            </a:pPr>
            <a:r>
              <a:rPr lang="zh-CN" altLang="pt-BR" dirty="0"/>
              <a:t>设置</a:t>
            </a:r>
            <a:r>
              <a:rPr lang="zh-CN" altLang="en-US" dirty="0"/>
              <a:t>小数点后的位数</a:t>
            </a:r>
          </a:p>
        </p:txBody>
      </p:sp>
      <p:sp>
        <p:nvSpPr>
          <p:cNvPr id="8" name="矩形 7"/>
          <p:cNvSpPr/>
          <p:nvPr/>
        </p:nvSpPr>
        <p:spPr>
          <a:xfrm>
            <a:off x="752475" y="1209676"/>
            <a:ext cx="10896600" cy="748795"/>
          </a:xfrm>
          <a:prstGeom prst="rect">
            <a:avLst/>
          </a:prstGeom>
        </p:spPr>
        <p:txBody>
          <a:bodyPr wrap="square">
            <a:spAutoFit/>
          </a:bodyPr>
          <a:lstStyle/>
          <a:p>
            <a:r>
              <a:rPr lang="zh-CN" altLang="zh-CN" sz="2133" dirty="0">
                <a:latin typeface="微软雅黑" pitchFamily="34" charset="-122"/>
                <a:ea typeface="微软雅黑" pitchFamily="34" charset="-122"/>
              </a:rPr>
              <a:t>将两个流操纵符</a:t>
            </a:r>
            <a:r>
              <a:rPr lang="pt-BR" altLang="zh-CN" sz="2133" dirty="0">
                <a:latin typeface="微软雅黑" pitchFamily="34" charset="-122"/>
                <a:ea typeface="微软雅黑" pitchFamily="34" charset="-122"/>
              </a:rPr>
              <a:t>fixed</a:t>
            </a:r>
            <a:r>
              <a:rPr lang="zh-CN" altLang="zh-CN" sz="2133" dirty="0">
                <a:latin typeface="微软雅黑" pitchFamily="34" charset="-122"/>
                <a:ea typeface="微软雅黑" pitchFamily="34" charset="-122"/>
              </a:rPr>
              <a:t>和</a:t>
            </a:r>
            <a:r>
              <a:rPr lang="pt-BR" altLang="zh-CN" sz="2133" dirty="0">
                <a:latin typeface="微软雅黑" pitchFamily="34" charset="-122"/>
                <a:ea typeface="微软雅黑" pitchFamily="34" charset="-122"/>
              </a:rPr>
              <a:t>setprecision</a:t>
            </a:r>
            <a:r>
              <a:rPr lang="zh-CN" altLang="zh-CN" sz="2133" dirty="0">
                <a:latin typeface="微软雅黑" pitchFamily="34" charset="-122"/>
                <a:ea typeface="微软雅黑" pitchFamily="34" charset="-122"/>
              </a:rPr>
              <a:t>结合使用。</a:t>
            </a:r>
            <a:r>
              <a:rPr lang="pt-BR" altLang="zh-CN" sz="2133" dirty="0">
                <a:latin typeface="微软雅黑" pitchFamily="34" charset="-122"/>
                <a:ea typeface="微软雅黑" pitchFamily="34" charset="-122"/>
              </a:rPr>
              <a:t>fixed</a:t>
            </a:r>
            <a:r>
              <a:rPr lang="zh-CN" altLang="zh-CN" sz="2133" dirty="0">
                <a:latin typeface="微软雅黑" pitchFamily="34" charset="-122"/>
                <a:ea typeface="微软雅黑" pitchFamily="34" charset="-122"/>
              </a:rPr>
              <a:t>表示以定点小数形式输出，此时</a:t>
            </a:r>
            <a:r>
              <a:rPr lang="pt-BR" altLang="zh-CN" sz="2133" dirty="0">
                <a:latin typeface="微软雅黑" pitchFamily="34" charset="-122"/>
                <a:ea typeface="微软雅黑" pitchFamily="34" charset="-122"/>
              </a:rPr>
              <a:t>setprecision</a:t>
            </a:r>
            <a:r>
              <a:rPr lang="zh-CN" altLang="zh-CN" sz="2133" dirty="0">
                <a:latin typeface="微软雅黑" pitchFamily="34" charset="-122"/>
                <a:ea typeface="微软雅黑" pitchFamily="34" charset="-122"/>
              </a:rPr>
              <a:t>的参数表示小数点后的位置</a:t>
            </a:r>
            <a:endParaRPr lang="zh-CN" altLang="en-US" sz="2133" dirty="0">
              <a:latin typeface="微软雅黑" pitchFamily="34" charset="-122"/>
              <a:ea typeface="微软雅黑" pitchFamily="34" charset="-122"/>
            </a:endParaRPr>
          </a:p>
        </p:txBody>
      </p:sp>
      <p:sp>
        <p:nvSpPr>
          <p:cNvPr id="588801" name="Rectangle 1"/>
          <p:cNvSpPr>
            <a:spLocks noChangeArrowheads="1"/>
          </p:cNvSpPr>
          <p:nvPr/>
        </p:nvSpPr>
        <p:spPr bwMode="auto">
          <a:xfrm>
            <a:off x="561976" y="2088082"/>
            <a:ext cx="7611123" cy="4699492"/>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pPr indent="169329" defTabSz="1219170" fontAlgn="base">
              <a:spcBef>
                <a:spcPts val="800"/>
              </a:spcBef>
              <a:spcAft>
                <a:spcPct val="0"/>
              </a:spcAft>
              <a:tabLst>
                <a:tab pos="533387" algn="l"/>
                <a:tab pos="711182" algn="l"/>
                <a:tab pos="888978" algn="l"/>
                <a:tab pos="1066773" algn="l"/>
                <a:tab pos="1244569" algn="l"/>
              </a:tabLst>
            </a:pPr>
            <a:r>
              <a:rPr lang="en-US" altLang="zh-CN" sz="1867" dirty="0">
                <a:latin typeface="微软雅黑" pitchFamily="34" charset="-122"/>
                <a:ea typeface="微软雅黑" pitchFamily="34" charset="-122"/>
                <a:cs typeface="Courier New" pitchFamily="49" charset="0"/>
              </a:rPr>
              <a:t>#include &lt;</a:t>
            </a:r>
            <a:r>
              <a:rPr lang="en-US" altLang="zh-CN" sz="1867" dirty="0" err="1">
                <a:latin typeface="微软雅黑" pitchFamily="34" charset="-122"/>
                <a:ea typeface="微软雅黑" pitchFamily="34" charset="-122"/>
                <a:cs typeface="Courier New" pitchFamily="49" charset="0"/>
              </a:rPr>
              <a:t>iostream</a:t>
            </a:r>
            <a:r>
              <a:rPr lang="en-US" altLang="zh-CN" sz="1867" dirty="0">
                <a:latin typeface="微软雅黑" pitchFamily="34" charset="-122"/>
                <a:ea typeface="微软雅黑" pitchFamily="34" charset="-122"/>
                <a:cs typeface="Courier New" pitchFamily="49" charset="0"/>
              </a:rPr>
              <a:t>&gt;</a:t>
            </a:r>
            <a:endParaRPr lang="en-US" altLang="zh-CN" sz="1867" dirty="0">
              <a:latin typeface="微软雅黑" pitchFamily="34" charset="-122"/>
              <a:ea typeface="微软雅黑" pitchFamily="34" charset="-122"/>
              <a:cs typeface="宋体" pitchFamily="2" charset="-122"/>
            </a:endParaRPr>
          </a:p>
          <a:p>
            <a:pPr indent="169329" defTabSz="1219170" eaLnBrk="0" fontAlgn="base" hangingPunct="0">
              <a:spcBef>
                <a:spcPts val="800"/>
              </a:spcBef>
              <a:spcAft>
                <a:spcPct val="0"/>
              </a:spcAft>
              <a:tabLst>
                <a:tab pos="533387" algn="l"/>
                <a:tab pos="711182" algn="l"/>
                <a:tab pos="888978" algn="l"/>
                <a:tab pos="1066773" algn="l"/>
                <a:tab pos="1244569" algn="l"/>
              </a:tabLst>
            </a:pPr>
            <a:r>
              <a:rPr lang="en-US" altLang="zh-CN" sz="1867" dirty="0">
                <a:latin typeface="微软雅黑" pitchFamily="34" charset="-122"/>
                <a:ea typeface="微软雅黑" pitchFamily="34" charset="-122"/>
                <a:cs typeface="Courier New" pitchFamily="49" charset="0"/>
              </a:rPr>
              <a:t>#include &lt;</a:t>
            </a:r>
            <a:r>
              <a:rPr lang="en-US" altLang="zh-CN" sz="1867" dirty="0" err="1">
                <a:latin typeface="微软雅黑" pitchFamily="34" charset="-122"/>
                <a:ea typeface="微软雅黑" pitchFamily="34" charset="-122"/>
                <a:cs typeface="Courier New" pitchFamily="49" charset="0"/>
              </a:rPr>
              <a:t>iomanip</a:t>
            </a:r>
            <a:r>
              <a:rPr lang="en-US" altLang="zh-CN" sz="1867" dirty="0">
                <a:latin typeface="微软雅黑" pitchFamily="34" charset="-122"/>
                <a:ea typeface="微软雅黑" pitchFamily="34" charset="-122"/>
                <a:cs typeface="Courier New" pitchFamily="49" charset="0"/>
              </a:rPr>
              <a:t>&gt;</a:t>
            </a:r>
            <a:endParaRPr lang="en-US" altLang="zh-CN" sz="1867" dirty="0">
              <a:latin typeface="微软雅黑" pitchFamily="34" charset="-122"/>
              <a:ea typeface="微软雅黑" pitchFamily="34" charset="-122"/>
              <a:cs typeface="宋体" pitchFamily="2" charset="-122"/>
            </a:endParaRPr>
          </a:p>
          <a:p>
            <a:pPr indent="169329" defTabSz="1219170" eaLnBrk="0" fontAlgn="base" hangingPunct="0">
              <a:spcBef>
                <a:spcPts val="800"/>
              </a:spcBef>
              <a:spcAft>
                <a:spcPct val="0"/>
              </a:spcAft>
              <a:tabLst>
                <a:tab pos="533387" algn="l"/>
                <a:tab pos="711182" algn="l"/>
                <a:tab pos="888978" algn="l"/>
                <a:tab pos="1066773" algn="l"/>
                <a:tab pos="1244569" algn="l"/>
              </a:tabLst>
            </a:pPr>
            <a:r>
              <a:rPr lang="en-US" altLang="zh-CN" sz="1867" dirty="0">
                <a:latin typeface="微软雅黑" pitchFamily="34" charset="-122"/>
                <a:ea typeface="微软雅黑" pitchFamily="34" charset="-122"/>
                <a:cs typeface="Courier New" pitchFamily="49" charset="0"/>
              </a:rPr>
              <a:t>using namespace std;</a:t>
            </a:r>
            <a:endParaRPr lang="en-US" altLang="zh-CN" sz="1867" dirty="0">
              <a:latin typeface="微软雅黑" pitchFamily="34" charset="-122"/>
              <a:ea typeface="微软雅黑" pitchFamily="34" charset="-122"/>
              <a:cs typeface="宋体" pitchFamily="2" charset="-122"/>
            </a:endParaRPr>
          </a:p>
          <a:p>
            <a:pPr indent="169329" defTabSz="1219170" eaLnBrk="0" fontAlgn="base" hangingPunct="0">
              <a:spcBef>
                <a:spcPts val="800"/>
              </a:spcBef>
              <a:spcAft>
                <a:spcPct val="0"/>
              </a:spcAft>
              <a:tabLst>
                <a:tab pos="533387" algn="l"/>
                <a:tab pos="711182" algn="l"/>
                <a:tab pos="888978" algn="l"/>
                <a:tab pos="1066773" algn="l"/>
                <a:tab pos="1244569" algn="l"/>
              </a:tabLst>
            </a:pPr>
            <a:r>
              <a:rPr lang="fr-FR" altLang="zh-CN" sz="1867" dirty="0">
                <a:latin typeface="微软雅黑" pitchFamily="34" charset="-122"/>
                <a:ea typeface="微软雅黑" pitchFamily="34" charset="-122"/>
                <a:cs typeface="Courier New" pitchFamily="49" charset="0"/>
              </a:rPr>
              <a:t>int main()</a:t>
            </a:r>
            <a:endParaRPr lang="fr-FR" altLang="zh-CN" sz="1867" dirty="0">
              <a:latin typeface="微软雅黑" pitchFamily="34" charset="-122"/>
              <a:ea typeface="微软雅黑" pitchFamily="34" charset="-122"/>
              <a:cs typeface="宋体" pitchFamily="2" charset="-122"/>
            </a:endParaRPr>
          </a:p>
          <a:p>
            <a:pPr indent="169329" defTabSz="1219170" eaLnBrk="0" fontAlgn="base" hangingPunct="0">
              <a:spcBef>
                <a:spcPts val="800"/>
              </a:spcBef>
              <a:spcAft>
                <a:spcPct val="0"/>
              </a:spcAft>
              <a:tabLst>
                <a:tab pos="533387" algn="l"/>
                <a:tab pos="711182" algn="l"/>
                <a:tab pos="888978" algn="l"/>
                <a:tab pos="1066773" algn="l"/>
                <a:tab pos="1244569" algn="l"/>
              </a:tabLst>
            </a:pPr>
            <a:r>
              <a:rPr lang="fr-FR" altLang="zh-CN" sz="1867" dirty="0">
                <a:latin typeface="微软雅黑" pitchFamily="34" charset="-122"/>
                <a:ea typeface="微软雅黑" pitchFamily="34" charset="-122"/>
                <a:cs typeface="Courier New" pitchFamily="49" charset="0"/>
              </a:rPr>
              <a:t>{</a:t>
            </a:r>
            <a:endParaRPr lang="fr-FR" altLang="zh-CN" sz="1867" dirty="0">
              <a:latin typeface="微软雅黑" pitchFamily="34" charset="-122"/>
              <a:ea typeface="微软雅黑" pitchFamily="34" charset="-122"/>
              <a:cs typeface="宋体" pitchFamily="2" charset="-122"/>
            </a:endParaRPr>
          </a:p>
          <a:p>
            <a:pPr indent="169329" defTabSz="1219170" eaLnBrk="0" fontAlgn="base" hangingPunct="0">
              <a:spcBef>
                <a:spcPts val="800"/>
              </a:spcBef>
              <a:spcAft>
                <a:spcPct val="0"/>
              </a:spcAft>
              <a:tabLst>
                <a:tab pos="533387" algn="l"/>
                <a:tab pos="711182" algn="l"/>
                <a:tab pos="888978" algn="l"/>
                <a:tab pos="1066773" algn="l"/>
                <a:tab pos="1244569" algn="l"/>
              </a:tabLst>
            </a:pPr>
            <a:r>
              <a:rPr lang="fr-FR" altLang="zh-CN" sz="1867" dirty="0">
                <a:latin typeface="微软雅黑" pitchFamily="34" charset="-122"/>
                <a:ea typeface="微软雅黑" pitchFamily="34" charset="-122"/>
                <a:cs typeface="Courier New" pitchFamily="49" charset="0"/>
              </a:rPr>
              <a:t>     double x = 123.456789, y = 9876.54321;</a:t>
            </a:r>
            <a:endParaRPr lang="fr-FR" altLang="zh-CN" sz="1867" dirty="0">
              <a:latin typeface="微软雅黑" pitchFamily="34" charset="-122"/>
              <a:ea typeface="微软雅黑" pitchFamily="34" charset="-122"/>
              <a:cs typeface="宋体" pitchFamily="2" charset="-122"/>
            </a:endParaRPr>
          </a:p>
          <a:p>
            <a:pPr indent="169329" defTabSz="1219170" eaLnBrk="0" fontAlgn="base" hangingPunct="0">
              <a:spcBef>
                <a:spcPts val="800"/>
              </a:spcBef>
              <a:spcAft>
                <a:spcPct val="0"/>
              </a:spcAft>
              <a:tabLst>
                <a:tab pos="533387" algn="l"/>
                <a:tab pos="711182" algn="l"/>
                <a:tab pos="888978" algn="l"/>
                <a:tab pos="1066773" algn="l"/>
                <a:tab pos="1244569" algn="l"/>
              </a:tabLst>
            </a:pPr>
            <a:r>
              <a:rPr lang="fr-FR" altLang="zh-CN" sz="1867" dirty="0">
                <a:latin typeface="微软雅黑" pitchFamily="34" charset="-122"/>
                <a:ea typeface="微软雅黑" pitchFamily="34" charset="-122"/>
                <a:cs typeface="Courier New" pitchFamily="49" charset="0"/>
              </a:rPr>
              <a:t> </a:t>
            </a:r>
            <a:endParaRPr lang="fr-FR" altLang="zh-CN" sz="1867" dirty="0">
              <a:latin typeface="微软雅黑" pitchFamily="34" charset="-122"/>
              <a:ea typeface="微软雅黑" pitchFamily="34" charset="-122"/>
              <a:cs typeface="宋体" pitchFamily="2" charset="-122"/>
            </a:endParaRPr>
          </a:p>
          <a:p>
            <a:pPr indent="169329" defTabSz="1219170" eaLnBrk="0" fontAlgn="base" hangingPunct="0">
              <a:spcBef>
                <a:spcPts val="800"/>
              </a:spcBef>
              <a:spcAft>
                <a:spcPct val="0"/>
              </a:spcAft>
              <a:tabLst>
                <a:tab pos="533387" algn="l"/>
                <a:tab pos="711182" algn="l"/>
                <a:tab pos="888978" algn="l"/>
                <a:tab pos="1066773" algn="l"/>
                <a:tab pos="1244569" algn="l"/>
              </a:tabLst>
            </a:pPr>
            <a:r>
              <a:rPr lang="fr-FR" altLang="zh-CN" sz="1867" dirty="0">
                <a:latin typeface="微软雅黑" pitchFamily="34" charset="-122"/>
                <a:ea typeface="微软雅黑" pitchFamily="34" charset="-122"/>
                <a:cs typeface="Times New Roman" pitchFamily="18" charset="0"/>
              </a:rPr>
              <a:t>  </a:t>
            </a:r>
            <a:r>
              <a:rPr lang="fr-FR"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cout</a:t>
            </a:r>
            <a:r>
              <a:rPr lang="en-US" altLang="zh-CN" sz="1867" dirty="0">
                <a:latin typeface="微软雅黑" pitchFamily="34" charset="-122"/>
                <a:ea typeface="微软雅黑" pitchFamily="34" charset="-122"/>
                <a:cs typeface="Courier New" pitchFamily="49" charset="0"/>
              </a:rPr>
              <a:t> &lt;&lt; fixed &lt;&lt; </a:t>
            </a:r>
            <a:r>
              <a:rPr lang="en-US" altLang="zh-CN" sz="1867" dirty="0" err="1">
                <a:latin typeface="微软雅黑" pitchFamily="34" charset="-122"/>
                <a:ea typeface="微软雅黑" pitchFamily="34" charset="-122"/>
                <a:cs typeface="Courier New" pitchFamily="49" charset="0"/>
              </a:rPr>
              <a:t>setprecision</a:t>
            </a:r>
            <a:r>
              <a:rPr lang="en-US" altLang="zh-CN" sz="1867" dirty="0">
                <a:latin typeface="微软雅黑" pitchFamily="34" charset="-122"/>
                <a:ea typeface="微软雅黑" pitchFamily="34" charset="-122"/>
                <a:cs typeface="Courier New" pitchFamily="49" charset="0"/>
              </a:rPr>
              <a:t>(2) &lt;&lt; x &lt;&lt; '\t' &lt;&lt; y &lt;&lt; </a:t>
            </a:r>
            <a:r>
              <a:rPr lang="en-US" altLang="zh-CN" sz="1867" dirty="0" err="1">
                <a:latin typeface="微软雅黑" pitchFamily="34" charset="-122"/>
                <a:ea typeface="微软雅黑" pitchFamily="34" charset="-122"/>
                <a:cs typeface="Courier New" pitchFamily="49" charset="0"/>
              </a:rPr>
              <a:t>endl</a:t>
            </a:r>
            <a:r>
              <a:rPr lang="en-US" altLang="zh-CN" sz="1867" dirty="0">
                <a:latin typeface="微软雅黑" pitchFamily="34" charset="-122"/>
                <a:ea typeface="微软雅黑" pitchFamily="34" charset="-122"/>
                <a:cs typeface="Courier New" pitchFamily="49" charset="0"/>
              </a:rPr>
              <a:t>;</a:t>
            </a:r>
            <a:endParaRPr lang="en-US" altLang="zh-CN" sz="1867" dirty="0">
              <a:latin typeface="微软雅黑" pitchFamily="34" charset="-122"/>
              <a:ea typeface="微软雅黑" pitchFamily="34" charset="-122"/>
              <a:cs typeface="宋体" pitchFamily="2" charset="-122"/>
            </a:endParaRPr>
          </a:p>
          <a:p>
            <a:pPr indent="169329" defTabSz="1219170" eaLnBrk="0" fontAlgn="base" hangingPunct="0">
              <a:spcBef>
                <a:spcPts val="800"/>
              </a:spcBef>
              <a:spcAft>
                <a:spcPct val="0"/>
              </a:spcAft>
              <a:tabLst>
                <a:tab pos="533387" algn="l"/>
                <a:tab pos="711182" algn="l"/>
                <a:tab pos="888978" algn="l"/>
                <a:tab pos="1066773" algn="l"/>
                <a:tab pos="1244569" algn="l"/>
              </a:tabLst>
            </a:pP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cout</a:t>
            </a:r>
            <a:r>
              <a:rPr lang="en-US" altLang="zh-CN" sz="1867" dirty="0">
                <a:latin typeface="微软雅黑" pitchFamily="34" charset="-122"/>
                <a:ea typeface="微软雅黑" pitchFamily="34" charset="-122"/>
                <a:cs typeface="Courier New" pitchFamily="49" charset="0"/>
              </a:rPr>
              <a:t> &lt;&lt; fixed &lt;&lt; </a:t>
            </a:r>
            <a:r>
              <a:rPr lang="en-US" altLang="zh-CN" sz="1867" dirty="0" err="1">
                <a:latin typeface="微软雅黑" pitchFamily="34" charset="-122"/>
                <a:ea typeface="微软雅黑" pitchFamily="34" charset="-122"/>
                <a:cs typeface="Courier New" pitchFamily="49" charset="0"/>
              </a:rPr>
              <a:t>setprecision</a:t>
            </a:r>
            <a:r>
              <a:rPr lang="en-US" altLang="zh-CN" sz="1867" dirty="0">
                <a:latin typeface="微软雅黑" pitchFamily="34" charset="-122"/>
                <a:ea typeface="微软雅黑" pitchFamily="34" charset="-122"/>
                <a:cs typeface="Courier New" pitchFamily="49" charset="0"/>
              </a:rPr>
              <a:t>(3) &lt;&lt; x &lt;&lt; '\t' &lt;&lt; y &lt;&lt; </a:t>
            </a:r>
            <a:r>
              <a:rPr lang="en-US" altLang="zh-CN" sz="1867" dirty="0" err="1">
                <a:latin typeface="微软雅黑" pitchFamily="34" charset="-122"/>
                <a:ea typeface="微软雅黑" pitchFamily="34" charset="-122"/>
                <a:cs typeface="Courier New" pitchFamily="49" charset="0"/>
              </a:rPr>
              <a:t>endl</a:t>
            </a:r>
            <a:r>
              <a:rPr lang="en-US" altLang="zh-CN" sz="1867" dirty="0">
                <a:latin typeface="微软雅黑" pitchFamily="34" charset="-122"/>
                <a:ea typeface="微软雅黑" pitchFamily="34" charset="-122"/>
                <a:cs typeface="Courier New" pitchFamily="49" charset="0"/>
              </a:rPr>
              <a:t>;</a:t>
            </a:r>
            <a:endParaRPr lang="en-US" altLang="zh-CN" sz="1867" dirty="0">
              <a:latin typeface="微软雅黑" pitchFamily="34" charset="-122"/>
              <a:ea typeface="微软雅黑" pitchFamily="34" charset="-122"/>
              <a:cs typeface="宋体" pitchFamily="2" charset="-122"/>
            </a:endParaRPr>
          </a:p>
          <a:p>
            <a:pPr indent="169329" defTabSz="1219170" eaLnBrk="0" fontAlgn="base" hangingPunct="0">
              <a:spcBef>
                <a:spcPts val="800"/>
              </a:spcBef>
              <a:spcAft>
                <a:spcPct val="0"/>
              </a:spcAft>
              <a:tabLst>
                <a:tab pos="533387" algn="l"/>
                <a:tab pos="711182" algn="l"/>
                <a:tab pos="888978" algn="l"/>
                <a:tab pos="1066773" algn="l"/>
                <a:tab pos="1244569" algn="l"/>
              </a:tabLst>
            </a:pPr>
            <a:r>
              <a:rPr lang="en-US" altLang="zh-CN" sz="1867" dirty="0">
                <a:latin typeface="微软雅黑" pitchFamily="34" charset="-122"/>
                <a:ea typeface="微软雅黑" pitchFamily="34" charset="-122"/>
                <a:cs typeface="Courier New" pitchFamily="49" charset="0"/>
              </a:rPr>
              <a:t>   </a:t>
            </a:r>
          </a:p>
          <a:p>
            <a:pPr indent="169329" defTabSz="1219170" eaLnBrk="0" fontAlgn="base" hangingPunct="0">
              <a:spcBef>
                <a:spcPts val="800"/>
              </a:spcBef>
              <a:spcAft>
                <a:spcPct val="0"/>
              </a:spcAft>
              <a:tabLst>
                <a:tab pos="533387" algn="l"/>
                <a:tab pos="711182" algn="l"/>
                <a:tab pos="888978" algn="l"/>
                <a:tab pos="1066773" algn="l"/>
                <a:tab pos="1244569" algn="l"/>
              </a:tabLst>
            </a:pPr>
            <a:r>
              <a:rPr lang="en-US" altLang="zh-CN" sz="1867" dirty="0">
                <a:latin typeface="微软雅黑" pitchFamily="34" charset="-122"/>
                <a:ea typeface="微软雅黑" pitchFamily="34" charset="-122"/>
                <a:cs typeface="Courier New" pitchFamily="49" charset="0"/>
              </a:rPr>
              <a:t>     </a:t>
            </a:r>
            <a:r>
              <a:rPr lang="pt-BR" altLang="zh-CN" sz="1867" dirty="0">
                <a:latin typeface="微软雅黑" pitchFamily="34" charset="-122"/>
                <a:ea typeface="微软雅黑" pitchFamily="34" charset="-122"/>
                <a:cs typeface="Courier New" pitchFamily="49" charset="0"/>
              </a:rPr>
              <a:t>return 0;</a:t>
            </a:r>
            <a:endParaRPr lang="pt-BR" altLang="zh-CN" sz="1867" dirty="0">
              <a:latin typeface="微软雅黑" pitchFamily="34" charset="-122"/>
              <a:ea typeface="微软雅黑" pitchFamily="34" charset="-122"/>
              <a:cs typeface="宋体" pitchFamily="2" charset="-122"/>
            </a:endParaRPr>
          </a:p>
          <a:p>
            <a:pPr indent="169329" defTabSz="1219170" eaLnBrk="0" fontAlgn="base" hangingPunct="0">
              <a:spcBef>
                <a:spcPts val="800"/>
              </a:spcBef>
              <a:spcAft>
                <a:spcPct val="0"/>
              </a:spcAft>
              <a:tabLst>
                <a:tab pos="533387" algn="l"/>
                <a:tab pos="711182" algn="l"/>
                <a:tab pos="888978" algn="l"/>
                <a:tab pos="1066773" algn="l"/>
                <a:tab pos="1244569" algn="l"/>
              </a:tabLst>
            </a:pPr>
            <a:r>
              <a:rPr lang="pt-BR" altLang="zh-CN" sz="1867" dirty="0">
                <a:latin typeface="微软雅黑" pitchFamily="34" charset="-122"/>
                <a:ea typeface="微软雅黑" pitchFamily="34" charset="-122"/>
                <a:cs typeface="Courier New" pitchFamily="49" charset="0"/>
              </a:rPr>
              <a:t>}</a:t>
            </a:r>
            <a:endParaRPr lang="pt-BR" altLang="zh-CN" sz="1867" dirty="0">
              <a:latin typeface="微软雅黑" pitchFamily="34" charset="-122"/>
              <a:ea typeface="微软雅黑" pitchFamily="34" charset="-122"/>
              <a:cs typeface="宋体" pitchFamily="2" charset="-122"/>
            </a:endParaRPr>
          </a:p>
        </p:txBody>
      </p:sp>
      <p:sp>
        <p:nvSpPr>
          <p:cNvPr id="588802" name="Rectangle 2"/>
          <p:cNvSpPr>
            <a:spLocks noChangeArrowheads="1"/>
          </p:cNvSpPr>
          <p:nvPr/>
        </p:nvSpPr>
        <p:spPr bwMode="auto">
          <a:xfrm>
            <a:off x="7620001" y="2517759"/>
            <a:ext cx="2821926" cy="934358"/>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pPr indent="270927" defTabSz="1219170" fontAlgn="base">
              <a:lnSpc>
                <a:spcPct val="150000"/>
              </a:lnSpc>
              <a:spcBef>
                <a:spcPct val="0"/>
              </a:spcBef>
              <a:spcAft>
                <a:spcPct val="0"/>
              </a:spcAft>
            </a:pPr>
            <a:r>
              <a:rPr lang="pt-BR" altLang="zh-CN" sz="1867" dirty="0">
                <a:latin typeface="微软雅黑" pitchFamily="34" charset="-122"/>
                <a:ea typeface="微软雅黑" pitchFamily="34" charset="-122"/>
                <a:cs typeface="Courier New" pitchFamily="49" charset="0"/>
              </a:rPr>
              <a:t>123.46        9876.54</a:t>
            </a:r>
            <a:endParaRPr lang="pt-BR" altLang="zh-CN" sz="1867" dirty="0">
              <a:latin typeface="微软雅黑" pitchFamily="34" charset="-122"/>
              <a:ea typeface="微软雅黑" pitchFamily="34" charset="-122"/>
              <a:cs typeface="宋体" pitchFamily="2" charset="-122"/>
            </a:endParaRPr>
          </a:p>
          <a:p>
            <a:pPr indent="270927" defTabSz="1219170" eaLnBrk="0" fontAlgn="base" hangingPunct="0">
              <a:lnSpc>
                <a:spcPct val="150000"/>
              </a:lnSpc>
              <a:spcBef>
                <a:spcPct val="0"/>
              </a:spcBef>
              <a:spcAft>
                <a:spcPct val="0"/>
              </a:spcAft>
            </a:pPr>
            <a:r>
              <a:rPr lang="pt-BR" altLang="zh-CN" sz="1867" dirty="0">
                <a:latin typeface="微软雅黑" pitchFamily="34" charset="-122"/>
                <a:ea typeface="微软雅黑" pitchFamily="34" charset="-122"/>
                <a:cs typeface="Courier New" pitchFamily="49" charset="0"/>
              </a:rPr>
              <a:t>123.457     9876.543</a:t>
            </a:r>
            <a:endParaRPr lang="pt-BR" altLang="zh-CN" sz="1867" dirty="0">
              <a:latin typeface="微软雅黑" pitchFamily="34" charset="-122"/>
              <a:ea typeface="微软雅黑" pitchFamily="34" charset="-122"/>
              <a:cs typeface="宋体" pitchFamily="2"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8801"/>
                                        </p:tgtEl>
                                        <p:attrNameLst>
                                          <p:attrName>style.visibility</p:attrName>
                                        </p:attrNameLst>
                                      </p:cBhvr>
                                      <p:to>
                                        <p:strVal val="visible"/>
                                      </p:to>
                                    </p:set>
                                    <p:animEffect transition="in" filter="blinds(horizontal)">
                                      <p:cBhvr>
                                        <p:cTn id="7" dur="500"/>
                                        <p:tgtEl>
                                          <p:spTgt spid="58880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88802"/>
                                        </p:tgtEl>
                                        <p:attrNameLst>
                                          <p:attrName>style.visibility</p:attrName>
                                        </p:attrNameLst>
                                      </p:cBhvr>
                                      <p:to>
                                        <p:strVal val="visible"/>
                                      </p:to>
                                    </p:set>
                                    <p:animEffect transition="in" filter="blinds(horizontal)">
                                      <p:cBhvr>
                                        <p:cTn id="12" dur="500"/>
                                        <p:tgtEl>
                                          <p:spTgt spid="588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01" grpId="0"/>
      <p:bldP spid="588802" grpId="0"/>
    </p:bld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0802" name="Rectangle 2"/>
          <p:cNvSpPr>
            <a:spLocks noGrp="1" noChangeArrowheads="1"/>
          </p:cNvSpPr>
          <p:nvPr>
            <p:ph type="title"/>
          </p:nvPr>
        </p:nvSpPr>
        <p:spPr/>
        <p:txBody>
          <a:bodyPr/>
          <a:lstStyle/>
          <a:p>
            <a:pPr eaLnBrk="1" hangingPunct="1">
              <a:defRPr/>
            </a:pPr>
            <a:r>
              <a:rPr lang="zh-CN" altLang="pt-BR" dirty="0"/>
              <a:t>设置域宽</a:t>
            </a:r>
            <a:endParaRPr lang="zh-CN" altLang="en-US" dirty="0"/>
          </a:p>
        </p:txBody>
      </p:sp>
      <p:sp>
        <p:nvSpPr>
          <p:cNvPr id="5" name="矩形 4"/>
          <p:cNvSpPr/>
          <p:nvPr/>
        </p:nvSpPr>
        <p:spPr>
          <a:xfrm>
            <a:off x="781050" y="1457326"/>
            <a:ext cx="9144001" cy="4680705"/>
          </a:xfrm>
          <a:prstGeom prst="rect">
            <a:avLst/>
          </a:prstGeom>
        </p:spPr>
        <p:txBody>
          <a:bodyPr wrap="square">
            <a:spAutoFit/>
          </a:bodyPr>
          <a:lstStyle/>
          <a:p>
            <a:r>
              <a:rPr lang="zh-CN" altLang="pt-BR" sz="2400" b="1" dirty="0">
                <a:latin typeface="微软雅黑" pitchFamily="34" charset="-122"/>
                <a:ea typeface="微软雅黑" pitchFamily="34" charset="-122"/>
              </a:rPr>
              <a:t>域宽是指数据所占的字符个数</a:t>
            </a:r>
          </a:p>
          <a:p>
            <a:pPr>
              <a:lnSpc>
                <a:spcPct val="200000"/>
              </a:lnSpc>
            </a:pPr>
            <a:r>
              <a:rPr lang="zh-CN" altLang="pt-BR" sz="2400" b="1" dirty="0">
                <a:latin typeface="微软雅黑" pitchFamily="34" charset="-122"/>
                <a:ea typeface="微软雅黑" pitchFamily="34" charset="-122"/>
              </a:rPr>
              <a:t>设置</a:t>
            </a:r>
            <a:r>
              <a:rPr lang="zh-CN" altLang="en-US" sz="2400" b="1" dirty="0">
                <a:latin typeface="微软雅黑" pitchFamily="34" charset="-122"/>
                <a:ea typeface="微软雅黑" pitchFamily="34" charset="-122"/>
              </a:rPr>
              <a:t>方法</a:t>
            </a:r>
            <a:endParaRPr lang="en-US" altLang="zh-CN" sz="2400" b="1" dirty="0">
              <a:latin typeface="微软雅黑" pitchFamily="34" charset="-122"/>
              <a:ea typeface="微软雅黑" pitchFamily="34" charset="-122"/>
            </a:endParaRPr>
          </a:p>
          <a:p>
            <a:pPr>
              <a:spcBef>
                <a:spcPts val="800"/>
              </a:spcBef>
            </a:pPr>
            <a:r>
              <a:rPr lang="zh-CN" altLang="pt-BR" sz="1867" dirty="0">
                <a:latin typeface="微软雅黑" pitchFamily="34" charset="-122"/>
                <a:ea typeface="微软雅黑" pitchFamily="34" charset="-122"/>
              </a:rPr>
              <a:t>成员函数</a:t>
            </a:r>
            <a:r>
              <a:rPr lang="zh-CN" altLang="en-US" sz="1867" dirty="0">
                <a:latin typeface="微软雅黑" pitchFamily="34" charset="-122"/>
                <a:ea typeface="微软雅黑" pitchFamily="34" charset="-122"/>
              </a:rPr>
              <a:t>：</a:t>
            </a:r>
            <a:r>
              <a:rPr lang="pt-BR" altLang="zh-CN" sz="1867" dirty="0">
                <a:latin typeface="微软雅黑" pitchFamily="34" charset="-122"/>
                <a:ea typeface="微软雅黑" pitchFamily="34" charset="-122"/>
              </a:rPr>
              <a:t>width</a:t>
            </a:r>
            <a:r>
              <a:rPr lang="zh-CN" altLang="en-US" sz="1867" dirty="0">
                <a:latin typeface="微软雅黑" pitchFamily="34" charset="-122"/>
                <a:ea typeface="微软雅黑" pitchFamily="34" charset="-122"/>
              </a:rPr>
              <a:t>（宽度）</a:t>
            </a:r>
            <a:endParaRPr lang="en-US" altLang="zh-CN" sz="1867" dirty="0">
              <a:latin typeface="微软雅黑" pitchFamily="34" charset="-122"/>
              <a:ea typeface="微软雅黑" pitchFamily="34" charset="-122"/>
            </a:endParaRPr>
          </a:p>
          <a:p>
            <a:pPr>
              <a:spcBef>
                <a:spcPts val="800"/>
              </a:spcBef>
            </a:pPr>
            <a:r>
              <a:rPr lang="zh-CN" altLang="pt-BR" sz="1867" dirty="0">
                <a:latin typeface="微软雅黑" pitchFamily="34" charset="-122"/>
                <a:ea typeface="微软雅黑" pitchFamily="34" charset="-122"/>
              </a:rPr>
              <a:t>流操纵符</a:t>
            </a:r>
            <a:r>
              <a:rPr lang="zh-CN" altLang="en-US" sz="1867" dirty="0">
                <a:latin typeface="微软雅黑" pitchFamily="34" charset="-122"/>
                <a:ea typeface="微软雅黑" pitchFamily="34" charset="-122"/>
              </a:rPr>
              <a:t>：</a:t>
            </a:r>
            <a:r>
              <a:rPr lang="pt-BR" altLang="zh-CN" sz="1867" dirty="0">
                <a:latin typeface="微软雅黑" pitchFamily="34" charset="-122"/>
                <a:ea typeface="微软雅黑" pitchFamily="34" charset="-122"/>
              </a:rPr>
              <a:t>setw</a:t>
            </a:r>
            <a:r>
              <a:rPr lang="zh-CN" altLang="en-US" sz="1867" dirty="0">
                <a:latin typeface="微软雅黑" pitchFamily="34" charset="-122"/>
                <a:ea typeface="微软雅黑" pitchFamily="34" charset="-122"/>
              </a:rPr>
              <a:t>（宽度）</a:t>
            </a:r>
            <a:endParaRPr lang="zh-CN" altLang="pt-BR" sz="1867" dirty="0">
              <a:latin typeface="微软雅黑" pitchFamily="34" charset="-122"/>
              <a:ea typeface="微软雅黑" pitchFamily="34" charset="-122"/>
            </a:endParaRPr>
          </a:p>
          <a:p>
            <a:pPr>
              <a:lnSpc>
                <a:spcPct val="200000"/>
              </a:lnSpc>
            </a:pPr>
            <a:r>
              <a:rPr lang="zh-CN" altLang="en-US" sz="2400" b="1" dirty="0">
                <a:latin typeface="微软雅黑" pitchFamily="34" charset="-122"/>
                <a:ea typeface="微软雅黑" pitchFamily="34" charset="-122"/>
              </a:rPr>
              <a:t>注意</a:t>
            </a:r>
            <a:endParaRPr lang="en-US" altLang="zh-CN" sz="2400" b="1" dirty="0">
              <a:latin typeface="微软雅黑" pitchFamily="34" charset="-122"/>
              <a:ea typeface="微软雅黑" pitchFamily="34" charset="-122"/>
            </a:endParaRPr>
          </a:p>
          <a:p>
            <a:pPr>
              <a:spcBef>
                <a:spcPts val="800"/>
              </a:spcBef>
            </a:pPr>
            <a:r>
              <a:rPr lang="zh-CN" altLang="pt-BR" sz="1867" dirty="0">
                <a:latin typeface="微软雅黑" pitchFamily="34" charset="-122"/>
                <a:ea typeface="微软雅黑" pitchFamily="34" charset="-122"/>
              </a:rPr>
              <a:t>可用于输入，也可用于输出</a:t>
            </a:r>
            <a:endParaRPr lang="en-US" altLang="zh-CN" sz="1867" dirty="0">
              <a:latin typeface="微软雅黑" pitchFamily="34" charset="-122"/>
              <a:ea typeface="微软雅黑" pitchFamily="34" charset="-122"/>
            </a:endParaRPr>
          </a:p>
          <a:p>
            <a:pPr>
              <a:spcBef>
                <a:spcPts val="800"/>
              </a:spcBef>
            </a:pPr>
            <a:r>
              <a:rPr lang="zh-CN" altLang="pt-BR" sz="1867" dirty="0">
                <a:latin typeface="微软雅黑" pitchFamily="34" charset="-122"/>
                <a:ea typeface="微软雅黑" pitchFamily="34" charset="-122"/>
              </a:rPr>
              <a:t>适合于下一次输入或输出，之后的操作的宽度将被设置为默认值</a:t>
            </a:r>
          </a:p>
          <a:p>
            <a:pPr>
              <a:lnSpc>
                <a:spcPct val="120000"/>
              </a:lnSpc>
              <a:spcBef>
                <a:spcPts val="800"/>
              </a:spcBef>
            </a:pPr>
            <a:r>
              <a:rPr lang="zh-CN" altLang="pt-BR" sz="1867" dirty="0"/>
              <a:t>一旦设置了域宽，</a:t>
            </a:r>
            <a:r>
              <a:rPr lang="zh-CN" altLang="en-US" sz="1867" dirty="0"/>
              <a:t>下一个</a:t>
            </a:r>
            <a:r>
              <a:rPr lang="zh-CN" altLang="pt-BR" sz="1867" dirty="0"/>
              <a:t>输出必须占满域宽</a:t>
            </a:r>
            <a:endParaRPr lang="en-US" altLang="zh-CN" sz="1867" dirty="0"/>
          </a:p>
          <a:p>
            <a:pPr eaLnBrk="1" hangingPunct="1">
              <a:lnSpc>
                <a:spcPct val="120000"/>
              </a:lnSpc>
            </a:pPr>
            <a:r>
              <a:rPr lang="zh-CN" altLang="pt-BR" sz="1867" dirty="0"/>
              <a:t>如果输出值的宽度比域宽小，则</a:t>
            </a:r>
            <a:r>
              <a:rPr lang="zh-CN" altLang="en-US" sz="1867" dirty="0"/>
              <a:t>左边</a:t>
            </a:r>
            <a:r>
              <a:rPr lang="zh-CN" altLang="pt-BR" sz="1867" dirty="0"/>
              <a:t>插入填充字符填充。默认的填充字符是空格</a:t>
            </a:r>
            <a:endParaRPr lang="en-US" altLang="zh-CN" sz="1867" dirty="0"/>
          </a:p>
          <a:p>
            <a:pPr>
              <a:spcBef>
                <a:spcPts val="800"/>
              </a:spcBef>
            </a:pPr>
            <a:r>
              <a:rPr lang="zh-CN" altLang="pt-BR" sz="1867" dirty="0">
                <a:latin typeface="微软雅黑" pitchFamily="34" charset="-122"/>
                <a:ea typeface="微软雅黑" pitchFamily="34" charset="-122"/>
              </a:rPr>
              <a:t>当没有设置输出宽度时，</a:t>
            </a:r>
            <a:r>
              <a:rPr lang="pt-BR" altLang="zh-CN" sz="1867" dirty="0">
                <a:latin typeface="微软雅黑" pitchFamily="34" charset="-122"/>
                <a:ea typeface="微软雅黑" pitchFamily="34" charset="-122"/>
              </a:rPr>
              <a:t>C++</a:t>
            </a:r>
            <a:r>
              <a:rPr lang="zh-CN" altLang="pt-BR" sz="1867" dirty="0">
                <a:latin typeface="微软雅黑" pitchFamily="34" charset="-122"/>
                <a:ea typeface="微软雅黑" pitchFamily="34" charset="-122"/>
              </a:rPr>
              <a:t>按实际长度输出</a:t>
            </a:r>
            <a:endParaRPr lang="en-US" altLang="zh-CN" sz="1867" dirty="0">
              <a:latin typeface="微软雅黑" pitchFamily="34" charset="-122"/>
              <a:ea typeface="微软雅黑" pitchFamily="34" charset="-122"/>
            </a:endParaRPr>
          </a:p>
        </p:txBody>
      </p:sp>
    </p:spTree>
  </p:cSld>
  <p:clrMapOvr>
    <a:masterClrMapping/>
  </p:clrMapOvr>
  <p:transition spd="med">
    <p:fade/>
  </p:transition>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lstStyle/>
          <a:p>
            <a:pPr eaLnBrk="1" hangingPunct="1">
              <a:defRPr/>
            </a:pPr>
            <a:r>
              <a:rPr lang="zh-CN" altLang="pt-BR" dirty="0"/>
              <a:t>设置域宽</a:t>
            </a:r>
            <a:endParaRPr lang="zh-CN" altLang="en-US" dirty="0"/>
          </a:p>
        </p:txBody>
      </p:sp>
      <p:sp>
        <p:nvSpPr>
          <p:cNvPr id="401410" name="Rectangle 3"/>
          <p:cNvSpPr>
            <a:spLocks noGrp="1" noChangeArrowheads="1"/>
          </p:cNvSpPr>
          <p:nvPr>
            <p:ph idx="4294967295"/>
          </p:nvPr>
        </p:nvSpPr>
        <p:spPr>
          <a:xfrm>
            <a:off x="624417" y="3429000"/>
            <a:ext cx="7634288" cy="2124075"/>
          </a:xfrm>
        </p:spPr>
        <p:txBody>
          <a:bodyPr>
            <a:normAutofit fontScale="92500" lnSpcReduction="10000"/>
          </a:bodyPr>
          <a:lstStyle/>
          <a:p>
            <a:pPr eaLnBrk="1" hangingPunct="1">
              <a:lnSpc>
                <a:spcPct val="120000"/>
              </a:lnSpc>
            </a:pPr>
            <a:r>
              <a:rPr lang="zh-CN" altLang="pt-BR" sz="1867" dirty="0"/>
              <a:t>如语句</a:t>
            </a:r>
            <a:endParaRPr lang="zh-CN" altLang="en-US" sz="1867" dirty="0"/>
          </a:p>
          <a:p>
            <a:pPr eaLnBrk="1" hangingPunct="1">
              <a:lnSpc>
                <a:spcPct val="120000"/>
              </a:lnSpc>
              <a:buFont typeface="Wingdings" pitchFamily="2" charset="2"/>
              <a:buNone/>
            </a:pPr>
            <a:r>
              <a:rPr lang="zh-CN" altLang="en-US" sz="1867" dirty="0"/>
              <a:t>     </a:t>
            </a:r>
            <a:r>
              <a:rPr lang="en-US" altLang="zh-CN" sz="1867" dirty="0" err="1"/>
              <a:t>cout</a:t>
            </a:r>
            <a:r>
              <a:rPr lang="en-US" altLang="zh-CN" sz="1867" dirty="0"/>
              <a:t> &lt;&lt; </a:t>
            </a:r>
            <a:r>
              <a:rPr lang="en-US" altLang="zh-CN" sz="1867" dirty="0" err="1"/>
              <a:t>setw</a:t>
            </a:r>
            <a:r>
              <a:rPr lang="en-US" altLang="zh-CN" sz="1867" dirty="0"/>
              <a:t>(5) &lt;&lt; x &lt;&lt;  </a:t>
            </a:r>
            <a:r>
              <a:rPr lang="en-US" altLang="zh-CN" sz="1867" dirty="0" err="1"/>
              <a:t>setw</a:t>
            </a:r>
            <a:r>
              <a:rPr lang="en-US" altLang="zh-CN" sz="1867" dirty="0"/>
              <a:t>(5) &lt;&lt; y &lt;&lt; </a:t>
            </a:r>
            <a:r>
              <a:rPr lang="en-US" altLang="zh-CN" sz="1867" dirty="0" err="1"/>
              <a:t>endl</a:t>
            </a:r>
            <a:r>
              <a:rPr lang="en-US" altLang="zh-CN" sz="1867" dirty="0"/>
              <a:t>;</a:t>
            </a:r>
          </a:p>
          <a:p>
            <a:pPr eaLnBrk="1" hangingPunct="1">
              <a:lnSpc>
                <a:spcPct val="120000"/>
              </a:lnSpc>
              <a:buFont typeface="Wingdings" pitchFamily="2" charset="2"/>
              <a:buNone/>
            </a:pPr>
            <a:r>
              <a:rPr lang="zh-CN" altLang="en-US" sz="1867" dirty="0"/>
              <a:t>的输出为</a:t>
            </a:r>
          </a:p>
          <a:p>
            <a:pPr eaLnBrk="1" hangingPunct="1">
              <a:lnSpc>
                <a:spcPct val="120000"/>
              </a:lnSpc>
              <a:buFont typeface="Wingdings" pitchFamily="2" charset="2"/>
              <a:buNone/>
            </a:pPr>
            <a:r>
              <a:rPr lang="en-US" altLang="zh-CN" sz="1867" dirty="0"/>
              <a:t>  123  456</a:t>
            </a:r>
          </a:p>
          <a:p>
            <a:pPr eaLnBrk="1" hangingPunct="1">
              <a:lnSpc>
                <a:spcPct val="120000"/>
              </a:lnSpc>
              <a:buFont typeface="Wingdings" pitchFamily="2" charset="2"/>
              <a:buNone/>
            </a:pPr>
            <a:r>
              <a:rPr lang="zh-CN" altLang="en-US" sz="1867" dirty="0"/>
              <a:t>每个数值占</a:t>
            </a:r>
            <a:r>
              <a:rPr lang="en-US" altLang="zh-CN" sz="1867" dirty="0"/>
              <a:t>5</a:t>
            </a:r>
            <a:r>
              <a:rPr lang="zh-CN" altLang="en-US" sz="1867" dirty="0"/>
              <a:t>个位置，前面用空格填充。</a:t>
            </a:r>
          </a:p>
        </p:txBody>
      </p:sp>
      <p:sp>
        <p:nvSpPr>
          <p:cNvPr id="3" name="矩形 2"/>
          <p:cNvSpPr/>
          <p:nvPr/>
        </p:nvSpPr>
        <p:spPr>
          <a:xfrm>
            <a:off x="624417" y="1628775"/>
            <a:ext cx="4738159" cy="1159485"/>
          </a:xfrm>
          <a:prstGeom prst="rect">
            <a:avLst/>
          </a:prstGeom>
        </p:spPr>
        <p:txBody>
          <a:bodyPr wrap="square">
            <a:spAutoFit/>
          </a:bodyPr>
          <a:lstStyle/>
          <a:p>
            <a:pPr>
              <a:spcBef>
                <a:spcPts val="800"/>
              </a:spcBef>
            </a:pPr>
            <a:r>
              <a:rPr lang="zh-CN" altLang="pt-BR" sz="1867" dirty="0">
                <a:latin typeface="微软雅黑" pitchFamily="34" charset="-122"/>
                <a:ea typeface="微软雅黑" pitchFamily="34" charset="-122"/>
              </a:rPr>
              <a:t>如整型变量</a:t>
            </a:r>
            <a:r>
              <a:rPr lang="pt-BR" altLang="zh-CN" sz="1867" dirty="0">
                <a:latin typeface="微软雅黑" pitchFamily="34" charset="-122"/>
                <a:ea typeface="微软雅黑" pitchFamily="34" charset="-122"/>
              </a:rPr>
              <a:t>a=123</a:t>
            </a:r>
            <a:r>
              <a:rPr lang="zh-CN" altLang="pt-BR" sz="1867" dirty="0">
                <a:latin typeface="微软雅黑" pitchFamily="34" charset="-122"/>
                <a:ea typeface="微软雅黑" pitchFamily="34" charset="-122"/>
              </a:rPr>
              <a:t>，</a:t>
            </a:r>
            <a:r>
              <a:rPr lang="pt-BR" altLang="zh-CN" sz="1867" dirty="0">
                <a:latin typeface="微软雅黑" pitchFamily="34" charset="-122"/>
                <a:ea typeface="微软雅黑" pitchFamily="34" charset="-122"/>
              </a:rPr>
              <a:t>b=456</a:t>
            </a:r>
            <a:r>
              <a:rPr lang="zh-CN" altLang="pt-BR" sz="1867" dirty="0">
                <a:latin typeface="微软雅黑" pitchFamily="34" charset="-122"/>
                <a:ea typeface="微软雅黑" pitchFamily="34" charset="-122"/>
              </a:rPr>
              <a:t>，则输出</a:t>
            </a:r>
          </a:p>
          <a:p>
            <a:pPr>
              <a:spcBef>
                <a:spcPts val="800"/>
              </a:spcBef>
            </a:pPr>
            <a:r>
              <a:rPr lang="pt-BR" altLang="zh-CN" sz="1867" dirty="0">
                <a:latin typeface="微软雅黑" pitchFamily="34" charset="-122"/>
                <a:ea typeface="微软雅黑" pitchFamily="34" charset="-122"/>
              </a:rPr>
              <a:t>                cout &lt;&lt; a &lt;&lt; b;</a:t>
            </a:r>
          </a:p>
          <a:p>
            <a:pPr>
              <a:spcBef>
                <a:spcPts val="800"/>
              </a:spcBef>
            </a:pPr>
            <a:r>
              <a:rPr lang="zh-CN" altLang="pt-BR" sz="1867" dirty="0">
                <a:latin typeface="微软雅黑" pitchFamily="34" charset="-122"/>
                <a:ea typeface="微软雅黑" pitchFamily="34" charset="-122"/>
              </a:rPr>
              <a:t>将输出  </a:t>
            </a:r>
            <a:r>
              <a:rPr lang="pt-BR" altLang="zh-CN" sz="1867" dirty="0">
                <a:latin typeface="微软雅黑" pitchFamily="34" charset="-122"/>
                <a:ea typeface="微软雅黑" pitchFamily="34" charset="-122"/>
              </a:rPr>
              <a:t>123456</a:t>
            </a:r>
            <a:endParaRPr lang="zh-CN" altLang="pt-BR" sz="1867" dirty="0">
              <a:latin typeface="微软雅黑" pitchFamily="34" charset="-122"/>
              <a:ea typeface="微软雅黑"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1410">
                                            <p:txEl>
                                              <p:pRg st="0" end="0"/>
                                            </p:txEl>
                                          </p:spTgt>
                                        </p:tgtEl>
                                        <p:attrNameLst>
                                          <p:attrName>style.visibility</p:attrName>
                                        </p:attrNameLst>
                                      </p:cBhvr>
                                      <p:to>
                                        <p:strVal val="visible"/>
                                      </p:to>
                                    </p:set>
                                    <p:animEffect transition="in" filter="blinds(horizontal)">
                                      <p:cBhvr>
                                        <p:cTn id="7" dur="500"/>
                                        <p:tgtEl>
                                          <p:spTgt spid="4014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1410">
                                            <p:txEl>
                                              <p:pRg st="1" end="1"/>
                                            </p:txEl>
                                          </p:spTgt>
                                        </p:tgtEl>
                                        <p:attrNameLst>
                                          <p:attrName>style.visibility</p:attrName>
                                        </p:attrNameLst>
                                      </p:cBhvr>
                                      <p:to>
                                        <p:strVal val="visible"/>
                                      </p:to>
                                    </p:set>
                                    <p:animEffect transition="in" filter="blinds(horizontal)">
                                      <p:cBhvr>
                                        <p:cTn id="12" dur="500"/>
                                        <p:tgtEl>
                                          <p:spTgt spid="4014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01410">
                                            <p:txEl>
                                              <p:pRg st="2" end="2"/>
                                            </p:txEl>
                                          </p:spTgt>
                                        </p:tgtEl>
                                        <p:attrNameLst>
                                          <p:attrName>style.visibility</p:attrName>
                                        </p:attrNameLst>
                                      </p:cBhvr>
                                      <p:to>
                                        <p:strVal val="visible"/>
                                      </p:to>
                                    </p:set>
                                    <p:animEffect transition="in" filter="blinds(horizontal)">
                                      <p:cBhvr>
                                        <p:cTn id="17" dur="500"/>
                                        <p:tgtEl>
                                          <p:spTgt spid="4014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01410">
                                            <p:txEl>
                                              <p:pRg st="3" end="3"/>
                                            </p:txEl>
                                          </p:spTgt>
                                        </p:tgtEl>
                                        <p:attrNameLst>
                                          <p:attrName>style.visibility</p:attrName>
                                        </p:attrNameLst>
                                      </p:cBhvr>
                                      <p:to>
                                        <p:strVal val="visible"/>
                                      </p:to>
                                    </p:set>
                                    <p:animEffect transition="in" filter="blinds(horizontal)">
                                      <p:cBhvr>
                                        <p:cTn id="22" dur="500"/>
                                        <p:tgtEl>
                                          <p:spTgt spid="4014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01410">
                                            <p:txEl>
                                              <p:pRg st="4" end="4"/>
                                            </p:txEl>
                                          </p:spTgt>
                                        </p:tgtEl>
                                        <p:attrNameLst>
                                          <p:attrName>style.visibility</p:attrName>
                                        </p:attrNameLst>
                                      </p:cBhvr>
                                      <p:to>
                                        <p:strVal val="visible"/>
                                      </p:to>
                                    </p:set>
                                    <p:animEffect transition="in" filter="blinds(horizontal)">
                                      <p:cBhvr>
                                        <p:cTn id="27" dur="500"/>
                                        <p:tgtEl>
                                          <p:spTgt spid="4014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0" grpId="0" build="p"/>
    </p:bld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p:txBody>
          <a:bodyPr/>
          <a:lstStyle/>
          <a:p>
            <a:pPr eaLnBrk="1" hangingPunct="1">
              <a:defRPr/>
            </a:pPr>
            <a:r>
              <a:rPr lang="zh-CN" altLang="pt-BR" dirty="0"/>
              <a:t>设置域宽</a:t>
            </a:r>
            <a:endParaRPr lang="zh-CN" altLang="en-US" dirty="0"/>
          </a:p>
        </p:txBody>
      </p:sp>
      <p:sp>
        <p:nvSpPr>
          <p:cNvPr id="402434" name="Rectangle 3"/>
          <p:cNvSpPr>
            <a:spLocks noGrp="1" noChangeArrowheads="1"/>
          </p:cNvSpPr>
          <p:nvPr>
            <p:ph idx="4294967295"/>
          </p:nvPr>
        </p:nvSpPr>
        <p:spPr>
          <a:xfrm>
            <a:off x="777345" y="1345354"/>
            <a:ext cx="7916863" cy="4943475"/>
          </a:xfrm>
        </p:spPr>
        <p:txBody>
          <a:bodyPr>
            <a:normAutofit fontScale="92500" lnSpcReduction="20000"/>
          </a:bodyPr>
          <a:lstStyle/>
          <a:p>
            <a:pPr marL="0" indent="0" eaLnBrk="1" hangingPunct="1">
              <a:lnSpc>
                <a:spcPct val="110000"/>
              </a:lnSpc>
              <a:buNone/>
            </a:pPr>
            <a:r>
              <a:rPr lang="zh-CN" altLang="en-US" dirty="0"/>
              <a:t>设置域宽也可用于输入</a:t>
            </a:r>
            <a:endParaRPr lang="en-US" altLang="zh-CN" dirty="0"/>
          </a:p>
          <a:p>
            <a:pPr marL="0" indent="0" eaLnBrk="1" hangingPunct="1">
              <a:lnSpc>
                <a:spcPct val="110000"/>
              </a:lnSpc>
              <a:buNone/>
            </a:pPr>
            <a:r>
              <a:rPr lang="zh-CN" altLang="en-US" dirty="0"/>
              <a:t>当输入是字符串时，读入域宽指定的字符个数</a:t>
            </a:r>
            <a:endParaRPr lang="en-US" altLang="zh-CN" dirty="0"/>
          </a:p>
          <a:p>
            <a:pPr marL="0" indent="0" eaLnBrk="1" hangingPunct="1">
              <a:lnSpc>
                <a:spcPct val="110000"/>
              </a:lnSpc>
              <a:buNone/>
            </a:pPr>
            <a:r>
              <a:rPr lang="zh-CN" altLang="en-US" dirty="0"/>
              <a:t>如有定义</a:t>
            </a:r>
          </a:p>
          <a:p>
            <a:pPr marL="0" indent="0">
              <a:lnSpc>
                <a:spcPct val="110000"/>
              </a:lnSpc>
              <a:buNone/>
            </a:pPr>
            <a:r>
              <a:rPr lang="zh-CN" altLang="en-US" dirty="0"/>
              <a:t>         </a:t>
            </a:r>
            <a:r>
              <a:rPr lang="en-US" altLang="zh-CN" dirty="0"/>
              <a:t>char a[9]  , b[9] ;</a:t>
            </a:r>
          </a:p>
          <a:p>
            <a:pPr marL="0" indent="0">
              <a:lnSpc>
                <a:spcPct val="110000"/>
              </a:lnSpc>
              <a:buNone/>
            </a:pPr>
            <a:r>
              <a:rPr lang="zh-CN" altLang="en-US" dirty="0"/>
              <a:t>执行语句</a:t>
            </a:r>
          </a:p>
          <a:p>
            <a:pPr marL="0" indent="0">
              <a:lnSpc>
                <a:spcPct val="110000"/>
              </a:lnSpc>
              <a:buNone/>
            </a:pPr>
            <a:r>
              <a:rPr lang="zh-CN" altLang="en-US" dirty="0"/>
              <a:t>         </a:t>
            </a:r>
            <a:r>
              <a:rPr lang="en-US" altLang="zh-CN" dirty="0" err="1"/>
              <a:t>cin</a:t>
            </a:r>
            <a:r>
              <a:rPr lang="en-US" altLang="zh-CN" dirty="0"/>
              <a:t> &gt;&gt; </a:t>
            </a:r>
            <a:r>
              <a:rPr lang="en-US" altLang="zh-CN" dirty="0" err="1"/>
              <a:t>setw</a:t>
            </a:r>
            <a:r>
              <a:rPr lang="en-US" altLang="zh-CN" dirty="0"/>
              <a:t>(5) &gt;&gt; a &gt;&gt; </a:t>
            </a:r>
            <a:r>
              <a:rPr lang="en-US" altLang="zh-CN" dirty="0" err="1"/>
              <a:t>setw</a:t>
            </a:r>
            <a:r>
              <a:rPr lang="en-US" altLang="zh-CN" dirty="0"/>
              <a:t>(5) &gt;&gt; b;  </a:t>
            </a:r>
          </a:p>
          <a:p>
            <a:pPr marL="0" indent="0">
              <a:lnSpc>
                <a:spcPct val="110000"/>
              </a:lnSpc>
              <a:buNone/>
            </a:pPr>
            <a:r>
              <a:rPr lang="zh-CN" altLang="en-US" dirty="0"/>
              <a:t>用户在键盘上的响应为</a:t>
            </a:r>
          </a:p>
          <a:p>
            <a:pPr marL="0" indent="0">
              <a:lnSpc>
                <a:spcPct val="110000"/>
              </a:lnSpc>
              <a:buNone/>
            </a:pPr>
            <a:r>
              <a:rPr lang="zh-CN" altLang="en-US" dirty="0"/>
              <a:t>         </a:t>
            </a:r>
            <a:r>
              <a:rPr lang="en-US" altLang="zh-CN" dirty="0" err="1"/>
              <a:t>abcdefghijklm</a:t>
            </a:r>
            <a:endParaRPr lang="en-US" altLang="zh-CN" dirty="0"/>
          </a:p>
          <a:p>
            <a:pPr marL="0" indent="0">
              <a:lnSpc>
                <a:spcPct val="110000"/>
              </a:lnSpc>
              <a:buNone/>
            </a:pPr>
            <a:r>
              <a:rPr lang="zh-CN" altLang="en-US" dirty="0"/>
              <a:t>则字符串</a:t>
            </a:r>
            <a:r>
              <a:rPr lang="en-US" altLang="zh-CN" dirty="0"/>
              <a:t>a</a:t>
            </a:r>
            <a:r>
              <a:rPr lang="zh-CN" altLang="en-US" dirty="0"/>
              <a:t>的值为“</a:t>
            </a:r>
            <a:r>
              <a:rPr lang="en-US" altLang="zh-CN" dirty="0" err="1"/>
              <a:t>abcd</a:t>
            </a:r>
            <a:r>
              <a:rPr lang="en-US" altLang="zh-CN" dirty="0"/>
              <a:t>”</a:t>
            </a:r>
            <a:r>
              <a:rPr lang="zh-CN" altLang="en-US" dirty="0"/>
              <a:t>，字符串</a:t>
            </a:r>
            <a:r>
              <a:rPr lang="en-US" altLang="zh-CN" dirty="0"/>
              <a:t>b</a:t>
            </a:r>
            <a:r>
              <a:rPr lang="zh-CN" altLang="en-US" dirty="0"/>
              <a:t>的值为“</a:t>
            </a:r>
            <a:r>
              <a:rPr lang="en-US" altLang="zh-CN" dirty="0" err="1"/>
              <a:t>efgh</a:t>
            </a:r>
            <a:r>
              <a:rPr lang="en-US" altLang="zh-CN" dirty="0"/>
              <a:t>”</a:t>
            </a:r>
            <a:r>
              <a:rPr lang="zh-CN" altLang="en-US" dirty="0"/>
              <a:t>。</a:t>
            </a:r>
          </a:p>
        </p:txBody>
      </p:sp>
    </p:spTree>
  </p:cSld>
  <p:clrMapOvr>
    <a:masterClrMapping/>
  </p:clrMapOvr>
  <p:transition spd="med">
    <p:fade/>
  </p:transition>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3874"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其他流操纵符</a:t>
            </a:r>
          </a:p>
        </p:txBody>
      </p:sp>
      <p:graphicFrame>
        <p:nvGraphicFramePr>
          <p:cNvPr id="3664047" name="Group 175"/>
          <p:cNvGraphicFramePr>
            <a:graphicFrameLocks noGrp="1"/>
          </p:cNvGraphicFramePr>
          <p:nvPr>
            <p:ph type="tbl" idx="4294967295"/>
            <p:extLst>
              <p:ext uri="{D42A27DB-BD31-4B8C-83A1-F6EECF244321}">
                <p14:modId xmlns:p14="http://schemas.microsoft.com/office/powerpoint/2010/main" val="234067640"/>
              </p:ext>
            </p:extLst>
          </p:nvPr>
        </p:nvGraphicFramePr>
        <p:xfrm>
          <a:off x="366290" y="1467485"/>
          <a:ext cx="10701867" cy="4850874"/>
        </p:xfrm>
        <a:graphic>
          <a:graphicData uri="http://schemas.openxmlformats.org/drawingml/2006/table">
            <a:tbl>
              <a:tblPr/>
              <a:tblGrid>
                <a:gridCol w="1811867">
                  <a:extLst>
                    <a:ext uri="{9D8B030D-6E8A-4147-A177-3AD203B41FA5}">
                      <a16:colId xmlns:a16="http://schemas.microsoft.com/office/drawing/2014/main" val="20000"/>
                    </a:ext>
                  </a:extLst>
                </a:gridCol>
                <a:gridCol w="8890000">
                  <a:extLst>
                    <a:ext uri="{9D8B030D-6E8A-4147-A177-3AD203B41FA5}">
                      <a16:colId xmlns:a16="http://schemas.microsoft.com/office/drawing/2014/main" val="20001"/>
                    </a:ext>
                  </a:extLst>
                </a:gridCol>
              </a:tblGrid>
              <a:tr h="461963">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pPr>
                      <a:r>
                        <a:rPr kumimoji="1" lang="zh-CN" altLang="en-US" sz="19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流操纵符</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pPr>
                      <a:r>
                        <a:rPr kumimoji="1" lang="zh-CN" altLang="en-US" sz="19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描述</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75721">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pPr>
                      <a:r>
                        <a:rPr kumimoji="1" lang="en-US" altLang="zh-CN" sz="19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skipws</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t" latinLnBrk="0" hangingPunct="1">
                        <a:lnSpc>
                          <a:spcPct val="100000"/>
                        </a:lnSpc>
                        <a:spcBef>
                          <a:spcPct val="0"/>
                        </a:spcBef>
                        <a:spcAft>
                          <a:spcPct val="0"/>
                        </a:spcAft>
                        <a:buClrTx/>
                        <a:buSzTx/>
                        <a:buFontTx/>
                        <a:buNone/>
                        <a:tabLst/>
                      </a:pPr>
                      <a:r>
                        <a:rPr kumimoji="1" lang="zh-CN" altLang="en-US" sz="19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跳过输入流中的空白字符，使用流操纵符</a:t>
                      </a:r>
                      <a:r>
                        <a:rPr kumimoji="1" lang="en-US" altLang="zh-CN" sz="19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noskipws</a:t>
                      </a:r>
                      <a:r>
                        <a:rPr kumimoji="1" lang="zh-CN" altLang="en-US" sz="19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复位该选项</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12751">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pPr>
                      <a:r>
                        <a:rPr kumimoji="1" lang="en-US" altLang="zh-CN" sz="19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left</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t" latinLnBrk="0" hangingPunct="1">
                        <a:lnSpc>
                          <a:spcPct val="100000"/>
                        </a:lnSpc>
                        <a:spcBef>
                          <a:spcPct val="0"/>
                        </a:spcBef>
                        <a:spcAft>
                          <a:spcPct val="0"/>
                        </a:spcAft>
                        <a:buClrTx/>
                        <a:buSzTx/>
                        <a:buFontTx/>
                        <a:buNone/>
                        <a:tabLst/>
                      </a:pPr>
                      <a:r>
                        <a:rPr kumimoji="1" lang="zh-CN" altLang="en-US" sz="19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输出左对齐，必要时在右边填充字符</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11163">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pPr>
                      <a:r>
                        <a:rPr kumimoji="1" lang="en-US" altLang="zh-CN" sz="19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right</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t" latinLnBrk="0" hangingPunct="1">
                        <a:lnSpc>
                          <a:spcPct val="100000"/>
                        </a:lnSpc>
                        <a:spcBef>
                          <a:spcPct val="0"/>
                        </a:spcBef>
                        <a:spcAft>
                          <a:spcPct val="0"/>
                        </a:spcAft>
                        <a:buClrTx/>
                        <a:buSzTx/>
                        <a:buFontTx/>
                        <a:buNone/>
                        <a:tabLst/>
                      </a:pPr>
                      <a:r>
                        <a:rPr kumimoji="1" lang="zh-CN" altLang="en-US" sz="19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输出右对齐，必要时在左边填充字符</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709611">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pPr>
                      <a:r>
                        <a:rPr kumimoji="1" lang="en-US" altLang="zh-CN" sz="19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showbase</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1" lang="zh-CN" altLang="en-US" sz="19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指名在数字的前面输出基数，以</a:t>
                      </a:r>
                      <a:r>
                        <a:rPr kumimoji="1" lang="en-US" altLang="zh-CN" sz="19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a:t>
                      </a:r>
                      <a:r>
                        <a:rPr kumimoji="1" lang="zh-CN" altLang="en-US" sz="19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开头表示八进制，</a:t>
                      </a:r>
                      <a:r>
                        <a:rPr kumimoji="1" lang="en-US" altLang="zh-CN" sz="19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0x</a:t>
                      </a:r>
                      <a:r>
                        <a:rPr kumimoji="1" lang="zh-CN" altLang="en-US" sz="19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或</a:t>
                      </a:r>
                      <a:r>
                        <a:rPr kumimoji="1" lang="en-US" altLang="zh-CN" sz="19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0X</a:t>
                      </a:r>
                      <a:r>
                        <a:rPr kumimoji="1" lang="zh-CN" altLang="en-US" sz="19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表示十六进制。使用流操纵符</a:t>
                      </a:r>
                      <a:r>
                        <a:rPr kumimoji="1" lang="en-US" altLang="zh-CN" sz="19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noshowbase</a:t>
                      </a:r>
                      <a:r>
                        <a:rPr kumimoji="1" lang="zh-CN" altLang="en-US" sz="19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复位该选择</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733425">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pPr>
                      <a:r>
                        <a:rPr kumimoji="1" lang="en-US" altLang="zh-CN" sz="19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uppercase</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1" lang="zh-CN" altLang="en-US" sz="19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指明当显示十六进制数时使用大写字母，并且在科学计数法输出时使用大写字母</a:t>
                      </a:r>
                      <a:r>
                        <a:rPr kumimoji="1" lang="en-US" altLang="zh-CN" sz="19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E</a:t>
                      </a:r>
                      <a:r>
                        <a:rPr kumimoji="1" lang="zh-CN" altLang="en-US" sz="19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。可以用流操纵符</a:t>
                      </a:r>
                      <a:r>
                        <a:rPr kumimoji="1" lang="en-US" altLang="zh-CN" sz="19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nouppercase</a:t>
                      </a:r>
                      <a:r>
                        <a:rPr kumimoji="1" lang="zh-CN" altLang="en-US" sz="19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复位</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411163">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pPr>
                      <a:r>
                        <a:rPr kumimoji="1" lang="en-US" altLang="zh-CN" sz="19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showpos</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t" latinLnBrk="0" hangingPunct="1">
                        <a:lnSpc>
                          <a:spcPct val="100000"/>
                        </a:lnSpc>
                        <a:spcBef>
                          <a:spcPct val="0"/>
                        </a:spcBef>
                        <a:spcAft>
                          <a:spcPct val="0"/>
                        </a:spcAft>
                        <a:buClrTx/>
                        <a:buSzTx/>
                        <a:buFontTx/>
                        <a:buNone/>
                        <a:tabLst/>
                      </a:pPr>
                      <a:r>
                        <a:rPr kumimoji="1" lang="zh-CN" altLang="en-US" sz="19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在正数前显示加号（</a:t>
                      </a:r>
                      <a:r>
                        <a:rPr kumimoji="1" lang="en-US" altLang="zh-CN" sz="19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1" lang="zh-CN" altLang="en-US" sz="19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），可以用流操纵符</a:t>
                      </a:r>
                      <a:r>
                        <a:rPr kumimoji="1" lang="en-US" altLang="zh-CN" sz="19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noshowpos</a:t>
                      </a:r>
                      <a:r>
                        <a:rPr kumimoji="1" lang="zh-CN" altLang="en-US" sz="19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复位</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412751">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pPr>
                      <a:r>
                        <a:rPr kumimoji="1" lang="en-US" altLang="zh-CN" sz="19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scientic</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t" latinLnBrk="0" hangingPunct="1">
                        <a:lnSpc>
                          <a:spcPct val="100000"/>
                        </a:lnSpc>
                        <a:spcBef>
                          <a:spcPct val="0"/>
                        </a:spcBef>
                        <a:spcAft>
                          <a:spcPct val="0"/>
                        </a:spcAft>
                        <a:buClrTx/>
                        <a:buSzTx/>
                        <a:buFontTx/>
                        <a:buNone/>
                        <a:tabLst/>
                      </a:pPr>
                      <a:r>
                        <a:rPr kumimoji="1" lang="zh-CN" altLang="en-US" sz="19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以科学计数法输出浮点数</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411163">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pPr>
                      <a:r>
                        <a:rPr kumimoji="1" lang="en-US" altLang="zh-CN" sz="19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fixed</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t" latinLnBrk="0" hangingPunct="1">
                        <a:lnSpc>
                          <a:spcPct val="100000"/>
                        </a:lnSpc>
                        <a:spcBef>
                          <a:spcPct val="0"/>
                        </a:spcBef>
                        <a:spcAft>
                          <a:spcPct val="0"/>
                        </a:spcAft>
                        <a:buClrTx/>
                        <a:buSzTx/>
                        <a:buFontTx/>
                        <a:buNone/>
                        <a:tabLst/>
                      </a:pPr>
                      <a:r>
                        <a:rPr kumimoji="1" lang="zh-CN" altLang="en-US" sz="19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以定点小数形式输出浮点数</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r h="411163">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pPr>
                      <a:r>
                        <a:rPr kumimoji="1" lang="en-US" altLang="zh-CN" sz="19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setfill</a:t>
                      </a:r>
                      <a:endParaRPr kumimoji="1" lang="en-US" altLang="zh-CN" sz="19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t" latinLnBrk="0" hangingPunct="1">
                        <a:lnSpc>
                          <a:spcPct val="100000"/>
                        </a:lnSpc>
                        <a:spcBef>
                          <a:spcPct val="0"/>
                        </a:spcBef>
                        <a:spcAft>
                          <a:spcPct val="0"/>
                        </a:spcAft>
                        <a:buClrTx/>
                        <a:buSzTx/>
                        <a:buFontTx/>
                        <a:buNone/>
                        <a:tabLst/>
                      </a:pPr>
                      <a:r>
                        <a:rPr kumimoji="1" lang="zh-CN" altLang="en-US" sz="19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设置填充字符，它有一个字符型的参数</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9"/>
                  </a:ext>
                </a:extLst>
              </a:tr>
            </a:tbl>
          </a:graphicData>
        </a:graphic>
      </p:graphicFrame>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2770" name="Rectangle 2"/>
          <p:cNvSpPr>
            <a:spLocks noGrp="1" noChangeArrowheads="1"/>
          </p:cNvSpPr>
          <p:nvPr>
            <p:ph type="title"/>
          </p:nvPr>
        </p:nvSpPr>
        <p:spPr/>
        <p:txBody>
          <a:bodyPr/>
          <a:lstStyle/>
          <a:p>
            <a:pPr eaLnBrk="1" hangingPunct="1">
              <a:defRPr/>
            </a:pPr>
            <a:r>
              <a:rPr lang="zh-CN" altLang="en-US" dirty="0"/>
              <a:t>接口和实现分开</a:t>
            </a:r>
          </a:p>
        </p:txBody>
      </p:sp>
      <p:sp>
        <p:nvSpPr>
          <p:cNvPr id="40963" name="Rectangle 3"/>
          <p:cNvSpPr>
            <a:spLocks noGrp="1" noChangeArrowheads="1"/>
          </p:cNvSpPr>
          <p:nvPr>
            <p:ph idx="4294967295"/>
          </p:nvPr>
        </p:nvSpPr>
        <p:spPr>
          <a:xfrm>
            <a:off x="948267" y="1414991"/>
            <a:ext cx="9956800" cy="4525963"/>
          </a:xfrm>
        </p:spPr>
        <p:txBody>
          <a:bodyPr/>
          <a:lstStyle/>
          <a:p>
            <a:pPr eaLnBrk="1" hangingPunct="1">
              <a:lnSpc>
                <a:spcPct val="150000"/>
              </a:lnSpc>
            </a:pPr>
            <a:r>
              <a:rPr lang="zh-CN" altLang="en-US" dirty="0"/>
              <a:t>类的定义写在接口文件中（</a:t>
            </a:r>
            <a:r>
              <a:rPr lang="en-US" altLang="zh-CN" dirty="0"/>
              <a:t>.h</a:t>
            </a:r>
            <a:r>
              <a:rPr lang="zh-CN" altLang="en-US" dirty="0"/>
              <a:t>）</a:t>
            </a:r>
            <a:endParaRPr lang="en-US" altLang="zh-CN" dirty="0"/>
          </a:p>
          <a:p>
            <a:pPr eaLnBrk="1" hangingPunct="1">
              <a:lnSpc>
                <a:spcPct val="150000"/>
              </a:lnSpc>
            </a:pPr>
            <a:r>
              <a:rPr lang="zh-CN" altLang="en-US" dirty="0"/>
              <a:t>成员函数的实现写在实现文件中</a:t>
            </a:r>
            <a:r>
              <a:rPr lang="en-US" altLang="zh-CN" dirty="0"/>
              <a:t>(.</a:t>
            </a:r>
            <a:r>
              <a:rPr lang="en-US" altLang="zh-CN" dirty="0" err="1"/>
              <a:t>cpp</a:t>
            </a:r>
            <a:r>
              <a:rPr lang="en-US" altLang="zh-CN" dirty="0"/>
              <a:t>)</a:t>
            </a:r>
            <a:endParaRPr lang="zh-CN" altLang="en-US" dirty="0"/>
          </a:p>
          <a:p>
            <a:pPr eaLnBrk="1" hangingPunct="1">
              <a:lnSpc>
                <a:spcPct val="150000"/>
              </a:lnSpc>
            </a:pPr>
            <a:r>
              <a:rPr lang="zh-CN" altLang="en-US" dirty="0"/>
              <a:t>某些简单的成员函数的定义可以直接写在类定义中</a:t>
            </a:r>
          </a:p>
          <a:p>
            <a:pPr eaLnBrk="1" hangingPunct="1">
              <a:lnSpc>
                <a:spcPct val="150000"/>
              </a:lnSpc>
            </a:pPr>
            <a:r>
              <a:rPr lang="zh-CN" altLang="en-US" dirty="0"/>
              <a:t>在类定义中定义的成员函数被认为是内联函数</a:t>
            </a:r>
          </a:p>
        </p:txBody>
      </p:sp>
    </p:spTree>
  </p:cSld>
  <p:clrMapOvr>
    <a:masterClrMapping/>
  </p:clrMapOvr>
  <p:transition spd="med">
    <p:fade/>
  </p:transition>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22" name="Rectangle 2"/>
          <p:cNvSpPr>
            <a:spLocks noGrp="1" noChangeArrowheads="1"/>
          </p:cNvSpPr>
          <p:nvPr>
            <p:ph type="title"/>
          </p:nvPr>
        </p:nvSpPr>
        <p:spPr/>
        <p:txBody>
          <a:bodyPr>
            <a:normAutofit/>
          </a:bodyPr>
          <a:lstStyle/>
          <a:p>
            <a:pPr eaLnBrk="1" hangingPunct="1">
              <a:defRPr/>
            </a:pPr>
            <a:r>
              <a:rPr lang="zh-CN" altLang="en-US" dirty="0"/>
              <a:t>用户自定义的流操纵算子</a:t>
            </a:r>
          </a:p>
        </p:txBody>
      </p:sp>
      <p:sp>
        <p:nvSpPr>
          <p:cNvPr id="404483" name="Rectangle 3"/>
          <p:cNvSpPr>
            <a:spLocks noGrp="1" noChangeArrowheads="1"/>
          </p:cNvSpPr>
          <p:nvPr>
            <p:ph idx="4294967295"/>
          </p:nvPr>
        </p:nvSpPr>
        <p:spPr>
          <a:xfrm>
            <a:off x="413853" y="1124797"/>
            <a:ext cx="10363200" cy="3114675"/>
          </a:xfrm>
        </p:spPr>
        <p:txBody>
          <a:bodyPr/>
          <a:lstStyle/>
          <a:p>
            <a:pPr marL="0" indent="0" eaLnBrk="1" hangingPunct="1">
              <a:lnSpc>
                <a:spcPct val="120000"/>
              </a:lnSpc>
              <a:buNone/>
            </a:pPr>
            <a:r>
              <a:rPr lang="zh-CN" altLang="en-US" b="1" dirty="0"/>
              <a:t>返回值是</a:t>
            </a:r>
            <a:r>
              <a:rPr lang="en-US" altLang="zh-CN" b="1" dirty="0" err="1"/>
              <a:t>ostream</a:t>
            </a:r>
            <a:r>
              <a:rPr lang="zh-CN" altLang="en-US" b="1" dirty="0"/>
              <a:t>或</a:t>
            </a:r>
            <a:r>
              <a:rPr lang="en-US" altLang="zh-CN" b="1" dirty="0" err="1"/>
              <a:t>istream</a:t>
            </a:r>
            <a:r>
              <a:rPr lang="zh-CN" altLang="en-US" b="1" dirty="0"/>
              <a:t>引用的函数，可以直接插入在输入输出流中</a:t>
            </a:r>
            <a:endParaRPr lang="en-US" altLang="zh-CN" b="1" dirty="0"/>
          </a:p>
          <a:p>
            <a:pPr marL="0" indent="0" eaLnBrk="1" hangingPunct="1">
              <a:lnSpc>
                <a:spcPct val="200000"/>
              </a:lnSpc>
              <a:buNone/>
            </a:pPr>
            <a:r>
              <a:rPr lang="zh-CN" altLang="en-US" b="1" dirty="0"/>
              <a:t>定义输出流操纵符格式如下： </a:t>
            </a:r>
          </a:p>
          <a:p>
            <a:pPr marL="0" indent="0">
              <a:lnSpc>
                <a:spcPct val="120000"/>
              </a:lnSpc>
              <a:buNone/>
            </a:pPr>
            <a:r>
              <a:rPr lang="zh-CN" altLang="en-US" sz="1867" dirty="0"/>
              <a:t> </a:t>
            </a:r>
            <a:r>
              <a:rPr lang="en-US" altLang="zh-CN" sz="1867" dirty="0" err="1"/>
              <a:t>ostream</a:t>
            </a:r>
            <a:r>
              <a:rPr lang="en-US" altLang="zh-CN" sz="1867" dirty="0"/>
              <a:t> &amp;</a:t>
            </a:r>
            <a:r>
              <a:rPr lang="zh-CN" altLang="en-US" sz="1867" dirty="0"/>
              <a:t>操纵符名（</a:t>
            </a:r>
            <a:r>
              <a:rPr lang="en-US" altLang="zh-CN" sz="1867" dirty="0" err="1"/>
              <a:t>ostream</a:t>
            </a:r>
            <a:r>
              <a:rPr lang="en-US" altLang="zh-CN" sz="1867" dirty="0"/>
              <a:t> &amp;</a:t>
            </a:r>
            <a:r>
              <a:rPr lang="en-US" altLang="zh-CN" sz="1867" dirty="0" err="1"/>
              <a:t>os</a:t>
            </a:r>
            <a:r>
              <a:rPr lang="zh-CN" altLang="en-US" sz="1867" dirty="0"/>
              <a:t>）</a:t>
            </a:r>
          </a:p>
          <a:p>
            <a:pPr marL="0" indent="0">
              <a:lnSpc>
                <a:spcPct val="120000"/>
              </a:lnSpc>
              <a:buNone/>
            </a:pPr>
            <a:r>
              <a:rPr lang="zh-CN" altLang="en-US" sz="1867" dirty="0"/>
              <a:t> </a:t>
            </a:r>
            <a:r>
              <a:rPr lang="en-US" altLang="zh-CN" sz="1867" dirty="0"/>
              <a:t>{</a:t>
            </a:r>
          </a:p>
          <a:p>
            <a:pPr marL="0" indent="0">
              <a:lnSpc>
                <a:spcPct val="120000"/>
              </a:lnSpc>
              <a:buNone/>
            </a:pPr>
            <a:r>
              <a:rPr lang="en-US" altLang="zh-CN" sz="1867" dirty="0"/>
              <a:t>      </a:t>
            </a:r>
            <a:r>
              <a:rPr lang="zh-CN" altLang="en-US" sz="1867" dirty="0"/>
              <a:t>需要执行的操作</a:t>
            </a:r>
            <a:endParaRPr lang="en-US" altLang="zh-CN" sz="1867" dirty="0"/>
          </a:p>
          <a:p>
            <a:pPr marL="0" indent="0">
              <a:lnSpc>
                <a:spcPct val="120000"/>
              </a:lnSpc>
              <a:buNone/>
            </a:pPr>
            <a:r>
              <a:rPr lang="en-US" altLang="zh-CN" sz="1867" dirty="0"/>
              <a:t>}</a:t>
            </a:r>
          </a:p>
        </p:txBody>
      </p:sp>
      <p:sp>
        <p:nvSpPr>
          <p:cNvPr id="4" name="TextBox 3"/>
          <p:cNvSpPr txBox="1"/>
          <p:nvPr/>
        </p:nvSpPr>
        <p:spPr>
          <a:xfrm>
            <a:off x="714376" y="4878984"/>
            <a:ext cx="7743825" cy="461665"/>
          </a:xfrm>
          <a:prstGeom prst="rect">
            <a:avLst/>
          </a:prstGeom>
          <a:noFill/>
        </p:spPr>
        <p:txBody>
          <a:bodyPr wrap="square" rtlCol="0">
            <a:spAutoFit/>
          </a:bodyPr>
          <a:lstStyle/>
          <a:p>
            <a:r>
              <a:rPr lang="zh-CN" altLang="en-US" sz="2400" b="1" dirty="0">
                <a:latin typeface="微软雅黑" pitchFamily="34" charset="-122"/>
                <a:ea typeface="微软雅黑" pitchFamily="34" charset="-122"/>
              </a:rPr>
              <a:t>如何定义带参数的流操纵符？</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normAutofit/>
          </a:bodyPr>
          <a:lstStyle/>
          <a:p>
            <a:pPr eaLnBrk="1" hangingPunct="1">
              <a:defRPr/>
            </a:pPr>
            <a:r>
              <a:rPr lang="zh-CN" altLang="en-US" dirty="0"/>
              <a:t>用户自定义的流操纵算子</a:t>
            </a:r>
          </a:p>
        </p:txBody>
      </p:sp>
      <p:sp>
        <p:nvSpPr>
          <p:cNvPr id="405506" name="Rectangle 3"/>
          <p:cNvSpPr>
            <a:spLocks noGrp="1" noChangeArrowheads="1"/>
          </p:cNvSpPr>
          <p:nvPr>
            <p:ph idx="4294967295"/>
          </p:nvPr>
        </p:nvSpPr>
        <p:spPr>
          <a:xfrm>
            <a:off x="860213" y="1320377"/>
            <a:ext cx="5483225" cy="5033963"/>
          </a:xfrm>
        </p:spPr>
        <p:txBody>
          <a:bodyPr>
            <a:normAutofit/>
          </a:bodyPr>
          <a:lstStyle/>
          <a:p>
            <a:pPr eaLnBrk="1" hangingPunct="1">
              <a:buFont typeface="Wingdings" pitchFamily="2" charset="2"/>
              <a:buNone/>
            </a:pPr>
            <a:r>
              <a:rPr lang="en-US" altLang="zh-CN" sz="1867" dirty="0"/>
              <a:t>#include &lt;</a:t>
            </a:r>
            <a:r>
              <a:rPr lang="en-US" altLang="zh-CN" sz="1867" dirty="0" err="1"/>
              <a:t>iostream</a:t>
            </a:r>
            <a:r>
              <a:rPr lang="en-US" altLang="zh-CN" sz="1867" dirty="0"/>
              <a:t>&gt;</a:t>
            </a:r>
          </a:p>
          <a:p>
            <a:pPr eaLnBrk="1" hangingPunct="1">
              <a:buFont typeface="Wingdings" pitchFamily="2" charset="2"/>
              <a:buNone/>
            </a:pPr>
            <a:r>
              <a:rPr lang="en-US" altLang="zh-CN" sz="1867" dirty="0"/>
              <a:t>using namespace std;</a:t>
            </a:r>
          </a:p>
          <a:p>
            <a:pPr eaLnBrk="1" hangingPunct="1">
              <a:buFont typeface="Wingdings" pitchFamily="2" charset="2"/>
              <a:buNone/>
            </a:pPr>
            <a:r>
              <a:rPr lang="en-US" altLang="zh-CN" sz="1867" dirty="0" err="1"/>
              <a:t>ostream</a:t>
            </a:r>
            <a:r>
              <a:rPr lang="en-US" altLang="zh-CN" sz="1867" dirty="0"/>
              <a:t> &amp;tab(</a:t>
            </a:r>
            <a:r>
              <a:rPr lang="en-US" altLang="zh-CN" sz="1867" dirty="0" err="1"/>
              <a:t>ostream</a:t>
            </a:r>
            <a:r>
              <a:rPr lang="en-US" altLang="zh-CN" sz="1867" dirty="0"/>
              <a:t> &amp;</a:t>
            </a:r>
            <a:r>
              <a:rPr lang="en-US" altLang="zh-CN" sz="1867" dirty="0" err="1"/>
              <a:t>os</a:t>
            </a:r>
            <a:r>
              <a:rPr lang="en-US" altLang="zh-CN" sz="1867" dirty="0"/>
              <a:t>)</a:t>
            </a:r>
          </a:p>
          <a:p>
            <a:pPr eaLnBrk="1" hangingPunct="1">
              <a:buFont typeface="Wingdings" pitchFamily="2" charset="2"/>
              <a:buNone/>
            </a:pPr>
            <a:r>
              <a:rPr lang="en-US" altLang="zh-CN" sz="1867" dirty="0"/>
              <a:t>{</a:t>
            </a:r>
          </a:p>
          <a:p>
            <a:pPr eaLnBrk="1" hangingPunct="1">
              <a:buFont typeface="Wingdings" pitchFamily="2" charset="2"/>
              <a:buNone/>
            </a:pPr>
            <a:r>
              <a:rPr lang="en-US" altLang="zh-CN" sz="1867" dirty="0"/>
              <a:t>      return </a:t>
            </a:r>
            <a:r>
              <a:rPr lang="en-US" altLang="zh-CN" sz="1867" dirty="0" err="1"/>
              <a:t>os</a:t>
            </a:r>
            <a:r>
              <a:rPr lang="en-US" altLang="zh-CN" sz="1867" dirty="0"/>
              <a:t> &lt;&lt; '\t';</a:t>
            </a:r>
          </a:p>
          <a:p>
            <a:pPr eaLnBrk="1" hangingPunct="1">
              <a:buFont typeface="Wingdings" pitchFamily="2" charset="2"/>
              <a:buNone/>
            </a:pPr>
            <a:r>
              <a:rPr lang="en-US" altLang="zh-CN" sz="1867" dirty="0"/>
              <a:t>}</a:t>
            </a:r>
          </a:p>
          <a:p>
            <a:pPr eaLnBrk="1" hangingPunct="1">
              <a:buFont typeface="Wingdings" pitchFamily="2" charset="2"/>
              <a:buNone/>
            </a:pPr>
            <a:r>
              <a:rPr lang="en-US" altLang="zh-CN" sz="1867" dirty="0" err="1"/>
              <a:t>int</a:t>
            </a:r>
            <a:r>
              <a:rPr lang="en-US" altLang="zh-CN" sz="1867" dirty="0"/>
              <a:t> main()</a:t>
            </a:r>
          </a:p>
          <a:p>
            <a:pPr eaLnBrk="1" hangingPunct="1">
              <a:buFont typeface="Wingdings" pitchFamily="2" charset="2"/>
              <a:buNone/>
            </a:pPr>
            <a:r>
              <a:rPr lang="en-US" altLang="zh-CN" sz="1867" dirty="0"/>
              <a:t>{ </a:t>
            </a:r>
          </a:p>
          <a:p>
            <a:pPr eaLnBrk="1" hangingPunct="1">
              <a:buFont typeface="Wingdings" pitchFamily="2" charset="2"/>
              <a:buNone/>
            </a:pPr>
            <a:r>
              <a:rPr lang="en-US" altLang="zh-CN" sz="1867" dirty="0"/>
              <a:t>      </a:t>
            </a:r>
            <a:r>
              <a:rPr lang="en-US" altLang="zh-CN" sz="1867" dirty="0" err="1"/>
              <a:t>int</a:t>
            </a:r>
            <a:r>
              <a:rPr lang="en-US" altLang="zh-CN" sz="1867" dirty="0"/>
              <a:t> a=5,b=7;</a:t>
            </a:r>
          </a:p>
          <a:p>
            <a:pPr eaLnBrk="1" hangingPunct="1">
              <a:buFont typeface="Wingdings" pitchFamily="2" charset="2"/>
              <a:buNone/>
            </a:pPr>
            <a:r>
              <a:rPr lang="en-US" altLang="zh-CN" sz="1867" dirty="0"/>
              <a:t>     </a:t>
            </a:r>
            <a:r>
              <a:rPr lang="en-US" altLang="zh-CN" sz="1867" dirty="0" err="1"/>
              <a:t>cout</a:t>
            </a:r>
            <a:r>
              <a:rPr lang="en-US" altLang="zh-CN" sz="1867" dirty="0"/>
              <a:t> &lt;&lt; a &lt;&lt; tab &lt;&lt; b &lt;&lt;</a:t>
            </a:r>
            <a:r>
              <a:rPr lang="en-US" altLang="zh-CN" sz="1867" dirty="0" err="1"/>
              <a:t>endl</a:t>
            </a:r>
            <a:r>
              <a:rPr lang="en-US" altLang="zh-CN" sz="1867" dirty="0"/>
              <a:t>;</a:t>
            </a:r>
          </a:p>
          <a:p>
            <a:pPr eaLnBrk="1" hangingPunct="1">
              <a:buFont typeface="Wingdings" pitchFamily="2" charset="2"/>
              <a:buNone/>
            </a:pPr>
            <a:r>
              <a:rPr lang="en-US" altLang="zh-CN" sz="1867" dirty="0"/>
              <a:t>     return 0;</a:t>
            </a:r>
            <a:endParaRPr lang="pt-BR" altLang="zh-CN" sz="1867" dirty="0"/>
          </a:p>
          <a:p>
            <a:pPr eaLnBrk="1" hangingPunct="1">
              <a:buFont typeface="Wingdings" pitchFamily="2" charset="2"/>
              <a:buNone/>
            </a:pPr>
            <a:r>
              <a:rPr lang="pt-BR" altLang="zh-CN" sz="1867" dirty="0"/>
              <a:t>} </a:t>
            </a:r>
            <a:endParaRPr lang="en-US" altLang="zh-CN" sz="1867" dirty="0"/>
          </a:p>
        </p:txBody>
      </p:sp>
      <p:sp>
        <p:nvSpPr>
          <p:cNvPr id="3647493" name="Rectangle 5"/>
          <p:cNvSpPr>
            <a:spLocks noChangeArrowheads="1"/>
          </p:cNvSpPr>
          <p:nvPr/>
        </p:nvSpPr>
        <p:spPr bwMode="auto">
          <a:xfrm>
            <a:off x="6701367" y="3021023"/>
            <a:ext cx="1918757" cy="379656"/>
          </a:xfrm>
          <a:prstGeom prst="rect">
            <a:avLst/>
          </a:prstGeom>
          <a:noFill/>
          <a:ln w="12700" cap="sq" algn="ctr">
            <a:solidFill>
              <a:schemeClr val="tx1"/>
            </a:solidFill>
            <a:miter lim="800000"/>
            <a:headEnd type="none" w="sm" len="sm"/>
            <a:tailEnd type="none" w="sm" len="sm"/>
          </a:ln>
        </p:spPr>
        <p:txBody>
          <a:bodyPr wrap="square" anchor="ctr">
            <a:spAutoFit/>
          </a:bodyPr>
          <a:lstStyle/>
          <a:p>
            <a:r>
              <a:rPr lang="pt-BR" altLang="zh-CN" sz="1867"/>
              <a:t>5           7</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3647493"/>
                                        </p:tgtEl>
                                        <p:attrNameLst>
                                          <p:attrName>style.visibility</p:attrName>
                                        </p:attrNameLst>
                                      </p:cBhvr>
                                      <p:to>
                                        <p:strVal val="visible"/>
                                      </p:to>
                                    </p:set>
                                    <p:animEffect transition="in" filter="wedge">
                                      <p:cBhvr>
                                        <p:cTn id="7" dur="2000"/>
                                        <p:tgtEl>
                                          <p:spTgt spid="3647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7493" grpId="0" animBg="1"/>
    </p:bld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1042" name="Rectangle 2"/>
          <p:cNvSpPr>
            <a:spLocks noGrp="1" noChangeArrowheads="1"/>
          </p:cNvSpPr>
          <p:nvPr>
            <p:ph type="title"/>
          </p:nvPr>
        </p:nvSpPr>
        <p:spPr/>
        <p:txBody>
          <a:bodyPr/>
          <a:lstStyle/>
          <a:p>
            <a:pPr eaLnBrk="1" hangingPunct="1">
              <a:defRPr/>
            </a:pPr>
            <a:r>
              <a:rPr lang="zh-CN" altLang="en-US" dirty="0"/>
              <a:t>文件的概念</a:t>
            </a:r>
          </a:p>
        </p:txBody>
      </p:sp>
      <p:sp>
        <p:nvSpPr>
          <p:cNvPr id="5" name="矩形 4"/>
          <p:cNvSpPr/>
          <p:nvPr/>
        </p:nvSpPr>
        <p:spPr>
          <a:xfrm>
            <a:off x="742951" y="1628775"/>
            <a:ext cx="10858499" cy="4340227"/>
          </a:xfrm>
          <a:prstGeom prst="rect">
            <a:avLst/>
          </a:prstGeom>
        </p:spPr>
        <p:txBody>
          <a:bodyPr wrap="square">
            <a:spAutoFit/>
          </a:bodyPr>
          <a:lstStyle/>
          <a:p>
            <a:pPr>
              <a:spcBef>
                <a:spcPts val="800"/>
              </a:spcBef>
            </a:pPr>
            <a:r>
              <a:rPr lang="zh-CN" altLang="pt-BR" sz="2400" b="1" dirty="0">
                <a:latin typeface="微软雅黑" pitchFamily="34" charset="-122"/>
                <a:ea typeface="微软雅黑" pitchFamily="34" charset="-122"/>
              </a:rPr>
              <a:t>文件是驻留在外存储器上、具有标识名的一组信息集合，用来永久保存数据。</a:t>
            </a:r>
          </a:p>
          <a:p>
            <a:pPr>
              <a:spcBef>
                <a:spcPts val="2400"/>
              </a:spcBef>
            </a:pPr>
            <a:r>
              <a:rPr lang="zh-CN" altLang="pt-BR" sz="2400" b="1" dirty="0">
                <a:latin typeface="微软雅黑" pitchFamily="34" charset="-122"/>
                <a:ea typeface="微软雅黑" pitchFamily="34" charset="-122"/>
              </a:rPr>
              <a:t>与文件相关的概念</a:t>
            </a:r>
          </a:p>
          <a:p>
            <a:pPr>
              <a:spcBef>
                <a:spcPts val="800"/>
              </a:spcBef>
            </a:pPr>
            <a:r>
              <a:rPr lang="zh-CN" altLang="pt-BR" sz="1867" dirty="0">
                <a:latin typeface="微软雅黑" pitchFamily="34" charset="-122"/>
                <a:ea typeface="微软雅黑" pitchFamily="34" charset="-122"/>
              </a:rPr>
              <a:t>数据项（字段）</a:t>
            </a:r>
          </a:p>
          <a:p>
            <a:pPr>
              <a:spcBef>
                <a:spcPts val="800"/>
              </a:spcBef>
            </a:pPr>
            <a:r>
              <a:rPr lang="zh-CN" altLang="pt-BR" sz="1867" dirty="0">
                <a:latin typeface="微软雅黑" pitchFamily="34" charset="-122"/>
                <a:ea typeface="微软雅黑" pitchFamily="34" charset="-122"/>
              </a:rPr>
              <a:t>记录</a:t>
            </a:r>
          </a:p>
          <a:p>
            <a:pPr>
              <a:spcBef>
                <a:spcPts val="800"/>
              </a:spcBef>
            </a:pPr>
            <a:r>
              <a:rPr lang="zh-CN" altLang="pt-BR" sz="1867" dirty="0">
                <a:latin typeface="微软雅黑" pitchFamily="34" charset="-122"/>
                <a:ea typeface="微软雅黑" pitchFamily="34" charset="-122"/>
              </a:rPr>
              <a:t>文件</a:t>
            </a:r>
          </a:p>
          <a:p>
            <a:pPr>
              <a:spcBef>
                <a:spcPts val="800"/>
              </a:spcBef>
            </a:pPr>
            <a:r>
              <a:rPr lang="zh-CN" altLang="pt-BR" sz="1867" dirty="0">
                <a:latin typeface="微软雅黑" pitchFamily="34" charset="-122"/>
                <a:ea typeface="微软雅黑" pitchFamily="34" charset="-122"/>
              </a:rPr>
              <a:t>数据库</a:t>
            </a:r>
          </a:p>
          <a:p>
            <a:pPr>
              <a:spcBef>
                <a:spcPts val="800"/>
              </a:spcBef>
            </a:pPr>
            <a:endParaRPr lang="en-US" altLang="zh-CN" sz="1867" dirty="0">
              <a:latin typeface="微软雅黑" pitchFamily="34" charset="-122"/>
              <a:ea typeface="微软雅黑" pitchFamily="34" charset="-122"/>
            </a:endParaRPr>
          </a:p>
          <a:p>
            <a:pPr>
              <a:spcBef>
                <a:spcPts val="800"/>
              </a:spcBef>
            </a:pPr>
            <a:r>
              <a:rPr lang="zh-CN" altLang="pt-BR" sz="1867" dirty="0">
                <a:latin typeface="微软雅黑" pitchFamily="34" charset="-122"/>
                <a:ea typeface="微软雅黑" pitchFamily="34" charset="-122"/>
              </a:rPr>
              <a:t>如在一个图书管理系统中，有一个数据库。这个数据库由书目文件、读者文件及其它辅助文件组成。书目文件中保存的是图书馆中的所有书目信息，每本书的信息构成一条记录。每本书需要保存的信息有：书名、作者、出版年月、分类号、</a:t>
            </a:r>
            <a:r>
              <a:rPr lang="pt-BR" altLang="zh-CN" sz="1867" dirty="0">
                <a:latin typeface="微软雅黑" pitchFamily="34" charset="-122"/>
                <a:ea typeface="微软雅黑" pitchFamily="34" charset="-122"/>
              </a:rPr>
              <a:t>ISBN</a:t>
            </a:r>
            <a:r>
              <a:rPr lang="zh-CN" altLang="pt-BR" sz="1867" dirty="0">
                <a:latin typeface="微软雅黑" pitchFamily="34" charset="-122"/>
                <a:ea typeface="微软雅黑" pitchFamily="34" charset="-122"/>
              </a:rPr>
              <a:t>号、图书馆的馆藏号以及一些流通信息。其中书名是一个字段，作者也是一个字段。 </a:t>
            </a:r>
            <a:endParaRPr lang="zh-CN" altLang="en-US" sz="1867" dirty="0">
              <a:latin typeface="微软雅黑" pitchFamily="34" charset="-122"/>
              <a:ea typeface="微软雅黑" pitchFamily="34" charset="-122"/>
            </a:endParaRPr>
          </a:p>
        </p:txBody>
      </p:sp>
    </p:spTree>
  </p:cSld>
  <p:clrMapOvr>
    <a:masterClrMapping/>
  </p:clrMapOvr>
  <p:transition spd="med">
    <p:fade/>
  </p:transition>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1042" name="Rectangle 2"/>
          <p:cNvSpPr>
            <a:spLocks noGrp="1" noChangeArrowheads="1"/>
          </p:cNvSpPr>
          <p:nvPr>
            <p:ph type="title"/>
          </p:nvPr>
        </p:nvSpPr>
        <p:spPr/>
        <p:txBody>
          <a:bodyPr/>
          <a:lstStyle/>
          <a:p>
            <a:pPr>
              <a:defRPr/>
            </a:pPr>
            <a:r>
              <a:rPr lang="zh-CN" altLang="en-US" noProof="1"/>
              <a:t>外存与内存</a:t>
            </a:r>
            <a:endParaRPr lang="zh-CN" altLang="en-US" dirty="0"/>
          </a:p>
        </p:txBody>
      </p:sp>
      <p:sp>
        <p:nvSpPr>
          <p:cNvPr id="5" name="矩形 4"/>
          <p:cNvSpPr/>
          <p:nvPr/>
        </p:nvSpPr>
        <p:spPr>
          <a:xfrm>
            <a:off x="619125" y="1181101"/>
            <a:ext cx="7915275" cy="1458220"/>
          </a:xfrm>
          <a:prstGeom prst="rect">
            <a:avLst/>
          </a:prstGeom>
        </p:spPr>
        <p:txBody>
          <a:bodyPr wrap="square">
            <a:spAutoFit/>
          </a:bodyPr>
          <a:lstStyle/>
          <a:p>
            <a:pPr>
              <a:lnSpc>
                <a:spcPct val="200000"/>
              </a:lnSpc>
            </a:pPr>
            <a:r>
              <a:rPr lang="zh-CN" altLang="en-US" sz="2400" b="1" dirty="0">
                <a:latin typeface="微软雅黑" pitchFamily="34" charset="-122"/>
                <a:ea typeface="微软雅黑" pitchFamily="34" charset="-122"/>
              </a:rPr>
              <a:t>程序可以直接访问内存中的数据，但不能直接访问外存</a:t>
            </a:r>
          </a:p>
          <a:p>
            <a:pPr>
              <a:lnSpc>
                <a:spcPct val="200000"/>
              </a:lnSpc>
            </a:pPr>
            <a:r>
              <a:rPr lang="zh-CN" altLang="en-US" sz="2400" b="1" dirty="0">
                <a:latin typeface="微软雅黑" pitchFamily="34" charset="-122"/>
                <a:ea typeface="微软雅黑" pitchFamily="34" charset="-122"/>
              </a:rPr>
              <a:t>外存访问原理</a:t>
            </a:r>
          </a:p>
        </p:txBody>
      </p:sp>
      <p:pic>
        <p:nvPicPr>
          <p:cNvPr id="6" name="图片 4" descr="20170107_112148"/>
          <p:cNvPicPr>
            <a:picLocks noChangeAspect="1" noChangeArrowheads="1"/>
          </p:cNvPicPr>
          <p:nvPr/>
        </p:nvPicPr>
        <p:blipFill>
          <a:blip r:embed="rId2" cstate="print">
            <a:lum bright="30000"/>
          </a:blip>
          <a:srcRect l="10043" t="194" r="-10661" b="-194"/>
          <a:stretch>
            <a:fillRect/>
          </a:stretch>
        </p:blipFill>
        <p:spPr bwMode="auto">
          <a:xfrm>
            <a:off x="914401" y="2905125"/>
            <a:ext cx="6757660" cy="3168352"/>
          </a:xfrm>
          <a:prstGeom prst="rect">
            <a:avLst/>
          </a:prstGeom>
          <a:noFill/>
          <a:ln w="9525">
            <a:noFill/>
            <a:miter lim="800000"/>
            <a:headEnd/>
            <a:tailEnd/>
          </a:ln>
        </p:spPr>
      </p:pic>
      <p:sp>
        <p:nvSpPr>
          <p:cNvPr id="7" name="矩形 6"/>
          <p:cNvSpPr/>
          <p:nvPr/>
        </p:nvSpPr>
        <p:spPr>
          <a:xfrm>
            <a:off x="7672060" y="2012275"/>
            <a:ext cx="3937792" cy="2575257"/>
          </a:xfrm>
          <a:prstGeom prst="rect">
            <a:avLst/>
          </a:prstGeom>
        </p:spPr>
        <p:txBody>
          <a:bodyPr wrap="square">
            <a:spAutoFit/>
          </a:bodyPr>
          <a:lstStyle/>
          <a:p>
            <a:pPr eaLnBrk="0" hangingPunct="0">
              <a:spcBef>
                <a:spcPts val="800"/>
              </a:spcBef>
            </a:pPr>
            <a:r>
              <a:rPr lang="zh-CN" altLang="en-US" sz="2400" b="1" dirty="0">
                <a:latin typeface="微软雅黑" pitchFamily="34" charset="-122"/>
                <a:ea typeface="微软雅黑" pitchFamily="34" charset="-122"/>
              </a:rPr>
              <a:t>磁道</a:t>
            </a:r>
            <a:endParaRPr lang="en-US" altLang="zh-CN" sz="2400" b="1" dirty="0">
              <a:latin typeface="微软雅黑" pitchFamily="34" charset="-122"/>
              <a:ea typeface="微软雅黑" pitchFamily="34" charset="-122"/>
            </a:endParaRPr>
          </a:p>
          <a:p>
            <a:pPr eaLnBrk="0" hangingPunct="0">
              <a:spcBef>
                <a:spcPts val="800"/>
              </a:spcBef>
            </a:pPr>
            <a:r>
              <a:rPr lang="zh-CN" altLang="en-US" sz="1867" dirty="0"/>
              <a:t>存储信息的场所</a:t>
            </a:r>
            <a:endParaRPr lang="en-US" altLang="zh-CN" sz="1867" dirty="0"/>
          </a:p>
          <a:p>
            <a:pPr eaLnBrk="0" hangingPunct="0">
              <a:spcBef>
                <a:spcPts val="800"/>
              </a:spcBef>
            </a:pPr>
            <a:r>
              <a:rPr lang="zh-CN" altLang="en-US" sz="2400" b="1" dirty="0">
                <a:latin typeface="微软雅黑" pitchFamily="34" charset="-122"/>
                <a:ea typeface="微软雅黑" pitchFamily="34" charset="-122"/>
              </a:rPr>
              <a:t>柱面</a:t>
            </a:r>
            <a:endParaRPr lang="en-US" altLang="zh-CN" sz="2400" b="1" dirty="0">
              <a:latin typeface="微软雅黑" pitchFamily="34" charset="-122"/>
              <a:ea typeface="微软雅黑" pitchFamily="34" charset="-122"/>
            </a:endParaRPr>
          </a:p>
          <a:p>
            <a:pPr eaLnBrk="0" hangingPunct="0">
              <a:spcBef>
                <a:spcPts val="800"/>
              </a:spcBef>
            </a:pPr>
            <a:r>
              <a:rPr lang="zh-CN" altLang="en-US" sz="1867" dirty="0"/>
              <a:t>不同盘片的同一磁道</a:t>
            </a:r>
            <a:endParaRPr lang="en-US" altLang="zh-CN" sz="1867" dirty="0"/>
          </a:p>
          <a:p>
            <a:pPr eaLnBrk="0" hangingPunct="0">
              <a:spcBef>
                <a:spcPts val="800"/>
              </a:spcBef>
            </a:pPr>
            <a:r>
              <a:rPr lang="zh-CN" altLang="en-US" sz="2400" b="1" dirty="0">
                <a:latin typeface="微软雅黑" pitchFamily="34" charset="-122"/>
                <a:ea typeface="微软雅黑" pitchFamily="34" charset="-122"/>
              </a:rPr>
              <a:t>扇区</a:t>
            </a:r>
            <a:endParaRPr lang="en-US" altLang="zh-CN" sz="2400" b="1" dirty="0">
              <a:latin typeface="微软雅黑" pitchFamily="34" charset="-122"/>
              <a:ea typeface="微软雅黑" pitchFamily="34" charset="-122"/>
            </a:endParaRPr>
          </a:p>
          <a:p>
            <a:pPr eaLnBrk="0" hangingPunct="0">
              <a:spcBef>
                <a:spcPts val="800"/>
              </a:spcBef>
            </a:pPr>
            <a:r>
              <a:rPr lang="zh-CN" altLang="en-US" sz="1867" dirty="0"/>
              <a:t>磁道划分成扇区，存储一个数据块</a:t>
            </a:r>
          </a:p>
        </p:txBody>
      </p:sp>
      <p:sp>
        <p:nvSpPr>
          <p:cNvPr id="8" name="矩形 7"/>
          <p:cNvSpPr/>
          <p:nvPr/>
        </p:nvSpPr>
        <p:spPr>
          <a:xfrm>
            <a:off x="7672060" y="4905375"/>
            <a:ext cx="3937792" cy="1631409"/>
          </a:xfrm>
          <a:prstGeom prst="rect">
            <a:avLst/>
          </a:prstGeom>
        </p:spPr>
        <p:txBody>
          <a:bodyPr wrap="square">
            <a:spAutoFit/>
          </a:bodyPr>
          <a:lstStyle/>
          <a:p>
            <a:pPr eaLnBrk="0" hangingPunct="0">
              <a:spcBef>
                <a:spcPts val="800"/>
              </a:spcBef>
            </a:pPr>
            <a:r>
              <a:rPr lang="zh-CN" altLang="en-US" sz="2400" b="1" dirty="0">
                <a:latin typeface="微软雅黑" pitchFamily="34" charset="-122"/>
                <a:ea typeface="微软雅黑" pitchFamily="34" charset="-122"/>
              </a:rPr>
              <a:t>访问速度</a:t>
            </a:r>
            <a:endParaRPr lang="en-US" altLang="zh-CN" sz="2400" b="1" dirty="0">
              <a:latin typeface="微软雅黑" pitchFamily="34" charset="-122"/>
              <a:ea typeface="微软雅黑" pitchFamily="34" charset="-122"/>
            </a:endParaRPr>
          </a:p>
          <a:p>
            <a:pPr eaLnBrk="0" hangingPunct="0">
              <a:spcBef>
                <a:spcPts val="800"/>
              </a:spcBef>
            </a:pPr>
            <a:r>
              <a:rPr lang="en-US" altLang="zh-CN" sz="1867" dirty="0">
                <a:latin typeface="微软雅黑" pitchFamily="34" charset="-122"/>
                <a:ea typeface="微软雅黑" pitchFamily="34" charset="-122"/>
              </a:rPr>
              <a:t>5400</a:t>
            </a:r>
            <a:r>
              <a:rPr lang="zh-CN" altLang="en-US" sz="1867" dirty="0">
                <a:latin typeface="微软雅黑" pitchFamily="34" charset="-122"/>
                <a:ea typeface="微软雅黑" pitchFamily="34" charset="-122"/>
              </a:rPr>
              <a:t>转：</a:t>
            </a:r>
            <a:r>
              <a:rPr lang="en-US" altLang="zh-CN" sz="1867" dirty="0">
                <a:latin typeface="微软雅黑" pitchFamily="34" charset="-122"/>
                <a:ea typeface="微软雅黑" pitchFamily="34" charset="-122"/>
              </a:rPr>
              <a:t>50-90MB/s</a:t>
            </a:r>
          </a:p>
          <a:p>
            <a:pPr eaLnBrk="0" hangingPunct="0">
              <a:spcBef>
                <a:spcPts val="800"/>
              </a:spcBef>
            </a:pPr>
            <a:r>
              <a:rPr lang="en-US" altLang="zh-CN" sz="1867" dirty="0">
                <a:latin typeface="微软雅黑" pitchFamily="34" charset="-122"/>
                <a:ea typeface="微软雅黑" pitchFamily="34" charset="-122"/>
              </a:rPr>
              <a:t>7200</a:t>
            </a:r>
            <a:r>
              <a:rPr lang="zh-CN" altLang="en-US" sz="1867" dirty="0">
                <a:latin typeface="微软雅黑" pitchFamily="34" charset="-122"/>
                <a:ea typeface="微软雅黑" pitchFamily="34" charset="-122"/>
              </a:rPr>
              <a:t>转：</a:t>
            </a:r>
            <a:r>
              <a:rPr lang="en-US" altLang="zh-CN" sz="1867" dirty="0">
                <a:latin typeface="微软雅黑" pitchFamily="34" charset="-122"/>
                <a:ea typeface="微软雅黑" pitchFamily="34" charset="-122"/>
              </a:rPr>
              <a:t>90-190MB/s</a:t>
            </a:r>
          </a:p>
          <a:p>
            <a:pPr eaLnBrk="0" hangingPunct="0">
              <a:spcBef>
                <a:spcPts val="800"/>
              </a:spcBef>
            </a:pPr>
            <a:r>
              <a:rPr lang="zh-CN" altLang="en-US" sz="1867" dirty="0">
                <a:latin typeface="微软雅黑" pitchFamily="34" charset="-122"/>
                <a:ea typeface="微软雅黑" pitchFamily="34" charset="-122"/>
              </a:rPr>
              <a:t>固态硬盘：</a:t>
            </a:r>
            <a:r>
              <a:rPr lang="en-US" altLang="zh-CN" sz="1867" dirty="0">
                <a:latin typeface="微软雅黑" pitchFamily="34" charset="-122"/>
                <a:ea typeface="微软雅黑" pitchFamily="34" charset="-122"/>
              </a:rPr>
              <a:t>500MB/s</a:t>
            </a:r>
            <a:endParaRPr lang="en-US" altLang="zh-CN" sz="2400" dirty="0">
              <a:latin typeface="微软雅黑" pitchFamily="34" charset="-122"/>
              <a:ea typeface="微软雅黑" pitchFamily="34" charset="-122"/>
            </a:endParaRPr>
          </a:p>
        </p:txBody>
      </p:sp>
    </p:spTree>
  </p:cSld>
  <p:clrMapOvr>
    <a:masterClrMapping/>
  </p:clrMapOvr>
  <p:transition spd="med">
    <p:fade/>
  </p:transition>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标题 1"/>
          <p:cNvSpPr>
            <a:spLocks noGrp="1"/>
          </p:cNvSpPr>
          <p:nvPr>
            <p:ph type="title"/>
          </p:nvPr>
        </p:nvSpPr>
        <p:spPr/>
        <p:txBody>
          <a:bodyPr vert="horz" wrap="square" lIns="121920" tIns="60960" rIns="121920" bIns="60960" numCol="1" anchor="ctr" anchorCtr="0" compatLnSpc="1"/>
          <a:lstStyle/>
          <a:p>
            <a:pPr>
              <a:defRPr/>
            </a:pPr>
            <a:r>
              <a:rPr lang="zh-CN" altLang="en-US" noProof="1"/>
              <a:t>外存储器的访问</a:t>
            </a:r>
          </a:p>
        </p:txBody>
      </p:sp>
      <p:sp>
        <p:nvSpPr>
          <p:cNvPr id="409603" name="内容占位符 2"/>
          <p:cNvSpPr>
            <a:spLocks noGrp="1" noChangeArrowheads="1"/>
          </p:cNvSpPr>
          <p:nvPr>
            <p:ph idx="4294967295"/>
          </p:nvPr>
        </p:nvSpPr>
        <p:spPr>
          <a:xfrm>
            <a:off x="739476" y="1290786"/>
            <a:ext cx="11233150" cy="1276350"/>
          </a:xfrm>
        </p:spPr>
        <p:txBody>
          <a:bodyPr>
            <a:normAutofit fontScale="77500" lnSpcReduction="20000"/>
          </a:bodyPr>
          <a:lstStyle/>
          <a:p>
            <a:pPr marL="0" indent="0">
              <a:lnSpc>
                <a:spcPct val="130000"/>
              </a:lnSpc>
              <a:spcBef>
                <a:spcPct val="0"/>
              </a:spcBef>
              <a:buNone/>
            </a:pPr>
            <a:r>
              <a:rPr lang="zh-CN" altLang="en-US" dirty="0"/>
              <a:t>外存储器中的信息以文件为单位</a:t>
            </a:r>
            <a:endParaRPr lang="en-US" altLang="zh-CN" dirty="0"/>
          </a:p>
          <a:p>
            <a:pPr marL="0" indent="0">
              <a:lnSpc>
                <a:spcPct val="130000"/>
              </a:lnSpc>
              <a:spcBef>
                <a:spcPct val="0"/>
              </a:spcBef>
              <a:buNone/>
            </a:pPr>
            <a:r>
              <a:rPr lang="zh-CN" altLang="en-US" dirty="0"/>
              <a:t>每个文件对应一个对象</a:t>
            </a:r>
            <a:endParaRPr lang="en-US" altLang="zh-CN" dirty="0"/>
          </a:p>
          <a:p>
            <a:pPr marL="0" indent="0">
              <a:lnSpc>
                <a:spcPct val="130000"/>
              </a:lnSpc>
              <a:spcBef>
                <a:spcPct val="0"/>
              </a:spcBef>
              <a:buNone/>
            </a:pPr>
            <a:r>
              <a:rPr lang="zh-CN" altLang="en-US" dirty="0"/>
              <a:t>每个对象在内存有一个缓冲区存放正在处理的文件中的数据块</a:t>
            </a:r>
            <a:endParaRPr lang="en-US" altLang="zh-CN" dirty="0"/>
          </a:p>
          <a:p>
            <a:pPr marL="0" indent="0">
              <a:lnSpc>
                <a:spcPct val="130000"/>
              </a:lnSpc>
              <a:spcBef>
                <a:spcPct val="0"/>
              </a:spcBef>
              <a:buNone/>
            </a:pPr>
            <a:endParaRPr lang="zh-CN" altLang="en-US" dirty="0"/>
          </a:p>
        </p:txBody>
      </p:sp>
      <p:grpSp>
        <p:nvGrpSpPr>
          <p:cNvPr id="6" name="Group 2"/>
          <p:cNvGrpSpPr>
            <a:grpSpLocks/>
          </p:cNvGrpSpPr>
          <p:nvPr/>
        </p:nvGrpSpPr>
        <p:grpSpPr bwMode="auto">
          <a:xfrm>
            <a:off x="803276" y="3848843"/>
            <a:ext cx="8545193" cy="2025687"/>
            <a:chOff x="2521" y="11226"/>
            <a:chExt cx="6942" cy="2177"/>
          </a:xfrm>
        </p:grpSpPr>
        <p:sp>
          <p:nvSpPr>
            <p:cNvPr id="7" name="AutoShape 3"/>
            <p:cNvSpPr>
              <a:spLocks noChangeArrowheads="1"/>
            </p:cNvSpPr>
            <p:nvPr/>
          </p:nvSpPr>
          <p:spPr bwMode="auto">
            <a:xfrm>
              <a:off x="2758" y="11997"/>
              <a:ext cx="1244" cy="626"/>
            </a:xfrm>
            <a:prstGeom prst="flowChartPunchedTape">
              <a:avLst/>
            </a:prstGeom>
            <a:noFill/>
            <a:ln w="9525">
              <a:solidFill>
                <a:schemeClr val="tx2"/>
              </a:solidFill>
              <a:miter lim="800000"/>
              <a:headEnd/>
              <a:tailEnd/>
            </a:ln>
          </p:spPr>
          <p:txBody>
            <a:bodyPr lIns="0" tIns="0" rIns="0" bIns="0"/>
            <a:lstStyle/>
            <a:p>
              <a:pPr algn="ctr"/>
              <a:r>
                <a:rPr lang="zh-CN" altLang="en-US" sz="1867" dirty="0"/>
                <a:t>程序</a:t>
              </a:r>
              <a:endParaRPr lang="en-US" altLang="zh-CN" sz="1867" dirty="0"/>
            </a:p>
          </p:txBody>
        </p:sp>
        <p:sp>
          <p:nvSpPr>
            <p:cNvPr id="8" name="Text Box 4"/>
            <p:cNvSpPr txBox="1">
              <a:spLocks noChangeArrowheads="1"/>
            </p:cNvSpPr>
            <p:nvPr/>
          </p:nvSpPr>
          <p:spPr bwMode="auto">
            <a:xfrm>
              <a:off x="4792" y="11539"/>
              <a:ext cx="1383" cy="654"/>
            </a:xfrm>
            <a:prstGeom prst="rect">
              <a:avLst/>
            </a:prstGeom>
            <a:noFill/>
            <a:ln w="9525">
              <a:solidFill>
                <a:srgbClr val="7F7F7F"/>
              </a:solidFill>
              <a:miter lim="800000"/>
              <a:headEnd/>
              <a:tailEnd/>
            </a:ln>
          </p:spPr>
          <p:txBody>
            <a:bodyPr lIns="0" tIns="0" rIns="0" bIns="0"/>
            <a:lstStyle/>
            <a:p>
              <a:pPr algn="ctr"/>
              <a:r>
                <a:rPr lang="zh-CN" altLang="en-US" sz="1867">
                  <a:ea typeface="宋体" pitchFamily="2" charset="-122"/>
                </a:rPr>
                <a:t>输入</a:t>
              </a:r>
              <a:br>
                <a:rPr lang="en-US" altLang="zh-CN" sz="1867">
                  <a:ea typeface="宋体" pitchFamily="2" charset="-122"/>
                </a:rPr>
              </a:br>
              <a:r>
                <a:rPr lang="zh-CN" altLang="en-US" sz="1867">
                  <a:ea typeface="宋体" pitchFamily="2" charset="-122"/>
                </a:rPr>
                <a:t>缓冲区</a:t>
              </a:r>
              <a:endParaRPr lang="zh-CN" altLang="zh-CN" sz="1867">
                <a:ea typeface="宋体" pitchFamily="2" charset="-122"/>
              </a:endParaRPr>
            </a:p>
          </p:txBody>
        </p:sp>
        <p:sp>
          <p:nvSpPr>
            <p:cNvPr id="9" name="Text Box 5"/>
            <p:cNvSpPr txBox="1">
              <a:spLocks noChangeArrowheads="1"/>
            </p:cNvSpPr>
            <p:nvPr/>
          </p:nvSpPr>
          <p:spPr bwMode="auto">
            <a:xfrm>
              <a:off x="4807" y="12436"/>
              <a:ext cx="1384" cy="696"/>
            </a:xfrm>
            <a:prstGeom prst="rect">
              <a:avLst/>
            </a:prstGeom>
            <a:noFill/>
            <a:ln w="9525">
              <a:solidFill>
                <a:srgbClr val="7F7F7F"/>
              </a:solidFill>
              <a:miter lim="800000"/>
              <a:headEnd/>
              <a:tailEnd/>
            </a:ln>
          </p:spPr>
          <p:txBody>
            <a:bodyPr lIns="0" tIns="0" rIns="0" bIns="0"/>
            <a:lstStyle/>
            <a:p>
              <a:pPr algn="ctr"/>
              <a:r>
                <a:rPr lang="zh-CN" altLang="en-US" sz="1867">
                  <a:ea typeface="宋体" pitchFamily="2" charset="-122"/>
                </a:rPr>
                <a:t>输出</a:t>
              </a:r>
              <a:br>
                <a:rPr lang="en-US" altLang="zh-CN" sz="1867">
                  <a:ea typeface="宋体" pitchFamily="2" charset="-122"/>
                </a:rPr>
              </a:br>
              <a:r>
                <a:rPr lang="zh-CN" altLang="en-US" sz="1867">
                  <a:ea typeface="宋体" pitchFamily="2" charset="-122"/>
                </a:rPr>
                <a:t>缓冲区</a:t>
              </a:r>
              <a:endParaRPr lang="zh-CN" altLang="zh-CN" sz="1867">
                <a:ea typeface="宋体" pitchFamily="2" charset="-122"/>
              </a:endParaRPr>
            </a:p>
          </p:txBody>
        </p:sp>
        <p:sp>
          <p:nvSpPr>
            <p:cNvPr id="10" name="AutoShape 6"/>
            <p:cNvSpPr>
              <a:spLocks noChangeArrowheads="1"/>
            </p:cNvSpPr>
            <p:nvPr/>
          </p:nvSpPr>
          <p:spPr bwMode="auto">
            <a:xfrm>
              <a:off x="7873" y="11743"/>
              <a:ext cx="1320" cy="1075"/>
            </a:xfrm>
            <a:prstGeom prst="can">
              <a:avLst>
                <a:gd name="adj" fmla="val 25000"/>
              </a:avLst>
            </a:prstGeom>
            <a:solidFill>
              <a:schemeClr val="accent2">
                <a:lumMod val="20000"/>
                <a:lumOff val="80000"/>
              </a:schemeClr>
            </a:solidFill>
            <a:ln w="9525">
              <a:solidFill>
                <a:srgbClr val="000000"/>
              </a:solidFill>
              <a:round/>
            </a:ln>
            <a:effectLst/>
          </p:spPr>
          <p:txBody>
            <a:bodyPr lIns="0" tIns="0" rIns="0" bIns="0"/>
            <a:lstStyle/>
            <a:p>
              <a:pPr eaLnBrk="0" hangingPunct="0">
                <a:spcBef>
                  <a:spcPct val="50000"/>
                </a:spcBef>
                <a:defRPr/>
              </a:pPr>
              <a:endParaRPr lang="zh-CN" altLang="en-US" sz="1867" b="1">
                <a:ea typeface="宋体" panose="02010600030101010101" pitchFamily="2" charset="-122"/>
              </a:endParaRPr>
            </a:p>
          </p:txBody>
        </p:sp>
        <p:cxnSp>
          <p:nvCxnSpPr>
            <p:cNvPr id="11" name="AutoShape 7"/>
            <p:cNvCxnSpPr>
              <a:cxnSpLocks noChangeShapeType="1"/>
            </p:cNvCxnSpPr>
            <p:nvPr/>
          </p:nvCxnSpPr>
          <p:spPr bwMode="auto">
            <a:xfrm flipH="1">
              <a:off x="4002" y="11885"/>
              <a:ext cx="804" cy="308"/>
            </a:xfrm>
            <a:prstGeom prst="straightConnector1">
              <a:avLst/>
            </a:prstGeom>
            <a:noFill/>
            <a:ln w="57150">
              <a:solidFill>
                <a:srgbClr val="00B0F0"/>
              </a:solidFill>
              <a:round/>
              <a:headEnd/>
              <a:tailEnd type="triangle" w="med" len="med"/>
            </a:ln>
          </p:spPr>
        </p:cxnSp>
        <p:cxnSp>
          <p:nvCxnSpPr>
            <p:cNvPr id="12" name="AutoShape 8"/>
            <p:cNvCxnSpPr>
              <a:cxnSpLocks noChangeShapeType="1"/>
              <a:endCxn id="9" idx="1"/>
            </p:cNvCxnSpPr>
            <p:nvPr/>
          </p:nvCxnSpPr>
          <p:spPr bwMode="auto">
            <a:xfrm>
              <a:off x="4002" y="12436"/>
              <a:ext cx="804" cy="346"/>
            </a:xfrm>
            <a:prstGeom prst="straightConnector1">
              <a:avLst/>
            </a:prstGeom>
            <a:noFill/>
            <a:ln w="57150">
              <a:solidFill>
                <a:srgbClr val="00B0F0"/>
              </a:solidFill>
              <a:round/>
              <a:headEnd/>
              <a:tailEnd type="triangle" w="med" len="med"/>
            </a:ln>
          </p:spPr>
        </p:cxnSp>
        <p:cxnSp>
          <p:nvCxnSpPr>
            <p:cNvPr id="13" name="AutoShape 9"/>
            <p:cNvCxnSpPr>
              <a:cxnSpLocks noChangeShapeType="1"/>
              <a:endCxn id="9" idx="1"/>
            </p:cNvCxnSpPr>
            <p:nvPr/>
          </p:nvCxnSpPr>
          <p:spPr bwMode="auto">
            <a:xfrm flipH="1" flipV="1">
              <a:off x="6191" y="11885"/>
              <a:ext cx="1682" cy="355"/>
            </a:xfrm>
            <a:prstGeom prst="straightConnector1">
              <a:avLst/>
            </a:prstGeom>
            <a:noFill/>
            <a:ln w="57150">
              <a:solidFill>
                <a:srgbClr val="00B0F0"/>
              </a:solidFill>
              <a:round/>
              <a:headEnd/>
              <a:tailEnd type="triangle" w="med" len="med"/>
            </a:ln>
          </p:spPr>
        </p:cxnSp>
        <p:cxnSp>
          <p:nvCxnSpPr>
            <p:cNvPr id="14" name="AutoShape 10"/>
            <p:cNvCxnSpPr>
              <a:cxnSpLocks noChangeShapeType="1"/>
              <a:endCxn id="9" idx="1"/>
            </p:cNvCxnSpPr>
            <p:nvPr/>
          </p:nvCxnSpPr>
          <p:spPr bwMode="auto">
            <a:xfrm flipV="1">
              <a:off x="6191" y="12436"/>
              <a:ext cx="1682" cy="337"/>
            </a:xfrm>
            <a:prstGeom prst="straightConnector1">
              <a:avLst/>
            </a:prstGeom>
            <a:noFill/>
            <a:ln w="57150">
              <a:solidFill>
                <a:srgbClr val="00B0F0"/>
              </a:solidFill>
              <a:round/>
              <a:headEnd/>
              <a:tailEnd type="triangle" w="med" len="med"/>
            </a:ln>
          </p:spPr>
        </p:cxnSp>
        <p:sp>
          <p:nvSpPr>
            <p:cNvPr id="15" name="Rectangle 11"/>
            <p:cNvSpPr>
              <a:spLocks noChangeArrowheads="1"/>
            </p:cNvSpPr>
            <p:nvPr/>
          </p:nvSpPr>
          <p:spPr bwMode="auto">
            <a:xfrm>
              <a:off x="2521" y="11226"/>
              <a:ext cx="4404" cy="2177"/>
            </a:xfrm>
            <a:prstGeom prst="rect">
              <a:avLst/>
            </a:prstGeom>
            <a:noFill/>
            <a:ln w="9525">
              <a:solidFill>
                <a:schemeClr val="tx1">
                  <a:lumMod val="90000"/>
                </a:schemeClr>
              </a:solidFill>
              <a:prstDash val="dash"/>
              <a:miter lim="800000"/>
            </a:ln>
            <a:effectLst/>
          </p:spPr>
          <p:txBody>
            <a:bodyPr lIns="0" tIns="0" rIns="0" bIns="0"/>
            <a:lstStyle/>
            <a:p>
              <a:pPr eaLnBrk="0" hangingPunct="0">
                <a:spcBef>
                  <a:spcPct val="50000"/>
                </a:spcBef>
                <a:defRPr/>
              </a:pPr>
              <a:endParaRPr lang="zh-CN" altLang="en-US" sz="1867" b="1">
                <a:ea typeface="宋体" panose="02010600030101010101" pitchFamily="2" charset="-122"/>
              </a:endParaRPr>
            </a:p>
          </p:txBody>
        </p:sp>
        <p:sp>
          <p:nvSpPr>
            <p:cNvPr id="16" name="Rectangle 12"/>
            <p:cNvSpPr>
              <a:spLocks noChangeArrowheads="1"/>
            </p:cNvSpPr>
            <p:nvPr/>
          </p:nvSpPr>
          <p:spPr bwMode="auto">
            <a:xfrm>
              <a:off x="7538" y="11226"/>
              <a:ext cx="1925" cy="2177"/>
            </a:xfrm>
            <a:prstGeom prst="rect">
              <a:avLst/>
            </a:prstGeom>
            <a:noFill/>
            <a:ln w="9525">
              <a:solidFill>
                <a:schemeClr val="tx1">
                  <a:lumMod val="90000"/>
                </a:schemeClr>
              </a:solidFill>
              <a:prstDash val="dash"/>
              <a:miter lim="800000"/>
            </a:ln>
            <a:effectLst/>
          </p:spPr>
          <p:txBody>
            <a:bodyPr lIns="0" tIns="0" rIns="0" bIns="0"/>
            <a:lstStyle/>
            <a:p>
              <a:pPr eaLnBrk="0" hangingPunct="0">
                <a:spcBef>
                  <a:spcPct val="50000"/>
                </a:spcBef>
                <a:defRPr/>
              </a:pPr>
              <a:endParaRPr lang="zh-CN" altLang="en-US" sz="1867" b="1">
                <a:ea typeface="宋体" panose="02010600030101010101" pitchFamily="2" charset="-122"/>
              </a:endParaRPr>
            </a:p>
          </p:txBody>
        </p:sp>
        <p:sp>
          <p:nvSpPr>
            <p:cNvPr id="17" name="Text Box 13"/>
            <p:cNvSpPr txBox="1">
              <a:spLocks noChangeArrowheads="1"/>
            </p:cNvSpPr>
            <p:nvPr/>
          </p:nvSpPr>
          <p:spPr bwMode="auto">
            <a:xfrm>
              <a:off x="3413" y="12885"/>
              <a:ext cx="916" cy="318"/>
            </a:xfrm>
            <a:prstGeom prst="rect">
              <a:avLst/>
            </a:prstGeom>
            <a:noFill/>
            <a:ln w="9525">
              <a:noFill/>
              <a:miter lim="800000"/>
              <a:headEnd/>
              <a:tailEnd/>
            </a:ln>
          </p:spPr>
          <p:txBody>
            <a:bodyPr lIns="0" tIns="0" rIns="0" bIns="0"/>
            <a:lstStyle/>
            <a:p>
              <a:pPr algn="just"/>
              <a:r>
                <a:rPr lang="zh-CN" altLang="en-US" sz="1867"/>
                <a:t>内存</a:t>
              </a:r>
              <a:endParaRPr lang="en-US" altLang="zh-CN" sz="1867"/>
            </a:p>
          </p:txBody>
        </p:sp>
        <p:sp>
          <p:nvSpPr>
            <p:cNvPr id="18" name="Text Box 14"/>
            <p:cNvSpPr txBox="1">
              <a:spLocks noChangeArrowheads="1"/>
            </p:cNvSpPr>
            <p:nvPr/>
          </p:nvSpPr>
          <p:spPr bwMode="auto">
            <a:xfrm>
              <a:off x="8288" y="12951"/>
              <a:ext cx="827" cy="318"/>
            </a:xfrm>
            <a:prstGeom prst="rect">
              <a:avLst/>
            </a:prstGeom>
            <a:noFill/>
            <a:ln w="9525">
              <a:noFill/>
              <a:miter lim="800000"/>
              <a:headEnd/>
              <a:tailEnd/>
            </a:ln>
          </p:spPr>
          <p:txBody>
            <a:bodyPr lIns="0" tIns="0" rIns="0" bIns="0"/>
            <a:lstStyle/>
            <a:p>
              <a:pPr algn="just"/>
              <a:r>
                <a:rPr lang="zh-CN" altLang="en-US" sz="1867"/>
                <a:t>外存</a:t>
              </a:r>
              <a:endParaRPr lang="en-US" altLang="zh-CN" sz="1867"/>
            </a:p>
          </p:txBody>
        </p:sp>
      </p:grpSp>
      <p:sp>
        <p:nvSpPr>
          <p:cNvPr id="20" name="矩形 19"/>
          <p:cNvSpPr>
            <a:spLocks noChangeArrowheads="1"/>
          </p:cNvSpPr>
          <p:nvPr/>
        </p:nvSpPr>
        <p:spPr bwMode="auto">
          <a:xfrm>
            <a:off x="3302001" y="3693034"/>
            <a:ext cx="6556375" cy="2911417"/>
          </a:xfrm>
          <a:prstGeom prst="rect">
            <a:avLst/>
          </a:prstGeom>
          <a:noFill/>
          <a:ln w="12700" cap="sq">
            <a:solidFill>
              <a:schemeClr val="tx1"/>
            </a:solidFill>
            <a:prstDash val="dash"/>
            <a:round/>
            <a:headEnd type="none" w="sm" len="sm"/>
            <a:tailEnd type="none" w="sm" len="sm"/>
          </a:ln>
        </p:spPr>
        <p:txBody>
          <a:bodyPr wrap="none" anchor="ctr"/>
          <a:lstStyle/>
          <a:p>
            <a:endParaRPr lang="zh-CN" altLang="en-US" sz="1867"/>
          </a:p>
        </p:txBody>
      </p:sp>
      <p:sp>
        <p:nvSpPr>
          <p:cNvPr id="21" name="文本框 2"/>
          <p:cNvSpPr txBox="1">
            <a:spLocks noChangeArrowheads="1"/>
          </p:cNvSpPr>
          <p:nvPr/>
        </p:nvSpPr>
        <p:spPr bwMode="auto">
          <a:xfrm>
            <a:off x="5584825" y="6242863"/>
            <a:ext cx="3327348" cy="379656"/>
          </a:xfrm>
          <a:prstGeom prst="rect">
            <a:avLst/>
          </a:prstGeom>
          <a:noFill/>
          <a:ln w="9525">
            <a:noFill/>
            <a:miter lim="800000"/>
            <a:headEnd/>
            <a:tailEnd/>
          </a:ln>
        </p:spPr>
        <p:txBody>
          <a:bodyPr wrap="square">
            <a:spAutoFit/>
          </a:bodyPr>
          <a:lstStyle/>
          <a:p>
            <a:r>
              <a:rPr lang="zh-CN" altLang="en-US" sz="1867"/>
              <a:t>由操作系统控制</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blinds(horizontal)">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2066" name="Rectangle 2"/>
          <p:cNvSpPr>
            <a:spLocks noGrp="1" noChangeArrowheads="1"/>
          </p:cNvSpPr>
          <p:nvPr>
            <p:ph type="title"/>
          </p:nvPr>
        </p:nvSpPr>
        <p:spPr/>
        <p:txBody>
          <a:bodyPr/>
          <a:lstStyle/>
          <a:p>
            <a:pPr eaLnBrk="1" hangingPunct="1">
              <a:defRPr/>
            </a:pPr>
            <a:r>
              <a:rPr lang="zh-CN" altLang="en-US" dirty="0"/>
              <a:t>基于文件的 </a:t>
            </a:r>
            <a:r>
              <a:rPr lang="en-US" altLang="zh-CN" dirty="0"/>
              <a:t>I/O</a:t>
            </a:r>
          </a:p>
        </p:txBody>
      </p:sp>
      <p:sp>
        <p:nvSpPr>
          <p:cNvPr id="412675" name="Rectangle 3"/>
          <p:cNvSpPr>
            <a:spLocks noGrp="1" noChangeArrowheads="1"/>
          </p:cNvSpPr>
          <p:nvPr>
            <p:ph idx="4294967295"/>
          </p:nvPr>
        </p:nvSpPr>
        <p:spPr>
          <a:xfrm>
            <a:off x="812800" y="1524212"/>
            <a:ext cx="7434263" cy="3705225"/>
          </a:xfrm>
        </p:spPr>
        <p:txBody>
          <a:bodyPr/>
          <a:lstStyle/>
          <a:p>
            <a:pPr marL="0" indent="0" eaLnBrk="1" hangingPunct="1">
              <a:lnSpc>
                <a:spcPct val="150000"/>
              </a:lnSpc>
              <a:buNone/>
            </a:pPr>
            <a:r>
              <a:rPr lang="zh-CN" altLang="en-US" dirty="0"/>
              <a:t>流式文件</a:t>
            </a:r>
          </a:p>
          <a:p>
            <a:pPr marL="0" indent="0" eaLnBrk="1" hangingPunct="1">
              <a:lnSpc>
                <a:spcPct val="150000"/>
              </a:lnSpc>
              <a:buNone/>
            </a:pPr>
            <a:r>
              <a:rPr lang="zh-CN" altLang="en-US" dirty="0"/>
              <a:t>文件的顺序访问</a:t>
            </a:r>
          </a:p>
          <a:p>
            <a:pPr marL="0" indent="0" eaLnBrk="1" hangingPunct="1">
              <a:lnSpc>
                <a:spcPct val="150000"/>
              </a:lnSpc>
              <a:buNone/>
            </a:pPr>
            <a:r>
              <a:rPr lang="zh-CN" altLang="en-US" dirty="0"/>
              <a:t>文件的随机访问</a:t>
            </a:r>
          </a:p>
          <a:p>
            <a:pPr marL="0" indent="0" eaLnBrk="1" hangingPunct="1">
              <a:lnSpc>
                <a:spcPct val="150000"/>
              </a:lnSpc>
              <a:buNone/>
            </a:pPr>
            <a:r>
              <a:rPr lang="zh-CN" altLang="en-US" dirty="0"/>
              <a:t>访问有记录概念的文件</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12675">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3090" name="Rectangle 2"/>
          <p:cNvSpPr>
            <a:spLocks noGrp="1" noChangeArrowheads="1"/>
          </p:cNvSpPr>
          <p:nvPr>
            <p:ph type="title"/>
          </p:nvPr>
        </p:nvSpPr>
        <p:spPr/>
        <p:txBody>
          <a:bodyPr/>
          <a:lstStyle/>
          <a:p>
            <a:pPr eaLnBrk="1" hangingPunct="1">
              <a:defRPr/>
            </a:pPr>
            <a:r>
              <a:rPr lang="zh-CN" altLang="en-US" dirty="0"/>
              <a:t>流式文件</a:t>
            </a:r>
          </a:p>
        </p:txBody>
      </p:sp>
      <p:sp>
        <p:nvSpPr>
          <p:cNvPr id="413699" name="Rectangle 3"/>
          <p:cNvSpPr>
            <a:spLocks noGrp="1" noChangeArrowheads="1"/>
          </p:cNvSpPr>
          <p:nvPr>
            <p:ph idx="4294967295"/>
          </p:nvPr>
        </p:nvSpPr>
        <p:spPr>
          <a:xfrm>
            <a:off x="863600" y="1513840"/>
            <a:ext cx="11023600" cy="2305050"/>
          </a:xfrm>
        </p:spPr>
        <p:txBody>
          <a:bodyPr>
            <a:normAutofit/>
          </a:bodyPr>
          <a:lstStyle/>
          <a:p>
            <a:pPr marL="0" indent="0" eaLnBrk="1" hangingPunct="1">
              <a:lnSpc>
                <a:spcPct val="130000"/>
              </a:lnSpc>
              <a:buNone/>
            </a:pPr>
            <a:r>
              <a:rPr lang="en-US" altLang="zh-CN" sz="2133" b="1" dirty="0"/>
              <a:t>C++</a:t>
            </a:r>
            <a:r>
              <a:rPr lang="zh-CN" altLang="en-US" sz="2133" b="1" dirty="0"/>
              <a:t>语言把每一个文件都看成一个</a:t>
            </a:r>
            <a:r>
              <a:rPr lang="zh-CN" altLang="en-US" sz="2133" b="1" u="sng" dirty="0"/>
              <a:t>有序的</a:t>
            </a:r>
            <a:r>
              <a:rPr lang="zh-CN" altLang="en-US" sz="2133" b="1" dirty="0"/>
              <a:t>字节流（把文件看成</a:t>
            </a:r>
            <a:r>
              <a:rPr lang="en-US" altLang="zh-CN" sz="2133" b="1" dirty="0"/>
              <a:t>n</a:t>
            </a:r>
            <a:r>
              <a:rPr lang="zh-CN" altLang="en-US" sz="2133" b="1" dirty="0"/>
              <a:t>个字节） </a:t>
            </a:r>
          </a:p>
          <a:p>
            <a:pPr marL="0" indent="0">
              <a:lnSpc>
                <a:spcPct val="130000"/>
              </a:lnSpc>
              <a:buNone/>
            </a:pPr>
            <a:r>
              <a:rPr lang="zh-CN" altLang="en-US" sz="1867" dirty="0"/>
              <a:t>每一个文件以文件结束符</a:t>
            </a:r>
            <a:r>
              <a:rPr lang="en-US" altLang="zh-CN" sz="1867" dirty="0"/>
              <a:t>(end-of-file marker)</a:t>
            </a:r>
            <a:r>
              <a:rPr lang="zh-CN" altLang="en-US" sz="1867" dirty="0"/>
              <a:t>结束</a:t>
            </a:r>
          </a:p>
          <a:p>
            <a:pPr marL="0" indent="0">
              <a:lnSpc>
                <a:spcPct val="130000"/>
              </a:lnSpc>
              <a:buNone/>
            </a:pPr>
            <a:r>
              <a:rPr lang="zh-CN" altLang="en-US" sz="1867" dirty="0"/>
              <a:t>当打开一个文件时，该文件就和某个流关联起来</a:t>
            </a:r>
          </a:p>
          <a:p>
            <a:pPr marL="0" indent="0">
              <a:lnSpc>
                <a:spcPct val="130000"/>
              </a:lnSpc>
              <a:buNone/>
            </a:pPr>
            <a:r>
              <a:rPr lang="zh-CN" altLang="en-US" sz="1867" dirty="0"/>
              <a:t>与这些对象相关联的流提供程序与特定文件或设备之间的通信通道</a:t>
            </a:r>
          </a:p>
        </p:txBody>
      </p:sp>
      <p:pic>
        <p:nvPicPr>
          <p:cNvPr id="413700" name="Picture 4" descr="14-2"/>
          <p:cNvPicPr>
            <a:picLocks noChangeAspect="1" noChangeArrowheads="1"/>
          </p:cNvPicPr>
          <p:nvPr/>
        </p:nvPicPr>
        <p:blipFill>
          <a:blip r:embed="rId2" cstate="print"/>
          <a:srcRect/>
          <a:stretch>
            <a:fillRect/>
          </a:stretch>
        </p:blipFill>
        <p:spPr bwMode="auto">
          <a:xfrm>
            <a:off x="664634" y="4110567"/>
            <a:ext cx="10596033" cy="814916"/>
          </a:xfrm>
          <a:prstGeom prst="rect">
            <a:avLst/>
          </a:prstGeom>
          <a:noFill/>
          <a:ln w="9525">
            <a:noFill/>
            <a:miter lim="800000"/>
            <a:headEnd/>
            <a:tailEnd/>
          </a:ln>
        </p:spPr>
      </p:pic>
    </p:spTree>
  </p:cSld>
  <p:clrMapOvr>
    <a:masterClrMapping/>
  </p:clrMapOvr>
  <p:transition spd="med">
    <p:fade/>
  </p:transition>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ASCII</a:t>
            </a:r>
            <a:r>
              <a:rPr lang="zh-CN" altLang="en-US" dirty="0"/>
              <a:t>文件和二进制文件</a:t>
            </a:r>
          </a:p>
        </p:txBody>
      </p:sp>
      <p:sp>
        <p:nvSpPr>
          <p:cNvPr id="5" name="矩形 4"/>
          <p:cNvSpPr/>
          <p:nvPr/>
        </p:nvSpPr>
        <p:spPr>
          <a:xfrm>
            <a:off x="595312" y="1061092"/>
            <a:ext cx="11001375" cy="5796908"/>
          </a:xfrm>
          <a:prstGeom prst="rect">
            <a:avLst/>
          </a:prstGeom>
        </p:spPr>
        <p:txBody>
          <a:bodyPr wrap="square">
            <a:spAutoFit/>
          </a:bodyPr>
          <a:lstStyle/>
          <a:p>
            <a:pPr>
              <a:spcBef>
                <a:spcPts val="1600"/>
              </a:spcBef>
            </a:pPr>
            <a:r>
              <a:rPr lang="zh-CN" altLang="en-US" sz="2400" b="1" dirty="0">
                <a:latin typeface="微软雅黑" pitchFamily="34" charset="-122"/>
                <a:ea typeface="微软雅黑" pitchFamily="34" charset="-122"/>
              </a:rPr>
              <a:t>程序如何解释字节序列</a:t>
            </a:r>
            <a:endParaRPr lang="en-US" altLang="zh-CN" sz="2400" b="1" dirty="0">
              <a:latin typeface="微软雅黑" pitchFamily="34" charset="-122"/>
              <a:ea typeface="微软雅黑" pitchFamily="34" charset="-122"/>
            </a:endParaRPr>
          </a:p>
          <a:p>
            <a:pPr>
              <a:spcBef>
                <a:spcPts val="2400"/>
              </a:spcBef>
            </a:pPr>
            <a:r>
              <a:rPr lang="pt-BR" altLang="zh-CN" sz="2400" b="1" dirty="0">
                <a:latin typeface="微软雅黑" pitchFamily="34" charset="-122"/>
                <a:ea typeface="微软雅黑" pitchFamily="34" charset="-122"/>
              </a:rPr>
              <a:t>ASCII</a:t>
            </a:r>
            <a:r>
              <a:rPr lang="zh-CN" altLang="en-US" sz="2400" b="1" dirty="0">
                <a:latin typeface="微软雅黑" pitchFamily="34" charset="-122"/>
                <a:ea typeface="微软雅黑" pitchFamily="34" charset="-122"/>
              </a:rPr>
              <a:t>文件</a:t>
            </a:r>
            <a:endParaRPr lang="en-US" altLang="zh-CN" sz="2400" b="1" dirty="0">
              <a:latin typeface="微软雅黑" pitchFamily="34" charset="-122"/>
              <a:ea typeface="微软雅黑" pitchFamily="34" charset="-122"/>
            </a:endParaRPr>
          </a:p>
          <a:p>
            <a:pPr>
              <a:spcBef>
                <a:spcPts val="800"/>
              </a:spcBef>
            </a:pPr>
            <a:r>
              <a:rPr lang="zh-CN" altLang="en-US" sz="1867" dirty="0">
                <a:latin typeface="微软雅黑" pitchFamily="34" charset="-122"/>
                <a:ea typeface="微软雅黑" pitchFamily="34" charset="-122"/>
              </a:rPr>
              <a:t>也被称为文本文件</a:t>
            </a:r>
            <a:endParaRPr lang="en-US" altLang="zh-CN" sz="1867" dirty="0">
              <a:latin typeface="微软雅黑" pitchFamily="34" charset="-122"/>
              <a:ea typeface="微软雅黑" pitchFamily="34" charset="-122"/>
            </a:endParaRPr>
          </a:p>
          <a:p>
            <a:pPr>
              <a:spcBef>
                <a:spcPts val="800"/>
              </a:spcBef>
            </a:pPr>
            <a:r>
              <a:rPr lang="zh-CN" altLang="en-US" sz="1867" dirty="0">
                <a:latin typeface="微软雅黑" pitchFamily="34" charset="-122"/>
                <a:ea typeface="微软雅黑" pitchFamily="34" charset="-122"/>
              </a:rPr>
              <a:t>将文件中的每个字节解释成一个字符的</a:t>
            </a:r>
            <a:r>
              <a:rPr lang="pt-BR" altLang="zh-CN" sz="1867" dirty="0">
                <a:latin typeface="微软雅黑" pitchFamily="34" charset="-122"/>
                <a:ea typeface="微软雅黑" pitchFamily="34" charset="-122"/>
              </a:rPr>
              <a:t>ASCII</a:t>
            </a:r>
            <a:r>
              <a:rPr lang="zh-CN" altLang="en-US" sz="1867" dirty="0">
                <a:latin typeface="微软雅黑" pitchFamily="34" charset="-122"/>
                <a:ea typeface="微软雅黑" pitchFamily="34" charset="-122"/>
              </a:rPr>
              <a:t>值</a:t>
            </a:r>
            <a:endParaRPr lang="en-US" altLang="zh-CN" sz="1867" dirty="0">
              <a:latin typeface="微软雅黑" pitchFamily="34" charset="-122"/>
              <a:ea typeface="微软雅黑" pitchFamily="34" charset="-122"/>
            </a:endParaRPr>
          </a:p>
          <a:p>
            <a:pPr>
              <a:spcBef>
                <a:spcPts val="2400"/>
              </a:spcBef>
            </a:pPr>
            <a:r>
              <a:rPr lang="zh-CN" altLang="en-US" sz="2400" b="1" dirty="0">
                <a:latin typeface="微软雅黑" pitchFamily="34" charset="-122"/>
                <a:ea typeface="微软雅黑" pitchFamily="34" charset="-122"/>
              </a:rPr>
              <a:t>二进制文件</a:t>
            </a:r>
            <a:endParaRPr lang="en-US" altLang="zh-CN" sz="2400" b="1" dirty="0">
              <a:latin typeface="微软雅黑" pitchFamily="34" charset="-122"/>
              <a:ea typeface="微软雅黑" pitchFamily="34" charset="-122"/>
            </a:endParaRPr>
          </a:p>
          <a:p>
            <a:pPr>
              <a:spcBef>
                <a:spcPts val="800"/>
              </a:spcBef>
            </a:pPr>
            <a:r>
              <a:rPr lang="zh-CN" altLang="en-US" sz="1867" dirty="0">
                <a:latin typeface="微软雅黑" pitchFamily="34" charset="-122"/>
                <a:ea typeface="微软雅黑" pitchFamily="34" charset="-122"/>
              </a:rPr>
              <a:t>将文件中的每个字节仅看成是一个二进制比特串</a:t>
            </a:r>
            <a:endParaRPr lang="en-US" altLang="zh-CN" sz="1867" dirty="0">
              <a:latin typeface="微软雅黑" pitchFamily="34" charset="-122"/>
              <a:ea typeface="微软雅黑" pitchFamily="34" charset="-122"/>
            </a:endParaRPr>
          </a:p>
          <a:p>
            <a:pPr>
              <a:spcBef>
                <a:spcPts val="800"/>
              </a:spcBef>
            </a:pPr>
            <a:r>
              <a:rPr lang="zh-CN" altLang="en-US" sz="1867" dirty="0">
                <a:latin typeface="微软雅黑" pitchFamily="34" charset="-122"/>
                <a:ea typeface="微软雅黑" pitchFamily="34" charset="-122"/>
              </a:rPr>
              <a:t>由程序解释比特串的含义</a:t>
            </a:r>
            <a:endParaRPr lang="en-US" altLang="zh-CN" sz="1867" dirty="0">
              <a:latin typeface="微软雅黑" pitchFamily="34" charset="-122"/>
              <a:ea typeface="微软雅黑" pitchFamily="34" charset="-122"/>
            </a:endParaRPr>
          </a:p>
          <a:p>
            <a:pPr>
              <a:spcBef>
                <a:spcPts val="800"/>
              </a:spcBef>
            </a:pPr>
            <a:r>
              <a:rPr lang="zh-CN" altLang="en-US" sz="1867" dirty="0">
                <a:latin typeface="微软雅黑" pitchFamily="34" charset="-122"/>
                <a:ea typeface="微软雅黑" pitchFamily="34" charset="-122"/>
              </a:rPr>
              <a:t>如果二进制文件有</a:t>
            </a:r>
            <a:r>
              <a:rPr lang="en-US" altLang="zh-CN" sz="1867" dirty="0">
                <a:latin typeface="微软雅黑" pitchFamily="34" charset="-122"/>
                <a:ea typeface="微软雅黑" pitchFamily="34" charset="-122"/>
              </a:rPr>
              <a:t>4</a:t>
            </a:r>
            <a:r>
              <a:rPr lang="zh-CN" altLang="en-US" sz="1867" dirty="0">
                <a:latin typeface="微软雅黑" pitchFamily="34" charset="-122"/>
                <a:ea typeface="微软雅黑" pitchFamily="34" charset="-122"/>
              </a:rPr>
              <a:t>个字节，值为</a:t>
            </a:r>
            <a:r>
              <a:rPr lang="pt-BR" altLang="zh-CN" sz="1867" dirty="0">
                <a:latin typeface="微软雅黑" pitchFamily="34" charset="-122"/>
                <a:ea typeface="微软雅黑" pitchFamily="34" charset="-122"/>
              </a:rPr>
              <a:t>0000 0000 0000 0000 1111 1111 1111 1111</a:t>
            </a:r>
          </a:p>
          <a:p>
            <a:pPr>
              <a:spcBef>
                <a:spcPts val="800"/>
              </a:spcBef>
            </a:pPr>
            <a:r>
              <a:rPr lang="zh-CN" altLang="en-US" sz="1867" dirty="0">
                <a:latin typeface="微软雅黑" pitchFamily="34" charset="-122"/>
                <a:ea typeface="微软雅黑" pitchFamily="34" charset="-122"/>
              </a:rPr>
              <a:t>想解释成一个整型数，可以将这</a:t>
            </a:r>
            <a:r>
              <a:rPr lang="pt-BR" altLang="zh-CN" sz="1867" dirty="0">
                <a:latin typeface="微软雅黑" pitchFamily="34" charset="-122"/>
                <a:ea typeface="微软雅黑" pitchFamily="34" charset="-122"/>
              </a:rPr>
              <a:t>4</a:t>
            </a:r>
            <a:r>
              <a:rPr lang="zh-CN" altLang="en-US" sz="1867" dirty="0">
                <a:latin typeface="微软雅黑" pitchFamily="34" charset="-122"/>
                <a:ea typeface="微软雅黑" pitchFamily="34" charset="-122"/>
              </a:rPr>
              <a:t>个字节读入一个整型变量</a:t>
            </a:r>
            <a:endParaRPr lang="en-US" altLang="zh-CN" sz="1867" dirty="0">
              <a:latin typeface="微软雅黑" pitchFamily="34" charset="-122"/>
              <a:ea typeface="微软雅黑" pitchFamily="34" charset="-122"/>
            </a:endParaRPr>
          </a:p>
          <a:p>
            <a:pPr>
              <a:spcBef>
                <a:spcPts val="800"/>
              </a:spcBef>
            </a:pPr>
            <a:r>
              <a:rPr lang="zh-CN" altLang="en-US" sz="1867" dirty="0">
                <a:latin typeface="微软雅黑" pitchFamily="34" charset="-122"/>
                <a:ea typeface="微软雅黑" pitchFamily="34" charset="-122"/>
              </a:rPr>
              <a:t>想解释成</a:t>
            </a:r>
            <a:r>
              <a:rPr lang="en-US" altLang="zh-CN" sz="1867" dirty="0">
                <a:latin typeface="微软雅黑" pitchFamily="34" charset="-122"/>
                <a:ea typeface="微软雅黑" pitchFamily="34" charset="-122"/>
              </a:rPr>
              <a:t>float</a:t>
            </a:r>
            <a:r>
              <a:rPr lang="zh-CN" altLang="en-US" sz="1867" dirty="0">
                <a:latin typeface="微软雅黑" pitchFamily="34" charset="-122"/>
                <a:ea typeface="微软雅黑" pitchFamily="34" charset="-122"/>
              </a:rPr>
              <a:t>类型，可以将这</a:t>
            </a:r>
            <a:r>
              <a:rPr lang="pt-BR" altLang="zh-CN" sz="1867" dirty="0">
                <a:latin typeface="微软雅黑" pitchFamily="34" charset="-122"/>
                <a:ea typeface="微软雅黑" pitchFamily="34" charset="-122"/>
              </a:rPr>
              <a:t>4</a:t>
            </a:r>
            <a:r>
              <a:rPr lang="zh-CN" altLang="en-US" sz="1867" dirty="0">
                <a:latin typeface="微软雅黑" pitchFamily="34" charset="-122"/>
                <a:ea typeface="微软雅黑" pitchFamily="34" charset="-122"/>
              </a:rPr>
              <a:t>个字节读入一个</a:t>
            </a:r>
            <a:r>
              <a:rPr lang="en-US" altLang="zh-CN" sz="1867" dirty="0">
                <a:latin typeface="微软雅黑" pitchFamily="34" charset="-122"/>
                <a:ea typeface="微软雅黑" pitchFamily="34" charset="-122"/>
              </a:rPr>
              <a:t>float</a:t>
            </a:r>
            <a:r>
              <a:rPr lang="zh-CN" altLang="en-US" sz="1867" dirty="0">
                <a:latin typeface="微软雅黑" pitchFamily="34" charset="-122"/>
                <a:ea typeface="微软雅黑" pitchFamily="34" charset="-122"/>
              </a:rPr>
              <a:t>类型的变量</a:t>
            </a:r>
            <a:endParaRPr lang="en-US" altLang="zh-CN" sz="1867" dirty="0">
              <a:latin typeface="微软雅黑" pitchFamily="34" charset="-122"/>
              <a:ea typeface="微软雅黑" pitchFamily="34" charset="-122"/>
            </a:endParaRPr>
          </a:p>
          <a:p>
            <a:pPr>
              <a:spcBef>
                <a:spcPts val="2400"/>
              </a:spcBef>
            </a:pPr>
            <a:r>
              <a:rPr lang="pt-BR" altLang="zh-CN" sz="2400" b="1" dirty="0">
                <a:latin typeface="微软雅黑" pitchFamily="34" charset="-122"/>
                <a:ea typeface="微软雅黑" pitchFamily="34" charset="-122"/>
              </a:rPr>
              <a:t>ASCII</a:t>
            </a:r>
            <a:r>
              <a:rPr lang="zh-CN" altLang="en-US" sz="2400" b="1" dirty="0">
                <a:latin typeface="微软雅黑" pitchFamily="34" charset="-122"/>
                <a:ea typeface="微软雅黑" pitchFamily="34" charset="-122"/>
              </a:rPr>
              <a:t>文件可以直接显示在显示器上，而直接显示二进制文件通常是没有意义的</a:t>
            </a:r>
          </a:p>
          <a:p>
            <a:pPr>
              <a:spcBef>
                <a:spcPts val="1600"/>
              </a:spcBef>
            </a:pPr>
            <a:endParaRPr lang="zh-CN" altLang="en-US" sz="2400" dirty="0">
              <a:latin typeface="微软雅黑" pitchFamily="34" charset="-122"/>
              <a:ea typeface="微软雅黑" pitchFamily="34" charset="-122"/>
            </a:endParaRPr>
          </a:p>
        </p:txBody>
      </p:sp>
    </p:spTree>
  </p:cSld>
  <p:clrMapOvr>
    <a:masterClrMapping/>
  </p:clrMapOvr>
  <p:transition spd="med">
    <p:fade/>
  </p:transition>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0018" name="Rectangle 2"/>
          <p:cNvSpPr>
            <a:spLocks noGrp="1" noChangeArrowheads="1"/>
          </p:cNvSpPr>
          <p:nvPr>
            <p:ph type="title"/>
          </p:nvPr>
        </p:nvSpPr>
        <p:spPr/>
        <p:txBody>
          <a:bodyPr/>
          <a:lstStyle/>
          <a:p>
            <a:pPr eaLnBrk="1" hangingPunct="1">
              <a:defRPr/>
            </a:pPr>
            <a:r>
              <a:rPr lang="zh-CN" altLang="en-US" dirty="0"/>
              <a:t>文件访问过程</a:t>
            </a:r>
          </a:p>
        </p:txBody>
      </p:sp>
      <p:sp>
        <p:nvSpPr>
          <p:cNvPr id="415747" name="Rectangle 3"/>
          <p:cNvSpPr>
            <a:spLocks noGrp="1" noChangeArrowheads="1"/>
          </p:cNvSpPr>
          <p:nvPr>
            <p:ph idx="4294967295"/>
          </p:nvPr>
        </p:nvSpPr>
        <p:spPr>
          <a:xfrm>
            <a:off x="562186" y="1371600"/>
            <a:ext cx="10039350" cy="4114800"/>
          </a:xfrm>
        </p:spPr>
        <p:txBody>
          <a:bodyPr/>
          <a:lstStyle/>
          <a:p>
            <a:pPr marL="0" indent="0" eaLnBrk="1" hangingPunct="1">
              <a:lnSpc>
                <a:spcPct val="140000"/>
              </a:lnSpc>
              <a:buNone/>
            </a:pPr>
            <a:r>
              <a:rPr lang="zh-CN" altLang="en-US" dirty="0"/>
              <a:t>定义一个流对象</a:t>
            </a:r>
          </a:p>
          <a:p>
            <a:pPr marL="0" indent="0" eaLnBrk="1" hangingPunct="1">
              <a:lnSpc>
                <a:spcPct val="140000"/>
              </a:lnSpc>
              <a:buNone/>
            </a:pPr>
            <a:r>
              <a:rPr lang="zh-CN" altLang="en-US" dirty="0"/>
              <a:t>打开文件：将流对象与文件关联起来</a:t>
            </a:r>
          </a:p>
          <a:p>
            <a:pPr marL="0" indent="0" eaLnBrk="1" hangingPunct="1">
              <a:lnSpc>
                <a:spcPct val="140000"/>
              </a:lnSpc>
              <a:buNone/>
            </a:pPr>
            <a:r>
              <a:rPr kumimoji="0" lang="zh-CN" altLang="en-US" dirty="0"/>
              <a:t>访问文件</a:t>
            </a:r>
          </a:p>
          <a:p>
            <a:pPr marL="0" indent="0" eaLnBrk="1" hangingPunct="1">
              <a:lnSpc>
                <a:spcPct val="140000"/>
              </a:lnSpc>
              <a:buNone/>
            </a:pPr>
            <a:r>
              <a:rPr kumimoji="0" lang="zh-CN" altLang="en-US" dirty="0"/>
              <a:t>关闭文件 ：切断流对象与文件的关联</a:t>
            </a:r>
            <a:endParaRPr lang="zh-CN" altLang="en-US" dirty="0"/>
          </a:p>
        </p:txBody>
      </p:sp>
    </p:spTree>
  </p:cSld>
  <p:clrMapOvr>
    <a:masterClrMapping/>
  </p:clrMapOvr>
  <p:transition spd="med">
    <p:fade/>
  </p:transition>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7970" name="Rectangle 2"/>
          <p:cNvSpPr>
            <a:spLocks noGrp="1" noChangeArrowheads="1"/>
          </p:cNvSpPr>
          <p:nvPr>
            <p:ph type="title"/>
          </p:nvPr>
        </p:nvSpPr>
        <p:spPr/>
        <p:txBody>
          <a:bodyPr/>
          <a:lstStyle/>
          <a:p>
            <a:pPr eaLnBrk="1" hangingPunct="1">
              <a:defRPr/>
            </a:pPr>
            <a:r>
              <a:rPr lang="zh-CN" altLang="en-US" dirty="0"/>
              <a:t>定义一个流对象</a:t>
            </a:r>
          </a:p>
        </p:txBody>
      </p:sp>
      <p:sp>
        <p:nvSpPr>
          <p:cNvPr id="416771" name="Rectangle 3"/>
          <p:cNvSpPr>
            <a:spLocks noGrp="1" noChangeArrowheads="1"/>
          </p:cNvSpPr>
          <p:nvPr>
            <p:ph idx="4294967295"/>
          </p:nvPr>
        </p:nvSpPr>
        <p:spPr>
          <a:xfrm>
            <a:off x="785707" y="1498811"/>
            <a:ext cx="9775825" cy="4030663"/>
          </a:xfrm>
        </p:spPr>
        <p:txBody>
          <a:bodyPr>
            <a:normAutofit/>
          </a:bodyPr>
          <a:lstStyle/>
          <a:p>
            <a:pPr eaLnBrk="1" hangingPunct="1">
              <a:lnSpc>
                <a:spcPct val="130000"/>
              </a:lnSpc>
            </a:pPr>
            <a:r>
              <a:rPr lang="pt-BR" altLang="zh-CN" b="1" dirty="0"/>
              <a:t>C++</a:t>
            </a:r>
            <a:r>
              <a:rPr lang="zh-CN" altLang="pt-BR" b="1" dirty="0"/>
              <a:t>有三个文件流类型</a:t>
            </a:r>
          </a:p>
          <a:p>
            <a:pPr>
              <a:lnSpc>
                <a:spcPct val="110000"/>
              </a:lnSpc>
            </a:pPr>
            <a:r>
              <a:rPr lang="pt-BR" altLang="zh-CN" sz="2133" dirty="0"/>
              <a:t>ifstream</a:t>
            </a:r>
            <a:r>
              <a:rPr lang="zh-CN" altLang="pt-BR" sz="2133" dirty="0"/>
              <a:t>：输入文件流</a:t>
            </a:r>
            <a:endParaRPr lang="pt-BR" altLang="zh-CN" sz="2133" dirty="0"/>
          </a:p>
          <a:p>
            <a:pPr>
              <a:lnSpc>
                <a:spcPct val="110000"/>
              </a:lnSpc>
            </a:pPr>
            <a:r>
              <a:rPr lang="pt-BR" altLang="zh-CN" sz="2133" dirty="0"/>
              <a:t>ofstream</a:t>
            </a:r>
            <a:r>
              <a:rPr lang="zh-CN" altLang="pt-BR" sz="2133" dirty="0"/>
              <a:t>：输出文件流</a:t>
            </a:r>
            <a:endParaRPr lang="pt-BR" altLang="zh-CN" sz="2133" dirty="0"/>
          </a:p>
          <a:p>
            <a:pPr>
              <a:lnSpc>
                <a:spcPct val="110000"/>
              </a:lnSpc>
            </a:pPr>
            <a:r>
              <a:rPr lang="pt-BR" altLang="zh-CN" sz="2133" dirty="0"/>
              <a:t>fstream</a:t>
            </a:r>
            <a:r>
              <a:rPr lang="zh-CN" altLang="pt-BR" sz="2133" dirty="0"/>
              <a:t>：输入输出文件流</a:t>
            </a:r>
            <a:endParaRPr lang="pt-BR" altLang="zh-CN" sz="2133" dirty="0"/>
          </a:p>
          <a:p>
            <a:pPr eaLnBrk="1" hangingPunct="1">
              <a:lnSpc>
                <a:spcPct val="130000"/>
              </a:lnSpc>
            </a:pPr>
            <a:r>
              <a:rPr lang="zh-CN" altLang="pt-BR" sz="1867" dirty="0"/>
              <a:t>如：</a:t>
            </a:r>
            <a:r>
              <a:rPr lang="pt-BR" altLang="zh-CN" sz="1867" dirty="0"/>
              <a:t>ifstream infile;</a:t>
            </a:r>
            <a:endParaRPr lang="en-US" altLang="zh-CN" sz="1867" dirty="0"/>
          </a:p>
        </p:txBody>
      </p:sp>
    </p:spTree>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8194" name="Rectangle 2"/>
          <p:cNvSpPr>
            <a:spLocks noGrp="1" noChangeArrowheads="1"/>
          </p:cNvSpPr>
          <p:nvPr>
            <p:ph type="title"/>
          </p:nvPr>
        </p:nvSpPr>
        <p:spPr/>
        <p:txBody>
          <a:bodyPr/>
          <a:lstStyle/>
          <a:p>
            <a:pPr eaLnBrk="1" hangingPunct="1">
              <a:defRPr/>
            </a:pPr>
            <a:r>
              <a:rPr lang="zh-CN" altLang="en-US" dirty="0"/>
              <a:t>类定义实例</a:t>
            </a:r>
            <a:r>
              <a:rPr lang="en-US" altLang="zh-CN" dirty="0"/>
              <a:t>—</a:t>
            </a:r>
            <a:r>
              <a:rPr lang="zh-CN" altLang="en-US" dirty="0"/>
              <a:t>有理数类的设计</a:t>
            </a:r>
          </a:p>
        </p:txBody>
      </p:sp>
      <p:sp>
        <p:nvSpPr>
          <p:cNvPr id="41987" name="Rectangle 3"/>
          <p:cNvSpPr>
            <a:spLocks noGrp="1" noChangeArrowheads="1"/>
          </p:cNvSpPr>
          <p:nvPr>
            <p:ph idx="4294967295"/>
          </p:nvPr>
        </p:nvSpPr>
        <p:spPr>
          <a:xfrm>
            <a:off x="717974" y="1223282"/>
            <a:ext cx="11163300" cy="590550"/>
          </a:xfrm>
        </p:spPr>
        <p:txBody>
          <a:bodyPr>
            <a:normAutofit fontScale="85000" lnSpcReduction="10000"/>
          </a:bodyPr>
          <a:lstStyle/>
          <a:p>
            <a:pPr marL="0" indent="0">
              <a:lnSpc>
                <a:spcPct val="140000"/>
              </a:lnSpc>
            </a:pPr>
            <a:r>
              <a:rPr lang="zh-CN" altLang="en-US" dirty="0"/>
              <a:t>提供有理数的加和乘运算。要求保存的有理数是最简形式。如</a:t>
            </a:r>
            <a:r>
              <a:rPr lang="en-US" altLang="zh-CN" dirty="0"/>
              <a:t>2/6</a:t>
            </a:r>
            <a:r>
              <a:rPr lang="zh-CN" altLang="en-US" dirty="0"/>
              <a:t>应记录为</a:t>
            </a:r>
            <a:r>
              <a:rPr lang="en-US" altLang="zh-CN" dirty="0"/>
              <a:t>1/3</a:t>
            </a:r>
            <a:r>
              <a:rPr lang="zh-CN" altLang="en-US" dirty="0"/>
              <a:t>。 </a:t>
            </a:r>
          </a:p>
        </p:txBody>
      </p:sp>
      <p:sp>
        <p:nvSpPr>
          <p:cNvPr id="4" name="矩形 3"/>
          <p:cNvSpPr/>
          <p:nvPr/>
        </p:nvSpPr>
        <p:spPr>
          <a:xfrm>
            <a:off x="400051" y="2307916"/>
            <a:ext cx="1415772" cy="461665"/>
          </a:xfrm>
          <a:prstGeom prst="rect">
            <a:avLst/>
          </a:prstGeom>
        </p:spPr>
        <p:txBody>
          <a:bodyPr wrap="none">
            <a:spAutoFit/>
          </a:bodyPr>
          <a:lstStyle/>
          <a:p>
            <a:r>
              <a:rPr lang="zh-CN" altLang="en-US" sz="2400" b="1" dirty="0">
                <a:latin typeface="微软雅黑" pitchFamily="34" charset="-122"/>
                <a:ea typeface="微软雅黑" pitchFamily="34" charset="-122"/>
              </a:rPr>
              <a:t>设计考虑</a:t>
            </a:r>
          </a:p>
        </p:txBody>
      </p:sp>
      <p:sp>
        <p:nvSpPr>
          <p:cNvPr id="5" name="矩形 4"/>
          <p:cNvSpPr/>
          <p:nvPr/>
        </p:nvSpPr>
        <p:spPr>
          <a:xfrm>
            <a:off x="400051" y="3019431"/>
            <a:ext cx="2314576" cy="851067"/>
          </a:xfrm>
          <a:prstGeom prst="rect">
            <a:avLst/>
          </a:prstGeom>
        </p:spPr>
        <p:txBody>
          <a:bodyPr wrap="square">
            <a:spAutoFit/>
          </a:bodyPr>
          <a:lstStyle/>
          <a:p>
            <a:pPr eaLnBrk="1" hangingPunct="1">
              <a:lnSpc>
                <a:spcPct val="120000"/>
              </a:lnSpc>
            </a:pPr>
            <a:r>
              <a:rPr lang="zh-CN" altLang="en-US" sz="2400" b="1" dirty="0">
                <a:latin typeface="微软雅黑" pitchFamily="34" charset="-122"/>
                <a:ea typeface="微软雅黑" pitchFamily="34" charset="-122"/>
              </a:rPr>
              <a:t>数据成员</a:t>
            </a:r>
            <a:endParaRPr lang="en-US" altLang="zh-CN" sz="2400" b="1" dirty="0">
              <a:latin typeface="微软雅黑" pitchFamily="34" charset="-122"/>
              <a:ea typeface="微软雅黑" pitchFamily="34" charset="-122"/>
            </a:endParaRPr>
          </a:p>
          <a:p>
            <a:pPr eaLnBrk="1" hangingPunct="1">
              <a:lnSpc>
                <a:spcPct val="120000"/>
              </a:lnSpc>
            </a:pPr>
            <a:r>
              <a:rPr lang="zh-CN" altLang="en-US" sz="1867" dirty="0">
                <a:latin typeface="微软雅黑" pitchFamily="34" charset="-122"/>
                <a:ea typeface="微软雅黑" pitchFamily="34" charset="-122"/>
              </a:rPr>
              <a:t>保存分子、分母</a:t>
            </a:r>
          </a:p>
        </p:txBody>
      </p:sp>
      <p:sp>
        <p:nvSpPr>
          <p:cNvPr id="6" name="矩形 5"/>
          <p:cNvSpPr/>
          <p:nvPr/>
        </p:nvSpPr>
        <p:spPr>
          <a:xfrm>
            <a:off x="3152791" y="3009905"/>
            <a:ext cx="3248011" cy="2230162"/>
          </a:xfrm>
          <a:prstGeom prst="rect">
            <a:avLst/>
          </a:prstGeom>
        </p:spPr>
        <p:txBody>
          <a:bodyPr wrap="square">
            <a:spAutoFit/>
          </a:bodyPr>
          <a:lstStyle/>
          <a:p>
            <a:pPr marL="0" lvl="1">
              <a:lnSpc>
                <a:spcPct val="120000"/>
              </a:lnSpc>
            </a:pPr>
            <a:r>
              <a:rPr lang="zh-CN" altLang="en-US" sz="2400" b="1" dirty="0">
                <a:latin typeface="微软雅黑" pitchFamily="34" charset="-122"/>
                <a:ea typeface="微软雅黑" pitchFamily="34" charset="-122"/>
              </a:rPr>
              <a:t>成员函数</a:t>
            </a:r>
            <a:endParaRPr lang="en-US" altLang="zh-CN" sz="2400" b="1" dirty="0">
              <a:latin typeface="微软雅黑" pitchFamily="34" charset="-122"/>
              <a:ea typeface="微软雅黑" pitchFamily="34" charset="-122"/>
            </a:endParaRPr>
          </a:p>
          <a:p>
            <a:pPr marL="0" lvl="1">
              <a:lnSpc>
                <a:spcPct val="120000"/>
              </a:lnSpc>
            </a:pPr>
            <a:r>
              <a:rPr lang="zh-CN" altLang="en-US" sz="1867" dirty="0">
                <a:latin typeface="微软雅黑" pitchFamily="34" charset="-122"/>
                <a:ea typeface="微软雅黑" pitchFamily="34" charset="-122"/>
              </a:rPr>
              <a:t>加函数</a:t>
            </a:r>
          </a:p>
          <a:p>
            <a:pPr marL="0" lvl="1">
              <a:lnSpc>
                <a:spcPct val="120000"/>
              </a:lnSpc>
            </a:pPr>
            <a:r>
              <a:rPr lang="zh-CN" altLang="en-US" sz="1867" dirty="0">
                <a:latin typeface="微软雅黑" pitchFamily="34" charset="-122"/>
                <a:ea typeface="微软雅黑" pitchFamily="34" charset="-122"/>
              </a:rPr>
              <a:t>乘函数</a:t>
            </a:r>
          </a:p>
          <a:p>
            <a:pPr marL="0" lvl="1">
              <a:lnSpc>
                <a:spcPct val="120000"/>
              </a:lnSpc>
            </a:pPr>
            <a:r>
              <a:rPr lang="zh-CN" altLang="en-US" sz="1867" dirty="0">
                <a:latin typeface="微软雅黑" pitchFamily="34" charset="-122"/>
                <a:ea typeface="微软雅黑" pitchFamily="34" charset="-122"/>
              </a:rPr>
              <a:t>设置有理数的分子和分母</a:t>
            </a:r>
          </a:p>
          <a:p>
            <a:pPr marL="0" lvl="1">
              <a:lnSpc>
                <a:spcPct val="120000"/>
              </a:lnSpc>
            </a:pPr>
            <a:r>
              <a:rPr lang="zh-CN" altLang="en-US" sz="1867" dirty="0">
                <a:latin typeface="微软雅黑" pitchFamily="34" charset="-122"/>
                <a:ea typeface="微软雅黑" pitchFamily="34" charset="-122"/>
              </a:rPr>
              <a:t>输出有理数函数</a:t>
            </a:r>
          </a:p>
          <a:p>
            <a:pPr marL="0" lvl="1">
              <a:lnSpc>
                <a:spcPct val="120000"/>
              </a:lnSpc>
            </a:pPr>
            <a:r>
              <a:rPr lang="zh-CN" altLang="en-US" sz="1867" dirty="0">
                <a:latin typeface="微软雅黑" pitchFamily="34" charset="-122"/>
                <a:ea typeface="微软雅黑" pitchFamily="34" charset="-122"/>
              </a:rPr>
              <a:t>化简函数</a:t>
            </a:r>
          </a:p>
        </p:txBody>
      </p:sp>
      <p:sp>
        <p:nvSpPr>
          <p:cNvPr id="7" name="矩形 6"/>
          <p:cNvSpPr/>
          <p:nvPr/>
        </p:nvSpPr>
        <p:spPr>
          <a:xfrm>
            <a:off x="6934202" y="3000389"/>
            <a:ext cx="4857749" cy="1540615"/>
          </a:xfrm>
          <a:prstGeom prst="rect">
            <a:avLst/>
          </a:prstGeom>
        </p:spPr>
        <p:txBody>
          <a:bodyPr wrap="square">
            <a:spAutoFit/>
          </a:bodyPr>
          <a:lstStyle/>
          <a:p>
            <a:pPr eaLnBrk="1" hangingPunct="1">
              <a:lnSpc>
                <a:spcPct val="120000"/>
              </a:lnSpc>
            </a:pPr>
            <a:r>
              <a:rPr lang="zh-CN" altLang="en-US" sz="2400" b="1" dirty="0">
                <a:latin typeface="微软雅黑" pitchFamily="34" charset="-122"/>
                <a:ea typeface="微软雅黑" pitchFamily="34" charset="-122"/>
              </a:rPr>
              <a:t>访问权限设计</a:t>
            </a:r>
          </a:p>
          <a:p>
            <a:pPr marL="0" lvl="1">
              <a:lnSpc>
                <a:spcPct val="120000"/>
              </a:lnSpc>
            </a:pPr>
            <a:r>
              <a:rPr lang="zh-CN" altLang="en-US" sz="1867" dirty="0">
                <a:latin typeface="微软雅黑" pitchFamily="34" charset="-122"/>
                <a:ea typeface="微软雅黑" pitchFamily="34" charset="-122"/>
              </a:rPr>
              <a:t>数据成员是私有的</a:t>
            </a:r>
          </a:p>
          <a:p>
            <a:pPr marL="0" lvl="1">
              <a:lnSpc>
                <a:spcPct val="120000"/>
              </a:lnSpc>
            </a:pPr>
            <a:r>
              <a:rPr lang="zh-CN" altLang="en-US" sz="1867" dirty="0">
                <a:latin typeface="微软雅黑" pitchFamily="34" charset="-122"/>
                <a:ea typeface="微软雅黑" pitchFamily="34" charset="-122"/>
              </a:rPr>
              <a:t>化简函数是内部调用的函数，也是私有的</a:t>
            </a:r>
          </a:p>
          <a:p>
            <a:pPr marL="0" lvl="1">
              <a:lnSpc>
                <a:spcPct val="120000"/>
              </a:lnSpc>
            </a:pPr>
            <a:r>
              <a:rPr lang="zh-CN" altLang="en-US" sz="1867" dirty="0">
                <a:latin typeface="微软雅黑" pitchFamily="34" charset="-122"/>
                <a:ea typeface="微软雅黑" pitchFamily="34" charset="-122"/>
              </a:rPr>
              <a:t>其他函数都是公有的</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8994" name="Rectangle 2"/>
          <p:cNvSpPr>
            <a:spLocks noGrp="1" noChangeArrowheads="1"/>
          </p:cNvSpPr>
          <p:nvPr>
            <p:ph type="title"/>
          </p:nvPr>
        </p:nvSpPr>
        <p:spPr/>
        <p:txBody>
          <a:bodyPr/>
          <a:lstStyle/>
          <a:p>
            <a:pPr eaLnBrk="1" hangingPunct="1">
              <a:defRPr/>
            </a:pPr>
            <a:r>
              <a:rPr lang="zh-CN" altLang="en-US" dirty="0"/>
              <a:t>打开文件</a:t>
            </a:r>
          </a:p>
        </p:txBody>
      </p:sp>
      <p:sp>
        <p:nvSpPr>
          <p:cNvPr id="417795" name="Rectangle 3"/>
          <p:cNvSpPr>
            <a:spLocks noGrp="1" noChangeArrowheads="1"/>
          </p:cNvSpPr>
          <p:nvPr>
            <p:ph idx="4294967295"/>
          </p:nvPr>
        </p:nvSpPr>
        <p:spPr>
          <a:xfrm>
            <a:off x="735277" y="1096221"/>
            <a:ext cx="4000500" cy="5267325"/>
          </a:xfrm>
        </p:spPr>
        <p:txBody>
          <a:bodyPr>
            <a:normAutofit/>
          </a:bodyPr>
          <a:lstStyle/>
          <a:p>
            <a:pPr marL="0" indent="0" eaLnBrk="1" hangingPunct="1">
              <a:lnSpc>
                <a:spcPct val="120000"/>
              </a:lnSpc>
              <a:buNone/>
            </a:pPr>
            <a:r>
              <a:rPr lang="zh-CN" altLang="en-US" b="1" dirty="0"/>
              <a:t>两种打开方式</a:t>
            </a:r>
            <a:endParaRPr lang="en-US" altLang="zh-CN" b="1" dirty="0"/>
          </a:p>
          <a:p>
            <a:pPr marL="0" indent="0" eaLnBrk="1" hangingPunct="1">
              <a:lnSpc>
                <a:spcPct val="120000"/>
              </a:lnSpc>
              <a:buNone/>
            </a:pPr>
            <a:r>
              <a:rPr lang="zh-CN" altLang="en-US" sz="1867" dirty="0"/>
              <a:t>成员函数</a:t>
            </a:r>
            <a:r>
              <a:rPr lang="en-US" altLang="zh-CN" sz="1867" dirty="0"/>
              <a:t>open</a:t>
            </a:r>
            <a:endParaRPr lang="zh-CN" altLang="en-US" sz="1867" dirty="0"/>
          </a:p>
          <a:p>
            <a:pPr marL="0" indent="0" eaLnBrk="1" hangingPunct="1">
              <a:lnSpc>
                <a:spcPct val="120000"/>
              </a:lnSpc>
              <a:buNone/>
            </a:pPr>
            <a:r>
              <a:rPr lang="zh-CN" altLang="en-US" sz="1867" dirty="0"/>
              <a:t>构造函数</a:t>
            </a:r>
          </a:p>
          <a:p>
            <a:pPr marL="0" indent="0">
              <a:lnSpc>
                <a:spcPct val="120000"/>
              </a:lnSpc>
              <a:spcBef>
                <a:spcPts val="2400"/>
              </a:spcBef>
              <a:buNone/>
            </a:pPr>
            <a:r>
              <a:rPr lang="zh-CN" altLang="en-US" b="1" dirty="0"/>
              <a:t>函数</a:t>
            </a:r>
            <a:r>
              <a:rPr lang="zh-CN" altLang="pt-BR" b="1" dirty="0"/>
              <a:t>参数</a:t>
            </a:r>
          </a:p>
          <a:p>
            <a:pPr marL="0" indent="0">
              <a:lnSpc>
                <a:spcPct val="120000"/>
              </a:lnSpc>
              <a:buNone/>
            </a:pPr>
            <a:r>
              <a:rPr lang="zh-CN" altLang="pt-BR" sz="1867" dirty="0"/>
              <a:t>打开的文件名</a:t>
            </a:r>
            <a:r>
              <a:rPr lang="zh-CN" altLang="en-US" sz="1867" dirty="0"/>
              <a:t>：一个字符串</a:t>
            </a:r>
            <a:endParaRPr lang="zh-CN" altLang="pt-BR" sz="1867" dirty="0"/>
          </a:p>
          <a:p>
            <a:pPr marL="0" indent="0">
              <a:lnSpc>
                <a:spcPct val="120000"/>
              </a:lnSpc>
              <a:buNone/>
            </a:pPr>
            <a:r>
              <a:rPr lang="zh-CN" altLang="pt-BR" sz="1867" dirty="0"/>
              <a:t>文件打开模式</a:t>
            </a:r>
            <a:endParaRPr lang="en-US" altLang="zh-CN" sz="1867" dirty="0"/>
          </a:p>
          <a:p>
            <a:pPr marL="0" indent="0">
              <a:lnSpc>
                <a:spcPct val="120000"/>
              </a:lnSpc>
              <a:spcBef>
                <a:spcPts val="2400"/>
              </a:spcBef>
              <a:buNone/>
            </a:pPr>
            <a:r>
              <a:rPr lang="zh-CN" altLang="en-US" b="1" dirty="0"/>
              <a:t>检查</a:t>
            </a:r>
            <a:r>
              <a:rPr lang="zh-CN" altLang="pt-BR" b="1" dirty="0"/>
              <a:t>文件</a:t>
            </a:r>
            <a:r>
              <a:rPr lang="zh-CN" altLang="en-US" b="1" dirty="0"/>
              <a:t>打开是否成功</a:t>
            </a:r>
            <a:endParaRPr lang="en-US" altLang="zh-CN" b="1" dirty="0"/>
          </a:p>
          <a:p>
            <a:pPr marL="0" indent="0">
              <a:lnSpc>
                <a:spcPct val="120000"/>
              </a:lnSpc>
              <a:buNone/>
            </a:pPr>
            <a:r>
              <a:rPr lang="zh-CN" altLang="pt-BR" sz="1467" dirty="0"/>
              <a:t>打开失败，</a:t>
            </a:r>
            <a:r>
              <a:rPr lang="zh-CN" altLang="en-US" sz="1467" dirty="0"/>
              <a:t>文件流对象值为</a:t>
            </a:r>
            <a:r>
              <a:rPr lang="pt-BR" altLang="zh-CN" sz="1467" dirty="0"/>
              <a:t>0</a:t>
            </a:r>
          </a:p>
          <a:p>
            <a:pPr marL="0" indent="0">
              <a:lnSpc>
                <a:spcPct val="120000"/>
              </a:lnSpc>
              <a:buNone/>
            </a:pPr>
            <a:endParaRPr lang="en-US" altLang="zh-CN" sz="1867" dirty="0"/>
          </a:p>
          <a:p>
            <a:pPr marL="0" indent="0">
              <a:lnSpc>
                <a:spcPct val="120000"/>
              </a:lnSpc>
              <a:buNone/>
            </a:pPr>
            <a:endParaRPr lang="zh-CN" altLang="pt-BR" sz="1867" dirty="0"/>
          </a:p>
          <a:p>
            <a:pPr marL="0" indent="0" eaLnBrk="1" hangingPunct="1">
              <a:lnSpc>
                <a:spcPct val="120000"/>
              </a:lnSpc>
              <a:buNone/>
            </a:pPr>
            <a:endParaRPr lang="en-US" altLang="zh-CN" dirty="0"/>
          </a:p>
          <a:p>
            <a:pPr marL="0" indent="0" eaLnBrk="1" hangingPunct="1">
              <a:lnSpc>
                <a:spcPct val="120000"/>
              </a:lnSpc>
              <a:buNone/>
            </a:pPr>
            <a:endParaRPr lang="en-US" altLang="zh-CN" sz="1867" dirty="0"/>
          </a:p>
        </p:txBody>
      </p:sp>
      <p:graphicFrame>
        <p:nvGraphicFramePr>
          <p:cNvPr id="4" name="Group 119"/>
          <p:cNvGraphicFramePr>
            <a:graphicFrameLocks/>
          </p:cNvGraphicFramePr>
          <p:nvPr/>
        </p:nvGraphicFramePr>
        <p:xfrm>
          <a:off x="5381625" y="1590675"/>
          <a:ext cx="5753100" cy="2667000"/>
        </p:xfrm>
        <a:graphic>
          <a:graphicData uri="http://schemas.openxmlformats.org/drawingml/2006/table">
            <a:tbl>
              <a:tblPr/>
              <a:tblGrid>
                <a:gridCol w="1238251">
                  <a:extLst>
                    <a:ext uri="{9D8B030D-6E8A-4147-A177-3AD203B41FA5}">
                      <a16:colId xmlns:a16="http://schemas.microsoft.com/office/drawing/2014/main" val="20000"/>
                    </a:ext>
                  </a:extLst>
                </a:gridCol>
                <a:gridCol w="4514849">
                  <a:extLst>
                    <a:ext uri="{9D8B030D-6E8A-4147-A177-3AD203B41FA5}">
                      <a16:colId xmlns:a16="http://schemas.microsoft.com/office/drawing/2014/main" val="20001"/>
                    </a:ext>
                  </a:extLst>
                </a:gridCol>
              </a:tblGrid>
              <a:tr h="375920">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pPr>
                      <a:r>
                        <a:rPr kumimoji="1" lang="zh-CN" altLang="pt-BR" sz="19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打开模式</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pPr>
                      <a:r>
                        <a:rPr kumimoji="1" lang="zh-CN" altLang="pt-BR" sz="19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含义</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75920">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pPr>
                      <a:r>
                        <a:rPr kumimoji="1" lang="pt-BR" altLang="zh-CN" sz="19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in</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pPr>
                      <a:r>
                        <a:rPr kumimoji="1" lang="zh-CN" altLang="pt-BR" sz="19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打开文件，做读操作</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75920">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pPr>
                      <a:r>
                        <a:rPr kumimoji="1" lang="pt-BR" altLang="zh-CN" sz="19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out</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pPr>
                      <a:r>
                        <a:rPr kumimoji="1" lang="zh-CN" altLang="pt-BR" sz="19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打开文件，做写操作</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75920">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pPr>
                      <a:r>
                        <a:rPr kumimoji="1" lang="pt-BR" altLang="zh-CN" sz="19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app</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pPr>
                      <a:r>
                        <a:rPr kumimoji="1" lang="zh-CN" altLang="pt-BR" sz="19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在每次写操作前，找到文件尾</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75920">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pPr>
                      <a:r>
                        <a:rPr kumimoji="1" lang="pt-BR" altLang="zh-CN" sz="19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ate</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pPr>
                      <a:r>
                        <a:rPr kumimoji="1" lang="zh-CN" altLang="pt-BR" sz="19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打开文件后，立即将文件定位在文件尾</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75920">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pPr>
                      <a:r>
                        <a:rPr kumimoji="1" lang="pt-BR" altLang="zh-CN" sz="19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trunc</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pPr>
                      <a:r>
                        <a:rPr kumimoji="1" lang="zh-CN" altLang="pt-BR" sz="19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打开文件时，清空文件</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75920">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pPr>
                      <a:r>
                        <a:rPr kumimoji="1" lang="pt-BR" altLang="zh-CN" sz="19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binary</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pPr>
                      <a:r>
                        <a:rPr kumimoji="1" lang="zh-CN" altLang="pt-BR" sz="19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以二进制模式进行输入输出操作</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bl>
          </a:graphicData>
        </a:graphic>
      </p:graphicFrame>
      <p:sp>
        <p:nvSpPr>
          <p:cNvPr id="5" name="矩形 4"/>
          <p:cNvSpPr/>
          <p:nvPr/>
        </p:nvSpPr>
        <p:spPr>
          <a:xfrm>
            <a:off x="5257799" y="4572001"/>
            <a:ext cx="6096000" cy="1698607"/>
          </a:xfrm>
          <a:prstGeom prst="rect">
            <a:avLst/>
          </a:prstGeom>
        </p:spPr>
        <p:txBody>
          <a:bodyPr>
            <a:spAutoFit/>
          </a:bodyPr>
          <a:lstStyle/>
          <a:p>
            <a:pPr>
              <a:lnSpc>
                <a:spcPct val="120000"/>
              </a:lnSpc>
              <a:spcBef>
                <a:spcPts val="2400"/>
              </a:spcBef>
            </a:pPr>
            <a:r>
              <a:rPr lang="zh-CN" altLang="en-US" sz="2400" b="1" dirty="0">
                <a:latin typeface="微软雅黑" pitchFamily="34" charset="-122"/>
                <a:ea typeface="微软雅黑" pitchFamily="34" charset="-122"/>
              </a:rPr>
              <a:t>默认打开模式</a:t>
            </a:r>
            <a:endParaRPr lang="en-US" altLang="zh-CN" sz="2400" b="1" dirty="0">
              <a:latin typeface="微软雅黑" pitchFamily="34" charset="-122"/>
              <a:ea typeface="微软雅黑" pitchFamily="34" charset="-122"/>
            </a:endParaRPr>
          </a:p>
          <a:p>
            <a:pPr>
              <a:lnSpc>
                <a:spcPct val="140000"/>
              </a:lnSpc>
            </a:pPr>
            <a:r>
              <a:rPr lang="pt-BR" altLang="zh-CN" sz="1867" dirty="0">
                <a:latin typeface="微软雅黑" pitchFamily="34" charset="-122"/>
                <a:ea typeface="微软雅黑" pitchFamily="34" charset="-122"/>
              </a:rPr>
              <a:t>ifstream</a:t>
            </a:r>
            <a:r>
              <a:rPr lang="zh-CN" altLang="pt-BR" sz="1867" dirty="0">
                <a:latin typeface="微软雅黑" pitchFamily="34" charset="-122"/>
                <a:ea typeface="微软雅黑" pitchFamily="34" charset="-122"/>
              </a:rPr>
              <a:t>对象</a:t>
            </a:r>
            <a:r>
              <a:rPr lang="zh-CN" altLang="en-US" sz="1867" dirty="0">
                <a:latin typeface="微软雅黑" pitchFamily="34" charset="-122"/>
                <a:ea typeface="微软雅黑" pitchFamily="34" charset="-122"/>
              </a:rPr>
              <a:t>：</a:t>
            </a:r>
            <a:r>
              <a:rPr lang="zh-CN" altLang="pt-BR" sz="1867" dirty="0">
                <a:latin typeface="微软雅黑" pitchFamily="34" charset="-122"/>
                <a:ea typeface="微软雅黑" pitchFamily="34" charset="-122"/>
              </a:rPr>
              <a:t>以</a:t>
            </a:r>
            <a:r>
              <a:rPr lang="pt-BR" altLang="zh-CN" sz="1867" dirty="0">
                <a:latin typeface="微软雅黑" pitchFamily="34" charset="-122"/>
                <a:ea typeface="微软雅黑" pitchFamily="34" charset="-122"/>
              </a:rPr>
              <a:t>in</a:t>
            </a:r>
            <a:r>
              <a:rPr lang="zh-CN" altLang="pt-BR" sz="1867" dirty="0">
                <a:latin typeface="微软雅黑" pitchFamily="34" charset="-122"/>
                <a:ea typeface="微软雅黑" pitchFamily="34" charset="-122"/>
              </a:rPr>
              <a:t>模式打开</a:t>
            </a:r>
          </a:p>
          <a:p>
            <a:pPr>
              <a:lnSpc>
                <a:spcPct val="140000"/>
              </a:lnSpc>
            </a:pPr>
            <a:r>
              <a:rPr lang="pt-BR" altLang="zh-CN" sz="1867" dirty="0">
                <a:latin typeface="微软雅黑" pitchFamily="34" charset="-122"/>
                <a:ea typeface="微软雅黑" pitchFamily="34" charset="-122"/>
              </a:rPr>
              <a:t>ofstream</a:t>
            </a:r>
            <a:r>
              <a:rPr lang="zh-CN" altLang="en-US" sz="1867" dirty="0">
                <a:latin typeface="微软雅黑" pitchFamily="34" charset="-122"/>
                <a:ea typeface="微软雅黑" pitchFamily="34" charset="-122"/>
              </a:rPr>
              <a:t>对象：</a:t>
            </a:r>
            <a:r>
              <a:rPr lang="zh-CN" altLang="pt-BR" sz="1867" dirty="0">
                <a:latin typeface="微软雅黑" pitchFamily="34" charset="-122"/>
                <a:ea typeface="微软雅黑" pitchFamily="34" charset="-122"/>
              </a:rPr>
              <a:t>以</a:t>
            </a:r>
            <a:r>
              <a:rPr lang="pt-BR" altLang="zh-CN" sz="1867" dirty="0">
                <a:latin typeface="微软雅黑" pitchFamily="34" charset="-122"/>
                <a:ea typeface="微软雅黑" pitchFamily="34" charset="-122"/>
              </a:rPr>
              <a:t>out</a:t>
            </a:r>
            <a:r>
              <a:rPr lang="zh-CN" altLang="pt-BR" sz="1867" dirty="0">
                <a:latin typeface="微软雅黑" pitchFamily="34" charset="-122"/>
                <a:ea typeface="微软雅黑" pitchFamily="34" charset="-122"/>
              </a:rPr>
              <a:t>模式打开</a:t>
            </a:r>
          </a:p>
          <a:p>
            <a:pPr>
              <a:lnSpc>
                <a:spcPct val="140000"/>
              </a:lnSpc>
            </a:pPr>
            <a:r>
              <a:rPr lang="pt-BR" altLang="zh-CN" sz="1867" dirty="0">
                <a:latin typeface="微软雅黑" pitchFamily="34" charset="-122"/>
                <a:ea typeface="微软雅黑" pitchFamily="34" charset="-122"/>
              </a:rPr>
              <a:t>fstream</a:t>
            </a:r>
            <a:r>
              <a:rPr lang="zh-CN" altLang="pt-BR" sz="1867" dirty="0">
                <a:latin typeface="微软雅黑" pitchFamily="34" charset="-122"/>
                <a:ea typeface="微软雅黑" pitchFamily="34" charset="-122"/>
              </a:rPr>
              <a:t>对象</a:t>
            </a:r>
            <a:r>
              <a:rPr lang="zh-CN" altLang="en-US" sz="1867" dirty="0">
                <a:latin typeface="微软雅黑" pitchFamily="34" charset="-122"/>
                <a:ea typeface="微软雅黑" pitchFamily="34" charset="-122"/>
              </a:rPr>
              <a:t>：</a:t>
            </a:r>
            <a:r>
              <a:rPr lang="zh-CN" altLang="pt-BR" sz="1867" dirty="0">
                <a:latin typeface="微软雅黑" pitchFamily="34" charset="-122"/>
                <a:ea typeface="微软雅黑" pitchFamily="34" charset="-122"/>
              </a:rPr>
              <a:t>以</a:t>
            </a:r>
            <a:r>
              <a:rPr lang="pt-BR" altLang="zh-CN" sz="1867" dirty="0">
                <a:latin typeface="微软雅黑" pitchFamily="34" charset="-122"/>
                <a:ea typeface="微软雅黑" pitchFamily="34" charset="-122"/>
              </a:rPr>
              <a:t>in</a:t>
            </a:r>
            <a:r>
              <a:rPr lang="zh-CN" altLang="pt-BR" sz="1867" dirty="0">
                <a:latin typeface="微软雅黑" pitchFamily="34" charset="-122"/>
                <a:ea typeface="微软雅黑" pitchFamily="34" charset="-122"/>
              </a:rPr>
              <a:t>和</a:t>
            </a:r>
            <a:r>
              <a:rPr lang="pt-BR" altLang="zh-CN" sz="1867" dirty="0">
                <a:latin typeface="微软雅黑" pitchFamily="34" charset="-122"/>
                <a:ea typeface="微软雅黑" pitchFamily="34" charset="-122"/>
              </a:rPr>
              <a:t>out</a:t>
            </a:r>
            <a:r>
              <a:rPr lang="zh-CN" altLang="pt-BR" sz="1867" dirty="0">
                <a:latin typeface="微软雅黑" pitchFamily="34" charset="-122"/>
                <a:ea typeface="微软雅黑" pitchFamily="34" charset="-122"/>
              </a:rPr>
              <a:t>方式打开</a:t>
            </a:r>
            <a:endParaRPr lang="zh-CN" altLang="en-US" sz="1867" dirty="0">
              <a:latin typeface="微软雅黑" pitchFamily="34" charset="-122"/>
              <a:ea typeface="微软雅黑"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8210" name="Rectangle 2"/>
          <p:cNvSpPr>
            <a:spLocks noGrp="1" noChangeArrowheads="1"/>
          </p:cNvSpPr>
          <p:nvPr>
            <p:ph type="title"/>
          </p:nvPr>
        </p:nvSpPr>
        <p:spPr/>
        <p:txBody>
          <a:bodyPr/>
          <a:lstStyle/>
          <a:p>
            <a:pPr>
              <a:defRPr/>
            </a:pPr>
            <a:r>
              <a:rPr lang="zh-CN" altLang="en-US" dirty="0"/>
              <a:t>打开文件示例</a:t>
            </a:r>
          </a:p>
        </p:txBody>
      </p:sp>
      <p:sp>
        <p:nvSpPr>
          <p:cNvPr id="5" name="矩形 4"/>
          <p:cNvSpPr/>
          <p:nvPr/>
        </p:nvSpPr>
        <p:spPr>
          <a:xfrm>
            <a:off x="676275" y="1005841"/>
            <a:ext cx="10839449" cy="5065105"/>
          </a:xfrm>
          <a:prstGeom prst="rect">
            <a:avLst/>
          </a:prstGeom>
        </p:spPr>
        <p:txBody>
          <a:bodyPr wrap="square">
            <a:spAutoFit/>
          </a:bodyPr>
          <a:lstStyle/>
          <a:p>
            <a:pPr eaLnBrk="1" hangingPunct="1">
              <a:lnSpc>
                <a:spcPct val="110000"/>
              </a:lnSpc>
            </a:pPr>
            <a:r>
              <a:rPr lang="zh-CN" altLang="pt-BR" sz="2400" b="1" dirty="0">
                <a:latin typeface="微软雅黑" pitchFamily="34" charset="-122"/>
                <a:ea typeface="微软雅黑" pitchFamily="34" charset="-122"/>
              </a:rPr>
              <a:t>打开输入文件</a:t>
            </a:r>
            <a:endParaRPr lang="pt-BR" altLang="zh-CN" sz="2400" b="1" dirty="0">
              <a:latin typeface="微软雅黑" pitchFamily="34" charset="-122"/>
              <a:ea typeface="微软雅黑" pitchFamily="34" charset="-122"/>
            </a:endParaRPr>
          </a:p>
          <a:p>
            <a:pPr>
              <a:lnSpc>
                <a:spcPct val="110000"/>
              </a:lnSpc>
              <a:buFont typeface="Wingdings" pitchFamily="2" charset="2"/>
              <a:buNone/>
            </a:pPr>
            <a:r>
              <a:rPr lang="zh-CN" altLang="en-US" sz="1867" dirty="0">
                <a:latin typeface="微软雅黑" pitchFamily="34" charset="-122"/>
                <a:ea typeface="微软雅黑" pitchFamily="34" charset="-122"/>
              </a:rPr>
              <a:t>用</a:t>
            </a:r>
            <a:r>
              <a:rPr lang="en-US" altLang="zh-CN" sz="1867" dirty="0">
                <a:latin typeface="微软雅黑" pitchFamily="34" charset="-122"/>
                <a:ea typeface="微软雅黑" pitchFamily="34" charset="-122"/>
              </a:rPr>
              <a:t>open</a:t>
            </a:r>
            <a:r>
              <a:rPr lang="zh-CN" altLang="en-US" sz="1867" dirty="0">
                <a:latin typeface="微软雅黑" pitchFamily="34" charset="-122"/>
                <a:ea typeface="微软雅黑" pitchFamily="34" charset="-122"/>
              </a:rPr>
              <a:t>函数： </a:t>
            </a:r>
            <a:r>
              <a:rPr lang="pt-BR" altLang="zh-CN" sz="1867" dirty="0">
                <a:latin typeface="微软雅黑" pitchFamily="34" charset="-122"/>
                <a:ea typeface="微软雅黑" pitchFamily="34" charset="-122"/>
              </a:rPr>
              <a:t>ifstream infile; </a:t>
            </a:r>
            <a:endParaRPr lang="en-US" altLang="zh-CN" sz="1867" dirty="0">
              <a:latin typeface="微软雅黑" pitchFamily="34" charset="-122"/>
              <a:ea typeface="微软雅黑" pitchFamily="34" charset="-122"/>
            </a:endParaRPr>
          </a:p>
          <a:p>
            <a:pPr>
              <a:lnSpc>
                <a:spcPct val="110000"/>
              </a:lnSpc>
              <a:buFont typeface="Wingdings" pitchFamily="2" charset="2"/>
              <a:buNone/>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infile.open</a:t>
            </a:r>
            <a:r>
              <a:rPr lang="en-US" altLang="zh-CN" sz="1867" dirty="0">
                <a:latin typeface="微软雅黑" pitchFamily="34" charset="-122"/>
                <a:ea typeface="微软雅黑" pitchFamily="34" charset="-122"/>
              </a:rPr>
              <a:t>(“file1”);   </a:t>
            </a:r>
            <a:r>
              <a:rPr lang="zh-CN" altLang="en-US" sz="1867" dirty="0">
                <a:latin typeface="微软雅黑" pitchFamily="34" charset="-122"/>
                <a:ea typeface="微软雅黑" pitchFamily="34" charset="-122"/>
              </a:rPr>
              <a:t>或    </a:t>
            </a:r>
            <a:r>
              <a:rPr lang="en-US" altLang="zh-CN" sz="1867" dirty="0" err="1">
                <a:latin typeface="微软雅黑" pitchFamily="34" charset="-122"/>
                <a:ea typeface="微软雅黑" pitchFamily="34" charset="-122"/>
              </a:rPr>
              <a:t>infile.open</a:t>
            </a:r>
            <a:r>
              <a:rPr lang="en-US" altLang="zh-CN" sz="1867" dirty="0">
                <a:latin typeface="微软雅黑" pitchFamily="34" charset="-122"/>
                <a:ea typeface="微软雅黑" pitchFamily="34" charset="-122"/>
              </a:rPr>
              <a:t>(“file1”, </a:t>
            </a:r>
            <a:r>
              <a:rPr lang="en-US" altLang="zh-CN" sz="1867" dirty="0" err="1">
                <a:latin typeface="微软雅黑" pitchFamily="34" charset="-122"/>
                <a:ea typeface="微软雅黑" pitchFamily="34" charset="-122"/>
              </a:rPr>
              <a:t>ifstream</a:t>
            </a:r>
            <a:r>
              <a:rPr lang="en-US" altLang="zh-CN" sz="1867" dirty="0">
                <a:latin typeface="微软雅黑" pitchFamily="34" charset="-122"/>
                <a:ea typeface="微软雅黑" pitchFamily="34" charset="-122"/>
              </a:rPr>
              <a:t>::in); </a:t>
            </a:r>
          </a:p>
          <a:p>
            <a:pPr>
              <a:lnSpc>
                <a:spcPct val="110000"/>
              </a:lnSpc>
              <a:buFont typeface="Wingdings" pitchFamily="2" charset="2"/>
              <a:buNone/>
            </a:pPr>
            <a:r>
              <a:rPr lang="zh-CN" altLang="en-US" sz="1867" dirty="0">
                <a:latin typeface="微软雅黑" pitchFamily="34" charset="-122"/>
                <a:ea typeface="微软雅黑" pitchFamily="34" charset="-122"/>
              </a:rPr>
              <a:t>用构造函数：  </a:t>
            </a:r>
            <a:r>
              <a:rPr lang="en-US" altLang="zh-CN" sz="1867" dirty="0" err="1">
                <a:latin typeface="微软雅黑" pitchFamily="34" charset="-122"/>
                <a:ea typeface="微软雅黑" pitchFamily="34" charset="-122"/>
              </a:rPr>
              <a:t>ifstream</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infile</a:t>
            </a:r>
            <a:r>
              <a:rPr lang="en-US" altLang="zh-CN" sz="1867" dirty="0">
                <a:latin typeface="微软雅黑" pitchFamily="34" charset="-122"/>
                <a:ea typeface="微软雅黑" pitchFamily="34" charset="-122"/>
              </a:rPr>
              <a:t>(“file1”);  </a:t>
            </a:r>
            <a:r>
              <a:rPr lang="zh-CN" altLang="en-US" sz="1867" dirty="0">
                <a:latin typeface="微软雅黑" pitchFamily="34" charset="-122"/>
                <a:ea typeface="微软雅黑" pitchFamily="34" charset="-122"/>
              </a:rPr>
              <a:t>或   </a:t>
            </a:r>
            <a:r>
              <a:rPr lang="en-US" altLang="zh-CN" sz="1867" dirty="0" err="1">
                <a:latin typeface="微软雅黑" pitchFamily="34" charset="-122"/>
                <a:ea typeface="微软雅黑" pitchFamily="34" charset="-122"/>
              </a:rPr>
              <a:t>ifstream</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infile</a:t>
            </a:r>
            <a:r>
              <a:rPr lang="en-US" altLang="zh-CN" sz="1867" dirty="0">
                <a:latin typeface="微软雅黑" pitchFamily="34" charset="-122"/>
                <a:ea typeface="微软雅黑" pitchFamily="34" charset="-122"/>
              </a:rPr>
              <a:t>(“file1” , </a:t>
            </a:r>
            <a:r>
              <a:rPr lang="en-US" altLang="zh-CN" sz="1867" dirty="0" err="1">
                <a:latin typeface="微软雅黑" pitchFamily="34" charset="-122"/>
                <a:ea typeface="微软雅黑" pitchFamily="34" charset="-122"/>
              </a:rPr>
              <a:t>ifstream</a:t>
            </a:r>
            <a:r>
              <a:rPr lang="en-US" altLang="zh-CN" sz="1867" dirty="0">
                <a:latin typeface="微软雅黑" pitchFamily="34" charset="-122"/>
                <a:ea typeface="微软雅黑" pitchFamily="34" charset="-122"/>
              </a:rPr>
              <a:t>::in);</a:t>
            </a:r>
          </a:p>
          <a:p>
            <a:pPr>
              <a:lnSpc>
                <a:spcPct val="110000"/>
              </a:lnSpc>
              <a:spcBef>
                <a:spcPts val="2400"/>
              </a:spcBef>
            </a:pPr>
            <a:r>
              <a:rPr lang="zh-CN" altLang="en-US" sz="2400" b="1" dirty="0">
                <a:latin typeface="微软雅黑" pitchFamily="34" charset="-122"/>
                <a:ea typeface="微软雅黑" pitchFamily="34" charset="-122"/>
              </a:rPr>
              <a:t>打开输出文件</a:t>
            </a:r>
            <a:endParaRPr lang="pt-BR" altLang="zh-CN" sz="2400" b="1" dirty="0">
              <a:latin typeface="微软雅黑" pitchFamily="34" charset="-122"/>
              <a:ea typeface="微软雅黑" pitchFamily="34" charset="-122"/>
            </a:endParaRPr>
          </a:p>
          <a:p>
            <a:pPr>
              <a:lnSpc>
                <a:spcPct val="110000"/>
              </a:lnSpc>
              <a:buFont typeface="Wingdings" pitchFamily="2" charset="2"/>
              <a:buNone/>
            </a:pPr>
            <a:r>
              <a:rPr lang="zh-CN" altLang="en-US" sz="1867" dirty="0">
                <a:latin typeface="微软雅黑" pitchFamily="34" charset="-122"/>
                <a:ea typeface="微软雅黑" pitchFamily="34" charset="-122"/>
              </a:rPr>
              <a:t>用</a:t>
            </a:r>
            <a:r>
              <a:rPr lang="en-US" altLang="zh-CN" sz="1867" dirty="0">
                <a:latin typeface="微软雅黑" pitchFamily="34" charset="-122"/>
                <a:ea typeface="微软雅黑" pitchFamily="34" charset="-122"/>
              </a:rPr>
              <a:t>open</a:t>
            </a:r>
            <a:r>
              <a:rPr lang="zh-CN" altLang="en-US" sz="1867" dirty="0">
                <a:latin typeface="微软雅黑" pitchFamily="34" charset="-122"/>
                <a:ea typeface="微软雅黑" pitchFamily="34" charset="-122"/>
              </a:rPr>
              <a:t>函数： </a:t>
            </a:r>
            <a:r>
              <a:rPr lang="pt-BR" altLang="zh-CN" sz="1867" dirty="0">
                <a:latin typeface="微软雅黑" pitchFamily="34" charset="-122"/>
                <a:ea typeface="微软雅黑" pitchFamily="34" charset="-122"/>
              </a:rPr>
              <a:t>ofstream outfile; </a:t>
            </a:r>
          </a:p>
          <a:p>
            <a:pPr>
              <a:lnSpc>
                <a:spcPct val="110000"/>
              </a:lnSpc>
              <a:buFont typeface="Wingdings" pitchFamily="2" charset="2"/>
              <a:buNone/>
            </a:pPr>
            <a:r>
              <a:rPr lang="pt-BR" altLang="zh-CN" sz="1867" dirty="0">
                <a:latin typeface="微软雅黑" pitchFamily="34" charset="-122"/>
                <a:ea typeface="微软雅黑" pitchFamily="34" charset="-122"/>
              </a:rPr>
              <a:t>                       outfile.open(“file2”);    </a:t>
            </a:r>
            <a:r>
              <a:rPr lang="zh-CN" altLang="pt-BR" sz="1867" dirty="0">
                <a:latin typeface="微软雅黑" pitchFamily="34" charset="-122"/>
                <a:ea typeface="微软雅黑" pitchFamily="34" charset="-122"/>
              </a:rPr>
              <a:t>或  </a:t>
            </a:r>
            <a:r>
              <a:rPr lang="pt-BR" altLang="zh-CN" sz="1867" dirty="0">
                <a:latin typeface="微软雅黑" pitchFamily="34" charset="-122"/>
                <a:ea typeface="微软雅黑" pitchFamily="34" charset="-122"/>
              </a:rPr>
              <a:t>outfile.open(“file2”, ofstream::out); </a:t>
            </a:r>
          </a:p>
          <a:p>
            <a:pPr>
              <a:lnSpc>
                <a:spcPct val="110000"/>
              </a:lnSpc>
              <a:buFont typeface="Wingdings" pitchFamily="2" charset="2"/>
              <a:buNone/>
            </a:pPr>
            <a:r>
              <a:rPr lang="zh-CN" altLang="en-US" sz="1867" dirty="0">
                <a:latin typeface="微软雅黑" pitchFamily="34" charset="-122"/>
                <a:ea typeface="微软雅黑" pitchFamily="34" charset="-122"/>
              </a:rPr>
              <a:t>用</a:t>
            </a:r>
            <a:r>
              <a:rPr lang="zh-CN" altLang="pt-BR" sz="1867" dirty="0">
                <a:latin typeface="微软雅黑" pitchFamily="34" charset="-122"/>
                <a:ea typeface="微软雅黑" pitchFamily="34" charset="-122"/>
              </a:rPr>
              <a:t>构造函数：   </a:t>
            </a:r>
            <a:r>
              <a:rPr lang="en-US" altLang="zh-CN" sz="1867" dirty="0" err="1">
                <a:latin typeface="微软雅黑" pitchFamily="34" charset="-122"/>
                <a:ea typeface="微软雅黑" pitchFamily="34" charset="-122"/>
              </a:rPr>
              <a:t>ofstream</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outfile</a:t>
            </a:r>
            <a:r>
              <a:rPr lang="en-US" altLang="zh-CN" sz="1867" dirty="0">
                <a:latin typeface="微软雅黑" pitchFamily="34" charset="-122"/>
                <a:ea typeface="微软雅黑" pitchFamily="34" charset="-122"/>
              </a:rPr>
              <a:t>(“file2”);  </a:t>
            </a:r>
            <a:r>
              <a:rPr lang="zh-CN" altLang="en-US" sz="1867" dirty="0">
                <a:latin typeface="微软雅黑" pitchFamily="34" charset="-122"/>
                <a:ea typeface="微软雅黑" pitchFamily="34" charset="-122"/>
              </a:rPr>
              <a:t>或  </a:t>
            </a:r>
            <a:r>
              <a:rPr lang="en-US" altLang="zh-CN" sz="1867" dirty="0" err="1">
                <a:latin typeface="微软雅黑" pitchFamily="34" charset="-122"/>
                <a:ea typeface="微软雅黑" pitchFamily="34" charset="-122"/>
              </a:rPr>
              <a:t>ofstream</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outfile</a:t>
            </a:r>
            <a:r>
              <a:rPr lang="en-US" altLang="zh-CN" sz="1867" dirty="0">
                <a:latin typeface="微软雅黑" pitchFamily="34" charset="-122"/>
                <a:ea typeface="微软雅黑" pitchFamily="34" charset="-122"/>
              </a:rPr>
              <a:t>(“file2” , </a:t>
            </a:r>
            <a:r>
              <a:rPr lang="en-US" altLang="zh-CN" sz="1867" dirty="0" err="1">
                <a:latin typeface="微软雅黑" pitchFamily="34" charset="-122"/>
                <a:ea typeface="微软雅黑" pitchFamily="34" charset="-122"/>
              </a:rPr>
              <a:t>ofstream</a:t>
            </a:r>
            <a:r>
              <a:rPr lang="en-US" altLang="zh-CN" sz="1867" dirty="0">
                <a:latin typeface="微软雅黑" pitchFamily="34" charset="-122"/>
                <a:ea typeface="微软雅黑" pitchFamily="34" charset="-122"/>
              </a:rPr>
              <a:t>::out);  </a:t>
            </a:r>
          </a:p>
          <a:p>
            <a:pPr>
              <a:lnSpc>
                <a:spcPct val="110000"/>
              </a:lnSpc>
              <a:spcBef>
                <a:spcPts val="2400"/>
              </a:spcBef>
            </a:pPr>
            <a:r>
              <a:rPr lang="zh-CN" altLang="en-US" sz="2400" b="1" dirty="0">
                <a:latin typeface="微软雅黑" pitchFamily="34" charset="-122"/>
                <a:ea typeface="微软雅黑" pitchFamily="34" charset="-122"/>
              </a:rPr>
              <a:t>打开输入输出文件</a:t>
            </a:r>
          </a:p>
          <a:p>
            <a:pPr>
              <a:lnSpc>
                <a:spcPct val="110000"/>
              </a:lnSpc>
              <a:buFont typeface="Wingdings" pitchFamily="2" charset="2"/>
              <a:buNone/>
            </a:pPr>
            <a:r>
              <a:rPr lang="zh-CN" altLang="en-US" sz="1867" dirty="0">
                <a:latin typeface="微软雅黑" pitchFamily="34" charset="-122"/>
                <a:ea typeface="微软雅黑" pitchFamily="34" charset="-122"/>
              </a:rPr>
              <a:t>用</a:t>
            </a:r>
            <a:r>
              <a:rPr lang="en-US" altLang="zh-CN" sz="1867" dirty="0">
                <a:latin typeface="微软雅黑" pitchFamily="34" charset="-122"/>
                <a:ea typeface="微软雅黑" pitchFamily="34" charset="-122"/>
              </a:rPr>
              <a:t>open</a:t>
            </a:r>
            <a:r>
              <a:rPr lang="zh-CN" altLang="en-US" sz="1867" dirty="0">
                <a:latin typeface="微软雅黑" pitchFamily="34" charset="-122"/>
                <a:ea typeface="微软雅黑" pitchFamily="34" charset="-122"/>
              </a:rPr>
              <a:t>函数： </a:t>
            </a:r>
            <a:r>
              <a:rPr lang="pt-BR" altLang="zh-CN" sz="1867" dirty="0">
                <a:latin typeface="微软雅黑" pitchFamily="34" charset="-122"/>
                <a:ea typeface="微软雅黑" pitchFamily="34" charset="-122"/>
              </a:rPr>
              <a:t>fstream outfile; </a:t>
            </a:r>
          </a:p>
          <a:p>
            <a:pPr>
              <a:lnSpc>
                <a:spcPct val="110000"/>
              </a:lnSpc>
              <a:buFont typeface="Wingdings" pitchFamily="2" charset="2"/>
              <a:buNone/>
            </a:pPr>
            <a:r>
              <a:rPr lang="pt-BR" altLang="zh-CN" sz="1867" dirty="0">
                <a:latin typeface="微软雅黑" pitchFamily="34" charset="-122"/>
                <a:ea typeface="微软雅黑" pitchFamily="34" charset="-122"/>
              </a:rPr>
              <a:t>                       outfile.open(“file2”);    </a:t>
            </a:r>
            <a:r>
              <a:rPr lang="zh-CN" altLang="pt-BR" sz="1867" dirty="0">
                <a:latin typeface="微软雅黑" pitchFamily="34" charset="-122"/>
                <a:ea typeface="微软雅黑" pitchFamily="34" charset="-122"/>
              </a:rPr>
              <a:t>或  </a:t>
            </a:r>
            <a:r>
              <a:rPr lang="pt-BR" altLang="zh-CN" sz="1867" dirty="0">
                <a:latin typeface="微软雅黑" pitchFamily="34" charset="-122"/>
                <a:ea typeface="微软雅黑" pitchFamily="34" charset="-122"/>
              </a:rPr>
              <a:t>outfile.open(“file2”, fstream::</a:t>
            </a:r>
            <a:r>
              <a:rPr lang="en-US" altLang="zh-CN" sz="1867" dirty="0">
                <a:latin typeface="微软雅黑" pitchFamily="34" charset="-122"/>
                <a:ea typeface="微软雅黑" pitchFamily="34" charset="-122"/>
              </a:rPr>
              <a:t>in | f</a:t>
            </a:r>
            <a:r>
              <a:rPr lang="pt-BR" altLang="zh-CN" sz="1867" dirty="0">
                <a:latin typeface="微软雅黑" pitchFamily="34" charset="-122"/>
                <a:ea typeface="微软雅黑" pitchFamily="34" charset="-122"/>
              </a:rPr>
              <a:t>stream::out); </a:t>
            </a:r>
          </a:p>
          <a:p>
            <a:pPr>
              <a:lnSpc>
                <a:spcPct val="110000"/>
              </a:lnSpc>
              <a:buFont typeface="Wingdings" pitchFamily="2" charset="2"/>
              <a:buNone/>
            </a:pPr>
            <a:r>
              <a:rPr lang="zh-CN" altLang="en-US" sz="1867" dirty="0">
                <a:latin typeface="微软雅黑" pitchFamily="34" charset="-122"/>
                <a:ea typeface="微软雅黑" pitchFamily="34" charset="-122"/>
              </a:rPr>
              <a:t>用</a:t>
            </a:r>
            <a:r>
              <a:rPr lang="zh-CN" altLang="pt-BR" sz="1867" dirty="0">
                <a:latin typeface="微软雅黑" pitchFamily="34" charset="-122"/>
                <a:ea typeface="微软雅黑" pitchFamily="34" charset="-122"/>
              </a:rPr>
              <a:t>构造函数：   </a:t>
            </a:r>
            <a:r>
              <a:rPr lang="en-US" altLang="zh-CN" sz="1867" dirty="0" err="1">
                <a:latin typeface="微软雅黑" pitchFamily="34" charset="-122"/>
                <a:ea typeface="微软雅黑" pitchFamily="34" charset="-122"/>
              </a:rPr>
              <a:t>fstream</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outfile</a:t>
            </a:r>
            <a:r>
              <a:rPr lang="en-US" altLang="zh-CN" sz="1867" dirty="0">
                <a:latin typeface="微软雅黑" pitchFamily="34" charset="-122"/>
                <a:ea typeface="微软雅黑" pitchFamily="34" charset="-122"/>
              </a:rPr>
              <a:t>(“file2”); </a:t>
            </a:r>
          </a:p>
          <a:p>
            <a:pPr>
              <a:lnSpc>
                <a:spcPct val="110000"/>
              </a:lnSpc>
              <a:buFont typeface="Wingdings" pitchFamily="2" charset="2"/>
              <a:buNone/>
            </a:pPr>
            <a:r>
              <a:rPr lang="en-US" altLang="zh-CN" sz="1867" dirty="0">
                <a:latin typeface="微软雅黑" pitchFamily="34" charset="-122"/>
                <a:ea typeface="微软雅黑" pitchFamily="34" charset="-122"/>
              </a:rPr>
              <a:t>                       </a:t>
            </a:r>
            <a:r>
              <a:rPr lang="zh-CN" altLang="en-US" sz="1867" dirty="0">
                <a:latin typeface="微软雅黑" pitchFamily="34" charset="-122"/>
                <a:ea typeface="微软雅黑" pitchFamily="34" charset="-122"/>
              </a:rPr>
              <a:t>或  </a:t>
            </a:r>
            <a:r>
              <a:rPr lang="en-US" altLang="zh-CN" sz="1867" dirty="0" err="1">
                <a:latin typeface="微软雅黑" pitchFamily="34" charset="-122"/>
                <a:ea typeface="微软雅黑" pitchFamily="34" charset="-122"/>
              </a:rPr>
              <a:t>fstream</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outfile</a:t>
            </a:r>
            <a:r>
              <a:rPr lang="en-US" altLang="zh-CN" sz="1867" dirty="0">
                <a:latin typeface="微软雅黑" pitchFamily="34" charset="-122"/>
                <a:ea typeface="微软雅黑" pitchFamily="34" charset="-122"/>
              </a:rPr>
              <a:t>(“file2” , </a:t>
            </a:r>
            <a:r>
              <a:rPr lang="pt-BR" altLang="zh-CN" sz="1867" dirty="0">
                <a:latin typeface="微软雅黑" pitchFamily="34" charset="-122"/>
                <a:ea typeface="微软雅黑" pitchFamily="34" charset="-122"/>
              </a:rPr>
              <a:t>fstream::</a:t>
            </a:r>
            <a:r>
              <a:rPr lang="en-US" altLang="zh-CN" sz="1867" dirty="0">
                <a:latin typeface="微软雅黑" pitchFamily="34" charset="-122"/>
                <a:ea typeface="微软雅黑" pitchFamily="34" charset="-122"/>
              </a:rPr>
              <a:t>in | </a:t>
            </a:r>
            <a:r>
              <a:rPr lang="en-US" altLang="zh-CN" sz="1867" dirty="0" err="1">
                <a:latin typeface="微软雅黑" pitchFamily="34" charset="-122"/>
                <a:ea typeface="微软雅黑" pitchFamily="34" charset="-122"/>
              </a:rPr>
              <a:t>fstream</a:t>
            </a:r>
            <a:r>
              <a:rPr lang="en-US" altLang="zh-CN" sz="1867" dirty="0">
                <a:latin typeface="微软雅黑" pitchFamily="34" charset="-122"/>
                <a:ea typeface="微软雅黑" pitchFamily="34" charset="-122"/>
              </a:rPr>
              <a:t>::out);  </a:t>
            </a:r>
          </a:p>
        </p:txBody>
      </p:sp>
    </p:spTree>
  </p:cSld>
  <p:clrMapOvr>
    <a:masterClrMapping/>
  </p:clrMapOvr>
  <p:transition spd="med">
    <p:fade/>
  </p:transition>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9234" name="Rectangle 2"/>
          <p:cNvSpPr>
            <a:spLocks noGrp="1" noChangeArrowheads="1"/>
          </p:cNvSpPr>
          <p:nvPr>
            <p:ph type="title"/>
          </p:nvPr>
        </p:nvSpPr>
        <p:spPr/>
        <p:txBody>
          <a:bodyPr/>
          <a:lstStyle/>
          <a:p>
            <a:pPr eaLnBrk="1" hangingPunct="1">
              <a:defRPr/>
            </a:pPr>
            <a:r>
              <a:rPr lang="zh-CN" altLang="en-US" dirty="0"/>
              <a:t>文件关闭</a:t>
            </a:r>
          </a:p>
        </p:txBody>
      </p:sp>
      <p:sp>
        <p:nvSpPr>
          <p:cNvPr id="421891" name="Rectangle 3"/>
          <p:cNvSpPr>
            <a:spLocks noGrp="1" noChangeArrowheads="1"/>
          </p:cNvSpPr>
          <p:nvPr>
            <p:ph idx="4294967295"/>
          </p:nvPr>
        </p:nvSpPr>
        <p:spPr>
          <a:xfrm>
            <a:off x="629919" y="1288204"/>
            <a:ext cx="9482667" cy="2743200"/>
          </a:xfrm>
        </p:spPr>
        <p:txBody>
          <a:bodyPr/>
          <a:lstStyle/>
          <a:p>
            <a:pPr marL="0" indent="0" eaLnBrk="1" hangingPunct="1">
              <a:lnSpc>
                <a:spcPct val="130000"/>
              </a:lnSpc>
              <a:buNone/>
            </a:pPr>
            <a:r>
              <a:rPr lang="zh-CN" altLang="en-US" dirty="0"/>
              <a:t>用成员函数</a:t>
            </a:r>
            <a:r>
              <a:rPr lang="en-US" altLang="zh-CN" dirty="0"/>
              <a:t>close</a:t>
            </a:r>
          </a:p>
          <a:p>
            <a:pPr marL="0" indent="0" eaLnBrk="1" hangingPunct="1">
              <a:lnSpc>
                <a:spcPct val="130000"/>
              </a:lnSpc>
              <a:buNone/>
            </a:pPr>
            <a:r>
              <a:rPr lang="zh-CN" altLang="en-US" dirty="0"/>
              <a:t>对于输出文件，</a:t>
            </a:r>
            <a:r>
              <a:rPr lang="en-US" altLang="zh-CN" dirty="0"/>
              <a:t>close</a:t>
            </a:r>
            <a:r>
              <a:rPr lang="zh-CN" altLang="en-US" dirty="0"/>
              <a:t>会将缓冲区中的内容写入文件</a:t>
            </a:r>
            <a:endParaRPr lang="en-US" altLang="zh-CN" dirty="0"/>
          </a:p>
          <a:p>
            <a:pPr marL="0" indent="0" eaLnBrk="1" hangingPunct="1">
              <a:lnSpc>
                <a:spcPct val="130000"/>
              </a:lnSpc>
              <a:buNone/>
            </a:pPr>
            <a:r>
              <a:rPr lang="en-US" altLang="zh-CN" dirty="0"/>
              <a:t>main</a:t>
            </a:r>
            <a:r>
              <a:rPr lang="zh-CN" altLang="en-US" dirty="0"/>
              <a:t>函数执行结束时，会关闭所有打开的文件</a:t>
            </a:r>
          </a:p>
          <a:p>
            <a:pPr marL="0" indent="0" eaLnBrk="1" hangingPunct="1">
              <a:lnSpc>
                <a:spcPct val="130000"/>
              </a:lnSpc>
              <a:buNone/>
            </a:pPr>
            <a:r>
              <a:rPr lang="zh-CN" altLang="en-US" dirty="0"/>
              <a:t>良好的程序设计习惯：文件访问结束时，关闭文件</a:t>
            </a:r>
          </a:p>
        </p:txBody>
      </p:sp>
    </p:spTree>
  </p:cSld>
  <p:clrMapOvr>
    <a:masterClrMapping/>
  </p:clrMapOvr>
  <p:transition spd="med">
    <p:fade/>
  </p:transition>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2066" name="Rectangle 2"/>
          <p:cNvSpPr>
            <a:spLocks noGrp="1" noChangeArrowheads="1"/>
          </p:cNvSpPr>
          <p:nvPr>
            <p:ph type="title"/>
          </p:nvPr>
        </p:nvSpPr>
        <p:spPr/>
        <p:txBody>
          <a:bodyPr/>
          <a:lstStyle/>
          <a:p>
            <a:pPr eaLnBrk="1" hangingPunct="1">
              <a:defRPr/>
            </a:pPr>
            <a:r>
              <a:rPr lang="zh-CN" altLang="en-US" dirty="0"/>
              <a:t>基于文件的</a:t>
            </a:r>
            <a:r>
              <a:rPr lang="en-US" altLang="zh-CN" dirty="0"/>
              <a:t>I/O</a:t>
            </a:r>
          </a:p>
        </p:txBody>
      </p:sp>
      <p:sp>
        <p:nvSpPr>
          <p:cNvPr id="412675" name="Rectangle 3"/>
          <p:cNvSpPr>
            <a:spLocks noGrp="1" noChangeArrowheads="1"/>
          </p:cNvSpPr>
          <p:nvPr>
            <p:ph idx="4294967295"/>
          </p:nvPr>
        </p:nvSpPr>
        <p:spPr>
          <a:xfrm>
            <a:off x="853440" y="1259840"/>
            <a:ext cx="7434263" cy="3752850"/>
          </a:xfrm>
        </p:spPr>
        <p:txBody>
          <a:bodyPr/>
          <a:lstStyle/>
          <a:p>
            <a:pPr marL="0" indent="0" eaLnBrk="1" hangingPunct="1">
              <a:lnSpc>
                <a:spcPct val="150000"/>
              </a:lnSpc>
              <a:buNone/>
            </a:pPr>
            <a:r>
              <a:rPr lang="zh-CN" altLang="en-US" dirty="0"/>
              <a:t>流式文件</a:t>
            </a:r>
          </a:p>
          <a:p>
            <a:pPr marL="0" indent="0" eaLnBrk="1" hangingPunct="1">
              <a:lnSpc>
                <a:spcPct val="150000"/>
              </a:lnSpc>
              <a:buNone/>
            </a:pPr>
            <a:r>
              <a:rPr lang="zh-CN" altLang="en-US" dirty="0"/>
              <a:t>文件的顺序访问</a:t>
            </a:r>
          </a:p>
          <a:p>
            <a:pPr marL="0" indent="0" eaLnBrk="1" hangingPunct="1">
              <a:lnSpc>
                <a:spcPct val="150000"/>
              </a:lnSpc>
              <a:buNone/>
            </a:pPr>
            <a:r>
              <a:rPr lang="zh-CN" altLang="en-US" dirty="0"/>
              <a:t>文件的随机访问</a:t>
            </a:r>
          </a:p>
          <a:p>
            <a:pPr marL="0" indent="0" eaLnBrk="1" hangingPunct="1">
              <a:lnSpc>
                <a:spcPct val="150000"/>
              </a:lnSpc>
              <a:buNone/>
            </a:pPr>
            <a:r>
              <a:rPr lang="zh-CN" altLang="en-US" dirty="0"/>
              <a:t>访问有记录概念的文件</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12675">
                                            <p:txEl>
                                              <p:pRg st="1" end="1"/>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文件的顺序读写</a:t>
            </a:r>
          </a:p>
        </p:txBody>
      </p:sp>
      <p:sp>
        <p:nvSpPr>
          <p:cNvPr id="3" name="内容占位符 2"/>
          <p:cNvSpPr>
            <a:spLocks noGrp="1"/>
          </p:cNvSpPr>
          <p:nvPr>
            <p:ph idx="4294967295"/>
          </p:nvPr>
        </p:nvSpPr>
        <p:spPr>
          <a:xfrm>
            <a:off x="759089" y="1386840"/>
            <a:ext cx="7953375" cy="2876550"/>
          </a:xfrm>
        </p:spPr>
        <p:txBody>
          <a:bodyPr/>
          <a:lstStyle/>
          <a:p>
            <a:pPr marL="0" indent="0">
              <a:buNone/>
            </a:pPr>
            <a:r>
              <a:rPr lang="zh-CN" altLang="en-US" b="1" dirty="0"/>
              <a:t>读文件</a:t>
            </a:r>
            <a:endParaRPr lang="en-US" altLang="zh-CN" b="1" dirty="0"/>
          </a:p>
          <a:p>
            <a:pPr marL="0" indent="0">
              <a:buNone/>
            </a:pPr>
            <a:r>
              <a:rPr lang="zh-CN" altLang="en-US" sz="1867" dirty="0"/>
              <a:t>从文件的第一个字节开始依次往下读，读取一定量的数据或读到文件结束</a:t>
            </a:r>
            <a:endParaRPr lang="en-US" altLang="zh-CN" sz="1867" dirty="0"/>
          </a:p>
          <a:p>
            <a:pPr marL="0" indent="0">
              <a:buNone/>
            </a:pPr>
            <a:endParaRPr lang="en-US" altLang="zh-CN" dirty="0"/>
          </a:p>
          <a:p>
            <a:pPr marL="0" indent="0">
              <a:buNone/>
            </a:pPr>
            <a:r>
              <a:rPr lang="zh-CN" altLang="en-US" b="1" dirty="0"/>
              <a:t>写文件</a:t>
            </a:r>
            <a:endParaRPr lang="en-US" altLang="zh-CN" b="1" dirty="0"/>
          </a:p>
          <a:p>
            <a:pPr marL="0" indent="0">
              <a:buNone/>
            </a:pPr>
            <a:r>
              <a:rPr lang="zh-CN" altLang="en-US" sz="1867" dirty="0"/>
              <a:t>在一个空文件中依次写数据</a:t>
            </a:r>
            <a:endParaRPr lang="en-US" altLang="zh-CN" sz="1867" dirty="0"/>
          </a:p>
          <a:p>
            <a:pPr marL="0" indent="0">
              <a:buNone/>
            </a:pPr>
            <a:r>
              <a:rPr lang="zh-CN" altLang="en-US" sz="1867" dirty="0"/>
              <a:t>在一个文件后面依次添加数据</a:t>
            </a:r>
            <a:endParaRPr lang="en-US" altLang="zh-CN" sz="1867" dirty="0"/>
          </a:p>
          <a:p>
            <a:pPr marL="0" indent="0">
              <a:buNone/>
            </a:pPr>
            <a:endParaRPr lang="zh-CN" altLang="en-US" dirty="0"/>
          </a:p>
        </p:txBody>
      </p:sp>
    </p:spTree>
  </p:cSld>
  <p:clrMapOvr>
    <a:masterClrMapping/>
  </p:clrMapOvr>
  <p:transition spd="med">
    <p:fade/>
  </p:transition>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1282" name="Rectangle 2"/>
          <p:cNvSpPr>
            <a:spLocks noGrp="1" noChangeArrowheads="1"/>
          </p:cNvSpPr>
          <p:nvPr>
            <p:ph type="title"/>
          </p:nvPr>
        </p:nvSpPr>
        <p:spPr/>
        <p:txBody>
          <a:bodyPr/>
          <a:lstStyle/>
          <a:p>
            <a:pPr eaLnBrk="1" hangingPunct="1">
              <a:defRPr/>
            </a:pPr>
            <a:r>
              <a:rPr lang="en-US" altLang="zh-CN" dirty="0"/>
              <a:t>ASCII</a:t>
            </a:r>
            <a:r>
              <a:rPr lang="zh-CN" altLang="en-US" dirty="0"/>
              <a:t>文件的顺序访问</a:t>
            </a:r>
          </a:p>
        </p:txBody>
      </p:sp>
      <p:sp>
        <p:nvSpPr>
          <p:cNvPr id="423939" name="Rectangle 3"/>
          <p:cNvSpPr>
            <a:spLocks noGrp="1" noChangeArrowheads="1"/>
          </p:cNvSpPr>
          <p:nvPr>
            <p:ph idx="4294967295"/>
          </p:nvPr>
        </p:nvSpPr>
        <p:spPr>
          <a:xfrm>
            <a:off x="0" y="1427163"/>
            <a:ext cx="10339388" cy="4783137"/>
          </a:xfrm>
        </p:spPr>
        <p:txBody>
          <a:bodyPr>
            <a:normAutofit fontScale="92500" lnSpcReduction="10000"/>
          </a:bodyPr>
          <a:lstStyle/>
          <a:p>
            <a:pPr eaLnBrk="1" hangingPunct="1">
              <a:lnSpc>
                <a:spcPct val="130000"/>
              </a:lnSpc>
            </a:pPr>
            <a:r>
              <a:rPr lang="zh-CN" altLang="en-US" b="1" dirty="0"/>
              <a:t>与</a:t>
            </a:r>
            <a:r>
              <a:rPr lang="zh-CN" altLang="pt-BR" b="1" dirty="0"/>
              <a:t>控制台读写</a:t>
            </a:r>
            <a:r>
              <a:rPr lang="zh-CN" altLang="en-US" b="1" dirty="0"/>
              <a:t>完全</a:t>
            </a:r>
            <a:r>
              <a:rPr lang="zh-CN" altLang="pt-BR" b="1" dirty="0"/>
              <a:t>一样</a:t>
            </a:r>
            <a:endParaRPr lang="en-US" altLang="zh-CN" b="1" dirty="0"/>
          </a:p>
          <a:p>
            <a:pPr eaLnBrk="1" hangingPunct="1">
              <a:lnSpc>
                <a:spcPct val="130000"/>
              </a:lnSpc>
            </a:pPr>
            <a:r>
              <a:rPr lang="zh-CN" altLang="en-US" sz="1867" dirty="0"/>
              <a:t>读文件：</a:t>
            </a:r>
            <a:r>
              <a:rPr lang="pt-BR" altLang="zh-CN" sz="1867" dirty="0"/>
              <a:t>&gt;&gt;</a:t>
            </a:r>
            <a:r>
              <a:rPr lang="zh-CN" altLang="en-US" sz="1867" dirty="0"/>
              <a:t>、</a:t>
            </a:r>
            <a:r>
              <a:rPr lang="en-US" altLang="zh-CN" sz="1867" dirty="0"/>
              <a:t>get</a:t>
            </a:r>
            <a:r>
              <a:rPr lang="zh-CN" altLang="en-US" sz="1867" dirty="0"/>
              <a:t>、</a:t>
            </a:r>
            <a:r>
              <a:rPr lang="en-US" altLang="zh-CN" sz="1867" dirty="0" err="1"/>
              <a:t>getline</a:t>
            </a:r>
            <a:r>
              <a:rPr lang="zh-CN" altLang="en-US" sz="1867" dirty="0"/>
              <a:t>、</a:t>
            </a:r>
            <a:r>
              <a:rPr lang="en-US" altLang="zh-CN" sz="1867" dirty="0"/>
              <a:t>read</a:t>
            </a:r>
          </a:p>
          <a:p>
            <a:pPr eaLnBrk="1" hangingPunct="1">
              <a:lnSpc>
                <a:spcPct val="130000"/>
              </a:lnSpc>
            </a:pPr>
            <a:r>
              <a:rPr lang="zh-CN" altLang="en-US" sz="1867" dirty="0"/>
              <a:t>写文件：</a:t>
            </a:r>
            <a:r>
              <a:rPr lang="pt-BR" altLang="zh-CN" sz="1867" dirty="0"/>
              <a:t>&lt;&lt;”</a:t>
            </a:r>
            <a:r>
              <a:rPr lang="zh-CN" altLang="en-US" sz="1867" dirty="0"/>
              <a:t>、</a:t>
            </a:r>
            <a:r>
              <a:rPr lang="pt-BR" altLang="zh-CN" sz="1867" dirty="0"/>
              <a:t>put</a:t>
            </a:r>
            <a:r>
              <a:rPr lang="zh-CN" altLang="en-US" sz="1867" dirty="0"/>
              <a:t>、</a:t>
            </a:r>
            <a:r>
              <a:rPr lang="en-US" altLang="zh-CN" sz="1867" dirty="0"/>
              <a:t>write</a:t>
            </a:r>
          </a:p>
          <a:p>
            <a:pPr eaLnBrk="1" hangingPunct="1">
              <a:lnSpc>
                <a:spcPct val="130000"/>
              </a:lnSpc>
            </a:pPr>
            <a:r>
              <a:rPr lang="zh-CN" altLang="en-US" sz="1867" dirty="0"/>
              <a:t>支持格式化读写</a:t>
            </a:r>
            <a:endParaRPr lang="en-US" altLang="zh-CN" sz="1867" dirty="0"/>
          </a:p>
          <a:p>
            <a:pPr eaLnBrk="1" hangingPunct="1">
              <a:lnSpc>
                <a:spcPct val="130000"/>
              </a:lnSpc>
            </a:pPr>
            <a:endParaRPr lang="zh-CN" altLang="pt-BR" sz="1867" dirty="0"/>
          </a:p>
          <a:p>
            <a:pPr eaLnBrk="1" hangingPunct="1">
              <a:lnSpc>
                <a:spcPct val="130000"/>
              </a:lnSpc>
            </a:pPr>
            <a:r>
              <a:rPr lang="zh-CN" altLang="pt-BR" b="1" dirty="0"/>
              <a:t>判断文件结束</a:t>
            </a:r>
            <a:endParaRPr lang="en-US" altLang="zh-CN" b="1" dirty="0"/>
          </a:p>
          <a:p>
            <a:pPr>
              <a:lnSpc>
                <a:spcPct val="130000"/>
              </a:lnSpc>
            </a:pPr>
            <a:r>
              <a:rPr lang="en-US" altLang="zh-CN" sz="1867" dirty="0"/>
              <a:t>&gt;&gt;</a:t>
            </a:r>
            <a:r>
              <a:rPr lang="zh-CN" altLang="en-US" sz="1867" dirty="0"/>
              <a:t>读：可以通过判断输入流对象值是否为</a:t>
            </a:r>
            <a:r>
              <a:rPr lang="en-US" altLang="zh-CN" sz="1867" dirty="0"/>
              <a:t>0</a:t>
            </a:r>
          </a:p>
          <a:p>
            <a:pPr>
              <a:lnSpc>
                <a:spcPct val="130000"/>
              </a:lnSpc>
            </a:pPr>
            <a:r>
              <a:rPr lang="en-US" altLang="zh-CN" sz="1867" dirty="0"/>
              <a:t>get</a:t>
            </a:r>
            <a:r>
              <a:rPr lang="zh-CN" altLang="en-US" sz="1867" dirty="0"/>
              <a:t>读：判断读入字符是否是</a:t>
            </a:r>
            <a:r>
              <a:rPr lang="en-US" altLang="zh-CN" sz="1867" dirty="0"/>
              <a:t>EOF</a:t>
            </a:r>
          </a:p>
          <a:p>
            <a:pPr>
              <a:lnSpc>
                <a:spcPct val="130000"/>
              </a:lnSpc>
            </a:pPr>
            <a:r>
              <a:rPr lang="zh-CN" altLang="en-US" sz="1867" dirty="0"/>
              <a:t>其他方式读：</a:t>
            </a:r>
            <a:r>
              <a:rPr lang="zh-CN" altLang="pt-BR" sz="1867" dirty="0"/>
              <a:t>通过成员函数</a:t>
            </a:r>
            <a:r>
              <a:rPr lang="pt-BR" altLang="zh-CN" sz="1867" dirty="0"/>
              <a:t>eof</a:t>
            </a:r>
            <a:endParaRPr lang="en-US" altLang="zh-CN" sz="1867" dirty="0"/>
          </a:p>
          <a:p>
            <a:pPr>
              <a:lnSpc>
                <a:spcPct val="130000"/>
              </a:lnSpc>
            </a:pPr>
            <a:r>
              <a:rPr lang="pt-BR" altLang="zh-CN" sz="1867" dirty="0"/>
              <a:t>eof</a:t>
            </a:r>
            <a:r>
              <a:rPr lang="zh-CN" altLang="pt-BR" sz="1867" dirty="0"/>
              <a:t>函数不需要参数，返回一个整型值。当读操作遇到文件结束时，该函数返回</a:t>
            </a:r>
            <a:r>
              <a:rPr lang="pt-BR" altLang="zh-CN" sz="1867" dirty="0"/>
              <a:t>1</a:t>
            </a:r>
            <a:r>
              <a:rPr lang="zh-CN" altLang="pt-BR" sz="1867" dirty="0"/>
              <a:t>，否则返回</a:t>
            </a:r>
            <a:r>
              <a:rPr lang="pt-BR" altLang="zh-CN" sz="1867" dirty="0"/>
              <a:t>0</a:t>
            </a:r>
            <a:r>
              <a:rPr lang="zh-CN" altLang="pt-BR" sz="1867" dirty="0"/>
              <a:t>。</a:t>
            </a:r>
            <a:endParaRPr lang="zh-CN" altLang="en-US" sz="1867" dirty="0"/>
          </a:p>
        </p:txBody>
      </p:sp>
      <p:sp>
        <p:nvSpPr>
          <p:cNvPr id="4" name="灯片编号占位符 3"/>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295</a:t>
            </a:fld>
            <a:endParaRPr kumimoji="0" lang="en-US" dirty="0"/>
          </a:p>
        </p:txBody>
      </p:sp>
    </p:spTree>
  </p:cSld>
  <p:clrMapOvr>
    <a:masterClrMapping/>
  </p:clrMapOvr>
  <p:transition spd="med">
    <p:fade/>
  </p:transition>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2306" name="Rectangle 2"/>
          <p:cNvSpPr>
            <a:spLocks noGrp="1" noChangeArrowheads="1"/>
          </p:cNvSpPr>
          <p:nvPr>
            <p:ph type="title"/>
          </p:nvPr>
        </p:nvSpPr>
        <p:spPr/>
        <p:txBody>
          <a:bodyPr/>
          <a:lstStyle/>
          <a:p>
            <a:pPr eaLnBrk="1" hangingPunct="1">
              <a:defRPr/>
            </a:pPr>
            <a:r>
              <a:rPr lang="zh-CN" altLang="en-US" dirty="0"/>
              <a:t> </a:t>
            </a:r>
            <a:r>
              <a:rPr lang="en-US" altLang="zh-CN" dirty="0"/>
              <a:t>ASCII</a:t>
            </a:r>
            <a:r>
              <a:rPr lang="zh-CN" altLang="en-US" dirty="0"/>
              <a:t>文件访问实例</a:t>
            </a:r>
          </a:p>
        </p:txBody>
      </p:sp>
      <p:sp>
        <p:nvSpPr>
          <p:cNvPr id="424963" name="Rectangle 3"/>
          <p:cNvSpPr>
            <a:spLocks noGrp="1" noChangeArrowheads="1"/>
          </p:cNvSpPr>
          <p:nvPr>
            <p:ph idx="4294967295"/>
          </p:nvPr>
        </p:nvSpPr>
        <p:spPr>
          <a:xfrm>
            <a:off x="0" y="1514475"/>
            <a:ext cx="11269663" cy="4364038"/>
          </a:xfrm>
        </p:spPr>
        <p:txBody>
          <a:bodyPr/>
          <a:lstStyle/>
          <a:p>
            <a:pPr eaLnBrk="1" hangingPunct="1">
              <a:lnSpc>
                <a:spcPct val="110000"/>
              </a:lnSpc>
            </a:pPr>
            <a:r>
              <a:rPr lang="zh-CN" altLang="en-US" b="1" dirty="0"/>
              <a:t>要求</a:t>
            </a:r>
            <a:endParaRPr lang="en-US" altLang="zh-CN" b="1" dirty="0"/>
          </a:p>
          <a:p>
            <a:pPr eaLnBrk="1" hangingPunct="1">
              <a:lnSpc>
                <a:spcPct val="110000"/>
              </a:lnSpc>
            </a:pPr>
            <a:r>
              <a:rPr lang="zh-CN" altLang="pt-BR" sz="1867" dirty="0"/>
              <a:t>将数字</a:t>
            </a:r>
            <a:r>
              <a:rPr lang="pt-BR" altLang="zh-CN" sz="1867" dirty="0"/>
              <a:t>1</a:t>
            </a:r>
            <a:r>
              <a:rPr lang="zh-CN" altLang="pt-BR" sz="1867" dirty="0"/>
              <a:t>到</a:t>
            </a:r>
            <a:r>
              <a:rPr lang="pt-BR" altLang="zh-CN" sz="1867" dirty="0"/>
              <a:t>10</a:t>
            </a:r>
            <a:r>
              <a:rPr lang="zh-CN" altLang="pt-BR" sz="1867" dirty="0"/>
              <a:t>写入文件</a:t>
            </a:r>
            <a:r>
              <a:rPr lang="pt-BR" altLang="zh-CN" sz="1867" dirty="0"/>
              <a:t>file</a:t>
            </a:r>
            <a:r>
              <a:rPr lang="zh-CN" altLang="en-US" sz="1867" dirty="0"/>
              <a:t>。文件中，数字与数字之间用空格分开</a:t>
            </a:r>
            <a:endParaRPr lang="en-US" altLang="zh-CN" sz="1867" dirty="0"/>
          </a:p>
          <a:p>
            <a:pPr eaLnBrk="1" hangingPunct="1">
              <a:lnSpc>
                <a:spcPct val="110000"/>
              </a:lnSpc>
            </a:pPr>
            <a:r>
              <a:rPr lang="zh-CN" altLang="pt-BR" sz="1867" dirty="0"/>
              <a:t>然后从</a:t>
            </a:r>
            <a:r>
              <a:rPr lang="pt-BR" altLang="zh-CN" sz="1867" dirty="0"/>
              <a:t>file</a:t>
            </a:r>
            <a:r>
              <a:rPr lang="zh-CN" altLang="pt-BR" sz="1867" dirty="0"/>
              <a:t>中读取这些数据，把它们显示在屏幕上</a:t>
            </a:r>
          </a:p>
          <a:p>
            <a:pPr eaLnBrk="1" hangingPunct="1">
              <a:lnSpc>
                <a:spcPct val="110000"/>
              </a:lnSpc>
            </a:pPr>
            <a:endParaRPr lang="en-US" altLang="zh-CN" dirty="0"/>
          </a:p>
          <a:p>
            <a:pPr eaLnBrk="1" hangingPunct="1">
              <a:lnSpc>
                <a:spcPct val="110000"/>
              </a:lnSpc>
            </a:pPr>
            <a:r>
              <a:rPr lang="zh-CN" altLang="en-US" b="1" dirty="0"/>
              <a:t>设计思想</a:t>
            </a:r>
            <a:endParaRPr lang="en-US" altLang="zh-CN" b="1" dirty="0"/>
          </a:p>
          <a:p>
            <a:pPr eaLnBrk="1" hangingPunct="1">
              <a:lnSpc>
                <a:spcPct val="110000"/>
              </a:lnSpc>
            </a:pPr>
            <a:r>
              <a:rPr lang="zh-CN" altLang="pt-BR" sz="1867" dirty="0"/>
              <a:t>首先用输出方式打开文件</a:t>
            </a:r>
            <a:r>
              <a:rPr lang="pt-BR" altLang="zh-CN" sz="1867" dirty="0"/>
              <a:t>file</a:t>
            </a:r>
            <a:r>
              <a:rPr lang="zh-CN" altLang="pt-BR" sz="1867" dirty="0"/>
              <a:t>。如文件</a:t>
            </a:r>
            <a:r>
              <a:rPr lang="pt-BR" altLang="zh-CN" sz="1867" dirty="0"/>
              <a:t>file</a:t>
            </a:r>
            <a:r>
              <a:rPr lang="zh-CN" altLang="pt-BR" sz="1867" dirty="0"/>
              <a:t>不存在，则自动创建一个，否则打开磁盘上的文件，并清空</a:t>
            </a:r>
            <a:endParaRPr lang="en-US" altLang="zh-CN" sz="1867" dirty="0"/>
          </a:p>
          <a:p>
            <a:pPr eaLnBrk="1" hangingPunct="1">
              <a:lnSpc>
                <a:spcPct val="110000"/>
              </a:lnSpc>
            </a:pPr>
            <a:r>
              <a:rPr lang="zh-CN" altLang="pt-BR" sz="1867" dirty="0"/>
              <a:t>用一个循环依次将</a:t>
            </a:r>
            <a:r>
              <a:rPr lang="pt-BR" altLang="zh-CN" sz="1867" dirty="0"/>
              <a:t>1</a:t>
            </a:r>
            <a:r>
              <a:rPr lang="zh-CN" altLang="pt-BR" sz="1867" dirty="0"/>
              <a:t>到</a:t>
            </a:r>
            <a:r>
              <a:rPr lang="pt-BR" altLang="zh-CN" sz="1867" dirty="0"/>
              <a:t>10</a:t>
            </a:r>
            <a:r>
              <a:rPr lang="zh-CN" altLang="pt-BR" sz="1867" dirty="0"/>
              <a:t>用流插入符插入文件，并关闭文件</a:t>
            </a:r>
            <a:endParaRPr lang="en-US" altLang="zh-CN" sz="1867" dirty="0"/>
          </a:p>
          <a:p>
            <a:pPr eaLnBrk="1" hangingPunct="1">
              <a:lnSpc>
                <a:spcPct val="110000"/>
              </a:lnSpc>
            </a:pPr>
            <a:r>
              <a:rPr lang="zh-CN" altLang="pt-BR" sz="1867" dirty="0"/>
              <a:t>再用输入方式打开文件</a:t>
            </a:r>
            <a:r>
              <a:rPr lang="pt-BR" altLang="zh-CN" sz="1867" dirty="0"/>
              <a:t>file</a:t>
            </a:r>
            <a:endParaRPr lang="en-US" altLang="zh-CN" sz="1867" dirty="0"/>
          </a:p>
          <a:p>
            <a:pPr eaLnBrk="1" hangingPunct="1">
              <a:lnSpc>
                <a:spcPct val="110000"/>
              </a:lnSpc>
            </a:pPr>
            <a:r>
              <a:rPr lang="zh-CN" altLang="pt-BR" sz="1867" dirty="0"/>
              <a:t>读出所有数据，并输出到屏幕上</a:t>
            </a:r>
            <a:endParaRPr lang="zh-CN" altLang="en-US" sz="1867" dirty="0"/>
          </a:p>
        </p:txBody>
      </p:sp>
      <p:sp>
        <p:nvSpPr>
          <p:cNvPr id="4" name="灯片编号占位符 3"/>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296</a:t>
            </a:fld>
            <a:endParaRPr kumimoji="0" lang="en-US"/>
          </a:p>
        </p:txBody>
      </p:sp>
    </p:spTree>
  </p:cSld>
  <p:clrMapOvr>
    <a:masterClrMapping/>
  </p:clrMapOvr>
  <p:transition spd="med">
    <p:fade/>
  </p:transition>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p:txBody>
          <a:bodyPr/>
          <a:lstStyle/>
          <a:p>
            <a:pPr eaLnBrk="1" hangingPunct="1">
              <a:defRPr/>
            </a:pPr>
            <a:r>
              <a:rPr lang="zh-CN" altLang="en-US" dirty="0"/>
              <a:t> </a:t>
            </a:r>
            <a:r>
              <a:rPr lang="en-US" altLang="zh-CN" dirty="0"/>
              <a:t>ASCII</a:t>
            </a:r>
            <a:r>
              <a:rPr lang="zh-CN" altLang="en-US" dirty="0"/>
              <a:t>文件访问实例</a:t>
            </a:r>
          </a:p>
        </p:txBody>
      </p:sp>
      <p:sp>
        <p:nvSpPr>
          <p:cNvPr id="425986" name="Rectangle 3"/>
          <p:cNvSpPr>
            <a:spLocks noGrp="1" noChangeArrowheads="1"/>
          </p:cNvSpPr>
          <p:nvPr>
            <p:ph idx="4294967295"/>
          </p:nvPr>
        </p:nvSpPr>
        <p:spPr>
          <a:xfrm>
            <a:off x="0" y="1381125"/>
            <a:ext cx="7258050" cy="5629275"/>
          </a:xfrm>
        </p:spPr>
        <p:txBody>
          <a:bodyPr>
            <a:normAutofit fontScale="92500" lnSpcReduction="20000"/>
          </a:bodyPr>
          <a:lstStyle/>
          <a:p>
            <a:pPr eaLnBrk="1" hangingPunct="1">
              <a:lnSpc>
                <a:spcPct val="80000"/>
              </a:lnSpc>
              <a:buFont typeface="Wingdings" pitchFamily="2" charset="2"/>
              <a:buNone/>
            </a:pPr>
            <a:r>
              <a:rPr lang="en-US" altLang="zh-CN" sz="1867" dirty="0"/>
              <a:t>#include &lt;</a:t>
            </a:r>
            <a:r>
              <a:rPr lang="en-US" altLang="zh-CN" sz="1867" dirty="0" err="1"/>
              <a:t>iostream</a:t>
            </a:r>
            <a:r>
              <a:rPr lang="en-US" altLang="zh-CN" sz="1867" dirty="0"/>
              <a:t>&gt;</a:t>
            </a:r>
          </a:p>
          <a:p>
            <a:pPr eaLnBrk="1" hangingPunct="1">
              <a:lnSpc>
                <a:spcPct val="80000"/>
              </a:lnSpc>
              <a:buFont typeface="Wingdings" pitchFamily="2" charset="2"/>
              <a:buNone/>
            </a:pPr>
            <a:r>
              <a:rPr lang="en-US" altLang="zh-CN" sz="1867" dirty="0"/>
              <a:t>#include &lt;</a:t>
            </a:r>
            <a:r>
              <a:rPr lang="en-US" altLang="zh-CN" sz="1867" dirty="0" err="1"/>
              <a:t>fstream</a:t>
            </a:r>
            <a:r>
              <a:rPr lang="en-US" altLang="zh-CN" sz="1867" dirty="0"/>
              <a:t>&gt;</a:t>
            </a:r>
          </a:p>
          <a:p>
            <a:pPr eaLnBrk="1" hangingPunct="1">
              <a:lnSpc>
                <a:spcPct val="80000"/>
              </a:lnSpc>
              <a:buFont typeface="Wingdings" pitchFamily="2" charset="2"/>
              <a:buNone/>
            </a:pPr>
            <a:r>
              <a:rPr lang="en-US" altLang="zh-CN" sz="1867" dirty="0"/>
              <a:t>using namespace std;</a:t>
            </a:r>
          </a:p>
          <a:p>
            <a:pPr eaLnBrk="1" hangingPunct="1">
              <a:lnSpc>
                <a:spcPct val="80000"/>
              </a:lnSpc>
              <a:buFont typeface="Wingdings" pitchFamily="2" charset="2"/>
              <a:buNone/>
            </a:pPr>
            <a:r>
              <a:rPr lang="en-US" altLang="zh-CN" sz="1867" dirty="0" err="1"/>
              <a:t>int</a:t>
            </a:r>
            <a:r>
              <a:rPr lang="en-US" altLang="zh-CN" sz="1867" dirty="0"/>
              <a:t> main()</a:t>
            </a:r>
          </a:p>
          <a:p>
            <a:pPr eaLnBrk="1" hangingPunct="1">
              <a:lnSpc>
                <a:spcPct val="80000"/>
              </a:lnSpc>
              <a:buFont typeface="Wingdings" pitchFamily="2" charset="2"/>
              <a:buNone/>
            </a:pPr>
            <a:r>
              <a:rPr lang="en-US" altLang="zh-CN" sz="1867" dirty="0"/>
              <a:t>{ </a:t>
            </a:r>
          </a:p>
          <a:p>
            <a:pPr eaLnBrk="1" hangingPunct="1">
              <a:lnSpc>
                <a:spcPct val="80000"/>
              </a:lnSpc>
              <a:buFont typeface="Wingdings" pitchFamily="2" charset="2"/>
              <a:buNone/>
            </a:pPr>
            <a:r>
              <a:rPr lang="en-US" altLang="zh-CN" sz="1867" dirty="0"/>
              <a:t>     </a:t>
            </a:r>
            <a:r>
              <a:rPr lang="en-US" altLang="zh-CN" sz="1867" dirty="0" err="1"/>
              <a:t>ofstream</a:t>
            </a:r>
            <a:r>
              <a:rPr lang="en-US" altLang="zh-CN" sz="1867" dirty="0"/>
              <a:t> out("file");</a:t>
            </a:r>
          </a:p>
          <a:p>
            <a:pPr eaLnBrk="1" hangingPunct="1">
              <a:lnSpc>
                <a:spcPct val="80000"/>
              </a:lnSpc>
              <a:buFont typeface="Wingdings" pitchFamily="2" charset="2"/>
              <a:buNone/>
            </a:pPr>
            <a:r>
              <a:rPr lang="en-US" altLang="zh-CN" sz="1867" dirty="0"/>
              <a:t>      </a:t>
            </a:r>
            <a:r>
              <a:rPr lang="en-US" altLang="zh-CN" sz="1867" dirty="0" err="1"/>
              <a:t>ifstream</a:t>
            </a:r>
            <a:r>
              <a:rPr lang="en-US" altLang="zh-CN" sz="1867" dirty="0"/>
              <a:t> in; </a:t>
            </a:r>
          </a:p>
          <a:p>
            <a:pPr eaLnBrk="1" hangingPunct="1">
              <a:lnSpc>
                <a:spcPct val="80000"/>
              </a:lnSpc>
              <a:buFont typeface="Wingdings" pitchFamily="2" charset="2"/>
              <a:buNone/>
            </a:pPr>
            <a:r>
              <a:rPr lang="en-US" altLang="zh-CN" sz="1867" dirty="0"/>
              <a:t>      </a:t>
            </a:r>
            <a:r>
              <a:rPr lang="en-US" altLang="zh-CN" sz="1867" dirty="0" err="1"/>
              <a:t>int</a:t>
            </a:r>
            <a:r>
              <a:rPr lang="en-US" altLang="zh-CN" sz="1867" dirty="0"/>
              <a:t> </a:t>
            </a:r>
            <a:r>
              <a:rPr lang="en-US" altLang="zh-CN" sz="1867" dirty="0" err="1"/>
              <a:t>i</a:t>
            </a:r>
            <a:r>
              <a:rPr lang="en-US" altLang="zh-CN" sz="1867" dirty="0"/>
              <a:t>;</a:t>
            </a:r>
          </a:p>
          <a:p>
            <a:pPr eaLnBrk="1" hangingPunct="1">
              <a:lnSpc>
                <a:spcPct val="80000"/>
              </a:lnSpc>
              <a:buFont typeface="Wingdings" pitchFamily="2" charset="2"/>
              <a:buNone/>
            </a:pPr>
            <a:endParaRPr lang="en-US" altLang="zh-CN" sz="1867" dirty="0"/>
          </a:p>
          <a:p>
            <a:pPr eaLnBrk="1" hangingPunct="1">
              <a:lnSpc>
                <a:spcPct val="80000"/>
              </a:lnSpc>
              <a:buFont typeface="Wingdings" pitchFamily="2" charset="2"/>
              <a:buNone/>
            </a:pPr>
            <a:r>
              <a:rPr lang="en-US" altLang="zh-CN" sz="1867" dirty="0"/>
              <a:t>      if (!out) {   </a:t>
            </a:r>
            <a:r>
              <a:rPr lang="en-US" altLang="zh-CN" sz="1867" dirty="0" err="1"/>
              <a:t>cerr</a:t>
            </a:r>
            <a:r>
              <a:rPr lang="en-US" altLang="zh-CN" sz="1867" dirty="0"/>
              <a:t> &lt;&lt; "create file error\n";     return 1;  }</a:t>
            </a:r>
          </a:p>
          <a:p>
            <a:pPr eaLnBrk="1" hangingPunct="1">
              <a:lnSpc>
                <a:spcPct val="80000"/>
              </a:lnSpc>
              <a:buFont typeface="Wingdings" pitchFamily="2" charset="2"/>
              <a:buNone/>
            </a:pPr>
            <a:r>
              <a:rPr lang="en-US" altLang="zh-CN" sz="1867" dirty="0"/>
              <a:t>      for (</a:t>
            </a:r>
            <a:r>
              <a:rPr lang="en-US" altLang="zh-CN" sz="1867" dirty="0" err="1"/>
              <a:t>i</a:t>
            </a:r>
            <a:r>
              <a:rPr lang="en-US" altLang="zh-CN" sz="1867" dirty="0"/>
              <a:t> = 1; </a:t>
            </a:r>
            <a:r>
              <a:rPr lang="en-US" altLang="zh-CN" sz="1867" dirty="0" err="1"/>
              <a:t>i</a:t>
            </a:r>
            <a:r>
              <a:rPr lang="en-US" altLang="zh-CN" sz="1867" dirty="0"/>
              <a:t> &lt;= 10; ++</a:t>
            </a:r>
            <a:r>
              <a:rPr lang="en-US" altLang="zh-CN" sz="1867" dirty="0" err="1"/>
              <a:t>i</a:t>
            </a:r>
            <a:r>
              <a:rPr lang="en-US" altLang="zh-CN" sz="1867" dirty="0"/>
              <a:t>)     </a:t>
            </a:r>
            <a:r>
              <a:rPr lang="en-US" altLang="zh-CN" sz="1867" dirty="0">
                <a:solidFill>
                  <a:srgbClr val="FFC000"/>
                </a:solidFill>
              </a:rPr>
              <a:t> out </a:t>
            </a:r>
            <a:r>
              <a:rPr lang="en-US" altLang="zh-CN" sz="1867" dirty="0"/>
              <a:t>&lt;&lt; </a:t>
            </a:r>
            <a:r>
              <a:rPr lang="en-US" altLang="zh-CN" sz="1867" dirty="0" err="1"/>
              <a:t>i</a:t>
            </a:r>
            <a:r>
              <a:rPr lang="en-US" altLang="zh-CN" sz="1867" dirty="0"/>
              <a:t> &lt;&lt; ' '; </a:t>
            </a:r>
          </a:p>
          <a:p>
            <a:pPr eaLnBrk="1" hangingPunct="1">
              <a:lnSpc>
                <a:spcPct val="80000"/>
              </a:lnSpc>
              <a:buFont typeface="Wingdings" pitchFamily="2" charset="2"/>
              <a:buNone/>
            </a:pPr>
            <a:r>
              <a:rPr lang="en-US" altLang="zh-CN" sz="1867" dirty="0"/>
              <a:t>      </a:t>
            </a:r>
            <a:r>
              <a:rPr lang="en-US" altLang="zh-CN" sz="1867" dirty="0" err="1"/>
              <a:t>out.close</a:t>
            </a:r>
            <a:r>
              <a:rPr lang="en-US" altLang="zh-CN" sz="1867" dirty="0"/>
              <a:t>();</a:t>
            </a:r>
          </a:p>
          <a:p>
            <a:pPr eaLnBrk="1" hangingPunct="1">
              <a:lnSpc>
                <a:spcPct val="80000"/>
              </a:lnSpc>
              <a:buFont typeface="Wingdings" pitchFamily="2" charset="2"/>
              <a:buNone/>
            </a:pPr>
            <a:endParaRPr lang="en-US" altLang="zh-CN" sz="1867" dirty="0"/>
          </a:p>
          <a:p>
            <a:pPr eaLnBrk="1" hangingPunct="1">
              <a:lnSpc>
                <a:spcPct val="80000"/>
              </a:lnSpc>
              <a:buFont typeface="Wingdings" pitchFamily="2" charset="2"/>
              <a:buNone/>
            </a:pPr>
            <a:r>
              <a:rPr lang="en-US" altLang="zh-CN" sz="1867" dirty="0"/>
              <a:t>      </a:t>
            </a:r>
            <a:r>
              <a:rPr lang="en-US" altLang="zh-CN" sz="1867" dirty="0" err="1"/>
              <a:t>in.open</a:t>
            </a:r>
            <a:r>
              <a:rPr lang="en-US" altLang="zh-CN" sz="1867" dirty="0"/>
              <a:t>("file"); </a:t>
            </a:r>
          </a:p>
          <a:p>
            <a:pPr eaLnBrk="1" hangingPunct="1">
              <a:lnSpc>
                <a:spcPct val="80000"/>
              </a:lnSpc>
              <a:buFont typeface="Wingdings" pitchFamily="2" charset="2"/>
              <a:buNone/>
            </a:pPr>
            <a:r>
              <a:rPr lang="en-US" altLang="zh-CN" sz="1867" dirty="0"/>
              <a:t>      if (!in) {  </a:t>
            </a:r>
            <a:r>
              <a:rPr lang="en-US" altLang="zh-CN" sz="1867" dirty="0" err="1"/>
              <a:t>cerr</a:t>
            </a:r>
            <a:r>
              <a:rPr lang="en-US" altLang="zh-CN" sz="1867" dirty="0"/>
              <a:t> &lt;&lt; "open file error\n";  return 1;  }</a:t>
            </a:r>
          </a:p>
          <a:p>
            <a:pPr eaLnBrk="1" hangingPunct="1">
              <a:lnSpc>
                <a:spcPct val="80000"/>
              </a:lnSpc>
              <a:buFont typeface="Wingdings" pitchFamily="2" charset="2"/>
              <a:buNone/>
            </a:pPr>
            <a:r>
              <a:rPr lang="en-US" altLang="zh-CN" sz="1867" dirty="0"/>
              <a:t>      while  ( in &gt;&gt; </a:t>
            </a:r>
            <a:r>
              <a:rPr lang="en-US" altLang="zh-CN" sz="1867" dirty="0" err="1"/>
              <a:t>i</a:t>
            </a:r>
            <a:r>
              <a:rPr lang="en-US" altLang="zh-CN" sz="1867" dirty="0"/>
              <a:t> )      </a:t>
            </a:r>
            <a:r>
              <a:rPr lang="en-US" altLang="zh-CN" sz="1867" dirty="0" err="1"/>
              <a:t>cout</a:t>
            </a:r>
            <a:r>
              <a:rPr lang="en-US" altLang="zh-CN" sz="1867" dirty="0"/>
              <a:t> &lt;&lt; </a:t>
            </a:r>
            <a:r>
              <a:rPr lang="en-US" altLang="zh-CN" sz="1867" dirty="0" err="1"/>
              <a:t>i</a:t>
            </a:r>
            <a:r>
              <a:rPr lang="en-US" altLang="zh-CN" sz="1867" dirty="0"/>
              <a:t> &lt;&lt; ' ';  </a:t>
            </a:r>
          </a:p>
          <a:p>
            <a:pPr eaLnBrk="1" hangingPunct="1">
              <a:lnSpc>
                <a:spcPct val="80000"/>
              </a:lnSpc>
              <a:buFont typeface="Wingdings" pitchFamily="2" charset="2"/>
              <a:buNone/>
            </a:pPr>
            <a:r>
              <a:rPr lang="en-US" altLang="zh-CN" sz="1867" dirty="0"/>
              <a:t>      </a:t>
            </a:r>
            <a:r>
              <a:rPr lang="pt-BR" altLang="zh-CN" sz="1867" dirty="0"/>
              <a:t>in.close();</a:t>
            </a:r>
          </a:p>
          <a:p>
            <a:pPr eaLnBrk="1" hangingPunct="1">
              <a:lnSpc>
                <a:spcPct val="80000"/>
              </a:lnSpc>
              <a:buFont typeface="Wingdings" pitchFamily="2" charset="2"/>
              <a:buNone/>
            </a:pPr>
            <a:r>
              <a:rPr lang="pt-BR" altLang="zh-CN" sz="1867" dirty="0"/>
              <a:t>      return 0;</a:t>
            </a:r>
          </a:p>
          <a:p>
            <a:pPr eaLnBrk="1" hangingPunct="1">
              <a:lnSpc>
                <a:spcPct val="80000"/>
              </a:lnSpc>
              <a:buFont typeface="Wingdings" pitchFamily="2" charset="2"/>
              <a:buNone/>
            </a:pPr>
            <a:r>
              <a:rPr lang="pt-BR" altLang="zh-CN" sz="1867" dirty="0"/>
              <a:t>} </a:t>
            </a:r>
            <a:endParaRPr lang="en-US" altLang="zh-CN" sz="1867" dirty="0"/>
          </a:p>
        </p:txBody>
      </p:sp>
      <p:sp>
        <p:nvSpPr>
          <p:cNvPr id="6" name="灯片编号占位符 5"/>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297</a:t>
            </a:fld>
            <a:endParaRPr kumimoji="0" lang="en-US"/>
          </a:p>
        </p:txBody>
      </p:sp>
      <p:sp>
        <p:nvSpPr>
          <p:cNvPr id="4" name="Rectangle 2"/>
          <p:cNvSpPr txBox="1">
            <a:spLocks noChangeArrowheads="1"/>
          </p:cNvSpPr>
          <p:nvPr/>
        </p:nvSpPr>
        <p:spPr>
          <a:xfrm>
            <a:off x="8058150" y="626533"/>
            <a:ext cx="3219449" cy="1143000"/>
          </a:xfrm>
          <a:prstGeom prst="rect">
            <a:avLst/>
          </a:prstGeom>
        </p:spPr>
        <p:txBody>
          <a:bodyPr vert="horz" lIns="60960" rIns="60960" anchor="ctr">
            <a:normAutofit/>
          </a:bodyPr>
          <a:lstStyle/>
          <a:p>
            <a:pPr defTabSz="1219170">
              <a:spcBef>
                <a:spcPct val="0"/>
              </a:spcBef>
              <a:defRPr/>
            </a:pPr>
            <a:r>
              <a:rPr lang="zh-CN" altLang="en-US" sz="2400" b="1" dirty="0">
                <a:latin typeface="微软雅黑" pitchFamily="34" charset="-122"/>
                <a:ea typeface="微软雅黑" pitchFamily="34" charset="-122"/>
                <a:cs typeface="+mj-cs"/>
              </a:rPr>
              <a:t>执行结果</a:t>
            </a:r>
          </a:p>
        </p:txBody>
      </p:sp>
      <p:sp>
        <p:nvSpPr>
          <p:cNvPr id="5" name="矩形 4"/>
          <p:cNvSpPr/>
          <p:nvPr/>
        </p:nvSpPr>
        <p:spPr>
          <a:xfrm>
            <a:off x="7696201" y="1533526"/>
            <a:ext cx="4076700" cy="1765612"/>
          </a:xfrm>
          <a:prstGeom prst="rect">
            <a:avLst/>
          </a:prstGeom>
        </p:spPr>
        <p:txBody>
          <a:bodyPr wrap="square">
            <a:spAutoFit/>
          </a:bodyPr>
          <a:lstStyle/>
          <a:p>
            <a:pPr eaLnBrk="1" hangingPunct="1">
              <a:lnSpc>
                <a:spcPct val="150000"/>
              </a:lnSpc>
            </a:pPr>
            <a:r>
              <a:rPr lang="zh-CN" altLang="en-US" sz="1867" dirty="0">
                <a:latin typeface="微软雅黑" pitchFamily="34" charset="-122"/>
                <a:ea typeface="微软雅黑" pitchFamily="34" charset="-122"/>
              </a:rPr>
              <a:t>执行该程序后，文件</a:t>
            </a:r>
            <a:r>
              <a:rPr lang="en-US" altLang="zh-CN" sz="1867" dirty="0">
                <a:latin typeface="微软雅黑" pitchFamily="34" charset="-122"/>
                <a:ea typeface="微软雅黑" pitchFamily="34" charset="-122"/>
              </a:rPr>
              <a:t>file</a:t>
            </a:r>
            <a:r>
              <a:rPr lang="zh-CN" altLang="en-US" sz="1867" dirty="0">
                <a:latin typeface="微软雅黑" pitchFamily="34" charset="-122"/>
                <a:ea typeface="微软雅黑" pitchFamily="34" charset="-122"/>
              </a:rPr>
              <a:t>中的内容为</a:t>
            </a:r>
          </a:p>
          <a:p>
            <a:pPr eaLnBrk="1" hangingPunct="1">
              <a:lnSpc>
                <a:spcPct val="150000"/>
              </a:lnSpc>
              <a:buFont typeface="Wingdings" pitchFamily="2" charset="2"/>
              <a:buNone/>
            </a:pPr>
            <a:r>
              <a:rPr lang="pt-BR" altLang="zh-CN" sz="1867" dirty="0">
                <a:latin typeface="微软雅黑" pitchFamily="34" charset="-122"/>
                <a:ea typeface="微软雅黑" pitchFamily="34" charset="-122"/>
              </a:rPr>
              <a:t>     1 2 3 4 5 6 7 8 9 10</a:t>
            </a:r>
          </a:p>
          <a:p>
            <a:pPr eaLnBrk="1" hangingPunct="1">
              <a:lnSpc>
                <a:spcPct val="150000"/>
              </a:lnSpc>
            </a:pPr>
            <a:r>
              <a:rPr lang="zh-CN" altLang="pt-BR" sz="1867" dirty="0">
                <a:latin typeface="微软雅黑" pitchFamily="34" charset="-122"/>
                <a:ea typeface="微软雅黑" pitchFamily="34" charset="-122"/>
              </a:rPr>
              <a:t>该程序的输出结果是</a:t>
            </a:r>
          </a:p>
          <a:p>
            <a:pPr eaLnBrk="1" hangingPunct="1">
              <a:lnSpc>
                <a:spcPct val="150000"/>
              </a:lnSpc>
              <a:buFont typeface="Wingdings" pitchFamily="2" charset="2"/>
              <a:buNone/>
            </a:pPr>
            <a:r>
              <a:rPr lang="pt-BR" altLang="zh-CN" sz="1867" dirty="0">
                <a:latin typeface="微软雅黑" pitchFamily="34" charset="-122"/>
                <a:ea typeface="微软雅黑" pitchFamily="34" charset="-122"/>
              </a:rPr>
              <a:t>     1 2 3 4 5 6 7 8 9 10</a:t>
            </a:r>
            <a:endParaRPr lang="en-US" altLang="zh-CN" sz="1867" dirty="0">
              <a:latin typeface="微软雅黑" pitchFamily="34" charset="-122"/>
              <a:ea typeface="微软雅黑"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5378" name="Rectangle 2"/>
          <p:cNvSpPr>
            <a:spLocks noGrp="1" noChangeArrowheads="1"/>
          </p:cNvSpPr>
          <p:nvPr>
            <p:ph type="title"/>
          </p:nvPr>
        </p:nvSpPr>
        <p:spPr/>
        <p:txBody>
          <a:bodyPr/>
          <a:lstStyle/>
          <a:p>
            <a:pPr eaLnBrk="1" hangingPunct="1">
              <a:defRPr/>
            </a:pPr>
            <a:r>
              <a:rPr lang="zh-CN" altLang="pt-BR" dirty="0"/>
              <a:t>包含各种类型数据的</a:t>
            </a:r>
            <a:r>
              <a:rPr lang="en-US" altLang="zh-CN" dirty="0"/>
              <a:t>ASCII</a:t>
            </a:r>
            <a:r>
              <a:rPr lang="zh-CN" altLang="pt-BR" dirty="0"/>
              <a:t>文件操作 </a:t>
            </a:r>
            <a:endParaRPr lang="zh-CN" altLang="en-US" dirty="0"/>
          </a:p>
        </p:txBody>
      </p:sp>
      <p:sp>
        <p:nvSpPr>
          <p:cNvPr id="428035" name="Rectangle 3"/>
          <p:cNvSpPr>
            <a:spLocks noGrp="1" noChangeArrowheads="1"/>
          </p:cNvSpPr>
          <p:nvPr>
            <p:ph idx="4294967295"/>
          </p:nvPr>
        </p:nvSpPr>
        <p:spPr>
          <a:xfrm>
            <a:off x="0" y="1449388"/>
            <a:ext cx="6972300" cy="4838700"/>
          </a:xfrm>
        </p:spPr>
        <p:txBody>
          <a:bodyPr>
            <a:noAutofit/>
          </a:bodyPr>
          <a:lstStyle/>
          <a:p>
            <a:pPr eaLnBrk="1" hangingPunct="1">
              <a:lnSpc>
                <a:spcPct val="110000"/>
              </a:lnSpc>
              <a:buFont typeface="Wingdings" pitchFamily="2" charset="2"/>
              <a:buNone/>
            </a:pPr>
            <a:r>
              <a:rPr lang="en-US" altLang="zh-CN" sz="1867" dirty="0"/>
              <a:t>#include &lt;</a:t>
            </a:r>
            <a:r>
              <a:rPr lang="en-US" altLang="zh-CN" sz="1867" dirty="0" err="1"/>
              <a:t>fstream</a:t>
            </a:r>
            <a:r>
              <a:rPr lang="en-US" altLang="zh-CN" sz="1867" dirty="0"/>
              <a:t>&gt;</a:t>
            </a:r>
          </a:p>
          <a:p>
            <a:pPr eaLnBrk="1" hangingPunct="1">
              <a:lnSpc>
                <a:spcPct val="110000"/>
              </a:lnSpc>
              <a:buFont typeface="Wingdings" pitchFamily="2" charset="2"/>
              <a:buNone/>
            </a:pPr>
            <a:r>
              <a:rPr lang="en-US" altLang="zh-CN" sz="1867" dirty="0"/>
              <a:t>#include &lt;</a:t>
            </a:r>
            <a:r>
              <a:rPr lang="en-US" altLang="zh-CN" sz="1867" dirty="0" err="1"/>
              <a:t>iostream</a:t>
            </a:r>
            <a:r>
              <a:rPr lang="en-US" altLang="zh-CN" sz="1867" dirty="0"/>
              <a:t>&gt;</a:t>
            </a:r>
          </a:p>
          <a:p>
            <a:pPr eaLnBrk="1" hangingPunct="1">
              <a:lnSpc>
                <a:spcPct val="110000"/>
              </a:lnSpc>
              <a:buFont typeface="Wingdings" pitchFamily="2" charset="2"/>
              <a:buNone/>
            </a:pPr>
            <a:r>
              <a:rPr lang="en-US" altLang="zh-CN" sz="1867" dirty="0"/>
              <a:t>using namespace std;</a:t>
            </a:r>
          </a:p>
          <a:p>
            <a:pPr eaLnBrk="1" hangingPunct="1">
              <a:lnSpc>
                <a:spcPct val="110000"/>
              </a:lnSpc>
              <a:buFont typeface="Wingdings" pitchFamily="2" charset="2"/>
              <a:buNone/>
            </a:pPr>
            <a:r>
              <a:rPr lang="en-US" altLang="zh-CN" sz="1867" dirty="0" err="1"/>
              <a:t>int</a:t>
            </a:r>
            <a:r>
              <a:rPr lang="en-US" altLang="zh-CN" sz="1867" dirty="0"/>
              <a:t> main()</a:t>
            </a:r>
          </a:p>
          <a:p>
            <a:pPr eaLnBrk="1" hangingPunct="1">
              <a:lnSpc>
                <a:spcPct val="110000"/>
              </a:lnSpc>
              <a:buFont typeface="Wingdings" pitchFamily="2" charset="2"/>
              <a:buNone/>
            </a:pPr>
            <a:r>
              <a:rPr lang="en-US" altLang="zh-CN" sz="1867" dirty="0"/>
              <a:t>{</a:t>
            </a:r>
          </a:p>
          <a:p>
            <a:pPr eaLnBrk="1" hangingPunct="1">
              <a:lnSpc>
                <a:spcPct val="110000"/>
              </a:lnSpc>
              <a:buFont typeface="Wingdings" pitchFamily="2" charset="2"/>
              <a:buNone/>
            </a:pPr>
            <a:r>
              <a:rPr lang="en-US" altLang="zh-CN" sz="1867" dirty="0"/>
              <a:t>    </a:t>
            </a:r>
            <a:r>
              <a:rPr lang="en-US" altLang="zh-CN" sz="1867" dirty="0" err="1"/>
              <a:t>ofstream</a:t>
            </a:r>
            <a:r>
              <a:rPr lang="en-US" altLang="zh-CN" sz="1867" dirty="0"/>
              <a:t> </a:t>
            </a:r>
            <a:r>
              <a:rPr lang="en-US" altLang="zh-CN" sz="1867" dirty="0" err="1"/>
              <a:t>fout</a:t>
            </a:r>
            <a:r>
              <a:rPr lang="en-US" altLang="zh-CN" sz="1867" dirty="0"/>
              <a:t>("test");</a:t>
            </a:r>
          </a:p>
          <a:p>
            <a:pPr eaLnBrk="1" hangingPunct="1">
              <a:lnSpc>
                <a:spcPct val="110000"/>
              </a:lnSpc>
              <a:buFont typeface="Wingdings" pitchFamily="2" charset="2"/>
              <a:buNone/>
            </a:pPr>
            <a:endParaRPr lang="en-US" altLang="zh-CN" sz="1867" dirty="0"/>
          </a:p>
          <a:p>
            <a:pPr eaLnBrk="1" hangingPunct="1">
              <a:lnSpc>
                <a:spcPct val="110000"/>
              </a:lnSpc>
              <a:buFont typeface="Wingdings" pitchFamily="2" charset="2"/>
              <a:buNone/>
            </a:pPr>
            <a:r>
              <a:rPr lang="en-US" altLang="zh-CN" sz="1867" dirty="0"/>
              <a:t>    if (!</a:t>
            </a:r>
            <a:r>
              <a:rPr lang="en-US" altLang="zh-CN" sz="1867" dirty="0" err="1"/>
              <a:t>fout</a:t>
            </a:r>
            <a:r>
              <a:rPr lang="en-US" altLang="zh-CN" sz="1867" dirty="0"/>
              <a:t>){</a:t>
            </a:r>
            <a:r>
              <a:rPr lang="en-US" altLang="zh-CN" sz="1867" dirty="0" err="1"/>
              <a:t>cerr</a:t>
            </a:r>
            <a:r>
              <a:rPr lang="en-US" altLang="zh-CN" sz="1867" dirty="0"/>
              <a:t> &lt;&lt;"cannot open output file\n"; return 1;}</a:t>
            </a:r>
          </a:p>
          <a:p>
            <a:pPr eaLnBrk="1" hangingPunct="1">
              <a:lnSpc>
                <a:spcPct val="110000"/>
              </a:lnSpc>
              <a:buFont typeface="Wingdings" pitchFamily="2" charset="2"/>
              <a:buNone/>
            </a:pPr>
            <a:r>
              <a:rPr lang="en-US" altLang="zh-CN" sz="1867" dirty="0"/>
              <a:t>    </a:t>
            </a:r>
            <a:r>
              <a:rPr lang="en-US" altLang="zh-CN" sz="1867" dirty="0" err="1"/>
              <a:t>fout</a:t>
            </a:r>
            <a:r>
              <a:rPr lang="en-US" altLang="zh-CN" sz="1867" dirty="0"/>
              <a:t>&lt;&lt;10&lt;&lt;" "&lt;&lt;123.456&lt;&lt; "\"This is a text file\"\n";</a:t>
            </a:r>
          </a:p>
          <a:p>
            <a:pPr eaLnBrk="1" hangingPunct="1">
              <a:lnSpc>
                <a:spcPct val="110000"/>
              </a:lnSpc>
              <a:buFont typeface="Wingdings" pitchFamily="2" charset="2"/>
              <a:buNone/>
            </a:pPr>
            <a:r>
              <a:rPr lang="en-US" altLang="zh-CN" sz="1867" dirty="0"/>
              <a:t>    </a:t>
            </a:r>
            <a:r>
              <a:rPr lang="pt-BR" altLang="zh-CN" sz="1867" dirty="0"/>
              <a:t>fout.close();</a:t>
            </a:r>
          </a:p>
          <a:p>
            <a:pPr eaLnBrk="1" hangingPunct="1">
              <a:lnSpc>
                <a:spcPct val="110000"/>
              </a:lnSpc>
              <a:buFont typeface="Wingdings" pitchFamily="2" charset="2"/>
              <a:buNone/>
            </a:pPr>
            <a:endParaRPr lang="pt-BR" altLang="zh-CN" sz="1867" dirty="0"/>
          </a:p>
          <a:p>
            <a:pPr eaLnBrk="1" hangingPunct="1">
              <a:lnSpc>
                <a:spcPct val="110000"/>
              </a:lnSpc>
              <a:buFont typeface="Wingdings" pitchFamily="2" charset="2"/>
              <a:buNone/>
            </a:pPr>
            <a:r>
              <a:rPr lang="pt-BR" altLang="zh-CN" sz="1867" dirty="0"/>
              <a:t>    return 0; </a:t>
            </a:r>
          </a:p>
          <a:p>
            <a:pPr eaLnBrk="1" hangingPunct="1">
              <a:lnSpc>
                <a:spcPct val="110000"/>
              </a:lnSpc>
              <a:buFont typeface="Wingdings" pitchFamily="2" charset="2"/>
              <a:buNone/>
            </a:pPr>
            <a:r>
              <a:rPr lang="pt-BR" altLang="zh-CN" sz="1867" dirty="0"/>
              <a:t>}</a:t>
            </a:r>
            <a:endParaRPr lang="en-US" altLang="zh-CN" sz="1867" dirty="0"/>
          </a:p>
        </p:txBody>
      </p:sp>
      <p:sp>
        <p:nvSpPr>
          <p:cNvPr id="6" name="灯片编号占位符 5"/>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298</a:t>
            </a:fld>
            <a:endParaRPr kumimoji="0" lang="en-US"/>
          </a:p>
        </p:txBody>
      </p:sp>
      <p:sp>
        <p:nvSpPr>
          <p:cNvPr id="4" name="Rectangle 2"/>
          <p:cNvSpPr txBox="1">
            <a:spLocks noChangeArrowheads="1"/>
          </p:cNvSpPr>
          <p:nvPr/>
        </p:nvSpPr>
        <p:spPr>
          <a:xfrm>
            <a:off x="7820026" y="1198033"/>
            <a:ext cx="3219449" cy="1143000"/>
          </a:xfrm>
          <a:prstGeom prst="rect">
            <a:avLst/>
          </a:prstGeom>
        </p:spPr>
        <p:txBody>
          <a:bodyPr vert="horz" lIns="60960" rIns="60960" anchor="ctr">
            <a:normAutofit/>
          </a:bodyPr>
          <a:lstStyle/>
          <a:p>
            <a:pPr defTabSz="1219170">
              <a:spcBef>
                <a:spcPct val="0"/>
              </a:spcBef>
              <a:defRPr/>
            </a:pPr>
            <a:r>
              <a:rPr lang="zh-CN" altLang="en-US" sz="2400" b="1" dirty="0">
                <a:latin typeface="微软雅黑" pitchFamily="34" charset="-122"/>
                <a:ea typeface="微软雅黑" pitchFamily="34" charset="-122"/>
                <a:cs typeface="+mj-cs"/>
              </a:rPr>
              <a:t>执行结果</a:t>
            </a:r>
          </a:p>
        </p:txBody>
      </p:sp>
      <p:sp>
        <p:nvSpPr>
          <p:cNvPr id="5" name="矩形 4"/>
          <p:cNvSpPr/>
          <p:nvPr/>
        </p:nvSpPr>
        <p:spPr>
          <a:xfrm>
            <a:off x="7610475" y="2133600"/>
            <a:ext cx="3971925" cy="954300"/>
          </a:xfrm>
          <a:prstGeom prst="rect">
            <a:avLst/>
          </a:prstGeom>
        </p:spPr>
        <p:txBody>
          <a:bodyPr wrap="square">
            <a:spAutoFit/>
          </a:bodyPr>
          <a:lstStyle/>
          <a:p>
            <a:pPr eaLnBrk="1" hangingPunct="1"/>
            <a:r>
              <a:rPr lang="zh-CN" altLang="en-US" sz="1867" dirty="0"/>
              <a:t>文件中的内容为</a:t>
            </a:r>
          </a:p>
          <a:p>
            <a:pPr eaLnBrk="1" hangingPunct="1">
              <a:buFont typeface="Wingdings" pitchFamily="2" charset="2"/>
              <a:buNone/>
            </a:pPr>
            <a:r>
              <a:rPr lang="zh-CN" altLang="en-US" sz="1867" dirty="0"/>
              <a:t>     </a:t>
            </a:r>
            <a:r>
              <a:rPr lang="en-US" altLang="zh-CN" sz="1867" dirty="0"/>
              <a:t>10 123.456"This is a text file“</a:t>
            </a:r>
          </a:p>
          <a:p>
            <a:pPr eaLnBrk="1" hangingPunct="1">
              <a:buFont typeface="Wingdings" pitchFamily="2" charset="2"/>
              <a:buNone/>
            </a:pPr>
            <a:r>
              <a:rPr lang="zh-CN" altLang="en-US" sz="1867" dirty="0"/>
              <a:t>显示器无信息显示</a:t>
            </a:r>
            <a:endParaRPr lang="en-US" altLang="zh-CN" sz="1867"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426" name="Rectangle 2"/>
          <p:cNvSpPr>
            <a:spLocks noGrp="1" noChangeArrowheads="1"/>
          </p:cNvSpPr>
          <p:nvPr>
            <p:ph type="title"/>
          </p:nvPr>
        </p:nvSpPr>
        <p:spPr/>
        <p:txBody>
          <a:bodyPr/>
          <a:lstStyle/>
          <a:p>
            <a:pPr eaLnBrk="1" hangingPunct="1">
              <a:defRPr/>
            </a:pPr>
            <a:r>
              <a:rPr lang="zh-CN" altLang="en-US" dirty="0"/>
              <a:t>读</a:t>
            </a:r>
            <a:r>
              <a:rPr lang="en-US" altLang="zh-CN" dirty="0"/>
              <a:t>ASCII</a:t>
            </a:r>
            <a:r>
              <a:rPr lang="zh-CN" altLang="en-US" dirty="0"/>
              <a:t>文件</a:t>
            </a:r>
          </a:p>
        </p:txBody>
      </p:sp>
      <p:sp>
        <p:nvSpPr>
          <p:cNvPr id="430083" name="Rectangle 3"/>
          <p:cNvSpPr>
            <a:spLocks noGrp="1" noChangeArrowheads="1"/>
          </p:cNvSpPr>
          <p:nvPr>
            <p:ph idx="4294967295"/>
          </p:nvPr>
        </p:nvSpPr>
        <p:spPr>
          <a:xfrm>
            <a:off x="0" y="1381125"/>
            <a:ext cx="10363200" cy="5257800"/>
          </a:xfrm>
        </p:spPr>
        <p:txBody>
          <a:bodyPr>
            <a:normAutofit fontScale="92500" lnSpcReduction="10000"/>
          </a:bodyPr>
          <a:lstStyle/>
          <a:p>
            <a:pPr eaLnBrk="1" hangingPunct="1">
              <a:lnSpc>
                <a:spcPct val="80000"/>
              </a:lnSpc>
              <a:buFont typeface="Wingdings" pitchFamily="2" charset="2"/>
              <a:buNone/>
            </a:pPr>
            <a:r>
              <a:rPr lang="en-US" altLang="zh-CN" sz="1867" dirty="0"/>
              <a:t>#include &lt;</a:t>
            </a:r>
            <a:r>
              <a:rPr lang="en-US" altLang="zh-CN" sz="1867" dirty="0" err="1"/>
              <a:t>fstream</a:t>
            </a:r>
            <a:r>
              <a:rPr lang="en-US" altLang="zh-CN" sz="1867" dirty="0"/>
              <a:t>&gt;</a:t>
            </a:r>
          </a:p>
          <a:p>
            <a:pPr eaLnBrk="1" hangingPunct="1">
              <a:lnSpc>
                <a:spcPct val="80000"/>
              </a:lnSpc>
              <a:buFont typeface="Wingdings" pitchFamily="2" charset="2"/>
              <a:buNone/>
            </a:pPr>
            <a:r>
              <a:rPr lang="en-US" altLang="zh-CN" sz="1867" dirty="0"/>
              <a:t>#include &lt;</a:t>
            </a:r>
            <a:r>
              <a:rPr lang="en-US" altLang="zh-CN" sz="1867" dirty="0" err="1"/>
              <a:t>iostream</a:t>
            </a:r>
            <a:r>
              <a:rPr lang="en-US" altLang="zh-CN" sz="1867" dirty="0"/>
              <a:t>&gt;</a:t>
            </a:r>
          </a:p>
          <a:p>
            <a:pPr eaLnBrk="1" hangingPunct="1">
              <a:lnSpc>
                <a:spcPct val="80000"/>
              </a:lnSpc>
              <a:buFont typeface="Wingdings" pitchFamily="2" charset="2"/>
              <a:buNone/>
            </a:pPr>
            <a:r>
              <a:rPr lang="en-US" altLang="zh-CN" sz="1867" dirty="0"/>
              <a:t>using namespace std;</a:t>
            </a:r>
          </a:p>
          <a:p>
            <a:pPr eaLnBrk="1" hangingPunct="1">
              <a:lnSpc>
                <a:spcPct val="80000"/>
              </a:lnSpc>
              <a:buFont typeface="Wingdings" pitchFamily="2" charset="2"/>
              <a:buNone/>
            </a:pPr>
            <a:r>
              <a:rPr lang="en-US" altLang="zh-CN" sz="1867" dirty="0" err="1"/>
              <a:t>int</a:t>
            </a:r>
            <a:r>
              <a:rPr lang="en-US" altLang="zh-CN" sz="1867" dirty="0"/>
              <a:t> main()</a:t>
            </a:r>
          </a:p>
          <a:p>
            <a:pPr eaLnBrk="1" hangingPunct="1">
              <a:lnSpc>
                <a:spcPct val="80000"/>
              </a:lnSpc>
              <a:buFont typeface="Wingdings" pitchFamily="2" charset="2"/>
              <a:buNone/>
            </a:pPr>
            <a:r>
              <a:rPr lang="en-US" altLang="zh-CN" sz="1867" dirty="0"/>
              <a:t>{</a:t>
            </a:r>
          </a:p>
          <a:p>
            <a:pPr eaLnBrk="1" hangingPunct="1">
              <a:lnSpc>
                <a:spcPct val="80000"/>
              </a:lnSpc>
              <a:buFont typeface="Wingdings" pitchFamily="2" charset="2"/>
              <a:buNone/>
            </a:pPr>
            <a:r>
              <a:rPr lang="en-US" altLang="zh-CN" sz="1867" dirty="0"/>
              <a:t>      </a:t>
            </a:r>
            <a:r>
              <a:rPr lang="en-US" altLang="zh-CN" sz="1867" dirty="0" err="1"/>
              <a:t>ifstream</a:t>
            </a:r>
            <a:r>
              <a:rPr lang="en-US" altLang="zh-CN" sz="1867" dirty="0"/>
              <a:t> fin("test");</a:t>
            </a:r>
          </a:p>
          <a:p>
            <a:pPr eaLnBrk="1" hangingPunct="1">
              <a:lnSpc>
                <a:spcPct val="80000"/>
              </a:lnSpc>
              <a:buFont typeface="Wingdings" pitchFamily="2" charset="2"/>
              <a:buNone/>
            </a:pPr>
            <a:r>
              <a:rPr lang="en-US" altLang="zh-CN" sz="1867" dirty="0"/>
              <a:t>      char s[80];</a:t>
            </a:r>
          </a:p>
          <a:p>
            <a:pPr eaLnBrk="1" hangingPunct="1">
              <a:lnSpc>
                <a:spcPct val="80000"/>
              </a:lnSpc>
              <a:buFont typeface="Wingdings" pitchFamily="2" charset="2"/>
              <a:buNone/>
            </a:pPr>
            <a:r>
              <a:rPr lang="en-US" altLang="zh-CN" sz="1867" dirty="0"/>
              <a:t>      </a:t>
            </a:r>
            <a:r>
              <a:rPr lang="en-US" altLang="zh-CN" sz="1867" dirty="0" err="1"/>
              <a:t>int</a:t>
            </a:r>
            <a:r>
              <a:rPr lang="en-US" altLang="zh-CN" sz="1867" dirty="0"/>
              <a:t> </a:t>
            </a:r>
            <a:r>
              <a:rPr lang="en-US" altLang="zh-CN" sz="1867" dirty="0" err="1"/>
              <a:t>i</a:t>
            </a:r>
            <a:r>
              <a:rPr lang="en-US" altLang="zh-CN" sz="1867" dirty="0"/>
              <a:t>;</a:t>
            </a:r>
          </a:p>
          <a:p>
            <a:pPr eaLnBrk="1" hangingPunct="1">
              <a:lnSpc>
                <a:spcPct val="80000"/>
              </a:lnSpc>
              <a:buFont typeface="Wingdings" pitchFamily="2" charset="2"/>
              <a:buNone/>
            </a:pPr>
            <a:r>
              <a:rPr lang="en-US" altLang="zh-CN" sz="1867" dirty="0"/>
              <a:t>      float x;</a:t>
            </a:r>
          </a:p>
          <a:p>
            <a:pPr eaLnBrk="1" hangingPunct="1">
              <a:lnSpc>
                <a:spcPct val="80000"/>
              </a:lnSpc>
              <a:buFont typeface="Wingdings" pitchFamily="2" charset="2"/>
              <a:buNone/>
            </a:pPr>
            <a:endParaRPr lang="en-US" altLang="zh-CN" sz="1867" dirty="0"/>
          </a:p>
          <a:p>
            <a:pPr eaLnBrk="1" hangingPunct="1">
              <a:lnSpc>
                <a:spcPct val="80000"/>
              </a:lnSpc>
              <a:buFont typeface="Wingdings" pitchFamily="2" charset="2"/>
              <a:buNone/>
            </a:pPr>
            <a:r>
              <a:rPr lang="en-US" altLang="zh-CN" sz="1867" dirty="0"/>
              <a:t>      if (!fin) {</a:t>
            </a:r>
            <a:r>
              <a:rPr lang="en-US" altLang="zh-CN" sz="1867" dirty="0" err="1"/>
              <a:t>cout</a:t>
            </a:r>
            <a:r>
              <a:rPr lang="en-US" altLang="zh-CN" sz="1867" dirty="0"/>
              <a:t> &lt;&lt; "cannot open input file\n"; return 1;}</a:t>
            </a:r>
          </a:p>
          <a:p>
            <a:pPr eaLnBrk="1" hangingPunct="1">
              <a:lnSpc>
                <a:spcPct val="80000"/>
              </a:lnSpc>
              <a:buFont typeface="Wingdings" pitchFamily="2" charset="2"/>
              <a:buNone/>
            </a:pPr>
            <a:r>
              <a:rPr lang="en-US" altLang="zh-CN" sz="1867" dirty="0"/>
              <a:t>      fin &gt;&gt; </a:t>
            </a:r>
            <a:r>
              <a:rPr lang="en-US" altLang="zh-CN" sz="1867" dirty="0" err="1"/>
              <a:t>i</a:t>
            </a:r>
            <a:r>
              <a:rPr lang="en-US" altLang="zh-CN" sz="1867" dirty="0"/>
              <a:t> &gt;&gt; x &gt;&gt; s; </a:t>
            </a:r>
          </a:p>
          <a:p>
            <a:pPr eaLnBrk="1" hangingPunct="1">
              <a:lnSpc>
                <a:spcPct val="80000"/>
              </a:lnSpc>
              <a:buFont typeface="Wingdings" pitchFamily="2" charset="2"/>
              <a:buNone/>
            </a:pPr>
            <a:r>
              <a:rPr lang="en-US" altLang="zh-CN" sz="1867" dirty="0"/>
              <a:t>      </a:t>
            </a:r>
            <a:r>
              <a:rPr lang="en-US" altLang="zh-CN" sz="1867" dirty="0" err="1"/>
              <a:t>cout</a:t>
            </a:r>
            <a:r>
              <a:rPr lang="en-US" altLang="zh-CN" sz="1867" dirty="0"/>
              <a:t> &lt;&lt; </a:t>
            </a:r>
            <a:r>
              <a:rPr lang="en-US" altLang="zh-CN" sz="1867" dirty="0" err="1"/>
              <a:t>i</a:t>
            </a:r>
            <a:r>
              <a:rPr lang="en-US" altLang="zh-CN" sz="1867" dirty="0"/>
              <a:t> &lt;&lt; " " &lt;&lt; x &lt;&lt; s;</a:t>
            </a:r>
          </a:p>
          <a:p>
            <a:pPr eaLnBrk="1" hangingPunct="1">
              <a:lnSpc>
                <a:spcPct val="80000"/>
              </a:lnSpc>
              <a:buFont typeface="Wingdings" pitchFamily="2" charset="2"/>
              <a:buNone/>
            </a:pPr>
            <a:r>
              <a:rPr lang="en-US" altLang="zh-CN" sz="1867" dirty="0"/>
              <a:t>      </a:t>
            </a:r>
            <a:r>
              <a:rPr lang="en-US" altLang="zh-CN" sz="1867" dirty="0" err="1"/>
              <a:t>fin.close</a:t>
            </a:r>
            <a:r>
              <a:rPr lang="en-US" altLang="zh-CN" sz="1867" dirty="0"/>
              <a:t>(); </a:t>
            </a:r>
          </a:p>
          <a:p>
            <a:pPr eaLnBrk="1" hangingPunct="1">
              <a:lnSpc>
                <a:spcPct val="80000"/>
              </a:lnSpc>
              <a:buFont typeface="Wingdings" pitchFamily="2" charset="2"/>
              <a:buNone/>
            </a:pPr>
            <a:r>
              <a:rPr lang="en-US" altLang="zh-CN" sz="1867" dirty="0"/>
              <a:t> </a:t>
            </a:r>
          </a:p>
          <a:p>
            <a:pPr eaLnBrk="1" hangingPunct="1">
              <a:lnSpc>
                <a:spcPct val="80000"/>
              </a:lnSpc>
              <a:buFont typeface="Wingdings" pitchFamily="2" charset="2"/>
              <a:buNone/>
            </a:pPr>
            <a:r>
              <a:rPr lang="en-US" altLang="zh-CN" sz="1867" dirty="0"/>
              <a:t>      return 0; </a:t>
            </a:r>
          </a:p>
          <a:p>
            <a:pPr eaLnBrk="1" hangingPunct="1">
              <a:lnSpc>
                <a:spcPct val="80000"/>
              </a:lnSpc>
              <a:buFont typeface="Wingdings" pitchFamily="2" charset="2"/>
              <a:buNone/>
            </a:pPr>
            <a:r>
              <a:rPr lang="en-US" altLang="zh-CN" sz="1867" dirty="0"/>
              <a:t>}</a:t>
            </a:r>
          </a:p>
        </p:txBody>
      </p:sp>
      <p:sp>
        <p:nvSpPr>
          <p:cNvPr id="6" name="灯片编号占位符 5"/>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299</a:t>
            </a:fld>
            <a:endParaRPr kumimoji="0" lang="en-US"/>
          </a:p>
        </p:txBody>
      </p:sp>
      <p:sp>
        <p:nvSpPr>
          <p:cNvPr id="3687428" name="Rectangle 4"/>
          <p:cNvSpPr>
            <a:spLocks noChangeArrowheads="1"/>
          </p:cNvSpPr>
          <p:nvPr/>
        </p:nvSpPr>
        <p:spPr bwMode="auto">
          <a:xfrm>
            <a:off x="6891867" y="1576531"/>
            <a:ext cx="2121093" cy="379656"/>
          </a:xfrm>
          <a:prstGeom prst="rect">
            <a:avLst/>
          </a:prstGeom>
          <a:noFill/>
          <a:ln w="12700" cap="sq" algn="ctr">
            <a:solidFill>
              <a:schemeClr val="tx1"/>
            </a:solidFill>
            <a:miter lim="800000"/>
            <a:headEnd type="none" w="sm" len="sm"/>
            <a:tailEnd type="none" w="sm" len="sm"/>
          </a:ln>
        </p:spPr>
        <p:txBody>
          <a:bodyPr wrap="none" anchor="ctr">
            <a:spAutoFit/>
          </a:bodyPr>
          <a:lstStyle/>
          <a:p>
            <a:r>
              <a:rPr lang="en-US" altLang="zh-CN" sz="1867" b="1"/>
              <a:t>10 123.456"This</a:t>
            </a:r>
          </a:p>
        </p:txBody>
      </p:sp>
      <p:sp>
        <p:nvSpPr>
          <p:cNvPr id="3687430" name="AutoShape 6"/>
          <p:cNvSpPr>
            <a:spLocks noChangeArrowheads="1"/>
          </p:cNvSpPr>
          <p:nvPr/>
        </p:nvSpPr>
        <p:spPr bwMode="auto">
          <a:xfrm>
            <a:off x="3680885" y="5427664"/>
            <a:ext cx="4057649" cy="377825"/>
          </a:xfrm>
          <a:prstGeom prst="wedgeRoundRectCallout">
            <a:avLst>
              <a:gd name="adj1" fmla="val -55694"/>
              <a:gd name="adj2" fmla="val -150000"/>
              <a:gd name="adj3" fmla="val 16667"/>
            </a:avLst>
          </a:prstGeom>
          <a:noFill/>
          <a:ln w="12700" cap="sq" algn="ctr">
            <a:solidFill>
              <a:schemeClr val="tx1"/>
            </a:solidFill>
            <a:miter lim="800000"/>
            <a:headEnd type="none" w="sm" len="sm"/>
            <a:tailEnd type="none" w="sm" len="sm"/>
          </a:ln>
        </p:spPr>
        <p:txBody>
          <a:bodyPr lIns="0" rIns="0" anchor="ctr"/>
          <a:lstStyle/>
          <a:p>
            <a:pPr algn="ctr"/>
            <a:r>
              <a:rPr lang="en-US" altLang="zh-CN" sz="1867" dirty="0"/>
              <a:t>fin &gt;&gt; </a:t>
            </a:r>
            <a:r>
              <a:rPr lang="en-US" altLang="zh-CN" sz="1867" dirty="0" err="1"/>
              <a:t>i</a:t>
            </a:r>
            <a:r>
              <a:rPr lang="en-US" altLang="zh-CN" sz="1867" dirty="0"/>
              <a:t> &gt;&gt; x; </a:t>
            </a:r>
            <a:r>
              <a:rPr lang="en-US" altLang="zh-CN" sz="1867" dirty="0" err="1"/>
              <a:t>fin.getline</a:t>
            </a:r>
            <a:r>
              <a:rPr lang="en-US" altLang="zh-CN" sz="1867" dirty="0"/>
              <a:t>(s, 80, ‘\n’);</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3687428"/>
                                        </p:tgtEl>
                                        <p:attrNameLst>
                                          <p:attrName>style.visibility</p:attrName>
                                        </p:attrNameLst>
                                      </p:cBhvr>
                                      <p:to>
                                        <p:strVal val="visible"/>
                                      </p:to>
                                    </p:set>
                                    <p:animEffect transition="in" filter="wedge">
                                      <p:cBhvr>
                                        <p:cTn id="7" dur="2000"/>
                                        <p:tgtEl>
                                          <p:spTgt spid="3687428"/>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3687430"/>
                                        </p:tgtEl>
                                        <p:attrNameLst>
                                          <p:attrName>style.visibility</p:attrName>
                                        </p:attrNameLst>
                                      </p:cBhvr>
                                      <p:to>
                                        <p:strVal val="visible"/>
                                      </p:to>
                                    </p:set>
                                    <p:animEffect transition="in" filter="wedge">
                                      <p:cBhvr>
                                        <p:cTn id="12" dur="2000"/>
                                        <p:tgtEl>
                                          <p:spTgt spid="36874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428" grpId="0" animBg="1"/>
      <p:bldP spid="368743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9522" name="Rectangle 2"/>
          <p:cNvSpPr>
            <a:spLocks noGrp="1" noChangeArrowheads="1"/>
          </p:cNvSpPr>
          <p:nvPr>
            <p:ph type="title"/>
          </p:nvPr>
        </p:nvSpPr>
        <p:spPr/>
        <p:txBody>
          <a:bodyPr/>
          <a:lstStyle/>
          <a:p>
            <a:pPr eaLnBrk="1" hangingPunct="1">
              <a:defRPr/>
            </a:pPr>
            <a:r>
              <a:rPr lang="zh-CN" altLang="en-US" dirty="0"/>
              <a:t>抽象过程</a:t>
            </a:r>
          </a:p>
        </p:txBody>
      </p:sp>
      <p:sp>
        <p:nvSpPr>
          <p:cNvPr id="9219" name="Rectangle 3"/>
          <p:cNvSpPr>
            <a:spLocks noGrp="1" noChangeArrowheads="1"/>
          </p:cNvSpPr>
          <p:nvPr>
            <p:ph type="body" idx="4294967295"/>
          </p:nvPr>
        </p:nvSpPr>
        <p:spPr>
          <a:xfrm>
            <a:off x="0" y="1346200"/>
            <a:ext cx="6532563" cy="5295900"/>
          </a:xfrm>
        </p:spPr>
        <p:txBody>
          <a:bodyPr>
            <a:normAutofit/>
          </a:bodyPr>
          <a:lstStyle/>
          <a:p>
            <a:pPr marL="0" indent="0" eaLnBrk="1" hangingPunct="1">
              <a:lnSpc>
                <a:spcPct val="120000"/>
              </a:lnSpc>
              <a:buNone/>
            </a:pPr>
            <a:r>
              <a:rPr lang="zh-CN" altLang="en-US" b="1" dirty="0"/>
              <a:t>计算机的工作是建立在抽象的基础上</a:t>
            </a:r>
            <a:endParaRPr lang="zh-CN" altLang="en-US" dirty="0"/>
          </a:p>
          <a:p>
            <a:pPr marL="0" indent="0">
              <a:lnSpc>
                <a:spcPct val="120000"/>
              </a:lnSpc>
              <a:buNone/>
            </a:pPr>
            <a:endParaRPr lang="en-US" altLang="zh-CN" sz="1867" dirty="0"/>
          </a:p>
          <a:p>
            <a:pPr marL="0" indent="0">
              <a:lnSpc>
                <a:spcPct val="120000"/>
              </a:lnSpc>
              <a:buNone/>
            </a:pPr>
            <a:endParaRPr lang="en-US" altLang="zh-CN" sz="1867" dirty="0"/>
          </a:p>
          <a:p>
            <a:pPr marL="0" indent="0">
              <a:lnSpc>
                <a:spcPct val="120000"/>
              </a:lnSpc>
              <a:buNone/>
            </a:pPr>
            <a:endParaRPr lang="en-US" altLang="zh-CN" sz="1867" dirty="0"/>
          </a:p>
          <a:p>
            <a:pPr marL="0" indent="0">
              <a:lnSpc>
                <a:spcPct val="120000"/>
              </a:lnSpc>
              <a:buNone/>
            </a:pPr>
            <a:endParaRPr lang="en-US" altLang="zh-CN" sz="1867" dirty="0"/>
          </a:p>
          <a:p>
            <a:pPr marL="0" indent="0">
              <a:lnSpc>
                <a:spcPct val="120000"/>
              </a:lnSpc>
              <a:buNone/>
            </a:pPr>
            <a:endParaRPr lang="zh-CN" altLang="en-US" sz="1867" dirty="0"/>
          </a:p>
          <a:p>
            <a:pPr marL="0" indent="0" eaLnBrk="1" hangingPunct="1">
              <a:lnSpc>
                <a:spcPct val="120000"/>
              </a:lnSpc>
              <a:buNone/>
            </a:pPr>
            <a:endParaRPr lang="en-US" altLang="zh-CN" b="1" dirty="0"/>
          </a:p>
          <a:p>
            <a:pPr marL="0" indent="0" eaLnBrk="1" hangingPunct="1">
              <a:lnSpc>
                <a:spcPct val="120000"/>
              </a:lnSpc>
              <a:buNone/>
            </a:pPr>
            <a:endParaRPr lang="en-US" altLang="zh-CN" b="1" dirty="0"/>
          </a:p>
        </p:txBody>
      </p:sp>
      <p:sp>
        <p:nvSpPr>
          <p:cNvPr id="5" name="等腰三角形 4"/>
          <p:cNvSpPr/>
          <p:nvPr/>
        </p:nvSpPr>
        <p:spPr bwMode="auto">
          <a:xfrm>
            <a:off x="624084" y="2276318"/>
            <a:ext cx="5241623" cy="4028531"/>
          </a:xfrm>
          <a:prstGeom prst="triangle">
            <a:avLst/>
          </a:prstGeom>
          <a:solidFill>
            <a:srgbClr val="166936"/>
          </a:solidFill>
          <a:ln w="19050">
            <a:noFill/>
            <a:prstDash val="dash"/>
            <a:miter lim="800000"/>
            <a:headEnd/>
            <a:tailEnd/>
          </a:ln>
          <a:effectLst/>
        </p:spPr>
        <p:txBody>
          <a:bodyPr vert="horz" wrap="square" lIns="121920" tIns="60960" rIns="121920" bIns="60960" numCol="1" rtlCol="0" anchor="ctr" anchorCtr="0" compatLnSpc="1">
            <a:prstTxWarp prst="textNoShape">
              <a:avLst/>
            </a:prstTxWarp>
            <a:spAutoFit/>
          </a:bodyPr>
          <a:lstStyle/>
          <a:p>
            <a:pPr defTabSz="1219170" fontAlgn="base">
              <a:spcBef>
                <a:spcPct val="0"/>
              </a:spcBef>
              <a:spcAft>
                <a:spcPct val="0"/>
              </a:spcAft>
              <a:tabLst>
                <a:tab pos="533387" algn="l"/>
                <a:tab pos="711182" algn="l"/>
                <a:tab pos="888978" algn="l"/>
                <a:tab pos="1066773" algn="l"/>
                <a:tab pos="1244569" algn="l"/>
              </a:tabLst>
            </a:pPr>
            <a:endParaRPr lang="zh-CN" altLang="en-US" sz="1867" b="1" dirty="0">
              <a:solidFill>
                <a:srgbClr val="C00000"/>
              </a:solidFill>
              <a:latin typeface="微软雅黑" pitchFamily="34" charset="-122"/>
              <a:ea typeface="微软雅黑" pitchFamily="34" charset="-122"/>
              <a:cs typeface="Courier New" pitchFamily="49" charset="0"/>
            </a:endParaRPr>
          </a:p>
        </p:txBody>
      </p:sp>
      <p:sp>
        <p:nvSpPr>
          <p:cNvPr id="6" name="TextBox 5"/>
          <p:cNvSpPr txBox="1"/>
          <p:nvPr/>
        </p:nvSpPr>
        <p:spPr>
          <a:xfrm>
            <a:off x="2150858" y="5549521"/>
            <a:ext cx="2112476" cy="675992"/>
          </a:xfrm>
          <a:prstGeom prst="rect">
            <a:avLst/>
          </a:prstGeom>
          <a:solidFill>
            <a:srgbClr val="166936"/>
          </a:solidFill>
        </p:spPr>
        <p:txBody>
          <a:bodyPr vert="horz" wrap="square" lIns="121920" tIns="60960" rIns="121920" bIns="60960" rtlCol="0" anchor="ctr">
            <a:normAutofit/>
          </a:bodyPr>
          <a:lstStyle/>
          <a:p>
            <a:pPr algn="ctr"/>
            <a:r>
              <a:rPr lang="zh-CN" altLang="en-US" sz="2133" dirty="0">
                <a:solidFill>
                  <a:schemeClr val="bg1"/>
                </a:solidFill>
              </a:rPr>
              <a:t>计算机硬件</a:t>
            </a:r>
          </a:p>
        </p:txBody>
      </p:sp>
      <p:sp>
        <p:nvSpPr>
          <p:cNvPr id="7" name="TextBox 6"/>
          <p:cNvSpPr txBox="1"/>
          <p:nvPr/>
        </p:nvSpPr>
        <p:spPr>
          <a:xfrm>
            <a:off x="2148846" y="4726663"/>
            <a:ext cx="2112476" cy="675992"/>
          </a:xfrm>
          <a:prstGeom prst="rect">
            <a:avLst/>
          </a:prstGeom>
          <a:solidFill>
            <a:srgbClr val="166936"/>
          </a:solidFill>
        </p:spPr>
        <p:txBody>
          <a:bodyPr vert="horz" wrap="square" lIns="121920" tIns="60960" rIns="121920" bIns="60960" rtlCol="0" anchor="ctr">
            <a:normAutofit/>
          </a:bodyPr>
          <a:lstStyle/>
          <a:p>
            <a:pPr algn="ctr"/>
            <a:r>
              <a:rPr lang="zh-CN" altLang="en-US" sz="2133" dirty="0">
                <a:solidFill>
                  <a:schemeClr val="bg1"/>
                </a:solidFill>
              </a:rPr>
              <a:t>机器语言</a:t>
            </a:r>
          </a:p>
        </p:txBody>
      </p:sp>
      <p:sp>
        <p:nvSpPr>
          <p:cNvPr id="8" name="TextBox 7"/>
          <p:cNvSpPr txBox="1"/>
          <p:nvPr/>
        </p:nvSpPr>
        <p:spPr>
          <a:xfrm>
            <a:off x="2331928" y="3760959"/>
            <a:ext cx="1822765" cy="675992"/>
          </a:xfrm>
          <a:prstGeom prst="rect">
            <a:avLst/>
          </a:prstGeom>
          <a:solidFill>
            <a:srgbClr val="166936"/>
          </a:solidFill>
        </p:spPr>
        <p:txBody>
          <a:bodyPr vert="horz" wrap="square" lIns="121920" tIns="60960" rIns="121920" bIns="60960" rtlCol="0" anchor="ctr">
            <a:normAutofit/>
          </a:bodyPr>
          <a:lstStyle/>
          <a:p>
            <a:pPr algn="ctr"/>
            <a:r>
              <a:rPr lang="zh-CN" altLang="en-US" sz="2133" dirty="0">
                <a:solidFill>
                  <a:schemeClr val="bg1"/>
                </a:solidFill>
              </a:rPr>
              <a:t>高级语言</a:t>
            </a:r>
          </a:p>
        </p:txBody>
      </p:sp>
      <p:cxnSp>
        <p:nvCxnSpPr>
          <p:cNvPr id="9" name="直接连接符 8"/>
          <p:cNvCxnSpPr/>
          <p:nvPr/>
        </p:nvCxnSpPr>
        <p:spPr>
          <a:xfrm>
            <a:off x="1933575" y="4535535"/>
            <a:ext cx="253497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1243499" y="5489166"/>
            <a:ext cx="3840683" cy="2212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5817546" y="2041525"/>
            <a:ext cx="6096000" cy="4105355"/>
          </a:xfrm>
          <a:prstGeom prst="rect">
            <a:avLst/>
          </a:prstGeom>
        </p:spPr>
        <p:txBody>
          <a:bodyPr>
            <a:spAutoFit/>
          </a:bodyPr>
          <a:lstStyle/>
          <a:p>
            <a:pPr eaLnBrk="1" hangingPunct="1">
              <a:lnSpc>
                <a:spcPct val="150000"/>
              </a:lnSpc>
            </a:pPr>
            <a:r>
              <a:rPr lang="zh-CN" altLang="en-US" sz="2667" b="1" dirty="0">
                <a:latin typeface="微软雅黑" pitchFamily="34" charset="-122"/>
                <a:ea typeface="微软雅黑" pitchFamily="34" charset="-122"/>
              </a:rPr>
              <a:t>现有抽象的问题</a:t>
            </a:r>
          </a:p>
          <a:p>
            <a:pPr>
              <a:lnSpc>
                <a:spcPct val="150000"/>
              </a:lnSpc>
            </a:pPr>
            <a:r>
              <a:rPr lang="zh-CN" altLang="en-US" sz="1867" dirty="0">
                <a:latin typeface="微软雅黑" pitchFamily="34" charset="-122"/>
                <a:ea typeface="微软雅黑" pitchFamily="34" charset="-122"/>
              </a:rPr>
              <a:t>要求程序员按计算机的结构去思考，而不是按要解决的问题的结构去思考。 </a:t>
            </a:r>
            <a:endParaRPr lang="en-US" altLang="zh-CN" sz="1867" dirty="0">
              <a:latin typeface="微软雅黑" pitchFamily="34" charset="-122"/>
              <a:ea typeface="微软雅黑" pitchFamily="34" charset="-122"/>
            </a:endParaRPr>
          </a:p>
          <a:p>
            <a:pPr>
              <a:lnSpc>
                <a:spcPct val="150000"/>
              </a:lnSpc>
            </a:pPr>
            <a:endParaRPr lang="zh-CN" altLang="en-US" sz="1867" dirty="0">
              <a:latin typeface="微软雅黑" pitchFamily="34" charset="-122"/>
              <a:ea typeface="微软雅黑" pitchFamily="34" charset="-122"/>
            </a:endParaRPr>
          </a:p>
          <a:p>
            <a:pPr>
              <a:lnSpc>
                <a:spcPct val="150000"/>
              </a:lnSpc>
            </a:pPr>
            <a:r>
              <a:rPr lang="zh-CN" altLang="en-US" sz="1867" dirty="0">
                <a:latin typeface="微软雅黑" pitchFamily="34" charset="-122"/>
                <a:ea typeface="微软雅黑" pitchFamily="34" charset="-122"/>
              </a:rPr>
              <a:t>当程序员要解决一个问题时，必须要在机器模型和实际要解决的问题模型之间建立联系。</a:t>
            </a:r>
            <a:endParaRPr lang="en-US" altLang="zh-CN" sz="1867" dirty="0">
              <a:latin typeface="微软雅黑" pitchFamily="34" charset="-122"/>
              <a:ea typeface="微软雅黑" pitchFamily="34" charset="-122"/>
            </a:endParaRPr>
          </a:p>
          <a:p>
            <a:pPr>
              <a:lnSpc>
                <a:spcPct val="150000"/>
              </a:lnSpc>
            </a:pPr>
            <a:endParaRPr lang="zh-CN" altLang="en-US" sz="1867" dirty="0">
              <a:latin typeface="微软雅黑" pitchFamily="34" charset="-122"/>
              <a:ea typeface="微软雅黑" pitchFamily="34" charset="-122"/>
            </a:endParaRPr>
          </a:p>
          <a:p>
            <a:pPr>
              <a:lnSpc>
                <a:spcPct val="150000"/>
              </a:lnSpc>
            </a:pPr>
            <a:r>
              <a:rPr lang="zh-CN" altLang="en-US" sz="1867" dirty="0">
                <a:latin typeface="微软雅黑" pitchFamily="34" charset="-122"/>
                <a:ea typeface="微软雅黑" pitchFamily="34" charset="-122"/>
              </a:rPr>
              <a:t>而计算机的结构本质上还是为了支持计算，当要解决一些非计算问题时，这个联系的建立是很困难的 </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par>
                                <p:cTn id="18" presetID="3" presetClass="entr" presetSubtype="1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linds(horizontal)">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linds(horizontal)">
                                      <p:cBhvr>
                                        <p:cTn id="25" dur="500"/>
                                        <p:tgtEl>
                                          <p:spTgt spid="8"/>
                                        </p:tgtEl>
                                      </p:cBhvr>
                                    </p:animEffect>
                                  </p:childTnLst>
                                </p:cTn>
                              </p:par>
                              <p:par>
                                <p:cTn id="26" presetID="3" presetClass="entr" presetSubtype="1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linds(horizontal)">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linds(horizontal)">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ChangeArrowheads="1"/>
          </p:cNvSpPr>
          <p:nvPr/>
        </p:nvSpPr>
        <p:spPr bwMode="auto">
          <a:xfrm>
            <a:off x="611718" y="1157843"/>
            <a:ext cx="8377871" cy="4976812"/>
          </a:xfrm>
          <a:prstGeom prst="rect">
            <a:avLst/>
          </a:prstGeom>
          <a:noFill/>
          <a:ln w="12700" cap="sq" algn="ctr">
            <a:noFill/>
            <a:miter lim="800000"/>
            <a:headEnd type="none" w="sm" len="sm"/>
            <a:tailEnd type="none" w="sm" len="sm"/>
          </a:ln>
        </p:spPr>
        <p:txBody>
          <a:bodyPr wrap="none" anchor="ctr">
            <a:spAutoFit/>
          </a:bodyPr>
          <a:lstStyle/>
          <a:p>
            <a:r>
              <a:rPr lang="en-US" altLang="zh-CN" sz="1867" dirty="0">
                <a:latin typeface="微软雅黑" pitchFamily="34" charset="-122"/>
                <a:ea typeface="微软雅黑" pitchFamily="34" charset="-122"/>
              </a:rPr>
              <a:t>#</a:t>
            </a:r>
            <a:r>
              <a:rPr lang="en-US" altLang="zh-CN" sz="1867" dirty="0" err="1">
                <a:latin typeface="微软雅黑" pitchFamily="34" charset="-122"/>
                <a:ea typeface="微软雅黑" pitchFamily="34" charset="-122"/>
              </a:rPr>
              <a:t>ifndef</a:t>
            </a:r>
            <a:r>
              <a:rPr lang="en-US" altLang="zh-CN" sz="1867" dirty="0">
                <a:latin typeface="微软雅黑" pitchFamily="34" charset="-122"/>
                <a:ea typeface="微软雅黑" pitchFamily="34" charset="-122"/>
              </a:rPr>
              <a:t>  _</a:t>
            </a:r>
            <a:r>
              <a:rPr lang="en-US" altLang="zh-CN" sz="1867" dirty="0" err="1">
                <a:latin typeface="微软雅黑" pitchFamily="34" charset="-122"/>
                <a:ea typeface="微软雅黑" pitchFamily="34" charset="-122"/>
              </a:rPr>
              <a:t>rational_h</a:t>
            </a:r>
            <a:endParaRPr lang="en-US"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#define  _</a:t>
            </a:r>
            <a:r>
              <a:rPr lang="en-US" altLang="zh-CN" sz="1867" dirty="0" err="1">
                <a:latin typeface="微软雅黑" pitchFamily="34" charset="-122"/>
                <a:ea typeface="微软雅黑" pitchFamily="34" charset="-122"/>
              </a:rPr>
              <a:t>rational_h</a:t>
            </a:r>
            <a:endParaRPr lang="en-US"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#include &lt;</a:t>
            </a:r>
            <a:r>
              <a:rPr lang="en-US" altLang="zh-CN" sz="1867" dirty="0" err="1">
                <a:latin typeface="微软雅黑" pitchFamily="34" charset="-122"/>
                <a:ea typeface="微软雅黑" pitchFamily="34" charset="-122"/>
              </a:rPr>
              <a:t>iostream</a:t>
            </a:r>
            <a:r>
              <a:rPr lang="en-US" altLang="zh-CN" sz="1867" dirty="0">
                <a:latin typeface="微软雅黑" pitchFamily="34" charset="-122"/>
                <a:ea typeface="微软雅黑" pitchFamily="34" charset="-122"/>
              </a:rPr>
              <a:t>&gt;</a:t>
            </a:r>
          </a:p>
          <a:p>
            <a:r>
              <a:rPr lang="en-US" altLang="zh-CN" sz="1867" dirty="0">
                <a:latin typeface="微软雅黑" pitchFamily="34" charset="-122"/>
                <a:ea typeface="微软雅黑" pitchFamily="34" charset="-122"/>
              </a:rPr>
              <a:t>using namespace std;</a:t>
            </a:r>
          </a:p>
          <a:p>
            <a:endParaRPr lang="en-US"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class Rational {</a:t>
            </a:r>
          </a:p>
          <a:p>
            <a:r>
              <a:rPr lang="en-US" altLang="zh-CN" sz="1867" dirty="0">
                <a:latin typeface="微软雅黑" pitchFamily="34" charset="-122"/>
                <a:ea typeface="微软雅黑" pitchFamily="34" charset="-122"/>
              </a:rPr>
              <a:t>private:</a:t>
            </a:r>
          </a:p>
          <a:p>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num;</a:t>
            </a:r>
          </a:p>
          <a:p>
            <a:r>
              <a:rPr lang="fr-FR" altLang="zh-CN" sz="1867" dirty="0">
                <a:latin typeface="微软雅黑" pitchFamily="34" charset="-122"/>
                <a:ea typeface="微软雅黑" pitchFamily="34" charset="-122"/>
              </a:rPr>
              <a:t>        int den;</a:t>
            </a:r>
          </a:p>
          <a:p>
            <a:r>
              <a:rPr lang="fr-FR" altLang="zh-CN" sz="1867" dirty="0">
                <a:latin typeface="微软雅黑" pitchFamily="34" charset="-122"/>
                <a:ea typeface="微软雅黑" pitchFamily="34" charset="-122"/>
              </a:rPr>
              <a:t>        void ReductFraction();           //</a:t>
            </a:r>
            <a:r>
              <a:rPr lang="zh-CN" altLang="fr-FR" sz="1867" dirty="0">
                <a:latin typeface="微软雅黑" pitchFamily="34" charset="-122"/>
                <a:ea typeface="微软雅黑" pitchFamily="34" charset="-122"/>
              </a:rPr>
              <a:t>将有理数化简成最简形式</a:t>
            </a:r>
          </a:p>
          <a:p>
            <a:r>
              <a:rPr lang="fr-FR" altLang="zh-CN" sz="1867" dirty="0">
                <a:latin typeface="微软雅黑" pitchFamily="34" charset="-122"/>
                <a:ea typeface="微软雅黑" pitchFamily="34" charset="-122"/>
              </a:rPr>
              <a:t>public:</a:t>
            </a:r>
          </a:p>
          <a:p>
            <a:r>
              <a:rPr lang="pt-BR" altLang="zh-CN" sz="1867" dirty="0">
                <a:latin typeface="微软雅黑" pitchFamily="34" charset="-122"/>
                <a:ea typeface="微软雅黑" pitchFamily="34" charset="-122"/>
              </a:rPr>
              <a:t>        void create(int n, int d)   { num = n;   den = d;</a:t>
            </a:r>
            <a:r>
              <a:rPr lang="fr-FR" altLang="zh-CN" sz="1867" dirty="0">
                <a:latin typeface="微软雅黑" pitchFamily="34" charset="-122"/>
                <a:ea typeface="微软雅黑" pitchFamily="34" charset="-122"/>
              </a:rPr>
              <a:t>   ReductFraction();   </a:t>
            </a:r>
            <a:r>
              <a:rPr lang="pt-BR" altLang="zh-CN" sz="1867" dirty="0">
                <a:latin typeface="微软雅黑" pitchFamily="34" charset="-122"/>
                <a:ea typeface="微软雅黑" pitchFamily="34" charset="-122"/>
              </a:rPr>
              <a:t>}</a:t>
            </a:r>
          </a:p>
          <a:p>
            <a:r>
              <a:rPr lang="pt-BR" altLang="zh-CN" sz="1867" dirty="0">
                <a:latin typeface="微软雅黑" pitchFamily="34" charset="-122"/>
                <a:ea typeface="微软雅黑" pitchFamily="34" charset="-122"/>
              </a:rPr>
              <a:t>        void add(const  Rational  &amp;r1,  const  Rational  &amp;r2); </a:t>
            </a:r>
          </a:p>
          <a:p>
            <a:r>
              <a:rPr lang="pt-BR" altLang="zh-CN" sz="1867" dirty="0">
                <a:latin typeface="微软雅黑" pitchFamily="34" charset="-122"/>
                <a:ea typeface="微软雅黑" pitchFamily="34" charset="-122"/>
              </a:rPr>
              <a:t>        void multi(const  Rational  &amp;r1,  const  Rational  &amp;r2);</a:t>
            </a:r>
            <a:endParaRPr lang="zh-CN" altLang="pt-BR"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void display() {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num &lt;&lt; '/' &lt;&lt; den;      }</a:t>
            </a:r>
          </a:p>
          <a:p>
            <a:r>
              <a:rPr lang="en-US" altLang="zh-CN" sz="1867" dirty="0">
                <a:latin typeface="微软雅黑" pitchFamily="34" charset="-122"/>
                <a:ea typeface="微软雅黑" pitchFamily="34" charset="-122"/>
              </a:rPr>
              <a:t>};</a:t>
            </a:r>
          </a:p>
          <a:p>
            <a:r>
              <a:rPr lang="en-US" altLang="zh-CN" sz="1867" dirty="0">
                <a:latin typeface="微软雅黑" pitchFamily="34" charset="-122"/>
                <a:ea typeface="微软雅黑" pitchFamily="34" charset="-122"/>
              </a:rPr>
              <a:t>#</a:t>
            </a:r>
            <a:r>
              <a:rPr lang="en-US" altLang="zh-CN" sz="1867" dirty="0" err="1">
                <a:latin typeface="微软雅黑" pitchFamily="34" charset="-122"/>
                <a:ea typeface="微软雅黑" pitchFamily="34" charset="-122"/>
              </a:rPr>
              <a:t>endif</a:t>
            </a:r>
            <a:r>
              <a:rPr lang="en-US" altLang="zh-CN" sz="1867" dirty="0">
                <a:latin typeface="微软雅黑" pitchFamily="34" charset="-122"/>
                <a:ea typeface="微软雅黑" pitchFamily="34" charset="-122"/>
              </a:rPr>
              <a:t> </a:t>
            </a:r>
          </a:p>
        </p:txBody>
      </p:sp>
      <p:sp>
        <p:nvSpPr>
          <p:cNvPr id="44035" name="Text Box 5"/>
          <p:cNvSpPr txBox="1">
            <a:spLocks noChangeArrowheads="1"/>
          </p:cNvSpPr>
          <p:nvPr/>
        </p:nvSpPr>
        <p:spPr bwMode="auto">
          <a:xfrm>
            <a:off x="1100667" y="182908"/>
            <a:ext cx="5012267" cy="461665"/>
          </a:xfrm>
          <a:prstGeom prst="rect">
            <a:avLst/>
          </a:prstGeom>
          <a:noFill/>
          <a:ln w="12700" cap="sq" algn="ctr">
            <a:noFill/>
            <a:miter lim="800000"/>
            <a:headEnd type="none" w="sm" len="sm"/>
            <a:tailEnd type="none" w="sm" len="sm"/>
          </a:ln>
        </p:spPr>
        <p:txBody>
          <a:bodyPr>
            <a:spAutoFit/>
          </a:bodyPr>
          <a:lstStyle/>
          <a:p>
            <a:pPr>
              <a:spcBef>
                <a:spcPct val="50000"/>
              </a:spcBef>
            </a:pPr>
            <a:r>
              <a:rPr lang="zh-CN" altLang="en-US" sz="2400" b="1" dirty="0">
                <a:latin typeface="微软雅黑" pitchFamily="34" charset="-122"/>
                <a:ea typeface="微软雅黑" pitchFamily="34" charset="-122"/>
              </a:rPr>
              <a:t>有理数类的定义</a:t>
            </a:r>
          </a:p>
        </p:txBody>
      </p:sp>
      <p:sp>
        <p:nvSpPr>
          <p:cNvPr id="3" name="标题 2">
            <a:extLst>
              <a:ext uri="{FF2B5EF4-FFF2-40B4-BE49-F238E27FC236}">
                <a16:creationId xmlns:a16="http://schemas.microsoft.com/office/drawing/2014/main" id="{B9E5FF76-1E56-2F6D-5081-62B42BD5BB7B}"/>
              </a:ext>
            </a:extLst>
          </p:cNvPr>
          <p:cNvSpPr>
            <a:spLocks noGrp="1"/>
          </p:cNvSpPr>
          <p:nvPr>
            <p:ph type="title"/>
          </p:nvPr>
        </p:nvSpPr>
        <p:spPr/>
        <p:txBody>
          <a:bodyPr/>
          <a:lstStyle/>
          <a:p>
            <a:endParaRPr lang="zh-CN" altLang="en-US"/>
          </a:p>
        </p:txBody>
      </p:sp>
    </p:spTree>
  </p:cSld>
  <p:clrMapOvr>
    <a:masterClrMapping/>
  </p:clrMapOvr>
  <p:transition spd="med">
    <p:fade/>
  </p:transition>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noProof="1"/>
              <a:t>二进制文件的读写</a:t>
            </a:r>
          </a:p>
        </p:txBody>
      </p:sp>
      <p:sp>
        <p:nvSpPr>
          <p:cNvPr id="3" name="内容占位符 2"/>
          <p:cNvSpPr>
            <a:spLocks noGrp="1"/>
          </p:cNvSpPr>
          <p:nvPr>
            <p:ph idx="4294967295"/>
          </p:nvPr>
        </p:nvSpPr>
        <p:spPr>
          <a:xfrm>
            <a:off x="0" y="1476375"/>
            <a:ext cx="4945063" cy="3981450"/>
          </a:xfrm>
        </p:spPr>
        <p:txBody>
          <a:bodyPr/>
          <a:lstStyle/>
          <a:p>
            <a:pPr>
              <a:lnSpc>
                <a:spcPct val="150000"/>
              </a:lnSpc>
              <a:defRPr/>
            </a:pPr>
            <a:r>
              <a:rPr lang="zh-CN" altLang="en-US" b="1" noProof="1"/>
              <a:t>读文件：</a:t>
            </a:r>
            <a:r>
              <a:rPr lang="en-US" altLang="zh-CN" b="1" noProof="1"/>
              <a:t>read</a:t>
            </a:r>
            <a:r>
              <a:rPr lang="zh-CN" altLang="en-US" b="1" noProof="1"/>
              <a:t>函数</a:t>
            </a:r>
          </a:p>
          <a:p>
            <a:pPr marL="0" indent="0">
              <a:lnSpc>
                <a:spcPct val="150000"/>
              </a:lnSpc>
              <a:buNone/>
              <a:defRPr/>
            </a:pPr>
            <a:r>
              <a:rPr lang="zh-CN" altLang="en-US" noProof="1"/>
              <a:t>      </a:t>
            </a:r>
            <a:r>
              <a:rPr lang="en-US" altLang="zh-CN" sz="1867" noProof="1"/>
              <a:t>obj.read(char *s, int size);</a:t>
            </a:r>
          </a:p>
          <a:p>
            <a:pPr>
              <a:lnSpc>
                <a:spcPct val="150000"/>
              </a:lnSpc>
              <a:defRPr/>
            </a:pPr>
            <a:r>
              <a:rPr lang="zh-CN" altLang="en-US" b="1" noProof="1"/>
              <a:t>写文件：</a:t>
            </a:r>
            <a:r>
              <a:rPr lang="en-US" altLang="zh-CN" b="1" noProof="1"/>
              <a:t>write</a:t>
            </a:r>
            <a:r>
              <a:rPr lang="zh-CN" altLang="en-US" b="1" noProof="1"/>
              <a:t>函数</a:t>
            </a:r>
          </a:p>
          <a:p>
            <a:pPr marL="0" indent="0">
              <a:lnSpc>
                <a:spcPct val="150000"/>
              </a:lnSpc>
              <a:buNone/>
              <a:defRPr/>
            </a:pPr>
            <a:r>
              <a:rPr lang="zh-CN" altLang="en-US" sz="1867" noProof="1"/>
              <a:t>      </a:t>
            </a:r>
            <a:r>
              <a:rPr lang="en-US" altLang="zh-CN" sz="1867" noProof="1"/>
              <a:t>obj.write(const char *s, int size);</a:t>
            </a:r>
          </a:p>
          <a:p>
            <a:pPr>
              <a:lnSpc>
                <a:spcPct val="150000"/>
              </a:lnSpc>
              <a:defRPr/>
            </a:pPr>
            <a:r>
              <a:rPr lang="zh-CN" altLang="en-US" b="1" noProof="1"/>
              <a:t>判读文件结束：</a:t>
            </a:r>
            <a:r>
              <a:rPr lang="en-US" altLang="zh-CN" b="1" noProof="1"/>
              <a:t>eof</a:t>
            </a:r>
            <a:r>
              <a:rPr lang="zh-CN" altLang="en-US" b="1" noProof="1"/>
              <a:t>函数</a:t>
            </a:r>
          </a:p>
          <a:p>
            <a:pPr marL="0" indent="0">
              <a:lnSpc>
                <a:spcPct val="150000"/>
              </a:lnSpc>
              <a:buNone/>
              <a:defRPr/>
            </a:pPr>
            <a:r>
              <a:rPr lang="zh-CN" altLang="en-US" sz="1867" noProof="1"/>
              <a:t>      </a:t>
            </a:r>
            <a:r>
              <a:rPr lang="en-US" altLang="zh-CN" sz="1867" noProof="1"/>
              <a:t>obj.eof()</a:t>
            </a:r>
          </a:p>
        </p:txBody>
      </p:sp>
      <p:sp>
        <p:nvSpPr>
          <p:cNvPr id="4" name="灯片编号占位符 3"/>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300</a:t>
            </a:fld>
            <a:endParaRPr kumimoji="0" lang="en-US"/>
          </a:p>
        </p:txBody>
      </p:sp>
    </p:spTree>
  </p:cSld>
  <p:clrMapOvr>
    <a:masterClrMapping/>
  </p:clrMapOvr>
  <p:transition spd="med">
    <p:fade/>
  </p:transition>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2306" name="Rectangle 2"/>
          <p:cNvSpPr>
            <a:spLocks noGrp="1" noChangeArrowheads="1"/>
          </p:cNvSpPr>
          <p:nvPr>
            <p:ph type="title"/>
          </p:nvPr>
        </p:nvSpPr>
        <p:spPr/>
        <p:txBody>
          <a:bodyPr>
            <a:noAutofit/>
          </a:bodyPr>
          <a:lstStyle/>
          <a:p>
            <a:pPr eaLnBrk="1" hangingPunct="1">
              <a:defRPr/>
            </a:pPr>
            <a:r>
              <a:rPr lang="zh-CN" altLang="en-US" dirty="0"/>
              <a:t>二进制文件访问实例</a:t>
            </a:r>
          </a:p>
        </p:txBody>
      </p:sp>
      <p:sp>
        <p:nvSpPr>
          <p:cNvPr id="432131" name="Rectangle 3"/>
          <p:cNvSpPr>
            <a:spLocks noGrp="1" noChangeArrowheads="1"/>
          </p:cNvSpPr>
          <p:nvPr>
            <p:ph idx="4294967295"/>
          </p:nvPr>
        </p:nvSpPr>
        <p:spPr>
          <a:xfrm>
            <a:off x="0" y="1468438"/>
            <a:ext cx="10869613" cy="5016500"/>
          </a:xfrm>
        </p:spPr>
        <p:txBody>
          <a:bodyPr/>
          <a:lstStyle/>
          <a:p>
            <a:pPr eaLnBrk="1" hangingPunct="1">
              <a:lnSpc>
                <a:spcPct val="110000"/>
              </a:lnSpc>
            </a:pPr>
            <a:r>
              <a:rPr lang="zh-CN" altLang="en-US" b="1" dirty="0"/>
              <a:t>要求</a:t>
            </a:r>
            <a:endParaRPr lang="en-US" altLang="zh-CN" b="1" dirty="0"/>
          </a:p>
          <a:p>
            <a:pPr eaLnBrk="1" hangingPunct="1">
              <a:lnSpc>
                <a:spcPct val="110000"/>
              </a:lnSpc>
            </a:pPr>
            <a:r>
              <a:rPr lang="zh-CN" altLang="pt-BR" sz="1867" dirty="0"/>
              <a:t>将数字</a:t>
            </a:r>
            <a:r>
              <a:rPr lang="pt-BR" altLang="zh-CN" sz="1867" dirty="0"/>
              <a:t>1</a:t>
            </a:r>
            <a:r>
              <a:rPr lang="zh-CN" altLang="pt-BR" sz="1867" dirty="0"/>
              <a:t>到</a:t>
            </a:r>
            <a:r>
              <a:rPr lang="pt-BR" altLang="zh-CN" sz="1867" dirty="0"/>
              <a:t>10</a:t>
            </a:r>
            <a:r>
              <a:rPr lang="zh-CN" altLang="pt-BR" sz="1867" dirty="0"/>
              <a:t>写入二进制文件</a:t>
            </a:r>
            <a:r>
              <a:rPr lang="pt-BR" altLang="zh-CN" sz="1867" dirty="0"/>
              <a:t>file</a:t>
            </a:r>
            <a:r>
              <a:rPr lang="zh-CN" altLang="pt-BR" sz="1867" dirty="0"/>
              <a:t>，然后从</a:t>
            </a:r>
            <a:r>
              <a:rPr lang="pt-BR" altLang="zh-CN" sz="1867" dirty="0"/>
              <a:t>file</a:t>
            </a:r>
            <a:r>
              <a:rPr lang="zh-CN" altLang="pt-BR" sz="1867" dirty="0"/>
              <a:t>中读取这些数据，把它们显示在屏幕上。</a:t>
            </a:r>
          </a:p>
          <a:p>
            <a:pPr eaLnBrk="1" hangingPunct="1">
              <a:lnSpc>
                <a:spcPct val="110000"/>
              </a:lnSpc>
            </a:pPr>
            <a:endParaRPr lang="en-US" altLang="zh-CN" dirty="0"/>
          </a:p>
          <a:p>
            <a:pPr eaLnBrk="1" hangingPunct="1">
              <a:lnSpc>
                <a:spcPct val="110000"/>
              </a:lnSpc>
            </a:pPr>
            <a:r>
              <a:rPr lang="zh-CN" altLang="en-US" b="1" dirty="0"/>
              <a:t>设计思想</a:t>
            </a:r>
            <a:endParaRPr lang="en-US" altLang="zh-CN" b="1" dirty="0"/>
          </a:p>
          <a:p>
            <a:pPr eaLnBrk="1" hangingPunct="1">
              <a:lnSpc>
                <a:spcPct val="110000"/>
              </a:lnSpc>
            </a:pPr>
            <a:r>
              <a:rPr lang="zh-CN" altLang="pt-BR" sz="1867" dirty="0"/>
              <a:t>首先用输出方式打开文件</a:t>
            </a:r>
            <a:r>
              <a:rPr lang="pt-BR" altLang="zh-CN" sz="1867" dirty="0"/>
              <a:t>file</a:t>
            </a:r>
            <a:r>
              <a:rPr lang="zh-CN" altLang="pt-BR" sz="1867" dirty="0"/>
              <a:t>。如文件</a:t>
            </a:r>
            <a:r>
              <a:rPr lang="pt-BR" altLang="zh-CN" sz="1867" dirty="0"/>
              <a:t>file</a:t>
            </a:r>
            <a:r>
              <a:rPr lang="zh-CN" altLang="pt-BR" sz="1867" dirty="0"/>
              <a:t>不存在，则自动创建一个，否则打开磁盘上的文件，并清空。</a:t>
            </a:r>
            <a:endParaRPr lang="en-US" altLang="zh-CN" sz="1867" dirty="0"/>
          </a:p>
          <a:p>
            <a:pPr eaLnBrk="1" hangingPunct="1">
              <a:lnSpc>
                <a:spcPct val="110000"/>
              </a:lnSpc>
            </a:pPr>
            <a:r>
              <a:rPr lang="zh-CN" altLang="pt-BR" sz="1867" dirty="0"/>
              <a:t>用一个循环依次将</a:t>
            </a:r>
            <a:r>
              <a:rPr lang="pt-BR" altLang="zh-CN" sz="1867" dirty="0"/>
              <a:t>1</a:t>
            </a:r>
            <a:r>
              <a:rPr lang="zh-CN" altLang="pt-BR" sz="1867" dirty="0"/>
              <a:t>到</a:t>
            </a:r>
            <a:r>
              <a:rPr lang="pt-BR" altLang="zh-CN" sz="1867" dirty="0"/>
              <a:t>10</a:t>
            </a:r>
            <a:r>
              <a:rPr lang="zh-CN" altLang="pt-BR" sz="1867" dirty="0"/>
              <a:t>用</a:t>
            </a:r>
            <a:r>
              <a:rPr lang="en-US" altLang="zh-CN" sz="1867" dirty="0"/>
              <a:t>write</a:t>
            </a:r>
            <a:r>
              <a:rPr lang="zh-CN" altLang="en-US" sz="1867" dirty="0"/>
              <a:t>函数</a:t>
            </a:r>
            <a:r>
              <a:rPr lang="zh-CN" altLang="pt-BR" sz="1867" dirty="0"/>
              <a:t>入文件，并关闭文件。</a:t>
            </a:r>
            <a:endParaRPr lang="en-US" altLang="zh-CN" sz="1867" dirty="0"/>
          </a:p>
          <a:p>
            <a:pPr eaLnBrk="1" hangingPunct="1">
              <a:lnSpc>
                <a:spcPct val="110000"/>
              </a:lnSpc>
            </a:pPr>
            <a:r>
              <a:rPr lang="zh-CN" altLang="pt-BR" sz="1867" dirty="0"/>
              <a:t>再用输入方式打开文件</a:t>
            </a:r>
            <a:r>
              <a:rPr lang="pt-BR" altLang="zh-CN" sz="1867" dirty="0"/>
              <a:t>file</a:t>
            </a:r>
          </a:p>
          <a:p>
            <a:pPr>
              <a:lnSpc>
                <a:spcPct val="110000"/>
              </a:lnSpc>
            </a:pPr>
            <a:r>
              <a:rPr lang="zh-CN" altLang="en-US" sz="1867" dirty="0"/>
              <a:t>用</a:t>
            </a:r>
            <a:r>
              <a:rPr lang="en-US" altLang="zh-CN" sz="1867" dirty="0"/>
              <a:t>read</a:t>
            </a:r>
            <a:r>
              <a:rPr lang="zh-CN" altLang="pt-BR" sz="1867" dirty="0"/>
              <a:t>读出所有数据，并输出到屏幕</a:t>
            </a:r>
            <a:r>
              <a:rPr lang="zh-CN" altLang="en-US" sz="1867" dirty="0"/>
              <a:t>，直到</a:t>
            </a:r>
            <a:r>
              <a:rPr lang="en-US" altLang="zh-CN" sz="1867" dirty="0" err="1"/>
              <a:t>eof</a:t>
            </a:r>
            <a:r>
              <a:rPr lang="zh-CN" altLang="en-US" sz="1867" dirty="0"/>
              <a:t>为真</a:t>
            </a:r>
          </a:p>
          <a:p>
            <a:pPr eaLnBrk="1" hangingPunct="1">
              <a:lnSpc>
                <a:spcPct val="110000"/>
              </a:lnSpc>
            </a:pPr>
            <a:r>
              <a:rPr lang="zh-CN" altLang="pt-BR" sz="1867" dirty="0"/>
              <a:t>  </a:t>
            </a:r>
            <a:endParaRPr lang="zh-CN" altLang="en-US" sz="1867" dirty="0"/>
          </a:p>
        </p:txBody>
      </p:sp>
      <p:sp>
        <p:nvSpPr>
          <p:cNvPr id="4" name="灯片编号占位符 3"/>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301</a:t>
            </a:fld>
            <a:endParaRPr kumimoji="0" lang="en-US"/>
          </a:p>
        </p:txBody>
      </p:sp>
    </p:spTree>
  </p:cSld>
  <p:clrMapOvr>
    <a:masterClrMapping/>
  </p:clrMapOvr>
  <p:transition spd="med">
    <p:fade/>
  </p:transition>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二进制文件的顺序读写</a:t>
            </a:r>
          </a:p>
        </p:txBody>
      </p:sp>
      <p:sp>
        <p:nvSpPr>
          <p:cNvPr id="433155" name="内容占位符 2"/>
          <p:cNvSpPr>
            <a:spLocks noGrp="1" noChangeArrowheads="1"/>
          </p:cNvSpPr>
          <p:nvPr>
            <p:ph idx="4294967295"/>
          </p:nvPr>
        </p:nvSpPr>
        <p:spPr>
          <a:xfrm>
            <a:off x="0" y="1362075"/>
            <a:ext cx="7677150" cy="5210175"/>
          </a:xfrm>
        </p:spPr>
        <p:txBody>
          <a:bodyPr>
            <a:normAutofit/>
          </a:bodyPr>
          <a:lstStyle/>
          <a:p>
            <a:pPr>
              <a:spcBef>
                <a:spcPts val="267"/>
              </a:spcBef>
              <a:buNone/>
            </a:pPr>
            <a:r>
              <a:rPr lang="pt-BR" altLang="zh-CN" sz="1867" dirty="0"/>
              <a:t>#include &lt;iostream&gt;</a:t>
            </a:r>
            <a:endParaRPr lang="zh-CN" altLang="en-US" sz="1867" dirty="0"/>
          </a:p>
          <a:p>
            <a:pPr>
              <a:spcBef>
                <a:spcPts val="267"/>
              </a:spcBef>
              <a:buNone/>
            </a:pPr>
            <a:r>
              <a:rPr lang="pt-BR" altLang="zh-CN" sz="1867" dirty="0"/>
              <a:t>#include &lt;fstream&gt;		</a:t>
            </a:r>
            <a:endParaRPr lang="zh-CN" altLang="en-US" sz="1867" dirty="0"/>
          </a:p>
          <a:p>
            <a:pPr>
              <a:spcBef>
                <a:spcPts val="267"/>
              </a:spcBef>
              <a:buNone/>
            </a:pPr>
            <a:r>
              <a:rPr lang="pt-BR" altLang="zh-CN" sz="1867" dirty="0"/>
              <a:t>using namespace std;</a:t>
            </a:r>
            <a:endParaRPr lang="zh-CN" altLang="en-US" sz="1867" dirty="0"/>
          </a:p>
          <a:p>
            <a:pPr>
              <a:spcBef>
                <a:spcPts val="267"/>
              </a:spcBef>
              <a:buNone/>
            </a:pPr>
            <a:r>
              <a:rPr lang="pt-BR" altLang="zh-CN" sz="1867" dirty="0"/>
              <a:t> </a:t>
            </a:r>
            <a:endParaRPr lang="zh-CN" altLang="en-US" sz="1867" dirty="0"/>
          </a:p>
          <a:p>
            <a:pPr>
              <a:spcBef>
                <a:spcPts val="267"/>
              </a:spcBef>
              <a:buNone/>
            </a:pPr>
            <a:r>
              <a:rPr lang="pt-BR" altLang="zh-CN" sz="1867" dirty="0"/>
              <a:t>int main()</a:t>
            </a:r>
            <a:endParaRPr lang="zh-CN" altLang="en-US" sz="1867" dirty="0"/>
          </a:p>
          <a:p>
            <a:pPr>
              <a:spcBef>
                <a:spcPts val="267"/>
              </a:spcBef>
              <a:buNone/>
            </a:pPr>
            <a:r>
              <a:rPr lang="pt-BR" altLang="zh-CN" sz="1867" dirty="0"/>
              <a:t>{</a:t>
            </a:r>
            <a:endParaRPr lang="zh-CN" altLang="en-US" sz="1867" dirty="0"/>
          </a:p>
          <a:p>
            <a:pPr>
              <a:spcBef>
                <a:spcPts val="267"/>
              </a:spcBef>
              <a:buNone/>
            </a:pPr>
            <a:r>
              <a:rPr lang="pt-BR" altLang="zh-CN" sz="1867" dirty="0"/>
              <a:t>    ofstream out("</a:t>
            </a:r>
            <a:r>
              <a:rPr lang="en-US" altLang="pt-BR" sz="1867" dirty="0">
                <a:ea typeface="黑体" pitchFamily="49" charset="-122"/>
              </a:rPr>
              <a:t>d:\\</a:t>
            </a:r>
            <a:r>
              <a:rPr lang="pt-BR" altLang="zh-CN" sz="1867" dirty="0"/>
              <a:t>file"</a:t>
            </a:r>
            <a:r>
              <a:rPr lang="en-US" altLang="zh-CN" sz="1867" dirty="0"/>
              <a:t>, </a:t>
            </a:r>
            <a:r>
              <a:rPr lang="en-US" altLang="zh-CN" sz="1867" dirty="0" err="1"/>
              <a:t>ofstream</a:t>
            </a:r>
            <a:r>
              <a:rPr lang="en-US" altLang="zh-CN" sz="1867" dirty="0"/>
              <a:t>::binary</a:t>
            </a:r>
            <a:r>
              <a:rPr lang="pt-BR" altLang="zh-CN" sz="1867" dirty="0"/>
              <a:t>);  </a:t>
            </a:r>
            <a:endParaRPr lang="zh-CN" altLang="en-US" sz="1867" dirty="0"/>
          </a:p>
          <a:p>
            <a:pPr>
              <a:spcBef>
                <a:spcPts val="267"/>
              </a:spcBef>
              <a:buNone/>
            </a:pPr>
            <a:r>
              <a:rPr lang="pt-BR" altLang="zh-CN" sz="1867" dirty="0"/>
              <a:t>    ifstream in;			</a:t>
            </a:r>
            <a:endParaRPr lang="zh-CN" altLang="en-US" sz="1867" dirty="0"/>
          </a:p>
          <a:p>
            <a:pPr>
              <a:spcBef>
                <a:spcPts val="267"/>
              </a:spcBef>
              <a:buNone/>
            </a:pPr>
            <a:r>
              <a:rPr lang="pt-BR" altLang="zh-CN" sz="1867" dirty="0"/>
              <a:t>    int i;</a:t>
            </a:r>
            <a:endParaRPr lang="zh-CN" altLang="en-US" sz="1867" dirty="0"/>
          </a:p>
          <a:p>
            <a:pPr>
              <a:spcBef>
                <a:spcPts val="267"/>
              </a:spcBef>
              <a:buNone/>
            </a:pPr>
            <a:r>
              <a:rPr lang="pt-BR" altLang="zh-CN" sz="1867" dirty="0"/>
              <a:t> </a:t>
            </a:r>
            <a:endParaRPr lang="zh-CN" altLang="en-US" sz="1867" dirty="0"/>
          </a:p>
          <a:p>
            <a:pPr>
              <a:spcBef>
                <a:spcPts val="267"/>
              </a:spcBef>
              <a:buNone/>
            </a:pPr>
            <a:r>
              <a:rPr lang="pt-BR" altLang="zh-CN" sz="1867" dirty="0"/>
              <a:t>   //</a:t>
            </a:r>
            <a:r>
              <a:rPr lang="zh-CN" altLang="en-US" sz="1867" dirty="0"/>
              <a:t>将</a:t>
            </a:r>
            <a:r>
              <a:rPr lang="pt-BR" altLang="zh-CN" sz="1867" dirty="0"/>
              <a:t>1</a:t>
            </a:r>
            <a:r>
              <a:rPr lang="zh-CN" altLang="en-US" sz="1867" dirty="0"/>
              <a:t>～</a:t>
            </a:r>
            <a:r>
              <a:rPr lang="pt-BR" altLang="zh-CN" sz="1867" dirty="0"/>
              <a:t>10</a:t>
            </a:r>
            <a:r>
              <a:rPr lang="zh-CN" altLang="en-US" sz="1867" dirty="0"/>
              <a:t>写到输出流对象</a:t>
            </a:r>
          </a:p>
          <a:p>
            <a:pPr>
              <a:spcBef>
                <a:spcPts val="267"/>
              </a:spcBef>
              <a:buNone/>
            </a:pPr>
            <a:r>
              <a:rPr lang="pt-BR" altLang="zh-CN" sz="1867" dirty="0"/>
              <a:t>    if (!out) {  cerr &lt;&lt; "create file error\n"; return 1;  }	</a:t>
            </a:r>
            <a:endParaRPr lang="zh-CN" altLang="en-US" sz="1867" dirty="0"/>
          </a:p>
          <a:p>
            <a:pPr>
              <a:spcBef>
                <a:spcPts val="267"/>
              </a:spcBef>
              <a:buNone/>
            </a:pPr>
            <a:r>
              <a:rPr lang="pt-BR" altLang="zh-CN" sz="1867" dirty="0"/>
              <a:t>    for (i = 1; i &lt;= 10; ++i) </a:t>
            </a:r>
          </a:p>
          <a:p>
            <a:pPr>
              <a:spcBef>
                <a:spcPts val="267"/>
              </a:spcBef>
              <a:buNone/>
            </a:pPr>
            <a:r>
              <a:rPr lang="pt-BR" altLang="zh-CN" sz="1867" dirty="0"/>
              <a:t>          out.write(reinterpret_cast&lt;char *&gt; (&amp;i),  sizeof(int)); </a:t>
            </a:r>
            <a:endParaRPr lang="zh-CN" altLang="en-US" sz="1867" dirty="0"/>
          </a:p>
          <a:p>
            <a:pPr>
              <a:spcBef>
                <a:spcPts val="267"/>
              </a:spcBef>
              <a:buNone/>
            </a:pPr>
            <a:r>
              <a:rPr lang="pt-BR" altLang="zh-CN" sz="1867" dirty="0"/>
              <a:t>    out.clo</a:t>
            </a:r>
            <a:r>
              <a:rPr lang="en-US" altLang="zh-CN" sz="1867" dirty="0"/>
              <a:t>s</a:t>
            </a:r>
            <a:r>
              <a:rPr lang="pt-BR" altLang="zh-CN" sz="1867" dirty="0"/>
              <a:t>e();</a:t>
            </a:r>
            <a:endParaRPr lang="zh-CN" altLang="en-US" sz="1867" dirty="0"/>
          </a:p>
        </p:txBody>
      </p:sp>
      <p:sp>
        <p:nvSpPr>
          <p:cNvPr id="4" name="灯片编号占位符 3"/>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302</a:t>
            </a:fld>
            <a:endParaRPr kumimoji="0" lang="en-US"/>
          </a:p>
        </p:txBody>
      </p:sp>
    </p:spTree>
  </p:cSld>
  <p:clrMapOvr>
    <a:masterClrMapping/>
  </p:clrMapOvr>
  <p:transition spd="med">
    <p:fade/>
  </p:transition>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p:txBody>
          <a:bodyPr/>
          <a:lstStyle/>
          <a:p>
            <a:pPr>
              <a:defRPr/>
            </a:pPr>
            <a:r>
              <a:rPr lang="zh-CN" altLang="en-US" dirty="0"/>
              <a:t>二进制文件的顺序读写</a:t>
            </a:r>
          </a:p>
        </p:txBody>
      </p:sp>
      <p:sp>
        <p:nvSpPr>
          <p:cNvPr id="434178" name="内容占位符 2"/>
          <p:cNvSpPr>
            <a:spLocks noGrp="1" noChangeArrowheads="1"/>
          </p:cNvSpPr>
          <p:nvPr>
            <p:ph idx="4294967295"/>
          </p:nvPr>
        </p:nvSpPr>
        <p:spPr>
          <a:xfrm>
            <a:off x="0" y="1495425"/>
            <a:ext cx="7916863" cy="5362575"/>
          </a:xfrm>
        </p:spPr>
        <p:txBody>
          <a:bodyPr>
            <a:normAutofit/>
          </a:bodyPr>
          <a:lstStyle/>
          <a:p>
            <a:pPr>
              <a:lnSpc>
                <a:spcPct val="140000"/>
              </a:lnSpc>
              <a:spcBef>
                <a:spcPct val="0"/>
              </a:spcBef>
              <a:buFont typeface="Wingdings" pitchFamily="2" charset="2"/>
              <a:buNone/>
            </a:pPr>
            <a:r>
              <a:rPr lang="pt-BR" altLang="zh-CN" sz="1867" dirty="0"/>
              <a:t>       in.open("</a:t>
            </a:r>
            <a:r>
              <a:rPr lang="en-US" altLang="pt-BR" sz="1867" dirty="0">
                <a:ea typeface="黑体" pitchFamily="49" charset="-122"/>
              </a:rPr>
              <a:t>d:\\</a:t>
            </a:r>
            <a:r>
              <a:rPr lang="pt-BR" altLang="zh-CN" sz="1867" dirty="0"/>
              <a:t>file"</a:t>
            </a:r>
            <a:r>
              <a:rPr lang="en-US" altLang="pt-BR" sz="1867" dirty="0">
                <a:ea typeface="黑体" pitchFamily="49" charset="-122"/>
              </a:rPr>
              <a:t>, </a:t>
            </a:r>
            <a:r>
              <a:rPr lang="en-US" altLang="pt-BR" sz="1867" dirty="0" err="1">
                <a:ea typeface="黑体" pitchFamily="49" charset="-122"/>
              </a:rPr>
              <a:t>ifstream</a:t>
            </a:r>
            <a:r>
              <a:rPr lang="en-US" altLang="pt-BR" sz="1867" dirty="0">
                <a:ea typeface="黑体" pitchFamily="49" charset="-122"/>
              </a:rPr>
              <a:t>::binary</a:t>
            </a:r>
            <a:r>
              <a:rPr lang="pt-BR" altLang="zh-CN" sz="1867" dirty="0"/>
              <a:t>);			</a:t>
            </a:r>
            <a:endParaRPr lang="zh-CN" altLang="en-US" sz="1867" dirty="0"/>
          </a:p>
          <a:p>
            <a:pPr>
              <a:lnSpc>
                <a:spcPct val="140000"/>
              </a:lnSpc>
              <a:spcBef>
                <a:spcPct val="0"/>
              </a:spcBef>
              <a:buFont typeface="Wingdings" pitchFamily="2" charset="2"/>
              <a:buNone/>
            </a:pPr>
            <a:r>
              <a:rPr lang="pt-BR" altLang="zh-CN" sz="1867" dirty="0"/>
              <a:t>       if (!in) {  cerr &lt;&lt; "open file error\n"; return 1;  }</a:t>
            </a:r>
            <a:endParaRPr lang="zh-CN" altLang="en-US" sz="1867" dirty="0"/>
          </a:p>
          <a:p>
            <a:pPr>
              <a:lnSpc>
                <a:spcPct val="140000"/>
              </a:lnSpc>
              <a:spcBef>
                <a:spcPct val="0"/>
              </a:spcBef>
              <a:buFont typeface="Wingdings" pitchFamily="2" charset="2"/>
              <a:buNone/>
            </a:pPr>
            <a:r>
              <a:rPr lang="pt-BR" altLang="zh-CN" sz="1867" dirty="0"/>
              <a:t>       in.read(reinterpret_cast&lt;char *&gt; (&amp;i), sizeof(int));</a:t>
            </a:r>
            <a:endParaRPr lang="zh-CN" altLang="en-US" sz="1867" dirty="0"/>
          </a:p>
          <a:p>
            <a:pPr>
              <a:lnSpc>
                <a:spcPct val="140000"/>
              </a:lnSpc>
              <a:spcBef>
                <a:spcPct val="0"/>
              </a:spcBef>
              <a:buFont typeface="Wingdings" pitchFamily="2" charset="2"/>
              <a:buNone/>
            </a:pPr>
            <a:r>
              <a:rPr lang="pt-BR" altLang="zh-CN" sz="1867" dirty="0"/>
              <a:t>       while (!in.eof()) </a:t>
            </a:r>
            <a:r>
              <a:rPr lang="en-US" altLang="zh-CN" sz="1867" dirty="0"/>
              <a:t>{</a:t>
            </a:r>
            <a:endParaRPr lang="zh-CN" altLang="en-US" sz="1867" dirty="0"/>
          </a:p>
          <a:p>
            <a:pPr>
              <a:lnSpc>
                <a:spcPct val="140000"/>
              </a:lnSpc>
              <a:spcBef>
                <a:spcPct val="0"/>
              </a:spcBef>
              <a:buFont typeface="Wingdings" pitchFamily="2" charset="2"/>
              <a:buNone/>
            </a:pPr>
            <a:r>
              <a:rPr lang="pt-BR" altLang="zh-CN" sz="1867" dirty="0"/>
              <a:t>	      cout &lt;&lt; i &lt;&lt; ' ‘;				</a:t>
            </a:r>
            <a:endParaRPr lang="zh-CN" altLang="en-US" sz="1867" dirty="0"/>
          </a:p>
          <a:p>
            <a:pPr>
              <a:lnSpc>
                <a:spcPct val="140000"/>
              </a:lnSpc>
              <a:spcBef>
                <a:spcPct val="0"/>
              </a:spcBef>
              <a:buFont typeface="Wingdings" pitchFamily="2" charset="2"/>
              <a:buNone/>
            </a:pPr>
            <a:r>
              <a:rPr lang="pt-BR" altLang="zh-CN" sz="1867" dirty="0"/>
              <a:t>             in.read(reinterpret_cast&lt;char *&gt; (&amp;i), sizeof(int));</a:t>
            </a:r>
            <a:endParaRPr lang="zh-CN" altLang="en-US" sz="1867" dirty="0"/>
          </a:p>
          <a:p>
            <a:pPr>
              <a:lnSpc>
                <a:spcPct val="140000"/>
              </a:lnSpc>
              <a:spcBef>
                <a:spcPct val="0"/>
              </a:spcBef>
              <a:buFont typeface="Wingdings" pitchFamily="2" charset="2"/>
              <a:buNone/>
            </a:pPr>
            <a:r>
              <a:rPr lang="pt-BR" altLang="zh-CN" sz="1867" dirty="0"/>
              <a:t>        }</a:t>
            </a:r>
            <a:endParaRPr lang="zh-CN" altLang="en-US" sz="1867" dirty="0"/>
          </a:p>
          <a:p>
            <a:pPr>
              <a:lnSpc>
                <a:spcPct val="140000"/>
              </a:lnSpc>
              <a:spcBef>
                <a:spcPct val="0"/>
              </a:spcBef>
              <a:buFont typeface="Wingdings" pitchFamily="2" charset="2"/>
              <a:buNone/>
            </a:pPr>
            <a:r>
              <a:rPr lang="pt-BR" altLang="zh-CN" sz="1867" dirty="0"/>
              <a:t>	in.close();</a:t>
            </a:r>
            <a:endParaRPr lang="zh-CN" altLang="en-US" sz="1867" dirty="0"/>
          </a:p>
          <a:p>
            <a:pPr>
              <a:lnSpc>
                <a:spcPct val="140000"/>
              </a:lnSpc>
              <a:spcBef>
                <a:spcPct val="0"/>
              </a:spcBef>
              <a:buFont typeface="Wingdings" pitchFamily="2" charset="2"/>
              <a:buNone/>
            </a:pPr>
            <a:r>
              <a:rPr lang="pt-BR" altLang="zh-CN" sz="1867" dirty="0"/>
              <a:t>	cout &lt;&lt; endl;</a:t>
            </a:r>
          </a:p>
          <a:p>
            <a:pPr>
              <a:lnSpc>
                <a:spcPct val="140000"/>
              </a:lnSpc>
              <a:spcBef>
                <a:spcPct val="0"/>
              </a:spcBef>
              <a:buFont typeface="Wingdings" pitchFamily="2" charset="2"/>
              <a:buNone/>
            </a:pPr>
            <a:endParaRPr lang="pt-BR" altLang="zh-CN" sz="1867" dirty="0"/>
          </a:p>
          <a:p>
            <a:pPr>
              <a:lnSpc>
                <a:spcPct val="140000"/>
              </a:lnSpc>
              <a:spcBef>
                <a:spcPct val="0"/>
              </a:spcBef>
              <a:buFont typeface="Wingdings" pitchFamily="2" charset="2"/>
              <a:buNone/>
            </a:pPr>
            <a:r>
              <a:rPr lang="pt-BR" altLang="zh-CN" sz="1867" dirty="0"/>
              <a:t>        </a:t>
            </a:r>
            <a:r>
              <a:rPr lang="en-US" altLang="pt-BR" sz="1867" dirty="0">
                <a:ea typeface="黑体" pitchFamily="49" charset="-122"/>
              </a:rPr>
              <a:t>return 0;</a:t>
            </a:r>
            <a:r>
              <a:rPr lang="pt-BR" altLang="zh-CN" sz="1867" dirty="0"/>
              <a:t> </a:t>
            </a:r>
            <a:endParaRPr lang="zh-CN" altLang="en-US" sz="1867" dirty="0"/>
          </a:p>
          <a:p>
            <a:pPr>
              <a:lnSpc>
                <a:spcPct val="140000"/>
              </a:lnSpc>
              <a:spcBef>
                <a:spcPct val="0"/>
              </a:spcBef>
              <a:buFont typeface="Wingdings" pitchFamily="2" charset="2"/>
              <a:buNone/>
            </a:pPr>
            <a:r>
              <a:rPr lang="pt-BR" altLang="zh-CN" sz="1867" dirty="0"/>
              <a:t> </a:t>
            </a:r>
            <a:r>
              <a:rPr lang="en-US" altLang="zh-CN" sz="1867" dirty="0"/>
              <a:t>}</a:t>
            </a:r>
          </a:p>
        </p:txBody>
      </p:sp>
      <p:sp>
        <p:nvSpPr>
          <p:cNvPr id="5" name="灯片编号占位符 4"/>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303</a:t>
            </a:fld>
            <a:endParaRPr kumimoji="0" lang="en-US"/>
          </a:p>
        </p:txBody>
      </p:sp>
      <p:sp>
        <p:nvSpPr>
          <p:cNvPr id="4" name="Rectangle 3"/>
          <p:cNvSpPr txBox="1">
            <a:spLocks noChangeArrowheads="1"/>
          </p:cNvSpPr>
          <p:nvPr/>
        </p:nvSpPr>
        <p:spPr>
          <a:xfrm>
            <a:off x="7620000" y="4505325"/>
            <a:ext cx="4314825" cy="1819273"/>
          </a:xfrm>
          <a:prstGeom prst="rect">
            <a:avLst/>
          </a:prstGeom>
        </p:spPr>
        <p:txBody>
          <a:bodyPr vert="horz">
            <a:normAutofit/>
          </a:bodyPr>
          <a:lstStyle/>
          <a:p>
            <a:pPr marL="560818" indent="-512051" defTabSz="1219170">
              <a:spcBef>
                <a:spcPct val="20000"/>
              </a:spcBef>
              <a:buClr>
                <a:schemeClr val="accent1"/>
              </a:buClr>
              <a:buSzPct val="80000"/>
              <a:defRPr/>
            </a:pPr>
            <a:r>
              <a:rPr lang="zh-CN" altLang="en-US" sz="1867" dirty="0">
                <a:latin typeface="微软雅黑" pitchFamily="34" charset="-122"/>
                <a:ea typeface="微软雅黑" pitchFamily="34" charset="-122"/>
              </a:rPr>
              <a:t>执行该程序后，文件</a:t>
            </a:r>
            <a:r>
              <a:rPr lang="en-US" altLang="zh-CN" sz="1867" dirty="0">
                <a:latin typeface="微软雅黑" pitchFamily="34" charset="-122"/>
                <a:ea typeface="微软雅黑" pitchFamily="34" charset="-122"/>
              </a:rPr>
              <a:t>file</a:t>
            </a:r>
            <a:r>
              <a:rPr lang="zh-CN" altLang="en-US" sz="1867" dirty="0">
                <a:latin typeface="微软雅黑" pitchFamily="34" charset="-122"/>
                <a:ea typeface="微软雅黑" pitchFamily="34" charset="-122"/>
              </a:rPr>
              <a:t>中的内容为</a:t>
            </a:r>
          </a:p>
          <a:p>
            <a:pPr marL="560818" indent="-512051" defTabSz="1219170">
              <a:spcBef>
                <a:spcPct val="20000"/>
              </a:spcBef>
              <a:buClr>
                <a:schemeClr val="accent1"/>
              </a:buClr>
              <a:buSzPct val="80000"/>
              <a:defRPr/>
            </a:pPr>
            <a:r>
              <a:rPr lang="pt-BR" altLang="zh-CN" sz="1867" dirty="0">
                <a:latin typeface="微软雅黑" pitchFamily="34" charset="-122"/>
                <a:ea typeface="微软雅黑" pitchFamily="34" charset="-122"/>
              </a:rPr>
              <a:t>     1 2 3 4 5 6 7 8 9 10</a:t>
            </a:r>
          </a:p>
          <a:p>
            <a:pPr marL="560818" indent="-512051" defTabSz="1219170">
              <a:spcBef>
                <a:spcPct val="20000"/>
              </a:spcBef>
              <a:buClr>
                <a:schemeClr val="accent1"/>
              </a:buClr>
              <a:buSzPct val="80000"/>
              <a:defRPr/>
            </a:pPr>
            <a:r>
              <a:rPr lang="pt-BR" altLang="zh-CN" sz="1867" dirty="0">
                <a:latin typeface="微软雅黑" pitchFamily="34" charset="-122"/>
                <a:ea typeface="微软雅黑" pitchFamily="34" charset="-122"/>
              </a:rPr>
              <a:t> </a:t>
            </a:r>
            <a:r>
              <a:rPr lang="zh-CN" altLang="zh-CN" sz="1867" dirty="0">
                <a:latin typeface="微软雅黑" pitchFamily="34" charset="-122"/>
                <a:ea typeface="微软雅黑" pitchFamily="34" charset="-122"/>
              </a:rPr>
              <a:t>的补码，文件大小是</a:t>
            </a:r>
            <a:r>
              <a:rPr lang="en-US" altLang="zh-CN" sz="1867" dirty="0">
                <a:latin typeface="微软雅黑" pitchFamily="34" charset="-122"/>
                <a:ea typeface="微软雅黑" pitchFamily="34" charset="-122"/>
              </a:rPr>
              <a:t>40</a:t>
            </a:r>
            <a:r>
              <a:rPr lang="zh-CN" altLang="en-US" sz="1867" dirty="0">
                <a:latin typeface="微软雅黑" pitchFamily="34" charset="-122"/>
                <a:ea typeface="微软雅黑" pitchFamily="34" charset="-122"/>
              </a:rPr>
              <a:t>字节</a:t>
            </a:r>
          </a:p>
          <a:p>
            <a:pPr marL="560818" indent="-512051" defTabSz="1219170">
              <a:spcBef>
                <a:spcPct val="20000"/>
              </a:spcBef>
              <a:buClr>
                <a:schemeClr val="accent1"/>
              </a:buClr>
              <a:buSzPct val="80000"/>
              <a:defRPr/>
            </a:pPr>
            <a:r>
              <a:rPr lang="zh-CN" altLang="pt-BR" sz="1867" dirty="0">
                <a:latin typeface="微软雅黑" pitchFamily="34" charset="-122"/>
                <a:ea typeface="微软雅黑" pitchFamily="34" charset="-122"/>
              </a:rPr>
              <a:t>该程序的输出结果是</a:t>
            </a:r>
          </a:p>
          <a:p>
            <a:pPr marL="560818" indent="-512051" defTabSz="1219170">
              <a:spcBef>
                <a:spcPct val="20000"/>
              </a:spcBef>
              <a:buClr>
                <a:schemeClr val="accent1"/>
              </a:buClr>
              <a:buSzPct val="80000"/>
              <a:defRPr/>
            </a:pPr>
            <a:r>
              <a:rPr lang="pt-BR" altLang="zh-CN" sz="1867" dirty="0">
                <a:latin typeface="微软雅黑" pitchFamily="34" charset="-122"/>
                <a:ea typeface="微软雅黑" pitchFamily="34" charset="-122"/>
              </a:rPr>
              <a:t>     1 2 3 4 5 6 7 8 9 10</a:t>
            </a:r>
            <a:endParaRPr lang="en-US" altLang="zh-CN" sz="1867" dirty="0">
              <a:latin typeface="微软雅黑" pitchFamily="34" charset="-122"/>
              <a:ea typeface="微软雅黑"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2066" name="Rectangle 2"/>
          <p:cNvSpPr>
            <a:spLocks noGrp="1" noChangeArrowheads="1"/>
          </p:cNvSpPr>
          <p:nvPr>
            <p:ph type="title"/>
          </p:nvPr>
        </p:nvSpPr>
        <p:spPr/>
        <p:txBody>
          <a:bodyPr/>
          <a:lstStyle/>
          <a:p>
            <a:pPr eaLnBrk="1" hangingPunct="1">
              <a:defRPr/>
            </a:pPr>
            <a:r>
              <a:rPr lang="zh-CN" altLang="en-US" dirty="0"/>
              <a:t>基于文件的</a:t>
            </a:r>
            <a:r>
              <a:rPr lang="en-US" altLang="zh-CN" dirty="0"/>
              <a:t>I/O</a:t>
            </a:r>
          </a:p>
        </p:txBody>
      </p:sp>
      <p:sp>
        <p:nvSpPr>
          <p:cNvPr id="412675" name="Rectangle 3"/>
          <p:cNvSpPr>
            <a:spLocks noGrp="1" noChangeArrowheads="1"/>
          </p:cNvSpPr>
          <p:nvPr>
            <p:ph idx="4294967295"/>
          </p:nvPr>
        </p:nvSpPr>
        <p:spPr>
          <a:xfrm>
            <a:off x="0" y="1495425"/>
            <a:ext cx="7434263" cy="4114800"/>
          </a:xfrm>
        </p:spPr>
        <p:txBody>
          <a:bodyPr/>
          <a:lstStyle/>
          <a:p>
            <a:pPr>
              <a:lnSpc>
                <a:spcPct val="150000"/>
              </a:lnSpc>
            </a:pPr>
            <a:r>
              <a:rPr lang="zh-CN" altLang="en-US" dirty="0"/>
              <a:t>流式文件</a:t>
            </a:r>
          </a:p>
          <a:p>
            <a:pPr eaLnBrk="1" hangingPunct="1">
              <a:lnSpc>
                <a:spcPct val="150000"/>
              </a:lnSpc>
            </a:pPr>
            <a:r>
              <a:rPr lang="zh-CN" altLang="en-US" dirty="0"/>
              <a:t>文件的顺序访问</a:t>
            </a:r>
          </a:p>
          <a:p>
            <a:pPr eaLnBrk="1" hangingPunct="1">
              <a:lnSpc>
                <a:spcPct val="150000"/>
              </a:lnSpc>
            </a:pPr>
            <a:r>
              <a:rPr lang="zh-CN" altLang="en-US" dirty="0"/>
              <a:t>文件的随机访问</a:t>
            </a:r>
          </a:p>
          <a:p>
            <a:pPr eaLnBrk="1" hangingPunct="1">
              <a:lnSpc>
                <a:spcPct val="150000"/>
              </a:lnSpc>
            </a:pPr>
            <a:r>
              <a:rPr lang="zh-CN" altLang="en-US" dirty="0"/>
              <a:t>访问有记录概念的文件</a:t>
            </a:r>
          </a:p>
        </p:txBody>
      </p:sp>
      <p:sp>
        <p:nvSpPr>
          <p:cNvPr id="4" name="灯片编号占位符 3"/>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304</a:t>
            </a:fld>
            <a:endParaRPr kumimoji="0" 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12675">
                                            <p:txEl>
                                              <p:pRg st="2" end="2"/>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7826" name="Rectangle 2"/>
          <p:cNvSpPr>
            <a:spLocks noGrp="1" noChangeArrowheads="1"/>
          </p:cNvSpPr>
          <p:nvPr>
            <p:ph type="title"/>
          </p:nvPr>
        </p:nvSpPr>
        <p:spPr/>
        <p:txBody>
          <a:bodyPr/>
          <a:lstStyle/>
          <a:p>
            <a:pPr eaLnBrk="1" hangingPunct="1">
              <a:defRPr/>
            </a:pPr>
            <a:r>
              <a:rPr lang="zh-CN" altLang="pt-BR" dirty="0"/>
              <a:t>文件</a:t>
            </a:r>
            <a:r>
              <a:rPr lang="zh-CN" altLang="en-US" dirty="0"/>
              <a:t>随机访问</a:t>
            </a:r>
          </a:p>
        </p:txBody>
      </p:sp>
      <p:sp>
        <p:nvSpPr>
          <p:cNvPr id="437251" name="Rectangle 3"/>
          <p:cNvSpPr>
            <a:spLocks noGrp="1" noChangeArrowheads="1"/>
          </p:cNvSpPr>
          <p:nvPr>
            <p:ph idx="4294967295"/>
          </p:nvPr>
        </p:nvSpPr>
        <p:spPr>
          <a:xfrm>
            <a:off x="0" y="1276350"/>
            <a:ext cx="7423150" cy="5141913"/>
          </a:xfrm>
        </p:spPr>
        <p:txBody>
          <a:bodyPr>
            <a:normAutofit/>
          </a:bodyPr>
          <a:lstStyle/>
          <a:p>
            <a:pPr eaLnBrk="1" hangingPunct="1">
              <a:lnSpc>
                <a:spcPct val="130000"/>
              </a:lnSpc>
            </a:pPr>
            <a:r>
              <a:rPr lang="zh-CN" altLang="en-US" b="1" dirty="0"/>
              <a:t>随机访问</a:t>
            </a:r>
            <a:endParaRPr lang="en-US" altLang="zh-CN" b="1" dirty="0"/>
          </a:p>
          <a:p>
            <a:pPr eaLnBrk="1" hangingPunct="1">
              <a:lnSpc>
                <a:spcPct val="130000"/>
              </a:lnSpc>
            </a:pPr>
            <a:r>
              <a:rPr lang="zh-CN" altLang="en-US" dirty="0"/>
              <a:t>读写文件中任意位置上的数据</a:t>
            </a:r>
            <a:endParaRPr lang="en-US" altLang="zh-CN" dirty="0"/>
          </a:p>
          <a:p>
            <a:pPr eaLnBrk="1" hangingPunct="1">
              <a:lnSpc>
                <a:spcPct val="130000"/>
              </a:lnSpc>
            </a:pPr>
            <a:endParaRPr lang="en-US" altLang="zh-CN" dirty="0"/>
          </a:p>
          <a:p>
            <a:pPr eaLnBrk="1" hangingPunct="1">
              <a:lnSpc>
                <a:spcPct val="130000"/>
              </a:lnSpc>
            </a:pPr>
            <a:r>
              <a:rPr lang="zh-CN" altLang="en-US" b="1" dirty="0"/>
              <a:t>实现手段</a:t>
            </a:r>
            <a:endParaRPr lang="en-US" altLang="zh-CN" b="1" dirty="0"/>
          </a:p>
          <a:p>
            <a:pPr>
              <a:lnSpc>
                <a:spcPct val="130000"/>
              </a:lnSpc>
            </a:pPr>
            <a:r>
              <a:rPr lang="zh-CN" altLang="pt-BR" sz="1867" dirty="0"/>
              <a:t>文件定位指针：是一个</a:t>
            </a:r>
            <a:r>
              <a:rPr lang="pt-BR" altLang="zh-CN" sz="1867" dirty="0"/>
              <a:t>long</a:t>
            </a:r>
            <a:r>
              <a:rPr lang="zh-CN" altLang="pt-BR" sz="1867" dirty="0"/>
              <a:t>类型的数据 ，指出当前读写的位置</a:t>
            </a:r>
          </a:p>
          <a:p>
            <a:pPr>
              <a:lnSpc>
                <a:spcPct val="130000"/>
              </a:lnSpc>
            </a:pPr>
            <a:r>
              <a:rPr lang="pt-BR" altLang="zh-CN" sz="1867" dirty="0"/>
              <a:t>C++</a:t>
            </a:r>
            <a:r>
              <a:rPr lang="zh-CN" altLang="pt-BR" sz="1867" dirty="0"/>
              <a:t>文件有两个定位指针：读指针和写指针</a:t>
            </a:r>
            <a:endParaRPr lang="pt-BR" altLang="zh-CN" sz="1867" dirty="0"/>
          </a:p>
          <a:p>
            <a:pPr>
              <a:lnSpc>
                <a:spcPct val="130000"/>
              </a:lnSpc>
            </a:pPr>
            <a:r>
              <a:rPr lang="zh-CN" altLang="en-US" sz="1867" dirty="0"/>
              <a:t>当文件以输入方式打开时，读指针指向文件中的第一个字节。</a:t>
            </a:r>
          </a:p>
          <a:p>
            <a:pPr>
              <a:lnSpc>
                <a:spcPct val="130000"/>
              </a:lnSpc>
            </a:pPr>
            <a:r>
              <a:rPr lang="zh-CN" altLang="en-US" sz="1867" dirty="0"/>
              <a:t>文件以输出方式打开时，写指针指向文件中的第一个字节。</a:t>
            </a:r>
          </a:p>
          <a:p>
            <a:pPr>
              <a:lnSpc>
                <a:spcPct val="130000"/>
              </a:lnSpc>
            </a:pPr>
            <a:endParaRPr lang="zh-CN" altLang="en-US" sz="1867" dirty="0"/>
          </a:p>
        </p:txBody>
      </p:sp>
      <p:sp>
        <p:nvSpPr>
          <p:cNvPr id="4" name="灯片编号占位符 3"/>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305</a:t>
            </a:fld>
            <a:endParaRPr kumimoji="0" lang="en-US"/>
          </a:p>
        </p:txBody>
      </p:sp>
    </p:spTree>
  </p:cSld>
  <p:clrMapOvr>
    <a:masterClrMapping/>
  </p:clrMapOvr>
  <p:transition spd="med">
    <p:fade/>
  </p:transition>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8450" name="Rectangle 2"/>
          <p:cNvSpPr>
            <a:spLocks noGrp="1" noChangeArrowheads="1"/>
          </p:cNvSpPr>
          <p:nvPr>
            <p:ph type="title"/>
          </p:nvPr>
        </p:nvSpPr>
        <p:spPr/>
        <p:txBody>
          <a:bodyPr/>
          <a:lstStyle/>
          <a:p>
            <a:pPr eaLnBrk="1" hangingPunct="1">
              <a:defRPr/>
            </a:pPr>
            <a:r>
              <a:rPr lang="zh-CN" altLang="en-US" dirty="0"/>
              <a:t>文件定位指针的操作</a:t>
            </a:r>
          </a:p>
        </p:txBody>
      </p:sp>
      <p:sp>
        <p:nvSpPr>
          <p:cNvPr id="438275" name="Rectangle 3"/>
          <p:cNvSpPr>
            <a:spLocks noGrp="1" noChangeArrowheads="1"/>
          </p:cNvSpPr>
          <p:nvPr>
            <p:ph idx="4294967295"/>
          </p:nvPr>
        </p:nvSpPr>
        <p:spPr>
          <a:xfrm>
            <a:off x="0" y="1400175"/>
            <a:ext cx="5248275" cy="4186238"/>
          </a:xfrm>
        </p:spPr>
        <p:txBody>
          <a:bodyPr/>
          <a:lstStyle/>
          <a:p>
            <a:pPr eaLnBrk="1" hangingPunct="1">
              <a:lnSpc>
                <a:spcPct val="140000"/>
              </a:lnSpc>
            </a:pPr>
            <a:r>
              <a:rPr lang="zh-CN" altLang="en-US" b="1" dirty="0"/>
              <a:t>获取文件定位指针的当前位置 </a:t>
            </a:r>
            <a:endParaRPr lang="en-US" altLang="zh-CN" b="1" dirty="0"/>
          </a:p>
          <a:p>
            <a:pPr eaLnBrk="1" hangingPunct="1">
              <a:lnSpc>
                <a:spcPct val="140000"/>
              </a:lnSpc>
            </a:pPr>
            <a:r>
              <a:rPr lang="en-US" altLang="zh-CN" sz="1867" dirty="0" err="1"/>
              <a:t>tellg</a:t>
            </a:r>
            <a:r>
              <a:rPr lang="zh-CN" altLang="en-US" sz="1867" dirty="0"/>
              <a:t>：返回读文件指针值</a:t>
            </a:r>
            <a:endParaRPr lang="en-US" altLang="zh-CN" sz="1867" dirty="0"/>
          </a:p>
          <a:p>
            <a:pPr eaLnBrk="1" hangingPunct="1">
              <a:lnSpc>
                <a:spcPct val="140000"/>
              </a:lnSpc>
            </a:pPr>
            <a:r>
              <a:rPr lang="en-US" altLang="zh-CN" sz="1867" dirty="0" err="1"/>
              <a:t>tellp</a:t>
            </a:r>
            <a:r>
              <a:rPr lang="en-US" altLang="zh-CN" sz="1867" dirty="0"/>
              <a:t> </a:t>
            </a:r>
            <a:r>
              <a:rPr lang="zh-CN" altLang="en-US" sz="1867" dirty="0"/>
              <a:t>：返回写文件指针值</a:t>
            </a:r>
            <a:endParaRPr lang="en-US" altLang="zh-CN" sz="1867" dirty="0"/>
          </a:p>
          <a:p>
            <a:pPr eaLnBrk="1" hangingPunct="1">
              <a:lnSpc>
                <a:spcPct val="140000"/>
              </a:lnSpc>
            </a:pPr>
            <a:endParaRPr lang="en-US" altLang="zh-CN" sz="1867" dirty="0"/>
          </a:p>
          <a:p>
            <a:pPr eaLnBrk="1" hangingPunct="1">
              <a:lnSpc>
                <a:spcPct val="140000"/>
              </a:lnSpc>
            </a:pPr>
            <a:r>
              <a:rPr lang="zh-CN" altLang="en-US" b="1" dirty="0"/>
              <a:t>设置文件定位指针的位置</a:t>
            </a:r>
            <a:endParaRPr lang="en-US" altLang="zh-CN" b="1" dirty="0"/>
          </a:p>
          <a:p>
            <a:pPr>
              <a:lnSpc>
                <a:spcPct val="140000"/>
              </a:lnSpc>
            </a:pPr>
            <a:r>
              <a:rPr lang="pt-BR" altLang="zh-CN" sz="1867" dirty="0"/>
              <a:t>seekg</a:t>
            </a:r>
            <a:r>
              <a:rPr lang="zh-CN" altLang="en-US" sz="1867" dirty="0"/>
              <a:t> ：设置读文件指针值</a:t>
            </a:r>
            <a:endParaRPr lang="pt-BR" altLang="zh-CN" sz="1867" dirty="0"/>
          </a:p>
          <a:p>
            <a:pPr>
              <a:lnSpc>
                <a:spcPct val="140000"/>
              </a:lnSpc>
            </a:pPr>
            <a:r>
              <a:rPr lang="pt-BR" altLang="zh-CN" sz="1867" dirty="0"/>
              <a:t>seekp</a:t>
            </a:r>
            <a:r>
              <a:rPr lang="zh-CN" altLang="en-US" sz="1867" dirty="0"/>
              <a:t> ：设置写文件指针值</a:t>
            </a:r>
            <a:endParaRPr lang="en-US" altLang="zh-CN" sz="1867" dirty="0"/>
          </a:p>
        </p:txBody>
      </p:sp>
      <p:sp>
        <p:nvSpPr>
          <p:cNvPr id="4" name="灯片编号占位符 3"/>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306</a:t>
            </a:fld>
            <a:endParaRPr kumimoji="0" lang="en-US"/>
          </a:p>
        </p:txBody>
      </p:sp>
    </p:spTree>
  </p:cSld>
  <p:clrMapOvr>
    <a:masterClrMapping/>
  </p:clrMapOvr>
  <p:transition spd="med">
    <p:fade/>
  </p:transition>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0498" name="Rectangle 2"/>
          <p:cNvSpPr>
            <a:spLocks noGrp="1" noChangeArrowheads="1"/>
          </p:cNvSpPr>
          <p:nvPr>
            <p:ph type="title"/>
          </p:nvPr>
        </p:nvSpPr>
        <p:spPr/>
        <p:txBody>
          <a:bodyPr/>
          <a:lstStyle/>
          <a:p>
            <a:pPr eaLnBrk="1" hangingPunct="1">
              <a:defRPr/>
            </a:pPr>
            <a:r>
              <a:rPr lang="pt-BR" altLang="zh-CN" dirty="0"/>
              <a:t>seekg</a:t>
            </a:r>
            <a:r>
              <a:rPr lang="zh-CN" altLang="pt-BR" dirty="0"/>
              <a:t>和</a:t>
            </a:r>
            <a:r>
              <a:rPr lang="pt-BR" altLang="zh-CN" dirty="0"/>
              <a:t>seekp </a:t>
            </a:r>
            <a:endParaRPr lang="en-US" altLang="zh-CN" dirty="0"/>
          </a:p>
        </p:txBody>
      </p:sp>
      <p:sp>
        <p:nvSpPr>
          <p:cNvPr id="439299" name="Rectangle 3"/>
          <p:cNvSpPr>
            <a:spLocks noGrp="1" noChangeArrowheads="1"/>
          </p:cNvSpPr>
          <p:nvPr>
            <p:ph idx="4294967295"/>
          </p:nvPr>
        </p:nvSpPr>
        <p:spPr>
          <a:xfrm>
            <a:off x="0" y="1571625"/>
            <a:ext cx="4467225" cy="4676775"/>
          </a:xfrm>
        </p:spPr>
        <p:txBody>
          <a:bodyPr>
            <a:normAutofit/>
          </a:bodyPr>
          <a:lstStyle/>
          <a:p>
            <a:pPr eaLnBrk="1" hangingPunct="1">
              <a:lnSpc>
                <a:spcPct val="120000"/>
              </a:lnSpc>
            </a:pPr>
            <a:r>
              <a:rPr lang="zh-CN" altLang="pt-BR" b="1" dirty="0"/>
              <a:t>参数</a:t>
            </a:r>
            <a:endParaRPr lang="en-US" altLang="zh-CN" b="1" dirty="0"/>
          </a:p>
          <a:p>
            <a:pPr eaLnBrk="1" hangingPunct="1">
              <a:lnSpc>
                <a:spcPct val="120000"/>
              </a:lnSpc>
            </a:pPr>
            <a:r>
              <a:rPr lang="zh-CN" altLang="en-US" sz="1867" dirty="0"/>
              <a:t>为</a:t>
            </a:r>
            <a:r>
              <a:rPr lang="en-US" altLang="zh-CN" sz="1867" dirty="0"/>
              <a:t>long</a:t>
            </a:r>
            <a:r>
              <a:rPr lang="zh-CN" altLang="en-US" sz="1867" dirty="0"/>
              <a:t>类型的整数，表示偏移量</a:t>
            </a:r>
            <a:endParaRPr lang="en-US" altLang="zh-CN" sz="1867" dirty="0"/>
          </a:p>
          <a:p>
            <a:pPr eaLnBrk="1" hangingPunct="1">
              <a:lnSpc>
                <a:spcPct val="120000"/>
              </a:lnSpc>
            </a:pPr>
            <a:r>
              <a:rPr lang="zh-CN" altLang="en-US" sz="1867" dirty="0"/>
              <a:t>指定移动的起始位置</a:t>
            </a:r>
            <a:endParaRPr lang="en-US" altLang="zh-CN" sz="1867" dirty="0"/>
          </a:p>
          <a:p>
            <a:pPr eaLnBrk="1" hangingPunct="1">
              <a:lnSpc>
                <a:spcPct val="120000"/>
              </a:lnSpc>
            </a:pPr>
            <a:endParaRPr lang="zh-CN" altLang="en-US" sz="1867" dirty="0"/>
          </a:p>
          <a:p>
            <a:pPr>
              <a:lnSpc>
                <a:spcPct val="120000"/>
              </a:lnSpc>
            </a:pPr>
            <a:r>
              <a:rPr lang="zh-CN" altLang="en-US" b="1" dirty="0"/>
              <a:t>起始位置</a:t>
            </a:r>
            <a:endParaRPr lang="en-US" altLang="zh-CN" b="1" dirty="0"/>
          </a:p>
          <a:p>
            <a:pPr>
              <a:lnSpc>
                <a:spcPct val="120000"/>
              </a:lnSpc>
            </a:pPr>
            <a:r>
              <a:rPr lang="en-US" altLang="zh-CN" sz="1867" dirty="0" err="1"/>
              <a:t>ios</a:t>
            </a:r>
            <a:r>
              <a:rPr lang="en-US" altLang="zh-CN" sz="1867" dirty="0"/>
              <a:t>::beg(</a:t>
            </a:r>
            <a:r>
              <a:rPr lang="zh-CN" altLang="en-US" sz="1867" dirty="0"/>
              <a:t>默认</a:t>
            </a:r>
            <a:r>
              <a:rPr lang="en-US" altLang="zh-CN" sz="1867" dirty="0"/>
              <a:t>)</a:t>
            </a:r>
            <a:r>
              <a:rPr lang="zh-CN" altLang="en-US" sz="1867" dirty="0"/>
              <a:t>：相对于流的开头</a:t>
            </a:r>
            <a:endParaRPr lang="en-US" altLang="zh-CN" sz="1867" dirty="0"/>
          </a:p>
          <a:p>
            <a:pPr>
              <a:lnSpc>
                <a:spcPct val="120000"/>
              </a:lnSpc>
            </a:pPr>
            <a:r>
              <a:rPr lang="en-US" altLang="zh-CN" sz="1867" dirty="0" err="1"/>
              <a:t>ios</a:t>
            </a:r>
            <a:r>
              <a:rPr lang="en-US" altLang="zh-CN" sz="1867" dirty="0"/>
              <a:t>::cur</a:t>
            </a:r>
            <a:r>
              <a:rPr lang="zh-CN" altLang="en-US" sz="1867" dirty="0"/>
              <a:t>：相对于流当前位置 </a:t>
            </a:r>
            <a:endParaRPr lang="en-US" altLang="zh-CN" sz="1867" dirty="0"/>
          </a:p>
          <a:p>
            <a:pPr>
              <a:lnSpc>
                <a:spcPct val="120000"/>
              </a:lnSpc>
            </a:pPr>
            <a:r>
              <a:rPr lang="en-US" altLang="zh-CN" sz="1867" dirty="0" err="1"/>
              <a:t>ios</a:t>
            </a:r>
            <a:r>
              <a:rPr lang="en-US" altLang="zh-CN" sz="1867" dirty="0"/>
              <a:t>::end</a:t>
            </a:r>
            <a:r>
              <a:rPr lang="zh-CN" altLang="en-US" sz="1867" dirty="0"/>
              <a:t>：相对于流结尾 </a:t>
            </a:r>
          </a:p>
        </p:txBody>
      </p:sp>
      <p:sp>
        <p:nvSpPr>
          <p:cNvPr id="5" name="灯片编号占位符 4"/>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307</a:t>
            </a:fld>
            <a:endParaRPr kumimoji="0" lang="en-US"/>
          </a:p>
        </p:txBody>
      </p:sp>
      <p:sp>
        <p:nvSpPr>
          <p:cNvPr id="4" name="矩形 3"/>
          <p:cNvSpPr/>
          <p:nvPr/>
        </p:nvSpPr>
        <p:spPr>
          <a:xfrm>
            <a:off x="5676902" y="2628901"/>
            <a:ext cx="3867149" cy="2196627"/>
          </a:xfrm>
          <a:prstGeom prst="rect">
            <a:avLst/>
          </a:prstGeom>
        </p:spPr>
        <p:txBody>
          <a:bodyPr wrap="square">
            <a:spAutoFit/>
          </a:bodyPr>
          <a:lstStyle/>
          <a:p>
            <a:pPr eaLnBrk="1" hangingPunct="1">
              <a:lnSpc>
                <a:spcPct val="150000"/>
              </a:lnSpc>
              <a:buFont typeface="Wingdings" pitchFamily="2" charset="2"/>
              <a:buNone/>
            </a:pPr>
            <a:r>
              <a:rPr lang="zh-CN" altLang="en-US" sz="1867" dirty="0">
                <a:latin typeface="微软雅黑" pitchFamily="34" charset="-122"/>
                <a:ea typeface="微软雅黑" pitchFamily="34" charset="-122"/>
              </a:rPr>
              <a:t>如</a:t>
            </a:r>
            <a:endParaRPr lang="en-US" altLang="zh-CN" sz="1867" dirty="0">
              <a:latin typeface="微软雅黑" pitchFamily="34" charset="-122"/>
              <a:ea typeface="微软雅黑" pitchFamily="34" charset="-122"/>
            </a:endParaRPr>
          </a:p>
          <a:p>
            <a:pPr eaLnBrk="1" hangingPunct="1">
              <a:lnSpc>
                <a:spcPct val="150000"/>
              </a:lnSpc>
              <a:buFont typeface="Wingdings" pitchFamily="2" charset="2"/>
              <a:buNone/>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fileObject.seekg</a:t>
            </a:r>
            <a:r>
              <a:rPr lang="en-US" altLang="zh-CN" sz="1867" dirty="0">
                <a:latin typeface="微软雅黑" pitchFamily="34" charset="-122"/>
                <a:ea typeface="微软雅黑" pitchFamily="34" charset="-122"/>
              </a:rPr>
              <a:t>( n );</a:t>
            </a:r>
            <a:br>
              <a:rPr lang="en-US" altLang="zh-CN" sz="1867" dirty="0">
                <a:latin typeface="微软雅黑" pitchFamily="34" charset="-122"/>
                <a:ea typeface="微软雅黑" pitchFamily="34" charset="-122"/>
              </a:rPr>
            </a:b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fileObject.seekg</a:t>
            </a:r>
            <a:r>
              <a:rPr lang="en-US" altLang="zh-CN" sz="1867" dirty="0">
                <a:latin typeface="微软雅黑" pitchFamily="34" charset="-122"/>
                <a:ea typeface="微软雅黑" pitchFamily="34" charset="-122"/>
              </a:rPr>
              <a:t>( n, </a:t>
            </a:r>
            <a:r>
              <a:rPr lang="en-US" altLang="zh-CN" sz="1867" dirty="0" err="1">
                <a:latin typeface="微软雅黑" pitchFamily="34" charset="-122"/>
                <a:ea typeface="微软雅黑" pitchFamily="34" charset="-122"/>
              </a:rPr>
              <a:t>ios</a:t>
            </a:r>
            <a:r>
              <a:rPr lang="en-US" altLang="zh-CN" sz="1867" dirty="0">
                <a:latin typeface="微软雅黑" pitchFamily="34" charset="-122"/>
                <a:ea typeface="微软雅黑" pitchFamily="34" charset="-122"/>
              </a:rPr>
              <a:t>::cur );</a:t>
            </a:r>
            <a:br>
              <a:rPr lang="en-US" altLang="zh-CN" sz="1867" dirty="0">
                <a:latin typeface="微软雅黑" pitchFamily="34" charset="-122"/>
                <a:ea typeface="微软雅黑" pitchFamily="34" charset="-122"/>
              </a:rPr>
            </a:b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fileObject.seekg</a:t>
            </a:r>
            <a:r>
              <a:rPr lang="en-US" altLang="zh-CN" sz="1867" dirty="0">
                <a:latin typeface="微软雅黑" pitchFamily="34" charset="-122"/>
                <a:ea typeface="微软雅黑" pitchFamily="34" charset="-122"/>
              </a:rPr>
              <a:t>( y, </a:t>
            </a:r>
            <a:r>
              <a:rPr lang="en-US" altLang="zh-CN" sz="1867" dirty="0" err="1">
                <a:latin typeface="微软雅黑" pitchFamily="34" charset="-122"/>
                <a:ea typeface="微软雅黑" pitchFamily="34" charset="-122"/>
              </a:rPr>
              <a:t>ios</a:t>
            </a:r>
            <a:r>
              <a:rPr lang="en-US" altLang="zh-CN" sz="1867" dirty="0">
                <a:latin typeface="微软雅黑" pitchFamily="34" charset="-122"/>
                <a:ea typeface="微软雅黑" pitchFamily="34" charset="-122"/>
              </a:rPr>
              <a:t>::end );</a:t>
            </a:r>
          </a:p>
          <a:p>
            <a:pPr eaLnBrk="1" hangingPunct="1">
              <a:lnSpc>
                <a:spcPct val="150000"/>
              </a:lnSpc>
              <a:buFont typeface="Wingdings" pitchFamily="2" charset="2"/>
              <a:buNone/>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fileObject.seekg</a:t>
            </a:r>
            <a:r>
              <a:rPr lang="en-US" altLang="zh-CN" sz="1867" dirty="0">
                <a:latin typeface="微软雅黑" pitchFamily="34" charset="-122"/>
                <a:ea typeface="微软雅黑" pitchFamily="34" charset="-122"/>
              </a:rPr>
              <a:t>( 0, </a:t>
            </a:r>
            <a:r>
              <a:rPr lang="en-US" altLang="zh-CN" sz="1867" dirty="0" err="1">
                <a:latin typeface="微软雅黑" pitchFamily="34" charset="-122"/>
                <a:ea typeface="微软雅黑" pitchFamily="34" charset="-122"/>
              </a:rPr>
              <a:t>ios</a:t>
            </a:r>
            <a:r>
              <a:rPr lang="en-US" altLang="zh-CN" sz="1867" dirty="0">
                <a:latin typeface="微软雅黑" pitchFamily="34" charset="-122"/>
                <a:ea typeface="微软雅黑" pitchFamily="34" charset="-122"/>
              </a:rPr>
              <a:t>::end );</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2546" name="Rectangle 2"/>
          <p:cNvSpPr>
            <a:spLocks noGrp="1" noChangeArrowheads="1"/>
          </p:cNvSpPr>
          <p:nvPr>
            <p:ph type="title"/>
          </p:nvPr>
        </p:nvSpPr>
        <p:spPr/>
        <p:txBody>
          <a:bodyPr/>
          <a:lstStyle/>
          <a:p>
            <a:pPr eaLnBrk="1" hangingPunct="1">
              <a:defRPr/>
            </a:pPr>
            <a:r>
              <a:rPr lang="en-US" altLang="zh-CN" dirty="0"/>
              <a:t>ASCII</a:t>
            </a:r>
            <a:r>
              <a:rPr lang="zh-CN" altLang="en-US" dirty="0"/>
              <a:t>文件的随机读写实例</a:t>
            </a:r>
          </a:p>
        </p:txBody>
      </p:sp>
      <p:sp>
        <p:nvSpPr>
          <p:cNvPr id="441347" name="Rectangle 3"/>
          <p:cNvSpPr>
            <a:spLocks noGrp="1" noChangeArrowheads="1"/>
          </p:cNvSpPr>
          <p:nvPr>
            <p:ph idx="4294967295"/>
          </p:nvPr>
        </p:nvSpPr>
        <p:spPr>
          <a:xfrm>
            <a:off x="0" y="1358900"/>
            <a:ext cx="6357938" cy="5499100"/>
          </a:xfrm>
        </p:spPr>
        <p:txBody>
          <a:bodyPr>
            <a:normAutofit fontScale="92500" lnSpcReduction="20000"/>
          </a:bodyPr>
          <a:lstStyle/>
          <a:p>
            <a:pPr eaLnBrk="1" hangingPunct="1">
              <a:lnSpc>
                <a:spcPct val="80000"/>
              </a:lnSpc>
              <a:buFont typeface="Wingdings" pitchFamily="2" charset="2"/>
              <a:buNone/>
            </a:pPr>
            <a:r>
              <a:rPr lang="pt-BR" altLang="zh-CN" sz="1867" dirty="0"/>
              <a:t>#include &lt;iostream&gt;</a:t>
            </a:r>
            <a:endParaRPr lang="en-US" altLang="zh-CN" sz="1867" dirty="0"/>
          </a:p>
          <a:p>
            <a:pPr eaLnBrk="1" hangingPunct="1">
              <a:lnSpc>
                <a:spcPct val="80000"/>
              </a:lnSpc>
              <a:buFont typeface="Wingdings" pitchFamily="2" charset="2"/>
              <a:buNone/>
            </a:pPr>
            <a:r>
              <a:rPr lang="en-US" altLang="zh-CN" sz="1867" dirty="0"/>
              <a:t>#include &lt;</a:t>
            </a:r>
            <a:r>
              <a:rPr lang="en-US" altLang="zh-CN" sz="1867" dirty="0" err="1"/>
              <a:t>fstream</a:t>
            </a:r>
            <a:r>
              <a:rPr lang="en-US" altLang="zh-CN" sz="1867" dirty="0"/>
              <a:t>&gt;</a:t>
            </a:r>
          </a:p>
          <a:p>
            <a:pPr eaLnBrk="1" hangingPunct="1">
              <a:lnSpc>
                <a:spcPct val="80000"/>
              </a:lnSpc>
              <a:buFont typeface="Wingdings" pitchFamily="2" charset="2"/>
              <a:buNone/>
            </a:pPr>
            <a:r>
              <a:rPr lang="en-US" altLang="zh-CN" sz="1867" dirty="0"/>
              <a:t>using namespace std;</a:t>
            </a:r>
          </a:p>
          <a:p>
            <a:pPr eaLnBrk="1" hangingPunct="1">
              <a:lnSpc>
                <a:spcPct val="80000"/>
              </a:lnSpc>
              <a:buFont typeface="Wingdings" pitchFamily="2" charset="2"/>
              <a:buNone/>
            </a:pPr>
            <a:r>
              <a:rPr lang="en-US" altLang="zh-CN" sz="1867" dirty="0" err="1"/>
              <a:t>int</a:t>
            </a:r>
            <a:r>
              <a:rPr lang="en-US" altLang="zh-CN" sz="1867" dirty="0"/>
              <a:t> main()</a:t>
            </a:r>
          </a:p>
          <a:p>
            <a:pPr eaLnBrk="1" hangingPunct="1">
              <a:lnSpc>
                <a:spcPct val="80000"/>
              </a:lnSpc>
              <a:buFont typeface="Wingdings" pitchFamily="2" charset="2"/>
              <a:buNone/>
            </a:pPr>
            <a:r>
              <a:rPr lang="en-US" altLang="zh-CN" sz="1867" dirty="0"/>
              <a:t>{</a:t>
            </a:r>
          </a:p>
          <a:p>
            <a:pPr eaLnBrk="1" hangingPunct="1">
              <a:lnSpc>
                <a:spcPct val="80000"/>
              </a:lnSpc>
              <a:buFont typeface="Wingdings" pitchFamily="2" charset="2"/>
              <a:buNone/>
            </a:pPr>
            <a:r>
              <a:rPr lang="en-US" altLang="zh-CN" sz="1867" dirty="0"/>
              <a:t>     </a:t>
            </a:r>
            <a:r>
              <a:rPr lang="en-US" altLang="zh-CN" sz="1867" dirty="0" err="1"/>
              <a:t>fstream</a:t>
            </a:r>
            <a:r>
              <a:rPr lang="en-US" altLang="zh-CN" sz="1867" dirty="0"/>
              <a:t> in("file");</a:t>
            </a:r>
          </a:p>
          <a:p>
            <a:pPr eaLnBrk="1" hangingPunct="1">
              <a:lnSpc>
                <a:spcPct val="80000"/>
              </a:lnSpc>
              <a:buFont typeface="Wingdings" pitchFamily="2" charset="2"/>
              <a:buNone/>
            </a:pPr>
            <a:r>
              <a:rPr lang="en-US" altLang="zh-CN" sz="1867" dirty="0"/>
              <a:t>     </a:t>
            </a:r>
            <a:r>
              <a:rPr lang="en-US" altLang="zh-CN" sz="1867" dirty="0" err="1"/>
              <a:t>int</a:t>
            </a:r>
            <a:r>
              <a:rPr lang="en-US" altLang="zh-CN" sz="1867" dirty="0"/>
              <a:t> </a:t>
            </a:r>
            <a:r>
              <a:rPr lang="en-US" altLang="zh-CN" sz="1867" dirty="0" err="1"/>
              <a:t>i</a:t>
            </a:r>
            <a:r>
              <a:rPr lang="en-US" altLang="zh-CN" sz="1867" dirty="0"/>
              <a:t>;</a:t>
            </a:r>
          </a:p>
          <a:p>
            <a:pPr eaLnBrk="1" hangingPunct="1">
              <a:lnSpc>
                <a:spcPct val="80000"/>
              </a:lnSpc>
              <a:buFont typeface="Wingdings" pitchFamily="2" charset="2"/>
              <a:buNone/>
            </a:pPr>
            <a:r>
              <a:rPr lang="en-US" altLang="zh-CN" sz="1867" dirty="0"/>
              <a:t> </a:t>
            </a:r>
          </a:p>
          <a:p>
            <a:pPr eaLnBrk="1" hangingPunct="1">
              <a:lnSpc>
                <a:spcPct val="80000"/>
              </a:lnSpc>
              <a:buFont typeface="Wingdings" pitchFamily="2" charset="2"/>
              <a:buNone/>
            </a:pPr>
            <a:r>
              <a:rPr lang="en-US" altLang="zh-CN" sz="1867" dirty="0"/>
              <a:t>    if (!in) {</a:t>
            </a:r>
            <a:r>
              <a:rPr lang="en-US" altLang="zh-CN" sz="1867" dirty="0" err="1"/>
              <a:t>cerr</a:t>
            </a:r>
            <a:r>
              <a:rPr lang="en-US" altLang="zh-CN" sz="1867" dirty="0"/>
              <a:t> &lt;&lt; "open file error\n"; return 1;}</a:t>
            </a:r>
          </a:p>
          <a:p>
            <a:pPr eaLnBrk="1" hangingPunct="1">
              <a:lnSpc>
                <a:spcPct val="80000"/>
              </a:lnSpc>
              <a:buFont typeface="Wingdings" pitchFamily="2" charset="2"/>
              <a:buNone/>
            </a:pPr>
            <a:r>
              <a:rPr lang="en-US" altLang="zh-CN" sz="1867" dirty="0"/>
              <a:t>    </a:t>
            </a:r>
            <a:r>
              <a:rPr lang="en-US" altLang="zh-CN" sz="1867" dirty="0" err="1"/>
              <a:t>in.seekp</a:t>
            </a:r>
            <a:r>
              <a:rPr lang="en-US" altLang="zh-CN" sz="1867" dirty="0"/>
              <a:t>(10);</a:t>
            </a:r>
          </a:p>
          <a:p>
            <a:pPr eaLnBrk="1" hangingPunct="1">
              <a:lnSpc>
                <a:spcPct val="80000"/>
              </a:lnSpc>
              <a:buFont typeface="Wingdings" pitchFamily="2" charset="2"/>
              <a:buNone/>
            </a:pPr>
            <a:r>
              <a:rPr lang="en-US" altLang="zh-CN" sz="1867" dirty="0"/>
              <a:t>    in &lt;&lt; 20;</a:t>
            </a:r>
          </a:p>
          <a:p>
            <a:pPr eaLnBrk="1" hangingPunct="1">
              <a:lnSpc>
                <a:spcPct val="80000"/>
              </a:lnSpc>
              <a:buFont typeface="Wingdings" pitchFamily="2" charset="2"/>
              <a:buNone/>
            </a:pPr>
            <a:r>
              <a:rPr lang="en-US" altLang="zh-CN" sz="1867" dirty="0"/>
              <a:t>    </a:t>
            </a:r>
            <a:r>
              <a:rPr lang="en-US" altLang="zh-CN" sz="1867" dirty="0" err="1"/>
              <a:t>in.seekg</a:t>
            </a:r>
            <a:r>
              <a:rPr lang="en-US" altLang="zh-CN" sz="1867" dirty="0"/>
              <a:t>(0);</a:t>
            </a:r>
          </a:p>
          <a:p>
            <a:pPr eaLnBrk="1" hangingPunct="1">
              <a:lnSpc>
                <a:spcPct val="80000"/>
              </a:lnSpc>
              <a:buFont typeface="Wingdings" pitchFamily="2" charset="2"/>
              <a:buNone/>
            </a:pPr>
            <a:r>
              <a:rPr lang="en-US" altLang="zh-CN" sz="1867" dirty="0"/>
              <a:t>    while (in &gt;&gt; </a:t>
            </a:r>
            <a:r>
              <a:rPr lang="en-US" altLang="zh-CN" sz="1867" dirty="0" err="1"/>
              <a:t>i</a:t>
            </a:r>
            <a:r>
              <a:rPr lang="en-US" altLang="zh-CN" sz="1867" dirty="0"/>
              <a:t>) </a:t>
            </a:r>
          </a:p>
          <a:p>
            <a:pPr eaLnBrk="1" hangingPunct="1">
              <a:lnSpc>
                <a:spcPct val="80000"/>
              </a:lnSpc>
              <a:buFont typeface="Wingdings" pitchFamily="2" charset="2"/>
              <a:buNone/>
            </a:pPr>
            <a:r>
              <a:rPr lang="en-US" altLang="zh-CN" sz="1867" dirty="0"/>
              <a:t>         </a:t>
            </a:r>
            <a:r>
              <a:rPr lang="en-US" altLang="zh-CN" sz="1867" dirty="0" err="1"/>
              <a:t>cout</a:t>
            </a:r>
            <a:r>
              <a:rPr lang="en-US" altLang="zh-CN" sz="1867" dirty="0"/>
              <a:t> &lt;&lt; </a:t>
            </a:r>
            <a:r>
              <a:rPr lang="en-US" altLang="zh-CN" sz="1867" dirty="0" err="1"/>
              <a:t>i</a:t>
            </a:r>
            <a:r>
              <a:rPr lang="en-US" altLang="zh-CN" sz="1867" dirty="0"/>
              <a:t> &lt;&lt; ‘\n '; </a:t>
            </a:r>
          </a:p>
          <a:p>
            <a:pPr eaLnBrk="1" hangingPunct="1">
              <a:lnSpc>
                <a:spcPct val="80000"/>
              </a:lnSpc>
              <a:buFont typeface="Wingdings" pitchFamily="2" charset="2"/>
              <a:buNone/>
            </a:pPr>
            <a:r>
              <a:rPr lang="en-US" altLang="zh-CN" sz="1867" dirty="0"/>
              <a:t>    </a:t>
            </a:r>
            <a:r>
              <a:rPr lang="pt-BR" altLang="zh-CN" sz="1867" dirty="0"/>
              <a:t>in.close();</a:t>
            </a:r>
          </a:p>
          <a:p>
            <a:pPr eaLnBrk="1" hangingPunct="1">
              <a:lnSpc>
                <a:spcPct val="80000"/>
              </a:lnSpc>
              <a:buFont typeface="Wingdings" pitchFamily="2" charset="2"/>
              <a:buNone/>
            </a:pPr>
            <a:endParaRPr lang="pt-BR" altLang="zh-CN" sz="1867" dirty="0"/>
          </a:p>
          <a:p>
            <a:pPr eaLnBrk="1" hangingPunct="1">
              <a:lnSpc>
                <a:spcPct val="80000"/>
              </a:lnSpc>
              <a:buFont typeface="Wingdings" pitchFamily="2" charset="2"/>
              <a:buNone/>
            </a:pPr>
            <a:r>
              <a:rPr lang="pt-BR" altLang="zh-CN" sz="1867" dirty="0"/>
              <a:t>    return 0;</a:t>
            </a:r>
          </a:p>
          <a:p>
            <a:pPr eaLnBrk="1" hangingPunct="1">
              <a:lnSpc>
                <a:spcPct val="80000"/>
              </a:lnSpc>
              <a:buFont typeface="Wingdings" pitchFamily="2" charset="2"/>
              <a:buNone/>
            </a:pPr>
            <a:r>
              <a:rPr lang="pt-BR" altLang="zh-CN" sz="1867" dirty="0"/>
              <a:t>} </a:t>
            </a:r>
            <a:endParaRPr lang="en-US" altLang="zh-CN" sz="1867" dirty="0"/>
          </a:p>
        </p:txBody>
      </p:sp>
      <p:sp>
        <p:nvSpPr>
          <p:cNvPr id="7" name="灯片编号占位符 6"/>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308</a:t>
            </a:fld>
            <a:endParaRPr kumimoji="0" lang="en-US"/>
          </a:p>
        </p:txBody>
      </p:sp>
      <p:sp>
        <p:nvSpPr>
          <p:cNvPr id="3692548" name="Text Box 4"/>
          <p:cNvSpPr txBox="1">
            <a:spLocks noChangeArrowheads="1"/>
          </p:cNvSpPr>
          <p:nvPr/>
        </p:nvSpPr>
        <p:spPr bwMode="auto">
          <a:xfrm>
            <a:off x="7069598" y="2421467"/>
            <a:ext cx="4025461" cy="379656"/>
          </a:xfrm>
          <a:prstGeom prst="rect">
            <a:avLst/>
          </a:prstGeom>
          <a:noFill/>
          <a:ln w="9525">
            <a:solidFill>
              <a:schemeClr val="tx1"/>
            </a:solidFill>
            <a:miter lim="800000"/>
            <a:headEnd/>
            <a:tailEnd/>
          </a:ln>
        </p:spPr>
        <p:txBody>
          <a:bodyPr wrap="none">
            <a:spAutoFit/>
          </a:bodyPr>
          <a:lstStyle/>
          <a:p>
            <a:pPr algn="just"/>
            <a:r>
              <a:rPr lang="zh-CN" altLang="en-US" sz="1867" b="1" dirty="0">
                <a:latin typeface="Times New Roman" pitchFamily="18" charset="0"/>
                <a:ea typeface="宋体" pitchFamily="2" charset="-122"/>
              </a:rPr>
              <a:t>执行后文件内容：</a:t>
            </a:r>
            <a:r>
              <a:rPr lang="en-US" altLang="zh-CN" sz="1867" b="1" dirty="0">
                <a:latin typeface="Times New Roman" pitchFamily="18" charset="0"/>
                <a:ea typeface="宋体" pitchFamily="2" charset="-122"/>
              </a:rPr>
              <a:t>1 2 3 4 5 207 8 9 10</a:t>
            </a:r>
            <a:endParaRPr lang="en-US" altLang="zh-CN" sz="1867" b="1" dirty="0"/>
          </a:p>
        </p:txBody>
      </p:sp>
      <p:sp>
        <p:nvSpPr>
          <p:cNvPr id="3692549" name="Text Box 5"/>
          <p:cNvSpPr txBox="1">
            <a:spLocks noChangeArrowheads="1"/>
          </p:cNvSpPr>
          <p:nvPr/>
        </p:nvSpPr>
        <p:spPr bwMode="auto">
          <a:xfrm>
            <a:off x="7129977" y="1358900"/>
            <a:ext cx="3964547" cy="379656"/>
          </a:xfrm>
          <a:prstGeom prst="rect">
            <a:avLst/>
          </a:prstGeom>
          <a:noFill/>
          <a:ln w="9525">
            <a:solidFill>
              <a:schemeClr val="tx1"/>
            </a:solidFill>
            <a:miter lim="800000"/>
            <a:headEnd/>
            <a:tailEnd/>
          </a:ln>
        </p:spPr>
        <p:txBody>
          <a:bodyPr wrap="none">
            <a:spAutoFit/>
          </a:bodyPr>
          <a:lstStyle/>
          <a:p>
            <a:pPr algn="just"/>
            <a:r>
              <a:rPr lang="zh-CN" altLang="en-US" sz="1867" b="1" dirty="0">
                <a:latin typeface="Times New Roman" pitchFamily="18" charset="0"/>
                <a:ea typeface="宋体" pitchFamily="2" charset="-122"/>
              </a:rPr>
              <a:t>执行前文件内容：</a:t>
            </a:r>
            <a:r>
              <a:rPr lang="en-US" altLang="zh-CN" sz="1867" b="1" dirty="0">
                <a:latin typeface="Times New Roman" pitchFamily="18" charset="0"/>
                <a:ea typeface="宋体" pitchFamily="2" charset="-122"/>
              </a:rPr>
              <a:t>1 2 3 4 5 6 7 8 9 10</a:t>
            </a:r>
            <a:endParaRPr lang="en-US" altLang="zh-CN" sz="1867" b="1" dirty="0"/>
          </a:p>
        </p:txBody>
      </p:sp>
      <p:sp>
        <p:nvSpPr>
          <p:cNvPr id="6" name="Text Box 4"/>
          <p:cNvSpPr txBox="1">
            <a:spLocks noChangeArrowheads="1"/>
          </p:cNvSpPr>
          <p:nvPr/>
        </p:nvSpPr>
        <p:spPr bwMode="auto">
          <a:xfrm>
            <a:off x="7131581" y="3235062"/>
            <a:ext cx="1627369" cy="2965555"/>
          </a:xfrm>
          <a:prstGeom prst="rect">
            <a:avLst/>
          </a:prstGeom>
          <a:noFill/>
          <a:ln w="9525">
            <a:solidFill>
              <a:schemeClr val="tx1"/>
            </a:solidFill>
            <a:miter lim="800000"/>
            <a:headEnd/>
            <a:tailEnd/>
          </a:ln>
        </p:spPr>
        <p:txBody>
          <a:bodyPr wrap="none">
            <a:spAutoFit/>
          </a:bodyPr>
          <a:lstStyle/>
          <a:p>
            <a:pPr algn="just"/>
            <a:r>
              <a:rPr lang="zh-CN" altLang="en-US" sz="1867" b="1" dirty="0">
                <a:latin typeface="Times New Roman" pitchFamily="18" charset="0"/>
                <a:ea typeface="宋体" pitchFamily="2" charset="-122"/>
              </a:rPr>
              <a:t>显示器上显示</a:t>
            </a:r>
            <a:endParaRPr lang="en-US" altLang="zh-CN" sz="1867" b="1" dirty="0">
              <a:latin typeface="Times New Roman" pitchFamily="18" charset="0"/>
              <a:ea typeface="宋体" pitchFamily="2" charset="-122"/>
            </a:endParaRPr>
          </a:p>
          <a:p>
            <a:pPr algn="just"/>
            <a:r>
              <a:rPr lang="en-US" altLang="zh-CN" sz="1867" b="1" dirty="0">
                <a:latin typeface="Times New Roman" pitchFamily="18" charset="0"/>
                <a:ea typeface="宋体" pitchFamily="2" charset="-122"/>
              </a:rPr>
              <a:t>1</a:t>
            </a:r>
          </a:p>
          <a:p>
            <a:pPr algn="just"/>
            <a:r>
              <a:rPr lang="en-US" altLang="zh-CN" sz="1867" b="1" dirty="0">
                <a:latin typeface="Times New Roman" pitchFamily="18" charset="0"/>
                <a:ea typeface="宋体" pitchFamily="2" charset="-122"/>
              </a:rPr>
              <a:t> 2</a:t>
            </a:r>
          </a:p>
          <a:p>
            <a:pPr algn="just"/>
            <a:r>
              <a:rPr lang="en-US" altLang="zh-CN" sz="1867" b="1" dirty="0">
                <a:latin typeface="Times New Roman" pitchFamily="18" charset="0"/>
                <a:ea typeface="宋体" pitchFamily="2" charset="-122"/>
              </a:rPr>
              <a:t> 3</a:t>
            </a:r>
          </a:p>
          <a:p>
            <a:pPr algn="just"/>
            <a:r>
              <a:rPr lang="en-US" altLang="zh-CN" sz="1867" b="1" dirty="0">
                <a:latin typeface="Times New Roman" pitchFamily="18" charset="0"/>
                <a:ea typeface="宋体" pitchFamily="2" charset="-122"/>
              </a:rPr>
              <a:t> 4</a:t>
            </a:r>
          </a:p>
          <a:p>
            <a:pPr algn="just"/>
            <a:r>
              <a:rPr lang="en-US" altLang="zh-CN" sz="1867" b="1" dirty="0">
                <a:latin typeface="Times New Roman" pitchFamily="18" charset="0"/>
                <a:ea typeface="宋体" pitchFamily="2" charset="-122"/>
              </a:rPr>
              <a:t> 5</a:t>
            </a:r>
          </a:p>
          <a:p>
            <a:pPr algn="just"/>
            <a:r>
              <a:rPr lang="en-US" altLang="zh-CN" sz="1867" b="1" dirty="0">
                <a:latin typeface="Times New Roman" pitchFamily="18" charset="0"/>
                <a:ea typeface="宋体" pitchFamily="2" charset="-122"/>
              </a:rPr>
              <a:t> 207</a:t>
            </a:r>
          </a:p>
          <a:p>
            <a:pPr algn="just"/>
            <a:r>
              <a:rPr lang="en-US" altLang="zh-CN" sz="1867" b="1" dirty="0">
                <a:latin typeface="Times New Roman" pitchFamily="18" charset="0"/>
                <a:ea typeface="宋体" pitchFamily="2" charset="-122"/>
              </a:rPr>
              <a:t> 8</a:t>
            </a:r>
          </a:p>
          <a:p>
            <a:pPr algn="just"/>
            <a:r>
              <a:rPr lang="en-US" altLang="zh-CN" sz="1867" b="1" dirty="0">
                <a:latin typeface="Times New Roman" pitchFamily="18" charset="0"/>
                <a:ea typeface="宋体" pitchFamily="2" charset="-122"/>
              </a:rPr>
              <a:t> 9</a:t>
            </a:r>
          </a:p>
          <a:p>
            <a:pPr algn="just"/>
            <a:r>
              <a:rPr lang="en-US" altLang="zh-CN" sz="1867" b="1" dirty="0">
                <a:latin typeface="Times New Roman" pitchFamily="18" charset="0"/>
                <a:ea typeface="宋体" pitchFamily="2" charset="-122"/>
              </a:rPr>
              <a:t> 10</a:t>
            </a:r>
            <a:endParaRPr lang="en-US" altLang="zh-CN" sz="1867" b="1"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3692549"/>
                                        </p:tgtEl>
                                        <p:attrNameLst>
                                          <p:attrName>style.visibility</p:attrName>
                                        </p:attrNameLst>
                                      </p:cBhvr>
                                      <p:to>
                                        <p:strVal val="visible"/>
                                      </p:to>
                                    </p:set>
                                    <p:animEffect transition="in" filter="wedge">
                                      <p:cBhvr>
                                        <p:cTn id="7" dur="2000"/>
                                        <p:tgtEl>
                                          <p:spTgt spid="3692549"/>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3692548"/>
                                        </p:tgtEl>
                                        <p:attrNameLst>
                                          <p:attrName>style.visibility</p:attrName>
                                        </p:attrNameLst>
                                      </p:cBhvr>
                                      <p:to>
                                        <p:strVal val="visible"/>
                                      </p:to>
                                    </p:set>
                                    <p:animEffect transition="in" filter="wedge">
                                      <p:cBhvr>
                                        <p:cTn id="12" dur="2000"/>
                                        <p:tgtEl>
                                          <p:spTgt spid="3692548"/>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edge">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2548" grpId="0" animBg="1"/>
      <p:bldP spid="3692549" grpId="0" animBg="1"/>
      <p:bldP spid="6" grpId="0" animBg="1"/>
    </p:bld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二进制文件的随机读写</a:t>
            </a:r>
          </a:p>
        </p:txBody>
      </p:sp>
      <p:sp>
        <p:nvSpPr>
          <p:cNvPr id="442371" name="内容占位符 2"/>
          <p:cNvSpPr>
            <a:spLocks noGrp="1" noChangeArrowheads="1"/>
          </p:cNvSpPr>
          <p:nvPr>
            <p:ph idx="4294967295"/>
          </p:nvPr>
        </p:nvSpPr>
        <p:spPr>
          <a:xfrm>
            <a:off x="0" y="1400175"/>
            <a:ext cx="7515225" cy="5172075"/>
          </a:xfrm>
        </p:spPr>
        <p:txBody>
          <a:bodyPr>
            <a:normAutofit/>
          </a:bodyPr>
          <a:lstStyle/>
          <a:p>
            <a:pPr>
              <a:buFont typeface="Wingdings" pitchFamily="2" charset="2"/>
              <a:buNone/>
            </a:pPr>
            <a:r>
              <a:rPr lang="pt-BR" altLang="zh-CN" sz="1867" dirty="0"/>
              <a:t>#include &lt;iostream&gt;</a:t>
            </a:r>
            <a:endParaRPr lang="zh-CN" altLang="en-US" sz="1867" dirty="0"/>
          </a:p>
          <a:p>
            <a:pPr>
              <a:buFont typeface="Wingdings" pitchFamily="2" charset="2"/>
              <a:buNone/>
            </a:pPr>
            <a:r>
              <a:rPr lang="pt-BR" altLang="zh-CN" sz="1867" dirty="0"/>
              <a:t>#include &lt;fstream&gt;		</a:t>
            </a:r>
            <a:endParaRPr lang="zh-CN" altLang="en-US" sz="1867" dirty="0"/>
          </a:p>
          <a:p>
            <a:pPr>
              <a:buFont typeface="Wingdings" pitchFamily="2" charset="2"/>
              <a:buNone/>
            </a:pPr>
            <a:r>
              <a:rPr lang="pt-BR" altLang="zh-CN" sz="1867" dirty="0"/>
              <a:t>using namespace std;</a:t>
            </a:r>
            <a:endParaRPr lang="zh-CN" altLang="en-US" sz="1867" dirty="0"/>
          </a:p>
          <a:p>
            <a:pPr>
              <a:buFont typeface="Wingdings" pitchFamily="2" charset="2"/>
              <a:buNone/>
            </a:pPr>
            <a:r>
              <a:rPr lang="pt-BR" altLang="zh-CN" sz="1867" dirty="0"/>
              <a:t> </a:t>
            </a:r>
            <a:endParaRPr lang="zh-CN" altLang="en-US" sz="1867" dirty="0"/>
          </a:p>
          <a:p>
            <a:pPr>
              <a:buFont typeface="Wingdings" pitchFamily="2" charset="2"/>
              <a:buNone/>
            </a:pPr>
            <a:r>
              <a:rPr lang="pt-BR" altLang="zh-CN" sz="1867" dirty="0"/>
              <a:t>int main()</a:t>
            </a:r>
            <a:endParaRPr lang="zh-CN" altLang="en-US" sz="1867" dirty="0"/>
          </a:p>
          <a:p>
            <a:pPr>
              <a:buFont typeface="Wingdings" pitchFamily="2" charset="2"/>
              <a:buNone/>
            </a:pPr>
            <a:r>
              <a:rPr lang="pt-BR" altLang="zh-CN" sz="1867" dirty="0"/>
              <a:t>{</a:t>
            </a:r>
            <a:endParaRPr lang="zh-CN" altLang="en-US" sz="1867" dirty="0"/>
          </a:p>
          <a:p>
            <a:pPr>
              <a:buFont typeface="Wingdings" pitchFamily="2" charset="2"/>
              <a:buNone/>
            </a:pPr>
            <a:r>
              <a:rPr lang="pt-BR" altLang="zh-CN" sz="1867" dirty="0"/>
              <a:t>       fstream i</a:t>
            </a:r>
            <a:r>
              <a:rPr lang="en-US" altLang="pt-BR" sz="1867" dirty="0">
                <a:ea typeface="黑体" pitchFamily="49" charset="-122"/>
              </a:rPr>
              <a:t>o(“d:\\file”, </a:t>
            </a:r>
            <a:r>
              <a:rPr lang="en-US" altLang="pt-BR" sz="1867" dirty="0" err="1">
                <a:ea typeface="黑体" pitchFamily="49" charset="-122"/>
              </a:rPr>
              <a:t>fstream</a:t>
            </a:r>
            <a:r>
              <a:rPr lang="en-US" altLang="pt-BR" sz="1867" dirty="0">
                <a:ea typeface="黑体" pitchFamily="49" charset="-122"/>
              </a:rPr>
              <a:t>::binary)</a:t>
            </a:r>
          </a:p>
          <a:p>
            <a:pPr>
              <a:buFont typeface="Wingdings" pitchFamily="2" charset="2"/>
              <a:buNone/>
            </a:pPr>
            <a:r>
              <a:rPr lang="pt-BR" altLang="zh-CN" sz="1867" dirty="0"/>
              <a:t>       int i;</a:t>
            </a:r>
            <a:endParaRPr lang="zh-CN" altLang="en-US" sz="1867" dirty="0"/>
          </a:p>
          <a:p>
            <a:pPr>
              <a:buFont typeface="Wingdings" pitchFamily="2" charset="2"/>
              <a:buNone/>
            </a:pPr>
            <a:r>
              <a:rPr lang="pt-BR" altLang="zh-CN" sz="1867" dirty="0"/>
              <a:t> </a:t>
            </a:r>
            <a:endParaRPr lang="zh-CN" altLang="en-US" sz="1867" dirty="0"/>
          </a:p>
          <a:p>
            <a:pPr>
              <a:lnSpc>
                <a:spcPct val="140000"/>
              </a:lnSpc>
              <a:spcBef>
                <a:spcPct val="0"/>
              </a:spcBef>
              <a:buFont typeface="Wingdings" pitchFamily="2" charset="2"/>
              <a:buNone/>
            </a:pPr>
            <a:r>
              <a:rPr lang="pt-BR" altLang="zh-CN" sz="1867" dirty="0"/>
              <a:t>   	// </a:t>
            </a:r>
            <a:r>
              <a:rPr lang="zh-CN" altLang="en-US" sz="1867" dirty="0"/>
              <a:t>改写</a:t>
            </a:r>
            <a:r>
              <a:rPr lang="pt-BR" altLang="zh-CN" sz="1867" dirty="0"/>
              <a:t>6</a:t>
            </a:r>
            <a:r>
              <a:rPr lang="zh-CN" altLang="en-US" sz="1867" dirty="0"/>
              <a:t>为</a:t>
            </a:r>
            <a:r>
              <a:rPr lang="pt-BR" altLang="zh-CN" sz="1867" dirty="0"/>
              <a:t>20</a:t>
            </a:r>
            <a:endParaRPr lang="zh-CN" altLang="en-US" sz="1867" dirty="0"/>
          </a:p>
          <a:p>
            <a:pPr>
              <a:lnSpc>
                <a:spcPct val="140000"/>
              </a:lnSpc>
              <a:spcBef>
                <a:spcPct val="0"/>
              </a:spcBef>
              <a:buFont typeface="Wingdings" pitchFamily="2" charset="2"/>
              <a:buNone/>
            </a:pPr>
            <a:r>
              <a:rPr lang="pt-BR" altLang="zh-CN" sz="1867" dirty="0"/>
              <a:t>	io.seekp(5 * sizeof(int));             </a:t>
            </a:r>
            <a:endParaRPr lang="zh-CN" altLang="en-US" sz="1867" dirty="0"/>
          </a:p>
          <a:p>
            <a:pPr>
              <a:lnSpc>
                <a:spcPct val="140000"/>
              </a:lnSpc>
              <a:spcBef>
                <a:spcPct val="0"/>
              </a:spcBef>
              <a:buFont typeface="Wingdings" pitchFamily="2" charset="2"/>
              <a:buNone/>
            </a:pPr>
            <a:r>
              <a:rPr lang="pt-BR" altLang="zh-CN" sz="1867" dirty="0"/>
              <a:t>	i = 20;</a:t>
            </a:r>
            <a:endParaRPr lang="zh-CN" altLang="en-US" sz="1867" dirty="0"/>
          </a:p>
          <a:p>
            <a:pPr>
              <a:lnSpc>
                <a:spcPct val="140000"/>
              </a:lnSpc>
              <a:spcBef>
                <a:spcPct val="0"/>
              </a:spcBef>
              <a:buFont typeface="Wingdings" pitchFamily="2" charset="2"/>
              <a:buNone/>
            </a:pPr>
            <a:r>
              <a:rPr lang="pt-BR" altLang="zh-CN" sz="1867" dirty="0"/>
              <a:t>       io.write(reinterpret_cast&lt;char *&gt; (&amp;i), sizeof(int));  </a:t>
            </a:r>
            <a:endParaRPr lang="zh-CN" altLang="en-US" sz="1867" dirty="0"/>
          </a:p>
          <a:p>
            <a:pPr>
              <a:buFont typeface="Wingdings" pitchFamily="2" charset="2"/>
              <a:buNone/>
            </a:pPr>
            <a:endParaRPr lang="zh-CN" altLang="en-US" sz="1867" dirty="0"/>
          </a:p>
        </p:txBody>
      </p:sp>
      <p:sp>
        <p:nvSpPr>
          <p:cNvPr id="4" name="灯片编号占位符 3"/>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309</a:t>
            </a:fld>
            <a:endParaRPr kumimoji="0" lang="en-US"/>
          </a:p>
        </p:txBody>
      </p:sp>
    </p:spTree>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1266" name="Rectangle 2"/>
          <p:cNvSpPr>
            <a:spLocks noGrp="1" noChangeArrowheads="1"/>
          </p:cNvSpPr>
          <p:nvPr>
            <p:ph type="title"/>
          </p:nvPr>
        </p:nvSpPr>
        <p:spPr/>
        <p:txBody>
          <a:bodyPr/>
          <a:lstStyle/>
          <a:p>
            <a:pPr eaLnBrk="1" hangingPunct="1">
              <a:defRPr/>
            </a:pPr>
            <a:r>
              <a:rPr lang="zh-CN" altLang="en-US" dirty="0"/>
              <a:t>有理数类的实现</a:t>
            </a:r>
          </a:p>
        </p:txBody>
      </p:sp>
      <p:sp>
        <p:nvSpPr>
          <p:cNvPr id="45059" name="Rectangle 4"/>
          <p:cNvSpPr>
            <a:spLocks noChangeArrowheads="1"/>
          </p:cNvSpPr>
          <p:nvPr/>
        </p:nvSpPr>
        <p:spPr bwMode="auto">
          <a:xfrm>
            <a:off x="1152525" y="1025120"/>
            <a:ext cx="8686801" cy="6126101"/>
          </a:xfrm>
          <a:prstGeom prst="rect">
            <a:avLst/>
          </a:prstGeom>
          <a:noFill/>
          <a:ln w="3175" cap="sq" algn="ctr">
            <a:noFill/>
            <a:miter lim="800000"/>
            <a:headEnd type="none" w="sm" len="sm"/>
            <a:tailEnd type="none" w="sm" len="sm"/>
          </a:ln>
        </p:spPr>
        <p:txBody>
          <a:bodyPr wrap="square" anchor="ctr">
            <a:spAutoFit/>
          </a:bodyPr>
          <a:lstStyle/>
          <a:p>
            <a:r>
              <a:rPr lang="pt-BR" altLang="zh-CN" sz="1867" dirty="0">
                <a:latin typeface="微软雅黑" pitchFamily="34" charset="-122"/>
                <a:ea typeface="微软雅黑" pitchFamily="34" charset="-122"/>
              </a:rPr>
              <a:t>#include “Rational.h</a:t>
            </a:r>
            <a:r>
              <a:rPr lang="zh-CN" altLang="en-US" sz="1867" dirty="0">
                <a:latin typeface="微软雅黑" pitchFamily="34" charset="-122"/>
                <a:ea typeface="微软雅黑" pitchFamily="34" charset="-122"/>
              </a:rPr>
              <a:t>”</a:t>
            </a:r>
            <a:endParaRPr lang="pt-BR" altLang="zh-CN" sz="1867" dirty="0">
              <a:latin typeface="微软雅黑" pitchFamily="34" charset="-122"/>
              <a:ea typeface="微软雅黑" pitchFamily="34" charset="-122"/>
            </a:endParaRPr>
          </a:p>
          <a:p>
            <a:r>
              <a:rPr lang="pt-BR" altLang="zh-CN" sz="1867" dirty="0">
                <a:latin typeface="微软雅黑" pitchFamily="34" charset="-122"/>
                <a:ea typeface="微软雅黑" pitchFamily="34" charset="-122"/>
              </a:rPr>
              <a:t>void Rational::add(const Rational &amp;r1,  const Rational &amp;r2)</a:t>
            </a:r>
          </a:p>
          <a:p>
            <a:r>
              <a:rPr lang="pt-BR" altLang="zh-CN" sz="1867" dirty="0">
                <a:latin typeface="微软雅黑" pitchFamily="34" charset="-122"/>
                <a:ea typeface="微软雅黑" pitchFamily="34" charset="-122"/>
              </a:rPr>
              <a:t>{       num = r1.num * r2.den + r2.num * r1.den;</a:t>
            </a:r>
          </a:p>
          <a:p>
            <a:r>
              <a:rPr lang="pt-BR" altLang="zh-CN" sz="1867" dirty="0">
                <a:latin typeface="微软雅黑" pitchFamily="34" charset="-122"/>
                <a:ea typeface="微软雅黑" pitchFamily="34" charset="-122"/>
              </a:rPr>
              <a:t>        </a:t>
            </a:r>
            <a:r>
              <a:rPr lang="de-DE" altLang="zh-CN" sz="1867" dirty="0">
                <a:latin typeface="微软雅黑" pitchFamily="34" charset="-122"/>
                <a:ea typeface="微软雅黑" pitchFamily="34" charset="-122"/>
              </a:rPr>
              <a:t>den = r1.den * r2.den;</a:t>
            </a:r>
          </a:p>
          <a:p>
            <a:r>
              <a:rPr lang="de-DE" altLang="zh-CN" sz="1867" dirty="0">
                <a:latin typeface="微软雅黑" pitchFamily="34" charset="-122"/>
                <a:ea typeface="微软雅黑" pitchFamily="34" charset="-122"/>
              </a:rPr>
              <a:t>        </a:t>
            </a:r>
            <a:r>
              <a:rPr lang="pt-BR" altLang="zh-CN" sz="1867" dirty="0">
                <a:latin typeface="微软雅黑" pitchFamily="34" charset="-122"/>
                <a:ea typeface="微软雅黑" pitchFamily="34" charset="-122"/>
              </a:rPr>
              <a:t>ReductFraction();</a:t>
            </a:r>
          </a:p>
          <a:p>
            <a:r>
              <a:rPr lang="pt-BR" altLang="zh-CN" sz="1867" dirty="0">
                <a:latin typeface="微软雅黑" pitchFamily="34" charset="-122"/>
                <a:ea typeface="微软雅黑" pitchFamily="34" charset="-122"/>
              </a:rPr>
              <a:t>}</a:t>
            </a:r>
          </a:p>
          <a:p>
            <a:r>
              <a:rPr lang="pt-BR" altLang="zh-CN" sz="1867" dirty="0">
                <a:latin typeface="微软雅黑" pitchFamily="34" charset="-122"/>
                <a:ea typeface="微软雅黑" pitchFamily="34" charset="-122"/>
              </a:rPr>
              <a:t>void Rational::multi(const Rational &amp;r1,  const Rational &amp;r2)</a:t>
            </a:r>
          </a:p>
          <a:p>
            <a:r>
              <a:rPr lang="pt-BR" altLang="zh-CN" sz="1867" dirty="0">
                <a:latin typeface="微软雅黑" pitchFamily="34" charset="-122"/>
                <a:ea typeface="微软雅黑" pitchFamily="34" charset="-122"/>
              </a:rPr>
              <a:t>{     num = r1.num * r2.num;</a:t>
            </a:r>
          </a:p>
          <a:p>
            <a:r>
              <a:rPr lang="pt-BR" altLang="zh-CN" sz="1867" dirty="0">
                <a:latin typeface="微软雅黑" pitchFamily="34" charset="-122"/>
                <a:ea typeface="微软雅黑" pitchFamily="34" charset="-122"/>
              </a:rPr>
              <a:t>      </a:t>
            </a:r>
            <a:r>
              <a:rPr lang="de-DE" altLang="zh-CN" sz="1867" dirty="0">
                <a:latin typeface="微软雅黑" pitchFamily="34" charset="-122"/>
                <a:ea typeface="微软雅黑" pitchFamily="34" charset="-122"/>
              </a:rPr>
              <a:t>den = r1.den * r2.den;</a:t>
            </a:r>
          </a:p>
          <a:p>
            <a:r>
              <a:rPr lang="de-DE"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ReductFraction</a:t>
            </a:r>
            <a:r>
              <a:rPr lang="en-US" altLang="zh-CN" sz="1867" dirty="0">
                <a:latin typeface="微软雅黑" pitchFamily="34" charset="-122"/>
                <a:ea typeface="微软雅黑" pitchFamily="34" charset="-122"/>
              </a:rPr>
              <a:t>();</a:t>
            </a:r>
          </a:p>
          <a:p>
            <a:r>
              <a:rPr lang="en-US" altLang="zh-CN" sz="1867" dirty="0">
                <a:latin typeface="微软雅黑" pitchFamily="34" charset="-122"/>
                <a:ea typeface="微软雅黑" pitchFamily="34" charset="-122"/>
              </a:rPr>
              <a:t>}</a:t>
            </a:r>
          </a:p>
          <a:p>
            <a:r>
              <a:rPr lang="en-US" altLang="zh-CN" sz="1867" dirty="0">
                <a:latin typeface="微软雅黑" pitchFamily="34" charset="-122"/>
                <a:ea typeface="微软雅黑" pitchFamily="34" charset="-122"/>
              </a:rPr>
              <a:t>void Rational::</a:t>
            </a:r>
            <a:r>
              <a:rPr lang="en-US" altLang="zh-CN" sz="1867" dirty="0" err="1">
                <a:latin typeface="微软雅黑" pitchFamily="34" charset="-122"/>
                <a:ea typeface="微软雅黑" pitchFamily="34" charset="-122"/>
              </a:rPr>
              <a:t>ReductFraction</a:t>
            </a:r>
            <a:r>
              <a:rPr lang="en-US" altLang="zh-CN" sz="1867" dirty="0">
                <a:latin typeface="微软雅黑" pitchFamily="34" charset="-122"/>
                <a:ea typeface="微软雅黑" pitchFamily="34" charset="-122"/>
              </a:rPr>
              <a:t>( )</a:t>
            </a:r>
          </a:p>
          <a:p>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tmp</a:t>
            </a:r>
            <a:r>
              <a:rPr lang="en-US" altLang="zh-CN" sz="1867" dirty="0">
                <a:latin typeface="微软雅黑" pitchFamily="34" charset="-122"/>
                <a:ea typeface="微软雅黑" pitchFamily="34" charset="-122"/>
              </a:rPr>
              <a:t> = (num &gt; den) ? den : num;</a:t>
            </a:r>
          </a:p>
          <a:p>
            <a:r>
              <a:rPr lang="en-US" altLang="zh-CN" sz="1867" dirty="0">
                <a:latin typeface="微软雅黑" pitchFamily="34" charset="-122"/>
                <a:ea typeface="微软雅黑" pitchFamily="34" charset="-122"/>
              </a:rPr>
              <a:t>       for  ( ; </a:t>
            </a:r>
            <a:r>
              <a:rPr lang="en-US" altLang="zh-CN" sz="1867" dirty="0" err="1">
                <a:latin typeface="微软雅黑" pitchFamily="34" charset="-122"/>
                <a:ea typeface="微软雅黑" pitchFamily="34" charset="-122"/>
              </a:rPr>
              <a:t>tmp</a:t>
            </a:r>
            <a:r>
              <a:rPr lang="en-US" altLang="zh-CN" sz="1867" dirty="0">
                <a:latin typeface="微软雅黑" pitchFamily="34" charset="-122"/>
                <a:ea typeface="微软雅黑" pitchFamily="34" charset="-122"/>
              </a:rPr>
              <a:t> &gt; 1 ; --</a:t>
            </a:r>
            <a:r>
              <a:rPr lang="en-US" altLang="zh-CN" sz="1867" dirty="0" err="1">
                <a:latin typeface="微软雅黑" pitchFamily="34" charset="-122"/>
                <a:ea typeface="微软雅黑" pitchFamily="34" charset="-122"/>
              </a:rPr>
              <a:t>tmp</a:t>
            </a:r>
            <a:r>
              <a:rPr lang="en-US" altLang="zh-CN" sz="1867" dirty="0">
                <a:latin typeface="微软雅黑" pitchFamily="34" charset="-122"/>
                <a:ea typeface="微软雅黑" pitchFamily="34" charset="-122"/>
              </a:rPr>
              <a:t> ) </a:t>
            </a:r>
          </a:p>
          <a:p>
            <a:r>
              <a:rPr lang="en-US" altLang="zh-CN" sz="1867" dirty="0">
                <a:latin typeface="微软雅黑" pitchFamily="34" charset="-122"/>
                <a:ea typeface="微软雅黑" pitchFamily="34" charset="-122"/>
              </a:rPr>
              <a:t>             if (num % </a:t>
            </a:r>
            <a:r>
              <a:rPr lang="en-US" altLang="zh-CN" sz="1867" dirty="0" err="1">
                <a:latin typeface="微软雅黑" pitchFamily="34" charset="-122"/>
                <a:ea typeface="微软雅黑" pitchFamily="34" charset="-122"/>
              </a:rPr>
              <a:t>tmp</a:t>
            </a:r>
            <a:r>
              <a:rPr lang="en-US" altLang="zh-CN" sz="1867" dirty="0">
                <a:latin typeface="微软雅黑" pitchFamily="34" charset="-122"/>
                <a:ea typeface="微软雅黑" pitchFamily="34" charset="-122"/>
              </a:rPr>
              <a:t> == 0 &amp;&amp; den % </a:t>
            </a:r>
            <a:r>
              <a:rPr lang="en-US" altLang="zh-CN" sz="1867" dirty="0" err="1">
                <a:latin typeface="微软雅黑" pitchFamily="34" charset="-122"/>
                <a:ea typeface="微软雅黑" pitchFamily="34" charset="-122"/>
              </a:rPr>
              <a:t>tmp</a:t>
            </a:r>
            <a:r>
              <a:rPr lang="en-US" altLang="zh-CN" sz="1867" dirty="0">
                <a:latin typeface="微软雅黑" pitchFamily="34" charset="-122"/>
                <a:ea typeface="微软雅黑" pitchFamily="34" charset="-122"/>
              </a:rPr>
              <a:t> ==0)   {</a:t>
            </a:r>
          </a:p>
          <a:p>
            <a:r>
              <a:rPr lang="en-US" altLang="zh-CN" sz="1867" dirty="0">
                <a:latin typeface="微软雅黑" pitchFamily="34" charset="-122"/>
                <a:ea typeface="微软雅黑" pitchFamily="34" charset="-122"/>
              </a:rPr>
              <a:t>                     num /= </a:t>
            </a:r>
            <a:r>
              <a:rPr lang="en-US" altLang="zh-CN" sz="1867" dirty="0" err="1">
                <a:latin typeface="微软雅黑" pitchFamily="34" charset="-122"/>
                <a:ea typeface="微软雅黑" pitchFamily="34" charset="-122"/>
              </a:rPr>
              <a:t>tmp</a:t>
            </a:r>
            <a:r>
              <a:rPr lang="en-US" altLang="zh-CN" sz="1867" dirty="0">
                <a:latin typeface="微软雅黑" pitchFamily="34" charset="-122"/>
                <a:ea typeface="微软雅黑" pitchFamily="34" charset="-122"/>
              </a:rPr>
              <a:t>; </a:t>
            </a:r>
          </a:p>
          <a:p>
            <a:r>
              <a:rPr lang="en-US" altLang="zh-CN" sz="1867" dirty="0">
                <a:latin typeface="微软雅黑" pitchFamily="34" charset="-122"/>
                <a:ea typeface="微软雅黑" pitchFamily="34" charset="-122"/>
              </a:rPr>
              <a:t>                     den /= </a:t>
            </a:r>
            <a:r>
              <a:rPr lang="en-US" altLang="zh-CN" sz="1867" dirty="0" err="1">
                <a:latin typeface="微软雅黑" pitchFamily="34" charset="-122"/>
                <a:ea typeface="微软雅黑" pitchFamily="34" charset="-122"/>
              </a:rPr>
              <a:t>tmp</a:t>
            </a:r>
            <a:r>
              <a:rPr lang="en-US" altLang="zh-CN" sz="1867" dirty="0">
                <a:latin typeface="微软雅黑" pitchFamily="34" charset="-122"/>
                <a:ea typeface="微软雅黑" pitchFamily="34" charset="-122"/>
              </a:rPr>
              <a:t>; </a:t>
            </a:r>
          </a:p>
          <a:p>
            <a:r>
              <a:rPr lang="en-US" altLang="zh-CN" sz="1867" dirty="0">
                <a:latin typeface="微软雅黑" pitchFamily="34" charset="-122"/>
                <a:ea typeface="微软雅黑" pitchFamily="34" charset="-122"/>
              </a:rPr>
              <a:t>                     break;</a:t>
            </a:r>
          </a:p>
          <a:p>
            <a:r>
              <a:rPr lang="en-US" altLang="zh-CN" sz="1867" dirty="0">
                <a:latin typeface="微软雅黑" pitchFamily="34" charset="-122"/>
                <a:ea typeface="微软雅黑" pitchFamily="34" charset="-122"/>
              </a:rPr>
              <a:t>              }</a:t>
            </a:r>
          </a:p>
          <a:p>
            <a:r>
              <a:rPr lang="en-US" altLang="zh-CN" sz="1867" dirty="0">
                <a:latin typeface="微软雅黑" pitchFamily="34" charset="-122"/>
                <a:ea typeface="微软雅黑" pitchFamily="34" charset="-122"/>
              </a:rPr>
              <a:t>}</a:t>
            </a:r>
            <a:endParaRPr lang="pt-BR" altLang="zh-CN" sz="1867" dirty="0">
              <a:latin typeface="微软雅黑" pitchFamily="34" charset="-122"/>
              <a:ea typeface="微软雅黑" pitchFamily="34" charset="-122"/>
            </a:endParaRPr>
          </a:p>
          <a:p>
            <a:endParaRPr lang="en-US" altLang="zh-CN" sz="1867" dirty="0">
              <a:latin typeface="微软雅黑" pitchFamily="34" charset="-122"/>
              <a:ea typeface="微软雅黑" pitchFamily="34" charset="-122"/>
            </a:endParaRPr>
          </a:p>
        </p:txBody>
      </p:sp>
    </p:spTree>
  </p:cSld>
  <p:clrMapOvr>
    <a:masterClrMapping/>
  </p:clrMapOvr>
  <p:transition spd="med">
    <p:fade/>
  </p:transition>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D9412E7-CBE9-04FF-CB14-5CAE6574822B}"/>
              </a:ext>
            </a:extLst>
          </p:cNvPr>
          <p:cNvSpPr>
            <a:spLocks noGrp="1"/>
          </p:cNvSpPr>
          <p:nvPr>
            <p:ph type="title"/>
          </p:nvPr>
        </p:nvSpPr>
        <p:spPr/>
        <p:txBody>
          <a:bodyPr/>
          <a:lstStyle/>
          <a:p>
            <a:endParaRPr lang="zh-CN" altLang="en-US"/>
          </a:p>
        </p:txBody>
      </p:sp>
      <p:sp>
        <p:nvSpPr>
          <p:cNvPr id="443394" name="内容占位符 2"/>
          <p:cNvSpPr>
            <a:spLocks noGrp="1"/>
          </p:cNvSpPr>
          <p:nvPr>
            <p:ph idx="4294967295"/>
          </p:nvPr>
        </p:nvSpPr>
        <p:spPr>
          <a:xfrm>
            <a:off x="0" y="1352550"/>
            <a:ext cx="7348538" cy="4913313"/>
          </a:xfrm>
        </p:spPr>
        <p:txBody>
          <a:bodyPr>
            <a:normAutofit/>
          </a:bodyPr>
          <a:lstStyle/>
          <a:p>
            <a:pPr>
              <a:buFont typeface="Wingdings" pitchFamily="2" charset="2"/>
              <a:buNone/>
            </a:pPr>
            <a:r>
              <a:rPr lang="pt-BR" altLang="zh-CN" sz="1867" dirty="0"/>
              <a:t> // </a:t>
            </a:r>
            <a:r>
              <a:rPr lang="zh-CN" altLang="en-US" sz="1867" dirty="0"/>
              <a:t>重新读文件</a:t>
            </a:r>
          </a:p>
          <a:p>
            <a:pPr>
              <a:buFont typeface="Wingdings" pitchFamily="2" charset="2"/>
              <a:buNone/>
            </a:pPr>
            <a:r>
              <a:rPr lang="pt-BR" altLang="zh-CN" sz="1867" dirty="0"/>
              <a:t>   io.seekg(0);</a:t>
            </a:r>
            <a:endParaRPr lang="zh-CN" altLang="en-US" sz="1867" dirty="0"/>
          </a:p>
          <a:p>
            <a:pPr>
              <a:buFont typeface="Wingdings" pitchFamily="2" charset="2"/>
              <a:buNone/>
            </a:pPr>
            <a:r>
              <a:rPr lang="pt-BR" altLang="zh-CN" sz="1867" dirty="0"/>
              <a:t>   io.read(reinterpret_cast&lt;char *&gt; (&amp;i),  sizeof(int));</a:t>
            </a:r>
            <a:endParaRPr lang="zh-CN" altLang="en-US" sz="1867" dirty="0"/>
          </a:p>
          <a:p>
            <a:pPr>
              <a:buFont typeface="Wingdings" pitchFamily="2" charset="2"/>
              <a:buNone/>
            </a:pPr>
            <a:r>
              <a:rPr lang="pt-BR" altLang="zh-CN" sz="1867" dirty="0"/>
              <a:t>   while (!io.eof()) {                </a:t>
            </a:r>
            <a:endParaRPr lang="zh-CN" altLang="en-US" sz="1867" dirty="0"/>
          </a:p>
          <a:p>
            <a:pPr>
              <a:buFont typeface="Wingdings" pitchFamily="2" charset="2"/>
              <a:buNone/>
            </a:pPr>
            <a:r>
              <a:rPr lang="pt-BR" altLang="zh-CN" sz="1867" dirty="0"/>
              <a:t>	    cout &lt;&lt; i &lt;&lt; ‘\n ';			</a:t>
            </a:r>
            <a:endParaRPr lang="zh-CN" altLang="en-US" sz="1867" dirty="0"/>
          </a:p>
          <a:p>
            <a:pPr>
              <a:buFont typeface="Wingdings" pitchFamily="2" charset="2"/>
              <a:buNone/>
            </a:pPr>
            <a:r>
              <a:rPr lang="pt-BR" altLang="zh-CN" sz="1867" dirty="0"/>
              <a:t>           </a:t>
            </a:r>
            <a:r>
              <a:rPr lang="en-US" altLang="pt-BR" sz="1867" dirty="0" err="1"/>
              <a:t>i</a:t>
            </a:r>
            <a:r>
              <a:rPr lang="pt-BR" altLang="zh-CN" sz="1867" dirty="0"/>
              <a:t>o.read(reinterpret_cast&lt;char *&gt; (&amp;i),    sizeof(int));</a:t>
            </a:r>
            <a:endParaRPr lang="zh-CN" altLang="en-US" sz="1867" dirty="0"/>
          </a:p>
          <a:p>
            <a:pPr>
              <a:buFont typeface="Wingdings" pitchFamily="2" charset="2"/>
              <a:buNone/>
            </a:pPr>
            <a:r>
              <a:rPr lang="pt-BR" altLang="zh-CN" sz="1867" dirty="0"/>
              <a:t>   }</a:t>
            </a:r>
            <a:endParaRPr lang="zh-CN" altLang="en-US" sz="1867" dirty="0"/>
          </a:p>
          <a:p>
            <a:pPr>
              <a:buFont typeface="Wingdings" pitchFamily="2" charset="2"/>
              <a:buNone/>
            </a:pPr>
            <a:r>
              <a:rPr lang="pt-BR" altLang="zh-CN" sz="1867" dirty="0"/>
              <a:t>   io.close();</a:t>
            </a:r>
            <a:endParaRPr lang="zh-CN" altLang="en-US" sz="1867" dirty="0"/>
          </a:p>
          <a:p>
            <a:pPr>
              <a:buFont typeface="Wingdings" pitchFamily="2" charset="2"/>
              <a:buNone/>
            </a:pPr>
            <a:r>
              <a:rPr lang="pt-BR" altLang="zh-CN" sz="1867" dirty="0"/>
              <a:t> </a:t>
            </a:r>
            <a:endParaRPr lang="zh-CN" altLang="en-US" sz="1867" dirty="0"/>
          </a:p>
          <a:p>
            <a:pPr>
              <a:buFont typeface="Wingdings" pitchFamily="2" charset="2"/>
              <a:buNone/>
            </a:pPr>
            <a:r>
              <a:rPr lang="pt-BR" altLang="zh-CN" sz="1867" dirty="0"/>
              <a:t>   return 0;</a:t>
            </a:r>
            <a:endParaRPr lang="zh-CN" altLang="en-US" sz="1867" dirty="0"/>
          </a:p>
          <a:p>
            <a:pPr>
              <a:buFont typeface="Wingdings" pitchFamily="2" charset="2"/>
              <a:buNone/>
            </a:pPr>
            <a:r>
              <a:rPr lang="pt-BR" altLang="zh-CN" sz="1867" dirty="0"/>
              <a:t>}</a:t>
            </a:r>
            <a:endParaRPr lang="zh-CN" altLang="en-US" sz="1867" dirty="0"/>
          </a:p>
        </p:txBody>
      </p:sp>
      <p:sp>
        <p:nvSpPr>
          <p:cNvPr id="4" name="灯片编号占位符 3"/>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310</a:t>
            </a:fld>
            <a:endParaRPr kumimoji="0" lang="en-US"/>
          </a:p>
        </p:txBody>
      </p:sp>
      <p:sp>
        <p:nvSpPr>
          <p:cNvPr id="5" name="Text Box 4"/>
          <p:cNvSpPr txBox="1">
            <a:spLocks noChangeArrowheads="1"/>
          </p:cNvSpPr>
          <p:nvPr/>
        </p:nvSpPr>
        <p:spPr bwMode="auto">
          <a:xfrm>
            <a:off x="8627006" y="2143125"/>
            <a:ext cx="1627369" cy="3252878"/>
          </a:xfrm>
          <a:prstGeom prst="rect">
            <a:avLst/>
          </a:prstGeom>
          <a:noFill/>
          <a:ln w="9525">
            <a:solidFill>
              <a:schemeClr val="tx1"/>
            </a:solidFill>
            <a:miter lim="800000"/>
            <a:headEnd/>
            <a:tailEnd/>
          </a:ln>
        </p:spPr>
        <p:txBody>
          <a:bodyPr wrap="none">
            <a:spAutoFit/>
          </a:bodyPr>
          <a:lstStyle/>
          <a:p>
            <a:pPr algn="just"/>
            <a:r>
              <a:rPr lang="zh-CN" altLang="en-US" sz="1867" b="1" dirty="0">
                <a:latin typeface="Times New Roman" pitchFamily="18" charset="0"/>
                <a:ea typeface="宋体" pitchFamily="2" charset="-122"/>
              </a:rPr>
              <a:t>显示器上显示</a:t>
            </a:r>
            <a:endParaRPr lang="en-US" altLang="zh-CN" sz="1867" b="1" dirty="0">
              <a:latin typeface="Times New Roman" pitchFamily="18" charset="0"/>
              <a:ea typeface="宋体" pitchFamily="2" charset="-122"/>
            </a:endParaRPr>
          </a:p>
          <a:p>
            <a:pPr algn="just"/>
            <a:r>
              <a:rPr lang="en-US" altLang="zh-CN" sz="1867" b="1" dirty="0">
                <a:latin typeface="Times New Roman" pitchFamily="18" charset="0"/>
                <a:ea typeface="宋体" pitchFamily="2" charset="-122"/>
              </a:rPr>
              <a:t>1</a:t>
            </a:r>
          </a:p>
          <a:p>
            <a:pPr algn="just"/>
            <a:r>
              <a:rPr lang="en-US" altLang="zh-CN" sz="1867" b="1" dirty="0">
                <a:latin typeface="Times New Roman" pitchFamily="18" charset="0"/>
                <a:ea typeface="宋体" pitchFamily="2" charset="-122"/>
              </a:rPr>
              <a:t> 2</a:t>
            </a:r>
          </a:p>
          <a:p>
            <a:pPr algn="just"/>
            <a:r>
              <a:rPr lang="en-US" altLang="zh-CN" sz="1867" b="1" dirty="0">
                <a:latin typeface="Times New Roman" pitchFamily="18" charset="0"/>
                <a:ea typeface="宋体" pitchFamily="2" charset="-122"/>
              </a:rPr>
              <a:t> 3</a:t>
            </a:r>
          </a:p>
          <a:p>
            <a:pPr algn="just"/>
            <a:r>
              <a:rPr lang="en-US" altLang="zh-CN" sz="1867" b="1" dirty="0">
                <a:latin typeface="Times New Roman" pitchFamily="18" charset="0"/>
                <a:ea typeface="宋体" pitchFamily="2" charset="-122"/>
              </a:rPr>
              <a:t> 4</a:t>
            </a:r>
          </a:p>
          <a:p>
            <a:pPr algn="just"/>
            <a:r>
              <a:rPr lang="en-US" altLang="zh-CN" sz="1867" b="1" dirty="0">
                <a:latin typeface="Times New Roman" pitchFamily="18" charset="0"/>
                <a:ea typeface="宋体" pitchFamily="2" charset="-122"/>
              </a:rPr>
              <a:t> 5</a:t>
            </a:r>
          </a:p>
          <a:p>
            <a:pPr algn="just"/>
            <a:r>
              <a:rPr lang="en-US" altLang="zh-CN" sz="1867" b="1" dirty="0">
                <a:latin typeface="Times New Roman" pitchFamily="18" charset="0"/>
                <a:ea typeface="宋体" pitchFamily="2" charset="-122"/>
              </a:rPr>
              <a:t> 20</a:t>
            </a:r>
          </a:p>
          <a:p>
            <a:pPr algn="just"/>
            <a:r>
              <a:rPr lang="en-US" altLang="zh-CN" sz="1867" b="1" dirty="0">
                <a:latin typeface="Times New Roman" pitchFamily="18" charset="0"/>
                <a:ea typeface="宋体" pitchFamily="2" charset="-122"/>
              </a:rPr>
              <a:t>7</a:t>
            </a:r>
          </a:p>
          <a:p>
            <a:pPr algn="just"/>
            <a:r>
              <a:rPr lang="en-US" altLang="zh-CN" sz="1867" b="1" dirty="0">
                <a:latin typeface="Times New Roman" pitchFamily="18" charset="0"/>
                <a:ea typeface="宋体" pitchFamily="2" charset="-122"/>
              </a:rPr>
              <a:t> 8</a:t>
            </a:r>
          </a:p>
          <a:p>
            <a:pPr algn="just"/>
            <a:r>
              <a:rPr lang="en-US" altLang="zh-CN" sz="1867" b="1" dirty="0">
                <a:latin typeface="Times New Roman" pitchFamily="18" charset="0"/>
                <a:ea typeface="宋体" pitchFamily="2" charset="-122"/>
              </a:rPr>
              <a:t> 9</a:t>
            </a:r>
          </a:p>
          <a:p>
            <a:pPr algn="just"/>
            <a:r>
              <a:rPr lang="en-US" altLang="zh-CN" sz="1867" b="1" dirty="0">
                <a:latin typeface="Times New Roman" pitchFamily="18" charset="0"/>
                <a:ea typeface="宋体" pitchFamily="2" charset="-122"/>
              </a:rPr>
              <a:t> 10</a:t>
            </a:r>
            <a:endParaRPr lang="en-US" altLang="zh-CN" sz="1867" b="1"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edg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2066" name="Rectangle 2"/>
          <p:cNvSpPr>
            <a:spLocks noGrp="1" noChangeArrowheads="1"/>
          </p:cNvSpPr>
          <p:nvPr>
            <p:ph type="title"/>
          </p:nvPr>
        </p:nvSpPr>
        <p:spPr/>
        <p:txBody>
          <a:bodyPr/>
          <a:lstStyle/>
          <a:p>
            <a:pPr eaLnBrk="1" hangingPunct="1">
              <a:defRPr/>
            </a:pPr>
            <a:r>
              <a:rPr lang="zh-CN" altLang="en-US" dirty="0"/>
              <a:t>基于文件的</a:t>
            </a:r>
            <a:r>
              <a:rPr lang="en-US" altLang="zh-CN" dirty="0"/>
              <a:t>I/O</a:t>
            </a:r>
          </a:p>
        </p:txBody>
      </p:sp>
      <p:sp>
        <p:nvSpPr>
          <p:cNvPr id="412675" name="Rectangle 3"/>
          <p:cNvSpPr>
            <a:spLocks noGrp="1" noChangeArrowheads="1"/>
          </p:cNvSpPr>
          <p:nvPr>
            <p:ph idx="4294967295"/>
          </p:nvPr>
        </p:nvSpPr>
        <p:spPr>
          <a:xfrm>
            <a:off x="0" y="1476375"/>
            <a:ext cx="7434263" cy="4114800"/>
          </a:xfrm>
        </p:spPr>
        <p:txBody>
          <a:bodyPr/>
          <a:lstStyle/>
          <a:p>
            <a:pPr>
              <a:lnSpc>
                <a:spcPct val="150000"/>
              </a:lnSpc>
            </a:pPr>
            <a:r>
              <a:rPr lang="zh-CN" altLang="en-US" dirty="0"/>
              <a:t>流式文件</a:t>
            </a:r>
          </a:p>
          <a:p>
            <a:pPr eaLnBrk="1" hangingPunct="1">
              <a:lnSpc>
                <a:spcPct val="150000"/>
              </a:lnSpc>
            </a:pPr>
            <a:r>
              <a:rPr lang="zh-CN" altLang="en-US" dirty="0"/>
              <a:t>文件的顺序访问</a:t>
            </a:r>
          </a:p>
          <a:p>
            <a:pPr eaLnBrk="1" hangingPunct="1">
              <a:lnSpc>
                <a:spcPct val="150000"/>
              </a:lnSpc>
            </a:pPr>
            <a:r>
              <a:rPr lang="zh-CN" altLang="en-US" dirty="0"/>
              <a:t>文件的随机访问</a:t>
            </a:r>
          </a:p>
          <a:p>
            <a:pPr eaLnBrk="1" hangingPunct="1">
              <a:lnSpc>
                <a:spcPct val="150000"/>
              </a:lnSpc>
            </a:pPr>
            <a:r>
              <a:rPr lang="zh-CN" altLang="en-US" dirty="0"/>
              <a:t>访问有记录概念的文件</a:t>
            </a:r>
          </a:p>
        </p:txBody>
      </p:sp>
      <p:sp>
        <p:nvSpPr>
          <p:cNvPr id="4" name="灯片编号占位符 3"/>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311</a:t>
            </a:fld>
            <a:endParaRPr kumimoji="0" 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12675">
                                            <p:txEl>
                                              <p:pRg st="3" end="3"/>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42" name="Rectangle 2"/>
          <p:cNvSpPr>
            <a:spLocks noGrp="1" noChangeArrowheads="1"/>
          </p:cNvSpPr>
          <p:nvPr>
            <p:ph type="title"/>
          </p:nvPr>
        </p:nvSpPr>
        <p:spPr/>
        <p:txBody>
          <a:bodyPr/>
          <a:lstStyle/>
          <a:p>
            <a:pPr eaLnBrk="1" hangingPunct="1">
              <a:defRPr/>
            </a:pPr>
            <a:r>
              <a:rPr lang="zh-CN" altLang="en-US" dirty="0"/>
              <a:t>实例：</a:t>
            </a:r>
            <a:r>
              <a:rPr lang="zh-CN" altLang="pt-BR" dirty="0"/>
              <a:t>图书馆的书目管理系统</a:t>
            </a:r>
            <a:endParaRPr lang="zh-CN" altLang="en-US" dirty="0"/>
          </a:p>
        </p:txBody>
      </p:sp>
      <p:sp>
        <p:nvSpPr>
          <p:cNvPr id="445443" name="Rectangle 3"/>
          <p:cNvSpPr>
            <a:spLocks noGrp="1" noChangeArrowheads="1"/>
          </p:cNvSpPr>
          <p:nvPr>
            <p:ph idx="4294967295"/>
          </p:nvPr>
        </p:nvSpPr>
        <p:spPr>
          <a:xfrm>
            <a:off x="0" y="1447800"/>
            <a:ext cx="8315325" cy="4772025"/>
          </a:xfrm>
        </p:spPr>
        <p:txBody>
          <a:bodyPr>
            <a:normAutofit/>
          </a:bodyPr>
          <a:lstStyle/>
          <a:p>
            <a:pPr eaLnBrk="1" hangingPunct="1"/>
            <a:r>
              <a:rPr lang="zh-CN" altLang="pt-BR" b="1" dirty="0"/>
              <a:t>每本书需要记录的信息</a:t>
            </a:r>
          </a:p>
          <a:p>
            <a:r>
              <a:rPr lang="zh-CN" altLang="pt-BR" sz="1867" dirty="0"/>
              <a:t>馆藏号（整型数）：要求自动生成</a:t>
            </a:r>
          </a:p>
          <a:p>
            <a:r>
              <a:rPr lang="zh-CN" altLang="pt-BR" sz="1867" dirty="0"/>
              <a:t>书名（最长</a:t>
            </a:r>
            <a:r>
              <a:rPr lang="pt-BR" altLang="zh-CN" sz="1867" dirty="0"/>
              <a:t>20</a:t>
            </a:r>
            <a:r>
              <a:rPr lang="zh-CN" altLang="pt-BR" sz="1867" dirty="0"/>
              <a:t>个字符的字符串）</a:t>
            </a:r>
          </a:p>
          <a:p>
            <a:r>
              <a:rPr lang="zh-CN" altLang="pt-BR" sz="1867" dirty="0"/>
              <a:t>借书标记。借书标记中记录的是借书者的借书证号，假设也是整型数</a:t>
            </a:r>
            <a:r>
              <a:rPr lang="zh-CN" altLang="pt-BR" sz="1333" dirty="0"/>
              <a:t>。</a:t>
            </a:r>
          </a:p>
          <a:p>
            <a:pPr eaLnBrk="1" hangingPunct="1"/>
            <a:endParaRPr lang="en-US" altLang="zh-CN" dirty="0"/>
          </a:p>
          <a:p>
            <a:pPr eaLnBrk="1" hangingPunct="1"/>
            <a:r>
              <a:rPr lang="zh-CN" altLang="pt-BR" b="1" dirty="0"/>
              <a:t>需要实现的功能</a:t>
            </a:r>
          </a:p>
          <a:p>
            <a:r>
              <a:rPr lang="zh-CN" altLang="pt-BR" sz="1867" dirty="0"/>
              <a:t>初始化系统</a:t>
            </a:r>
          </a:p>
          <a:p>
            <a:r>
              <a:rPr lang="zh-CN" altLang="pt-BR" sz="1867" dirty="0"/>
              <a:t>添加书</a:t>
            </a:r>
          </a:p>
          <a:p>
            <a:r>
              <a:rPr lang="zh-CN" altLang="pt-BR" sz="1867" dirty="0"/>
              <a:t>借书</a:t>
            </a:r>
          </a:p>
          <a:p>
            <a:r>
              <a:rPr lang="zh-CN" altLang="pt-BR" sz="1867" dirty="0"/>
              <a:t>还书</a:t>
            </a:r>
          </a:p>
          <a:p>
            <a:r>
              <a:rPr lang="zh-CN" altLang="pt-BR" sz="1867" dirty="0"/>
              <a:t>显示书库信息</a:t>
            </a:r>
            <a:endParaRPr lang="zh-CN" altLang="en-US" sz="1867" dirty="0"/>
          </a:p>
        </p:txBody>
      </p:sp>
      <p:sp>
        <p:nvSpPr>
          <p:cNvPr id="4" name="灯片编号占位符 3"/>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312</a:t>
            </a:fld>
            <a:endParaRPr kumimoji="0" lang="en-US"/>
          </a:p>
        </p:txBody>
      </p:sp>
    </p:spTree>
  </p:cSld>
  <p:clrMapOvr>
    <a:masterClrMapping/>
  </p:clrMapOvr>
  <p:transition spd="med">
    <p:fade/>
  </p:transition>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7666" name="Rectangle 2"/>
          <p:cNvSpPr>
            <a:spLocks noGrp="1" noChangeArrowheads="1"/>
          </p:cNvSpPr>
          <p:nvPr>
            <p:ph type="title"/>
          </p:nvPr>
        </p:nvSpPr>
        <p:spPr/>
        <p:txBody>
          <a:bodyPr/>
          <a:lstStyle/>
          <a:p>
            <a:pPr eaLnBrk="1" hangingPunct="1">
              <a:defRPr/>
            </a:pPr>
            <a:r>
              <a:rPr lang="zh-CN" altLang="en-US" dirty="0"/>
              <a:t>文件设计</a:t>
            </a:r>
          </a:p>
        </p:txBody>
      </p:sp>
      <p:sp>
        <p:nvSpPr>
          <p:cNvPr id="446467" name="Rectangle 3"/>
          <p:cNvSpPr>
            <a:spLocks noGrp="1" noChangeArrowheads="1"/>
          </p:cNvSpPr>
          <p:nvPr>
            <p:ph idx="4294967295"/>
          </p:nvPr>
        </p:nvSpPr>
        <p:spPr>
          <a:xfrm>
            <a:off x="0" y="1504950"/>
            <a:ext cx="6173788" cy="4705350"/>
          </a:xfrm>
        </p:spPr>
        <p:txBody>
          <a:bodyPr>
            <a:normAutofit/>
          </a:bodyPr>
          <a:lstStyle/>
          <a:p>
            <a:pPr>
              <a:lnSpc>
                <a:spcPct val="110000"/>
              </a:lnSpc>
              <a:spcBef>
                <a:spcPts val="800"/>
              </a:spcBef>
            </a:pPr>
            <a:r>
              <a:rPr lang="zh-CN" altLang="en-US" b="1" dirty="0"/>
              <a:t>需要长期保存的信息</a:t>
            </a:r>
            <a:endParaRPr lang="en-US" altLang="zh-CN" b="1" dirty="0"/>
          </a:p>
          <a:p>
            <a:pPr>
              <a:lnSpc>
                <a:spcPct val="110000"/>
              </a:lnSpc>
              <a:spcBef>
                <a:spcPts val="800"/>
              </a:spcBef>
            </a:pPr>
            <a:r>
              <a:rPr lang="zh-CN" altLang="en-US" sz="1867" dirty="0"/>
              <a:t>每本书的信息</a:t>
            </a:r>
            <a:endParaRPr lang="en-US" altLang="zh-CN" sz="1867" dirty="0"/>
          </a:p>
          <a:p>
            <a:pPr>
              <a:lnSpc>
                <a:spcPct val="110000"/>
              </a:lnSpc>
              <a:spcBef>
                <a:spcPts val="800"/>
              </a:spcBef>
            </a:pPr>
            <a:r>
              <a:rPr lang="zh-CN" altLang="en-US" sz="1867" dirty="0"/>
              <a:t>一共有多少本书</a:t>
            </a:r>
            <a:endParaRPr lang="en-US" altLang="zh-CN" sz="1867" dirty="0"/>
          </a:p>
          <a:p>
            <a:pPr marL="0" indent="0">
              <a:lnSpc>
                <a:spcPct val="110000"/>
              </a:lnSpc>
              <a:spcBef>
                <a:spcPts val="800"/>
              </a:spcBef>
            </a:pPr>
            <a:r>
              <a:rPr lang="zh-CN" altLang="en-US" sz="1867" dirty="0"/>
              <a:t>一般情况下，一个文件保存一类信息。但第二个信息只是一个数字，一个文件保存一个数字有点浪费。于是合并为一个文件。</a:t>
            </a:r>
            <a:endParaRPr lang="en-US" altLang="zh-CN" sz="1867" dirty="0"/>
          </a:p>
        </p:txBody>
      </p:sp>
      <p:sp>
        <p:nvSpPr>
          <p:cNvPr id="6" name="灯片编号占位符 5"/>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313</a:t>
            </a:fld>
            <a:endParaRPr kumimoji="0" lang="en-US"/>
          </a:p>
        </p:txBody>
      </p:sp>
      <p:graphicFrame>
        <p:nvGraphicFramePr>
          <p:cNvPr id="4" name="表格 3"/>
          <p:cNvGraphicFramePr>
            <a:graphicFrameLocks noGrp="1"/>
          </p:cNvGraphicFramePr>
          <p:nvPr/>
        </p:nvGraphicFramePr>
        <p:xfrm>
          <a:off x="6734174" y="1640507"/>
          <a:ext cx="2276476" cy="4572000"/>
        </p:xfrm>
        <a:graphic>
          <a:graphicData uri="http://schemas.openxmlformats.org/drawingml/2006/table">
            <a:tbl>
              <a:tblPr firstRow="1" bandRow="1">
                <a:tableStyleId>{5C22544A-7EE6-4342-B048-85BDC9FD1C3A}</a:tableStyleId>
              </a:tblPr>
              <a:tblGrid>
                <a:gridCol w="2276476">
                  <a:extLst>
                    <a:ext uri="{9D8B030D-6E8A-4147-A177-3AD203B41FA5}">
                      <a16:colId xmlns:a16="http://schemas.microsoft.com/office/drawing/2014/main" val="20000"/>
                    </a:ext>
                  </a:extLst>
                </a:gridCol>
              </a:tblGrid>
              <a:tr h="457200">
                <a:tc>
                  <a:txBody>
                    <a:bodyPr/>
                    <a:lstStyle/>
                    <a:p>
                      <a:r>
                        <a:rPr lang="zh-CN" altLang="en-US" sz="1900" b="0" dirty="0">
                          <a:latin typeface="微软雅黑" pitchFamily="34" charset="-122"/>
                          <a:ea typeface="微软雅黑" pitchFamily="34" charset="-122"/>
                        </a:rPr>
                        <a:t>书的数量</a:t>
                      </a:r>
                    </a:p>
                  </a:txBody>
                  <a:tcPr marL="121920" marR="121920">
                    <a:noFill/>
                  </a:tcPr>
                </a:tc>
                <a:extLst>
                  <a:ext uri="{0D108BD9-81ED-4DB2-BD59-A6C34878D82A}">
                    <a16:rowId xmlns:a16="http://schemas.microsoft.com/office/drawing/2014/main" val="10000"/>
                  </a:ext>
                </a:extLst>
              </a:tr>
              <a:tr h="457200">
                <a:tc>
                  <a:txBody>
                    <a:bodyPr/>
                    <a:lstStyle/>
                    <a:p>
                      <a:r>
                        <a:rPr lang="zh-CN" altLang="en-US" sz="1900" b="0" dirty="0">
                          <a:solidFill>
                            <a:schemeClr val="tx1"/>
                          </a:solidFill>
                          <a:latin typeface="微软雅黑" pitchFamily="34" charset="-122"/>
                          <a:ea typeface="微软雅黑" pitchFamily="34" charset="-122"/>
                        </a:rPr>
                        <a:t>第一本书的信息</a:t>
                      </a:r>
                    </a:p>
                  </a:txBody>
                  <a:tcPr marL="121920" marR="121920">
                    <a:noFill/>
                  </a:tcPr>
                </a:tc>
                <a:extLst>
                  <a:ext uri="{0D108BD9-81ED-4DB2-BD59-A6C34878D82A}">
                    <a16:rowId xmlns:a16="http://schemas.microsoft.com/office/drawing/2014/main" val="10001"/>
                  </a:ext>
                </a:extLst>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900" b="0" dirty="0">
                          <a:solidFill>
                            <a:schemeClr val="tx1"/>
                          </a:solidFill>
                          <a:latin typeface="微软雅黑" pitchFamily="34" charset="-122"/>
                          <a:ea typeface="微软雅黑" pitchFamily="34" charset="-122"/>
                        </a:rPr>
                        <a:t>第二本书的信息</a:t>
                      </a:r>
                      <a:endParaRPr lang="zh-CN" altLang="en-US" sz="1900" b="0" dirty="0">
                        <a:latin typeface="微软雅黑" pitchFamily="34" charset="-122"/>
                        <a:ea typeface="微软雅黑" pitchFamily="34" charset="-122"/>
                      </a:endParaRPr>
                    </a:p>
                  </a:txBody>
                  <a:tcPr marL="121920" marR="121920">
                    <a:noFill/>
                  </a:tcPr>
                </a:tc>
                <a:extLst>
                  <a:ext uri="{0D108BD9-81ED-4DB2-BD59-A6C34878D82A}">
                    <a16:rowId xmlns:a16="http://schemas.microsoft.com/office/drawing/2014/main" val="10002"/>
                  </a:ext>
                </a:extLst>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900" b="0" dirty="0">
                          <a:solidFill>
                            <a:schemeClr val="tx1"/>
                          </a:solidFill>
                          <a:latin typeface="微软雅黑" pitchFamily="34" charset="-122"/>
                          <a:ea typeface="微软雅黑" pitchFamily="34" charset="-122"/>
                        </a:rPr>
                        <a:t>第三本书的信息</a:t>
                      </a:r>
                      <a:endParaRPr lang="zh-CN" altLang="en-US" sz="1900" b="0" dirty="0">
                        <a:latin typeface="微软雅黑" pitchFamily="34" charset="-122"/>
                        <a:ea typeface="微软雅黑" pitchFamily="34" charset="-122"/>
                      </a:endParaRPr>
                    </a:p>
                  </a:txBody>
                  <a:tcPr marL="121920" marR="121920">
                    <a:noFill/>
                  </a:tcPr>
                </a:tc>
                <a:extLst>
                  <a:ext uri="{0D108BD9-81ED-4DB2-BD59-A6C34878D82A}">
                    <a16:rowId xmlns:a16="http://schemas.microsoft.com/office/drawing/2014/main" val="10003"/>
                  </a:ext>
                </a:extLst>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900" b="0" dirty="0">
                          <a:solidFill>
                            <a:schemeClr val="tx1"/>
                          </a:solidFill>
                          <a:latin typeface="微软雅黑" pitchFamily="34" charset="-122"/>
                          <a:ea typeface="微软雅黑" pitchFamily="34" charset="-122"/>
                        </a:rPr>
                        <a:t>第四本书的信息</a:t>
                      </a:r>
                      <a:endParaRPr lang="zh-CN" altLang="en-US" sz="1900" b="0" dirty="0">
                        <a:latin typeface="微软雅黑" pitchFamily="34" charset="-122"/>
                        <a:ea typeface="微软雅黑" pitchFamily="34" charset="-122"/>
                      </a:endParaRPr>
                    </a:p>
                  </a:txBody>
                  <a:tcPr marL="121920" marR="121920">
                    <a:noFill/>
                  </a:tcPr>
                </a:tc>
                <a:extLst>
                  <a:ext uri="{0D108BD9-81ED-4DB2-BD59-A6C34878D82A}">
                    <a16:rowId xmlns:a16="http://schemas.microsoft.com/office/drawing/2014/main" val="10004"/>
                  </a:ext>
                </a:extLst>
              </a:tr>
              <a:tr h="457200">
                <a:tc>
                  <a:txBody>
                    <a:bodyPr/>
                    <a:lstStyle/>
                    <a:p>
                      <a:r>
                        <a:rPr lang="en-US" altLang="zh-CN" sz="1900" b="0" dirty="0">
                          <a:solidFill>
                            <a:schemeClr val="tx1"/>
                          </a:solidFill>
                          <a:latin typeface="微软雅黑" pitchFamily="34" charset="-122"/>
                          <a:ea typeface="微软雅黑" pitchFamily="34" charset="-122"/>
                        </a:rPr>
                        <a:t>    ……</a:t>
                      </a:r>
                      <a:endParaRPr lang="zh-CN" altLang="en-US" sz="1900" b="0" dirty="0">
                        <a:solidFill>
                          <a:schemeClr val="tx1"/>
                        </a:solidFill>
                        <a:latin typeface="微软雅黑" pitchFamily="34" charset="-122"/>
                        <a:ea typeface="微软雅黑" pitchFamily="34" charset="-122"/>
                      </a:endParaRPr>
                    </a:p>
                  </a:txBody>
                  <a:tcPr marL="121920" marR="121920">
                    <a:noFill/>
                  </a:tcPr>
                </a:tc>
                <a:extLst>
                  <a:ext uri="{0D108BD9-81ED-4DB2-BD59-A6C34878D82A}">
                    <a16:rowId xmlns:a16="http://schemas.microsoft.com/office/drawing/2014/main" val="10005"/>
                  </a:ext>
                </a:extLst>
              </a:tr>
              <a:tr h="457200">
                <a:tc>
                  <a:txBody>
                    <a:bodyPr/>
                    <a:lstStyle/>
                    <a:p>
                      <a:r>
                        <a:rPr lang="en-US" altLang="zh-CN" sz="1900" b="0" dirty="0">
                          <a:solidFill>
                            <a:schemeClr val="tx1"/>
                          </a:solidFill>
                          <a:latin typeface="微软雅黑" pitchFamily="34" charset="-122"/>
                          <a:ea typeface="微软雅黑" pitchFamily="34" charset="-122"/>
                        </a:rPr>
                        <a:t>     ……</a:t>
                      </a:r>
                      <a:endParaRPr lang="zh-CN" altLang="en-US" sz="1900" b="0" dirty="0">
                        <a:latin typeface="微软雅黑" pitchFamily="34" charset="-122"/>
                        <a:ea typeface="微软雅黑" pitchFamily="34" charset="-122"/>
                      </a:endParaRPr>
                    </a:p>
                  </a:txBody>
                  <a:tcPr marL="121920" marR="121920">
                    <a:noFill/>
                  </a:tcPr>
                </a:tc>
                <a:extLst>
                  <a:ext uri="{0D108BD9-81ED-4DB2-BD59-A6C34878D82A}">
                    <a16:rowId xmlns:a16="http://schemas.microsoft.com/office/drawing/2014/main" val="10006"/>
                  </a:ext>
                </a:extLst>
              </a:tr>
              <a:tr h="457200">
                <a:tc>
                  <a:txBody>
                    <a:bodyPr/>
                    <a:lstStyle/>
                    <a:p>
                      <a:r>
                        <a:rPr lang="en-US" altLang="zh-CN" sz="1900" b="0" dirty="0">
                          <a:solidFill>
                            <a:schemeClr val="tx1"/>
                          </a:solidFill>
                          <a:latin typeface="微软雅黑" pitchFamily="34" charset="-122"/>
                          <a:ea typeface="微软雅黑" pitchFamily="34" charset="-122"/>
                        </a:rPr>
                        <a:t>     ……</a:t>
                      </a:r>
                      <a:endParaRPr lang="zh-CN" altLang="en-US" sz="1900" b="0" dirty="0">
                        <a:latin typeface="微软雅黑" pitchFamily="34" charset="-122"/>
                        <a:ea typeface="微软雅黑" pitchFamily="34" charset="-122"/>
                      </a:endParaRPr>
                    </a:p>
                  </a:txBody>
                  <a:tcPr marL="121920" marR="121920">
                    <a:noFill/>
                  </a:tcPr>
                </a:tc>
                <a:extLst>
                  <a:ext uri="{0D108BD9-81ED-4DB2-BD59-A6C34878D82A}">
                    <a16:rowId xmlns:a16="http://schemas.microsoft.com/office/drawing/2014/main" val="10007"/>
                  </a:ext>
                </a:extLst>
              </a:tr>
              <a:tr h="457200">
                <a:tc>
                  <a:txBody>
                    <a:bodyPr/>
                    <a:lstStyle/>
                    <a:p>
                      <a:r>
                        <a:rPr lang="en-US" altLang="zh-CN" sz="1900" b="0" dirty="0">
                          <a:solidFill>
                            <a:schemeClr val="tx1"/>
                          </a:solidFill>
                          <a:latin typeface="微软雅黑" pitchFamily="34" charset="-122"/>
                          <a:ea typeface="微软雅黑" pitchFamily="34" charset="-122"/>
                        </a:rPr>
                        <a:t>     ……</a:t>
                      </a:r>
                      <a:endParaRPr lang="zh-CN" altLang="en-US" sz="1900" b="0" dirty="0">
                        <a:latin typeface="微软雅黑" pitchFamily="34" charset="-122"/>
                        <a:ea typeface="微软雅黑" pitchFamily="34" charset="-122"/>
                      </a:endParaRPr>
                    </a:p>
                  </a:txBody>
                  <a:tcPr marL="121920" marR="121920">
                    <a:noFill/>
                  </a:tcPr>
                </a:tc>
                <a:extLst>
                  <a:ext uri="{0D108BD9-81ED-4DB2-BD59-A6C34878D82A}">
                    <a16:rowId xmlns:a16="http://schemas.microsoft.com/office/drawing/2014/main" val="10008"/>
                  </a:ext>
                </a:extLst>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900" b="0" dirty="0">
                          <a:solidFill>
                            <a:schemeClr val="tx1"/>
                          </a:solidFill>
                          <a:latin typeface="微软雅黑" pitchFamily="34" charset="-122"/>
                          <a:ea typeface="微软雅黑" pitchFamily="34" charset="-122"/>
                        </a:rPr>
                        <a:t>最后一本书的信息</a:t>
                      </a:r>
                      <a:endParaRPr lang="zh-CN" altLang="en-US" sz="1900" b="0" dirty="0">
                        <a:latin typeface="微软雅黑" pitchFamily="34" charset="-122"/>
                        <a:ea typeface="微软雅黑" pitchFamily="34" charset="-122"/>
                      </a:endParaRPr>
                    </a:p>
                  </a:txBody>
                  <a:tcPr marL="121920" marR="121920">
                    <a:noFill/>
                  </a:tcPr>
                </a:tc>
                <a:extLst>
                  <a:ext uri="{0D108BD9-81ED-4DB2-BD59-A6C34878D82A}">
                    <a16:rowId xmlns:a16="http://schemas.microsoft.com/office/drawing/2014/main" val="10009"/>
                  </a:ext>
                </a:extLst>
              </a:tr>
            </a:tbl>
          </a:graphicData>
        </a:graphic>
      </p:graphicFrame>
      <p:sp>
        <p:nvSpPr>
          <p:cNvPr id="5" name="TextBox 4"/>
          <p:cNvSpPr txBox="1"/>
          <p:nvPr/>
        </p:nvSpPr>
        <p:spPr>
          <a:xfrm>
            <a:off x="1566456" y="4600575"/>
            <a:ext cx="3305176" cy="830997"/>
          </a:xfrm>
          <a:prstGeom prst="rect">
            <a:avLst/>
          </a:prstGeom>
          <a:noFill/>
        </p:spPr>
        <p:txBody>
          <a:bodyPr wrap="square" rtlCol="0">
            <a:spAutoFit/>
          </a:bodyPr>
          <a:lstStyle/>
          <a:p>
            <a:r>
              <a:rPr lang="zh-CN" altLang="en-US" sz="2400" dirty="0"/>
              <a:t>思考</a:t>
            </a:r>
            <a:endParaRPr lang="en-US" altLang="zh-CN" sz="2400" dirty="0"/>
          </a:p>
          <a:p>
            <a:r>
              <a:rPr lang="zh-CN" altLang="en-US" sz="2400" dirty="0"/>
              <a:t>能否不保存书的数量？</a:t>
            </a:r>
          </a:p>
        </p:txBody>
      </p:sp>
      <p:graphicFrame>
        <p:nvGraphicFramePr>
          <p:cNvPr id="7" name="表格 6"/>
          <p:cNvGraphicFramePr>
            <a:graphicFrameLocks noGrp="1"/>
          </p:cNvGraphicFramePr>
          <p:nvPr/>
        </p:nvGraphicFramePr>
        <p:xfrm>
          <a:off x="9610725" y="1642713"/>
          <a:ext cx="2276476" cy="4572000"/>
        </p:xfrm>
        <a:graphic>
          <a:graphicData uri="http://schemas.openxmlformats.org/drawingml/2006/table">
            <a:tbl>
              <a:tblPr firstRow="1" bandRow="1">
                <a:tableStyleId>{5C22544A-7EE6-4342-B048-85BDC9FD1C3A}</a:tableStyleId>
              </a:tblPr>
              <a:tblGrid>
                <a:gridCol w="2276476">
                  <a:extLst>
                    <a:ext uri="{9D8B030D-6E8A-4147-A177-3AD203B41FA5}">
                      <a16:colId xmlns:a16="http://schemas.microsoft.com/office/drawing/2014/main" val="20000"/>
                    </a:ext>
                  </a:extLst>
                </a:gridCol>
              </a:tblGrid>
              <a:tr h="457200">
                <a:tc>
                  <a:txBody>
                    <a:bodyPr/>
                    <a:lstStyle/>
                    <a:p>
                      <a:endParaRPr lang="zh-CN" altLang="en-US" sz="1900" b="0" dirty="0">
                        <a:latin typeface="微软雅黑" pitchFamily="34" charset="-122"/>
                        <a:ea typeface="微软雅黑" pitchFamily="34" charset="-122"/>
                      </a:endParaRPr>
                    </a:p>
                  </a:txBody>
                  <a:tcPr marL="121920" marR="12192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57200">
                <a:tc>
                  <a:txBody>
                    <a:bodyPr/>
                    <a:lstStyle/>
                    <a:p>
                      <a:r>
                        <a:rPr lang="zh-CN" altLang="en-US" sz="1900" b="0" dirty="0">
                          <a:solidFill>
                            <a:schemeClr val="tx1"/>
                          </a:solidFill>
                          <a:latin typeface="微软雅黑" pitchFamily="34" charset="-122"/>
                          <a:ea typeface="微软雅黑" pitchFamily="34" charset="-122"/>
                        </a:rPr>
                        <a:t>第一本书的信息</a:t>
                      </a:r>
                    </a:p>
                  </a:txBody>
                  <a:tcPr marL="121920" marR="121920">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900" b="0" dirty="0">
                          <a:solidFill>
                            <a:schemeClr val="tx1"/>
                          </a:solidFill>
                          <a:latin typeface="微软雅黑" pitchFamily="34" charset="-122"/>
                          <a:ea typeface="微软雅黑" pitchFamily="34" charset="-122"/>
                        </a:rPr>
                        <a:t>第二本书的信息</a:t>
                      </a:r>
                      <a:endParaRPr lang="zh-CN" altLang="en-US" sz="1900" b="0" dirty="0">
                        <a:latin typeface="微软雅黑" pitchFamily="34" charset="-122"/>
                        <a:ea typeface="微软雅黑" pitchFamily="34" charset="-122"/>
                      </a:endParaRPr>
                    </a:p>
                  </a:txBody>
                  <a:tcPr marL="121920" marR="121920">
                    <a:noFill/>
                  </a:tcPr>
                </a:tc>
                <a:extLst>
                  <a:ext uri="{0D108BD9-81ED-4DB2-BD59-A6C34878D82A}">
                    <a16:rowId xmlns:a16="http://schemas.microsoft.com/office/drawing/2014/main" val="10002"/>
                  </a:ext>
                </a:extLst>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900" b="0" dirty="0">
                          <a:solidFill>
                            <a:schemeClr val="tx1"/>
                          </a:solidFill>
                          <a:latin typeface="微软雅黑" pitchFamily="34" charset="-122"/>
                          <a:ea typeface="微软雅黑" pitchFamily="34" charset="-122"/>
                        </a:rPr>
                        <a:t>第三本书的信息</a:t>
                      </a:r>
                      <a:endParaRPr lang="zh-CN" altLang="en-US" sz="1900" b="0" dirty="0">
                        <a:latin typeface="微软雅黑" pitchFamily="34" charset="-122"/>
                        <a:ea typeface="微软雅黑" pitchFamily="34" charset="-122"/>
                      </a:endParaRPr>
                    </a:p>
                  </a:txBody>
                  <a:tcPr marL="121920" marR="121920">
                    <a:noFill/>
                  </a:tcPr>
                </a:tc>
                <a:extLst>
                  <a:ext uri="{0D108BD9-81ED-4DB2-BD59-A6C34878D82A}">
                    <a16:rowId xmlns:a16="http://schemas.microsoft.com/office/drawing/2014/main" val="10003"/>
                  </a:ext>
                </a:extLst>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900" b="0" dirty="0">
                          <a:solidFill>
                            <a:schemeClr val="tx1"/>
                          </a:solidFill>
                          <a:latin typeface="微软雅黑" pitchFamily="34" charset="-122"/>
                          <a:ea typeface="微软雅黑" pitchFamily="34" charset="-122"/>
                        </a:rPr>
                        <a:t>第四本书的信息</a:t>
                      </a:r>
                      <a:endParaRPr lang="zh-CN" altLang="en-US" sz="1900" b="0" dirty="0">
                        <a:latin typeface="微软雅黑" pitchFamily="34" charset="-122"/>
                        <a:ea typeface="微软雅黑" pitchFamily="34" charset="-122"/>
                      </a:endParaRPr>
                    </a:p>
                  </a:txBody>
                  <a:tcPr marL="121920" marR="121920">
                    <a:noFill/>
                  </a:tcPr>
                </a:tc>
                <a:extLst>
                  <a:ext uri="{0D108BD9-81ED-4DB2-BD59-A6C34878D82A}">
                    <a16:rowId xmlns:a16="http://schemas.microsoft.com/office/drawing/2014/main" val="10004"/>
                  </a:ext>
                </a:extLst>
              </a:tr>
              <a:tr h="457200">
                <a:tc>
                  <a:txBody>
                    <a:bodyPr/>
                    <a:lstStyle/>
                    <a:p>
                      <a:r>
                        <a:rPr lang="en-US" altLang="zh-CN" sz="1900" b="0" dirty="0">
                          <a:solidFill>
                            <a:schemeClr val="tx1"/>
                          </a:solidFill>
                          <a:latin typeface="微软雅黑" pitchFamily="34" charset="-122"/>
                          <a:ea typeface="微软雅黑" pitchFamily="34" charset="-122"/>
                        </a:rPr>
                        <a:t>    ……</a:t>
                      </a:r>
                      <a:endParaRPr lang="zh-CN" altLang="en-US" sz="1900" b="0" dirty="0">
                        <a:solidFill>
                          <a:schemeClr val="tx1"/>
                        </a:solidFill>
                        <a:latin typeface="微软雅黑" pitchFamily="34" charset="-122"/>
                        <a:ea typeface="微软雅黑" pitchFamily="34" charset="-122"/>
                      </a:endParaRPr>
                    </a:p>
                  </a:txBody>
                  <a:tcPr marL="121920" marR="121920">
                    <a:noFill/>
                  </a:tcPr>
                </a:tc>
                <a:extLst>
                  <a:ext uri="{0D108BD9-81ED-4DB2-BD59-A6C34878D82A}">
                    <a16:rowId xmlns:a16="http://schemas.microsoft.com/office/drawing/2014/main" val="10005"/>
                  </a:ext>
                </a:extLst>
              </a:tr>
              <a:tr h="457200">
                <a:tc>
                  <a:txBody>
                    <a:bodyPr/>
                    <a:lstStyle/>
                    <a:p>
                      <a:r>
                        <a:rPr lang="en-US" altLang="zh-CN" sz="1900" b="0" dirty="0">
                          <a:solidFill>
                            <a:schemeClr val="tx1"/>
                          </a:solidFill>
                          <a:latin typeface="微软雅黑" pitchFamily="34" charset="-122"/>
                          <a:ea typeface="微软雅黑" pitchFamily="34" charset="-122"/>
                        </a:rPr>
                        <a:t>     ……</a:t>
                      </a:r>
                      <a:endParaRPr lang="zh-CN" altLang="en-US" sz="1900" b="0" dirty="0">
                        <a:latin typeface="微软雅黑" pitchFamily="34" charset="-122"/>
                        <a:ea typeface="微软雅黑" pitchFamily="34" charset="-122"/>
                      </a:endParaRPr>
                    </a:p>
                  </a:txBody>
                  <a:tcPr marL="121920" marR="121920">
                    <a:noFill/>
                  </a:tcPr>
                </a:tc>
                <a:extLst>
                  <a:ext uri="{0D108BD9-81ED-4DB2-BD59-A6C34878D82A}">
                    <a16:rowId xmlns:a16="http://schemas.microsoft.com/office/drawing/2014/main" val="10006"/>
                  </a:ext>
                </a:extLst>
              </a:tr>
              <a:tr h="457200">
                <a:tc>
                  <a:txBody>
                    <a:bodyPr/>
                    <a:lstStyle/>
                    <a:p>
                      <a:r>
                        <a:rPr lang="en-US" altLang="zh-CN" sz="1900" b="0" dirty="0">
                          <a:solidFill>
                            <a:schemeClr val="tx1"/>
                          </a:solidFill>
                          <a:latin typeface="微软雅黑" pitchFamily="34" charset="-122"/>
                          <a:ea typeface="微软雅黑" pitchFamily="34" charset="-122"/>
                        </a:rPr>
                        <a:t>     ……</a:t>
                      </a:r>
                      <a:endParaRPr lang="zh-CN" altLang="en-US" sz="1900" b="0" dirty="0">
                        <a:latin typeface="微软雅黑" pitchFamily="34" charset="-122"/>
                        <a:ea typeface="微软雅黑" pitchFamily="34" charset="-122"/>
                      </a:endParaRPr>
                    </a:p>
                  </a:txBody>
                  <a:tcPr marL="121920" marR="121920">
                    <a:noFill/>
                  </a:tcPr>
                </a:tc>
                <a:extLst>
                  <a:ext uri="{0D108BD9-81ED-4DB2-BD59-A6C34878D82A}">
                    <a16:rowId xmlns:a16="http://schemas.microsoft.com/office/drawing/2014/main" val="10007"/>
                  </a:ext>
                </a:extLst>
              </a:tr>
              <a:tr h="457200">
                <a:tc>
                  <a:txBody>
                    <a:bodyPr/>
                    <a:lstStyle/>
                    <a:p>
                      <a:r>
                        <a:rPr lang="en-US" altLang="zh-CN" sz="1900" b="0" dirty="0">
                          <a:solidFill>
                            <a:schemeClr val="tx1"/>
                          </a:solidFill>
                          <a:latin typeface="微软雅黑" pitchFamily="34" charset="-122"/>
                          <a:ea typeface="微软雅黑" pitchFamily="34" charset="-122"/>
                        </a:rPr>
                        <a:t>     ……</a:t>
                      </a:r>
                      <a:endParaRPr lang="zh-CN" altLang="en-US" sz="1900" b="0" dirty="0">
                        <a:latin typeface="微软雅黑" pitchFamily="34" charset="-122"/>
                        <a:ea typeface="微软雅黑" pitchFamily="34" charset="-122"/>
                      </a:endParaRPr>
                    </a:p>
                  </a:txBody>
                  <a:tcPr marL="121920" marR="121920">
                    <a:noFill/>
                  </a:tcPr>
                </a:tc>
                <a:extLst>
                  <a:ext uri="{0D108BD9-81ED-4DB2-BD59-A6C34878D82A}">
                    <a16:rowId xmlns:a16="http://schemas.microsoft.com/office/drawing/2014/main" val="10008"/>
                  </a:ext>
                </a:extLst>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900" b="0" dirty="0">
                          <a:solidFill>
                            <a:schemeClr val="tx1"/>
                          </a:solidFill>
                          <a:latin typeface="微软雅黑" pitchFamily="34" charset="-122"/>
                          <a:ea typeface="微软雅黑" pitchFamily="34" charset="-122"/>
                        </a:rPr>
                        <a:t>最后一本书的信息</a:t>
                      </a:r>
                      <a:endParaRPr lang="zh-CN" altLang="en-US" sz="1900" b="0" dirty="0">
                        <a:latin typeface="微软雅黑" pitchFamily="34" charset="-122"/>
                        <a:ea typeface="微软雅黑" pitchFamily="34" charset="-122"/>
                      </a:endParaRPr>
                    </a:p>
                  </a:txBody>
                  <a:tcPr marL="121920" marR="121920">
                    <a:noFill/>
                  </a:tcPr>
                </a:tc>
                <a:extLst>
                  <a:ext uri="{0D108BD9-81ED-4DB2-BD59-A6C34878D82A}">
                    <a16:rowId xmlns:a16="http://schemas.microsoft.com/office/drawing/2014/main" val="10009"/>
                  </a:ext>
                </a:extLst>
              </a:tr>
            </a:tbl>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par>
                          <p:cTn id="13" fill="hold">
                            <p:stCondLst>
                              <p:cond delay="500"/>
                            </p:stCondLst>
                            <p:childTnLst>
                              <p:par>
                                <p:cTn id="14" presetID="6" presetClass="emph" presetSubtype="0" fill="hold" grpId="1" nodeType="afterEffect">
                                  <p:stCondLst>
                                    <p:cond delay="0"/>
                                  </p:stCondLst>
                                  <p:childTnLst>
                                    <p:animScale>
                                      <p:cBhvr>
                                        <p:cTn id="15" dur="2000" fill="hold"/>
                                        <p:tgtEl>
                                          <p:spTgt spid="5"/>
                                        </p:tgtEl>
                                      </p:cBhvr>
                                      <p:by x="150000" y="150000"/>
                                    </p:animScale>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8690" name="Rectangle 2"/>
          <p:cNvSpPr>
            <a:spLocks noGrp="1" noChangeArrowheads="1"/>
          </p:cNvSpPr>
          <p:nvPr>
            <p:ph type="title"/>
          </p:nvPr>
        </p:nvSpPr>
        <p:spPr/>
        <p:txBody>
          <a:bodyPr/>
          <a:lstStyle/>
          <a:p>
            <a:pPr eaLnBrk="1" hangingPunct="1">
              <a:defRPr/>
            </a:pPr>
            <a:r>
              <a:rPr lang="en-US" altLang="zh-CN" dirty="0"/>
              <a:t>book</a:t>
            </a:r>
            <a:r>
              <a:rPr lang="zh-CN" altLang="en-US" dirty="0"/>
              <a:t>类设计</a:t>
            </a:r>
          </a:p>
        </p:txBody>
      </p:sp>
      <p:sp>
        <p:nvSpPr>
          <p:cNvPr id="448515" name="Rectangle 3"/>
          <p:cNvSpPr>
            <a:spLocks noGrp="1" noChangeArrowheads="1"/>
          </p:cNvSpPr>
          <p:nvPr>
            <p:ph idx="4294967295"/>
          </p:nvPr>
        </p:nvSpPr>
        <p:spPr>
          <a:xfrm>
            <a:off x="0" y="1438275"/>
            <a:ext cx="3514725" cy="5149850"/>
          </a:xfrm>
        </p:spPr>
        <p:txBody>
          <a:bodyPr>
            <a:normAutofit/>
          </a:bodyPr>
          <a:lstStyle/>
          <a:p>
            <a:pPr>
              <a:spcBef>
                <a:spcPts val="1600"/>
              </a:spcBef>
            </a:pPr>
            <a:r>
              <a:rPr lang="zh-CN" altLang="pt-BR" b="1" dirty="0"/>
              <a:t>数据成员</a:t>
            </a:r>
          </a:p>
          <a:p>
            <a:pPr>
              <a:spcBef>
                <a:spcPts val="1600"/>
              </a:spcBef>
            </a:pPr>
            <a:r>
              <a:rPr lang="zh-CN" altLang="pt-BR" sz="1867" dirty="0"/>
              <a:t>馆藏号、书名、借书标记</a:t>
            </a:r>
            <a:endParaRPr lang="en-US" altLang="zh-CN" sz="1867" dirty="0"/>
          </a:p>
          <a:p>
            <a:pPr>
              <a:spcBef>
                <a:spcPts val="1600"/>
              </a:spcBef>
            </a:pPr>
            <a:endParaRPr lang="pt-BR" altLang="zh-CN" sz="1867" dirty="0"/>
          </a:p>
          <a:p>
            <a:pPr>
              <a:spcBef>
                <a:spcPts val="1600"/>
              </a:spcBef>
            </a:pPr>
            <a:r>
              <a:rPr lang="zh-CN" altLang="pt-BR" b="1" dirty="0"/>
              <a:t>成员函数</a:t>
            </a:r>
          </a:p>
          <a:p>
            <a:pPr>
              <a:spcBef>
                <a:spcPts val="1600"/>
              </a:spcBef>
            </a:pPr>
            <a:r>
              <a:rPr lang="zh-CN" altLang="pt-BR" sz="1867" dirty="0"/>
              <a:t>构造函数</a:t>
            </a:r>
          </a:p>
          <a:p>
            <a:pPr>
              <a:spcBef>
                <a:spcPts val="1600"/>
              </a:spcBef>
            </a:pPr>
            <a:r>
              <a:rPr lang="zh-CN" altLang="pt-BR" sz="1867" dirty="0"/>
              <a:t>借书</a:t>
            </a:r>
          </a:p>
          <a:p>
            <a:pPr>
              <a:spcBef>
                <a:spcPts val="1600"/>
              </a:spcBef>
            </a:pPr>
            <a:r>
              <a:rPr lang="zh-CN" altLang="pt-BR" sz="1867" dirty="0"/>
              <a:t>还书</a:t>
            </a:r>
          </a:p>
          <a:p>
            <a:pPr>
              <a:spcBef>
                <a:spcPts val="1600"/>
              </a:spcBef>
            </a:pPr>
            <a:r>
              <a:rPr lang="zh-CN" altLang="pt-BR" sz="1867" dirty="0"/>
              <a:t>显示书的详细信息</a:t>
            </a:r>
          </a:p>
        </p:txBody>
      </p:sp>
      <p:sp>
        <p:nvSpPr>
          <p:cNvPr id="5" name="灯片编号占位符 4"/>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314</a:t>
            </a:fld>
            <a:endParaRPr kumimoji="0" lang="en-US"/>
          </a:p>
        </p:txBody>
      </p:sp>
      <p:sp>
        <p:nvSpPr>
          <p:cNvPr id="4" name="Rectangle 3"/>
          <p:cNvSpPr txBox="1">
            <a:spLocks noChangeArrowheads="1"/>
          </p:cNvSpPr>
          <p:nvPr/>
        </p:nvSpPr>
        <p:spPr>
          <a:xfrm>
            <a:off x="4849284" y="857251"/>
            <a:ext cx="5742517" cy="6000749"/>
          </a:xfrm>
          <a:prstGeom prst="rect">
            <a:avLst/>
          </a:prstGeom>
        </p:spPr>
        <p:txBody>
          <a:bodyPr vert="horz">
            <a:normAutofit fontScale="70000" lnSpcReduction="20000"/>
          </a:bodyPr>
          <a:lstStyle/>
          <a:p>
            <a:pPr marL="560818" indent="-512051" defTabSz="1219170">
              <a:lnSpc>
                <a:spcPct val="120000"/>
              </a:lnSpc>
              <a:spcAft>
                <a:spcPts val="800"/>
              </a:spcAft>
              <a:buClr>
                <a:schemeClr val="accent1"/>
              </a:buClr>
              <a:buSzPct val="80000"/>
              <a:defRPr/>
            </a:pPr>
            <a:r>
              <a:rPr lang="en-US" altLang="zh-CN" sz="3467" b="1" dirty="0" err="1">
                <a:latin typeface="微软雅黑" pitchFamily="34" charset="-122"/>
                <a:ea typeface="微软雅黑" pitchFamily="34" charset="-122"/>
              </a:rPr>
              <a:t>book.h</a:t>
            </a:r>
            <a:r>
              <a:rPr lang="zh-CN" altLang="en-US" sz="3467" b="1" dirty="0">
                <a:latin typeface="微软雅黑" pitchFamily="34" charset="-122"/>
                <a:ea typeface="微软雅黑" pitchFamily="34" charset="-122"/>
              </a:rPr>
              <a:t>文件</a:t>
            </a:r>
            <a:endParaRPr lang="en-US" altLang="zh-CN" sz="3467" b="1" dirty="0">
              <a:latin typeface="微软雅黑" pitchFamily="34" charset="-122"/>
              <a:ea typeface="微软雅黑" pitchFamily="34" charset="-122"/>
            </a:endParaRPr>
          </a:p>
          <a:p>
            <a:pPr marL="560818" indent="-512051" defTabSz="1219170">
              <a:lnSpc>
                <a:spcPct val="120000"/>
              </a:lnSpc>
              <a:buClr>
                <a:schemeClr val="accent1"/>
              </a:buClr>
              <a:buSzPct val="80000"/>
              <a:defRPr/>
            </a:pPr>
            <a:r>
              <a:rPr lang="en-US" altLang="zh-CN" sz="2667" dirty="0">
                <a:latin typeface="微软雅黑" pitchFamily="34" charset="-122"/>
                <a:ea typeface="微软雅黑" pitchFamily="34" charset="-122"/>
              </a:rPr>
              <a:t>#</a:t>
            </a:r>
            <a:r>
              <a:rPr lang="en-US" altLang="zh-CN" sz="2667" dirty="0" err="1">
                <a:latin typeface="微软雅黑" pitchFamily="34" charset="-122"/>
                <a:ea typeface="微软雅黑" pitchFamily="34" charset="-122"/>
              </a:rPr>
              <a:t>ifndef</a:t>
            </a:r>
            <a:r>
              <a:rPr lang="en-US" altLang="zh-CN" sz="2667" dirty="0">
                <a:latin typeface="微软雅黑" pitchFamily="34" charset="-122"/>
                <a:ea typeface="微软雅黑" pitchFamily="34" charset="-122"/>
              </a:rPr>
              <a:t> _</a:t>
            </a:r>
            <a:r>
              <a:rPr lang="en-US" altLang="zh-CN" sz="2667" dirty="0" err="1">
                <a:latin typeface="微软雅黑" pitchFamily="34" charset="-122"/>
                <a:ea typeface="微软雅黑" pitchFamily="34" charset="-122"/>
              </a:rPr>
              <a:t>book_h</a:t>
            </a:r>
            <a:r>
              <a:rPr lang="en-US" altLang="zh-CN" sz="2667" dirty="0">
                <a:latin typeface="微软雅黑" pitchFamily="34" charset="-122"/>
                <a:ea typeface="微软雅黑" pitchFamily="34" charset="-122"/>
              </a:rPr>
              <a:t>                               </a:t>
            </a:r>
          </a:p>
          <a:p>
            <a:pPr marL="560818" indent="-512051" defTabSz="1219170">
              <a:lnSpc>
                <a:spcPct val="120000"/>
              </a:lnSpc>
              <a:buClr>
                <a:schemeClr val="accent1"/>
              </a:buClr>
              <a:buSzPct val="80000"/>
              <a:defRPr/>
            </a:pPr>
            <a:r>
              <a:rPr lang="en-US" altLang="zh-CN" sz="2667" dirty="0">
                <a:latin typeface="微软雅黑" pitchFamily="34" charset="-122"/>
                <a:ea typeface="微软雅黑" pitchFamily="34" charset="-122"/>
              </a:rPr>
              <a:t>#define _</a:t>
            </a:r>
            <a:r>
              <a:rPr lang="en-US" altLang="zh-CN" sz="2667" dirty="0" err="1">
                <a:latin typeface="微软雅黑" pitchFamily="34" charset="-122"/>
                <a:ea typeface="微软雅黑" pitchFamily="34" charset="-122"/>
              </a:rPr>
              <a:t>book_h</a:t>
            </a:r>
            <a:endParaRPr lang="en-US" altLang="zh-CN" sz="2667" dirty="0">
              <a:latin typeface="微软雅黑" pitchFamily="34" charset="-122"/>
              <a:ea typeface="微软雅黑" pitchFamily="34" charset="-122"/>
            </a:endParaRPr>
          </a:p>
          <a:p>
            <a:pPr marL="560818" indent="-512051" defTabSz="1219170">
              <a:lnSpc>
                <a:spcPct val="120000"/>
              </a:lnSpc>
              <a:buClr>
                <a:schemeClr val="accent1"/>
              </a:buClr>
              <a:buSzPct val="80000"/>
              <a:defRPr/>
            </a:pPr>
            <a:r>
              <a:rPr lang="en-US" altLang="zh-CN" sz="2667" dirty="0">
                <a:latin typeface="微软雅黑" pitchFamily="34" charset="-122"/>
                <a:ea typeface="微软雅黑" pitchFamily="34" charset="-122"/>
              </a:rPr>
              <a:t>#include &lt;</a:t>
            </a:r>
            <a:r>
              <a:rPr lang="en-US" altLang="zh-CN" sz="2667" dirty="0" err="1">
                <a:latin typeface="微软雅黑" pitchFamily="34" charset="-122"/>
                <a:ea typeface="微软雅黑" pitchFamily="34" charset="-122"/>
              </a:rPr>
              <a:t>cstring</a:t>
            </a:r>
            <a:r>
              <a:rPr lang="en-US" altLang="zh-CN" sz="2667" dirty="0">
                <a:latin typeface="微软雅黑" pitchFamily="34" charset="-122"/>
                <a:ea typeface="微软雅黑" pitchFamily="34" charset="-122"/>
              </a:rPr>
              <a:t>&gt;</a:t>
            </a:r>
          </a:p>
          <a:p>
            <a:pPr marL="560818" indent="-512051" defTabSz="1219170">
              <a:lnSpc>
                <a:spcPct val="120000"/>
              </a:lnSpc>
              <a:buClr>
                <a:schemeClr val="accent1"/>
              </a:buClr>
              <a:buSzPct val="80000"/>
              <a:defRPr/>
            </a:pPr>
            <a:r>
              <a:rPr lang="en-US" altLang="zh-CN" sz="2667" dirty="0">
                <a:latin typeface="微软雅黑" pitchFamily="34" charset="-122"/>
                <a:ea typeface="微软雅黑" pitchFamily="34" charset="-122"/>
              </a:rPr>
              <a:t>#include &lt;</a:t>
            </a:r>
            <a:r>
              <a:rPr lang="en-US" altLang="zh-CN" sz="2667" dirty="0" err="1">
                <a:latin typeface="微软雅黑" pitchFamily="34" charset="-122"/>
                <a:ea typeface="微软雅黑" pitchFamily="34" charset="-122"/>
              </a:rPr>
              <a:t>iostream</a:t>
            </a:r>
            <a:r>
              <a:rPr lang="en-US" altLang="zh-CN" sz="2667" dirty="0">
                <a:latin typeface="微软雅黑" pitchFamily="34" charset="-122"/>
                <a:ea typeface="微软雅黑" pitchFamily="34" charset="-122"/>
              </a:rPr>
              <a:t>&gt;</a:t>
            </a:r>
          </a:p>
          <a:p>
            <a:pPr marL="560818" indent="-512051" defTabSz="1219170">
              <a:lnSpc>
                <a:spcPct val="120000"/>
              </a:lnSpc>
              <a:buClr>
                <a:schemeClr val="accent1"/>
              </a:buClr>
              <a:buSzPct val="80000"/>
              <a:defRPr/>
            </a:pPr>
            <a:r>
              <a:rPr lang="en-US" altLang="zh-CN" sz="2667" dirty="0">
                <a:latin typeface="微软雅黑" pitchFamily="34" charset="-122"/>
                <a:ea typeface="微软雅黑" pitchFamily="34" charset="-122"/>
              </a:rPr>
              <a:t>#include &lt;</a:t>
            </a:r>
            <a:r>
              <a:rPr lang="en-US" altLang="zh-CN" sz="2667" dirty="0" err="1">
                <a:latin typeface="微软雅黑" pitchFamily="34" charset="-122"/>
                <a:ea typeface="微软雅黑" pitchFamily="34" charset="-122"/>
              </a:rPr>
              <a:t>iomanip</a:t>
            </a:r>
            <a:r>
              <a:rPr lang="en-US" altLang="zh-CN" sz="2667" dirty="0">
                <a:latin typeface="微软雅黑" pitchFamily="34" charset="-122"/>
                <a:ea typeface="微软雅黑" pitchFamily="34" charset="-122"/>
              </a:rPr>
              <a:t>&gt;</a:t>
            </a:r>
          </a:p>
          <a:p>
            <a:pPr marL="560818" indent="-512051" defTabSz="1219170">
              <a:lnSpc>
                <a:spcPct val="120000"/>
              </a:lnSpc>
              <a:buClr>
                <a:schemeClr val="accent1"/>
              </a:buClr>
              <a:buSzPct val="80000"/>
              <a:defRPr/>
            </a:pPr>
            <a:r>
              <a:rPr lang="en-US" altLang="zh-CN" sz="2667" dirty="0">
                <a:latin typeface="微软雅黑" pitchFamily="34" charset="-122"/>
                <a:ea typeface="微软雅黑" pitchFamily="34" charset="-122"/>
              </a:rPr>
              <a:t>#include &lt;</a:t>
            </a:r>
            <a:r>
              <a:rPr lang="en-US" altLang="zh-CN" sz="2667" dirty="0" err="1">
                <a:latin typeface="微软雅黑" pitchFamily="34" charset="-122"/>
                <a:ea typeface="微软雅黑" pitchFamily="34" charset="-122"/>
              </a:rPr>
              <a:t>fstream</a:t>
            </a:r>
            <a:r>
              <a:rPr lang="en-US" altLang="zh-CN" sz="2667" dirty="0">
                <a:latin typeface="微软雅黑" pitchFamily="34" charset="-122"/>
                <a:ea typeface="微软雅黑" pitchFamily="34" charset="-122"/>
              </a:rPr>
              <a:t>&gt;</a:t>
            </a:r>
          </a:p>
          <a:p>
            <a:pPr marL="560818" indent="-512051" defTabSz="1219170">
              <a:lnSpc>
                <a:spcPct val="120000"/>
              </a:lnSpc>
              <a:buClr>
                <a:schemeClr val="accent1"/>
              </a:buClr>
              <a:buSzPct val="80000"/>
              <a:defRPr/>
            </a:pPr>
            <a:r>
              <a:rPr lang="en-US" altLang="zh-CN" sz="2667" dirty="0">
                <a:latin typeface="微软雅黑" pitchFamily="34" charset="-122"/>
                <a:ea typeface="微软雅黑" pitchFamily="34" charset="-122"/>
              </a:rPr>
              <a:t>using namespace std;</a:t>
            </a:r>
          </a:p>
          <a:p>
            <a:pPr marL="560818" indent="-512051" defTabSz="1219170">
              <a:lnSpc>
                <a:spcPct val="120000"/>
              </a:lnSpc>
              <a:buClr>
                <a:schemeClr val="accent1"/>
              </a:buClr>
              <a:buSzPct val="80000"/>
              <a:defRPr/>
            </a:pPr>
            <a:r>
              <a:rPr lang="en-US" altLang="zh-CN" sz="2667" dirty="0">
                <a:latin typeface="微软雅黑" pitchFamily="34" charset="-122"/>
                <a:ea typeface="微软雅黑" pitchFamily="34" charset="-122"/>
              </a:rPr>
              <a:t>class Book {</a:t>
            </a:r>
            <a:endParaRPr lang="zh-CN" altLang="en-US" sz="2667" dirty="0">
              <a:latin typeface="微软雅黑" pitchFamily="34" charset="-122"/>
              <a:ea typeface="微软雅黑" pitchFamily="34" charset="-122"/>
            </a:endParaRPr>
          </a:p>
          <a:p>
            <a:pPr marL="560818" indent="-512051" defTabSz="1219170">
              <a:lnSpc>
                <a:spcPct val="120000"/>
              </a:lnSpc>
              <a:buClr>
                <a:schemeClr val="accent1"/>
              </a:buClr>
              <a:buSzPct val="80000"/>
              <a:defRPr/>
            </a:pPr>
            <a:r>
              <a:rPr lang="en-US" altLang="zh-CN" sz="2667" dirty="0">
                <a:latin typeface="微软雅黑" pitchFamily="34" charset="-122"/>
                <a:ea typeface="微软雅黑" pitchFamily="34" charset="-122"/>
              </a:rPr>
              <a:t>    </a:t>
            </a:r>
            <a:r>
              <a:rPr lang="en-US" altLang="zh-CN" sz="2667" dirty="0" err="1">
                <a:latin typeface="微软雅黑" pitchFamily="34" charset="-122"/>
                <a:ea typeface="微软雅黑" pitchFamily="34" charset="-122"/>
              </a:rPr>
              <a:t>int</a:t>
            </a:r>
            <a:r>
              <a:rPr lang="en-US" altLang="zh-CN" sz="2667" dirty="0">
                <a:latin typeface="微软雅黑" pitchFamily="34" charset="-122"/>
                <a:ea typeface="微软雅黑" pitchFamily="34" charset="-122"/>
              </a:rPr>
              <a:t> no;</a:t>
            </a:r>
            <a:endParaRPr lang="zh-CN" altLang="en-US" sz="2667" dirty="0">
              <a:latin typeface="微软雅黑" pitchFamily="34" charset="-122"/>
              <a:ea typeface="微软雅黑" pitchFamily="34" charset="-122"/>
            </a:endParaRPr>
          </a:p>
          <a:p>
            <a:pPr marL="560818" indent="-512051" defTabSz="1219170">
              <a:lnSpc>
                <a:spcPct val="120000"/>
              </a:lnSpc>
              <a:buClr>
                <a:schemeClr val="accent1"/>
              </a:buClr>
              <a:buSzPct val="80000"/>
              <a:defRPr/>
            </a:pPr>
            <a:r>
              <a:rPr lang="en-US" altLang="zh-CN" sz="2667" dirty="0">
                <a:latin typeface="微软雅黑" pitchFamily="34" charset="-122"/>
                <a:ea typeface="微软雅黑" pitchFamily="34" charset="-122"/>
              </a:rPr>
              <a:t>    char name[20];</a:t>
            </a:r>
            <a:endParaRPr lang="zh-CN" altLang="en-US" sz="2667" dirty="0">
              <a:latin typeface="微软雅黑" pitchFamily="34" charset="-122"/>
              <a:ea typeface="微软雅黑" pitchFamily="34" charset="-122"/>
            </a:endParaRPr>
          </a:p>
          <a:p>
            <a:pPr marL="560818" indent="-512051" defTabSz="1219170">
              <a:lnSpc>
                <a:spcPct val="120000"/>
              </a:lnSpc>
              <a:buClr>
                <a:schemeClr val="accent1"/>
              </a:buClr>
              <a:buSzPct val="80000"/>
              <a:defRPr/>
            </a:pPr>
            <a:r>
              <a:rPr lang="en-US" altLang="zh-CN" sz="2667" dirty="0">
                <a:latin typeface="微软雅黑" pitchFamily="34" charset="-122"/>
                <a:ea typeface="微软雅黑" pitchFamily="34" charset="-122"/>
              </a:rPr>
              <a:t>    </a:t>
            </a:r>
            <a:r>
              <a:rPr lang="en-US" altLang="zh-CN" sz="2667" dirty="0" err="1">
                <a:latin typeface="微软雅黑" pitchFamily="34" charset="-122"/>
                <a:ea typeface="微软雅黑" pitchFamily="34" charset="-122"/>
              </a:rPr>
              <a:t>int</a:t>
            </a:r>
            <a:r>
              <a:rPr lang="en-US" altLang="zh-CN" sz="2667" dirty="0">
                <a:latin typeface="微软雅黑" pitchFamily="34" charset="-122"/>
                <a:ea typeface="微软雅黑" pitchFamily="34" charset="-122"/>
              </a:rPr>
              <a:t> borrowed;</a:t>
            </a:r>
            <a:endParaRPr lang="zh-CN" altLang="en-US" sz="2667" dirty="0">
              <a:latin typeface="微软雅黑" pitchFamily="34" charset="-122"/>
              <a:ea typeface="微软雅黑" pitchFamily="34" charset="-122"/>
            </a:endParaRPr>
          </a:p>
          <a:p>
            <a:pPr marL="560818" indent="-512051" defTabSz="1219170">
              <a:lnSpc>
                <a:spcPct val="120000"/>
              </a:lnSpc>
              <a:buClr>
                <a:schemeClr val="accent1"/>
              </a:buClr>
              <a:buSzPct val="80000"/>
              <a:defRPr/>
            </a:pPr>
            <a:r>
              <a:rPr lang="en-US" altLang="zh-CN" sz="2667" dirty="0">
                <a:latin typeface="微软雅黑" pitchFamily="34" charset="-122"/>
                <a:ea typeface="微软雅黑" pitchFamily="34" charset="-122"/>
              </a:rPr>
              <a:t>public:</a:t>
            </a:r>
            <a:endParaRPr lang="zh-CN" altLang="en-US" sz="2667" dirty="0">
              <a:latin typeface="微软雅黑" pitchFamily="34" charset="-122"/>
              <a:ea typeface="微软雅黑" pitchFamily="34" charset="-122"/>
            </a:endParaRPr>
          </a:p>
          <a:p>
            <a:pPr marL="560818" indent="-512051" defTabSz="1219170">
              <a:lnSpc>
                <a:spcPct val="120000"/>
              </a:lnSpc>
              <a:buClr>
                <a:schemeClr val="accent1"/>
              </a:buClr>
              <a:buSzPct val="80000"/>
              <a:defRPr/>
            </a:pPr>
            <a:r>
              <a:rPr lang="en-US" altLang="zh-CN" sz="2667" dirty="0">
                <a:latin typeface="微软雅黑" pitchFamily="34" charset="-122"/>
                <a:ea typeface="微软雅黑" pitchFamily="34" charset="-122"/>
              </a:rPr>
              <a:t>    Book(const char *s = "", </a:t>
            </a:r>
            <a:r>
              <a:rPr lang="en-US" altLang="zh-CN" sz="2667" dirty="0" err="1">
                <a:latin typeface="微软雅黑" pitchFamily="34" charset="-122"/>
                <a:ea typeface="微软雅黑" pitchFamily="34" charset="-122"/>
              </a:rPr>
              <a:t>int</a:t>
            </a:r>
            <a:r>
              <a:rPr lang="en-US" altLang="zh-CN" sz="2667" dirty="0">
                <a:latin typeface="微软雅黑" pitchFamily="34" charset="-122"/>
                <a:ea typeface="微软雅黑" pitchFamily="34" charset="-122"/>
              </a:rPr>
              <a:t> </a:t>
            </a:r>
            <a:r>
              <a:rPr lang="en-US" altLang="zh-CN" sz="2667" dirty="0" err="1">
                <a:latin typeface="微软雅黑" pitchFamily="34" charset="-122"/>
                <a:ea typeface="微软雅黑" pitchFamily="34" charset="-122"/>
              </a:rPr>
              <a:t>total_no</a:t>
            </a:r>
            <a:r>
              <a:rPr lang="en-US" altLang="zh-CN" sz="2667" dirty="0">
                <a:latin typeface="微软雅黑" pitchFamily="34" charset="-122"/>
                <a:ea typeface="微软雅黑" pitchFamily="34" charset="-122"/>
              </a:rPr>
              <a:t> = 0) ;</a:t>
            </a:r>
            <a:endParaRPr lang="zh-CN" altLang="en-US" sz="2667" dirty="0">
              <a:latin typeface="微软雅黑" pitchFamily="34" charset="-122"/>
              <a:ea typeface="微软雅黑" pitchFamily="34" charset="-122"/>
            </a:endParaRPr>
          </a:p>
          <a:p>
            <a:pPr marL="560818" indent="-512051" defTabSz="1219170">
              <a:lnSpc>
                <a:spcPct val="120000"/>
              </a:lnSpc>
              <a:buClr>
                <a:schemeClr val="accent1"/>
              </a:buClr>
              <a:buSzPct val="80000"/>
              <a:defRPr/>
            </a:pPr>
            <a:r>
              <a:rPr lang="en-US" altLang="zh-CN" sz="2667" dirty="0">
                <a:latin typeface="微软雅黑" pitchFamily="34" charset="-122"/>
                <a:ea typeface="微软雅黑" pitchFamily="34" charset="-122"/>
              </a:rPr>
              <a:t>    void borrow(</a:t>
            </a:r>
            <a:r>
              <a:rPr lang="en-US" altLang="zh-CN" sz="2667" dirty="0" err="1">
                <a:latin typeface="微软雅黑" pitchFamily="34" charset="-122"/>
                <a:ea typeface="微软雅黑" pitchFamily="34" charset="-122"/>
              </a:rPr>
              <a:t>int</a:t>
            </a:r>
            <a:r>
              <a:rPr lang="en-US" altLang="zh-CN" sz="2667" dirty="0">
                <a:latin typeface="微软雅黑" pitchFamily="34" charset="-122"/>
                <a:ea typeface="微软雅黑" pitchFamily="34" charset="-122"/>
              </a:rPr>
              <a:t> </a:t>
            </a:r>
            <a:r>
              <a:rPr lang="en-US" altLang="zh-CN" sz="2667" dirty="0" err="1">
                <a:latin typeface="微软雅黑" pitchFamily="34" charset="-122"/>
                <a:ea typeface="微软雅黑" pitchFamily="34" charset="-122"/>
              </a:rPr>
              <a:t>readerNo</a:t>
            </a:r>
            <a:r>
              <a:rPr lang="en-US" altLang="zh-CN" sz="2667" dirty="0">
                <a:latin typeface="微软雅黑" pitchFamily="34" charset="-122"/>
                <a:ea typeface="微软雅黑" pitchFamily="34" charset="-122"/>
              </a:rPr>
              <a:t>);</a:t>
            </a:r>
            <a:endParaRPr lang="zh-CN" altLang="en-US" sz="2667" dirty="0">
              <a:latin typeface="微软雅黑" pitchFamily="34" charset="-122"/>
              <a:ea typeface="微软雅黑" pitchFamily="34" charset="-122"/>
            </a:endParaRPr>
          </a:p>
          <a:p>
            <a:pPr marL="560818" indent="-512051" defTabSz="1219170">
              <a:lnSpc>
                <a:spcPct val="120000"/>
              </a:lnSpc>
              <a:buClr>
                <a:schemeClr val="accent1"/>
              </a:buClr>
              <a:buSzPct val="80000"/>
              <a:defRPr/>
            </a:pPr>
            <a:r>
              <a:rPr lang="en-US" altLang="zh-CN" sz="2667" dirty="0">
                <a:latin typeface="微软雅黑" pitchFamily="34" charset="-122"/>
                <a:ea typeface="微软雅黑" pitchFamily="34" charset="-122"/>
              </a:rPr>
              <a:t>    void Return(); </a:t>
            </a:r>
            <a:endParaRPr lang="zh-CN" altLang="en-US" sz="2667" dirty="0">
              <a:latin typeface="微软雅黑" pitchFamily="34" charset="-122"/>
              <a:ea typeface="微软雅黑" pitchFamily="34" charset="-122"/>
            </a:endParaRPr>
          </a:p>
          <a:p>
            <a:pPr marL="560818" indent="-512051" defTabSz="1219170">
              <a:lnSpc>
                <a:spcPct val="120000"/>
              </a:lnSpc>
              <a:buClr>
                <a:schemeClr val="accent1"/>
              </a:buClr>
              <a:buSzPct val="80000"/>
              <a:defRPr/>
            </a:pPr>
            <a:r>
              <a:rPr lang="en-US" altLang="zh-CN" sz="2667" dirty="0">
                <a:latin typeface="微软雅黑" pitchFamily="34" charset="-122"/>
                <a:ea typeface="微软雅黑" pitchFamily="34" charset="-122"/>
              </a:rPr>
              <a:t>    void display() const; </a:t>
            </a:r>
            <a:endParaRPr lang="zh-CN" altLang="en-US" sz="2667" dirty="0">
              <a:latin typeface="微软雅黑" pitchFamily="34" charset="-122"/>
              <a:ea typeface="微软雅黑" pitchFamily="34" charset="-122"/>
            </a:endParaRPr>
          </a:p>
          <a:p>
            <a:pPr marL="560818" indent="-512051" defTabSz="1219170">
              <a:lnSpc>
                <a:spcPct val="120000"/>
              </a:lnSpc>
              <a:buClr>
                <a:schemeClr val="accent1"/>
              </a:buClr>
              <a:buSzPct val="80000"/>
              <a:defRPr/>
            </a:pPr>
            <a:r>
              <a:rPr lang="en-US" altLang="zh-CN" sz="2667" dirty="0">
                <a:latin typeface="微软雅黑" pitchFamily="34" charset="-122"/>
                <a:ea typeface="微软雅黑" pitchFamily="34" charset="-122"/>
              </a:rPr>
              <a:t>};</a:t>
            </a:r>
          </a:p>
          <a:p>
            <a:pPr marL="560818" indent="-512051" defTabSz="1219170">
              <a:lnSpc>
                <a:spcPct val="120000"/>
              </a:lnSpc>
              <a:buClr>
                <a:schemeClr val="accent1"/>
              </a:buClr>
              <a:buSzPct val="80000"/>
              <a:defRPr/>
            </a:pPr>
            <a:r>
              <a:rPr lang="en-US" altLang="zh-CN" sz="2667" dirty="0">
                <a:latin typeface="微软雅黑" pitchFamily="34" charset="-122"/>
                <a:ea typeface="微软雅黑" pitchFamily="34" charset="-122"/>
              </a:rPr>
              <a:t>#</a:t>
            </a:r>
            <a:r>
              <a:rPr lang="en-US" altLang="zh-CN" sz="2667" dirty="0" err="1">
                <a:latin typeface="微软雅黑" pitchFamily="34" charset="-122"/>
                <a:ea typeface="微软雅黑" pitchFamily="34" charset="-122"/>
              </a:rPr>
              <a:t>endif</a:t>
            </a:r>
            <a:endParaRPr lang="zh-CN" altLang="en-US" sz="2667" dirty="0">
              <a:latin typeface="微软雅黑" pitchFamily="34" charset="-122"/>
              <a:ea typeface="微软雅黑" pitchFamily="34" charset="-122"/>
            </a:endParaRPr>
          </a:p>
        </p:txBody>
      </p:sp>
      <p:sp>
        <p:nvSpPr>
          <p:cNvPr id="6" name="圆角矩形标注 5"/>
          <p:cNvSpPr/>
          <p:nvPr/>
        </p:nvSpPr>
        <p:spPr bwMode="auto">
          <a:xfrm>
            <a:off x="8119073" y="2980218"/>
            <a:ext cx="2184903" cy="454097"/>
          </a:xfrm>
          <a:prstGeom prst="wedgeRoundRectCallout">
            <a:avLst>
              <a:gd name="adj1" fmla="val -97080"/>
              <a:gd name="adj2" fmla="val 201501"/>
              <a:gd name="adj3" fmla="val 16667"/>
            </a:avLst>
          </a:prstGeom>
          <a:solidFill>
            <a:schemeClr val="tx2">
              <a:lumMod val="75000"/>
            </a:schemeClr>
          </a:solidFill>
          <a:ln w="19050">
            <a:noFill/>
            <a:prstDash val="dash"/>
            <a:miter lim="800000"/>
            <a:headEnd/>
            <a:tailEnd/>
          </a:ln>
          <a:effectLst/>
        </p:spPr>
        <p:txBody>
          <a:bodyPr vert="horz" wrap="square" lIns="121920" tIns="60960" rIns="121920" bIns="60960" numCol="1" rtlCol="0" anchor="ctr" anchorCtr="0" compatLnSpc="1">
            <a:prstTxWarp prst="textNoShape">
              <a:avLst/>
            </a:prstTxWarp>
            <a:spAutoFit/>
          </a:bodyPr>
          <a:lstStyle/>
          <a:p>
            <a:pPr defTabSz="1219170" fontAlgn="base">
              <a:spcBef>
                <a:spcPct val="0"/>
              </a:spcBef>
              <a:spcAft>
                <a:spcPct val="0"/>
              </a:spcAft>
              <a:tabLst>
                <a:tab pos="533387" algn="l"/>
                <a:tab pos="711182" algn="l"/>
                <a:tab pos="888978" algn="l"/>
                <a:tab pos="1066773" algn="l"/>
                <a:tab pos="1244569" algn="l"/>
              </a:tabLst>
            </a:pPr>
            <a:r>
              <a:rPr lang="zh-CN" altLang="en-US" sz="1867" b="1" dirty="0">
                <a:solidFill>
                  <a:schemeClr val="bg1"/>
                </a:solidFill>
                <a:latin typeface="微软雅黑" pitchFamily="34" charset="-122"/>
                <a:ea typeface="微软雅黑" pitchFamily="34" charset="-122"/>
                <a:cs typeface="Courier New" pitchFamily="49" charset="0"/>
              </a:rPr>
              <a:t>能否用动态数组</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p:txBody>
          <a:bodyPr/>
          <a:lstStyle/>
          <a:p>
            <a:pPr eaLnBrk="1" hangingPunct="1">
              <a:defRPr/>
            </a:pPr>
            <a:r>
              <a:rPr lang="en-US" altLang="zh-CN" dirty="0"/>
              <a:t>book</a:t>
            </a:r>
            <a:r>
              <a:rPr lang="zh-CN" altLang="en-US" dirty="0"/>
              <a:t>类设计</a:t>
            </a:r>
          </a:p>
        </p:txBody>
      </p:sp>
      <p:sp>
        <p:nvSpPr>
          <p:cNvPr id="450562" name="Rectangle 3"/>
          <p:cNvSpPr>
            <a:spLocks noGrp="1" noChangeArrowheads="1"/>
          </p:cNvSpPr>
          <p:nvPr>
            <p:ph idx="4294967295"/>
          </p:nvPr>
        </p:nvSpPr>
        <p:spPr>
          <a:xfrm>
            <a:off x="762000" y="1295400"/>
            <a:ext cx="11430000" cy="5562600"/>
          </a:xfrm>
        </p:spPr>
        <p:txBody>
          <a:bodyPr>
            <a:normAutofit fontScale="77500" lnSpcReduction="20000"/>
          </a:bodyPr>
          <a:lstStyle/>
          <a:p>
            <a:pPr>
              <a:buFont typeface="Wingdings" pitchFamily="2" charset="2"/>
              <a:buNone/>
            </a:pPr>
            <a:r>
              <a:rPr lang="en-US" altLang="zh-CN" sz="1867" dirty="0"/>
              <a:t>Book::Book(const char *s,  </a:t>
            </a:r>
            <a:r>
              <a:rPr lang="en-US" altLang="zh-CN" sz="1867" dirty="0" err="1"/>
              <a:t>int</a:t>
            </a:r>
            <a:r>
              <a:rPr lang="en-US" altLang="zh-CN" sz="1867" dirty="0"/>
              <a:t> </a:t>
            </a:r>
            <a:r>
              <a:rPr lang="en-US" altLang="zh-CN" sz="1867" dirty="0" err="1"/>
              <a:t>totalNo</a:t>
            </a:r>
            <a:r>
              <a:rPr lang="en-US" altLang="zh-CN" sz="1867" dirty="0"/>
              <a:t>) </a:t>
            </a:r>
          </a:p>
          <a:p>
            <a:pPr>
              <a:buFont typeface="Wingdings" pitchFamily="2" charset="2"/>
              <a:buNone/>
            </a:pPr>
            <a:r>
              <a:rPr lang="en-US" altLang="zh-CN" sz="1867" dirty="0"/>
              <a:t>{      no = </a:t>
            </a:r>
            <a:r>
              <a:rPr lang="en-US" altLang="zh-CN" sz="1867" dirty="0" err="1"/>
              <a:t>totalNo</a:t>
            </a:r>
            <a:r>
              <a:rPr lang="en-US" altLang="zh-CN" sz="1867" dirty="0"/>
              <a:t>;   borrowed = 0;   </a:t>
            </a:r>
            <a:r>
              <a:rPr lang="en-US" altLang="zh-CN" sz="1867" dirty="0" err="1"/>
              <a:t>strcpy</a:t>
            </a:r>
            <a:r>
              <a:rPr lang="en-US" altLang="zh-CN" sz="1867" dirty="0"/>
              <a:t>(</a:t>
            </a:r>
            <a:r>
              <a:rPr lang="en-US" altLang="zh-CN" sz="1867" dirty="0" err="1"/>
              <a:t>name,s</a:t>
            </a:r>
            <a:r>
              <a:rPr lang="en-US" altLang="zh-CN" sz="1867" dirty="0"/>
              <a:t>); }</a:t>
            </a:r>
            <a:endParaRPr lang="zh-CN" altLang="en-US" sz="1867" dirty="0"/>
          </a:p>
          <a:p>
            <a:pPr>
              <a:buFont typeface="Wingdings" pitchFamily="2" charset="2"/>
              <a:buNone/>
            </a:pPr>
            <a:r>
              <a:rPr lang="en-US" altLang="zh-CN" sz="1867" dirty="0"/>
              <a:t> </a:t>
            </a:r>
            <a:endParaRPr lang="zh-CN" altLang="en-US" sz="1867" dirty="0"/>
          </a:p>
          <a:p>
            <a:pPr>
              <a:buFont typeface="Wingdings" pitchFamily="2" charset="2"/>
              <a:buNone/>
            </a:pPr>
            <a:r>
              <a:rPr lang="en-US" altLang="zh-CN" sz="1867" dirty="0"/>
              <a:t>void Book::borrow(</a:t>
            </a:r>
            <a:r>
              <a:rPr lang="en-US" altLang="zh-CN" sz="1867" dirty="0" err="1"/>
              <a:t>int</a:t>
            </a:r>
            <a:r>
              <a:rPr lang="en-US" altLang="zh-CN" sz="1867" dirty="0"/>
              <a:t> </a:t>
            </a:r>
            <a:r>
              <a:rPr lang="en-US" altLang="zh-CN" sz="1867" dirty="0" err="1"/>
              <a:t>readerNo</a:t>
            </a:r>
            <a:r>
              <a:rPr lang="en-US" altLang="zh-CN" sz="1867" dirty="0"/>
              <a:t>)</a:t>
            </a:r>
            <a:endParaRPr lang="zh-CN" altLang="en-US" sz="1867" dirty="0"/>
          </a:p>
          <a:p>
            <a:pPr>
              <a:buFont typeface="Wingdings" pitchFamily="2" charset="2"/>
              <a:buNone/>
            </a:pPr>
            <a:r>
              <a:rPr lang="en-US" altLang="zh-CN" sz="1867" dirty="0"/>
              <a:t>{</a:t>
            </a:r>
          </a:p>
          <a:p>
            <a:pPr>
              <a:buFont typeface="Wingdings" pitchFamily="2" charset="2"/>
              <a:buNone/>
            </a:pPr>
            <a:r>
              <a:rPr lang="en-US" altLang="zh-CN" sz="1867" dirty="0"/>
              <a:t>     if (borrowed != 0) </a:t>
            </a:r>
            <a:r>
              <a:rPr lang="en-US" altLang="zh-CN" sz="1867" dirty="0" err="1"/>
              <a:t>cerr</a:t>
            </a:r>
            <a:r>
              <a:rPr lang="en-US" altLang="zh-CN" sz="1867" dirty="0"/>
              <a:t> &lt;&lt; "</a:t>
            </a:r>
            <a:r>
              <a:rPr lang="zh-CN" altLang="en-US" sz="1867" dirty="0"/>
              <a:t>本书已被借，不能重复借</a:t>
            </a:r>
            <a:r>
              <a:rPr lang="en-US" altLang="zh-CN" sz="1867" dirty="0"/>
              <a:t>\n"; </a:t>
            </a:r>
          </a:p>
          <a:p>
            <a:pPr>
              <a:buFont typeface="Wingdings" pitchFamily="2" charset="2"/>
              <a:buNone/>
            </a:pPr>
            <a:r>
              <a:rPr lang="en-US" sz="1867" dirty="0"/>
              <a:t>     </a:t>
            </a:r>
            <a:r>
              <a:rPr lang="en-US" altLang="zh-CN" sz="1867" dirty="0"/>
              <a:t>else borrowed = </a:t>
            </a:r>
            <a:r>
              <a:rPr lang="en-US" altLang="zh-CN" sz="1867" dirty="0" err="1"/>
              <a:t>readerNo</a:t>
            </a:r>
            <a:r>
              <a:rPr lang="en-US" altLang="zh-CN" sz="1867" dirty="0"/>
              <a:t>;  </a:t>
            </a:r>
          </a:p>
          <a:p>
            <a:pPr>
              <a:buFont typeface="Wingdings" pitchFamily="2" charset="2"/>
              <a:buNone/>
            </a:pPr>
            <a:r>
              <a:rPr lang="en-US" altLang="zh-CN" sz="1867" dirty="0"/>
              <a:t>}</a:t>
            </a:r>
            <a:endParaRPr lang="zh-CN" altLang="en-US" sz="1867" dirty="0"/>
          </a:p>
          <a:p>
            <a:pPr>
              <a:buFont typeface="Wingdings" pitchFamily="2" charset="2"/>
              <a:buNone/>
            </a:pPr>
            <a:r>
              <a:rPr lang="en-US" altLang="zh-CN" sz="1867" dirty="0"/>
              <a:t> </a:t>
            </a:r>
            <a:endParaRPr lang="zh-CN" altLang="en-US" sz="1867" dirty="0"/>
          </a:p>
          <a:p>
            <a:pPr>
              <a:buFont typeface="Wingdings" pitchFamily="2" charset="2"/>
              <a:buNone/>
            </a:pPr>
            <a:r>
              <a:rPr lang="en-US" altLang="zh-CN" sz="1867" dirty="0"/>
              <a:t>void Book::Return()</a:t>
            </a:r>
            <a:endParaRPr lang="zh-CN" altLang="en-US" sz="1867" dirty="0"/>
          </a:p>
          <a:p>
            <a:pPr>
              <a:buFont typeface="Wingdings" pitchFamily="2" charset="2"/>
              <a:buNone/>
            </a:pPr>
            <a:r>
              <a:rPr lang="en-US" altLang="zh-CN" sz="1867" dirty="0"/>
              <a:t>{ </a:t>
            </a:r>
          </a:p>
          <a:p>
            <a:pPr>
              <a:buFont typeface="Wingdings" pitchFamily="2" charset="2"/>
              <a:buNone/>
            </a:pPr>
            <a:r>
              <a:rPr lang="en-US" altLang="zh-CN" sz="1867" dirty="0"/>
              <a:t>      if (borrowed == 0) </a:t>
            </a:r>
            <a:r>
              <a:rPr lang="en-US" altLang="zh-CN" sz="1867" dirty="0" err="1"/>
              <a:t>cerr</a:t>
            </a:r>
            <a:r>
              <a:rPr lang="en-US" altLang="zh-CN" sz="1867" dirty="0"/>
              <a:t> &lt;&lt; "</a:t>
            </a:r>
            <a:r>
              <a:rPr lang="zh-CN" altLang="en-US" sz="1867" dirty="0"/>
              <a:t>本书没有被借，不能还</a:t>
            </a:r>
            <a:r>
              <a:rPr lang="en-US" altLang="zh-CN" sz="1867" dirty="0"/>
              <a:t>\n"; </a:t>
            </a:r>
          </a:p>
          <a:p>
            <a:pPr>
              <a:buFont typeface="Wingdings" pitchFamily="2" charset="2"/>
              <a:buNone/>
            </a:pPr>
            <a:r>
              <a:rPr lang="en-US" sz="1867" dirty="0"/>
              <a:t>     </a:t>
            </a:r>
            <a:r>
              <a:rPr lang="en-US" altLang="zh-CN" sz="1867" dirty="0"/>
              <a:t>else  borrowed = 0;</a:t>
            </a:r>
          </a:p>
          <a:p>
            <a:pPr>
              <a:buFont typeface="Wingdings" pitchFamily="2" charset="2"/>
              <a:buNone/>
            </a:pPr>
            <a:r>
              <a:rPr lang="en-US" altLang="zh-CN" sz="1867" dirty="0"/>
              <a:t> }</a:t>
            </a:r>
            <a:endParaRPr lang="zh-CN" altLang="en-US" sz="1867" dirty="0"/>
          </a:p>
          <a:p>
            <a:pPr>
              <a:buFont typeface="Wingdings" pitchFamily="2" charset="2"/>
              <a:buNone/>
            </a:pPr>
            <a:r>
              <a:rPr lang="en-US" altLang="zh-CN" sz="1867" dirty="0"/>
              <a:t> </a:t>
            </a:r>
            <a:endParaRPr lang="zh-CN" altLang="en-US" sz="1867" dirty="0"/>
          </a:p>
          <a:p>
            <a:pPr>
              <a:buFont typeface="Wingdings" pitchFamily="2" charset="2"/>
              <a:buNone/>
            </a:pPr>
            <a:r>
              <a:rPr lang="en-US" altLang="zh-CN" sz="1867" dirty="0"/>
              <a:t>void Book::display() const </a:t>
            </a:r>
            <a:endParaRPr lang="zh-CN" altLang="en-US" sz="1867" dirty="0"/>
          </a:p>
          <a:p>
            <a:pPr>
              <a:buFont typeface="Wingdings" pitchFamily="2" charset="2"/>
              <a:buNone/>
            </a:pPr>
            <a:r>
              <a:rPr lang="en-US" altLang="zh-CN" sz="1867" dirty="0"/>
              <a:t>{ </a:t>
            </a:r>
          </a:p>
          <a:p>
            <a:pPr>
              <a:buFont typeface="Wingdings" pitchFamily="2" charset="2"/>
              <a:buNone/>
            </a:pPr>
            <a:r>
              <a:rPr lang="en-US" altLang="zh-CN" sz="1867" dirty="0"/>
              <a:t>    </a:t>
            </a:r>
            <a:r>
              <a:rPr lang="en-US" altLang="zh-CN" sz="1867" dirty="0" err="1"/>
              <a:t>cout</a:t>
            </a:r>
            <a:r>
              <a:rPr lang="en-US" altLang="zh-CN" sz="1867" dirty="0"/>
              <a:t> &lt;&lt; </a:t>
            </a:r>
            <a:r>
              <a:rPr lang="en-US" altLang="zh-CN" sz="1867" dirty="0" err="1"/>
              <a:t>setw</a:t>
            </a:r>
            <a:r>
              <a:rPr lang="en-US" altLang="zh-CN" sz="1867" dirty="0"/>
              <a:t>(10) &lt;&lt; no &lt;&lt; </a:t>
            </a:r>
            <a:r>
              <a:rPr lang="en-US" altLang="zh-CN" sz="1867" dirty="0" err="1"/>
              <a:t>setw</a:t>
            </a:r>
            <a:r>
              <a:rPr lang="en-US" altLang="zh-CN" sz="1867" dirty="0"/>
              <a:t>(20) &lt;&lt; name  &lt;&lt; </a:t>
            </a:r>
            <a:r>
              <a:rPr lang="en-US" altLang="zh-CN" sz="1867" dirty="0" err="1"/>
              <a:t>setw</a:t>
            </a:r>
            <a:r>
              <a:rPr lang="en-US" altLang="zh-CN" sz="1867" dirty="0"/>
              <a:t>(10) &lt;&lt; borrowed &lt;&lt; </a:t>
            </a:r>
            <a:r>
              <a:rPr lang="en-US" altLang="zh-CN" sz="1867" dirty="0" err="1"/>
              <a:t>endl</a:t>
            </a:r>
            <a:r>
              <a:rPr lang="en-US" altLang="zh-CN" sz="1867" dirty="0"/>
              <a:t>;  </a:t>
            </a:r>
          </a:p>
          <a:p>
            <a:pPr>
              <a:buFont typeface="Wingdings" pitchFamily="2" charset="2"/>
              <a:buNone/>
            </a:pPr>
            <a:r>
              <a:rPr lang="en-US" altLang="zh-CN" sz="1867" dirty="0"/>
              <a:t>}</a:t>
            </a:r>
            <a:endParaRPr lang="zh-CN" altLang="en-US" sz="1867" dirty="0"/>
          </a:p>
        </p:txBody>
      </p:sp>
      <p:sp>
        <p:nvSpPr>
          <p:cNvPr id="4" name="灯片编号占位符 3"/>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315</a:t>
            </a:fld>
            <a:endParaRPr kumimoji="0" lang="en-US"/>
          </a:p>
        </p:txBody>
      </p:sp>
    </p:spTree>
  </p:cSld>
  <p:clrMapOvr>
    <a:masterClrMapping/>
  </p:clrMapOvr>
  <p:transition spd="med">
    <p:fade/>
  </p:transition>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1762" name="Rectangle 2"/>
          <p:cNvSpPr>
            <a:spLocks noGrp="1" noChangeArrowheads="1"/>
          </p:cNvSpPr>
          <p:nvPr>
            <p:ph type="title"/>
          </p:nvPr>
        </p:nvSpPr>
        <p:spPr/>
        <p:txBody>
          <a:bodyPr/>
          <a:lstStyle/>
          <a:p>
            <a:pPr eaLnBrk="1" hangingPunct="1">
              <a:defRPr/>
            </a:pPr>
            <a:r>
              <a:rPr lang="zh-CN" altLang="en-US" dirty="0"/>
              <a:t>系统分解</a:t>
            </a:r>
          </a:p>
        </p:txBody>
      </p:sp>
      <p:sp>
        <p:nvSpPr>
          <p:cNvPr id="451587" name="Rectangle 3"/>
          <p:cNvSpPr>
            <a:spLocks noGrp="1" noChangeArrowheads="1"/>
          </p:cNvSpPr>
          <p:nvPr>
            <p:ph idx="4294967295"/>
          </p:nvPr>
        </p:nvSpPr>
        <p:spPr>
          <a:xfrm>
            <a:off x="0" y="1533525"/>
            <a:ext cx="9690100" cy="3906838"/>
          </a:xfrm>
        </p:spPr>
        <p:txBody>
          <a:bodyPr/>
          <a:lstStyle/>
          <a:p>
            <a:pPr eaLnBrk="1" hangingPunct="1">
              <a:lnSpc>
                <a:spcPct val="130000"/>
              </a:lnSpc>
            </a:pPr>
            <a:r>
              <a:rPr lang="zh-CN" altLang="en-US" dirty="0"/>
              <a:t>系统可分解成五大功能，每个功能用一个函数实现。</a:t>
            </a:r>
          </a:p>
          <a:p>
            <a:pPr eaLnBrk="1" hangingPunct="1">
              <a:lnSpc>
                <a:spcPct val="130000"/>
              </a:lnSpc>
            </a:pPr>
            <a:r>
              <a:rPr lang="en-US" altLang="zh-CN" dirty="0"/>
              <a:t>Main</a:t>
            </a:r>
            <a:r>
              <a:rPr lang="zh-CN" altLang="en-US" dirty="0"/>
              <a:t>函数显示菜单，根据用户的选择调用相应的函数</a:t>
            </a:r>
          </a:p>
        </p:txBody>
      </p:sp>
      <p:sp>
        <p:nvSpPr>
          <p:cNvPr id="4" name="灯片编号占位符 3"/>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316</a:t>
            </a:fld>
            <a:endParaRPr kumimoji="0" lang="en-US"/>
          </a:p>
        </p:txBody>
      </p:sp>
    </p:spTree>
  </p:cSld>
  <p:clrMapOvr>
    <a:masterClrMapping/>
  </p:clrMapOvr>
  <p:transition spd="med">
    <p:fade/>
  </p:transition>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2786" name="Rectangle 2"/>
          <p:cNvSpPr>
            <a:spLocks noGrp="1" noChangeArrowheads="1"/>
          </p:cNvSpPr>
          <p:nvPr>
            <p:ph type="title"/>
          </p:nvPr>
        </p:nvSpPr>
        <p:spPr/>
        <p:txBody>
          <a:bodyPr/>
          <a:lstStyle/>
          <a:p>
            <a:pPr eaLnBrk="1" hangingPunct="1">
              <a:defRPr/>
            </a:pPr>
            <a:r>
              <a:rPr lang="en-US" altLang="zh-CN" dirty="0"/>
              <a:t>Main</a:t>
            </a:r>
            <a:r>
              <a:rPr lang="zh-CN" altLang="en-US" dirty="0"/>
              <a:t>函数</a:t>
            </a:r>
          </a:p>
        </p:txBody>
      </p:sp>
      <p:sp>
        <p:nvSpPr>
          <p:cNvPr id="452611" name="Rectangle 3"/>
          <p:cNvSpPr>
            <a:spLocks noGrp="1" noChangeArrowheads="1"/>
          </p:cNvSpPr>
          <p:nvPr>
            <p:ph idx="4294967295"/>
          </p:nvPr>
        </p:nvSpPr>
        <p:spPr>
          <a:xfrm>
            <a:off x="0" y="1781175"/>
            <a:ext cx="3409950" cy="4068763"/>
          </a:xfrm>
          <a:ln w="3175">
            <a:solidFill>
              <a:schemeClr val="tx1"/>
            </a:solidFill>
          </a:ln>
        </p:spPr>
        <p:txBody>
          <a:bodyPr>
            <a:normAutofit/>
          </a:bodyPr>
          <a:lstStyle/>
          <a:p>
            <a:pPr eaLnBrk="1" hangingPunct="1">
              <a:buFont typeface="Wingdings" pitchFamily="2" charset="2"/>
              <a:buNone/>
            </a:pPr>
            <a:r>
              <a:rPr lang="en-US" altLang="zh-CN" sz="1867" dirty="0"/>
              <a:t>#include "</a:t>
            </a:r>
            <a:r>
              <a:rPr lang="en-US" altLang="zh-CN" sz="1867" dirty="0" err="1"/>
              <a:t>book.h</a:t>
            </a:r>
            <a:r>
              <a:rPr lang="en-US" altLang="zh-CN" sz="1867" dirty="0"/>
              <a:t>"</a:t>
            </a:r>
          </a:p>
          <a:p>
            <a:pPr eaLnBrk="1" hangingPunct="1">
              <a:buFont typeface="Wingdings" pitchFamily="2" charset="2"/>
              <a:buNone/>
            </a:pPr>
            <a:r>
              <a:rPr lang="en-US" altLang="zh-CN" sz="1867" dirty="0"/>
              <a:t>void initialize(); </a:t>
            </a:r>
            <a:endParaRPr lang="zh-CN" altLang="en-US" sz="1867" dirty="0"/>
          </a:p>
          <a:p>
            <a:pPr eaLnBrk="1" hangingPunct="1">
              <a:buFont typeface="Wingdings" pitchFamily="2" charset="2"/>
              <a:buNone/>
            </a:pPr>
            <a:r>
              <a:rPr lang="en-US" altLang="zh-CN" sz="1867" dirty="0"/>
              <a:t>void </a:t>
            </a:r>
            <a:r>
              <a:rPr lang="en-US" altLang="zh-CN" sz="1867" dirty="0" err="1"/>
              <a:t>addBook</a:t>
            </a:r>
            <a:r>
              <a:rPr lang="en-US" altLang="zh-CN" sz="1867" dirty="0"/>
              <a:t>();</a:t>
            </a:r>
            <a:endParaRPr lang="zh-CN" altLang="en-US" sz="1867" dirty="0"/>
          </a:p>
          <a:p>
            <a:pPr eaLnBrk="1" hangingPunct="1">
              <a:buFont typeface="Wingdings" pitchFamily="2" charset="2"/>
              <a:buNone/>
            </a:pPr>
            <a:r>
              <a:rPr lang="en-US" altLang="zh-CN" sz="1867" dirty="0"/>
              <a:t>void </a:t>
            </a:r>
            <a:r>
              <a:rPr lang="en-US" altLang="zh-CN" sz="1867" dirty="0" err="1"/>
              <a:t>borrowBook</a:t>
            </a:r>
            <a:r>
              <a:rPr lang="en-US" altLang="zh-CN" sz="1867" dirty="0"/>
              <a:t>(); </a:t>
            </a:r>
            <a:endParaRPr lang="zh-CN" altLang="en-US" sz="1867" dirty="0"/>
          </a:p>
          <a:p>
            <a:pPr eaLnBrk="1" hangingPunct="1">
              <a:buFont typeface="Wingdings" pitchFamily="2" charset="2"/>
              <a:buNone/>
            </a:pPr>
            <a:r>
              <a:rPr lang="en-US" altLang="zh-CN" sz="1867" dirty="0"/>
              <a:t>void </a:t>
            </a:r>
            <a:r>
              <a:rPr lang="en-US" altLang="zh-CN" sz="1867" dirty="0" err="1"/>
              <a:t>returnBook</a:t>
            </a:r>
            <a:r>
              <a:rPr lang="en-US" altLang="zh-CN" sz="1867" dirty="0"/>
              <a:t>();  </a:t>
            </a:r>
            <a:endParaRPr lang="zh-CN" altLang="en-US" sz="1867" dirty="0"/>
          </a:p>
          <a:p>
            <a:pPr eaLnBrk="1" hangingPunct="1">
              <a:buFont typeface="Wingdings" pitchFamily="2" charset="2"/>
              <a:buNone/>
            </a:pPr>
            <a:r>
              <a:rPr lang="en-US" altLang="zh-CN" sz="1867" dirty="0"/>
              <a:t>void </a:t>
            </a:r>
            <a:r>
              <a:rPr lang="en-US" altLang="zh-CN" sz="1867" dirty="0" err="1"/>
              <a:t>displayBook</a:t>
            </a:r>
            <a:r>
              <a:rPr lang="en-US" altLang="zh-CN" sz="1867" dirty="0"/>
              <a:t>(); </a:t>
            </a:r>
          </a:p>
          <a:p>
            <a:pPr eaLnBrk="1" hangingPunct="1">
              <a:buFont typeface="Wingdings" pitchFamily="2" charset="2"/>
              <a:buNone/>
            </a:pPr>
            <a:endParaRPr lang="zh-CN" altLang="en-US" sz="1867" dirty="0"/>
          </a:p>
          <a:p>
            <a:pPr eaLnBrk="1" hangingPunct="1">
              <a:buFont typeface="Wingdings" pitchFamily="2" charset="2"/>
              <a:buNone/>
            </a:pPr>
            <a:r>
              <a:rPr lang="en-US" altLang="zh-CN" sz="1867" dirty="0" err="1"/>
              <a:t>int</a:t>
            </a:r>
            <a:r>
              <a:rPr lang="en-US" altLang="zh-CN" sz="1867" dirty="0"/>
              <a:t> main()</a:t>
            </a:r>
          </a:p>
          <a:p>
            <a:pPr eaLnBrk="1" hangingPunct="1">
              <a:buFont typeface="Wingdings" pitchFamily="2" charset="2"/>
              <a:buNone/>
            </a:pPr>
            <a:r>
              <a:rPr lang="en-US" altLang="zh-CN" sz="1867" dirty="0"/>
              <a:t>{</a:t>
            </a:r>
          </a:p>
          <a:p>
            <a:pPr eaLnBrk="1" hangingPunct="1">
              <a:buFont typeface="Wingdings" pitchFamily="2" charset="2"/>
              <a:buNone/>
            </a:pPr>
            <a:r>
              <a:rPr lang="en-US" altLang="zh-CN" sz="1867" dirty="0"/>
              <a:t>     </a:t>
            </a:r>
            <a:r>
              <a:rPr lang="en-US" altLang="zh-CN" sz="1867" dirty="0" err="1"/>
              <a:t>int</a:t>
            </a:r>
            <a:r>
              <a:rPr lang="en-US" altLang="zh-CN" sz="1867" dirty="0"/>
              <a:t> selector;</a:t>
            </a:r>
          </a:p>
        </p:txBody>
      </p:sp>
      <p:sp>
        <p:nvSpPr>
          <p:cNvPr id="5" name="灯片编号占位符 4"/>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317</a:t>
            </a:fld>
            <a:endParaRPr kumimoji="0" lang="en-US"/>
          </a:p>
        </p:txBody>
      </p:sp>
      <p:sp>
        <p:nvSpPr>
          <p:cNvPr id="4" name="Rectangle 3"/>
          <p:cNvSpPr txBox="1">
            <a:spLocks noChangeArrowheads="1"/>
          </p:cNvSpPr>
          <p:nvPr/>
        </p:nvSpPr>
        <p:spPr>
          <a:xfrm>
            <a:off x="4915960" y="219075"/>
            <a:ext cx="5447241" cy="6638924"/>
          </a:xfrm>
          <a:prstGeom prst="rect">
            <a:avLst/>
          </a:prstGeom>
          <a:ln w="3175">
            <a:solidFill>
              <a:schemeClr val="tx1"/>
            </a:solidFill>
          </a:ln>
        </p:spPr>
        <p:txBody>
          <a:bodyPr vert="horz" tIns="0" bIns="0">
            <a:normAutofit lnSpcReduction="10000"/>
          </a:bodyPr>
          <a:lstStyle/>
          <a:p>
            <a:pPr marL="560818" indent="-512051" defTabSz="1219170">
              <a:spcBef>
                <a:spcPct val="20000"/>
              </a:spcBef>
              <a:buClr>
                <a:schemeClr val="accent1"/>
              </a:buClr>
              <a:buSzPct val="80000"/>
              <a:defRPr/>
            </a:pPr>
            <a:r>
              <a:rPr lang="en-US" altLang="zh-CN" sz="1867" dirty="0">
                <a:latin typeface="微软雅黑" pitchFamily="34" charset="-122"/>
                <a:ea typeface="微软雅黑" pitchFamily="34" charset="-122"/>
              </a:rPr>
              <a:t>  while (true) {</a:t>
            </a:r>
          </a:p>
          <a:p>
            <a:pPr marL="560818" indent="-512051" defTabSz="1219170">
              <a:spcBef>
                <a:spcPct val="20000"/>
              </a:spcBef>
              <a:buClr>
                <a:schemeClr val="accent1"/>
              </a:buClr>
              <a:buSzPct val="80000"/>
              <a:defRPr/>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"0 -- </a:t>
            </a:r>
            <a:r>
              <a:rPr lang="zh-CN" altLang="pt-BR" sz="1867" dirty="0">
                <a:latin typeface="微软雅黑" pitchFamily="34" charset="-122"/>
                <a:ea typeface="微软雅黑" pitchFamily="34" charset="-122"/>
              </a:rPr>
              <a:t>退出</a:t>
            </a:r>
            <a:r>
              <a:rPr lang="en-US" altLang="zh-CN" sz="1867" dirty="0">
                <a:latin typeface="微软雅黑" pitchFamily="34" charset="-122"/>
                <a:ea typeface="微软雅黑" pitchFamily="34" charset="-122"/>
              </a:rPr>
              <a:t>\n";</a:t>
            </a:r>
          </a:p>
          <a:p>
            <a:pPr marL="560818" indent="-512051" defTabSz="1219170">
              <a:spcBef>
                <a:spcPct val="20000"/>
              </a:spcBef>
              <a:buClr>
                <a:schemeClr val="accent1"/>
              </a:buClr>
              <a:buSzPct val="80000"/>
              <a:defRPr/>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"1 -- </a:t>
            </a:r>
            <a:r>
              <a:rPr lang="zh-CN" altLang="pt-BR" sz="1867" dirty="0">
                <a:latin typeface="微软雅黑" pitchFamily="34" charset="-122"/>
                <a:ea typeface="微软雅黑" pitchFamily="34" charset="-122"/>
              </a:rPr>
              <a:t>初始化文件</a:t>
            </a:r>
            <a:r>
              <a:rPr lang="en-US" altLang="zh-CN" sz="1867" dirty="0">
                <a:latin typeface="微软雅黑" pitchFamily="34" charset="-122"/>
                <a:ea typeface="微软雅黑" pitchFamily="34" charset="-122"/>
              </a:rPr>
              <a:t>\n";</a:t>
            </a:r>
          </a:p>
          <a:p>
            <a:pPr marL="560818" indent="-512051" defTabSz="1219170">
              <a:spcBef>
                <a:spcPct val="20000"/>
              </a:spcBef>
              <a:buClr>
                <a:schemeClr val="accent1"/>
              </a:buClr>
              <a:buSzPct val="80000"/>
              <a:defRPr/>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"2 -- </a:t>
            </a:r>
            <a:r>
              <a:rPr lang="zh-CN" altLang="pt-BR" sz="1867" dirty="0">
                <a:latin typeface="微软雅黑" pitchFamily="34" charset="-122"/>
                <a:ea typeface="微软雅黑" pitchFamily="34" charset="-122"/>
              </a:rPr>
              <a:t>添加书</a:t>
            </a:r>
            <a:r>
              <a:rPr lang="en-US" altLang="zh-CN" sz="1867" dirty="0">
                <a:latin typeface="微软雅黑" pitchFamily="34" charset="-122"/>
                <a:ea typeface="微软雅黑" pitchFamily="34" charset="-122"/>
              </a:rPr>
              <a:t>\n";</a:t>
            </a:r>
          </a:p>
          <a:p>
            <a:pPr marL="560818" indent="-512051" defTabSz="1219170">
              <a:spcBef>
                <a:spcPct val="20000"/>
              </a:spcBef>
              <a:buClr>
                <a:schemeClr val="accent1"/>
              </a:buClr>
              <a:buSzPct val="80000"/>
              <a:defRPr/>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"3 -- </a:t>
            </a:r>
            <a:r>
              <a:rPr lang="zh-CN" altLang="pt-BR" sz="1867" dirty="0">
                <a:latin typeface="微软雅黑" pitchFamily="34" charset="-122"/>
                <a:ea typeface="微软雅黑" pitchFamily="34" charset="-122"/>
              </a:rPr>
              <a:t>借书</a:t>
            </a:r>
            <a:r>
              <a:rPr lang="en-US" altLang="zh-CN" sz="1867" dirty="0">
                <a:latin typeface="微软雅黑" pitchFamily="34" charset="-122"/>
                <a:ea typeface="微软雅黑" pitchFamily="34" charset="-122"/>
              </a:rPr>
              <a:t>\n";</a:t>
            </a:r>
          </a:p>
          <a:p>
            <a:pPr marL="560818" indent="-512051" defTabSz="1219170">
              <a:spcBef>
                <a:spcPct val="20000"/>
              </a:spcBef>
              <a:buClr>
                <a:schemeClr val="accent1"/>
              </a:buClr>
              <a:buSzPct val="80000"/>
              <a:defRPr/>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"4 -- </a:t>
            </a:r>
            <a:r>
              <a:rPr lang="zh-CN" altLang="pt-BR" sz="1867" dirty="0">
                <a:latin typeface="微软雅黑" pitchFamily="34" charset="-122"/>
                <a:ea typeface="微软雅黑" pitchFamily="34" charset="-122"/>
              </a:rPr>
              <a:t>还书</a:t>
            </a:r>
            <a:r>
              <a:rPr lang="en-US" altLang="zh-CN" sz="1867" dirty="0">
                <a:latin typeface="微软雅黑" pitchFamily="34" charset="-122"/>
                <a:ea typeface="微软雅黑" pitchFamily="34" charset="-122"/>
              </a:rPr>
              <a:t>\n";</a:t>
            </a:r>
          </a:p>
          <a:p>
            <a:pPr marL="560818" indent="-512051" defTabSz="1219170">
              <a:spcBef>
                <a:spcPct val="20000"/>
              </a:spcBef>
              <a:buClr>
                <a:schemeClr val="accent1"/>
              </a:buClr>
              <a:buSzPct val="80000"/>
              <a:defRPr/>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"5 -- </a:t>
            </a:r>
            <a:r>
              <a:rPr lang="zh-CN" altLang="pt-BR" sz="1867" dirty="0">
                <a:latin typeface="微软雅黑" pitchFamily="34" charset="-122"/>
                <a:ea typeface="微软雅黑" pitchFamily="34" charset="-122"/>
              </a:rPr>
              <a:t>显示所有书目信息</a:t>
            </a:r>
            <a:r>
              <a:rPr lang="en-US" altLang="zh-CN" sz="1867" dirty="0">
                <a:latin typeface="微软雅黑" pitchFamily="34" charset="-122"/>
                <a:ea typeface="微软雅黑" pitchFamily="34" charset="-122"/>
              </a:rPr>
              <a:t>\n";</a:t>
            </a:r>
          </a:p>
          <a:p>
            <a:pPr marL="560818" indent="-512051" defTabSz="1219170">
              <a:spcBef>
                <a:spcPct val="20000"/>
              </a:spcBef>
              <a:buClr>
                <a:schemeClr val="accent1"/>
              </a:buClr>
              <a:buSzPct val="80000"/>
              <a:defRPr/>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a:t>
            </a:r>
            <a:r>
              <a:rPr lang="zh-CN" altLang="pt-BR" sz="1867" dirty="0">
                <a:latin typeface="微软雅黑" pitchFamily="34" charset="-122"/>
                <a:ea typeface="微软雅黑" pitchFamily="34" charset="-122"/>
              </a:rPr>
              <a:t>请选择（</a:t>
            </a:r>
            <a:r>
              <a:rPr lang="en-US" altLang="zh-CN" sz="1867" dirty="0">
                <a:latin typeface="微软雅黑" pitchFamily="34" charset="-122"/>
                <a:ea typeface="微软雅黑" pitchFamily="34" charset="-122"/>
              </a:rPr>
              <a:t>0-5</a:t>
            </a:r>
            <a:r>
              <a:rPr lang="zh-CN" altLang="en-US" sz="1867" dirty="0">
                <a:latin typeface="微软雅黑" pitchFamily="34" charset="-122"/>
                <a:ea typeface="微软雅黑" pitchFamily="34" charset="-122"/>
              </a:rPr>
              <a:t>）：</a:t>
            </a:r>
            <a:r>
              <a:rPr lang="en-US" altLang="zh-CN" sz="1867" dirty="0">
                <a:latin typeface="微软雅黑" pitchFamily="34" charset="-122"/>
                <a:ea typeface="微软雅黑" pitchFamily="34" charset="-122"/>
              </a:rPr>
              <a:t>";</a:t>
            </a:r>
          </a:p>
          <a:p>
            <a:pPr marL="560818" indent="-512051" defTabSz="1219170">
              <a:spcBef>
                <a:spcPct val="20000"/>
              </a:spcBef>
              <a:buClr>
                <a:schemeClr val="accent1"/>
              </a:buClr>
              <a:buSzPct val="80000"/>
              <a:defRPr/>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cin</a:t>
            </a:r>
            <a:r>
              <a:rPr lang="en-US" altLang="zh-CN" sz="1867" dirty="0">
                <a:latin typeface="微软雅黑" pitchFamily="34" charset="-122"/>
                <a:ea typeface="微软雅黑" pitchFamily="34" charset="-122"/>
              </a:rPr>
              <a:t> &gt;&gt; selector;</a:t>
            </a:r>
          </a:p>
          <a:p>
            <a:pPr marL="560818" indent="-512051" defTabSz="1219170">
              <a:spcBef>
                <a:spcPct val="20000"/>
              </a:spcBef>
              <a:buClr>
                <a:schemeClr val="accent1"/>
              </a:buClr>
              <a:buSzPct val="80000"/>
              <a:defRPr/>
            </a:pPr>
            <a:r>
              <a:rPr lang="en-US" altLang="zh-CN" sz="1867" dirty="0">
                <a:latin typeface="微软雅黑" pitchFamily="34" charset="-122"/>
                <a:ea typeface="微软雅黑" pitchFamily="34" charset="-122"/>
              </a:rPr>
              <a:t>	if (selector == 0) break;</a:t>
            </a:r>
          </a:p>
          <a:p>
            <a:pPr marL="560818" indent="-512051" defTabSz="1219170">
              <a:spcBef>
                <a:spcPct val="20000"/>
              </a:spcBef>
              <a:buClr>
                <a:schemeClr val="accent1"/>
              </a:buClr>
              <a:buSzPct val="80000"/>
              <a:defRPr/>
            </a:pPr>
            <a:r>
              <a:rPr lang="en-US" altLang="zh-CN" sz="1867" dirty="0">
                <a:latin typeface="微软雅黑" pitchFamily="34" charset="-122"/>
                <a:ea typeface="微软雅黑" pitchFamily="34" charset="-122"/>
              </a:rPr>
              <a:t>	switch (selector)  {</a:t>
            </a:r>
          </a:p>
          <a:p>
            <a:pPr marL="560818" indent="-512051" defTabSz="1219170">
              <a:spcBef>
                <a:spcPct val="20000"/>
              </a:spcBef>
              <a:buClr>
                <a:schemeClr val="accent1"/>
              </a:buClr>
              <a:buSzPct val="80000"/>
              <a:defRPr/>
            </a:pPr>
            <a:r>
              <a:rPr lang="en-US" altLang="zh-CN" sz="1867" dirty="0">
                <a:latin typeface="微软雅黑" pitchFamily="34" charset="-122"/>
                <a:ea typeface="微软雅黑" pitchFamily="34" charset="-122"/>
              </a:rPr>
              <a:t>              case 1: initialize(); break;</a:t>
            </a:r>
          </a:p>
          <a:p>
            <a:pPr marL="560818" indent="-512051" defTabSz="1219170">
              <a:spcBef>
                <a:spcPct val="20000"/>
              </a:spcBef>
              <a:buClr>
                <a:schemeClr val="accent1"/>
              </a:buClr>
              <a:buSzPct val="80000"/>
              <a:defRPr/>
            </a:pPr>
            <a:r>
              <a:rPr lang="en-US" altLang="zh-CN" sz="1867" dirty="0">
                <a:latin typeface="微软雅黑" pitchFamily="34" charset="-122"/>
                <a:ea typeface="微软雅黑" pitchFamily="34" charset="-122"/>
              </a:rPr>
              <a:t>	       case 2: </a:t>
            </a:r>
            <a:r>
              <a:rPr lang="en-US" altLang="zh-CN" sz="1867" dirty="0" err="1">
                <a:latin typeface="微软雅黑" pitchFamily="34" charset="-122"/>
                <a:ea typeface="微软雅黑" pitchFamily="34" charset="-122"/>
              </a:rPr>
              <a:t>addBook</a:t>
            </a:r>
            <a:r>
              <a:rPr lang="en-US" altLang="zh-CN" sz="1867" dirty="0">
                <a:latin typeface="微软雅黑" pitchFamily="34" charset="-122"/>
                <a:ea typeface="微软雅黑" pitchFamily="34" charset="-122"/>
              </a:rPr>
              <a:t>(); break;</a:t>
            </a:r>
          </a:p>
          <a:p>
            <a:pPr marL="560818" indent="-512051" defTabSz="1219170">
              <a:spcBef>
                <a:spcPct val="20000"/>
              </a:spcBef>
              <a:buClr>
                <a:schemeClr val="accent1"/>
              </a:buClr>
              <a:buSzPct val="80000"/>
              <a:defRPr/>
            </a:pPr>
            <a:r>
              <a:rPr lang="en-US" altLang="zh-CN" sz="1867" dirty="0">
                <a:latin typeface="微软雅黑" pitchFamily="34" charset="-122"/>
                <a:ea typeface="微软雅黑" pitchFamily="34" charset="-122"/>
              </a:rPr>
              <a:t>	       case 3: </a:t>
            </a:r>
            <a:r>
              <a:rPr lang="en-US" altLang="zh-CN" sz="1867" dirty="0" err="1">
                <a:latin typeface="微软雅黑" pitchFamily="34" charset="-122"/>
                <a:ea typeface="微软雅黑" pitchFamily="34" charset="-122"/>
              </a:rPr>
              <a:t>borrowBook</a:t>
            </a:r>
            <a:r>
              <a:rPr lang="en-US" altLang="zh-CN" sz="1867" dirty="0">
                <a:latin typeface="微软雅黑" pitchFamily="34" charset="-122"/>
                <a:ea typeface="微软雅黑" pitchFamily="34" charset="-122"/>
              </a:rPr>
              <a:t>(); break;</a:t>
            </a:r>
          </a:p>
          <a:p>
            <a:pPr marL="560818" indent="-512051" defTabSz="1219170">
              <a:spcBef>
                <a:spcPct val="20000"/>
              </a:spcBef>
              <a:buClr>
                <a:schemeClr val="accent1"/>
              </a:buClr>
              <a:buSzPct val="80000"/>
              <a:defRPr/>
            </a:pPr>
            <a:r>
              <a:rPr lang="en-US" altLang="zh-CN" sz="1867" dirty="0">
                <a:latin typeface="微软雅黑" pitchFamily="34" charset="-122"/>
                <a:ea typeface="微软雅黑" pitchFamily="34" charset="-122"/>
              </a:rPr>
              <a:t>	       case 4: </a:t>
            </a:r>
            <a:r>
              <a:rPr lang="en-US" altLang="zh-CN" sz="1867" dirty="0" err="1">
                <a:latin typeface="微软雅黑" pitchFamily="34" charset="-122"/>
                <a:ea typeface="微软雅黑" pitchFamily="34" charset="-122"/>
              </a:rPr>
              <a:t>returnBook</a:t>
            </a:r>
            <a:r>
              <a:rPr lang="en-US" altLang="zh-CN" sz="1867" dirty="0">
                <a:latin typeface="微软雅黑" pitchFamily="34" charset="-122"/>
                <a:ea typeface="微软雅黑" pitchFamily="34" charset="-122"/>
              </a:rPr>
              <a:t>();  break;</a:t>
            </a:r>
          </a:p>
          <a:p>
            <a:pPr marL="560818" indent="-512051" defTabSz="1219170">
              <a:spcBef>
                <a:spcPct val="20000"/>
              </a:spcBef>
              <a:buClr>
                <a:schemeClr val="accent1"/>
              </a:buClr>
              <a:buSzPct val="80000"/>
              <a:defRPr/>
            </a:pPr>
            <a:r>
              <a:rPr lang="en-US" altLang="zh-CN" sz="1867" dirty="0">
                <a:latin typeface="微软雅黑" pitchFamily="34" charset="-122"/>
                <a:ea typeface="微软雅黑" pitchFamily="34" charset="-122"/>
              </a:rPr>
              <a:t>	       case 5: </a:t>
            </a:r>
            <a:r>
              <a:rPr lang="en-US" altLang="zh-CN" sz="1867" dirty="0" err="1">
                <a:latin typeface="微软雅黑" pitchFamily="34" charset="-122"/>
                <a:ea typeface="微软雅黑" pitchFamily="34" charset="-122"/>
              </a:rPr>
              <a:t>displayBook</a:t>
            </a:r>
            <a:r>
              <a:rPr lang="en-US" altLang="zh-CN" sz="1867" dirty="0">
                <a:latin typeface="微软雅黑" pitchFamily="34" charset="-122"/>
                <a:ea typeface="微软雅黑" pitchFamily="34" charset="-122"/>
              </a:rPr>
              <a:t>(); break;</a:t>
            </a:r>
          </a:p>
          <a:p>
            <a:pPr marL="560818" indent="-512051" defTabSz="1219170">
              <a:spcBef>
                <a:spcPct val="20000"/>
              </a:spcBef>
              <a:buClr>
                <a:schemeClr val="accent1"/>
              </a:buClr>
              <a:buSzPct val="80000"/>
              <a:defRPr/>
            </a:pPr>
            <a:r>
              <a:rPr lang="en-US" altLang="zh-CN" sz="1867" dirty="0">
                <a:latin typeface="微软雅黑" pitchFamily="34" charset="-122"/>
                <a:ea typeface="微软雅黑" pitchFamily="34" charset="-122"/>
              </a:rPr>
              <a:t>	     } </a:t>
            </a:r>
          </a:p>
          <a:p>
            <a:pPr marL="560818" indent="-512051" defTabSz="1219170">
              <a:spcBef>
                <a:spcPct val="20000"/>
              </a:spcBef>
              <a:buClr>
                <a:schemeClr val="accent1"/>
              </a:buClr>
              <a:buSzPct val="80000"/>
              <a:defRPr/>
            </a:pPr>
            <a:r>
              <a:rPr lang="en-US" altLang="zh-CN" sz="1867" dirty="0">
                <a:latin typeface="微软雅黑" pitchFamily="34" charset="-122"/>
                <a:ea typeface="微软雅黑" pitchFamily="34" charset="-122"/>
              </a:rPr>
              <a:t>     }</a:t>
            </a:r>
          </a:p>
          <a:p>
            <a:pPr marL="560818" indent="-512051" defTabSz="1219170">
              <a:spcBef>
                <a:spcPct val="20000"/>
              </a:spcBef>
              <a:buClr>
                <a:schemeClr val="accent1"/>
              </a:buClr>
              <a:buSzPct val="80000"/>
              <a:defRPr/>
            </a:pPr>
            <a:r>
              <a:rPr lang="en-US" altLang="zh-CN" sz="1867" dirty="0">
                <a:latin typeface="微软雅黑" pitchFamily="34" charset="-122"/>
                <a:ea typeface="微软雅黑" pitchFamily="34" charset="-122"/>
              </a:rPr>
              <a:t> </a:t>
            </a:r>
          </a:p>
          <a:p>
            <a:pPr marL="560818" indent="-512051" defTabSz="1219170">
              <a:spcBef>
                <a:spcPct val="20000"/>
              </a:spcBef>
              <a:buClr>
                <a:schemeClr val="accent1"/>
              </a:buClr>
              <a:buSzPct val="80000"/>
              <a:defRPr/>
            </a:pPr>
            <a:r>
              <a:rPr lang="en-US" altLang="zh-CN" sz="1867" dirty="0">
                <a:latin typeface="微软雅黑" pitchFamily="34" charset="-122"/>
                <a:ea typeface="微软雅黑" pitchFamily="34" charset="-122"/>
              </a:rPr>
              <a:t>     return 0;</a:t>
            </a:r>
          </a:p>
          <a:p>
            <a:pPr marL="560818" indent="-512051" defTabSz="1219170">
              <a:spcBef>
                <a:spcPct val="20000"/>
              </a:spcBef>
              <a:buClr>
                <a:schemeClr val="accent1"/>
              </a:buClr>
              <a:buSzPct val="80000"/>
              <a:defRPr/>
            </a:pPr>
            <a:r>
              <a:rPr lang="en-US" altLang="zh-CN" sz="1867" dirty="0">
                <a:latin typeface="微软雅黑" pitchFamily="34" charset="-122"/>
                <a:ea typeface="微软雅黑" pitchFamily="34" charset="-122"/>
              </a:rPr>
              <a:t>}</a:t>
            </a:r>
          </a:p>
        </p:txBody>
      </p:sp>
    </p:spTree>
  </p:cSld>
  <p:clrMapOvr>
    <a:masterClrMapping/>
  </p:clrMapOvr>
  <p:transition spd="med">
    <p:fade/>
  </p:transition>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4834" name="Rectangle 2"/>
          <p:cNvSpPr>
            <a:spLocks noGrp="1" noChangeArrowheads="1"/>
          </p:cNvSpPr>
          <p:nvPr>
            <p:ph type="title"/>
          </p:nvPr>
        </p:nvSpPr>
        <p:spPr/>
        <p:txBody>
          <a:bodyPr/>
          <a:lstStyle/>
          <a:p>
            <a:pPr eaLnBrk="1" hangingPunct="1">
              <a:defRPr/>
            </a:pPr>
            <a:r>
              <a:rPr lang="en-US" altLang="zh-CN" dirty="0"/>
              <a:t>Initialize</a:t>
            </a:r>
            <a:r>
              <a:rPr lang="zh-CN" altLang="en-US" dirty="0"/>
              <a:t>的实现</a:t>
            </a:r>
          </a:p>
        </p:txBody>
      </p:sp>
      <p:sp>
        <p:nvSpPr>
          <p:cNvPr id="454659" name="Rectangle 3"/>
          <p:cNvSpPr>
            <a:spLocks noGrp="1" noChangeArrowheads="1"/>
          </p:cNvSpPr>
          <p:nvPr>
            <p:ph idx="4294967295"/>
          </p:nvPr>
        </p:nvSpPr>
        <p:spPr>
          <a:xfrm>
            <a:off x="0" y="1522413"/>
            <a:ext cx="11312525" cy="4114800"/>
          </a:xfrm>
        </p:spPr>
        <p:txBody>
          <a:bodyPr>
            <a:normAutofit/>
          </a:bodyPr>
          <a:lstStyle/>
          <a:p>
            <a:pPr>
              <a:buFont typeface="Wingdings" pitchFamily="2" charset="2"/>
              <a:buNone/>
            </a:pPr>
            <a:r>
              <a:rPr lang="en-US" altLang="zh-CN" sz="1867" dirty="0"/>
              <a:t>void initialize() </a:t>
            </a:r>
          </a:p>
          <a:p>
            <a:pPr>
              <a:buFont typeface="Wingdings" pitchFamily="2" charset="2"/>
              <a:buNone/>
            </a:pPr>
            <a:r>
              <a:rPr lang="en-US" altLang="zh-CN" sz="1867" dirty="0"/>
              <a:t>{</a:t>
            </a:r>
            <a:endParaRPr lang="zh-CN" altLang="en-US" sz="1867" dirty="0"/>
          </a:p>
          <a:p>
            <a:pPr>
              <a:buFont typeface="Wingdings" pitchFamily="2" charset="2"/>
              <a:buNone/>
            </a:pPr>
            <a:r>
              <a:rPr lang="en-US" altLang="zh-CN" sz="1867" dirty="0"/>
              <a:t>       </a:t>
            </a:r>
            <a:r>
              <a:rPr lang="en-US" altLang="zh-CN" sz="1867" dirty="0" err="1"/>
              <a:t>ofstream</a:t>
            </a:r>
            <a:r>
              <a:rPr lang="en-US" altLang="zh-CN" sz="1867" dirty="0"/>
              <a:t> </a:t>
            </a:r>
            <a:r>
              <a:rPr lang="en-US" altLang="zh-CN" sz="1867" dirty="0" err="1"/>
              <a:t>outfile</a:t>
            </a:r>
            <a:r>
              <a:rPr lang="en-US" altLang="zh-CN" sz="1867" dirty="0"/>
              <a:t>("book");	</a:t>
            </a:r>
          </a:p>
          <a:p>
            <a:pPr>
              <a:buFont typeface="Wingdings" pitchFamily="2" charset="2"/>
              <a:buNone/>
            </a:pPr>
            <a:r>
              <a:rPr lang="en-US" altLang="zh-CN" sz="1867" dirty="0"/>
              <a:t>	</a:t>
            </a:r>
          </a:p>
          <a:p>
            <a:pPr>
              <a:buFont typeface="Wingdings" pitchFamily="2" charset="2"/>
              <a:buNone/>
            </a:pPr>
            <a:r>
              <a:rPr lang="en-US" altLang="zh-CN" sz="1867" dirty="0"/>
              <a:t>       </a:t>
            </a:r>
            <a:r>
              <a:rPr lang="en-US" altLang="zh-CN" sz="1867" dirty="0" err="1"/>
              <a:t>outfile.close</a:t>
            </a:r>
            <a:r>
              <a:rPr lang="en-US" altLang="zh-CN" sz="1867" dirty="0"/>
              <a:t>();</a:t>
            </a:r>
            <a:endParaRPr lang="zh-CN" altLang="en-US" sz="1867" dirty="0"/>
          </a:p>
          <a:p>
            <a:pPr>
              <a:buFont typeface="Wingdings" pitchFamily="2" charset="2"/>
              <a:buNone/>
            </a:pPr>
            <a:r>
              <a:rPr lang="en-US" altLang="zh-CN" sz="1867" dirty="0"/>
              <a:t>}</a:t>
            </a:r>
          </a:p>
        </p:txBody>
      </p:sp>
      <p:sp>
        <p:nvSpPr>
          <p:cNvPr id="4" name="灯片编号占位符 3"/>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318</a:t>
            </a:fld>
            <a:endParaRPr kumimoji="0" lang="en-US"/>
          </a:p>
        </p:txBody>
      </p:sp>
    </p:spTree>
  </p:cSld>
  <p:clrMapOvr>
    <a:masterClrMapping/>
  </p:clrMapOvr>
  <p:transition spd="med">
    <p:fade/>
  </p:transition>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5858" name="Rectangle 2"/>
          <p:cNvSpPr>
            <a:spLocks noGrp="1" noChangeArrowheads="1"/>
          </p:cNvSpPr>
          <p:nvPr>
            <p:ph type="title"/>
          </p:nvPr>
        </p:nvSpPr>
        <p:spPr/>
        <p:txBody>
          <a:bodyPr/>
          <a:lstStyle/>
          <a:p>
            <a:pPr eaLnBrk="1" hangingPunct="1">
              <a:defRPr/>
            </a:pPr>
            <a:r>
              <a:rPr lang="en-US" altLang="zh-CN" dirty="0" err="1"/>
              <a:t>addBook</a:t>
            </a:r>
            <a:r>
              <a:rPr lang="zh-CN" altLang="en-US" dirty="0"/>
              <a:t>的实现</a:t>
            </a:r>
          </a:p>
        </p:txBody>
      </p:sp>
      <p:sp>
        <p:nvSpPr>
          <p:cNvPr id="455683" name="Rectangle 3"/>
          <p:cNvSpPr>
            <a:spLocks noGrp="1" noChangeArrowheads="1"/>
          </p:cNvSpPr>
          <p:nvPr>
            <p:ph idx="4294967295"/>
          </p:nvPr>
        </p:nvSpPr>
        <p:spPr>
          <a:xfrm>
            <a:off x="0" y="1076325"/>
            <a:ext cx="10844213" cy="4595813"/>
          </a:xfrm>
        </p:spPr>
        <p:txBody>
          <a:bodyPr>
            <a:noAutofit/>
          </a:bodyPr>
          <a:lstStyle/>
          <a:p>
            <a:r>
              <a:rPr lang="en-US" altLang="zh-CN" sz="1867" dirty="0"/>
              <a:t>void </a:t>
            </a:r>
            <a:r>
              <a:rPr lang="en-US" altLang="zh-CN" sz="1867" dirty="0" err="1"/>
              <a:t>addBook</a:t>
            </a:r>
            <a:r>
              <a:rPr lang="en-US" altLang="zh-CN" sz="1867" dirty="0"/>
              <a:t>() </a:t>
            </a:r>
            <a:endParaRPr lang="zh-CN" altLang="zh-CN" sz="1867" dirty="0"/>
          </a:p>
          <a:p>
            <a:r>
              <a:rPr lang="en-US" altLang="zh-CN" sz="1867" dirty="0"/>
              <a:t>{</a:t>
            </a:r>
            <a:endParaRPr lang="zh-CN" altLang="zh-CN" sz="1867" dirty="0"/>
          </a:p>
          <a:p>
            <a:r>
              <a:rPr lang="en-US" altLang="zh-CN" sz="1867" dirty="0"/>
              <a:t>       char </a:t>
            </a:r>
            <a:r>
              <a:rPr lang="en-US" altLang="zh-CN" sz="1867" dirty="0" err="1"/>
              <a:t>ch</a:t>
            </a:r>
            <a:r>
              <a:rPr lang="en-US" altLang="zh-CN" sz="1867" dirty="0"/>
              <a:t>[20];</a:t>
            </a:r>
            <a:endParaRPr lang="zh-CN" altLang="zh-CN" sz="1867" dirty="0"/>
          </a:p>
          <a:p>
            <a:r>
              <a:rPr lang="en-US" altLang="zh-CN" sz="1867" dirty="0"/>
              <a:t>       Book *</a:t>
            </a:r>
            <a:r>
              <a:rPr lang="en-US" altLang="zh-CN" sz="1867" dirty="0" err="1"/>
              <a:t>bp</a:t>
            </a:r>
            <a:r>
              <a:rPr lang="en-US" altLang="zh-CN" sz="1867" dirty="0"/>
              <a:t>;</a:t>
            </a:r>
            <a:endParaRPr lang="zh-CN" altLang="zh-CN" sz="1867" dirty="0"/>
          </a:p>
          <a:p>
            <a:pPr fontAlgn="auto"/>
            <a:r>
              <a:rPr lang="en-US" altLang="zh-CN" sz="1867" dirty="0"/>
              <a:t>       </a:t>
            </a:r>
            <a:r>
              <a:rPr lang="en-US" altLang="zh-CN" sz="1867" dirty="0" err="1"/>
              <a:t>ofstream</a:t>
            </a:r>
            <a:r>
              <a:rPr lang="en-US" altLang="zh-CN" sz="1867" dirty="0"/>
              <a:t> </a:t>
            </a:r>
            <a:r>
              <a:rPr lang="en-US" altLang="zh-CN" sz="1867" dirty="0" err="1"/>
              <a:t>outfile</a:t>
            </a:r>
            <a:r>
              <a:rPr lang="en-US" altLang="zh-CN" sz="1867" dirty="0"/>
              <a:t>("book", </a:t>
            </a:r>
            <a:r>
              <a:rPr lang="en-US" altLang="zh-CN" sz="1867" dirty="0" err="1"/>
              <a:t>ofstream</a:t>
            </a:r>
            <a:r>
              <a:rPr lang="en-US" altLang="zh-CN" sz="1867" dirty="0"/>
              <a:t>::app | </a:t>
            </a:r>
            <a:r>
              <a:rPr lang="en-US" altLang="zh-CN" sz="1867" dirty="0" err="1"/>
              <a:t>ofstream</a:t>
            </a:r>
            <a:r>
              <a:rPr lang="en-US" altLang="zh-CN" sz="1867" dirty="0"/>
              <a:t>::ate | </a:t>
            </a:r>
            <a:r>
              <a:rPr lang="en-US" altLang="zh-CN" sz="1867" dirty="0" err="1"/>
              <a:t>ofstream</a:t>
            </a:r>
            <a:r>
              <a:rPr lang="en-US" altLang="zh-CN" sz="1867" dirty="0"/>
              <a:t>::binary);</a:t>
            </a:r>
            <a:endParaRPr lang="zh-CN" altLang="zh-CN" sz="1867" dirty="0"/>
          </a:p>
          <a:p>
            <a:r>
              <a:rPr lang="en-US" altLang="zh-CN" sz="1867" dirty="0"/>
              <a:t> </a:t>
            </a:r>
            <a:endParaRPr lang="zh-CN" altLang="zh-CN" sz="1867" dirty="0"/>
          </a:p>
          <a:p>
            <a:r>
              <a:rPr lang="en-US" altLang="zh-CN" sz="1867" dirty="0"/>
              <a:t>	long </a:t>
            </a:r>
            <a:r>
              <a:rPr lang="en-US" altLang="zh-CN" sz="1867" dirty="0" err="1"/>
              <a:t>int</a:t>
            </a:r>
            <a:r>
              <a:rPr lang="en-US" altLang="zh-CN" sz="1867" dirty="0"/>
              <a:t> no = </a:t>
            </a:r>
            <a:r>
              <a:rPr lang="en-US" altLang="zh-CN" sz="1867" dirty="0" err="1"/>
              <a:t>outfile.tellp</a:t>
            </a:r>
            <a:r>
              <a:rPr lang="en-US" altLang="zh-CN" sz="1867" dirty="0"/>
              <a:t>() / </a:t>
            </a:r>
            <a:r>
              <a:rPr lang="en-US" altLang="zh-CN" sz="1867" dirty="0" err="1"/>
              <a:t>sizeof</a:t>
            </a:r>
            <a:r>
              <a:rPr lang="en-US" altLang="zh-CN" sz="1867" dirty="0"/>
              <a:t>(Book) + 1 ;</a:t>
            </a:r>
            <a:endParaRPr lang="zh-CN" altLang="zh-CN" sz="1867" dirty="0"/>
          </a:p>
          <a:p>
            <a:r>
              <a:rPr lang="en-US" altLang="zh-CN" sz="1867" dirty="0"/>
              <a:t> </a:t>
            </a:r>
            <a:endParaRPr lang="zh-CN" altLang="zh-CN" sz="1867" dirty="0"/>
          </a:p>
          <a:p>
            <a:r>
              <a:rPr lang="en-US" altLang="zh-CN" sz="1867" dirty="0"/>
              <a:t>      </a:t>
            </a:r>
            <a:r>
              <a:rPr lang="en-US" altLang="zh-CN" sz="1867" dirty="0" err="1"/>
              <a:t>cout</a:t>
            </a:r>
            <a:r>
              <a:rPr lang="en-US" altLang="zh-CN" sz="1867" dirty="0"/>
              <a:t> &lt;&lt; "</a:t>
            </a:r>
            <a:r>
              <a:rPr lang="zh-CN" altLang="zh-CN" sz="1867" dirty="0"/>
              <a:t>请输入书名：</a:t>
            </a:r>
            <a:r>
              <a:rPr lang="en-US" altLang="zh-CN" sz="1867" dirty="0"/>
              <a:t>"; </a:t>
            </a:r>
            <a:endParaRPr lang="zh-CN" altLang="zh-CN" sz="1867" dirty="0"/>
          </a:p>
          <a:p>
            <a:r>
              <a:rPr lang="en-US" altLang="zh-CN" sz="1867" dirty="0"/>
              <a:t>     </a:t>
            </a:r>
            <a:r>
              <a:rPr lang="en-US" altLang="zh-CN" sz="1867" dirty="0" err="1"/>
              <a:t>cin</a:t>
            </a:r>
            <a:r>
              <a:rPr lang="en-US" altLang="zh-CN" sz="1867" dirty="0"/>
              <a:t> &gt;&gt; </a:t>
            </a:r>
            <a:r>
              <a:rPr lang="en-US" altLang="zh-CN" sz="1867" dirty="0" err="1"/>
              <a:t>ch</a:t>
            </a:r>
            <a:r>
              <a:rPr lang="en-US" altLang="zh-CN" sz="1867" dirty="0"/>
              <a:t>;</a:t>
            </a:r>
            <a:endParaRPr lang="zh-CN" altLang="zh-CN" sz="1867" dirty="0"/>
          </a:p>
          <a:p>
            <a:r>
              <a:rPr lang="en-US" altLang="zh-CN" sz="1867" dirty="0"/>
              <a:t>     </a:t>
            </a:r>
            <a:r>
              <a:rPr lang="en-US" altLang="zh-CN" sz="1867" dirty="0" err="1"/>
              <a:t>bp</a:t>
            </a:r>
            <a:r>
              <a:rPr lang="en-US" altLang="zh-CN" sz="1867" dirty="0"/>
              <a:t> = new Book(</a:t>
            </a:r>
            <a:r>
              <a:rPr lang="en-US" altLang="zh-CN" sz="1867" dirty="0" err="1"/>
              <a:t>ch</a:t>
            </a:r>
            <a:r>
              <a:rPr lang="en-US" altLang="zh-CN" sz="1867" dirty="0"/>
              <a:t>, no);</a:t>
            </a:r>
            <a:endParaRPr lang="zh-CN" altLang="zh-CN" sz="1867" dirty="0"/>
          </a:p>
          <a:p>
            <a:r>
              <a:rPr lang="en-US" altLang="zh-CN" sz="1867" dirty="0"/>
              <a:t> </a:t>
            </a:r>
            <a:endParaRPr lang="zh-CN" altLang="zh-CN" sz="1867" dirty="0"/>
          </a:p>
          <a:p>
            <a:r>
              <a:rPr lang="en-US" altLang="zh-CN" sz="1867" dirty="0"/>
              <a:t>     </a:t>
            </a:r>
            <a:r>
              <a:rPr lang="en-US" altLang="zh-CN" sz="1867" dirty="0" err="1"/>
              <a:t>outfile.write</a:t>
            </a:r>
            <a:r>
              <a:rPr lang="en-US" altLang="zh-CN" sz="1867" dirty="0"/>
              <a:t>( </a:t>
            </a:r>
            <a:r>
              <a:rPr lang="en-US" altLang="zh-CN" sz="1867" dirty="0" err="1"/>
              <a:t>reinterpret_cast</a:t>
            </a:r>
            <a:r>
              <a:rPr lang="en-US" altLang="zh-CN" sz="1867" dirty="0"/>
              <a:t>&lt;const char *&gt;(</a:t>
            </a:r>
            <a:r>
              <a:rPr lang="en-US" altLang="zh-CN" sz="1867" dirty="0" err="1"/>
              <a:t>bp</a:t>
            </a:r>
            <a:r>
              <a:rPr lang="en-US" altLang="zh-CN" sz="1867" dirty="0"/>
              <a:t>), </a:t>
            </a:r>
            <a:r>
              <a:rPr lang="en-US" altLang="zh-CN" sz="1867" dirty="0" err="1"/>
              <a:t>sizeof</a:t>
            </a:r>
            <a:r>
              <a:rPr lang="en-US" altLang="zh-CN" sz="1867" dirty="0"/>
              <a:t>(*</a:t>
            </a:r>
            <a:r>
              <a:rPr lang="en-US" altLang="zh-CN" sz="1867" dirty="0" err="1"/>
              <a:t>bp</a:t>
            </a:r>
            <a:r>
              <a:rPr lang="en-US" altLang="zh-CN" sz="1867" dirty="0"/>
              <a:t>));</a:t>
            </a:r>
            <a:endParaRPr lang="zh-CN" altLang="zh-CN" sz="1867" dirty="0"/>
          </a:p>
          <a:p>
            <a:r>
              <a:rPr lang="en-US" altLang="zh-CN" sz="1867" dirty="0"/>
              <a:t>    delete </a:t>
            </a:r>
            <a:r>
              <a:rPr lang="en-US" altLang="zh-CN" sz="1867" dirty="0" err="1"/>
              <a:t>bp</a:t>
            </a:r>
            <a:r>
              <a:rPr lang="en-US" altLang="zh-CN" sz="1867" dirty="0"/>
              <a:t>;</a:t>
            </a:r>
            <a:endParaRPr lang="zh-CN" altLang="zh-CN" sz="1867" dirty="0"/>
          </a:p>
          <a:p>
            <a:r>
              <a:rPr lang="en-US" altLang="zh-CN" sz="1867" dirty="0"/>
              <a:t>    </a:t>
            </a:r>
            <a:endParaRPr lang="zh-CN" altLang="zh-CN" sz="1867" dirty="0"/>
          </a:p>
          <a:p>
            <a:r>
              <a:rPr lang="en-US" altLang="zh-CN" sz="1867" dirty="0"/>
              <a:t>    </a:t>
            </a:r>
            <a:r>
              <a:rPr lang="en-US" altLang="zh-CN" sz="1867" dirty="0" err="1"/>
              <a:t>outfile.close</a:t>
            </a:r>
            <a:r>
              <a:rPr lang="en-US" altLang="zh-CN" sz="1867" dirty="0"/>
              <a:t>();</a:t>
            </a:r>
            <a:endParaRPr lang="zh-CN" altLang="zh-CN" sz="1867" dirty="0"/>
          </a:p>
          <a:p>
            <a:r>
              <a:rPr lang="en-US" altLang="zh-CN" sz="1867" dirty="0"/>
              <a:t>}</a:t>
            </a:r>
            <a:endParaRPr lang="zh-CN" altLang="en-US" sz="1867" dirty="0"/>
          </a:p>
        </p:txBody>
      </p:sp>
      <p:sp>
        <p:nvSpPr>
          <p:cNvPr id="4" name="灯片编号占位符 3"/>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319</a:t>
            </a:fld>
            <a:endParaRPr kumimoji="0" lang="en-US"/>
          </a:p>
        </p:txBody>
      </p:sp>
    </p:spTree>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6386" name="Rectangle 2"/>
          <p:cNvSpPr>
            <a:spLocks noGrp="1" noChangeArrowheads="1"/>
          </p:cNvSpPr>
          <p:nvPr>
            <p:ph type="title"/>
          </p:nvPr>
        </p:nvSpPr>
        <p:spPr/>
        <p:txBody>
          <a:bodyPr/>
          <a:lstStyle/>
          <a:p>
            <a:pPr eaLnBrk="1" hangingPunct="1">
              <a:defRPr/>
            </a:pPr>
            <a:r>
              <a:rPr lang="zh-CN" altLang="en-US" dirty="0"/>
              <a:t>对象的定义</a:t>
            </a:r>
          </a:p>
        </p:txBody>
      </p:sp>
      <p:sp>
        <p:nvSpPr>
          <p:cNvPr id="48131" name="Rectangle 3"/>
          <p:cNvSpPr>
            <a:spLocks noGrp="1" noChangeArrowheads="1"/>
          </p:cNvSpPr>
          <p:nvPr>
            <p:ph idx="4294967295"/>
          </p:nvPr>
        </p:nvSpPr>
        <p:spPr>
          <a:xfrm>
            <a:off x="772160" y="1225021"/>
            <a:ext cx="10363200" cy="582612"/>
          </a:xfrm>
        </p:spPr>
        <p:txBody>
          <a:bodyPr>
            <a:normAutofit/>
          </a:bodyPr>
          <a:lstStyle/>
          <a:p>
            <a:pPr eaLnBrk="1" hangingPunct="1">
              <a:lnSpc>
                <a:spcPct val="110000"/>
              </a:lnSpc>
            </a:pPr>
            <a:r>
              <a:rPr lang="zh-CN" altLang="en-US" b="1" dirty="0"/>
              <a:t>类与对象的关系：类型与变量的关系</a:t>
            </a:r>
          </a:p>
        </p:txBody>
      </p:sp>
      <p:sp>
        <p:nvSpPr>
          <p:cNvPr id="4" name="Rectangle 3"/>
          <p:cNvSpPr txBox="1">
            <a:spLocks noChangeArrowheads="1"/>
          </p:cNvSpPr>
          <p:nvPr/>
        </p:nvSpPr>
        <p:spPr>
          <a:xfrm>
            <a:off x="914400" y="2057400"/>
            <a:ext cx="10363200" cy="4619625"/>
          </a:xfrm>
          <a:prstGeom prst="rect">
            <a:avLst/>
          </a:prstGeom>
        </p:spPr>
        <p:txBody>
          <a:bodyPr vert="horz">
            <a:normAutofit/>
          </a:bodyPr>
          <a:lstStyle/>
          <a:p>
            <a:pPr marL="560818" indent="-512051" defTabSz="1219170">
              <a:lnSpc>
                <a:spcPct val="110000"/>
              </a:lnSpc>
              <a:spcBef>
                <a:spcPct val="20000"/>
              </a:spcBef>
              <a:buClr>
                <a:schemeClr val="accent1"/>
              </a:buClr>
              <a:buSzPct val="80000"/>
              <a:defRPr/>
            </a:pPr>
            <a:r>
              <a:rPr lang="zh-CN" altLang="en-US" sz="2400" b="1" dirty="0">
                <a:latin typeface="微软雅黑" pitchFamily="34" charset="-122"/>
                <a:ea typeface="微软雅黑" pitchFamily="34" charset="-122"/>
              </a:rPr>
              <a:t>对象定义</a:t>
            </a:r>
          </a:p>
          <a:p>
            <a:pPr marL="353559" indent="-365751">
              <a:lnSpc>
                <a:spcPct val="110000"/>
              </a:lnSpc>
              <a:spcBef>
                <a:spcPts val="2400"/>
              </a:spcBef>
              <a:buClr>
                <a:schemeClr val="accent1"/>
              </a:buClr>
              <a:buSzPct val="90000"/>
            </a:pPr>
            <a:r>
              <a:rPr lang="zh-CN" altLang="en-US" sz="2400" b="1" dirty="0">
                <a:latin typeface="微软雅黑" pitchFamily="34" charset="-122"/>
                <a:ea typeface="微软雅黑" pitchFamily="34" charset="-122"/>
              </a:rPr>
              <a:t>直接在程序中定义某个类的对象</a:t>
            </a:r>
          </a:p>
          <a:p>
            <a:pPr marL="0" lvl="1">
              <a:lnSpc>
                <a:spcPct val="110000"/>
              </a:lnSpc>
              <a:spcBef>
                <a:spcPts val="800"/>
              </a:spcBef>
              <a:buClr>
                <a:schemeClr val="accent2"/>
              </a:buClr>
              <a:buSzPct val="85000"/>
            </a:pPr>
            <a:r>
              <a:rPr lang="zh-CN" altLang="en-US" sz="1867" dirty="0">
                <a:latin typeface="微软雅黑" pitchFamily="34" charset="-122"/>
                <a:ea typeface="微软雅黑" pitchFamily="34" charset="-122"/>
              </a:rPr>
              <a:t>存储类别  类名  对象列表；</a:t>
            </a:r>
          </a:p>
          <a:p>
            <a:pPr marL="0" lvl="1">
              <a:spcBef>
                <a:spcPct val="20000"/>
              </a:spcBef>
              <a:buClr>
                <a:schemeClr val="accent2"/>
              </a:buClr>
              <a:buSzPct val="85000"/>
            </a:pPr>
            <a:r>
              <a:rPr lang="zh-CN" altLang="en-US" sz="1867" dirty="0">
                <a:latin typeface="微软雅黑" pitchFamily="34" charset="-122"/>
                <a:ea typeface="微软雅黑" pitchFamily="34" charset="-122"/>
              </a:rPr>
              <a:t>如：</a:t>
            </a:r>
            <a:r>
              <a:rPr lang="en-US" altLang="zh-CN" sz="1867" dirty="0" err="1">
                <a:latin typeface="微软雅黑" pitchFamily="34" charset="-122"/>
                <a:ea typeface="微软雅黑" pitchFamily="34" charset="-122"/>
              </a:rPr>
              <a:t>DoubleArray</a:t>
            </a:r>
            <a:r>
              <a:rPr lang="en-US" altLang="zh-CN" sz="1867" dirty="0">
                <a:latin typeface="微软雅黑" pitchFamily="34" charset="-122"/>
                <a:ea typeface="微软雅黑" pitchFamily="34" charset="-122"/>
              </a:rPr>
              <a:t>  arr1,  arr2</a:t>
            </a:r>
            <a:r>
              <a:rPr lang="zh-CN" altLang="en-US"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ap</a:t>
            </a:r>
            <a:r>
              <a:rPr lang="en-US" altLang="zh-CN" sz="1867" dirty="0">
                <a:latin typeface="微软雅黑" pitchFamily="34" charset="-122"/>
                <a:ea typeface="微软雅黑" pitchFamily="34" charset="-122"/>
              </a:rPr>
              <a:t>;</a:t>
            </a:r>
          </a:p>
          <a:p>
            <a:pPr marL="0" lvl="1">
              <a:spcBef>
                <a:spcPct val="20000"/>
              </a:spcBef>
              <a:buClr>
                <a:schemeClr val="accent2"/>
              </a:buClr>
              <a:buSzPct val="85000"/>
            </a:pPr>
            <a:r>
              <a:rPr lang="en-US" altLang="zh-CN" sz="1867" dirty="0">
                <a:latin typeface="微软雅黑" pitchFamily="34" charset="-122"/>
                <a:ea typeface="微软雅黑" pitchFamily="34" charset="-122"/>
              </a:rPr>
              <a:t>      static </a:t>
            </a:r>
            <a:r>
              <a:rPr lang="en-US" altLang="zh-CN" sz="1867" dirty="0" err="1">
                <a:latin typeface="微软雅黑" pitchFamily="34" charset="-122"/>
                <a:ea typeface="微软雅黑" pitchFamily="34" charset="-122"/>
              </a:rPr>
              <a:t>DoubleArray</a:t>
            </a:r>
            <a:r>
              <a:rPr lang="en-US" altLang="zh-CN" sz="1867" dirty="0">
                <a:latin typeface="微软雅黑" pitchFamily="34" charset="-122"/>
                <a:ea typeface="微软雅黑" pitchFamily="34" charset="-122"/>
              </a:rPr>
              <a:t>  array[10];</a:t>
            </a:r>
          </a:p>
          <a:p>
            <a:pPr marL="353559" indent="-365751">
              <a:lnSpc>
                <a:spcPct val="110000"/>
              </a:lnSpc>
              <a:spcBef>
                <a:spcPts val="2400"/>
              </a:spcBef>
              <a:buClr>
                <a:schemeClr val="accent1"/>
              </a:buClr>
              <a:buSzPct val="90000"/>
            </a:pPr>
            <a:r>
              <a:rPr lang="zh-CN" altLang="en-US" sz="2400" b="1" dirty="0">
                <a:latin typeface="微软雅黑" pitchFamily="34" charset="-122"/>
                <a:ea typeface="微软雅黑" pitchFamily="34" charset="-122"/>
              </a:rPr>
              <a:t>申请动态对象 </a:t>
            </a:r>
          </a:p>
          <a:p>
            <a:pPr marL="121917" indent="-341367">
              <a:spcBef>
                <a:spcPct val="20000"/>
              </a:spcBef>
              <a:buClr>
                <a:schemeClr val="accent2"/>
              </a:buClr>
              <a:buSzPct val="85000"/>
            </a:pPr>
            <a:r>
              <a:rPr lang="en-US" altLang="zh-CN" sz="1867" dirty="0">
                <a:latin typeface="微软雅黑" pitchFamily="34" charset="-122"/>
                <a:ea typeface="微软雅黑" pitchFamily="34" charset="-122"/>
              </a:rPr>
              <a:t>Rational  *</a:t>
            </a:r>
            <a:r>
              <a:rPr lang="en-US" altLang="zh-CN" sz="1867" dirty="0" err="1">
                <a:latin typeface="微软雅黑" pitchFamily="34" charset="-122"/>
                <a:ea typeface="微软雅黑" pitchFamily="34" charset="-122"/>
              </a:rPr>
              <a:t>rp</a:t>
            </a:r>
            <a:r>
              <a:rPr lang="en-US" altLang="zh-CN" sz="1867" dirty="0">
                <a:latin typeface="微软雅黑" pitchFamily="34" charset="-122"/>
                <a:ea typeface="微软雅黑" pitchFamily="34" charset="-122"/>
              </a:rPr>
              <a:t>;</a:t>
            </a:r>
          </a:p>
          <a:p>
            <a:pPr marL="121917" indent="-341367">
              <a:spcBef>
                <a:spcPct val="20000"/>
              </a:spcBef>
              <a:buClr>
                <a:schemeClr val="accent2"/>
              </a:buClr>
              <a:buSzPct val="85000"/>
            </a:pPr>
            <a:r>
              <a:rPr lang="en-US" altLang="zh-CN" sz="1867" dirty="0" err="1">
                <a:latin typeface="微软雅黑" pitchFamily="34" charset="-122"/>
                <a:ea typeface="微软雅黑" pitchFamily="34" charset="-122"/>
              </a:rPr>
              <a:t>rp</a:t>
            </a:r>
            <a:r>
              <a:rPr lang="en-US" altLang="zh-CN" sz="1867" dirty="0">
                <a:latin typeface="微软雅黑" pitchFamily="34" charset="-122"/>
                <a:ea typeface="微软雅黑" pitchFamily="34" charset="-122"/>
              </a:rPr>
              <a:t> = new Rational;       </a:t>
            </a:r>
          </a:p>
          <a:p>
            <a:pPr marL="121917" indent="-341367">
              <a:spcBef>
                <a:spcPct val="20000"/>
              </a:spcBef>
              <a:buClr>
                <a:schemeClr val="accent2"/>
              </a:buClr>
              <a:buSzPct val="85000"/>
            </a:pPr>
            <a:r>
              <a:rPr lang="en-US" altLang="zh-CN" sz="1867" dirty="0" err="1">
                <a:latin typeface="微软雅黑" pitchFamily="34" charset="-122"/>
                <a:ea typeface="微软雅黑" pitchFamily="34" charset="-122"/>
              </a:rPr>
              <a:t>rp</a:t>
            </a:r>
            <a:r>
              <a:rPr lang="en-US" altLang="zh-CN" sz="1867" dirty="0">
                <a:latin typeface="微软雅黑" pitchFamily="34" charset="-122"/>
                <a:ea typeface="微软雅黑" pitchFamily="34" charset="-122"/>
              </a:rPr>
              <a:t> = new Rational[20]; </a:t>
            </a:r>
          </a:p>
          <a:p>
            <a:pPr marL="121917" indent="-341367">
              <a:spcBef>
                <a:spcPct val="20000"/>
              </a:spcBef>
              <a:buClr>
                <a:schemeClr val="accent2"/>
              </a:buClr>
              <a:buSzPct val="85000"/>
            </a:pPr>
            <a:r>
              <a:rPr lang="en-US" altLang="zh-CN" sz="1867" dirty="0">
                <a:latin typeface="微软雅黑" pitchFamily="34" charset="-122"/>
                <a:ea typeface="微软雅黑" pitchFamily="34" charset="-122"/>
              </a:rPr>
              <a:t>delete  </a:t>
            </a:r>
            <a:r>
              <a:rPr lang="en-US" altLang="zh-CN" sz="1867" dirty="0" err="1">
                <a:latin typeface="微软雅黑" pitchFamily="34" charset="-122"/>
                <a:ea typeface="微软雅黑" pitchFamily="34" charset="-122"/>
              </a:rPr>
              <a:t>rp</a:t>
            </a:r>
            <a:r>
              <a:rPr lang="zh-CN" altLang="en-US" sz="1867" dirty="0">
                <a:latin typeface="微软雅黑" pitchFamily="34" charset="-122"/>
                <a:ea typeface="微软雅黑" pitchFamily="34" charset="-122"/>
              </a:rPr>
              <a:t>；或　</a:t>
            </a:r>
            <a:r>
              <a:rPr lang="en-US" altLang="zh-CN" sz="1867" dirty="0">
                <a:latin typeface="微软雅黑" pitchFamily="34" charset="-122"/>
                <a:ea typeface="微软雅黑" pitchFamily="34" charset="-122"/>
              </a:rPr>
              <a:t>delete </a:t>
            </a:r>
            <a:r>
              <a:rPr lang="zh-CN" altLang="en-US" sz="1867" dirty="0">
                <a:latin typeface="微软雅黑" pitchFamily="34" charset="-122"/>
                <a:ea typeface="微软雅黑" pitchFamily="34" charset="-122"/>
              </a:rPr>
              <a:t>［］</a:t>
            </a:r>
            <a:r>
              <a:rPr lang="en-US" altLang="zh-CN" sz="1867" dirty="0" err="1">
                <a:latin typeface="微软雅黑" pitchFamily="34" charset="-122"/>
                <a:ea typeface="微软雅黑" pitchFamily="34" charset="-122"/>
              </a:rPr>
              <a:t>rp</a:t>
            </a:r>
            <a:r>
              <a:rPr lang="zh-CN" altLang="en-US" sz="1867" dirty="0">
                <a:latin typeface="微软雅黑" pitchFamily="34" charset="-122"/>
                <a:ea typeface="微软雅黑" pitchFamily="34" charset="-122"/>
              </a:rPr>
              <a:t>；</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blinds(horizontal)">
                                      <p:cBhvr>
                                        <p:cTn id="20" dur="500"/>
                                        <p:tgtEl>
                                          <p:spTgt spid="4">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blinds(horizontal)">
                                      <p:cBhvr>
                                        <p:cTn id="23" dur="5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blinds(horizontal)">
                                      <p:cBhvr>
                                        <p:cTn id="28" dur="500"/>
                                        <p:tgtEl>
                                          <p:spTgt spid="4">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Effect transition="in" filter="blinds(horizontal)">
                                      <p:cBhvr>
                                        <p:cTn id="33" dur="500"/>
                                        <p:tgtEl>
                                          <p:spTgt spid="4">
                                            <p:txEl>
                                              <p:pRg st="6" end="6"/>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4">
                                            <p:txEl>
                                              <p:pRg st="7" end="7"/>
                                            </p:txEl>
                                          </p:spTgt>
                                        </p:tgtEl>
                                        <p:attrNameLst>
                                          <p:attrName>style.visibility</p:attrName>
                                        </p:attrNameLst>
                                      </p:cBhvr>
                                      <p:to>
                                        <p:strVal val="visible"/>
                                      </p:to>
                                    </p:set>
                                    <p:animEffect transition="in" filter="blinds(horizontal)">
                                      <p:cBhvr>
                                        <p:cTn id="36" dur="500"/>
                                        <p:tgtEl>
                                          <p:spTgt spid="4">
                                            <p:txEl>
                                              <p:pRg st="7" end="7"/>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Effect transition="in" filter="blinds(horizontal)">
                                      <p:cBhvr>
                                        <p:cTn id="39" dur="500"/>
                                        <p:tgtEl>
                                          <p:spTgt spid="4">
                                            <p:txEl>
                                              <p:pRg st="8" end="8"/>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4">
                                            <p:txEl>
                                              <p:pRg st="9" end="9"/>
                                            </p:txEl>
                                          </p:spTgt>
                                        </p:tgtEl>
                                        <p:attrNameLst>
                                          <p:attrName>style.visibility</p:attrName>
                                        </p:attrNameLst>
                                      </p:cBhvr>
                                      <p:to>
                                        <p:strVal val="visible"/>
                                      </p:to>
                                    </p:set>
                                    <p:animEffect transition="in" filter="blinds(horizontal)">
                                      <p:cBhvr>
                                        <p:cTn id="4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882" name="Rectangle 2"/>
          <p:cNvSpPr>
            <a:spLocks noGrp="1" noChangeArrowheads="1"/>
          </p:cNvSpPr>
          <p:nvPr>
            <p:ph type="title"/>
          </p:nvPr>
        </p:nvSpPr>
        <p:spPr/>
        <p:txBody>
          <a:bodyPr/>
          <a:lstStyle/>
          <a:p>
            <a:pPr eaLnBrk="1" hangingPunct="1">
              <a:defRPr/>
            </a:pPr>
            <a:r>
              <a:rPr lang="en-US" altLang="zh-CN" dirty="0" err="1"/>
              <a:t>borrowBook</a:t>
            </a:r>
            <a:endParaRPr lang="en-US" altLang="zh-CN" dirty="0"/>
          </a:p>
        </p:txBody>
      </p:sp>
      <p:sp>
        <p:nvSpPr>
          <p:cNvPr id="457731" name="Rectangle 3"/>
          <p:cNvSpPr>
            <a:spLocks noGrp="1" noChangeArrowheads="1"/>
          </p:cNvSpPr>
          <p:nvPr>
            <p:ph idx="4294967295"/>
          </p:nvPr>
        </p:nvSpPr>
        <p:spPr>
          <a:xfrm>
            <a:off x="0" y="1038225"/>
            <a:ext cx="8966200" cy="5646738"/>
          </a:xfrm>
        </p:spPr>
        <p:txBody>
          <a:bodyPr>
            <a:noAutofit/>
          </a:bodyPr>
          <a:lstStyle/>
          <a:p>
            <a:r>
              <a:rPr lang="en-US" altLang="zh-CN" sz="1867" dirty="0"/>
              <a:t>void </a:t>
            </a:r>
            <a:r>
              <a:rPr lang="en-US" altLang="zh-CN" sz="1867" dirty="0" err="1"/>
              <a:t>borrowBook</a:t>
            </a:r>
            <a:r>
              <a:rPr lang="en-US" altLang="zh-CN" sz="1867" dirty="0"/>
              <a:t>() </a:t>
            </a:r>
            <a:endParaRPr lang="zh-CN" altLang="zh-CN" sz="1867" dirty="0"/>
          </a:p>
          <a:p>
            <a:r>
              <a:rPr lang="en-US" altLang="zh-CN" sz="1867" dirty="0"/>
              <a:t>{</a:t>
            </a:r>
            <a:endParaRPr lang="zh-CN" altLang="zh-CN" sz="1867" dirty="0"/>
          </a:p>
          <a:p>
            <a:r>
              <a:rPr lang="en-US" altLang="zh-CN" sz="1867" dirty="0"/>
              <a:t>    </a:t>
            </a:r>
            <a:r>
              <a:rPr lang="en-US" altLang="zh-CN" sz="1867" dirty="0" err="1"/>
              <a:t>int</a:t>
            </a:r>
            <a:r>
              <a:rPr lang="en-US" altLang="zh-CN" sz="1867" dirty="0"/>
              <a:t> </a:t>
            </a:r>
            <a:r>
              <a:rPr lang="en-US" altLang="zh-CN" sz="1867" dirty="0" err="1"/>
              <a:t>bookNo</a:t>
            </a:r>
            <a:r>
              <a:rPr lang="en-US" altLang="zh-CN" sz="1867" dirty="0"/>
              <a:t>, </a:t>
            </a:r>
            <a:r>
              <a:rPr lang="en-US" altLang="zh-CN" sz="1867" dirty="0" err="1"/>
              <a:t>readerNo</a:t>
            </a:r>
            <a:r>
              <a:rPr lang="en-US" altLang="zh-CN" sz="1867" dirty="0"/>
              <a:t>;</a:t>
            </a:r>
            <a:endParaRPr lang="zh-CN" altLang="zh-CN" sz="1867" dirty="0"/>
          </a:p>
          <a:p>
            <a:r>
              <a:rPr lang="en-US" altLang="zh-CN" sz="1867" dirty="0"/>
              <a:t>    </a:t>
            </a:r>
            <a:r>
              <a:rPr lang="en-US" altLang="zh-CN" sz="1867" dirty="0" err="1"/>
              <a:t>fstream</a:t>
            </a:r>
            <a:r>
              <a:rPr lang="en-US" altLang="zh-CN" sz="1867" dirty="0"/>
              <a:t> </a:t>
            </a:r>
            <a:r>
              <a:rPr lang="en-US" altLang="zh-CN" sz="1867" dirty="0" err="1"/>
              <a:t>iofile</a:t>
            </a:r>
            <a:r>
              <a:rPr lang="en-US" altLang="zh-CN" sz="1867" dirty="0"/>
              <a:t>("book",  </a:t>
            </a:r>
            <a:r>
              <a:rPr lang="en-US" altLang="zh-CN" sz="1867" dirty="0" err="1"/>
              <a:t>fstream</a:t>
            </a:r>
            <a:r>
              <a:rPr lang="en-US" altLang="zh-CN" sz="1867" dirty="0"/>
              <a:t>::binary);				</a:t>
            </a:r>
            <a:endParaRPr lang="zh-CN" altLang="zh-CN" sz="1867" dirty="0"/>
          </a:p>
          <a:p>
            <a:r>
              <a:rPr lang="en-US" altLang="zh-CN" sz="1867" dirty="0"/>
              <a:t>    Book </a:t>
            </a:r>
            <a:r>
              <a:rPr lang="en-US" altLang="zh-CN" sz="1867" dirty="0" err="1"/>
              <a:t>bk</a:t>
            </a:r>
            <a:r>
              <a:rPr lang="en-US" altLang="zh-CN" sz="1867" dirty="0"/>
              <a:t>;</a:t>
            </a:r>
            <a:endParaRPr lang="zh-CN" altLang="zh-CN" sz="1867" dirty="0"/>
          </a:p>
          <a:p>
            <a:r>
              <a:rPr lang="en-US" altLang="zh-CN" sz="1867" dirty="0"/>
              <a:t> </a:t>
            </a:r>
            <a:endParaRPr lang="zh-CN" altLang="zh-CN" sz="1867" dirty="0"/>
          </a:p>
          <a:p>
            <a:r>
              <a:rPr lang="en-US" altLang="zh-CN" sz="1867" dirty="0"/>
              <a:t>    </a:t>
            </a:r>
            <a:r>
              <a:rPr lang="en-US" altLang="zh-CN" sz="1867" dirty="0" err="1"/>
              <a:t>cout</a:t>
            </a:r>
            <a:r>
              <a:rPr lang="en-US" altLang="zh-CN" sz="1867" dirty="0"/>
              <a:t> &lt;&lt; "</a:t>
            </a:r>
            <a:r>
              <a:rPr lang="zh-CN" altLang="zh-CN" sz="1867" dirty="0"/>
              <a:t>请输入书号和读者号：</a:t>
            </a:r>
            <a:r>
              <a:rPr lang="en-US" altLang="zh-CN" sz="1867" dirty="0"/>
              <a:t>";      </a:t>
            </a:r>
            <a:r>
              <a:rPr lang="en-US" altLang="zh-CN" sz="1867" dirty="0" err="1"/>
              <a:t>cin</a:t>
            </a:r>
            <a:r>
              <a:rPr lang="en-US" altLang="zh-CN" sz="1867" dirty="0"/>
              <a:t> &gt;&gt; </a:t>
            </a:r>
            <a:r>
              <a:rPr lang="en-US" altLang="zh-CN" sz="1867" dirty="0" err="1"/>
              <a:t>bookNo</a:t>
            </a:r>
            <a:r>
              <a:rPr lang="en-US" altLang="zh-CN" sz="1867" dirty="0"/>
              <a:t> &gt;&gt; </a:t>
            </a:r>
            <a:r>
              <a:rPr lang="en-US" altLang="zh-CN" sz="1867" dirty="0" err="1"/>
              <a:t>readerNo</a:t>
            </a:r>
            <a:r>
              <a:rPr lang="en-US" altLang="zh-CN" sz="1867" dirty="0"/>
              <a:t>;</a:t>
            </a:r>
            <a:endParaRPr lang="zh-CN" altLang="zh-CN" sz="1867" dirty="0"/>
          </a:p>
          <a:p>
            <a:r>
              <a:rPr lang="en-US" altLang="zh-CN" sz="1867" dirty="0"/>
              <a:t> </a:t>
            </a:r>
            <a:endParaRPr lang="zh-CN" altLang="zh-CN" sz="1867" dirty="0"/>
          </a:p>
          <a:p>
            <a:r>
              <a:rPr lang="en-US" altLang="zh-CN" sz="1867" dirty="0"/>
              <a:t>    </a:t>
            </a:r>
            <a:r>
              <a:rPr lang="en-US" altLang="zh-CN" sz="1867" dirty="0" err="1"/>
              <a:t>iofile.seekg</a:t>
            </a:r>
            <a:r>
              <a:rPr lang="en-US" altLang="zh-CN" sz="1867" dirty="0"/>
              <a:t>((</a:t>
            </a:r>
            <a:r>
              <a:rPr lang="en-US" altLang="zh-CN" sz="1867" dirty="0" err="1"/>
              <a:t>bookNo</a:t>
            </a:r>
            <a:r>
              <a:rPr lang="en-US" altLang="zh-CN" sz="1867" dirty="0"/>
              <a:t> - 1) * </a:t>
            </a:r>
            <a:r>
              <a:rPr lang="en-US" altLang="zh-CN" sz="1867" dirty="0" err="1"/>
              <a:t>sizeof</a:t>
            </a:r>
            <a:r>
              <a:rPr lang="en-US" altLang="zh-CN" sz="1867" dirty="0"/>
              <a:t>(Book));	</a:t>
            </a:r>
            <a:endParaRPr lang="zh-CN" altLang="zh-CN" sz="1867" dirty="0"/>
          </a:p>
          <a:p>
            <a:r>
              <a:rPr lang="en-US" altLang="zh-CN" sz="1867" dirty="0"/>
              <a:t>    </a:t>
            </a:r>
            <a:r>
              <a:rPr lang="en-US" altLang="zh-CN" sz="1867" dirty="0" err="1"/>
              <a:t>iofile.read</a:t>
            </a:r>
            <a:r>
              <a:rPr lang="en-US" altLang="zh-CN" sz="1867" dirty="0"/>
              <a:t>( </a:t>
            </a:r>
            <a:r>
              <a:rPr lang="en-US" altLang="zh-CN" sz="1867" dirty="0" err="1"/>
              <a:t>reinterpret_cast</a:t>
            </a:r>
            <a:r>
              <a:rPr lang="en-US" altLang="zh-CN" sz="1867" dirty="0"/>
              <a:t>&lt;char *&gt; (&amp;</a:t>
            </a:r>
            <a:r>
              <a:rPr lang="en-US" altLang="zh-CN" sz="1867" dirty="0" err="1"/>
              <a:t>bk</a:t>
            </a:r>
            <a:r>
              <a:rPr lang="en-US" altLang="zh-CN" sz="1867" dirty="0"/>
              <a:t>), </a:t>
            </a:r>
            <a:r>
              <a:rPr lang="en-US" altLang="zh-CN" sz="1867" dirty="0" err="1"/>
              <a:t>sizeof</a:t>
            </a:r>
            <a:r>
              <a:rPr lang="en-US" altLang="zh-CN" sz="1867" dirty="0"/>
              <a:t>(Book) );   </a:t>
            </a:r>
          </a:p>
          <a:p>
            <a:endParaRPr lang="zh-CN" altLang="zh-CN" sz="1867" dirty="0"/>
          </a:p>
          <a:p>
            <a:r>
              <a:rPr lang="en-US" altLang="zh-CN" sz="1867" dirty="0"/>
              <a:t>    </a:t>
            </a:r>
            <a:r>
              <a:rPr lang="en-US" altLang="zh-CN" sz="1867" dirty="0" err="1"/>
              <a:t>bk.borrow</a:t>
            </a:r>
            <a:r>
              <a:rPr lang="en-US" altLang="zh-CN" sz="1867" dirty="0"/>
              <a:t>(</a:t>
            </a:r>
            <a:r>
              <a:rPr lang="en-US" altLang="zh-CN" sz="1867" dirty="0" err="1"/>
              <a:t>readerNo</a:t>
            </a:r>
            <a:r>
              <a:rPr lang="en-US" altLang="zh-CN" sz="1867" dirty="0"/>
              <a:t>);	 </a:t>
            </a:r>
            <a:endParaRPr lang="zh-CN" altLang="zh-CN" sz="1867" dirty="0"/>
          </a:p>
          <a:p>
            <a:r>
              <a:rPr lang="en-US" altLang="zh-CN" sz="1867" dirty="0"/>
              <a:t>    </a:t>
            </a:r>
            <a:r>
              <a:rPr lang="en-US" altLang="zh-CN" sz="1867" dirty="0" err="1"/>
              <a:t>iofile.seekp</a:t>
            </a:r>
            <a:r>
              <a:rPr lang="en-US" altLang="zh-CN" sz="1867" dirty="0"/>
              <a:t>((</a:t>
            </a:r>
            <a:r>
              <a:rPr lang="en-US" altLang="zh-CN" sz="1867" dirty="0" err="1"/>
              <a:t>bookNo</a:t>
            </a:r>
            <a:r>
              <a:rPr lang="en-US" altLang="zh-CN" sz="1867" dirty="0"/>
              <a:t> - 1) * </a:t>
            </a:r>
            <a:r>
              <a:rPr lang="en-US" altLang="zh-CN" sz="1867" dirty="0" err="1"/>
              <a:t>sizeof</a:t>
            </a:r>
            <a:r>
              <a:rPr lang="en-US" altLang="zh-CN" sz="1867" dirty="0"/>
              <a:t>(Book));	</a:t>
            </a:r>
            <a:endParaRPr lang="zh-CN" altLang="zh-CN" sz="1867" dirty="0"/>
          </a:p>
          <a:p>
            <a:r>
              <a:rPr lang="en-US" altLang="zh-CN" sz="1867" dirty="0"/>
              <a:t>    </a:t>
            </a:r>
            <a:r>
              <a:rPr lang="en-US" altLang="zh-CN" sz="1867" dirty="0" err="1"/>
              <a:t>iofile.write</a:t>
            </a:r>
            <a:r>
              <a:rPr lang="en-US" altLang="zh-CN" sz="1867" dirty="0"/>
              <a:t>(</a:t>
            </a:r>
            <a:r>
              <a:rPr lang="en-US" altLang="zh-CN" sz="1867" dirty="0" err="1"/>
              <a:t>reinterpret_cast</a:t>
            </a:r>
            <a:r>
              <a:rPr lang="en-US" altLang="zh-CN" sz="1867" dirty="0"/>
              <a:t>&lt;const char *&gt;(&amp;</a:t>
            </a:r>
            <a:r>
              <a:rPr lang="en-US" altLang="zh-CN" sz="1867" dirty="0" err="1"/>
              <a:t>bk</a:t>
            </a:r>
            <a:r>
              <a:rPr lang="en-US" altLang="zh-CN" sz="1867" dirty="0"/>
              <a:t>), </a:t>
            </a:r>
            <a:r>
              <a:rPr lang="en-US" altLang="zh-CN" sz="1867" dirty="0" err="1"/>
              <a:t>sizeof</a:t>
            </a:r>
            <a:r>
              <a:rPr lang="en-US" altLang="zh-CN" sz="1867" dirty="0"/>
              <a:t>(Book));	</a:t>
            </a:r>
            <a:endParaRPr lang="zh-CN" altLang="zh-CN" sz="1867" dirty="0"/>
          </a:p>
          <a:p>
            <a:r>
              <a:rPr lang="en-US" altLang="zh-CN" sz="1867" dirty="0"/>
              <a:t> </a:t>
            </a:r>
            <a:endParaRPr lang="zh-CN" altLang="zh-CN" sz="1867" dirty="0"/>
          </a:p>
          <a:p>
            <a:r>
              <a:rPr lang="en-US" altLang="zh-CN" sz="1867" dirty="0"/>
              <a:t>    </a:t>
            </a:r>
            <a:r>
              <a:rPr lang="en-US" altLang="zh-CN" sz="1867" dirty="0" err="1"/>
              <a:t>iofile.close</a:t>
            </a:r>
            <a:r>
              <a:rPr lang="en-US" altLang="zh-CN" sz="1867" dirty="0"/>
              <a:t>();</a:t>
            </a:r>
            <a:endParaRPr lang="zh-CN" altLang="zh-CN" sz="1867" dirty="0"/>
          </a:p>
          <a:p>
            <a:r>
              <a:rPr lang="en-US" altLang="zh-CN" sz="1867" dirty="0"/>
              <a:t>}</a:t>
            </a:r>
            <a:endParaRPr lang="zh-CN" altLang="zh-CN" sz="1867" dirty="0"/>
          </a:p>
        </p:txBody>
      </p:sp>
      <p:sp>
        <p:nvSpPr>
          <p:cNvPr id="4" name="灯片编号占位符 3"/>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320</a:t>
            </a:fld>
            <a:endParaRPr kumimoji="0" lang="en-US"/>
          </a:p>
        </p:txBody>
      </p:sp>
    </p:spTree>
  </p:cSld>
  <p:clrMapOvr>
    <a:masterClrMapping/>
  </p:clrMapOvr>
  <p:transition spd="med">
    <p:fade/>
  </p:transition>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7906" name="Rectangle 2"/>
          <p:cNvSpPr>
            <a:spLocks noGrp="1" noChangeArrowheads="1"/>
          </p:cNvSpPr>
          <p:nvPr>
            <p:ph type="title"/>
          </p:nvPr>
        </p:nvSpPr>
        <p:spPr/>
        <p:txBody>
          <a:bodyPr/>
          <a:lstStyle/>
          <a:p>
            <a:pPr eaLnBrk="1" hangingPunct="1">
              <a:defRPr/>
            </a:pPr>
            <a:r>
              <a:rPr lang="en-US" altLang="zh-CN" dirty="0" err="1"/>
              <a:t>returnBook</a:t>
            </a:r>
            <a:endParaRPr lang="en-US" altLang="zh-CN" dirty="0"/>
          </a:p>
        </p:txBody>
      </p:sp>
      <p:sp>
        <p:nvSpPr>
          <p:cNvPr id="458755" name="Rectangle 3"/>
          <p:cNvSpPr>
            <a:spLocks noGrp="1" noChangeArrowheads="1"/>
          </p:cNvSpPr>
          <p:nvPr>
            <p:ph idx="4294967295"/>
          </p:nvPr>
        </p:nvSpPr>
        <p:spPr>
          <a:xfrm>
            <a:off x="812800" y="1071563"/>
            <a:ext cx="11379200" cy="5786437"/>
          </a:xfrm>
        </p:spPr>
        <p:txBody>
          <a:bodyPr>
            <a:normAutofit fontScale="92500" lnSpcReduction="20000"/>
          </a:bodyPr>
          <a:lstStyle/>
          <a:p>
            <a:r>
              <a:rPr lang="en-US" altLang="zh-CN" sz="1867" dirty="0"/>
              <a:t>void </a:t>
            </a:r>
            <a:r>
              <a:rPr lang="en-US" altLang="zh-CN" sz="1867" dirty="0" err="1"/>
              <a:t>returnBook</a:t>
            </a:r>
            <a:r>
              <a:rPr lang="en-US" altLang="zh-CN" sz="1867" dirty="0"/>
              <a:t>() </a:t>
            </a:r>
            <a:endParaRPr lang="zh-CN" altLang="zh-CN" sz="1867" dirty="0"/>
          </a:p>
          <a:p>
            <a:r>
              <a:rPr lang="en-US" altLang="zh-CN" sz="1867" dirty="0"/>
              <a:t>{</a:t>
            </a:r>
            <a:endParaRPr lang="zh-CN" altLang="zh-CN" sz="1867" dirty="0"/>
          </a:p>
          <a:p>
            <a:r>
              <a:rPr lang="en-US" altLang="zh-CN" sz="1867" dirty="0"/>
              <a:t>     </a:t>
            </a:r>
            <a:r>
              <a:rPr lang="en-US" altLang="zh-CN" sz="1867" dirty="0" err="1"/>
              <a:t>int</a:t>
            </a:r>
            <a:r>
              <a:rPr lang="en-US" altLang="zh-CN" sz="1867" dirty="0"/>
              <a:t> </a:t>
            </a:r>
            <a:r>
              <a:rPr lang="en-US" altLang="zh-CN" sz="1867" dirty="0" err="1"/>
              <a:t>bookNo</a:t>
            </a:r>
            <a:r>
              <a:rPr lang="en-US" altLang="zh-CN" sz="1867" dirty="0"/>
              <a:t>;</a:t>
            </a:r>
            <a:endParaRPr lang="zh-CN" altLang="zh-CN" sz="1867" dirty="0"/>
          </a:p>
          <a:p>
            <a:r>
              <a:rPr lang="en-US" altLang="zh-CN" sz="1867" dirty="0"/>
              <a:t>     </a:t>
            </a:r>
            <a:r>
              <a:rPr lang="en-US" altLang="zh-CN" sz="1867" dirty="0" err="1"/>
              <a:t>fstream</a:t>
            </a:r>
            <a:r>
              <a:rPr lang="en-US" altLang="zh-CN" sz="1867" dirty="0"/>
              <a:t> </a:t>
            </a:r>
            <a:r>
              <a:rPr lang="en-US" altLang="zh-CN" sz="1867" dirty="0" err="1"/>
              <a:t>iofile</a:t>
            </a:r>
            <a:r>
              <a:rPr lang="en-US" altLang="zh-CN" sz="1867" dirty="0"/>
              <a:t>("book", </a:t>
            </a:r>
            <a:r>
              <a:rPr lang="en-US" altLang="zh-CN" sz="1867" dirty="0" err="1"/>
              <a:t>ofstream</a:t>
            </a:r>
            <a:r>
              <a:rPr lang="en-US" altLang="zh-CN" sz="1867" dirty="0"/>
              <a:t>::binary );</a:t>
            </a:r>
            <a:endParaRPr lang="zh-CN" altLang="zh-CN" sz="1867" dirty="0"/>
          </a:p>
          <a:p>
            <a:r>
              <a:rPr lang="en-US" altLang="zh-CN" sz="1867" dirty="0"/>
              <a:t>     Book </a:t>
            </a:r>
            <a:r>
              <a:rPr lang="en-US" altLang="zh-CN" sz="1867" dirty="0" err="1"/>
              <a:t>bk</a:t>
            </a:r>
            <a:r>
              <a:rPr lang="en-US" altLang="zh-CN" sz="1867" dirty="0"/>
              <a:t>;</a:t>
            </a:r>
            <a:endParaRPr lang="zh-CN" altLang="zh-CN" sz="1867" dirty="0"/>
          </a:p>
          <a:p>
            <a:r>
              <a:rPr lang="en-US" altLang="zh-CN" sz="1867" dirty="0"/>
              <a:t> </a:t>
            </a:r>
            <a:endParaRPr lang="zh-CN" altLang="zh-CN" sz="1867" dirty="0"/>
          </a:p>
          <a:p>
            <a:r>
              <a:rPr lang="en-US" altLang="zh-CN" sz="1867" dirty="0"/>
              <a:t>     </a:t>
            </a:r>
            <a:r>
              <a:rPr lang="en-US" altLang="zh-CN" sz="1867" dirty="0" err="1"/>
              <a:t>cout</a:t>
            </a:r>
            <a:r>
              <a:rPr lang="en-US" altLang="zh-CN" sz="1867" dirty="0"/>
              <a:t> &lt;&lt; "</a:t>
            </a:r>
            <a:r>
              <a:rPr lang="zh-CN" altLang="zh-CN" sz="1867" dirty="0"/>
              <a:t>请输入书号：</a:t>
            </a:r>
            <a:r>
              <a:rPr lang="en-US" altLang="zh-CN" sz="1867" dirty="0"/>
              <a:t>";    </a:t>
            </a:r>
            <a:r>
              <a:rPr lang="en-US" altLang="zh-CN" sz="1867" dirty="0" err="1"/>
              <a:t>cin</a:t>
            </a:r>
            <a:r>
              <a:rPr lang="en-US" altLang="zh-CN" sz="1867" dirty="0"/>
              <a:t> &gt;&gt; </a:t>
            </a:r>
            <a:r>
              <a:rPr lang="en-US" altLang="zh-CN" sz="1867" dirty="0" err="1"/>
              <a:t>bookNo</a:t>
            </a:r>
            <a:r>
              <a:rPr lang="en-US" altLang="zh-CN" sz="1867" dirty="0"/>
              <a:t> ;</a:t>
            </a:r>
            <a:endParaRPr lang="zh-CN" altLang="zh-CN" sz="1867" dirty="0"/>
          </a:p>
          <a:p>
            <a:r>
              <a:rPr lang="en-US" altLang="zh-CN" sz="1867" dirty="0"/>
              <a:t> </a:t>
            </a:r>
            <a:endParaRPr lang="zh-CN" altLang="zh-CN" sz="1867" dirty="0"/>
          </a:p>
          <a:p>
            <a:r>
              <a:rPr lang="en-US" altLang="zh-CN" sz="1867" dirty="0"/>
              <a:t>    </a:t>
            </a:r>
            <a:r>
              <a:rPr lang="en-US" altLang="zh-CN" sz="1867" dirty="0" err="1"/>
              <a:t>iofile.seekg</a:t>
            </a:r>
            <a:r>
              <a:rPr lang="en-US" altLang="zh-CN" sz="1867" dirty="0"/>
              <a:t>((</a:t>
            </a:r>
            <a:r>
              <a:rPr lang="en-US" altLang="zh-CN" sz="1867" dirty="0" err="1"/>
              <a:t>bookNo</a:t>
            </a:r>
            <a:r>
              <a:rPr lang="en-US" altLang="zh-CN" sz="1867" dirty="0"/>
              <a:t> - 1) * </a:t>
            </a:r>
            <a:r>
              <a:rPr lang="en-US" altLang="zh-CN" sz="1867" dirty="0" err="1"/>
              <a:t>sizeof</a:t>
            </a:r>
            <a:r>
              <a:rPr lang="en-US" altLang="zh-CN" sz="1867" dirty="0"/>
              <a:t>(Book));</a:t>
            </a:r>
            <a:endParaRPr lang="zh-CN" altLang="zh-CN" sz="1867" dirty="0"/>
          </a:p>
          <a:p>
            <a:r>
              <a:rPr lang="en-US" altLang="zh-CN" sz="1867" dirty="0"/>
              <a:t>    </a:t>
            </a:r>
            <a:r>
              <a:rPr lang="en-US" altLang="zh-CN" sz="1867" dirty="0" err="1"/>
              <a:t>iofile.read</a:t>
            </a:r>
            <a:r>
              <a:rPr lang="en-US" altLang="zh-CN" sz="1867" dirty="0"/>
              <a:t>(</a:t>
            </a:r>
            <a:r>
              <a:rPr lang="en-US" altLang="zh-CN" sz="1867" dirty="0" err="1"/>
              <a:t>reinterpret_cast</a:t>
            </a:r>
            <a:r>
              <a:rPr lang="en-US" altLang="zh-CN" sz="1867" dirty="0"/>
              <a:t>&lt;char *&gt; (&amp;</a:t>
            </a:r>
            <a:r>
              <a:rPr lang="en-US" altLang="zh-CN" sz="1867" dirty="0" err="1"/>
              <a:t>bk</a:t>
            </a:r>
            <a:r>
              <a:rPr lang="en-US" altLang="zh-CN" sz="1867" dirty="0"/>
              <a:t>), </a:t>
            </a:r>
            <a:r>
              <a:rPr lang="en-US" altLang="zh-CN" sz="1867" dirty="0" err="1"/>
              <a:t>sizeof</a:t>
            </a:r>
            <a:r>
              <a:rPr lang="en-US" altLang="zh-CN" sz="1867" dirty="0"/>
              <a:t>(Book));</a:t>
            </a:r>
            <a:endParaRPr lang="zh-CN" altLang="zh-CN" sz="1867" dirty="0"/>
          </a:p>
          <a:p>
            <a:r>
              <a:rPr lang="en-US" altLang="zh-CN" sz="1867" dirty="0"/>
              <a:t> </a:t>
            </a:r>
            <a:endParaRPr lang="zh-CN" altLang="zh-CN" sz="1867" dirty="0"/>
          </a:p>
          <a:p>
            <a:r>
              <a:rPr lang="en-US" altLang="zh-CN" sz="1867" dirty="0"/>
              <a:t>    </a:t>
            </a:r>
            <a:r>
              <a:rPr lang="en-US" altLang="zh-CN" sz="1867" dirty="0" err="1"/>
              <a:t>bk.Return</a:t>
            </a:r>
            <a:r>
              <a:rPr lang="en-US" altLang="zh-CN" sz="1867" dirty="0"/>
              <a:t>();		</a:t>
            </a:r>
            <a:endParaRPr lang="zh-CN" altLang="zh-CN" sz="1867" dirty="0"/>
          </a:p>
          <a:p>
            <a:r>
              <a:rPr lang="en-US" altLang="zh-CN" sz="1867" dirty="0"/>
              <a:t>   </a:t>
            </a:r>
            <a:endParaRPr lang="zh-CN" altLang="zh-CN" sz="1867" dirty="0"/>
          </a:p>
          <a:p>
            <a:r>
              <a:rPr lang="en-US" altLang="zh-CN" sz="1867" dirty="0"/>
              <a:t>    </a:t>
            </a:r>
            <a:r>
              <a:rPr lang="en-US" altLang="zh-CN" sz="1867" dirty="0" err="1"/>
              <a:t>iofile.seekp</a:t>
            </a:r>
            <a:r>
              <a:rPr lang="en-US" altLang="zh-CN" sz="1867" dirty="0"/>
              <a:t>((</a:t>
            </a:r>
            <a:r>
              <a:rPr lang="en-US" altLang="zh-CN" sz="1867" dirty="0" err="1"/>
              <a:t>bookNo</a:t>
            </a:r>
            <a:r>
              <a:rPr lang="en-US" altLang="zh-CN" sz="1867" dirty="0"/>
              <a:t> - 1) * </a:t>
            </a:r>
            <a:r>
              <a:rPr lang="en-US" altLang="zh-CN" sz="1867" dirty="0" err="1"/>
              <a:t>sizeof</a:t>
            </a:r>
            <a:r>
              <a:rPr lang="en-US" altLang="zh-CN" sz="1867" dirty="0"/>
              <a:t>(Book));</a:t>
            </a:r>
            <a:endParaRPr lang="zh-CN" altLang="zh-CN" sz="1867" dirty="0"/>
          </a:p>
          <a:p>
            <a:r>
              <a:rPr lang="en-US" altLang="zh-CN" sz="1867" dirty="0"/>
              <a:t>    </a:t>
            </a:r>
            <a:r>
              <a:rPr lang="en-US" altLang="zh-CN" sz="1867" dirty="0" err="1"/>
              <a:t>iofile.write</a:t>
            </a:r>
            <a:r>
              <a:rPr lang="en-US" altLang="zh-CN" sz="1867" dirty="0"/>
              <a:t>( </a:t>
            </a:r>
            <a:r>
              <a:rPr lang="en-US" altLang="zh-CN" sz="1867" dirty="0" err="1"/>
              <a:t>reinterpret_cast</a:t>
            </a:r>
            <a:r>
              <a:rPr lang="en-US" altLang="zh-CN" sz="1867" dirty="0"/>
              <a:t>&lt;const char *&gt;(&amp;</a:t>
            </a:r>
            <a:r>
              <a:rPr lang="en-US" altLang="zh-CN" sz="1867" dirty="0" err="1"/>
              <a:t>bk</a:t>
            </a:r>
            <a:r>
              <a:rPr lang="en-US" altLang="zh-CN" sz="1867" dirty="0"/>
              <a:t>), </a:t>
            </a:r>
            <a:r>
              <a:rPr lang="en-US" altLang="zh-CN" sz="1867" dirty="0" err="1"/>
              <a:t>sizeof</a:t>
            </a:r>
            <a:r>
              <a:rPr lang="en-US" altLang="zh-CN" sz="1867" dirty="0"/>
              <a:t>(Book));</a:t>
            </a:r>
            <a:endParaRPr lang="zh-CN" altLang="zh-CN" sz="1867" dirty="0"/>
          </a:p>
          <a:p>
            <a:r>
              <a:rPr lang="en-US" altLang="zh-CN" sz="1867" dirty="0"/>
              <a:t> </a:t>
            </a:r>
            <a:endParaRPr lang="zh-CN" altLang="zh-CN" sz="1867" dirty="0"/>
          </a:p>
          <a:p>
            <a:r>
              <a:rPr lang="en-US" altLang="zh-CN" sz="1867" dirty="0"/>
              <a:t>    </a:t>
            </a:r>
            <a:r>
              <a:rPr lang="en-US" altLang="zh-CN" sz="1867" dirty="0" err="1"/>
              <a:t>iofile.close</a:t>
            </a:r>
            <a:r>
              <a:rPr lang="en-US" altLang="zh-CN" sz="1867" dirty="0"/>
              <a:t>();</a:t>
            </a:r>
            <a:endParaRPr lang="zh-CN" altLang="zh-CN" sz="1867" dirty="0"/>
          </a:p>
          <a:p>
            <a:r>
              <a:rPr lang="en-US" altLang="zh-CN" sz="1867" dirty="0"/>
              <a:t> }</a:t>
            </a:r>
            <a:endParaRPr lang="zh-CN" altLang="zh-CN" sz="1867" dirty="0"/>
          </a:p>
        </p:txBody>
      </p:sp>
      <p:sp>
        <p:nvSpPr>
          <p:cNvPr id="4" name="灯片编号占位符 3"/>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321</a:t>
            </a:fld>
            <a:endParaRPr kumimoji="0" lang="en-US"/>
          </a:p>
        </p:txBody>
      </p:sp>
    </p:spTree>
  </p:cSld>
  <p:clrMapOvr>
    <a:masterClrMapping/>
  </p:clrMapOvr>
  <p:transition spd="med">
    <p:fade/>
  </p:transition>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8930" name="Rectangle 2"/>
          <p:cNvSpPr>
            <a:spLocks noGrp="1" noChangeArrowheads="1"/>
          </p:cNvSpPr>
          <p:nvPr>
            <p:ph type="title"/>
          </p:nvPr>
        </p:nvSpPr>
        <p:spPr/>
        <p:txBody>
          <a:bodyPr/>
          <a:lstStyle/>
          <a:p>
            <a:pPr eaLnBrk="1" hangingPunct="1">
              <a:defRPr/>
            </a:pPr>
            <a:r>
              <a:rPr lang="en-US" altLang="zh-CN" dirty="0" err="1"/>
              <a:t>displayBook</a:t>
            </a:r>
            <a:endParaRPr lang="en-US" altLang="zh-CN" dirty="0"/>
          </a:p>
        </p:txBody>
      </p:sp>
      <p:sp>
        <p:nvSpPr>
          <p:cNvPr id="459779" name="Rectangle 3"/>
          <p:cNvSpPr>
            <a:spLocks noGrp="1" noChangeArrowheads="1"/>
          </p:cNvSpPr>
          <p:nvPr>
            <p:ph idx="4294967295"/>
          </p:nvPr>
        </p:nvSpPr>
        <p:spPr>
          <a:xfrm>
            <a:off x="0" y="1323975"/>
            <a:ext cx="11277600" cy="4800600"/>
          </a:xfrm>
        </p:spPr>
        <p:txBody>
          <a:bodyPr>
            <a:normAutofit lnSpcReduction="10000"/>
          </a:bodyPr>
          <a:lstStyle/>
          <a:p>
            <a:r>
              <a:rPr lang="en-US" altLang="zh-CN" sz="1867" dirty="0"/>
              <a:t>void </a:t>
            </a:r>
            <a:r>
              <a:rPr lang="en-US" altLang="zh-CN" sz="1867" dirty="0" err="1"/>
              <a:t>displayBook</a:t>
            </a:r>
            <a:r>
              <a:rPr lang="en-US" altLang="zh-CN" sz="1867" dirty="0"/>
              <a:t>() </a:t>
            </a:r>
            <a:endParaRPr lang="zh-CN" altLang="zh-CN" sz="1867" dirty="0"/>
          </a:p>
          <a:p>
            <a:r>
              <a:rPr lang="en-US" altLang="zh-CN" sz="1867" dirty="0"/>
              <a:t>{</a:t>
            </a:r>
            <a:endParaRPr lang="zh-CN" altLang="zh-CN" sz="1867" dirty="0"/>
          </a:p>
          <a:p>
            <a:r>
              <a:rPr lang="en-US" altLang="zh-CN" sz="1867" dirty="0"/>
              <a:t>    </a:t>
            </a:r>
            <a:r>
              <a:rPr lang="en-US" altLang="zh-CN" sz="1867" dirty="0" err="1"/>
              <a:t>ifstream</a:t>
            </a:r>
            <a:r>
              <a:rPr lang="en-US" altLang="zh-CN" sz="1867" dirty="0"/>
              <a:t> </a:t>
            </a:r>
            <a:r>
              <a:rPr lang="en-US" altLang="zh-CN" sz="1867" dirty="0" err="1"/>
              <a:t>infile</a:t>
            </a:r>
            <a:r>
              <a:rPr lang="en-US" altLang="zh-CN" sz="1867" dirty="0"/>
              <a:t>("book", </a:t>
            </a:r>
            <a:r>
              <a:rPr lang="en-US" altLang="zh-CN" sz="1867" dirty="0" err="1"/>
              <a:t>ofstream</a:t>
            </a:r>
            <a:r>
              <a:rPr lang="en-US" altLang="zh-CN" sz="1867" dirty="0"/>
              <a:t>::binary);</a:t>
            </a:r>
            <a:endParaRPr lang="zh-CN" altLang="zh-CN" sz="1867" dirty="0"/>
          </a:p>
          <a:p>
            <a:r>
              <a:rPr lang="en-US" altLang="zh-CN" sz="1867" dirty="0"/>
              <a:t>    Book </a:t>
            </a:r>
            <a:r>
              <a:rPr lang="en-US" altLang="zh-CN" sz="1867" dirty="0" err="1"/>
              <a:t>bk</a:t>
            </a:r>
            <a:r>
              <a:rPr lang="en-US" altLang="zh-CN" sz="1867" dirty="0"/>
              <a:t>;</a:t>
            </a:r>
            <a:endParaRPr lang="zh-CN" altLang="zh-CN" sz="1867" dirty="0"/>
          </a:p>
          <a:p>
            <a:r>
              <a:rPr lang="en-US" altLang="zh-CN" sz="1867" dirty="0"/>
              <a:t> </a:t>
            </a:r>
            <a:endParaRPr lang="zh-CN" altLang="zh-CN" sz="1867" dirty="0"/>
          </a:p>
          <a:p>
            <a:r>
              <a:rPr lang="en-US" altLang="zh-CN" sz="1867" dirty="0"/>
              <a:t>    </a:t>
            </a:r>
            <a:r>
              <a:rPr lang="en-US" altLang="zh-CN" sz="1867" dirty="0" err="1"/>
              <a:t>infile.read</a:t>
            </a:r>
            <a:r>
              <a:rPr lang="en-US" altLang="zh-CN" sz="1867" dirty="0"/>
              <a:t>(</a:t>
            </a:r>
            <a:r>
              <a:rPr lang="en-US" altLang="zh-CN" sz="1867" dirty="0" err="1"/>
              <a:t>reinterpret_cast</a:t>
            </a:r>
            <a:r>
              <a:rPr lang="en-US" altLang="zh-CN" sz="1867" dirty="0"/>
              <a:t>&lt;char *&gt; (&amp;</a:t>
            </a:r>
            <a:r>
              <a:rPr lang="en-US" altLang="zh-CN" sz="1867" dirty="0" err="1"/>
              <a:t>bk</a:t>
            </a:r>
            <a:r>
              <a:rPr lang="en-US" altLang="zh-CN" sz="1867" dirty="0"/>
              <a:t>), </a:t>
            </a:r>
            <a:r>
              <a:rPr lang="en-US" altLang="zh-CN" sz="1867" dirty="0" err="1"/>
              <a:t>sizeof</a:t>
            </a:r>
            <a:r>
              <a:rPr lang="en-US" altLang="zh-CN" sz="1867" dirty="0"/>
              <a:t>(Book));</a:t>
            </a:r>
            <a:endParaRPr lang="zh-CN" altLang="zh-CN" sz="1867" dirty="0"/>
          </a:p>
          <a:p>
            <a:r>
              <a:rPr lang="en-US" altLang="zh-CN" sz="1867" dirty="0"/>
              <a:t> </a:t>
            </a:r>
            <a:endParaRPr lang="zh-CN" altLang="zh-CN" sz="1867" dirty="0"/>
          </a:p>
          <a:p>
            <a:r>
              <a:rPr lang="en-US" altLang="zh-CN" sz="1867" dirty="0"/>
              <a:t>    while (!infile.eof()) {                             </a:t>
            </a:r>
            <a:endParaRPr lang="zh-CN" altLang="zh-CN" sz="1867" dirty="0"/>
          </a:p>
          <a:p>
            <a:r>
              <a:rPr lang="en-US" altLang="zh-CN" sz="1867" dirty="0"/>
              <a:t>          </a:t>
            </a:r>
            <a:r>
              <a:rPr lang="en-US" altLang="zh-CN" sz="1867" dirty="0" err="1"/>
              <a:t>bk.display</a:t>
            </a:r>
            <a:r>
              <a:rPr lang="en-US" altLang="zh-CN" sz="1867" dirty="0"/>
              <a:t>();                                   </a:t>
            </a:r>
            <a:endParaRPr lang="zh-CN" altLang="zh-CN" sz="1867" dirty="0"/>
          </a:p>
          <a:p>
            <a:r>
              <a:rPr lang="en-US" altLang="zh-CN" sz="1867" dirty="0"/>
              <a:t>         </a:t>
            </a:r>
            <a:r>
              <a:rPr lang="en-US" altLang="zh-CN" sz="1867" dirty="0" err="1"/>
              <a:t>infile.read</a:t>
            </a:r>
            <a:r>
              <a:rPr lang="en-US" altLang="zh-CN" sz="1867" dirty="0"/>
              <a:t>(</a:t>
            </a:r>
            <a:r>
              <a:rPr lang="en-US" altLang="zh-CN" sz="1867" dirty="0" err="1"/>
              <a:t>reinterpret_cast</a:t>
            </a:r>
            <a:r>
              <a:rPr lang="en-US" altLang="zh-CN" sz="1867" dirty="0"/>
              <a:t>&lt;char *&gt; (&amp;</a:t>
            </a:r>
            <a:r>
              <a:rPr lang="en-US" altLang="zh-CN" sz="1867" dirty="0" err="1"/>
              <a:t>bk</a:t>
            </a:r>
            <a:r>
              <a:rPr lang="en-US" altLang="zh-CN" sz="1867" dirty="0"/>
              <a:t>), </a:t>
            </a:r>
            <a:r>
              <a:rPr lang="en-US" altLang="zh-CN" sz="1867" dirty="0" err="1"/>
              <a:t>sizeof</a:t>
            </a:r>
            <a:r>
              <a:rPr lang="en-US" altLang="zh-CN" sz="1867" dirty="0"/>
              <a:t>(Book));</a:t>
            </a:r>
            <a:endParaRPr lang="zh-CN" altLang="zh-CN" sz="1867" dirty="0"/>
          </a:p>
          <a:p>
            <a:r>
              <a:rPr lang="en-US" altLang="zh-CN" sz="1867" dirty="0"/>
              <a:t>    }</a:t>
            </a:r>
            <a:endParaRPr lang="zh-CN" altLang="zh-CN" sz="1867" dirty="0"/>
          </a:p>
          <a:p>
            <a:r>
              <a:rPr lang="en-US" altLang="zh-CN" sz="1867" dirty="0"/>
              <a:t>    </a:t>
            </a:r>
            <a:r>
              <a:rPr lang="en-US" altLang="zh-CN" sz="1867" dirty="0" err="1"/>
              <a:t>infile.close</a:t>
            </a:r>
            <a:r>
              <a:rPr lang="en-US" altLang="zh-CN" sz="1867" dirty="0"/>
              <a:t>();</a:t>
            </a:r>
            <a:endParaRPr lang="zh-CN" altLang="zh-CN" sz="1867" dirty="0"/>
          </a:p>
          <a:p>
            <a:r>
              <a:rPr lang="en-US" altLang="zh-CN" sz="1867" dirty="0"/>
              <a:t>}</a:t>
            </a:r>
            <a:endParaRPr lang="zh-CN" altLang="zh-CN" sz="1867" dirty="0"/>
          </a:p>
        </p:txBody>
      </p:sp>
      <p:sp>
        <p:nvSpPr>
          <p:cNvPr id="4" name="灯片编号占位符 3"/>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322</a:t>
            </a:fld>
            <a:endParaRPr kumimoji="0" lang="en-US"/>
          </a:p>
        </p:txBody>
      </p:sp>
    </p:spTree>
  </p:cSld>
  <p:clrMapOvr>
    <a:masterClrMapping/>
  </p:clrMapOvr>
  <p:transition spd="med">
    <p:fade/>
  </p:transition>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3026" name="Rectangle 2"/>
          <p:cNvSpPr>
            <a:spLocks noGrp="1" noChangeArrowheads="1"/>
          </p:cNvSpPr>
          <p:nvPr>
            <p:ph type="title"/>
          </p:nvPr>
        </p:nvSpPr>
        <p:spPr/>
        <p:txBody>
          <a:bodyPr/>
          <a:lstStyle/>
          <a:p>
            <a:pPr eaLnBrk="1" hangingPunct="1">
              <a:defRPr/>
            </a:pPr>
            <a:r>
              <a:rPr lang="zh-CN" altLang="pt-BR" dirty="0"/>
              <a:t>小结 </a:t>
            </a:r>
            <a:endParaRPr lang="zh-CN" altLang="en-US" dirty="0"/>
          </a:p>
        </p:txBody>
      </p:sp>
      <p:sp>
        <p:nvSpPr>
          <p:cNvPr id="460803" name="Rectangle 3"/>
          <p:cNvSpPr>
            <a:spLocks noGrp="1" noChangeArrowheads="1"/>
          </p:cNvSpPr>
          <p:nvPr>
            <p:ph idx="4294967295"/>
          </p:nvPr>
        </p:nvSpPr>
        <p:spPr>
          <a:xfrm>
            <a:off x="0" y="1371600"/>
            <a:ext cx="11193463" cy="4800600"/>
          </a:xfrm>
        </p:spPr>
        <p:txBody>
          <a:bodyPr>
            <a:normAutofit/>
          </a:bodyPr>
          <a:lstStyle/>
          <a:p>
            <a:pPr>
              <a:lnSpc>
                <a:spcPct val="120000"/>
              </a:lnSpc>
              <a:spcBef>
                <a:spcPts val="2400"/>
              </a:spcBef>
            </a:pPr>
            <a:r>
              <a:rPr lang="zh-CN" altLang="pt-BR" b="1" dirty="0"/>
              <a:t>输入输出是程序中不可缺少的一部分</a:t>
            </a:r>
            <a:endParaRPr lang="en-US" altLang="zh-CN" b="1" dirty="0"/>
          </a:p>
          <a:p>
            <a:pPr>
              <a:lnSpc>
                <a:spcPct val="120000"/>
              </a:lnSpc>
              <a:spcBef>
                <a:spcPts val="2400"/>
              </a:spcBef>
            </a:pPr>
            <a:r>
              <a:rPr lang="zh-CN" altLang="pt-BR" b="1" dirty="0"/>
              <a:t>在</a:t>
            </a:r>
            <a:r>
              <a:rPr lang="pt-BR" altLang="zh-CN" b="1" dirty="0"/>
              <a:t>C++</a:t>
            </a:r>
            <a:r>
              <a:rPr lang="zh-CN" altLang="pt-BR" b="1" dirty="0"/>
              <a:t>中，输入输出功能是以标准库的形式来提供。</a:t>
            </a:r>
            <a:endParaRPr lang="en-US" altLang="zh-CN" b="1" dirty="0"/>
          </a:p>
          <a:p>
            <a:pPr>
              <a:lnSpc>
                <a:spcPct val="120000"/>
              </a:lnSpc>
              <a:spcBef>
                <a:spcPts val="2400"/>
              </a:spcBef>
            </a:pPr>
            <a:r>
              <a:rPr lang="zh-CN" altLang="pt-BR" b="1" dirty="0"/>
              <a:t>输入输出操作分为</a:t>
            </a:r>
            <a:endParaRPr lang="en-US" altLang="zh-CN" b="1" dirty="0"/>
          </a:p>
          <a:p>
            <a:pPr eaLnBrk="1" hangingPunct="1">
              <a:lnSpc>
                <a:spcPct val="120000"/>
              </a:lnSpc>
            </a:pPr>
            <a:r>
              <a:rPr lang="zh-CN" altLang="pt-BR" sz="1867" dirty="0"/>
              <a:t>控制台</a:t>
            </a:r>
            <a:r>
              <a:rPr lang="pt-BR" altLang="zh-CN" sz="1867" dirty="0"/>
              <a:t>I/O</a:t>
            </a:r>
            <a:endParaRPr lang="en-US" altLang="zh-CN" sz="1867" dirty="0"/>
          </a:p>
          <a:p>
            <a:pPr eaLnBrk="1" hangingPunct="1">
              <a:lnSpc>
                <a:spcPct val="120000"/>
              </a:lnSpc>
            </a:pPr>
            <a:r>
              <a:rPr lang="zh-CN" altLang="pt-BR" sz="1867" dirty="0"/>
              <a:t>文件</a:t>
            </a:r>
            <a:r>
              <a:rPr lang="pt-BR" altLang="zh-CN" sz="1867" dirty="0"/>
              <a:t>I/O</a:t>
            </a:r>
          </a:p>
          <a:p>
            <a:pPr eaLnBrk="1" hangingPunct="1">
              <a:lnSpc>
                <a:spcPct val="120000"/>
              </a:lnSpc>
            </a:pPr>
            <a:r>
              <a:rPr lang="zh-CN" altLang="pt-BR" sz="1867" dirty="0"/>
              <a:t>字符串</a:t>
            </a:r>
            <a:r>
              <a:rPr lang="pt-BR" altLang="zh-CN" sz="1867" dirty="0"/>
              <a:t>I/O</a:t>
            </a:r>
          </a:p>
          <a:p>
            <a:pPr>
              <a:lnSpc>
                <a:spcPct val="120000"/>
              </a:lnSpc>
              <a:spcBef>
                <a:spcPts val="2400"/>
              </a:spcBef>
            </a:pPr>
            <a:r>
              <a:rPr lang="zh-CN" altLang="pt-BR" b="1" dirty="0"/>
              <a:t>文件</a:t>
            </a:r>
            <a:r>
              <a:rPr lang="pt-BR" altLang="zh-CN" b="1" dirty="0"/>
              <a:t>I/O</a:t>
            </a:r>
            <a:r>
              <a:rPr lang="zh-CN" altLang="pt-BR" b="1" dirty="0"/>
              <a:t>是从控制台</a:t>
            </a:r>
            <a:r>
              <a:rPr lang="pt-BR" altLang="zh-CN" b="1" dirty="0"/>
              <a:t>I/O</a:t>
            </a:r>
            <a:r>
              <a:rPr lang="zh-CN" altLang="pt-BR" b="1" dirty="0"/>
              <a:t>类继承的，因此，操作方式是相同的。</a:t>
            </a:r>
          </a:p>
        </p:txBody>
      </p:sp>
      <p:sp>
        <p:nvSpPr>
          <p:cNvPr id="4" name="灯片编号占位符 3"/>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323</a:t>
            </a:fld>
            <a:endParaRPr kumimoji="0" lang="en-US"/>
          </a:p>
        </p:txBody>
      </p:sp>
    </p:spTree>
  </p:cSld>
  <p:clrMapOvr>
    <a:masterClrMapping/>
  </p:clrMapOvr>
  <p:transition spd="med">
    <p:fade/>
  </p:transition>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7474" name="Rectangle 2"/>
          <p:cNvSpPr>
            <a:spLocks noGrp="1" noChangeArrowheads="1"/>
          </p:cNvSpPr>
          <p:nvPr>
            <p:ph type="title"/>
          </p:nvPr>
        </p:nvSpPr>
        <p:spPr/>
        <p:txBody>
          <a:bodyPr>
            <a:normAutofit fontScale="90000"/>
          </a:bodyPr>
          <a:lstStyle/>
          <a:p>
            <a:pPr marL="1117572" indent="-1117572">
              <a:defRPr/>
            </a:pPr>
            <a:r>
              <a:rPr lang="zh-CN" altLang="en-US" sz="4800" dirty="0"/>
              <a:t>第</a:t>
            </a:r>
            <a:r>
              <a:rPr lang="en-US" altLang="zh-CN" sz="4800" dirty="0"/>
              <a:t>15</a:t>
            </a:r>
            <a:r>
              <a:rPr lang="zh-CN" altLang="en-US" sz="4800" dirty="0"/>
              <a:t>章   异常处理</a:t>
            </a:r>
            <a:endParaRPr lang="zh-CN" altLang="en-US" sz="4800" dirty="0">
              <a:latin typeface="微软雅黑" pitchFamily="34" charset="-122"/>
            </a:endParaRPr>
          </a:p>
        </p:txBody>
      </p:sp>
      <p:sp>
        <p:nvSpPr>
          <p:cNvPr id="16" name="灯片编号占位符 15"/>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324</a:t>
            </a:fld>
            <a:endParaRPr kumimoji="0" lang="en-US"/>
          </a:p>
        </p:txBody>
      </p:sp>
      <p:grpSp>
        <p:nvGrpSpPr>
          <p:cNvPr id="2" name="组合 35"/>
          <p:cNvGrpSpPr>
            <a:grpSpLocks/>
          </p:cNvGrpSpPr>
          <p:nvPr/>
        </p:nvGrpSpPr>
        <p:grpSpPr bwMode="auto">
          <a:xfrm>
            <a:off x="2401327" y="2096473"/>
            <a:ext cx="1898652" cy="3217085"/>
            <a:chOff x="1004554" y="2207188"/>
            <a:chExt cx="2160416" cy="3979357"/>
          </a:xfrm>
        </p:grpSpPr>
        <p:sp>
          <p:nvSpPr>
            <p:cNvPr id="6160" name="矩形 25"/>
            <p:cNvSpPr>
              <a:spLocks noChangeArrowheads="1"/>
            </p:cNvSpPr>
            <p:nvPr/>
          </p:nvSpPr>
          <p:spPr bwMode="auto">
            <a:xfrm>
              <a:off x="1067857" y="4565782"/>
              <a:ext cx="2097113" cy="1620763"/>
            </a:xfrm>
            <a:prstGeom prst="rect">
              <a:avLst/>
            </a:prstGeom>
            <a:noFill/>
            <a:ln w="9525">
              <a:noFill/>
              <a:miter lim="800000"/>
              <a:headEnd/>
              <a:tailEnd/>
            </a:ln>
          </p:spPr>
          <p:txBody>
            <a:bodyPr wrap="square">
              <a:spAutoFit/>
            </a:bodyPr>
            <a:lstStyle/>
            <a:p>
              <a:pPr eaLnBrk="1" hangingPunct="1">
                <a:lnSpc>
                  <a:spcPct val="130000"/>
                </a:lnSpc>
              </a:pPr>
              <a:r>
                <a:rPr lang="zh-CN" altLang="en-US" sz="3200" b="1" dirty="0">
                  <a:latin typeface="微软雅黑" pitchFamily="34" charset="-122"/>
                  <a:ea typeface="微软雅黑" pitchFamily="34" charset="-122"/>
                </a:rPr>
                <a:t>什么是异常</a:t>
              </a:r>
            </a:p>
          </p:txBody>
        </p:sp>
        <p:sp>
          <p:nvSpPr>
            <p:cNvPr id="7" name="等腰三角形 6"/>
            <p:cNvSpPr/>
            <p:nvPr/>
          </p:nvSpPr>
          <p:spPr>
            <a:xfrm>
              <a:off x="1004554" y="2207188"/>
              <a:ext cx="2160414" cy="1798702"/>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latin typeface="字魂36号-正文宋楷" panose="02000000000000000000" pitchFamily="2" charset="-122"/>
                <a:ea typeface="字魂36号-正文宋楷" panose="02000000000000000000" pitchFamily="2" charset="-122"/>
              </a:endParaRPr>
            </a:p>
          </p:txBody>
        </p:sp>
        <p:sp>
          <p:nvSpPr>
            <p:cNvPr id="8" name="文本框 34"/>
            <p:cNvSpPr txBox="1"/>
            <p:nvPr/>
          </p:nvSpPr>
          <p:spPr>
            <a:xfrm>
              <a:off x="1067857" y="2619743"/>
              <a:ext cx="2035276" cy="1256319"/>
            </a:xfrm>
            <a:prstGeom prst="rect">
              <a:avLst/>
            </a:prstGeom>
            <a:noFill/>
          </p:spPr>
          <p:txBody>
            <a:bodyPr>
              <a:spAutoFit/>
            </a:bodyPr>
            <a:lstStyle/>
            <a:p>
              <a:pPr algn="ctr">
                <a:defRPr/>
              </a:pPr>
              <a:r>
                <a:rPr lang="en-US" altLang="zh-CN" sz="6000" b="1" dirty="0">
                  <a:ln>
                    <a:solidFill>
                      <a:sysClr val="windowText" lastClr="000000"/>
                    </a:solidFill>
                  </a:ln>
                  <a:latin typeface="微软雅黑" panose="020B0503020204020204" pitchFamily="34" charset="-122"/>
                  <a:ea typeface="微软雅黑" panose="020B0503020204020204" pitchFamily="34" charset="-122"/>
                  <a:cs typeface="IrisUPC" panose="020B0604020202020204" pitchFamily="34" charset="-34"/>
                </a:rPr>
                <a:t>1</a:t>
              </a:r>
            </a:p>
          </p:txBody>
        </p:sp>
      </p:grpSp>
      <p:grpSp>
        <p:nvGrpSpPr>
          <p:cNvPr id="3" name="组合 37"/>
          <p:cNvGrpSpPr>
            <a:grpSpLocks/>
          </p:cNvGrpSpPr>
          <p:nvPr/>
        </p:nvGrpSpPr>
        <p:grpSpPr bwMode="auto">
          <a:xfrm>
            <a:off x="5250360" y="2099644"/>
            <a:ext cx="1896533" cy="2980837"/>
            <a:chOff x="1004617" y="2207188"/>
            <a:chExt cx="2159115" cy="3687772"/>
          </a:xfrm>
        </p:grpSpPr>
        <p:sp>
          <p:nvSpPr>
            <p:cNvPr id="6157" name="矩形 38"/>
            <p:cNvSpPr>
              <a:spLocks noChangeArrowheads="1"/>
            </p:cNvSpPr>
            <p:nvPr/>
          </p:nvSpPr>
          <p:spPr bwMode="auto">
            <a:xfrm>
              <a:off x="1004617" y="4562269"/>
              <a:ext cx="2035279" cy="1332691"/>
            </a:xfrm>
            <a:prstGeom prst="rect">
              <a:avLst/>
            </a:prstGeom>
            <a:noFill/>
            <a:ln w="9525">
              <a:noFill/>
              <a:miter lim="800000"/>
              <a:headEnd/>
              <a:tailEnd/>
            </a:ln>
          </p:spPr>
          <p:txBody>
            <a:bodyPr wrap="square">
              <a:spAutoFit/>
            </a:bodyPr>
            <a:lstStyle/>
            <a:p>
              <a:pPr eaLnBrk="1" hangingPunct="1"/>
              <a:r>
                <a:rPr lang="zh-CN" altLang="en-US" sz="3200" b="1" dirty="0">
                  <a:latin typeface="微软雅黑" pitchFamily="34" charset="-122"/>
                  <a:ea typeface="微软雅黑" pitchFamily="34" charset="-122"/>
                </a:rPr>
                <a:t>异常处理机制</a:t>
              </a:r>
            </a:p>
          </p:txBody>
        </p:sp>
        <p:sp>
          <p:nvSpPr>
            <p:cNvPr id="11" name="等腰三角形 10"/>
            <p:cNvSpPr/>
            <p:nvPr/>
          </p:nvSpPr>
          <p:spPr>
            <a:xfrm>
              <a:off x="1004617" y="2207188"/>
              <a:ext cx="2159115" cy="1801635"/>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latin typeface="字魂36号-正文宋楷" panose="02000000000000000000" pitchFamily="2" charset="-122"/>
                <a:ea typeface="字魂36号-正文宋楷" panose="02000000000000000000" pitchFamily="2" charset="-122"/>
              </a:endParaRPr>
            </a:p>
          </p:txBody>
        </p:sp>
        <p:sp>
          <p:nvSpPr>
            <p:cNvPr id="6159" name="文本框 40"/>
            <p:cNvSpPr txBox="1">
              <a:spLocks noChangeArrowheads="1"/>
            </p:cNvSpPr>
            <p:nvPr/>
          </p:nvSpPr>
          <p:spPr bwMode="auto">
            <a:xfrm>
              <a:off x="1067856" y="2596173"/>
              <a:ext cx="2035277" cy="1256538"/>
            </a:xfrm>
            <a:prstGeom prst="rect">
              <a:avLst/>
            </a:prstGeom>
            <a:noFill/>
            <a:ln w="9525">
              <a:noFill/>
              <a:miter lim="800000"/>
              <a:headEnd/>
              <a:tailEnd/>
            </a:ln>
          </p:spPr>
          <p:txBody>
            <a:bodyPr>
              <a:spAutoFit/>
            </a:bodyPr>
            <a:lstStyle/>
            <a:p>
              <a:pPr algn="ctr"/>
              <a:r>
                <a:rPr lang="en-US" altLang="zh-CN" sz="6000" b="1" dirty="0">
                  <a:solidFill>
                    <a:srgbClr val="00B0F0"/>
                  </a:solidFill>
                  <a:latin typeface="微软雅黑" pitchFamily="34" charset="-122"/>
                  <a:ea typeface="微软雅黑" pitchFamily="34" charset="-122"/>
                  <a:cs typeface="IrisUPC" pitchFamily="34" charset="-34"/>
                </a:rPr>
                <a:t>2</a:t>
              </a:r>
            </a:p>
          </p:txBody>
        </p:sp>
      </p:grpSp>
      <p:grpSp>
        <p:nvGrpSpPr>
          <p:cNvPr id="4" name="组合 37"/>
          <p:cNvGrpSpPr>
            <a:grpSpLocks/>
          </p:cNvGrpSpPr>
          <p:nvPr/>
        </p:nvGrpSpPr>
        <p:grpSpPr bwMode="auto">
          <a:xfrm>
            <a:off x="7904648" y="2128221"/>
            <a:ext cx="1898651" cy="2992758"/>
            <a:chOff x="1004483" y="2207188"/>
            <a:chExt cx="2159456" cy="3702471"/>
          </a:xfrm>
        </p:grpSpPr>
        <p:sp>
          <p:nvSpPr>
            <p:cNvPr id="6154" name="矩形 13"/>
            <p:cNvSpPr>
              <a:spLocks noChangeArrowheads="1"/>
            </p:cNvSpPr>
            <p:nvPr/>
          </p:nvSpPr>
          <p:spPr bwMode="auto">
            <a:xfrm>
              <a:off x="1004483" y="4576986"/>
              <a:ext cx="2159456" cy="1332673"/>
            </a:xfrm>
            <a:prstGeom prst="rect">
              <a:avLst/>
            </a:prstGeom>
            <a:noFill/>
            <a:ln w="9525">
              <a:noFill/>
              <a:miter lim="800000"/>
              <a:headEnd/>
              <a:tailEnd/>
            </a:ln>
          </p:spPr>
          <p:txBody>
            <a:bodyPr wrap="square">
              <a:spAutoFit/>
            </a:bodyPr>
            <a:lstStyle/>
            <a:p>
              <a:pPr eaLnBrk="1" hangingPunct="1"/>
              <a:r>
                <a:rPr lang="zh-CN" altLang="en-US" sz="3200" b="1" dirty="0">
                  <a:latin typeface="微软雅黑" pitchFamily="34" charset="-122"/>
                  <a:ea typeface="微软雅黑" pitchFamily="34" charset="-122"/>
                </a:rPr>
                <a:t>异常规格说明</a:t>
              </a:r>
              <a:endParaRPr lang="en-US" altLang="zh-CN" sz="3200" b="1" dirty="0">
                <a:latin typeface="微软雅黑" pitchFamily="34" charset="-122"/>
                <a:ea typeface="微软雅黑" pitchFamily="34" charset="-122"/>
              </a:endParaRPr>
            </a:p>
          </p:txBody>
        </p:sp>
        <p:sp>
          <p:nvSpPr>
            <p:cNvPr id="15" name="等腰三角形 14"/>
            <p:cNvSpPr/>
            <p:nvPr/>
          </p:nvSpPr>
          <p:spPr>
            <a:xfrm>
              <a:off x="1004483" y="2207188"/>
              <a:ext cx="2159455" cy="1801611"/>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latin typeface="字魂36号-正文宋楷" panose="02000000000000000000" pitchFamily="2" charset="-122"/>
                <a:ea typeface="字魂36号-正文宋楷" panose="02000000000000000000" pitchFamily="2" charset="-122"/>
              </a:endParaRPr>
            </a:p>
          </p:txBody>
        </p:sp>
        <p:sp>
          <p:nvSpPr>
            <p:cNvPr id="6156" name="文本框 40"/>
            <p:cNvSpPr txBox="1">
              <a:spLocks noChangeArrowheads="1"/>
            </p:cNvSpPr>
            <p:nvPr/>
          </p:nvSpPr>
          <p:spPr bwMode="auto">
            <a:xfrm>
              <a:off x="1067855" y="2596171"/>
              <a:ext cx="2035278" cy="1256521"/>
            </a:xfrm>
            <a:prstGeom prst="rect">
              <a:avLst/>
            </a:prstGeom>
            <a:noFill/>
            <a:ln w="9525">
              <a:noFill/>
              <a:miter lim="800000"/>
              <a:headEnd/>
              <a:tailEnd/>
            </a:ln>
          </p:spPr>
          <p:txBody>
            <a:bodyPr>
              <a:spAutoFit/>
            </a:bodyPr>
            <a:lstStyle/>
            <a:p>
              <a:pPr algn="ctr"/>
              <a:r>
                <a:rPr lang="en-US" altLang="zh-CN" sz="6000" b="1" dirty="0">
                  <a:solidFill>
                    <a:srgbClr val="00B0F0"/>
                  </a:solidFill>
                  <a:latin typeface="微软雅黑" pitchFamily="34" charset="-122"/>
                  <a:ea typeface="微软雅黑" pitchFamily="34" charset="-122"/>
                  <a:cs typeface="IrisUPC" pitchFamily="34" charset="-34"/>
                </a:rPr>
                <a:t>3</a:t>
              </a:r>
            </a:p>
          </p:txBody>
        </p:sp>
      </p:grpSp>
    </p:spTree>
  </p:cSld>
  <p:clrMapOvr>
    <a:masterClrMapping/>
  </p:clrMapOvr>
  <p:transition spd="med">
    <p:fade/>
  </p:transition>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不具备异常处理能力的程序</a:t>
            </a:r>
          </a:p>
        </p:txBody>
      </p:sp>
      <p:sp>
        <p:nvSpPr>
          <p:cNvPr id="4" name="灯片编号占位符 3"/>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325</a:t>
            </a:fld>
            <a:endParaRPr kumimoji="0" lang="en-US"/>
          </a:p>
        </p:txBody>
      </p:sp>
      <p:sp>
        <p:nvSpPr>
          <p:cNvPr id="5" name="Rectangle 18"/>
          <p:cNvSpPr>
            <a:spLocks noChangeArrowheads="1"/>
          </p:cNvSpPr>
          <p:nvPr/>
        </p:nvSpPr>
        <p:spPr bwMode="auto">
          <a:xfrm>
            <a:off x="400051" y="1220498"/>
            <a:ext cx="6819900" cy="5582234"/>
          </a:xfrm>
          <a:prstGeom prst="rect">
            <a:avLst/>
          </a:prstGeom>
          <a:noFill/>
          <a:ln w="9525">
            <a:noFill/>
            <a:miter lim="800000"/>
            <a:headEnd/>
            <a:tailEnd/>
          </a:ln>
          <a:effectLst/>
        </p:spPr>
        <p:txBody>
          <a:bodyPr vert="horz" wrap="square" lIns="121920" tIns="60960" rIns="121920" bIns="60960" numCol="1" anchor="ctr" anchorCtr="0" compatLnSpc="1">
            <a:prstTxWarp prst="textNoShape">
              <a:avLst/>
            </a:prstTxWarp>
            <a:spAutoFit/>
          </a:bodyPr>
          <a:lstStyle/>
          <a:p>
            <a:pPr indent="270927" fontAlgn="base">
              <a:spcBef>
                <a:spcPct val="0"/>
              </a:spcBef>
              <a:spcAft>
                <a:spcPct val="0"/>
              </a:spcAft>
            </a:pPr>
            <a:r>
              <a:rPr lang="en-US" altLang="zh-CN" sz="1867" dirty="0">
                <a:latin typeface="微软雅黑" pitchFamily="34" charset="-122"/>
                <a:ea typeface="微软雅黑" pitchFamily="34" charset="-122"/>
                <a:cs typeface="Courier New" pitchFamily="49" charset="0"/>
              </a:rPr>
              <a:t>#include &lt;</a:t>
            </a:r>
            <a:r>
              <a:rPr lang="en-US" altLang="zh-CN" sz="1867" dirty="0" err="1">
                <a:latin typeface="微软雅黑" pitchFamily="34" charset="-122"/>
                <a:ea typeface="微软雅黑" pitchFamily="34" charset="-122"/>
                <a:cs typeface="Courier New" pitchFamily="49" charset="0"/>
              </a:rPr>
              <a:t>iostream</a:t>
            </a:r>
            <a:r>
              <a:rPr lang="en-US" altLang="zh-CN" sz="1867" dirty="0">
                <a:latin typeface="微软雅黑" pitchFamily="34" charset="-122"/>
                <a:ea typeface="微软雅黑" pitchFamily="34" charset="-122"/>
                <a:cs typeface="Courier New" pitchFamily="49" charset="0"/>
              </a:rPr>
              <a:t>&gt;</a:t>
            </a:r>
          </a:p>
          <a:p>
            <a:pPr indent="270927" eaLnBrk="0" fontAlgn="base" hangingPunct="0">
              <a:spcBef>
                <a:spcPct val="0"/>
              </a:spcBef>
              <a:spcAft>
                <a:spcPct val="0"/>
              </a:spcAft>
            </a:pPr>
            <a:r>
              <a:rPr lang="en-US" altLang="zh-CN" sz="1867" dirty="0">
                <a:latin typeface="微软雅黑" pitchFamily="34" charset="-122"/>
                <a:ea typeface="微软雅黑" pitchFamily="34" charset="-122"/>
                <a:cs typeface="Courier New" pitchFamily="49" charset="0"/>
              </a:rPr>
              <a:t>#include &lt;</a:t>
            </a:r>
            <a:r>
              <a:rPr lang="en-US" altLang="zh-CN" sz="1867" dirty="0" err="1">
                <a:latin typeface="微软雅黑" pitchFamily="34" charset="-122"/>
                <a:ea typeface="微软雅黑" pitchFamily="34" charset="-122"/>
                <a:cs typeface="Courier New" pitchFamily="49" charset="0"/>
              </a:rPr>
              <a:t>cmath</a:t>
            </a:r>
            <a:r>
              <a:rPr lang="en-US" altLang="zh-CN" sz="1867" dirty="0">
                <a:latin typeface="微软雅黑" pitchFamily="34" charset="-122"/>
                <a:ea typeface="微软雅黑" pitchFamily="34" charset="-122"/>
                <a:cs typeface="Courier New" pitchFamily="49" charset="0"/>
              </a:rPr>
              <a:t>&gt;</a:t>
            </a:r>
          </a:p>
          <a:p>
            <a:pPr indent="270927" eaLnBrk="0" fontAlgn="base" hangingPunct="0">
              <a:spcBef>
                <a:spcPct val="0"/>
              </a:spcBef>
              <a:spcAft>
                <a:spcPct val="0"/>
              </a:spcAft>
            </a:pPr>
            <a:r>
              <a:rPr lang="en-US" altLang="zh-CN" sz="1867" dirty="0">
                <a:latin typeface="微软雅黑" pitchFamily="34" charset="-122"/>
                <a:ea typeface="微软雅黑" pitchFamily="34" charset="-122"/>
                <a:cs typeface="Courier New" pitchFamily="49" charset="0"/>
              </a:rPr>
              <a:t>using </a:t>
            </a:r>
            <a:r>
              <a:rPr lang="en-US" altLang="zh-CN" sz="1867" dirty="0" err="1">
                <a:latin typeface="微软雅黑" pitchFamily="34" charset="-122"/>
                <a:ea typeface="微软雅黑" pitchFamily="34" charset="-122"/>
                <a:cs typeface="Courier New" pitchFamily="49" charset="0"/>
              </a:rPr>
              <a:t>namesace</a:t>
            </a:r>
            <a:r>
              <a:rPr lang="en-US" altLang="zh-CN" sz="1867" dirty="0">
                <a:latin typeface="微软雅黑" pitchFamily="34" charset="-122"/>
                <a:ea typeface="微软雅黑" pitchFamily="34" charset="-122"/>
                <a:cs typeface="Courier New" pitchFamily="49" charset="0"/>
              </a:rPr>
              <a:t> std;</a:t>
            </a:r>
          </a:p>
          <a:p>
            <a:pPr indent="270927" eaLnBrk="0" fontAlgn="base" hangingPunct="0">
              <a:spcBef>
                <a:spcPct val="0"/>
              </a:spcBef>
              <a:spcAft>
                <a:spcPct val="0"/>
              </a:spcAft>
            </a:pPr>
            <a:endParaRPr lang="en-US" altLang="zh-CN" sz="1867" dirty="0">
              <a:latin typeface="微软雅黑" pitchFamily="34" charset="-122"/>
              <a:ea typeface="微软雅黑" pitchFamily="34" charset="-122"/>
              <a:cs typeface="Courier New" pitchFamily="49" charset="0"/>
            </a:endParaRPr>
          </a:p>
          <a:p>
            <a:pPr indent="270927" eaLnBrk="0" fontAlgn="base" hangingPunct="0">
              <a:spcBef>
                <a:spcPct val="0"/>
              </a:spcBef>
              <a:spcAft>
                <a:spcPct val="0"/>
              </a:spcAft>
            </a:pPr>
            <a:r>
              <a:rPr lang="en-US" altLang="zh-CN" sz="1867" dirty="0" err="1">
                <a:latin typeface="微软雅黑" pitchFamily="34" charset="-122"/>
                <a:ea typeface="微软雅黑" pitchFamily="34" charset="-122"/>
                <a:cs typeface="Courier New" pitchFamily="49" charset="0"/>
              </a:rPr>
              <a:t>int</a:t>
            </a:r>
            <a:r>
              <a:rPr lang="en-US" altLang="zh-CN" sz="1867" dirty="0">
                <a:latin typeface="微软雅黑" pitchFamily="34" charset="-122"/>
                <a:ea typeface="微软雅黑" pitchFamily="34" charset="-122"/>
                <a:cs typeface="Courier New" pitchFamily="49" charset="0"/>
              </a:rPr>
              <a:t> main()</a:t>
            </a:r>
          </a:p>
          <a:p>
            <a:pPr indent="270927" fontAlgn="base">
              <a:spcBef>
                <a:spcPct val="0"/>
              </a:spcBef>
              <a:spcAft>
                <a:spcPct val="0"/>
              </a:spcAft>
            </a:pPr>
            <a:r>
              <a:rPr lang="en-US" altLang="zh-CN" sz="1867" dirty="0">
                <a:latin typeface="微软雅黑" pitchFamily="34" charset="-122"/>
                <a:ea typeface="微软雅黑" pitchFamily="34" charset="-122"/>
                <a:cs typeface="Courier New" pitchFamily="49" charset="0"/>
              </a:rPr>
              <a:t>{</a:t>
            </a:r>
          </a:p>
          <a:p>
            <a:pPr indent="270927" fontAlgn="base">
              <a:spcBef>
                <a:spcPct val="0"/>
              </a:spcBef>
              <a:spcAft>
                <a:spcPct val="0"/>
              </a:spcAft>
            </a:pPr>
            <a:r>
              <a:rPr lang="en-US" altLang="zh-CN" sz="1867" dirty="0">
                <a:latin typeface="微软雅黑" pitchFamily="34" charset="-122"/>
                <a:ea typeface="微软雅黑" pitchFamily="34" charset="-122"/>
                <a:cs typeface="Courier New" pitchFamily="49" charset="0"/>
              </a:rPr>
              <a:t>   double a, b, c, x1, x2, </a:t>
            </a:r>
            <a:r>
              <a:rPr lang="en-US" altLang="zh-CN" sz="1867" dirty="0" err="1">
                <a:latin typeface="微软雅黑" pitchFamily="34" charset="-122"/>
                <a:ea typeface="微软雅黑" pitchFamily="34" charset="-122"/>
                <a:cs typeface="Courier New" pitchFamily="49" charset="0"/>
              </a:rPr>
              <a:t>dlt</a:t>
            </a:r>
            <a:r>
              <a:rPr lang="en-US" altLang="zh-CN" sz="1867" dirty="0">
                <a:latin typeface="微软雅黑" pitchFamily="34" charset="-122"/>
                <a:ea typeface="微软雅黑" pitchFamily="34" charset="-122"/>
                <a:cs typeface="Courier New" pitchFamily="49" charset="0"/>
              </a:rPr>
              <a:t>;</a:t>
            </a:r>
          </a:p>
          <a:p>
            <a:pPr indent="406390" eaLnBrk="0" fontAlgn="base" hangingPunct="0">
              <a:spcBef>
                <a:spcPct val="0"/>
              </a:spcBef>
              <a:spcAft>
                <a:spcPct val="0"/>
              </a:spcAft>
            </a:pPr>
            <a:endParaRPr lang="en-US" altLang="zh-CN" sz="1867" dirty="0">
              <a:latin typeface="微软雅黑" pitchFamily="34" charset="-122"/>
              <a:ea typeface="微软雅黑" pitchFamily="34" charset="-122"/>
              <a:cs typeface="Courier New" pitchFamily="49" charset="0"/>
            </a:endParaRPr>
          </a:p>
          <a:p>
            <a:pPr indent="406390" eaLnBrk="0" fontAlgn="base" hangingPunct="0">
              <a:spcBef>
                <a:spcPct val="0"/>
              </a:spcBef>
              <a:spcAft>
                <a:spcPct val="0"/>
              </a:spcAft>
            </a:pP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cout</a:t>
            </a:r>
            <a:r>
              <a:rPr lang="en-US" altLang="zh-CN" sz="1867" dirty="0">
                <a:latin typeface="微软雅黑" pitchFamily="34" charset="-122"/>
                <a:ea typeface="微软雅黑" pitchFamily="34" charset="-122"/>
                <a:cs typeface="Courier New" pitchFamily="49" charset="0"/>
              </a:rPr>
              <a:t> &lt;&lt; "</a:t>
            </a:r>
            <a:r>
              <a:rPr lang="zh-CN" altLang="en-US" sz="1867" dirty="0">
                <a:latin typeface="微软雅黑" pitchFamily="34" charset="-122"/>
                <a:ea typeface="微软雅黑" pitchFamily="34" charset="-122"/>
                <a:cs typeface="Courier New" pitchFamily="49" charset="0"/>
              </a:rPr>
              <a:t>请输入方程的</a:t>
            </a:r>
            <a:r>
              <a:rPr lang="en-US" altLang="zh-CN" sz="1867" dirty="0">
                <a:latin typeface="微软雅黑" pitchFamily="34" charset="-122"/>
                <a:ea typeface="微软雅黑" pitchFamily="34" charset="-122"/>
                <a:cs typeface="Courier New" pitchFamily="49" charset="0"/>
              </a:rPr>
              <a:t>3</a:t>
            </a:r>
            <a:r>
              <a:rPr lang="zh-CN" altLang="en-US" sz="1867" dirty="0">
                <a:latin typeface="微软雅黑" pitchFamily="34" charset="-122"/>
                <a:ea typeface="微软雅黑" pitchFamily="34" charset="-122"/>
                <a:cs typeface="Courier New" pitchFamily="49" charset="0"/>
              </a:rPr>
              <a:t>个系数：</a:t>
            </a:r>
            <a:r>
              <a:rPr lang="en-US" altLang="zh-CN" sz="1867" dirty="0">
                <a:latin typeface="微软雅黑" pitchFamily="34" charset="-122"/>
                <a:ea typeface="微软雅黑" pitchFamily="34" charset="-122"/>
                <a:cs typeface="Courier New" pitchFamily="49" charset="0"/>
              </a:rPr>
              <a:t>" &lt;&lt; </a:t>
            </a:r>
            <a:r>
              <a:rPr lang="en-US" altLang="zh-CN" sz="1867" dirty="0" err="1">
                <a:latin typeface="微软雅黑" pitchFamily="34" charset="-122"/>
                <a:ea typeface="微软雅黑" pitchFamily="34" charset="-122"/>
                <a:cs typeface="Courier New" pitchFamily="49" charset="0"/>
              </a:rPr>
              <a:t>endl</a:t>
            </a:r>
            <a:r>
              <a:rPr lang="en-US" altLang="zh-CN" sz="1867" dirty="0">
                <a:latin typeface="微软雅黑" pitchFamily="34" charset="-122"/>
                <a:ea typeface="微软雅黑" pitchFamily="34" charset="-122"/>
                <a:cs typeface="Courier New" pitchFamily="49" charset="0"/>
              </a:rPr>
              <a:t>;</a:t>
            </a:r>
            <a:endParaRPr lang="en-US" altLang="zh-CN" sz="1867" dirty="0">
              <a:latin typeface="微软雅黑" pitchFamily="34" charset="-122"/>
              <a:ea typeface="微软雅黑" pitchFamily="34" charset="-122"/>
              <a:cs typeface="宋体" pitchFamily="2" charset="-122"/>
            </a:endParaRPr>
          </a:p>
          <a:p>
            <a:pPr indent="270927" eaLnBrk="0" fontAlgn="base" hangingPunct="0">
              <a:spcBef>
                <a:spcPct val="0"/>
              </a:spcBef>
              <a:spcAft>
                <a:spcPct val="0"/>
              </a:spcAft>
            </a:pP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cin</a:t>
            </a:r>
            <a:r>
              <a:rPr lang="en-US" altLang="zh-CN" sz="1867" dirty="0">
                <a:latin typeface="微软雅黑" pitchFamily="34" charset="-122"/>
                <a:ea typeface="微软雅黑" pitchFamily="34" charset="-122"/>
                <a:cs typeface="Courier New" pitchFamily="49" charset="0"/>
              </a:rPr>
              <a:t> &gt; a &gt;&gt; b &gt;&gt; c;</a:t>
            </a:r>
          </a:p>
          <a:p>
            <a:pPr indent="270927" fontAlgn="base">
              <a:spcBef>
                <a:spcPct val="0"/>
              </a:spcBef>
              <a:spcAft>
                <a:spcPct val="0"/>
              </a:spcAft>
            </a:pPr>
            <a:endParaRPr lang="en-US" altLang="zh-CN" sz="1867" dirty="0">
              <a:latin typeface="微软雅黑" pitchFamily="34" charset="-122"/>
              <a:ea typeface="微软雅黑" pitchFamily="34" charset="-122"/>
              <a:cs typeface="Courier New" pitchFamily="49" charset="0"/>
            </a:endParaRPr>
          </a:p>
          <a:p>
            <a:pPr indent="270927" eaLnBrk="0" fontAlgn="base" hangingPunct="0">
              <a:spcBef>
                <a:spcPct val="0"/>
              </a:spcBef>
              <a:spcAft>
                <a:spcPct val="0"/>
              </a:spcAft>
            </a:pP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dlt</a:t>
            </a:r>
            <a:r>
              <a:rPr lang="en-US" altLang="zh-CN" sz="1867" dirty="0">
                <a:latin typeface="微软雅黑" pitchFamily="34" charset="-122"/>
                <a:ea typeface="微软雅黑" pitchFamily="34" charset="-122"/>
                <a:cs typeface="Courier New" pitchFamily="49" charset="0"/>
              </a:rPr>
              <a:t> = b * b - 4 * a * c;</a:t>
            </a:r>
            <a:endParaRPr lang="en-US" altLang="zh-CN" sz="1867" dirty="0">
              <a:latin typeface="微软雅黑" pitchFamily="34" charset="-122"/>
              <a:ea typeface="微软雅黑" pitchFamily="34" charset="-122"/>
              <a:cs typeface="宋体" pitchFamily="2" charset="-122"/>
            </a:endParaRPr>
          </a:p>
          <a:p>
            <a:pPr indent="270927" eaLnBrk="0" fontAlgn="base" hangingPunct="0">
              <a:spcBef>
                <a:spcPct val="0"/>
              </a:spcBef>
              <a:spcAft>
                <a:spcPct val="0"/>
              </a:spcAft>
            </a:pPr>
            <a:r>
              <a:rPr lang="en-US" altLang="zh-CN" sz="1867" dirty="0">
                <a:latin typeface="微软雅黑" pitchFamily="34" charset="-122"/>
                <a:ea typeface="微软雅黑" pitchFamily="34" charset="-122"/>
                <a:cs typeface="Courier New" pitchFamily="49" charset="0"/>
              </a:rPr>
              <a:t>   x1 = (-b + </a:t>
            </a:r>
            <a:r>
              <a:rPr lang="en-US" altLang="zh-CN" sz="1867" dirty="0" err="1">
                <a:latin typeface="微软雅黑" pitchFamily="34" charset="-122"/>
                <a:ea typeface="微软雅黑" pitchFamily="34" charset="-122"/>
                <a:cs typeface="Courier New" pitchFamily="49" charset="0"/>
              </a:rPr>
              <a:t>sqrt</a:t>
            </a:r>
            <a:r>
              <a:rPr lang="en-US" altLang="zh-CN" sz="1867" dirty="0">
                <a:latin typeface="微软雅黑" pitchFamily="34" charset="-122"/>
                <a:ea typeface="微软雅黑" pitchFamily="34" charset="-122"/>
                <a:cs typeface="Courier New" pitchFamily="49" charset="0"/>
              </a:rPr>
              <a:t>(</a:t>
            </a:r>
            <a:r>
              <a:rPr lang="en-US" altLang="zh-CN" sz="1867" dirty="0" err="1">
                <a:latin typeface="微软雅黑" pitchFamily="34" charset="-122"/>
                <a:ea typeface="微软雅黑" pitchFamily="34" charset="-122"/>
                <a:cs typeface="Courier New" pitchFamily="49" charset="0"/>
              </a:rPr>
              <a:t>dlt</a:t>
            </a:r>
            <a:r>
              <a:rPr lang="en-US" altLang="zh-CN" sz="1867" dirty="0">
                <a:latin typeface="微软雅黑" pitchFamily="34" charset="-122"/>
                <a:ea typeface="微软雅黑" pitchFamily="34" charset="-122"/>
                <a:cs typeface="Courier New" pitchFamily="49" charset="0"/>
              </a:rPr>
              <a:t>)) / 2 / a; </a:t>
            </a:r>
            <a:endParaRPr lang="en-US" altLang="zh-CN" sz="1867" dirty="0">
              <a:latin typeface="微软雅黑" pitchFamily="34" charset="-122"/>
              <a:ea typeface="微软雅黑" pitchFamily="34" charset="-122"/>
              <a:cs typeface="宋体" pitchFamily="2" charset="-122"/>
            </a:endParaRPr>
          </a:p>
          <a:p>
            <a:pPr indent="270927" eaLnBrk="0" fontAlgn="base" hangingPunct="0">
              <a:spcBef>
                <a:spcPct val="0"/>
              </a:spcBef>
              <a:spcAft>
                <a:spcPct val="0"/>
              </a:spcAft>
            </a:pPr>
            <a:r>
              <a:rPr lang="en-US" altLang="zh-CN" sz="1867" dirty="0">
                <a:latin typeface="微软雅黑" pitchFamily="34" charset="-122"/>
                <a:ea typeface="微软雅黑" pitchFamily="34" charset="-122"/>
                <a:cs typeface="Courier New" pitchFamily="49" charset="0"/>
              </a:rPr>
              <a:t>   x2 = (-b - </a:t>
            </a:r>
            <a:r>
              <a:rPr lang="en-US" altLang="zh-CN" sz="1867" dirty="0" err="1">
                <a:latin typeface="微软雅黑" pitchFamily="34" charset="-122"/>
                <a:ea typeface="微软雅黑" pitchFamily="34" charset="-122"/>
                <a:cs typeface="Courier New" pitchFamily="49" charset="0"/>
              </a:rPr>
              <a:t>sqrt</a:t>
            </a:r>
            <a:r>
              <a:rPr lang="en-US" altLang="zh-CN" sz="1867" dirty="0">
                <a:latin typeface="微软雅黑" pitchFamily="34" charset="-122"/>
                <a:ea typeface="微软雅黑" pitchFamily="34" charset="-122"/>
                <a:cs typeface="Courier New" pitchFamily="49" charset="0"/>
              </a:rPr>
              <a:t>(dl)) / 2 / a; </a:t>
            </a:r>
          </a:p>
          <a:p>
            <a:pPr indent="270927" eaLnBrk="0" fontAlgn="base" hangingPunct="0">
              <a:spcBef>
                <a:spcPct val="0"/>
              </a:spcBef>
              <a:spcAft>
                <a:spcPct val="0"/>
              </a:spcAft>
            </a:pPr>
            <a:endParaRPr lang="en-US" altLang="zh-CN" sz="1867" dirty="0">
              <a:latin typeface="微软雅黑" pitchFamily="34" charset="-122"/>
              <a:ea typeface="微软雅黑" pitchFamily="34" charset="-122"/>
              <a:cs typeface="Courier New" pitchFamily="49" charset="0"/>
            </a:endParaRPr>
          </a:p>
          <a:p>
            <a:pPr indent="270927" fontAlgn="base">
              <a:spcBef>
                <a:spcPct val="0"/>
              </a:spcBef>
              <a:spcAft>
                <a:spcPct val="0"/>
              </a:spcAft>
            </a:pP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cout</a:t>
            </a:r>
            <a:r>
              <a:rPr lang="en-US" altLang="zh-CN" sz="1867" dirty="0">
                <a:latin typeface="微软雅黑" pitchFamily="34" charset="-122"/>
                <a:ea typeface="微软雅黑" pitchFamily="34" charset="-122"/>
                <a:cs typeface="Courier New" pitchFamily="49" charset="0"/>
              </a:rPr>
              <a:t> &lt;&lt; "x1=" &lt;&lt; x1 &lt;&lt; "   x2=" &lt;&lt; x2 &lt;&lt; </a:t>
            </a:r>
            <a:r>
              <a:rPr lang="en-US" altLang="zh-CN" sz="1867" dirty="0" err="1">
                <a:latin typeface="微软雅黑" pitchFamily="34" charset="-122"/>
                <a:ea typeface="微软雅黑" pitchFamily="34" charset="-122"/>
                <a:cs typeface="Courier New" pitchFamily="49" charset="0"/>
              </a:rPr>
              <a:t>endl</a:t>
            </a:r>
            <a:r>
              <a:rPr lang="en-US" altLang="zh-CN" sz="1867" dirty="0">
                <a:latin typeface="微软雅黑" pitchFamily="34" charset="-122"/>
                <a:ea typeface="微软雅黑" pitchFamily="34" charset="-122"/>
                <a:cs typeface="Courier New" pitchFamily="49" charset="0"/>
              </a:rPr>
              <a:t>; </a:t>
            </a:r>
            <a:endParaRPr lang="en-US" altLang="zh-CN" sz="1867" dirty="0">
              <a:latin typeface="微软雅黑" pitchFamily="34" charset="-122"/>
              <a:ea typeface="微软雅黑" pitchFamily="34" charset="-122"/>
              <a:cs typeface="宋体" pitchFamily="2" charset="-122"/>
            </a:endParaRPr>
          </a:p>
          <a:p>
            <a:pPr indent="270927" eaLnBrk="0" fontAlgn="base" hangingPunct="0">
              <a:spcBef>
                <a:spcPct val="0"/>
              </a:spcBef>
              <a:spcAft>
                <a:spcPct val="0"/>
              </a:spcAft>
            </a:pPr>
            <a:r>
              <a:rPr lang="en-US" altLang="zh-CN" sz="1867" dirty="0">
                <a:latin typeface="微软雅黑" pitchFamily="34" charset="-122"/>
                <a:ea typeface="微软雅黑" pitchFamily="34" charset="-122"/>
                <a:cs typeface="Courier New" pitchFamily="49" charset="0"/>
              </a:rPr>
              <a:t>    </a:t>
            </a:r>
          </a:p>
          <a:p>
            <a:pPr indent="270927" eaLnBrk="0" fontAlgn="base" hangingPunct="0">
              <a:spcBef>
                <a:spcPct val="0"/>
              </a:spcBef>
              <a:spcAft>
                <a:spcPct val="0"/>
              </a:spcAft>
            </a:pPr>
            <a:r>
              <a:rPr lang="en-US" altLang="zh-CN" sz="1867" dirty="0">
                <a:latin typeface="微软雅黑" pitchFamily="34" charset="-122"/>
                <a:ea typeface="微软雅黑" pitchFamily="34" charset="-122"/>
                <a:cs typeface="Courier New" pitchFamily="49" charset="0"/>
              </a:rPr>
              <a:t>   return 0;</a:t>
            </a:r>
          </a:p>
          <a:p>
            <a:pPr indent="270927" eaLnBrk="0" fontAlgn="base" hangingPunct="0">
              <a:spcBef>
                <a:spcPct val="0"/>
              </a:spcBef>
              <a:spcAft>
                <a:spcPct val="0"/>
              </a:spcAft>
            </a:pPr>
            <a:r>
              <a:rPr lang="en-US" altLang="zh-CN" sz="1867" dirty="0">
                <a:latin typeface="微软雅黑" pitchFamily="34" charset="-122"/>
                <a:ea typeface="微软雅黑" pitchFamily="34" charset="-122"/>
                <a:cs typeface="Courier New" pitchFamily="49" charset="0"/>
              </a:rPr>
              <a:t>}</a:t>
            </a:r>
            <a:r>
              <a:rPr lang="en-US" altLang="zh-CN" sz="1867" dirty="0">
                <a:latin typeface="微软雅黑" pitchFamily="34" charset="-122"/>
                <a:ea typeface="微软雅黑" pitchFamily="34" charset="-122"/>
                <a:cs typeface="宋体" pitchFamily="2" charset="-122"/>
              </a:rPr>
              <a:t> </a:t>
            </a:r>
            <a:endParaRPr lang="zh-CN" altLang="en-US" sz="1867" dirty="0">
              <a:latin typeface="微软雅黑" pitchFamily="34" charset="-122"/>
              <a:ea typeface="微软雅黑" pitchFamily="34" charset="-122"/>
              <a:cs typeface="宋体" pitchFamily="2" charset="-122"/>
            </a:endParaRPr>
          </a:p>
        </p:txBody>
      </p:sp>
    </p:spTree>
  </p:cSld>
  <p:clrMapOvr>
    <a:masterClrMapping/>
  </p:clrMapOvr>
  <p:transition spd="med">
    <p:fade/>
  </p:transition>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02" name="Rectangle 2"/>
          <p:cNvSpPr>
            <a:spLocks noGrp="1" noChangeArrowheads="1"/>
          </p:cNvSpPr>
          <p:nvPr>
            <p:ph type="title"/>
          </p:nvPr>
        </p:nvSpPr>
        <p:spPr/>
        <p:txBody>
          <a:bodyPr/>
          <a:lstStyle/>
          <a:p>
            <a:pPr eaLnBrk="1" hangingPunct="1">
              <a:defRPr/>
            </a:pPr>
            <a:r>
              <a:rPr lang="zh-CN" altLang="en-US" dirty="0"/>
              <a:t>什么是异常</a:t>
            </a:r>
          </a:p>
        </p:txBody>
      </p:sp>
      <p:sp>
        <p:nvSpPr>
          <p:cNvPr id="462851" name="Rectangle 3"/>
          <p:cNvSpPr>
            <a:spLocks noGrp="1" noChangeArrowheads="1"/>
          </p:cNvSpPr>
          <p:nvPr>
            <p:ph idx="4294967295"/>
          </p:nvPr>
        </p:nvSpPr>
        <p:spPr>
          <a:xfrm>
            <a:off x="1193800" y="1704975"/>
            <a:ext cx="10998200" cy="4230688"/>
          </a:xfrm>
        </p:spPr>
        <p:txBody>
          <a:bodyPr/>
          <a:lstStyle/>
          <a:p>
            <a:pPr eaLnBrk="1" hangingPunct="1">
              <a:lnSpc>
                <a:spcPct val="120000"/>
              </a:lnSpc>
            </a:pPr>
            <a:r>
              <a:rPr lang="zh-CN" altLang="en-US" b="1" dirty="0"/>
              <a:t>程序执行过程中发生的一些不希望发生的事情</a:t>
            </a:r>
            <a:endParaRPr lang="en-US" altLang="zh-CN" b="1" dirty="0"/>
          </a:p>
          <a:p>
            <a:pPr eaLnBrk="1" hangingPunct="1">
              <a:lnSpc>
                <a:spcPct val="120000"/>
              </a:lnSpc>
            </a:pPr>
            <a:endParaRPr lang="en-US" altLang="zh-CN" b="1" dirty="0"/>
          </a:p>
          <a:p>
            <a:pPr>
              <a:lnSpc>
                <a:spcPct val="120000"/>
              </a:lnSpc>
            </a:pPr>
            <a:r>
              <a:rPr lang="zh-CN" altLang="en-US" b="1" dirty="0"/>
              <a:t>传统错误处理方法</a:t>
            </a:r>
          </a:p>
        </p:txBody>
      </p:sp>
      <p:sp>
        <p:nvSpPr>
          <p:cNvPr id="5" name="灯片编号占位符 4"/>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326</a:t>
            </a:fld>
            <a:endParaRPr kumimoji="0" lang="en-US"/>
          </a:p>
        </p:txBody>
      </p:sp>
      <p:sp>
        <p:nvSpPr>
          <p:cNvPr id="4" name="矩形 3"/>
          <p:cNvSpPr/>
          <p:nvPr/>
        </p:nvSpPr>
        <p:spPr>
          <a:xfrm>
            <a:off x="651929" y="3219451"/>
            <a:ext cx="9997016" cy="2817438"/>
          </a:xfrm>
          <a:prstGeom prst="rect">
            <a:avLst/>
          </a:prstGeom>
        </p:spPr>
        <p:txBody>
          <a:bodyPr wrap="square">
            <a:spAutoFit/>
          </a:bodyPr>
          <a:lstStyle/>
          <a:p>
            <a:pPr>
              <a:spcBef>
                <a:spcPts val="1600"/>
              </a:spcBef>
            </a:pPr>
            <a:r>
              <a:rPr lang="zh-CN" altLang="en-US" sz="1867" dirty="0">
                <a:latin typeface="微软雅黑" pitchFamily="34" charset="-122"/>
                <a:ea typeface="微软雅黑" pitchFamily="34" charset="-122"/>
              </a:rPr>
              <a:t>在发生错误的地方就地处理</a:t>
            </a:r>
            <a:endParaRPr lang="en-US" altLang="zh-CN" sz="1867" dirty="0">
              <a:latin typeface="微软雅黑" pitchFamily="34" charset="-122"/>
              <a:ea typeface="微软雅黑" pitchFamily="34" charset="-122"/>
            </a:endParaRPr>
          </a:p>
          <a:p>
            <a:pPr>
              <a:lnSpc>
                <a:spcPct val="130000"/>
              </a:lnSpc>
              <a:spcBef>
                <a:spcPts val="1600"/>
              </a:spcBef>
            </a:pPr>
            <a:r>
              <a:rPr lang="zh-CN" altLang="en-US" sz="2400" b="1" dirty="0">
                <a:latin typeface="微软雅黑" pitchFamily="34" charset="-122"/>
                <a:ea typeface="微软雅黑" pitchFamily="34" charset="-122"/>
              </a:rPr>
              <a:t>好处</a:t>
            </a:r>
            <a:endParaRPr lang="en-US" altLang="zh-CN" sz="2400" b="1" dirty="0">
              <a:latin typeface="微软雅黑" pitchFamily="34" charset="-122"/>
              <a:ea typeface="微软雅黑" pitchFamily="34" charset="-122"/>
            </a:endParaRPr>
          </a:p>
          <a:p>
            <a:pPr>
              <a:spcBef>
                <a:spcPts val="800"/>
              </a:spcBef>
            </a:pPr>
            <a:r>
              <a:rPr lang="zh-CN" altLang="en-US" sz="1867" dirty="0">
                <a:latin typeface="微软雅黑" pitchFamily="34" charset="-122"/>
                <a:ea typeface="微软雅黑" pitchFamily="34" charset="-122"/>
              </a:rPr>
              <a:t>程序员阅读代码时能够直接看到错误处理情况，确定是否实现了正确的错误检查。  </a:t>
            </a:r>
          </a:p>
          <a:p>
            <a:pPr>
              <a:lnSpc>
                <a:spcPct val="130000"/>
              </a:lnSpc>
              <a:spcBef>
                <a:spcPts val="1600"/>
              </a:spcBef>
            </a:pPr>
            <a:r>
              <a:rPr lang="zh-CN" altLang="en-US" sz="2400" b="1" dirty="0">
                <a:latin typeface="微软雅黑" pitchFamily="34" charset="-122"/>
                <a:ea typeface="微软雅黑" pitchFamily="34" charset="-122"/>
              </a:rPr>
              <a:t>问题</a:t>
            </a:r>
            <a:endParaRPr lang="en-US" altLang="zh-CN" sz="2400" b="1" dirty="0">
              <a:latin typeface="微软雅黑" pitchFamily="34" charset="-122"/>
              <a:ea typeface="微软雅黑" pitchFamily="34" charset="-122"/>
            </a:endParaRPr>
          </a:p>
          <a:p>
            <a:pPr>
              <a:spcBef>
                <a:spcPts val="800"/>
              </a:spcBef>
            </a:pPr>
            <a:r>
              <a:rPr lang="en-US" altLang="zh-CN" sz="1867" dirty="0">
                <a:latin typeface="微软雅黑" pitchFamily="34" charset="-122"/>
                <a:ea typeface="微软雅黑" pitchFamily="34" charset="-122"/>
              </a:rPr>
              <a:t> </a:t>
            </a:r>
            <a:r>
              <a:rPr lang="zh-CN" altLang="en-US" sz="1867" dirty="0">
                <a:latin typeface="微软雅黑" pitchFamily="34" charset="-122"/>
                <a:ea typeface="微软雅黑" pitchFamily="34" charset="-122"/>
              </a:rPr>
              <a:t>代码中受到错误处理的“污染”，使应用程序本身的代码更加晦涩难懂，难以看出代码功能是否正确实现。这样就使代码的理解和维护更加困难。</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62851">
                                            <p:txEl>
                                              <p:pRg st="2" end="2"/>
                                            </p:txEl>
                                          </p:spTgt>
                                        </p:tgtEl>
                                        <p:attrNameLst>
                                          <p:attrName>style.visibility</p:attrName>
                                        </p:attrNameLst>
                                      </p:cBhvr>
                                      <p:to>
                                        <p:strVal val="visible"/>
                                      </p:to>
                                    </p:set>
                                    <p:animEffect transition="in" filter="blinds(horizontal)">
                                      <p:cBhvr>
                                        <p:cTn id="7" dur="500"/>
                                        <p:tgtEl>
                                          <p:spTgt spid="46285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linds(horizont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blinds(horizontal)">
                                      <p:cBhvr>
                                        <p:cTn id="17" dur="500"/>
                                        <p:tgtEl>
                                          <p:spTgt spid="4">
                                            <p:txEl>
                                              <p:pRg st="1" end="1"/>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blinds(horizontal)">
                                      <p:cBhvr>
                                        <p:cTn id="20" dur="500"/>
                                        <p:tgtEl>
                                          <p:spTgt spid="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blinds(horizontal)">
                                      <p:cBhvr>
                                        <p:cTn id="25" dur="500"/>
                                        <p:tgtEl>
                                          <p:spTgt spid="4">
                                            <p:txEl>
                                              <p:pRg st="3" end="3"/>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blinds(horizontal)">
                                      <p:cBhvr>
                                        <p:cTn id="28"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lstStyle/>
          <a:p>
            <a:pPr eaLnBrk="1" hangingPunct="1">
              <a:defRPr/>
            </a:pPr>
            <a:r>
              <a:rPr lang="zh-CN" altLang="en-US" dirty="0"/>
              <a:t>传统的异常处理</a:t>
            </a:r>
          </a:p>
        </p:txBody>
      </p:sp>
      <p:sp>
        <p:nvSpPr>
          <p:cNvPr id="465922" name="Rectangle 3"/>
          <p:cNvSpPr>
            <a:spLocks noGrp="1" noChangeArrowheads="1"/>
          </p:cNvSpPr>
          <p:nvPr>
            <p:ph idx="4294967295"/>
          </p:nvPr>
        </p:nvSpPr>
        <p:spPr>
          <a:xfrm>
            <a:off x="0" y="1123950"/>
            <a:ext cx="9920288" cy="5800725"/>
          </a:xfrm>
        </p:spPr>
        <p:txBody>
          <a:bodyPr>
            <a:normAutofit fontScale="92500" lnSpcReduction="20000"/>
          </a:bodyPr>
          <a:lstStyle/>
          <a:p>
            <a:pPr eaLnBrk="1" hangingPunct="1">
              <a:lnSpc>
                <a:spcPct val="80000"/>
              </a:lnSpc>
              <a:buFont typeface="Wingdings" pitchFamily="2" charset="2"/>
              <a:buNone/>
            </a:pPr>
            <a:r>
              <a:rPr lang="en-US" altLang="zh-CN" sz="1867" dirty="0" err="1"/>
              <a:t>int</a:t>
            </a:r>
            <a:r>
              <a:rPr lang="en-US" altLang="zh-CN" sz="1867" dirty="0"/>
              <a:t> main()</a:t>
            </a:r>
          </a:p>
          <a:p>
            <a:pPr eaLnBrk="1" hangingPunct="1">
              <a:lnSpc>
                <a:spcPct val="80000"/>
              </a:lnSpc>
              <a:buFont typeface="Wingdings" pitchFamily="2" charset="2"/>
              <a:buNone/>
            </a:pPr>
            <a:r>
              <a:rPr lang="en-US" altLang="zh-CN" sz="1867" dirty="0"/>
              <a:t>{</a:t>
            </a:r>
          </a:p>
          <a:p>
            <a:pPr eaLnBrk="1" hangingPunct="1">
              <a:lnSpc>
                <a:spcPct val="80000"/>
              </a:lnSpc>
              <a:buFont typeface="Wingdings" pitchFamily="2" charset="2"/>
              <a:buNone/>
            </a:pPr>
            <a:r>
              <a:rPr lang="en-US" altLang="zh-CN" sz="1867" dirty="0"/>
              <a:t>    double a, b, c, x1, x2, </a:t>
            </a:r>
            <a:r>
              <a:rPr lang="en-US" altLang="zh-CN" sz="1867" dirty="0" err="1"/>
              <a:t>dlt</a:t>
            </a:r>
            <a:r>
              <a:rPr lang="en-US" altLang="zh-CN" sz="1867" dirty="0"/>
              <a:t>;</a:t>
            </a:r>
          </a:p>
          <a:p>
            <a:pPr eaLnBrk="1" hangingPunct="1">
              <a:lnSpc>
                <a:spcPct val="80000"/>
              </a:lnSpc>
              <a:buFont typeface="Wingdings" pitchFamily="2" charset="2"/>
              <a:buNone/>
            </a:pPr>
            <a:endParaRPr lang="en-US" altLang="zh-CN" sz="1867" dirty="0"/>
          </a:p>
          <a:p>
            <a:pPr eaLnBrk="1" hangingPunct="1">
              <a:lnSpc>
                <a:spcPct val="80000"/>
              </a:lnSpc>
              <a:buFont typeface="Wingdings" pitchFamily="2" charset="2"/>
              <a:buNone/>
            </a:pPr>
            <a:r>
              <a:rPr lang="en-US" altLang="zh-CN" sz="1867" dirty="0"/>
              <a:t>    </a:t>
            </a:r>
            <a:r>
              <a:rPr lang="en-US" altLang="zh-CN" sz="1867" dirty="0" err="1"/>
              <a:t>cout</a:t>
            </a:r>
            <a:r>
              <a:rPr lang="en-US" altLang="zh-CN" sz="1867" dirty="0"/>
              <a:t> &lt;&lt; "</a:t>
            </a:r>
            <a:r>
              <a:rPr lang="zh-CN" altLang="en-US" sz="1867" dirty="0"/>
              <a:t>请输入</a:t>
            </a:r>
            <a:r>
              <a:rPr lang="en-US" altLang="zh-CN" sz="1867" dirty="0"/>
              <a:t>3</a:t>
            </a:r>
            <a:r>
              <a:rPr lang="zh-CN" altLang="en-US" sz="1867" dirty="0"/>
              <a:t>个参数：</a:t>
            </a:r>
            <a:r>
              <a:rPr lang="en-US" altLang="zh-CN" sz="1867" dirty="0"/>
              <a:t>" &lt;&lt; </a:t>
            </a:r>
            <a:r>
              <a:rPr lang="en-US" altLang="zh-CN" sz="1867" dirty="0" err="1"/>
              <a:t>endl</a:t>
            </a:r>
            <a:r>
              <a:rPr lang="en-US" altLang="zh-CN" sz="1867" dirty="0"/>
              <a:t>;</a:t>
            </a:r>
          </a:p>
          <a:p>
            <a:pPr eaLnBrk="1" hangingPunct="1">
              <a:lnSpc>
                <a:spcPct val="80000"/>
              </a:lnSpc>
              <a:buFont typeface="Wingdings" pitchFamily="2" charset="2"/>
              <a:buNone/>
            </a:pPr>
            <a:r>
              <a:rPr lang="en-US" altLang="zh-CN" sz="1867" dirty="0"/>
              <a:t>    </a:t>
            </a:r>
            <a:r>
              <a:rPr lang="en-US" altLang="zh-CN" sz="1867" dirty="0" err="1"/>
              <a:t>cin</a:t>
            </a:r>
            <a:r>
              <a:rPr lang="en-US" altLang="zh-CN" sz="1867" dirty="0"/>
              <a:t> &gt;&gt; a &gt;&gt; b &gt;&gt; c;</a:t>
            </a:r>
          </a:p>
          <a:p>
            <a:pPr eaLnBrk="1" hangingPunct="1">
              <a:lnSpc>
                <a:spcPct val="80000"/>
              </a:lnSpc>
              <a:buFont typeface="Wingdings" pitchFamily="2" charset="2"/>
              <a:buNone/>
            </a:pPr>
            <a:endParaRPr lang="en-US" altLang="zh-CN" sz="1867" dirty="0"/>
          </a:p>
          <a:p>
            <a:pPr eaLnBrk="1" hangingPunct="1">
              <a:lnSpc>
                <a:spcPct val="80000"/>
              </a:lnSpc>
              <a:buFont typeface="Wingdings" pitchFamily="2" charset="2"/>
              <a:buNone/>
            </a:pPr>
            <a:r>
              <a:rPr lang="en-US" altLang="zh-CN" sz="1867" dirty="0"/>
              <a:t>    if (a == 0)  </a:t>
            </a:r>
            <a:r>
              <a:rPr lang="en-US" altLang="zh-CN" sz="1867" dirty="0" err="1"/>
              <a:t>cout</a:t>
            </a:r>
            <a:r>
              <a:rPr lang="en-US" altLang="zh-CN" sz="1867" dirty="0"/>
              <a:t> &lt;&lt; "</a:t>
            </a:r>
            <a:r>
              <a:rPr lang="zh-CN" altLang="en-US" sz="1867" dirty="0"/>
              <a:t>不是一元二次方程</a:t>
            </a:r>
            <a:r>
              <a:rPr lang="en-US" altLang="zh-CN" sz="1867" dirty="0"/>
              <a:t>" &lt;&lt; </a:t>
            </a:r>
            <a:r>
              <a:rPr lang="en-US" altLang="zh-CN" sz="1867" dirty="0" err="1"/>
              <a:t>endl</a:t>
            </a:r>
            <a:r>
              <a:rPr lang="en-US" altLang="zh-CN" sz="1867" dirty="0"/>
              <a:t>; </a:t>
            </a:r>
          </a:p>
          <a:p>
            <a:pPr eaLnBrk="1" hangingPunct="1">
              <a:lnSpc>
                <a:spcPct val="80000"/>
              </a:lnSpc>
              <a:buFont typeface="Wingdings" pitchFamily="2" charset="2"/>
              <a:buNone/>
            </a:pPr>
            <a:r>
              <a:rPr lang="en-US" altLang="zh-CN" sz="1867" dirty="0"/>
              <a:t>    else {</a:t>
            </a:r>
          </a:p>
          <a:p>
            <a:pPr eaLnBrk="1" hangingPunct="1">
              <a:lnSpc>
                <a:spcPct val="80000"/>
              </a:lnSpc>
              <a:buFont typeface="Wingdings" pitchFamily="2" charset="2"/>
              <a:buNone/>
            </a:pPr>
            <a:r>
              <a:rPr lang="en-US" altLang="zh-CN" sz="1867" dirty="0"/>
              <a:t>       </a:t>
            </a:r>
            <a:r>
              <a:rPr lang="en-US" altLang="zh-CN" sz="1867" dirty="0" err="1"/>
              <a:t>dlt</a:t>
            </a:r>
            <a:r>
              <a:rPr lang="en-US" altLang="zh-CN" sz="1867" dirty="0"/>
              <a:t> = b * b - 4 * a * c;</a:t>
            </a:r>
          </a:p>
          <a:p>
            <a:pPr eaLnBrk="1" hangingPunct="1">
              <a:lnSpc>
                <a:spcPct val="80000"/>
              </a:lnSpc>
              <a:buFont typeface="Wingdings" pitchFamily="2" charset="2"/>
              <a:buNone/>
            </a:pPr>
            <a:r>
              <a:rPr lang="en-US" altLang="zh-CN" sz="1867" dirty="0"/>
              <a:t>       if (</a:t>
            </a:r>
            <a:r>
              <a:rPr lang="en-US" altLang="zh-CN" sz="1867" dirty="0" err="1"/>
              <a:t>dlt</a:t>
            </a:r>
            <a:r>
              <a:rPr lang="en-US" altLang="zh-CN" sz="1867" dirty="0"/>
              <a:t> &gt;= 0) {                                     </a:t>
            </a:r>
          </a:p>
          <a:p>
            <a:pPr eaLnBrk="1" hangingPunct="1">
              <a:lnSpc>
                <a:spcPct val="80000"/>
              </a:lnSpc>
              <a:buFont typeface="Wingdings" pitchFamily="2" charset="2"/>
              <a:buNone/>
            </a:pPr>
            <a:r>
              <a:rPr lang="en-US" altLang="zh-CN" sz="1867" dirty="0"/>
              <a:t>             x1 = (-b + </a:t>
            </a:r>
            <a:r>
              <a:rPr lang="en-US" altLang="zh-CN" sz="1867" dirty="0" err="1"/>
              <a:t>sqrt</a:t>
            </a:r>
            <a:r>
              <a:rPr lang="en-US" altLang="zh-CN" sz="1867" dirty="0"/>
              <a:t>(</a:t>
            </a:r>
            <a:r>
              <a:rPr lang="en-US" altLang="zh-CN" sz="1867" dirty="0" err="1"/>
              <a:t>dlt</a:t>
            </a:r>
            <a:r>
              <a:rPr lang="en-US" altLang="zh-CN" sz="1867" dirty="0"/>
              <a:t>)) / 2 / a; </a:t>
            </a:r>
          </a:p>
          <a:p>
            <a:pPr eaLnBrk="1" hangingPunct="1">
              <a:lnSpc>
                <a:spcPct val="80000"/>
              </a:lnSpc>
              <a:buFont typeface="Wingdings" pitchFamily="2" charset="2"/>
              <a:buNone/>
            </a:pPr>
            <a:r>
              <a:rPr lang="en-US" altLang="zh-CN" sz="1867" dirty="0"/>
              <a:t>             x2 = (-b - </a:t>
            </a:r>
            <a:r>
              <a:rPr lang="en-US" altLang="zh-CN" sz="1867" dirty="0" err="1"/>
              <a:t>sqrt</a:t>
            </a:r>
            <a:r>
              <a:rPr lang="en-US" altLang="zh-CN" sz="1867" dirty="0"/>
              <a:t>(</a:t>
            </a:r>
            <a:r>
              <a:rPr lang="en-US" altLang="zh-CN" sz="1867" dirty="0" err="1"/>
              <a:t>dlt</a:t>
            </a:r>
            <a:r>
              <a:rPr lang="en-US" altLang="zh-CN" sz="1867" dirty="0"/>
              <a:t>)) / 2 / a; </a:t>
            </a:r>
          </a:p>
          <a:p>
            <a:pPr eaLnBrk="1" hangingPunct="1">
              <a:lnSpc>
                <a:spcPct val="80000"/>
              </a:lnSpc>
              <a:buFont typeface="Wingdings" pitchFamily="2" charset="2"/>
              <a:buNone/>
            </a:pPr>
            <a:r>
              <a:rPr lang="en-US" altLang="zh-CN" sz="1867" dirty="0"/>
              <a:t>             </a:t>
            </a:r>
            <a:r>
              <a:rPr lang="fr-FR" altLang="zh-CN" sz="1867" dirty="0"/>
              <a:t>cout &lt;&lt; "x1=" &lt;&lt; x1 &lt;&lt; "   x2=" &lt;&lt; x2 &lt;&lt; endl; </a:t>
            </a:r>
          </a:p>
          <a:p>
            <a:pPr eaLnBrk="1" hangingPunct="1">
              <a:lnSpc>
                <a:spcPct val="80000"/>
              </a:lnSpc>
              <a:buFont typeface="Wingdings" pitchFamily="2" charset="2"/>
              <a:buNone/>
            </a:pPr>
            <a:r>
              <a:rPr lang="fr-FR" altLang="zh-CN" sz="1867" dirty="0"/>
              <a:t>        }</a:t>
            </a:r>
          </a:p>
          <a:p>
            <a:pPr eaLnBrk="1" hangingPunct="1">
              <a:lnSpc>
                <a:spcPct val="80000"/>
              </a:lnSpc>
              <a:buFont typeface="Wingdings" pitchFamily="2" charset="2"/>
              <a:buNone/>
            </a:pPr>
            <a:r>
              <a:rPr lang="fr-FR" altLang="zh-CN" sz="1867" dirty="0"/>
              <a:t>        else cout &lt;&lt; "</a:t>
            </a:r>
            <a:r>
              <a:rPr lang="zh-CN" altLang="fr-FR" sz="1867" dirty="0"/>
              <a:t>无根</a:t>
            </a:r>
            <a:r>
              <a:rPr lang="fr-FR" altLang="zh-CN" sz="1867" dirty="0"/>
              <a:t>" &lt;&lt; endl;                       </a:t>
            </a:r>
            <a:endParaRPr lang="zh-CN" altLang="fr-FR" sz="1867" dirty="0"/>
          </a:p>
          <a:p>
            <a:pPr eaLnBrk="1" hangingPunct="1">
              <a:lnSpc>
                <a:spcPct val="80000"/>
              </a:lnSpc>
              <a:buFont typeface="Wingdings" pitchFamily="2" charset="2"/>
              <a:buNone/>
            </a:pPr>
            <a:r>
              <a:rPr lang="zh-CN" altLang="fr-FR" sz="1867" dirty="0"/>
              <a:t>   </a:t>
            </a:r>
            <a:r>
              <a:rPr lang="fr-FR" altLang="zh-CN" sz="1867" dirty="0"/>
              <a:t>}</a:t>
            </a:r>
          </a:p>
          <a:p>
            <a:pPr eaLnBrk="1" hangingPunct="1">
              <a:lnSpc>
                <a:spcPct val="80000"/>
              </a:lnSpc>
              <a:buFont typeface="Wingdings" pitchFamily="2" charset="2"/>
              <a:buNone/>
            </a:pPr>
            <a:endParaRPr lang="fr-FR" altLang="zh-CN" sz="1867" dirty="0"/>
          </a:p>
          <a:p>
            <a:pPr eaLnBrk="1" hangingPunct="1">
              <a:lnSpc>
                <a:spcPct val="80000"/>
              </a:lnSpc>
              <a:buFont typeface="Wingdings" pitchFamily="2" charset="2"/>
              <a:buNone/>
            </a:pPr>
            <a:r>
              <a:rPr lang="fr-FR" altLang="zh-CN" sz="1867" dirty="0"/>
              <a:t>   return 0;</a:t>
            </a:r>
          </a:p>
          <a:p>
            <a:pPr eaLnBrk="1" hangingPunct="1">
              <a:lnSpc>
                <a:spcPct val="80000"/>
              </a:lnSpc>
              <a:buFont typeface="Wingdings" pitchFamily="2" charset="2"/>
              <a:buNone/>
            </a:pPr>
            <a:r>
              <a:rPr lang="fr-FR" altLang="zh-CN" sz="1867" dirty="0"/>
              <a:t>} </a:t>
            </a:r>
            <a:endParaRPr lang="en-US" altLang="zh-CN" sz="1867" dirty="0"/>
          </a:p>
        </p:txBody>
      </p:sp>
      <p:sp>
        <p:nvSpPr>
          <p:cNvPr id="5" name="灯片编号占位符 4"/>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327</a:t>
            </a:fld>
            <a:endParaRPr kumimoji="0" lang="en-US"/>
          </a:p>
        </p:txBody>
      </p:sp>
      <p:sp>
        <p:nvSpPr>
          <p:cNvPr id="3952644" name="Text Box 4"/>
          <p:cNvSpPr txBox="1">
            <a:spLocks noChangeArrowheads="1"/>
          </p:cNvSpPr>
          <p:nvPr/>
        </p:nvSpPr>
        <p:spPr bwMode="auto">
          <a:xfrm>
            <a:off x="7162800" y="5239545"/>
            <a:ext cx="3990976" cy="379656"/>
          </a:xfrm>
          <a:prstGeom prst="rect">
            <a:avLst/>
          </a:prstGeom>
          <a:noFill/>
          <a:ln w="12700" cap="sq" algn="ctr">
            <a:noFill/>
            <a:miter lim="800000"/>
            <a:headEnd type="none" w="sm" len="sm"/>
            <a:tailEnd type="none" w="sm" len="sm"/>
          </a:ln>
        </p:spPr>
        <p:txBody>
          <a:bodyPr wrap="square">
            <a:spAutoFit/>
          </a:bodyPr>
          <a:lstStyle/>
          <a:p>
            <a:pPr>
              <a:spcBef>
                <a:spcPct val="50000"/>
              </a:spcBef>
            </a:pPr>
            <a:r>
              <a:rPr lang="zh-CN" altLang="en-US" sz="1867" dirty="0"/>
              <a:t>解决问题的思路反而看不清了！</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52644">
                                            <p:txEl>
                                              <p:pRg st="0" end="0"/>
                                            </p:txEl>
                                          </p:spTgt>
                                        </p:tgtEl>
                                        <p:attrNameLst>
                                          <p:attrName>style.visibility</p:attrName>
                                        </p:attrNameLst>
                                      </p:cBhvr>
                                      <p:to>
                                        <p:strVal val="visible"/>
                                      </p:to>
                                    </p:set>
                                    <p:animEffect transition="in" filter="blinds(horizontal)">
                                      <p:cBhvr>
                                        <p:cTn id="7" dur="500"/>
                                        <p:tgtEl>
                                          <p:spTgt spid="39526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7474" name="Rectangle 2"/>
          <p:cNvSpPr>
            <a:spLocks noGrp="1" noChangeArrowheads="1"/>
          </p:cNvSpPr>
          <p:nvPr>
            <p:ph type="title"/>
          </p:nvPr>
        </p:nvSpPr>
        <p:spPr/>
        <p:txBody>
          <a:bodyPr>
            <a:normAutofit fontScale="90000"/>
          </a:bodyPr>
          <a:lstStyle/>
          <a:p>
            <a:pPr marL="1117572" indent="-1117572">
              <a:defRPr/>
            </a:pPr>
            <a:r>
              <a:rPr lang="zh-CN" altLang="en-US" sz="4800" dirty="0"/>
              <a:t>第</a:t>
            </a:r>
            <a:r>
              <a:rPr lang="en-US" altLang="zh-CN" sz="4800" dirty="0"/>
              <a:t>15</a:t>
            </a:r>
            <a:r>
              <a:rPr lang="zh-CN" altLang="en-US" sz="4800" dirty="0"/>
              <a:t>章   异常处理</a:t>
            </a:r>
            <a:endParaRPr lang="zh-CN" altLang="en-US" sz="4800" dirty="0">
              <a:latin typeface="微软雅黑" pitchFamily="34" charset="-122"/>
            </a:endParaRPr>
          </a:p>
        </p:txBody>
      </p:sp>
      <p:sp>
        <p:nvSpPr>
          <p:cNvPr id="16" name="灯片编号占位符 15"/>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328</a:t>
            </a:fld>
            <a:endParaRPr kumimoji="0" lang="en-US"/>
          </a:p>
        </p:txBody>
      </p:sp>
      <p:grpSp>
        <p:nvGrpSpPr>
          <p:cNvPr id="2" name="组合 35"/>
          <p:cNvGrpSpPr>
            <a:grpSpLocks/>
          </p:cNvGrpSpPr>
          <p:nvPr/>
        </p:nvGrpSpPr>
        <p:grpSpPr bwMode="auto">
          <a:xfrm>
            <a:off x="2401327" y="2096473"/>
            <a:ext cx="1898652" cy="3217085"/>
            <a:chOff x="1004554" y="2207188"/>
            <a:chExt cx="2160416" cy="3979357"/>
          </a:xfrm>
        </p:grpSpPr>
        <p:sp>
          <p:nvSpPr>
            <p:cNvPr id="6160" name="矩形 25"/>
            <p:cNvSpPr>
              <a:spLocks noChangeArrowheads="1"/>
            </p:cNvSpPr>
            <p:nvPr/>
          </p:nvSpPr>
          <p:spPr bwMode="auto">
            <a:xfrm>
              <a:off x="1067857" y="4565782"/>
              <a:ext cx="2097113" cy="1620763"/>
            </a:xfrm>
            <a:prstGeom prst="rect">
              <a:avLst/>
            </a:prstGeom>
            <a:noFill/>
            <a:ln w="9525">
              <a:noFill/>
              <a:miter lim="800000"/>
              <a:headEnd/>
              <a:tailEnd/>
            </a:ln>
          </p:spPr>
          <p:txBody>
            <a:bodyPr wrap="square">
              <a:spAutoFit/>
            </a:bodyPr>
            <a:lstStyle/>
            <a:p>
              <a:pPr eaLnBrk="1" hangingPunct="1">
                <a:lnSpc>
                  <a:spcPct val="130000"/>
                </a:lnSpc>
              </a:pPr>
              <a:r>
                <a:rPr lang="zh-CN" altLang="en-US" sz="3200" b="1" dirty="0">
                  <a:latin typeface="微软雅黑" pitchFamily="34" charset="-122"/>
                  <a:ea typeface="微软雅黑" pitchFamily="34" charset="-122"/>
                </a:rPr>
                <a:t>什么是异常</a:t>
              </a:r>
            </a:p>
          </p:txBody>
        </p:sp>
        <p:sp>
          <p:nvSpPr>
            <p:cNvPr id="7" name="等腰三角形 6"/>
            <p:cNvSpPr/>
            <p:nvPr/>
          </p:nvSpPr>
          <p:spPr>
            <a:xfrm>
              <a:off x="1004554" y="2207188"/>
              <a:ext cx="2160414" cy="1798702"/>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latin typeface="字魂36号-正文宋楷" panose="02000000000000000000" pitchFamily="2" charset="-122"/>
                <a:ea typeface="字魂36号-正文宋楷" panose="02000000000000000000" pitchFamily="2" charset="-122"/>
              </a:endParaRPr>
            </a:p>
          </p:txBody>
        </p:sp>
        <p:sp>
          <p:nvSpPr>
            <p:cNvPr id="8" name="文本框 34"/>
            <p:cNvSpPr txBox="1"/>
            <p:nvPr/>
          </p:nvSpPr>
          <p:spPr>
            <a:xfrm>
              <a:off x="1067857" y="2619743"/>
              <a:ext cx="2035276" cy="1256319"/>
            </a:xfrm>
            <a:prstGeom prst="rect">
              <a:avLst/>
            </a:prstGeom>
            <a:noFill/>
          </p:spPr>
          <p:txBody>
            <a:bodyPr>
              <a:spAutoFit/>
            </a:bodyPr>
            <a:lstStyle/>
            <a:p>
              <a:pPr algn="ctr">
                <a:defRPr/>
              </a:pPr>
              <a:r>
                <a:rPr lang="en-US" altLang="zh-CN" sz="6000" b="1" dirty="0">
                  <a:ln>
                    <a:solidFill>
                      <a:sysClr val="windowText" lastClr="000000"/>
                    </a:solidFill>
                  </a:ln>
                  <a:solidFill>
                    <a:srgbClr val="00B0F0"/>
                  </a:solidFill>
                  <a:latin typeface="微软雅黑" panose="020B0503020204020204" pitchFamily="34" charset="-122"/>
                  <a:ea typeface="微软雅黑" panose="020B0503020204020204" pitchFamily="34" charset="-122"/>
                  <a:cs typeface="IrisUPC" panose="020B0604020202020204" pitchFamily="34" charset="-34"/>
                </a:rPr>
                <a:t>1</a:t>
              </a:r>
            </a:p>
          </p:txBody>
        </p:sp>
      </p:grpSp>
      <p:grpSp>
        <p:nvGrpSpPr>
          <p:cNvPr id="3" name="组合 37"/>
          <p:cNvGrpSpPr>
            <a:grpSpLocks/>
          </p:cNvGrpSpPr>
          <p:nvPr/>
        </p:nvGrpSpPr>
        <p:grpSpPr bwMode="auto">
          <a:xfrm>
            <a:off x="5250360" y="2099644"/>
            <a:ext cx="1896533" cy="2980837"/>
            <a:chOff x="1004617" y="2207188"/>
            <a:chExt cx="2159115" cy="3687772"/>
          </a:xfrm>
        </p:grpSpPr>
        <p:sp>
          <p:nvSpPr>
            <p:cNvPr id="6157" name="矩形 38"/>
            <p:cNvSpPr>
              <a:spLocks noChangeArrowheads="1"/>
            </p:cNvSpPr>
            <p:nvPr/>
          </p:nvSpPr>
          <p:spPr bwMode="auto">
            <a:xfrm>
              <a:off x="1004617" y="4562269"/>
              <a:ext cx="2035279" cy="1332691"/>
            </a:xfrm>
            <a:prstGeom prst="rect">
              <a:avLst/>
            </a:prstGeom>
            <a:noFill/>
            <a:ln w="9525">
              <a:noFill/>
              <a:miter lim="800000"/>
              <a:headEnd/>
              <a:tailEnd/>
            </a:ln>
          </p:spPr>
          <p:txBody>
            <a:bodyPr wrap="square">
              <a:spAutoFit/>
            </a:bodyPr>
            <a:lstStyle/>
            <a:p>
              <a:pPr eaLnBrk="1" hangingPunct="1"/>
              <a:r>
                <a:rPr lang="zh-CN" altLang="en-US" sz="3200" b="1" dirty="0">
                  <a:latin typeface="微软雅黑" pitchFamily="34" charset="-122"/>
                  <a:ea typeface="微软雅黑" pitchFamily="34" charset="-122"/>
                </a:rPr>
                <a:t>异常处理机制</a:t>
              </a:r>
            </a:p>
          </p:txBody>
        </p:sp>
        <p:sp>
          <p:nvSpPr>
            <p:cNvPr id="11" name="等腰三角形 10"/>
            <p:cNvSpPr/>
            <p:nvPr/>
          </p:nvSpPr>
          <p:spPr>
            <a:xfrm>
              <a:off x="1004617" y="2207188"/>
              <a:ext cx="2159115" cy="1801635"/>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latin typeface="字魂36号-正文宋楷" panose="02000000000000000000" pitchFamily="2" charset="-122"/>
                <a:ea typeface="字魂36号-正文宋楷" panose="02000000000000000000" pitchFamily="2" charset="-122"/>
              </a:endParaRPr>
            </a:p>
          </p:txBody>
        </p:sp>
        <p:sp>
          <p:nvSpPr>
            <p:cNvPr id="6159" name="文本框 40"/>
            <p:cNvSpPr txBox="1">
              <a:spLocks noChangeArrowheads="1"/>
            </p:cNvSpPr>
            <p:nvPr/>
          </p:nvSpPr>
          <p:spPr bwMode="auto">
            <a:xfrm>
              <a:off x="1067856" y="2596173"/>
              <a:ext cx="2035277" cy="1256538"/>
            </a:xfrm>
            <a:prstGeom prst="rect">
              <a:avLst/>
            </a:prstGeom>
            <a:noFill/>
            <a:ln w="9525">
              <a:noFill/>
              <a:miter lim="800000"/>
              <a:headEnd/>
              <a:tailEnd/>
            </a:ln>
          </p:spPr>
          <p:txBody>
            <a:bodyPr>
              <a:spAutoFit/>
            </a:bodyPr>
            <a:lstStyle/>
            <a:p>
              <a:pPr algn="ctr"/>
              <a:r>
                <a:rPr lang="en-US" altLang="zh-CN" sz="6000" b="1" dirty="0">
                  <a:latin typeface="微软雅黑" pitchFamily="34" charset="-122"/>
                  <a:ea typeface="微软雅黑" pitchFamily="34" charset="-122"/>
                  <a:cs typeface="IrisUPC" pitchFamily="34" charset="-34"/>
                </a:rPr>
                <a:t>2</a:t>
              </a:r>
            </a:p>
          </p:txBody>
        </p:sp>
      </p:grpSp>
      <p:grpSp>
        <p:nvGrpSpPr>
          <p:cNvPr id="4" name="组合 37"/>
          <p:cNvGrpSpPr>
            <a:grpSpLocks/>
          </p:cNvGrpSpPr>
          <p:nvPr/>
        </p:nvGrpSpPr>
        <p:grpSpPr bwMode="auto">
          <a:xfrm>
            <a:off x="7904648" y="2128221"/>
            <a:ext cx="1898651" cy="2992758"/>
            <a:chOff x="1004483" y="2207188"/>
            <a:chExt cx="2159456" cy="3702471"/>
          </a:xfrm>
        </p:grpSpPr>
        <p:sp>
          <p:nvSpPr>
            <p:cNvPr id="6154" name="矩形 13"/>
            <p:cNvSpPr>
              <a:spLocks noChangeArrowheads="1"/>
            </p:cNvSpPr>
            <p:nvPr/>
          </p:nvSpPr>
          <p:spPr bwMode="auto">
            <a:xfrm>
              <a:off x="1004483" y="4576986"/>
              <a:ext cx="2159456" cy="1332673"/>
            </a:xfrm>
            <a:prstGeom prst="rect">
              <a:avLst/>
            </a:prstGeom>
            <a:noFill/>
            <a:ln w="9525">
              <a:noFill/>
              <a:miter lim="800000"/>
              <a:headEnd/>
              <a:tailEnd/>
            </a:ln>
          </p:spPr>
          <p:txBody>
            <a:bodyPr wrap="square">
              <a:spAutoFit/>
            </a:bodyPr>
            <a:lstStyle/>
            <a:p>
              <a:pPr eaLnBrk="1" hangingPunct="1"/>
              <a:r>
                <a:rPr lang="zh-CN" altLang="en-US" sz="3200" b="1" dirty="0">
                  <a:latin typeface="微软雅黑" pitchFamily="34" charset="-122"/>
                  <a:ea typeface="微软雅黑" pitchFamily="34" charset="-122"/>
                </a:rPr>
                <a:t>异常规格说明</a:t>
              </a:r>
              <a:endParaRPr lang="en-US" altLang="zh-CN" sz="3200" b="1" dirty="0">
                <a:latin typeface="微软雅黑" pitchFamily="34" charset="-122"/>
                <a:ea typeface="微软雅黑" pitchFamily="34" charset="-122"/>
              </a:endParaRPr>
            </a:p>
          </p:txBody>
        </p:sp>
        <p:sp>
          <p:nvSpPr>
            <p:cNvPr id="15" name="等腰三角形 14"/>
            <p:cNvSpPr/>
            <p:nvPr/>
          </p:nvSpPr>
          <p:spPr>
            <a:xfrm>
              <a:off x="1004483" y="2207188"/>
              <a:ext cx="2159455" cy="1801611"/>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latin typeface="字魂36号-正文宋楷" panose="02000000000000000000" pitchFamily="2" charset="-122"/>
                <a:ea typeface="字魂36号-正文宋楷" panose="02000000000000000000" pitchFamily="2" charset="-122"/>
              </a:endParaRPr>
            </a:p>
          </p:txBody>
        </p:sp>
        <p:sp>
          <p:nvSpPr>
            <p:cNvPr id="6156" name="文本框 40"/>
            <p:cNvSpPr txBox="1">
              <a:spLocks noChangeArrowheads="1"/>
            </p:cNvSpPr>
            <p:nvPr/>
          </p:nvSpPr>
          <p:spPr bwMode="auto">
            <a:xfrm>
              <a:off x="1067855" y="2596171"/>
              <a:ext cx="2035278" cy="1256521"/>
            </a:xfrm>
            <a:prstGeom prst="rect">
              <a:avLst/>
            </a:prstGeom>
            <a:noFill/>
            <a:ln w="9525">
              <a:noFill/>
              <a:miter lim="800000"/>
              <a:headEnd/>
              <a:tailEnd/>
            </a:ln>
          </p:spPr>
          <p:txBody>
            <a:bodyPr>
              <a:spAutoFit/>
            </a:bodyPr>
            <a:lstStyle/>
            <a:p>
              <a:pPr algn="ctr"/>
              <a:r>
                <a:rPr lang="en-US" altLang="zh-CN" sz="6000" b="1" dirty="0">
                  <a:solidFill>
                    <a:srgbClr val="00B0F0"/>
                  </a:solidFill>
                  <a:latin typeface="微软雅黑" pitchFamily="34" charset="-122"/>
                  <a:ea typeface="微软雅黑" pitchFamily="34" charset="-122"/>
                  <a:cs typeface="IrisUPC" pitchFamily="34" charset="-34"/>
                </a:rPr>
                <a:t>3</a:t>
              </a:r>
            </a:p>
          </p:txBody>
        </p:sp>
      </p:grpSp>
    </p:spTree>
  </p:cSld>
  <p:clrMapOvr>
    <a:masterClrMapping/>
  </p:clrMapOvr>
  <p:transition spd="med">
    <p:fade/>
  </p:transition>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8850" name="Rectangle 2"/>
          <p:cNvSpPr>
            <a:spLocks noGrp="1" noChangeArrowheads="1"/>
          </p:cNvSpPr>
          <p:nvPr>
            <p:ph type="title"/>
          </p:nvPr>
        </p:nvSpPr>
        <p:spPr/>
        <p:txBody>
          <a:bodyPr/>
          <a:lstStyle/>
          <a:p>
            <a:pPr eaLnBrk="1" hangingPunct="1">
              <a:defRPr/>
            </a:pPr>
            <a:r>
              <a:rPr lang="zh-CN" altLang="en-US" dirty="0"/>
              <a:t>面向对象中的异常处理</a:t>
            </a:r>
          </a:p>
        </p:txBody>
      </p:sp>
      <p:sp>
        <p:nvSpPr>
          <p:cNvPr id="466947" name="Rectangle 3"/>
          <p:cNvSpPr>
            <a:spLocks noGrp="1" noChangeArrowheads="1"/>
          </p:cNvSpPr>
          <p:nvPr>
            <p:ph idx="4294967295"/>
          </p:nvPr>
        </p:nvSpPr>
        <p:spPr>
          <a:xfrm>
            <a:off x="0" y="1600200"/>
            <a:ext cx="10363200" cy="4087813"/>
          </a:xfrm>
        </p:spPr>
        <p:txBody>
          <a:bodyPr/>
          <a:lstStyle/>
          <a:p>
            <a:pPr eaLnBrk="1" hangingPunct="1">
              <a:lnSpc>
                <a:spcPct val="120000"/>
              </a:lnSpc>
            </a:pPr>
            <a:r>
              <a:rPr lang="zh-CN" altLang="en-US" b="1" dirty="0"/>
              <a:t>问题一</a:t>
            </a:r>
            <a:endParaRPr lang="en-US" altLang="zh-CN" b="1" dirty="0"/>
          </a:p>
          <a:p>
            <a:pPr eaLnBrk="1" hangingPunct="1">
              <a:lnSpc>
                <a:spcPct val="120000"/>
              </a:lnSpc>
            </a:pPr>
            <a:r>
              <a:rPr lang="zh-CN" altLang="en-US" sz="1867" dirty="0"/>
              <a:t>代码中穿插了异常处理代码，混淆了解决问题的思想</a:t>
            </a:r>
            <a:endParaRPr lang="en-US" altLang="zh-CN" sz="1867" dirty="0"/>
          </a:p>
          <a:p>
            <a:pPr eaLnBrk="1" hangingPunct="1">
              <a:lnSpc>
                <a:spcPct val="120000"/>
              </a:lnSpc>
            </a:pPr>
            <a:r>
              <a:rPr lang="zh-CN" altLang="en-US" sz="1867" dirty="0"/>
              <a:t>把异常集中在一起处理</a:t>
            </a:r>
            <a:endParaRPr lang="en-US" altLang="zh-CN" sz="1867" dirty="0"/>
          </a:p>
          <a:p>
            <a:pPr eaLnBrk="1" hangingPunct="1">
              <a:lnSpc>
                <a:spcPct val="120000"/>
              </a:lnSpc>
            </a:pPr>
            <a:endParaRPr lang="en-US" altLang="zh-CN" sz="1867" dirty="0"/>
          </a:p>
          <a:p>
            <a:pPr eaLnBrk="1" hangingPunct="1">
              <a:lnSpc>
                <a:spcPct val="120000"/>
              </a:lnSpc>
            </a:pPr>
            <a:r>
              <a:rPr lang="zh-CN" altLang="en-US" b="1" dirty="0"/>
              <a:t>问题二</a:t>
            </a:r>
            <a:endParaRPr lang="en-US" altLang="zh-CN" b="1" dirty="0"/>
          </a:p>
          <a:p>
            <a:pPr eaLnBrk="1" hangingPunct="1">
              <a:lnSpc>
                <a:spcPct val="120000"/>
              </a:lnSpc>
            </a:pPr>
            <a:r>
              <a:rPr lang="zh-CN" altLang="en-US" sz="1867" dirty="0"/>
              <a:t>面向对象中，程序员经常做的是一些工具（类的设计与实现）</a:t>
            </a:r>
          </a:p>
          <a:p>
            <a:pPr eaLnBrk="1" hangingPunct="1">
              <a:lnSpc>
                <a:spcPct val="120000"/>
              </a:lnSpc>
            </a:pPr>
            <a:r>
              <a:rPr lang="zh-CN" altLang="en-US" sz="1867" dirty="0"/>
              <a:t>这些工具能够检测出错误，但往往不知道该如何处理错误。错误的处理是由工具的使用者决定</a:t>
            </a:r>
          </a:p>
          <a:p>
            <a:pPr eaLnBrk="1" hangingPunct="1">
              <a:lnSpc>
                <a:spcPct val="120000"/>
              </a:lnSpc>
            </a:pPr>
            <a:r>
              <a:rPr lang="zh-CN" altLang="en-US" sz="1867" dirty="0"/>
              <a:t>需要一种机制能将检测到的错误告诉使用者</a:t>
            </a:r>
          </a:p>
        </p:txBody>
      </p:sp>
      <p:sp>
        <p:nvSpPr>
          <p:cNvPr id="4" name="灯片编号占位符 3"/>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329</a:t>
            </a:fld>
            <a:endParaRPr kumimoji="0" lang="en-US"/>
          </a:p>
        </p:txBody>
      </p:sp>
    </p:spTree>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7410" name="Rectangle 2"/>
          <p:cNvSpPr>
            <a:spLocks noGrp="1" noChangeArrowheads="1"/>
          </p:cNvSpPr>
          <p:nvPr>
            <p:ph type="title"/>
          </p:nvPr>
        </p:nvSpPr>
        <p:spPr/>
        <p:txBody>
          <a:bodyPr/>
          <a:lstStyle/>
          <a:p>
            <a:pPr eaLnBrk="1" hangingPunct="1">
              <a:defRPr/>
            </a:pPr>
            <a:r>
              <a:rPr lang="zh-CN" altLang="en-US" dirty="0"/>
              <a:t>  对象的使用</a:t>
            </a:r>
          </a:p>
        </p:txBody>
      </p:sp>
      <p:sp>
        <p:nvSpPr>
          <p:cNvPr id="49155" name="Rectangle 3"/>
          <p:cNvSpPr>
            <a:spLocks noGrp="1" noChangeArrowheads="1"/>
          </p:cNvSpPr>
          <p:nvPr>
            <p:ph idx="4294967295"/>
          </p:nvPr>
        </p:nvSpPr>
        <p:spPr>
          <a:xfrm>
            <a:off x="927946" y="2370286"/>
            <a:ext cx="10182225" cy="3848100"/>
          </a:xfrm>
        </p:spPr>
        <p:txBody>
          <a:bodyPr/>
          <a:lstStyle/>
          <a:p>
            <a:pPr marL="0" indent="0" eaLnBrk="1" hangingPunct="1">
              <a:lnSpc>
                <a:spcPct val="120000"/>
              </a:lnSpc>
              <a:buNone/>
            </a:pPr>
            <a:r>
              <a:rPr lang="zh-CN" altLang="en-US" b="1" dirty="0"/>
              <a:t>成员的引用</a:t>
            </a:r>
            <a:endParaRPr lang="en-US" altLang="zh-CN" b="1" dirty="0"/>
          </a:p>
          <a:p>
            <a:pPr marL="0" indent="0" eaLnBrk="1" hangingPunct="1">
              <a:lnSpc>
                <a:spcPct val="120000"/>
              </a:lnSpc>
              <a:buNone/>
            </a:pPr>
            <a:r>
              <a:rPr lang="zh-CN" altLang="en-US" sz="1867" dirty="0"/>
              <a:t>对象名</a:t>
            </a:r>
            <a:r>
              <a:rPr lang="en-US" altLang="zh-CN" sz="1867" dirty="0"/>
              <a:t>.</a:t>
            </a:r>
            <a:r>
              <a:rPr lang="zh-CN" altLang="en-US" sz="1867" dirty="0"/>
              <a:t>数据成员名</a:t>
            </a:r>
          </a:p>
          <a:p>
            <a:pPr marL="0" indent="0" eaLnBrk="1" hangingPunct="1">
              <a:lnSpc>
                <a:spcPct val="120000"/>
              </a:lnSpc>
              <a:buNone/>
            </a:pPr>
            <a:r>
              <a:rPr lang="zh-CN" altLang="en-US" sz="1867" dirty="0"/>
              <a:t>对象指针</a:t>
            </a:r>
            <a:r>
              <a:rPr lang="en-US" altLang="zh-CN" sz="1867" dirty="0"/>
              <a:t>-&gt;</a:t>
            </a:r>
            <a:r>
              <a:rPr lang="zh-CN" altLang="en-US" sz="1867" dirty="0"/>
              <a:t>数据成员名    </a:t>
            </a:r>
            <a:endParaRPr lang="en-US" altLang="zh-CN" sz="1867" dirty="0"/>
          </a:p>
          <a:p>
            <a:pPr marL="0" indent="0" eaLnBrk="1" hangingPunct="1">
              <a:lnSpc>
                <a:spcPct val="120000"/>
              </a:lnSpc>
              <a:buNone/>
            </a:pPr>
            <a:r>
              <a:rPr lang="zh-CN" altLang="en-US" sz="1867" dirty="0"/>
              <a:t>对象名</a:t>
            </a:r>
            <a:r>
              <a:rPr lang="en-US" altLang="zh-CN" sz="1867" dirty="0"/>
              <a:t>.</a:t>
            </a:r>
            <a:r>
              <a:rPr lang="zh-CN" altLang="en-US" sz="1867" dirty="0"/>
              <a:t>成员函数名（实际参数表） </a:t>
            </a:r>
            <a:endParaRPr lang="en-US" altLang="zh-CN" sz="1867" dirty="0"/>
          </a:p>
          <a:p>
            <a:pPr marL="0" indent="0" eaLnBrk="1" hangingPunct="1">
              <a:lnSpc>
                <a:spcPct val="120000"/>
              </a:lnSpc>
              <a:buNone/>
            </a:pPr>
            <a:r>
              <a:rPr lang="zh-CN" altLang="en-US" sz="1867" dirty="0"/>
              <a:t>对象指针</a:t>
            </a:r>
            <a:r>
              <a:rPr lang="en-US" altLang="zh-CN" sz="1867" dirty="0"/>
              <a:t>-&gt;</a:t>
            </a:r>
            <a:r>
              <a:rPr lang="zh-CN" altLang="en-US" sz="1867" dirty="0"/>
              <a:t>成员函数名（实际参数表） </a:t>
            </a:r>
          </a:p>
          <a:p>
            <a:pPr marL="0" indent="0">
              <a:lnSpc>
                <a:spcPct val="120000"/>
              </a:lnSpc>
              <a:buNone/>
            </a:pPr>
            <a:r>
              <a:rPr lang="zh-CN" altLang="en-US" sz="1867" dirty="0"/>
              <a:t>如      </a:t>
            </a:r>
            <a:r>
              <a:rPr lang="en-US" altLang="zh-CN" sz="1867" dirty="0"/>
              <a:t>arr1.storage </a:t>
            </a:r>
          </a:p>
          <a:p>
            <a:pPr marL="0" indent="0">
              <a:lnSpc>
                <a:spcPct val="120000"/>
              </a:lnSpc>
              <a:buNone/>
            </a:pPr>
            <a:r>
              <a:rPr lang="en-US" altLang="zh-CN" sz="1867" dirty="0"/>
              <a:t>        </a:t>
            </a:r>
            <a:r>
              <a:rPr lang="zh-CN" altLang="en-US" sz="1867" dirty="0"/>
              <a:t> </a:t>
            </a:r>
            <a:r>
              <a:rPr lang="en-US" altLang="zh-CN" sz="1867" dirty="0" err="1"/>
              <a:t>rp</a:t>
            </a:r>
            <a:r>
              <a:rPr lang="en-US" altLang="zh-CN" sz="1867" dirty="0"/>
              <a:t>-&gt;num</a:t>
            </a:r>
          </a:p>
          <a:p>
            <a:pPr marL="0" indent="0">
              <a:lnSpc>
                <a:spcPct val="120000"/>
              </a:lnSpc>
              <a:buNone/>
            </a:pPr>
            <a:r>
              <a:rPr lang="en-US" altLang="zh-CN" sz="1867" dirty="0"/>
              <a:t>         arr1.insert(5</a:t>
            </a:r>
            <a:r>
              <a:rPr lang="zh-CN" altLang="en-US" sz="1867" dirty="0"/>
              <a:t>， </a:t>
            </a:r>
            <a:r>
              <a:rPr lang="en-US" altLang="zh-CN" sz="1867" dirty="0"/>
              <a:t>3.7)   </a:t>
            </a:r>
          </a:p>
          <a:p>
            <a:pPr marL="0" indent="0">
              <a:lnSpc>
                <a:spcPct val="120000"/>
              </a:lnSpc>
              <a:buNone/>
            </a:pPr>
            <a:r>
              <a:rPr lang="en-US" altLang="zh-CN" sz="1867" dirty="0"/>
              <a:t>       </a:t>
            </a:r>
            <a:r>
              <a:rPr lang="zh-CN" altLang="en-US" sz="1867" dirty="0"/>
              <a:t>  </a:t>
            </a:r>
            <a:r>
              <a:rPr lang="en-US" altLang="zh-CN" sz="1867" dirty="0" err="1"/>
              <a:t>rp</a:t>
            </a:r>
            <a:r>
              <a:rPr lang="en-US" altLang="zh-CN" sz="1867" dirty="0"/>
              <a:t>-&gt;add(r1, r2)</a:t>
            </a:r>
          </a:p>
        </p:txBody>
      </p:sp>
      <p:sp>
        <p:nvSpPr>
          <p:cNvPr id="5" name="TextBox 4"/>
          <p:cNvSpPr txBox="1"/>
          <p:nvPr/>
        </p:nvSpPr>
        <p:spPr>
          <a:xfrm>
            <a:off x="927946" y="1000115"/>
            <a:ext cx="8886824" cy="1241494"/>
          </a:xfrm>
          <a:prstGeom prst="rect">
            <a:avLst/>
          </a:prstGeom>
          <a:noFill/>
        </p:spPr>
        <p:txBody>
          <a:bodyPr wrap="square" rtlCol="0">
            <a:spAutoFit/>
          </a:bodyPr>
          <a:lstStyle/>
          <a:p>
            <a:r>
              <a:rPr lang="zh-CN" altLang="en-US" sz="2400" b="1" dirty="0">
                <a:latin typeface="微软雅黑" pitchFamily="34" charset="-122"/>
                <a:ea typeface="微软雅黑" pitchFamily="34" charset="-122"/>
              </a:rPr>
              <a:t>对象的使用是使用它的成员</a:t>
            </a:r>
            <a:endParaRPr lang="en-US" altLang="zh-CN" sz="2400" b="1" dirty="0">
              <a:latin typeface="微软雅黑" pitchFamily="34" charset="-122"/>
              <a:ea typeface="微软雅黑" pitchFamily="34" charset="-122"/>
            </a:endParaRPr>
          </a:p>
          <a:p>
            <a:pPr>
              <a:spcBef>
                <a:spcPts val="800"/>
              </a:spcBef>
            </a:pPr>
            <a:r>
              <a:rPr lang="zh-CN" altLang="en-US" sz="1867" dirty="0">
                <a:latin typeface="微软雅黑" pitchFamily="34" charset="-122"/>
                <a:ea typeface="微软雅黑" pitchFamily="34" charset="-122"/>
              </a:rPr>
              <a:t>公有成员可以被任何函数使用</a:t>
            </a:r>
            <a:endParaRPr lang="en-US" altLang="zh-CN" sz="1867" dirty="0">
              <a:latin typeface="微软雅黑" pitchFamily="34" charset="-122"/>
              <a:ea typeface="微软雅黑" pitchFamily="34" charset="-122"/>
            </a:endParaRPr>
          </a:p>
          <a:p>
            <a:pPr>
              <a:spcBef>
                <a:spcPts val="800"/>
              </a:spcBef>
            </a:pPr>
            <a:r>
              <a:rPr lang="zh-CN" altLang="en-US" sz="1867" dirty="0">
                <a:latin typeface="微软雅黑" pitchFamily="34" charset="-122"/>
                <a:ea typeface="微软雅黑" pitchFamily="34" charset="-122"/>
              </a:rPr>
              <a:t>私有成员只能被自己的成员函数使用</a:t>
            </a:r>
            <a:endParaRPr lang="zh-CN" altLang="en-US" sz="2400" b="1" dirty="0">
              <a:latin typeface="微软雅黑" pitchFamily="34" charset="-122"/>
              <a:ea typeface="微软雅黑" pitchFamily="34" charset="-122"/>
            </a:endParaRPr>
          </a:p>
        </p:txBody>
      </p:sp>
    </p:spTree>
  </p:cSld>
  <p:clrMapOvr>
    <a:masterClrMapping/>
  </p:clrMapOvr>
  <p:transition spd="med">
    <p:fade/>
  </p:transition>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6210" name="Rectangle 2"/>
          <p:cNvSpPr>
            <a:spLocks noGrp="1" noChangeArrowheads="1"/>
          </p:cNvSpPr>
          <p:nvPr>
            <p:ph type="title"/>
          </p:nvPr>
        </p:nvSpPr>
        <p:spPr/>
        <p:txBody>
          <a:bodyPr/>
          <a:lstStyle/>
          <a:p>
            <a:pPr eaLnBrk="1" hangingPunct="1">
              <a:defRPr/>
            </a:pPr>
            <a:r>
              <a:rPr lang="en-US" altLang="zh-CN" dirty="0"/>
              <a:t>C++</a:t>
            </a:r>
            <a:r>
              <a:rPr lang="zh-CN" altLang="en-US" dirty="0"/>
              <a:t>异常处理特性</a:t>
            </a:r>
          </a:p>
        </p:txBody>
      </p:sp>
      <p:sp>
        <p:nvSpPr>
          <p:cNvPr id="468995" name="Rectangle 3"/>
          <p:cNvSpPr>
            <a:spLocks noGrp="1" noChangeArrowheads="1"/>
          </p:cNvSpPr>
          <p:nvPr>
            <p:ph idx="4294967295"/>
          </p:nvPr>
        </p:nvSpPr>
        <p:spPr>
          <a:xfrm>
            <a:off x="0" y="1619250"/>
            <a:ext cx="10001250" cy="4557713"/>
          </a:xfrm>
        </p:spPr>
        <p:txBody>
          <a:bodyPr>
            <a:normAutofit/>
          </a:bodyPr>
          <a:lstStyle/>
          <a:p>
            <a:pPr marL="0" lvl="1" indent="0">
              <a:lnSpc>
                <a:spcPct val="110000"/>
              </a:lnSpc>
              <a:spcBef>
                <a:spcPts val="1600"/>
              </a:spcBef>
              <a:buNone/>
            </a:pPr>
            <a:r>
              <a:rPr lang="zh-CN" altLang="en-US" b="1" dirty="0"/>
              <a:t>将检测发现错误的代码与处理错误的代码分开</a:t>
            </a:r>
            <a:endParaRPr lang="en-US" altLang="zh-CN" b="1" dirty="0"/>
          </a:p>
          <a:p>
            <a:pPr marL="0" lvl="1" indent="0">
              <a:lnSpc>
                <a:spcPct val="110000"/>
              </a:lnSpc>
              <a:spcBef>
                <a:spcPts val="800"/>
              </a:spcBef>
              <a:buNone/>
            </a:pPr>
            <a:r>
              <a:rPr lang="zh-CN" altLang="en-US" sz="1867" dirty="0"/>
              <a:t>程序员的工作也可做相应分工</a:t>
            </a:r>
            <a:endParaRPr lang="en-US" altLang="zh-CN" sz="1867" dirty="0"/>
          </a:p>
          <a:p>
            <a:pPr marL="0" lvl="1" indent="0">
              <a:lnSpc>
                <a:spcPct val="110000"/>
              </a:lnSpc>
              <a:spcBef>
                <a:spcPts val="800"/>
              </a:spcBef>
              <a:buNone/>
            </a:pPr>
            <a:r>
              <a:rPr lang="zh-CN" altLang="en-US" sz="1867" dirty="0"/>
              <a:t>设计工具的程序员负责检测异常</a:t>
            </a:r>
            <a:endParaRPr lang="en-US" altLang="zh-CN" sz="1867" dirty="0"/>
          </a:p>
          <a:p>
            <a:pPr marL="0" lvl="1" indent="0">
              <a:lnSpc>
                <a:spcPct val="110000"/>
              </a:lnSpc>
              <a:spcBef>
                <a:spcPts val="800"/>
              </a:spcBef>
              <a:buNone/>
            </a:pPr>
            <a:r>
              <a:rPr lang="zh-CN" altLang="en-US" sz="1867" dirty="0"/>
              <a:t>使用工具的程序员则负责捕获与处理异常</a:t>
            </a:r>
          </a:p>
          <a:p>
            <a:pPr marL="0" lvl="1" indent="0">
              <a:lnSpc>
                <a:spcPct val="110000"/>
              </a:lnSpc>
              <a:spcBef>
                <a:spcPts val="1600"/>
              </a:spcBef>
              <a:buNone/>
            </a:pPr>
            <a:endParaRPr lang="en-US" altLang="zh-CN" dirty="0"/>
          </a:p>
          <a:p>
            <a:pPr marL="0" lvl="1" indent="0">
              <a:lnSpc>
                <a:spcPct val="110000"/>
              </a:lnSpc>
              <a:spcBef>
                <a:spcPts val="1600"/>
              </a:spcBef>
              <a:buNone/>
            </a:pPr>
            <a:r>
              <a:rPr lang="zh-CN" altLang="en-US" b="1" dirty="0"/>
              <a:t>将解决问题的代码与处理异常的代码分开来</a:t>
            </a:r>
            <a:endParaRPr lang="en-US" altLang="zh-CN" b="1" dirty="0"/>
          </a:p>
          <a:p>
            <a:pPr marL="0" lvl="1" indent="0">
              <a:lnSpc>
                <a:spcPct val="110000"/>
              </a:lnSpc>
              <a:spcBef>
                <a:spcPts val="800"/>
              </a:spcBef>
              <a:buNone/>
            </a:pPr>
            <a:r>
              <a:rPr lang="zh-CN" altLang="en-US" sz="1867" dirty="0"/>
              <a:t>将异常集中在一起处理，异常处理代码不再干扰主逻辑</a:t>
            </a:r>
          </a:p>
        </p:txBody>
      </p:sp>
      <p:sp>
        <p:nvSpPr>
          <p:cNvPr id="4" name="灯片编号占位符 3"/>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330</a:t>
            </a:fld>
            <a:endParaRPr kumimoji="0" lang="en-US"/>
          </a:p>
        </p:txBody>
      </p:sp>
    </p:spTree>
  </p:cSld>
  <p:clrMapOvr>
    <a:masterClrMapping/>
  </p:clrMapOvr>
  <p:transition spd="med">
    <p:fade/>
  </p:transition>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0594" name="Rectangle 2"/>
          <p:cNvSpPr>
            <a:spLocks noGrp="1" noChangeArrowheads="1"/>
          </p:cNvSpPr>
          <p:nvPr>
            <p:ph type="title"/>
          </p:nvPr>
        </p:nvSpPr>
        <p:spPr/>
        <p:txBody>
          <a:bodyPr/>
          <a:lstStyle/>
          <a:p>
            <a:pPr eaLnBrk="1" hangingPunct="1">
              <a:defRPr/>
            </a:pPr>
            <a:r>
              <a:rPr lang="zh-CN" altLang="en-US" dirty="0"/>
              <a:t>异常处理机制</a:t>
            </a:r>
          </a:p>
        </p:txBody>
      </p:sp>
      <p:sp>
        <p:nvSpPr>
          <p:cNvPr id="470019" name="Rectangle 3"/>
          <p:cNvSpPr>
            <a:spLocks noGrp="1" noChangeArrowheads="1"/>
          </p:cNvSpPr>
          <p:nvPr>
            <p:ph idx="4294967295"/>
          </p:nvPr>
        </p:nvSpPr>
        <p:spPr>
          <a:xfrm>
            <a:off x="0" y="1838325"/>
            <a:ext cx="2809875" cy="2190750"/>
          </a:xfrm>
        </p:spPr>
        <p:txBody>
          <a:bodyPr>
            <a:normAutofit/>
          </a:bodyPr>
          <a:lstStyle/>
          <a:p>
            <a:pPr>
              <a:lnSpc>
                <a:spcPct val="130000"/>
              </a:lnSpc>
            </a:pPr>
            <a:r>
              <a:rPr lang="zh-CN" altLang="en-US" b="1" dirty="0">
                <a:latin typeface="微软雅黑" pitchFamily="34" charset="-122"/>
                <a:ea typeface="微软雅黑" pitchFamily="34" charset="-122"/>
              </a:rPr>
              <a:t>组成部分</a:t>
            </a:r>
            <a:endParaRPr lang="en-US" altLang="zh-CN" b="1" dirty="0">
              <a:latin typeface="微软雅黑" pitchFamily="34" charset="-122"/>
              <a:ea typeface="微软雅黑" pitchFamily="34" charset="-122"/>
            </a:endParaRPr>
          </a:p>
          <a:p>
            <a:pPr>
              <a:lnSpc>
                <a:spcPct val="130000"/>
              </a:lnSpc>
            </a:pPr>
            <a:r>
              <a:rPr lang="zh-CN" altLang="en-US" sz="1867" dirty="0"/>
              <a:t>异常抛出</a:t>
            </a:r>
          </a:p>
          <a:p>
            <a:pPr>
              <a:lnSpc>
                <a:spcPct val="130000"/>
              </a:lnSpc>
            </a:pPr>
            <a:r>
              <a:rPr lang="zh-CN" altLang="en-US" sz="1867" dirty="0"/>
              <a:t>异常捕获</a:t>
            </a:r>
          </a:p>
          <a:p>
            <a:pPr>
              <a:lnSpc>
                <a:spcPct val="130000"/>
              </a:lnSpc>
            </a:pPr>
            <a:r>
              <a:rPr lang="zh-CN" altLang="en-US" sz="1867" dirty="0"/>
              <a:t>异常处理</a:t>
            </a:r>
          </a:p>
        </p:txBody>
      </p:sp>
      <p:sp>
        <p:nvSpPr>
          <p:cNvPr id="4" name="灯片编号占位符 3"/>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331</a:t>
            </a:fld>
            <a:endParaRPr kumimoji="0" lang="en-US"/>
          </a:p>
        </p:txBody>
      </p:sp>
    </p:spTree>
  </p:cSld>
  <p:clrMapOvr>
    <a:masterClrMapping/>
  </p:clrMapOvr>
  <p:transition spd="med">
    <p:fade/>
  </p:transition>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0850" name="Rectangle 2"/>
          <p:cNvSpPr>
            <a:spLocks noGrp="1" noChangeArrowheads="1"/>
          </p:cNvSpPr>
          <p:nvPr>
            <p:ph type="title"/>
          </p:nvPr>
        </p:nvSpPr>
        <p:spPr/>
        <p:txBody>
          <a:bodyPr/>
          <a:lstStyle/>
          <a:p>
            <a:pPr>
              <a:defRPr/>
            </a:pPr>
            <a:r>
              <a:rPr lang="zh-CN" altLang="en-US" dirty="0"/>
              <a:t>异常抛出</a:t>
            </a:r>
          </a:p>
        </p:txBody>
      </p:sp>
      <p:sp>
        <p:nvSpPr>
          <p:cNvPr id="4" name="灯片编号占位符 3"/>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332</a:t>
            </a:fld>
            <a:endParaRPr kumimoji="0" lang="en-US"/>
          </a:p>
        </p:txBody>
      </p:sp>
      <p:sp>
        <p:nvSpPr>
          <p:cNvPr id="5" name="矩形 4"/>
          <p:cNvSpPr/>
          <p:nvPr/>
        </p:nvSpPr>
        <p:spPr>
          <a:xfrm>
            <a:off x="619125" y="1333501"/>
            <a:ext cx="10772775" cy="5138843"/>
          </a:xfrm>
          <a:prstGeom prst="rect">
            <a:avLst/>
          </a:prstGeom>
        </p:spPr>
        <p:txBody>
          <a:bodyPr wrap="square">
            <a:spAutoFit/>
          </a:bodyPr>
          <a:lstStyle/>
          <a:p>
            <a:pPr eaLnBrk="1" hangingPunct="1">
              <a:lnSpc>
                <a:spcPct val="110000"/>
              </a:lnSpc>
            </a:pPr>
            <a:r>
              <a:rPr lang="zh-CN" altLang="en-US" sz="2400" b="1" dirty="0">
                <a:latin typeface="微软雅黑" pitchFamily="34" charset="-122"/>
                <a:ea typeface="微软雅黑" pitchFamily="34" charset="-122"/>
              </a:rPr>
              <a:t>作用</a:t>
            </a:r>
            <a:endParaRPr lang="en-US" altLang="zh-CN" sz="2400" b="1" dirty="0">
              <a:latin typeface="微软雅黑" pitchFamily="34" charset="-122"/>
              <a:ea typeface="微软雅黑" pitchFamily="34" charset="-122"/>
            </a:endParaRPr>
          </a:p>
          <a:p>
            <a:pPr>
              <a:lnSpc>
                <a:spcPct val="110000"/>
              </a:lnSpc>
              <a:spcBef>
                <a:spcPts val="800"/>
              </a:spcBef>
            </a:pPr>
            <a:r>
              <a:rPr lang="zh-CN" altLang="en-US" sz="1867" dirty="0">
                <a:latin typeface="微软雅黑" pitchFamily="34" charset="-122"/>
                <a:ea typeface="微软雅黑" pitchFamily="34" charset="-122"/>
              </a:rPr>
              <a:t>当程序发生异常情况，而在当前的环境中获取不到异常处理的足够信息，可以创建一包含出错信息的对象并将该对象抛出当前环境，发送给更大的环境中。</a:t>
            </a:r>
            <a:endParaRPr lang="en-US" altLang="zh-CN" sz="1867" dirty="0">
              <a:latin typeface="微软雅黑" pitchFamily="34" charset="-122"/>
              <a:ea typeface="微软雅黑" pitchFamily="34" charset="-122"/>
            </a:endParaRPr>
          </a:p>
          <a:p>
            <a:pPr eaLnBrk="1" hangingPunct="1">
              <a:lnSpc>
                <a:spcPct val="110000"/>
              </a:lnSpc>
            </a:pPr>
            <a:endParaRPr lang="en-US" altLang="zh-CN" sz="2400" dirty="0">
              <a:latin typeface="微软雅黑" pitchFamily="34" charset="-122"/>
              <a:ea typeface="微软雅黑" pitchFamily="34" charset="-122"/>
            </a:endParaRPr>
          </a:p>
          <a:p>
            <a:pPr eaLnBrk="1" hangingPunct="1">
              <a:lnSpc>
                <a:spcPct val="110000"/>
              </a:lnSpc>
            </a:pPr>
            <a:r>
              <a:rPr lang="zh-CN" altLang="en-US" sz="2400" b="1" dirty="0">
                <a:latin typeface="微软雅黑" pitchFamily="34" charset="-122"/>
                <a:ea typeface="微软雅黑" pitchFamily="34" charset="-122"/>
              </a:rPr>
              <a:t>格式</a:t>
            </a:r>
            <a:endParaRPr lang="en-US" altLang="zh-CN" sz="2400" b="1" dirty="0">
              <a:latin typeface="微软雅黑" pitchFamily="34" charset="-122"/>
              <a:ea typeface="微软雅黑" pitchFamily="34" charset="-122"/>
            </a:endParaRPr>
          </a:p>
          <a:p>
            <a:pPr eaLnBrk="1" hangingPunct="1">
              <a:lnSpc>
                <a:spcPct val="110000"/>
              </a:lnSpc>
            </a:pPr>
            <a:r>
              <a:rPr lang="en-US" altLang="zh-CN" sz="1867" dirty="0">
                <a:latin typeface="微软雅黑" pitchFamily="34" charset="-122"/>
                <a:ea typeface="微软雅黑" pitchFamily="34" charset="-122"/>
              </a:rPr>
              <a:t>throw  </a:t>
            </a:r>
            <a:r>
              <a:rPr lang="zh-CN" altLang="en-US" sz="1867" dirty="0">
                <a:latin typeface="微软雅黑" pitchFamily="34" charset="-122"/>
                <a:ea typeface="微软雅黑" pitchFamily="34" charset="-122"/>
              </a:rPr>
              <a:t>对象；</a:t>
            </a:r>
            <a:endParaRPr lang="en-US" altLang="zh-CN" sz="1867" dirty="0">
              <a:latin typeface="微软雅黑" pitchFamily="34" charset="-122"/>
              <a:ea typeface="微软雅黑" pitchFamily="34" charset="-122"/>
            </a:endParaRPr>
          </a:p>
          <a:p>
            <a:pPr>
              <a:lnSpc>
                <a:spcPct val="110000"/>
              </a:lnSpc>
            </a:pPr>
            <a:endParaRPr lang="en-US" altLang="zh-CN" sz="1867" dirty="0">
              <a:latin typeface="微软雅黑" pitchFamily="34" charset="-122"/>
              <a:ea typeface="微软雅黑" pitchFamily="34" charset="-122"/>
            </a:endParaRPr>
          </a:p>
          <a:p>
            <a:pPr>
              <a:lnSpc>
                <a:spcPct val="110000"/>
              </a:lnSpc>
            </a:pPr>
            <a:r>
              <a:rPr lang="zh-CN" altLang="en-US" sz="2400" b="1" dirty="0">
                <a:latin typeface="微软雅黑" pitchFamily="34" charset="-122"/>
                <a:ea typeface="微软雅黑" pitchFamily="34" charset="-122"/>
              </a:rPr>
              <a:t>过程</a:t>
            </a:r>
            <a:endParaRPr lang="en-US" altLang="zh-CN" sz="2400" b="1" dirty="0">
              <a:latin typeface="微软雅黑" pitchFamily="34" charset="-122"/>
              <a:ea typeface="微软雅黑" pitchFamily="34" charset="-122"/>
            </a:endParaRPr>
          </a:p>
          <a:p>
            <a:pPr>
              <a:lnSpc>
                <a:spcPct val="110000"/>
              </a:lnSpc>
            </a:pPr>
            <a:r>
              <a:rPr lang="zh-CN" altLang="en-US" sz="1867" dirty="0">
                <a:latin typeface="微软雅黑" pitchFamily="34" charset="-122"/>
                <a:ea typeface="微软雅黑" pitchFamily="34" charset="-122"/>
              </a:rPr>
              <a:t>类似于</a:t>
            </a:r>
            <a:r>
              <a:rPr lang="en-US" altLang="zh-CN" sz="1867" dirty="0">
                <a:latin typeface="微软雅黑" pitchFamily="34" charset="-122"/>
                <a:ea typeface="微软雅黑" pitchFamily="34" charset="-122"/>
              </a:rPr>
              <a:t>return</a:t>
            </a:r>
            <a:r>
              <a:rPr lang="zh-CN" altLang="en-US" sz="1867" dirty="0">
                <a:latin typeface="微软雅黑" pitchFamily="34" charset="-122"/>
                <a:ea typeface="微软雅黑" pitchFamily="34" charset="-122"/>
              </a:rPr>
              <a:t>的过程，生成和初始化</a:t>
            </a:r>
            <a:r>
              <a:rPr lang="en-US" altLang="zh-CN" sz="1867" dirty="0">
                <a:latin typeface="微软雅黑" pitchFamily="34" charset="-122"/>
                <a:ea typeface="微软雅黑" pitchFamily="34" charset="-122"/>
              </a:rPr>
              <a:t>throw</a:t>
            </a:r>
            <a:r>
              <a:rPr lang="zh-CN" altLang="en-US" sz="1867" dirty="0">
                <a:latin typeface="微软雅黑" pitchFamily="34" charset="-122"/>
                <a:ea typeface="微软雅黑" pitchFamily="34" charset="-122"/>
              </a:rPr>
              <a:t>操作数的一个临时副本，传回调用它的函数，退出函数，回收所有局部对象。 </a:t>
            </a:r>
          </a:p>
          <a:p>
            <a:pPr eaLnBrk="1" hangingPunct="1">
              <a:lnSpc>
                <a:spcPct val="110000"/>
              </a:lnSpc>
            </a:pPr>
            <a:endParaRPr lang="zh-CN" altLang="en-US" sz="2400" dirty="0">
              <a:latin typeface="微软雅黑" pitchFamily="34" charset="-122"/>
              <a:ea typeface="微软雅黑" pitchFamily="34" charset="-122"/>
            </a:endParaRPr>
          </a:p>
          <a:p>
            <a:pPr eaLnBrk="1" hangingPunct="1">
              <a:lnSpc>
                <a:spcPct val="110000"/>
              </a:lnSpc>
            </a:pPr>
            <a:r>
              <a:rPr lang="zh-CN" altLang="en-US" sz="2400" b="1" dirty="0">
                <a:latin typeface="微软雅黑" pitchFamily="34" charset="-122"/>
                <a:ea typeface="微软雅黑" pitchFamily="34" charset="-122"/>
              </a:rPr>
              <a:t>例</a:t>
            </a:r>
            <a:r>
              <a:rPr lang="en-US" altLang="zh-CN" sz="2400" b="1" dirty="0">
                <a:latin typeface="微软雅黑" pitchFamily="34" charset="-122"/>
                <a:ea typeface="微软雅黑" pitchFamily="34" charset="-122"/>
              </a:rPr>
              <a:t>1</a:t>
            </a:r>
            <a:r>
              <a:rPr lang="en-US" altLang="zh-CN" sz="2400" dirty="0">
                <a:latin typeface="微软雅黑" pitchFamily="34" charset="-122"/>
                <a:ea typeface="微软雅黑" pitchFamily="34" charset="-122"/>
              </a:rPr>
              <a:t>	</a:t>
            </a:r>
          </a:p>
          <a:p>
            <a:pPr>
              <a:lnSpc>
                <a:spcPct val="110000"/>
              </a:lnSpc>
            </a:pPr>
            <a:r>
              <a:rPr lang="en-US" altLang="zh-CN" sz="1867" dirty="0">
                <a:latin typeface="微软雅黑" pitchFamily="34" charset="-122"/>
                <a:ea typeface="微软雅黑" pitchFamily="34" charset="-122"/>
              </a:rPr>
              <a:t>throw  </a:t>
            </a:r>
            <a:r>
              <a:rPr lang="en-US" altLang="zh-CN" sz="1867" dirty="0" err="1">
                <a:latin typeface="微软雅黑" pitchFamily="34" charset="-122"/>
                <a:ea typeface="微软雅黑" pitchFamily="34" charset="-122"/>
              </a:rPr>
              <a:t>myerror</a:t>
            </a:r>
            <a:r>
              <a:rPr lang="en-US" altLang="zh-CN" sz="1867" dirty="0">
                <a:latin typeface="微软雅黑" pitchFamily="34" charset="-122"/>
                <a:ea typeface="微软雅黑" pitchFamily="34" charset="-122"/>
              </a:rPr>
              <a:t>(“something bad happened”);</a:t>
            </a:r>
          </a:p>
          <a:p>
            <a:pPr>
              <a:lnSpc>
                <a:spcPct val="110000"/>
              </a:lnSpc>
            </a:pPr>
            <a:r>
              <a:rPr lang="en-US" altLang="zh-CN" sz="1867" dirty="0">
                <a:latin typeface="微软雅黑" pitchFamily="34" charset="-122"/>
                <a:ea typeface="微软雅黑" pitchFamily="34" charset="-122"/>
              </a:rPr>
              <a:t>throw  5</a:t>
            </a:r>
            <a:r>
              <a:rPr lang="zh-CN" altLang="en-US" sz="1867" dirty="0">
                <a:latin typeface="微软雅黑" pitchFamily="34" charset="-122"/>
                <a:ea typeface="微软雅黑" pitchFamily="34" charset="-122"/>
              </a:rPr>
              <a:t>；</a:t>
            </a:r>
          </a:p>
        </p:txBody>
      </p:sp>
    </p:spTree>
  </p:cSld>
  <p:clrMapOvr>
    <a:masterClrMapping/>
  </p:clrMapOvr>
  <p:transition spd="med">
    <p:fade/>
  </p:transition>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1330" name="Rectangle 2"/>
          <p:cNvSpPr>
            <a:spLocks noGrp="1" noChangeArrowheads="1"/>
          </p:cNvSpPr>
          <p:nvPr>
            <p:ph type="title"/>
          </p:nvPr>
        </p:nvSpPr>
        <p:spPr/>
        <p:txBody>
          <a:bodyPr/>
          <a:lstStyle/>
          <a:p>
            <a:pPr eaLnBrk="1" hangingPunct="1">
              <a:defRPr/>
            </a:pPr>
            <a:r>
              <a:rPr lang="zh-CN" altLang="en-US" dirty="0"/>
              <a:t>异常抛出实例 </a:t>
            </a:r>
            <a:r>
              <a:rPr lang="en-US" altLang="zh-CN" dirty="0">
                <a:latin typeface="Times New Roman"/>
              </a:rPr>
              <a:t>–</a:t>
            </a:r>
            <a:r>
              <a:rPr lang="en-US" altLang="zh-CN" dirty="0"/>
              <a:t> </a:t>
            </a:r>
            <a:r>
              <a:rPr lang="zh-CN" altLang="en-US" dirty="0"/>
              <a:t>异常类定义</a:t>
            </a:r>
          </a:p>
        </p:txBody>
      </p:sp>
      <p:sp>
        <p:nvSpPr>
          <p:cNvPr id="474115" name="Rectangle 3"/>
          <p:cNvSpPr>
            <a:spLocks noGrp="1" noChangeArrowheads="1"/>
          </p:cNvSpPr>
          <p:nvPr>
            <p:ph idx="4294967295"/>
          </p:nvPr>
        </p:nvSpPr>
        <p:spPr>
          <a:xfrm>
            <a:off x="0" y="1447800"/>
            <a:ext cx="7332663" cy="4483100"/>
          </a:xfrm>
        </p:spPr>
        <p:txBody>
          <a:bodyPr>
            <a:normAutofit/>
          </a:bodyPr>
          <a:lstStyle/>
          <a:p>
            <a:pPr>
              <a:spcBef>
                <a:spcPts val="1600"/>
              </a:spcBef>
              <a:buNone/>
            </a:pPr>
            <a:r>
              <a:rPr lang="en-US" altLang="zh-CN" sz="1867" dirty="0"/>
              <a:t>class </a:t>
            </a:r>
            <a:r>
              <a:rPr lang="en-US" altLang="zh-CN" sz="1867" dirty="0" err="1"/>
              <a:t>DivideByZeroException</a:t>
            </a:r>
            <a:r>
              <a:rPr lang="en-US" altLang="zh-CN" sz="1867" dirty="0"/>
              <a:t> {</a:t>
            </a:r>
          </a:p>
          <a:p>
            <a:pPr>
              <a:spcBef>
                <a:spcPts val="1600"/>
              </a:spcBef>
              <a:buNone/>
            </a:pPr>
            <a:r>
              <a:rPr lang="en-US" altLang="zh-CN" sz="1867" dirty="0"/>
              <a:t> public:</a:t>
            </a:r>
          </a:p>
          <a:p>
            <a:pPr>
              <a:spcBef>
                <a:spcPts val="1600"/>
              </a:spcBef>
              <a:buNone/>
            </a:pPr>
            <a:r>
              <a:rPr lang="en-US" altLang="zh-CN" sz="1867" dirty="0"/>
              <a:t>     </a:t>
            </a:r>
            <a:r>
              <a:rPr lang="en-US" altLang="zh-CN" sz="1867" dirty="0" err="1"/>
              <a:t>DivideByZeroException</a:t>
            </a:r>
            <a:r>
              <a:rPr lang="en-US" altLang="zh-CN" sz="1867" dirty="0"/>
              <a:t>()</a:t>
            </a:r>
          </a:p>
          <a:p>
            <a:pPr>
              <a:spcBef>
                <a:spcPts val="1600"/>
              </a:spcBef>
              <a:buNone/>
            </a:pPr>
            <a:r>
              <a:rPr lang="en-US" altLang="zh-CN" sz="1867" dirty="0"/>
              <a:t>              : message( "attempted to divide by zero" ) { }</a:t>
            </a:r>
          </a:p>
          <a:p>
            <a:pPr>
              <a:spcBef>
                <a:spcPts val="1600"/>
              </a:spcBef>
              <a:buNone/>
            </a:pPr>
            <a:r>
              <a:rPr lang="en-US" altLang="zh-CN" sz="1867" dirty="0"/>
              <a:t>     const char *what() const { return message; }</a:t>
            </a:r>
          </a:p>
          <a:p>
            <a:pPr>
              <a:spcBef>
                <a:spcPts val="1600"/>
              </a:spcBef>
              <a:buNone/>
            </a:pPr>
            <a:r>
              <a:rPr lang="en-US" altLang="zh-CN" sz="1867" dirty="0"/>
              <a:t> private:</a:t>
            </a:r>
          </a:p>
          <a:p>
            <a:pPr>
              <a:spcBef>
                <a:spcPts val="1600"/>
              </a:spcBef>
              <a:buNone/>
            </a:pPr>
            <a:r>
              <a:rPr lang="en-US" altLang="zh-CN" sz="1867" dirty="0"/>
              <a:t>     const char *message;</a:t>
            </a:r>
          </a:p>
          <a:p>
            <a:pPr>
              <a:spcBef>
                <a:spcPts val="1600"/>
              </a:spcBef>
              <a:buNone/>
            </a:pPr>
            <a:r>
              <a:rPr lang="en-US" altLang="zh-CN" sz="1867" dirty="0"/>
              <a:t> };</a:t>
            </a:r>
          </a:p>
        </p:txBody>
      </p:sp>
      <p:sp>
        <p:nvSpPr>
          <p:cNvPr id="4" name="灯片编号占位符 3"/>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333</a:t>
            </a:fld>
            <a:endParaRPr kumimoji="0" lang="en-US"/>
          </a:p>
        </p:txBody>
      </p:sp>
    </p:spTree>
  </p:cSld>
  <p:clrMapOvr>
    <a:masterClrMapping/>
  </p:clrMapOvr>
  <p:transition spd="med">
    <p:fade/>
  </p:transition>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2354" name="Rectangle 2"/>
          <p:cNvSpPr>
            <a:spLocks noGrp="1" noChangeArrowheads="1"/>
          </p:cNvSpPr>
          <p:nvPr>
            <p:ph type="title"/>
          </p:nvPr>
        </p:nvSpPr>
        <p:spPr/>
        <p:txBody>
          <a:bodyPr/>
          <a:lstStyle/>
          <a:p>
            <a:pPr eaLnBrk="1" hangingPunct="1">
              <a:defRPr/>
            </a:pPr>
            <a:r>
              <a:rPr lang="zh-CN" altLang="en-US" dirty="0"/>
              <a:t>异常抛出实例 </a:t>
            </a:r>
            <a:r>
              <a:rPr lang="en-US" altLang="zh-CN" dirty="0">
                <a:latin typeface="Times New Roman"/>
              </a:rPr>
              <a:t>–</a:t>
            </a:r>
            <a:r>
              <a:rPr lang="en-US" altLang="zh-CN" dirty="0"/>
              <a:t> </a:t>
            </a:r>
            <a:r>
              <a:rPr lang="zh-CN" altLang="en-US" dirty="0"/>
              <a:t>异常抛出</a:t>
            </a:r>
          </a:p>
        </p:txBody>
      </p:sp>
      <p:sp>
        <p:nvSpPr>
          <p:cNvPr id="475139" name="Rectangle 3"/>
          <p:cNvSpPr>
            <a:spLocks noGrp="1" noChangeArrowheads="1"/>
          </p:cNvSpPr>
          <p:nvPr>
            <p:ph idx="4294967295"/>
          </p:nvPr>
        </p:nvSpPr>
        <p:spPr>
          <a:xfrm>
            <a:off x="0" y="1752600"/>
            <a:ext cx="9956800" cy="4525963"/>
          </a:xfrm>
        </p:spPr>
        <p:txBody>
          <a:bodyPr/>
          <a:lstStyle/>
          <a:p>
            <a:pPr eaLnBrk="1" hangingPunct="1">
              <a:buFont typeface="Wingdings" pitchFamily="2" charset="2"/>
              <a:buNone/>
            </a:pPr>
            <a:r>
              <a:rPr lang="en-US" altLang="zh-CN" dirty="0"/>
              <a:t>double Div(</a:t>
            </a:r>
            <a:r>
              <a:rPr lang="en-US" altLang="zh-CN" dirty="0" err="1"/>
              <a:t>int</a:t>
            </a:r>
            <a:r>
              <a:rPr lang="en-US" altLang="zh-CN" dirty="0"/>
              <a:t> x, </a:t>
            </a:r>
            <a:r>
              <a:rPr lang="en-US" altLang="zh-CN" dirty="0" err="1"/>
              <a:t>int</a:t>
            </a:r>
            <a:r>
              <a:rPr lang="en-US" altLang="zh-CN" dirty="0"/>
              <a:t> y )</a:t>
            </a:r>
          </a:p>
          <a:p>
            <a:pPr eaLnBrk="1" hangingPunct="1">
              <a:buFont typeface="Wingdings" pitchFamily="2" charset="2"/>
              <a:buNone/>
            </a:pPr>
            <a:r>
              <a:rPr lang="en-US" altLang="zh-CN" dirty="0"/>
              <a:t>{</a:t>
            </a:r>
          </a:p>
          <a:p>
            <a:pPr eaLnBrk="1" hangingPunct="1">
              <a:buFont typeface="Wingdings" pitchFamily="2" charset="2"/>
              <a:buNone/>
            </a:pPr>
            <a:r>
              <a:rPr lang="en-US" altLang="zh-CN" dirty="0"/>
              <a:t>    if ( y == 0 )</a:t>
            </a:r>
          </a:p>
          <a:p>
            <a:pPr eaLnBrk="1" hangingPunct="1">
              <a:buFont typeface="Wingdings" pitchFamily="2" charset="2"/>
              <a:buNone/>
            </a:pPr>
            <a:r>
              <a:rPr lang="en-US" altLang="zh-CN" dirty="0"/>
              <a:t>      </a:t>
            </a:r>
            <a:r>
              <a:rPr lang="en-US" altLang="zh-CN" dirty="0">
                <a:solidFill>
                  <a:schemeClr val="hlink"/>
                </a:solidFill>
              </a:rPr>
              <a:t>    </a:t>
            </a:r>
            <a:r>
              <a:rPr lang="en-US" altLang="zh-CN" dirty="0"/>
              <a:t>throw </a:t>
            </a:r>
            <a:r>
              <a:rPr lang="en-US" altLang="zh-CN" dirty="0" err="1"/>
              <a:t>DivideByZeroException</a:t>
            </a:r>
            <a:r>
              <a:rPr lang="en-US" altLang="zh-CN" dirty="0"/>
              <a:t>();</a:t>
            </a:r>
          </a:p>
          <a:p>
            <a:pPr eaLnBrk="1" hangingPunct="1">
              <a:buFont typeface="Wingdings" pitchFamily="2" charset="2"/>
              <a:buNone/>
            </a:pPr>
            <a:r>
              <a:rPr lang="en-US" altLang="zh-CN" dirty="0"/>
              <a:t> </a:t>
            </a:r>
          </a:p>
          <a:p>
            <a:pPr eaLnBrk="1" hangingPunct="1">
              <a:buFont typeface="Wingdings" pitchFamily="2" charset="2"/>
              <a:buNone/>
            </a:pPr>
            <a:r>
              <a:rPr lang="en-US" altLang="zh-CN" dirty="0"/>
              <a:t>    return </a:t>
            </a:r>
            <a:r>
              <a:rPr lang="en-US" altLang="zh-CN" dirty="0" err="1"/>
              <a:t>static_cast</a:t>
            </a:r>
            <a:r>
              <a:rPr lang="en-US" altLang="zh-CN" dirty="0"/>
              <a:t>&lt; double &gt; ( x ) / y;</a:t>
            </a:r>
          </a:p>
          <a:p>
            <a:pPr eaLnBrk="1" hangingPunct="1">
              <a:buFont typeface="Wingdings" pitchFamily="2" charset="2"/>
              <a:buNone/>
            </a:pPr>
            <a:r>
              <a:rPr lang="en-US" altLang="zh-CN" dirty="0"/>
              <a:t> }</a:t>
            </a:r>
          </a:p>
        </p:txBody>
      </p:sp>
      <p:sp>
        <p:nvSpPr>
          <p:cNvPr id="4" name="灯片编号占位符 3"/>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334</a:t>
            </a:fld>
            <a:endParaRPr kumimoji="0" lang="en-US"/>
          </a:p>
        </p:txBody>
      </p:sp>
    </p:spTree>
  </p:cSld>
  <p:clrMapOvr>
    <a:masterClrMapping/>
  </p:clrMapOvr>
  <p:transition spd="med">
    <p:fade/>
  </p:transition>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1874" name="Rectangle 2"/>
          <p:cNvSpPr>
            <a:spLocks noGrp="1" noChangeArrowheads="1"/>
          </p:cNvSpPr>
          <p:nvPr>
            <p:ph type="title"/>
          </p:nvPr>
        </p:nvSpPr>
        <p:spPr/>
        <p:txBody>
          <a:bodyPr/>
          <a:lstStyle/>
          <a:p>
            <a:pPr eaLnBrk="1" hangingPunct="1">
              <a:defRPr/>
            </a:pPr>
            <a:r>
              <a:rPr lang="zh-CN" altLang="en-US" dirty="0"/>
              <a:t>异常捕获</a:t>
            </a:r>
          </a:p>
        </p:txBody>
      </p:sp>
      <p:sp>
        <p:nvSpPr>
          <p:cNvPr id="477187" name="Rectangle 3"/>
          <p:cNvSpPr>
            <a:spLocks noGrp="1" noChangeArrowheads="1"/>
          </p:cNvSpPr>
          <p:nvPr>
            <p:ph idx="4294967295"/>
          </p:nvPr>
        </p:nvSpPr>
        <p:spPr>
          <a:xfrm>
            <a:off x="1143000" y="1466850"/>
            <a:ext cx="11049000" cy="4525963"/>
          </a:xfrm>
        </p:spPr>
        <p:txBody>
          <a:bodyPr>
            <a:normAutofit lnSpcReduction="10000"/>
          </a:bodyPr>
          <a:lstStyle/>
          <a:p>
            <a:pPr marL="0" indent="0">
              <a:lnSpc>
                <a:spcPct val="140000"/>
              </a:lnSpc>
            </a:pPr>
            <a:r>
              <a:rPr lang="en-US" altLang="zh-CN" dirty="0"/>
              <a:t> </a:t>
            </a:r>
            <a:r>
              <a:rPr lang="zh-CN" altLang="en-US" dirty="0"/>
              <a:t>一个函数抛出异常，它必须假定该异常能被捕获和处理。异常捕获机制使得</a:t>
            </a:r>
            <a:r>
              <a:rPr lang="en-US" altLang="zh-CN" dirty="0"/>
              <a:t>C++</a:t>
            </a:r>
            <a:r>
              <a:rPr lang="zh-CN" altLang="en-US" dirty="0"/>
              <a:t>可以把问题集中在一处解决。</a:t>
            </a:r>
            <a:endParaRPr lang="en-US" altLang="zh-CN" dirty="0"/>
          </a:p>
          <a:p>
            <a:endParaRPr lang="en-US" altLang="zh-CN" dirty="0"/>
          </a:p>
          <a:p>
            <a:r>
              <a:rPr lang="zh-CN" altLang="en-US" b="1" dirty="0"/>
              <a:t>格式</a:t>
            </a:r>
          </a:p>
          <a:p>
            <a:r>
              <a:rPr lang="en-US" altLang="zh-CN" sz="1867" dirty="0"/>
              <a:t>try  {</a:t>
            </a:r>
          </a:p>
          <a:p>
            <a:r>
              <a:rPr lang="en-US" altLang="zh-CN" sz="1867" dirty="0"/>
              <a:t>	</a:t>
            </a:r>
            <a:r>
              <a:rPr lang="zh-CN" altLang="en-US" sz="1867" dirty="0"/>
              <a:t>可能抛出异常的代码</a:t>
            </a:r>
          </a:p>
          <a:p>
            <a:r>
              <a:rPr lang="en-US" altLang="zh-CN" sz="1867" dirty="0"/>
              <a:t>} </a:t>
            </a:r>
          </a:p>
          <a:p>
            <a:r>
              <a:rPr lang="en-US" altLang="zh-CN" sz="1867" dirty="0"/>
              <a:t>catch(</a:t>
            </a:r>
            <a:r>
              <a:rPr lang="zh-CN" altLang="en-US" sz="1867" dirty="0"/>
              <a:t>类型</a:t>
            </a:r>
            <a:r>
              <a:rPr lang="en-US" altLang="zh-CN" sz="1867" dirty="0"/>
              <a:t>1  </a:t>
            </a:r>
            <a:r>
              <a:rPr lang="zh-CN" altLang="en-US" sz="1867" dirty="0"/>
              <a:t>对象</a:t>
            </a:r>
            <a:r>
              <a:rPr lang="en-US" altLang="zh-CN" sz="1867" dirty="0"/>
              <a:t>1) { </a:t>
            </a:r>
            <a:r>
              <a:rPr lang="zh-CN" altLang="en-US" sz="1867" dirty="0"/>
              <a:t>处理该异常的代码	</a:t>
            </a:r>
            <a:r>
              <a:rPr lang="en-US" altLang="zh-CN" sz="1867" dirty="0"/>
              <a:t>}</a:t>
            </a:r>
          </a:p>
          <a:p>
            <a:r>
              <a:rPr lang="en-US" altLang="zh-CN" sz="1867" dirty="0"/>
              <a:t>catch(</a:t>
            </a:r>
            <a:r>
              <a:rPr lang="zh-CN" altLang="en-US" sz="1867" dirty="0"/>
              <a:t>类型</a:t>
            </a:r>
            <a:r>
              <a:rPr lang="en-US" altLang="zh-CN" sz="1867" dirty="0"/>
              <a:t>2  </a:t>
            </a:r>
            <a:r>
              <a:rPr lang="zh-CN" altLang="en-US" sz="1867" dirty="0"/>
              <a:t>对象</a:t>
            </a:r>
            <a:r>
              <a:rPr lang="en-US" altLang="zh-CN" sz="1867" dirty="0"/>
              <a:t>2) { </a:t>
            </a:r>
            <a:r>
              <a:rPr lang="zh-CN" altLang="en-US" sz="1867" dirty="0"/>
              <a:t>处理该异常的代码	</a:t>
            </a:r>
            <a:r>
              <a:rPr lang="en-US" altLang="zh-CN" sz="1867" dirty="0"/>
              <a:t>}</a:t>
            </a:r>
          </a:p>
          <a:p>
            <a:r>
              <a:rPr lang="en-US" altLang="zh-CN" sz="1867" dirty="0"/>
              <a:t>…	…</a:t>
            </a:r>
          </a:p>
          <a:p>
            <a:pPr marL="0" indent="0">
              <a:lnSpc>
                <a:spcPct val="140000"/>
              </a:lnSpc>
            </a:pPr>
            <a:endParaRPr lang="zh-CN" altLang="en-US" dirty="0"/>
          </a:p>
        </p:txBody>
      </p:sp>
      <p:sp>
        <p:nvSpPr>
          <p:cNvPr id="4" name="灯片编号占位符 3"/>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335</a:t>
            </a:fld>
            <a:endParaRPr kumimoji="0" lang="en-US"/>
          </a:p>
        </p:txBody>
      </p:sp>
    </p:spTree>
  </p:cSld>
  <p:clrMapOvr>
    <a:masterClrMapping/>
  </p:clrMapOvr>
  <p:transition spd="med">
    <p:fade/>
  </p:transition>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3378" name="Rectangle 2"/>
          <p:cNvSpPr>
            <a:spLocks noGrp="1" noChangeArrowheads="1"/>
          </p:cNvSpPr>
          <p:nvPr>
            <p:ph type="title"/>
          </p:nvPr>
        </p:nvSpPr>
        <p:spPr/>
        <p:txBody>
          <a:bodyPr/>
          <a:lstStyle/>
          <a:p>
            <a:pPr eaLnBrk="1" hangingPunct="1">
              <a:defRPr/>
            </a:pPr>
            <a:r>
              <a:rPr lang="en-US" altLang="zh-CN" dirty="0"/>
              <a:t>catch</a:t>
            </a:r>
            <a:r>
              <a:rPr lang="zh-CN" altLang="en-US" dirty="0"/>
              <a:t>捕获异常</a:t>
            </a:r>
          </a:p>
        </p:txBody>
      </p:sp>
      <p:sp>
        <p:nvSpPr>
          <p:cNvPr id="4" name="灯片编号占位符 3"/>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336</a:t>
            </a:fld>
            <a:endParaRPr kumimoji="0" lang="en-US"/>
          </a:p>
        </p:txBody>
      </p:sp>
      <p:sp>
        <p:nvSpPr>
          <p:cNvPr id="5" name="矩形 4"/>
          <p:cNvSpPr/>
          <p:nvPr/>
        </p:nvSpPr>
        <p:spPr>
          <a:xfrm>
            <a:off x="619125" y="1409700"/>
            <a:ext cx="10029827" cy="4539769"/>
          </a:xfrm>
          <a:prstGeom prst="rect">
            <a:avLst/>
          </a:prstGeom>
        </p:spPr>
        <p:txBody>
          <a:bodyPr wrap="square">
            <a:spAutoFit/>
          </a:bodyPr>
          <a:lstStyle/>
          <a:p>
            <a:pPr eaLnBrk="1" hangingPunct="1">
              <a:lnSpc>
                <a:spcPct val="110000"/>
              </a:lnSpc>
            </a:pPr>
            <a:r>
              <a:rPr lang="zh-CN" altLang="en-US" sz="2400" b="1" dirty="0">
                <a:latin typeface="微软雅黑" pitchFamily="34" charset="-122"/>
                <a:ea typeface="微软雅黑" pitchFamily="34" charset="-122"/>
              </a:rPr>
              <a:t>格式</a:t>
            </a:r>
          </a:p>
          <a:p>
            <a:pPr>
              <a:lnSpc>
                <a:spcPct val="110000"/>
              </a:lnSpc>
              <a:buFont typeface="Wingdings" pitchFamily="2" charset="2"/>
              <a:buNone/>
            </a:pPr>
            <a:r>
              <a:rPr lang="en-US" altLang="zh-CN" sz="1867" dirty="0">
                <a:latin typeface="微软雅黑" pitchFamily="34" charset="-122"/>
                <a:ea typeface="微软雅黑" pitchFamily="34" charset="-122"/>
              </a:rPr>
              <a:t>catch ( &lt;</a:t>
            </a:r>
            <a:r>
              <a:rPr lang="zh-CN" altLang="en-US" sz="1867" dirty="0">
                <a:latin typeface="微软雅黑" pitchFamily="34" charset="-122"/>
                <a:ea typeface="微软雅黑" pitchFamily="34" charset="-122"/>
              </a:rPr>
              <a:t>捕获的异常类型</a:t>
            </a:r>
            <a:r>
              <a:rPr lang="en-US" altLang="zh-CN" sz="1867" dirty="0">
                <a:latin typeface="微软雅黑" pitchFamily="34" charset="-122"/>
                <a:ea typeface="微软雅黑" pitchFamily="34" charset="-122"/>
              </a:rPr>
              <a:t>&gt;  &lt;</a:t>
            </a:r>
            <a:r>
              <a:rPr lang="zh-CN" altLang="en-US" sz="1867" dirty="0">
                <a:latin typeface="微软雅黑" pitchFamily="34" charset="-122"/>
                <a:ea typeface="微软雅黑" pitchFamily="34" charset="-122"/>
              </a:rPr>
              <a:t>可选对象</a:t>
            </a:r>
            <a:r>
              <a:rPr lang="en-US" altLang="zh-CN" sz="1867" dirty="0">
                <a:latin typeface="微软雅黑" pitchFamily="34" charset="-122"/>
                <a:ea typeface="微软雅黑" pitchFamily="34" charset="-122"/>
              </a:rPr>
              <a:t>&gt; </a:t>
            </a:r>
            <a:r>
              <a:rPr lang="zh-CN" altLang="en-US" sz="1867" dirty="0">
                <a:latin typeface="微软雅黑" pitchFamily="34" charset="-122"/>
                <a:ea typeface="微软雅黑" pitchFamily="34" charset="-122"/>
              </a:rPr>
              <a:t>）</a:t>
            </a:r>
          </a:p>
          <a:p>
            <a:pPr>
              <a:lnSpc>
                <a:spcPct val="110000"/>
              </a:lnSpc>
              <a:buFont typeface="Wingdings" pitchFamily="2" charset="2"/>
              <a:buNone/>
            </a:pPr>
            <a:r>
              <a:rPr lang="en-US" altLang="zh-CN" sz="1867" dirty="0">
                <a:latin typeface="微软雅黑" pitchFamily="34" charset="-122"/>
                <a:ea typeface="微软雅黑" pitchFamily="34" charset="-122"/>
              </a:rPr>
              <a:t>{ </a:t>
            </a:r>
          </a:p>
          <a:p>
            <a:pPr>
              <a:lnSpc>
                <a:spcPct val="110000"/>
              </a:lnSpc>
              <a:buFont typeface="Wingdings" pitchFamily="2" charset="2"/>
              <a:buNone/>
            </a:pPr>
            <a:r>
              <a:rPr lang="en-US" altLang="zh-CN" sz="1867" dirty="0">
                <a:latin typeface="微软雅黑" pitchFamily="34" charset="-122"/>
                <a:ea typeface="微软雅黑" pitchFamily="34" charset="-122"/>
              </a:rPr>
              <a:t>    </a:t>
            </a:r>
            <a:r>
              <a:rPr lang="zh-CN" altLang="en-US" sz="1867" dirty="0">
                <a:latin typeface="微软雅黑" pitchFamily="34" charset="-122"/>
                <a:ea typeface="微软雅黑" pitchFamily="34" charset="-122"/>
              </a:rPr>
              <a:t>异常处理器代码</a:t>
            </a:r>
            <a:endParaRPr lang="en-US" altLang="zh-CN" sz="1867" dirty="0">
              <a:latin typeface="微软雅黑" pitchFamily="34" charset="-122"/>
              <a:ea typeface="微软雅黑" pitchFamily="34" charset="-122"/>
            </a:endParaRPr>
          </a:p>
          <a:p>
            <a:pPr>
              <a:lnSpc>
                <a:spcPct val="110000"/>
              </a:lnSpc>
              <a:buFont typeface="Wingdings" pitchFamily="2" charset="2"/>
              <a:buNone/>
            </a:pPr>
            <a:r>
              <a:rPr lang="en-US" altLang="zh-CN" sz="1867" dirty="0">
                <a:latin typeface="微软雅黑" pitchFamily="34" charset="-122"/>
                <a:ea typeface="微软雅黑" pitchFamily="34" charset="-122"/>
              </a:rPr>
              <a:t>}</a:t>
            </a:r>
          </a:p>
          <a:p>
            <a:pPr>
              <a:lnSpc>
                <a:spcPct val="110000"/>
              </a:lnSpc>
              <a:buFont typeface="Wingdings" pitchFamily="2" charset="2"/>
              <a:buNone/>
            </a:pPr>
            <a:endParaRPr lang="en-US" altLang="zh-CN" sz="1867" dirty="0">
              <a:latin typeface="微软雅黑" pitchFamily="34" charset="-122"/>
              <a:ea typeface="微软雅黑" pitchFamily="34" charset="-122"/>
            </a:endParaRPr>
          </a:p>
          <a:p>
            <a:pPr>
              <a:lnSpc>
                <a:spcPct val="110000"/>
              </a:lnSpc>
              <a:buFont typeface="Wingdings" pitchFamily="2" charset="2"/>
              <a:buNone/>
            </a:pPr>
            <a:r>
              <a:rPr lang="zh-CN" altLang="en-US" sz="2400" b="1" dirty="0">
                <a:latin typeface="微软雅黑" pitchFamily="34" charset="-122"/>
                <a:ea typeface="微软雅黑" pitchFamily="34" charset="-122"/>
              </a:rPr>
              <a:t>注意</a:t>
            </a:r>
            <a:endParaRPr lang="en-US" altLang="zh-CN" sz="2400" b="1" dirty="0">
              <a:latin typeface="微软雅黑" pitchFamily="34" charset="-122"/>
              <a:ea typeface="微软雅黑" pitchFamily="34" charset="-122"/>
            </a:endParaRPr>
          </a:p>
          <a:p>
            <a:pPr eaLnBrk="1" hangingPunct="1">
              <a:lnSpc>
                <a:spcPct val="110000"/>
              </a:lnSpc>
            </a:pPr>
            <a:r>
              <a:rPr lang="zh-CN" altLang="en-US" sz="1867" dirty="0">
                <a:latin typeface="微软雅黑" pitchFamily="34" charset="-122"/>
                <a:ea typeface="微软雅黑" pitchFamily="34" charset="-122"/>
              </a:rPr>
              <a:t>异常捕获是以类型为标志，与对象无关</a:t>
            </a:r>
            <a:endParaRPr lang="en-US" altLang="zh-CN" sz="1867" dirty="0">
              <a:latin typeface="微软雅黑" pitchFamily="34" charset="-122"/>
              <a:ea typeface="微软雅黑" pitchFamily="34" charset="-122"/>
            </a:endParaRPr>
          </a:p>
          <a:p>
            <a:pPr eaLnBrk="1" hangingPunct="1">
              <a:lnSpc>
                <a:spcPct val="110000"/>
              </a:lnSpc>
            </a:pPr>
            <a:r>
              <a:rPr lang="zh-CN" altLang="en-US" sz="1867" dirty="0">
                <a:latin typeface="微软雅黑" pitchFamily="34" charset="-122"/>
                <a:ea typeface="微软雅黑" pitchFamily="34" charset="-122"/>
              </a:rPr>
              <a:t>对象是可选的</a:t>
            </a:r>
            <a:endParaRPr lang="en-US" altLang="zh-CN" sz="1867" dirty="0">
              <a:latin typeface="微软雅黑" pitchFamily="34" charset="-122"/>
              <a:ea typeface="微软雅黑" pitchFamily="34" charset="-122"/>
            </a:endParaRPr>
          </a:p>
          <a:p>
            <a:pPr eaLnBrk="1" hangingPunct="1">
              <a:lnSpc>
                <a:spcPct val="110000"/>
              </a:lnSpc>
            </a:pPr>
            <a:r>
              <a:rPr lang="zh-CN" altLang="en-US" sz="1867" dirty="0">
                <a:latin typeface="微软雅黑" pitchFamily="34" charset="-122"/>
                <a:ea typeface="微软雅黑" pitchFamily="34" charset="-122"/>
              </a:rPr>
              <a:t>如果有对象，则可以在处理器中引用这个对象。如果不需要引用对象值，则可省略对象</a:t>
            </a:r>
            <a:endParaRPr lang="en-US" altLang="zh-CN" sz="1867" dirty="0">
              <a:latin typeface="微软雅黑" pitchFamily="34" charset="-122"/>
              <a:ea typeface="微软雅黑" pitchFamily="34" charset="-122"/>
            </a:endParaRPr>
          </a:p>
          <a:p>
            <a:pPr eaLnBrk="1" hangingPunct="1">
              <a:lnSpc>
                <a:spcPct val="110000"/>
              </a:lnSpc>
            </a:pPr>
            <a:endParaRPr lang="zh-CN" altLang="en-US" sz="2400" dirty="0">
              <a:latin typeface="微软雅黑" pitchFamily="34" charset="-122"/>
              <a:ea typeface="微软雅黑" pitchFamily="34" charset="-122"/>
            </a:endParaRPr>
          </a:p>
          <a:p>
            <a:pPr eaLnBrk="1" hangingPunct="1">
              <a:lnSpc>
                <a:spcPct val="110000"/>
              </a:lnSpc>
            </a:pPr>
            <a:r>
              <a:rPr lang="en-US" altLang="zh-CN" sz="2400" b="1" dirty="0">
                <a:latin typeface="微软雅黑" pitchFamily="34" charset="-122"/>
                <a:ea typeface="微软雅黑" pitchFamily="34" charset="-122"/>
              </a:rPr>
              <a:t>catch (…) </a:t>
            </a:r>
          </a:p>
          <a:p>
            <a:pPr eaLnBrk="1" hangingPunct="1">
              <a:lnSpc>
                <a:spcPct val="110000"/>
              </a:lnSpc>
            </a:pPr>
            <a:r>
              <a:rPr lang="zh-CN" altLang="en-US" sz="1867" dirty="0">
                <a:latin typeface="微软雅黑" pitchFamily="34" charset="-122"/>
                <a:ea typeface="微软雅黑" pitchFamily="34" charset="-122"/>
              </a:rPr>
              <a:t>捕获任意类型的异常</a:t>
            </a:r>
          </a:p>
        </p:txBody>
      </p:sp>
    </p:spTree>
  </p:cSld>
  <p:clrMapOvr>
    <a:masterClrMapping/>
  </p:clrMapOvr>
  <p:transition spd="med">
    <p:fade/>
  </p:transition>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4402" name="Rectangle 2"/>
          <p:cNvSpPr>
            <a:spLocks noGrp="1" noChangeArrowheads="1"/>
          </p:cNvSpPr>
          <p:nvPr>
            <p:ph type="title"/>
          </p:nvPr>
        </p:nvSpPr>
        <p:spPr/>
        <p:txBody>
          <a:bodyPr/>
          <a:lstStyle/>
          <a:p>
            <a:pPr eaLnBrk="1" hangingPunct="1">
              <a:defRPr/>
            </a:pPr>
            <a:r>
              <a:rPr lang="zh-CN" altLang="en-US" dirty="0"/>
              <a:t>异常示例一</a:t>
            </a:r>
          </a:p>
        </p:txBody>
      </p:sp>
      <p:sp>
        <p:nvSpPr>
          <p:cNvPr id="7" name="灯片编号占位符 6"/>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337</a:t>
            </a:fld>
            <a:endParaRPr kumimoji="0" lang="en-US"/>
          </a:p>
        </p:txBody>
      </p:sp>
      <p:sp>
        <p:nvSpPr>
          <p:cNvPr id="5" name="矩形 4"/>
          <p:cNvSpPr/>
          <p:nvPr/>
        </p:nvSpPr>
        <p:spPr>
          <a:xfrm>
            <a:off x="276225" y="1564243"/>
            <a:ext cx="12030076" cy="5579476"/>
          </a:xfrm>
          <a:prstGeom prst="rect">
            <a:avLst/>
          </a:prstGeom>
        </p:spPr>
        <p:txBody>
          <a:bodyPr wrap="square">
            <a:spAutoFit/>
          </a:bodyPr>
          <a:lstStyle/>
          <a:p>
            <a:pPr eaLnBrk="1" hangingPunct="1">
              <a:lnSpc>
                <a:spcPct val="120000"/>
              </a:lnSpc>
              <a:buFont typeface="Wingdings" pitchFamily="2" charset="2"/>
              <a:buNone/>
            </a:pPr>
            <a:r>
              <a:rPr lang="en-US" altLang="zh-CN" sz="1867" dirty="0" err="1"/>
              <a:t>int</a:t>
            </a:r>
            <a:r>
              <a:rPr lang="en-US" altLang="zh-CN" sz="1867" dirty="0"/>
              <a:t> main()</a:t>
            </a:r>
          </a:p>
          <a:p>
            <a:pPr eaLnBrk="1" hangingPunct="1">
              <a:lnSpc>
                <a:spcPct val="120000"/>
              </a:lnSpc>
              <a:buFont typeface="Wingdings" pitchFamily="2" charset="2"/>
              <a:buNone/>
            </a:pPr>
            <a:r>
              <a:rPr lang="en-US" altLang="zh-CN" sz="1867" dirty="0"/>
              <a:t> {</a:t>
            </a:r>
          </a:p>
          <a:p>
            <a:pPr eaLnBrk="1" hangingPunct="1">
              <a:lnSpc>
                <a:spcPct val="120000"/>
              </a:lnSpc>
              <a:buFont typeface="Wingdings" pitchFamily="2" charset="2"/>
              <a:buNone/>
            </a:pPr>
            <a:r>
              <a:rPr lang="en-US" altLang="zh-CN" sz="1867" dirty="0"/>
              <a:t>      </a:t>
            </a:r>
            <a:r>
              <a:rPr lang="en-US" altLang="zh-CN" sz="1867" dirty="0" err="1"/>
              <a:t>int</a:t>
            </a:r>
            <a:r>
              <a:rPr lang="en-US" altLang="zh-CN" sz="1867" dirty="0"/>
              <a:t> number1, number2;</a:t>
            </a:r>
          </a:p>
          <a:p>
            <a:pPr eaLnBrk="1" hangingPunct="1">
              <a:lnSpc>
                <a:spcPct val="120000"/>
              </a:lnSpc>
              <a:buFont typeface="Wingdings" pitchFamily="2" charset="2"/>
              <a:buNone/>
            </a:pPr>
            <a:r>
              <a:rPr lang="en-US" altLang="zh-CN" sz="1867" dirty="0"/>
              <a:t>      double result;</a:t>
            </a:r>
          </a:p>
          <a:p>
            <a:pPr eaLnBrk="1" hangingPunct="1">
              <a:lnSpc>
                <a:spcPct val="120000"/>
              </a:lnSpc>
              <a:buFont typeface="Wingdings" pitchFamily="2" charset="2"/>
              <a:buNone/>
            </a:pPr>
            <a:r>
              <a:rPr lang="en-US" altLang="zh-CN" sz="1867" dirty="0"/>
              <a:t>    </a:t>
            </a:r>
          </a:p>
          <a:p>
            <a:pPr eaLnBrk="1" hangingPunct="1">
              <a:lnSpc>
                <a:spcPct val="120000"/>
              </a:lnSpc>
              <a:buFont typeface="Wingdings" pitchFamily="2" charset="2"/>
              <a:buNone/>
            </a:pPr>
            <a:r>
              <a:rPr lang="en-US" altLang="zh-CN" sz="1867" dirty="0"/>
              <a:t>      </a:t>
            </a:r>
            <a:r>
              <a:rPr lang="en-US" altLang="zh-CN" sz="1867" dirty="0" err="1"/>
              <a:t>cout</a:t>
            </a:r>
            <a:r>
              <a:rPr lang="en-US" altLang="zh-CN" sz="1867" dirty="0"/>
              <a:t> &lt;&lt; "Enter two integers (end-of-file to end): ";</a:t>
            </a:r>
          </a:p>
          <a:p>
            <a:pPr eaLnBrk="1" hangingPunct="1">
              <a:lnSpc>
                <a:spcPct val="120000"/>
              </a:lnSpc>
              <a:buFont typeface="Wingdings" pitchFamily="2" charset="2"/>
              <a:buNone/>
            </a:pPr>
            <a:r>
              <a:rPr lang="en-US" altLang="zh-CN" sz="1867" dirty="0"/>
              <a:t>      while ( </a:t>
            </a:r>
            <a:r>
              <a:rPr lang="en-US" altLang="zh-CN" sz="1867" dirty="0" err="1"/>
              <a:t>cin</a:t>
            </a:r>
            <a:r>
              <a:rPr lang="en-US" altLang="zh-CN" sz="1867" dirty="0"/>
              <a:t> &gt;&gt; number1 &gt;&gt; number2 ) {</a:t>
            </a:r>
          </a:p>
          <a:p>
            <a:pPr eaLnBrk="1" hangingPunct="1">
              <a:lnSpc>
                <a:spcPct val="120000"/>
              </a:lnSpc>
              <a:buFont typeface="Wingdings" pitchFamily="2" charset="2"/>
              <a:buNone/>
            </a:pPr>
            <a:r>
              <a:rPr lang="en-US" altLang="zh-CN" sz="1867" dirty="0"/>
              <a:t>           try { result = Div( number1, number2 );</a:t>
            </a:r>
          </a:p>
          <a:p>
            <a:pPr eaLnBrk="1" hangingPunct="1">
              <a:lnSpc>
                <a:spcPct val="120000"/>
              </a:lnSpc>
              <a:buFont typeface="Wingdings" pitchFamily="2" charset="2"/>
              <a:buNone/>
            </a:pPr>
            <a:r>
              <a:rPr lang="en-US" altLang="zh-CN" sz="1867" dirty="0"/>
              <a:t>                   </a:t>
            </a:r>
            <a:r>
              <a:rPr lang="en-US" altLang="zh-CN" sz="1867" dirty="0" err="1"/>
              <a:t>cout</a:t>
            </a:r>
            <a:r>
              <a:rPr lang="en-US" altLang="zh-CN" sz="1867" dirty="0"/>
              <a:t> &lt;&lt; "The quotient is: " &lt;&lt; result &lt;&lt; </a:t>
            </a:r>
            <a:r>
              <a:rPr lang="en-US" altLang="zh-CN" sz="1867" dirty="0" err="1"/>
              <a:t>endl</a:t>
            </a:r>
            <a:r>
              <a:rPr lang="en-US" altLang="zh-CN" sz="1867" dirty="0"/>
              <a:t>;</a:t>
            </a:r>
          </a:p>
          <a:p>
            <a:pPr eaLnBrk="1" hangingPunct="1">
              <a:lnSpc>
                <a:spcPct val="120000"/>
              </a:lnSpc>
              <a:buFont typeface="Wingdings" pitchFamily="2" charset="2"/>
              <a:buNone/>
            </a:pPr>
            <a:r>
              <a:rPr lang="en-US" altLang="zh-CN" sz="1867" dirty="0"/>
              <a:t>           }   catch ( </a:t>
            </a:r>
            <a:r>
              <a:rPr lang="en-US" altLang="zh-CN" sz="1867" dirty="0" err="1"/>
              <a:t>DivideByZeroException</a:t>
            </a:r>
            <a:r>
              <a:rPr lang="en-US" altLang="zh-CN" sz="1867" dirty="0"/>
              <a:t> ex )   {   </a:t>
            </a:r>
            <a:r>
              <a:rPr lang="en-US" altLang="zh-CN" sz="1867" dirty="0" err="1"/>
              <a:t>cout</a:t>
            </a:r>
            <a:r>
              <a:rPr lang="en-US" altLang="zh-CN" sz="1867" dirty="0"/>
              <a:t> &lt;&lt; "Exception occurred: "   &lt;&lt; </a:t>
            </a:r>
            <a:r>
              <a:rPr lang="en-US" altLang="zh-CN" sz="1867" dirty="0" err="1"/>
              <a:t>ex.what</a:t>
            </a:r>
            <a:r>
              <a:rPr lang="en-US" altLang="zh-CN" sz="1867" dirty="0"/>
              <a:t>() &lt;&lt; '\n‘;   }</a:t>
            </a:r>
          </a:p>
          <a:p>
            <a:pPr eaLnBrk="1" hangingPunct="1">
              <a:lnSpc>
                <a:spcPct val="120000"/>
              </a:lnSpc>
              <a:buFont typeface="Wingdings" pitchFamily="2" charset="2"/>
              <a:buNone/>
            </a:pPr>
            <a:r>
              <a:rPr lang="en-US" altLang="zh-CN" sz="1867" dirty="0"/>
              <a:t>           </a:t>
            </a:r>
            <a:r>
              <a:rPr lang="en-US" altLang="zh-CN" sz="1867" dirty="0" err="1"/>
              <a:t>cout</a:t>
            </a:r>
            <a:r>
              <a:rPr lang="en-US" altLang="zh-CN" sz="1867" dirty="0"/>
              <a:t> &lt;&lt; "\</a:t>
            </a:r>
            <a:r>
              <a:rPr lang="en-US" altLang="zh-CN" sz="1867" dirty="0" err="1"/>
              <a:t>nEnter</a:t>
            </a:r>
            <a:r>
              <a:rPr lang="en-US" altLang="zh-CN" sz="1867" dirty="0"/>
              <a:t> two integers (end-of-file to end): “;</a:t>
            </a:r>
          </a:p>
          <a:p>
            <a:pPr eaLnBrk="1" hangingPunct="1">
              <a:lnSpc>
                <a:spcPct val="120000"/>
              </a:lnSpc>
              <a:buFont typeface="Wingdings" pitchFamily="2" charset="2"/>
              <a:buNone/>
            </a:pPr>
            <a:r>
              <a:rPr lang="en-US" altLang="zh-CN" sz="1867" dirty="0"/>
              <a:t>      }</a:t>
            </a:r>
          </a:p>
          <a:p>
            <a:pPr eaLnBrk="1" hangingPunct="1">
              <a:lnSpc>
                <a:spcPct val="120000"/>
              </a:lnSpc>
              <a:buFont typeface="Wingdings" pitchFamily="2" charset="2"/>
              <a:buNone/>
            </a:pPr>
            <a:r>
              <a:rPr lang="en-US" altLang="zh-CN" sz="1867" dirty="0"/>
              <a:t>     </a:t>
            </a:r>
            <a:r>
              <a:rPr lang="en-US" altLang="zh-CN" sz="1867" dirty="0" err="1"/>
              <a:t>cout</a:t>
            </a:r>
            <a:r>
              <a:rPr lang="en-US" altLang="zh-CN" sz="1867" dirty="0"/>
              <a:t> &lt;&lt; </a:t>
            </a:r>
            <a:r>
              <a:rPr lang="en-US" altLang="zh-CN" sz="1867" dirty="0" err="1"/>
              <a:t>endl</a:t>
            </a:r>
            <a:r>
              <a:rPr lang="en-US" altLang="zh-CN" sz="1867" dirty="0"/>
              <a:t>;</a:t>
            </a:r>
          </a:p>
          <a:p>
            <a:pPr eaLnBrk="1" hangingPunct="1">
              <a:lnSpc>
                <a:spcPct val="120000"/>
              </a:lnSpc>
              <a:buFont typeface="Wingdings" pitchFamily="2" charset="2"/>
              <a:buNone/>
            </a:pPr>
            <a:r>
              <a:rPr lang="en-US" altLang="zh-CN" sz="1867" dirty="0"/>
              <a:t>     return 0;</a:t>
            </a:r>
          </a:p>
          <a:p>
            <a:pPr eaLnBrk="1" hangingPunct="1">
              <a:lnSpc>
                <a:spcPct val="120000"/>
              </a:lnSpc>
              <a:buFont typeface="Wingdings" pitchFamily="2" charset="2"/>
              <a:buNone/>
            </a:pPr>
            <a:r>
              <a:rPr lang="en-US" altLang="zh-CN" sz="1867" dirty="0"/>
              <a:t>}</a:t>
            </a:r>
          </a:p>
        </p:txBody>
      </p:sp>
      <p:sp>
        <p:nvSpPr>
          <p:cNvPr id="6" name="矩形 5"/>
          <p:cNvSpPr/>
          <p:nvPr/>
        </p:nvSpPr>
        <p:spPr>
          <a:xfrm>
            <a:off x="6751075" y="589937"/>
            <a:ext cx="5440925" cy="3252878"/>
          </a:xfrm>
          <a:prstGeom prst="rect">
            <a:avLst/>
          </a:prstGeom>
        </p:spPr>
        <p:txBody>
          <a:bodyPr wrap="square">
            <a:spAutoFit/>
          </a:bodyPr>
          <a:lstStyle/>
          <a:p>
            <a:pPr eaLnBrk="1" hangingPunct="1">
              <a:buFont typeface="Wingdings" pitchFamily="2" charset="2"/>
              <a:buNone/>
            </a:pPr>
            <a:r>
              <a:rPr lang="en-US" altLang="zh-CN" sz="1867" dirty="0"/>
              <a:t>Enter tow integers (end-of-file to end); l00 7</a:t>
            </a:r>
          </a:p>
          <a:p>
            <a:pPr eaLnBrk="1" hangingPunct="1">
              <a:buFont typeface="Wingdings" pitchFamily="2" charset="2"/>
              <a:buNone/>
            </a:pPr>
            <a:r>
              <a:rPr lang="en-US" altLang="zh-CN" sz="1867" dirty="0"/>
              <a:t>The quotient is: 14.2857</a:t>
            </a:r>
            <a:br>
              <a:rPr lang="en-US" altLang="zh-CN" sz="1867" dirty="0"/>
            </a:br>
            <a:endParaRPr lang="en-US" altLang="zh-CN" sz="1867" dirty="0"/>
          </a:p>
          <a:p>
            <a:pPr eaLnBrk="1" hangingPunct="1">
              <a:buFont typeface="Wingdings" pitchFamily="2" charset="2"/>
              <a:buNone/>
            </a:pPr>
            <a:r>
              <a:rPr lang="en-US" altLang="zh-CN" sz="1867" dirty="0"/>
              <a:t>Enter tow integers (end-of-file to end); 100  0</a:t>
            </a:r>
          </a:p>
          <a:p>
            <a:pPr eaLnBrk="1" hangingPunct="1">
              <a:buFont typeface="Wingdings" pitchFamily="2" charset="2"/>
              <a:buNone/>
            </a:pPr>
            <a:r>
              <a:rPr lang="en-US" altLang="zh-CN" sz="1867" dirty="0"/>
              <a:t>Exception occurred: attempted to divide by zero</a:t>
            </a:r>
            <a:br>
              <a:rPr lang="en-US" altLang="zh-CN" sz="1867" dirty="0"/>
            </a:br>
            <a:endParaRPr lang="en-US" altLang="zh-CN" sz="1867" dirty="0"/>
          </a:p>
          <a:p>
            <a:pPr eaLnBrk="1" hangingPunct="1">
              <a:buFont typeface="Wingdings" pitchFamily="2" charset="2"/>
              <a:buNone/>
            </a:pPr>
            <a:r>
              <a:rPr lang="en-US" altLang="zh-CN" sz="1867" dirty="0"/>
              <a:t>Enter tow integers (end-of-file to end); 33 9</a:t>
            </a:r>
          </a:p>
          <a:p>
            <a:pPr eaLnBrk="1" hangingPunct="1">
              <a:buFont typeface="Wingdings" pitchFamily="2" charset="2"/>
              <a:buNone/>
            </a:pPr>
            <a:r>
              <a:rPr lang="en-US" altLang="zh-CN" sz="1867" dirty="0"/>
              <a:t>The quotient is: 3.66667</a:t>
            </a:r>
            <a:br>
              <a:rPr lang="en-US" altLang="zh-CN" sz="1867" dirty="0"/>
            </a:br>
            <a:endParaRPr lang="en-US" altLang="zh-CN" sz="1867" dirty="0"/>
          </a:p>
          <a:p>
            <a:pPr eaLnBrk="1" hangingPunct="1">
              <a:buFont typeface="Wingdings" pitchFamily="2" charset="2"/>
              <a:buNone/>
            </a:pPr>
            <a:r>
              <a:rPr lang="en-US" altLang="zh-CN" sz="1867" dirty="0"/>
              <a:t>Enter tow integers {end-of-file to end): </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6450" name="Rectangle 2"/>
          <p:cNvSpPr>
            <a:spLocks noGrp="1" noChangeArrowheads="1"/>
          </p:cNvSpPr>
          <p:nvPr>
            <p:ph type="title"/>
          </p:nvPr>
        </p:nvSpPr>
        <p:spPr/>
        <p:txBody>
          <a:bodyPr/>
          <a:lstStyle/>
          <a:p>
            <a:pPr eaLnBrk="1" hangingPunct="1">
              <a:defRPr/>
            </a:pPr>
            <a:r>
              <a:rPr lang="zh-CN" altLang="en-US" dirty="0"/>
              <a:t>异常实例二</a:t>
            </a:r>
          </a:p>
        </p:txBody>
      </p:sp>
      <p:sp>
        <p:nvSpPr>
          <p:cNvPr id="483331" name="Rectangle 3"/>
          <p:cNvSpPr>
            <a:spLocks noGrp="1" noChangeArrowheads="1"/>
          </p:cNvSpPr>
          <p:nvPr>
            <p:ph idx="4294967295"/>
          </p:nvPr>
        </p:nvSpPr>
        <p:spPr>
          <a:xfrm>
            <a:off x="0" y="1343025"/>
            <a:ext cx="2971800" cy="1830388"/>
          </a:xfrm>
        </p:spPr>
        <p:txBody>
          <a:bodyPr>
            <a:normAutofit lnSpcReduction="10000"/>
          </a:bodyPr>
          <a:lstStyle/>
          <a:p>
            <a:pPr eaLnBrk="1" hangingPunct="1">
              <a:buFont typeface="Wingdings" pitchFamily="2" charset="2"/>
              <a:buNone/>
            </a:pPr>
            <a:r>
              <a:rPr lang="en-US" altLang="zh-CN" sz="1867" dirty="0" err="1"/>
              <a:t>int</a:t>
            </a:r>
            <a:r>
              <a:rPr lang="en-US" altLang="zh-CN" sz="1867" dirty="0"/>
              <a:t> Div(</a:t>
            </a:r>
            <a:r>
              <a:rPr lang="en-US" altLang="zh-CN" sz="1867" dirty="0" err="1"/>
              <a:t>int</a:t>
            </a:r>
            <a:r>
              <a:rPr lang="en-US" altLang="zh-CN" sz="1867" dirty="0"/>
              <a:t> x, </a:t>
            </a:r>
            <a:r>
              <a:rPr lang="en-US" altLang="zh-CN" sz="1867" dirty="0" err="1"/>
              <a:t>int</a:t>
            </a:r>
            <a:r>
              <a:rPr lang="en-US" altLang="zh-CN" sz="1867" dirty="0"/>
              <a:t> y)</a:t>
            </a:r>
          </a:p>
          <a:p>
            <a:pPr eaLnBrk="1" hangingPunct="1">
              <a:buFont typeface="Wingdings" pitchFamily="2" charset="2"/>
              <a:buNone/>
            </a:pPr>
            <a:r>
              <a:rPr lang="en-US" altLang="zh-CN" sz="1867" dirty="0"/>
              <a:t>{ </a:t>
            </a:r>
          </a:p>
          <a:p>
            <a:pPr eaLnBrk="1" hangingPunct="1">
              <a:buFont typeface="Wingdings" pitchFamily="2" charset="2"/>
              <a:buNone/>
            </a:pPr>
            <a:r>
              <a:rPr lang="en-US" altLang="zh-CN" sz="1867" dirty="0"/>
              <a:t>     if (y==0) throw y;</a:t>
            </a:r>
          </a:p>
          <a:p>
            <a:pPr eaLnBrk="1" hangingPunct="1">
              <a:buFont typeface="Wingdings" pitchFamily="2" charset="2"/>
              <a:buNone/>
            </a:pPr>
            <a:r>
              <a:rPr lang="en-US" altLang="zh-CN" sz="1867" dirty="0"/>
              <a:t>      return x/y;</a:t>
            </a:r>
          </a:p>
          <a:p>
            <a:pPr eaLnBrk="1" hangingPunct="1">
              <a:buFont typeface="Wingdings" pitchFamily="2" charset="2"/>
              <a:buNone/>
            </a:pPr>
            <a:r>
              <a:rPr lang="en-US" altLang="zh-CN" sz="1867" dirty="0"/>
              <a:t>}</a:t>
            </a:r>
          </a:p>
        </p:txBody>
      </p:sp>
      <p:sp>
        <p:nvSpPr>
          <p:cNvPr id="7" name="灯片编号占位符 6"/>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338</a:t>
            </a:fld>
            <a:endParaRPr kumimoji="0" lang="en-US"/>
          </a:p>
        </p:txBody>
      </p:sp>
      <p:sp>
        <p:nvSpPr>
          <p:cNvPr id="5" name="矩形 4"/>
          <p:cNvSpPr/>
          <p:nvPr/>
        </p:nvSpPr>
        <p:spPr>
          <a:xfrm>
            <a:off x="809627" y="3309092"/>
            <a:ext cx="6096000" cy="3252878"/>
          </a:xfrm>
          <a:prstGeom prst="rect">
            <a:avLst/>
          </a:prstGeom>
        </p:spPr>
        <p:txBody>
          <a:bodyPr>
            <a:spAutoFit/>
          </a:bodyPr>
          <a:lstStyle/>
          <a:p>
            <a:pPr eaLnBrk="1" hangingPunct="1">
              <a:buFont typeface="Wingdings" pitchFamily="2" charset="2"/>
              <a:buNone/>
            </a:pPr>
            <a:r>
              <a:rPr lang="en-US" altLang="zh-CN" sz="1867" dirty="0" err="1"/>
              <a:t>int</a:t>
            </a:r>
            <a:r>
              <a:rPr lang="en-US" altLang="zh-CN" sz="1867" dirty="0"/>
              <a:t> main()</a:t>
            </a:r>
          </a:p>
          <a:p>
            <a:pPr eaLnBrk="1" hangingPunct="1">
              <a:buFont typeface="Wingdings" pitchFamily="2" charset="2"/>
              <a:buNone/>
            </a:pPr>
            <a:r>
              <a:rPr lang="en-US" altLang="zh-CN" sz="1867" dirty="0"/>
              <a:t>{</a:t>
            </a:r>
          </a:p>
          <a:p>
            <a:pPr eaLnBrk="1" hangingPunct="1">
              <a:buFont typeface="Wingdings" pitchFamily="2" charset="2"/>
              <a:buNone/>
            </a:pPr>
            <a:r>
              <a:rPr lang="en-US" altLang="zh-CN" sz="1867" dirty="0"/>
              <a:t>     try   { </a:t>
            </a:r>
          </a:p>
          <a:p>
            <a:pPr eaLnBrk="1" hangingPunct="1">
              <a:buFont typeface="Wingdings" pitchFamily="2" charset="2"/>
              <a:buNone/>
            </a:pPr>
            <a:r>
              <a:rPr lang="en-US" altLang="zh-CN" sz="1867" dirty="0"/>
              <a:t>          </a:t>
            </a:r>
            <a:r>
              <a:rPr lang="en-US" altLang="zh-CN" sz="1867" dirty="0" err="1"/>
              <a:t>cout</a:t>
            </a:r>
            <a:r>
              <a:rPr lang="en-US" altLang="zh-CN" sz="1867" dirty="0"/>
              <a:t> &lt;&lt; Div(6,3) &lt;&lt; </a:t>
            </a:r>
            <a:r>
              <a:rPr lang="en-US" altLang="zh-CN" sz="1867" dirty="0" err="1"/>
              <a:t>endl</a:t>
            </a:r>
            <a:r>
              <a:rPr lang="en-US" altLang="zh-CN" sz="1867" dirty="0"/>
              <a:t>;</a:t>
            </a:r>
          </a:p>
          <a:p>
            <a:pPr eaLnBrk="1" hangingPunct="1">
              <a:buFont typeface="Wingdings" pitchFamily="2" charset="2"/>
              <a:buNone/>
            </a:pPr>
            <a:r>
              <a:rPr lang="en-US" altLang="zh-CN" sz="1867" dirty="0"/>
              <a:t>          </a:t>
            </a:r>
            <a:r>
              <a:rPr lang="en-US" altLang="zh-CN" sz="1867" dirty="0" err="1"/>
              <a:t>cout</a:t>
            </a:r>
            <a:r>
              <a:rPr lang="en-US" altLang="zh-CN" sz="1867" dirty="0"/>
              <a:t> &lt;&lt; Div(10,0) &lt;&lt; </a:t>
            </a:r>
            <a:r>
              <a:rPr lang="en-US" altLang="zh-CN" sz="1867" dirty="0" err="1"/>
              <a:t>endl</a:t>
            </a:r>
            <a:r>
              <a:rPr lang="en-US" altLang="zh-CN" sz="1867" dirty="0"/>
              <a:t>;</a:t>
            </a:r>
          </a:p>
          <a:p>
            <a:pPr eaLnBrk="1" hangingPunct="1">
              <a:buFont typeface="Wingdings" pitchFamily="2" charset="2"/>
              <a:buNone/>
            </a:pPr>
            <a:r>
              <a:rPr lang="en-US" altLang="zh-CN" sz="1867" dirty="0"/>
              <a:t>          </a:t>
            </a:r>
            <a:r>
              <a:rPr lang="en-US" altLang="zh-CN" sz="1867" dirty="0" err="1"/>
              <a:t>cout</a:t>
            </a:r>
            <a:r>
              <a:rPr lang="en-US" altLang="zh-CN" sz="1867" dirty="0"/>
              <a:t> &lt;&lt; Div(5,2) &lt;&lt; </a:t>
            </a:r>
            <a:r>
              <a:rPr lang="en-US" altLang="zh-CN" sz="1867" dirty="0" err="1"/>
              <a:t>endl</a:t>
            </a:r>
            <a:r>
              <a:rPr lang="en-US" altLang="zh-CN" sz="1867" dirty="0"/>
              <a:t>;</a:t>
            </a:r>
          </a:p>
          <a:p>
            <a:pPr eaLnBrk="1" hangingPunct="1">
              <a:buFont typeface="Wingdings" pitchFamily="2" charset="2"/>
              <a:buNone/>
            </a:pPr>
            <a:r>
              <a:rPr lang="en-US" altLang="zh-CN" sz="1867" dirty="0"/>
              <a:t>     }</a:t>
            </a:r>
          </a:p>
          <a:p>
            <a:pPr eaLnBrk="1" hangingPunct="1">
              <a:buFont typeface="Wingdings" pitchFamily="2" charset="2"/>
              <a:buNone/>
            </a:pPr>
            <a:r>
              <a:rPr lang="en-US" altLang="zh-CN" sz="1867" dirty="0"/>
              <a:t>     catch (</a:t>
            </a:r>
            <a:r>
              <a:rPr lang="en-US" altLang="zh-CN" sz="1867" dirty="0" err="1"/>
              <a:t>int</a:t>
            </a:r>
            <a:r>
              <a:rPr lang="en-US" altLang="zh-CN" sz="1867" dirty="0"/>
              <a:t>) {  </a:t>
            </a:r>
            <a:r>
              <a:rPr lang="en-US" altLang="zh-CN" sz="1867" dirty="0" err="1"/>
              <a:t>cout</a:t>
            </a:r>
            <a:r>
              <a:rPr lang="en-US" altLang="zh-CN" sz="1867" dirty="0"/>
              <a:t> &lt;&lt; "divide by zero" &lt;&lt; </a:t>
            </a:r>
            <a:r>
              <a:rPr lang="en-US" altLang="zh-CN" sz="1867" dirty="0" err="1"/>
              <a:t>endl</a:t>
            </a:r>
            <a:r>
              <a:rPr lang="en-US" altLang="zh-CN" sz="1867" dirty="0"/>
              <a:t>;  }</a:t>
            </a:r>
          </a:p>
          <a:p>
            <a:pPr eaLnBrk="1" hangingPunct="1">
              <a:buFont typeface="Wingdings" pitchFamily="2" charset="2"/>
              <a:buNone/>
            </a:pPr>
            <a:r>
              <a:rPr lang="en-US" altLang="zh-CN" sz="1867" dirty="0"/>
              <a:t>     </a:t>
            </a:r>
            <a:r>
              <a:rPr lang="en-US" altLang="zh-CN" sz="1867" dirty="0" err="1"/>
              <a:t>cout</a:t>
            </a:r>
            <a:r>
              <a:rPr lang="en-US" altLang="zh-CN" sz="1867" dirty="0"/>
              <a:t> &lt;&lt; "It’s Over" &lt;&lt; </a:t>
            </a:r>
            <a:r>
              <a:rPr lang="en-US" altLang="zh-CN" sz="1867" dirty="0" err="1"/>
              <a:t>endl</a:t>
            </a:r>
            <a:r>
              <a:rPr lang="en-US" altLang="zh-CN" sz="1867" dirty="0"/>
              <a:t>;</a:t>
            </a:r>
          </a:p>
          <a:p>
            <a:pPr eaLnBrk="1" hangingPunct="1">
              <a:buFont typeface="Wingdings" pitchFamily="2" charset="2"/>
              <a:buNone/>
            </a:pPr>
            <a:r>
              <a:rPr lang="en-US" altLang="zh-CN" sz="1867" dirty="0"/>
              <a:t>     return 0;</a:t>
            </a:r>
          </a:p>
          <a:p>
            <a:pPr eaLnBrk="1" hangingPunct="1">
              <a:buFont typeface="Wingdings" pitchFamily="2" charset="2"/>
              <a:buNone/>
            </a:pPr>
            <a:r>
              <a:rPr lang="en-US" altLang="zh-CN" sz="1867" dirty="0"/>
              <a:t>}</a:t>
            </a:r>
          </a:p>
        </p:txBody>
      </p:sp>
      <p:sp>
        <p:nvSpPr>
          <p:cNvPr id="6" name="Text Box 4"/>
          <p:cNvSpPr txBox="1">
            <a:spLocks noChangeArrowheads="1"/>
          </p:cNvSpPr>
          <p:nvPr/>
        </p:nvSpPr>
        <p:spPr bwMode="auto">
          <a:xfrm>
            <a:off x="6924675" y="3932767"/>
            <a:ext cx="2400300" cy="989823"/>
          </a:xfrm>
          <a:prstGeom prst="rect">
            <a:avLst/>
          </a:prstGeom>
          <a:noFill/>
          <a:ln w="12700" cap="sq" algn="ctr">
            <a:solidFill>
              <a:schemeClr val="tx1"/>
            </a:solidFill>
            <a:miter lim="800000"/>
            <a:headEnd type="none" w="sm" len="sm"/>
            <a:tailEnd type="none" w="sm" len="sm"/>
          </a:ln>
        </p:spPr>
        <p:txBody>
          <a:bodyPr wrap="square">
            <a:spAutoFit/>
          </a:bodyPr>
          <a:lstStyle/>
          <a:p>
            <a:pPr>
              <a:lnSpc>
                <a:spcPct val="70000"/>
              </a:lnSpc>
              <a:spcBef>
                <a:spcPct val="50000"/>
              </a:spcBef>
            </a:pPr>
            <a:r>
              <a:rPr lang="en-US" altLang="zh-CN" sz="1867" dirty="0"/>
              <a:t>2</a:t>
            </a:r>
          </a:p>
          <a:p>
            <a:pPr>
              <a:lnSpc>
                <a:spcPct val="70000"/>
              </a:lnSpc>
              <a:spcBef>
                <a:spcPct val="50000"/>
              </a:spcBef>
            </a:pPr>
            <a:r>
              <a:rPr lang="en-US" altLang="zh-CN" sz="1867" b="1" dirty="0"/>
              <a:t>divide by zero</a:t>
            </a:r>
          </a:p>
          <a:p>
            <a:pPr>
              <a:lnSpc>
                <a:spcPct val="70000"/>
              </a:lnSpc>
              <a:spcBef>
                <a:spcPct val="50000"/>
              </a:spcBef>
            </a:pPr>
            <a:r>
              <a:rPr lang="en-US" altLang="zh-CN" sz="1867" b="1" dirty="0"/>
              <a:t>It’s Over</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edge">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3666" name="Rectangle 2"/>
          <p:cNvSpPr>
            <a:spLocks noGrp="1" noChangeArrowheads="1"/>
          </p:cNvSpPr>
          <p:nvPr>
            <p:ph type="title"/>
          </p:nvPr>
        </p:nvSpPr>
        <p:spPr/>
        <p:txBody>
          <a:bodyPr/>
          <a:lstStyle/>
          <a:p>
            <a:pPr eaLnBrk="1" hangingPunct="1">
              <a:defRPr/>
            </a:pPr>
            <a:r>
              <a:rPr lang="zh-CN" altLang="en-US" dirty="0"/>
              <a:t>带异常处理的解一元二次方程</a:t>
            </a:r>
          </a:p>
        </p:txBody>
      </p:sp>
      <p:sp>
        <p:nvSpPr>
          <p:cNvPr id="485379" name="Rectangle 3"/>
          <p:cNvSpPr>
            <a:spLocks noGrp="1" noChangeArrowheads="1"/>
          </p:cNvSpPr>
          <p:nvPr>
            <p:ph idx="4294967295"/>
          </p:nvPr>
        </p:nvSpPr>
        <p:spPr>
          <a:xfrm>
            <a:off x="0" y="1533525"/>
            <a:ext cx="4552950" cy="4514850"/>
          </a:xfrm>
          <a:ln w="3175">
            <a:solidFill>
              <a:schemeClr val="tx1"/>
            </a:solidFill>
          </a:ln>
        </p:spPr>
        <p:txBody>
          <a:bodyPr>
            <a:normAutofit fontScale="70000" lnSpcReduction="20000"/>
          </a:bodyPr>
          <a:lstStyle/>
          <a:p>
            <a:pPr eaLnBrk="1" hangingPunct="1">
              <a:lnSpc>
                <a:spcPct val="80000"/>
              </a:lnSpc>
              <a:buFont typeface="Wingdings" pitchFamily="2" charset="2"/>
              <a:buNone/>
            </a:pPr>
            <a:r>
              <a:rPr lang="en-US" altLang="zh-CN" sz="1867" dirty="0"/>
              <a:t>#include &lt;</a:t>
            </a:r>
            <a:r>
              <a:rPr lang="en-US" altLang="zh-CN" sz="1867" dirty="0" err="1"/>
              <a:t>iostream</a:t>
            </a:r>
            <a:r>
              <a:rPr lang="en-US" altLang="zh-CN" sz="1867" dirty="0"/>
              <a:t>&gt;</a:t>
            </a:r>
          </a:p>
          <a:p>
            <a:pPr eaLnBrk="1" hangingPunct="1">
              <a:lnSpc>
                <a:spcPct val="80000"/>
              </a:lnSpc>
              <a:buFont typeface="Wingdings" pitchFamily="2" charset="2"/>
              <a:buNone/>
            </a:pPr>
            <a:r>
              <a:rPr lang="en-US" altLang="zh-CN" sz="1867" dirty="0"/>
              <a:t>#include &lt;</a:t>
            </a:r>
            <a:r>
              <a:rPr lang="en-US" altLang="zh-CN" sz="1867" dirty="0" err="1"/>
              <a:t>cmath</a:t>
            </a:r>
            <a:r>
              <a:rPr lang="en-US" altLang="zh-CN" sz="1867" dirty="0"/>
              <a:t>&gt;</a:t>
            </a:r>
          </a:p>
          <a:p>
            <a:pPr eaLnBrk="1" hangingPunct="1">
              <a:lnSpc>
                <a:spcPct val="80000"/>
              </a:lnSpc>
              <a:buFont typeface="Wingdings" pitchFamily="2" charset="2"/>
              <a:buNone/>
            </a:pPr>
            <a:r>
              <a:rPr lang="en-US" altLang="zh-CN" sz="1867" dirty="0"/>
              <a:t>using namespace std;</a:t>
            </a:r>
          </a:p>
          <a:p>
            <a:pPr eaLnBrk="1" hangingPunct="1">
              <a:lnSpc>
                <a:spcPct val="80000"/>
              </a:lnSpc>
              <a:buFont typeface="Wingdings" pitchFamily="2" charset="2"/>
              <a:buNone/>
            </a:pPr>
            <a:endParaRPr lang="en-US" altLang="zh-CN" sz="1867" dirty="0"/>
          </a:p>
          <a:p>
            <a:pPr eaLnBrk="1" hangingPunct="1">
              <a:lnSpc>
                <a:spcPct val="80000"/>
              </a:lnSpc>
              <a:buFont typeface="Wingdings" pitchFamily="2" charset="2"/>
              <a:buNone/>
            </a:pPr>
            <a:r>
              <a:rPr lang="en-US" altLang="zh-CN" sz="1867" dirty="0"/>
              <a:t>class </a:t>
            </a:r>
            <a:r>
              <a:rPr lang="en-US" altLang="zh-CN" sz="1867" dirty="0" err="1"/>
              <a:t>noRoot</a:t>
            </a:r>
            <a:r>
              <a:rPr lang="en-US" altLang="zh-CN" sz="1867" dirty="0"/>
              <a:t> {};</a:t>
            </a:r>
          </a:p>
          <a:p>
            <a:pPr eaLnBrk="1" hangingPunct="1">
              <a:lnSpc>
                <a:spcPct val="80000"/>
              </a:lnSpc>
              <a:buFont typeface="Wingdings" pitchFamily="2" charset="2"/>
              <a:buNone/>
            </a:pPr>
            <a:r>
              <a:rPr lang="en-US" altLang="zh-CN" sz="1867" dirty="0"/>
              <a:t>class </a:t>
            </a:r>
            <a:r>
              <a:rPr lang="en-US" altLang="zh-CN" sz="1867" dirty="0" err="1"/>
              <a:t>divByZero</a:t>
            </a:r>
            <a:r>
              <a:rPr lang="en-US" altLang="zh-CN" sz="1867" dirty="0"/>
              <a:t> {};</a:t>
            </a:r>
          </a:p>
          <a:p>
            <a:pPr eaLnBrk="1" hangingPunct="1">
              <a:lnSpc>
                <a:spcPct val="80000"/>
              </a:lnSpc>
              <a:buFont typeface="Wingdings" pitchFamily="2" charset="2"/>
              <a:buNone/>
            </a:pPr>
            <a:endParaRPr lang="en-US" altLang="zh-CN" sz="1867" dirty="0"/>
          </a:p>
          <a:p>
            <a:pPr eaLnBrk="1" hangingPunct="1">
              <a:lnSpc>
                <a:spcPct val="80000"/>
              </a:lnSpc>
              <a:buFont typeface="Wingdings" pitchFamily="2" charset="2"/>
              <a:buNone/>
            </a:pPr>
            <a:r>
              <a:rPr lang="en-US" altLang="zh-CN" sz="1867" dirty="0"/>
              <a:t>double </a:t>
            </a:r>
            <a:r>
              <a:rPr lang="en-US" altLang="zh-CN" sz="1867" dirty="0" err="1"/>
              <a:t>Sqrt</a:t>
            </a:r>
            <a:r>
              <a:rPr lang="en-US" altLang="zh-CN" sz="1867" dirty="0"/>
              <a:t>(double x)</a:t>
            </a:r>
          </a:p>
          <a:p>
            <a:pPr eaLnBrk="1" hangingPunct="1">
              <a:lnSpc>
                <a:spcPct val="80000"/>
              </a:lnSpc>
              <a:buFont typeface="Wingdings" pitchFamily="2" charset="2"/>
              <a:buNone/>
            </a:pPr>
            <a:r>
              <a:rPr lang="en-US" altLang="zh-CN" sz="1867" dirty="0"/>
              <a:t>{</a:t>
            </a:r>
          </a:p>
          <a:p>
            <a:pPr eaLnBrk="1" hangingPunct="1">
              <a:lnSpc>
                <a:spcPct val="80000"/>
              </a:lnSpc>
              <a:buFont typeface="Wingdings" pitchFamily="2" charset="2"/>
              <a:buNone/>
            </a:pPr>
            <a:r>
              <a:rPr lang="en-US" altLang="zh-CN" sz="1867" dirty="0"/>
              <a:t> 	if (x &lt; 0) throw </a:t>
            </a:r>
            <a:r>
              <a:rPr lang="en-US" altLang="zh-CN" sz="1867" dirty="0" err="1"/>
              <a:t>noRoot</a:t>
            </a:r>
            <a:r>
              <a:rPr lang="en-US" altLang="zh-CN" sz="1867" dirty="0"/>
              <a:t>();</a:t>
            </a:r>
          </a:p>
          <a:p>
            <a:pPr eaLnBrk="1" hangingPunct="1">
              <a:lnSpc>
                <a:spcPct val="80000"/>
              </a:lnSpc>
              <a:buFont typeface="Wingdings" pitchFamily="2" charset="2"/>
              <a:buNone/>
            </a:pPr>
            <a:r>
              <a:rPr lang="en-US" altLang="zh-CN" sz="1867" dirty="0"/>
              <a:t>	return </a:t>
            </a:r>
            <a:r>
              <a:rPr lang="en-US" altLang="zh-CN" sz="1867" dirty="0" err="1"/>
              <a:t>sqrt</a:t>
            </a:r>
            <a:r>
              <a:rPr lang="en-US" altLang="zh-CN" sz="1867" dirty="0"/>
              <a:t>(x);</a:t>
            </a:r>
          </a:p>
          <a:p>
            <a:pPr eaLnBrk="1" hangingPunct="1">
              <a:lnSpc>
                <a:spcPct val="80000"/>
              </a:lnSpc>
              <a:buFont typeface="Wingdings" pitchFamily="2" charset="2"/>
              <a:buNone/>
            </a:pPr>
            <a:r>
              <a:rPr lang="en-US" altLang="zh-CN" sz="1867" dirty="0"/>
              <a:t>}</a:t>
            </a:r>
          </a:p>
          <a:p>
            <a:pPr eaLnBrk="1" hangingPunct="1">
              <a:lnSpc>
                <a:spcPct val="80000"/>
              </a:lnSpc>
              <a:buFont typeface="Wingdings" pitchFamily="2" charset="2"/>
              <a:buNone/>
            </a:pPr>
            <a:endParaRPr lang="en-US" altLang="zh-CN" sz="1867" dirty="0"/>
          </a:p>
          <a:p>
            <a:pPr eaLnBrk="1" hangingPunct="1">
              <a:lnSpc>
                <a:spcPct val="80000"/>
              </a:lnSpc>
              <a:buFont typeface="Wingdings" pitchFamily="2" charset="2"/>
              <a:buNone/>
            </a:pPr>
            <a:r>
              <a:rPr lang="en-US" altLang="zh-CN" sz="1867" dirty="0"/>
              <a:t>double div(double x, double y)</a:t>
            </a:r>
          </a:p>
          <a:p>
            <a:pPr eaLnBrk="1" hangingPunct="1">
              <a:lnSpc>
                <a:spcPct val="80000"/>
              </a:lnSpc>
              <a:buFont typeface="Wingdings" pitchFamily="2" charset="2"/>
              <a:buNone/>
            </a:pPr>
            <a:r>
              <a:rPr lang="en-US" altLang="zh-CN" sz="1867" dirty="0"/>
              <a:t>{</a:t>
            </a:r>
          </a:p>
          <a:p>
            <a:pPr eaLnBrk="1" hangingPunct="1">
              <a:lnSpc>
                <a:spcPct val="80000"/>
              </a:lnSpc>
              <a:buFont typeface="Wingdings" pitchFamily="2" charset="2"/>
              <a:buNone/>
            </a:pPr>
            <a:r>
              <a:rPr lang="en-US" altLang="zh-CN" sz="1867" dirty="0"/>
              <a:t>	if (y == 0) throw </a:t>
            </a:r>
            <a:r>
              <a:rPr lang="en-US" altLang="zh-CN" sz="1867" dirty="0" err="1"/>
              <a:t>divByZero</a:t>
            </a:r>
            <a:r>
              <a:rPr lang="en-US" altLang="zh-CN" sz="1867" dirty="0"/>
              <a:t>();</a:t>
            </a:r>
          </a:p>
          <a:p>
            <a:pPr eaLnBrk="1" hangingPunct="1">
              <a:lnSpc>
                <a:spcPct val="80000"/>
              </a:lnSpc>
              <a:buFont typeface="Wingdings" pitchFamily="2" charset="2"/>
              <a:buNone/>
            </a:pPr>
            <a:r>
              <a:rPr lang="en-US" altLang="zh-CN" sz="1867" dirty="0"/>
              <a:t>	return x / y;</a:t>
            </a:r>
          </a:p>
          <a:p>
            <a:pPr eaLnBrk="1" hangingPunct="1">
              <a:lnSpc>
                <a:spcPct val="80000"/>
              </a:lnSpc>
              <a:buFont typeface="Wingdings" pitchFamily="2" charset="2"/>
              <a:buNone/>
            </a:pPr>
            <a:r>
              <a:rPr lang="en-US" altLang="zh-CN" sz="1867" dirty="0"/>
              <a:t>}</a:t>
            </a:r>
          </a:p>
        </p:txBody>
      </p:sp>
      <p:sp>
        <p:nvSpPr>
          <p:cNvPr id="5" name="灯片编号占位符 4"/>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339</a:t>
            </a:fld>
            <a:endParaRPr kumimoji="0" lang="en-US"/>
          </a:p>
        </p:txBody>
      </p:sp>
      <p:sp>
        <p:nvSpPr>
          <p:cNvPr id="4" name="矩形 3"/>
          <p:cNvSpPr/>
          <p:nvPr/>
        </p:nvSpPr>
        <p:spPr>
          <a:xfrm>
            <a:off x="4991102" y="1333501"/>
            <a:ext cx="7019925" cy="5551456"/>
          </a:xfrm>
          <a:prstGeom prst="rect">
            <a:avLst/>
          </a:prstGeom>
          <a:ln w="3175">
            <a:solidFill>
              <a:schemeClr val="tx1"/>
            </a:solidFill>
          </a:ln>
        </p:spPr>
        <p:txBody>
          <a:bodyPr wrap="square">
            <a:spAutoFit/>
          </a:bodyPr>
          <a:lstStyle/>
          <a:p>
            <a:pPr eaLnBrk="1" hangingPunct="1">
              <a:buFont typeface="Wingdings" pitchFamily="2" charset="2"/>
              <a:buNone/>
            </a:pPr>
            <a:r>
              <a:rPr lang="en-US" altLang="zh-CN" sz="1867" dirty="0" err="1"/>
              <a:t>int</a:t>
            </a:r>
            <a:r>
              <a:rPr lang="en-US" altLang="zh-CN" sz="1867" dirty="0"/>
              <a:t> main()</a:t>
            </a:r>
          </a:p>
          <a:p>
            <a:pPr eaLnBrk="1" hangingPunct="1">
              <a:buFont typeface="Wingdings" pitchFamily="2" charset="2"/>
              <a:buNone/>
            </a:pPr>
            <a:r>
              <a:rPr lang="en-US" altLang="zh-CN" sz="1867" dirty="0"/>
              <a:t>{  </a:t>
            </a:r>
          </a:p>
          <a:p>
            <a:pPr eaLnBrk="1" hangingPunct="1">
              <a:buFont typeface="Wingdings" pitchFamily="2" charset="2"/>
              <a:buNone/>
            </a:pPr>
            <a:r>
              <a:rPr lang="en-US" altLang="zh-CN" sz="1867" dirty="0"/>
              <a:t>    double a, b, c, x1, x2, </a:t>
            </a:r>
            <a:r>
              <a:rPr lang="en-US" altLang="zh-CN" sz="1867" dirty="0" err="1"/>
              <a:t>dlt</a:t>
            </a:r>
            <a:r>
              <a:rPr lang="en-US" altLang="zh-CN" sz="1867" dirty="0"/>
              <a:t>;</a:t>
            </a:r>
          </a:p>
          <a:p>
            <a:pPr eaLnBrk="1" hangingPunct="1">
              <a:buFont typeface="Wingdings" pitchFamily="2" charset="2"/>
              <a:buNone/>
            </a:pPr>
            <a:endParaRPr lang="en-US" altLang="zh-CN" sz="1867" dirty="0"/>
          </a:p>
          <a:p>
            <a:pPr eaLnBrk="1" hangingPunct="1">
              <a:buFont typeface="Wingdings" pitchFamily="2" charset="2"/>
              <a:buNone/>
            </a:pPr>
            <a:r>
              <a:rPr lang="en-US" altLang="zh-CN" sz="1867" dirty="0"/>
              <a:t>    </a:t>
            </a:r>
            <a:r>
              <a:rPr lang="en-US" altLang="zh-CN" sz="1867" dirty="0" err="1"/>
              <a:t>cout</a:t>
            </a:r>
            <a:r>
              <a:rPr lang="en-US" altLang="zh-CN" sz="1867" dirty="0"/>
              <a:t> &lt;&lt; "</a:t>
            </a:r>
            <a:r>
              <a:rPr lang="zh-CN" altLang="en-US" sz="1867" dirty="0"/>
              <a:t>请输入</a:t>
            </a:r>
            <a:r>
              <a:rPr lang="en-US" altLang="zh-CN" sz="1867" dirty="0"/>
              <a:t>3</a:t>
            </a:r>
            <a:r>
              <a:rPr lang="zh-CN" altLang="en-US" sz="1867" dirty="0"/>
              <a:t>个参数：</a:t>
            </a:r>
            <a:r>
              <a:rPr lang="en-US" altLang="zh-CN" sz="1867" dirty="0"/>
              <a:t>" &lt;&lt; </a:t>
            </a:r>
            <a:r>
              <a:rPr lang="en-US" altLang="zh-CN" sz="1867" dirty="0" err="1"/>
              <a:t>endl</a:t>
            </a:r>
            <a:r>
              <a:rPr lang="en-US" altLang="zh-CN" sz="1867" dirty="0"/>
              <a:t>;</a:t>
            </a:r>
          </a:p>
          <a:p>
            <a:pPr eaLnBrk="1" hangingPunct="1">
              <a:buFont typeface="Wingdings" pitchFamily="2" charset="2"/>
              <a:buNone/>
            </a:pPr>
            <a:r>
              <a:rPr lang="en-US" altLang="zh-CN" sz="1867" dirty="0"/>
              <a:t>    </a:t>
            </a:r>
            <a:r>
              <a:rPr lang="en-US" altLang="zh-CN" sz="1867" dirty="0" err="1"/>
              <a:t>cin</a:t>
            </a:r>
            <a:r>
              <a:rPr lang="en-US" altLang="zh-CN" sz="1867" dirty="0"/>
              <a:t> &gt;&gt; a &gt;&gt; b &gt;&gt; c;</a:t>
            </a:r>
          </a:p>
          <a:p>
            <a:pPr eaLnBrk="1" hangingPunct="1">
              <a:buFont typeface="Wingdings" pitchFamily="2" charset="2"/>
              <a:buNone/>
            </a:pPr>
            <a:endParaRPr lang="en-US" altLang="zh-CN" sz="1867" dirty="0"/>
          </a:p>
          <a:p>
            <a:pPr eaLnBrk="1" hangingPunct="1">
              <a:buFont typeface="Wingdings" pitchFamily="2" charset="2"/>
              <a:buNone/>
            </a:pPr>
            <a:r>
              <a:rPr lang="en-US" altLang="zh-CN" sz="1867" dirty="0"/>
              <a:t>    </a:t>
            </a:r>
          </a:p>
          <a:p>
            <a:pPr eaLnBrk="1" hangingPunct="1">
              <a:buFont typeface="Wingdings" pitchFamily="2" charset="2"/>
              <a:buNone/>
            </a:pPr>
            <a:r>
              <a:rPr lang="en-US" altLang="zh-CN" sz="1867" dirty="0"/>
              <a:t>    try {</a:t>
            </a:r>
          </a:p>
          <a:p>
            <a:pPr eaLnBrk="1" hangingPunct="1">
              <a:buFont typeface="Wingdings" pitchFamily="2" charset="2"/>
              <a:buNone/>
            </a:pPr>
            <a:r>
              <a:rPr lang="en-US" altLang="zh-CN" sz="1867" dirty="0"/>
              <a:t>         </a:t>
            </a:r>
            <a:r>
              <a:rPr lang="en-US" altLang="zh-CN" sz="1867" dirty="0" err="1"/>
              <a:t>dlt</a:t>
            </a:r>
            <a:r>
              <a:rPr lang="en-US" altLang="zh-CN" sz="1867" dirty="0"/>
              <a:t> = </a:t>
            </a:r>
            <a:r>
              <a:rPr lang="en-US" altLang="zh-CN" sz="1867" dirty="0" err="1"/>
              <a:t>Sqrt</a:t>
            </a:r>
            <a:r>
              <a:rPr lang="en-US" altLang="zh-CN" sz="1867" dirty="0"/>
              <a:t>(b * b - 4 * a * c);</a:t>
            </a:r>
          </a:p>
          <a:p>
            <a:pPr eaLnBrk="1" hangingPunct="1">
              <a:buFont typeface="Wingdings" pitchFamily="2" charset="2"/>
              <a:buNone/>
            </a:pPr>
            <a:r>
              <a:rPr lang="en-US" altLang="zh-CN" sz="1867" dirty="0"/>
              <a:t>         x1 = div(-b + </a:t>
            </a:r>
            <a:r>
              <a:rPr lang="en-US" altLang="zh-CN" sz="1867" dirty="0" err="1"/>
              <a:t>dlt</a:t>
            </a:r>
            <a:r>
              <a:rPr lang="en-US" altLang="zh-CN" sz="1867" dirty="0"/>
              <a:t>,  2 * a); </a:t>
            </a:r>
          </a:p>
          <a:p>
            <a:pPr eaLnBrk="1" hangingPunct="1">
              <a:buFont typeface="Wingdings" pitchFamily="2" charset="2"/>
              <a:buNone/>
            </a:pPr>
            <a:r>
              <a:rPr lang="en-US" altLang="zh-CN" sz="1867" dirty="0"/>
              <a:t>         x2 = div(-b - </a:t>
            </a:r>
            <a:r>
              <a:rPr lang="en-US" altLang="zh-CN" sz="1867" dirty="0" err="1"/>
              <a:t>dlt</a:t>
            </a:r>
            <a:r>
              <a:rPr lang="en-US" altLang="zh-CN" sz="1867" dirty="0"/>
              <a:t>,  2 * a); </a:t>
            </a:r>
          </a:p>
          <a:p>
            <a:pPr eaLnBrk="1" hangingPunct="1">
              <a:buFont typeface="Wingdings" pitchFamily="2" charset="2"/>
              <a:buNone/>
            </a:pPr>
            <a:r>
              <a:rPr lang="en-US" altLang="zh-CN" sz="1867" dirty="0"/>
              <a:t>         </a:t>
            </a:r>
            <a:r>
              <a:rPr lang="en-US" altLang="zh-CN" sz="1867" dirty="0" err="1"/>
              <a:t>cout</a:t>
            </a:r>
            <a:r>
              <a:rPr lang="en-US" altLang="zh-CN" sz="1867" dirty="0"/>
              <a:t> &lt;&lt; "x1=" &lt;&lt; x1 &lt;&lt; "   x2=" &lt;&lt; x2 &lt;&lt; </a:t>
            </a:r>
            <a:r>
              <a:rPr lang="en-US" altLang="zh-CN" sz="1867" dirty="0" err="1"/>
              <a:t>endl</a:t>
            </a:r>
            <a:r>
              <a:rPr lang="en-US" altLang="zh-CN" sz="1867" dirty="0"/>
              <a:t>; </a:t>
            </a:r>
          </a:p>
          <a:p>
            <a:pPr eaLnBrk="1" hangingPunct="1">
              <a:buFont typeface="Wingdings" pitchFamily="2" charset="2"/>
              <a:buNone/>
            </a:pPr>
            <a:r>
              <a:rPr lang="en-US" altLang="zh-CN" sz="1867" dirty="0"/>
              <a:t>    }   catch (</a:t>
            </a:r>
            <a:r>
              <a:rPr lang="en-US" altLang="zh-CN" sz="1867" dirty="0" err="1"/>
              <a:t>noRoot</a:t>
            </a:r>
            <a:r>
              <a:rPr lang="en-US" altLang="zh-CN" sz="1867" dirty="0"/>
              <a:t>) { </a:t>
            </a:r>
            <a:r>
              <a:rPr lang="en-US" altLang="zh-CN" sz="1867" dirty="0" err="1"/>
              <a:t>cout</a:t>
            </a:r>
            <a:r>
              <a:rPr lang="en-US" altLang="zh-CN" sz="1867" dirty="0"/>
              <a:t> &lt;&lt; "</a:t>
            </a:r>
            <a:r>
              <a:rPr lang="zh-CN" altLang="en-US" sz="1867" dirty="0"/>
              <a:t>无根</a:t>
            </a:r>
            <a:r>
              <a:rPr lang="en-US" altLang="zh-CN" sz="1867" dirty="0"/>
              <a:t>" &lt;&lt; </a:t>
            </a:r>
            <a:r>
              <a:rPr lang="en-US" altLang="zh-CN" sz="1867" dirty="0" err="1"/>
              <a:t>endl</a:t>
            </a:r>
            <a:r>
              <a:rPr lang="en-US" altLang="zh-CN" sz="1867" dirty="0"/>
              <a:t>; }</a:t>
            </a:r>
          </a:p>
          <a:p>
            <a:pPr eaLnBrk="1" hangingPunct="1">
              <a:buFont typeface="Wingdings" pitchFamily="2" charset="2"/>
              <a:buNone/>
            </a:pPr>
            <a:r>
              <a:rPr lang="en-US" altLang="zh-CN" sz="1867" dirty="0"/>
              <a:t>        catch (</a:t>
            </a:r>
            <a:r>
              <a:rPr lang="en-US" altLang="zh-CN" sz="1867" dirty="0" err="1"/>
              <a:t>divByZero</a:t>
            </a:r>
            <a:r>
              <a:rPr lang="en-US" altLang="zh-CN" sz="1867" dirty="0"/>
              <a:t>) {</a:t>
            </a:r>
            <a:r>
              <a:rPr lang="en-US" altLang="zh-CN" sz="1867" dirty="0" err="1"/>
              <a:t>cout</a:t>
            </a:r>
            <a:r>
              <a:rPr lang="en-US" altLang="zh-CN" sz="1867" dirty="0"/>
              <a:t> &lt;&lt; "</a:t>
            </a:r>
            <a:r>
              <a:rPr lang="zh-CN" altLang="en-US" sz="1867" dirty="0"/>
              <a:t>不是一元二次方程</a:t>
            </a:r>
            <a:r>
              <a:rPr lang="en-US" altLang="zh-CN" sz="1867" dirty="0"/>
              <a:t>" &lt;&lt; </a:t>
            </a:r>
            <a:r>
              <a:rPr lang="en-US" altLang="zh-CN" sz="1867" dirty="0" err="1"/>
              <a:t>endl</a:t>
            </a:r>
            <a:r>
              <a:rPr lang="en-US" altLang="zh-CN" sz="1867" dirty="0"/>
              <a:t>; }</a:t>
            </a:r>
          </a:p>
          <a:p>
            <a:pPr eaLnBrk="1" hangingPunct="1">
              <a:buFont typeface="Wingdings" pitchFamily="2" charset="2"/>
              <a:buNone/>
            </a:pPr>
            <a:endParaRPr lang="en-US" altLang="zh-CN" sz="1867" dirty="0"/>
          </a:p>
          <a:p>
            <a:pPr eaLnBrk="1" hangingPunct="1">
              <a:buFont typeface="Wingdings" pitchFamily="2" charset="2"/>
              <a:buNone/>
            </a:pPr>
            <a:r>
              <a:rPr lang="en-US" altLang="zh-CN" sz="1867" dirty="0"/>
              <a:t>     return 0;</a:t>
            </a:r>
          </a:p>
          <a:p>
            <a:pPr eaLnBrk="1" hangingPunct="1">
              <a:buFont typeface="Wingdings" pitchFamily="2" charset="2"/>
              <a:buNone/>
            </a:pPr>
            <a:r>
              <a:rPr lang="en-US" altLang="zh-CN" sz="1867" dirty="0"/>
              <a:t>} </a:t>
            </a:r>
          </a:p>
        </p:txBody>
      </p:sp>
    </p:spTree>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3314" name="Rectangle 2"/>
          <p:cNvSpPr>
            <a:spLocks noGrp="1" noChangeArrowheads="1"/>
          </p:cNvSpPr>
          <p:nvPr>
            <p:ph type="title"/>
          </p:nvPr>
        </p:nvSpPr>
        <p:spPr/>
        <p:txBody>
          <a:bodyPr/>
          <a:lstStyle/>
          <a:p>
            <a:pPr eaLnBrk="1" hangingPunct="1">
              <a:defRPr/>
            </a:pPr>
            <a:r>
              <a:rPr lang="zh-CN" altLang="en-US" dirty="0"/>
              <a:t>有理数类的使用</a:t>
            </a:r>
          </a:p>
        </p:txBody>
      </p:sp>
      <p:sp>
        <p:nvSpPr>
          <p:cNvPr id="50179" name="Rectangle 4"/>
          <p:cNvSpPr>
            <a:spLocks noChangeArrowheads="1"/>
          </p:cNvSpPr>
          <p:nvPr/>
        </p:nvSpPr>
        <p:spPr bwMode="auto">
          <a:xfrm>
            <a:off x="914401" y="1582167"/>
            <a:ext cx="7524751" cy="4746236"/>
          </a:xfrm>
          <a:prstGeom prst="rect">
            <a:avLst/>
          </a:prstGeom>
          <a:noFill/>
          <a:ln w="12700" cap="sq" algn="ctr">
            <a:noFill/>
            <a:miter lim="800000"/>
            <a:headEnd type="none" w="sm" len="sm"/>
            <a:tailEnd type="none" w="sm" len="sm"/>
          </a:ln>
        </p:spPr>
        <p:txBody>
          <a:bodyPr wrap="square" anchor="ctr">
            <a:spAutoFit/>
          </a:bodyPr>
          <a:lstStyle/>
          <a:p>
            <a:pPr>
              <a:lnSpc>
                <a:spcPct val="130000"/>
              </a:lnSpc>
            </a:pPr>
            <a:r>
              <a:rPr lang="en-US" altLang="zh-CN" sz="1867" dirty="0">
                <a:latin typeface="微软雅黑" pitchFamily="34" charset="-122"/>
                <a:ea typeface="微软雅黑" pitchFamily="34" charset="-122"/>
              </a:rPr>
              <a:t>#include &lt;</a:t>
            </a:r>
            <a:r>
              <a:rPr lang="en-US" altLang="zh-CN" sz="1867" dirty="0" err="1">
                <a:latin typeface="微软雅黑" pitchFamily="34" charset="-122"/>
                <a:ea typeface="微软雅黑" pitchFamily="34" charset="-122"/>
              </a:rPr>
              <a:t>iostream</a:t>
            </a:r>
            <a:r>
              <a:rPr lang="en-US" altLang="zh-CN" sz="1867" dirty="0">
                <a:latin typeface="微软雅黑" pitchFamily="34" charset="-122"/>
                <a:ea typeface="微软雅黑" pitchFamily="34" charset="-122"/>
              </a:rPr>
              <a:t>&gt;</a:t>
            </a:r>
          </a:p>
          <a:p>
            <a:pPr>
              <a:lnSpc>
                <a:spcPct val="130000"/>
              </a:lnSpc>
            </a:pPr>
            <a:r>
              <a:rPr lang="en-US" altLang="zh-CN" sz="1867" dirty="0">
                <a:latin typeface="微软雅黑" pitchFamily="34" charset="-122"/>
                <a:ea typeface="微软雅黑" pitchFamily="34" charset="-122"/>
              </a:rPr>
              <a:t>using  namespace  std;</a:t>
            </a:r>
          </a:p>
          <a:p>
            <a:pPr>
              <a:lnSpc>
                <a:spcPct val="130000"/>
              </a:lnSpc>
            </a:pPr>
            <a:r>
              <a:rPr lang="en-US" altLang="zh-CN" sz="1867" dirty="0">
                <a:latin typeface="微软雅黑" pitchFamily="34" charset="-122"/>
                <a:ea typeface="微软雅黑" pitchFamily="34" charset="-122"/>
              </a:rPr>
              <a:t>#include "</a:t>
            </a:r>
            <a:r>
              <a:rPr lang="en-US" altLang="zh-CN" sz="1867" dirty="0" err="1">
                <a:latin typeface="微软雅黑" pitchFamily="34" charset="-122"/>
                <a:ea typeface="微软雅黑" pitchFamily="34" charset="-122"/>
              </a:rPr>
              <a:t>Rational.h</a:t>
            </a:r>
            <a:r>
              <a:rPr lang="en-US" altLang="zh-CN" sz="1867" dirty="0">
                <a:latin typeface="微软雅黑" pitchFamily="34" charset="-122"/>
                <a:ea typeface="微软雅黑" pitchFamily="34" charset="-122"/>
              </a:rPr>
              <a:t>”</a:t>
            </a:r>
            <a:endParaRPr lang="zh-CN" altLang="en-US" sz="1867" dirty="0">
              <a:latin typeface="微软雅黑" pitchFamily="34" charset="-122"/>
              <a:ea typeface="微软雅黑" pitchFamily="34" charset="-122"/>
            </a:endParaRPr>
          </a:p>
          <a:p>
            <a:pPr>
              <a:lnSpc>
                <a:spcPct val="130000"/>
              </a:lnSpc>
            </a:pP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main()</a:t>
            </a:r>
          </a:p>
          <a:p>
            <a:pPr>
              <a:lnSpc>
                <a:spcPct val="130000"/>
              </a:lnSpc>
            </a:pPr>
            <a:r>
              <a:rPr lang="en-US" altLang="zh-CN" sz="1867" dirty="0">
                <a:latin typeface="微软雅黑" pitchFamily="34" charset="-122"/>
                <a:ea typeface="微软雅黑" pitchFamily="34" charset="-122"/>
              </a:rPr>
              <a:t>{</a:t>
            </a:r>
          </a:p>
          <a:p>
            <a:pPr>
              <a:lnSpc>
                <a:spcPct val="13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n, d;</a:t>
            </a:r>
          </a:p>
          <a:p>
            <a:pPr>
              <a:lnSpc>
                <a:spcPct val="130000"/>
              </a:lnSpc>
            </a:pPr>
            <a:r>
              <a:rPr lang="en-US" altLang="zh-CN" sz="1867" dirty="0">
                <a:latin typeface="微软雅黑" pitchFamily="34" charset="-122"/>
                <a:ea typeface="微软雅黑" pitchFamily="34" charset="-122"/>
              </a:rPr>
              <a:t>      Rational r1, r2, r3; </a:t>
            </a:r>
          </a:p>
          <a:p>
            <a:pPr>
              <a:lnSpc>
                <a:spcPct val="12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a:t>
            </a:r>
            <a:r>
              <a:rPr lang="zh-CN" altLang="en-US" sz="1867" dirty="0">
                <a:latin typeface="微软雅黑" pitchFamily="34" charset="-122"/>
                <a:ea typeface="微软雅黑" pitchFamily="34" charset="-122"/>
              </a:rPr>
              <a:t>请输入第一个有理数（分子和分母）：</a:t>
            </a:r>
            <a:r>
              <a:rPr lang="en-US" altLang="zh-CN" sz="1867" dirty="0">
                <a:latin typeface="微软雅黑" pitchFamily="34" charset="-122"/>
                <a:ea typeface="微软雅黑" pitchFamily="34" charset="-122"/>
              </a:rPr>
              <a:t>"; </a:t>
            </a:r>
          </a:p>
          <a:p>
            <a:pPr>
              <a:lnSpc>
                <a:spcPct val="120000"/>
              </a:lnSpc>
            </a:pPr>
            <a:r>
              <a:rPr lang="en-US" altLang="zh-CN" sz="1867" dirty="0">
                <a:latin typeface="微软雅黑" pitchFamily="34" charset="-122"/>
                <a:ea typeface="微软雅黑" pitchFamily="34" charset="-122"/>
              </a:rPr>
              <a:t>      </a:t>
            </a:r>
            <a:r>
              <a:rPr lang="pt-BR" altLang="zh-CN" sz="1867" dirty="0">
                <a:latin typeface="微软雅黑" pitchFamily="34" charset="-122"/>
                <a:ea typeface="微软雅黑" pitchFamily="34" charset="-122"/>
              </a:rPr>
              <a:t>cin &gt;&gt; n &gt;&gt; d;</a:t>
            </a:r>
          </a:p>
          <a:p>
            <a:pPr>
              <a:lnSpc>
                <a:spcPct val="120000"/>
              </a:lnSpc>
            </a:pPr>
            <a:r>
              <a:rPr lang="pt-BR" altLang="zh-CN" sz="1867" dirty="0">
                <a:latin typeface="微软雅黑" pitchFamily="34" charset="-122"/>
                <a:ea typeface="微软雅黑" pitchFamily="34" charset="-122"/>
              </a:rPr>
              <a:t>      r1.create(n,d);</a:t>
            </a:r>
          </a:p>
          <a:p>
            <a:pPr>
              <a:lnSpc>
                <a:spcPct val="120000"/>
              </a:lnSpc>
            </a:pPr>
            <a:r>
              <a:rPr lang="pt-BR"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a:t>
            </a:r>
            <a:r>
              <a:rPr lang="zh-CN" altLang="en-US" sz="1867" dirty="0">
                <a:latin typeface="微软雅黑" pitchFamily="34" charset="-122"/>
                <a:ea typeface="微软雅黑" pitchFamily="34" charset="-122"/>
              </a:rPr>
              <a:t>请输入第二个有理数（分子和分母）：</a:t>
            </a:r>
            <a:r>
              <a:rPr lang="en-US" altLang="zh-CN" sz="1867" dirty="0">
                <a:latin typeface="微软雅黑" pitchFamily="34" charset="-122"/>
                <a:ea typeface="微软雅黑" pitchFamily="34" charset="-122"/>
              </a:rPr>
              <a:t>"; </a:t>
            </a:r>
          </a:p>
          <a:p>
            <a:pPr>
              <a:lnSpc>
                <a:spcPct val="120000"/>
              </a:lnSpc>
            </a:pPr>
            <a:r>
              <a:rPr lang="en-US" altLang="zh-CN" sz="1867" dirty="0">
                <a:latin typeface="微软雅黑" pitchFamily="34" charset="-122"/>
                <a:ea typeface="微软雅黑" pitchFamily="34" charset="-122"/>
              </a:rPr>
              <a:t>      </a:t>
            </a:r>
            <a:r>
              <a:rPr lang="pt-BR" altLang="zh-CN" sz="1867" dirty="0">
                <a:latin typeface="微软雅黑" pitchFamily="34" charset="-122"/>
                <a:ea typeface="微软雅黑" pitchFamily="34" charset="-122"/>
              </a:rPr>
              <a:t>cin &gt;&gt; n &gt;&gt; d;</a:t>
            </a:r>
          </a:p>
          <a:p>
            <a:pPr>
              <a:lnSpc>
                <a:spcPct val="120000"/>
              </a:lnSpc>
            </a:pPr>
            <a:r>
              <a:rPr lang="pt-BR" altLang="zh-CN" sz="1867" dirty="0">
                <a:latin typeface="微软雅黑" pitchFamily="34" charset="-122"/>
                <a:ea typeface="微软雅黑" pitchFamily="34" charset="-122"/>
              </a:rPr>
              <a:t>      r2.create(n,d);</a:t>
            </a:r>
            <a:endParaRPr lang="zh-CN" altLang="en-US" sz="1867" dirty="0">
              <a:latin typeface="微软雅黑" pitchFamily="34" charset="-122"/>
              <a:ea typeface="微软雅黑" pitchFamily="34" charset="-122"/>
            </a:endParaRPr>
          </a:p>
        </p:txBody>
      </p:sp>
      <p:sp>
        <p:nvSpPr>
          <p:cNvPr id="50180" name="Rectangle 5"/>
          <p:cNvSpPr>
            <a:spLocks noChangeArrowheads="1"/>
          </p:cNvSpPr>
          <p:nvPr/>
        </p:nvSpPr>
        <p:spPr bwMode="auto">
          <a:xfrm>
            <a:off x="858098" y="1007258"/>
            <a:ext cx="3743332" cy="461665"/>
          </a:xfrm>
          <a:prstGeom prst="rect">
            <a:avLst/>
          </a:prstGeom>
          <a:noFill/>
          <a:ln w="12700" cap="sq" algn="ctr">
            <a:noFill/>
            <a:miter lim="800000"/>
            <a:headEnd type="none" w="sm" len="sm"/>
            <a:tailEnd type="none" w="sm" len="sm"/>
          </a:ln>
        </p:spPr>
        <p:txBody>
          <a:bodyPr wrap="none" anchor="ctr">
            <a:spAutoFit/>
          </a:bodyPr>
          <a:lstStyle/>
          <a:p>
            <a:r>
              <a:rPr lang="zh-CN" altLang="en-US" sz="2400" b="1" dirty="0">
                <a:latin typeface="幼圆" pitchFamily="49" charset="-122"/>
                <a:ea typeface="幼圆" pitchFamily="49" charset="-122"/>
              </a:rPr>
              <a:t>计算两个有理数的和与积 </a:t>
            </a:r>
          </a:p>
        </p:txBody>
      </p:sp>
    </p:spTree>
  </p:cSld>
  <p:clrMapOvr>
    <a:masterClrMapping/>
  </p:clrMapOvr>
  <p:transition spd="med">
    <p:fade/>
  </p:transition>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7474" name="Rectangle 2"/>
          <p:cNvSpPr>
            <a:spLocks noGrp="1" noChangeArrowheads="1"/>
          </p:cNvSpPr>
          <p:nvPr>
            <p:ph type="title"/>
          </p:nvPr>
        </p:nvSpPr>
        <p:spPr/>
        <p:txBody>
          <a:bodyPr>
            <a:normAutofit fontScale="90000"/>
          </a:bodyPr>
          <a:lstStyle/>
          <a:p>
            <a:pPr marL="1117572" indent="-1117572">
              <a:defRPr/>
            </a:pPr>
            <a:r>
              <a:rPr lang="zh-CN" altLang="en-US" sz="4800" dirty="0"/>
              <a:t>第</a:t>
            </a:r>
            <a:r>
              <a:rPr lang="en-US" altLang="zh-CN" sz="4800" dirty="0"/>
              <a:t>15</a:t>
            </a:r>
            <a:r>
              <a:rPr lang="zh-CN" altLang="en-US" sz="4800" dirty="0"/>
              <a:t>章   异常处理</a:t>
            </a:r>
            <a:endParaRPr lang="zh-CN" altLang="en-US" sz="4800" dirty="0">
              <a:latin typeface="微软雅黑" pitchFamily="34" charset="-122"/>
            </a:endParaRPr>
          </a:p>
        </p:txBody>
      </p:sp>
      <p:sp>
        <p:nvSpPr>
          <p:cNvPr id="16" name="灯片编号占位符 15"/>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340</a:t>
            </a:fld>
            <a:endParaRPr kumimoji="0" lang="en-US"/>
          </a:p>
        </p:txBody>
      </p:sp>
      <p:grpSp>
        <p:nvGrpSpPr>
          <p:cNvPr id="2" name="组合 35"/>
          <p:cNvGrpSpPr>
            <a:grpSpLocks/>
          </p:cNvGrpSpPr>
          <p:nvPr/>
        </p:nvGrpSpPr>
        <p:grpSpPr bwMode="auto">
          <a:xfrm>
            <a:off x="2401327" y="2096473"/>
            <a:ext cx="1898652" cy="3217085"/>
            <a:chOff x="1004554" y="2207188"/>
            <a:chExt cx="2160416" cy="3979357"/>
          </a:xfrm>
        </p:grpSpPr>
        <p:sp>
          <p:nvSpPr>
            <p:cNvPr id="6160" name="矩形 25"/>
            <p:cNvSpPr>
              <a:spLocks noChangeArrowheads="1"/>
            </p:cNvSpPr>
            <p:nvPr/>
          </p:nvSpPr>
          <p:spPr bwMode="auto">
            <a:xfrm>
              <a:off x="1067857" y="4565782"/>
              <a:ext cx="2097113" cy="1620763"/>
            </a:xfrm>
            <a:prstGeom prst="rect">
              <a:avLst/>
            </a:prstGeom>
            <a:noFill/>
            <a:ln w="9525">
              <a:noFill/>
              <a:miter lim="800000"/>
              <a:headEnd/>
              <a:tailEnd/>
            </a:ln>
          </p:spPr>
          <p:txBody>
            <a:bodyPr wrap="square">
              <a:spAutoFit/>
            </a:bodyPr>
            <a:lstStyle/>
            <a:p>
              <a:pPr eaLnBrk="1" hangingPunct="1">
                <a:lnSpc>
                  <a:spcPct val="130000"/>
                </a:lnSpc>
              </a:pPr>
              <a:r>
                <a:rPr lang="zh-CN" altLang="en-US" sz="3200" b="1" dirty="0">
                  <a:latin typeface="微软雅黑" pitchFamily="34" charset="-122"/>
                  <a:ea typeface="微软雅黑" pitchFamily="34" charset="-122"/>
                </a:rPr>
                <a:t>什么是异常</a:t>
              </a:r>
            </a:p>
          </p:txBody>
        </p:sp>
        <p:sp>
          <p:nvSpPr>
            <p:cNvPr id="7" name="等腰三角形 6"/>
            <p:cNvSpPr/>
            <p:nvPr/>
          </p:nvSpPr>
          <p:spPr>
            <a:xfrm>
              <a:off x="1004554" y="2207188"/>
              <a:ext cx="2160414" cy="1798702"/>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latin typeface="字魂36号-正文宋楷" panose="02000000000000000000" pitchFamily="2" charset="-122"/>
                <a:ea typeface="字魂36号-正文宋楷" panose="02000000000000000000" pitchFamily="2" charset="-122"/>
              </a:endParaRPr>
            </a:p>
          </p:txBody>
        </p:sp>
        <p:sp>
          <p:nvSpPr>
            <p:cNvPr id="8" name="文本框 34"/>
            <p:cNvSpPr txBox="1"/>
            <p:nvPr/>
          </p:nvSpPr>
          <p:spPr>
            <a:xfrm>
              <a:off x="1067857" y="2619743"/>
              <a:ext cx="2035276" cy="1256319"/>
            </a:xfrm>
            <a:prstGeom prst="rect">
              <a:avLst/>
            </a:prstGeom>
            <a:noFill/>
          </p:spPr>
          <p:txBody>
            <a:bodyPr>
              <a:spAutoFit/>
            </a:bodyPr>
            <a:lstStyle/>
            <a:p>
              <a:pPr algn="ctr">
                <a:defRPr/>
              </a:pPr>
              <a:r>
                <a:rPr lang="en-US" altLang="zh-CN" sz="6000" b="1" dirty="0">
                  <a:ln>
                    <a:solidFill>
                      <a:sysClr val="windowText" lastClr="000000"/>
                    </a:solidFill>
                  </a:ln>
                  <a:solidFill>
                    <a:srgbClr val="00B0F0"/>
                  </a:solidFill>
                  <a:latin typeface="微软雅黑" panose="020B0503020204020204" pitchFamily="34" charset="-122"/>
                  <a:ea typeface="微软雅黑" panose="020B0503020204020204" pitchFamily="34" charset="-122"/>
                  <a:cs typeface="IrisUPC" panose="020B0604020202020204" pitchFamily="34" charset="-34"/>
                </a:rPr>
                <a:t>1</a:t>
              </a:r>
            </a:p>
          </p:txBody>
        </p:sp>
      </p:grpSp>
      <p:grpSp>
        <p:nvGrpSpPr>
          <p:cNvPr id="3" name="组合 37"/>
          <p:cNvGrpSpPr>
            <a:grpSpLocks/>
          </p:cNvGrpSpPr>
          <p:nvPr/>
        </p:nvGrpSpPr>
        <p:grpSpPr bwMode="auto">
          <a:xfrm>
            <a:off x="5250360" y="2099644"/>
            <a:ext cx="1896533" cy="2980837"/>
            <a:chOff x="1004617" y="2207188"/>
            <a:chExt cx="2159115" cy="3687772"/>
          </a:xfrm>
        </p:grpSpPr>
        <p:sp>
          <p:nvSpPr>
            <p:cNvPr id="6157" name="矩形 38"/>
            <p:cNvSpPr>
              <a:spLocks noChangeArrowheads="1"/>
            </p:cNvSpPr>
            <p:nvPr/>
          </p:nvSpPr>
          <p:spPr bwMode="auto">
            <a:xfrm>
              <a:off x="1004617" y="4562269"/>
              <a:ext cx="2035279" cy="1332691"/>
            </a:xfrm>
            <a:prstGeom prst="rect">
              <a:avLst/>
            </a:prstGeom>
            <a:noFill/>
            <a:ln w="9525">
              <a:noFill/>
              <a:miter lim="800000"/>
              <a:headEnd/>
              <a:tailEnd/>
            </a:ln>
          </p:spPr>
          <p:txBody>
            <a:bodyPr wrap="square">
              <a:spAutoFit/>
            </a:bodyPr>
            <a:lstStyle/>
            <a:p>
              <a:pPr eaLnBrk="1" hangingPunct="1"/>
              <a:r>
                <a:rPr lang="zh-CN" altLang="en-US" sz="3200" b="1" dirty="0">
                  <a:latin typeface="微软雅黑" pitchFamily="34" charset="-122"/>
                  <a:ea typeface="微软雅黑" pitchFamily="34" charset="-122"/>
                </a:rPr>
                <a:t>异常处理机制</a:t>
              </a:r>
            </a:p>
          </p:txBody>
        </p:sp>
        <p:sp>
          <p:nvSpPr>
            <p:cNvPr id="11" name="等腰三角形 10"/>
            <p:cNvSpPr/>
            <p:nvPr/>
          </p:nvSpPr>
          <p:spPr>
            <a:xfrm>
              <a:off x="1004617" y="2207188"/>
              <a:ext cx="2159115" cy="1801635"/>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latin typeface="字魂36号-正文宋楷" panose="02000000000000000000" pitchFamily="2" charset="-122"/>
                <a:ea typeface="字魂36号-正文宋楷" panose="02000000000000000000" pitchFamily="2" charset="-122"/>
              </a:endParaRPr>
            </a:p>
          </p:txBody>
        </p:sp>
        <p:sp>
          <p:nvSpPr>
            <p:cNvPr id="6159" name="文本框 40"/>
            <p:cNvSpPr txBox="1">
              <a:spLocks noChangeArrowheads="1"/>
            </p:cNvSpPr>
            <p:nvPr/>
          </p:nvSpPr>
          <p:spPr bwMode="auto">
            <a:xfrm>
              <a:off x="1067856" y="2596173"/>
              <a:ext cx="2035277" cy="1256538"/>
            </a:xfrm>
            <a:prstGeom prst="rect">
              <a:avLst/>
            </a:prstGeom>
            <a:noFill/>
            <a:ln w="9525">
              <a:noFill/>
              <a:miter lim="800000"/>
              <a:headEnd/>
              <a:tailEnd/>
            </a:ln>
          </p:spPr>
          <p:txBody>
            <a:bodyPr>
              <a:spAutoFit/>
            </a:bodyPr>
            <a:lstStyle/>
            <a:p>
              <a:pPr algn="ctr"/>
              <a:r>
                <a:rPr lang="en-US" altLang="zh-CN" sz="6000" b="1" dirty="0">
                  <a:solidFill>
                    <a:srgbClr val="00B0F0"/>
                  </a:solidFill>
                  <a:latin typeface="微软雅黑" pitchFamily="34" charset="-122"/>
                  <a:ea typeface="微软雅黑" pitchFamily="34" charset="-122"/>
                  <a:cs typeface="IrisUPC" pitchFamily="34" charset="-34"/>
                </a:rPr>
                <a:t>2</a:t>
              </a:r>
            </a:p>
          </p:txBody>
        </p:sp>
      </p:grpSp>
      <p:grpSp>
        <p:nvGrpSpPr>
          <p:cNvPr id="4" name="组合 37"/>
          <p:cNvGrpSpPr>
            <a:grpSpLocks/>
          </p:cNvGrpSpPr>
          <p:nvPr/>
        </p:nvGrpSpPr>
        <p:grpSpPr bwMode="auto">
          <a:xfrm>
            <a:off x="7904648" y="2128221"/>
            <a:ext cx="1898651" cy="2992758"/>
            <a:chOff x="1004483" y="2207188"/>
            <a:chExt cx="2159456" cy="3702471"/>
          </a:xfrm>
        </p:grpSpPr>
        <p:sp>
          <p:nvSpPr>
            <p:cNvPr id="6154" name="矩形 13"/>
            <p:cNvSpPr>
              <a:spLocks noChangeArrowheads="1"/>
            </p:cNvSpPr>
            <p:nvPr/>
          </p:nvSpPr>
          <p:spPr bwMode="auto">
            <a:xfrm>
              <a:off x="1004483" y="4576986"/>
              <a:ext cx="2159456" cy="1332673"/>
            </a:xfrm>
            <a:prstGeom prst="rect">
              <a:avLst/>
            </a:prstGeom>
            <a:noFill/>
            <a:ln w="9525">
              <a:noFill/>
              <a:miter lim="800000"/>
              <a:headEnd/>
              <a:tailEnd/>
            </a:ln>
          </p:spPr>
          <p:txBody>
            <a:bodyPr wrap="square">
              <a:spAutoFit/>
            </a:bodyPr>
            <a:lstStyle/>
            <a:p>
              <a:pPr eaLnBrk="1" hangingPunct="1"/>
              <a:r>
                <a:rPr lang="zh-CN" altLang="en-US" sz="3200" b="1" dirty="0">
                  <a:latin typeface="微软雅黑" pitchFamily="34" charset="-122"/>
                  <a:ea typeface="微软雅黑" pitchFamily="34" charset="-122"/>
                </a:rPr>
                <a:t>异常规格说明</a:t>
              </a:r>
              <a:endParaRPr lang="en-US" altLang="zh-CN" sz="3200" b="1" dirty="0">
                <a:latin typeface="微软雅黑" pitchFamily="34" charset="-122"/>
                <a:ea typeface="微软雅黑" pitchFamily="34" charset="-122"/>
              </a:endParaRPr>
            </a:p>
          </p:txBody>
        </p:sp>
        <p:sp>
          <p:nvSpPr>
            <p:cNvPr id="15" name="等腰三角形 14"/>
            <p:cNvSpPr/>
            <p:nvPr/>
          </p:nvSpPr>
          <p:spPr>
            <a:xfrm>
              <a:off x="1004483" y="2207188"/>
              <a:ext cx="2159455" cy="1801611"/>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latin typeface="字魂36号-正文宋楷" panose="02000000000000000000" pitchFamily="2" charset="-122"/>
                <a:ea typeface="字魂36号-正文宋楷" panose="02000000000000000000" pitchFamily="2" charset="-122"/>
              </a:endParaRPr>
            </a:p>
          </p:txBody>
        </p:sp>
        <p:sp>
          <p:nvSpPr>
            <p:cNvPr id="6156" name="文本框 40"/>
            <p:cNvSpPr txBox="1">
              <a:spLocks noChangeArrowheads="1"/>
            </p:cNvSpPr>
            <p:nvPr/>
          </p:nvSpPr>
          <p:spPr bwMode="auto">
            <a:xfrm>
              <a:off x="1067855" y="2596171"/>
              <a:ext cx="2035278" cy="1256521"/>
            </a:xfrm>
            <a:prstGeom prst="rect">
              <a:avLst/>
            </a:prstGeom>
            <a:noFill/>
            <a:ln w="9525">
              <a:noFill/>
              <a:miter lim="800000"/>
              <a:headEnd/>
              <a:tailEnd/>
            </a:ln>
          </p:spPr>
          <p:txBody>
            <a:bodyPr>
              <a:spAutoFit/>
            </a:bodyPr>
            <a:lstStyle/>
            <a:p>
              <a:pPr algn="ctr"/>
              <a:r>
                <a:rPr lang="en-US" altLang="zh-CN" sz="6000" b="1" dirty="0">
                  <a:latin typeface="微软雅黑" pitchFamily="34" charset="-122"/>
                  <a:ea typeface="微软雅黑" pitchFamily="34" charset="-122"/>
                  <a:cs typeface="IrisUPC" pitchFamily="34" charset="-34"/>
                </a:rPr>
                <a:t>3</a:t>
              </a:r>
            </a:p>
          </p:txBody>
        </p:sp>
      </p:grpSp>
    </p:spTree>
  </p:cSld>
  <p:clrMapOvr>
    <a:masterClrMapping/>
  </p:clrMapOvr>
  <p:transition spd="med">
    <p:fade/>
  </p:transition>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8018" name="Rectangle 2"/>
          <p:cNvSpPr>
            <a:spLocks noGrp="1" noChangeArrowheads="1"/>
          </p:cNvSpPr>
          <p:nvPr>
            <p:ph type="title"/>
          </p:nvPr>
        </p:nvSpPr>
        <p:spPr/>
        <p:txBody>
          <a:bodyPr/>
          <a:lstStyle/>
          <a:p>
            <a:pPr eaLnBrk="1" hangingPunct="1">
              <a:defRPr/>
            </a:pPr>
            <a:r>
              <a:rPr lang="zh-CN" altLang="en-US" dirty="0"/>
              <a:t>异常规格说明</a:t>
            </a:r>
          </a:p>
        </p:txBody>
      </p:sp>
      <p:sp>
        <p:nvSpPr>
          <p:cNvPr id="488451" name="Rectangle 3"/>
          <p:cNvSpPr>
            <a:spLocks noGrp="1" noChangeArrowheads="1"/>
          </p:cNvSpPr>
          <p:nvPr>
            <p:ph idx="4294967295"/>
          </p:nvPr>
        </p:nvSpPr>
        <p:spPr>
          <a:xfrm>
            <a:off x="0" y="1400175"/>
            <a:ext cx="10363200" cy="4338638"/>
          </a:xfrm>
        </p:spPr>
        <p:txBody>
          <a:bodyPr/>
          <a:lstStyle/>
          <a:p>
            <a:pPr eaLnBrk="1" hangingPunct="1">
              <a:lnSpc>
                <a:spcPct val="110000"/>
              </a:lnSpc>
            </a:pPr>
            <a:r>
              <a:rPr lang="zh-CN" altLang="en-US" b="1" dirty="0"/>
              <a:t>传统函数声明</a:t>
            </a:r>
            <a:endParaRPr lang="en-US" altLang="zh-CN" b="1" dirty="0"/>
          </a:p>
          <a:p>
            <a:pPr eaLnBrk="1" hangingPunct="1">
              <a:lnSpc>
                <a:spcPct val="110000"/>
              </a:lnSpc>
            </a:pPr>
            <a:r>
              <a:rPr lang="en-US" altLang="zh-CN" sz="1867" dirty="0"/>
              <a:t>void f();</a:t>
            </a:r>
          </a:p>
          <a:p>
            <a:pPr eaLnBrk="1" hangingPunct="1">
              <a:lnSpc>
                <a:spcPct val="110000"/>
              </a:lnSpc>
              <a:buFont typeface="Wingdings" pitchFamily="2" charset="2"/>
              <a:buNone/>
            </a:pPr>
            <a:r>
              <a:rPr lang="zh-CN" altLang="en-US" sz="1867" dirty="0"/>
              <a:t>函数可以抛出任何异常。</a:t>
            </a:r>
          </a:p>
          <a:p>
            <a:pPr eaLnBrk="1" hangingPunct="1">
              <a:lnSpc>
                <a:spcPct val="110000"/>
              </a:lnSpc>
            </a:pPr>
            <a:endParaRPr lang="en-US" altLang="zh-CN" dirty="0"/>
          </a:p>
          <a:p>
            <a:pPr eaLnBrk="1" hangingPunct="1">
              <a:lnSpc>
                <a:spcPct val="110000"/>
              </a:lnSpc>
            </a:pPr>
            <a:r>
              <a:rPr lang="zh-CN" altLang="en-US" b="1" dirty="0"/>
              <a:t>带异常规格的函数声明</a:t>
            </a:r>
            <a:endParaRPr lang="en-US" altLang="zh-CN" b="1" dirty="0"/>
          </a:p>
          <a:p>
            <a:pPr eaLnBrk="1" hangingPunct="1">
              <a:lnSpc>
                <a:spcPct val="110000"/>
              </a:lnSpc>
            </a:pPr>
            <a:r>
              <a:rPr lang="en-US" altLang="zh-CN" sz="1867" dirty="0"/>
              <a:t>void f() throw();   	</a:t>
            </a:r>
            <a:r>
              <a:rPr lang="zh-CN" altLang="en-US" sz="1867" dirty="0"/>
              <a:t>函数不会有异常抛出。</a:t>
            </a:r>
          </a:p>
          <a:p>
            <a:pPr eaLnBrk="1" hangingPunct="1">
              <a:lnSpc>
                <a:spcPct val="110000"/>
              </a:lnSpc>
            </a:pPr>
            <a:r>
              <a:rPr lang="en-US" altLang="zh-CN" sz="1867" dirty="0"/>
              <a:t>Void f() throw(</a:t>
            </a:r>
            <a:r>
              <a:rPr lang="en-US" altLang="zh-CN" sz="1867" dirty="0" err="1"/>
              <a:t>toobig</a:t>
            </a:r>
            <a:r>
              <a:rPr lang="en-US" altLang="zh-CN" sz="1867" dirty="0"/>
              <a:t>, </a:t>
            </a:r>
            <a:r>
              <a:rPr lang="en-US" altLang="zh-CN" sz="1867" dirty="0" err="1"/>
              <a:t>toosmall</a:t>
            </a:r>
            <a:r>
              <a:rPr lang="en-US" altLang="zh-CN" sz="1867" dirty="0"/>
              <a:t>, </a:t>
            </a:r>
            <a:r>
              <a:rPr lang="en-US" altLang="zh-CN" sz="1867" dirty="0" err="1"/>
              <a:t>divzero</a:t>
            </a:r>
            <a:r>
              <a:rPr lang="en-US" altLang="zh-CN" sz="1867" dirty="0"/>
              <a:t>);  </a:t>
            </a:r>
            <a:r>
              <a:rPr lang="zh-CN" altLang="en-US" sz="1867" dirty="0"/>
              <a:t>函数会抛出</a:t>
            </a:r>
            <a:r>
              <a:rPr lang="en-US" altLang="zh-CN" sz="1867" dirty="0" err="1"/>
              <a:t>toobig</a:t>
            </a:r>
            <a:r>
              <a:rPr lang="en-US" altLang="zh-CN" sz="1867" dirty="0"/>
              <a:t>, </a:t>
            </a:r>
            <a:r>
              <a:rPr lang="en-US" altLang="zh-CN" sz="1867" dirty="0" err="1"/>
              <a:t>toosmall</a:t>
            </a:r>
            <a:r>
              <a:rPr lang="en-US" altLang="zh-CN" sz="1867" dirty="0"/>
              <a:t>, </a:t>
            </a:r>
            <a:r>
              <a:rPr lang="en-US" altLang="zh-CN" sz="1867" dirty="0" err="1"/>
              <a:t>divzero</a:t>
            </a:r>
            <a:r>
              <a:rPr lang="zh-CN" altLang="en-US" sz="1867" dirty="0"/>
              <a:t>三种异常</a:t>
            </a:r>
          </a:p>
        </p:txBody>
      </p:sp>
      <p:sp>
        <p:nvSpPr>
          <p:cNvPr id="4" name="灯片编号占位符 3"/>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341</a:t>
            </a:fld>
            <a:endParaRPr kumimoji="0" lang="en-US"/>
          </a:p>
        </p:txBody>
      </p:sp>
    </p:spTree>
  </p:cSld>
  <p:clrMapOvr>
    <a:masterClrMapping/>
  </p:clrMapOvr>
  <p:transition spd="med">
    <p:fade/>
  </p:transition>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lstStyle/>
          <a:p>
            <a:pPr eaLnBrk="1" hangingPunct="1">
              <a:defRPr/>
            </a:pPr>
            <a:r>
              <a:rPr lang="zh-CN" altLang="en-US" dirty="0"/>
              <a:t>异常规格说明示例</a:t>
            </a:r>
          </a:p>
        </p:txBody>
      </p:sp>
      <p:sp>
        <p:nvSpPr>
          <p:cNvPr id="489474" name="Rectangle 3"/>
          <p:cNvSpPr>
            <a:spLocks noGrp="1" noChangeArrowheads="1"/>
          </p:cNvSpPr>
          <p:nvPr>
            <p:ph idx="4294967295"/>
          </p:nvPr>
        </p:nvSpPr>
        <p:spPr>
          <a:xfrm>
            <a:off x="0" y="1285875"/>
            <a:ext cx="10363200" cy="5572125"/>
          </a:xfrm>
          <a:noFill/>
        </p:spPr>
        <p:txBody>
          <a:bodyPr>
            <a:normAutofit fontScale="92500" lnSpcReduction="20000"/>
          </a:bodyPr>
          <a:lstStyle/>
          <a:p>
            <a:pPr eaLnBrk="1" hangingPunct="1">
              <a:lnSpc>
                <a:spcPct val="80000"/>
              </a:lnSpc>
              <a:buFont typeface="Wingdings" pitchFamily="2" charset="2"/>
              <a:buNone/>
            </a:pPr>
            <a:r>
              <a:rPr lang="en-US" altLang="zh-CN" sz="1867" dirty="0"/>
              <a:t>class up{};</a:t>
            </a:r>
          </a:p>
          <a:p>
            <a:pPr eaLnBrk="1" hangingPunct="1">
              <a:lnSpc>
                <a:spcPct val="80000"/>
              </a:lnSpc>
              <a:buFont typeface="Wingdings" pitchFamily="2" charset="2"/>
              <a:buNone/>
            </a:pPr>
            <a:r>
              <a:rPr lang="en-US" altLang="zh-CN" sz="1867" dirty="0"/>
              <a:t>class down{};</a:t>
            </a:r>
          </a:p>
          <a:p>
            <a:pPr eaLnBrk="1" hangingPunct="1">
              <a:lnSpc>
                <a:spcPct val="80000"/>
              </a:lnSpc>
              <a:buFont typeface="Wingdings" pitchFamily="2" charset="2"/>
              <a:buNone/>
            </a:pPr>
            <a:r>
              <a:rPr lang="en-US" altLang="zh-CN" sz="1867" dirty="0"/>
              <a:t>void f(</a:t>
            </a:r>
            <a:r>
              <a:rPr lang="en-US" altLang="zh-CN" sz="1867" dirty="0" err="1"/>
              <a:t>int</a:t>
            </a:r>
            <a:r>
              <a:rPr lang="en-US" altLang="zh-CN" sz="1867" dirty="0"/>
              <a:t> </a:t>
            </a:r>
            <a:r>
              <a:rPr lang="en-US" altLang="zh-CN" sz="1867" dirty="0" err="1"/>
              <a:t>i</a:t>
            </a:r>
            <a:r>
              <a:rPr lang="en-US" altLang="zh-CN" sz="1867" dirty="0"/>
              <a:t>) throw(up, down);</a:t>
            </a:r>
          </a:p>
          <a:p>
            <a:pPr eaLnBrk="1" hangingPunct="1">
              <a:lnSpc>
                <a:spcPct val="80000"/>
              </a:lnSpc>
              <a:buFont typeface="Wingdings" pitchFamily="2" charset="2"/>
              <a:buNone/>
            </a:pPr>
            <a:endParaRPr lang="en-US" altLang="zh-CN" sz="1867" dirty="0"/>
          </a:p>
          <a:p>
            <a:pPr eaLnBrk="1" hangingPunct="1">
              <a:lnSpc>
                <a:spcPct val="80000"/>
              </a:lnSpc>
              <a:buFont typeface="Wingdings" pitchFamily="2" charset="2"/>
              <a:buNone/>
            </a:pPr>
            <a:r>
              <a:rPr lang="en-US" altLang="zh-CN" sz="1867" dirty="0" err="1"/>
              <a:t>int</a:t>
            </a:r>
            <a:r>
              <a:rPr lang="en-US" altLang="zh-CN" sz="1867" dirty="0"/>
              <a:t> main()</a:t>
            </a:r>
          </a:p>
          <a:p>
            <a:pPr eaLnBrk="1" hangingPunct="1">
              <a:lnSpc>
                <a:spcPct val="80000"/>
              </a:lnSpc>
              <a:buFont typeface="Wingdings" pitchFamily="2" charset="2"/>
              <a:buNone/>
            </a:pPr>
            <a:r>
              <a:rPr lang="en-US" altLang="zh-CN" sz="1867" dirty="0"/>
              <a:t>{</a:t>
            </a:r>
          </a:p>
          <a:p>
            <a:pPr eaLnBrk="1" hangingPunct="1">
              <a:lnSpc>
                <a:spcPct val="80000"/>
              </a:lnSpc>
              <a:buFont typeface="Wingdings" pitchFamily="2" charset="2"/>
              <a:buNone/>
            </a:pPr>
            <a:r>
              <a:rPr lang="en-US" altLang="zh-CN" sz="1867" dirty="0"/>
              <a:t>     for (</a:t>
            </a:r>
            <a:r>
              <a:rPr lang="en-US" altLang="zh-CN" sz="1867" dirty="0" err="1"/>
              <a:t>int</a:t>
            </a:r>
            <a:r>
              <a:rPr lang="en-US" altLang="zh-CN" sz="1867" dirty="0"/>
              <a:t> </a:t>
            </a:r>
            <a:r>
              <a:rPr lang="en-US" altLang="zh-CN" sz="1867" dirty="0" err="1"/>
              <a:t>i</a:t>
            </a:r>
            <a:r>
              <a:rPr lang="en-US" altLang="zh-CN" sz="1867" dirty="0"/>
              <a:t>=1;i&lt;=3;++</a:t>
            </a:r>
            <a:r>
              <a:rPr lang="en-US" altLang="zh-CN" sz="1867" dirty="0" err="1"/>
              <a:t>i</a:t>
            </a:r>
            <a:r>
              <a:rPr lang="en-US" altLang="zh-CN" sz="1867" dirty="0"/>
              <a:t>)   </a:t>
            </a:r>
          </a:p>
          <a:p>
            <a:pPr eaLnBrk="1" hangingPunct="1">
              <a:lnSpc>
                <a:spcPct val="80000"/>
              </a:lnSpc>
              <a:buFont typeface="Wingdings" pitchFamily="2" charset="2"/>
              <a:buNone/>
            </a:pPr>
            <a:r>
              <a:rPr lang="en-US" altLang="zh-CN" sz="1867" dirty="0"/>
              <a:t>           try { f(</a:t>
            </a:r>
            <a:r>
              <a:rPr lang="en-US" altLang="zh-CN" sz="1867" dirty="0" err="1"/>
              <a:t>i</a:t>
            </a:r>
            <a:r>
              <a:rPr lang="en-US" altLang="zh-CN" sz="1867" dirty="0"/>
              <a:t>); }    catch (up) {</a:t>
            </a:r>
            <a:r>
              <a:rPr lang="en-US" altLang="zh-CN" sz="1867" dirty="0" err="1"/>
              <a:t>cout</a:t>
            </a:r>
            <a:r>
              <a:rPr lang="en-US" altLang="zh-CN" sz="1867" dirty="0"/>
              <a:t> &lt;&lt; "up </a:t>
            </a:r>
            <a:r>
              <a:rPr lang="en-US" altLang="zh-CN" sz="1867" dirty="0" err="1"/>
              <a:t>catched</a:t>
            </a:r>
            <a:r>
              <a:rPr lang="en-US" altLang="zh-CN" sz="1867" dirty="0"/>
              <a:t>" &lt;&lt; </a:t>
            </a:r>
            <a:r>
              <a:rPr lang="en-US" altLang="zh-CN" sz="1867" dirty="0" err="1"/>
              <a:t>endl</a:t>
            </a:r>
            <a:r>
              <a:rPr lang="en-US" altLang="zh-CN" sz="1867" dirty="0"/>
              <a:t>; }</a:t>
            </a:r>
          </a:p>
          <a:p>
            <a:pPr eaLnBrk="1" hangingPunct="1">
              <a:lnSpc>
                <a:spcPct val="80000"/>
              </a:lnSpc>
              <a:buFont typeface="Wingdings" pitchFamily="2" charset="2"/>
              <a:buNone/>
            </a:pPr>
            <a:r>
              <a:rPr lang="en-US" altLang="zh-CN" sz="1867" dirty="0"/>
              <a:t>                              catch (down) {</a:t>
            </a:r>
            <a:r>
              <a:rPr lang="en-US" altLang="zh-CN" sz="1867" dirty="0" err="1"/>
              <a:t>cout</a:t>
            </a:r>
            <a:r>
              <a:rPr lang="en-US" altLang="zh-CN" sz="1867" dirty="0"/>
              <a:t> &lt;&lt; "down </a:t>
            </a:r>
            <a:r>
              <a:rPr lang="en-US" altLang="zh-CN" sz="1867" dirty="0" err="1"/>
              <a:t>catched</a:t>
            </a:r>
            <a:r>
              <a:rPr lang="en-US" altLang="zh-CN" sz="1867" dirty="0"/>
              <a:t>" &lt;&lt; </a:t>
            </a:r>
            <a:r>
              <a:rPr lang="en-US" altLang="zh-CN" sz="1867" dirty="0" err="1"/>
              <a:t>endl</a:t>
            </a:r>
            <a:r>
              <a:rPr lang="en-US" altLang="zh-CN" sz="1867" dirty="0"/>
              <a:t>;}</a:t>
            </a:r>
          </a:p>
          <a:p>
            <a:pPr eaLnBrk="1" hangingPunct="1">
              <a:lnSpc>
                <a:spcPct val="80000"/>
              </a:lnSpc>
              <a:buFont typeface="Wingdings" pitchFamily="2" charset="2"/>
              <a:buNone/>
            </a:pPr>
            <a:r>
              <a:rPr lang="en-US" altLang="zh-CN" sz="1867" dirty="0"/>
              <a:t>    return 0;</a:t>
            </a:r>
          </a:p>
          <a:p>
            <a:pPr eaLnBrk="1" hangingPunct="1">
              <a:lnSpc>
                <a:spcPct val="80000"/>
              </a:lnSpc>
              <a:buFont typeface="Wingdings" pitchFamily="2" charset="2"/>
              <a:buNone/>
            </a:pPr>
            <a:r>
              <a:rPr lang="en-US" altLang="zh-CN" sz="1867" dirty="0"/>
              <a:t>}</a:t>
            </a:r>
          </a:p>
          <a:p>
            <a:pPr eaLnBrk="1" hangingPunct="1">
              <a:lnSpc>
                <a:spcPct val="80000"/>
              </a:lnSpc>
              <a:buFont typeface="Wingdings" pitchFamily="2" charset="2"/>
              <a:buNone/>
            </a:pPr>
            <a:endParaRPr lang="en-US" altLang="zh-CN" sz="1867" dirty="0"/>
          </a:p>
          <a:p>
            <a:pPr eaLnBrk="1" hangingPunct="1">
              <a:lnSpc>
                <a:spcPct val="80000"/>
              </a:lnSpc>
              <a:buFont typeface="Wingdings" pitchFamily="2" charset="2"/>
              <a:buNone/>
            </a:pPr>
            <a:r>
              <a:rPr lang="en-US" altLang="zh-CN" sz="1867" dirty="0"/>
              <a:t>void f(</a:t>
            </a:r>
            <a:r>
              <a:rPr lang="en-US" altLang="zh-CN" sz="1867" dirty="0" err="1"/>
              <a:t>int</a:t>
            </a:r>
            <a:r>
              <a:rPr lang="en-US" altLang="zh-CN" sz="1867" dirty="0"/>
              <a:t> </a:t>
            </a:r>
            <a:r>
              <a:rPr lang="en-US" altLang="zh-CN" sz="1867" dirty="0" err="1"/>
              <a:t>i</a:t>
            </a:r>
            <a:r>
              <a:rPr lang="en-US" altLang="zh-CN" sz="1867" dirty="0"/>
              <a:t>) throw(up, down)</a:t>
            </a:r>
          </a:p>
          <a:p>
            <a:pPr eaLnBrk="1" hangingPunct="1">
              <a:lnSpc>
                <a:spcPct val="80000"/>
              </a:lnSpc>
              <a:buFont typeface="Wingdings" pitchFamily="2" charset="2"/>
              <a:buNone/>
            </a:pPr>
            <a:r>
              <a:rPr lang="en-US" altLang="zh-CN" sz="1867" dirty="0"/>
              <a:t>{  </a:t>
            </a:r>
          </a:p>
          <a:p>
            <a:pPr eaLnBrk="1" hangingPunct="1">
              <a:lnSpc>
                <a:spcPct val="80000"/>
              </a:lnSpc>
              <a:buFont typeface="Wingdings" pitchFamily="2" charset="2"/>
              <a:buNone/>
            </a:pPr>
            <a:r>
              <a:rPr lang="en-US" altLang="zh-CN" sz="1867" dirty="0"/>
              <a:t>      switch(</a:t>
            </a:r>
            <a:r>
              <a:rPr lang="en-US" altLang="zh-CN" sz="1867" dirty="0" err="1"/>
              <a:t>i</a:t>
            </a:r>
            <a:r>
              <a:rPr lang="en-US" altLang="zh-CN" sz="1867" dirty="0"/>
              <a:t>)   {</a:t>
            </a:r>
          </a:p>
          <a:p>
            <a:pPr eaLnBrk="1" hangingPunct="1">
              <a:lnSpc>
                <a:spcPct val="80000"/>
              </a:lnSpc>
              <a:buFont typeface="Wingdings" pitchFamily="2" charset="2"/>
              <a:buNone/>
            </a:pPr>
            <a:r>
              <a:rPr lang="en-US" altLang="zh-CN" sz="1867" dirty="0"/>
              <a:t>           case 1: throw up();</a:t>
            </a:r>
          </a:p>
          <a:p>
            <a:pPr eaLnBrk="1" hangingPunct="1">
              <a:lnSpc>
                <a:spcPct val="80000"/>
              </a:lnSpc>
              <a:buFont typeface="Wingdings" pitchFamily="2" charset="2"/>
              <a:buNone/>
            </a:pPr>
            <a:r>
              <a:rPr lang="en-US" altLang="zh-CN" sz="1867" dirty="0"/>
              <a:t>           case 2: throw down();</a:t>
            </a:r>
          </a:p>
          <a:p>
            <a:pPr eaLnBrk="1" hangingPunct="1">
              <a:lnSpc>
                <a:spcPct val="80000"/>
              </a:lnSpc>
              <a:buFont typeface="Wingdings" pitchFamily="2" charset="2"/>
              <a:buNone/>
            </a:pPr>
            <a:r>
              <a:rPr lang="en-US" altLang="zh-CN" sz="1867" dirty="0"/>
              <a:t>      }</a:t>
            </a:r>
          </a:p>
          <a:p>
            <a:pPr eaLnBrk="1" hangingPunct="1">
              <a:lnSpc>
                <a:spcPct val="80000"/>
              </a:lnSpc>
              <a:buFont typeface="Wingdings" pitchFamily="2" charset="2"/>
              <a:buNone/>
            </a:pPr>
            <a:r>
              <a:rPr lang="en-US" altLang="zh-CN" sz="1867" dirty="0"/>
              <a:t>}</a:t>
            </a:r>
          </a:p>
        </p:txBody>
      </p:sp>
      <p:sp>
        <p:nvSpPr>
          <p:cNvPr id="5" name="灯片编号占位符 4"/>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342</a:t>
            </a:fld>
            <a:endParaRPr kumimoji="0" lang="en-US"/>
          </a:p>
        </p:txBody>
      </p:sp>
      <p:sp>
        <p:nvSpPr>
          <p:cNvPr id="3818500" name="Text Box 4"/>
          <p:cNvSpPr txBox="1">
            <a:spLocks noChangeArrowheads="1"/>
          </p:cNvSpPr>
          <p:nvPr/>
        </p:nvSpPr>
        <p:spPr bwMode="auto">
          <a:xfrm>
            <a:off x="6913034" y="4876801"/>
            <a:ext cx="1865062" cy="666977"/>
          </a:xfrm>
          <a:prstGeom prst="rect">
            <a:avLst/>
          </a:prstGeom>
          <a:noFill/>
          <a:ln w="12700" cap="sq" algn="ctr">
            <a:solidFill>
              <a:schemeClr val="tx1"/>
            </a:solidFill>
            <a:miter lim="800000"/>
            <a:headEnd type="none" w="sm" len="sm"/>
            <a:tailEnd type="none" w="sm" len="sm"/>
          </a:ln>
        </p:spPr>
        <p:txBody>
          <a:bodyPr wrap="none">
            <a:spAutoFit/>
          </a:bodyPr>
          <a:lstStyle/>
          <a:p>
            <a:r>
              <a:rPr lang="en-US" altLang="zh-CN" sz="1867" b="1" dirty="0"/>
              <a:t>up </a:t>
            </a:r>
            <a:r>
              <a:rPr lang="en-US" altLang="zh-CN" sz="1867" b="1" dirty="0" err="1"/>
              <a:t>catched</a:t>
            </a:r>
            <a:endParaRPr lang="en-US" altLang="zh-CN" sz="1867" b="1" dirty="0"/>
          </a:p>
          <a:p>
            <a:r>
              <a:rPr lang="en-US" altLang="zh-CN" sz="1867" b="1" dirty="0"/>
              <a:t>down </a:t>
            </a:r>
            <a:r>
              <a:rPr lang="en-US" altLang="zh-CN" sz="1867" b="1" dirty="0" err="1"/>
              <a:t>catched</a:t>
            </a:r>
            <a:endParaRPr lang="en-US" altLang="zh-CN" sz="1867" b="1"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3818500"/>
                                        </p:tgtEl>
                                        <p:attrNameLst>
                                          <p:attrName>style.visibility</p:attrName>
                                        </p:attrNameLst>
                                      </p:cBhvr>
                                      <p:to>
                                        <p:strVal val="visible"/>
                                      </p:to>
                                    </p:set>
                                    <p:animEffect transition="in" filter="wedge">
                                      <p:cBhvr>
                                        <p:cTn id="7" dur="2000"/>
                                        <p:tgtEl>
                                          <p:spTgt spid="3818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8500" grpId="0" animBg="1"/>
    </p:bld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C++11</a:t>
            </a:r>
            <a:r>
              <a:rPr lang="zh-CN" altLang="en-US" dirty="0"/>
              <a:t>的改进</a:t>
            </a:r>
          </a:p>
        </p:txBody>
      </p:sp>
      <p:sp>
        <p:nvSpPr>
          <p:cNvPr id="558083" name="内容占位符 2"/>
          <p:cNvSpPr>
            <a:spLocks noGrp="1"/>
          </p:cNvSpPr>
          <p:nvPr>
            <p:ph idx="4294967295"/>
          </p:nvPr>
        </p:nvSpPr>
        <p:spPr>
          <a:xfrm>
            <a:off x="0" y="1552575"/>
            <a:ext cx="10674350" cy="4114800"/>
          </a:xfrm>
        </p:spPr>
        <p:txBody>
          <a:bodyPr>
            <a:noAutofit/>
          </a:bodyPr>
          <a:lstStyle/>
          <a:p>
            <a:pPr>
              <a:spcBef>
                <a:spcPts val="1600"/>
              </a:spcBef>
            </a:pPr>
            <a:r>
              <a:rPr lang="zh-CN" altLang="en-US" b="1" dirty="0"/>
              <a:t>摒弃了异常规格声明，理由是</a:t>
            </a:r>
            <a:endParaRPr lang="en-US" altLang="zh-CN" b="1" dirty="0"/>
          </a:p>
          <a:p>
            <a:pPr>
              <a:spcBef>
                <a:spcPts val="800"/>
              </a:spcBef>
            </a:pPr>
            <a:r>
              <a:rPr lang="zh-CN" altLang="en-US" sz="1867" dirty="0"/>
              <a:t>可以用注释解决</a:t>
            </a:r>
            <a:endParaRPr lang="en-US" altLang="zh-CN" sz="1867" dirty="0"/>
          </a:p>
          <a:p>
            <a:pPr>
              <a:spcBef>
                <a:spcPts val="800"/>
              </a:spcBef>
            </a:pPr>
            <a:r>
              <a:rPr lang="zh-CN" altLang="en-US" sz="1867" dirty="0"/>
              <a:t>无法完整地说明可能抛出的异常</a:t>
            </a:r>
            <a:endParaRPr lang="en-US" altLang="zh-CN" sz="1867" dirty="0"/>
          </a:p>
          <a:p>
            <a:pPr>
              <a:spcBef>
                <a:spcPts val="800"/>
              </a:spcBef>
            </a:pPr>
            <a:endParaRPr lang="en-US" altLang="zh-CN" sz="1867" dirty="0"/>
          </a:p>
          <a:p>
            <a:pPr>
              <a:spcBef>
                <a:spcPts val="1600"/>
              </a:spcBef>
            </a:pPr>
            <a:r>
              <a:rPr lang="zh-CN" altLang="en-US" b="1" dirty="0"/>
              <a:t>新功能</a:t>
            </a:r>
            <a:endParaRPr lang="en-US" altLang="zh-CN" b="1" dirty="0"/>
          </a:p>
          <a:p>
            <a:pPr>
              <a:spcBef>
                <a:spcPts val="1600"/>
              </a:spcBef>
            </a:pPr>
            <a:r>
              <a:rPr lang="zh-CN" altLang="en-US" sz="1867" dirty="0"/>
              <a:t>关键字</a:t>
            </a:r>
            <a:r>
              <a:rPr lang="en-US" altLang="zh-CN" sz="1867" dirty="0" err="1"/>
              <a:t>noexcept</a:t>
            </a:r>
            <a:r>
              <a:rPr lang="en-US" altLang="zh-CN" sz="1867" dirty="0"/>
              <a:t>: void f() </a:t>
            </a:r>
            <a:r>
              <a:rPr lang="en-US" altLang="zh-CN" sz="1867" dirty="0" err="1"/>
              <a:t>noexcept</a:t>
            </a:r>
            <a:endParaRPr lang="en-US" altLang="zh-CN" sz="1867" dirty="0"/>
          </a:p>
          <a:p>
            <a:pPr>
              <a:spcBef>
                <a:spcPts val="1600"/>
              </a:spcBef>
            </a:pPr>
            <a:r>
              <a:rPr lang="zh-CN" altLang="en-US" sz="1867" dirty="0"/>
              <a:t>有助于编译器的优化</a:t>
            </a:r>
            <a:endParaRPr lang="en-US" altLang="zh-CN" sz="1867" dirty="0"/>
          </a:p>
          <a:p>
            <a:pPr>
              <a:spcBef>
                <a:spcPts val="1600"/>
              </a:spcBef>
            </a:pPr>
            <a:r>
              <a:rPr lang="zh-CN" altLang="en-US" sz="1867" dirty="0"/>
              <a:t>运算符</a:t>
            </a:r>
            <a:r>
              <a:rPr lang="en-US" altLang="zh-CN" sz="1867" dirty="0" err="1"/>
              <a:t>noexcept</a:t>
            </a:r>
            <a:r>
              <a:rPr lang="zh-CN" altLang="en-US" sz="1867" dirty="0"/>
              <a:t>：判断表达式是否会抛异常。如：</a:t>
            </a:r>
            <a:r>
              <a:rPr lang="en-US" altLang="zh-CN" sz="1867" dirty="0" err="1"/>
              <a:t>noexcept</a:t>
            </a:r>
            <a:r>
              <a:rPr lang="en-US" altLang="zh-CN" sz="1867" dirty="0"/>
              <a:t>(f)</a:t>
            </a:r>
            <a:r>
              <a:rPr lang="zh-CN" altLang="en-US" sz="1867" dirty="0"/>
              <a:t>结果是</a:t>
            </a:r>
            <a:r>
              <a:rPr lang="en-US" altLang="zh-CN" sz="1867" dirty="0"/>
              <a:t>false</a:t>
            </a:r>
          </a:p>
        </p:txBody>
      </p:sp>
      <p:sp>
        <p:nvSpPr>
          <p:cNvPr id="4" name="灯片编号占位符 3"/>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343</a:t>
            </a:fld>
            <a:endParaRPr kumimoji="0" lang="en-US"/>
          </a:p>
        </p:txBody>
      </p:sp>
    </p:spTree>
  </p:cSld>
  <p:clrMapOvr>
    <a:masterClrMapping/>
  </p:clrMapOvr>
  <p:transition spd="med">
    <p:fade/>
  </p:transition>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1570" name="Rectangle 2"/>
          <p:cNvSpPr>
            <a:spLocks noGrp="1" noChangeArrowheads="1"/>
          </p:cNvSpPr>
          <p:nvPr>
            <p:ph type="title"/>
          </p:nvPr>
        </p:nvSpPr>
        <p:spPr/>
        <p:txBody>
          <a:bodyPr/>
          <a:lstStyle/>
          <a:p>
            <a:pPr eaLnBrk="1" hangingPunct="1">
              <a:defRPr/>
            </a:pPr>
            <a:r>
              <a:rPr lang="zh-CN" altLang="en-US" dirty="0"/>
              <a:t>小结</a:t>
            </a:r>
          </a:p>
        </p:txBody>
      </p:sp>
      <p:sp>
        <p:nvSpPr>
          <p:cNvPr id="490499" name="Rectangle 3"/>
          <p:cNvSpPr>
            <a:spLocks noGrp="1" noChangeArrowheads="1"/>
          </p:cNvSpPr>
          <p:nvPr>
            <p:ph idx="4294967295"/>
          </p:nvPr>
        </p:nvSpPr>
        <p:spPr>
          <a:xfrm>
            <a:off x="0" y="1390650"/>
            <a:ext cx="9956800" cy="4525963"/>
          </a:xfrm>
        </p:spPr>
        <p:txBody>
          <a:bodyPr/>
          <a:lstStyle/>
          <a:p>
            <a:pPr eaLnBrk="1" hangingPunct="1">
              <a:lnSpc>
                <a:spcPct val="130000"/>
              </a:lnSpc>
            </a:pPr>
            <a:r>
              <a:rPr lang="zh-CN" altLang="en-US" dirty="0"/>
              <a:t>为了提高程序的鲁棒性，程序需要对各种可能的异常进行处理</a:t>
            </a:r>
          </a:p>
          <a:p>
            <a:pPr eaLnBrk="1" hangingPunct="1">
              <a:lnSpc>
                <a:spcPct val="130000"/>
              </a:lnSpc>
            </a:pPr>
            <a:r>
              <a:rPr lang="zh-CN" altLang="en-US" dirty="0"/>
              <a:t>某些错误需要异地处理</a:t>
            </a:r>
          </a:p>
          <a:p>
            <a:pPr eaLnBrk="1" hangingPunct="1">
              <a:lnSpc>
                <a:spcPct val="130000"/>
              </a:lnSpc>
            </a:pPr>
            <a:r>
              <a:rPr lang="en-US" altLang="zh-CN" dirty="0"/>
              <a:t>C++</a:t>
            </a:r>
            <a:r>
              <a:rPr lang="zh-CN" altLang="en-US" dirty="0"/>
              <a:t>的异常机制由</a:t>
            </a:r>
            <a:r>
              <a:rPr lang="en-US" altLang="zh-CN" dirty="0"/>
              <a:t>try</a:t>
            </a:r>
            <a:r>
              <a:rPr lang="zh-CN" altLang="en-US" dirty="0"/>
              <a:t>、</a:t>
            </a:r>
            <a:r>
              <a:rPr lang="en-US" altLang="zh-CN" dirty="0"/>
              <a:t>throw</a:t>
            </a:r>
            <a:r>
              <a:rPr lang="zh-CN" altLang="en-US" dirty="0"/>
              <a:t>和</a:t>
            </a:r>
            <a:r>
              <a:rPr lang="en-US" altLang="zh-CN" dirty="0"/>
              <a:t>catch</a:t>
            </a:r>
            <a:r>
              <a:rPr lang="zh-CN" altLang="en-US" dirty="0"/>
              <a:t>构成</a:t>
            </a:r>
          </a:p>
        </p:txBody>
      </p:sp>
      <p:sp>
        <p:nvSpPr>
          <p:cNvPr id="4" name="灯片编号占位符 3"/>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344</a:t>
            </a:fld>
            <a:endParaRPr kumimoji="0" lang="en-US"/>
          </a:p>
        </p:txBody>
      </p:sp>
    </p:spTree>
  </p:cSld>
  <p:clrMapOvr>
    <a:masterClrMapping/>
  </p:clrMapOvr>
  <p:transition spd="med">
    <p:fade/>
  </p:transition>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7474" name="Rectangle 2"/>
          <p:cNvSpPr>
            <a:spLocks noGrp="1" noChangeArrowheads="1"/>
          </p:cNvSpPr>
          <p:nvPr>
            <p:ph type="title"/>
          </p:nvPr>
        </p:nvSpPr>
        <p:spPr/>
        <p:txBody>
          <a:bodyPr>
            <a:normAutofit fontScale="90000"/>
          </a:bodyPr>
          <a:lstStyle/>
          <a:p>
            <a:pPr marL="1117572" indent="-1117572">
              <a:defRPr/>
            </a:pPr>
            <a:r>
              <a:rPr lang="zh-CN" altLang="en-US" sz="4800" dirty="0"/>
              <a:t>第</a:t>
            </a:r>
            <a:r>
              <a:rPr lang="en-US" altLang="zh-CN" sz="4800" dirty="0"/>
              <a:t>16</a:t>
            </a:r>
            <a:r>
              <a:rPr lang="zh-CN" altLang="en-US" sz="4800" dirty="0"/>
              <a:t>章   容器和迭代器</a:t>
            </a:r>
            <a:endParaRPr lang="zh-CN" altLang="en-US" sz="4800" dirty="0">
              <a:latin typeface="微软雅黑" pitchFamily="34" charset="-122"/>
            </a:endParaRPr>
          </a:p>
        </p:txBody>
      </p:sp>
      <p:sp>
        <p:nvSpPr>
          <p:cNvPr id="16" name="灯片编号占位符 15"/>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345</a:t>
            </a:fld>
            <a:endParaRPr kumimoji="0" lang="en-US"/>
          </a:p>
        </p:txBody>
      </p:sp>
      <p:grpSp>
        <p:nvGrpSpPr>
          <p:cNvPr id="2" name="组合 35"/>
          <p:cNvGrpSpPr>
            <a:grpSpLocks/>
          </p:cNvGrpSpPr>
          <p:nvPr/>
        </p:nvGrpSpPr>
        <p:grpSpPr bwMode="auto">
          <a:xfrm>
            <a:off x="2401327" y="2096473"/>
            <a:ext cx="1898652" cy="2576911"/>
            <a:chOff x="1004554" y="2207188"/>
            <a:chExt cx="2160416" cy="3187497"/>
          </a:xfrm>
        </p:grpSpPr>
        <p:sp>
          <p:nvSpPr>
            <p:cNvPr id="6160" name="矩形 25"/>
            <p:cNvSpPr>
              <a:spLocks noChangeArrowheads="1"/>
            </p:cNvSpPr>
            <p:nvPr/>
          </p:nvSpPr>
          <p:spPr bwMode="auto">
            <a:xfrm>
              <a:off x="1067857" y="4565783"/>
              <a:ext cx="2097113" cy="828902"/>
            </a:xfrm>
            <a:prstGeom prst="rect">
              <a:avLst/>
            </a:prstGeom>
            <a:noFill/>
            <a:ln w="9525">
              <a:noFill/>
              <a:miter lim="800000"/>
              <a:headEnd/>
              <a:tailEnd/>
            </a:ln>
          </p:spPr>
          <p:txBody>
            <a:bodyPr wrap="square">
              <a:spAutoFit/>
            </a:bodyPr>
            <a:lstStyle/>
            <a:p>
              <a:pPr eaLnBrk="1" hangingPunct="1">
                <a:lnSpc>
                  <a:spcPct val="130000"/>
                </a:lnSpc>
              </a:pPr>
              <a:r>
                <a:rPr lang="zh-CN" altLang="en-US" sz="3200" b="1" dirty="0">
                  <a:latin typeface="微软雅黑" pitchFamily="34" charset="-122"/>
                  <a:ea typeface="微软雅黑" pitchFamily="34" charset="-122"/>
                </a:rPr>
                <a:t>  概念</a:t>
              </a:r>
            </a:p>
          </p:txBody>
        </p:sp>
        <p:sp>
          <p:nvSpPr>
            <p:cNvPr id="7" name="等腰三角形 6"/>
            <p:cNvSpPr/>
            <p:nvPr/>
          </p:nvSpPr>
          <p:spPr>
            <a:xfrm>
              <a:off x="1004554" y="2207188"/>
              <a:ext cx="2160414" cy="1798702"/>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latin typeface="字魂36号-正文宋楷" panose="02000000000000000000" pitchFamily="2" charset="-122"/>
                <a:ea typeface="字魂36号-正文宋楷" panose="02000000000000000000" pitchFamily="2" charset="-122"/>
              </a:endParaRPr>
            </a:p>
          </p:txBody>
        </p:sp>
        <p:sp>
          <p:nvSpPr>
            <p:cNvPr id="8" name="文本框 34"/>
            <p:cNvSpPr txBox="1"/>
            <p:nvPr/>
          </p:nvSpPr>
          <p:spPr>
            <a:xfrm>
              <a:off x="1067857" y="2619743"/>
              <a:ext cx="2035276" cy="1256319"/>
            </a:xfrm>
            <a:prstGeom prst="rect">
              <a:avLst/>
            </a:prstGeom>
            <a:noFill/>
          </p:spPr>
          <p:txBody>
            <a:bodyPr>
              <a:spAutoFit/>
            </a:bodyPr>
            <a:lstStyle/>
            <a:p>
              <a:pPr algn="ctr">
                <a:defRPr/>
              </a:pPr>
              <a:r>
                <a:rPr lang="en-US" altLang="zh-CN" sz="6000" b="1" dirty="0">
                  <a:ln>
                    <a:solidFill>
                      <a:sysClr val="windowText" lastClr="000000"/>
                    </a:solidFill>
                  </a:ln>
                  <a:latin typeface="微软雅黑" panose="020B0503020204020204" pitchFamily="34" charset="-122"/>
                  <a:ea typeface="微软雅黑" panose="020B0503020204020204" pitchFamily="34" charset="-122"/>
                  <a:cs typeface="IrisUPC" panose="020B0604020202020204" pitchFamily="34" charset="-34"/>
                </a:rPr>
                <a:t>1</a:t>
              </a:r>
            </a:p>
          </p:txBody>
        </p:sp>
      </p:grpSp>
      <p:grpSp>
        <p:nvGrpSpPr>
          <p:cNvPr id="3" name="组合 37"/>
          <p:cNvGrpSpPr>
            <a:grpSpLocks/>
          </p:cNvGrpSpPr>
          <p:nvPr/>
        </p:nvGrpSpPr>
        <p:grpSpPr bwMode="auto">
          <a:xfrm>
            <a:off x="5250360" y="2099644"/>
            <a:ext cx="1896533" cy="2488393"/>
            <a:chOff x="1004617" y="2207188"/>
            <a:chExt cx="2159115" cy="3078541"/>
          </a:xfrm>
        </p:grpSpPr>
        <p:sp>
          <p:nvSpPr>
            <p:cNvPr id="6157" name="矩形 38"/>
            <p:cNvSpPr>
              <a:spLocks noChangeArrowheads="1"/>
            </p:cNvSpPr>
            <p:nvPr/>
          </p:nvSpPr>
          <p:spPr bwMode="auto">
            <a:xfrm>
              <a:off x="1004617" y="4562269"/>
              <a:ext cx="2159115" cy="723460"/>
            </a:xfrm>
            <a:prstGeom prst="rect">
              <a:avLst/>
            </a:prstGeom>
            <a:noFill/>
            <a:ln w="9525">
              <a:noFill/>
              <a:miter lim="800000"/>
              <a:headEnd/>
              <a:tailEnd/>
            </a:ln>
          </p:spPr>
          <p:txBody>
            <a:bodyPr wrap="square">
              <a:spAutoFit/>
            </a:bodyPr>
            <a:lstStyle/>
            <a:p>
              <a:pPr eaLnBrk="1" hangingPunct="1"/>
              <a:r>
                <a:rPr lang="zh-CN" altLang="en-US" sz="3200" b="1" dirty="0">
                  <a:latin typeface="微软雅黑" pitchFamily="34" charset="-122"/>
                  <a:ea typeface="微软雅黑" pitchFamily="34" charset="-122"/>
                </a:rPr>
                <a:t>数组实现</a:t>
              </a:r>
            </a:p>
          </p:txBody>
        </p:sp>
        <p:sp>
          <p:nvSpPr>
            <p:cNvPr id="11" name="等腰三角形 10"/>
            <p:cNvSpPr/>
            <p:nvPr/>
          </p:nvSpPr>
          <p:spPr>
            <a:xfrm>
              <a:off x="1004617" y="2207188"/>
              <a:ext cx="2159115" cy="1801635"/>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latin typeface="字魂36号-正文宋楷" panose="02000000000000000000" pitchFamily="2" charset="-122"/>
                <a:ea typeface="字魂36号-正文宋楷" panose="02000000000000000000" pitchFamily="2" charset="-122"/>
              </a:endParaRPr>
            </a:p>
          </p:txBody>
        </p:sp>
        <p:sp>
          <p:nvSpPr>
            <p:cNvPr id="6159" name="文本框 40"/>
            <p:cNvSpPr txBox="1">
              <a:spLocks noChangeArrowheads="1"/>
            </p:cNvSpPr>
            <p:nvPr/>
          </p:nvSpPr>
          <p:spPr bwMode="auto">
            <a:xfrm>
              <a:off x="1067856" y="2596173"/>
              <a:ext cx="2035277" cy="1256538"/>
            </a:xfrm>
            <a:prstGeom prst="rect">
              <a:avLst/>
            </a:prstGeom>
            <a:noFill/>
            <a:ln w="9525">
              <a:noFill/>
              <a:miter lim="800000"/>
              <a:headEnd/>
              <a:tailEnd/>
            </a:ln>
          </p:spPr>
          <p:txBody>
            <a:bodyPr>
              <a:spAutoFit/>
            </a:bodyPr>
            <a:lstStyle/>
            <a:p>
              <a:pPr algn="ctr"/>
              <a:r>
                <a:rPr lang="en-US" altLang="zh-CN" sz="6000" b="1" dirty="0">
                  <a:solidFill>
                    <a:srgbClr val="00B0F0"/>
                  </a:solidFill>
                  <a:latin typeface="微软雅黑" pitchFamily="34" charset="-122"/>
                  <a:ea typeface="微软雅黑" pitchFamily="34" charset="-122"/>
                  <a:cs typeface="IrisUPC" pitchFamily="34" charset="-34"/>
                </a:rPr>
                <a:t>2</a:t>
              </a:r>
            </a:p>
          </p:txBody>
        </p:sp>
      </p:grpSp>
      <p:grpSp>
        <p:nvGrpSpPr>
          <p:cNvPr id="4" name="组合 37"/>
          <p:cNvGrpSpPr>
            <a:grpSpLocks/>
          </p:cNvGrpSpPr>
          <p:nvPr/>
        </p:nvGrpSpPr>
        <p:grpSpPr bwMode="auto">
          <a:xfrm>
            <a:off x="7904648" y="2128221"/>
            <a:ext cx="1898651" cy="2500315"/>
            <a:chOff x="1004483" y="2207188"/>
            <a:chExt cx="2159456" cy="3093249"/>
          </a:xfrm>
        </p:grpSpPr>
        <p:sp>
          <p:nvSpPr>
            <p:cNvPr id="6154" name="矩形 13"/>
            <p:cNvSpPr>
              <a:spLocks noChangeArrowheads="1"/>
            </p:cNvSpPr>
            <p:nvPr/>
          </p:nvSpPr>
          <p:spPr bwMode="auto">
            <a:xfrm>
              <a:off x="1004483" y="4576986"/>
              <a:ext cx="2159456" cy="723451"/>
            </a:xfrm>
            <a:prstGeom prst="rect">
              <a:avLst/>
            </a:prstGeom>
            <a:noFill/>
            <a:ln w="9525">
              <a:noFill/>
              <a:miter lim="800000"/>
              <a:headEnd/>
              <a:tailEnd/>
            </a:ln>
          </p:spPr>
          <p:txBody>
            <a:bodyPr wrap="square">
              <a:spAutoFit/>
            </a:bodyPr>
            <a:lstStyle/>
            <a:p>
              <a:pPr eaLnBrk="1" hangingPunct="1"/>
              <a:r>
                <a:rPr lang="zh-CN" altLang="en-US" sz="3200" b="1" dirty="0">
                  <a:latin typeface="微软雅黑" pitchFamily="34" charset="-122"/>
                  <a:ea typeface="微软雅黑" pitchFamily="34" charset="-122"/>
                </a:rPr>
                <a:t>链表实现</a:t>
              </a:r>
              <a:endParaRPr lang="en-US" altLang="zh-CN" sz="3200" b="1" dirty="0">
                <a:latin typeface="微软雅黑" pitchFamily="34" charset="-122"/>
                <a:ea typeface="微软雅黑" pitchFamily="34" charset="-122"/>
              </a:endParaRPr>
            </a:p>
          </p:txBody>
        </p:sp>
        <p:sp>
          <p:nvSpPr>
            <p:cNvPr id="15" name="等腰三角形 14"/>
            <p:cNvSpPr/>
            <p:nvPr/>
          </p:nvSpPr>
          <p:spPr>
            <a:xfrm>
              <a:off x="1004483" y="2207188"/>
              <a:ext cx="2159455" cy="1801611"/>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latin typeface="字魂36号-正文宋楷" panose="02000000000000000000" pitchFamily="2" charset="-122"/>
                <a:ea typeface="字魂36号-正文宋楷" panose="02000000000000000000" pitchFamily="2" charset="-122"/>
              </a:endParaRPr>
            </a:p>
          </p:txBody>
        </p:sp>
        <p:sp>
          <p:nvSpPr>
            <p:cNvPr id="6156" name="文本框 40"/>
            <p:cNvSpPr txBox="1">
              <a:spLocks noChangeArrowheads="1"/>
            </p:cNvSpPr>
            <p:nvPr/>
          </p:nvSpPr>
          <p:spPr bwMode="auto">
            <a:xfrm>
              <a:off x="1067855" y="2596171"/>
              <a:ext cx="2035278" cy="1256521"/>
            </a:xfrm>
            <a:prstGeom prst="rect">
              <a:avLst/>
            </a:prstGeom>
            <a:noFill/>
            <a:ln w="9525">
              <a:noFill/>
              <a:miter lim="800000"/>
              <a:headEnd/>
              <a:tailEnd/>
            </a:ln>
          </p:spPr>
          <p:txBody>
            <a:bodyPr>
              <a:spAutoFit/>
            </a:bodyPr>
            <a:lstStyle/>
            <a:p>
              <a:pPr algn="ctr"/>
              <a:r>
                <a:rPr lang="en-US" altLang="zh-CN" sz="6000" b="1" dirty="0">
                  <a:solidFill>
                    <a:srgbClr val="00B0F0"/>
                  </a:solidFill>
                  <a:latin typeface="微软雅黑" pitchFamily="34" charset="-122"/>
                  <a:ea typeface="微软雅黑" pitchFamily="34" charset="-122"/>
                  <a:cs typeface="IrisUPC" pitchFamily="34" charset="-34"/>
                </a:rPr>
                <a:t>3</a:t>
              </a:r>
            </a:p>
          </p:txBody>
        </p:sp>
      </p:grpSp>
    </p:spTree>
  </p:cSld>
  <p:clrMapOvr>
    <a:masterClrMapping/>
  </p:clrMapOvr>
  <p:transition spd="med">
    <p:fade/>
  </p:transition>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3618" name="Rectangle 2"/>
          <p:cNvSpPr>
            <a:spLocks noGrp="1" noChangeArrowheads="1"/>
          </p:cNvSpPr>
          <p:nvPr>
            <p:ph type="title"/>
          </p:nvPr>
        </p:nvSpPr>
        <p:spPr/>
        <p:txBody>
          <a:bodyPr/>
          <a:lstStyle/>
          <a:p>
            <a:pPr eaLnBrk="1" hangingPunct="1">
              <a:defRPr/>
            </a:pPr>
            <a:r>
              <a:rPr lang="zh-CN" altLang="en-US" dirty="0"/>
              <a:t>容器</a:t>
            </a:r>
          </a:p>
        </p:txBody>
      </p:sp>
      <p:sp>
        <p:nvSpPr>
          <p:cNvPr id="4" name="灯片编号占位符 3"/>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346</a:t>
            </a:fld>
            <a:endParaRPr kumimoji="0" lang="en-US"/>
          </a:p>
        </p:txBody>
      </p:sp>
      <p:sp>
        <p:nvSpPr>
          <p:cNvPr id="5" name="矩形 4"/>
          <p:cNvSpPr/>
          <p:nvPr/>
        </p:nvSpPr>
        <p:spPr>
          <a:xfrm>
            <a:off x="723901" y="1514476"/>
            <a:ext cx="8477249" cy="2627642"/>
          </a:xfrm>
          <a:prstGeom prst="rect">
            <a:avLst/>
          </a:prstGeom>
        </p:spPr>
        <p:txBody>
          <a:bodyPr wrap="square">
            <a:spAutoFit/>
          </a:bodyPr>
          <a:lstStyle/>
          <a:p>
            <a:pPr marL="380990" indent="-380990">
              <a:lnSpc>
                <a:spcPct val="150000"/>
              </a:lnSpc>
              <a:buFont typeface="Wingdings" pitchFamily="2" charset="2"/>
              <a:buChar char="p"/>
            </a:pPr>
            <a:r>
              <a:rPr lang="zh-CN" altLang="en-US" sz="1867" dirty="0">
                <a:latin typeface="微软雅黑" pitchFamily="34" charset="-122"/>
                <a:ea typeface="微软雅黑" pitchFamily="34" charset="-122"/>
              </a:rPr>
              <a:t>容器是特定类型的对象的集合，也就是为了保存一组对象而设计的类</a:t>
            </a:r>
          </a:p>
          <a:p>
            <a:pPr marL="380990" indent="-380990">
              <a:lnSpc>
                <a:spcPct val="150000"/>
              </a:lnSpc>
              <a:buFont typeface="Wingdings" pitchFamily="2" charset="2"/>
              <a:buChar char="p"/>
            </a:pPr>
            <a:r>
              <a:rPr lang="zh-CN" altLang="en-US" sz="1867" dirty="0">
                <a:latin typeface="微软雅黑" pitchFamily="34" charset="-122"/>
                <a:ea typeface="微软雅黑" pitchFamily="34" charset="-122"/>
              </a:rPr>
              <a:t>容器一般提供插入、删除、查找以及访问容器中的所有对象等功能</a:t>
            </a:r>
          </a:p>
          <a:p>
            <a:pPr marL="380990" indent="-380990">
              <a:lnSpc>
                <a:spcPct val="150000"/>
              </a:lnSpc>
              <a:buFont typeface="Wingdings" pitchFamily="2" charset="2"/>
              <a:buChar char="p"/>
            </a:pPr>
            <a:r>
              <a:rPr lang="zh-CN" altLang="en-US" sz="1867" dirty="0">
                <a:latin typeface="微软雅黑" pitchFamily="34" charset="-122"/>
                <a:ea typeface="微软雅黑" pitchFamily="34" charset="-122"/>
              </a:rPr>
              <a:t>用户不必关心容器中的对象是如何保存的。用户只需要使用容器提供的插入操作将对象放入容器，用删除操作将对象从容器中删除</a:t>
            </a:r>
          </a:p>
          <a:p>
            <a:pPr marL="380990" indent="-380990">
              <a:lnSpc>
                <a:spcPct val="150000"/>
              </a:lnSpc>
              <a:buFont typeface="Wingdings" pitchFamily="2" charset="2"/>
              <a:buChar char="p"/>
            </a:pPr>
            <a:r>
              <a:rPr lang="zh-CN" altLang="en-US" sz="1867" dirty="0">
                <a:latin typeface="微软雅黑" pitchFamily="34" charset="-122"/>
                <a:ea typeface="微软雅黑" pitchFamily="34" charset="-122"/>
              </a:rPr>
              <a:t>数组是容器的一种实现，链表也是容器的一种实现</a:t>
            </a:r>
          </a:p>
          <a:p>
            <a:pPr eaLnBrk="1" hangingPunct="1">
              <a:lnSpc>
                <a:spcPct val="150000"/>
              </a:lnSpc>
              <a:buFont typeface="Wingdings" pitchFamily="2" charset="2"/>
              <a:buChar char="p"/>
            </a:pPr>
            <a:endParaRPr lang="en-US" altLang="zh-CN" sz="1867" dirty="0">
              <a:latin typeface="微软雅黑" pitchFamily="34" charset="-122"/>
              <a:ea typeface="微软雅黑" pitchFamily="34" charset="-122"/>
            </a:endParaRPr>
          </a:p>
        </p:txBody>
      </p:sp>
    </p:spTree>
  </p:cSld>
  <p:clrMapOvr>
    <a:masterClrMapping/>
  </p:clrMapOvr>
  <p:transition spd="med">
    <p:fade/>
  </p:transition>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3618" name="Rectangle 2"/>
          <p:cNvSpPr>
            <a:spLocks noGrp="1" noChangeArrowheads="1"/>
          </p:cNvSpPr>
          <p:nvPr>
            <p:ph type="title"/>
          </p:nvPr>
        </p:nvSpPr>
        <p:spPr/>
        <p:txBody>
          <a:bodyPr/>
          <a:lstStyle/>
          <a:p>
            <a:pPr>
              <a:defRPr/>
            </a:pPr>
            <a:r>
              <a:rPr lang="zh-CN" altLang="en-US" dirty="0"/>
              <a:t>迭代器</a:t>
            </a:r>
          </a:p>
        </p:txBody>
      </p:sp>
      <p:sp>
        <p:nvSpPr>
          <p:cNvPr id="4" name="灯片编号占位符 3"/>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347</a:t>
            </a:fld>
            <a:endParaRPr kumimoji="0" lang="en-US"/>
          </a:p>
        </p:txBody>
      </p:sp>
      <p:sp>
        <p:nvSpPr>
          <p:cNvPr id="5" name="矩形 4"/>
          <p:cNvSpPr/>
          <p:nvPr/>
        </p:nvSpPr>
        <p:spPr>
          <a:xfrm>
            <a:off x="723901" y="1514476"/>
            <a:ext cx="9505951" cy="3058658"/>
          </a:xfrm>
          <a:prstGeom prst="rect">
            <a:avLst/>
          </a:prstGeom>
        </p:spPr>
        <p:txBody>
          <a:bodyPr wrap="square">
            <a:spAutoFit/>
          </a:bodyPr>
          <a:lstStyle/>
          <a:p>
            <a:pPr marL="380990" indent="-380990">
              <a:lnSpc>
                <a:spcPct val="150000"/>
              </a:lnSpc>
              <a:buFont typeface="Wingdings" pitchFamily="2" charset="2"/>
              <a:buChar char="p"/>
            </a:pPr>
            <a:r>
              <a:rPr lang="zh-CN" altLang="en-US" sz="1867" dirty="0">
                <a:latin typeface="微软雅黑" pitchFamily="34" charset="-122"/>
                <a:ea typeface="微软雅黑" pitchFamily="34" charset="-122"/>
              </a:rPr>
              <a:t>给出数组的下标可以访问数组的某一元素，给出一个指向某一结点的指针可以访问链表中的一个元素。</a:t>
            </a:r>
          </a:p>
          <a:p>
            <a:pPr marL="380990" indent="-380990">
              <a:lnSpc>
                <a:spcPct val="150000"/>
              </a:lnSpc>
              <a:buFont typeface="Wingdings" pitchFamily="2" charset="2"/>
              <a:buChar char="p"/>
            </a:pPr>
            <a:r>
              <a:rPr lang="zh-CN" altLang="en-US" sz="1867" dirty="0">
                <a:latin typeface="微软雅黑" pitchFamily="34" charset="-122"/>
                <a:ea typeface="微软雅黑" pitchFamily="34" charset="-122"/>
              </a:rPr>
              <a:t>访问一个容器中的对象必须有一个指向容器中某一个对象位置的信息</a:t>
            </a:r>
          </a:p>
          <a:p>
            <a:pPr marL="380990" indent="-380990">
              <a:lnSpc>
                <a:spcPct val="150000"/>
              </a:lnSpc>
              <a:buFont typeface="Wingdings" pitchFamily="2" charset="2"/>
              <a:buChar char="p"/>
            </a:pPr>
            <a:r>
              <a:rPr lang="zh-CN" altLang="en-US" sz="1867" dirty="0">
                <a:latin typeface="微软雅黑" pitchFamily="34" charset="-122"/>
                <a:ea typeface="微软雅黑" pitchFamily="34" charset="-122"/>
              </a:rPr>
              <a:t>容器中的对象位置是什么类型的信息？如果容器是用数组实现，则是一个整型数。如果容器是用单链表实现，则是一个指向单链表结点的指针。</a:t>
            </a:r>
          </a:p>
          <a:p>
            <a:pPr marL="380990" indent="-380990">
              <a:lnSpc>
                <a:spcPct val="150000"/>
              </a:lnSpc>
              <a:buFont typeface="Wingdings" pitchFamily="2" charset="2"/>
              <a:buChar char="p"/>
            </a:pPr>
            <a:r>
              <a:rPr lang="zh-CN" altLang="en-US" sz="1867" dirty="0">
                <a:latin typeface="微软雅黑" pitchFamily="34" charset="-122"/>
                <a:ea typeface="微软雅黑" pitchFamily="34" charset="-122"/>
              </a:rPr>
              <a:t>对象位置的类型与容器的实现方式有关。因此，通常为每种容器定义一个表示其中变量位置的类型，称为迭代器。</a:t>
            </a:r>
          </a:p>
        </p:txBody>
      </p:sp>
    </p:spTree>
  </p:cSld>
  <p:clrMapOvr>
    <a:masterClrMapping/>
  </p:clrMapOvr>
  <p:transition spd="med">
    <p:fade/>
  </p:transition>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3618" name="Rectangle 2"/>
          <p:cNvSpPr>
            <a:spLocks noGrp="1" noChangeArrowheads="1"/>
          </p:cNvSpPr>
          <p:nvPr>
            <p:ph type="title"/>
          </p:nvPr>
        </p:nvSpPr>
        <p:spPr/>
        <p:txBody>
          <a:bodyPr/>
          <a:lstStyle/>
          <a:p>
            <a:pPr>
              <a:defRPr/>
            </a:pPr>
            <a:r>
              <a:rPr lang="zh-CN" altLang="en-US" dirty="0"/>
              <a:t>迭代器</a:t>
            </a:r>
          </a:p>
        </p:txBody>
      </p:sp>
      <p:sp>
        <p:nvSpPr>
          <p:cNvPr id="4" name="灯片编号占位符 3"/>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348</a:t>
            </a:fld>
            <a:endParaRPr kumimoji="0" lang="en-US"/>
          </a:p>
        </p:txBody>
      </p:sp>
      <p:sp>
        <p:nvSpPr>
          <p:cNvPr id="6" name="文本框 23"/>
          <p:cNvSpPr txBox="1"/>
          <p:nvPr/>
        </p:nvSpPr>
        <p:spPr>
          <a:xfrm>
            <a:off x="1162049" y="1916613"/>
            <a:ext cx="9391652" cy="526747"/>
          </a:xfrm>
          <a:prstGeom prst="rect">
            <a:avLst/>
          </a:prstGeom>
          <a:noFill/>
        </p:spPr>
        <p:txBody>
          <a:bodyPr wrap="square" rtlCol="0">
            <a:spAutoFit/>
          </a:bodyPr>
          <a:lstStyle/>
          <a:p>
            <a:pPr marL="380990" indent="-380990">
              <a:lnSpc>
                <a:spcPct val="150000"/>
              </a:lnSpc>
              <a:buFont typeface="Wingdings" pitchFamily="2" charset="2"/>
              <a:buChar char="p"/>
            </a:pPr>
            <a:r>
              <a:rPr lang="zh-CN" altLang="en-US" sz="2133" dirty="0">
                <a:solidFill>
                  <a:schemeClr val="tx1">
                    <a:lumMod val="75000"/>
                    <a:lumOff val="25000"/>
                  </a:schemeClr>
                </a:solidFill>
                <a:latin typeface="微软雅黑" panose="020B0503020204020204" pitchFamily="34" charset="-122"/>
                <a:ea typeface="微软雅黑" panose="020B0503020204020204" pitchFamily="34" charset="-122"/>
              </a:rPr>
              <a:t>迭代器常常与容器一起使用。迭代器对象相当于是指向容器中对象的指针</a:t>
            </a:r>
            <a:endParaRPr lang="en-US" altLang="zh-CN" sz="2133"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25"/>
          <p:cNvSpPr txBox="1"/>
          <p:nvPr/>
        </p:nvSpPr>
        <p:spPr>
          <a:xfrm>
            <a:off x="1162048" y="2790826"/>
            <a:ext cx="9246531" cy="526747"/>
          </a:xfrm>
          <a:prstGeom prst="rect">
            <a:avLst/>
          </a:prstGeom>
          <a:noFill/>
        </p:spPr>
        <p:txBody>
          <a:bodyPr wrap="square" rtlCol="0">
            <a:spAutoFit/>
          </a:bodyPr>
          <a:lstStyle/>
          <a:p>
            <a:pPr marL="380990" indent="-380990">
              <a:lnSpc>
                <a:spcPct val="150000"/>
              </a:lnSpc>
              <a:buFont typeface="Wingdings" pitchFamily="2" charset="2"/>
              <a:buChar char="p"/>
            </a:pPr>
            <a:r>
              <a:rPr lang="zh-CN" altLang="en-US" sz="2133" dirty="0">
                <a:solidFill>
                  <a:schemeClr val="tx1">
                    <a:lumMod val="75000"/>
                    <a:lumOff val="25000"/>
                  </a:schemeClr>
                </a:solidFill>
                <a:latin typeface="微软雅黑" panose="020B0503020204020204" pitchFamily="34" charset="-122"/>
                <a:ea typeface="微软雅黑" panose="020B0503020204020204" pitchFamily="34" charset="-122"/>
              </a:rPr>
              <a:t>迭代器迭代器对象“穿行”于容器，容器中的某一元素执行某种操作</a:t>
            </a:r>
            <a:endParaRPr lang="en-US" altLang="zh-CN" sz="2133"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26"/>
          <p:cNvSpPr txBox="1"/>
          <p:nvPr/>
        </p:nvSpPr>
        <p:spPr>
          <a:xfrm>
            <a:off x="1162049" y="3638552"/>
            <a:ext cx="9246531" cy="526747"/>
          </a:xfrm>
          <a:prstGeom prst="rect">
            <a:avLst/>
          </a:prstGeom>
          <a:noFill/>
        </p:spPr>
        <p:txBody>
          <a:bodyPr wrap="square" rtlCol="0">
            <a:spAutoFit/>
          </a:bodyPr>
          <a:lstStyle/>
          <a:p>
            <a:pPr marL="380990" indent="-380990">
              <a:lnSpc>
                <a:spcPct val="150000"/>
              </a:lnSpc>
              <a:buFont typeface="Wingdings" pitchFamily="2" charset="2"/>
              <a:buChar char="p"/>
            </a:pPr>
            <a:r>
              <a:rPr lang="zh-CN" altLang="en-US" sz="2133" dirty="0">
                <a:solidFill>
                  <a:schemeClr val="tx1">
                    <a:lumMod val="75000"/>
                    <a:lumOff val="25000"/>
                  </a:schemeClr>
                </a:solidFill>
                <a:latin typeface="微软雅黑" panose="020B0503020204020204" pitchFamily="34" charset="-122"/>
                <a:ea typeface="微软雅黑" panose="020B0503020204020204" pitchFamily="34" charset="-122"/>
              </a:rPr>
              <a:t>可以将迭代器看成一种抽象的指针，迭代器进一步隐藏数据的存储方式</a:t>
            </a:r>
          </a:p>
        </p:txBody>
      </p:sp>
      <p:sp>
        <p:nvSpPr>
          <p:cNvPr id="9" name="矩形 8"/>
          <p:cNvSpPr/>
          <p:nvPr/>
        </p:nvSpPr>
        <p:spPr>
          <a:xfrm>
            <a:off x="1162049" y="4375587"/>
            <a:ext cx="10456709" cy="420564"/>
          </a:xfrm>
          <a:prstGeom prst="rect">
            <a:avLst/>
          </a:prstGeom>
        </p:spPr>
        <p:txBody>
          <a:bodyPr wrap="none">
            <a:spAutoFit/>
          </a:bodyPr>
          <a:lstStyle/>
          <a:p>
            <a:pPr>
              <a:buFont typeface="Wingdings" pitchFamily="2" charset="2"/>
              <a:buChar char="p"/>
            </a:pPr>
            <a:r>
              <a:rPr lang="zh-CN" altLang="en-US" sz="2133" dirty="0">
                <a:latin typeface="微软雅黑" pitchFamily="34" charset="-122"/>
                <a:ea typeface="微软雅黑" pitchFamily="34" charset="-122"/>
              </a:rPr>
              <a:t>  迭代器常用操作：赋值、比较、移到前一对象或后一对象、访问迭代器指向的对象</a:t>
            </a:r>
          </a:p>
        </p:txBody>
      </p:sp>
    </p:spTree>
  </p:cSld>
  <p:clrMapOvr>
    <a:masterClrMapping/>
  </p:clrMapOvr>
  <p:transition spd="med">
    <p:fade/>
  </p:transition>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3618" name="Rectangle 2"/>
          <p:cNvSpPr>
            <a:spLocks noGrp="1" noChangeArrowheads="1"/>
          </p:cNvSpPr>
          <p:nvPr>
            <p:ph type="title"/>
          </p:nvPr>
        </p:nvSpPr>
        <p:spPr/>
        <p:txBody>
          <a:bodyPr/>
          <a:lstStyle/>
          <a:p>
            <a:pPr>
              <a:defRPr/>
            </a:pPr>
            <a:r>
              <a:rPr lang="zh-CN" altLang="en-US" dirty="0"/>
              <a:t>迭代器的优点</a:t>
            </a:r>
          </a:p>
        </p:txBody>
      </p:sp>
      <p:sp>
        <p:nvSpPr>
          <p:cNvPr id="4" name="灯片编号占位符 3"/>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349</a:t>
            </a:fld>
            <a:endParaRPr kumimoji="0" lang="en-US"/>
          </a:p>
        </p:txBody>
      </p:sp>
      <p:sp>
        <p:nvSpPr>
          <p:cNvPr id="10" name="内容占位符 2"/>
          <p:cNvSpPr>
            <a:spLocks noGrp="1"/>
          </p:cNvSpPr>
          <p:nvPr>
            <p:ph idx="4294967295"/>
          </p:nvPr>
        </p:nvSpPr>
        <p:spPr>
          <a:xfrm>
            <a:off x="0" y="1554163"/>
            <a:ext cx="9534525" cy="4148137"/>
          </a:xfrm>
          <a:noFill/>
        </p:spPr>
        <p:txBody>
          <a:bodyPr vert="horz" wrap="square" lIns="0" tIns="0" rIns="0" bIns="81277" numCol="1" rtlCol="0" anchor="t" anchorCtr="0" compatLnSpc="1">
            <a:spAutoFit/>
          </a:bodyPr>
          <a:lstStyle/>
          <a:p>
            <a:pPr marL="380990" indent="-380990">
              <a:spcBef>
                <a:spcPts val="933"/>
              </a:spcBef>
              <a:buClr>
                <a:schemeClr val="tx1"/>
              </a:buClr>
              <a:buFont typeface="Wingdings" pitchFamily="2" charset="2"/>
              <a:buChar char="p"/>
            </a:pPr>
            <a:r>
              <a:rPr lang="zh-CN" altLang="en-US" sz="2133" dirty="0"/>
              <a:t>在数组中，要访问所有结点可以用</a:t>
            </a:r>
          </a:p>
          <a:p>
            <a:pPr marL="402326" lvl="1" indent="0">
              <a:spcBef>
                <a:spcPts val="933"/>
              </a:spcBef>
              <a:buClr>
                <a:schemeClr val="tx1"/>
              </a:buClr>
              <a:buNone/>
            </a:pPr>
            <a:r>
              <a:rPr lang="en-US" altLang="zh-CN" sz="1867" dirty="0"/>
              <a:t>for (</a:t>
            </a:r>
            <a:r>
              <a:rPr lang="en-US" altLang="zh-CN" sz="1867" dirty="0" err="1"/>
              <a:t>i</a:t>
            </a:r>
            <a:r>
              <a:rPr lang="en-US" altLang="zh-CN" sz="1867" dirty="0"/>
              <a:t>=0;i&lt;length;++</a:t>
            </a:r>
            <a:r>
              <a:rPr lang="en-US" altLang="zh-CN" sz="1867" dirty="0" err="1"/>
              <a:t>i</a:t>
            </a:r>
            <a:r>
              <a:rPr lang="en-US" altLang="zh-CN" sz="1867" dirty="0"/>
              <a:t>)</a:t>
            </a:r>
          </a:p>
          <a:p>
            <a:pPr marL="402326" lvl="1" indent="0">
              <a:spcBef>
                <a:spcPts val="933"/>
              </a:spcBef>
              <a:buClr>
                <a:schemeClr val="tx1"/>
              </a:buClr>
              <a:buNone/>
            </a:pPr>
            <a:r>
              <a:rPr lang="en-US" altLang="zh-CN" sz="1867" dirty="0"/>
              <a:t>    </a:t>
            </a:r>
            <a:r>
              <a:rPr lang="en-US" altLang="zh-CN" sz="1867" dirty="0" err="1"/>
              <a:t>cout</a:t>
            </a:r>
            <a:r>
              <a:rPr lang="en-US" altLang="zh-CN" sz="1867" dirty="0"/>
              <a:t> &lt;&lt; array[</a:t>
            </a:r>
            <a:r>
              <a:rPr lang="en-US" altLang="zh-CN" sz="1867" dirty="0" err="1"/>
              <a:t>i</a:t>
            </a:r>
            <a:r>
              <a:rPr lang="en-US" altLang="zh-CN" sz="1867" dirty="0"/>
              <a:t>] &lt;&lt;</a:t>
            </a:r>
            <a:r>
              <a:rPr lang="en-US" altLang="zh-CN" sz="1867" dirty="0" err="1"/>
              <a:t>endl</a:t>
            </a:r>
            <a:r>
              <a:rPr lang="en-US" altLang="zh-CN" sz="1867" dirty="0"/>
              <a:t>;</a:t>
            </a:r>
          </a:p>
          <a:p>
            <a:pPr marL="380990" indent="-380990">
              <a:spcBef>
                <a:spcPts val="933"/>
              </a:spcBef>
              <a:buClr>
                <a:schemeClr val="tx1"/>
              </a:buClr>
              <a:buFont typeface="Wingdings" pitchFamily="2" charset="2"/>
              <a:buChar char="p"/>
            </a:pPr>
            <a:r>
              <a:rPr lang="zh-CN" altLang="en-US" sz="2133" dirty="0"/>
              <a:t>在链表中，可以用</a:t>
            </a:r>
          </a:p>
          <a:p>
            <a:pPr marL="402326" lvl="1" indent="0">
              <a:spcBef>
                <a:spcPts val="933"/>
              </a:spcBef>
              <a:buClr>
                <a:schemeClr val="tx1"/>
              </a:buClr>
              <a:buNone/>
            </a:pPr>
            <a:r>
              <a:rPr lang="en-US" altLang="zh-CN" sz="1867" dirty="0"/>
              <a:t>for (node *p=first; p!=NULL</a:t>
            </a:r>
            <a:r>
              <a:rPr lang="zh-CN" altLang="en-US" sz="1867" dirty="0"/>
              <a:t>；</a:t>
            </a:r>
            <a:r>
              <a:rPr lang="en-US" altLang="zh-CN" sz="1867" dirty="0"/>
              <a:t>p=p-&gt;next)</a:t>
            </a:r>
          </a:p>
          <a:p>
            <a:pPr marL="402326" lvl="1" indent="0">
              <a:spcBef>
                <a:spcPts val="933"/>
              </a:spcBef>
              <a:buClr>
                <a:schemeClr val="tx1"/>
              </a:buClr>
              <a:buNone/>
            </a:pPr>
            <a:r>
              <a:rPr lang="en-US" altLang="zh-CN" sz="1867" dirty="0"/>
              <a:t>    </a:t>
            </a:r>
            <a:r>
              <a:rPr lang="en-US" altLang="zh-CN" sz="1867" dirty="0" err="1"/>
              <a:t>cout</a:t>
            </a:r>
            <a:r>
              <a:rPr lang="en-US" altLang="zh-CN" sz="1867" dirty="0"/>
              <a:t> &lt;&lt; p-&gt;data &lt;&lt; </a:t>
            </a:r>
            <a:r>
              <a:rPr lang="en-US" altLang="zh-CN" sz="1867" dirty="0" err="1"/>
              <a:t>endl</a:t>
            </a:r>
            <a:r>
              <a:rPr lang="en-US" altLang="zh-CN" sz="1867" dirty="0"/>
              <a:t>;</a:t>
            </a:r>
          </a:p>
          <a:p>
            <a:pPr marL="380990" indent="-380990">
              <a:spcBef>
                <a:spcPts val="933"/>
              </a:spcBef>
              <a:buClr>
                <a:schemeClr val="tx1"/>
              </a:buClr>
              <a:buFont typeface="Wingdings" pitchFamily="2" charset="2"/>
              <a:buChar char="p"/>
            </a:pPr>
            <a:r>
              <a:rPr lang="zh-CN" altLang="en-US" sz="2133" dirty="0"/>
              <a:t>各种结构的抽象实现就是采用迭代器</a:t>
            </a:r>
          </a:p>
          <a:p>
            <a:pPr marL="402326" lvl="1" indent="0">
              <a:spcBef>
                <a:spcPts val="933"/>
              </a:spcBef>
              <a:buClr>
                <a:schemeClr val="tx1"/>
              </a:buClr>
              <a:buNone/>
            </a:pPr>
            <a:r>
              <a:rPr lang="en-US" altLang="zh-CN" sz="1867" dirty="0"/>
              <a:t>for (</a:t>
            </a:r>
            <a:r>
              <a:rPr lang="en-US" altLang="zh-CN" sz="1867" dirty="0" err="1"/>
              <a:t>ListItr</a:t>
            </a:r>
            <a:r>
              <a:rPr lang="en-US" altLang="zh-CN" sz="1867" dirty="0"/>
              <a:t> </a:t>
            </a:r>
            <a:r>
              <a:rPr lang="en-US" altLang="zh-CN" sz="1867" dirty="0" err="1"/>
              <a:t>Itr</a:t>
            </a:r>
            <a:r>
              <a:rPr lang="en-US" altLang="zh-CN" sz="1867" dirty="0"/>
              <a:t>(L); ! </a:t>
            </a:r>
            <a:r>
              <a:rPr lang="en-US" altLang="zh-CN" sz="1867" dirty="0" err="1"/>
              <a:t>Itr</a:t>
            </a:r>
            <a:r>
              <a:rPr lang="en-US" altLang="zh-CN" sz="1867" dirty="0"/>
              <a:t>; ++</a:t>
            </a:r>
            <a:r>
              <a:rPr lang="en-US" altLang="zh-CN" sz="1867" dirty="0" err="1"/>
              <a:t>Itr</a:t>
            </a:r>
            <a:r>
              <a:rPr lang="en-US" altLang="zh-CN" sz="1867" dirty="0"/>
              <a:t>)</a:t>
            </a:r>
          </a:p>
          <a:p>
            <a:pPr marL="402326" lvl="1" indent="0">
              <a:spcBef>
                <a:spcPts val="933"/>
              </a:spcBef>
              <a:buClr>
                <a:schemeClr val="tx1"/>
              </a:buClr>
              <a:buNone/>
            </a:pPr>
            <a:r>
              <a:rPr lang="en-US" altLang="zh-CN" sz="1867" dirty="0"/>
              <a:t>    </a:t>
            </a:r>
            <a:r>
              <a:rPr lang="en-US" altLang="zh-CN" sz="1867" dirty="0" err="1"/>
              <a:t>cout</a:t>
            </a:r>
            <a:r>
              <a:rPr lang="en-US" altLang="zh-CN" sz="1867" dirty="0"/>
              <a:t> &lt;&lt; *</a:t>
            </a:r>
            <a:r>
              <a:rPr lang="en-US" altLang="zh-CN" sz="1867" dirty="0" err="1"/>
              <a:t>Itr</a:t>
            </a:r>
            <a:r>
              <a:rPr lang="en-US" altLang="zh-CN" sz="1867" dirty="0"/>
              <a:t> &lt;&lt;</a:t>
            </a:r>
            <a:r>
              <a:rPr lang="en-US" altLang="zh-CN" sz="1867" dirty="0" err="1"/>
              <a:t>endl</a:t>
            </a:r>
            <a:r>
              <a:rPr lang="en-US" altLang="zh-CN" sz="1867" dirty="0"/>
              <a:t>;</a:t>
            </a:r>
          </a:p>
          <a:p>
            <a:pPr marL="380990" indent="-380990">
              <a:spcBef>
                <a:spcPts val="933"/>
              </a:spcBef>
              <a:buClr>
                <a:schemeClr val="tx1"/>
              </a:buClr>
              <a:buFont typeface="Wingdings" pitchFamily="2" charset="2"/>
              <a:buChar char="p"/>
            </a:pPr>
            <a:r>
              <a:rPr lang="zh-CN" altLang="en-US" sz="2133" dirty="0"/>
              <a:t>与某一元素相关的操作可以通过迭代器完成，容器类只完成对表整体的操作。迭代器一般作为相应类的友元类或内嵌类。</a:t>
            </a:r>
          </a:p>
        </p:txBody>
      </p:sp>
    </p:spTree>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有理数类的使用</a:t>
            </a:r>
          </a:p>
        </p:txBody>
      </p:sp>
      <p:sp>
        <p:nvSpPr>
          <p:cNvPr id="52227" name="Rectangle 3"/>
          <p:cNvSpPr>
            <a:spLocks noGrp="1" noChangeArrowheads="1"/>
          </p:cNvSpPr>
          <p:nvPr>
            <p:ph idx="4294967295"/>
          </p:nvPr>
        </p:nvSpPr>
        <p:spPr>
          <a:xfrm>
            <a:off x="6367992" y="1406924"/>
            <a:ext cx="4943475" cy="4525963"/>
          </a:xfrm>
          <a:ln w="3175">
            <a:solidFill>
              <a:schemeClr val="tx1"/>
            </a:solidFill>
          </a:ln>
        </p:spPr>
        <p:txBody>
          <a:bodyPr>
            <a:normAutofit/>
          </a:bodyPr>
          <a:lstStyle/>
          <a:p>
            <a:pPr eaLnBrk="1" hangingPunct="1">
              <a:buFont typeface="Wingdings" pitchFamily="2" charset="2"/>
              <a:buNone/>
            </a:pPr>
            <a:r>
              <a:rPr lang="zh-CN" altLang="en-US" b="1" dirty="0"/>
              <a:t>运行过程</a:t>
            </a:r>
            <a:endParaRPr lang="en-US" altLang="zh-CN" b="1" dirty="0"/>
          </a:p>
          <a:p>
            <a:pPr>
              <a:spcBef>
                <a:spcPts val="800"/>
              </a:spcBef>
              <a:buNone/>
            </a:pPr>
            <a:r>
              <a:rPr lang="zh-CN" altLang="en-US" sz="1867" dirty="0"/>
              <a:t>请输入第一个有理数（分子和分母）：</a:t>
            </a:r>
            <a:r>
              <a:rPr lang="en-US" altLang="zh-CN" sz="1867" dirty="0"/>
              <a:t>1  6</a:t>
            </a:r>
          </a:p>
          <a:p>
            <a:pPr eaLnBrk="1" hangingPunct="1">
              <a:buFont typeface="Wingdings" pitchFamily="2" charset="2"/>
              <a:buNone/>
            </a:pPr>
            <a:r>
              <a:rPr lang="zh-CN" altLang="en-US" sz="1867" dirty="0"/>
              <a:t>请输入第二个有理数（分子和分母）：</a:t>
            </a:r>
            <a:r>
              <a:rPr lang="en-US" altLang="zh-CN" sz="1867" dirty="0"/>
              <a:t>1  6</a:t>
            </a:r>
          </a:p>
          <a:p>
            <a:pPr eaLnBrk="1" hangingPunct="1">
              <a:buFont typeface="Wingdings" pitchFamily="2" charset="2"/>
              <a:buNone/>
            </a:pPr>
            <a:r>
              <a:rPr lang="en-US" altLang="zh-CN" sz="1867" dirty="0"/>
              <a:t>1 / 6 + 1 / 6 = 1 / 3</a:t>
            </a:r>
          </a:p>
          <a:p>
            <a:pPr eaLnBrk="1" hangingPunct="1">
              <a:buFont typeface="Wingdings" pitchFamily="2" charset="2"/>
              <a:buNone/>
            </a:pPr>
            <a:r>
              <a:rPr lang="en-US" altLang="zh-CN" sz="1867" dirty="0"/>
              <a:t>1 / 6 </a:t>
            </a:r>
            <a:r>
              <a:rPr lang="zh-CN" altLang="en-US" sz="1867" dirty="0"/>
              <a:t>＊</a:t>
            </a:r>
            <a:r>
              <a:rPr lang="en-US" altLang="zh-CN" sz="1867" dirty="0"/>
              <a:t>1 / 6 = 1 / 36</a:t>
            </a:r>
          </a:p>
        </p:txBody>
      </p:sp>
      <p:sp>
        <p:nvSpPr>
          <p:cNvPr id="5" name="Rectangle 4"/>
          <p:cNvSpPr>
            <a:spLocks noChangeArrowheads="1"/>
          </p:cNvSpPr>
          <p:nvPr/>
        </p:nvSpPr>
        <p:spPr bwMode="auto">
          <a:xfrm>
            <a:off x="435437" y="1406924"/>
            <a:ext cx="5241464" cy="5266570"/>
          </a:xfrm>
          <a:prstGeom prst="rect">
            <a:avLst/>
          </a:prstGeom>
          <a:noFill/>
          <a:ln w="3175" cap="sq" algn="ctr">
            <a:solidFill>
              <a:schemeClr val="tx1"/>
            </a:solidFill>
            <a:miter lim="800000"/>
            <a:headEnd type="none" w="sm" len="sm"/>
            <a:tailEnd type="none" w="sm" len="sm"/>
          </a:ln>
        </p:spPr>
        <p:txBody>
          <a:bodyPr wrap="square">
            <a:spAutoFit/>
          </a:bodyPr>
          <a:lstStyle/>
          <a:p>
            <a:pPr>
              <a:spcBef>
                <a:spcPts val="267"/>
              </a:spcBef>
            </a:pPr>
            <a:r>
              <a:rPr lang="en-US" altLang="zh-CN" sz="1867" dirty="0">
                <a:latin typeface="微软雅黑" pitchFamily="34" charset="-122"/>
                <a:ea typeface="微软雅黑" pitchFamily="34" charset="-122"/>
              </a:rPr>
              <a:t>      r3.add(r1, r2);              //</a:t>
            </a:r>
            <a:r>
              <a:rPr lang="zh-CN" altLang="en-US" sz="1867" dirty="0">
                <a:latin typeface="微软雅黑" pitchFamily="34" charset="-122"/>
                <a:ea typeface="微软雅黑" pitchFamily="34" charset="-122"/>
              </a:rPr>
              <a:t>执行</a:t>
            </a:r>
            <a:r>
              <a:rPr lang="en-US" altLang="zh-CN" sz="1867" dirty="0">
                <a:latin typeface="微软雅黑" pitchFamily="34" charset="-122"/>
                <a:ea typeface="微软雅黑" pitchFamily="34" charset="-122"/>
              </a:rPr>
              <a:t>r3=r1+r2</a:t>
            </a:r>
          </a:p>
          <a:p>
            <a:pPr>
              <a:spcBef>
                <a:spcPts val="267"/>
              </a:spcBef>
            </a:pPr>
            <a:r>
              <a:rPr lang="en-US" altLang="zh-CN" sz="1867" dirty="0">
                <a:latin typeface="微软雅黑" pitchFamily="34" charset="-122"/>
                <a:ea typeface="微软雅黑" pitchFamily="34" charset="-122"/>
              </a:rPr>
              <a:t>      r1.display(); </a:t>
            </a:r>
          </a:p>
          <a:p>
            <a:pPr>
              <a:spcBef>
                <a:spcPts val="267"/>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 + ";  </a:t>
            </a:r>
          </a:p>
          <a:p>
            <a:pPr>
              <a:spcBef>
                <a:spcPts val="267"/>
              </a:spcBef>
            </a:pPr>
            <a:r>
              <a:rPr lang="en-US" altLang="zh-CN" sz="1867" dirty="0">
                <a:latin typeface="微软雅黑" pitchFamily="34" charset="-122"/>
                <a:ea typeface="微软雅黑" pitchFamily="34" charset="-122"/>
              </a:rPr>
              <a:t>      r2.display();</a:t>
            </a:r>
          </a:p>
          <a:p>
            <a:pPr>
              <a:spcBef>
                <a:spcPts val="267"/>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 = "; </a:t>
            </a:r>
          </a:p>
          <a:p>
            <a:pPr>
              <a:spcBef>
                <a:spcPts val="267"/>
              </a:spcBef>
            </a:pPr>
            <a:r>
              <a:rPr lang="en-US" altLang="zh-CN" sz="1867" dirty="0">
                <a:latin typeface="微软雅黑" pitchFamily="34" charset="-122"/>
                <a:ea typeface="微软雅黑" pitchFamily="34" charset="-122"/>
              </a:rPr>
              <a:t>      r3.display();  </a:t>
            </a:r>
          </a:p>
          <a:p>
            <a:pPr>
              <a:spcBef>
                <a:spcPts val="267"/>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a:t>
            </a:r>
            <a:r>
              <a:rPr lang="en-US" altLang="zh-CN" sz="1867" dirty="0" err="1">
                <a:latin typeface="微软雅黑" pitchFamily="34" charset="-122"/>
                <a:ea typeface="微软雅黑" pitchFamily="34" charset="-122"/>
              </a:rPr>
              <a:t>endl</a:t>
            </a:r>
            <a:r>
              <a:rPr lang="en-US" altLang="zh-CN" sz="1867" dirty="0">
                <a:latin typeface="微软雅黑" pitchFamily="34" charset="-122"/>
                <a:ea typeface="微软雅黑" pitchFamily="34" charset="-122"/>
              </a:rPr>
              <a:t>;</a:t>
            </a:r>
          </a:p>
          <a:p>
            <a:pPr>
              <a:spcBef>
                <a:spcPts val="267"/>
              </a:spcBef>
            </a:pPr>
            <a:r>
              <a:rPr lang="en-US" altLang="zh-CN" sz="1867" dirty="0">
                <a:latin typeface="微软雅黑" pitchFamily="34" charset="-122"/>
                <a:ea typeface="微软雅黑" pitchFamily="34" charset="-122"/>
              </a:rPr>
              <a:t>      r3.multi(r1, r2);           //</a:t>
            </a:r>
            <a:r>
              <a:rPr lang="zh-CN" altLang="en-US" sz="1867" dirty="0">
                <a:latin typeface="微软雅黑" pitchFamily="34" charset="-122"/>
                <a:ea typeface="微软雅黑" pitchFamily="34" charset="-122"/>
              </a:rPr>
              <a:t>执行</a:t>
            </a:r>
            <a:r>
              <a:rPr lang="en-US" altLang="zh-CN" sz="1867" dirty="0">
                <a:latin typeface="微软雅黑" pitchFamily="34" charset="-122"/>
                <a:ea typeface="微软雅黑" pitchFamily="34" charset="-122"/>
              </a:rPr>
              <a:t>r3=r1*r2</a:t>
            </a:r>
          </a:p>
          <a:p>
            <a:pPr>
              <a:spcBef>
                <a:spcPts val="267"/>
              </a:spcBef>
            </a:pPr>
            <a:r>
              <a:rPr lang="en-US" altLang="zh-CN" sz="1867" dirty="0">
                <a:latin typeface="微软雅黑" pitchFamily="34" charset="-122"/>
                <a:ea typeface="微软雅黑" pitchFamily="34" charset="-122"/>
              </a:rPr>
              <a:t>      r1.display(); </a:t>
            </a:r>
          </a:p>
          <a:p>
            <a:pPr>
              <a:spcBef>
                <a:spcPts val="267"/>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 * "; </a:t>
            </a:r>
          </a:p>
          <a:p>
            <a:pPr>
              <a:spcBef>
                <a:spcPts val="267"/>
              </a:spcBef>
            </a:pPr>
            <a:r>
              <a:rPr lang="en-US" altLang="zh-CN" sz="1867" dirty="0">
                <a:latin typeface="微软雅黑" pitchFamily="34" charset="-122"/>
                <a:ea typeface="微软雅黑" pitchFamily="34" charset="-122"/>
              </a:rPr>
              <a:t>      r2.display(); </a:t>
            </a:r>
          </a:p>
          <a:p>
            <a:pPr>
              <a:spcBef>
                <a:spcPts val="267"/>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 = ";  </a:t>
            </a:r>
          </a:p>
          <a:p>
            <a:pPr>
              <a:spcBef>
                <a:spcPts val="267"/>
              </a:spcBef>
            </a:pPr>
            <a:r>
              <a:rPr lang="en-US" altLang="zh-CN" sz="1867" dirty="0">
                <a:latin typeface="微软雅黑" pitchFamily="34" charset="-122"/>
                <a:ea typeface="微软雅黑" pitchFamily="34" charset="-122"/>
              </a:rPr>
              <a:t>      r3.display();</a:t>
            </a:r>
          </a:p>
          <a:p>
            <a:pPr>
              <a:spcBef>
                <a:spcPts val="267"/>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a:t>
            </a:r>
            <a:r>
              <a:rPr lang="en-US" altLang="zh-CN" sz="1867" dirty="0" err="1">
                <a:latin typeface="微软雅黑" pitchFamily="34" charset="-122"/>
                <a:ea typeface="微软雅黑" pitchFamily="34" charset="-122"/>
              </a:rPr>
              <a:t>endl</a:t>
            </a:r>
            <a:r>
              <a:rPr lang="en-US" altLang="zh-CN" sz="1867" dirty="0">
                <a:latin typeface="微软雅黑" pitchFamily="34" charset="-122"/>
                <a:ea typeface="微软雅黑" pitchFamily="34" charset="-122"/>
              </a:rPr>
              <a:t>;</a:t>
            </a:r>
          </a:p>
          <a:p>
            <a:pPr>
              <a:spcBef>
                <a:spcPts val="267"/>
              </a:spcBef>
            </a:pPr>
            <a:r>
              <a:rPr lang="en-US" altLang="zh-CN" sz="1867" dirty="0">
                <a:latin typeface="微软雅黑" pitchFamily="34" charset="-122"/>
                <a:ea typeface="微软雅黑" pitchFamily="34" charset="-122"/>
              </a:rPr>
              <a:t>     return 0;</a:t>
            </a:r>
          </a:p>
          <a:p>
            <a:pPr>
              <a:spcBef>
                <a:spcPts val="267"/>
              </a:spcBef>
            </a:pPr>
            <a:r>
              <a:rPr lang="en-US" altLang="zh-CN" sz="1867" dirty="0">
                <a:latin typeface="微软雅黑" pitchFamily="34" charset="-122"/>
                <a:ea typeface="微软雅黑" pitchFamily="34" charset="-122"/>
              </a:rPr>
              <a:t>}</a:t>
            </a:r>
          </a:p>
        </p:txBody>
      </p:sp>
    </p:spTree>
  </p:cSld>
  <p:clrMapOvr>
    <a:masterClrMapping/>
  </p:clrMapOvr>
  <p:transition spd="med">
    <p:fade/>
  </p:transition>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3618" name="Rectangle 2"/>
          <p:cNvSpPr>
            <a:spLocks noGrp="1" noChangeArrowheads="1"/>
          </p:cNvSpPr>
          <p:nvPr>
            <p:ph type="title"/>
          </p:nvPr>
        </p:nvSpPr>
        <p:spPr/>
        <p:txBody>
          <a:bodyPr/>
          <a:lstStyle/>
          <a:p>
            <a:pPr>
              <a:defRPr/>
            </a:pPr>
            <a:r>
              <a:rPr lang="zh-CN" altLang="en-US" dirty="0"/>
              <a:t>顺序容器设计要求</a:t>
            </a:r>
          </a:p>
        </p:txBody>
      </p:sp>
      <p:sp>
        <p:nvSpPr>
          <p:cNvPr id="4" name="灯片编号占位符 3"/>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350</a:t>
            </a:fld>
            <a:endParaRPr kumimoji="0" lang="en-US"/>
          </a:p>
        </p:txBody>
      </p:sp>
      <p:sp>
        <p:nvSpPr>
          <p:cNvPr id="6" name="内容占位符 2"/>
          <p:cNvSpPr>
            <a:spLocks noGrp="1"/>
          </p:cNvSpPr>
          <p:nvPr>
            <p:ph idx="4294967295"/>
          </p:nvPr>
        </p:nvSpPr>
        <p:spPr>
          <a:xfrm>
            <a:off x="0" y="1333500"/>
            <a:ext cx="9666288" cy="4819650"/>
          </a:xfrm>
          <a:noFill/>
        </p:spPr>
        <p:txBody>
          <a:bodyPr vert="horz" wrap="square" lIns="0" tIns="0" rIns="0" bIns="81277" numCol="1" rtlCol="0" anchor="t" anchorCtr="0" compatLnSpc="1">
            <a:spAutoFit/>
          </a:bodyPr>
          <a:lstStyle/>
          <a:p>
            <a:pPr marL="380990" indent="-380990">
              <a:buClr>
                <a:schemeClr val="tx1"/>
              </a:buClr>
              <a:buFont typeface="Wingdings" pitchFamily="2" charset="2"/>
              <a:buChar char="p"/>
            </a:pPr>
            <a:r>
              <a:rPr lang="zh-CN" altLang="en-US" sz="2133" dirty="0"/>
              <a:t>设计一个顺序容器</a:t>
            </a:r>
            <a:endParaRPr lang="en-US" altLang="zh-CN" sz="2133" dirty="0"/>
          </a:p>
          <a:p>
            <a:pPr marL="380990" indent="-380990">
              <a:buClr>
                <a:schemeClr val="tx1"/>
              </a:buClr>
              <a:buFont typeface="Wingdings" pitchFamily="2" charset="2"/>
              <a:buChar char="p"/>
            </a:pPr>
            <a:r>
              <a:rPr lang="zh-CN" altLang="en-US" sz="2133" dirty="0"/>
              <a:t>容器的行为：</a:t>
            </a:r>
          </a:p>
          <a:p>
            <a:pPr lvl="1">
              <a:buClr>
                <a:schemeClr val="tx1"/>
              </a:buClr>
            </a:pPr>
            <a:r>
              <a:rPr lang="zh-CN" altLang="zh-CN" sz="2133" dirty="0"/>
              <a:t>将一个元素插入到容器尾；</a:t>
            </a:r>
          </a:p>
          <a:p>
            <a:pPr lvl="1">
              <a:buClr>
                <a:schemeClr val="tx1"/>
              </a:buClr>
            </a:pPr>
            <a:r>
              <a:rPr lang="zh-CN" altLang="zh-CN" sz="2133" dirty="0"/>
              <a:t>在迭代器指出的位置插入一元素，迭代器指向新插入元素；</a:t>
            </a:r>
          </a:p>
          <a:p>
            <a:pPr lvl="1">
              <a:buClr>
                <a:schemeClr val="tx1"/>
              </a:buClr>
            </a:pPr>
            <a:r>
              <a:rPr lang="zh-CN" altLang="zh-CN" sz="2133" dirty="0"/>
              <a:t>删除迭代器指出的位置的元素，迭代器指向被删元素的下一元素；</a:t>
            </a:r>
          </a:p>
          <a:p>
            <a:pPr lvl="1">
              <a:buClr>
                <a:schemeClr val="tx1"/>
              </a:buClr>
            </a:pPr>
            <a:r>
              <a:rPr lang="zh-CN" altLang="zh-CN" sz="2133" dirty="0"/>
              <a:t>返回指向第一个元素的迭代器；</a:t>
            </a:r>
          </a:p>
          <a:p>
            <a:pPr lvl="1">
              <a:buClr>
                <a:schemeClr val="tx1"/>
              </a:buClr>
            </a:pPr>
            <a:r>
              <a:rPr lang="zh-CN" altLang="zh-CN" sz="2133" dirty="0"/>
              <a:t>返回指向表尾的迭代器。</a:t>
            </a:r>
          </a:p>
          <a:p>
            <a:pPr marL="1092154" lvl="1" indent="-380990">
              <a:buClr>
                <a:schemeClr val="tx1"/>
              </a:buClr>
            </a:pPr>
            <a:endParaRPr lang="zh-CN" altLang="en-US" sz="2133" dirty="0"/>
          </a:p>
          <a:p>
            <a:pPr marL="380990" indent="-380990">
              <a:buClr>
                <a:schemeClr val="tx1"/>
              </a:buClr>
              <a:buFont typeface="Wingdings" pitchFamily="2" charset="2"/>
              <a:buChar char="p"/>
            </a:pPr>
            <a:r>
              <a:rPr lang="zh-CN" altLang="en-US" sz="2133" dirty="0"/>
              <a:t>迭代器的行为</a:t>
            </a:r>
          </a:p>
          <a:p>
            <a:pPr lvl="1">
              <a:buClr>
                <a:schemeClr val="tx1"/>
              </a:buClr>
            </a:pPr>
            <a:r>
              <a:rPr lang="zh-CN" altLang="zh-CN" sz="2133" dirty="0"/>
              <a:t>设置迭代器的值；</a:t>
            </a:r>
          </a:p>
          <a:p>
            <a:pPr lvl="1">
              <a:buClr>
                <a:schemeClr val="tx1"/>
              </a:buClr>
            </a:pPr>
            <a:r>
              <a:rPr lang="zh-CN" altLang="zh-CN" sz="2133" dirty="0"/>
              <a:t>访问迭代器指向的对象</a:t>
            </a:r>
          </a:p>
          <a:p>
            <a:pPr lvl="1">
              <a:buClr>
                <a:schemeClr val="tx1"/>
              </a:buClr>
            </a:pPr>
            <a:r>
              <a:rPr lang="zh-CN" altLang="zh-CN" sz="2133" dirty="0"/>
              <a:t>让迭代器指向下一对象</a:t>
            </a:r>
          </a:p>
          <a:p>
            <a:pPr lvl="1">
              <a:buClr>
                <a:schemeClr val="tx1"/>
              </a:buClr>
            </a:pPr>
            <a:r>
              <a:rPr lang="zh-CN" altLang="zh-CN" sz="2133" dirty="0"/>
              <a:t>迭代器对象的不等于比较</a:t>
            </a:r>
            <a:endParaRPr lang="en-US" altLang="zh-CN" sz="2133" dirty="0"/>
          </a:p>
        </p:txBody>
      </p:sp>
      <p:sp>
        <p:nvSpPr>
          <p:cNvPr id="7" name="矩形 6"/>
          <p:cNvSpPr/>
          <p:nvPr/>
        </p:nvSpPr>
        <p:spPr>
          <a:xfrm>
            <a:off x="6286497" y="4557515"/>
            <a:ext cx="4313120" cy="461665"/>
          </a:xfrm>
          <a:prstGeom prst="rect">
            <a:avLst/>
          </a:prstGeom>
        </p:spPr>
        <p:txBody>
          <a:bodyPr wrap="square">
            <a:spAutoFit/>
          </a:bodyPr>
          <a:lstStyle/>
          <a:p>
            <a:pPr>
              <a:buClr>
                <a:schemeClr val="tx1"/>
              </a:buClr>
            </a:pPr>
            <a:r>
              <a:rPr lang="zh-CN" altLang="en-US" sz="2400" b="1" dirty="0">
                <a:latin typeface="微软雅黑" pitchFamily="34" charset="-122"/>
                <a:ea typeface="微软雅黑" pitchFamily="34" charset="-122"/>
              </a:rPr>
              <a:t>用数组和链表两种方式实现</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blinds(horizontal)">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7474" name="Rectangle 2"/>
          <p:cNvSpPr>
            <a:spLocks noGrp="1" noChangeArrowheads="1"/>
          </p:cNvSpPr>
          <p:nvPr>
            <p:ph type="title"/>
          </p:nvPr>
        </p:nvSpPr>
        <p:spPr/>
        <p:txBody>
          <a:bodyPr>
            <a:normAutofit fontScale="90000"/>
          </a:bodyPr>
          <a:lstStyle/>
          <a:p>
            <a:pPr marL="1117572" indent="-1117572">
              <a:defRPr/>
            </a:pPr>
            <a:r>
              <a:rPr lang="zh-CN" altLang="en-US" sz="4800" dirty="0"/>
              <a:t>第</a:t>
            </a:r>
            <a:r>
              <a:rPr lang="en-US" altLang="zh-CN" sz="4800" dirty="0"/>
              <a:t>16</a:t>
            </a:r>
            <a:r>
              <a:rPr lang="zh-CN" altLang="en-US" sz="4800" dirty="0"/>
              <a:t>章   容器和迭代器</a:t>
            </a:r>
            <a:endParaRPr lang="zh-CN" altLang="en-US" sz="4800" dirty="0">
              <a:latin typeface="微软雅黑" pitchFamily="34" charset="-122"/>
            </a:endParaRPr>
          </a:p>
        </p:txBody>
      </p:sp>
      <p:sp>
        <p:nvSpPr>
          <p:cNvPr id="16" name="灯片编号占位符 15"/>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351</a:t>
            </a:fld>
            <a:endParaRPr kumimoji="0" lang="en-US"/>
          </a:p>
        </p:txBody>
      </p:sp>
      <p:grpSp>
        <p:nvGrpSpPr>
          <p:cNvPr id="2" name="组合 35"/>
          <p:cNvGrpSpPr>
            <a:grpSpLocks/>
          </p:cNvGrpSpPr>
          <p:nvPr/>
        </p:nvGrpSpPr>
        <p:grpSpPr bwMode="auto">
          <a:xfrm>
            <a:off x="2401327" y="2096473"/>
            <a:ext cx="1898652" cy="2576911"/>
            <a:chOff x="1004554" y="2207188"/>
            <a:chExt cx="2160416" cy="3187497"/>
          </a:xfrm>
        </p:grpSpPr>
        <p:sp>
          <p:nvSpPr>
            <p:cNvPr id="6160" name="矩形 25"/>
            <p:cNvSpPr>
              <a:spLocks noChangeArrowheads="1"/>
            </p:cNvSpPr>
            <p:nvPr/>
          </p:nvSpPr>
          <p:spPr bwMode="auto">
            <a:xfrm>
              <a:off x="1067857" y="4565783"/>
              <a:ext cx="2097113" cy="828902"/>
            </a:xfrm>
            <a:prstGeom prst="rect">
              <a:avLst/>
            </a:prstGeom>
            <a:noFill/>
            <a:ln w="9525">
              <a:noFill/>
              <a:miter lim="800000"/>
              <a:headEnd/>
              <a:tailEnd/>
            </a:ln>
          </p:spPr>
          <p:txBody>
            <a:bodyPr wrap="square">
              <a:spAutoFit/>
            </a:bodyPr>
            <a:lstStyle/>
            <a:p>
              <a:pPr eaLnBrk="1" hangingPunct="1">
                <a:lnSpc>
                  <a:spcPct val="130000"/>
                </a:lnSpc>
              </a:pPr>
              <a:r>
                <a:rPr lang="zh-CN" altLang="en-US" sz="3200" b="1" dirty="0">
                  <a:latin typeface="微软雅黑" pitchFamily="34" charset="-122"/>
                  <a:ea typeface="微软雅黑" pitchFamily="34" charset="-122"/>
                </a:rPr>
                <a:t>  概念</a:t>
              </a:r>
            </a:p>
          </p:txBody>
        </p:sp>
        <p:sp>
          <p:nvSpPr>
            <p:cNvPr id="7" name="等腰三角形 6"/>
            <p:cNvSpPr/>
            <p:nvPr/>
          </p:nvSpPr>
          <p:spPr>
            <a:xfrm>
              <a:off x="1004554" y="2207188"/>
              <a:ext cx="2160414" cy="1798702"/>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latin typeface="字魂36号-正文宋楷" panose="02000000000000000000" pitchFamily="2" charset="-122"/>
                <a:ea typeface="字魂36号-正文宋楷" panose="02000000000000000000" pitchFamily="2" charset="-122"/>
              </a:endParaRPr>
            </a:p>
          </p:txBody>
        </p:sp>
        <p:sp>
          <p:nvSpPr>
            <p:cNvPr id="8" name="文本框 34"/>
            <p:cNvSpPr txBox="1"/>
            <p:nvPr/>
          </p:nvSpPr>
          <p:spPr>
            <a:xfrm>
              <a:off x="1067857" y="2619743"/>
              <a:ext cx="2035276" cy="1256319"/>
            </a:xfrm>
            <a:prstGeom prst="rect">
              <a:avLst/>
            </a:prstGeom>
            <a:noFill/>
          </p:spPr>
          <p:txBody>
            <a:bodyPr>
              <a:spAutoFit/>
            </a:bodyPr>
            <a:lstStyle/>
            <a:p>
              <a:pPr algn="ctr">
                <a:defRPr/>
              </a:pPr>
              <a:r>
                <a:rPr lang="en-US" altLang="zh-CN" sz="6000" b="1" dirty="0">
                  <a:ln>
                    <a:solidFill>
                      <a:sysClr val="windowText" lastClr="000000"/>
                    </a:solidFill>
                  </a:ln>
                  <a:solidFill>
                    <a:srgbClr val="00B0F0"/>
                  </a:solidFill>
                  <a:latin typeface="微软雅黑" panose="020B0503020204020204" pitchFamily="34" charset="-122"/>
                  <a:ea typeface="微软雅黑" panose="020B0503020204020204" pitchFamily="34" charset="-122"/>
                  <a:cs typeface="IrisUPC" panose="020B0604020202020204" pitchFamily="34" charset="-34"/>
                </a:rPr>
                <a:t>1</a:t>
              </a:r>
            </a:p>
          </p:txBody>
        </p:sp>
      </p:grpSp>
      <p:grpSp>
        <p:nvGrpSpPr>
          <p:cNvPr id="3" name="组合 37"/>
          <p:cNvGrpSpPr>
            <a:grpSpLocks/>
          </p:cNvGrpSpPr>
          <p:nvPr/>
        </p:nvGrpSpPr>
        <p:grpSpPr bwMode="auto">
          <a:xfrm>
            <a:off x="5250360" y="2099644"/>
            <a:ext cx="1896533" cy="2488393"/>
            <a:chOff x="1004617" y="2207188"/>
            <a:chExt cx="2159115" cy="3078541"/>
          </a:xfrm>
        </p:grpSpPr>
        <p:sp>
          <p:nvSpPr>
            <p:cNvPr id="6157" name="矩形 38"/>
            <p:cNvSpPr>
              <a:spLocks noChangeArrowheads="1"/>
            </p:cNvSpPr>
            <p:nvPr/>
          </p:nvSpPr>
          <p:spPr bwMode="auto">
            <a:xfrm>
              <a:off x="1004617" y="4562269"/>
              <a:ext cx="2159115" cy="723460"/>
            </a:xfrm>
            <a:prstGeom prst="rect">
              <a:avLst/>
            </a:prstGeom>
            <a:noFill/>
            <a:ln w="9525">
              <a:noFill/>
              <a:miter lim="800000"/>
              <a:headEnd/>
              <a:tailEnd/>
            </a:ln>
          </p:spPr>
          <p:txBody>
            <a:bodyPr wrap="square">
              <a:spAutoFit/>
            </a:bodyPr>
            <a:lstStyle/>
            <a:p>
              <a:pPr eaLnBrk="1" hangingPunct="1"/>
              <a:r>
                <a:rPr lang="zh-CN" altLang="en-US" sz="3200" b="1" dirty="0">
                  <a:latin typeface="微软雅黑" pitchFamily="34" charset="-122"/>
                  <a:ea typeface="微软雅黑" pitchFamily="34" charset="-122"/>
                </a:rPr>
                <a:t>数组实现</a:t>
              </a:r>
            </a:p>
          </p:txBody>
        </p:sp>
        <p:sp>
          <p:nvSpPr>
            <p:cNvPr id="11" name="等腰三角形 10"/>
            <p:cNvSpPr/>
            <p:nvPr/>
          </p:nvSpPr>
          <p:spPr>
            <a:xfrm>
              <a:off x="1004617" y="2207188"/>
              <a:ext cx="2159115" cy="1801635"/>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latin typeface="字魂36号-正文宋楷" panose="02000000000000000000" pitchFamily="2" charset="-122"/>
                <a:ea typeface="字魂36号-正文宋楷" panose="02000000000000000000" pitchFamily="2" charset="-122"/>
              </a:endParaRPr>
            </a:p>
          </p:txBody>
        </p:sp>
        <p:sp>
          <p:nvSpPr>
            <p:cNvPr id="6159" name="文本框 40"/>
            <p:cNvSpPr txBox="1">
              <a:spLocks noChangeArrowheads="1"/>
            </p:cNvSpPr>
            <p:nvPr/>
          </p:nvSpPr>
          <p:spPr bwMode="auto">
            <a:xfrm>
              <a:off x="1067856" y="2596173"/>
              <a:ext cx="2035277" cy="1256538"/>
            </a:xfrm>
            <a:prstGeom prst="rect">
              <a:avLst/>
            </a:prstGeom>
            <a:noFill/>
            <a:ln w="9525">
              <a:noFill/>
              <a:miter lim="800000"/>
              <a:headEnd/>
              <a:tailEnd/>
            </a:ln>
          </p:spPr>
          <p:txBody>
            <a:bodyPr>
              <a:spAutoFit/>
            </a:bodyPr>
            <a:lstStyle/>
            <a:p>
              <a:pPr algn="ctr"/>
              <a:r>
                <a:rPr lang="en-US" altLang="zh-CN" sz="6000" b="1" dirty="0">
                  <a:solidFill>
                    <a:schemeClr val="tx1">
                      <a:lumMod val="95000"/>
                    </a:schemeClr>
                  </a:solidFill>
                  <a:latin typeface="微软雅黑" pitchFamily="34" charset="-122"/>
                  <a:ea typeface="微软雅黑" pitchFamily="34" charset="-122"/>
                  <a:cs typeface="IrisUPC" pitchFamily="34" charset="-34"/>
                </a:rPr>
                <a:t>2</a:t>
              </a:r>
            </a:p>
          </p:txBody>
        </p:sp>
      </p:grpSp>
      <p:grpSp>
        <p:nvGrpSpPr>
          <p:cNvPr id="4" name="组合 37"/>
          <p:cNvGrpSpPr>
            <a:grpSpLocks/>
          </p:cNvGrpSpPr>
          <p:nvPr/>
        </p:nvGrpSpPr>
        <p:grpSpPr bwMode="auto">
          <a:xfrm>
            <a:off x="7904648" y="2128221"/>
            <a:ext cx="1898651" cy="2500315"/>
            <a:chOff x="1004483" y="2207188"/>
            <a:chExt cx="2159456" cy="3093249"/>
          </a:xfrm>
        </p:grpSpPr>
        <p:sp>
          <p:nvSpPr>
            <p:cNvPr id="6154" name="矩形 13"/>
            <p:cNvSpPr>
              <a:spLocks noChangeArrowheads="1"/>
            </p:cNvSpPr>
            <p:nvPr/>
          </p:nvSpPr>
          <p:spPr bwMode="auto">
            <a:xfrm>
              <a:off x="1004483" y="4576986"/>
              <a:ext cx="2159456" cy="723451"/>
            </a:xfrm>
            <a:prstGeom prst="rect">
              <a:avLst/>
            </a:prstGeom>
            <a:noFill/>
            <a:ln w="9525">
              <a:noFill/>
              <a:miter lim="800000"/>
              <a:headEnd/>
              <a:tailEnd/>
            </a:ln>
          </p:spPr>
          <p:txBody>
            <a:bodyPr wrap="square">
              <a:spAutoFit/>
            </a:bodyPr>
            <a:lstStyle/>
            <a:p>
              <a:pPr eaLnBrk="1" hangingPunct="1"/>
              <a:r>
                <a:rPr lang="zh-CN" altLang="en-US" sz="3200" b="1" dirty="0">
                  <a:latin typeface="微软雅黑" pitchFamily="34" charset="-122"/>
                  <a:ea typeface="微软雅黑" pitchFamily="34" charset="-122"/>
                </a:rPr>
                <a:t>链表实现</a:t>
              </a:r>
              <a:endParaRPr lang="en-US" altLang="zh-CN" sz="3200" b="1" dirty="0">
                <a:latin typeface="微软雅黑" pitchFamily="34" charset="-122"/>
                <a:ea typeface="微软雅黑" pitchFamily="34" charset="-122"/>
              </a:endParaRPr>
            </a:p>
          </p:txBody>
        </p:sp>
        <p:sp>
          <p:nvSpPr>
            <p:cNvPr id="15" name="等腰三角形 14"/>
            <p:cNvSpPr/>
            <p:nvPr/>
          </p:nvSpPr>
          <p:spPr>
            <a:xfrm>
              <a:off x="1004483" y="2207188"/>
              <a:ext cx="2159455" cy="1801611"/>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latin typeface="字魂36号-正文宋楷" panose="02000000000000000000" pitchFamily="2" charset="-122"/>
                <a:ea typeface="字魂36号-正文宋楷" panose="02000000000000000000" pitchFamily="2" charset="-122"/>
              </a:endParaRPr>
            </a:p>
          </p:txBody>
        </p:sp>
        <p:sp>
          <p:nvSpPr>
            <p:cNvPr id="6156" name="文本框 40"/>
            <p:cNvSpPr txBox="1">
              <a:spLocks noChangeArrowheads="1"/>
            </p:cNvSpPr>
            <p:nvPr/>
          </p:nvSpPr>
          <p:spPr bwMode="auto">
            <a:xfrm>
              <a:off x="1067855" y="2596171"/>
              <a:ext cx="2035278" cy="1256521"/>
            </a:xfrm>
            <a:prstGeom prst="rect">
              <a:avLst/>
            </a:prstGeom>
            <a:noFill/>
            <a:ln w="9525">
              <a:noFill/>
              <a:miter lim="800000"/>
              <a:headEnd/>
              <a:tailEnd/>
            </a:ln>
          </p:spPr>
          <p:txBody>
            <a:bodyPr>
              <a:spAutoFit/>
            </a:bodyPr>
            <a:lstStyle/>
            <a:p>
              <a:pPr algn="ctr"/>
              <a:r>
                <a:rPr lang="en-US" altLang="zh-CN" sz="6000" b="1" dirty="0">
                  <a:solidFill>
                    <a:srgbClr val="00B0F0"/>
                  </a:solidFill>
                  <a:latin typeface="微软雅黑" pitchFamily="34" charset="-122"/>
                  <a:ea typeface="微软雅黑" pitchFamily="34" charset="-122"/>
                  <a:cs typeface="IrisUPC" pitchFamily="34" charset="-34"/>
                </a:rPr>
                <a:t>3</a:t>
              </a:r>
            </a:p>
          </p:txBody>
        </p:sp>
      </p:grpSp>
    </p:spTree>
  </p:cSld>
  <p:clrMapOvr>
    <a:masterClrMapping/>
  </p:clrMapOvr>
  <p:transition spd="med">
    <p:fade/>
  </p:transition>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6690" name="Rectangle 2"/>
          <p:cNvSpPr>
            <a:spLocks noGrp="1" noChangeArrowheads="1"/>
          </p:cNvSpPr>
          <p:nvPr>
            <p:ph type="title"/>
          </p:nvPr>
        </p:nvSpPr>
        <p:spPr/>
        <p:txBody>
          <a:bodyPr>
            <a:normAutofit/>
          </a:bodyPr>
          <a:lstStyle/>
          <a:p>
            <a:pPr>
              <a:defRPr/>
            </a:pPr>
            <a:r>
              <a:rPr lang="zh-CN" altLang="en-US" dirty="0"/>
              <a:t>基于数组的顺序容器的设计</a:t>
            </a:r>
          </a:p>
        </p:txBody>
      </p:sp>
      <p:sp>
        <p:nvSpPr>
          <p:cNvPr id="4" name="灯片编号占位符 3"/>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352</a:t>
            </a:fld>
            <a:endParaRPr kumimoji="0" lang="en-US"/>
          </a:p>
        </p:txBody>
      </p:sp>
      <p:sp>
        <p:nvSpPr>
          <p:cNvPr id="8" name="矩形 7"/>
          <p:cNvSpPr/>
          <p:nvPr/>
        </p:nvSpPr>
        <p:spPr>
          <a:xfrm>
            <a:off x="733425" y="1581151"/>
            <a:ext cx="10648951" cy="4070986"/>
          </a:xfrm>
          <a:prstGeom prst="rect">
            <a:avLst/>
          </a:prstGeom>
        </p:spPr>
        <p:txBody>
          <a:bodyPr wrap="square">
            <a:spAutoFit/>
          </a:bodyPr>
          <a:lstStyle/>
          <a:p>
            <a:pPr marL="431989" indent="-431989">
              <a:lnSpc>
                <a:spcPct val="140000"/>
              </a:lnSpc>
              <a:buFont typeface="Wingdings" pitchFamily="2" charset="2"/>
              <a:buChar char="l"/>
            </a:pPr>
            <a:r>
              <a:rPr lang="zh-CN" altLang="en-US" sz="1867" dirty="0">
                <a:latin typeface="微软雅黑" pitchFamily="34" charset="-122"/>
                <a:ea typeface="微软雅黑" pitchFamily="34" charset="-122"/>
              </a:rPr>
              <a:t>采用动态数组，</a:t>
            </a:r>
            <a:r>
              <a:rPr lang="zh-CN" altLang="zh-CN" sz="1867" dirty="0">
                <a:latin typeface="微软雅黑" pitchFamily="34" charset="-122"/>
                <a:ea typeface="微软雅黑" pitchFamily="34" charset="-122"/>
              </a:rPr>
              <a:t>将容器中的对象依次存放在数组中</a:t>
            </a:r>
            <a:endParaRPr lang="en-US" altLang="zh-CN" sz="1867" dirty="0">
              <a:latin typeface="微软雅黑" pitchFamily="34" charset="-122"/>
              <a:ea typeface="微软雅黑" pitchFamily="34" charset="-122"/>
            </a:endParaRPr>
          </a:p>
          <a:p>
            <a:pPr marL="431989" indent="-431989">
              <a:lnSpc>
                <a:spcPct val="140000"/>
              </a:lnSpc>
              <a:buFont typeface="Wingdings" pitchFamily="2" charset="2"/>
              <a:buChar char="l"/>
            </a:pPr>
            <a:r>
              <a:rPr lang="zh-CN" altLang="zh-CN" sz="1867" dirty="0">
                <a:latin typeface="微软雅黑" pitchFamily="34" charset="-122"/>
                <a:ea typeface="微软雅黑" pitchFamily="34" charset="-122"/>
              </a:rPr>
              <a:t>除了</a:t>
            </a:r>
            <a:r>
              <a:rPr lang="zh-CN" altLang="en-US" sz="1867" dirty="0">
                <a:latin typeface="微软雅黑" pitchFamily="34" charset="-122"/>
                <a:ea typeface="微软雅黑" pitchFamily="34" charset="-122"/>
              </a:rPr>
              <a:t>指定</a:t>
            </a:r>
            <a:r>
              <a:rPr lang="zh-CN" altLang="zh-CN" sz="1867" dirty="0">
                <a:latin typeface="微软雅黑" pitchFamily="34" charset="-122"/>
                <a:ea typeface="微软雅黑" pitchFamily="34" charset="-122"/>
              </a:rPr>
              <a:t>功能之外，由于是用数组实现，可以很容易地重载下标运算符，因此添加了下标运算符重载</a:t>
            </a:r>
            <a:endParaRPr lang="en-US" altLang="zh-CN" sz="1867" dirty="0">
              <a:latin typeface="微软雅黑" pitchFamily="34" charset="-122"/>
              <a:ea typeface="微软雅黑" pitchFamily="34" charset="-122"/>
            </a:endParaRPr>
          </a:p>
          <a:p>
            <a:pPr marL="431989" indent="-431989">
              <a:lnSpc>
                <a:spcPct val="140000"/>
              </a:lnSpc>
              <a:buFont typeface="Wingdings" pitchFamily="2" charset="2"/>
              <a:buChar char="l"/>
            </a:pPr>
            <a:r>
              <a:rPr lang="zh-CN" altLang="zh-CN" sz="1867" dirty="0">
                <a:latin typeface="微软雅黑" pitchFamily="34" charset="-122"/>
                <a:ea typeface="微软雅黑" pitchFamily="34" charset="-122"/>
              </a:rPr>
              <a:t>由于采用数组存储，会存在数组空间用完的问题。当数组不够大时，容器自动扩展数组； </a:t>
            </a:r>
          </a:p>
          <a:p>
            <a:pPr marL="431989" indent="-431989">
              <a:lnSpc>
                <a:spcPct val="140000"/>
              </a:lnSpc>
              <a:buFont typeface="Wingdings" pitchFamily="2" charset="2"/>
              <a:buChar char="l"/>
            </a:pPr>
            <a:r>
              <a:rPr lang="zh-CN" altLang="zh-CN" sz="1867" dirty="0">
                <a:latin typeface="微软雅黑" pitchFamily="34" charset="-122"/>
                <a:ea typeface="微软雅黑" pitchFamily="34" charset="-122"/>
              </a:rPr>
              <a:t>设计这样一个容器，需要设计两个类：容器类和迭代器类。由于迭代器类是对应的容器专用的，因此可将迭代器类设计成容器类的公有内嵌类。容器类的用户可以通过</a:t>
            </a:r>
          </a:p>
          <a:p>
            <a:pPr>
              <a:lnSpc>
                <a:spcPct val="140000"/>
              </a:lnSpc>
              <a:buNone/>
            </a:pPr>
            <a:r>
              <a:rPr lang="en-US" altLang="zh-CN" sz="1867" dirty="0">
                <a:latin typeface="微软雅黑" pitchFamily="34" charset="-122"/>
                <a:ea typeface="微软雅黑" pitchFamily="34" charset="-122"/>
              </a:rPr>
              <a:t>      </a:t>
            </a:r>
            <a:r>
              <a:rPr lang="zh-CN" altLang="zh-CN" sz="1867" dirty="0">
                <a:latin typeface="微软雅黑" pitchFamily="34" charset="-122"/>
                <a:ea typeface="微软雅黑" pitchFamily="34" charset="-122"/>
              </a:rPr>
              <a:t>容器类名</a:t>
            </a:r>
            <a:r>
              <a:rPr lang="en-US" altLang="zh-CN" sz="1867" dirty="0">
                <a:latin typeface="微软雅黑" pitchFamily="34" charset="-122"/>
                <a:ea typeface="微软雅黑" pitchFamily="34" charset="-122"/>
              </a:rPr>
              <a:t>::</a:t>
            </a:r>
            <a:r>
              <a:rPr lang="zh-CN" altLang="zh-CN" sz="1867" dirty="0">
                <a:latin typeface="微软雅黑" pitchFamily="34" charset="-122"/>
                <a:ea typeface="微软雅黑" pitchFamily="34" charset="-122"/>
              </a:rPr>
              <a:t>迭代器类名</a:t>
            </a:r>
            <a:r>
              <a:rPr lang="en-US" altLang="zh-CN" sz="1867" dirty="0">
                <a:latin typeface="微软雅黑" pitchFamily="34" charset="-122"/>
                <a:ea typeface="微软雅黑" pitchFamily="34" charset="-122"/>
              </a:rPr>
              <a:t>    </a:t>
            </a:r>
            <a:r>
              <a:rPr lang="zh-CN" altLang="zh-CN" sz="1867" dirty="0">
                <a:latin typeface="微软雅黑" pitchFamily="34" charset="-122"/>
                <a:ea typeface="微软雅黑" pitchFamily="34" charset="-122"/>
              </a:rPr>
              <a:t>对象名；</a:t>
            </a:r>
            <a:r>
              <a:rPr lang="en-US" altLang="zh-CN" sz="1867" dirty="0">
                <a:latin typeface="微软雅黑" pitchFamily="34" charset="-122"/>
                <a:ea typeface="微软雅黑" pitchFamily="34" charset="-122"/>
              </a:rPr>
              <a:t>   </a:t>
            </a:r>
            <a:endParaRPr lang="zh-CN" altLang="zh-CN" sz="1867" dirty="0">
              <a:latin typeface="微软雅黑" pitchFamily="34" charset="-122"/>
              <a:ea typeface="微软雅黑" pitchFamily="34" charset="-122"/>
            </a:endParaRPr>
          </a:p>
          <a:p>
            <a:pPr>
              <a:lnSpc>
                <a:spcPct val="140000"/>
              </a:lnSpc>
              <a:buNone/>
            </a:pPr>
            <a:r>
              <a:rPr lang="en-US" altLang="zh-CN" sz="1867" dirty="0">
                <a:latin typeface="微软雅黑" pitchFamily="34" charset="-122"/>
                <a:ea typeface="微软雅黑" pitchFamily="34" charset="-122"/>
              </a:rPr>
              <a:t>      </a:t>
            </a:r>
            <a:r>
              <a:rPr lang="zh-CN" altLang="zh-CN" sz="1867" dirty="0">
                <a:latin typeface="微软雅黑" pitchFamily="34" charset="-122"/>
                <a:ea typeface="微软雅黑" pitchFamily="34" charset="-122"/>
              </a:rPr>
              <a:t>定义迭代器类的对象</a:t>
            </a:r>
            <a:endParaRPr lang="en-US" altLang="zh-CN" sz="1867" dirty="0">
              <a:latin typeface="微软雅黑" pitchFamily="34" charset="-122"/>
              <a:ea typeface="微软雅黑" pitchFamily="34" charset="-122"/>
            </a:endParaRPr>
          </a:p>
          <a:p>
            <a:pPr marL="380990" indent="-380990">
              <a:lnSpc>
                <a:spcPct val="140000"/>
              </a:lnSpc>
              <a:buFont typeface="Wingdings" panose="05000000000000000000" pitchFamily="2" charset="2"/>
              <a:buChar char="l"/>
            </a:pPr>
            <a:r>
              <a:rPr lang="zh-CN" altLang="en-US" sz="1867" dirty="0">
                <a:latin typeface="微软雅黑" pitchFamily="34" charset="-122"/>
                <a:ea typeface="微软雅黑" pitchFamily="34" charset="-122"/>
              </a:rPr>
              <a:t>数组中元素的位置可以用指向元素的指针表示，而且该指针具备迭代器的所有操作，所以迭代器只是重命名指针类型</a:t>
            </a:r>
            <a:endParaRPr lang="zh-CN" altLang="zh-CN" sz="1867" dirty="0">
              <a:latin typeface="微软雅黑" pitchFamily="34" charset="-122"/>
              <a:ea typeface="微软雅黑" pitchFamily="34" charset="-122"/>
            </a:endParaRPr>
          </a:p>
        </p:txBody>
      </p:sp>
    </p:spTree>
  </p:cSld>
  <p:clrMapOvr>
    <a:masterClrMapping/>
  </p:clrMapOvr>
  <p:transition spd="med">
    <p:fade/>
  </p:transition>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9218" name="Rectangle 2"/>
          <p:cNvSpPr>
            <a:spLocks noGrp="1" noChangeArrowheads="1"/>
          </p:cNvSpPr>
          <p:nvPr>
            <p:ph type="title"/>
          </p:nvPr>
        </p:nvSpPr>
        <p:spPr/>
        <p:txBody>
          <a:bodyPr/>
          <a:lstStyle/>
          <a:p>
            <a:pPr eaLnBrk="1" hangingPunct="1">
              <a:defRPr/>
            </a:pPr>
            <a:r>
              <a:rPr lang="zh-CN" altLang="en-US" dirty="0"/>
              <a:t>类定义</a:t>
            </a:r>
          </a:p>
        </p:txBody>
      </p:sp>
      <p:sp>
        <p:nvSpPr>
          <p:cNvPr id="499715" name="Rectangle 3"/>
          <p:cNvSpPr>
            <a:spLocks noGrp="1" noChangeArrowheads="1"/>
          </p:cNvSpPr>
          <p:nvPr>
            <p:ph idx="4294967295"/>
          </p:nvPr>
        </p:nvSpPr>
        <p:spPr>
          <a:xfrm>
            <a:off x="0" y="1381125"/>
            <a:ext cx="10363200" cy="5476875"/>
          </a:xfrm>
        </p:spPr>
        <p:txBody>
          <a:bodyPr>
            <a:normAutofit lnSpcReduction="10000"/>
          </a:bodyPr>
          <a:lstStyle/>
          <a:p>
            <a:r>
              <a:rPr lang="en-US" altLang="zh-CN" sz="1867" dirty="0"/>
              <a:t>template &lt;class T&gt;</a:t>
            </a:r>
            <a:endParaRPr lang="zh-CN" altLang="zh-CN" sz="1867" dirty="0"/>
          </a:p>
          <a:p>
            <a:r>
              <a:rPr lang="en-US" altLang="zh-CN" sz="1867" dirty="0"/>
              <a:t>class </a:t>
            </a:r>
            <a:r>
              <a:rPr lang="en-US" altLang="zh-CN" sz="1867" dirty="0" err="1"/>
              <a:t>seqList</a:t>
            </a:r>
            <a:r>
              <a:rPr lang="en-US" altLang="zh-CN" sz="1867" dirty="0"/>
              <a:t> {</a:t>
            </a:r>
            <a:endParaRPr lang="zh-CN" altLang="zh-CN" sz="1867" dirty="0"/>
          </a:p>
          <a:p>
            <a:r>
              <a:rPr lang="en-US" altLang="zh-CN" sz="1867" dirty="0"/>
              <a:t>private:</a:t>
            </a:r>
            <a:endParaRPr lang="zh-CN" altLang="zh-CN" sz="1867" dirty="0"/>
          </a:p>
          <a:p>
            <a:r>
              <a:rPr lang="en-US" altLang="zh-CN" sz="1867" dirty="0"/>
              <a:t>    </a:t>
            </a:r>
            <a:r>
              <a:rPr lang="en-US" altLang="zh-CN" sz="1867" dirty="0" err="1"/>
              <a:t>int</a:t>
            </a:r>
            <a:r>
              <a:rPr lang="en-US" altLang="zh-CN" sz="1867" dirty="0"/>
              <a:t> size;	</a:t>
            </a:r>
            <a:endParaRPr lang="zh-CN" altLang="zh-CN" sz="1867" dirty="0"/>
          </a:p>
          <a:p>
            <a:r>
              <a:rPr lang="en-US" altLang="zh-CN" sz="1867" dirty="0"/>
              <a:t>    </a:t>
            </a:r>
            <a:r>
              <a:rPr lang="en-US" altLang="zh-CN" sz="1867" dirty="0" err="1"/>
              <a:t>int</a:t>
            </a:r>
            <a:r>
              <a:rPr lang="en-US" altLang="zh-CN" sz="1867" dirty="0"/>
              <a:t> </a:t>
            </a:r>
            <a:r>
              <a:rPr lang="en-US" altLang="zh-CN" sz="1867" dirty="0" err="1"/>
              <a:t>current_size</a:t>
            </a:r>
            <a:r>
              <a:rPr lang="en-US" altLang="zh-CN" sz="1867" dirty="0"/>
              <a:t>;</a:t>
            </a:r>
            <a:endParaRPr lang="zh-CN" altLang="zh-CN" sz="1867" dirty="0"/>
          </a:p>
          <a:p>
            <a:r>
              <a:rPr lang="en-US" altLang="zh-CN" sz="1867" dirty="0"/>
              <a:t>    T *storage;	</a:t>
            </a:r>
            <a:endParaRPr lang="zh-CN" altLang="zh-CN" sz="1867" dirty="0"/>
          </a:p>
          <a:p>
            <a:r>
              <a:rPr lang="en-US" altLang="zh-CN" sz="1867" dirty="0"/>
              <a:t>    void </a:t>
            </a:r>
            <a:r>
              <a:rPr lang="en-US" altLang="zh-CN" sz="1867" dirty="0" err="1"/>
              <a:t>doubleSpace</a:t>
            </a:r>
            <a:r>
              <a:rPr lang="en-US" altLang="zh-CN" sz="1867" dirty="0"/>
              <a:t>();	</a:t>
            </a:r>
          </a:p>
          <a:p>
            <a:r>
              <a:rPr lang="en-US" altLang="zh-CN" sz="1867" dirty="0"/>
              <a:t>public:</a:t>
            </a:r>
            <a:endParaRPr lang="zh-CN" altLang="zh-CN" sz="1867" dirty="0"/>
          </a:p>
          <a:p>
            <a:r>
              <a:rPr lang="en-US" altLang="zh-CN" sz="1867" dirty="0"/>
              <a:t>    </a:t>
            </a:r>
            <a:r>
              <a:rPr lang="en-US" altLang="zh-CN" sz="1867" dirty="0" err="1"/>
              <a:t>seqList</a:t>
            </a:r>
            <a:r>
              <a:rPr lang="en-US" altLang="zh-CN" sz="1867" dirty="0"/>
              <a:t>(</a:t>
            </a:r>
            <a:r>
              <a:rPr lang="en-US" altLang="zh-CN" sz="1867" dirty="0" err="1"/>
              <a:t>int</a:t>
            </a:r>
            <a:r>
              <a:rPr lang="en-US" altLang="zh-CN" sz="1867" dirty="0"/>
              <a:t> s = 10):size(s), </a:t>
            </a:r>
            <a:r>
              <a:rPr lang="en-US" altLang="zh-CN" sz="1867" dirty="0" err="1"/>
              <a:t>current_size</a:t>
            </a:r>
            <a:r>
              <a:rPr lang="en-US" altLang="zh-CN" sz="1867" dirty="0"/>
              <a:t>(0)  { storage = new T[size]; }</a:t>
            </a:r>
            <a:endParaRPr lang="zh-CN" altLang="zh-CN" sz="1867" dirty="0"/>
          </a:p>
          <a:p>
            <a:r>
              <a:rPr lang="en-US" altLang="zh-CN" sz="1867" dirty="0"/>
              <a:t>    ~</a:t>
            </a:r>
            <a:r>
              <a:rPr lang="en-US" altLang="zh-CN" sz="1867" dirty="0" err="1"/>
              <a:t>seqList</a:t>
            </a:r>
            <a:r>
              <a:rPr lang="en-US" altLang="zh-CN" sz="1867" dirty="0"/>
              <a:t>() {delete [] storage;}</a:t>
            </a:r>
            <a:endParaRPr lang="zh-CN" altLang="zh-CN" sz="1867" dirty="0"/>
          </a:p>
          <a:p>
            <a:r>
              <a:rPr lang="en-US" altLang="zh-CN" sz="1867" dirty="0"/>
              <a:t>     void </a:t>
            </a:r>
            <a:r>
              <a:rPr lang="en-US" altLang="zh-CN" sz="1867" dirty="0" err="1"/>
              <a:t>push_back</a:t>
            </a:r>
            <a:r>
              <a:rPr lang="en-US" altLang="zh-CN" sz="1867" dirty="0"/>
              <a:t>(const T &amp;x)</a:t>
            </a:r>
            <a:endParaRPr lang="zh-CN" altLang="zh-CN" sz="1867" dirty="0"/>
          </a:p>
          <a:p>
            <a:r>
              <a:rPr lang="en-US" altLang="zh-CN" sz="1867" dirty="0"/>
              <a:t>    {</a:t>
            </a:r>
            <a:endParaRPr lang="zh-CN" altLang="zh-CN" sz="1867" dirty="0"/>
          </a:p>
          <a:p>
            <a:r>
              <a:rPr lang="en-US" altLang="zh-CN" sz="1867" dirty="0"/>
              <a:t>            if (size == </a:t>
            </a:r>
            <a:r>
              <a:rPr lang="en-US" altLang="zh-CN" sz="1867" dirty="0" err="1"/>
              <a:t>current_size</a:t>
            </a:r>
            <a:r>
              <a:rPr lang="en-US" altLang="zh-CN" sz="1867" dirty="0"/>
              <a:t>) </a:t>
            </a:r>
            <a:r>
              <a:rPr lang="en-US" altLang="zh-CN" sz="1867" dirty="0" err="1"/>
              <a:t>doubleSpace</a:t>
            </a:r>
            <a:r>
              <a:rPr lang="en-US" altLang="zh-CN" sz="1867" dirty="0"/>
              <a:t>();</a:t>
            </a:r>
            <a:endParaRPr lang="zh-CN" altLang="zh-CN" sz="1867" dirty="0"/>
          </a:p>
          <a:p>
            <a:r>
              <a:rPr lang="en-US" altLang="zh-CN" sz="1867" dirty="0"/>
              <a:t>            storage[</a:t>
            </a:r>
            <a:r>
              <a:rPr lang="en-US" altLang="zh-CN" sz="1867" dirty="0" err="1"/>
              <a:t>current_size</a:t>
            </a:r>
            <a:r>
              <a:rPr lang="en-US" altLang="zh-CN" sz="1867" dirty="0"/>
              <a:t>++] = x;</a:t>
            </a:r>
            <a:endParaRPr lang="zh-CN" altLang="zh-CN" sz="1867" dirty="0"/>
          </a:p>
          <a:p>
            <a:r>
              <a:rPr lang="en-US" altLang="zh-CN" sz="1867" dirty="0"/>
              <a:t>    }</a:t>
            </a:r>
            <a:endParaRPr lang="zh-CN" altLang="zh-CN" sz="1867" dirty="0"/>
          </a:p>
        </p:txBody>
      </p:sp>
      <p:sp>
        <p:nvSpPr>
          <p:cNvPr id="4" name="灯片编号占位符 3"/>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353</a:t>
            </a:fld>
            <a:endParaRPr kumimoji="0" lang="en-US"/>
          </a:p>
        </p:txBody>
      </p:sp>
    </p:spTree>
  </p:cSld>
  <p:clrMapOvr>
    <a:masterClrMapping/>
  </p:clrMapOvr>
  <p:transition spd="med">
    <p:fade/>
  </p:transition>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p:txBody>
          <a:bodyPr/>
          <a:lstStyle/>
          <a:p>
            <a:pPr eaLnBrk="1" hangingPunct="1">
              <a:defRPr/>
            </a:pPr>
            <a:r>
              <a:rPr lang="zh-CN" altLang="en-US" dirty="0"/>
              <a:t>类定义</a:t>
            </a:r>
          </a:p>
        </p:txBody>
      </p:sp>
      <p:sp>
        <p:nvSpPr>
          <p:cNvPr id="501762" name="Rectangle 3"/>
          <p:cNvSpPr>
            <a:spLocks noGrp="1" noChangeArrowheads="1"/>
          </p:cNvSpPr>
          <p:nvPr>
            <p:ph idx="4294967295"/>
          </p:nvPr>
        </p:nvSpPr>
        <p:spPr>
          <a:xfrm>
            <a:off x="0" y="1285875"/>
            <a:ext cx="10939463" cy="5740400"/>
          </a:xfrm>
        </p:spPr>
        <p:txBody>
          <a:bodyPr>
            <a:normAutofit/>
          </a:bodyPr>
          <a:lstStyle/>
          <a:p>
            <a:r>
              <a:rPr lang="en-US" altLang="zh-CN" sz="1867" dirty="0"/>
              <a:t>     T &amp;operator[](</a:t>
            </a:r>
            <a:r>
              <a:rPr lang="en-US" altLang="zh-CN" sz="1867" dirty="0" err="1"/>
              <a:t>int</a:t>
            </a:r>
            <a:r>
              <a:rPr lang="en-US" altLang="zh-CN" sz="1867" dirty="0"/>
              <a:t> </a:t>
            </a:r>
            <a:r>
              <a:rPr lang="en-US" altLang="zh-CN" sz="1867" dirty="0" err="1"/>
              <a:t>i</a:t>
            </a:r>
            <a:r>
              <a:rPr lang="en-US" altLang="zh-CN" sz="1867" dirty="0"/>
              <a:t>) { return storage[</a:t>
            </a:r>
            <a:r>
              <a:rPr lang="en-US" altLang="zh-CN" sz="1867" dirty="0" err="1"/>
              <a:t>i</a:t>
            </a:r>
            <a:r>
              <a:rPr lang="en-US" altLang="zh-CN" sz="1867" dirty="0"/>
              <a:t>]; }	</a:t>
            </a:r>
            <a:endParaRPr lang="zh-CN" altLang="zh-CN" sz="1867" dirty="0"/>
          </a:p>
          <a:p>
            <a:r>
              <a:rPr lang="en-US" altLang="zh-CN" sz="1867" dirty="0"/>
              <a:t> </a:t>
            </a:r>
            <a:endParaRPr lang="zh-CN" altLang="zh-CN" sz="1867" dirty="0"/>
          </a:p>
          <a:p>
            <a:r>
              <a:rPr lang="en-US" altLang="zh-CN" sz="1867" dirty="0"/>
              <a:t>     </a:t>
            </a:r>
            <a:r>
              <a:rPr lang="en-US" altLang="zh-CN" sz="1867" dirty="0" err="1">
                <a:solidFill>
                  <a:srgbClr val="FFC000"/>
                </a:solidFill>
              </a:rPr>
              <a:t>typedef</a:t>
            </a:r>
            <a:r>
              <a:rPr lang="en-US" altLang="zh-CN" sz="1867" dirty="0">
                <a:solidFill>
                  <a:srgbClr val="FFC000"/>
                </a:solidFill>
              </a:rPr>
              <a:t> T * </a:t>
            </a:r>
            <a:r>
              <a:rPr lang="en-US" altLang="zh-CN" sz="1867" dirty="0" err="1">
                <a:solidFill>
                  <a:srgbClr val="FFC000"/>
                </a:solidFill>
              </a:rPr>
              <a:t>Itr</a:t>
            </a:r>
            <a:r>
              <a:rPr lang="en-US" altLang="zh-CN" sz="1867" dirty="0">
                <a:solidFill>
                  <a:srgbClr val="FFC000"/>
                </a:solidFill>
              </a:rPr>
              <a:t>;                           </a:t>
            </a:r>
            <a:endParaRPr lang="zh-CN" altLang="zh-CN" sz="1867" dirty="0">
              <a:solidFill>
                <a:srgbClr val="FFC000"/>
              </a:solidFill>
            </a:endParaRPr>
          </a:p>
          <a:p>
            <a:r>
              <a:rPr lang="en-US" altLang="zh-CN" sz="1867" dirty="0"/>
              <a:t> </a:t>
            </a:r>
            <a:endParaRPr lang="zh-CN" altLang="zh-CN" sz="1867" dirty="0"/>
          </a:p>
          <a:p>
            <a:r>
              <a:rPr lang="en-US" altLang="zh-CN" sz="1867" dirty="0"/>
              <a:t>     </a:t>
            </a:r>
            <a:r>
              <a:rPr lang="en-US" altLang="zh-CN" sz="1867" dirty="0" err="1"/>
              <a:t>Itr</a:t>
            </a:r>
            <a:r>
              <a:rPr lang="en-US" altLang="zh-CN" sz="1867" dirty="0"/>
              <a:t> begin() {  return storage;  }    //</a:t>
            </a:r>
            <a:r>
              <a:rPr lang="zh-CN" altLang="en-US" sz="1867" dirty="0"/>
              <a:t>  指向第一个元素</a:t>
            </a:r>
            <a:r>
              <a:rPr lang="en-US" altLang="zh-CN" sz="1867" dirty="0"/>
              <a:t>					</a:t>
            </a:r>
            <a:endParaRPr lang="zh-CN" altLang="zh-CN" sz="1867" dirty="0"/>
          </a:p>
          <a:p>
            <a:r>
              <a:rPr lang="en-US" altLang="zh-CN" sz="1867" dirty="0"/>
              <a:t>     </a:t>
            </a:r>
            <a:r>
              <a:rPr lang="en-US" altLang="zh-CN" sz="1867" dirty="0" err="1"/>
              <a:t>Itr</a:t>
            </a:r>
            <a:r>
              <a:rPr lang="en-US" altLang="zh-CN" sz="1867" dirty="0"/>
              <a:t> end() {  return storage + </a:t>
            </a:r>
            <a:r>
              <a:rPr lang="en-US" altLang="zh-CN" sz="1867" dirty="0" err="1"/>
              <a:t>current_size</a:t>
            </a:r>
            <a:r>
              <a:rPr lang="en-US" altLang="zh-CN" sz="1867" dirty="0"/>
              <a:t>;  }    // </a:t>
            </a:r>
            <a:r>
              <a:rPr lang="zh-CN" altLang="en-US" sz="1867" dirty="0"/>
              <a:t>指向第一个空位</a:t>
            </a:r>
            <a:endParaRPr lang="zh-CN" altLang="zh-CN" sz="1867" dirty="0"/>
          </a:p>
          <a:p>
            <a:r>
              <a:rPr lang="en-US" altLang="zh-CN" sz="1867" dirty="0"/>
              <a:t>     void insert( </a:t>
            </a:r>
            <a:r>
              <a:rPr lang="en-US" altLang="zh-CN" sz="1867" dirty="0" err="1"/>
              <a:t>Itr</a:t>
            </a:r>
            <a:r>
              <a:rPr lang="en-US" altLang="zh-CN" sz="1867" dirty="0"/>
              <a:t> &amp;p, const T &amp;x) ;    // </a:t>
            </a:r>
            <a:r>
              <a:rPr lang="zh-CN" altLang="en-US" sz="1867" dirty="0"/>
              <a:t>在</a:t>
            </a:r>
            <a:r>
              <a:rPr lang="en-US" altLang="zh-CN" sz="1867" dirty="0"/>
              <a:t>p</a:t>
            </a:r>
            <a:r>
              <a:rPr lang="zh-CN" altLang="en-US" sz="1867" dirty="0"/>
              <a:t>指出的位置上插入</a:t>
            </a:r>
            <a:r>
              <a:rPr lang="en-US" altLang="zh-CN" sz="1867" dirty="0"/>
              <a:t>x</a:t>
            </a:r>
            <a:r>
              <a:rPr lang="zh-CN" altLang="en-US" sz="1867" dirty="0"/>
              <a:t>，插入后</a:t>
            </a:r>
            <a:r>
              <a:rPr lang="en-US" altLang="zh-CN" sz="1867" dirty="0"/>
              <a:t>p</a:t>
            </a:r>
            <a:r>
              <a:rPr lang="zh-CN" altLang="en-US" sz="1867" dirty="0"/>
              <a:t>指向</a:t>
            </a:r>
            <a:r>
              <a:rPr lang="en-US" altLang="zh-CN" sz="1867" dirty="0"/>
              <a:t>x</a:t>
            </a:r>
            <a:endParaRPr lang="zh-CN" altLang="zh-CN" sz="1867" dirty="0"/>
          </a:p>
          <a:p>
            <a:r>
              <a:rPr lang="en-US" altLang="zh-CN" sz="1867" dirty="0"/>
              <a:t>    void erase(const </a:t>
            </a:r>
            <a:r>
              <a:rPr lang="en-US" altLang="zh-CN" sz="1867" dirty="0" err="1"/>
              <a:t>Itr</a:t>
            </a:r>
            <a:r>
              <a:rPr lang="en-US" altLang="zh-CN" sz="1867" dirty="0"/>
              <a:t> &amp;p);	//  </a:t>
            </a:r>
            <a:r>
              <a:rPr lang="zh-CN" altLang="en-US" sz="1867" dirty="0"/>
              <a:t>删除</a:t>
            </a:r>
            <a:r>
              <a:rPr lang="en-US" altLang="zh-CN" sz="1867" dirty="0"/>
              <a:t>p</a:t>
            </a:r>
            <a:r>
              <a:rPr lang="zh-CN" altLang="en-US" sz="1867" dirty="0"/>
              <a:t>指向的元素，删除后</a:t>
            </a:r>
            <a:r>
              <a:rPr lang="en-US" altLang="zh-CN" sz="1867" dirty="0"/>
              <a:t>p</a:t>
            </a:r>
            <a:r>
              <a:rPr lang="zh-CN" altLang="en-US" sz="1867" dirty="0"/>
              <a:t>指向被删元素的后面的元素</a:t>
            </a:r>
            <a:endParaRPr lang="zh-CN" altLang="zh-CN" sz="1867" dirty="0"/>
          </a:p>
          <a:p>
            <a:r>
              <a:rPr lang="en-US" altLang="zh-CN" sz="1867" dirty="0"/>
              <a:t>};</a:t>
            </a:r>
            <a:endParaRPr lang="zh-CN" altLang="zh-CN" sz="1867" dirty="0"/>
          </a:p>
        </p:txBody>
      </p:sp>
      <p:sp>
        <p:nvSpPr>
          <p:cNvPr id="4" name="灯片编号占位符 3"/>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354</a:t>
            </a:fld>
            <a:endParaRPr kumimoji="0" lang="en-US"/>
          </a:p>
        </p:txBody>
      </p:sp>
      <p:sp>
        <p:nvSpPr>
          <p:cNvPr id="2" name="对话气泡: 圆角矩形 1">
            <a:extLst>
              <a:ext uri="{FF2B5EF4-FFF2-40B4-BE49-F238E27FC236}">
                <a16:creationId xmlns:a16="http://schemas.microsoft.com/office/drawing/2014/main" id="{389339B7-44EF-4809-AD73-44BF62CCD68B}"/>
              </a:ext>
            </a:extLst>
          </p:cNvPr>
          <p:cNvSpPr/>
          <p:nvPr/>
        </p:nvSpPr>
        <p:spPr>
          <a:xfrm>
            <a:off x="3781710" y="5373241"/>
            <a:ext cx="4679684" cy="715459"/>
          </a:xfrm>
          <a:prstGeom prst="wedgeRoundRectCallout">
            <a:avLst>
              <a:gd name="adj1" fmla="val -62019"/>
              <a:gd name="adj2" fmla="val -185459"/>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867" dirty="0"/>
              <a:t>为什么</a:t>
            </a:r>
            <a:r>
              <a:rPr lang="en-US" altLang="zh-CN" sz="1867" dirty="0"/>
              <a:t>insert</a:t>
            </a:r>
            <a:r>
              <a:rPr lang="zh-CN" altLang="en-US" sz="1867" dirty="0"/>
              <a:t>中迭代器是非</a:t>
            </a:r>
            <a:r>
              <a:rPr lang="en-US" altLang="zh-CN" sz="1867" dirty="0"/>
              <a:t>const, </a:t>
            </a:r>
            <a:r>
              <a:rPr lang="zh-CN" altLang="en-US" sz="1867" dirty="0"/>
              <a:t>而</a:t>
            </a:r>
            <a:r>
              <a:rPr lang="en-US" altLang="zh-CN" sz="1867" dirty="0"/>
              <a:t>erase</a:t>
            </a:r>
          </a:p>
          <a:p>
            <a:r>
              <a:rPr lang="zh-CN" altLang="en-US" sz="1867" dirty="0"/>
              <a:t>中是</a:t>
            </a:r>
            <a:r>
              <a:rPr lang="en-US" altLang="zh-CN" sz="1867" dirty="0"/>
              <a:t>const?</a:t>
            </a:r>
            <a:endParaRPr lang="zh-CN" altLang="en-US" sz="1867"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3314" name="Rectangle 2"/>
          <p:cNvSpPr>
            <a:spLocks noGrp="1" noChangeArrowheads="1"/>
          </p:cNvSpPr>
          <p:nvPr>
            <p:ph type="title"/>
          </p:nvPr>
        </p:nvSpPr>
        <p:spPr/>
        <p:txBody>
          <a:bodyPr/>
          <a:lstStyle/>
          <a:p>
            <a:pPr eaLnBrk="1" hangingPunct="1">
              <a:defRPr/>
            </a:pPr>
            <a:r>
              <a:rPr lang="en-US" altLang="zh-CN" dirty="0" err="1"/>
              <a:t>doubleSpace</a:t>
            </a:r>
            <a:endParaRPr lang="en-US" altLang="zh-CN" dirty="0"/>
          </a:p>
        </p:txBody>
      </p:sp>
      <p:sp>
        <p:nvSpPr>
          <p:cNvPr id="503811" name="Rectangle 3"/>
          <p:cNvSpPr>
            <a:spLocks noGrp="1" noChangeArrowheads="1"/>
          </p:cNvSpPr>
          <p:nvPr>
            <p:ph idx="4294967295"/>
          </p:nvPr>
        </p:nvSpPr>
        <p:spPr>
          <a:xfrm>
            <a:off x="0" y="1333500"/>
            <a:ext cx="10363200" cy="4968875"/>
          </a:xfrm>
        </p:spPr>
        <p:txBody>
          <a:bodyPr>
            <a:normAutofit/>
          </a:bodyPr>
          <a:lstStyle/>
          <a:p>
            <a:pPr eaLnBrk="1" hangingPunct="1">
              <a:buFont typeface="Wingdings" pitchFamily="2" charset="2"/>
              <a:buNone/>
            </a:pPr>
            <a:r>
              <a:rPr lang="en-US" altLang="zh-CN" sz="1867" dirty="0"/>
              <a:t>template &lt;class T&gt;</a:t>
            </a:r>
          </a:p>
          <a:p>
            <a:pPr eaLnBrk="1" hangingPunct="1">
              <a:buFont typeface="Wingdings" pitchFamily="2" charset="2"/>
              <a:buNone/>
            </a:pPr>
            <a:r>
              <a:rPr lang="en-US" altLang="zh-CN" sz="1867" dirty="0"/>
              <a:t>void </a:t>
            </a:r>
            <a:r>
              <a:rPr lang="en-US" altLang="zh-CN" sz="1867" dirty="0" err="1"/>
              <a:t>seqlist</a:t>
            </a:r>
            <a:r>
              <a:rPr lang="en-US" altLang="zh-CN" sz="1867" dirty="0"/>
              <a:t>&lt;T&gt;::</a:t>
            </a:r>
            <a:r>
              <a:rPr lang="en-US" altLang="zh-CN" sz="1867" dirty="0" err="1"/>
              <a:t>doubleSpace</a:t>
            </a:r>
            <a:r>
              <a:rPr lang="en-US" altLang="zh-CN" sz="1867" dirty="0"/>
              <a:t>() </a:t>
            </a:r>
          </a:p>
          <a:p>
            <a:pPr eaLnBrk="1" hangingPunct="1">
              <a:buFont typeface="Wingdings" pitchFamily="2" charset="2"/>
              <a:buNone/>
            </a:pPr>
            <a:r>
              <a:rPr lang="en-US" altLang="zh-CN" sz="1867" dirty="0"/>
              <a:t>{ </a:t>
            </a:r>
          </a:p>
          <a:p>
            <a:pPr eaLnBrk="1" hangingPunct="1">
              <a:buFont typeface="Wingdings" pitchFamily="2" charset="2"/>
              <a:buNone/>
            </a:pPr>
            <a:r>
              <a:rPr lang="en-US" altLang="zh-CN" sz="1867" dirty="0"/>
              <a:t>     T *</a:t>
            </a:r>
            <a:r>
              <a:rPr lang="en-US" altLang="zh-CN" sz="1867" dirty="0" err="1"/>
              <a:t>tmp</a:t>
            </a:r>
            <a:r>
              <a:rPr lang="en-US" altLang="zh-CN" sz="1867" dirty="0"/>
              <a:t> = storage;</a:t>
            </a:r>
          </a:p>
          <a:p>
            <a:pPr eaLnBrk="1" hangingPunct="1">
              <a:buFont typeface="Wingdings" pitchFamily="2" charset="2"/>
              <a:buNone/>
            </a:pPr>
            <a:endParaRPr lang="en-US" altLang="zh-CN" sz="1867" dirty="0"/>
          </a:p>
          <a:p>
            <a:pPr eaLnBrk="1" hangingPunct="1">
              <a:buFont typeface="Wingdings" pitchFamily="2" charset="2"/>
              <a:buNone/>
            </a:pPr>
            <a:r>
              <a:rPr lang="en-US" altLang="zh-CN" sz="1867" dirty="0"/>
              <a:t>     size *= 2;</a:t>
            </a:r>
          </a:p>
          <a:p>
            <a:pPr eaLnBrk="1" hangingPunct="1">
              <a:buFont typeface="Wingdings" pitchFamily="2" charset="2"/>
              <a:buNone/>
            </a:pPr>
            <a:r>
              <a:rPr lang="en-US" altLang="zh-CN" sz="1867" dirty="0"/>
              <a:t>     storage = new T[size];</a:t>
            </a:r>
          </a:p>
          <a:p>
            <a:pPr eaLnBrk="1" hangingPunct="1">
              <a:buFont typeface="Wingdings" pitchFamily="2" charset="2"/>
              <a:buNone/>
            </a:pPr>
            <a:r>
              <a:rPr lang="en-US" altLang="zh-CN" sz="1867" dirty="0"/>
              <a:t>     for (</a:t>
            </a:r>
            <a:r>
              <a:rPr lang="en-US" altLang="zh-CN" sz="1867" dirty="0" err="1"/>
              <a:t>int</a:t>
            </a:r>
            <a:r>
              <a:rPr lang="en-US" altLang="zh-CN" sz="1867" dirty="0"/>
              <a:t> </a:t>
            </a:r>
            <a:r>
              <a:rPr lang="en-US" altLang="zh-CN" sz="1867" dirty="0" err="1"/>
              <a:t>i</a:t>
            </a:r>
            <a:r>
              <a:rPr lang="en-US" altLang="zh-CN" sz="1867" dirty="0"/>
              <a:t> = 0; </a:t>
            </a:r>
            <a:r>
              <a:rPr lang="en-US" altLang="zh-CN" sz="1867" dirty="0" err="1"/>
              <a:t>i</a:t>
            </a:r>
            <a:r>
              <a:rPr lang="en-US" altLang="zh-CN" sz="1867" dirty="0"/>
              <a:t> &lt; </a:t>
            </a:r>
            <a:r>
              <a:rPr lang="en-US" altLang="zh-CN" sz="1867" dirty="0" err="1"/>
              <a:t>current_size</a:t>
            </a:r>
            <a:r>
              <a:rPr lang="en-US" altLang="zh-CN" sz="1867" dirty="0"/>
              <a:t>; ++</a:t>
            </a:r>
            <a:r>
              <a:rPr lang="en-US" altLang="zh-CN" sz="1867" dirty="0" err="1"/>
              <a:t>i</a:t>
            </a:r>
            <a:r>
              <a:rPr lang="en-US" altLang="zh-CN" sz="1867" dirty="0"/>
              <a:t>)</a:t>
            </a:r>
          </a:p>
          <a:p>
            <a:pPr eaLnBrk="1" hangingPunct="1">
              <a:buFont typeface="Wingdings" pitchFamily="2" charset="2"/>
              <a:buNone/>
            </a:pPr>
            <a:r>
              <a:rPr lang="en-US" altLang="zh-CN" sz="1867" dirty="0"/>
              <a:t>	 storage[</a:t>
            </a:r>
            <a:r>
              <a:rPr lang="en-US" altLang="zh-CN" sz="1867" dirty="0" err="1"/>
              <a:t>i</a:t>
            </a:r>
            <a:r>
              <a:rPr lang="en-US" altLang="zh-CN" sz="1867" dirty="0"/>
              <a:t>] = </a:t>
            </a:r>
            <a:r>
              <a:rPr lang="en-US" altLang="zh-CN" sz="1867" dirty="0" err="1"/>
              <a:t>tmp</a:t>
            </a:r>
            <a:r>
              <a:rPr lang="en-US" altLang="zh-CN" sz="1867" dirty="0"/>
              <a:t>[</a:t>
            </a:r>
            <a:r>
              <a:rPr lang="en-US" altLang="zh-CN" sz="1867" dirty="0" err="1"/>
              <a:t>i</a:t>
            </a:r>
            <a:r>
              <a:rPr lang="en-US" altLang="zh-CN" sz="1867" dirty="0"/>
              <a:t>];</a:t>
            </a:r>
          </a:p>
          <a:p>
            <a:pPr eaLnBrk="1" hangingPunct="1">
              <a:buFont typeface="Wingdings" pitchFamily="2" charset="2"/>
              <a:buNone/>
            </a:pPr>
            <a:r>
              <a:rPr lang="en-US" altLang="zh-CN" sz="1867" dirty="0"/>
              <a:t>     delete [] </a:t>
            </a:r>
            <a:r>
              <a:rPr lang="en-US" altLang="zh-CN" sz="1867" dirty="0" err="1"/>
              <a:t>tmp</a:t>
            </a:r>
            <a:r>
              <a:rPr lang="en-US" altLang="zh-CN" sz="1867" dirty="0"/>
              <a:t>;</a:t>
            </a:r>
          </a:p>
          <a:p>
            <a:pPr eaLnBrk="1" hangingPunct="1">
              <a:buFont typeface="Wingdings" pitchFamily="2" charset="2"/>
              <a:buNone/>
            </a:pPr>
            <a:r>
              <a:rPr lang="en-US" altLang="zh-CN" sz="1867" dirty="0"/>
              <a:t>}</a:t>
            </a:r>
          </a:p>
        </p:txBody>
      </p:sp>
      <p:sp>
        <p:nvSpPr>
          <p:cNvPr id="4" name="灯片编号占位符 3"/>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355</a:t>
            </a:fld>
            <a:endParaRPr kumimoji="0" lang="en-US"/>
          </a:p>
        </p:txBody>
      </p:sp>
    </p:spTree>
  </p:cSld>
  <p:clrMapOvr>
    <a:masterClrMapping/>
  </p:clrMapOvr>
  <p:transition spd="med">
    <p:fade/>
  </p:transition>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4338" name="Rectangle 2"/>
          <p:cNvSpPr>
            <a:spLocks noGrp="1" noChangeArrowheads="1"/>
          </p:cNvSpPr>
          <p:nvPr>
            <p:ph type="title"/>
          </p:nvPr>
        </p:nvSpPr>
        <p:spPr/>
        <p:txBody>
          <a:bodyPr/>
          <a:lstStyle/>
          <a:p>
            <a:pPr eaLnBrk="1" hangingPunct="1">
              <a:defRPr/>
            </a:pPr>
            <a:r>
              <a:rPr lang="en-US" altLang="zh-CN" dirty="0"/>
              <a:t>insert</a:t>
            </a:r>
          </a:p>
        </p:txBody>
      </p:sp>
      <p:sp>
        <p:nvSpPr>
          <p:cNvPr id="504835" name="Rectangle 3"/>
          <p:cNvSpPr>
            <a:spLocks noGrp="1" noChangeArrowheads="1"/>
          </p:cNvSpPr>
          <p:nvPr>
            <p:ph idx="4294967295"/>
          </p:nvPr>
        </p:nvSpPr>
        <p:spPr>
          <a:xfrm>
            <a:off x="0" y="1314450"/>
            <a:ext cx="9639300" cy="5638800"/>
          </a:xfrm>
        </p:spPr>
        <p:txBody>
          <a:bodyPr>
            <a:normAutofit lnSpcReduction="10000"/>
          </a:bodyPr>
          <a:lstStyle/>
          <a:p>
            <a:r>
              <a:rPr lang="en-US" altLang="zh-CN" sz="1867" dirty="0"/>
              <a:t>template &lt;class T&gt;</a:t>
            </a:r>
            <a:endParaRPr lang="zh-CN" altLang="zh-CN" sz="1867" dirty="0"/>
          </a:p>
          <a:p>
            <a:r>
              <a:rPr lang="en-US" altLang="zh-CN" sz="1867" dirty="0"/>
              <a:t>void </a:t>
            </a:r>
            <a:r>
              <a:rPr lang="en-US" altLang="zh-CN" sz="1867" dirty="0" err="1"/>
              <a:t>seqList</a:t>
            </a:r>
            <a:r>
              <a:rPr lang="en-US" altLang="zh-CN" sz="1867" dirty="0"/>
              <a:t>&lt;T&gt;::insert( </a:t>
            </a:r>
            <a:r>
              <a:rPr lang="en-US" altLang="zh-CN" sz="1867" dirty="0" err="1"/>
              <a:t>Itr</a:t>
            </a:r>
            <a:r>
              <a:rPr lang="en-US" altLang="zh-CN" sz="1867" dirty="0"/>
              <a:t> &amp;p, const T &amp;x) </a:t>
            </a:r>
            <a:endParaRPr lang="zh-CN" altLang="zh-CN" sz="1867" dirty="0"/>
          </a:p>
          <a:p>
            <a:r>
              <a:rPr lang="en-US" altLang="zh-CN" sz="1867" dirty="0"/>
              <a:t>{</a:t>
            </a:r>
            <a:endParaRPr lang="zh-CN" altLang="zh-CN" sz="1867" dirty="0"/>
          </a:p>
          <a:p>
            <a:r>
              <a:rPr lang="en-US" altLang="zh-CN" sz="1867" dirty="0"/>
              <a:t>         T *q;</a:t>
            </a:r>
            <a:endParaRPr lang="zh-CN" altLang="zh-CN" sz="1867" dirty="0"/>
          </a:p>
          <a:p>
            <a:r>
              <a:rPr lang="en-US" altLang="zh-CN" sz="1867" dirty="0"/>
              <a:t> </a:t>
            </a:r>
            <a:endParaRPr lang="zh-CN" altLang="zh-CN" sz="1867" dirty="0"/>
          </a:p>
          <a:p>
            <a:r>
              <a:rPr lang="en-US" altLang="zh-CN" sz="1867" dirty="0"/>
              <a:t>	if (size == </a:t>
            </a:r>
            <a:r>
              <a:rPr lang="en-US" altLang="zh-CN" sz="1867" dirty="0" err="1"/>
              <a:t>current_size</a:t>
            </a:r>
            <a:r>
              <a:rPr lang="en-US" altLang="zh-CN" sz="1867" dirty="0"/>
              <a:t>) {</a:t>
            </a:r>
            <a:endParaRPr lang="zh-CN" altLang="zh-CN" sz="1867" dirty="0"/>
          </a:p>
          <a:p>
            <a:r>
              <a:rPr lang="en-US" altLang="zh-CN" sz="1867" dirty="0"/>
              <a:t>                 </a:t>
            </a:r>
            <a:r>
              <a:rPr lang="en-US" altLang="zh-CN" sz="1867" dirty="0" err="1"/>
              <a:t>int</a:t>
            </a:r>
            <a:r>
              <a:rPr lang="en-US" altLang="zh-CN" sz="1867" dirty="0"/>
              <a:t> offset = p - storage;</a:t>
            </a:r>
            <a:endParaRPr lang="zh-CN" altLang="zh-CN" sz="1867" dirty="0"/>
          </a:p>
          <a:p>
            <a:r>
              <a:rPr lang="en-US" altLang="zh-CN" sz="1867" dirty="0"/>
              <a:t>                </a:t>
            </a:r>
            <a:r>
              <a:rPr lang="en-US" altLang="zh-CN" sz="1867" dirty="0" err="1"/>
              <a:t>doubleSpace</a:t>
            </a:r>
            <a:r>
              <a:rPr lang="en-US" altLang="zh-CN" sz="1867" dirty="0"/>
              <a:t>(); </a:t>
            </a:r>
            <a:endParaRPr lang="zh-CN" altLang="zh-CN" sz="1867" dirty="0"/>
          </a:p>
          <a:p>
            <a:r>
              <a:rPr lang="en-US" altLang="zh-CN" sz="1867" dirty="0"/>
              <a:t>                p = storage + offset;			</a:t>
            </a:r>
            <a:endParaRPr lang="zh-CN" altLang="zh-CN" sz="1867" dirty="0"/>
          </a:p>
          <a:p>
            <a:r>
              <a:rPr lang="en-US" altLang="zh-CN" sz="1867" dirty="0"/>
              <a:t>        }    </a:t>
            </a:r>
            <a:endParaRPr lang="zh-CN" altLang="zh-CN" sz="1867" dirty="0"/>
          </a:p>
          <a:p>
            <a:r>
              <a:rPr lang="en-US" altLang="zh-CN" sz="1867" dirty="0"/>
              <a:t> </a:t>
            </a:r>
            <a:endParaRPr lang="zh-CN" altLang="zh-CN" sz="1867" dirty="0"/>
          </a:p>
          <a:p>
            <a:r>
              <a:rPr lang="en-US" altLang="zh-CN" sz="1867" dirty="0"/>
              <a:t>        for  (q = storage + </a:t>
            </a:r>
            <a:r>
              <a:rPr lang="en-US" altLang="zh-CN" sz="1867" dirty="0" err="1"/>
              <a:t>current_size</a:t>
            </a:r>
            <a:r>
              <a:rPr lang="en-US" altLang="zh-CN" sz="1867" dirty="0"/>
              <a:t>; q &gt; p; --q)      *q = *(q-1);</a:t>
            </a:r>
            <a:endParaRPr lang="zh-CN" altLang="zh-CN" sz="1867" dirty="0"/>
          </a:p>
          <a:p>
            <a:r>
              <a:rPr lang="en-US" altLang="zh-CN" sz="1867" dirty="0"/>
              <a:t>        *p = x;</a:t>
            </a:r>
            <a:endParaRPr lang="zh-CN" altLang="zh-CN" sz="1867" dirty="0"/>
          </a:p>
          <a:p>
            <a:r>
              <a:rPr lang="en-US" altLang="zh-CN" sz="1867" dirty="0"/>
              <a:t>       ++</a:t>
            </a:r>
            <a:r>
              <a:rPr lang="en-US" altLang="zh-CN" sz="1867" dirty="0" err="1"/>
              <a:t>current_size</a:t>
            </a:r>
            <a:r>
              <a:rPr lang="en-US" altLang="zh-CN" sz="1867" dirty="0"/>
              <a:t>;</a:t>
            </a:r>
            <a:endParaRPr lang="zh-CN" altLang="zh-CN" sz="1867" dirty="0"/>
          </a:p>
          <a:p>
            <a:r>
              <a:rPr lang="en-US" altLang="zh-CN" sz="1867" dirty="0"/>
              <a:t>}</a:t>
            </a:r>
            <a:endParaRPr lang="zh-CN" altLang="zh-CN" sz="1867" dirty="0"/>
          </a:p>
        </p:txBody>
      </p:sp>
      <p:sp>
        <p:nvSpPr>
          <p:cNvPr id="4" name="灯片编号占位符 3"/>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356</a:t>
            </a:fld>
            <a:endParaRPr kumimoji="0" lang="en-US"/>
          </a:p>
        </p:txBody>
      </p:sp>
    </p:spTree>
  </p:cSld>
  <p:clrMapOvr>
    <a:masterClrMapping/>
  </p:clrMapOvr>
  <p:transition spd="med">
    <p:fade/>
  </p:transition>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5362" name="Rectangle 2"/>
          <p:cNvSpPr>
            <a:spLocks noGrp="1" noChangeArrowheads="1"/>
          </p:cNvSpPr>
          <p:nvPr>
            <p:ph type="title"/>
          </p:nvPr>
        </p:nvSpPr>
        <p:spPr/>
        <p:txBody>
          <a:bodyPr/>
          <a:lstStyle/>
          <a:p>
            <a:pPr eaLnBrk="1" hangingPunct="1">
              <a:defRPr/>
            </a:pPr>
            <a:r>
              <a:rPr lang="en-US" altLang="zh-CN" dirty="0"/>
              <a:t>erase</a:t>
            </a:r>
          </a:p>
        </p:txBody>
      </p:sp>
      <p:sp>
        <p:nvSpPr>
          <p:cNvPr id="505859" name="Rectangle 3"/>
          <p:cNvSpPr>
            <a:spLocks noGrp="1" noChangeArrowheads="1"/>
          </p:cNvSpPr>
          <p:nvPr>
            <p:ph idx="4294967295"/>
          </p:nvPr>
        </p:nvSpPr>
        <p:spPr>
          <a:xfrm>
            <a:off x="0" y="1495425"/>
            <a:ext cx="10837863" cy="4613275"/>
          </a:xfrm>
        </p:spPr>
        <p:txBody>
          <a:bodyPr>
            <a:normAutofit/>
          </a:bodyPr>
          <a:lstStyle/>
          <a:p>
            <a:r>
              <a:rPr lang="en-US" altLang="zh-CN" sz="1867" dirty="0"/>
              <a:t>template &lt;class T&gt;</a:t>
            </a:r>
            <a:endParaRPr lang="zh-CN" altLang="zh-CN" sz="1867" dirty="0"/>
          </a:p>
          <a:p>
            <a:r>
              <a:rPr lang="en-US" altLang="zh-CN" sz="1867" dirty="0"/>
              <a:t>void </a:t>
            </a:r>
            <a:r>
              <a:rPr lang="en-US" altLang="zh-CN" sz="1867" dirty="0" err="1"/>
              <a:t>seqList</a:t>
            </a:r>
            <a:r>
              <a:rPr lang="en-US" altLang="zh-CN" sz="1867" dirty="0"/>
              <a:t>&lt;T&gt;::erase(const </a:t>
            </a:r>
            <a:r>
              <a:rPr lang="en-US" altLang="zh-CN" sz="1867" dirty="0" err="1"/>
              <a:t>Itr</a:t>
            </a:r>
            <a:r>
              <a:rPr lang="en-US" altLang="zh-CN" sz="1867" dirty="0"/>
              <a:t> &amp;p) </a:t>
            </a:r>
            <a:endParaRPr lang="zh-CN" altLang="zh-CN" sz="1867" dirty="0"/>
          </a:p>
          <a:p>
            <a:r>
              <a:rPr lang="en-US" altLang="zh-CN" sz="1867" dirty="0"/>
              <a:t>{</a:t>
            </a:r>
            <a:endParaRPr lang="zh-CN" altLang="zh-CN" sz="1867" dirty="0"/>
          </a:p>
          <a:p>
            <a:r>
              <a:rPr lang="en-US" altLang="zh-CN" sz="1867" dirty="0"/>
              <a:t>        T *q ;</a:t>
            </a:r>
            <a:endParaRPr lang="zh-CN" altLang="zh-CN" sz="1867" dirty="0"/>
          </a:p>
          <a:p>
            <a:r>
              <a:rPr lang="en-US" altLang="zh-CN" sz="1867" dirty="0"/>
              <a:t> </a:t>
            </a:r>
            <a:endParaRPr lang="zh-CN" altLang="zh-CN" sz="1867" dirty="0"/>
          </a:p>
          <a:p>
            <a:r>
              <a:rPr lang="en-US" altLang="zh-CN" sz="1867" dirty="0"/>
              <a:t>	--</a:t>
            </a:r>
            <a:r>
              <a:rPr lang="en-US" altLang="zh-CN" sz="1867" dirty="0" err="1"/>
              <a:t>current_size</a:t>
            </a:r>
            <a:r>
              <a:rPr lang="en-US" altLang="zh-CN" sz="1867" dirty="0"/>
              <a:t>;</a:t>
            </a:r>
            <a:endParaRPr lang="zh-CN" altLang="zh-CN" sz="1867" dirty="0"/>
          </a:p>
          <a:p>
            <a:r>
              <a:rPr lang="en-US" altLang="zh-CN" sz="1867" dirty="0"/>
              <a:t>       for  ( q = p; q &lt; storage + </a:t>
            </a:r>
            <a:r>
              <a:rPr lang="en-US" altLang="zh-CN" sz="1867" dirty="0" err="1"/>
              <a:t>current_size</a:t>
            </a:r>
            <a:r>
              <a:rPr lang="en-US" altLang="zh-CN" sz="1867" dirty="0"/>
              <a:t>; ++q )   </a:t>
            </a:r>
            <a:endParaRPr lang="zh-CN" altLang="zh-CN" sz="1867" dirty="0"/>
          </a:p>
          <a:p>
            <a:r>
              <a:rPr lang="en-US" altLang="zh-CN" sz="1867" dirty="0"/>
              <a:t>              *q = *(q+1); </a:t>
            </a:r>
            <a:endParaRPr lang="zh-CN" altLang="zh-CN" sz="1867" dirty="0"/>
          </a:p>
          <a:p>
            <a:r>
              <a:rPr lang="en-US" altLang="zh-CN" sz="1867" dirty="0"/>
              <a:t>}</a:t>
            </a:r>
          </a:p>
        </p:txBody>
      </p:sp>
      <p:sp>
        <p:nvSpPr>
          <p:cNvPr id="4" name="灯片编号占位符 3"/>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357</a:t>
            </a:fld>
            <a:endParaRPr kumimoji="0" lang="en-US"/>
          </a:p>
        </p:txBody>
      </p:sp>
    </p:spTree>
  </p:cSld>
  <p:clrMapOvr>
    <a:masterClrMapping/>
  </p:clrMapOvr>
  <p:transition spd="med">
    <p:fade/>
  </p:transition>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6386" name="Rectangle 2"/>
          <p:cNvSpPr>
            <a:spLocks noGrp="1" noChangeArrowheads="1"/>
          </p:cNvSpPr>
          <p:nvPr>
            <p:ph type="title"/>
          </p:nvPr>
        </p:nvSpPr>
        <p:spPr/>
        <p:txBody>
          <a:bodyPr/>
          <a:lstStyle/>
          <a:p>
            <a:pPr eaLnBrk="1" hangingPunct="1">
              <a:defRPr/>
            </a:pPr>
            <a:r>
              <a:rPr lang="zh-CN" altLang="en-US" dirty="0"/>
              <a:t>应用</a:t>
            </a:r>
          </a:p>
        </p:txBody>
      </p:sp>
      <p:sp>
        <p:nvSpPr>
          <p:cNvPr id="506883" name="Rectangle 3"/>
          <p:cNvSpPr>
            <a:spLocks noGrp="1" noChangeArrowheads="1"/>
          </p:cNvSpPr>
          <p:nvPr>
            <p:ph idx="4294967295"/>
          </p:nvPr>
        </p:nvSpPr>
        <p:spPr>
          <a:xfrm>
            <a:off x="0" y="1323975"/>
            <a:ext cx="7391400" cy="5283200"/>
          </a:xfrm>
        </p:spPr>
        <p:txBody>
          <a:bodyPr>
            <a:normAutofit fontScale="92500" lnSpcReduction="10000"/>
          </a:bodyPr>
          <a:lstStyle/>
          <a:p>
            <a:pPr>
              <a:lnSpc>
                <a:spcPct val="130000"/>
              </a:lnSpc>
              <a:buSzPct val="100000"/>
            </a:pPr>
            <a:r>
              <a:rPr lang="en-US" altLang="zh-CN" sz="1867" dirty="0" err="1"/>
              <a:t>int</a:t>
            </a:r>
            <a:r>
              <a:rPr lang="en-US" altLang="zh-CN" sz="1867" dirty="0"/>
              <a:t> main()</a:t>
            </a:r>
          </a:p>
          <a:p>
            <a:pPr>
              <a:lnSpc>
                <a:spcPct val="130000"/>
              </a:lnSpc>
              <a:buSzPct val="100000"/>
            </a:pPr>
            <a:r>
              <a:rPr lang="en-US" altLang="zh-CN" sz="1867" dirty="0"/>
              <a:t>{ </a:t>
            </a:r>
            <a:r>
              <a:rPr lang="en-US" altLang="zh-CN" sz="1867" dirty="0" err="1"/>
              <a:t>seqlist</a:t>
            </a:r>
            <a:r>
              <a:rPr lang="en-US" altLang="zh-CN" sz="1867" dirty="0"/>
              <a:t>&lt;</a:t>
            </a:r>
            <a:r>
              <a:rPr lang="en-US" altLang="zh-CN" sz="1867" dirty="0" err="1"/>
              <a:t>int</a:t>
            </a:r>
            <a:r>
              <a:rPr lang="en-US" altLang="zh-CN" sz="1867" dirty="0"/>
              <a:t>&gt;  sq(10);</a:t>
            </a:r>
          </a:p>
          <a:p>
            <a:pPr>
              <a:lnSpc>
                <a:spcPct val="130000"/>
              </a:lnSpc>
              <a:buSzPct val="100000"/>
            </a:pPr>
            <a:r>
              <a:rPr lang="en-US" altLang="zh-CN" sz="1867" dirty="0"/>
              <a:t>  </a:t>
            </a:r>
            <a:r>
              <a:rPr lang="en-US" altLang="zh-CN" sz="1867" dirty="0" err="1"/>
              <a:t>seqlist</a:t>
            </a:r>
            <a:r>
              <a:rPr lang="en-US" altLang="zh-CN" sz="1867" dirty="0"/>
              <a:t>&lt;</a:t>
            </a:r>
            <a:r>
              <a:rPr lang="en-US" altLang="zh-CN" sz="1867" dirty="0" err="1"/>
              <a:t>int</a:t>
            </a:r>
            <a:r>
              <a:rPr lang="en-US" altLang="zh-CN" sz="1867" dirty="0"/>
              <a:t>&gt;::</a:t>
            </a:r>
            <a:r>
              <a:rPr lang="en-US" altLang="zh-CN" sz="1867" dirty="0" err="1"/>
              <a:t>Itr</a:t>
            </a:r>
            <a:r>
              <a:rPr lang="en-US" altLang="zh-CN" sz="1867" dirty="0"/>
              <a:t> itr1;</a:t>
            </a:r>
          </a:p>
          <a:p>
            <a:pPr>
              <a:lnSpc>
                <a:spcPct val="130000"/>
              </a:lnSpc>
              <a:buSzPct val="100000"/>
            </a:pPr>
            <a:r>
              <a:rPr lang="en-US" altLang="zh-CN" sz="1867" dirty="0"/>
              <a:t> </a:t>
            </a:r>
          </a:p>
          <a:p>
            <a:pPr>
              <a:lnSpc>
                <a:spcPct val="130000"/>
              </a:lnSpc>
              <a:buSzPct val="100000"/>
            </a:pPr>
            <a:r>
              <a:rPr lang="en-US" altLang="zh-CN" sz="1867" dirty="0"/>
              <a:t>  for (</a:t>
            </a:r>
            <a:r>
              <a:rPr lang="en-US" altLang="zh-CN" sz="1867" dirty="0" err="1"/>
              <a:t>int</a:t>
            </a:r>
            <a:r>
              <a:rPr lang="en-US" altLang="zh-CN" sz="1867" dirty="0"/>
              <a:t> </a:t>
            </a:r>
            <a:r>
              <a:rPr lang="en-US" altLang="zh-CN" sz="1867" dirty="0" err="1"/>
              <a:t>i</a:t>
            </a:r>
            <a:r>
              <a:rPr lang="en-US" altLang="zh-CN" sz="1867" dirty="0"/>
              <a:t> = 0; </a:t>
            </a:r>
            <a:r>
              <a:rPr lang="en-US" altLang="zh-CN" sz="1867" dirty="0" err="1"/>
              <a:t>i</a:t>
            </a:r>
            <a:r>
              <a:rPr lang="en-US" altLang="zh-CN" sz="1867" dirty="0"/>
              <a:t> &lt; 10;  ++</a:t>
            </a:r>
            <a:r>
              <a:rPr lang="en-US" altLang="zh-CN" sz="1867" dirty="0" err="1"/>
              <a:t>i</a:t>
            </a:r>
            <a:r>
              <a:rPr lang="en-US" altLang="zh-CN" sz="1867" dirty="0"/>
              <a:t>) </a:t>
            </a:r>
            <a:r>
              <a:rPr lang="en-US" altLang="zh-CN" sz="1867" dirty="0" err="1"/>
              <a:t>sq.push_back</a:t>
            </a:r>
            <a:r>
              <a:rPr lang="en-US" altLang="zh-CN" sz="1867" dirty="0"/>
              <a:t>(2 * </a:t>
            </a:r>
            <a:r>
              <a:rPr lang="en-US" altLang="zh-CN" sz="1867" dirty="0" err="1"/>
              <a:t>i</a:t>
            </a:r>
            <a:r>
              <a:rPr lang="en-US" altLang="zh-CN" sz="1867" dirty="0"/>
              <a:t> + 1);</a:t>
            </a:r>
          </a:p>
          <a:p>
            <a:pPr>
              <a:lnSpc>
                <a:spcPct val="130000"/>
              </a:lnSpc>
              <a:buSzPct val="100000"/>
            </a:pPr>
            <a:endParaRPr lang="en-US" altLang="zh-CN" sz="1867" dirty="0"/>
          </a:p>
          <a:p>
            <a:pPr>
              <a:lnSpc>
                <a:spcPct val="130000"/>
              </a:lnSpc>
              <a:buSzPct val="100000"/>
            </a:pPr>
            <a:r>
              <a:rPr lang="en-US" altLang="zh-CN" sz="1867" dirty="0"/>
              <a:t>  </a:t>
            </a:r>
            <a:r>
              <a:rPr lang="en-US" altLang="zh-CN" sz="1867" dirty="0" err="1"/>
              <a:t>cout</a:t>
            </a:r>
            <a:r>
              <a:rPr lang="en-US" altLang="zh-CN" sz="1867" dirty="0"/>
              <a:t> &lt;&lt; "</a:t>
            </a:r>
            <a:r>
              <a:rPr lang="zh-CN" altLang="en-US" sz="1867" dirty="0"/>
              <a:t>用下标运算符输出</a:t>
            </a:r>
            <a:r>
              <a:rPr lang="en-US" altLang="zh-CN" sz="1867" dirty="0"/>
              <a:t>:\n";</a:t>
            </a:r>
          </a:p>
          <a:p>
            <a:pPr>
              <a:lnSpc>
                <a:spcPct val="130000"/>
              </a:lnSpc>
              <a:buSzPct val="100000"/>
            </a:pPr>
            <a:r>
              <a:rPr lang="en-US" altLang="zh-CN" sz="1867" dirty="0"/>
              <a:t>  for (</a:t>
            </a:r>
            <a:r>
              <a:rPr lang="en-US" altLang="zh-CN" sz="1867" dirty="0" err="1"/>
              <a:t>i</a:t>
            </a:r>
            <a:r>
              <a:rPr lang="en-US" altLang="zh-CN" sz="1867" dirty="0"/>
              <a:t> = 0; </a:t>
            </a:r>
            <a:r>
              <a:rPr lang="en-US" altLang="zh-CN" sz="1867" dirty="0" err="1"/>
              <a:t>i</a:t>
            </a:r>
            <a:r>
              <a:rPr lang="en-US" altLang="zh-CN" sz="1867" dirty="0"/>
              <a:t> &lt; 10;  ++</a:t>
            </a:r>
            <a:r>
              <a:rPr lang="en-US" altLang="zh-CN" sz="1867" dirty="0" err="1"/>
              <a:t>i</a:t>
            </a:r>
            <a:r>
              <a:rPr lang="en-US" altLang="zh-CN" sz="1867" dirty="0"/>
              <a:t>) </a:t>
            </a:r>
            <a:r>
              <a:rPr lang="en-US" altLang="zh-CN" sz="1867" dirty="0" err="1"/>
              <a:t>cout</a:t>
            </a:r>
            <a:r>
              <a:rPr lang="en-US" altLang="zh-CN" sz="1867" dirty="0"/>
              <a:t> &lt;&lt; sq[</a:t>
            </a:r>
            <a:r>
              <a:rPr lang="en-US" altLang="zh-CN" sz="1867" dirty="0" err="1"/>
              <a:t>i</a:t>
            </a:r>
            <a:r>
              <a:rPr lang="en-US" altLang="zh-CN" sz="1867" dirty="0"/>
              <a:t>] &lt;&lt; '\t';</a:t>
            </a:r>
          </a:p>
          <a:p>
            <a:pPr>
              <a:lnSpc>
                <a:spcPct val="130000"/>
              </a:lnSpc>
              <a:buSzPct val="100000"/>
            </a:pPr>
            <a:endParaRPr lang="en-US" altLang="zh-CN" sz="1867" dirty="0"/>
          </a:p>
          <a:p>
            <a:pPr>
              <a:lnSpc>
                <a:spcPct val="130000"/>
              </a:lnSpc>
              <a:buSzPct val="100000"/>
            </a:pPr>
            <a:r>
              <a:rPr lang="en-US" altLang="zh-CN" sz="1867" dirty="0"/>
              <a:t>  </a:t>
            </a:r>
            <a:r>
              <a:rPr lang="en-US" altLang="zh-CN" sz="1867" dirty="0" err="1"/>
              <a:t>cout</a:t>
            </a:r>
            <a:r>
              <a:rPr lang="en-US" altLang="zh-CN" sz="1867" dirty="0"/>
              <a:t> &lt;&lt; "</a:t>
            </a:r>
            <a:r>
              <a:rPr lang="zh-CN" altLang="en-US" sz="1867" dirty="0"/>
              <a:t>用迭代器输出</a:t>
            </a:r>
            <a:r>
              <a:rPr lang="en-US" altLang="zh-CN" sz="1867" dirty="0"/>
              <a:t>:\n";</a:t>
            </a:r>
          </a:p>
          <a:p>
            <a:pPr>
              <a:lnSpc>
                <a:spcPct val="130000"/>
              </a:lnSpc>
              <a:buSzPct val="100000"/>
            </a:pPr>
            <a:r>
              <a:rPr lang="en-US" altLang="zh-CN" sz="1867" dirty="0"/>
              <a:t>  for (itr1 = </a:t>
            </a:r>
            <a:r>
              <a:rPr lang="en-US" altLang="zh-CN" sz="1867" dirty="0" err="1"/>
              <a:t>sq.begin</a:t>
            </a:r>
            <a:r>
              <a:rPr lang="en-US" altLang="zh-CN" sz="1867" dirty="0"/>
              <a:t>() ; itr1 != </a:t>
            </a:r>
            <a:r>
              <a:rPr lang="en-US" altLang="zh-CN" sz="1867" dirty="0" err="1"/>
              <a:t>sq.end</a:t>
            </a:r>
            <a:r>
              <a:rPr lang="en-US" altLang="zh-CN" sz="1867" dirty="0"/>
              <a:t>();  ++itr1) </a:t>
            </a:r>
          </a:p>
          <a:p>
            <a:pPr>
              <a:lnSpc>
                <a:spcPct val="130000"/>
              </a:lnSpc>
              <a:buSzPct val="100000"/>
            </a:pPr>
            <a:r>
              <a:rPr lang="en-US" altLang="zh-CN" sz="1867" dirty="0"/>
              <a:t>            </a:t>
            </a:r>
            <a:r>
              <a:rPr lang="en-US" altLang="zh-CN" sz="1867" dirty="0" err="1"/>
              <a:t>cout</a:t>
            </a:r>
            <a:r>
              <a:rPr lang="en-US" altLang="zh-CN" sz="1867" dirty="0"/>
              <a:t> &lt;&lt; *itr1</a:t>
            </a:r>
          </a:p>
        </p:txBody>
      </p:sp>
      <p:sp>
        <p:nvSpPr>
          <p:cNvPr id="5" name="灯片编号占位符 4"/>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358</a:t>
            </a:fld>
            <a:endParaRPr kumimoji="0" lang="en-US"/>
          </a:p>
        </p:txBody>
      </p:sp>
      <p:sp>
        <p:nvSpPr>
          <p:cNvPr id="4" name="矩形 3"/>
          <p:cNvSpPr/>
          <p:nvPr/>
        </p:nvSpPr>
        <p:spPr>
          <a:xfrm>
            <a:off x="7400926" y="3105152"/>
            <a:ext cx="3257549" cy="1528945"/>
          </a:xfrm>
          <a:prstGeom prst="rect">
            <a:avLst/>
          </a:prstGeom>
        </p:spPr>
        <p:txBody>
          <a:bodyPr wrap="square">
            <a:spAutoFit/>
          </a:bodyPr>
          <a:lstStyle/>
          <a:p>
            <a:pPr eaLnBrk="1" hangingPunct="1">
              <a:buFont typeface="Wingdings" pitchFamily="2" charset="2"/>
              <a:buNone/>
            </a:pPr>
            <a:r>
              <a:rPr lang="zh-CN" altLang="en-US" sz="1867" dirty="0"/>
              <a:t>用下标运算符输出：</a:t>
            </a:r>
          </a:p>
          <a:p>
            <a:pPr eaLnBrk="1" hangingPunct="1">
              <a:buFont typeface="Wingdings" pitchFamily="2" charset="2"/>
              <a:buNone/>
            </a:pPr>
            <a:r>
              <a:rPr lang="en-US" altLang="zh-CN" sz="1867" dirty="0"/>
              <a:t>1 3 5 7 9 11 13 15 17 19</a:t>
            </a:r>
          </a:p>
          <a:p>
            <a:pPr eaLnBrk="1" hangingPunct="1">
              <a:buFont typeface="Wingdings" pitchFamily="2" charset="2"/>
              <a:buNone/>
            </a:pPr>
            <a:endParaRPr lang="en-US" altLang="zh-CN" sz="1867" dirty="0"/>
          </a:p>
          <a:p>
            <a:pPr eaLnBrk="1" hangingPunct="1">
              <a:buFont typeface="Wingdings" pitchFamily="2" charset="2"/>
              <a:buNone/>
            </a:pPr>
            <a:r>
              <a:rPr lang="zh-CN" altLang="en-US" sz="1867" dirty="0"/>
              <a:t>用迭代器输出</a:t>
            </a:r>
            <a:r>
              <a:rPr lang="en-US" altLang="zh-CN" sz="1867" dirty="0"/>
              <a:t>:</a:t>
            </a:r>
          </a:p>
          <a:p>
            <a:pPr eaLnBrk="1" hangingPunct="1">
              <a:buFont typeface="Wingdings" pitchFamily="2" charset="2"/>
              <a:buNone/>
            </a:pPr>
            <a:r>
              <a:rPr lang="en-US" altLang="zh-CN" sz="1867" dirty="0"/>
              <a:t>1 3 5 7 9 11 13 15 17 19</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p:txBody>
          <a:bodyPr/>
          <a:lstStyle/>
          <a:p>
            <a:pPr eaLnBrk="1" hangingPunct="1">
              <a:defRPr/>
            </a:pPr>
            <a:r>
              <a:rPr lang="zh-CN" altLang="en-US" dirty="0"/>
              <a:t>应用</a:t>
            </a:r>
          </a:p>
        </p:txBody>
      </p:sp>
      <p:sp>
        <p:nvSpPr>
          <p:cNvPr id="508930" name="Rectangle 3"/>
          <p:cNvSpPr>
            <a:spLocks noGrp="1" noChangeArrowheads="1"/>
          </p:cNvSpPr>
          <p:nvPr>
            <p:ph idx="4294967295"/>
          </p:nvPr>
        </p:nvSpPr>
        <p:spPr>
          <a:xfrm>
            <a:off x="0" y="1190625"/>
            <a:ext cx="8977313" cy="6191250"/>
          </a:xfrm>
        </p:spPr>
        <p:txBody>
          <a:bodyPr>
            <a:normAutofit/>
          </a:bodyPr>
          <a:lstStyle/>
          <a:p>
            <a:pPr>
              <a:lnSpc>
                <a:spcPct val="110000"/>
              </a:lnSpc>
              <a:spcBef>
                <a:spcPts val="0"/>
              </a:spcBef>
              <a:buNone/>
            </a:pPr>
            <a:r>
              <a:rPr lang="en-US" altLang="zh-CN" sz="1867" dirty="0"/>
              <a:t>   // </a:t>
            </a:r>
            <a:r>
              <a:rPr lang="zh-CN" altLang="en-US" sz="1867" dirty="0"/>
              <a:t>插入</a:t>
            </a:r>
            <a:r>
              <a:rPr lang="en-US" altLang="zh-CN" sz="1867" dirty="0"/>
              <a:t>0,2,4,6,8,10,12,14,16,18</a:t>
            </a:r>
          </a:p>
          <a:p>
            <a:pPr>
              <a:lnSpc>
                <a:spcPct val="110000"/>
              </a:lnSpc>
              <a:spcBef>
                <a:spcPts val="0"/>
              </a:spcBef>
              <a:buNone/>
            </a:pPr>
            <a:r>
              <a:rPr lang="en-US" altLang="zh-CN" sz="1867" dirty="0"/>
              <a:t>   for (itr1 = </a:t>
            </a:r>
            <a:r>
              <a:rPr lang="en-US" altLang="zh-CN" sz="1867" dirty="0" err="1"/>
              <a:t>sq.begin</a:t>
            </a:r>
            <a:r>
              <a:rPr lang="en-US" altLang="zh-CN" sz="1867" dirty="0"/>
              <a:t>(), </a:t>
            </a:r>
            <a:r>
              <a:rPr lang="en-US" altLang="zh-CN" sz="1867" dirty="0" err="1"/>
              <a:t>i</a:t>
            </a:r>
            <a:r>
              <a:rPr lang="en-US" altLang="zh-CN" sz="1867" dirty="0"/>
              <a:t> = 0 ;  </a:t>
            </a:r>
            <a:r>
              <a:rPr lang="en-US" altLang="zh-CN" sz="1867" dirty="0" err="1"/>
              <a:t>i</a:t>
            </a:r>
            <a:r>
              <a:rPr lang="en-US" altLang="zh-CN" sz="1867" dirty="0"/>
              <a:t> &lt; 20;  ++itr1, ++itr1, </a:t>
            </a:r>
            <a:r>
              <a:rPr lang="en-US" altLang="zh-CN" sz="1867" dirty="0" err="1"/>
              <a:t>i</a:t>
            </a:r>
            <a:r>
              <a:rPr lang="en-US" altLang="zh-CN" sz="1867" dirty="0"/>
              <a:t> += 2) </a:t>
            </a:r>
          </a:p>
          <a:p>
            <a:pPr>
              <a:lnSpc>
                <a:spcPct val="110000"/>
              </a:lnSpc>
              <a:spcBef>
                <a:spcPts val="0"/>
              </a:spcBef>
              <a:buNone/>
            </a:pPr>
            <a:r>
              <a:rPr lang="en-US" altLang="zh-CN" sz="1867" dirty="0"/>
              <a:t>           </a:t>
            </a:r>
            <a:r>
              <a:rPr lang="en-US" altLang="zh-CN" sz="1867" dirty="0" err="1"/>
              <a:t>sq.insert</a:t>
            </a:r>
            <a:r>
              <a:rPr lang="en-US" altLang="zh-CN" sz="1867" dirty="0"/>
              <a:t>(itr1, </a:t>
            </a:r>
            <a:r>
              <a:rPr lang="en-US" altLang="zh-CN" sz="1867" dirty="0" err="1"/>
              <a:t>i</a:t>
            </a:r>
            <a:r>
              <a:rPr lang="en-US" altLang="zh-CN" sz="1867" dirty="0"/>
              <a:t>);</a:t>
            </a:r>
          </a:p>
          <a:p>
            <a:pPr>
              <a:lnSpc>
                <a:spcPct val="110000"/>
              </a:lnSpc>
              <a:spcBef>
                <a:spcPts val="0"/>
              </a:spcBef>
              <a:buNone/>
            </a:pPr>
            <a:endParaRPr lang="en-US" altLang="zh-CN" sz="1867" dirty="0"/>
          </a:p>
          <a:p>
            <a:pPr>
              <a:lnSpc>
                <a:spcPct val="110000"/>
              </a:lnSpc>
              <a:spcBef>
                <a:spcPts val="0"/>
              </a:spcBef>
              <a:buNone/>
            </a:pPr>
            <a:r>
              <a:rPr lang="en-US" altLang="zh-CN" sz="1867" dirty="0"/>
              <a:t>    </a:t>
            </a:r>
            <a:r>
              <a:rPr lang="en-US" altLang="zh-CN" sz="1867" dirty="0" err="1"/>
              <a:t>cout</a:t>
            </a:r>
            <a:r>
              <a:rPr lang="en-US" altLang="zh-CN" sz="1867" dirty="0"/>
              <a:t> &lt;&lt; "</a:t>
            </a:r>
            <a:r>
              <a:rPr lang="zh-CN" altLang="en-US" sz="1867" dirty="0"/>
              <a:t>插入</a:t>
            </a:r>
            <a:r>
              <a:rPr lang="en-US" altLang="zh-CN" sz="1867" dirty="0"/>
              <a:t>0,2,4,6,8,10,12,14,16,18:\n";</a:t>
            </a:r>
          </a:p>
          <a:p>
            <a:pPr>
              <a:lnSpc>
                <a:spcPct val="110000"/>
              </a:lnSpc>
              <a:spcBef>
                <a:spcPts val="0"/>
              </a:spcBef>
              <a:buNone/>
            </a:pPr>
            <a:r>
              <a:rPr lang="en-US" altLang="zh-CN" sz="1867" dirty="0"/>
              <a:t>    for (itr1 = </a:t>
            </a:r>
            <a:r>
              <a:rPr lang="en-US" altLang="zh-CN" sz="1867" dirty="0" err="1"/>
              <a:t>sq.begin</a:t>
            </a:r>
            <a:r>
              <a:rPr lang="en-US" altLang="zh-CN" sz="1867" dirty="0"/>
              <a:t>() ; itr1 != </a:t>
            </a:r>
            <a:r>
              <a:rPr lang="en-US" altLang="zh-CN" sz="1867" dirty="0" err="1"/>
              <a:t>sq.end</a:t>
            </a:r>
            <a:r>
              <a:rPr lang="en-US" altLang="zh-CN" sz="1867" dirty="0"/>
              <a:t>();  ++itr1) </a:t>
            </a:r>
          </a:p>
          <a:p>
            <a:pPr>
              <a:lnSpc>
                <a:spcPct val="110000"/>
              </a:lnSpc>
              <a:spcBef>
                <a:spcPts val="0"/>
              </a:spcBef>
              <a:buNone/>
            </a:pPr>
            <a:r>
              <a:rPr lang="en-US" altLang="zh-CN" sz="1867" dirty="0"/>
              <a:t>          </a:t>
            </a:r>
            <a:r>
              <a:rPr lang="en-US" altLang="zh-CN" sz="1867" dirty="0" err="1"/>
              <a:t>cout</a:t>
            </a:r>
            <a:r>
              <a:rPr lang="en-US" altLang="zh-CN" sz="1867" dirty="0"/>
              <a:t> &lt;&lt; *itr1 &lt;&lt; '\t';</a:t>
            </a:r>
          </a:p>
          <a:p>
            <a:pPr>
              <a:lnSpc>
                <a:spcPct val="110000"/>
              </a:lnSpc>
              <a:spcBef>
                <a:spcPts val="0"/>
              </a:spcBef>
              <a:buNone/>
            </a:pPr>
            <a:endParaRPr lang="en-US" altLang="zh-CN" sz="1867" dirty="0"/>
          </a:p>
          <a:p>
            <a:pPr>
              <a:lnSpc>
                <a:spcPct val="110000"/>
              </a:lnSpc>
              <a:spcBef>
                <a:spcPts val="0"/>
              </a:spcBef>
            </a:pPr>
            <a:r>
              <a:rPr lang="en-US" altLang="zh-CN" sz="1867" dirty="0"/>
              <a:t>    //</a:t>
            </a:r>
            <a:r>
              <a:rPr lang="zh-CN" altLang="en-US" sz="1867" dirty="0"/>
              <a:t>删除</a:t>
            </a:r>
            <a:r>
              <a:rPr lang="en-US" altLang="zh-CN" sz="1867" dirty="0"/>
              <a:t>0</a:t>
            </a:r>
            <a:r>
              <a:rPr lang="zh-CN" altLang="en-US" sz="1867" dirty="0"/>
              <a:t>，</a:t>
            </a:r>
            <a:r>
              <a:rPr lang="en-US" altLang="zh-CN" sz="1867" dirty="0"/>
              <a:t>2</a:t>
            </a:r>
            <a:r>
              <a:rPr lang="zh-CN" altLang="en-US" sz="1867" dirty="0"/>
              <a:t>，</a:t>
            </a:r>
            <a:r>
              <a:rPr lang="en-US" altLang="zh-CN" sz="1867" dirty="0"/>
              <a:t>4</a:t>
            </a:r>
            <a:r>
              <a:rPr lang="zh-CN" altLang="en-US" sz="1867" dirty="0"/>
              <a:t>，</a:t>
            </a:r>
            <a:r>
              <a:rPr lang="en-US" altLang="zh-CN" sz="1867" dirty="0"/>
              <a:t>6</a:t>
            </a:r>
            <a:r>
              <a:rPr lang="zh-CN" altLang="en-US" sz="1867" dirty="0"/>
              <a:t>，</a:t>
            </a:r>
            <a:r>
              <a:rPr lang="en-US" altLang="zh-CN" sz="1867" dirty="0"/>
              <a:t>8</a:t>
            </a:r>
            <a:r>
              <a:rPr lang="zh-CN" altLang="en-US" sz="1867" dirty="0"/>
              <a:t>，</a:t>
            </a:r>
            <a:r>
              <a:rPr lang="en-US" altLang="zh-CN" sz="1867" dirty="0"/>
              <a:t>10</a:t>
            </a:r>
            <a:r>
              <a:rPr lang="zh-CN" altLang="en-US" sz="1867" dirty="0"/>
              <a:t>，</a:t>
            </a:r>
            <a:r>
              <a:rPr lang="en-US" altLang="zh-CN" sz="1867" dirty="0"/>
              <a:t>12</a:t>
            </a:r>
            <a:r>
              <a:rPr lang="zh-CN" altLang="en-US" sz="1867" dirty="0"/>
              <a:t>，</a:t>
            </a:r>
            <a:r>
              <a:rPr lang="en-US" altLang="zh-CN" sz="1867" dirty="0"/>
              <a:t>14</a:t>
            </a:r>
            <a:r>
              <a:rPr lang="zh-CN" altLang="en-US" sz="1867" dirty="0"/>
              <a:t>，</a:t>
            </a:r>
            <a:r>
              <a:rPr lang="en-US" altLang="zh-CN" sz="1867" dirty="0"/>
              <a:t>16</a:t>
            </a:r>
            <a:r>
              <a:rPr lang="zh-CN" altLang="en-US" sz="1867" dirty="0"/>
              <a:t>，</a:t>
            </a:r>
            <a:r>
              <a:rPr lang="en-US" altLang="zh-CN" sz="1867" dirty="0"/>
              <a:t>18</a:t>
            </a:r>
          </a:p>
          <a:p>
            <a:pPr>
              <a:lnSpc>
                <a:spcPct val="110000"/>
              </a:lnSpc>
              <a:spcBef>
                <a:spcPts val="0"/>
              </a:spcBef>
            </a:pPr>
            <a:r>
              <a:rPr lang="en-US" altLang="zh-CN" sz="1867" dirty="0"/>
              <a:t>    for (itr1 = </a:t>
            </a:r>
            <a:r>
              <a:rPr lang="en-US" altLang="zh-CN" sz="1867" dirty="0" err="1"/>
              <a:t>sq.begin</a:t>
            </a:r>
            <a:r>
              <a:rPr lang="en-US" altLang="zh-CN" sz="1867" dirty="0"/>
              <a:t>(); itr1 != </a:t>
            </a:r>
            <a:r>
              <a:rPr lang="en-US" altLang="zh-CN" sz="1867" dirty="0" err="1"/>
              <a:t>sq.end</a:t>
            </a:r>
            <a:r>
              <a:rPr lang="en-US" altLang="zh-CN" sz="1867" dirty="0"/>
              <a:t>(); ++itr1) </a:t>
            </a:r>
          </a:p>
          <a:p>
            <a:pPr>
              <a:lnSpc>
                <a:spcPct val="110000"/>
              </a:lnSpc>
              <a:spcBef>
                <a:spcPts val="0"/>
              </a:spcBef>
            </a:pPr>
            <a:r>
              <a:rPr lang="en-US" altLang="zh-CN" sz="1867" dirty="0"/>
              <a:t>          </a:t>
            </a:r>
            <a:r>
              <a:rPr lang="en-US" altLang="zh-CN" sz="1867" dirty="0" err="1"/>
              <a:t>sq.erase</a:t>
            </a:r>
            <a:r>
              <a:rPr lang="en-US" altLang="zh-CN" sz="1867" dirty="0"/>
              <a:t>(itr1);</a:t>
            </a:r>
          </a:p>
          <a:p>
            <a:pPr>
              <a:lnSpc>
                <a:spcPct val="110000"/>
              </a:lnSpc>
              <a:spcBef>
                <a:spcPts val="0"/>
              </a:spcBef>
            </a:pPr>
            <a:endParaRPr lang="en-US" altLang="zh-CN" sz="1867" dirty="0"/>
          </a:p>
          <a:p>
            <a:pPr>
              <a:lnSpc>
                <a:spcPct val="110000"/>
              </a:lnSpc>
              <a:spcBef>
                <a:spcPts val="0"/>
              </a:spcBef>
            </a:pPr>
            <a:r>
              <a:rPr lang="en-US" altLang="zh-CN" sz="1867" dirty="0"/>
              <a:t>    </a:t>
            </a:r>
            <a:r>
              <a:rPr lang="en-US" altLang="zh-CN" sz="1867" dirty="0" err="1"/>
              <a:t>cout</a:t>
            </a:r>
            <a:r>
              <a:rPr lang="en-US" altLang="zh-CN" sz="1867" dirty="0"/>
              <a:t> &lt;&lt; "</a:t>
            </a:r>
            <a:r>
              <a:rPr lang="zh-CN" altLang="en-US" sz="1867" dirty="0"/>
              <a:t>删除</a:t>
            </a:r>
            <a:r>
              <a:rPr lang="en-US" altLang="zh-CN" sz="1867" dirty="0"/>
              <a:t>0</a:t>
            </a:r>
            <a:r>
              <a:rPr lang="zh-CN" altLang="en-US" sz="1867" dirty="0"/>
              <a:t>，</a:t>
            </a:r>
            <a:r>
              <a:rPr lang="en-US" altLang="zh-CN" sz="1867" dirty="0"/>
              <a:t>2</a:t>
            </a:r>
            <a:r>
              <a:rPr lang="zh-CN" altLang="en-US" sz="1867" dirty="0"/>
              <a:t>，</a:t>
            </a:r>
            <a:r>
              <a:rPr lang="en-US" altLang="zh-CN" sz="1867" dirty="0"/>
              <a:t>4</a:t>
            </a:r>
            <a:r>
              <a:rPr lang="zh-CN" altLang="en-US" sz="1867" dirty="0"/>
              <a:t>，</a:t>
            </a:r>
            <a:r>
              <a:rPr lang="en-US" altLang="zh-CN" sz="1867" dirty="0"/>
              <a:t>6</a:t>
            </a:r>
            <a:r>
              <a:rPr lang="zh-CN" altLang="en-US" sz="1867" dirty="0"/>
              <a:t>，</a:t>
            </a:r>
            <a:r>
              <a:rPr lang="en-US" altLang="zh-CN" sz="1867" dirty="0"/>
              <a:t>8</a:t>
            </a:r>
            <a:r>
              <a:rPr lang="zh-CN" altLang="en-US" sz="1867" dirty="0"/>
              <a:t>，</a:t>
            </a:r>
            <a:r>
              <a:rPr lang="en-US" altLang="zh-CN" sz="1867" dirty="0"/>
              <a:t>10</a:t>
            </a:r>
            <a:r>
              <a:rPr lang="zh-CN" altLang="en-US" sz="1867" dirty="0"/>
              <a:t>，</a:t>
            </a:r>
            <a:r>
              <a:rPr lang="en-US" altLang="zh-CN" sz="1867" dirty="0"/>
              <a:t>12</a:t>
            </a:r>
            <a:r>
              <a:rPr lang="zh-CN" altLang="en-US" sz="1867" dirty="0"/>
              <a:t>，</a:t>
            </a:r>
            <a:r>
              <a:rPr lang="en-US" altLang="zh-CN" sz="1867" dirty="0"/>
              <a:t>14</a:t>
            </a:r>
            <a:r>
              <a:rPr lang="zh-CN" altLang="en-US" sz="1867" dirty="0"/>
              <a:t>，</a:t>
            </a:r>
            <a:r>
              <a:rPr lang="en-US" altLang="zh-CN" sz="1867" dirty="0"/>
              <a:t>16</a:t>
            </a:r>
            <a:r>
              <a:rPr lang="zh-CN" altLang="en-US" sz="1867" dirty="0"/>
              <a:t>，</a:t>
            </a:r>
            <a:r>
              <a:rPr lang="en-US" altLang="zh-CN" sz="1867" dirty="0"/>
              <a:t>18:\n";</a:t>
            </a:r>
          </a:p>
          <a:p>
            <a:pPr>
              <a:lnSpc>
                <a:spcPct val="110000"/>
              </a:lnSpc>
              <a:spcBef>
                <a:spcPts val="0"/>
              </a:spcBef>
            </a:pPr>
            <a:r>
              <a:rPr lang="en-US" altLang="zh-CN" sz="1867" dirty="0"/>
              <a:t>    for (itr1 = </a:t>
            </a:r>
            <a:r>
              <a:rPr lang="en-US" altLang="zh-CN" sz="1867" dirty="0" err="1"/>
              <a:t>sq.begin</a:t>
            </a:r>
            <a:r>
              <a:rPr lang="en-US" altLang="zh-CN" sz="1867" dirty="0"/>
              <a:t>() ; itr1 != </a:t>
            </a:r>
            <a:r>
              <a:rPr lang="en-US" altLang="zh-CN" sz="1867" dirty="0" err="1"/>
              <a:t>sq.end</a:t>
            </a:r>
            <a:r>
              <a:rPr lang="en-US" altLang="zh-CN" sz="1867" dirty="0"/>
              <a:t>();  ++itr1) </a:t>
            </a:r>
          </a:p>
          <a:p>
            <a:pPr>
              <a:lnSpc>
                <a:spcPct val="110000"/>
              </a:lnSpc>
              <a:spcBef>
                <a:spcPts val="0"/>
              </a:spcBef>
            </a:pPr>
            <a:r>
              <a:rPr lang="en-US" altLang="zh-CN" sz="1867" dirty="0"/>
              <a:t>          </a:t>
            </a:r>
            <a:r>
              <a:rPr lang="en-US" altLang="zh-CN" sz="1867" dirty="0" err="1"/>
              <a:t>cout</a:t>
            </a:r>
            <a:r>
              <a:rPr lang="en-US" altLang="zh-CN" sz="1867" dirty="0"/>
              <a:t> &lt;&lt; *itr1 &lt;&lt; '\t';</a:t>
            </a:r>
          </a:p>
          <a:p>
            <a:pPr>
              <a:lnSpc>
                <a:spcPct val="110000"/>
              </a:lnSpc>
              <a:spcBef>
                <a:spcPts val="0"/>
              </a:spcBef>
            </a:pPr>
            <a:endParaRPr lang="en-US" altLang="zh-CN" sz="1867" dirty="0"/>
          </a:p>
          <a:p>
            <a:pPr>
              <a:lnSpc>
                <a:spcPct val="110000"/>
              </a:lnSpc>
              <a:spcBef>
                <a:spcPts val="0"/>
              </a:spcBef>
            </a:pPr>
            <a:r>
              <a:rPr lang="en-US" altLang="zh-CN" sz="1867" dirty="0"/>
              <a:t>     return 0;</a:t>
            </a:r>
          </a:p>
          <a:p>
            <a:pPr>
              <a:lnSpc>
                <a:spcPct val="110000"/>
              </a:lnSpc>
              <a:spcBef>
                <a:spcPts val="0"/>
              </a:spcBef>
            </a:pPr>
            <a:r>
              <a:rPr lang="en-US" altLang="zh-CN" sz="1867" dirty="0"/>
              <a:t>}</a:t>
            </a:r>
          </a:p>
        </p:txBody>
      </p:sp>
      <p:sp>
        <p:nvSpPr>
          <p:cNvPr id="6" name="灯片编号占位符 5"/>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359</a:t>
            </a:fld>
            <a:endParaRPr kumimoji="0" lang="en-US"/>
          </a:p>
        </p:txBody>
      </p:sp>
      <p:sp>
        <p:nvSpPr>
          <p:cNvPr id="4" name="矩形 3"/>
          <p:cNvSpPr/>
          <p:nvPr/>
        </p:nvSpPr>
        <p:spPr>
          <a:xfrm>
            <a:off x="6267452" y="2047875"/>
            <a:ext cx="5734049" cy="666977"/>
          </a:xfrm>
          <a:prstGeom prst="rect">
            <a:avLst/>
          </a:prstGeom>
        </p:spPr>
        <p:txBody>
          <a:bodyPr wrap="square">
            <a:spAutoFit/>
          </a:bodyPr>
          <a:lstStyle/>
          <a:p>
            <a:pPr eaLnBrk="1" hangingPunct="1">
              <a:buFont typeface="Wingdings" pitchFamily="2" charset="2"/>
              <a:buNone/>
            </a:pPr>
            <a:r>
              <a:rPr lang="zh-CN" altLang="en-US" sz="1867" dirty="0"/>
              <a:t>插入</a:t>
            </a:r>
            <a:r>
              <a:rPr lang="en-US" altLang="zh-CN" sz="1867" dirty="0"/>
              <a:t>0,2,4,6,8,10,12,14,16,18</a:t>
            </a:r>
            <a:r>
              <a:rPr lang="zh-CN" altLang="en-US" sz="1867" dirty="0"/>
              <a:t>：</a:t>
            </a:r>
          </a:p>
          <a:p>
            <a:pPr eaLnBrk="1" hangingPunct="1">
              <a:buFont typeface="Wingdings" pitchFamily="2" charset="2"/>
              <a:buNone/>
            </a:pPr>
            <a:r>
              <a:rPr lang="en-US" altLang="zh-CN" sz="1867" dirty="0"/>
              <a:t>0 1 2 3 4 5 6 7 8 9 10 11 12 13 14 15 16 17 18 19</a:t>
            </a:r>
          </a:p>
        </p:txBody>
      </p:sp>
      <p:sp>
        <p:nvSpPr>
          <p:cNvPr id="5" name="矩形 4"/>
          <p:cNvSpPr/>
          <p:nvPr/>
        </p:nvSpPr>
        <p:spPr>
          <a:xfrm>
            <a:off x="6829425" y="3917077"/>
            <a:ext cx="5172076" cy="666977"/>
          </a:xfrm>
          <a:prstGeom prst="rect">
            <a:avLst/>
          </a:prstGeom>
        </p:spPr>
        <p:txBody>
          <a:bodyPr wrap="square">
            <a:spAutoFit/>
          </a:bodyPr>
          <a:lstStyle/>
          <a:p>
            <a:pPr eaLnBrk="1" hangingPunct="1">
              <a:buFont typeface="Wingdings" pitchFamily="2" charset="2"/>
              <a:buNone/>
            </a:pPr>
            <a:r>
              <a:rPr lang="zh-CN" altLang="en-US" sz="1867" dirty="0"/>
              <a:t>删除</a:t>
            </a:r>
            <a:r>
              <a:rPr lang="en-US" altLang="zh-CN" sz="1867" dirty="0"/>
              <a:t>0</a:t>
            </a:r>
            <a:r>
              <a:rPr lang="zh-CN" altLang="en-US" sz="1867" dirty="0"/>
              <a:t>，</a:t>
            </a:r>
            <a:r>
              <a:rPr lang="en-US" altLang="zh-CN" sz="1867" dirty="0"/>
              <a:t>2</a:t>
            </a:r>
            <a:r>
              <a:rPr lang="zh-CN" altLang="en-US" sz="1867" dirty="0"/>
              <a:t>，</a:t>
            </a:r>
            <a:r>
              <a:rPr lang="en-US" altLang="zh-CN" sz="1867" dirty="0"/>
              <a:t>4</a:t>
            </a:r>
            <a:r>
              <a:rPr lang="zh-CN" altLang="en-US" sz="1867" dirty="0"/>
              <a:t>，</a:t>
            </a:r>
            <a:r>
              <a:rPr lang="en-US" altLang="zh-CN" sz="1867" dirty="0"/>
              <a:t>6</a:t>
            </a:r>
            <a:r>
              <a:rPr lang="zh-CN" altLang="en-US" sz="1867" dirty="0"/>
              <a:t>，</a:t>
            </a:r>
            <a:r>
              <a:rPr lang="en-US" altLang="zh-CN" sz="1867" dirty="0"/>
              <a:t>8</a:t>
            </a:r>
            <a:r>
              <a:rPr lang="zh-CN" altLang="en-US" sz="1867" dirty="0"/>
              <a:t>，</a:t>
            </a:r>
            <a:r>
              <a:rPr lang="en-US" altLang="zh-CN" sz="1867" dirty="0"/>
              <a:t>10</a:t>
            </a:r>
            <a:r>
              <a:rPr lang="zh-CN" altLang="en-US" sz="1867" dirty="0"/>
              <a:t>，</a:t>
            </a:r>
            <a:r>
              <a:rPr lang="en-US" altLang="zh-CN" sz="1867" dirty="0"/>
              <a:t>12</a:t>
            </a:r>
            <a:r>
              <a:rPr lang="zh-CN" altLang="en-US" sz="1867" dirty="0"/>
              <a:t>，</a:t>
            </a:r>
            <a:r>
              <a:rPr lang="en-US" altLang="zh-CN" sz="1867" dirty="0"/>
              <a:t>14</a:t>
            </a:r>
            <a:r>
              <a:rPr lang="zh-CN" altLang="en-US" sz="1867" dirty="0"/>
              <a:t>，</a:t>
            </a:r>
            <a:r>
              <a:rPr lang="en-US" altLang="zh-CN" sz="1867" dirty="0"/>
              <a:t>16</a:t>
            </a:r>
            <a:r>
              <a:rPr lang="zh-CN" altLang="en-US" sz="1867" dirty="0"/>
              <a:t>，</a:t>
            </a:r>
            <a:r>
              <a:rPr lang="en-US" altLang="zh-CN" sz="1867" dirty="0"/>
              <a:t>18</a:t>
            </a:r>
            <a:r>
              <a:rPr lang="zh-CN" altLang="en-US" sz="1867" dirty="0"/>
              <a:t>：</a:t>
            </a:r>
          </a:p>
          <a:p>
            <a:pPr eaLnBrk="1" hangingPunct="1">
              <a:buFont typeface="Wingdings" pitchFamily="2" charset="2"/>
              <a:buNone/>
            </a:pPr>
            <a:r>
              <a:rPr lang="en-US" altLang="zh-CN" sz="1867" dirty="0"/>
              <a:t>1 3 5 7 9 11 13 15 17 19</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0482" name="Rectangle 2"/>
          <p:cNvSpPr>
            <a:spLocks noGrp="1" noChangeArrowheads="1"/>
          </p:cNvSpPr>
          <p:nvPr>
            <p:ph type="title"/>
          </p:nvPr>
        </p:nvSpPr>
        <p:spPr/>
        <p:txBody>
          <a:bodyPr/>
          <a:lstStyle/>
          <a:p>
            <a:pPr eaLnBrk="1" hangingPunct="1">
              <a:defRPr/>
            </a:pPr>
            <a:r>
              <a:rPr lang="zh-CN" altLang="en-US" dirty="0"/>
              <a:t>对象赋值</a:t>
            </a:r>
          </a:p>
        </p:txBody>
      </p:sp>
      <p:sp>
        <p:nvSpPr>
          <p:cNvPr id="53251" name="Rectangle 3"/>
          <p:cNvSpPr>
            <a:spLocks noGrp="1" noChangeArrowheads="1"/>
          </p:cNvSpPr>
          <p:nvPr>
            <p:ph idx="4294967295"/>
          </p:nvPr>
        </p:nvSpPr>
        <p:spPr>
          <a:xfrm>
            <a:off x="792480" y="1393613"/>
            <a:ext cx="10363200" cy="4927600"/>
          </a:xfrm>
        </p:spPr>
        <p:txBody>
          <a:bodyPr/>
          <a:lstStyle/>
          <a:p>
            <a:pPr marL="0" indent="0"/>
            <a:r>
              <a:rPr lang="zh-CN" altLang="en-US" b="1" dirty="0"/>
              <a:t>同类型的对象之间可以互相赋值</a:t>
            </a:r>
            <a:endParaRPr lang="en-US" altLang="zh-CN" b="1" dirty="0"/>
          </a:p>
          <a:p>
            <a:pPr marL="0" indent="0">
              <a:spcBef>
                <a:spcPts val="800"/>
              </a:spcBef>
            </a:pPr>
            <a:r>
              <a:rPr lang="zh-CN" altLang="en-US" sz="1867" dirty="0"/>
              <a:t>如两个有理数对象</a:t>
            </a:r>
            <a:r>
              <a:rPr lang="en-US" altLang="zh-CN" sz="1867" dirty="0"/>
              <a:t>r1</a:t>
            </a:r>
            <a:r>
              <a:rPr lang="zh-CN" altLang="en-US" sz="1867" dirty="0"/>
              <a:t>和</a:t>
            </a:r>
            <a:r>
              <a:rPr lang="en-US" altLang="zh-CN" sz="1867" dirty="0"/>
              <a:t>r2</a:t>
            </a:r>
            <a:r>
              <a:rPr lang="zh-CN" altLang="en-US" sz="1867" dirty="0"/>
              <a:t>，可以执行</a:t>
            </a:r>
          </a:p>
          <a:p>
            <a:pPr marL="0" indent="0">
              <a:spcBef>
                <a:spcPts val="800"/>
              </a:spcBef>
              <a:buNone/>
            </a:pPr>
            <a:r>
              <a:rPr lang="en-US" altLang="zh-CN" sz="1867" dirty="0"/>
              <a:t>r1 = r2;</a:t>
            </a:r>
          </a:p>
          <a:p>
            <a:pPr marL="0" indent="0">
              <a:spcBef>
                <a:spcPts val="800"/>
              </a:spcBef>
            </a:pPr>
            <a:endParaRPr lang="en-US" altLang="zh-CN" sz="1867" dirty="0"/>
          </a:p>
          <a:p>
            <a:pPr marL="0" indent="0">
              <a:spcBef>
                <a:spcPts val="800"/>
              </a:spcBef>
            </a:pPr>
            <a:r>
              <a:rPr lang="zh-CN" altLang="en-US" sz="1867" dirty="0"/>
              <a:t>当一个对象赋值给另一个对象时，所有的数据成员都会逐位拷贝。上述赋值相当于执行</a:t>
            </a:r>
          </a:p>
          <a:p>
            <a:pPr marL="0" indent="0">
              <a:spcBef>
                <a:spcPts val="800"/>
              </a:spcBef>
              <a:buNone/>
            </a:pPr>
            <a:r>
              <a:rPr lang="en-US" altLang="zh-CN" sz="1867" dirty="0"/>
              <a:t>r1.num = r2.num</a:t>
            </a:r>
          </a:p>
          <a:p>
            <a:pPr marL="0" indent="0">
              <a:spcBef>
                <a:spcPts val="800"/>
              </a:spcBef>
              <a:buNone/>
            </a:pPr>
            <a:r>
              <a:rPr lang="en-US" altLang="zh-CN" sz="1867" dirty="0"/>
              <a:t>r1.den =  r2.den</a:t>
            </a:r>
          </a:p>
        </p:txBody>
      </p:sp>
    </p:spTree>
  </p:cSld>
  <p:clrMapOvr>
    <a:masterClrMapping/>
  </p:clrMapOvr>
  <p:transition spd="med">
    <p:fade/>
  </p:transition>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7474" name="Rectangle 2"/>
          <p:cNvSpPr>
            <a:spLocks noGrp="1" noChangeArrowheads="1"/>
          </p:cNvSpPr>
          <p:nvPr>
            <p:ph type="title"/>
          </p:nvPr>
        </p:nvSpPr>
        <p:spPr/>
        <p:txBody>
          <a:bodyPr>
            <a:normAutofit fontScale="90000"/>
          </a:bodyPr>
          <a:lstStyle/>
          <a:p>
            <a:pPr marL="1117572" indent="-1117572">
              <a:defRPr/>
            </a:pPr>
            <a:r>
              <a:rPr lang="zh-CN" altLang="en-US" sz="4800" dirty="0"/>
              <a:t>第</a:t>
            </a:r>
            <a:r>
              <a:rPr lang="en-US" altLang="zh-CN" sz="4800" dirty="0"/>
              <a:t>16</a:t>
            </a:r>
            <a:r>
              <a:rPr lang="zh-CN" altLang="en-US" sz="4800" dirty="0"/>
              <a:t>章   容器和迭代器</a:t>
            </a:r>
            <a:endParaRPr lang="zh-CN" altLang="en-US" sz="4800" dirty="0">
              <a:latin typeface="微软雅黑" pitchFamily="34" charset="-122"/>
            </a:endParaRPr>
          </a:p>
        </p:txBody>
      </p:sp>
      <p:sp>
        <p:nvSpPr>
          <p:cNvPr id="16" name="灯片编号占位符 15"/>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360</a:t>
            </a:fld>
            <a:endParaRPr kumimoji="0" lang="en-US"/>
          </a:p>
        </p:txBody>
      </p:sp>
      <p:grpSp>
        <p:nvGrpSpPr>
          <p:cNvPr id="2" name="组合 35"/>
          <p:cNvGrpSpPr>
            <a:grpSpLocks/>
          </p:cNvGrpSpPr>
          <p:nvPr/>
        </p:nvGrpSpPr>
        <p:grpSpPr bwMode="auto">
          <a:xfrm>
            <a:off x="2401327" y="2096473"/>
            <a:ext cx="1898652" cy="2576911"/>
            <a:chOff x="1004554" y="2207188"/>
            <a:chExt cx="2160416" cy="3187497"/>
          </a:xfrm>
        </p:grpSpPr>
        <p:sp>
          <p:nvSpPr>
            <p:cNvPr id="6160" name="矩形 25"/>
            <p:cNvSpPr>
              <a:spLocks noChangeArrowheads="1"/>
            </p:cNvSpPr>
            <p:nvPr/>
          </p:nvSpPr>
          <p:spPr bwMode="auto">
            <a:xfrm>
              <a:off x="1067857" y="4565783"/>
              <a:ext cx="2097113" cy="828902"/>
            </a:xfrm>
            <a:prstGeom prst="rect">
              <a:avLst/>
            </a:prstGeom>
            <a:noFill/>
            <a:ln w="9525">
              <a:noFill/>
              <a:miter lim="800000"/>
              <a:headEnd/>
              <a:tailEnd/>
            </a:ln>
          </p:spPr>
          <p:txBody>
            <a:bodyPr wrap="square">
              <a:spAutoFit/>
            </a:bodyPr>
            <a:lstStyle/>
            <a:p>
              <a:pPr eaLnBrk="1" hangingPunct="1">
                <a:lnSpc>
                  <a:spcPct val="130000"/>
                </a:lnSpc>
              </a:pPr>
              <a:r>
                <a:rPr lang="zh-CN" altLang="en-US" sz="3200" b="1" dirty="0">
                  <a:latin typeface="微软雅黑" pitchFamily="34" charset="-122"/>
                  <a:ea typeface="微软雅黑" pitchFamily="34" charset="-122"/>
                </a:rPr>
                <a:t>  概念</a:t>
              </a:r>
            </a:p>
          </p:txBody>
        </p:sp>
        <p:sp>
          <p:nvSpPr>
            <p:cNvPr id="7" name="等腰三角形 6"/>
            <p:cNvSpPr/>
            <p:nvPr/>
          </p:nvSpPr>
          <p:spPr>
            <a:xfrm>
              <a:off x="1004554" y="2207188"/>
              <a:ext cx="2160414" cy="1798702"/>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latin typeface="字魂36号-正文宋楷" panose="02000000000000000000" pitchFamily="2" charset="-122"/>
                <a:ea typeface="字魂36号-正文宋楷" panose="02000000000000000000" pitchFamily="2" charset="-122"/>
              </a:endParaRPr>
            </a:p>
          </p:txBody>
        </p:sp>
        <p:sp>
          <p:nvSpPr>
            <p:cNvPr id="8" name="文本框 34"/>
            <p:cNvSpPr txBox="1"/>
            <p:nvPr/>
          </p:nvSpPr>
          <p:spPr>
            <a:xfrm>
              <a:off x="1067857" y="2619743"/>
              <a:ext cx="2035276" cy="1256319"/>
            </a:xfrm>
            <a:prstGeom prst="rect">
              <a:avLst/>
            </a:prstGeom>
            <a:noFill/>
          </p:spPr>
          <p:txBody>
            <a:bodyPr>
              <a:spAutoFit/>
            </a:bodyPr>
            <a:lstStyle/>
            <a:p>
              <a:pPr algn="ctr">
                <a:defRPr/>
              </a:pPr>
              <a:r>
                <a:rPr lang="en-US" altLang="zh-CN" sz="6000" b="1" dirty="0">
                  <a:ln>
                    <a:solidFill>
                      <a:sysClr val="windowText" lastClr="000000"/>
                    </a:solidFill>
                  </a:ln>
                  <a:solidFill>
                    <a:srgbClr val="00B0F0"/>
                  </a:solidFill>
                  <a:latin typeface="微软雅黑" panose="020B0503020204020204" pitchFamily="34" charset="-122"/>
                  <a:ea typeface="微软雅黑" panose="020B0503020204020204" pitchFamily="34" charset="-122"/>
                  <a:cs typeface="IrisUPC" panose="020B0604020202020204" pitchFamily="34" charset="-34"/>
                </a:rPr>
                <a:t>1</a:t>
              </a:r>
            </a:p>
          </p:txBody>
        </p:sp>
      </p:grpSp>
      <p:grpSp>
        <p:nvGrpSpPr>
          <p:cNvPr id="3" name="组合 37"/>
          <p:cNvGrpSpPr>
            <a:grpSpLocks/>
          </p:cNvGrpSpPr>
          <p:nvPr/>
        </p:nvGrpSpPr>
        <p:grpSpPr bwMode="auto">
          <a:xfrm>
            <a:off x="5250360" y="2099644"/>
            <a:ext cx="1896533" cy="2980837"/>
            <a:chOff x="1004617" y="2207188"/>
            <a:chExt cx="2159115" cy="3687772"/>
          </a:xfrm>
        </p:grpSpPr>
        <p:sp>
          <p:nvSpPr>
            <p:cNvPr id="6157" name="矩形 38"/>
            <p:cNvSpPr>
              <a:spLocks noChangeArrowheads="1"/>
            </p:cNvSpPr>
            <p:nvPr/>
          </p:nvSpPr>
          <p:spPr bwMode="auto">
            <a:xfrm>
              <a:off x="1004617" y="4562269"/>
              <a:ext cx="2159115" cy="1332691"/>
            </a:xfrm>
            <a:prstGeom prst="rect">
              <a:avLst/>
            </a:prstGeom>
            <a:noFill/>
            <a:ln w="9525">
              <a:noFill/>
              <a:miter lim="800000"/>
              <a:headEnd/>
              <a:tailEnd/>
            </a:ln>
          </p:spPr>
          <p:txBody>
            <a:bodyPr wrap="square">
              <a:spAutoFit/>
            </a:bodyPr>
            <a:lstStyle/>
            <a:p>
              <a:pPr eaLnBrk="1" hangingPunct="1"/>
              <a:r>
                <a:rPr lang="zh-CN" altLang="en-US" sz="3200" b="1" dirty="0">
                  <a:latin typeface="微软雅黑" pitchFamily="34" charset="-122"/>
                  <a:ea typeface="微软雅黑" pitchFamily="34" charset="-122"/>
                </a:rPr>
                <a:t>顺序容器的实现</a:t>
              </a:r>
            </a:p>
          </p:txBody>
        </p:sp>
        <p:sp>
          <p:nvSpPr>
            <p:cNvPr id="11" name="等腰三角形 10"/>
            <p:cNvSpPr/>
            <p:nvPr/>
          </p:nvSpPr>
          <p:spPr>
            <a:xfrm>
              <a:off x="1004617" y="2207188"/>
              <a:ext cx="2159115" cy="1801635"/>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latin typeface="字魂36号-正文宋楷" panose="02000000000000000000" pitchFamily="2" charset="-122"/>
                <a:ea typeface="字魂36号-正文宋楷" panose="02000000000000000000" pitchFamily="2" charset="-122"/>
              </a:endParaRPr>
            </a:p>
          </p:txBody>
        </p:sp>
        <p:sp>
          <p:nvSpPr>
            <p:cNvPr id="6159" name="文本框 40"/>
            <p:cNvSpPr txBox="1">
              <a:spLocks noChangeArrowheads="1"/>
            </p:cNvSpPr>
            <p:nvPr/>
          </p:nvSpPr>
          <p:spPr bwMode="auto">
            <a:xfrm>
              <a:off x="1067856" y="2596173"/>
              <a:ext cx="2035277" cy="1256538"/>
            </a:xfrm>
            <a:prstGeom prst="rect">
              <a:avLst/>
            </a:prstGeom>
            <a:noFill/>
            <a:ln w="9525">
              <a:noFill/>
              <a:miter lim="800000"/>
              <a:headEnd/>
              <a:tailEnd/>
            </a:ln>
          </p:spPr>
          <p:txBody>
            <a:bodyPr>
              <a:spAutoFit/>
            </a:bodyPr>
            <a:lstStyle/>
            <a:p>
              <a:pPr algn="ctr"/>
              <a:r>
                <a:rPr lang="en-US" altLang="zh-CN" sz="6000" b="1" dirty="0">
                  <a:solidFill>
                    <a:srgbClr val="00B0F0"/>
                  </a:solidFill>
                  <a:latin typeface="微软雅黑" pitchFamily="34" charset="-122"/>
                  <a:ea typeface="微软雅黑" pitchFamily="34" charset="-122"/>
                  <a:cs typeface="IrisUPC" pitchFamily="34" charset="-34"/>
                </a:rPr>
                <a:t>2</a:t>
              </a:r>
            </a:p>
          </p:txBody>
        </p:sp>
      </p:grpSp>
      <p:grpSp>
        <p:nvGrpSpPr>
          <p:cNvPr id="4" name="组合 37"/>
          <p:cNvGrpSpPr>
            <a:grpSpLocks/>
          </p:cNvGrpSpPr>
          <p:nvPr/>
        </p:nvGrpSpPr>
        <p:grpSpPr bwMode="auto">
          <a:xfrm>
            <a:off x="7904648" y="2128221"/>
            <a:ext cx="1898651" cy="2992758"/>
            <a:chOff x="1004483" y="2207188"/>
            <a:chExt cx="2159456" cy="3702471"/>
          </a:xfrm>
        </p:grpSpPr>
        <p:sp>
          <p:nvSpPr>
            <p:cNvPr id="6154" name="矩形 13"/>
            <p:cNvSpPr>
              <a:spLocks noChangeArrowheads="1"/>
            </p:cNvSpPr>
            <p:nvPr/>
          </p:nvSpPr>
          <p:spPr bwMode="auto">
            <a:xfrm>
              <a:off x="1004483" y="4576986"/>
              <a:ext cx="2159456" cy="1332673"/>
            </a:xfrm>
            <a:prstGeom prst="rect">
              <a:avLst/>
            </a:prstGeom>
            <a:noFill/>
            <a:ln w="9525">
              <a:noFill/>
              <a:miter lim="800000"/>
              <a:headEnd/>
              <a:tailEnd/>
            </a:ln>
          </p:spPr>
          <p:txBody>
            <a:bodyPr wrap="square">
              <a:spAutoFit/>
            </a:bodyPr>
            <a:lstStyle/>
            <a:p>
              <a:pPr eaLnBrk="1" hangingPunct="1"/>
              <a:r>
                <a:rPr lang="zh-CN" altLang="en-US" sz="3200" b="1" dirty="0">
                  <a:latin typeface="微软雅黑" pitchFamily="34" charset="-122"/>
                  <a:ea typeface="微软雅黑" pitchFamily="34" charset="-122"/>
                </a:rPr>
                <a:t>链接容器的实现</a:t>
              </a:r>
              <a:endParaRPr lang="en-US" altLang="zh-CN" sz="3200" b="1" dirty="0">
                <a:latin typeface="微软雅黑" pitchFamily="34" charset="-122"/>
                <a:ea typeface="微软雅黑" pitchFamily="34" charset="-122"/>
              </a:endParaRPr>
            </a:p>
          </p:txBody>
        </p:sp>
        <p:sp>
          <p:nvSpPr>
            <p:cNvPr id="15" name="等腰三角形 14"/>
            <p:cNvSpPr/>
            <p:nvPr/>
          </p:nvSpPr>
          <p:spPr>
            <a:xfrm>
              <a:off x="1004483" y="2207188"/>
              <a:ext cx="2159455" cy="1801611"/>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latin typeface="字魂36号-正文宋楷" panose="02000000000000000000" pitchFamily="2" charset="-122"/>
                <a:ea typeface="字魂36号-正文宋楷" panose="02000000000000000000" pitchFamily="2" charset="-122"/>
              </a:endParaRPr>
            </a:p>
          </p:txBody>
        </p:sp>
        <p:sp>
          <p:nvSpPr>
            <p:cNvPr id="6156" name="文本框 40"/>
            <p:cNvSpPr txBox="1">
              <a:spLocks noChangeArrowheads="1"/>
            </p:cNvSpPr>
            <p:nvPr/>
          </p:nvSpPr>
          <p:spPr bwMode="auto">
            <a:xfrm>
              <a:off x="1067855" y="2596171"/>
              <a:ext cx="2035278" cy="1256521"/>
            </a:xfrm>
            <a:prstGeom prst="rect">
              <a:avLst/>
            </a:prstGeom>
            <a:noFill/>
            <a:ln w="9525">
              <a:noFill/>
              <a:miter lim="800000"/>
              <a:headEnd/>
              <a:tailEnd/>
            </a:ln>
          </p:spPr>
          <p:txBody>
            <a:bodyPr>
              <a:spAutoFit/>
            </a:bodyPr>
            <a:lstStyle/>
            <a:p>
              <a:pPr algn="ctr"/>
              <a:r>
                <a:rPr lang="en-US" altLang="zh-CN" sz="6000" b="1" dirty="0">
                  <a:latin typeface="微软雅黑" pitchFamily="34" charset="-122"/>
                  <a:ea typeface="微软雅黑" pitchFamily="34" charset="-122"/>
                  <a:cs typeface="IrisUPC" pitchFamily="34" charset="-34"/>
                </a:rPr>
                <a:t>3</a:t>
              </a:r>
            </a:p>
          </p:txBody>
        </p:sp>
      </p:grpSp>
    </p:spTree>
  </p:cSld>
  <p:clrMapOvr>
    <a:masterClrMapping/>
  </p:clrMapOvr>
  <p:transition spd="med">
    <p:fade/>
  </p:transition>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6690" name="Rectangle 2"/>
          <p:cNvSpPr>
            <a:spLocks noGrp="1" noChangeArrowheads="1"/>
          </p:cNvSpPr>
          <p:nvPr>
            <p:ph type="title"/>
          </p:nvPr>
        </p:nvSpPr>
        <p:spPr/>
        <p:txBody>
          <a:bodyPr>
            <a:normAutofit/>
          </a:bodyPr>
          <a:lstStyle/>
          <a:p>
            <a:pPr eaLnBrk="1" hangingPunct="1">
              <a:defRPr/>
            </a:pPr>
            <a:r>
              <a:rPr lang="zh-CN" altLang="en-US" dirty="0"/>
              <a:t>链接实现的容器和迭代器实例</a:t>
            </a:r>
          </a:p>
        </p:txBody>
      </p:sp>
      <p:sp>
        <p:nvSpPr>
          <p:cNvPr id="4" name="灯片编号占位符 3"/>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361</a:t>
            </a:fld>
            <a:endParaRPr kumimoji="0" lang="en-US"/>
          </a:p>
        </p:txBody>
      </p:sp>
      <p:sp>
        <p:nvSpPr>
          <p:cNvPr id="5" name="矩形 4"/>
          <p:cNvSpPr/>
          <p:nvPr/>
        </p:nvSpPr>
        <p:spPr>
          <a:xfrm>
            <a:off x="628651" y="1774539"/>
            <a:ext cx="6543675" cy="470257"/>
          </a:xfrm>
          <a:prstGeom prst="rect">
            <a:avLst/>
          </a:prstGeom>
        </p:spPr>
        <p:txBody>
          <a:bodyPr wrap="square">
            <a:spAutoFit/>
          </a:bodyPr>
          <a:lstStyle/>
          <a:p>
            <a:pPr>
              <a:lnSpc>
                <a:spcPct val="110000"/>
              </a:lnSpc>
            </a:pPr>
            <a:r>
              <a:rPr lang="zh-CN" altLang="en-US" sz="2400" dirty="0">
                <a:latin typeface="微软雅黑" pitchFamily="34" charset="-122"/>
                <a:ea typeface="微软雅黑" pitchFamily="34" charset="-122"/>
              </a:rPr>
              <a:t>设计一个用双链表实现的容器及迭代器</a:t>
            </a:r>
            <a:endParaRPr lang="en-US" altLang="zh-CN" sz="2400" dirty="0">
              <a:latin typeface="微软雅黑" pitchFamily="34" charset="-122"/>
              <a:ea typeface="微软雅黑" pitchFamily="34" charset="-122"/>
            </a:endParaRPr>
          </a:p>
        </p:txBody>
      </p:sp>
      <p:pic>
        <p:nvPicPr>
          <p:cNvPr id="6" name="Picture 6" descr="163-2"/>
          <p:cNvPicPr>
            <a:picLocks noChangeAspect="1" noChangeArrowheads="1"/>
          </p:cNvPicPr>
          <p:nvPr/>
        </p:nvPicPr>
        <p:blipFill>
          <a:blip r:embed="rId2" cstate="print"/>
          <a:srcRect/>
          <a:stretch>
            <a:fillRect/>
          </a:stretch>
        </p:blipFill>
        <p:spPr bwMode="auto">
          <a:xfrm>
            <a:off x="628652" y="3903407"/>
            <a:ext cx="11073225" cy="1524000"/>
          </a:xfrm>
          <a:prstGeom prst="rect">
            <a:avLst/>
          </a:prstGeom>
          <a:noFill/>
          <a:ln w="9525">
            <a:noFill/>
            <a:miter lim="800000"/>
            <a:headEnd/>
            <a:tailEnd/>
          </a:ln>
        </p:spPr>
      </p:pic>
      <p:grpSp>
        <p:nvGrpSpPr>
          <p:cNvPr id="7" name="Group 3"/>
          <p:cNvGrpSpPr>
            <a:grpSpLocks/>
          </p:cNvGrpSpPr>
          <p:nvPr/>
        </p:nvGrpSpPr>
        <p:grpSpPr bwMode="auto">
          <a:xfrm>
            <a:off x="10482676" y="3903407"/>
            <a:ext cx="1219200" cy="1066800"/>
            <a:chOff x="6994" y="5271"/>
            <a:chExt cx="610" cy="539"/>
          </a:xfrm>
        </p:grpSpPr>
        <p:sp>
          <p:nvSpPr>
            <p:cNvPr id="8" name="Text Box 4"/>
            <p:cNvSpPr txBox="1">
              <a:spLocks noChangeArrowheads="1"/>
            </p:cNvSpPr>
            <p:nvPr/>
          </p:nvSpPr>
          <p:spPr bwMode="auto">
            <a:xfrm>
              <a:off x="6994" y="5271"/>
              <a:ext cx="610" cy="241"/>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algn="just" defTabSz="1219170" fontAlgn="base">
                <a:lnSpc>
                  <a:spcPct val="96000"/>
                </a:lnSpc>
                <a:spcBef>
                  <a:spcPct val="0"/>
                </a:spcBef>
                <a:spcAft>
                  <a:spcPct val="0"/>
                </a:spcAft>
              </a:pPr>
              <a:r>
                <a:rPr lang="en-US" altLang="zh-CN" sz="2400" dirty="0">
                  <a:solidFill>
                    <a:schemeClr val="bg1"/>
                  </a:solidFill>
                  <a:latin typeface="Courier New" pitchFamily="49" charset="0"/>
                  <a:ea typeface="宋体" pitchFamily="2" charset="-122"/>
                  <a:cs typeface="宋体" pitchFamily="2" charset="-122"/>
                </a:rPr>
                <a:t>tail</a:t>
              </a:r>
              <a:endParaRPr lang="zh-CN" altLang="zh-CN" sz="2400" dirty="0">
                <a:solidFill>
                  <a:schemeClr val="bg1"/>
                </a:solidFill>
                <a:latin typeface="Arial" pitchFamily="34" charset="0"/>
                <a:ea typeface="宋体" pitchFamily="2" charset="-122"/>
                <a:cs typeface="宋体" pitchFamily="2" charset="-122"/>
              </a:endParaRPr>
            </a:p>
          </p:txBody>
        </p:sp>
        <p:cxnSp>
          <p:nvCxnSpPr>
            <p:cNvPr id="9" name="AutoShape 5"/>
            <p:cNvCxnSpPr>
              <a:cxnSpLocks noChangeShapeType="1"/>
            </p:cNvCxnSpPr>
            <p:nvPr/>
          </p:nvCxnSpPr>
          <p:spPr bwMode="auto">
            <a:xfrm>
              <a:off x="7179" y="5554"/>
              <a:ext cx="21" cy="256"/>
            </a:xfrm>
            <a:prstGeom prst="straightConnector1">
              <a:avLst/>
            </a:prstGeom>
            <a:noFill/>
            <a:ln w="9525">
              <a:solidFill>
                <a:srgbClr val="000000"/>
              </a:solidFill>
              <a:round/>
              <a:headEnd/>
              <a:tailEnd type="triangle" w="med" len="med"/>
            </a:ln>
            <a:effectLst/>
          </p:spPr>
        </p:cxnSp>
      </p:grpSp>
    </p:spTree>
  </p:cSld>
  <p:clrMapOvr>
    <a:masterClrMapping/>
  </p:clrMapOvr>
  <p:transition spd="med">
    <p:fade/>
  </p:transition>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3554" name="Rectangle 2"/>
          <p:cNvSpPr>
            <a:spLocks noGrp="1" noChangeArrowheads="1"/>
          </p:cNvSpPr>
          <p:nvPr>
            <p:ph type="title"/>
          </p:nvPr>
        </p:nvSpPr>
        <p:spPr/>
        <p:txBody>
          <a:bodyPr/>
          <a:lstStyle/>
          <a:p>
            <a:pPr eaLnBrk="1" hangingPunct="1">
              <a:defRPr/>
            </a:pPr>
            <a:r>
              <a:rPr lang="zh-CN" altLang="en-US" dirty="0"/>
              <a:t>设计考虑</a:t>
            </a:r>
          </a:p>
        </p:txBody>
      </p:sp>
      <p:sp>
        <p:nvSpPr>
          <p:cNvPr id="514051" name="Rectangle 3"/>
          <p:cNvSpPr>
            <a:spLocks noGrp="1" noChangeArrowheads="1"/>
          </p:cNvSpPr>
          <p:nvPr>
            <p:ph idx="4294967295"/>
          </p:nvPr>
        </p:nvSpPr>
        <p:spPr>
          <a:xfrm>
            <a:off x="0" y="1114425"/>
            <a:ext cx="10593388" cy="5743575"/>
          </a:xfrm>
        </p:spPr>
        <p:txBody>
          <a:bodyPr>
            <a:normAutofit fontScale="92500" lnSpcReduction="20000"/>
          </a:bodyPr>
          <a:lstStyle/>
          <a:p>
            <a:pPr eaLnBrk="1" hangingPunct="1">
              <a:lnSpc>
                <a:spcPct val="140000"/>
              </a:lnSpc>
            </a:pPr>
            <a:r>
              <a:rPr lang="zh-CN" altLang="en-US" b="1" dirty="0"/>
              <a:t>结点类</a:t>
            </a:r>
            <a:endParaRPr lang="en-US" altLang="zh-CN" b="1" dirty="0"/>
          </a:p>
          <a:p>
            <a:pPr>
              <a:spcBef>
                <a:spcPts val="800"/>
              </a:spcBef>
            </a:pPr>
            <a:r>
              <a:rPr lang="zh-CN" altLang="en-US" sz="1867" dirty="0"/>
              <a:t>属性：</a:t>
            </a:r>
            <a:r>
              <a:rPr lang="en-US" altLang="zh-CN" sz="1867" dirty="0"/>
              <a:t>data</a:t>
            </a:r>
            <a:r>
              <a:rPr lang="zh-CN" altLang="en-US" sz="1867" dirty="0"/>
              <a:t>、</a:t>
            </a:r>
            <a:r>
              <a:rPr lang="en-US" altLang="zh-CN" sz="1867" dirty="0" err="1"/>
              <a:t>prev</a:t>
            </a:r>
            <a:r>
              <a:rPr lang="zh-CN" altLang="en-US" sz="1867" dirty="0"/>
              <a:t>、</a:t>
            </a:r>
            <a:r>
              <a:rPr lang="en-US" altLang="zh-CN" sz="1867" dirty="0"/>
              <a:t>next</a:t>
            </a:r>
          </a:p>
          <a:p>
            <a:pPr>
              <a:spcBef>
                <a:spcPts val="800"/>
              </a:spcBef>
            </a:pPr>
            <a:r>
              <a:rPr lang="zh-CN" altLang="en-US" sz="1867" dirty="0"/>
              <a:t>行为：无</a:t>
            </a:r>
          </a:p>
          <a:p>
            <a:pPr>
              <a:spcBef>
                <a:spcPts val="800"/>
              </a:spcBef>
            </a:pPr>
            <a:r>
              <a:rPr lang="zh-CN" altLang="en-US" sz="1867" dirty="0"/>
              <a:t>结点类是链表专用的，可设计成链表类的私有内嵌类，用</a:t>
            </a:r>
            <a:r>
              <a:rPr lang="en-US" altLang="zh-CN" sz="1867" dirty="0" err="1"/>
              <a:t>struct</a:t>
            </a:r>
            <a:r>
              <a:rPr lang="zh-CN" altLang="en-US" sz="1867" dirty="0"/>
              <a:t>定义</a:t>
            </a:r>
            <a:endParaRPr lang="en-US" altLang="zh-CN" sz="1867" dirty="0"/>
          </a:p>
          <a:p>
            <a:pPr eaLnBrk="1" hangingPunct="1">
              <a:lnSpc>
                <a:spcPct val="140000"/>
              </a:lnSpc>
            </a:pPr>
            <a:endParaRPr lang="en-US" altLang="zh-CN" dirty="0"/>
          </a:p>
          <a:p>
            <a:pPr>
              <a:lnSpc>
                <a:spcPct val="140000"/>
              </a:lnSpc>
            </a:pPr>
            <a:r>
              <a:rPr lang="zh-CN" altLang="en-US" b="1" dirty="0"/>
              <a:t>容器类</a:t>
            </a:r>
            <a:endParaRPr lang="en-US" altLang="zh-CN" b="1" dirty="0"/>
          </a:p>
          <a:p>
            <a:pPr>
              <a:lnSpc>
                <a:spcPct val="140000"/>
              </a:lnSpc>
            </a:pPr>
            <a:r>
              <a:rPr lang="zh-CN" altLang="en-US" sz="1867" dirty="0"/>
              <a:t>属性：指向头尾结点的指针</a:t>
            </a:r>
            <a:endParaRPr lang="en-US" altLang="zh-CN" sz="1867" dirty="0"/>
          </a:p>
          <a:p>
            <a:pPr>
              <a:lnSpc>
                <a:spcPct val="140000"/>
              </a:lnSpc>
            </a:pPr>
            <a:r>
              <a:rPr lang="zh-CN" altLang="en-US" sz="1867" dirty="0"/>
              <a:t>行为：容器的功能</a:t>
            </a:r>
            <a:endParaRPr lang="en-US" altLang="zh-CN" sz="1867" dirty="0"/>
          </a:p>
          <a:p>
            <a:pPr>
              <a:lnSpc>
                <a:spcPct val="140000"/>
              </a:lnSpc>
            </a:pPr>
            <a:endParaRPr lang="en-US" altLang="zh-CN" sz="1867" dirty="0"/>
          </a:p>
          <a:p>
            <a:pPr>
              <a:lnSpc>
                <a:spcPct val="140000"/>
              </a:lnSpc>
            </a:pPr>
            <a:r>
              <a:rPr lang="zh-CN" altLang="en-US" b="1" dirty="0"/>
              <a:t>迭代器</a:t>
            </a:r>
            <a:endParaRPr lang="en-US" altLang="zh-CN" b="1" dirty="0"/>
          </a:p>
          <a:p>
            <a:pPr>
              <a:spcBef>
                <a:spcPts val="800"/>
              </a:spcBef>
            </a:pPr>
            <a:r>
              <a:rPr lang="zh-CN" altLang="en-US" sz="1867" dirty="0"/>
              <a:t>属性：指向结点的指针</a:t>
            </a:r>
            <a:endParaRPr lang="en-US" altLang="zh-CN" sz="1867" dirty="0"/>
          </a:p>
          <a:p>
            <a:pPr>
              <a:spcBef>
                <a:spcPts val="800"/>
              </a:spcBef>
            </a:pPr>
            <a:r>
              <a:rPr lang="zh-CN" altLang="en-US" sz="1867" dirty="0"/>
              <a:t>行为：迭代器必备功能</a:t>
            </a:r>
            <a:endParaRPr lang="en-US" altLang="zh-CN" sz="1867" dirty="0"/>
          </a:p>
          <a:p>
            <a:pPr>
              <a:spcBef>
                <a:spcPts val="800"/>
              </a:spcBef>
            </a:pPr>
            <a:r>
              <a:rPr lang="zh-CN" altLang="en-US" sz="1867" dirty="0"/>
              <a:t>是容器专用的，可以设计成链表类的公有内嵌类</a:t>
            </a:r>
          </a:p>
        </p:txBody>
      </p:sp>
      <p:sp>
        <p:nvSpPr>
          <p:cNvPr id="4" name="灯片编号占位符 3"/>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362</a:t>
            </a:fld>
            <a:endParaRPr kumimoji="0" lang="en-US"/>
          </a:p>
        </p:txBody>
      </p:sp>
    </p:spTree>
  </p:cSld>
  <p:clrMapOvr>
    <a:masterClrMapping/>
  </p:clrMapOvr>
  <p:transition spd="med">
    <p:fade/>
  </p:transition>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4578" name="Rectangle 2"/>
          <p:cNvSpPr>
            <a:spLocks noGrp="1" noChangeArrowheads="1"/>
          </p:cNvSpPr>
          <p:nvPr>
            <p:ph type="title"/>
          </p:nvPr>
        </p:nvSpPr>
        <p:spPr/>
        <p:txBody>
          <a:bodyPr/>
          <a:lstStyle/>
          <a:p>
            <a:pPr eaLnBrk="1" hangingPunct="1">
              <a:defRPr/>
            </a:pPr>
            <a:r>
              <a:rPr lang="zh-CN" altLang="en-US" dirty="0"/>
              <a:t>容器类定义</a:t>
            </a:r>
          </a:p>
        </p:txBody>
      </p:sp>
      <p:sp>
        <p:nvSpPr>
          <p:cNvPr id="515075" name="Rectangle 3"/>
          <p:cNvSpPr>
            <a:spLocks noGrp="1" noChangeArrowheads="1"/>
          </p:cNvSpPr>
          <p:nvPr>
            <p:ph idx="4294967295"/>
          </p:nvPr>
        </p:nvSpPr>
        <p:spPr>
          <a:xfrm>
            <a:off x="0" y="1514475"/>
            <a:ext cx="10363200" cy="5343525"/>
          </a:xfrm>
        </p:spPr>
        <p:txBody>
          <a:bodyPr>
            <a:normAutofit/>
          </a:bodyPr>
          <a:lstStyle/>
          <a:p>
            <a:r>
              <a:rPr lang="en-US" altLang="zh-CN" sz="1867" dirty="0"/>
              <a:t>template &lt;class </a:t>
            </a:r>
            <a:r>
              <a:rPr lang="en-US" altLang="zh-CN" sz="1867" dirty="0" err="1"/>
              <a:t>elemType</a:t>
            </a:r>
            <a:r>
              <a:rPr lang="en-US" altLang="zh-CN" sz="1867" dirty="0"/>
              <a:t>&gt;</a:t>
            </a:r>
            <a:endParaRPr lang="zh-CN" altLang="zh-CN" sz="1867" dirty="0"/>
          </a:p>
          <a:p>
            <a:r>
              <a:rPr lang="en-US" altLang="zh-CN" sz="1867" dirty="0"/>
              <a:t>class </a:t>
            </a:r>
            <a:r>
              <a:rPr lang="en-US" altLang="zh-CN" sz="1867" dirty="0" err="1"/>
              <a:t>linkList</a:t>
            </a:r>
            <a:r>
              <a:rPr lang="en-US" altLang="zh-CN" sz="1867" dirty="0"/>
              <a:t> {</a:t>
            </a:r>
            <a:endParaRPr lang="zh-CN" altLang="zh-CN" sz="1867" dirty="0"/>
          </a:p>
          <a:p>
            <a:r>
              <a:rPr lang="en-US" altLang="zh-CN" sz="1867" dirty="0"/>
              <a:t>private:</a:t>
            </a:r>
            <a:endParaRPr lang="zh-CN" altLang="zh-CN" sz="1867" dirty="0"/>
          </a:p>
          <a:p>
            <a:r>
              <a:rPr lang="en-US" altLang="zh-CN" sz="1867" dirty="0"/>
              <a:t>    </a:t>
            </a:r>
            <a:r>
              <a:rPr lang="en-US" altLang="zh-CN" sz="1867" dirty="0" err="1"/>
              <a:t>struct</a:t>
            </a:r>
            <a:r>
              <a:rPr lang="en-US" altLang="zh-CN" sz="1867" dirty="0"/>
              <a:t> Node {             // </a:t>
            </a:r>
            <a:r>
              <a:rPr lang="zh-CN" altLang="zh-CN" sz="1867" dirty="0"/>
              <a:t>结点类的定义</a:t>
            </a:r>
          </a:p>
          <a:p>
            <a:r>
              <a:rPr lang="en-US" altLang="zh-CN" sz="1867" dirty="0"/>
              <a:t>        </a:t>
            </a:r>
            <a:r>
              <a:rPr lang="en-US" altLang="zh-CN" sz="1867" dirty="0" err="1"/>
              <a:t>elemType</a:t>
            </a:r>
            <a:r>
              <a:rPr lang="en-US" altLang="zh-CN" sz="1867" dirty="0"/>
              <a:t>  data;</a:t>
            </a:r>
            <a:endParaRPr lang="zh-CN" altLang="zh-CN" sz="1867" dirty="0"/>
          </a:p>
          <a:p>
            <a:r>
              <a:rPr lang="en-US" altLang="zh-CN" sz="1867" dirty="0"/>
              <a:t>        Node  *</a:t>
            </a:r>
            <a:r>
              <a:rPr lang="en-US" altLang="zh-CN" sz="1867" dirty="0" err="1"/>
              <a:t>prev</a:t>
            </a:r>
            <a:r>
              <a:rPr lang="en-US" altLang="zh-CN" sz="1867" dirty="0"/>
              <a:t>, *next;</a:t>
            </a:r>
            <a:endParaRPr lang="zh-CN" altLang="zh-CN" sz="1867" dirty="0"/>
          </a:p>
          <a:p>
            <a:r>
              <a:rPr lang="en-US" altLang="zh-CN" sz="1867" dirty="0"/>
              <a:t> </a:t>
            </a:r>
            <a:endParaRPr lang="zh-CN" altLang="zh-CN" sz="1867" dirty="0"/>
          </a:p>
          <a:p>
            <a:r>
              <a:rPr lang="en-US" altLang="zh-CN" sz="1867" dirty="0"/>
              <a:t>	Node(const </a:t>
            </a:r>
            <a:r>
              <a:rPr lang="en-US" altLang="zh-CN" sz="1867" dirty="0" err="1"/>
              <a:t>elemType</a:t>
            </a:r>
            <a:r>
              <a:rPr lang="en-US" altLang="zh-CN" sz="1867" dirty="0"/>
              <a:t> &amp;x, Node *P = NULL, Node  *N = NULL):data(x), </a:t>
            </a:r>
            <a:r>
              <a:rPr lang="en-US" altLang="zh-CN" sz="1867" dirty="0" err="1"/>
              <a:t>prev</a:t>
            </a:r>
            <a:r>
              <a:rPr lang="en-US" altLang="zh-CN" sz="1867" dirty="0"/>
              <a:t>(P), next(N) {}</a:t>
            </a:r>
            <a:endParaRPr lang="zh-CN" altLang="zh-CN" sz="1867" dirty="0"/>
          </a:p>
          <a:p>
            <a:r>
              <a:rPr lang="en-US" altLang="zh-CN" sz="1867" dirty="0"/>
              <a:t>        Node():</a:t>
            </a:r>
            <a:r>
              <a:rPr lang="en-US" altLang="zh-CN" sz="1867" dirty="0" err="1"/>
              <a:t>prev</a:t>
            </a:r>
            <a:r>
              <a:rPr lang="en-US" altLang="zh-CN" sz="1867" dirty="0"/>
              <a:t>(NULL), next(NULL) {}</a:t>
            </a:r>
            <a:endParaRPr lang="zh-CN" altLang="zh-CN" sz="1867" dirty="0"/>
          </a:p>
          <a:p>
            <a:r>
              <a:rPr lang="en-US" altLang="zh-CN" sz="1867" dirty="0"/>
              <a:t>    };</a:t>
            </a:r>
          </a:p>
          <a:p>
            <a:endParaRPr lang="en-US" altLang="zh-CN" sz="1867" dirty="0"/>
          </a:p>
          <a:p>
            <a:r>
              <a:rPr lang="en-US" altLang="zh-CN" sz="1867" dirty="0"/>
              <a:t>     Node  *head, *tail;</a:t>
            </a:r>
          </a:p>
        </p:txBody>
      </p:sp>
      <p:sp>
        <p:nvSpPr>
          <p:cNvPr id="4" name="灯片编号占位符 3"/>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363</a:t>
            </a:fld>
            <a:endParaRPr kumimoji="0" lang="en-US"/>
          </a:p>
        </p:txBody>
      </p:sp>
    </p:spTree>
  </p:cSld>
  <p:clrMapOvr>
    <a:masterClrMapping/>
  </p:clrMapOvr>
  <p:transition spd="med">
    <p:fade/>
  </p:transition>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p:txBody>
          <a:bodyPr/>
          <a:lstStyle/>
          <a:p>
            <a:pPr eaLnBrk="1" hangingPunct="1">
              <a:defRPr/>
            </a:pPr>
            <a:r>
              <a:rPr lang="zh-CN" altLang="en-US" dirty="0"/>
              <a:t>类定义</a:t>
            </a:r>
          </a:p>
        </p:txBody>
      </p:sp>
      <p:sp>
        <p:nvSpPr>
          <p:cNvPr id="4" name="灯片编号占位符 3"/>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364</a:t>
            </a:fld>
            <a:endParaRPr kumimoji="0" lang="en-US"/>
          </a:p>
        </p:txBody>
      </p:sp>
      <p:sp>
        <p:nvSpPr>
          <p:cNvPr id="5" name="矩形 4"/>
          <p:cNvSpPr/>
          <p:nvPr/>
        </p:nvSpPr>
        <p:spPr>
          <a:xfrm>
            <a:off x="523875" y="1076325"/>
            <a:ext cx="4629151" cy="5694379"/>
          </a:xfrm>
          <a:prstGeom prst="rect">
            <a:avLst/>
          </a:prstGeom>
        </p:spPr>
        <p:txBody>
          <a:bodyPr wrap="square">
            <a:spAutoFit/>
          </a:bodyPr>
          <a:lstStyle/>
          <a:p>
            <a:pPr fontAlgn="auto">
              <a:buNone/>
            </a:pPr>
            <a:r>
              <a:rPr lang="en-US" altLang="zh-CN" sz="1867" dirty="0"/>
              <a:t>public:</a:t>
            </a:r>
            <a:endParaRPr lang="zh-CN" altLang="zh-CN" sz="1867" dirty="0"/>
          </a:p>
          <a:p>
            <a:pPr fontAlgn="auto">
              <a:buNone/>
            </a:pPr>
            <a:r>
              <a:rPr lang="en-US" altLang="zh-CN" sz="1867" dirty="0"/>
              <a:t>    </a:t>
            </a:r>
            <a:r>
              <a:rPr lang="en-US" altLang="zh-CN" sz="1867" dirty="0" err="1"/>
              <a:t>linkList</a:t>
            </a:r>
            <a:r>
              <a:rPr lang="en-US" altLang="zh-CN" sz="1867" dirty="0"/>
              <a:t>()   </a:t>
            </a:r>
            <a:endParaRPr lang="zh-CN" altLang="zh-CN" sz="1867" dirty="0"/>
          </a:p>
          <a:p>
            <a:pPr fontAlgn="auto">
              <a:buNone/>
            </a:pPr>
            <a:r>
              <a:rPr lang="en-US" altLang="zh-CN" sz="1867" dirty="0"/>
              <a:t>    { </a:t>
            </a:r>
            <a:endParaRPr lang="zh-CN" altLang="zh-CN" sz="1867" dirty="0"/>
          </a:p>
          <a:p>
            <a:pPr fontAlgn="auto">
              <a:buNone/>
            </a:pPr>
            <a:r>
              <a:rPr lang="en-US" altLang="zh-CN" sz="1867" dirty="0"/>
              <a:t>         head = new Node;  </a:t>
            </a:r>
            <a:endParaRPr lang="zh-CN" altLang="zh-CN" sz="1867" dirty="0"/>
          </a:p>
          <a:p>
            <a:pPr fontAlgn="auto">
              <a:buNone/>
            </a:pPr>
            <a:r>
              <a:rPr lang="en-US" altLang="zh-CN" sz="1867" dirty="0"/>
              <a:t>         head-&gt;next = tail = new Node; </a:t>
            </a:r>
            <a:endParaRPr lang="zh-CN" altLang="zh-CN" sz="1867" dirty="0"/>
          </a:p>
          <a:p>
            <a:pPr fontAlgn="auto">
              <a:buNone/>
            </a:pPr>
            <a:r>
              <a:rPr lang="en-US" altLang="zh-CN" sz="1867" dirty="0"/>
              <a:t>         tail-&gt;</a:t>
            </a:r>
            <a:r>
              <a:rPr lang="en-US" altLang="zh-CN" sz="1867" dirty="0" err="1"/>
              <a:t>prev</a:t>
            </a:r>
            <a:r>
              <a:rPr lang="en-US" altLang="zh-CN" sz="1867" dirty="0"/>
              <a:t> = head;</a:t>
            </a:r>
            <a:endParaRPr lang="zh-CN" altLang="zh-CN" sz="1867" dirty="0"/>
          </a:p>
          <a:p>
            <a:pPr fontAlgn="auto">
              <a:buNone/>
            </a:pPr>
            <a:r>
              <a:rPr lang="en-US" altLang="zh-CN" sz="1867" dirty="0"/>
              <a:t>    }</a:t>
            </a:r>
          </a:p>
          <a:p>
            <a:pPr marL="609570" indent="-609570" defTabSz="1625519">
              <a:lnSpc>
                <a:spcPct val="120000"/>
              </a:lnSpc>
              <a:spcBef>
                <a:spcPct val="20000"/>
              </a:spcBef>
              <a:defRPr/>
            </a:pPr>
            <a:r>
              <a:rPr lang="en-US" altLang="zh-CN" sz="1867" dirty="0">
                <a:solidFill>
                  <a:schemeClr val="tx1">
                    <a:lumMod val="75000"/>
                    <a:lumOff val="25000"/>
                  </a:schemeClr>
                </a:solidFill>
                <a:latin typeface="微软雅黑" pitchFamily="34" charset="-122"/>
                <a:ea typeface="微软雅黑" pitchFamily="34" charset="-122"/>
              </a:rPr>
              <a:t>  ~</a:t>
            </a:r>
            <a:r>
              <a:rPr lang="en-US" altLang="zh-CN" sz="1867" dirty="0" err="1">
                <a:solidFill>
                  <a:schemeClr val="tx1">
                    <a:lumMod val="75000"/>
                    <a:lumOff val="25000"/>
                  </a:schemeClr>
                </a:solidFill>
                <a:latin typeface="微软雅黑" pitchFamily="34" charset="-122"/>
                <a:ea typeface="微软雅黑" pitchFamily="34" charset="-122"/>
              </a:rPr>
              <a:t>linkList</a:t>
            </a:r>
            <a:r>
              <a:rPr lang="en-US" altLang="zh-CN" sz="1867" dirty="0">
                <a:solidFill>
                  <a:schemeClr val="tx1">
                    <a:lumMod val="75000"/>
                    <a:lumOff val="25000"/>
                  </a:schemeClr>
                </a:solidFill>
                <a:latin typeface="微软雅黑" pitchFamily="34" charset="-122"/>
                <a:ea typeface="微软雅黑" pitchFamily="34" charset="-122"/>
              </a:rPr>
              <a:t>()</a:t>
            </a:r>
            <a:endParaRPr lang="zh-CN" altLang="zh-CN" sz="1867" dirty="0">
              <a:solidFill>
                <a:schemeClr val="tx1">
                  <a:lumMod val="75000"/>
                  <a:lumOff val="25000"/>
                </a:schemeClr>
              </a:solidFill>
              <a:latin typeface="微软雅黑" pitchFamily="34" charset="-122"/>
              <a:ea typeface="微软雅黑" pitchFamily="34" charset="-122"/>
            </a:endParaRPr>
          </a:p>
          <a:p>
            <a:pPr marL="609570" indent="-609570" defTabSz="1625519">
              <a:lnSpc>
                <a:spcPct val="120000"/>
              </a:lnSpc>
              <a:spcBef>
                <a:spcPct val="20000"/>
              </a:spcBef>
              <a:defRPr/>
            </a:pPr>
            <a:r>
              <a:rPr lang="en-US" altLang="zh-CN" sz="1867" dirty="0">
                <a:solidFill>
                  <a:schemeClr val="tx1">
                    <a:lumMod val="75000"/>
                    <a:lumOff val="25000"/>
                  </a:schemeClr>
                </a:solidFill>
                <a:latin typeface="微软雅黑" pitchFamily="34" charset="-122"/>
                <a:ea typeface="微软雅黑" pitchFamily="34" charset="-122"/>
              </a:rPr>
              <a:t>{</a:t>
            </a:r>
            <a:endParaRPr lang="zh-CN" altLang="zh-CN" sz="1867" dirty="0">
              <a:solidFill>
                <a:schemeClr val="tx1">
                  <a:lumMod val="75000"/>
                  <a:lumOff val="25000"/>
                </a:schemeClr>
              </a:solidFill>
              <a:latin typeface="微软雅黑" pitchFamily="34" charset="-122"/>
              <a:ea typeface="微软雅黑" pitchFamily="34" charset="-122"/>
            </a:endParaRPr>
          </a:p>
          <a:p>
            <a:pPr marL="609570" indent="-609570" defTabSz="1625519">
              <a:lnSpc>
                <a:spcPct val="120000"/>
              </a:lnSpc>
              <a:spcBef>
                <a:spcPct val="20000"/>
              </a:spcBef>
              <a:defRPr/>
            </a:pPr>
            <a:r>
              <a:rPr lang="en-US" altLang="zh-CN" sz="1867" dirty="0">
                <a:solidFill>
                  <a:schemeClr val="tx1">
                    <a:lumMod val="75000"/>
                    <a:lumOff val="25000"/>
                  </a:schemeClr>
                </a:solidFill>
                <a:latin typeface="微软雅黑" pitchFamily="34" charset="-122"/>
                <a:ea typeface="微软雅黑" pitchFamily="34" charset="-122"/>
              </a:rPr>
              <a:t>       Node  *p = head, *q; </a:t>
            </a:r>
            <a:endParaRPr lang="zh-CN" altLang="zh-CN" sz="1867" dirty="0">
              <a:solidFill>
                <a:schemeClr val="tx1">
                  <a:lumMod val="75000"/>
                  <a:lumOff val="25000"/>
                </a:schemeClr>
              </a:solidFill>
              <a:latin typeface="微软雅黑" pitchFamily="34" charset="-122"/>
              <a:ea typeface="微软雅黑" pitchFamily="34" charset="-122"/>
            </a:endParaRPr>
          </a:p>
          <a:p>
            <a:pPr marL="609570" indent="-609570" defTabSz="1625519">
              <a:lnSpc>
                <a:spcPct val="120000"/>
              </a:lnSpc>
              <a:spcBef>
                <a:spcPct val="20000"/>
              </a:spcBef>
              <a:defRPr/>
            </a:pPr>
            <a:r>
              <a:rPr lang="en-US" altLang="zh-CN" sz="1867" dirty="0">
                <a:solidFill>
                  <a:schemeClr val="tx1">
                    <a:lumMod val="75000"/>
                    <a:lumOff val="25000"/>
                  </a:schemeClr>
                </a:solidFill>
                <a:latin typeface="微软雅黑" pitchFamily="34" charset="-122"/>
                <a:ea typeface="微软雅黑" pitchFamily="34" charset="-122"/>
              </a:rPr>
              <a:t>       while ( p != NULL) { </a:t>
            </a:r>
            <a:endParaRPr lang="zh-CN" altLang="zh-CN" sz="1867" dirty="0">
              <a:solidFill>
                <a:schemeClr val="tx1">
                  <a:lumMod val="75000"/>
                  <a:lumOff val="25000"/>
                </a:schemeClr>
              </a:solidFill>
              <a:latin typeface="微软雅黑" pitchFamily="34" charset="-122"/>
              <a:ea typeface="微软雅黑" pitchFamily="34" charset="-122"/>
            </a:endParaRPr>
          </a:p>
          <a:p>
            <a:pPr marL="609570" indent="-609570" defTabSz="1625519">
              <a:lnSpc>
                <a:spcPct val="120000"/>
              </a:lnSpc>
              <a:spcBef>
                <a:spcPct val="20000"/>
              </a:spcBef>
              <a:defRPr/>
            </a:pPr>
            <a:r>
              <a:rPr lang="en-US" altLang="zh-CN" sz="1867" dirty="0">
                <a:solidFill>
                  <a:schemeClr val="tx1">
                    <a:lumMod val="75000"/>
                    <a:lumOff val="25000"/>
                  </a:schemeClr>
                </a:solidFill>
                <a:latin typeface="微软雅黑" pitchFamily="34" charset="-122"/>
                <a:ea typeface="微软雅黑" pitchFamily="34" charset="-122"/>
              </a:rPr>
              <a:t>               q = p-&gt;next; </a:t>
            </a:r>
            <a:endParaRPr lang="zh-CN" altLang="zh-CN" sz="1867" dirty="0">
              <a:solidFill>
                <a:schemeClr val="tx1">
                  <a:lumMod val="75000"/>
                  <a:lumOff val="25000"/>
                </a:schemeClr>
              </a:solidFill>
              <a:latin typeface="微软雅黑" pitchFamily="34" charset="-122"/>
              <a:ea typeface="微软雅黑" pitchFamily="34" charset="-122"/>
            </a:endParaRPr>
          </a:p>
          <a:p>
            <a:pPr marL="609570" indent="-609570" defTabSz="1625519">
              <a:lnSpc>
                <a:spcPct val="120000"/>
              </a:lnSpc>
              <a:spcBef>
                <a:spcPct val="20000"/>
              </a:spcBef>
              <a:defRPr/>
            </a:pPr>
            <a:r>
              <a:rPr lang="en-US" altLang="zh-CN" sz="1867" dirty="0">
                <a:solidFill>
                  <a:schemeClr val="tx1">
                    <a:lumMod val="75000"/>
                    <a:lumOff val="25000"/>
                  </a:schemeClr>
                </a:solidFill>
                <a:latin typeface="微软雅黑" pitchFamily="34" charset="-122"/>
                <a:ea typeface="微软雅黑" pitchFamily="34" charset="-122"/>
              </a:rPr>
              <a:t>               delete p; </a:t>
            </a:r>
            <a:endParaRPr lang="zh-CN" altLang="zh-CN" sz="1867" dirty="0">
              <a:solidFill>
                <a:schemeClr val="tx1">
                  <a:lumMod val="75000"/>
                  <a:lumOff val="25000"/>
                </a:schemeClr>
              </a:solidFill>
              <a:latin typeface="微软雅黑" pitchFamily="34" charset="-122"/>
              <a:ea typeface="微软雅黑" pitchFamily="34" charset="-122"/>
            </a:endParaRPr>
          </a:p>
          <a:p>
            <a:pPr marL="609570" indent="-609570" defTabSz="1625519">
              <a:lnSpc>
                <a:spcPct val="120000"/>
              </a:lnSpc>
              <a:spcBef>
                <a:spcPct val="20000"/>
              </a:spcBef>
              <a:defRPr/>
            </a:pPr>
            <a:r>
              <a:rPr lang="en-US" altLang="zh-CN" sz="1867" dirty="0">
                <a:solidFill>
                  <a:schemeClr val="tx1">
                    <a:lumMod val="75000"/>
                    <a:lumOff val="25000"/>
                  </a:schemeClr>
                </a:solidFill>
                <a:latin typeface="微软雅黑" pitchFamily="34" charset="-122"/>
                <a:ea typeface="微软雅黑" pitchFamily="34" charset="-122"/>
              </a:rPr>
              <a:t>                p = q;</a:t>
            </a:r>
            <a:endParaRPr lang="zh-CN" altLang="zh-CN" sz="1867" dirty="0">
              <a:solidFill>
                <a:schemeClr val="tx1">
                  <a:lumMod val="75000"/>
                  <a:lumOff val="25000"/>
                </a:schemeClr>
              </a:solidFill>
              <a:latin typeface="微软雅黑" pitchFamily="34" charset="-122"/>
              <a:ea typeface="微软雅黑" pitchFamily="34" charset="-122"/>
            </a:endParaRPr>
          </a:p>
          <a:p>
            <a:pPr marL="609570" indent="-609570" defTabSz="1625519">
              <a:lnSpc>
                <a:spcPct val="120000"/>
              </a:lnSpc>
              <a:spcBef>
                <a:spcPct val="20000"/>
              </a:spcBef>
              <a:defRPr/>
            </a:pPr>
            <a:r>
              <a:rPr lang="en-US" altLang="zh-CN" sz="1867" dirty="0">
                <a:solidFill>
                  <a:schemeClr val="tx1">
                    <a:lumMod val="75000"/>
                    <a:lumOff val="25000"/>
                  </a:schemeClr>
                </a:solidFill>
                <a:latin typeface="微软雅黑" pitchFamily="34" charset="-122"/>
                <a:ea typeface="微软雅黑" pitchFamily="34" charset="-122"/>
              </a:rPr>
              <a:t>       }   </a:t>
            </a:r>
            <a:endParaRPr lang="zh-CN" altLang="zh-CN" sz="1867" dirty="0">
              <a:solidFill>
                <a:schemeClr val="tx1">
                  <a:lumMod val="75000"/>
                  <a:lumOff val="25000"/>
                </a:schemeClr>
              </a:solidFill>
              <a:latin typeface="微软雅黑" pitchFamily="34" charset="-122"/>
              <a:ea typeface="微软雅黑" pitchFamily="34" charset="-122"/>
            </a:endParaRPr>
          </a:p>
          <a:p>
            <a:pPr marL="609570" indent="-609570" defTabSz="1625519">
              <a:lnSpc>
                <a:spcPct val="120000"/>
              </a:lnSpc>
              <a:spcBef>
                <a:spcPct val="20000"/>
              </a:spcBef>
              <a:defRPr/>
            </a:pPr>
            <a:r>
              <a:rPr lang="en-US" altLang="zh-CN" sz="1867" dirty="0">
                <a:solidFill>
                  <a:schemeClr val="tx1">
                    <a:lumMod val="75000"/>
                    <a:lumOff val="25000"/>
                  </a:schemeClr>
                </a:solidFill>
                <a:latin typeface="微软雅黑" pitchFamily="34" charset="-122"/>
                <a:ea typeface="微软雅黑" pitchFamily="34" charset="-122"/>
              </a:rPr>
              <a:t>}</a:t>
            </a:r>
            <a:endParaRPr lang="zh-CN" altLang="zh-CN" sz="1867" dirty="0"/>
          </a:p>
        </p:txBody>
      </p:sp>
      <p:sp>
        <p:nvSpPr>
          <p:cNvPr id="6" name="矩形 5"/>
          <p:cNvSpPr/>
          <p:nvPr/>
        </p:nvSpPr>
        <p:spPr>
          <a:xfrm>
            <a:off x="6477000" y="1285875"/>
            <a:ext cx="5410200" cy="2103589"/>
          </a:xfrm>
          <a:prstGeom prst="rect">
            <a:avLst/>
          </a:prstGeom>
        </p:spPr>
        <p:txBody>
          <a:bodyPr wrap="square">
            <a:spAutoFit/>
          </a:bodyPr>
          <a:lstStyle/>
          <a:p>
            <a:pPr lvl="0"/>
            <a:r>
              <a:rPr lang="en-US" altLang="zh-CN" sz="1867" dirty="0">
                <a:latin typeface="微软雅黑" pitchFamily="34" charset="-122"/>
                <a:ea typeface="微软雅黑" pitchFamily="34" charset="-122"/>
                <a:cs typeface="Courier New" pitchFamily="49" charset="0"/>
              </a:rPr>
              <a:t>void </a:t>
            </a:r>
            <a:r>
              <a:rPr lang="en-US" altLang="zh-CN" sz="1867" dirty="0" err="1">
                <a:latin typeface="微软雅黑" pitchFamily="34" charset="-122"/>
                <a:ea typeface="微软雅黑" pitchFamily="34" charset="-122"/>
                <a:cs typeface="Courier New" pitchFamily="49" charset="0"/>
              </a:rPr>
              <a:t>push_back</a:t>
            </a:r>
            <a:r>
              <a:rPr lang="en-US" altLang="zh-CN" sz="1867" dirty="0">
                <a:latin typeface="微软雅黑" pitchFamily="34" charset="-122"/>
                <a:ea typeface="微软雅黑" pitchFamily="34" charset="-122"/>
                <a:cs typeface="Courier New" pitchFamily="49" charset="0"/>
              </a:rPr>
              <a:t>(const </a:t>
            </a:r>
            <a:r>
              <a:rPr lang="en-US" altLang="zh-CN" sz="1867" dirty="0" err="1">
                <a:latin typeface="微软雅黑" pitchFamily="34" charset="-122"/>
                <a:ea typeface="微软雅黑" pitchFamily="34" charset="-122"/>
                <a:cs typeface="Courier New" pitchFamily="49" charset="0"/>
              </a:rPr>
              <a:t>elemType</a:t>
            </a:r>
            <a:r>
              <a:rPr lang="en-US" altLang="zh-CN" sz="1867" dirty="0">
                <a:latin typeface="微软雅黑" pitchFamily="34" charset="-122"/>
                <a:ea typeface="微软雅黑" pitchFamily="34" charset="-122"/>
                <a:cs typeface="Courier New" pitchFamily="49" charset="0"/>
              </a:rPr>
              <a:t> &amp;x)</a:t>
            </a:r>
            <a:endParaRPr lang="en-US" altLang="zh-CN" sz="1867" dirty="0">
              <a:latin typeface="微软雅黑" pitchFamily="34" charset="-122"/>
              <a:ea typeface="微软雅黑" pitchFamily="34" charset="-122"/>
              <a:cs typeface="宋体" pitchFamily="2" charset="-122"/>
            </a:endParaRPr>
          </a:p>
          <a:p>
            <a:pPr lvl="0" eaLnBrk="0" hangingPunct="0"/>
            <a:r>
              <a:rPr lang="en-US" altLang="zh-CN" sz="1867" dirty="0">
                <a:latin typeface="微软雅黑" pitchFamily="34" charset="-122"/>
                <a:ea typeface="微软雅黑" pitchFamily="34" charset="-122"/>
                <a:cs typeface="Courier New" pitchFamily="49" charset="0"/>
              </a:rPr>
              <a:t>{</a:t>
            </a:r>
            <a:endParaRPr lang="en-US" altLang="zh-CN" sz="1867" dirty="0">
              <a:latin typeface="微软雅黑" pitchFamily="34" charset="-122"/>
              <a:ea typeface="微软雅黑" pitchFamily="34" charset="-122"/>
              <a:cs typeface="宋体" pitchFamily="2" charset="-122"/>
            </a:endParaRPr>
          </a:p>
          <a:p>
            <a:pPr lvl="0" eaLnBrk="0" hangingPunct="0"/>
            <a:r>
              <a:rPr lang="en-US" altLang="zh-CN" sz="1867" dirty="0">
                <a:latin typeface="微软雅黑" pitchFamily="34" charset="-122"/>
                <a:ea typeface="微软雅黑" pitchFamily="34" charset="-122"/>
                <a:cs typeface="Courier New" pitchFamily="49" charset="0"/>
              </a:rPr>
              <a:t>    Node *p = new Node(x, tail-&gt;</a:t>
            </a:r>
            <a:r>
              <a:rPr lang="en-US" altLang="zh-CN" sz="1867" dirty="0" err="1">
                <a:latin typeface="微软雅黑" pitchFamily="34" charset="-122"/>
                <a:ea typeface="微软雅黑" pitchFamily="34" charset="-122"/>
                <a:cs typeface="Courier New" pitchFamily="49" charset="0"/>
              </a:rPr>
              <a:t>prev</a:t>
            </a:r>
            <a:r>
              <a:rPr lang="en-US" altLang="zh-CN" sz="1867" dirty="0">
                <a:latin typeface="微软雅黑" pitchFamily="34" charset="-122"/>
                <a:ea typeface="微软雅黑" pitchFamily="34" charset="-122"/>
                <a:cs typeface="Courier New" pitchFamily="49" charset="0"/>
              </a:rPr>
              <a:t>, tail);</a:t>
            </a:r>
          </a:p>
          <a:p>
            <a:pPr lvl="0" eaLnBrk="0" hangingPunct="0"/>
            <a:endParaRPr lang="en-US" altLang="zh-CN" sz="1867" dirty="0">
              <a:latin typeface="微软雅黑" pitchFamily="34" charset="-122"/>
              <a:ea typeface="微软雅黑" pitchFamily="34" charset="-122"/>
              <a:cs typeface="宋体" pitchFamily="2" charset="-122"/>
            </a:endParaRPr>
          </a:p>
          <a:p>
            <a:pPr lvl="0" eaLnBrk="0" hangingPunct="0"/>
            <a:r>
              <a:rPr lang="en-US" altLang="zh-CN" sz="1867" dirty="0">
                <a:latin typeface="微软雅黑" pitchFamily="34" charset="-122"/>
                <a:ea typeface="微软雅黑" pitchFamily="34" charset="-122"/>
                <a:cs typeface="Courier New" pitchFamily="49" charset="0"/>
              </a:rPr>
              <a:t>    tail-&gt;</a:t>
            </a:r>
            <a:r>
              <a:rPr lang="en-US" altLang="zh-CN" sz="1867" dirty="0" err="1">
                <a:latin typeface="微软雅黑" pitchFamily="34" charset="-122"/>
                <a:ea typeface="微软雅黑" pitchFamily="34" charset="-122"/>
                <a:cs typeface="Courier New" pitchFamily="49" charset="0"/>
              </a:rPr>
              <a:t>prev</a:t>
            </a:r>
            <a:r>
              <a:rPr lang="en-US" altLang="zh-CN" sz="1867" dirty="0">
                <a:latin typeface="微软雅黑" pitchFamily="34" charset="-122"/>
                <a:ea typeface="微软雅黑" pitchFamily="34" charset="-122"/>
                <a:cs typeface="Courier New" pitchFamily="49" charset="0"/>
              </a:rPr>
              <a:t>-&gt;next = p;</a:t>
            </a:r>
            <a:endParaRPr lang="en-US" altLang="zh-CN" sz="1867" dirty="0">
              <a:latin typeface="微软雅黑" pitchFamily="34" charset="-122"/>
              <a:ea typeface="微软雅黑" pitchFamily="34" charset="-122"/>
              <a:cs typeface="宋体" pitchFamily="2" charset="-122"/>
            </a:endParaRPr>
          </a:p>
          <a:p>
            <a:pPr lvl="0" eaLnBrk="0" hangingPunct="0"/>
            <a:r>
              <a:rPr lang="en-US" altLang="zh-CN" sz="1867" dirty="0">
                <a:latin typeface="微软雅黑" pitchFamily="34" charset="-122"/>
                <a:ea typeface="微软雅黑" pitchFamily="34" charset="-122"/>
                <a:cs typeface="Courier New" pitchFamily="49" charset="0"/>
              </a:rPr>
              <a:t>    tail-&gt;</a:t>
            </a:r>
            <a:r>
              <a:rPr lang="en-US" altLang="zh-CN" sz="1867" dirty="0" err="1">
                <a:latin typeface="微软雅黑" pitchFamily="34" charset="-122"/>
                <a:ea typeface="微软雅黑" pitchFamily="34" charset="-122"/>
                <a:cs typeface="Courier New" pitchFamily="49" charset="0"/>
              </a:rPr>
              <a:t>prev</a:t>
            </a:r>
            <a:r>
              <a:rPr lang="en-US" altLang="zh-CN" sz="1867" dirty="0">
                <a:latin typeface="微软雅黑" pitchFamily="34" charset="-122"/>
                <a:ea typeface="微软雅黑" pitchFamily="34" charset="-122"/>
                <a:cs typeface="Courier New" pitchFamily="49" charset="0"/>
              </a:rPr>
              <a:t> = p;</a:t>
            </a:r>
            <a:endParaRPr lang="en-US" altLang="zh-CN" sz="1867" dirty="0">
              <a:latin typeface="微软雅黑" pitchFamily="34" charset="-122"/>
              <a:ea typeface="微软雅黑" pitchFamily="34" charset="-122"/>
              <a:cs typeface="宋体" pitchFamily="2" charset="-122"/>
            </a:endParaRPr>
          </a:p>
          <a:p>
            <a:pPr lvl="0" eaLnBrk="0" hangingPunct="0"/>
            <a:r>
              <a:rPr lang="en-US" altLang="zh-CN" sz="1867" dirty="0">
                <a:latin typeface="微软雅黑" pitchFamily="34" charset="-122"/>
                <a:ea typeface="微软雅黑" pitchFamily="34" charset="-122"/>
                <a:cs typeface="Courier New" pitchFamily="49" charset="0"/>
              </a:rPr>
              <a:t>}</a:t>
            </a:r>
            <a:endParaRPr lang="en-US" altLang="zh-CN" sz="1867" dirty="0">
              <a:latin typeface="微软雅黑" pitchFamily="34" charset="-122"/>
              <a:ea typeface="微软雅黑" pitchFamily="34" charset="-122"/>
              <a:cs typeface="宋体" pitchFamily="2" charset="-122"/>
            </a:endParaRPr>
          </a:p>
        </p:txBody>
      </p:sp>
    </p:spTree>
  </p:cSld>
  <p:clrMapOvr>
    <a:masterClrMapping/>
  </p:clrMapOvr>
  <p:transition spd="med">
    <p:fade/>
  </p:transition>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8674" name="Rectangle 2"/>
          <p:cNvSpPr>
            <a:spLocks noGrp="1" noChangeArrowheads="1"/>
          </p:cNvSpPr>
          <p:nvPr>
            <p:ph type="title"/>
          </p:nvPr>
        </p:nvSpPr>
        <p:spPr/>
        <p:txBody>
          <a:bodyPr/>
          <a:lstStyle/>
          <a:p>
            <a:pPr eaLnBrk="1" hangingPunct="1">
              <a:defRPr/>
            </a:pPr>
            <a:r>
              <a:rPr lang="zh-CN" altLang="en-US" dirty="0"/>
              <a:t>类定义</a:t>
            </a:r>
            <a:endParaRPr lang="en-US" altLang="zh-CN" dirty="0"/>
          </a:p>
        </p:txBody>
      </p:sp>
      <p:sp>
        <p:nvSpPr>
          <p:cNvPr id="519171" name="Rectangle 3"/>
          <p:cNvSpPr>
            <a:spLocks noGrp="1" noChangeArrowheads="1"/>
          </p:cNvSpPr>
          <p:nvPr>
            <p:ph idx="4294967295"/>
          </p:nvPr>
        </p:nvSpPr>
        <p:spPr>
          <a:xfrm>
            <a:off x="1336675" y="1343025"/>
            <a:ext cx="10855325" cy="5016500"/>
          </a:xfrm>
        </p:spPr>
        <p:txBody>
          <a:bodyPr>
            <a:normAutofit/>
          </a:bodyPr>
          <a:lstStyle/>
          <a:p>
            <a:r>
              <a:rPr lang="en-US" altLang="zh-CN" sz="1867" dirty="0"/>
              <a:t>class </a:t>
            </a:r>
            <a:r>
              <a:rPr lang="en-US" altLang="zh-CN" sz="1867" dirty="0" err="1"/>
              <a:t>Itr</a:t>
            </a:r>
            <a:r>
              <a:rPr lang="en-US" altLang="zh-CN" sz="1867" dirty="0"/>
              <a:t> {</a:t>
            </a:r>
            <a:endParaRPr lang="zh-CN" altLang="zh-CN" sz="1867" dirty="0"/>
          </a:p>
          <a:p>
            <a:r>
              <a:rPr lang="en-US" altLang="zh-CN" sz="1867" dirty="0"/>
              <a:t>          Node  *current;    // </a:t>
            </a:r>
            <a:r>
              <a:rPr lang="zh-CN" altLang="zh-CN" sz="1867" dirty="0"/>
              <a:t>指向当前对象的位置</a:t>
            </a:r>
          </a:p>
          <a:p>
            <a:r>
              <a:rPr lang="en-US" altLang="zh-CN" sz="1867" dirty="0"/>
              <a:t>public:</a:t>
            </a:r>
            <a:endParaRPr lang="zh-CN" altLang="zh-CN" sz="1867" dirty="0"/>
          </a:p>
          <a:p>
            <a:r>
              <a:rPr lang="en-US" altLang="zh-CN" sz="1867" dirty="0"/>
              <a:t>          </a:t>
            </a:r>
            <a:r>
              <a:rPr lang="en-US" altLang="zh-CN" sz="1867" dirty="0" err="1"/>
              <a:t>Itr</a:t>
            </a:r>
            <a:r>
              <a:rPr lang="en-US" altLang="zh-CN" sz="1867" dirty="0"/>
              <a:t>(Node *p = NULL) { current = p;  }</a:t>
            </a:r>
            <a:endParaRPr lang="zh-CN" altLang="zh-CN" sz="1867" dirty="0"/>
          </a:p>
          <a:p>
            <a:r>
              <a:rPr lang="en-US" altLang="zh-CN" sz="1867" dirty="0"/>
              <a:t>          const </a:t>
            </a:r>
            <a:r>
              <a:rPr lang="en-US" altLang="zh-CN" sz="1867" dirty="0" err="1"/>
              <a:t>elemType</a:t>
            </a:r>
            <a:r>
              <a:rPr lang="en-US" altLang="zh-CN" sz="1867" dirty="0"/>
              <a:t> &amp;operator*() const {return current-&gt;data;}</a:t>
            </a:r>
            <a:endParaRPr lang="zh-CN" altLang="zh-CN" sz="1867" dirty="0"/>
          </a:p>
          <a:p>
            <a:r>
              <a:rPr lang="en-US" altLang="zh-CN" sz="1867" dirty="0"/>
              <a:t>          void operator++() {current = current-&gt;next; }</a:t>
            </a:r>
            <a:endParaRPr lang="zh-CN" altLang="zh-CN" sz="1867" dirty="0"/>
          </a:p>
          <a:p>
            <a:r>
              <a:rPr lang="en-US" altLang="zh-CN" sz="1867" dirty="0"/>
              <a:t>	  </a:t>
            </a:r>
            <a:r>
              <a:rPr lang="en-US" altLang="zh-CN" sz="1867" dirty="0" err="1"/>
              <a:t>bool</a:t>
            </a:r>
            <a:r>
              <a:rPr lang="en-US" altLang="zh-CN" sz="1867" dirty="0"/>
              <a:t> operator!=(const </a:t>
            </a:r>
            <a:r>
              <a:rPr lang="en-US" altLang="zh-CN" sz="1867" dirty="0" err="1"/>
              <a:t>Itr</a:t>
            </a:r>
            <a:r>
              <a:rPr lang="en-US" altLang="zh-CN" sz="1867" dirty="0"/>
              <a:t> &amp;p) const { return </a:t>
            </a:r>
            <a:r>
              <a:rPr lang="en-US" altLang="zh-CN" sz="1867" dirty="0" err="1"/>
              <a:t>p.current</a:t>
            </a:r>
            <a:r>
              <a:rPr lang="en-US" altLang="zh-CN" sz="1867" dirty="0"/>
              <a:t> != current; }</a:t>
            </a:r>
            <a:endParaRPr lang="zh-CN" altLang="zh-CN" sz="1867" dirty="0"/>
          </a:p>
          <a:p>
            <a:r>
              <a:rPr lang="en-US" altLang="zh-CN" sz="1867" dirty="0"/>
              <a:t> </a:t>
            </a:r>
            <a:endParaRPr lang="zh-CN" altLang="zh-CN" sz="1867" dirty="0"/>
          </a:p>
          <a:p>
            <a:r>
              <a:rPr lang="en-US" altLang="zh-CN" sz="1867" dirty="0"/>
              <a:t>         friend class </a:t>
            </a:r>
            <a:r>
              <a:rPr lang="en-US" altLang="zh-CN" sz="1867" dirty="0" err="1"/>
              <a:t>linkList</a:t>
            </a:r>
            <a:r>
              <a:rPr lang="en-US" altLang="zh-CN" sz="1867" dirty="0"/>
              <a:t>&lt;</a:t>
            </a:r>
            <a:r>
              <a:rPr lang="en-US" altLang="zh-CN" sz="1867" dirty="0" err="1"/>
              <a:t>elemType</a:t>
            </a:r>
            <a:r>
              <a:rPr lang="en-US" altLang="zh-CN" sz="1867" dirty="0"/>
              <a:t>&gt;;</a:t>
            </a:r>
            <a:endParaRPr lang="zh-CN" altLang="zh-CN" sz="1867" dirty="0"/>
          </a:p>
          <a:p>
            <a:r>
              <a:rPr lang="en-US" altLang="zh-CN" sz="1867" dirty="0"/>
              <a:t>    }; </a:t>
            </a:r>
            <a:endParaRPr lang="zh-CN" altLang="zh-CN" sz="1867" dirty="0"/>
          </a:p>
        </p:txBody>
      </p:sp>
      <p:sp>
        <p:nvSpPr>
          <p:cNvPr id="4" name="灯片编号占位符 3"/>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365</a:t>
            </a:fld>
            <a:endParaRPr kumimoji="0" lang="en-US"/>
          </a:p>
        </p:txBody>
      </p:sp>
    </p:spTree>
  </p:cSld>
  <p:clrMapOvr>
    <a:masterClrMapping/>
  </p:clrMapOvr>
  <p:transition spd="med">
    <p:fade/>
  </p:transition>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8674" name="Rectangle 2"/>
          <p:cNvSpPr>
            <a:spLocks noGrp="1" noChangeArrowheads="1"/>
          </p:cNvSpPr>
          <p:nvPr>
            <p:ph type="title"/>
          </p:nvPr>
        </p:nvSpPr>
        <p:spPr/>
        <p:txBody>
          <a:bodyPr/>
          <a:lstStyle/>
          <a:p>
            <a:pPr eaLnBrk="1" hangingPunct="1">
              <a:defRPr/>
            </a:pPr>
            <a:r>
              <a:rPr lang="zh-CN" altLang="en-US" dirty="0"/>
              <a:t>类定义</a:t>
            </a:r>
            <a:endParaRPr lang="en-US" altLang="zh-CN" dirty="0"/>
          </a:p>
        </p:txBody>
      </p:sp>
      <p:sp>
        <p:nvSpPr>
          <p:cNvPr id="519171" name="Rectangle 3"/>
          <p:cNvSpPr>
            <a:spLocks noGrp="1" noChangeArrowheads="1"/>
          </p:cNvSpPr>
          <p:nvPr>
            <p:ph idx="4294967295"/>
          </p:nvPr>
        </p:nvSpPr>
        <p:spPr>
          <a:xfrm>
            <a:off x="0" y="1171575"/>
            <a:ext cx="11044238" cy="5187950"/>
          </a:xfrm>
        </p:spPr>
        <p:txBody>
          <a:bodyPr>
            <a:normAutofit/>
          </a:bodyPr>
          <a:lstStyle/>
          <a:p>
            <a:pPr>
              <a:lnSpc>
                <a:spcPct val="150000"/>
              </a:lnSpc>
              <a:spcBef>
                <a:spcPts val="0"/>
              </a:spcBef>
            </a:pPr>
            <a:r>
              <a:rPr lang="zh-CN" altLang="zh-CN" sz="1867" dirty="0"/>
              <a:t> </a:t>
            </a:r>
            <a:r>
              <a:rPr lang="en-US" altLang="zh-CN" sz="1867" dirty="0"/>
              <a:t>void insert(</a:t>
            </a:r>
            <a:r>
              <a:rPr lang="en-US" altLang="zh-CN" sz="1867" dirty="0" err="1"/>
              <a:t>Itr</a:t>
            </a:r>
            <a:r>
              <a:rPr lang="en-US" altLang="zh-CN" sz="1867" dirty="0"/>
              <a:t> &amp;p, const </a:t>
            </a:r>
            <a:r>
              <a:rPr lang="en-US" altLang="zh-CN" sz="1867" dirty="0" err="1"/>
              <a:t>elemType</a:t>
            </a:r>
            <a:r>
              <a:rPr lang="en-US" altLang="zh-CN" sz="1867" dirty="0"/>
              <a:t> &amp;x) </a:t>
            </a:r>
            <a:endParaRPr lang="zh-CN" altLang="zh-CN" sz="1867" dirty="0"/>
          </a:p>
          <a:p>
            <a:pPr>
              <a:lnSpc>
                <a:spcPct val="150000"/>
              </a:lnSpc>
              <a:spcBef>
                <a:spcPts val="0"/>
              </a:spcBef>
            </a:pPr>
            <a:r>
              <a:rPr lang="en-US" altLang="zh-CN" sz="1867" dirty="0"/>
              <a:t>{</a:t>
            </a:r>
            <a:endParaRPr lang="zh-CN" altLang="zh-CN" sz="1867" dirty="0"/>
          </a:p>
          <a:p>
            <a:pPr>
              <a:lnSpc>
                <a:spcPct val="150000"/>
              </a:lnSpc>
              <a:spcBef>
                <a:spcPts val="0"/>
              </a:spcBef>
            </a:pPr>
            <a:r>
              <a:rPr lang="en-US" altLang="zh-CN" sz="1867" dirty="0"/>
              <a:t>          Node *</a:t>
            </a:r>
            <a:r>
              <a:rPr lang="en-US" altLang="zh-CN" sz="1867" dirty="0" err="1"/>
              <a:t>tmp</a:t>
            </a:r>
            <a:r>
              <a:rPr lang="en-US" altLang="zh-CN" sz="1867" dirty="0"/>
              <a:t> = new Node (x, </a:t>
            </a:r>
            <a:r>
              <a:rPr lang="en-US" altLang="zh-CN" sz="1867" dirty="0" err="1"/>
              <a:t>p.current</a:t>
            </a:r>
            <a:r>
              <a:rPr lang="en-US" altLang="zh-CN" sz="1867" dirty="0"/>
              <a:t>-&gt;</a:t>
            </a:r>
            <a:r>
              <a:rPr lang="en-US" altLang="zh-CN" sz="1867" dirty="0" err="1"/>
              <a:t>prev</a:t>
            </a:r>
            <a:r>
              <a:rPr lang="en-US" altLang="zh-CN" sz="1867" dirty="0"/>
              <a:t>, </a:t>
            </a:r>
            <a:r>
              <a:rPr lang="en-US" altLang="zh-CN" sz="1867" dirty="0" err="1"/>
              <a:t>p.current</a:t>
            </a:r>
            <a:r>
              <a:rPr lang="en-US" altLang="zh-CN" sz="1867" dirty="0"/>
              <a:t> );</a:t>
            </a:r>
          </a:p>
          <a:p>
            <a:pPr>
              <a:lnSpc>
                <a:spcPct val="150000"/>
              </a:lnSpc>
              <a:spcBef>
                <a:spcPts val="0"/>
              </a:spcBef>
            </a:pPr>
            <a:endParaRPr lang="zh-CN" altLang="zh-CN" sz="1867" dirty="0"/>
          </a:p>
          <a:p>
            <a:pPr>
              <a:lnSpc>
                <a:spcPct val="150000"/>
              </a:lnSpc>
              <a:spcBef>
                <a:spcPts val="0"/>
              </a:spcBef>
            </a:pPr>
            <a:r>
              <a:rPr lang="en-US" altLang="zh-CN" sz="1867" dirty="0"/>
              <a:t>           </a:t>
            </a:r>
            <a:r>
              <a:rPr lang="en-US" altLang="zh-CN" sz="1867" dirty="0" err="1"/>
              <a:t>p.current</a:t>
            </a:r>
            <a:r>
              <a:rPr lang="en-US" altLang="zh-CN" sz="1867" dirty="0"/>
              <a:t>-&gt;</a:t>
            </a:r>
            <a:r>
              <a:rPr lang="en-US" altLang="zh-CN" sz="1867" dirty="0" err="1"/>
              <a:t>prev</a:t>
            </a:r>
            <a:r>
              <a:rPr lang="en-US" altLang="zh-CN" sz="1867" dirty="0"/>
              <a:t>-&gt;next = </a:t>
            </a:r>
            <a:r>
              <a:rPr lang="en-US" altLang="zh-CN" sz="1867" dirty="0" err="1"/>
              <a:t>tmp</a:t>
            </a:r>
            <a:r>
              <a:rPr lang="en-US" altLang="zh-CN" sz="1867" dirty="0"/>
              <a:t>;</a:t>
            </a:r>
            <a:endParaRPr lang="zh-CN" altLang="zh-CN" sz="1867" dirty="0"/>
          </a:p>
          <a:p>
            <a:pPr>
              <a:lnSpc>
                <a:spcPct val="150000"/>
              </a:lnSpc>
              <a:spcBef>
                <a:spcPts val="0"/>
              </a:spcBef>
            </a:pPr>
            <a:r>
              <a:rPr lang="en-US" altLang="zh-CN" sz="1867" dirty="0"/>
              <a:t>	    </a:t>
            </a:r>
            <a:r>
              <a:rPr lang="en-US" altLang="zh-CN" sz="1867" dirty="0" err="1"/>
              <a:t>p.current</a:t>
            </a:r>
            <a:r>
              <a:rPr lang="en-US" altLang="zh-CN" sz="1867" dirty="0"/>
              <a:t>-&gt;</a:t>
            </a:r>
            <a:r>
              <a:rPr lang="en-US" altLang="zh-CN" sz="1867" dirty="0" err="1"/>
              <a:t>prev</a:t>
            </a:r>
            <a:r>
              <a:rPr lang="en-US" altLang="zh-CN" sz="1867" dirty="0"/>
              <a:t> = </a:t>
            </a:r>
            <a:r>
              <a:rPr lang="en-US" altLang="zh-CN" sz="1867" dirty="0" err="1"/>
              <a:t>tmp</a:t>
            </a:r>
            <a:r>
              <a:rPr lang="en-US" altLang="zh-CN" sz="1867" dirty="0"/>
              <a:t>;</a:t>
            </a:r>
            <a:endParaRPr lang="zh-CN" altLang="zh-CN" sz="1867" dirty="0"/>
          </a:p>
          <a:p>
            <a:pPr>
              <a:lnSpc>
                <a:spcPct val="150000"/>
              </a:lnSpc>
              <a:spcBef>
                <a:spcPts val="0"/>
              </a:spcBef>
            </a:pPr>
            <a:r>
              <a:rPr lang="en-US" altLang="zh-CN" sz="1867" dirty="0"/>
              <a:t>	    </a:t>
            </a:r>
            <a:r>
              <a:rPr lang="en-US" altLang="zh-CN" sz="1867" dirty="0" err="1"/>
              <a:t>p.current</a:t>
            </a:r>
            <a:r>
              <a:rPr lang="en-US" altLang="zh-CN" sz="1867" dirty="0"/>
              <a:t> = </a:t>
            </a:r>
            <a:r>
              <a:rPr lang="en-US" altLang="zh-CN" sz="1867" dirty="0" err="1"/>
              <a:t>tmp</a:t>
            </a:r>
            <a:r>
              <a:rPr lang="en-US" altLang="zh-CN" sz="1867" dirty="0"/>
              <a:t>;</a:t>
            </a:r>
            <a:endParaRPr lang="zh-CN" altLang="zh-CN" sz="1867" dirty="0"/>
          </a:p>
          <a:p>
            <a:pPr>
              <a:lnSpc>
                <a:spcPct val="150000"/>
              </a:lnSpc>
              <a:spcBef>
                <a:spcPts val="0"/>
              </a:spcBef>
            </a:pPr>
            <a:r>
              <a:rPr lang="en-US" altLang="zh-CN" sz="1867" dirty="0"/>
              <a:t>}</a:t>
            </a:r>
            <a:endParaRPr lang="zh-CN" altLang="zh-CN" sz="1867" dirty="0"/>
          </a:p>
        </p:txBody>
      </p:sp>
      <p:sp>
        <p:nvSpPr>
          <p:cNvPr id="4" name="灯片编号占位符 3"/>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366</a:t>
            </a:fld>
            <a:endParaRPr kumimoji="0" lang="en-US"/>
          </a:p>
        </p:txBody>
      </p:sp>
    </p:spTree>
  </p:cSld>
  <p:clrMapOvr>
    <a:masterClrMapping/>
  </p:clrMapOvr>
  <p:transition spd="med">
    <p:fade/>
  </p:transition>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8674" name="Rectangle 2"/>
          <p:cNvSpPr>
            <a:spLocks noGrp="1" noChangeArrowheads="1"/>
          </p:cNvSpPr>
          <p:nvPr>
            <p:ph type="title"/>
          </p:nvPr>
        </p:nvSpPr>
        <p:spPr/>
        <p:txBody>
          <a:bodyPr/>
          <a:lstStyle/>
          <a:p>
            <a:pPr eaLnBrk="1" hangingPunct="1">
              <a:defRPr/>
            </a:pPr>
            <a:r>
              <a:rPr lang="zh-CN" altLang="en-US" dirty="0"/>
              <a:t>类定义</a:t>
            </a:r>
            <a:endParaRPr lang="en-US" altLang="zh-CN" dirty="0"/>
          </a:p>
        </p:txBody>
      </p:sp>
      <p:sp>
        <p:nvSpPr>
          <p:cNvPr id="519171" name="Rectangle 3"/>
          <p:cNvSpPr>
            <a:spLocks noGrp="1" noChangeArrowheads="1"/>
          </p:cNvSpPr>
          <p:nvPr>
            <p:ph idx="4294967295"/>
          </p:nvPr>
        </p:nvSpPr>
        <p:spPr>
          <a:xfrm>
            <a:off x="0" y="1171575"/>
            <a:ext cx="11044238" cy="5187950"/>
          </a:xfrm>
        </p:spPr>
        <p:txBody>
          <a:bodyPr>
            <a:normAutofit fontScale="92500" lnSpcReduction="20000"/>
          </a:bodyPr>
          <a:lstStyle/>
          <a:p>
            <a:pPr lvl="1">
              <a:lnSpc>
                <a:spcPct val="150000"/>
              </a:lnSpc>
              <a:spcBef>
                <a:spcPts val="0"/>
              </a:spcBef>
              <a:buNone/>
            </a:pPr>
            <a:r>
              <a:rPr lang="en-US" altLang="zh-CN" sz="1867" dirty="0"/>
              <a:t> </a:t>
            </a:r>
            <a:r>
              <a:rPr lang="en-US" altLang="zh-CN" sz="2133" dirty="0"/>
              <a:t>void erase(</a:t>
            </a:r>
            <a:r>
              <a:rPr lang="en-US" altLang="zh-CN" sz="2133" dirty="0" err="1"/>
              <a:t>Itr</a:t>
            </a:r>
            <a:r>
              <a:rPr lang="en-US" altLang="zh-CN" sz="2133" dirty="0"/>
              <a:t> &amp;p) </a:t>
            </a:r>
            <a:endParaRPr lang="zh-CN" altLang="zh-CN" sz="2133" dirty="0"/>
          </a:p>
          <a:p>
            <a:pPr lvl="1">
              <a:lnSpc>
                <a:spcPct val="150000"/>
              </a:lnSpc>
              <a:spcBef>
                <a:spcPts val="0"/>
              </a:spcBef>
              <a:buNone/>
            </a:pPr>
            <a:r>
              <a:rPr lang="en-US" altLang="zh-CN" sz="2133" dirty="0"/>
              <a:t>{</a:t>
            </a:r>
            <a:endParaRPr lang="zh-CN" altLang="zh-CN" sz="2133" dirty="0"/>
          </a:p>
          <a:p>
            <a:pPr lvl="1">
              <a:lnSpc>
                <a:spcPct val="150000"/>
              </a:lnSpc>
              <a:spcBef>
                <a:spcPts val="0"/>
              </a:spcBef>
              <a:buNone/>
            </a:pPr>
            <a:r>
              <a:rPr lang="en-US" altLang="zh-CN" sz="2133" dirty="0"/>
              <a:t>         Node  *q = </a:t>
            </a:r>
            <a:r>
              <a:rPr lang="en-US" altLang="zh-CN" sz="2133" dirty="0" err="1"/>
              <a:t>p.current</a:t>
            </a:r>
            <a:r>
              <a:rPr lang="en-US" altLang="zh-CN" sz="2133" dirty="0"/>
              <a:t>;</a:t>
            </a:r>
            <a:endParaRPr lang="zh-CN" altLang="zh-CN" sz="2133" dirty="0"/>
          </a:p>
          <a:p>
            <a:pPr lvl="1">
              <a:lnSpc>
                <a:spcPct val="150000"/>
              </a:lnSpc>
              <a:spcBef>
                <a:spcPts val="0"/>
              </a:spcBef>
              <a:buNone/>
            </a:pPr>
            <a:r>
              <a:rPr lang="en-US" altLang="zh-CN" sz="2133" dirty="0"/>
              <a:t>         q-&gt;</a:t>
            </a:r>
            <a:r>
              <a:rPr lang="en-US" altLang="zh-CN" sz="2133" dirty="0" err="1"/>
              <a:t>prev</a:t>
            </a:r>
            <a:r>
              <a:rPr lang="en-US" altLang="zh-CN" sz="2133" dirty="0"/>
              <a:t>-&gt;next = q-&gt;next;</a:t>
            </a:r>
            <a:endParaRPr lang="zh-CN" altLang="zh-CN" sz="2133" dirty="0"/>
          </a:p>
          <a:p>
            <a:pPr lvl="1">
              <a:lnSpc>
                <a:spcPct val="150000"/>
              </a:lnSpc>
              <a:spcBef>
                <a:spcPts val="0"/>
              </a:spcBef>
              <a:buNone/>
            </a:pPr>
            <a:r>
              <a:rPr lang="en-US" altLang="zh-CN" sz="2133" dirty="0"/>
              <a:t>	  q-&gt;next-&gt;</a:t>
            </a:r>
            <a:r>
              <a:rPr lang="en-US" altLang="zh-CN" sz="2133" dirty="0" err="1"/>
              <a:t>prev</a:t>
            </a:r>
            <a:r>
              <a:rPr lang="en-US" altLang="zh-CN" sz="2133" dirty="0"/>
              <a:t> = q-&gt;</a:t>
            </a:r>
            <a:r>
              <a:rPr lang="en-US" altLang="zh-CN" sz="2133" dirty="0" err="1"/>
              <a:t>prev</a:t>
            </a:r>
            <a:r>
              <a:rPr lang="en-US" altLang="zh-CN" sz="2133" dirty="0"/>
              <a:t>;</a:t>
            </a:r>
            <a:endParaRPr lang="zh-CN" altLang="zh-CN" sz="2133" dirty="0"/>
          </a:p>
          <a:p>
            <a:pPr lvl="1">
              <a:lnSpc>
                <a:spcPct val="150000"/>
              </a:lnSpc>
              <a:spcBef>
                <a:spcPts val="0"/>
              </a:spcBef>
              <a:buNone/>
            </a:pPr>
            <a:r>
              <a:rPr lang="en-US" altLang="zh-CN" sz="2133" dirty="0"/>
              <a:t>	  </a:t>
            </a:r>
            <a:r>
              <a:rPr lang="en-US" altLang="zh-CN" sz="2133" dirty="0" err="1"/>
              <a:t>p.current</a:t>
            </a:r>
            <a:r>
              <a:rPr lang="en-US" altLang="zh-CN" sz="2133" dirty="0"/>
              <a:t> = q-&gt;next; </a:t>
            </a:r>
            <a:endParaRPr lang="zh-CN" altLang="zh-CN" sz="2133" dirty="0"/>
          </a:p>
          <a:p>
            <a:pPr lvl="1">
              <a:lnSpc>
                <a:spcPct val="150000"/>
              </a:lnSpc>
              <a:spcBef>
                <a:spcPts val="0"/>
              </a:spcBef>
              <a:buNone/>
            </a:pPr>
            <a:r>
              <a:rPr lang="en-US" altLang="zh-CN" sz="2133" dirty="0"/>
              <a:t>         delete q;</a:t>
            </a:r>
            <a:endParaRPr lang="zh-CN" altLang="zh-CN" sz="2133" dirty="0"/>
          </a:p>
          <a:p>
            <a:pPr lvl="1">
              <a:lnSpc>
                <a:spcPct val="150000"/>
              </a:lnSpc>
              <a:spcBef>
                <a:spcPts val="0"/>
              </a:spcBef>
              <a:buNone/>
            </a:pPr>
            <a:r>
              <a:rPr lang="en-US" altLang="zh-CN" sz="2133" dirty="0"/>
              <a:t>}</a:t>
            </a:r>
            <a:endParaRPr lang="zh-CN" altLang="zh-CN" sz="2133" dirty="0"/>
          </a:p>
          <a:p>
            <a:pPr lvl="1">
              <a:lnSpc>
                <a:spcPct val="150000"/>
              </a:lnSpc>
              <a:spcBef>
                <a:spcPts val="0"/>
              </a:spcBef>
              <a:buNone/>
            </a:pPr>
            <a:r>
              <a:rPr lang="en-US" altLang="zh-CN" sz="2133" dirty="0"/>
              <a:t> </a:t>
            </a:r>
            <a:endParaRPr lang="zh-CN" altLang="zh-CN" sz="2133" dirty="0"/>
          </a:p>
          <a:p>
            <a:pPr lvl="1">
              <a:lnSpc>
                <a:spcPct val="150000"/>
              </a:lnSpc>
              <a:spcBef>
                <a:spcPts val="0"/>
              </a:spcBef>
              <a:buNone/>
            </a:pPr>
            <a:r>
              <a:rPr lang="en-US" altLang="zh-CN" sz="2133" dirty="0" err="1"/>
              <a:t>Itr</a:t>
            </a:r>
            <a:r>
              <a:rPr lang="en-US" altLang="zh-CN" sz="2133" dirty="0"/>
              <a:t> begin() { return </a:t>
            </a:r>
            <a:r>
              <a:rPr lang="en-US" altLang="zh-CN" sz="2133" dirty="0" err="1"/>
              <a:t>Itr</a:t>
            </a:r>
            <a:r>
              <a:rPr lang="en-US" altLang="zh-CN" sz="2133" dirty="0"/>
              <a:t>(head-&gt;next); }</a:t>
            </a:r>
            <a:endParaRPr lang="zh-CN" altLang="zh-CN" sz="2133" dirty="0"/>
          </a:p>
          <a:p>
            <a:pPr lvl="1">
              <a:lnSpc>
                <a:spcPct val="150000"/>
              </a:lnSpc>
              <a:spcBef>
                <a:spcPts val="0"/>
              </a:spcBef>
              <a:buNone/>
            </a:pPr>
            <a:r>
              <a:rPr lang="en-US" altLang="zh-CN" sz="2133" dirty="0" err="1"/>
              <a:t>Itr</a:t>
            </a:r>
            <a:r>
              <a:rPr lang="en-US" altLang="zh-CN" sz="2133" dirty="0"/>
              <a:t> end() { return </a:t>
            </a:r>
            <a:r>
              <a:rPr lang="en-US" altLang="zh-CN" sz="2133" dirty="0" err="1"/>
              <a:t>Itr</a:t>
            </a:r>
            <a:r>
              <a:rPr lang="en-US" altLang="zh-CN" sz="2133" dirty="0"/>
              <a:t>(tail); }</a:t>
            </a:r>
            <a:endParaRPr lang="zh-CN" altLang="zh-CN" sz="2133" dirty="0"/>
          </a:p>
          <a:p>
            <a:pPr>
              <a:lnSpc>
                <a:spcPct val="150000"/>
              </a:lnSpc>
              <a:spcBef>
                <a:spcPts val="0"/>
              </a:spcBef>
            </a:pPr>
            <a:r>
              <a:rPr lang="en-US" altLang="zh-CN" sz="2133" dirty="0"/>
              <a:t>};</a:t>
            </a:r>
            <a:endParaRPr lang="zh-CN" altLang="zh-CN" sz="2133" dirty="0"/>
          </a:p>
          <a:p>
            <a:pPr>
              <a:lnSpc>
                <a:spcPct val="150000"/>
              </a:lnSpc>
              <a:spcBef>
                <a:spcPts val="0"/>
              </a:spcBef>
            </a:pPr>
            <a:endParaRPr lang="zh-CN" altLang="zh-CN" sz="1867" dirty="0"/>
          </a:p>
        </p:txBody>
      </p:sp>
      <p:sp>
        <p:nvSpPr>
          <p:cNvPr id="4" name="灯片编号占位符 3"/>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367</a:t>
            </a:fld>
            <a:endParaRPr kumimoji="0" lang="en-US"/>
          </a:p>
        </p:txBody>
      </p:sp>
    </p:spTree>
  </p:cSld>
  <p:clrMapOvr>
    <a:masterClrMapping/>
  </p:clrMapOvr>
  <p:transition spd="med">
    <p:fade/>
  </p:transition>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9698" name="Rectangle 2"/>
          <p:cNvSpPr>
            <a:spLocks noGrp="1" noChangeArrowheads="1"/>
          </p:cNvSpPr>
          <p:nvPr>
            <p:ph type="title"/>
          </p:nvPr>
        </p:nvSpPr>
        <p:spPr/>
        <p:txBody>
          <a:bodyPr/>
          <a:lstStyle/>
          <a:p>
            <a:pPr eaLnBrk="1" hangingPunct="1">
              <a:defRPr/>
            </a:pPr>
            <a:r>
              <a:rPr lang="zh-CN" altLang="en-US" dirty="0"/>
              <a:t>应用</a:t>
            </a:r>
          </a:p>
        </p:txBody>
      </p:sp>
      <p:sp>
        <p:nvSpPr>
          <p:cNvPr id="520195" name="Rectangle 3"/>
          <p:cNvSpPr>
            <a:spLocks noGrp="1" noChangeArrowheads="1"/>
          </p:cNvSpPr>
          <p:nvPr>
            <p:ph idx="4294967295"/>
          </p:nvPr>
        </p:nvSpPr>
        <p:spPr>
          <a:xfrm>
            <a:off x="0" y="2009775"/>
            <a:ext cx="10363200" cy="4198938"/>
          </a:xfrm>
        </p:spPr>
        <p:txBody>
          <a:bodyPr>
            <a:normAutofit/>
          </a:bodyPr>
          <a:lstStyle/>
          <a:p>
            <a:r>
              <a:rPr lang="en-US" altLang="zh-CN" sz="1867" dirty="0" err="1"/>
              <a:t>int</a:t>
            </a:r>
            <a:r>
              <a:rPr lang="en-US" altLang="zh-CN" sz="1867" dirty="0"/>
              <a:t> main()</a:t>
            </a:r>
            <a:endParaRPr lang="zh-CN" altLang="zh-CN" sz="1867" dirty="0"/>
          </a:p>
          <a:p>
            <a:r>
              <a:rPr lang="en-US" altLang="zh-CN" sz="1867" dirty="0"/>
              <a:t>{</a:t>
            </a:r>
            <a:endParaRPr lang="zh-CN" altLang="zh-CN" sz="1867" dirty="0"/>
          </a:p>
          <a:p>
            <a:r>
              <a:rPr lang="en-US" altLang="zh-CN" sz="1867" dirty="0"/>
              <a:t>    </a:t>
            </a:r>
            <a:r>
              <a:rPr lang="en-US" altLang="zh-CN" sz="1867" dirty="0" err="1"/>
              <a:t>linkList</a:t>
            </a:r>
            <a:r>
              <a:rPr lang="en-US" altLang="zh-CN" sz="1867" dirty="0"/>
              <a:t>&lt;</a:t>
            </a:r>
            <a:r>
              <a:rPr lang="en-US" altLang="zh-CN" sz="1867" dirty="0" err="1"/>
              <a:t>int</a:t>
            </a:r>
            <a:r>
              <a:rPr lang="en-US" altLang="zh-CN" sz="1867" dirty="0"/>
              <a:t>&gt;  sq;		</a:t>
            </a:r>
            <a:endParaRPr lang="zh-CN" altLang="zh-CN" sz="1867" dirty="0"/>
          </a:p>
          <a:p>
            <a:r>
              <a:rPr lang="en-US" altLang="zh-CN" sz="1867" dirty="0"/>
              <a:t>    </a:t>
            </a:r>
            <a:r>
              <a:rPr lang="en-US" altLang="zh-CN" sz="1867" dirty="0" err="1"/>
              <a:t>linkList</a:t>
            </a:r>
            <a:r>
              <a:rPr lang="en-US" altLang="zh-CN" sz="1867" dirty="0"/>
              <a:t>&lt;</a:t>
            </a:r>
            <a:r>
              <a:rPr lang="en-US" altLang="zh-CN" sz="1867" dirty="0" err="1"/>
              <a:t>int</a:t>
            </a:r>
            <a:r>
              <a:rPr lang="en-US" altLang="zh-CN" sz="1867" dirty="0"/>
              <a:t>&gt;::</a:t>
            </a:r>
            <a:r>
              <a:rPr lang="en-US" altLang="zh-CN" sz="1867" dirty="0" err="1"/>
              <a:t>Itr</a:t>
            </a:r>
            <a:r>
              <a:rPr lang="en-US" altLang="zh-CN" sz="1867" dirty="0"/>
              <a:t>  itr1;	</a:t>
            </a:r>
            <a:endParaRPr lang="zh-CN" altLang="zh-CN" sz="1867" dirty="0"/>
          </a:p>
          <a:p>
            <a:r>
              <a:rPr lang="en-US" altLang="zh-CN" sz="1867" dirty="0"/>
              <a:t>     </a:t>
            </a:r>
            <a:r>
              <a:rPr lang="en-US" altLang="zh-CN" sz="1867" dirty="0" err="1"/>
              <a:t>int</a:t>
            </a:r>
            <a:r>
              <a:rPr lang="en-US" altLang="zh-CN" sz="1867" dirty="0"/>
              <a:t> </a:t>
            </a:r>
            <a:r>
              <a:rPr lang="en-US" altLang="zh-CN" sz="1867" dirty="0" err="1"/>
              <a:t>i</a:t>
            </a:r>
            <a:r>
              <a:rPr lang="en-US" altLang="zh-CN" sz="1867" dirty="0"/>
              <a:t>;</a:t>
            </a:r>
            <a:endParaRPr lang="zh-CN" altLang="zh-CN" sz="1867" dirty="0"/>
          </a:p>
          <a:p>
            <a:r>
              <a:rPr lang="en-US" altLang="zh-CN" sz="1867" dirty="0"/>
              <a:t> </a:t>
            </a:r>
            <a:endParaRPr lang="zh-CN" altLang="zh-CN" sz="1867" dirty="0"/>
          </a:p>
          <a:p>
            <a:r>
              <a:rPr lang="en-US" altLang="zh-CN" sz="1867" dirty="0"/>
              <a:t>     for (</a:t>
            </a:r>
            <a:r>
              <a:rPr lang="en-US" altLang="zh-CN" sz="1867" dirty="0" err="1"/>
              <a:t>i</a:t>
            </a:r>
            <a:r>
              <a:rPr lang="en-US" altLang="zh-CN" sz="1867" dirty="0"/>
              <a:t> = 0; </a:t>
            </a:r>
            <a:r>
              <a:rPr lang="en-US" altLang="zh-CN" sz="1867" dirty="0" err="1"/>
              <a:t>i</a:t>
            </a:r>
            <a:r>
              <a:rPr lang="en-US" altLang="zh-CN" sz="1867" dirty="0"/>
              <a:t> &lt; 10; ++</a:t>
            </a:r>
            <a:r>
              <a:rPr lang="en-US" altLang="zh-CN" sz="1867" dirty="0" err="1"/>
              <a:t>i</a:t>
            </a:r>
            <a:r>
              <a:rPr lang="en-US" altLang="zh-CN" sz="1867" dirty="0"/>
              <a:t>) </a:t>
            </a:r>
            <a:r>
              <a:rPr lang="en-US" altLang="zh-CN" sz="1867" dirty="0" err="1"/>
              <a:t>sq.push_back</a:t>
            </a:r>
            <a:r>
              <a:rPr lang="en-US" altLang="zh-CN" sz="1867" dirty="0"/>
              <a:t>(2 * </a:t>
            </a:r>
            <a:r>
              <a:rPr lang="en-US" altLang="zh-CN" sz="1867" dirty="0" err="1"/>
              <a:t>i</a:t>
            </a:r>
            <a:r>
              <a:rPr lang="en-US" altLang="zh-CN" sz="1867" dirty="0"/>
              <a:t> + 1);</a:t>
            </a:r>
            <a:endParaRPr lang="zh-CN" altLang="zh-CN" sz="1867" dirty="0"/>
          </a:p>
          <a:p>
            <a:r>
              <a:rPr lang="en-US" altLang="zh-CN" sz="1867" dirty="0"/>
              <a:t>	</a:t>
            </a:r>
            <a:endParaRPr lang="zh-CN" altLang="zh-CN" sz="1867" dirty="0"/>
          </a:p>
          <a:p>
            <a:r>
              <a:rPr lang="en-US" altLang="zh-CN" sz="1867" dirty="0"/>
              <a:t>     </a:t>
            </a:r>
            <a:r>
              <a:rPr lang="en-US" altLang="zh-CN" sz="1867" dirty="0" err="1"/>
              <a:t>cout</a:t>
            </a:r>
            <a:r>
              <a:rPr lang="en-US" altLang="zh-CN" sz="1867" dirty="0"/>
              <a:t> &lt;&lt; "</a:t>
            </a:r>
            <a:r>
              <a:rPr lang="zh-CN" altLang="zh-CN" sz="1867" dirty="0"/>
              <a:t>用迭代器输出</a:t>
            </a:r>
            <a:r>
              <a:rPr lang="en-US" altLang="zh-CN" sz="1867" dirty="0"/>
              <a:t>:\n";</a:t>
            </a:r>
            <a:endParaRPr lang="zh-CN" altLang="zh-CN" sz="1867" dirty="0"/>
          </a:p>
          <a:p>
            <a:r>
              <a:rPr lang="en-US" altLang="zh-CN" sz="1867" dirty="0"/>
              <a:t>     for (itr1 = </a:t>
            </a:r>
            <a:r>
              <a:rPr lang="en-US" altLang="zh-CN" sz="1867" dirty="0" err="1"/>
              <a:t>sq.begin</a:t>
            </a:r>
            <a:r>
              <a:rPr lang="en-US" altLang="zh-CN" sz="1867" dirty="0"/>
              <a:t>() ; itr1 != </a:t>
            </a:r>
            <a:r>
              <a:rPr lang="en-US" altLang="zh-CN" sz="1867" dirty="0" err="1"/>
              <a:t>sq.end</a:t>
            </a:r>
            <a:r>
              <a:rPr lang="en-US" altLang="zh-CN" sz="1867" dirty="0"/>
              <a:t>();  ++itr1)  </a:t>
            </a:r>
            <a:endParaRPr lang="zh-CN" altLang="zh-CN" sz="1867" dirty="0"/>
          </a:p>
          <a:p>
            <a:r>
              <a:rPr lang="en-US" altLang="zh-CN" sz="1867" dirty="0"/>
              <a:t>     </a:t>
            </a:r>
            <a:r>
              <a:rPr lang="en-US" altLang="zh-CN" sz="1867" dirty="0" err="1"/>
              <a:t>cout</a:t>
            </a:r>
            <a:r>
              <a:rPr lang="en-US" altLang="zh-CN" sz="1867" dirty="0"/>
              <a:t> &lt;&lt; *itr1 &lt;&lt; '\t';</a:t>
            </a:r>
            <a:endParaRPr lang="zh-CN" altLang="zh-CN" sz="1867" dirty="0"/>
          </a:p>
        </p:txBody>
      </p:sp>
      <p:sp>
        <p:nvSpPr>
          <p:cNvPr id="6" name="灯片编号占位符 5"/>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368</a:t>
            </a:fld>
            <a:endParaRPr kumimoji="0" lang="en-US"/>
          </a:p>
        </p:txBody>
      </p:sp>
      <p:sp>
        <p:nvSpPr>
          <p:cNvPr id="5" name="矩形 4"/>
          <p:cNvSpPr/>
          <p:nvPr/>
        </p:nvSpPr>
        <p:spPr>
          <a:xfrm>
            <a:off x="7400926" y="3105151"/>
            <a:ext cx="3257549" cy="666977"/>
          </a:xfrm>
          <a:prstGeom prst="rect">
            <a:avLst/>
          </a:prstGeom>
        </p:spPr>
        <p:txBody>
          <a:bodyPr wrap="square">
            <a:spAutoFit/>
          </a:bodyPr>
          <a:lstStyle/>
          <a:p>
            <a:pPr eaLnBrk="1" hangingPunct="1">
              <a:buFont typeface="Wingdings" pitchFamily="2" charset="2"/>
              <a:buNone/>
            </a:pPr>
            <a:r>
              <a:rPr lang="zh-CN" altLang="en-US" sz="1867" dirty="0"/>
              <a:t>用迭代器输出</a:t>
            </a:r>
            <a:r>
              <a:rPr lang="en-US" altLang="zh-CN" sz="1867" dirty="0"/>
              <a:t>:</a:t>
            </a:r>
          </a:p>
          <a:p>
            <a:pPr eaLnBrk="1" hangingPunct="1">
              <a:buFont typeface="Wingdings" pitchFamily="2" charset="2"/>
              <a:buNone/>
            </a:pPr>
            <a:r>
              <a:rPr lang="en-US" altLang="zh-CN" sz="1867" dirty="0"/>
              <a:t>1 3 5 7 9 11 13 15 17 19</a:t>
            </a:r>
          </a:p>
        </p:txBody>
      </p:sp>
      <p:sp>
        <p:nvSpPr>
          <p:cNvPr id="7" name="内容占位符 2"/>
          <p:cNvSpPr txBox="1">
            <a:spLocks/>
          </p:cNvSpPr>
          <p:nvPr/>
        </p:nvSpPr>
        <p:spPr>
          <a:xfrm>
            <a:off x="611561" y="1247775"/>
            <a:ext cx="4774673" cy="487695"/>
          </a:xfrm>
          <a:prstGeom prst="rect">
            <a:avLst/>
          </a:prstGeom>
          <a:noFill/>
        </p:spPr>
        <p:txBody>
          <a:bodyPr vert="horz" wrap="square" lIns="0" tIns="0" rIns="0" bIns="81277" rtlCol="0">
            <a:sp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dirty="0"/>
              <a:t>与基于数组的实现相同</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p:txBody>
          <a:bodyPr/>
          <a:lstStyle/>
          <a:p>
            <a:pPr eaLnBrk="1" hangingPunct="1">
              <a:defRPr/>
            </a:pPr>
            <a:r>
              <a:rPr lang="zh-CN" altLang="en-US" dirty="0"/>
              <a:t>应用</a:t>
            </a:r>
          </a:p>
        </p:txBody>
      </p:sp>
      <p:sp>
        <p:nvSpPr>
          <p:cNvPr id="521218" name="Rectangle 3"/>
          <p:cNvSpPr>
            <a:spLocks noGrp="1" noChangeArrowheads="1"/>
          </p:cNvSpPr>
          <p:nvPr>
            <p:ph idx="4294967295"/>
          </p:nvPr>
        </p:nvSpPr>
        <p:spPr>
          <a:xfrm>
            <a:off x="0" y="1397000"/>
            <a:ext cx="11295063" cy="5461000"/>
          </a:xfrm>
        </p:spPr>
        <p:txBody>
          <a:bodyPr>
            <a:normAutofit lnSpcReduction="10000"/>
          </a:bodyPr>
          <a:lstStyle/>
          <a:p>
            <a:r>
              <a:rPr lang="en-US" altLang="zh-CN" sz="1867" dirty="0"/>
              <a:t> //</a:t>
            </a:r>
            <a:r>
              <a:rPr lang="zh-CN" altLang="zh-CN" sz="1867" dirty="0"/>
              <a:t>插入</a:t>
            </a:r>
            <a:r>
              <a:rPr lang="en-US" altLang="zh-CN" sz="1867" dirty="0"/>
              <a:t>0,2,4,6,8,10,12,14,16,18</a:t>
            </a:r>
            <a:endParaRPr lang="zh-CN" altLang="zh-CN" sz="1867" dirty="0"/>
          </a:p>
          <a:p>
            <a:r>
              <a:rPr lang="en-US" altLang="zh-CN" sz="1867" dirty="0"/>
              <a:t>     for (itr1 = </a:t>
            </a:r>
            <a:r>
              <a:rPr lang="en-US" altLang="zh-CN" sz="1867" dirty="0" err="1"/>
              <a:t>sq.begin</a:t>
            </a:r>
            <a:r>
              <a:rPr lang="en-US" altLang="zh-CN" sz="1867" dirty="0"/>
              <a:t>(), </a:t>
            </a:r>
            <a:r>
              <a:rPr lang="en-US" altLang="zh-CN" sz="1867" dirty="0" err="1"/>
              <a:t>i</a:t>
            </a:r>
            <a:r>
              <a:rPr lang="en-US" altLang="zh-CN" sz="1867" dirty="0"/>
              <a:t> = 0 ; </a:t>
            </a:r>
            <a:r>
              <a:rPr lang="en-US" altLang="zh-CN" sz="1867" dirty="0" err="1"/>
              <a:t>i</a:t>
            </a:r>
            <a:r>
              <a:rPr lang="en-US" altLang="zh-CN" sz="1867" dirty="0"/>
              <a:t> &lt; 20; ++itr1, ++itr1, </a:t>
            </a:r>
            <a:r>
              <a:rPr lang="en-US" altLang="zh-CN" sz="1867" dirty="0" err="1"/>
              <a:t>i</a:t>
            </a:r>
            <a:r>
              <a:rPr lang="en-US" altLang="zh-CN" sz="1867" dirty="0"/>
              <a:t> += 2)    </a:t>
            </a:r>
            <a:r>
              <a:rPr lang="en-US" altLang="zh-CN" sz="1867" dirty="0" err="1"/>
              <a:t>sq.insert</a:t>
            </a:r>
            <a:r>
              <a:rPr lang="en-US" altLang="zh-CN" sz="1867" dirty="0"/>
              <a:t>(itr1, </a:t>
            </a:r>
            <a:r>
              <a:rPr lang="en-US" altLang="zh-CN" sz="1867" dirty="0" err="1"/>
              <a:t>i</a:t>
            </a:r>
            <a:r>
              <a:rPr lang="en-US" altLang="zh-CN" sz="1867" dirty="0"/>
              <a:t>);</a:t>
            </a:r>
            <a:endParaRPr lang="zh-CN" altLang="zh-CN" sz="1867" dirty="0"/>
          </a:p>
          <a:p>
            <a:r>
              <a:rPr lang="en-US" altLang="zh-CN" sz="1867" dirty="0"/>
              <a:t> </a:t>
            </a:r>
            <a:endParaRPr lang="zh-CN" altLang="zh-CN" sz="1867" dirty="0"/>
          </a:p>
          <a:p>
            <a:r>
              <a:rPr lang="en-US" altLang="zh-CN" sz="1867" dirty="0"/>
              <a:t>    </a:t>
            </a:r>
            <a:r>
              <a:rPr lang="en-US" altLang="zh-CN" sz="1867" dirty="0" err="1"/>
              <a:t>cout</a:t>
            </a:r>
            <a:r>
              <a:rPr lang="en-US" altLang="zh-CN" sz="1867" dirty="0"/>
              <a:t> &lt;&lt; "</a:t>
            </a:r>
            <a:r>
              <a:rPr lang="zh-CN" altLang="zh-CN" sz="1867" dirty="0"/>
              <a:t>插入</a:t>
            </a:r>
            <a:r>
              <a:rPr lang="en-US" altLang="zh-CN" sz="1867" dirty="0"/>
              <a:t>0,2,4,6,8,10,12,14,16,18</a:t>
            </a:r>
            <a:r>
              <a:rPr lang="zh-CN" altLang="zh-CN" sz="1867" dirty="0"/>
              <a:t>后</a:t>
            </a:r>
            <a:r>
              <a:rPr lang="en-US" altLang="zh-CN" sz="1867" dirty="0"/>
              <a:t>:\n";</a:t>
            </a:r>
            <a:endParaRPr lang="zh-CN" altLang="zh-CN" sz="1867" dirty="0"/>
          </a:p>
          <a:p>
            <a:r>
              <a:rPr lang="en-US" altLang="zh-CN" sz="1867" dirty="0"/>
              <a:t>    for (itr1 = </a:t>
            </a:r>
            <a:r>
              <a:rPr lang="en-US" altLang="zh-CN" sz="1867" dirty="0" err="1"/>
              <a:t>sq.begin</a:t>
            </a:r>
            <a:r>
              <a:rPr lang="en-US" altLang="zh-CN" sz="1867" dirty="0"/>
              <a:t>() ; itr1 != </a:t>
            </a:r>
            <a:r>
              <a:rPr lang="en-US" altLang="zh-CN" sz="1867" dirty="0" err="1"/>
              <a:t>sq.end</a:t>
            </a:r>
            <a:r>
              <a:rPr lang="en-US" altLang="zh-CN" sz="1867" dirty="0"/>
              <a:t>();  ++itr1)   </a:t>
            </a:r>
          </a:p>
          <a:p>
            <a:r>
              <a:rPr lang="en-US" altLang="zh-CN" sz="1867" dirty="0"/>
              <a:t>           </a:t>
            </a:r>
            <a:r>
              <a:rPr lang="en-US" altLang="zh-CN" sz="1867" dirty="0" err="1"/>
              <a:t>cout</a:t>
            </a:r>
            <a:r>
              <a:rPr lang="en-US" altLang="zh-CN" sz="1867" dirty="0"/>
              <a:t> &lt;&lt; *itr1 &lt;&lt; '\t';</a:t>
            </a:r>
            <a:endParaRPr lang="zh-CN" altLang="zh-CN" sz="1867" dirty="0"/>
          </a:p>
          <a:p>
            <a:r>
              <a:rPr lang="en-US" altLang="zh-CN" sz="1867" dirty="0"/>
              <a:t> </a:t>
            </a:r>
            <a:endParaRPr lang="zh-CN" altLang="zh-CN" sz="1867" dirty="0"/>
          </a:p>
          <a:p>
            <a:r>
              <a:rPr lang="en-US" altLang="zh-CN" sz="1867" dirty="0"/>
              <a:t>    //</a:t>
            </a:r>
            <a:r>
              <a:rPr lang="zh-CN" altLang="zh-CN" sz="1867" dirty="0"/>
              <a:t>删除</a:t>
            </a:r>
            <a:r>
              <a:rPr lang="en-US" altLang="zh-CN" sz="1867" dirty="0"/>
              <a:t>0,2,4,6,8,10,12,14,16,18</a:t>
            </a:r>
            <a:endParaRPr lang="zh-CN" altLang="zh-CN" sz="1867" dirty="0"/>
          </a:p>
          <a:p>
            <a:r>
              <a:rPr lang="en-US" altLang="zh-CN" sz="1867" dirty="0"/>
              <a:t>    for (itr1 = </a:t>
            </a:r>
            <a:r>
              <a:rPr lang="en-US" altLang="zh-CN" sz="1867" dirty="0" err="1"/>
              <a:t>sq.begin</a:t>
            </a:r>
            <a:r>
              <a:rPr lang="en-US" altLang="zh-CN" sz="1867" dirty="0"/>
              <a:t>(); itr1 != </a:t>
            </a:r>
            <a:r>
              <a:rPr lang="en-US" altLang="zh-CN" sz="1867" dirty="0" err="1"/>
              <a:t>sq.end</a:t>
            </a:r>
            <a:r>
              <a:rPr lang="en-US" altLang="zh-CN" sz="1867" dirty="0"/>
              <a:t>(); ++itr1)    </a:t>
            </a:r>
            <a:r>
              <a:rPr lang="en-US" altLang="zh-CN" sz="1867" dirty="0" err="1"/>
              <a:t>sq.erase</a:t>
            </a:r>
            <a:r>
              <a:rPr lang="en-US" altLang="zh-CN" sz="1867" dirty="0"/>
              <a:t>(itr1);</a:t>
            </a:r>
            <a:endParaRPr lang="zh-CN" altLang="zh-CN" sz="1867" dirty="0"/>
          </a:p>
          <a:p>
            <a:r>
              <a:rPr lang="en-US" altLang="zh-CN" sz="1867" dirty="0"/>
              <a:t> </a:t>
            </a:r>
            <a:endParaRPr lang="zh-CN" altLang="zh-CN" sz="1867" dirty="0"/>
          </a:p>
          <a:p>
            <a:r>
              <a:rPr lang="en-US" altLang="zh-CN" sz="1867" dirty="0"/>
              <a:t>    </a:t>
            </a:r>
            <a:r>
              <a:rPr lang="en-US" altLang="zh-CN" sz="1867" dirty="0" err="1"/>
              <a:t>cout</a:t>
            </a:r>
            <a:r>
              <a:rPr lang="en-US" altLang="zh-CN" sz="1867" dirty="0"/>
              <a:t> &lt;&lt; "</a:t>
            </a:r>
            <a:r>
              <a:rPr lang="zh-CN" altLang="zh-CN" sz="1867" dirty="0"/>
              <a:t>删除</a:t>
            </a:r>
            <a:r>
              <a:rPr lang="en-US" altLang="zh-CN" sz="1867" dirty="0"/>
              <a:t>0,2,4,6,8,10,12,14,16,18</a:t>
            </a:r>
            <a:r>
              <a:rPr lang="zh-CN" altLang="zh-CN" sz="1867" dirty="0"/>
              <a:t>后</a:t>
            </a:r>
            <a:r>
              <a:rPr lang="en-US" altLang="zh-CN" sz="1867" dirty="0"/>
              <a:t>:\n";</a:t>
            </a:r>
            <a:endParaRPr lang="zh-CN" altLang="zh-CN" sz="1867" dirty="0"/>
          </a:p>
          <a:p>
            <a:r>
              <a:rPr lang="en-US" altLang="zh-CN" sz="1867" dirty="0"/>
              <a:t>    for (itr1 = </a:t>
            </a:r>
            <a:r>
              <a:rPr lang="en-US" altLang="zh-CN" sz="1867" dirty="0" err="1"/>
              <a:t>sq.begin</a:t>
            </a:r>
            <a:r>
              <a:rPr lang="en-US" altLang="zh-CN" sz="1867" dirty="0"/>
              <a:t>() ; itr1 != </a:t>
            </a:r>
            <a:r>
              <a:rPr lang="en-US" altLang="zh-CN" sz="1867" dirty="0" err="1"/>
              <a:t>sq.end</a:t>
            </a:r>
            <a:r>
              <a:rPr lang="en-US" altLang="zh-CN" sz="1867" dirty="0"/>
              <a:t>();  ++itr1)  </a:t>
            </a:r>
            <a:r>
              <a:rPr lang="en-US" altLang="zh-CN" sz="1867" dirty="0" err="1"/>
              <a:t>cout</a:t>
            </a:r>
            <a:r>
              <a:rPr lang="en-US" altLang="zh-CN" sz="1867" dirty="0"/>
              <a:t> &lt;&lt; *itr1 &lt;&lt; '\t';</a:t>
            </a:r>
            <a:endParaRPr lang="zh-CN" altLang="zh-CN" sz="1867" dirty="0"/>
          </a:p>
          <a:p>
            <a:r>
              <a:rPr lang="en-US" altLang="zh-CN" sz="1867" dirty="0"/>
              <a:t> </a:t>
            </a:r>
            <a:endParaRPr lang="zh-CN" altLang="zh-CN" sz="1867" dirty="0"/>
          </a:p>
          <a:p>
            <a:r>
              <a:rPr lang="en-US" altLang="zh-CN" sz="1867" dirty="0"/>
              <a:t>    return 0;</a:t>
            </a:r>
            <a:endParaRPr lang="zh-CN" altLang="zh-CN" sz="1867" dirty="0"/>
          </a:p>
          <a:p>
            <a:r>
              <a:rPr lang="en-US" altLang="zh-CN" sz="1867" dirty="0"/>
              <a:t>}</a:t>
            </a:r>
          </a:p>
        </p:txBody>
      </p:sp>
      <p:sp>
        <p:nvSpPr>
          <p:cNvPr id="6" name="灯片编号占位符 5"/>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369</a:t>
            </a:fld>
            <a:endParaRPr kumimoji="0" lang="en-US"/>
          </a:p>
        </p:txBody>
      </p:sp>
      <p:sp>
        <p:nvSpPr>
          <p:cNvPr id="4" name="矩形 3"/>
          <p:cNvSpPr/>
          <p:nvPr/>
        </p:nvSpPr>
        <p:spPr>
          <a:xfrm>
            <a:off x="6293909" y="3228975"/>
            <a:ext cx="5610224" cy="954300"/>
          </a:xfrm>
          <a:prstGeom prst="rect">
            <a:avLst/>
          </a:prstGeom>
        </p:spPr>
        <p:txBody>
          <a:bodyPr wrap="square">
            <a:spAutoFit/>
          </a:bodyPr>
          <a:lstStyle/>
          <a:p>
            <a:pPr eaLnBrk="1" hangingPunct="1">
              <a:buFont typeface="Wingdings" pitchFamily="2" charset="2"/>
              <a:buNone/>
            </a:pPr>
            <a:r>
              <a:rPr lang="zh-CN" altLang="en-US" sz="1867" dirty="0"/>
              <a:t>插入</a:t>
            </a:r>
            <a:r>
              <a:rPr lang="en-US" altLang="zh-CN" sz="1867" dirty="0"/>
              <a:t>0,2,4,6,8,10,12,14,16,18</a:t>
            </a:r>
            <a:r>
              <a:rPr lang="zh-CN" altLang="en-US" sz="1867" dirty="0"/>
              <a:t>：</a:t>
            </a:r>
          </a:p>
          <a:p>
            <a:pPr eaLnBrk="1" hangingPunct="1">
              <a:buFont typeface="Wingdings" pitchFamily="2" charset="2"/>
              <a:buNone/>
            </a:pPr>
            <a:r>
              <a:rPr lang="en-US" altLang="zh-CN" sz="1867" dirty="0"/>
              <a:t>0 1 2 3 4 5 6 7 8 9 10 11 12 13 14 15 16 17 18 19</a:t>
            </a:r>
          </a:p>
        </p:txBody>
      </p:sp>
      <p:sp>
        <p:nvSpPr>
          <p:cNvPr id="5" name="矩形 4"/>
          <p:cNvSpPr/>
          <p:nvPr/>
        </p:nvSpPr>
        <p:spPr>
          <a:xfrm>
            <a:off x="6427259" y="5724437"/>
            <a:ext cx="5476875" cy="666977"/>
          </a:xfrm>
          <a:prstGeom prst="rect">
            <a:avLst/>
          </a:prstGeom>
        </p:spPr>
        <p:txBody>
          <a:bodyPr wrap="square">
            <a:spAutoFit/>
          </a:bodyPr>
          <a:lstStyle/>
          <a:p>
            <a:pPr eaLnBrk="1" hangingPunct="1">
              <a:buFont typeface="Wingdings" pitchFamily="2" charset="2"/>
              <a:buNone/>
            </a:pPr>
            <a:r>
              <a:rPr lang="zh-CN" altLang="en-US" sz="1867" dirty="0"/>
              <a:t>删除</a:t>
            </a:r>
            <a:r>
              <a:rPr lang="en-US" altLang="zh-CN" sz="1867" dirty="0"/>
              <a:t>0</a:t>
            </a:r>
            <a:r>
              <a:rPr lang="zh-CN" altLang="en-US" sz="1867" dirty="0"/>
              <a:t>，</a:t>
            </a:r>
            <a:r>
              <a:rPr lang="en-US" altLang="zh-CN" sz="1867" dirty="0"/>
              <a:t>2</a:t>
            </a:r>
            <a:r>
              <a:rPr lang="zh-CN" altLang="en-US" sz="1867" dirty="0"/>
              <a:t>，</a:t>
            </a:r>
            <a:r>
              <a:rPr lang="en-US" altLang="zh-CN" sz="1867" dirty="0"/>
              <a:t>4</a:t>
            </a:r>
            <a:r>
              <a:rPr lang="zh-CN" altLang="en-US" sz="1867" dirty="0"/>
              <a:t>，</a:t>
            </a:r>
            <a:r>
              <a:rPr lang="en-US" altLang="zh-CN" sz="1867" dirty="0"/>
              <a:t>6</a:t>
            </a:r>
            <a:r>
              <a:rPr lang="zh-CN" altLang="en-US" sz="1867" dirty="0"/>
              <a:t>，</a:t>
            </a:r>
            <a:r>
              <a:rPr lang="en-US" altLang="zh-CN" sz="1867" dirty="0"/>
              <a:t>8</a:t>
            </a:r>
            <a:r>
              <a:rPr lang="zh-CN" altLang="en-US" sz="1867" dirty="0"/>
              <a:t>，</a:t>
            </a:r>
            <a:r>
              <a:rPr lang="en-US" altLang="zh-CN" sz="1867" dirty="0"/>
              <a:t>10</a:t>
            </a:r>
            <a:r>
              <a:rPr lang="zh-CN" altLang="en-US" sz="1867" dirty="0"/>
              <a:t>，</a:t>
            </a:r>
            <a:r>
              <a:rPr lang="en-US" altLang="zh-CN" sz="1867" dirty="0"/>
              <a:t>12</a:t>
            </a:r>
            <a:r>
              <a:rPr lang="zh-CN" altLang="en-US" sz="1867" dirty="0"/>
              <a:t>，</a:t>
            </a:r>
            <a:r>
              <a:rPr lang="en-US" altLang="zh-CN" sz="1867" dirty="0"/>
              <a:t>14</a:t>
            </a:r>
            <a:r>
              <a:rPr lang="zh-CN" altLang="en-US" sz="1867" dirty="0"/>
              <a:t>，</a:t>
            </a:r>
            <a:r>
              <a:rPr lang="en-US" altLang="zh-CN" sz="1867" dirty="0"/>
              <a:t>16</a:t>
            </a:r>
            <a:r>
              <a:rPr lang="zh-CN" altLang="en-US" sz="1867" dirty="0"/>
              <a:t>，</a:t>
            </a:r>
            <a:r>
              <a:rPr lang="en-US" altLang="zh-CN" sz="1867" dirty="0"/>
              <a:t>18</a:t>
            </a:r>
            <a:r>
              <a:rPr lang="zh-CN" altLang="en-US" sz="1867" dirty="0"/>
              <a:t>：</a:t>
            </a:r>
          </a:p>
          <a:p>
            <a:pPr eaLnBrk="1" hangingPunct="1">
              <a:buFont typeface="Wingdings" pitchFamily="2" charset="2"/>
              <a:buNone/>
            </a:pPr>
            <a:r>
              <a:rPr lang="en-US" altLang="zh-CN" sz="1867" dirty="0"/>
              <a:t>1 3 5 7 9 11 13 15 17 19</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1506" name="Rectangle 2"/>
          <p:cNvSpPr>
            <a:spLocks noGrp="1" noChangeArrowheads="1"/>
          </p:cNvSpPr>
          <p:nvPr>
            <p:ph type="title"/>
          </p:nvPr>
        </p:nvSpPr>
        <p:spPr/>
        <p:txBody>
          <a:bodyPr/>
          <a:lstStyle/>
          <a:p>
            <a:pPr eaLnBrk="1" hangingPunct="1">
              <a:defRPr/>
            </a:pPr>
            <a:r>
              <a:rPr lang="pt-BR" altLang="zh-CN" dirty="0"/>
              <a:t>this</a:t>
            </a:r>
            <a:r>
              <a:rPr lang="zh-CN" altLang="pt-BR" dirty="0"/>
              <a:t>指针 </a:t>
            </a:r>
            <a:endParaRPr lang="zh-CN" altLang="en-US" dirty="0"/>
          </a:p>
        </p:txBody>
      </p:sp>
      <p:sp>
        <p:nvSpPr>
          <p:cNvPr id="54275" name="Rectangle 3"/>
          <p:cNvSpPr>
            <a:spLocks noGrp="1" noChangeArrowheads="1"/>
          </p:cNvSpPr>
          <p:nvPr>
            <p:ph idx="4294967295"/>
          </p:nvPr>
        </p:nvSpPr>
        <p:spPr>
          <a:xfrm>
            <a:off x="669925" y="1285875"/>
            <a:ext cx="11522075" cy="1209675"/>
          </a:xfrm>
        </p:spPr>
        <p:txBody>
          <a:bodyPr>
            <a:normAutofit fontScale="92500" lnSpcReduction="10000"/>
          </a:bodyPr>
          <a:lstStyle/>
          <a:p>
            <a:pPr marL="0" indent="0">
              <a:lnSpc>
                <a:spcPct val="150000"/>
              </a:lnSpc>
            </a:pPr>
            <a:r>
              <a:rPr lang="zh-CN" altLang="en-US" dirty="0"/>
              <a:t>逻辑上，对象包括数据成员和成员函数。例如，定义了</a:t>
            </a:r>
            <a:r>
              <a:rPr lang="pt-BR" altLang="zh-CN" dirty="0"/>
              <a:t>3</a:t>
            </a:r>
            <a:r>
              <a:rPr lang="zh-CN" altLang="en-US" dirty="0"/>
              <a:t>个有理数类的对象</a:t>
            </a:r>
            <a:r>
              <a:rPr lang="pt-BR" altLang="zh-CN" dirty="0"/>
              <a:t>r1</a:t>
            </a:r>
            <a:r>
              <a:rPr lang="zh-CN" altLang="en-US" dirty="0"/>
              <a:t>、</a:t>
            </a:r>
            <a:r>
              <a:rPr lang="pt-BR" altLang="zh-CN" dirty="0"/>
              <a:t>r2</a:t>
            </a:r>
            <a:r>
              <a:rPr lang="zh-CN" altLang="en-US" dirty="0"/>
              <a:t>和</a:t>
            </a:r>
            <a:r>
              <a:rPr lang="pt-BR" altLang="zh-CN" dirty="0"/>
              <a:t>r3</a:t>
            </a:r>
            <a:r>
              <a:rPr lang="zh-CN" altLang="en-US" dirty="0"/>
              <a:t>，它们的值分别</a:t>
            </a:r>
            <a:r>
              <a:rPr lang="pt-BR" altLang="zh-CN" dirty="0"/>
              <a:t>1/2</a:t>
            </a:r>
            <a:r>
              <a:rPr lang="zh-CN" altLang="en-US" dirty="0"/>
              <a:t>、</a:t>
            </a:r>
            <a:r>
              <a:rPr lang="pt-BR" altLang="zh-CN" dirty="0"/>
              <a:t>1/3</a:t>
            </a:r>
            <a:r>
              <a:rPr lang="zh-CN" altLang="en-US" dirty="0"/>
              <a:t>和</a:t>
            </a:r>
            <a:r>
              <a:rPr lang="pt-BR" altLang="zh-CN" dirty="0"/>
              <a:t>1/4</a:t>
            </a:r>
            <a:r>
              <a:rPr lang="zh-CN" altLang="en-US" dirty="0"/>
              <a:t>，内存中应有</a:t>
            </a:r>
            <a:r>
              <a:rPr lang="en-US" altLang="zh-CN" dirty="0"/>
              <a:t>3</a:t>
            </a:r>
            <a:r>
              <a:rPr lang="zh-CN" altLang="en-US" dirty="0"/>
              <a:t>块空间</a:t>
            </a:r>
            <a:endParaRPr lang="en-US" altLang="zh-CN" dirty="0"/>
          </a:p>
        </p:txBody>
      </p:sp>
      <p:sp>
        <p:nvSpPr>
          <p:cNvPr id="54277" name="Rectangle 3"/>
          <p:cNvSpPr>
            <a:spLocks noChangeArrowheads="1"/>
          </p:cNvSpPr>
          <p:nvPr/>
        </p:nvSpPr>
        <p:spPr bwMode="auto">
          <a:xfrm>
            <a:off x="1543052" y="2878412"/>
            <a:ext cx="1233787" cy="765723"/>
          </a:xfrm>
          <a:prstGeom prst="rect">
            <a:avLst/>
          </a:prstGeom>
          <a:noFill/>
          <a:ln w="9525">
            <a:solidFill>
              <a:schemeClr val="tx1"/>
            </a:solidFill>
            <a:miter lim="800000"/>
            <a:headEnd/>
            <a:tailEnd/>
          </a:ln>
        </p:spPr>
        <p:txBody>
          <a:bodyPr lIns="0" tIns="0" rIns="0" bIns="0"/>
          <a:lstStyle/>
          <a:p>
            <a:pPr algn="ctr">
              <a:lnSpc>
                <a:spcPct val="96000"/>
              </a:lnSpc>
            </a:pPr>
            <a:r>
              <a:rPr lang="en-US" altLang="zh-CN" sz="1867" dirty="0">
                <a:latin typeface="微软雅黑" pitchFamily="34" charset="-122"/>
                <a:ea typeface="微软雅黑" pitchFamily="34" charset="-122"/>
              </a:rPr>
              <a:t>num</a:t>
            </a:r>
            <a:r>
              <a:rPr lang="zh-CN" altLang="en-US" sz="1867" dirty="0">
                <a:latin typeface="微软雅黑" pitchFamily="34" charset="-122"/>
                <a:ea typeface="微软雅黑" pitchFamily="34" charset="-122"/>
              </a:rPr>
              <a:t>：</a:t>
            </a:r>
            <a:r>
              <a:rPr lang="en-US" altLang="zh-CN" sz="1867" dirty="0">
                <a:latin typeface="微软雅黑" pitchFamily="34" charset="-122"/>
                <a:ea typeface="微软雅黑" pitchFamily="34" charset="-122"/>
              </a:rPr>
              <a:t>1</a:t>
            </a:r>
          </a:p>
          <a:p>
            <a:pPr algn="ctr">
              <a:lnSpc>
                <a:spcPct val="96000"/>
              </a:lnSpc>
            </a:pPr>
            <a:r>
              <a:rPr lang="en-US" altLang="zh-CN" sz="1867" dirty="0">
                <a:latin typeface="微软雅黑" pitchFamily="34" charset="-122"/>
                <a:ea typeface="微软雅黑" pitchFamily="34" charset="-122"/>
              </a:rPr>
              <a:t> den</a:t>
            </a:r>
            <a:r>
              <a:rPr lang="zh-CN" altLang="en-US" sz="1867" dirty="0">
                <a:latin typeface="微软雅黑" pitchFamily="34" charset="-122"/>
                <a:ea typeface="微软雅黑" pitchFamily="34" charset="-122"/>
              </a:rPr>
              <a:t>：</a:t>
            </a:r>
            <a:r>
              <a:rPr lang="en-US" altLang="zh-CN" sz="1867" dirty="0">
                <a:latin typeface="微软雅黑" pitchFamily="34" charset="-122"/>
                <a:ea typeface="微软雅黑" pitchFamily="34" charset="-122"/>
              </a:rPr>
              <a:t>2</a:t>
            </a:r>
          </a:p>
          <a:p>
            <a:pPr algn="ctr"/>
            <a:endParaRPr lang="zh-CN" altLang="zh-CN" sz="1867" dirty="0">
              <a:latin typeface="微软雅黑" pitchFamily="34" charset="-122"/>
              <a:ea typeface="微软雅黑" pitchFamily="34" charset="-122"/>
            </a:endParaRPr>
          </a:p>
        </p:txBody>
      </p:sp>
      <p:sp>
        <p:nvSpPr>
          <p:cNvPr id="54278" name="Rectangle 4"/>
          <p:cNvSpPr>
            <a:spLocks noChangeArrowheads="1"/>
          </p:cNvSpPr>
          <p:nvPr/>
        </p:nvSpPr>
        <p:spPr bwMode="auto">
          <a:xfrm>
            <a:off x="1543052" y="3644135"/>
            <a:ext cx="1233787" cy="1448311"/>
          </a:xfrm>
          <a:prstGeom prst="rect">
            <a:avLst/>
          </a:prstGeom>
          <a:noFill/>
          <a:ln w="9525">
            <a:solidFill>
              <a:schemeClr val="tx1"/>
            </a:solidFill>
            <a:miter lim="800000"/>
            <a:headEnd/>
            <a:tailEnd/>
          </a:ln>
        </p:spPr>
        <p:txBody>
          <a:bodyPr lIns="0" tIns="0" rIns="0" bIns="0"/>
          <a:lstStyle/>
          <a:p>
            <a:pPr algn="ctr">
              <a:lnSpc>
                <a:spcPct val="96000"/>
              </a:lnSpc>
            </a:pPr>
            <a:r>
              <a:rPr lang="en-US" altLang="zh-CN" sz="1867">
                <a:latin typeface="微软雅黑" pitchFamily="34" charset="-122"/>
                <a:ea typeface="微软雅黑" pitchFamily="34" charset="-122"/>
              </a:rPr>
              <a:t> create()</a:t>
            </a:r>
          </a:p>
          <a:p>
            <a:pPr algn="ctr">
              <a:lnSpc>
                <a:spcPct val="96000"/>
              </a:lnSpc>
            </a:pPr>
            <a:r>
              <a:rPr lang="en-US" altLang="zh-CN" sz="1867">
                <a:latin typeface="微软雅黑" pitchFamily="34" charset="-122"/>
                <a:ea typeface="微软雅黑" pitchFamily="34" charset="-122"/>
              </a:rPr>
              <a:t>add()</a:t>
            </a:r>
          </a:p>
          <a:p>
            <a:pPr algn="ctr">
              <a:lnSpc>
                <a:spcPct val="96000"/>
              </a:lnSpc>
            </a:pPr>
            <a:r>
              <a:rPr lang="en-US" altLang="zh-CN" sz="1867">
                <a:latin typeface="微软雅黑" pitchFamily="34" charset="-122"/>
                <a:ea typeface="微软雅黑" pitchFamily="34" charset="-122"/>
              </a:rPr>
              <a:t>multi()</a:t>
            </a:r>
          </a:p>
          <a:p>
            <a:pPr algn="ctr">
              <a:lnSpc>
                <a:spcPct val="96000"/>
              </a:lnSpc>
            </a:pPr>
            <a:r>
              <a:rPr lang="en-US" altLang="zh-CN" sz="1867">
                <a:latin typeface="微软雅黑" pitchFamily="34" charset="-122"/>
                <a:ea typeface="微软雅黑" pitchFamily="34" charset="-122"/>
              </a:rPr>
              <a:t>display()</a:t>
            </a:r>
            <a:endParaRPr lang="zh-CN" altLang="zh-CN" sz="1867">
              <a:latin typeface="微软雅黑" pitchFamily="34" charset="-122"/>
              <a:ea typeface="微软雅黑" pitchFamily="34" charset="-122"/>
            </a:endParaRPr>
          </a:p>
        </p:txBody>
      </p:sp>
      <p:sp>
        <p:nvSpPr>
          <p:cNvPr id="54279" name="Rectangle 5"/>
          <p:cNvSpPr>
            <a:spLocks noChangeArrowheads="1"/>
          </p:cNvSpPr>
          <p:nvPr/>
        </p:nvSpPr>
        <p:spPr bwMode="auto">
          <a:xfrm>
            <a:off x="4551413" y="2878412"/>
            <a:ext cx="1233787" cy="765723"/>
          </a:xfrm>
          <a:prstGeom prst="rect">
            <a:avLst/>
          </a:prstGeom>
          <a:noFill/>
          <a:ln w="9525">
            <a:solidFill>
              <a:schemeClr val="tx1"/>
            </a:solidFill>
            <a:miter lim="800000"/>
            <a:headEnd/>
            <a:tailEnd/>
          </a:ln>
        </p:spPr>
        <p:txBody>
          <a:bodyPr lIns="0" tIns="0" rIns="0" bIns="0"/>
          <a:lstStyle/>
          <a:p>
            <a:pPr algn="ctr">
              <a:lnSpc>
                <a:spcPct val="96000"/>
              </a:lnSpc>
            </a:pPr>
            <a:r>
              <a:rPr lang="en-US" altLang="zh-CN" sz="1867">
                <a:latin typeface="微软雅黑" pitchFamily="34" charset="-122"/>
                <a:ea typeface="微软雅黑" pitchFamily="34" charset="-122"/>
              </a:rPr>
              <a:t>num</a:t>
            </a:r>
            <a:r>
              <a:rPr lang="zh-CN" altLang="en-US" sz="1867">
                <a:latin typeface="微软雅黑" pitchFamily="34" charset="-122"/>
                <a:ea typeface="微软雅黑" pitchFamily="34" charset="-122"/>
              </a:rPr>
              <a:t>：</a:t>
            </a:r>
            <a:r>
              <a:rPr lang="en-US" altLang="zh-CN" sz="1867">
                <a:latin typeface="微软雅黑" pitchFamily="34" charset="-122"/>
                <a:ea typeface="微软雅黑" pitchFamily="34" charset="-122"/>
              </a:rPr>
              <a:t>1</a:t>
            </a:r>
          </a:p>
          <a:p>
            <a:pPr algn="ctr">
              <a:lnSpc>
                <a:spcPct val="96000"/>
              </a:lnSpc>
            </a:pPr>
            <a:r>
              <a:rPr lang="en-US" altLang="zh-CN" sz="1867">
                <a:latin typeface="微软雅黑" pitchFamily="34" charset="-122"/>
                <a:ea typeface="微软雅黑" pitchFamily="34" charset="-122"/>
              </a:rPr>
              <a:t> den</a:t>
            </a:r>
            <a:r>
              <a:rPr lang="zh-CN" altLang="en-US" sz="1867">
                <a:latin typeface="微软雅黑" pitchFamily="34" charset="-122"/>
                <a:ea typeface="微软雅黑" pitchFamily="34" charset="-122"/>
              </a:rPr>
              <a:t>：</a:t>
            </a:r>
            <a:r>
              <a:rPr lang="en-US" altLang="zh-CN" sz="1867">
                <a:latin typeface="微软雅黑" pitchFamily="34" charset="-122"/>
                <a:ea typeface="微软雅黑" pitchFamily="34" charset="-122"/>
              </a:rPr>
              <a:t>3</a:t>
            </a:r>
          </a:p>
          <a:p>
            <a:pPr algn="ctr"/>
            <a:endParaRPr lang="zh-CN" altLang="zh-CN" sz="1867">
              <a:latin typeface="微软雅黑" pitchFamily="34" charset="-122"/>
              <a:ea typeface="微软雅黑" pitchFamily="34" charset="-122"/>
            </a:endParaRPr>
          </a:p>
        </p:txBody>
      </p:sp>
      <p:sp>
        <p:nvSpPr>
          <p:cNvPr id="54280" name="Rectangle 6"/>
          <p:cNvSpPr>
            <a:spLocks noChangeArrowheads="1"/>
          </p:cNvSpPr>
          <p:nvPr/>
        </p:nvSpPr>
        <p:spPr bwMode="auto">
          <a:xfrm>
            <a:off x="4551413" y="3644135"/>
            <a:ext cx="1233787" cy="1448311"/>
          </a:xfrm>
          <a:prstGeom prst="rect">
            <a:avLst/>
          </a:prstGeom>
          <a:noFill/>
          <a:ln w="9525">
            <a:solidFill>
              <a:schemeClr val="tx1"/>
            </a:solidFill>
            <a:miter lim="800000"/>
            <a:headEnd/>
            <a:tailEnd/>
          </a:ln>
        </p:spPr>
        <p:txBody>
          <a:bodyPr lIns="0" tIns="0" rIns="0" bIns="0"/>
          <a:lstStyle/>
          <a:p>
            <a:pPr algn="ctr">
              <a:lnSpc>
                <a:spcPct val="96000"/>
              </a:lnSpc>
            </a:pPr>
            <a:r>
              <a:rPr lang="en-US" altLang="zh-CN" sz="1867">
                <a:latin typeface="微软雅黑" pitchFamily="34" charset="-122"/>
                <a:ea typeface="微软雅黑" pitchFamily="34" charset="-122"/>
              </a:rPr>
              <a:t> create()</a:t>
            </a:r>
          </a:p>
          <a:p>
            <a:pPr algn="ctr">
              <a:lnSpc>
                <a:spcPct val="96000"/>
              </a:lnSpc>
            </a:pPr>
            <a:r>
              <a:rPr lang="en-US" altLang="zh-CN" sz="1867">
                <a:latin typeface="微软雅黑" pitchFamily="34" charset="-122"/>
                <a:ea typeface="微软雅黑" pitchFamily="34" charset="-122"/>
              </a:rPr>
              <a:t>add()</a:t>
            </a:r>
          </a:p>
          <a:p>
            <a:pPr algn="ctr">
              <a:lnSpc>
                <a:spcPct val="96000"/>
              </a:lnSpc>
            </a:pPr>
            <a:r>
              <a:rPr lang="en-US" altLang="zh-CN" sz="1867">
                <a:latin typeface="微软雅黑" pitchFamily="34" charset="-122"/>
                <a:ea typeface="微软雅黑" pitchFamily="34" charset="-122"/>
              </a:rPr>
              <a:t>multi()</a:t>
            </a:r>
          </a:p>
          <a:p>
            <a:pPr algn="ctr">
              <a:lnSpc>
                <a:spcPct val="96000"/>
              </a:lnSpc>
            </a:pPr>
            <a:r>
              <a:rPr lang="en-US" altLang="zh-CN" sz="1867">
                <a:latin typeface="微软雅黑" pitchFamily="34" charset="-122"/>
                <a:ea typeface="微软雅黑" pitchFamily="34" charset="-122"/>
              </a:rPr>
              <a:t>display()</a:t>
            </a:r>
            <a:endParaRPr lang="zh-CN" altLang="zh-CN" sz="1867">
              <a:latin typeface="微软雅黑" pitchFamily="34" charset="-122"/>
              <a:ea typeface="微软雅黑" pitchFamily="34" charset="-122"/>
            </a:endParaRPr>
          </a:p>
        </p:txBody>
      </p:sp>
      <p:sp>
        <p:nvSpPr>
          <p:cNvPr id="54281" name="Rectangle 7"/>
          <p:cNvSpPr>
            <a:spLocks noChangeArrowheads="1"/>
          </p:cNvSpPr>
          <p:nvPr/>
        </p:nvSpPr>
        <p:spPr bwMode="auto">
          <a:xfrm>
            <a:off x="8157864" y="2878412"/>
            <a:ext cx="1233787" cy="765723"/>
          </a:xfrm>
          <a:prstGeom prst="rect">
            <a:avLst/>
          </a:prstGeom>
          <a:noFill/>
          <a:ln w="9525">
            <a:solidFill>
              <a:schemeClr val="tx1"/>
            </a:solidFill>
            <a:miter lim="800000"/>
            <a:headEnd/>
            <a:tailEnd/>
          </a:ln>
        </p:spPr>
        <p:txBody>
          <a:bodyPr lIns="0" tIns="0" rIns="0" bIns="0"/>
          <a:lstStyle/>
          <a:p>
            <a:pPr algn="ctr">
              <a:lnSpc>
                <a:spcPct val="96000"/>
              </a:lnSpc>
            </a:pPr>
            <a:r>
              <a:rPr lang="en-US" altLang="zh-CN" sz="1867">
                <a:latin typeface="微软雅黑" pitchFamily="34" charset="-122"/>
                <a:ea typeface="微软雅黑" pitchFamily="34" charset="-122"/>
              </a:rPr>
              <a:t>num</a:t>
            </a:r>
            <a:r>
              <a:rPr lang="zh-CN" altLang="en-US" sz="1867">
                <a:latin typeface="微软雅黑" pitchFamily="34" charset="-122"/>
                <a:ea typeface="微软雅黑" pitchFamily="34" charset="-122"/>
              </a:rPr>
              <a:t>：</a:t>
            </a:r>
            <a:r>
              <a:rPr lang="en-US" altLang="zh-CN" sz="1867">
                <a:latin typeface="微软雅黑" pitchFamily="34" charset="-122"/>
                <a:ea typeface="微软雅黑" pitchFamily="34" charset="-122"/>
              </a:rPr>
              <a:t>1</a:t>
            </a:r>
          </a:p>
          <a:p>
            <a:pPr algn="ctr">
              <a:lnSpc>
                <a:spcPct val="96000"/>
              </a:lnSpc>
            </a:pPr>
            <a:r>
              <a:rPr lang="en-US" altLang="zh-CN" sz="1867">
                <a:latin typeface="微软雅黑" pitchFamily="34" charset="-122"/>
                <a:ea typeface="微软雅黑" pitchFamily="34" charset="-122"/>
              </a:rPr>
              <a:t> den</a:t>
            </a:r>
            <a:r>
              <a:rPr lang="zh-CN" altLang="en-US" sz="1867">
                <a:latin typeface="微软雅黑" pitchFamily="34" charset="-122"/>
                <a:ea typeface="微软雅黑" pitchFamily="34" charset="-122"/>
              </a:rPr>
              <a:t>：</a:t>
            </a:r>
            <a:r>
              <a:rPr lang="en-US" altLang="zh-CN" sz="1867">
                <a:latin typeface="微软雅黑" pitchFamily="34" charset="-122"/>
                <a:ea typeface="微软雅黑" pitchFamily="34" charset="-122"/>
              </a:rPr>
              <a:t>4</a:t>
            </a:r>
          </a:p>
          <a:p>
            <a:pPr algn="ctr"/>
            <a:endParaRPr lang="zh-CN" altLang="zh-CN" sz="1867">
              <a:latin typeface="微软雅黑" pitchFamily="34" charset="-122"/>
              <a:ea typeface="微软雅黑" pitchFamily="34" charset="-122"/>
            </a:endParaRPr>
          </a:p>
        </p:txBody>
      </p:sp>
      <p:sp>
        <p:nvSpPr>
          <p:cNvPr id="54282" name="Rectangle 8"/>
          <p:cNvSpPr>
            <a:spLocks noChangeArrowheads="1"/>
          </p:cNvSpPr>
          <p:nvPr/>
        </p:nvSpPr>
        <p:spPr bwMode="auto">
          <a:xfrm>
            <a:off x="8157864" y="3644135"/>
            <a:ext cx="1233787" cy="1448311"/>
          </a:xfrm>
          <a:prstGeom prst="rect">
            <a:avLst/>
          </a:prstGeom>
          <a:noFill/>
          <a:ln w="9525">
            <a:solidFill>
              <a:schemeClr val="tx1"/>
            </a:solidFill>
            <a:miter lim="800000"/>
            <a:headEnd/>
            <a:tailEnd/>
          </a:ln>
        </p:spPr>
        <p:txBody>
          <a:bodyPr lIns="0" tIns="0" rIns="0" bIns="0"/>
          <a:lstStyle/>
          <a:p>
            <a:pPr algn="ctr">
              <a:lnSpc>
                <a:spcPct val="96000"/>
              </a:lnSpc>
            </a:pPr>
            <a:r>
              <a:rPr lang="en-US" altLang="zh-CN" sz="1867">
                <a:latin typeface="微软雅黑" pitchFamily="34" charset="-122"/>
                <a:ea typeface="微软雅黑" pitchFamily="34" charset="-122"/>
              </a:rPr>
              <a:t> create()</a:t>
            </a:r>
          </a:p>
          <a:p>
            <a:pPr algn="ctr">
              <a:lnSpc>
                <a:spcPct val="96000"/>
              </a:lnSpc>
            </a:pPr>
            <a:r>
              <a:rPr lang="en-US" altLang="zh-CN" sz="1867">
                <a:latin typeface="微软雅黑" pitchFamily="34" charset="-122"/>
                <a:ea typeface="微软雅黑" pitchFamily="34" charset="-122"/>
              </a:rPr>
              <a:t>add()</a:t>
            </a:r>
          </a:p>
          <a:p>
            <a:pPr algn="ctr">
              <a:lnSpc>
                <a:spcPct val="96000"/>
              </a:lnSpc>
            </a:pPr>
            <a:r>
              <a:rPr lang="en-US" altLang="zh-CN" sz="1867">
                <a:latin typeface="微软雅黑" pitchFamily="34" charset="-122"/>
                <a:ea typeface="微软雅黑" pitchFamily="34" charset="-122"/>
              </a:rPr>
              <a:t>multi()</a:t>
            </a:r>
          </a:p>
          <a:p>
            <a:pPr algn="ctr">
              <a:lnSpc>
                <a:spcPct val="96000"/>
              </a:lnSpc>
            </a:pPr>
            <a:r>
              <a:rPr lang="en-US" altLang="zh-CN" sz="1867">
                <a:latin typeface="微软雅黑" pitchFamily="34" charset="-122"/>
                <a:ea typeface="微软雅黑" pitchFamily="34" charset="-122"/>
              </a:rPr>
              <a:t>display()</a:t>
            </a:r>
            <a:endParaRPr lang="zh-CN" altLang="zh-CN" sz="1867">
              <a:latin typeface="微软雅黑" pitchFamily="34" charset="-122"/>
              <a:ea typeface="微软雅黑" pitchFamily="34" charset="-122"/>
            </a:endParaRPr>
          </a:p>
        </p:txBody>
      </p:sp>
      <p:cxnSp>
        <p:nvCxnSpPr>
          <p:cNvPr id="12" name="直接连接符 11"/>
          <p:cNvCxnSpPr>
            <a:stCxn id="54278" idx="0"/>
          </p:cNvCxnSpPr>
          <p:nvPr/>
        </p:nvCxnSpPr>
        <p:spPr>
          <a:xfrm>
            <a:off x="2159946" y="3644135"/>
            <a:ext cx="2391468" cy="9011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5785200" y="3644135"/>
            <a:ext cx="2758725" cy="9011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4280" idx="0"/>
          </p:cNvCxnSpPr>
          <p:nvPr/>
        </p:nvCxnSpPr>
        <p:spPr>
          <a:xfrm>
            <a:off x="5168307" y="3644135"/>
            <a:ext cx="41868" cy="901152"/>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a:spLocks noChangeArrowheads="1"/>
          </p:cNvSpPr>
          <p:nvPr/>
        </p:nvSpPr>
        <p:spPr bwMode="auto">
          <a:xfrm>
            <a:off x="1209675" y="6219826"/>
            <a:ext cx="9715500" cy="461665"/>
          </a:xfrm>
          <a:prstGeom prst="rect">
            <a:avLst/>
          </a:prstGeom>
          <a:noFill/>
          <a:ln w="9525">
            <a:noFill/>
            <a:miter lim="800000"/>
            <a:headEnd/>
            <a:tailEnd/>
          </a:ln>
        </p:spPr>
        <p:txBody>
          <a:bodyPr>
            <a:spAutoFit/>
          </a:bodyPr>
          <a:lstStyle/>
          <a:p>
            <a:r>
              <a:rPr lang="zh-CN" altLang="en-US" sz="2400" dirty="0"/>
              <a:t>问题：成员函数如何知道他操作的数据成员是哪个对象的数据成员？？？</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54278"/>
                                        </p:tgtEl>
                                      </p:cBhvr>
                                    </p:animEffect>
                                    <p:set>
                                      <p:cBhvr>
                                        <p:cTn id="7" dur="1" fill="hold">
                                          <p:stCondLst>
                                            <p:cond delay="499"/>
                                          </p:stCondLst>
                                        </p:cTn>
                                        <p:tgtEl>
                                          <p:spTgt spid="54278"/>
                                        </p:tgtEl>
                                        <p:attrNameLst>
                                          <p:attrName>style.visibility</p:attrName>
                                        </p:attrNameLst>
                                      </p:cBhvr>
                                      <p:to>
                                        <p:strVal val="hidden"/>
                                      </p:to>
                                    </p:set>
                                  </p:childTnLst>
                                </p:cTn>
                              </p:par>
                            </p:childTnLst>
                          </p:cTn>
                        </p:par>
                        <p:par>
                          <p:cTn id="8" fill="hold">
                            <p:stCondLst>
                              <p:cond delay="500"/>
                            </p:stCondLst>
                            <p:childTnLst>
                              <p:par>
                                <p:cTn id="9" presetID="3" presetClass="exit" presetSubtype="10" fill="hold" grpId="0" nodeType="afterEffect">
                                  <p:stCondLst>
                                    <p:cond delay="0"/>
                                  </p:stCondLst>
                                  <p:childTnLst>
                                    <p:animEffect transition="out" filter="blinds(horizontal)">
                                      <p:cBhvr>
                                        <p:cTn id="10" dur="500"/>
                                        <p:tgtEl>
                                          <p:spTgt spid="54282"/>
                                        </p:tgtEl>
                                      </p:cBhvr>
                                    </p:animEffect>
                                    <p:set>
                                      <p:cBhvr>
                                        <p:cTn id="11" dur="1" fill="hold">
                                          <p:stCondLst>
                                            <p:cond delay="499"/>
                                          </p:stCondLst>
                                        </p:cTn>
                                        <p:tgtEl>
                                          <p:spTgt spid="54282"/>
                                        </p:tgtEl>
                                        <p:attrNameLst>
                                          <p:attrName>style.visibility</p:attrName>
                                        </p:attrNameLst>
                                      </p:cBhvr>
                                      <p:to>
                                        <p:strVal val="hidden"/>
                                      </p:to>
                                    </p:set>
                                  </p:childTnLst>
                                </p:cTn>
                              </p:par>
                            </p:childTnLst>
                          </p:cTn>
                        </p:par>
                        <p:par>
                          <p:cTn id="12" fill="hold">
                            <p:stCondLst>
                              <p:cond delay="1000"/>
                            </p:stCondLst>
                            <p:childTnLst>
                              <p:par>
                                <p:cTn id="13" presetID="0" presetClass="path" presetSubtype="0" accel="50000" decel="50000" fill="hold" grpId="0" nodeType="afterEffect">
                                  <p:stCondLst>
                                    <p:cond delay="0"/>
                                  </p:stCondLst>
                                  <p:childTnLst>
                                    <p:animMotion origin="layout" path="M 1.66667E-6 4.07407E-6 L -0.00086 0.14167 " pathEditMode="relative" ptsTypes="AA">
                                      <p:cBhvr>
                                        <p:cTn id="14" dur="2000" fill="hold"/>
                                        <p:tgtEl>
                                          <p:spTgt spid="54280"/>
                                        </p:tgtEl>
                                        <p:attrNameLst>
                                          <p:attrName>ppt_x</p:attrName>
                                          <p:attrName>ppt_y</p:attrName>
                                        </p:attrNameLst>
                                      </p:cBhvr>
                                    </p:animMotion>
                                  </p:childTnLst>
                                </p:cTn>
                              </p:par>
                            </p:childTnLst>
                          </p:cTn>
                        </p:par>
                        <p:par>
                          <p:cTn id="15" fill="hold">
                            <p:stCondLst>
                              <p:cond delay="3000"/>
                            </p:stCondLst>
                            <p:childTnLst>
                              <p:par>
                                <p:cTn id="16" presetID="3" presetClass="entr" presetSubtype="10"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cTn>
                              </p:par>
                            </p:childTnLst>
                          </p:cTn>
                        </p:par>
                        <p:par>
                          <p:cTn id="19" fill="hold">
                            <p:stCondLst>
                              <p:cond delay="3500"/>
                            </p:stCondLst>
                            <p:childTnLst>
                              <p:par>
                                <p:cTn id="20" presetID="3" presetClass="entr" presetSubtype="10" fill="hold"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par>
                          <p:cTn id="23" fill="hold">
                            <p:stCondLst>
                              <p:cond delay="4000"/>
                            </p:stCondLst>
                            <p:childTnLst>
                              <p:par>
                                <p:cTn id="24" presetID="3" presetClass="entr" presetSubtype="10" fill="hold"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blinds(horizontal)">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linds(horizontal)">
                                      <p:cBhvr>
                                        <p:cTn id="3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8" grpId="0" animBg="1"/>
      <p:bldP spid="54280" grpId="0" animBg="1"/>
      <p:bldP spid="54282" grpId="0" animBg="1"/>
      <p:bldP spid="17" grpId="0"/>
    </p:bld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1746" name="Rectangle 2"/>
          <p:cNvSpPr>
            <a:spLocks noGrp="1" noChangeArrowheads="1"/>
          </p:cNvSpPr>
          <p:nvPr>
            <p:ph type="title"/>
          </p:nvPr>
        </p:nvSpPr>
        <p:spPr/>
        <p:txBody>
          <a:bodyPr/>
          <a:lstStyle/>
          <a:p>
            <a:pPr eaLnBrk="1" hangingPunct="1">
              <a:defRPr/>
            </a:pPr>
            <a:r>
              <a:rPr lang="zh-CN" altLang="en-US" dirty="0"/>
              <a:t>总结</a:t>
            </a:r>
          </a:p>
        </p:txBody>
      </p:sp>
      <p:sp>
        <p:nvSpPr>
          <p:cNvPr id="522243" name="Rectangle 3"/>
          <p:cNvSpPr>
            <a:spLocks noGrp="1" noChangeArrowheads="1"/>
          </p:cNvSpPr>
          <p:nvPr>
            <p:ph idx="4294967295"/>
          </p:nvPr>
        </p:nvSpPr>
        <p:spPr>
          <a:xfrm>
            <a:off x="0" y="1400175"/>
            <a:ext cx="9956800" cy="4240213"/>
          </a:xfrm>
        </p:spPr>
        <p:txBody>
          <a:bodyPr/>
          <a:lstStyle/>
          <a:p>
            <a:pPr marL="0" indent="0">
              <a:lnSpc>
                <a:spcPct val="130000"/>
              </a:lnSpc>
            </a:pPr>
            <a:r>
              <a:rPr lang="zh-CN" altLang="en-US" dirty="0"/>
              <a:t>容器用于存放一组对象。用户不必关心容器是如何保存这组数据</a:t>
            </a:r>
          </a:p>
          <a:p>
            <a:pPr marL="0" indent="0">
              <a:lnSpc>
                <a:spcPct val="130000"/>
              </a:lnSpc>
            </a:pPr>
            <a:r>
              <a:rPr lang="zh-CN" altLang="en-US" dirty="0"/>
              <a:t>迭代器相当于是一个抽象的指针，指向容器中的对象。用户可以通过迭代器访问容器中的对象。</a:t>
            </a:r>
          </a:p>
        </p:txBody>
      </p:sp>
      <p:sp>
        <p:nvSpPr>
          <p:cNvPr id="4" name="灯片编号占位符 3"/>
          <p:cNvSpPr>
            <a:spLocks noGrp="1"/>
          </p:cNvSpPr>
          <p:nvPr>
            <p:ph type="sldNum" sz="quarter" idx="4294967295"/>
          </p:nvPr>
        </p:nvSpPr>
        <p:spPr>
          <a:xfrm>
            <a:off x="11430000" y="4816475"/>
            <a:ext cx="762000" cy="274638"/>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a:lstStyle>
          <a:p>
            <a:fld id="{4C0B181F-CDAB-404C-A660-15C015D83A29}" type="slidenum">
              <a:rPr lang="en-US" smtClean="0"/>
              <a:pPr/>
              <a:t>370</a:t>
            </a:fld>
            <a:endParaRPr kumimoji="0" lang="en-US"/>
          </a:p>
        </p:txBody>
      </p:sp>
    </p:spTree>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1506" name="Rectangle 2"/>
          <p:cNvSpPr>
            <a:spLocks noGrp="1" noChangeArrowheads="1"/>
          </p:cNvSpPr>
          <p:nvPr>
            <p:ph type="title"/>
          </p:nvPr>
        </p:nvSpPr>
        <p:spPr/>
        <p:txBody>
          <a:bodyPr/>
          <a:lstStyle/>
          <a:p>
            <a:pPr eaLnBrk="1" hangingPunct="1">
              <a:defRPr/>
            </a:pPr>
            <a:r>
              <a:rPr lang="pt-BR" altLang="zh-CN" dirty="0"/>
              <a:t>this</a:t>
            </a:r>
            <a:r>
              <a:rPr lang="zh-CN" altLang="pt-BR" dirty="0"/>
              <a:t>指针 </a:t>
            </a:r>
            <a:endParaRPr lang="zh-CN" altLang="en-US" dirty="0"/>
          </a:p>
        </p:txBody>
      </p:sp>
      <p:sp>
        <p:nvSpPr>
          <p:cNvPr id="56323" name="Rectangle 3"/>
          <p:cNvSpPr>
            <a:spLocks noGrp="1" noChangeArrowheads="1"/>
          </p:cNvSpPr>
          <p:nvPr>
            <p:ph idx="4294967295"/>
          </p:nvPr>
        </p:nvSpPr>
        <p:spPr>
          <a:xfrm>
            <a:off x="514138" y="1428236"/>
            <a:ext cx="11522075" cy="5156200"/>
          </a:xfrm>
        </p:spPr>
        <p:txBody>
          <a:bodyPr>
            <a:normAutofit/>
          </a:bodyPr>
          <a:lstStyle/>
          <a:p>
            <a:pPr marL="0" indent="0">
              <a:lnSpc>
                <a:spcPct val="150000"/>
              </a:lnSpc>
            </a:pPr>
            <a:r>
              <a:rPr lang="zh-CN" altLang="pt-BR" sz="2400" dirty="0"/>
              <a:t>每个成员函数都有一个隐藏的指向本类型的指针形参</a:t>
            </a:r>
            <a:r>
              <a:rPr lang="pt-BR" altLang="zh-CN" sz="2400" dirty="0"/>
              <a:t>this</a:t>
            </a:r>
            <a:r>
              <a:rPr lang="zh-CN" altLang="pt-BR" sz="2400" dirty="0"/>
              <a:t>，指向</a:t>
            </a:r>
            <a:r>
              <a:rPr lang="zh-CN" altLang="en-US" sz="2400" dirty="0"/>
              <a:t>控制对象</a:t>
            </a:r>
            <a:r>
              <a:rPr lang="zh-CN" altLang="pt-BR" sz="2400" dirty="0"/>
              <a:t>  </a:t>
            </a:r>
          </a:p>
          <a:p>
            <a:pPr marL="0" indent="0">
              <a:lnSpc>
                <a:spcPct val="150000"/>
              </a:lnSpc>
            </a:pPr>
            <a:r>
              <a:rPr lang="zh-CN" altLang="pt-BR" sz="2400" dirty="0"/>
              <a:t>如对函数</a:t>
            </a:r>
          </a:p>
          <a:p>
            <a:pPr marL="0" indent="0">
              <a:lnSpc>
                <a:spcPct val="150000"/>
              </a:lnSpc>
              <a:buNone/>
            </a:pPr>
            <a:r>
              <a:rPr lang="pt-BR" altLang="zh-CN" sz="2400" dirty="0"/>
              <a:t>     void create(int n, int d) { num = n; den = d;}</a:t>
            </a:r>
          </a:p>
          <a:p>
            <a:pPr marL="0" indent="0">
              <a:lnSpc>
                <a:spcPct val="150000"/>
              </a:lnSpc>
              <a:buNone/>
            </a:pPr>
            <a:r>
              <a:rPr lang="en-US" altLang="zh-CN" sz="2400" dirty="0"/>
              <a:t>      </a:t>
            </a:r>
            <a:r>
              <a:rPr lang="zh-CN" altLang="en-US" sz="2400" dirty="0"/>
              <a:t>经过编译后，实际函数为</a:t>
            </a:r>
          </a:p>
          <a:p>
            <a:pPr marL="0" indent="0">
              <a:lnSpc>
                <a:spcPct val="150000"/>
              </a:lnSpc>
              <a:buNone/>
            </a:pPr>
            <a:r>
              <a:rPr lang="zh-CN" altLang="en-US" sz="2400" dirty="0"/>
              <a:t>     </a:t>
            </a:r>
            <a:r>
              <a:rPr lang="en-US" altLang="zh-CN" sz="2400" dirty="0"/>
              <a:t>void create(Rational *this, </a:t>
            </a:r>
            <a:r>
              <a:rPr lang="en-US" altLang="zh-CN" sz="2400" dirty="0" err="1"/>
              <a:t>int</a:t>
            </a:r>
            <a:r>
              <a:rPr lang="en-US" altLang="zh-CN" sz="2400" dirty="0"/>
              <a:t> n, </a:t>
            </a:r>
            <a:r>
              <a:rPr lang="en-US" altLang="zh-CN" sz="2400" dirty="0" err="1"/>
              <a:t>int</a:t>
            </a:r>
            <a:r>
              <a:rPr lang="en-US" altLang="zh-CN" sz="2400" dirty="0"/>
              <a:t> d)    { this-&gt;num = n; this-&gt;den = d;}</a:t>
            </a:r>
          </a:p>
        </p:txBody>
      </p:sp>
      <p:sp>
        <p:nvSpPr>
          <p:cNvPr id="4" name="矩形 3"/>
          <p:cNvSpPr/>
          <p:nvPr/>
        </p:nvSpPr>
        <p:spPr>
          <a:xfrm>
            <a:off x="880534" y="4562475"/>
            <a:ext cx="11010900" cy="867289"/>
          </a:xfrm>
          <a:prstGeom prst="rect">
            <a:avLst/>
          </a:prstGeom>
        </p:spPr>
        <p:txBody>
          <a:bodyPr wrap="square">
            <a:spAutoFit/>
          </a:bodyPr>
          <a:lstStyle/>
          <a:p>
            <a:pPr eaLnBrk="1" hangingPunct="1"/>
            <a:r>
              <a:rPr lang="zh-CN" altLang="pt-BR" sz="2400" dirty="0">
                <a:latin typeface="微软雅黑" pitchFamily="34" charset="-122"/>
                <a:ea typeface="微软雅黑" pitchFamily="34" charset="-122"/>
              </a:rPr>
              <a:t>通常，在写成员函数时可以省略</a:t>
            </a:r>
            <a:r>
              <a:rPr lang="pt-BR" altLang="zh-CN" sz="2400" dirty="0">
                <a:latin typeface="微软雅黑" pitchFamily="34" charset="-122"/>
                <a:ea typeface="微软雅黑" pitchFamily="34" charset="-122"/>
              </a:rPr>
              <a:t>this</a:t>
            </a:r>
            <a:r>
              <a:rPr lang="zh-CN" altLang="pt-BR" sz="2400" dirty="0">
                <a:latin typeface="微软雅黑" pitchFamily="34" charset="-122"/>
                <a:ea typeface="微软雅黑" pitchFamily="34" charset="-122"/>
              </a:rPr>
              <a:t>，编译时会自动加上它们。</a:t>
            </a:r>
          </a:p>
          <a:p>
            <a:pPr eaLnBrk="1" hangingPunct="1">
              <a:lnSpc>
                <a:spcPct val="120000"/>
              </a:lnSpc>
            </a:pPr>
            <a:r>
              <a:rPr lang="zh-CN" altLang="pt-BR" sz="2400" dirty="0">
                <a:latin typeface="微软雅黑" pitchFamily="34" charset="-122"/>
                <a:ea typeface="微软雅黑" pitchFamily="34" charset="-122"/>
              </a:rPr>
              <a:t>如果在成员函数中要把对象作为整体来访问时，</a:t>
            </a:r>
            <a:r>
              <a:rPr lang="zh-CN" altLang="en-US" sz="2400" dirty="0">
                <a:latin typeface="微软雅黑" pitchFamily="34" charset="-122"/>
                <a:ea typeface="微软雅黑" pitchFamily="34" charset="-122"/>
              </a:rPr>
              <a:t>可以</a:t>
            </a:r>
            <a:r>
              <a:rPr lang="zh-CN" altLang="pt-BR" sz="2400" dirty="0">
                <a:latin typeface="微软雅黑" pitchFamily="34" charset="-122"/>
                <a:ea typeface="微软雅黑" pitchFamily="34" charset="-122"/>
              </a:rPr>
              <a:t>显式地使用</a:t>
            </a:r>
            <a:r>
              <a:rPr lang="pt-BR" altLang="zh-CN" sz="2400" dirty="0">
                <a:latin typeface="微软雅黑" pitchFamily="34" charset="-122"/>
                <a:ea typeface="微软雅黑" pitchFamily="34" charset="-122"/>
              </a:rPr>
              <a:t>this</a:t>
            </a:r>
            <a:r>
              <a:rPr lang="zh-CN" altLang="pt-BR" sz="2400" dirty="0">
                <a:latin typeface="微软雅黑" pitchFamily="34" charset="-122"/>
                <a:ea typeface="微软雅黑" pitchFamily="34" charset="-122"/>
              </a:rPr>
              <a:t>指针</a:t>
            </a:r>
            <a:endParaRPr lang="zh-CN" altLang="en-US" sz="2400" dirty="0">
              <a:latin typeface="微软雅黑" pitchFamily="34" charset="-122"/>
              <a:ea typeface="微软雅黑" pitchFamily="34" charset="-122"/>
            </a:endParaRPr>
          </a:p>
        </p:txBody>
      </p:sp>
    </p:spTree>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1506" name="Rectangle 2"/>
          <p:cNvSpPr>
            <a:spLocks noGrp="1" noChangeArrowheads="1"/>
          </p:cNvSpPr>
          <p:nvPr>
            <p:ph type="title"/>
          </p:nvPr>
        </p:nvSpPr>
        <p:spPr/>
        <p:txBody>
          <a:bodyPr/>
          <a:lstStyle/>
          <a:p>
            <a:pPr eaLnBrk="1" hangingPunct="1">
              <a:defRPr/>
            </a:pPr>
            <a:r>
              <a:rPr lang="zh-CN" altLang="en-US" dirty="0"/>
              <a:t>一个有趣的问题</a:t>
            </a:r>
          </a:p>
        </p:txBody>
      </p:sp>
      <p:sp>
        <p:nvSpPr>
          <p:cNvPr id="4" name="矩形 3"/>
          <p:cNvSpPr/>
          <p:nvPr/>
        </p:nvSpPr>
        <p:spPr>
          <a:xfrm>
            <a:off x="733425" y="1514476"/>
            <a:ext cx="11010900" cy="461665"/>
          </a:xfrm>
          <a:prstGeom prst="rect">
            <a:avLst/>
          </a:prstGeom>
        </p:spPr>
        <p:txBody>
          <a:bodyPr wrap="square">
            <a:spAutoFit/>
          </a:bodyPr>
          <a:lstStyle/>
          <a:p>
            <a:pPr eaLnBrk="1" hangingPunct="1"/>
            <a:r>
              <a:rPr lang="zh-CN" altLang="en-US" sz="2400" dirty="0">
                <a:latin typeface="微软雅黑" pitchFamily="34" charset="-122"/>
                <a:ea typeface="微软雅黑" pitchFamily="34" charset="-122"/>
              </a:rPr>
              <a:t>下面类在使用时会有问题吗？</a:t>
            </a:r>
          </a:p>
        </p:txBody>
      </p:sp>
      <p:sp>
        <p:nvSpPr>
          <p:cNvPr id="7" name="TextBox 6"/>
          <p:cNvSpPr txBox="1"/>
          <p:nvPr/>
        </p:nvSpPr>
        <p:spPr>
          <a:xfrm>
            <a:off x="981075" y="2171701"/>
            <a:ext cx="5495925" cy="4289188"/>
          </a:xfrm>
          <a:prstGeom prst="rect">
            <a:avLst/>
          </a:prstGeom>
          <a:noFill/>
        </p:spPr>
        <p:txBody>
          <a:bodyPr wrap="square" rtlCol="0">
            <a:spAutoFit/>
          </a:bodyPr>
          <a:lstStyle/>
          <a:p>
            <a:pPr>
              <a:spcBef>
                <a:spcPts val="267"/>
              </a:spcBef>
            </a:pPr>
            <a:r>
              <a:rPr lang="en-US" altLang="zh-CN" sz="1867" dirty="0">
                <a:latin typeface="微软雅黑" pitchFamily="34" charset="-122"/>
                <a:ea typeface="微软雅黑" pitchFamily="34" charset="-122"/>
              </a:rPr>
              <a:t>class  A {</a:t>
            </a:r>
          </a:p>
          <a:p>
            <a:pPr>
              <a:spcBef>
                <a:spcPts val="267"/>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a:t>
            </a:r>
          </a:p>
          <a:p>
            <a:pPr>
              <a:spcBef>
                <a:spcPts val="267"/>
              </a:spcBef>
            </a:pPr>
            <a:r>
              <a:rPr lang="en-US" altLang="zh-CN" sz="1867" dirty="0">
                <a:latin typeface="微软雅黑" pitchFamily="34" charset="-122"/>
                <a:ea typeface="微软雅黑" pitchFamily="34" charset="-122"/>
              </a:rPr>
              <a:t>public:</a:t>
            </a:r>
          </a:p>
          <a:p>
            <a:pPr>
              <a:spcBef>
                <a:spcPts val="267"/>
              </a:spcBef>
            </a:pPr>
            <a:r>
              <a:rPr lang="en-US" altLang="zh-CN" sz="1867" dirty="0">
                <a:latin typeface="微软雅黑" pitchFamily="34" charset="-122"/>
                <a:ea typeface="微软雅黑" pitchFamily="34" charset="-122"/>
              </a:rPr>
              <a:t>     void seta(</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n) {a = n; }</a:t>
            </a:r>
          </a:p>
          <a:p>
            <a:pPr>
              <a:spcBef>
                <a:spcPts val="267"/>
              </a:spcBef>
            </a:pPr>
            <a:r>
              <a:rPr lang="en-US" altLang="zh-CN" sz="1867" dirty="0">
                <a:latin typeface="微软雅黑" pitchFamily="34" charset="-122"/>
                <a:ea typeface="微软雅黑" pitchFamily="34" charset="-122"/>
              </a:rPr>
              <a:t>     void </a:t>
            </a:r>
            <a:r>
              <a:rPr lang="en-US" altLang="zh-CN" sz="1867" dirty="0" err="1">
                <a:latin typeface="微软雅黑" pitchFamily="34" charset="-122"/>
                <a:ea typeface="微软雅黑" pitchFamily="34" charset="-122"/>
              </a:rPr>
              <a:t>func</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“hello world\n”; }</a:t>
            </a:r>
          </a:p>
          <a:p>
            <a:pPr>
              <a:spcBef>
                <a:spcPts val="267"/>
              </a:spcBef>
            </a:pPr>
            <a:r>
              <a:rPr lang="en-US" altLang="zh-CN" sz="1867" dirty="0">
                <a:latin typeface="微软雅黑" pitchFamily="34" charset="-122"/>
                <a:ea typeface="微软雅黑" pitchFamily="34" charset="-122"/>
              </a:rPr>
              <a:t>};</a:t>
            </a:r>
          </a:p>
          <a:p>
            <a:pPr>
              <a:spcBef>
                <a:spcPts val="267"/>
              </a:spcBef>
            </a:pPr>
            <a:endParaRPr lang="en-US" altLang="zh-CN" sz="1867" dirty="0">
              <a:latin typeface="微软雅黑" pitchFamily="34" charset="-122"/>
              <a:ea typeface="微软雅黑" pitchFamily="34" charset="-122"/>
            </a:endParaRPr>
          </a:p>
          <a:p>
            <a:pPr>
              <a:spcBef>
                <a:spcPts val="267"/>
              </a:spcBef>
            </a:pP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main()</a:t>
            </a:r>
          </a:p>
          <a:p>
            <a:pPr>
              <a:spcBef>
                <a:spcPts val="267"/>
              </a:spcBef>
            </a:pPr>
            <a:r>
              <a:rPr lang="en-US" altLang="zh-CN" sz="1867" dirty="0">
                <a:latin typeface="微软雅黑" pitchFamily="34" charset="-122"/>
                <a:ea typeface="微软雅黑" pitchFamily="34" charset="-122"/>
              </a:rPr>
              <a:t>{</a:t>
            </a:r>
          </a:p>
          <a:p>
            <a:pPr>
              <a:spcBef>
                <a:spcPts val="267"/>
              </a:spcBef>
            </a:pPr>
            <a:r>
              <a:rPr lang="en-US" altLang="zh-CN" sz="1867" dirty="0">
                <a:latin typeface="微软雅黑" pitchFamily="34" charset="-122"/>
                <a:ea typeface="微软雅黑" pitchFamily="34" charset="-122"/>
              </a:rPr>
              <a:t>      A  *p = NULL;</a:t>
            </a:r>
          </a:p>
          <a:p>
            <a:pPr>
              <a:spcBef>
                <a:spcPts val="267"/>
              </a:spcBef>
            </a:pPr>
            <a:r>
              <a:rPr lang="en-US" altLang="zh-CN" sz="1867" dirty="0">
                <a:latin typeface="微软雅黑" pitchFamily="34" charset="-122"/>
                <a:ea typeface="微软雅黑" pitchFamily="34" charset="-122"/>
              </a:rPr>
              <a:t>      p-&gt;</a:t>
            </a:r>
            <a:r>
              <a:rPr lang="en-US" altLang="zh-CN" sz="1867" dirty="0" err="1">
                <a:latin typeface="微软雅黑" pitchFamily="34" charset="-122"/>
                <a:ea typeface="微软雅黑" pitchFamily="34" charset="-122"/>
              </a:rPr>
              <a:t>func</a:t>
            </a:r>
            <a:r>
              <a:rPr lang="en-US" altLang="zh-CN" sz="1867" dirty="0">
                <a:latin typeface="微软雅黑" pitchFamily="34" charset="-122"/>
                <a:ea typeface="微软雅黑" pitchFamily="34" charset="-122"/>
              </a:rPr>
              <a:t>();</a:t>
            </a:r>
          </a:p>
          <a:p>
            <a:pPr>
              <a:spcBef>
                <a:spcPts val="267"/>
              </a:spcBef>
            </a:pPr>
            <a:r>
              <a:rPr lang="en-US" altLang="zh-CN" sz="1867" dirty="0">
                <a:latin typeface="微软雅黑" pitchFamily="34" charset="-122"/>
                <a:ea typeface="微软雅黑" pitchFamily="34" charset="-122"/>
              </a:rPr>
              <a:t>      return 0;</a:t>
            </a:r>
          </a:p>
          <a:p>
            <a:pPr>
              <a:spcBef>
                <a:spcPts val="267"/>
              </a:spcBef>
            </a:pPr>
            <a:r>
              <a:rPr lang="en-US" altLang="zh-CN" sz="1867" dirty="0">
                <a:latin typeface="微软雅黑" pitchFamily="34" charset="-122"/>
                <a:ea typeface="微软雅黑" pitchFamily="34" charset="-122"/>
              </a:rPr>
              <a:t>}</a:t>
            </a:r>
            <a:endParaRPr lang="zh-CN" altLang="en-US" sz="1867" dirty="0">
              <a:latin typeface="微软雅黑" pitchFamily="34" charset="-122"/>
              <a:ea typeface="微软雅黑" pitchFamily="34" charset="-122"/>
            </a:endParaRPr>
          </a:p>
        </p:txBody>
      </p:sp>
      <p:sp>
        <p:nvSpPr>
          <p:cNvPr id="8" name="TextBox 7"/>
          <p:cNvSpPr txBox="1"/>
          <p:nvPr/>
        </p:nvSpPr>
        <p:spPr>
          <a:xfrm>
            <a:off x="7315201" y="4152901"/>
            <a:ext cx="3007359" cy="461665"/>
          </a:xfrm>
          <a:prstGeom prst="rect">
            <a:avLst/>
          </a:prstGeom>
          <a:noFill/>
        </p:spPr>
        <p:txBody>
          <a:bodyPr wrap="square" rtlCol="0">
            <a:spAutoFit/>
          </a:bodyPr>
          <a:lstStyle/>
          <a:p>
            <a:r>
              <a:rPr lang="zh-CN" altLang="en-US" sz="2400" b="1" dirty="0">
                <a:solidFill>
                  <a:srgbClr val="FF0000"/>
                </a:solidFill>
                <a:latin typeface="微软雅黑" pitchFamily="34" charset="-122"/>
                <a:ea typeface="微软雅黑" pitchFamily="34" charset="-122"/>
              </a:rPr>
              <a:t>不要这样使用！！！</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9522" name="Rectangle 2"/>
          <p:cNvSpPr>
            <a:spLocks noGrp="1" noChangeArrowheads="1"/>
          </p:cNvSpPr>
          <p:nvPr>
            <p:ph type="title"/>
          </p:nvPr>
        </p:nvSpPr>
        <p:spPr/>
        <p:txBody>
          <a:bodyPr>
            <a:noAutofit/>
          </a:bodyPr>
          <a:lstStyle/>
          <a:p>
            <a:pPr algn="l" eaLnBrk="1" hangingPunct="1">
              <a:lnSpc>
                <a:spcPct val="130000"/>
              </a:lnSpc>
              <a:defRPr/>
            </a:pPr>
            <a:r>
              <a:rPr lang="zh-CN" altLang="en-US" b="1" dirty="0"/>
              <a:t>从过程化到面向对象</a:t>
            </a:r>
            <a:endParaRPr lang="en-US" altLang="zh-CN" b="1" dirty="0"/>
          </a:p>
        </p:txBody>
      </p:sp>
      <p:sp>
        <p:nvSpPr>
          <p:cNvPr id="8195" name="Rectangle 3"/>
          <p:cNvSpPr>
            <a:spLocks noGrp="1" noChangeArrowheads="1"/>
          </p:cNvSpPr>
          <p:nvPr>
            <p:ph idx="4294967295"/>
          </p:nvPr>
        </p:nvSpPr>
        <p:spPr>
          <a:xfrm>
            <a:off x="942975" y="1040976"/>
            <a:ext cx="10306050" cy="5295900"/>
          </a:xfrm>
        </p:spPr>
        <p:txBody>
          <a:bodyPr>
            <a:normAutofit lnSpcReduction="10000"/>
          </a:bodyPr>
          <a:lstStyle/>
          <a:p>
            <a:pPr marL="0" indent="0">
              <a:lnSpc>
                <a:spcPct val="120000"/>
              </a:lnSpc>
              <a:buNone/>
            </a:pPr>
            <a:r>
              <a:rPr lang="zh-CN" altLang="en-US" sz="2400" b="1" dirty="0">
                <a:solidFill>
                  <a:srgbClr val="C00000"/>
                </a:solidFill>
              </a:rPr>
              <a:t>过程化程序设计</a:t>
            </a:r>
          </a:p>
          <a:p>
            <a:pPr marL="317323" indent="-239178">
              <a:lnSpc>
                <a:spcPct val="120000"/>
              </a:lnSpc>
            </a:pPr>
            <a:r>
              <a:rPr lang="zh-CN" altLang="en-US" sz="1867" dirty="0"/>
              <a:t>将解决问题的过程分解成一个个程序设计语言能提供的功能，把每个步骤用一个语句代替</a:t>
            </a:r>
            <a:endParaRPr lang="en-US" altLang="zh-CN" sz="1867" dirty="0"/>
          </a:p>
          <a:p>
            <a:pPr marL="317323" indent="-239178">
              <a:lnSpc>
                <a:spcPct val="120000"/>
              </a:lnSpc>
            </a:pPr>
            <a:r>
              <a:rPr lang="zh-CN" altLang="en-US" sz="1867" dirty="0"/>
              <a:t>设计时必须考虑到每一个细节</a:t>
            </a:r>
            <a:endParaRPr lang="en-US" altLang="zh-CN" sz="1867" dirty="0"/>
          </a:p>
          <a:p>
            <a:pPr marL="317323" indent="-239178">
              <a:lnSpc>
                <a:spcPct val="120000"/>
              </a:lnSpc>
            </a:pPr>
            <a:r>
              <a:rPr lang="zh-CN" altLang="en-US" sz="1867" dirty="0"/>
              <a:t>让人去适应程序设计语言</a:t>
            </a:r>
            <a:endParaRPr lang="en-US" altLang="zh-CN" sz="1867" dirty="0"/>
          </a:p>
          <a:p>
            <a:pPr marL="317323" indent="-239178">
              <a:lnSpc>
                <a:spcPct val="120000"/>
              </a:lnSpc>
            </a:pPr>
            <a:r>
              <a:rPr lang="zh-CN" altLang="en-US" sz="1867" dirty="0"/>
              <a:t>适合解决小问题</a:t>
            </a:r>
            <a:endParaRPr lang="en-US" altLang="zh-CN" sz="1867" dirty="0"/>
          </a:p>
          <a:p>
            <a:pPr marL="317323" indent="-239178">
              <a:lnSpc>
                <a:spcPct val="120000"/>
              </a:lnSpc>
            </a:pPr>
            <a:endParaRPr lang="en-US" altLang="zh-CN" sz="1867" dirty="0"/>
          </a:p>
          <a:p>
            <a:pPr marL="0" indent="0">
              <a:lnSpc>
                <a:spcPct val="120000"/>
              </a:lnSpc>
              <a:buNone/>
            </a:pPr>
            <a:r>
              <a:rPr lang="zh-CN" altLang="en-US" sz="2400" b="1" dirty="0">
                <a:solidFill>
                  <a:srgbClr val="C00000"/>
                </a:solidFill>
              </a:rPr>
              <a:t>面向对象程序设计</a:t>
            </a:r>
            <a:endParaRPr lang="en-US" altLang="zh-CN" sz="2400" b="1" dirty="0">
              <a:solidFill>
                <a:srgbClr val="C00000"/>
              </a:solidFill>
            </a:endParaRPr>
          </a:p>
          <a:p>
            <a:pPr marL="0" indent="0">
              <a:lnSpc>
                <a:spcPct val="120000"/>
              </a:lnSpc>
            </a:pPr>
            <a:r>
              <a:rPr lang="zh-CN" altLang="en-US" sz="1867" dirty="0"/>
              <a:t>解决问题时先考虑找帮手，每个帮手可以独立解决某一方面的问题，再指挥这些帮手帮我完成某项独立的工作</a:t>
            </a:r>
            <a:endParaRPr lang="en-US" altLang="zh-CN" sz="1867" dirty="0"/>
          </a:p>
          <a:p>
            <a:pPr marL="0" indent="0">
              <a:lnSpc>
                <a:spcPct val="120000"/>
              </a:lnSpc>
            </a:pPr>
            <a:r>
              <a:rPr lang="zh-CN" altLang="en-US" sz="1867" dirty="0"/>
              <a:t>每个帮手就是一个对象</a:t>
            </a:r>
            <a:endParaRPr lang="en-US" altLang="zh-CN" sz="1867" dirty="0"/>
          </a:p>
          <a:p>
            <a:pPr marL="0" indent="0">
              <a:lnSpc>
                <a:spcPct val="120000"/>
              </a:lnSpc>
            </a:pPr>
            <a:r>
              <a:rPr lang="zh-CN" altLang="en-US" sz="1867" dirty="0"/>
              <a:t>让语言适应问题</a:t>
            </a:r>
            <a:endParaRPr lang="en-US" altLang="zh-CN" sz="1867" dirty="0"/>
          </a:p>
          <a:p>
            <a:pPr marL="0" indent="0">
              <a:lnSpc>
                <a:spcPct val="120000"/>
              </a:lnSpc>
            </a:pPr>
            <a:r>
              <a:rPr lang="zh-CN" altLang="en-US" sz="1867" dirty="0"/>
              <a:t>大程序的解决方案</a:t>
            </a:r>
            <a:endParaRPr lang="en-US" altLang="zh-CN" sz="1867" dirty="0"/>
          </a:p>
        </p:txBody>
      </p:sp>
    </p:spTree>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0962" name="Rectangle 2"/>
          <p:cNvSpPr>
            <a:spLocks noGrp="1" noChangeArrowheads="1"/>
          </p:cNvSpPr>
          <p:nvPr>
            <p:ph type="title"/>
          </p:nvPr>
        </p:nvSpPr>
        <p:spPr/>
        <p:txBody>
          <a:bodyPr/>
          <a:lstStyle/>
          <a:p>
            <a:pPr eaLnBrk="1" hangingPunct="1">
              <a:defRPr/>
            </a:pPr>
            <a:r>
              <a:rPr lang="zh-CN" altLang="pt-BR" dirty="0"/>
              <a:t>对象的构造与析构</a:t>
            </a:r>
            <a:endParaRPr lang="zh-CN" altLang="en-US" dirty="0"/>
          </a:p>
        </p:txBody>
      </p:sp>
      <p:sp>
        <p:nvSpPr>
          <p:cNvPr id="59395" name="Rectangle 3"/>
          <p:cNvSpPr>
            <a:spLocks noGrp="1" noChangeArrowheads="1"/>
          </p:cNvSpPr>
          <p:nvPr>
            <p:ph idx="4294967295"/>
          </p:nvPr>
        </p:nvSpPr>
        <p:spPr>
          <a:xfrm>
            <a:off x="727868" y="1282701"/>
            <a:ext cx="10736263" cy="561975"/>
          </a:xfrm>
        </p:spPr>
        <p:txBody>
          <a:bodyPr>
            <a:normAutofit/>
          </a:bodyPr>
          <a:lstStyle/>
          <a:p>
            <a:pPr marL="0" indent="0" eaLnBrk="1" hangingPunct="1">
              <a:lnSpc>
                <a:spcPct val="120000"/>
              </a:lnSpc>
              <a:buNone/>
            </a:pPr>
            <a:r>
              <a:rPr lang="zh-CN" altLang="en-US" dirty="0"/>
              <a:t>变量可以在定义时赋初值，对象能赋初值吗？怎么赋？</a:t>
            </a:r>
          </a:p>
        </p:txBody>
      </p:sp>
      <p:sp>
        <p:nvSpPr>
          <p:cNvPr id="4" name="Rectangle 3"/>
          <p:cNvSpPr txBox="1">
            <a:spLocks noChangeArrowheads="1"/>
          </p:cNvSpPr>
          <p:nvPr/>
        </p:nvSpPr>
        <p:spPr>
          <a:xfrm>
            <a:off x="612766" y="2168526"/>
            <a:ext cx="10735733" cy="561975"/>
          </a:xfrm>
          <a:prstGeom prst="rect">
            <a:avLst/>
          </a:prstGeom>
        </p:spPr>
        <p:txBody>
          <a:bodyPr vert="horz">
            <a:normAutofit/>
          </a:bodyPr>
          <a:lstStyle/>
          <a:p>
            <a:pPr marL="560818" indent="-512051" defTabSz="1219170">
              <a:lnSpc>
                <a:spcPct val="120000"/>
              </a:lnSpc>
              <a:spcBef>
                <a:spcPct val="20000"/>
              </a:spcBef>
              <a:buClr>
                <a:schemeClr val="accent1"/>
              </a:buClr>
              <a:buSzPct val="80000"/>
              <a:defRPr/>
            </a:pPr>
            <a:r>
              <a:rPr lang="zh-CN" altLang="en-US" sz="2400" dirty="0">
                <a:latin typeface="微软雅黑" pitchFamily="34" charset="-122"/>
                <a:ea typeface="微软雅黑" pitchFamily="34" charset="-122"/>
              </a:rPr>
              <a:t>将赋初值的过程写成一个函数，让计算机在定义对象时执行该函数</a:t>
            </a:r>
          </a:p>
        </p:txBody>
      </p:sp>
      <p:sp>
        <p:nvSpPr>
          <p:cNvPr id="5" name="Rectangle 3"/>
          <p:cNvSpPr txBox="1">
            <a:spLocks noChangeArrowheads="1"/>
          </p:cNvSpPr>
          <p:nvPr/>
        </p:nvSpPr>
        <p:spPr>
          <a:xfrm>
            <a:off x="666750" y="3552826"/>
            <a:ext cx="10735733" cy="561975"/>
          </a:xfrm>
          <a:prstGeom prst="rect">
            <a:avLst/>
          </a:prstGeom>
        </p:spPr>
        <p:txBody>
          <a:bodyPr vert="horz">
            <a:noAutofit/>
          </a:bodyPr>
          <a:lstStyle/>
          <a:p>
            <a:pPr defTabSz="1219170">
              <a:lnSpc>
                <a:spcPct val="120000"/>
              </a:lnSpc>
              <a:spcBef>
                <a:spcPct val="20000"/>
              </a:spcBef>
              <a:buClr>
                <a:schemeClr val="accent1"/>
              </a:buClr>
              <a:buSzPct val="80000"/>
              <a:defRPr/>
            </a:pPr>
            <a:r>
              <a:rPr lang="zh-CN" altLang="en-US" sz="2400" dirty="0">
                <a:latin typeface="微软雅黑" pitchFamily="34" charset="-122"/>
                <a:ea typeface="微软雅黑" pitchFamily="34" charset="-122"/>
              </a:rPr>
              <a:t>同理，有时在对象消亡前也有些工作要做，可将该过程写成一个函数，让计算机在对象消亡时执行该函数</a:t>
            </a:r>
          </a:p>
        </p:txBody>
      </p:sp>
      <p:sp>
        <p:nvSpPr>
          <p:cNvPr id="6" name="Rectangle 3"/>
          <p:cNvSpPr txBox="1">
            <a:spLocks noChangeArrowheads="1"/>
          </p:cNvSpPr>
          <p:nvPr/>
        </p:nvSpPr>
        <p:spPr>
          <a:xfrm>
            <a:off x="666750" y="2730501"/>
            <a:ext cx="10735733" cy="561975"/>
          </a:xfrm>
          <a:prstGeom prst="rect">
            <a:avLst/>
          </a:prstGeom>
        </p:spPr>
        <p:txBody>
          <a:bodyPr vert="horz">
            <a:normAutofit/>
          </a:bodyPr>
          <a:lstStyle/>
          <a:p>
            <a:pPr marL="560818" indent="-512051" defTabSz="1219170">
              <a:lnSpc>
                <a:spcPct val="120000"/>
              </a:lnSpc>
              <a:spcBef>
                <a:spcPct val="20000"/>
              </a:spcBef>
              <a:buClr>
                <a:schemeClr val="accent1"/>
              </a:buClr>
              <a:buSzPct val="80000"/>
              <a:defRPr/>
            </a:pPr>
            <a:r>
              <a:rPr lang="zh-CN" altLang="en-US" sz="2400" dirty="0">
                <a:latin typeface="微软雅黑" pitchFamily="34" charset="-122"/>
                <a:ea typeface="微软雅黑" pitchFamily="34" charset="-122"/>
              </a:rPr>
              <a:t>这个函数称为</a:t>
            </a:r>
            <a:r>
              <a:rPr lang="zh-CN" altLang="en-US" sz="2400" dirty="0">
                <a:solidFill>
                  <a:srgbClr val="FF0000"/>
                </a:solidFill>
                <a:latin typeface="微软雅黑" pitchFamily="34" charset="-122"/>
                <a:ea typeface="微软雅黑" pitchFamily="34" charset="-122"/>
              </a:rPr>
              <a:t>构造函数</a:t>
            </a:r>
          </a:p>
        </p:txBody>
      </p:sp>
      <p:sp>
        <p:nvSpPr>
          <p:cNvPr id="7" name="Rectangle 3"/>
          <p:cNvSpPr txBox="1">
            <a:spLocks noChangeArrowheads="1"/>
          </p:cNvSpPr>
          <p:nvPr/>
        </p:nvSpPr>
        <p:spPr>
          <a:xfrm>
            <a:off x="666750" y="4762501"/>
            <a:ext cx="10735733" cy="561975"/>
          </a:xfrm>
          <a:prstGeom prst="rect">
            <a:avLst/>
          </a:prstGeom>
        </p:spPr>
        <p:txBody>
          <a:bodyPr vert="horz">
            <a:normAutofit/>
          </a:bodyPr>
          <a:lstStyle/>
          <a:p>
            <a:pPr marL="560818" indent="-512051" defTabSz="1219170">
              <a:lnSpc>
                <a:spcPct val="120000"/>
              </a:lnSpc>
              <a:spcBef>
                <a:spcPct val="20000"/>
              </a:spcBef>
              <a:buClr>
                <a:schemeClr val="accent1"/>
              </a:buClr>
              <a:buSzPct val="80000"/>
              <a:defRPr/>
            </a:pPr>
            <a:r>
              <a:rPr lang="zh-CN" altLang="en-US" sz="2400" dirty="0">
                <a:latin typeface="微软雅黑" pitchFamily="34" charset="-122"/>
                <a:ea typeface="微软雅黑" pitchFamily="34" charset="-122"/>
              </a:rPr>
              <a:t>这个函数称为</a:t>
            </a:r>
            <a:r>
              <a:rPr lang="zh-CN" altLang="en-US" sz="2400" dirty="0">
                <a:solidFill>
                  <a:srgbClr val="FF0000"/>
                </a:solidFill>
                <a:latin typeface="微软雅黑" pitchFamily="34" charset="-122"/>
                <a:ea typeface="微软雅黑" pitchFamily="34" charset="-122"/>
              </a:rPr>
              <a:t>析构函数</a:t>
            </a:r>
          </a:p>
        </p:txBody>
      </p:sp>
      <p:sp>
        <p:nvSpPr>
          <p:cNvPr id="8" name="矩形 7"/>
          <p:cNvSpPr/>
          <p:nvPr/>
        </p:nvSpPr>
        <p:spPr>
          <a:xfrm>
            <a:off x="704848" y="5381622"/>
            <a:ext cx="9191624" cy="581057"/>
          </a:xfrm>
          <a:prstGeom prst="rect">
            <a:avLst/>
          </a:prstGeom>
        </p:spPr>
        <p:txBody>
          <a:bodyPr wrap="square">
            <a:spAutoFit/>
          </a:bodyPr>
          <a:lstStyle/>
          <a:p>
            <a:pPr eaLnBrk="1" hangingPunct="1">
              <a:lnSpc>
                <a:spcPct val="150000"/>
              </a:lnSpc>
            </a:pPr>
            <a:r>
              <a:rPr lang="zh-CN" altLang="en-US" sz="2400" dirty="0">
                <a:latin typeface="微软雅黑" pitchFamily="34" charset="-122"/>
                <a:ea typeface="微软雅黑" pitchFamily="34" charset="-122"/>
              </a:rPr>
              <a:t>构造函数和析构函数是特殊的成员函数</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23554" name="Rectangle 2"/>
          <p:cNvSpPr>
            <a:spLocks noGrp="1" noChangeArrowheads="1"/>
          </p:cNvSpPr>
          <p:nvPr>
            <p:ph type="title"/>
          </p:nvPr>
        </p:nvSpPr>
        <p:spPr/>
        <p:txBody>
          <a:bodyPr/>
          <a:lstStyle/>
          <a:p>
            <a:pPr eaLnBrk="1" hangingPunct="1">
              <a:defRPr/>
            </a:pPr>
            <a:r>
              <a:rPr lang="zh-CN" altLang="en-US" dirty="0"/>
              <a:t>构造函数</a:t>
            </a:r>
          </a:p>
        </p:txBody>
      </p:sp>
      <p:sp>
        <p:nvSpPr>
          <p:cNvPr id="4" name="Rectangle 3"/>
          <p:cNvSpPr txBox="1">
            <a:spLocks noChangeArrowheads="1"/>
          </p:cNvSpPr>
          <p:nvPr/>
        </p:nvSpPr>
        <p:spPr>
          <a:xfrm>
            <a:off x="660400" y="1034025"/>
            <a:ext cx="10991851" cy="2161117"/>
          </a:xfrm>
          <a:prstGeom prst="rect">
            <a:avLst/>
          </a:prstGeom>
        </p:spPr>
        <p:txBody>
          <a:bodyPr vert="horz">
            <a:noAutofit/>
          </a:bodyPr>
          <a:lstStyle/>
          <a:p>
            <a:pPr defTabSz="1219170">
              <a:lnSpc>
                <a:spcPct val="150000"/>
              </a:lnSpc>
              <a:spcBef>
                <a:spcPct val="20000"/>
              </a:spcBef>
              <a:buClr>
                <a:schemeClr val="accent1"/>
              </a:buClr>
              <a:buSzPct val="80000"/>
              <a:defRPr/>
            </a:pPr>
            <a:r>
              <a:rPr lang="zh-CN" altLang="en-US" sz="2400" dirty="0">
                <a:latin typeface="微软雅黑" pitchFamily="34" charset="-122"/>
                <a:ea typeface="微软雅黑" pitchFamily="34" charset="-122"/>
              </a:rPr>
              <a:t>说明定义对象时，如何为对象赋初值</a:t>
            </a:r>
            <a:endParaRPr lang="en-US" altLang="zh-CN" sz="2400" dirty="0">
              <a:latin typeface="微软雅黑" pitchFamily="34" charset="-122"/>
              <a:ea typeface="微软雅黑" pitchFamily="34" charset="-122"/>
            </a:endParaRPr>
          </a:p>
          <a:p>
            <a:pPr>
              <a:lnSpc>
                <a:spcPct val="150000"/>
              </a:lnSpc>
              <a:spcBef>
                <a:spcPct val="20000"/>
              </a:spcBef>
              <a:buClr>
                <a:schemeClr val="accent1"/>
              </a:buClr>
              <a:buSzPct val="80000"/>
            </a:pPr>
            <a:r>
              <a:rPr lang="zh-CN" altLang="en-US" sz="2400" dirty="0">
                <a:latin typeface="微软雅黑" pitchFamily="34" charset="-122"/>
                <a:ea typeface="微软雅黑" pitchFamily="34" charset="-122"/>
              </a:rPr>
              <a:t>由系统在定义对象时自动调用</a:t>
            </a:r>
            <a:endParaRPr lang="en-US" altLang="zh-CN" sz="2400" dirty="0">
              <a:latin typeface="微软雅黑" pitchFamily="34" charset="-122"/>
              <a:ea typeface="微软雅黑" pitchFamily="34" charset="-122"/>
            </a:endParaRPr>
          </a:p>
          <a:p>
            <a:pPr>
              <a:lnSpc>
                <a:spcPct val="150000"/>
              </a:lnSpc>
              <a:spcBef>
                <a:spcPct val="20000"/>
              </a:spcBef>
              <a:buClr>
                <a:schemeClr val="accent1"/>
              </a:buClr>
              <a:buSzPct val="80000"/>
            </a:pPr>
            <a:r>
              <a:rPr lang="zh-CN" altLang="en-US" sz="2400" dirty="0">
                <a:latin typeface="微软雅黑" pitchFamily="34" charset="-122"/>
                <a:ea typeface="微软雅黑" pitchFamily="34" charset="-122"/>
              </a:rPr>
              <a:t>构造函数的名字必须与类名相同</a:t>
            </a:r>
          </a:p>
          <a:p>
            <a:pPr defTabSz="1219170">
              <a:lnSpc>
                <a:spcPct val="150000"/>
              </a:lnSpc>
              <a:spcBef>
                <a:spcPct val="20000"/>
              </a:spcBef>
              <a:buClr>
                <a:schemeClr val="accent1"/>
              </a:buClr>
              <a:buSzPct val="80000"/>
              <a:defRPr/>
            </a:pPr>
            <a:r>
              <a:rPr lang="zh-CN" altLang="en-US" sz="2400" dirty="0">
                <a:latin typeface="微软雅黑" pitchFamily="34" charset="-122"/>
                <a:ea typeface="微软雅黑" pitchFamily="34" charset="-122"/>
              </a:rPr>
              <a:t>如果没有给类定义构造函数，编译系统会自动生成一个缺省的构造函数。它只为对象分配存储空间，空间中的内容为随机数。</a:t>
            </a:r>
            <a:endParaRPr lang="en-US" altLang="zh-CN" sz="2400" dirty="0">
              <a:latin typeface="微软雅黑" pitchFamily="34" charset="-122"/>
              <a:ea typeface="微软雅黑" pitchFamily="34" charset="-122"/>
            </a:endParaRPr>
          </a:p>
          <a:p>
            <a:pPr defTabSz="1219170">
              <a:lnSpc>
                <a:spcPct val="150000"/>
              </a:lnSpc>
              <a:spcBef>
                <a:spcPct val="20000"/>
              </a:spcBef>
              <a:buClr>
                <a:schemeClr val="accent1"/>
              </a:buClr>
              <a:buSzPct val="80000"/>
              <a:defRPr/>
            </a:pPr>
            <a:r>
              <a:rPr lang="zh-CN" altLang="en-US" sz="2400" dirty="0">
                <a:latin typeface="微软雅黑" pitchFamily="34" charset="-122"/>
                <a:ea typeface="微软雅黑" pitchFamily="34" charset="-122"/>
              </a:rPr>
              <a:t>一旦定义了构造函数，编译器不再生成缺省的构造函数</a:t>
            </a:r>
          </a:p>
        </p:txBody>
      </p:sp>
      <p:sp>
        <p:nvSpPr>
          <p:cNvPr id="6" name="矩形 5"/>
          <p:cNvSpPr/>
          <p:nvPr/>
        </p:nvSpPr>
        <p:spPr>
          <a:xfrm>
            <a:off x="660400" y="4954823"/>
            <a:ext cx="10991851" cy="1689052"/>
          </a:xfrm>
          <a:prstGeom prst="rect">
            <a:avLst/>
          </a:prstGeom>
        </p:spPr>
        <p:txBody>
          <a:bodyPr wrap="square">
            <a:spAutoFit/>
          </a:bodyPr>
          <a:lstStyle/>
          <a:p>
            <a:pPr eaLnBrk="1" hangingPunct="1">
              <a:lnSpc>
                <a:spcPct val="150000"/>
              </a:lnSpc>
            </a:pPr>
            <a:r>
              <a:rPr lang="zh-CN" altLang="en-US" sz="2400" dirty="0">
                <a:latin typeface="微软雅黑" pitchFamily="34" charset="-122"/>
                <a:ea typeface="微软雅黑" pitchFamily="34" charset="-122"/>
              </a:rPr>
              <a:t>构造函数可以有任意类型的参数，也可以不带参数，但不能具有返回类型。因此在定义构造函数时，不能说明它的类型，甚至说明为</a:t>
            </a:r>
            <a:r>
              <a:rPr lang="en-US" altLang="zh-CN" sz="2400" dirty="0">
                <a:latin typeface="微软雅黑" pitchFamily="34" charset="-122"/>
                <a:ea typeface="微软雅黑" pitchFamily="34" charset="-122"/>
              </a:rPr>
              <a:t>void</a:t>
            </a:r>
            <a:r>
              <a:rPr lang="zh-CN" altLang="en-US" sz="2400" dirty="0">
                <a:latin typeface="微软雅黑" pitchFamily="34" charset="-122"/>
                <a:ea typeface="微软雅黑" pitchFamily="34" charset="-122"/>
              </a:rPr>
              <a:t>类型也不行。</a:t>
            </a:r>
          </a:p>
          <a:p>
            <a:pPr eaLnBrk="1" hangingPunct="1">
              <a:lnSpc>
                <a:spcPct val="150000"/>
              </a:lnSpc>
            </a:pPr>
            <a:r>
              <a:rPr lang="zh-CN" altLang="en-US" sz="2400" dirty="0">
                <a:latin typeface="微软雅黑" pitchFamily="34" charset="-122"/>
                <a:ea typeface="微软雅黑" pitchFamily="34" charset="-122"/>
              </a:rPr>
              <a:t>构造函数可以重载</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blinds(horizontal)">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blinds(horizontal)">
                                      <p:cBhvr>
                                        <p:cTn id="3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0962" name="Rectangle 2"/>
          <p:cNvSpPr>
            <a:spLocks noGrp="1" noChangeArrowheads="1"/>
          </p:cNvSpPr>
          <p:nvPr>
            <p:ph type="title"/>
          </p:nvPr>
        </p:nvSpPr>
        <p:spPr/>
        <p:txBody>
          <a:bodyPr/>
          <a:lstStyle/>
          <a:p>
            <a:pPr eaLnBrk="1" hangingPunct="1">
              <a:defRPr/>
            </a:pPr>
            <a:r>
              <a:rPr lang="zh-CN" altLang="pt-BR" dirty="0"/>
              <a:t>构造</a:t>
            </a:r>
            <a:r>
              <a:rPr lang="zh-CN" altLang="en-US" dirty="0"/>
              <a:t>函数的定义及使用</a:t>
            </a:r>
          </a:p>
        </p:txBody>
      </p:sp>
      <p:sp>
        <p:nvSpPr>
          <p:cNvPr id="59395" name="Rectangle 3"/>
          <p:cNvSpPr>
            <a:spLocks noGrp="1" noChangeArrowheads="1"/>
          </p:cNvSpPr>
          <p:nvPr>
            <p:ph idx="4294967295"/>
          </p:nvPr>
        </p:nvSpPr>
        <p:spPr>
          <a:xfrm>
            <a:off x="413853" y="1152843"/>
            <a:ext cx="10736263" cy="657225"/>
          </a:xfrm>
        </p:spPr>
        <p:txBody>
          <a:bodyPr>
            <a:noAutofit/>
          </a:bodyPr>
          <a:lstStyle/>
          <a:p>
            <a:pPr marL="0" indent="0">
              <a:lnSpc>
                <a:spcPct val="120000"/>
              </a:lnSpc>
            </a:pPr>
            <a:r>
              <a:rPr lang="en-US" altLang="zh-CN" dirty="0" err="1"/>
              <a:t>DoubleArray</a:t>
            </a:r>
            <a:r>
              <a:rPr lang="zh-CN" altLang="en-US" dirty="0"/>
              <a:t>类</a:t>
            </a:r>
            <a:endParaRPr lang="en-US" altLang="zh-CN" dirty="0"/>
          </a:p>
          <a:p>
            <a:pPr marL="0" indent="0">
              <a:lnSpc>
                <a:spcPct val="120000"/>
              </a:lnSpc>
            </a:pPr>
            <a:r>
              <a:rPr lang="zh-CN" altLang="en-US" dirty="0"/>
              <a:t>可用构造函数代替</a:t>
            </a:r>
            <a:r>
              <a:rPr lang="en-US" altLang="zh-CN" dirty="0"/>
              <a:t>initialize</a:t>
            </a:r>
            <a:r>
              <a:rPr lang="zh-CN" altLang="en-US" dirty="0"/>
              <a:t>函数</a:t>
            </a:r>
            <a:endParaRPr lang="zh-CN" altLang="pt-BR" dirty="0"/>
          </a:p>
        </p:txBody>
      </p:sp>
      <p:sp>
        <p:nvSpPr>
          <p:cNvPr id="4" name="矩形 3"/>
          <p:cNvSpPr/>
          <p:nvPr/>
        </p:nvSpPr>
        <p:spPr>
          <a:xfrm>
            <a:off x="535091" y="2583625"/>
            <a:ext cx="6096000" cy="2475421"/>
          </a:xfrm>
          <a:prstGeom prst="rect">
            <a:avLst/>
          </a:prstGeom>
        </p:spPr>
        <p:txBody>
          <a:bodyPr>
            <a:spAutoFit/>
          </a:bodyPr>
          <a:lstStyle/>
          <a:p>
            <a:pPr eaLnBrk="1" hangingPunct="1">
              <a:lnSpc>
                <a:spcPct val="110000"/>
              </a:lnSpc>
            </a:pPr>
            <a:r>
              <a:rPr lang="en-US" altLang="zh-CN" sz="2400" b="1" dirty="0" err="1">
                <a:latin typeface="微软雅黑" pitchFamily="34" charset="-122"/>
                <a:ea typeface="微软雅黑" pitchFamily="34" charset="-122"/>
              </a:rPr>
              <a:t>DoubleArray</a:t>
            </a:r>
            <a:r>
              <a:rPr lang="zh-CN" altLang="en-US" sz="2400" b="1" dirty="0">
                <a:latin typeface="微软雅黑" pitchFamily="34" charset="-122"/>
                <a:ea typeface="微软雅黑" pitchFamily="34" charset="-122"/>
              </a:rPr>
              <a:t>类的构造函数</a:t>
            </a:r>
          </a:p>
          <a:p>
            <a:pPr>
              <a:lnSpc>
                <a:spcPct val="110000"/>
              </a:lnSpc>
              <a:spcBef>
                <a:spcPts val="800"/>
              </a:spcBef>
            </a:pPr>
            <a:r>
              <a:rPr lang="en-US" altLang="zh-CN" sz="1867" dirty="0" err="1">
                <a:latin typeface="微软雅黑" pitchFamily="34" charset="-122"/>
                <a:ea typeface="微软雅黑" pitchFamily="34" charset="-122"/>
              </a:rPr>
              <a:t>DoubleArray</a:t>
            </a:r>
            <a:r>
              <a:rPr lang="en-US" altLang="zh-CN" sz="1867" dirty="0">
                <a:latin typeface="微软雅黑" pitchFamily="34" charset="-122"/>
                <a:ea typeface="微软雅黑" pitchFamily="34" charset="-122"/>
              </a:rPr>
              <a:t>(</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lh</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rh</a:t>
            </a:r>
            <a:r>
              <a:rPr lang="en-US" altLang="zh-CN" sz="1867" dirty="0">
                <a:latin typeface="微软雅黑" pitchFamily="34" charset="-122"/>
                <a:ea typeface="微软雅黑" pitchFamily="34" charset="-122"/>
              </a:rPr>
              <a:t>)</a:t>
            </a:r>
          </a:p>
          <a:p>
            <a:pPr eaLnBrk="1" hangingPunct="1">
              <a:lnSpc>
                <a:spcPct val="110000"/>
              </a:lnSpc>
              <a:buFont typeface="Wingdings" pitchFamily="2" charset="2"/>
              <a:buNone/>
            </a:pPr>
            <a:r>
              <a:rPr lang="en-US" altLang="zh-CN" sz="1867" dirty="0">
                <a:latin typeface="微软雅黑" pitchFamily="34" charset="-122"/>
                <a:ea typeface="微软雅黑" pitchFamily="34" charset="-122"/>
              </a:rPr>
              <a:t>{</a:t>
            </a:r>
          </a:p>
          <a:p>
            <a:pPr eaLnBrk="1" hangingPunct="1">
              <a:lnSpc>
                <a:spcPct val="110000"/>
              </a:lnSpc>
              <a:buFont typeface="Wingdings" pitchFamily="2" charset="2"/>
              <a:buNone/>
            </a:pPr>
            <a:r>
              <a:rPr lang="en-US" altLang="zh-CN" sz="1867" dirty="0">
                <a:latin typeface="微软雅黑" pitchFamily="34" charset="-122"/>
                <a:ea typeface="微软雅黑" pitchFamily="34" charset="-122"/>
              </a:rPr>
              <a:t>      low = </a:t>
            </a:r>
            <a:r>
              <a:rPr lang="en-US" altLang="zh-CN" sz="1867" dirty="0" err="1">
                <a:latin typeface="微软雅黑" pitchFamily="34" charset="-122"/>
                <a:ea typeface="微软雅黑" pitchFamily="34" charset="-122"/>
              </a:rPr>
              <a:t>lh</a:t>
            </a:r>
            <a:r>
              <a:rPr lang="en-US" altLang="zh-CN" sz="1867" dirty="0">
                <a:latin typeface="微软雅黑" pitchFamily="34" charset="-122"/>
                <a:ea typeface="微软雅黑" pitchFamily="34" charset="-122"/>
              </a:rPr>
              <a:t>; </a:t>
            </a:r>
          </a:p>
          <a:p>
            <a:pPr eaLnBrk="1" hangingPunct="1">
              <a:lnSpc>
                <a:spcPct val="110000"/>
              </a:lnSpc>
              <a:buFont typeface="Wingdings" pitchFamily="2" charset="2"/>
              <a:buNone/>
            </a:pPr>
            <a:r>
              <a:rPr lang="en-US" altLang="zh-CN" sz="1867" dirty="0">
                <a:latin typeface="微软雅黑" pitchFamily="34" charset="-122"/>
                <a:ea typeface="微软雅黑" pitchFamily="34" charset="-122"/>
              </a:rPr>
              <a:t>     high = </a:t>
            </a:r>
            <a:r>
              <a:rPr lang="en-US" altLang="zh-CN" sz="1867" dirty="0" err="1">
                <a:latin typeface="微软雅黑" pitchFamily="34" charset="-122"/>
                <a:ea typeface="微软雅黑" pitchFamily="34" charset="-122"/>
              </a:rPr>
              <a:t>rh</a:t>
            </a:r>
            <a:r>
              <a:rPr lang="en-US" altLang="zh-CN" sz="1867" dirty="0">
                <a:latin typeface="微软雅黑" pitchFamily="34" charset="-122"/>
                <a:ea typeface="微软雅黑" pitchFamily="34" charset="-122"/>
              </a:rPr>
              <a:t>;</a:t>
            </a:r>
          </a:p>
          <a:p>
            <a:pPr eaLnBrk="1" hangingPunct="1">
              <a:lnSpc>
                <a:spcPct val="110000"/>
              </a:lnSpc>
              <a:buFont typeface="Wingdings" pitchFamily="2" charset="2"/>
              <a:buNone/>
            </a:pPr>
            <a:r>
              <a:rPr lang="en-US" altLang="zh-CN" sz="1867" dirty="0">
                <a:latin typeface="微软雅黑" pitchFamily="34" charset="-122"/>
                <a:ea typeface="微软雅黑" pitchFamily="34" charset="-122"/>
              </a:rPr>
              <a:t>     storage = new double [high – low + 1];</a:t>
            </a:r>
          </a:p>
          <a:p>
            <a:pPr eaLnBrk="1" hangingPunct="1">
              <a:lnSpc>
                <a:spcPct val="110000"/>
              </a:lnSpc>
              <a:buFont typeface="Wingdings" pitchFamily="2" charset="2"/>
              <a:buNone/>
            </a:pPr>
            <a:r>
              <a:rPr lang="en-US" altLang="zh-CN" sz="1867" dirty="0">
                <a:latin typeface="微软雅黑" pitchFamily="34" charset="-122"/>
                <a:ea typeface="微软雅黑" pitchFamily="34" charset="-122"/>
              </a:rPr>
              <a:t>}     </a:t>
            </a:r>
            <a:endParaRPr lang="zh-CN" altLang="en-US" sz="1867" dirty="0">
              <a:latin typeface="微软雅黑" pitchFamily="34" charset="-122"/>
              <a:ea typeface="微软雅黑" pitchFamily="34" charset="-122"/>
            </a:endParaRPr>
          </a:p>
        </p:txBody>
      </p:sp>
      <p:sp>
        <p:nvSpPr>
          <p:cNvPr id="5" name="矩形 4"/>
          <p:cNvSpPr/>
          <p:nvPr/>
        </p:nvSpPr>
        <p:spPr>
          <a:xfrm>
            <a:off x="535091" y="5203298"/>
            <a:ext cx="10572751" cy="792589"/>
          </a:xfrm>
          <a:prstGeom prst="rect">
            <a:avLst/>
          </a:prstGeom>
        </p:spPr>
        <p:txBody>
          <a:bodyPr wrap="square">
            <a:spAutoFit/>
          </a:bodyPr>
          <a:lstStyle/>
          <a:p>
            <a:pPr eaLnBrk="1" hangingPunct="1">
              <a:lnSpc>
                <a:spcPct val="110000"/>
              </a:lnSpc>
            </a:pPr>
            <a:r>
              <a:rPr lang="zh-CN" altLang="en-US" sz="2400" dirty="0">
                <a:latin typeface="微软雅黑" pitchFamily="34" charset="-122"/>
                <a:ea typeface="微软雅黑" pitchFamily="34" charset="-122"/>
              </a:rPr>
              <a:t>定义对象时，须指定构造函数的实际参数</a:t>
            </a:r>
          </a:p>
          <a:p>
            <a:pPr eaLnBrk="1" hangingPunct="1">
              <a:lnSpc>
                <a:spcPct val="110000"/>
              </a:lnSpc>
              <a:buFont typeface="Wingdings" pitchFamily="2" charset="2"/>
              <a:buNone/>
            </a:pPr>
            <a:r>
              <a:rPr lang="en-US" altLang="zh-CN" sz="1867" dirty="0" err="1">
                <a:latin typeface="微软雅黑" pitchFamily="34" charset="-122"/>
                <a:ea typeface="微软雅黑" pitchFamily="34" charset="-122"/>
              </a:rPr>
              <a:t>DoubleArray</a:t>
            </a:r>
            <a:r>
              <a:rPr lang="en-US" altLang="zh-CN" sz="1867" dirty="0">
                <a:latin typeface="微软雅黑" pitchFamily="34" charset="-122"/>
                <a:ea typeface="微软雅黑" pitchFamily="34" charset="-122"/>
              </a:rPr>
              <a:t>  array(20, 30);</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0418" name="Rectangle 2"/>
          <p:cNvSpPr>
            <a:spLocks noGrp="1" noChangeArrowheads="1"/>
          </p:cNvSpPr>
          <p:nvPr>
            <p:ph type="title"/>
          </p:nvPr>
        </p:nvSpPr>
        <p:spPr/>
        <p:txBody>
          <a:bodyPr/>
          <a:lstStyle/>
          <a:p>
            <a:pPr eaLnBrk="1" hangingPunct="1">
              <a:defRPr/>
            </a:pPr>
            <a:r>
              <a:rPr lang="zh-CN" altLang="en-US" dirty="0"/>
              <a:t>构造函数实例</a:t>
            </a:r>
          </a:p>
        </p:txBody>
      </p:sp>
      <p:sp>
        <p:nvSpPr>
          <p:cNvPr id="64515" name="Rectangle 3"/>
          <p:cNvSpPr>
            <a:spLocks noGrp="1" noChangeArrowheads="1"/>
          </p:cNvSpPr>
          <p:nvPr>
            <p:ph idx="4294967295"/>
          </p:nvPr>
        </p:nvSpPr>
        <p:spPr>
          <a:xfrm>
            <a:off x="770466" y="1073150"/>
            <a:ext cx="10845800" cy="5078413"/>
          </a:xfrm>
        </p:spPr>
        <p:txBody>
          <a:bodyPr>
            <a:noAutofit/>
          </a:bodyPr>
          <a:lstStyle/>
          <a:p>
            <a:pPr marL="0" indent="0">
              <a:lnSpc>
                <a:spcPct val="130000"/>
              </a:lnSpc>
            </a:pPr>
            <a:r>
              <a:rPr lang="en-US" altLang="zh-CN" sz="2400" dirty="0"/>
              <a:t>Rational</a:t>
            </a:r>
            <a:r>
              <a:rPr lang="zh-CN" altLang="en-US" sz="2400" dirty="0"/>
              <a:t>类不一定要有构造函数，但习惯上应该为每个类定义一个构造函数，以便在需要时对对象进行初始化</a:t>
            </a:r>
          </a:p>
          <a:p>
            <a:pPr marL="0" indent="0">
              <a:lnSpc>
                <a:spcPct val="130000"/>
              </a:lnSpc>
              <a:spcBef>
                <a:spcPts val="1600"/>
              </a:spcBef>
            </a:pPr>
            <a:r>
              <a:rPr lang="en-US" altLang="zh-CN" sz="2400" b="1" dirty="0"/>
              <a:t>Rational</a:t>
            </a:r>
            <a:r>
              <a:rPr lang="zh-CN" altLang="en-US" sz="2400" b="1" dirty="0"/>
              <a:t>类构造函数可定义为</a:t>
            </a:r>
          </a:p>
          <a:p>
            <a:pPr marL="0" indent="0">
              <a:buNone/>
            </a:pPr>
            <a:r>
              <a:rPr lang="en-US" altLang="zh-CN" sz="2400" dirty="0"/>
              <a:t>Rational(int n1, int n2)  {</a:t>
            </a:r>
          </a:p>
          <a:p>
            <a:pPr marL="0" indent="0">
              <a:buNone/>
            </a:pPr>
            <a:r>
              <a:rPr lang="en-US" altLang="zh-CN" sz="2400" dirty="0"/>
              <a:t>     num = n1; </a:t>
            </a:r>
          </a:p>
          <a:p>
            <a:pPr marL="0" indent="0">
              <a:buNone/>
            </a:pPr>
            <a:r>
              <a:rPr lang="en-US" altLang="zh-CN" sz="2400" dirty="0"/>
              <a:t>     den = n2; </a:t>
            </a:r>
          </a:p>
          <a:p>
            <a:pPr marL="0" indent="0">
              <a:buNone/>
            </a:pPr>
            <a:r>
              <a:rPr lang="en-US" altLang="zh-CN" sz="2400" dirty="0"/>
              <a:t>     </a:t>
            </a:r>
            <a:r>
              <a:rPr lang="en-US" altLang="zh-CN" sz="2400" dirty="0" err="1"/>
              <a:t>ReductFraction</a:t>
            </a:r>
            <a:r>
              <a:rPr lang="en-US" altLang="zh-CN" sz="2400" dirty="0"/>
              <a:t>();</a:t>
            </a:r>
          </a:p>
          <a:p>
            <a:pPr marL="0" indent="0">
              <a:buNone/>
            </a:pPr>
            <a:r>
              <a:rPr lang="en-US" altLang="zh-CN" sz="2400" dirty="0"/>
              <a:t>}     </a:t>
            </a:r>
          </a:p>
          <a:p>
            <a:pPr marL="0" indent="0">
              <a:lnSpc>
                <a:spcPct val="130000"/>
              </a:lnSpc>
            </a:pPr>
            <a:r>
              <a:rPr lang="zh-CN" altLang="en-US" sz="2400" dirty="0"/>
              <a:t>定义对象时，须指定构造函数的实际参数。例</a:t>
            </a:r>
          </a:p>
          <a:p>
            <a:pPr marL="0" indent="0">
              <a:lnSpc>
                <a:spcPct val="130000"/>
              </a:lnSpc>
              <a:buNone/>
            </a:pPr>
            <a:r>
              <a:rPr lang="zh-CN" altLang="en-US" sz="2400" dirty="0"/>
              <a:t>     </a:t>
            </a:r>
            <a:r>
              <a:rPr lang="en-US" altLang="zh-CN" sz="2400" dirty="0"/>
              <a:t>Rational   r(2, 7);</a:t>
            </a:r>
          </a:p>
        </p:txBody>
      </p:sp>
    </p:spTree>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3010" name="Rectangle 2"/>
          <p:cNvSpPr>
            <a:spLocks noGrp="1" noChangeArrowheads="1"/>
          </p:cNvSpPr>
          <p:nvPr>
            <p:ph type="title"/>
          </p:nvPr>
        </p:nvSpPr>
        <p:spPr/>
        <p:txBody>
          <a:bodyPr/>
          <a:lstStyle/>
          <a:p>
            <a:pPr eaLnBrk="1" hangingPunct="1">
              <a:defRPr/>
            </a:pPr>
            <a:r>
              <a:rPr lang="zh-CN" altLang="en-US" dirty="0"/>
              <a:t>动态对象的初始化 </a:t>
            </a:r>
          </a:p>
        </p:txBody>
      </p:sp>
      <p:sp>
        <p:nvSpPr>
          <p:cNvPr id="67587" name="Rectangle 3"/>
          <p:cNvSpPr>
            <a:spLocks noGrp="1" noChangeArrowheads="1"/>
          </p:cNvSpPr>
          <p:nvPr>
            <p:ph idx="4294967295"/>
          </p:nvPr>
        </p:nvSpPr>
        <p:spPr>
          <a:xfrm>
            <a:off x="1427163" y="1457325"/>
            <a:ext cx="10764837" cy="4281488"/>
          </a:xfrm>
        </p:spPr>
        <p:txBody>
          <a:bodyPr/>
          <a:lstStyle/>
          <a:p>
            <a:pPr eaLnBrk="1" hangingPunct="1">
              <a:lnSpc>
                <a:spcPct val="120000"/>
              </a:lnSpc>
            </a:pPr>
            <a:r>
              <a:rPr lang="zh-CN" altLang="en-US" b="1" dirty="0"/>
              <a:t>在类型后面用一个圆括号指出它的实际参数表</a:t>
            </a:r>
          </a:p>
          <a:p>
            <a:pPr>
              <a:lnSpc>
                <a:spcPct val="120000"/>
              </a:lnSpc>
              <a:spcBef>
                <a:spcPts val="800"/>
              </a:spcBef>
            </a:pPr>
            <a:r>
              <a:rPr lang="zh-CN" altLang="en-US" sz="1867" dirty="0"/>
              <a:t>为一个动态的</a:t>
            </a:r>
            <a:r>
              <a:rPr lang="en-US" altLang="zh-CN" sz="1867" dirty="0" err="1"/>
              <a:t>DoubleArray</a:t>
            </a:r>
            <a:r>
              <a:rPr lang="zh-CN" altLang="en-US" sz="1867" dirty="0"/>
              <a:t>数组指定下标范围为</a:t>
            </a:r>
            <a:r>
              <a:rPr lang="en-US" altLang="zh-CN" sz="1867" dirty="0"/>
              <a:t>20</a:t>
            </a:r>
            <a:r>
              <a:rPr lang="zh-CN" altLang="en-US" sz="1867" dirty="0"/>
              <a:t>到</a:t>
            </a:r>
            <a:r>
              <a:rPr lang="en-US" altLang="zh-CN" sz="1867" dirty="0"/>
              <a:t>30</a:t>
            </a:r>
            <a:r>
              <a:rPr lang="zh-CN" altLang="en-US" sz="1867" dirty="0"/>
              <a:t>，可用下列语句：</a:t>
            </a:r>
          </a:p>
          <a:p>
            <a:pPr eaLnBrk="1" hangingPunct="1">
              <a:lnSpc>
                <a:spcPct val="120000"/>
              </a:lnSpc>
              <a:buFont typeface="Wingdings" pitchFamily="2" charset="2"/>
              <a:buNone/>
            </a:pPr>
            <a:r>
              <a:rPr lang="zh-CN" altLang="en-US" sz="1867" dirty="0"/>
              <a:t>      </a:t>
            </a:r>
            <a:r>
              <a:rPr lang="en-US" altLang="zh-CN" sz="1867" dirty="0"/>
              <a:t>p = new </a:t>
            </a:r>
            <a:r>
              <a:rPr lang="en-US" altLang="zh-CN" sz="1867" dirty="0" err="1"/>
              <a:t>DoubleArray</a:t>
            </a:r>
            <a:r>
              <a:rPr lang="en-US" altLang="zh-CN" sz="1867" dirty="0"/>
              <a:t>(20, 30);</a:t>
            </a:r>
          </a:p>
          <a:p>
            <a:pPr>
              <a:lnSpc>
                <a:spcPct val="120000"/>
              </a:lnSpc>
              <a:spcBef>
                <a:spcPts val="800"/>
              </a:spcBef>
            </a:pPr>
            <a:r>
              <a:rPr lang="zh-CN" altLang="en-US" sz="1867" dirty="0"/>
              <a:t>为一个动态的</a:t>
            </a:r>
            <a:r>
              <a:rPr lang="en-US" altLang="zh-CN" sz="1867" dirty="0"/>
              <a:t>Rational</a:t>
            </a:r>
            <a:r>
              <a:rPr lang="zh-CN" altLang="en-US" sz="1867" dirty="0"/>
              <a:t>对象指定初值是</a:t>
            </a:r>
            <a:r>
              <a:rPr lang="en-US" altLang="zh-CN" sz="1867" dirty="0"/>
              <a:t>1/5</a:t>
            </a:r>
            <a:r>
              <a:rPr lang="zh-CN" altLang="en-US" sz="1867" dirty="0"/>
              <a:t>，可用下列语句：</a:t>
            </a:r>
          </a:p>
          <a:p>
            <a:pPr>
              <a:lnSpc>
                <a:spcPct val="120000"/>
              </a:lnSpc>
            </a:pPr>
            <a:r>
              <a:rPr lang="zh-CN" altLang="en-US" sz="1867" dirty="0"/>
              <a:t>      </a:t>
            </a:r>
            <a:r>
              <a:rPr lang="en-US" altLang="zh-CN" sz="1867" dirty="0"/>
              <a:t>p = new Rational(1,  5);</a:t>
            </a:r>
          </a:p>
          <a:p>
            <a:pPr eaLnBrk="1" hangingPunct="1">
              <a:lnSpc>
                <a:spcPct val="120000"/>
              </a:lnSpc>
              <a:buFont typeface="Wingdings" pitchFamily="2" charset="2"/>
              <a:buNone/>
            </a:pPr>
            <a:endParaRPr lang="en-US" altLang="zh-CN" sz="1867" dirty="0"/>
          </a:p>
        </p:txBody>
      </p:sp>
    </p:spTree>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1986" name="Rectangle 2"/>
          <p:cNvSpPr>
            <a:spLocks noGrp="1" noChangeArrowheads="1"/>
          </p:cNvSpPr>
          <p:nvPr>
            <p:ph type="title"/>
          </p:nvPr>
        </p:nvSpPr>
        <p:spPr/>
        <p:txBody>
          <a:bodyPr/>
          <a:lstStyle/>
          <a:p>
            <a:pPr eaLnBrk="1" hangingPunct="1">
              <a:defRPr/>
            </a:pPr>
            <a:r>
              <a:rPr lang="zh-CN" altLang="en-US" dirty="0"/>
              <a:t>构造函数的使用</a:t>
            </a:r>
          </a:p>
        </p:txBody>
      </p:sp>
      <p:sp>
        <p:nvSpPr>
          <p:cNvPr id="65539" name="Rectangle 3"/>
          <p:cNvSpPr>
            <a:spLocks noGrp="1" noChangeArrowheads="1"/>
          </p:cNvSpPr>
          <p:nvPr>
            <p:ph idx="4294967295"/>
          </p:nvPr>
        </p:nvSpPr>
        <p:spPr>
          <a:xfrm>
            <a:off x="745067" y="1195917"/>
            <a:ext cx="10363200" cy="4360863"/>
          </a:xfrm>
        </p:spPr>
        <p:txBody>
          <a:bodyPr>
            <a:normAutofit lnSpcReduction="10000"/>
          </a:bodyPr>
          <a:lstStyle/>
          <a:p>
            <a:pPr eaLnBrk="1" hangingPunct="1">
              <a:lnSpc>
                <a:spcPct val="130000"/>
              </a:lnSpc>
            </a:pPr>
            <a:r>
              <a:rPr lang="zh-CN" altLang="pt-BR" b="1" dirty="0"/>
              <a:t>对象定义的一般形式</a:t>
            </a:r>
          </a:p>
          <a:p>
            <a:pPr eaLnBrk="1" hangingPunct="1">
              <a:buFont typeface="Wingdings" pitchFamily="2" charset="2"/>
              <a:buNone/>
            </a:pPr>
            <a:r>
              <a:rPr lang="zh-CN" altLang="pt-BR" sz="1867" dirty="0"/>
              <a:t>类名   对象名（实际参数表）；</a:t>
            </a:r>
          </a:p>
          <a:p>
            <a:pPr>
              <a:spcBef>
                <a:spcPts val="800"/>
              </a:spcBef>
            </a:pPr>
            <a:r>
              <a:rPr lang="zh-CN" altLang="en-US" sz="1867" dirty="0"/>
              <a:t>实际参数表必须与某个构造函数的形式参数表相对应</a:t>
            </a:r>
            <a:endParaRPr lang="en-US" altLang="zh-CN" sz="1867" dirty="0"/>
          </a:p>
          <a:p>
            <a:pPr>
              <a:lnSpc>
                <a:spcPct val="130000"/>
              </a:lnSpc>
              <a:spcBef>
                <a:spcPts val="2400"/>
              </a:spcBef>
            </a:pPr>
            <a:r>
              <a:rPr lang="zh-CN" altLang="pt-BR" b="1" dirty="0"/>
              <a:t>除非这个类有一个构造函数是没有参数的，那么可以用</a:t>
            </a:r>
            <a:endParaRPr lang="zh-CN" altLang="pt-BR" dirty="0"/>
          </a:p>
          <a:p>
            <a:pPr eaLnBrk="1" hangingPunct="1">
              <a:lnSpc>
                <a:spcPct val="130000"/>
              </a:lnSpc>
              <a:buFont typeface="Wingdings" pitchFamily="2" charset="2"/>
              <a:buNone/>
            </a:pPr>
            <a:r>
              <a:rPr lang="zh-CN" altLang="pt-BR" sz="1867" dirty="0"/>
              <a:t> 类名  对象名；</a:t>
            </a:r>
          </a:p>
          <a:p>
            <a:pPr>
              <a:lnSpc>
                <a:spcPct val="130000"/>
              </a:lnSpc>
              <a:spcBef>
                <a:spcPts val="2400"/>
              </a:spcBef>
            </a:pPr>
            <a:r>
              <a:rPr lang="zh-CN" altLang="pt-BR" b="1" dirty="0"/>
              <a:t>不带参数的构造函数称为默认的构造函数</a:t>
            </a:r>
          </a:p>
          <a:p>
            <a:pPr>
              <a:lnSpc>
                <a:spcPct val="130000"/>
              </a:lnSpc>
              <a:spcBef>
                <a:spcPts val="2400"/>
              </a:spcBef>
            </a:pPr>
            <a:r>
              <a:rPr lang="zh-CN" altLang="pt-BR" b="1" dirty="0"/>
              <a:t>一般每个类应该有一</a:t>
            </a:r>
            <a:r>
              <a:rPr lang="zh-CN" altLang="en-US" b="1" dirty="0"/>
              <a:t>个默认</a:t>
            </a:r>
            <a:r>
              <a:rPr lang="zh-CN" altLang="pt-BR" b="1" dirty="0"/>
              <a:t>的构造函数</a:t>
            </a:r>
            <a:endParaRPr lang="zh-CN" altLang="en-US" b="1" dirty="0"/>
          </a:p>
        </p:txBody>
      </p:sp>
    </p:spTree>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7106" name="Rectangle 2"/>
          <p:cNvSpPr>
            <a:spLocks noGrp="1" noChangeArrowheads="1"/>
          </p:cNvSpPr>
          <p:nvPr>
            <p:ph type="title"/>
          </p:nvPr>
        </p:nvSpPr>
        <p:spPr/>
        <p:txBody>
          <a:bodyPr>
            <a:normAutofit/>
          </a:bodyPr>
          <a:lstStyle/>
          <a:p>
            <a:pPr eaLnBrk="1" hangingPunct="1">
              <a:defRPr/>
            </a:pPr>
            <a:r>
              <a:rPr lang="zh-CN" altLang="en-US" dirty="0"/>
              <a:t>带缺省值的构造函数</a:t>
            </a:r>
          </a:p>
        </p:txBody>
      </p:sp>
      <p:sp>
        <p:nvSpPr>
          <p:cNvPr id="66563" name="Rectangle 3"/>
          <p:cNvSpPr>
            <a:spLocks noGrp="1" noChangeArrowheads="1"/>
          </p:cNvSpPr>
          <p:nvPr>
            <p:ph idx="4294967295"/>
          </p:nvPr>
        </p:nvSpPr>
        <p:spPr>
          <a:xfrm>
            <a:off x="1151467" y="1420812"/>
            <a:ext cx="7240693" cy="3395663"/>
          </a:xfrm>
        </p:spPr>
        <p:txBody>
          <a:bodyPr/>
          <a:lstStyle/>
          <a:p>
            <a:pPr eaLnBrk="1" hangingPunct="1">
              <a:lnSpc>
                <a:spcPct val="130000"/>
              </a:lnSpc>
            </a:pPr>
            <a:r>
              <a:rPr lang="zh-CN" altLang="en-US" b="1" dirty="0"/>
              <a:t>代替缺省的构造函数</a:t>
            </a:r>
            <a:endParaRPr lang="en-US" altLang="zh-CN" b="1" dirty="0"/>
          </a:p>
          <a:p>
            <a:pPr marL="0" indent="0">
              <a:lnSpc>
                <a:spcPct val="130000"/>
              </a:lnSpc>
              <a:spcBef>
                <a:spcPts val="800"/>
              </a:spcBef>
              <a:buNone/>
            </a:pPr>
            <a:r>
              <a:rPr lang="en-US" altLang="zh-CN" sz="1867" dirty="0"/>
              <a:t>Rational(</a:t>
            </a:r>
            <a:r>
              <a:rPr lang="en-US" altLang="zh-CN" sz="1867" dirty="0" err="1"/>
              <a:t>int</a:t>
            </a:r>
            <a:r>
              <a:rPr lang="en-US" altLang="zh-CN" sz="1867" dirty="0"/>
              <a:t> n1 = 0, </a:t>
            </a:r>
            <a:r>
              <a:rPr lang="en-US" altLang="zh-CN" sz="1867" dirty="0" err="1"/>
              <a:t>int</a:t>
            </a:r>
            <a:r>
              <a:rPr lang="en-US" altLang="zh-CN" sz="1867" dirty="0"/>
              <a:t> n2 = 1)</a:t>
            </a:r>
          </a:p>
          <a:p>
            <a:pPr>
              <a:lnSpc>
                <a:spcPct val="130000"/>
              </a:lnSpc>
              <a:spcBef>
                <a:spcPts val="0"/>
              </a:spcBef>
              <a:buNone/>
            </a:pPr>
            <a:r>
              <a:rPr lang="en-US" altLang="zh-CN" sz="1867" dirty="0"/>
              <a:t>{</a:t>
            </a:r>
          </a:p>
          <a:p>
            <a:pPr>
              <a:lnSpc>
                <a:spcPct val="130000"/>
              </a:lnSpc>
              <a:spcBef>
                <a:spcPts val="0"/>
              </a:spcBef>
              <a:buNone/>
            </a:pPr>
            <a:r>
              <a:rPr lang="en-US" altLang="zh-CN" sz="1867" dirty="0"/>
              <a:t>     num = n1; </a:t>
            </a:r>
          </a:p>
          <a:p>
            <a:pPr>
              <a:lnSpc>
                <a:spcPct val="130000"/>
              </a:lnSpc>
              <a:spcBef>
                <a:spcPts val="0"/>
              </a:spcBef>
              <a:buNone/>
            </a:pPr>
            <a:r>
              <a:rPr lang="en-US" altLang="zh-CN" sz="1867" dirty="0"/>
              <a:t>     den = n2; </a:t>
            </a:r>
          </a:p>
          <a:p>
            <a:pPr>
              <a:lnSpc>
                <a:spcPct val="130000"/>
              </a:lnSpc>
              <a:spcBef>
                <a:spcPts val="0"/>
              </a:spcBef>
              <a:buNone/>
            </a:pPr>
            <a:r>
              <a:rPr lang="en-US" altLang="zh-CN" sz="1867" dirty="0"/>
              <a:t>     </a:t>
            </a:r>
            <a:r>
              <a:rPr lang="en-US" altLang="zh-CN" sz="1867" dirty="0" err="1"/>
              <a:t>ReductFraction</a:t>
            </a:r>
            <a:r>
              <a:rPr lang="en-US" altLang="zh-CN" sz="1867" dirty="0"/>
              <a:t>();</a:t>
            </a:r>
          </a:p>
          <a:p>
            <a:pPr>
              <a:lnSpc>
                <a:spcPct val="130000"/>
              </a:lnSpc>
              <a:spcBef>
                <a:spcPts val="0"/>
              </a:spcBef>
              <a:buNone/>
            </a:pPr>
            <a:r>
              <a:rPr lang="en-US" altLang="zh-CN" sz="1867" dirty="0"/>
              <a:t>}</a:t>
            </a:r>
          </a:p>
        </p:txBody>
      </p:sp>
    </p:spTree>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7650" name="Rectangle 2"/>
          <p:cNvSpPr>
            <a:spLocks noGrp="1" noChangeArrowheads="1"/>
          </p:cNvSpPr>
          <p:nvPr>
            <p:ph type="title"/>
          </p:nvPr>
        </p:nvSpPr>
        <p:spPr/>
        <p:txBody>
          <a:bodyPr/>
          <a:lstStyle/>
          <a:p>
            <a:pPr eaLnBrk="1" hangingPunct="1">
              <a:defRPr/>
            </a:pPr>
            <a:r>
              <a:rPr lang="zh-CN" altLang="en-US" dirty="0"/>
              <a:t>初始化列表</a:t>
            </a:r>
          </a:p>
        </p:txBody>
      </p:sp>
      <p:sp>
        <p:nvSpPr>
          <p:cNvPr id="68611" name="Rectangle 3"/>
          <p:cNvSpPr>
            <a:spLocks noGrp="1" noChangeArrowheads="1"/>
          </p:cNvSpPr>
          <p:nvPr>
            <p:ph idx="4294967295"/>
          </p:nvPr>
        </p:nvSpPr>
        <p:spPr>
          <a:xfrm>
            <a:off x="341525" y="936625"/>
            <a:ext cx="11803062" cy="4984750"/>
          </a:xfrm>
        </p:spPr>
        <p:txBody>
          <a:bodyPr>
            <a:normAutofit/>
          </a:bodyPr>
          <a:lstStyle/>
          <a:p>
            <a:pPr marL="0" indent="0">
              <a:lnSpc>
                <a:spcPct val="150000"/>
              </a:lnSpc>
              <a:buNone/>
            </a:pPr>
            <a:r>
              <a:rPr lang="zh-CN" altLang="en-US" sz="2400" dirty="0"/>
              <a:t>构造函数可以包含一个初始化列表</a:t>
            </a:r>
          </a:p>
          <a:p>
            <a:pPr marL="0" indent="0">
              <a:lnSpc>
                <a:spcPct val="150000"/>
              </a:lnSpc>
              <a:buNone/>
            </a:pPr>
            <a:r>
              <a:rPr lang="zh-CN" altLang="en-US" sz="2400" dirty="0"/>
              <a:t>构造函数初始化列表位于函数头和函数体之间。它以一个冒号开头，接着是一个以逗号分隔的数据成员构造列表</a:t>
            </a:r>
          </a:p>
          <a:p>
            <a:pPr marL="0" indent="0">
              <a:lnSpc>
                <a:spcPct val="150000"/>
              </a:lnSpc>
              <a:buNone/>
            </a:pPr>
            <a:r>
              <a:rPr lang="zh-CN" altLang="en-US" sz="2400" dirty="0"/>
              <a:t>如</a:t>
            </a:r>
            <a:r>
              <a:rPr lang="en-US" altLang="zh-CN" sz="2400" dirty="0" err="1"/>
              <a:t>DoubleArray</a:t>
            </a:r>
            <a:r>
              <a:rPr lang="zh-CN" altLang="en-US" sz="2400" dirty="0"/>
              <a:t>的构造函数可写为</a:t>
            </a:r>
          </a:p>
          <a:p>
            <a:pPr marL="0" indent="0">
              <a:lnSpc>
                <a:spcPct val="150000"/>
              </a:lnSpc>
              <a:buNone/>
            </a:pPr>
            <a:r>
              <a:rPr lang="zh-CN" altLang="en-US" sz="2400" dirty="0"/>
              <a:t>    </a:t>
            </a:r>
            <a:r>
              <a:rPr lang="en-US" altLang="zh-CN" sz="2400" dirty="0" err="1"/>
              <a:t>DoubleArray</a:t>
            </a:r>
            <a:r>
              <a:rPr lang="en-US" altLang="zh-CN" sz="2400" dirty="0"/>
              <a:t> :: </a:t>
            </a:r>
            <a:r>
              <a:rPr lang="en-US" altLang="zh-CN" sz="2400" dirty="0" err="1"/>
              <a:t>DoubleArray</a:t>
            </a:r>
            <a:r>
              <a:rPr lang="en-US" altLang="zh-CN" sz="2400" dirty="0"/>
              <a:t>(</a:t>
            </a:r>
            <a:r>
              <a:rPr lang="en-US" altLang="zh-CN" sz="2400" dirty="0" err="1"/>
              <a:t>int</a:t>
            </a:r>
            <a:r>
              <a:rPr lang="en-US" altLang="zh-CN" sz="2400" dirty="0"/>
              <a:t> </a:t>
            </a:r>
            <a:r>
              <a:rPr lang="en-US" altLang="zh-CN" sz="2400" dirty="0" err="1"/>
              <a:t>lh</a:t>
            </a:r>
            <a:r>
              <a:rPr lang="en-US" altLang="zh-CN" sz="2400" dirty="0"/>
              <a:t>, </a:t>
            </a:r>
            <a:r>
              <a:rPr lang="en-US" altLang="zh-CN" sz="2400" dirty="0" err="1"/>
              <a:t>int</a:t>
            </a:r>
            <a:r>
              <a:rPr lang="en-US" altLang="zh-CN" sz="2400" dirty="0"/>
              <a:t> </a:t>
            </a:r>
            <a:r>
              <a:rPr lang="en-US" altLang="zh-CN" sz="2400" dirty="0" err="1"/>
              <a:t>rh</a:t>
            </a:r>
            <a:r>
              <a:rPr lang="en-US" altLang="zh-CN" sz="2400" dirty="0"/>
              <a:t>): low(</a:t>
            </a:r>
            <a:r>
              <a:rPr lang="en-US" altLang="zh-CN" sz="2400" dirty="0" err="1"/>
              <a:t>lh</a:t>
            </a:r>
            <a:r>
              <a:rPr lang="en-US" altLang="zh-CN" sz="2400" dirty="0"/>
              <a:t>),  high(</a:t>
            </a:r>
            <a:r>
              <a:rPr lang="en-US" altLang="zh-CN" sz="2400" dirty="0" err="1"/>
              <a:t>rh</a:t>
            </a:r>
            <a:r>
              <a:rPr lang="en-US" altLang="zh-CN" sz="2400" dirty="0"/>
              <a:t>)</a:t>
            </a:r>
          </a:p>
          <a:p>
            <a:pPr marL="0" indent="0">
              <a:lnSpc>
                <a:spcPct val="120000"/>
              </a:lnSpc>
              <a:buNone/>
            </a:pPr>
            <a:r>
              <a:rPr lang="en-US" altLang="zh-CN" sz="2400" dirty="0"/>
              <a:t>     {  </a:t>
            </a:r>
          </a:p>
          <a:p>
            <a:pPr marL="0" indent="0">
              <a:lnSpc>
                <a:spcPct val="120000"/>
              </a:lnSpc>
              <a:buNone/>
            </a:pPr>
            <a:r>
              <a:rPr lang="en-US" altLang="zh-CN" sz="2400" dirty="0"/>
              <a:t>            storage = new double [high - low + 1]; </a:t>
            </a:r>
          </a:p>
          <a:p>
            <a:pPr marL="0" indent="0">
              <a:lnSpc>
                <a:spcPct val="120000"/>
              </a:lnSpc>
              <a:buNone/>
            </a:pPr>
            <a:r>
              <a:rPr lang="en-US" altLang="zh-CN" sz="2400" dirty="0"/>
              <a:t>      }  </a:t>
            </a:r>
          </a:p>
        </p:txBody>
      </p:sp>
    </p:spTree>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4034" name="Rectangle 2"/>
          <p:cNvSpPr>
            <a:spLocks noGrp="1" noChangeArrowheads="1"/>
          </p:cNvSpPr>
          <p:nvPr>
            <p:ph type="title"/>
          </p:nvPr>
        </p:nvSpPr>
        <p:spPr/>
        <p:txBody>
          <a:bodyPr/>
          <a:lstStyle/>
          <a:p>
            <a:pPr eaLnBrk="1" hangingPunct="1">
              <a:defRPr/>
            </a:pPr>
            <a:r>
              <a:rPr lang="zh-CN" altLang="en-US" dirty="0"/>
              <a:t>为什么要使用初始化列表 </a:t>
            </a:r>
          </a:p>
        </p:txBody>
      </p:sp>
      <p:sp>
        <p:nvSpPr>
          <p:cNvPr id="69635" name="Rectangle 3"/>
          <p:cNvSpPr>
            <a:spLocks noGrp="1" noChangeArrowheads="1"/>
          </p:cNvSpPr>
          <p:nvPr>
            <p:ph idx="4294967295"/>
          </p:nvPr>
        </p:nvSpPr>
        <p:spPr>
          <a:xfrm>
            <a:off x="781685" y="1901402"/>
            <a:ext cx="10963275" cy="4379913"/>
          </a:xfrm>
        </p:spPr>
        <p:txBody>
          <a:bodyPr>
            <a:normAutofit/>
          </a:bodyPr>
          <a:lstStyle/>
          <a:p>
            <a:pPr marL="0" indent="0"/>
            <a:r>
              <a:rPr lang="zh-CN" altLang="en-US" b="1" dirty="0"/>
              <a:t>提高构造对象的效率</a:t>
            </a:r>
          </a:p>
          <a:p>
            <a:pPr marL="0" indent="0">
              <a:spcBef>
                <a:spcPts val="800"/>
              </a:spcBef>
            </a:pPr>
            <a:r>
              <a:rPr lang="zh-CN" altLang="en-US" sz="1867" dirty="0"/>
              <a:t>执行每一个数据成员的构造函数。如果成员没有出现在初始化列表中，执行默认的构造函数，否则按初始化列表中列出的实际参数执行对应的构造函数</a:t>
            </a:r>
          </a:p>
          <a:p>
            <a:pPr marL="0" lvl="1" indent="0">
              <a:spcBef>
                <a:spcPts val="800"/>
              </a:spcBef>
              <a:buNone/>
            </a:pPr>
            <a:r>
              <a:rPr lang="zh-CN" altLang="en-US" sz="1867" dirty="0"/>
              <a:t>执行类的构造函数</a:t>
            </a:r>
            <a:endParaRPr lang="en-US" altLang="zh-CN" sz="1867" dirty="0"/>
          </a:p>
          <a:p>
            <a:pPr marL="0" lvl="1" indent="0">
              <a:spcBef>
                <a:spcPts val="800"/>
              </a:spcBef>
              <a:buNone/>
            </a:pPr>
            <a:endParaRPr lang="en-US" altLang="zh-CN" sz="1867" dirty="0"/>
          </a:p>
          <a:p>
            <a:pPr marL="0" lvl="1" indent="0">
              <a:spcBef>
                <a:spcPts val="800"/>
              </a:spcBef>
              <a:buNone/>
            </a:pPr>
            <a:r>
              <a:rPr lang="zh-CN" altLang="en-US" b="1" dirty="0"/>
              <a:t>特殊数据成员的初始化</a:t>
            </a:r>
            <a:endParaRPr lang="en-US" altLang="zh-CN" b="1" dirty="0"/>
          </a:p>
          <a:p>
            <a:pPr marL="0" indent="0">
              <a:lnSpc>
                <a:spcPct val="130000"/>
              </a:lnSpc>
            </a:pPr>
            <a:r>
              <a:rPr lang="zh-CN" altLang="en-US" sz="1867" dirty="0"/>
              <a:t>数据成员不是普通的内置类型，而是某一个类的对象，可能无法直接用赋值语句在构造函数体中为它赋初值</a:t>
            </a:r>
          </a:p>
          <a:p>
            <a:pPr marL="0" indent="0">
              <a:lnSpc>
                <a:spcPct val="130000"/>
              </a:lnSpc>
            </a:pPr>
            <a:r>
              <a:rPr lang="zh-CN" altLang="en-US" sz="1867" dirty="0"/>
              <a:t>类包含了一个常量的数据成员，常量只能在定义时对它初始化，而不能对它赋值。因此也必须放在初始化列表中 </a:t>
            </a:r>
          </a:p>
          <a:p>
            <a:pPr marL="0" lvl="1" indent="0">
              <a:spcBef>
                <a:spcPts val="800"/>
              </a:spcBef>
              <a:buNone/>
            </a:pPr>
            <a:endParaRPr lang="zh-CN" altLang="en-US" sz="1867" dirty="0"/>
          </a:p>
        </p:txBody>
      </p:sp>
      <p:sp>
        <p:nvSpPr>
          <p:cNvPr id="69636" name="Rectangle 4"/>
          <p:cNvSpPr>
            <a:spLocks noChangeArrowheads="1"/>
          </p:cNvSpPr>
          <p:nvPr/>
        </p:nvSpPr>
        <p:spPr bwMode="auto">
          <a:xfrm>
            <a:off x="694268" y="1256498"/>
            <a:ext cx="6527749" cy="461665"/>
          </a:xfrm>
          <a:prstGeom prst="rect">
            <a:avLst/>
          </a:prstGeom>
          <a:noFill/>
          <a:ln w="12700" cap="sq" algn="ctr">
            <a:noFill/>
            <a:miter lim="800000"/>
            <a:headEnd type="none" w="sm" len="sm"/>
            <a:tailEnd type="none" w="sm" len="sm"/>
          </a:ln>
        </p:spPr>
        <p:txBody>
          <a:bodyPr wrap="none" anchor="ctr">
            <a:spAutoFit/>
          </a:bodyPr>
          <a:lstStyle/>
          <a:p>
            <a:r>
              <a:rPr lang="zh-CN" altLang="en-US" sz="2400" b="1" dirty="0">
                <a:latin typeface="幼圆" pitchFamily="49" charset="-122"/>
                <a:ea typeface="幼圆" pitchFamily="49" charset="-122"/>
              </a:rPr>
              <a:t>完全可以在函数体内对数据成员赋初值 ！！！</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Effect transition="in" filter="blinds(horizontal)">
                                      <p:cBhvr>
                                        <p:cTn id="7" dur="500"/>
                                        <p:tgtEl>
                                          <p:spTgt spid="6963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9635">
                                            <p:txEl>
                                              <p:pRg st="1" end="1"/>
                                            </p:txEl>
                                          </p:spTgt>
                                        </p:tgtEl>
                                        <p:attrNameLst>
                                          <p:attrName>style.visibility</p:attrName>
                                        </p:attrNameLst>
                                      </p:cBhvr>
                                      <p:to>
                                        <p:strVal val="visible"/>
                                      </p:to>
                                    </p:set>
                                    <p:animEffect transition="in" filter="blinds(horizontal)">
                                      <p:cBhvr>
                                        <p:cTn id="10" dur="500"/>
                                        <p:tgtEl>
                                          <p:spTgt spid="6963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9635">
                                            <p:txEl>
                                              <p:pRg st="2" end="2"/>
                                            </p:txEl>
                                          </p:spTgt>
                                        </p:tgtEl>
                                        <p:attrNameLst>
                                          <p:attrName>style.visibility</p:attrName>
                                        </p:attrNameLst>
                                      </p:cBhvr>
                                      <p:to>
                                        <p:strVal val="visible"/>
                                      </p:to>
                                    </p:set>
                                    <p:animEffect transition="in" filter="blinds(horizontal)">
                                      <p:cBhvr>
                                        <p:cTn id="13" dur="500"/>
                                        <p:tgtEl>
                                          <p:spTgt spid="6963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69635">
                                            <p:txEl>
                                              <p:pRg st="4" end="4"/>
                                            </p:txEl>
                                          </p:spTgt>
                                        </p:tgtEl>
                                        <p:attrNameLst>
                                          <p:attrName>style.visibility</p:attrName>
                                        </p:attrNameLst>
                                      </p:cBhvr>
                                      <p:to>
                                        <p:strVal val="visible"/>
                                      </p:to>
                                    </p:set>
                                    <p:animEffect transition="in" filter="blinds(horizontal)">
                                      <p:cBhvr>
                                        <p:cTn id="18" dur="500"/>
                                        <p:tgtEl>
                                          <p:spTgt spid="69635">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69635">
                                            <p:txEl>
                                              <p:pRg st="5" end="5"/>
                                            </p:txEl>
                                          </p:spTgt>
                                        </p:tgtEl>
                                        <p:attrNameLst>
                                          <p:attrName>style.visibility</p:attrName>
                                        </p:attrNameLst>
                                      </p:cBhvr>
                                      <p:to>
                                        <p:strVal val="visible"/>
                                      </p:to>
                                    </p:set>
                                    <p:animEffect transition="in" filter="blinds(horizontal)">
                                      <p:cBhvr>
                                        <p:cTn id="21" dur="500"/>
                                        <p:tgtEl>
                                          <p:spTgt spid="69635">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69635">
                                            <p:txEl>
                                              <p:pRg st="6" end="6"/>
                                            </p:txEl>
                                          </p:spTgt>
                                        </p:tgtEl>
                                        <p:attrNameLst>
                                          <p:attrName>style.visibility</p:attrName>
                                        </p:attrNameLst>
                                      </p:cBhvr>
                                      <p:to>
                                        <p:strVal val="visible"/>
                                      </p:to>
                                    </p:set>
                                    <p:animEffect transition="in" filter="blinds(horizontal)">
                                      <p:cBhvr>
                                        <p:cTn id="24" dur="500"/>
                                        <p:tgtEl>
                                          <p:spTgt spid="696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a:t>委托构造</a:t>
            </a:r>
            <a:endParaRPr lang="zh-CN" altLang="en-US" dirty="0"/>
          </a:p>
        </p:txBody>
      </p:sp>
      <p:sp>
        <p:nvSpPr>
          <p:cNvPr id="98307" name="内容占位符 2"/>
          <p:cNvSpPr>
            <a:spLocks noGrp="1"/>
          </p:cNvSpPr>
          <p:nvPr>
            <p:ph idx="4294967295"/>
          </p:nvPr>
        </p:nvSpPr>
        <p:spPr>
          <a:xfrm>
            <a:off x="583617" y="881858"/>
            <a:ext cx="10929938" cy="2532062"/>
          </a:xfrm>
        </p:spPr>
        <p:txBody>
          <a:bodyPr>
            <a:noAutofit/>
          </a:bodyPr>
          <a:lstStyle/>
          <a:p>
            <a:pPr marL="0" indent="0">
              <a:lnSpc>
                <a:spcPct val="150000"/>
              </a:lnSpc>
              <a:buNone/>
            </a:pPr>
            <a:r>
              <a:rPr lang="zh-CN" altLang="zh-CN" sz="2000" dirty="0"/>
              <a:t>构造函数的一部分工作与另外一个构造函数相同，那么完成这部分工作的语句必须出现两遍</a:t>
            </a:r>
            <a:endParaRPr lang="en-US" altLang="zh-CN" sz="2000" dirty="0"/>
          </a:p>
          <a:p>
            <a:pPr marL="0" indent="0">
              <a:lnSpc>
                <a:spcPct val="150000"/>
              </a:lnSpc>
              <a:buNone/>
            </a:pPr>
            <a:r>
              <a:rPr lang="zh-CN" altLang="zh-CN" sz="2000" dirty="0"/>
              <a:t>例如</a:t>
            </a:r>
            <a:r>
              <a:rPr lang="zh-CN" altLang="en-US" sz="2000" dirty="0"/>
              <a:t>：</a:t>
            </a:r>
            <a:r>
              <a:rPr lang="en-US" altLang="zh-CN" sz="2000" dirty="0" err="1"/>
              <a:t>DoubleArray</a:t>
            </a:r>
            <a:r>
              <a:rPr lang="zh-CN" altLang="zh-CN" sz="2000" dirty="0"/>
              <a:t>类</a:t>
            </a:r>
            <a:r>
              <a:rPr lang="zh-CN" altLang="en-US" sz="2000" dirty="0"/>
              <a:t>允许</a:t>
            </a:r>
            <a:r>
              <a:rPr lang="zh-CN" altLang="zh-CN" sz="2000" dirty="0"/>
              <a:t>在定义对象时同时给出数组元素的初值。可以设计一个</a:t>
            </a:r>
            <a:r>
              <a:rPr lang="zh-CN" altLang="en-US" sz="2000" dirty="0"/>
              <a:t>构造</a:t>
            </a:r>
            <a:r>
              <a:rPr lang="zh-CN" altLang="zh-CN" sz="2000" dirty="0"/>
              <a:t>函数</a:t>
            </a:r>
            <a:endParaRPr lang="en-US" altLang="zh-CN" sz="2000" dirty="0"/>
          </a:p>
          <a:p>
            <a:pPr marL="0" indent="0">
              <a:lnSpc>
                <a:spcPct val="150000"/>
              </a:lnSpc>
              <a:buNone/>
            </a:pPr>
            <a:endParaRPr lang="zh-CN" altLang="zh-CN" sz="2000" dirty="0"/>
          </a:p>
          <a:p>
            <a:pPr marL="457200" lvl="1" indent="0">
              <a:lnSpc>
                <a:spcPct val="110000"/>
              </a:lnSpc>
              <a:buNone/>
            </a:pPr>
            <a:r>
              <a:rPr lang="en-US" altLang="zh-CN" sz="2000" dirty="0" err="1"/>
              <a:t>DoubleArray</a:t>
            </a:r>
            <a:r>
              <a:rPr lang="en-US" altLang="zh-CN" sz="2000" dirty="0"/>
              <a:t>(</a:t>
            </a:r>
            <a:r>
              <a:rPr lang="en-US" altLang="zh-CN" sz="2000" dirty="0" err="1"/>
              <a:t>int</a:t>
            </a:r>
            <a:r>
              <a:rPr lang="en-US" altLang="zh-CN" sz="2000" dirty="0"/>
              <a:t> </a:t>
            </a:r>
            <a:r>
              <a:rPr lang="en-US" altLang="zh-CN" sz="2000" dirty="0" err="1"/>
              <a:t>lh</a:t>
            </a:r>
            <a:r>
              <a:rPr lang="en-US" altLang="zh-CN" sz="2000" dirty="0"/>
              <a:t>, double a[], </a:t>
            </a:r>
            <a:r>
              <a:rPr lang="en-US" altLang="zh-CN" sz="2000" dirty="0" err="1"/>
              <a:t>int</a:t>
            </a:r>
            <a:r>
              <a:rPr lang="en-US" altLang="zh-CN" sz="2000" dirty="0"/>
              <a:t> size)     </a:t>
            </a:r>
          </a:p>
          <a:p>
            <a:pPr marL="457200" lvl="1" indent="0">
              <a:lnSpc>
                <a:spcPct val="110000"/>
              </a:lnSpc>
              <a:buNone/>
            </a:pPr>
            <a:r>
              <a:rPr lang="en-US" altLang="zh-CN" sz="2000" dirty="0"/>
              <a:t>{</a:t>
            </a:r>
          </a:p>
          <a:p>
            <a:pPr marL="457200" lvl="1" indent="0">
              <a:lnSpc>
                <a:spcPct val="110000"/>
              </a:lnSpc>
              <a:buNone/>
            </a:pPr>
            <a:r>
              <a:rPr lang="en-US" altLang="zh-CN" sz="2000" dirty="0"/>
              <a:t>       low = </a:t>
            </a:r>
            <a:r>
              <a:rPr lang="en-US" altLang="zh-CN" sz="2000" dirty="0" err="1"/>
              <a:t>lh</a:t>
            </a:r>
            <a:r>
              <a:rPr lang="en-US" altLang="zh-CN" sz="2000" dirty="0"/>
              <a:t>;</a:t>
            </a:r>
          </a:p>
          <a:p>
            <a:pPr marL="457200" lvl="1" indent="0">
              <a:lnSpc>
                <a:spcPct val="110000"/>
              </a:lnSpc>
              <a:buNone/>
            </a:pPr>
            <a:r>
              <a:rPr lang="en-US" altLang="zh-CN" sz="2000" dirty="0"/>
              <a:t>       high = </a:t>
            </a:r>
            <a:r>
              <a:rPr lang="en-US" altLang="zh-CN" sz="2000" dirty="0" err="1"/>
              <a:t>lh</a:t>
            </a:r>
            <a:r>
              <a:rPr lang="en-US" altLang="zh-CN" sz="2000" dirty="0"/>
              <a:t> + size  - 1;</a:t>
            </a:r>
          </a:p>
          <a:p>
            <a:pPr marL="457200" lvl="1" indent="0">
              <a:lnSpc>
                <a:spcPct val="110000"/>
              </a:lnSpc>
              <a:buNone/>
            </a:pPr>
            <a:r>
              <a:rPr lang="en-US" altLang="zh-CN" sz="2000" dirty="0"/>
              <a:t>      storage = new  double[size];</a:t>
            </a:r>
            <a:endParaRPr lang="zh-CN" altLang="zh-CN" sz="2000" dirty="0"/>
          </a:p>
          <a:p>
            <a:pPr marL="457200" lvl="1" indent="0">
              <a:lnSpc>
                <a:spcPct val="110000"/>
              </a:lnSpc>
              <a:buNone/>
            </a:pPr>
            <a:r>
              <a:rPr lang="en-US" altLang="zh-CN" sz="2000" dirty="0"/>
              <a:t>	 for (</a:t>
            </a:r>
            <a:r>
              <a:rPr lang="en-US" altLang="zh-CN" sz="2000" dirty="0" err="1"/>
              <a:t>int</a:t>
            </a:r>
            <a:r>
              <a:rPr lang="en-US" altLang="zh-CN" sz="2000" dirty="0"/>
              <a:t> </a:t>
            </a:r>
            <a:r>
              <a:rPr lang="en-US" altLang="zh-CN" sz="2000" dirty="0" err="1"/>
              <a:t>i</a:t>
            </a:r>
            <a:r>
              <a:rPr lang="en-US" altLang="zh-CN" sz="2000" dirty="0"/>
              <a:t> = 0; </a:t>
            </a:r>
            <a:r>
              <a:rPr lang="en-US" altLang="zh-CN" sz="2000" dirty="0" err="1"/>
              <a:t>i</a:t>
            </a:r>
            <a:r>
              <a:rPr lang="en-US" altLang="zh-CN" sz="2000" dirty="0"/>
              <a:t> &lt; size; ++</a:t>
            </a:r>
            <a:r>
              <a:rPr lang="en-US" altLang="zh-CN" sz="2000" dirty="0" err="1"/>
              <a:t>i</a:t>
            </a:r>
            <a:r>
              <a:rPr lang="en-US" altLang="zh-CN" sz="2000" dirty="0"/>
              <a:t>) storage[</a:t>
            </a:r>
            <a:r>
              <a:rPr lang="en-US" altLang="zh-CN" sz="2000" dirty="0" err="1"/>
              <a:t>i</a:t>
            </a:r>
            <a:r>
              <a:rPr lang="en-US" altLang="zh-CN" sz="2000" dirty="0"/>
              <a:t>] = a[</a:t>
            </a:r>
            <a:r>
              <a:rPr lang="en-US" altLang="zh-CN" sz="2000" dirty="0" err="1"/>
              <a:t>i</a:t>
            </a:r>
            <a:r>
              <a:rPr lang="en-US" altLang="zh-CN" sz="2000" dirty="0"/>
              <a:t>];</a:t>
            </a:r>
            <a:endParaRPr lang="zh-CN" altLang="zh-CN" sz="2000" dirty="0"/>
          </a:p>
          <a:p>
            <a:pPr marL="457200" lvl="1" indent="0">
              <a:lnSpc>
                <a:spcPct val="110000"/>
              </a:lnSpc>
              <a:buNone/>
            </a:pPr>
            <a:r>
              <a:rPr lang="en-US" altLang="zh-CN" sz="2000" dirty="0"/>
              <a:t>}</a:t>
            </a:r>
            <a:endParaRPr lang="zh-CN" altLang="zh-CN" sz="2000" dirty="0"/>
          </a:p>
        </p:txBody>
      </p:sp>
      <p:sp>
        <p:nvSpPr>
          <p:cNvPr id="4" name="矩形 3"/>
          <p:cNvSpPr/>
          <p:nvPr/>
        </p:nvSpPr>
        <p:spPr>
          <a:xfrm>
            <a:off x="6293908" y="5512012"/>
            <a:ext cx="4581525" cy="830997"/>
          </a:xfrm>
          <a:prstGeom prst="rect">
            <a:avLst/>
          </a:prstGeom>
        </p:spPr>
        <p:txBody>
          <a:bodyPr wrap="square">
            <a:spAutoFit/>
          </a:bodyPr>
          <a:lstStyle/>
          <a:p>
            <a:r>
              <a:rPr lang="zh-CN" altLang="zh-CN" sz="2400" dirty="0">
                <a:latin typeface="微软雅黑" pitchFamily="34" charset="-122"/>
                <a:ea typeface="微软雅黑" pitchFamily="34" charset="-122"/>
              </a:rPr>
              <a:t>该函数除了最后一项工作之外，其他工作与原有的构造函数相同</a:t>
            </a:r>
            <a:endParaRPr lang="zh-CN" altLang="en-US" sz="2400" dirty="0">
              <a:latin typeface="微软雅黑" pitchFamily="34" charset="-122"/>
              <a:ea typeface="微软雅黑"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8307">
                                            <p:txEl>
                                              <p:pRg st="1" end="1"/>
                                            </p:txEl>
                                          </p:spTgt>
                                        </p:tgtEl>
                                        <p:attrNameLst>
                                          <p:attrName>style.visibility</p:attrName>
                                        </p:attrNameLst>
                                      </p:cBhvr>
                                      <p:to>
                                        <p:strVal val="visible"/>
                                      </p:to>
                                    </p:set>
                                    <p:animEffect transition="in" filter="blinds(horizontal)">
                                      <p:cBhvr>
                                        <p:cTn id="7" dur="500"/>
                                        <p:tgtEl>
                                          <p:spTgt spid="9830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8307">
                                            <p:txEl>
                                              <p:pRg st="3" end="3"/>
                                            </p:txEl>
                                          </p:spTgt>
                                        </p:tgtEl>
                                        <p:attrNameLst>
                                          <p:attrName>style.visibility</p:attrName>
                                        </p:attrNameLst>
                                      </p:cBhvr>
                                      <p:to>
                                        <p:strVal val="visible"/>
                                      </p:to>
                                    </p:set>
                                    <p:animEffect transition="in" filter="blinds(horizontal)">
                                      <p:cBhvr>
                                        <p:cTn id="12" dur="500"/>
                                        <p:tgtEl>
                                          <p:spTgt spid="98307">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98307">
                                            <p:txEl>
                                              <p:pRg st="4" end="4"/>
                                            </p:txEl>
                                          </p:spTgt>
                                        </p:tgtEl>
                                        <p:attrNameLst>
                                          <p:attrName>style.visibility</p:attrName>
                                        </p:attrNameLst>
                                      </p:cBhvr>
                                      <p:to>
                                        <p:strVal val="visible"/>
                                      </p:to>
                                    </p:set>
                                    <p:animEffect transition="in" filter="blinds(horizontal)">
                                      <p:cBhvr>
                                        <p:cTn id="15" dur="500"/>
                                        <p:tgtEl>
                                          <p:spTgt spid="98307">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98307">
                                            <p:txEl>
                                              <p:pRg st="5" end="5"/>
                                            </p:txEl>
                                          </p:spTgt>
                                        </p:tgtEl>
                                        <p:attrNameLst>
                                          <p:attrName>style.visibility</p:attrName>
                                        </p:attrNameLst>
                                      </p:cBhvr>
                                      <p:to>
                                        <p:strVal val="visible"/>
                                      </p:to>
                                    </p:set>
                                    <p:animEffect transition="in" filter="blinds(horizontal)">
                                      <p:cBhvr>
                                        <p:cTn id="18" dur="500"/>
                                        <p:tgtEl>
                                          <p:spTgt spid="98307">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98307">
                                            <p:txEl>
                                              <p:pRg st="6" end="6"/>
                                            </p:txEl>
                                          </p:spTgt>
                                        </p:tgtEl>
                                        <p:attrNameLst>
                                          <p:attrName>style.visibility</p:attrName>
                                        </p:attrNameLst>
                                      </p:cBhvr>
                                      <p:to>
                                        <p:strVal val="visible"/>
                                      </p:to>
                                    </p:set>
                                    <p:animEffect transition="in" filter="blinds(horizontal)">
                                      <p:cBhvr>
                                        <p:cTn id="21" dur="500"/>
                                        <p:tgtEl>
                                          <p:spTgt spid="98307">
                                            <p:txEl>
                                              <p:pRg st="6" end="6"/>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98307">
                                            <p:txEl>
                                              <p:pRg st="7" end="7"/>
                                            </p:txEl>
                                          </p:spTgt>
                                        </p:tgtEl>
                                        <p:attrNameLst>
                                          <p:attrName>style.visibility</p:attrName>
                                        </p:attrNameLst>
                                      </p:cBhvr>
                                      <p:to>
                                        <p:strVal val="visible"/>
                                      </p:to>
                                    </p:set>
                                    <p:animEffect transition="in" filter="blinds(horizontal)">
                                      <p:cBhvr>
                                        <p:cTn id="24" dur="500"/>
                                        <p:tgtEl>
                                          <p:spTgt spid="98307">
                                            <p:txEl>
                                              <p:pRg st="7" end="7"/>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98307">
                                            <p:txEl>
                                              <p:pRg st="8" end="8"/>
                                            </p:txEl>
                                          </p:spTgt>
                                        </p:tgtEl>
                                        <p:attrNameLst>
                                          <p:attrName>style.visibility</p:attrName>
                                        </p:attrNameLst>
                                      </p:cBhvr>
                                      <p:to>
                                        <p:strVal val="visible"/>
                                      </p:to>
                                    </p:set>
                                    <p:animEffect transition="in" filter="blinds(horizontal)">
                                      <p:cBhvr>
                                        <p:cTn id="27" dur="500"/>
                                        <p:tgtEl>
                                          <p:spTgt spid="98307">
                                            <p:txEl>
                                              <p:pRg st="8" end="8"/>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98307">
                                            <p:txEl>
                                              <p:pRg st="9" end="9"/>
                                            </p:txEl>
                                          </p:spTgt>
                                        </p:tgtEl>
                                        <p:attrNameLst>
                                          <p:attrName>style.visibility</p:attrName>
                                        </p:attrNameLst>
                                      </p:cBhvr>
                                      <p:to>
                                        <p:strVal val="visible"/>
                                      </p:to>
                                    </p:set>
                                    <p:animEffect transition="in" filter="blinds(horizontal)">
                                      <p:cBhvr>
                                        <p:cTn id="30" dur="500"/>
                                        <p:tgtEl>
                                          <p:spTgt spid="98307">
                                            <p:txEl>
                                              <p:pRg st="9" end="9"/>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blinds(horizontal)">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EBF614C-EA24-C3CA-73B5-EACF6F457597}"/>
              </a:ext>
            </a:extLst>
          </p:cNvPr>
          <p:cNvSpPr>
            <a:spLocks noGrp="1"/>
          </p:cNvSpPr>
          <p:nvPr>
            <p:ph type="title"/>
          </p:nvPr>
        </p:nvSpPr>
        <p:spPr/>
        <p:txBody>
          <a:bodyPr/>
          <a:lstStyle/>
          <a:p>
            <a:r>
              <a:rPr lang="zh-CN" altLang="en-US" dirty="0"/>
              <a:t>对象与变量</a:t>
            </a:r>
          </a:p>
        </p:txBody>
      </p:sp>
      <p:sp>
        <p:nvSpPr>
          <p:cNvPr id="9219" name="内容占位符 2"/>
          <p:cNvSpPr>
            <a:spLocks noGrp="1"/>
          </p:cNvSpPr>
          <p:nvPr>
            <p:ph idx="4294967295"/>
          </p:nvPr>
        </p:nvSpPr>
        <p:spPr>
          <a:xfrm>
            <a:off x="1151466" y="1276350"/>
            <a:ext cx="8434388" cy="4114800"/>
          </a:xfrm>
        </p:spPr>
        <p:txBody>
          <a:bodyPr/>
          <a:lstStyle/>
          <a:p>
            <a:pPr marL="334425" indent="-334425">
              <a:lnSpc>
                <a:spcPct val="150000"/>
              </a:lnSpc>
            </a:pPr>
            <a:r>
              <a:rPr lang="zh-CN" altLang="en-US" sz="2400" dirty="0"/>
              <a:t>对象与变量都是程序中处理某一类问题的工具</a:t>
            </a:r>
            <a:endParaRPr lang="en-US" altLang="zh-CN" sz="2400" dirty="0"/>
          </a:p>
          <a:p>
            <a:pPr marL="334425" indent="-334425">
              <a:lnSpc>
                <a:spcPct val="150000"/>
              </a:lnSpc>
            </a:pPr>
            <a:r>
              <a:rPr lang="zh-CN" altLang="en-US" sz="2400" dirty="0"/>
              <a:t>变量是程序设计语言做好的工具</a:t>
            </a:r>
            <a:endParaRPr lang="en-US" altLang="zh-CN" sz="2400" dirty="0"/>
          </a:p>
          <a:p>
            <a:pPr marL="334425" indent="-334425">
              <a:lnSpc>
                <a:spcPct val="150000"/>
              </a:lnSpc>
            </a:pPr>
            <a:r>
              <a:rPr lang="zh-CN" altLang="en-US" sz="2400" dirty="0"/>
              <a:t>对象是程序员自己创建的工具</a:t>
            </a:r>
          </a:p>
        </p:txBody>
      </p:sp>
    </p:spTree>
  </p:cSld>
  <p:clrMapOvr>
    <a:masterClrMapping/>
  </p:clrMapOvr>
  <p:transition spd="med">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p:txBody>
          <a:bodyPr/>
          <a:lstStyle/>
          <a:p>
            <a:pPr>
              <a:defRPr/>
            </a:pPr>
            <a:r>
              <a:rPr lang="zh-CN" altLang="zh-CN" dirty="0"/>
              <a:t>委托构造</a:t>
            </a:r>
            <a:endParaRPr lang="zh-CN" altLang="en-US" dirty="0"/>
          </a:p>
        </p:txBody>
      </p:sp>
      <p:sp>
        <p:nvSpPr>
          <p:cNvPr id="100354" name="内容占位符 2"/>
          <p:cNvSpPr>
            <a:spLocks noGrp="1"/>
          </p:cNvSpPr>
          <p:nvPr>
            <p:ph idx="4294967295"/>
          </p:nvPr>
        </p:nvSpPr>
        <p:spPr>
          <a:xfrm>
            <a:off x="677334" y="1050713"/>
            <a:ext cx="11009313" cy="4114800"/>
          </a:xfrm>
        </p:spPr>
        <p:txBody>
          <a:bodyPr>
            <a:noAutofit/>
          </a:bodyPr>
          <a:lstStyle/>
          <a:p>
            <a:pPr marL="0" indent="0">
              <a:lnSpc>
                <a:spcPct val="130000"/>
              </a:lnSpc>
              <a:buNone/>
            </a:pPr>
            <a:r>
              <a:rPr lang="zh-CN" altLang="zh-CN" sz="2000" b="1" dirty="0"/>
              <a:t>委托构造函数</a:t>
            </a:r>
            <a:endParaRPr lang="en-US" altLang="zh-CN" sz="2000" b="1" dirty="0"/>
          </a:p>
          <a:p>
            <a:pPr marL="0" indent="0">
              <a:lnSpc>
                <a:spcPct val="130000"/>
              </a:lnSpc>
              <a:buNone/>
            </a:pPr>
            <a:r>
              <a:rPr lang="zh-CN" altLang="zh-CN" sz="2000" dirty="0"/>
              <a:t>调用另一个构造函数</a:t>
            </a:r>
            <a:r>
              <a:rPr lang="zh-CN" altLang="en-US" sz="2000" dirty="0"/>
              <a:t>的</a:t>
            </a:r>
            <a:r>
              <a:rPr lang="zh-CN" altLang="zh-CN" sz="2000" dirty="0"/>
              <a:t>构造函数</a:t>
            </a:r>
          </a:p>
          <a:p>
            <a:pPr marL="0" indent="0">
              <a:lnSpc>
                <a:spcPct val="130000"/>
              </a:lnSpc>
              <a:spcBef>
                <a:spcPts val="1600"/>
              </a:spcBef>
              <a:buNone/>
            </a:pPr>
            <a:r>
              <a:rPr lang="zh-CN" altLang="en-US" sz="2000" b="1" dirty="0"/>
              <a:t>格式</a:t>
            </a:r>
            <a:endParaRPr lang="en-US" altLang="zh-CN" sz="2000" b="1" dirty="0"/>
          </a:p>
          <a:p>
            <a:pPr marL="0" indent="0">
              <a:lnSpc>
                <a:spcPct val="130000"/>
              </a:lnSpc>
              <a:buNone/>
            </a:pPr>
            <a:r>
              <a:rPr lang="zh-CN" altLang="en-US" sz="2000" dirty="0"/>
              <a:t>类名（形式参数表）：类名（实际参数表） </a:t>
            </a:r>
            <a:r>
              <a:rPr lang="en-US" altLang="zh-CN" sz="2000" dirty="0"/>
              <a:t>{</a:t>
            </a:r>
            <a:r>
              <a:rPr lang="zh-CN" altLang="en-US" sz="2000" dirty="0"/>
              <a:t>函数体</a:t>
            </a:r>
            <a:r>
              <a:rPr lang="en-US" altLang="zh-CN" sz="2000" dirty="0"/>
              <a:t>}</a:t>
            </a:r>
          </a:p>
          <a:p>
            <a:pPr marL="0" indent="0">
              <a:lnSpc>
                <a:spcPct val="130000"/>
              </a:lnSpc>
              <a:buNone/>
            </a:pPr>
            <a:endParaRPr lang="en-US" altLang="zh-CN" sz="2000" dirty="0"/>
          </a:p>
          <a:p>
            <a:pPr marL="0" indent="0">
              <a:lnSpc>
                <a:spcPct val="130000"/>
              </a:lnSpc>
              <a:buNone/>
            </a:pPr>
            <a:r>
              <a:rPr lang="en-US" altLang="zh-CN" sz="2000" dirty="0" err="1"/>
              <a:t>DoubleArray</a:t>
            </a:r>
            <a:r>
              <a:rPr lang="zh-CN" altLang="en-US" sz="2000" dirty="0"/>
              <a:t>类的委托</a:t>
            </a:r>
            <a:r>
              <a:rPr lang="zh-CN" altLang="zh-CN" sz="2000" dirty="0"/>
              <a:t>构造函数定义如下</a:t>
            </a:r>
          </a:p>
          <a:p>
            <a:pPr marL="0" indent="0">
              <a:lnSpc>
                <a:spcPct val="130000"/>
              </a:lnSpc>
              <a:buNone/>
            </a:pPr>
            <a:r>
              <a:rPr lang="en-US" altLang="zh-CN" sz="2000" dirty="0" err="1"/>
              <a:t>DoubleArray</a:t>
            </a:r>
            <a:r>
              <a:rPr lang="en-US" altLang="zh-CN" sz="2000" dirty="0"/>
              <a:t>( </a:t>
            </a:r>
            <a:r>
              <a:rPr lang="en-US" altLang="zh-CN" sz="2000" dirty="0" err="1"/>
              <a:t>int</a:t>
            </a:r>
            <a:r>
              <a:rPr lang="en-US" altLang="zh-CN" sz="2000" dirty="0"/>
              <a:t> </a:t>
            </a:r>
            <a:r>
              <a:rPr lang="en-US" altLang="zh-CN" sz="2000" dirty="0" err="1"/>
              <a:t>lh</a:t>
            </a:r>
            <a:r>
              <a:rPr lang="en-US" altLang="zh-CN" sz="2000" dirty="0"/>
              <a:t>,  double a[],  </a:t>
            </a:r>
            <a:r>
              <a:rPr lang="en-US" altLang="zh-CN" sz="2000" dirty="0" err="1"/>
              <a:t>int</a:t>
            </a:r>
            <a:r>
              <a:rPr lang="en-US" altLang="zh-CN" sz="2000" dirty="0"/>
              <a:t> size ):   </a:t>
            </a:r>
            <a:r>
              <a:rPr lang="en-US" altLang="zh-CN" sz="2000" dirty="0" err="1"/>
              <a:t>DoubleArray</a:t>
            </a:r>
            <a:r>
              <a:rPr lang="en-US" altLang="zh-CN" sz="2000" dirty="0"/>
              <a:t>( </a:t>
            </a:r>
            <a:r>
              <a:rPr lang="en-US" altLang="zh-CN" sz="2000" dirty="0" err="1"/>
              <a:t>lh</a:t>
            </a:r>
            <a:r>
              <a:rPr lang="en-US" altLang="zh-CN" sz="2000" dirty="0"/>
              <a:t>,  lh+size-1 ) </a:t>
            </a:r>
          </a:p>
          <a:p>
            <a:pPr marL="0" indent="0">
              <a:lnSpc>
                <a:spcPct val="130000"/>
              </a:lnSpc>
              <a:buNone/>
            </a:pPr>
            <a:r>
              <a:rPr lang="en-US" altLang="zh-CN" sz="2000" dirty="0"/>
              <a:t>{</a:t>
            </a:r>
            <a:endParaRPr lang="zh-CN" altLang="zh-CN" sz="2000" dirty="0"/>
          </a:p>
          <a:p>
            <a:pPr marL="0" indent="0">
              <a:lnSpc>
                <a:spcPct val="130000"/>
              </a:lnSpc>
              <a:buNone/>
            </a:pPr>
            <a:r>
              <a:rPr lang="en-US" altLang="zh-CN" sz="2000" dirty="0"/>
              <a:t>     for (</a:t>
            </a:r>
            <a:r>
              <a:rPr lang="en-US" altLang="zh-CN" sz="2000" dirty="0" err="1"/>
              <a:t>int</a:t>
            </a:r>
            <a:r>
              <a:rPr lang="en-US" altLang="zh-CN" sz="2000" dirty="0"/>
              <a:t> </a:t>
            </a:r>
            <a:r>
              <a:rPr lang="en-US" altLang="zh-CN" sz="2000" dirty="0" err="1"/>
              <a:t>i</a:t>
            </a:r>
            <a:r>
              <a:rPr lang="en-US" altLang="zh-CN" sz="2000" dirty="0"/>
              <a:t> = 0; </a:t>
            </a:r>
            <a:r>
              <a:rPr lang="en-US" altLang="zh-CN" sz="2000" dirty="0" err="1"/>
              <a:t>i</a:t>
            </a:r>
            <a:r>
              <a:rPr lang="en-US" altLang="zh-CN" sz="2000" dirty="0"/>
              <a:t> &lt; size; ++</a:t>
            </a:r>
            <a:r>
              <a:rPr lang="en-US" altLang="zh-CN" sz="2000" dirty="0" err="1"/>
              <a:t>i</a:t>
            </a:r>
            <a:r>
              <a:rPr lang="en-US" altLang="zh-CN" sz="2000" dirty="0"/>
              <a:t>) </a:t>
            </a:r>
          </a:p>
          <a:p>
            <a:pPr marL="0" indent="0">
              <a:lnSpc>
                <a:spcPct val="130000"/>
              </a:lnSpc>
              <a:buNone/>
            </a:pPr>
            <a:r>
              <a:rPr lang="en-US" altLang="zh-CN" sz="2000" dirty="0"/>
              <a:t>            storage[</a:t>
            </a:r>
            <a:r>
              <a:rPr lang="en-US" altLang="zh-CN" sz="2000" dirty="0" err="1"/>
              <a:t>i</a:t>
            </a:r>
            <a:r>
              <a:rPr lang="en-US" altLang="zh-CN" sz="2000" dirty="0"/>
              <a:t>] = a[</a:t>
            </a:r>
            <a:r>
              <a:rPr lang="en-US" altLang="zh-CN" sz="2000" dirty="0" err="1"/>
              <a:t>i</a:t>
            </a:r>
            <a:r>
              <a:rPr lang="en-US" altLang="zh-CN" sz="2000" dirty="0"/>
              <a:t>];</a:t>
            </a:r>
            <a:endParaRPr lang="zh-CN" altLang="zh-CN" sz="2000" dirty="0"/>
          </a:p>
          <a:p>
            <a:pPr marL="0" indent="0">
              <a:lnSpc>
                <a:spcPct val="130000"/>
              </a:lnSpc>
              <a:buNone/>
            </a:pPr>
            <a:r>
              <a:rPr lang="en-US" altLang="zh-CN" sz="2000" dirty="0"/>
              <a:t>}</a:t>
            </a:r>
            <a:endParaRPr lang="zh-CN" altLang="en-US" sz="200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0354">
                                            <p:txEl>
                                              <p:pRg st="2" end="2"/>
                                            </p:txEl>
                                          </p:spTgt>
                                        </p:tgtEl>
                                        <p:attrNameLst>
                                          <p:attrName>style.visibility</p:attrName>
                                        </p:attrNameLst>
                                      </p:cBhvr>
                                      <p:to>
                                        <p:strVal val="visible"/>
                                      </p:to>
                                    </p:set>
                                    <p:animEffect transition="in" filter="blinds(horizontal)">
                                      <p:cBhvr>
                                        <p:cTn id="7" dur="500"/>
                                        <p:tgtEl>
                                          <p:spTgt spid="100354">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00354">
                                            <p:txEl>
                                              <p:pRg st="3" end="3"/>
                                            </p:txEl>
                                          </p:spTgt>
                                        </p:tgtEl>
                                        <p:attrNameLst>
                                          <p:attrName>style.visibility</p:attrName>
                                        </p:attrNameLst>
                                      </p:cBhvr>
                                      <p:to>
                                        <p:strVal val="visible"/>
                                      </p:to>
                                    </p:set>
                                    <p:animEffect transition="in" filter="blinds(horizontal)">
                                      <p:cBhvr>
                                        <p:cTn id="10" dur="500"/>
                                        <p:tgtEl>
                                          <p:spTgt spid="100354">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00354">
                                            <p:txEl>
                                              <p:pRg st="5" end="5"/>
                                            </p:txEl>
                                          </p:spTgt>
                                        </p:tgtEl>
                                        <p:attrNameLst>
                                          <p:attrName>style.visibility</p:attrName>
                                        </p:attrNameLst>
                                      </p:cBhvr>
                                      <p:to>
                                        <p:strVal val="visible"/>
                                      </p:to>
                                    </p:set>
                                    <p:animEffect transition="in" filter="blinds(horizontal)">
                                      <p:cBhvr>
                                        <p:cTn id="15" dur="500"/>
                                        <p:tgtEl>
                                          <p:spTgt spid="100354">
                                            <p:txEl>
                                              <p:pRg st="5" end="5"/>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00354">
                                            <p:txEl>
                                              <p:pRg st="6" end="6"/>
                                            </p:txEl>
                                          </p:spTgt>
                                        </p:tgtEl>
                                        <p:attrNameLst>
                                          <p:attrName>style.visibility</p:attrName>
                                        </p:attrNameLst>
                                      </p:cBhvr>
                                      <p:to>
                                        <p:strVal val="visible"/>
                                      </p:to>
                                    </p:set>
                                    <p:animEffect transition="in" filter="blinds(horizontal)">
                                      <p:cBhvr>
                                        <p:cTn id="18" dur="500"/>
                                        <p:tgtEl>
                                          <p:spTgt spid="100354">
                                            <p:txEl>
                                              <p:pRg st="6" end="6"/>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00354">
                                            <p:txEl>
                                              <p:pRg st="7" end="7"/>
                                            </p:txEl>
                                          </p:spTgt>
                                        </p:tgtEl>
                                        <p:attrNameLst>
                                          <p:attrName>style.visibility</p:attrName>
                                        </p:attrNameLst>
                                      </p:cBhvr>
                                      <p:to>
                                        <p:strVal val="visible"/>
                                      </p:to>
                                    </p:set>
                                    <p:animEffect transition="in" filter="blinds(horizontal)">
                                      <p:cBhvr>
                                        <p:cTn id="21" dur="500"/>
                                        <p:tgtEl>
                                          <p:spTgt spid="100354">
                                            <p:txEl>
                                              <p:pRg st="7" end="7"/>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00354">
                                            <p:txEl>
                                              <p:pRg st="8" end="8"/>
                                            </p:txEl>
                                          </p:spTgt>
                                        </p:tgtEl>
                                        <p:attrNameLst>
                                          <p:attrName>style.visibility</p:attrName>
                                        </p:attrNameLst>
                                      </p:cBhvr>
                                      <p:to>
                                        <p:strVal val="visible"/>
                                      </p:to>
                                    </p:set>
                                    <p:animEffect transition="in" filter="blinds(horizontal)">
                                      <p:cBhvr>
                                        <p:cTn id="24" dur="500"/>
                                        <p:tgtEl>
                                          <p:spTgt spid="100354">
                                            <p:txEl>
                                              <p:pRg st="8" end="8"/>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00354">
                                            <p:txEl>
                                              <p:pRg st="9" end="9"/>
                                            </p:txEl>
                                          </p:spTgt>
                                        </p:tgtEl>
                                        <p:attrNameLst>
                                          <p:attrName>style.visibility</p:attrName>
                                        </p:attrNameLst>
                                      </p:cBhvr>
                                      <p:to>
                                        <p:strVal val="visible"/>
                                      </p:to>
                                    </p:set>
                                    <p:animEffect transition="in" filter="blinds(horizontal)">
                                      <p:cBhvr>
                                        <p:cTn id="27" dur="500"/>
                                        <p:tgtEl>
                                          <p:spTgt spid="100354">
                                            <p:txEl>
                                              <p:pRg st="9" end="9"/>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00354">
                                            <p:txEl>
                                              <p:pRg st="10" end="10"/>
                                            </p:txEl>
                                          </p:spTgt>
                                        </p:tgtEl>
                                        <p:attrNameLst>
                                          <p:attrName>style.visibility</p:attrName>
                                        </p:attrNameLst>
                                      </p:cBhvr>
                                      <p:to>
                                        <p:strVal val="visible"/>
                                      </p:to>
                                    </p:set>
                                    <p:animEffect transition="in" filter="blinds(horizontal)">
                                      <p:cBhvr>
                                        <p:cTn id="30" dur="500"/>
                                        <p:tgtEl>
                                          <p:spTgt spid="10035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2770" name="Rectangle 2"/>
          <p:cNvSpPr>
            <a:spLocks noGrp="1" noChangeArrowheads="1"/>
          </p:cNvSpPr>
          <p:nvPr>
            <p:ph type="title"/>
          </p:nvPr>
        </p:nvSpPr>
        <p:spPr/>
        <p:txBody>
          <a:bodyPr/>
          <a:lstStyle/>
          <a:p>
            <a:pPr eaLnBrk="1" hangingPunct="1">
              <a:defRPr/>
            </a:pPr>
            <a:r>
              <a:rPr lang="zh-CN" altLang="en-US" dirty="0"/>
              <a:t>拷贝构造函数</a:t>
            </a:r>
          </a:p>
        </p:txBody>
      </p:sp>
      <p:sp>
        <p:nvSpPr>
          <p:cNvPr id="71683" name="Rectangle 3"/>
          <p:cNvSpPr>
            <a:spLocks noGrp="1" noChangeArrowheads="1"/>
          </p:cNvSpPr>
          <p:nvPr>
            <p:ph idx="4294967295"/>
          </p:nvPr>
        </p:nvSpPr>
        <p:spPr>
          <a:xfrm>
            <a:off x="745067" y="1348952"/>
            <a:ext cx="10802938" cy="4773613"/>
          </a:xfrm>
        </p:spPr>
        <p:txBody>
          <a:bodyPr>
            <a:normAutofit/>
          </a:bodyPr>
          <a:lstStyle/>
          <a:p>
            <a:pPr marL="0" indent="0">
              <a:lnSpc>
                <a:spcPct val="150000"/>
              </a:lnSpc>
              <a:spcBef>
                <a:spcPts val="1600"/>
              </a:spcBef>
            </a:pPr>
            <a:r>
              <a:rPr lang="zh-CN" altLang="en-US" b="1" dirty="0"/>
              <a:t>参数为同类的对象的构造函数</a:t>
            </a:r>
          </a:p>
          <a:p>
            <a:pPr marL="0" indent="0">
              <a:lnSpc>
                <a:spcPct val="150000"/>
              </a:lnSpc>
              <a:spcBef>
                <a:spcPts val="1600"/>
              </a:spcBef>
            </a:pPr>
            <a:r>
              <a:rPr lang="zh-CN" altLang="en-US" b="1" dirty="0"/>
              <a:t>原型为</a:t>
            </a:r>
          </a:p>
          <a:p>
            <a:pPr marL="0" indent="0">
              <a:lnSpc>
                <a:spcPct val="150000"/>
              </a:lnSpc>
              <a:spcBef>
                <a:spcPts val="0"/>
              </a:spcBef>
              <a:buNone/>
            </a:pPr>
            <a:r>
              <a:rPr lang="zh-CN" altLang="en-US" sz="1867" dirty="0"/>
              <a:t>类名（</a:t>
            </a:r>
            <a:r>
              <a:rPr lang="en-US" altLang="zh-CN" sz="1867" dirty="0"/>
              <a:t>const  </a:t>
            </a:r>
            <a:r>
              <a:rPr lang="zh-CN" altLang="en-US" sz="1867" dirty="0"/>
              <a:t>类名  </a:t>
            </a:r>
            <a:r>
              <a:rPr lang="en-US" altLang="zh-CN" sz="1867" dirty="0"/>
              <a:t> &amp;</a:t>
            </a:r>
            <a:r>
              <a:rPr lang="zh-CN" altLang="en-US" sz="1867" dirty="0"/>
              <a:t>）；</a:t>
            </a:r>
            <a:endParaRPr lang="en-US" altLang="zh-CN" sz="1867" dirty="0"/>
          </a:p>
          <a:p>
            <a:pPr marL="0" indent="0">
              <a:lnSpc>
                <a:spcPct val="150000"/>
              </a:lnSpc>
              <a:spcBef>
                <a:spcPts val="1600"/>
              </a:spcBef>
              <a:buNone/>
            </a:pPr>
            <a:r>
              <a:rPr lang="zh-CN" altLang="en-US" b="1" dirty="0"/>
              <a:t>默认的拷贝构造函数</a:t>
            </a:r>
            <a:endParaRPr lang="en-US" altLang="zh-CN" b="1" dirty="0"/>
          </a:p>
          <a:p>
            <a:pPr marL="0" indent="0">
              <a:lnSpc>
                <a:spcPct val="120000"/>
              </a:lnSpc>
              <a:buNone/>
            </a:pPr>
            <a:r>
              <a:rPr lang="zh-CN" altLang="en-US" sz="1867" dirty="0"/>
              <a:t>编译器自动生成</a:t>
            </a:r>
            <a:endParaRPr lang="en-US" altLang="zh-CN" sz="1867" dirty="0"/>
          </a:p>
          <a:p>
            <a:pPr marL="0" indent="0">
              <a:lnSpc>
                <a:spcPct val="120000"/>
              </a:lnSpc>
              <a:buNone/>
            </a:pPr>
            <a:r>
              <a:rPr lang="zh-CN" altLang="en-US" sz="1867" dirty="0"/>
              <a:t>原式原样复制参数对象</a:t>
            </a:r>
            <a:endParaRPr lang="en-US" altLang="zh-CN" sz="1867" dirty="0"/>
          </a:p>
          <a:p>
            <a:pPr marL="0" indent="0">
              <a:lnSpc>
                <a:spcPct val="120000"/>
              </a:lnSpc>
              <a:buNone/>
            </a:pPr>
            <a:endParaRPr lang="en-US" altLang="zh-CN" dirty="0"/>
          </a:p>
        </p:txBody>
      </p:sp>
      <p:sp>
        <p:nvSpPr>
          <p:cNvPr id="6" name="圆角矩形标注 5"/>
          <p:cNvSpPr/>
          <p:nvPr/>
        </p:nvSpPr>
        <p:spPr>
          <a:xfrm>
            <a:off x="5086350" y="2962275"/>
            <a:ext cx="3028951" cy="866775"/>
          </a:xfrm>
          <a:prstGeom prst="wedgeRoundRectCallout">
            <a:avLst>
              <a:gd name="adj1" fmla="val -94103"/>
              <a:gd name="adj2" fmla="val -37500"/>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867" dirty="0">
                <a:solidFill>
                  <a:srgbClr val="FF0000"/>
                </a:solidFill>
                <a:latin typeface="微软雅黑" pitchFamily="34" charset="-122"/>
                <a:ea typeface="微软雅黑" pitchFamily="34" charset="-122"/>
              </a:rPr>
              <a:t>不能用值传递，必须用常量的引用传递</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683">
                                            <p:txEl>
                                              <p:pRg st="3" end="3"/>
                                            </p:txEl>
                                          </p:spTgt>
                                        </p:tgtEl>
                                        <p:attrNameLst>
                                          <p:attrName>style.visibility</p:attrName>
                                        </p:attrNameLst>
                                      </p:cBhvr>
                                      <p:to>
                                        <p:strVal val="visible"/>
                                      </p:to>
                                    </p:set>
                                    <p:animEffect transition="in" filter="blinds(horizontal)">
                                      <p:cBhvr>
                                        <p:cTn id="12" dur="500"/>
                                        <p:tgtEl>
                                          <p:spTgt spid="71683">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1683">
                                            <p:txEl>
                                              <p:pRg st="4" end="4"/>
                                            </p:txEl>
                                          </p:spTgt>
                                        </p:tgtEl>
                                        <p:attrNameLst>
                                          <p:attrName>style.visibility</p:attrName>
                                        </p:attrNameLst>
                                      </p:cBhvr>
                                      <p:to>
                                        <p:strVal val="visible"/>
                                      </p:to>
                                    </p:set>
                                    <p:animEffect transition="in" filter="blinds(horizontal)">
                                      <p:cBhvr>
                                        <p:cTn id="15" dur="500"/>
                                        <p:tgtEl>
                                          <p:spTgt spid="71683">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71683">
                                            <p:txEl>
                                              <p:pRg st="5" end="5"/>
                                            </p:txEl>
                                          </p:spTgt>
                                        </p:tgtEl>
                                        <p:attrNameLst>
                                          <p:attrName>style.visibility</p:attrName>
                                        </p:attrNameLst>
                                      </p:cBhvr>
                                      <p:to>
                                        <p:strVal val="visible"/>
                                      </p:to>
                                    </p:set>
                                    <p:animEffect transition="in" filter="blinds(horizontal)">
                                      <p:cBhvr>
                                        <p:cTn id="18" dur="500"/>
                                        <p:tgtEl>
                                          <p:spTgt spid="716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42" name="Rectangle 2"/>
          <p:cNvSpPr>
            <a:spLocks noGrp="1" noChangeArrowheads="1"/>
          </p:cNvSpPr>
          <p:nvPr>
            <p:ph type="title"/>
          </p:nvPr>
        </p:nvSpPr>
        <p:spPr/>
        <p:txBody>
          <a:bodyPr/>
          <a:lstStyle/>
          <a:p>
            <a:pPr eaLnBrk="1" hangingPunct="1">
              <a:defRPr/>
            </a:pPr>
            <a:r>
              <a:rPr lang="zh-CN" altLang="en-US" dirty="0"/>
              <a:t>自定义拷贝构造函数</a:t>
            </a:r>
          </a:p>
        </p:txBody>
      </p:sp>
      <p:sp>
        <p:nvSpPr>
          <p:cNvPr id="73731" name="Rectangle 3"/>
          <p:cNvSpPr>
            <a:spLocks noGrp="1" noChangeArrowheads="1"/>
          </p:cNvSpPr>
          <p:nvPr>
            <p:ph idx="4294967295"/>
          </p:nvPr>
        </p:nvSpPr>
        <p:spPr>
          <a:xfrm>
            <a:off x="596053" y="1048809"/>
            <a:ext cx="5229013" cy="4433888"/>
          </a:xfrm>
        </p:spPr>
        <p:txBody>
          <a:bodyPr>
            <a:noAutofit/>
          </a:bodyPr>
          <a:lstStyle/>
          <a:p>
            <a:pPr marL="0" indent="0">
              <a:buNone/>
            </a:pPr>
            <a:r>
              <a:rPr lang="en-US" altLang="zh-CN" sz="2000" dirty="0"/>
              <a:t>class point  { </a:t>
            </a:r>
          </a:p>
          <a:p>
            <a:pPr marL="0" indent="0">
              <a:buNone/>
            </a:pPr>
            <a:r>
              <a:rPr lang="en-US" altLang="zh-CN" sz="2000" dirty="0"/>
              <a:t>        </a:t>
            </a:r>
            <a:r>
              <a:rPr lang="en-US" altLang="zh-CN" sz="2000" dirty="0" err="1"/>
              <a:t>int</a:t>
            </a:r>
            <a:r>
              <a:rPr lang="en-US" altLang="zh-CN" sz="2000" dirty="0"/>
              <a:t> x, y;</a:t>
            </a:r>
          </a:p>
          <a:p>
            <a:pPr marL="0" indent="0">
              <a:buNone/>
            </a:pPr>
            <a:r>
              <a:rPr lang="en-US" altLang="zh-CN" sz="2000" dirty="0"/>
              <a:t> public:   point(</a:t>
            </a:r>
            <a:r>
              <a:rPr lang="en-US" altLang="zh-CN" sz="2000" dirty="0" err="1"/>
              <a:t>int</a:t>
            </a:r>
            <a:r>
              <a:rPr lang="en-US" altLang="zh-CN" sz="2000" dirty="0"/>
              <a:t> a, </a:t>
            </a:r>
            <a:r>
              <a:rPr lang="en-US" altLang="zh-CN" sz="2000" dirty="0" err="1"/>
              <a:t>int</a:t>
            </a:r>
            <a:r>
              <a:rPr lang="en-US" altLang="zh-CN" sz="2000" dirty="0"/>
              <a:t> b)</a:t>
            </a:r>
          </a:p>
          <a:p>
            <a:pPr marL="0" indent="0">
              <a:buNone/>
            </a:pPr>
            <a:r>
              <a:rPr lang="en-US" altLang="zh-CN" sz="2000" dirty="0"/>
              <a:t>               {</a:t>
            </a:r>
          </a:p>
          <a:p>
            <a:pPr marL="0" indent="0">
              <a:buNone/>
            </a:pPr>
            <a:r>
              <a:rPr lang="en-US" altLang="zh-CN" sz="2000" dirty="0"/>
              <a:t>                       x = a ; </a:t>
            </a:r>
          </a:p>
          <a:p>
            <a:pPr marL="0" indent="0">
              <a:buNone/>
            </a:pPr>
            <a:r>
              <a:rPr lang="en-US" altLang="zh-CN" sz="2000" dirty="0"/>
              <a:t>                       y = b; </a:t>
            </a:r>
          </a:p>
          <a:p>
            <a:pPr marL="0" indent="0">
              <a:buNone/>
            </a:pPr>
            <a:r>
              <a:rPr lang="en-US" altLang="zh-CN" sz="2000" dirty="0"/>
              <a:t>                }</a:t>
            </a:r>
          </a:p>
          <a:p>
            <a:pPr marL="0" indent="0">
              <a:buNone/>
            </a:pPr>
            <a:r>
              <a:rPr lang="en-US" altLang="zh-CN" sz="2000" dirty="0"/>
              <a:t>                point(const  point  &amp;p)</a:t>
            </a:r>
          </a:p>
          <a:p>
            <a:pPr marL="0" indent="0">
              <a:buNone/>
            </a:pPr>
            <a:r>
              <a:rPr lang="en-US" altLang="zh-CN" sz="2000" dirty="0"/>
              <a:t>                {</a:t>
            </a:r>
          </a:p>
          <a:p>
            <a:pPr marL="0" indent="0">
              <a:buNone/>
            </a:pPr>
            <a:r>
              <a:rPr lang="en-US" altLang="zh-CN" sz="2000" dirty="0"/>
              <a:t>                      x = 2 * </a:t>
            </a:r>
            <a:r>
              <a:rPr lang="en-US" altLang="zh-CN" sz="2000" dirty="0" err="1"/>
              <a:t>p.x</a:t>
            </a:r>
            <a:r>
              <a:rPr lang="en-US" altLang="zh-CN" sz="2000" dirty="0"/>
              <a:t>;   </a:t>
            </a:r>
          </a:p>
          <a:p>
            <a:pPr marL="0" indent="0">
              <a:buNone/>
            </a:pPr>
            <a:r>
              <a:rPr lang="en-US" altLang="zh-CN" sz="2000" dirty="0"/>
              <a:t>                      y = 2 * </a:t>
            </a:r>
            <a:r>
              <a:rPr lang="en-US" altLang="zh-CN" sz="2000" dirty="0" err="1"/>
              <a:t>p.y</a:t>
            </a:r>
            <a:r>
              <a:rPr lang="en-US" altLang="zh-CN" sz="2000" dirty="0"/>
              <a:t>;</a:t>
            </a:r>
          </a:p>
          <a:p>
            <a:pPr marL="0" indent="0">
              <a:buNone/>
            </a:pPr>
            <a:r>
              <a:rPr lang="en-US" altLang="zh-CN" sz="2000" dirty="0"/>
              <a:t>                 }</a:t>
            </a:r>
          </a:p>
          <a:p>
            <a:pPr marL="0" indent="0">
              <a:buNone/>
            </a:pPr>
            <a:r>
              <a:rPr lang="en-US" altLang="zh-CN" sz="2000" dirty="0"/>
              <a:t>}</a:t>
            </a:r>
            <a:r>
              <a:rPr lang="zh-CN" altLang="en-US" sz="2000" dirty="0"/>
              <a:t>；</a:t>
            </a:r>
            <a:endParaRPr lang="en-US" altLang="zh-CN" sz="2000" dirty="0"/>
          </a:p>
          <a:p>
            <a:pPr marL="0" indent="0">
              <a:buNone/>
            </a:pPr>
            <a:endParaRPr lang="en-US" altLang="zh-CN" sz="2000" dirty="0"/>
          </a:p>
          <a:p>
            <a:pPr marL="0" indent="0">
              <a:buNone/>
            </a:pPr>
            <a:endParaRPr lang="en-US" altLang="zh-CN" sz="2000" dirty="0"/>
          </a:p>
        </p:txBody>
      </p:sp>
      <p:sp>
        <p:nvSpPr>
          <p:cNvPr id="4" name="矩形 3"/>
          <p:cNvSpPr/>
          <p:nvPr/>
        </p:nvSpPr>
        <p:spPr>
          <a:xfrm>
            <a:off x="5999904" y="4505539"/>
            <a:ext cx="5530681" cy="461665"/>
          </a:xfrm>
          <a:prstGeom prst="rect">
            <a:avLst/>
          </a:prstGeom>
        </p:spPr>
        <p:txBody>
          <a:bodyPr wrap="none">
            <a:spAutoFit/>
          </a:bodyPr>
          <a:lstStyle/>
          <a:p>
            <a:pPr eaLnBrk="1" hangingPunct="1"/>
            <a:r>
              <a:rPr lang="zh-CN" altLang="en-US" sz="2400" dirty="0">
                <a:solidFill>
                  <a:srgbClr val="FF0000"/>
                </a:solidFill>
              </a:rPr>
              <a:t>要忠实于拷贝构造的本意，只进行复制</a:t>
            </a:r>
            <a:endParaRPr lang="en-US" altLang="zh-CN" sz="2400" dirty="0">
              <a:solidFill>
                <a:srgbClr val="FF0000"/>
              </a:solidFill>
            </a:endParaRPr>
          </a:p>
        </p:txBody>
      </p:sp>
      <p:cxnSp>
        <p:nvCxnSpPr>
          <p:cNvPr id="3" name="直接连接符 2">
            <a:extLst>
              <a:ext uri="{FF2B5EF4-FFF2-40B4-BE49-F238E27FC236}">
                <a16:creationId xmlns:a16="http://schemas.microsoft.com/office/drawing/2014/main" id="{7EE2E9D4-A19F-EC6F-8A9D-D69E02DEDDB4}"/>
              </a:ext>
            </a:extLst>
          </p:cNvPr>
          <p:cNvCxnSpPr>
            <a:cxnSpLocks/>
          </p:cNvCxnSpPr>
          <p:nvPr/>
        </p:nvCxnSpPr>
        <p:spPr>
          <a:xfrm>
            <a:off x="3806613" y="4741333"/>
            <a:ext cx="646853" cy="7413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8F3BCAA0-E678-9A7C-A732-D962392AC3BE}"/>
              </a:ext>
            </a:extLst>
          </p:cNvPr>
          <p:cNvCxnSpPr>
            <a:cxnSpLocks/>
          </p:cNvCxnSpPr>
          <p:nvPr/>
        </p:nvCxnSpPr>
        <p:spPr>
          <a:xfrm flipH="1">
            <a:off x="3769359" y="4736371"/>
            <a:ext cx="684107" cy="74632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p:stCondLst>
                              <p:cond delay="500"/>
                            </p:stCondLst>
                            <p:childTnLst>
                              <p:par>
                                <p:cTn id="9" presetID="6" presetClass="emph" presetSubtype="0" fill="hold" grpId="1" nodeType="afterEffect">
                                  <p:stCondLst>
                                    <p:cond delay="0"/>
                                  </p:stCondLst>
                                  <p:childTnLst>
                                    <p:animScale>
                                      <p:cBhvr>
                                        <p:cTn id="10"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7106" name="Rectangle 2"/>
          <p:cNvSpPr>
            <a:spLocks noGrp="1" noChangeArrowheads="1"/>
          </p:cNvSpPr>
          <p:nvPr>
            <p:ph type="title"/>
          </p:nvPr>
        </p:nvSpPr>
        <p:spPr/>
        <p:txBody>
          <a:bodyPr/>
          <a:lstStyle/>
          <a:p>
            <a:pPr eaLnBrk="1" hangingPunct="1">
              <a:defRPr/>
            </a:pPr>
            <a:r>
              <a:rPr lang="zh-CN" altLang="en-US" dirty="0"/>
              <a:t>为什么需要自定义拷贝构造函数</a:t>
            </a:r>
          </a:p>
        </p:txBody>
      </p:sp>
      <p:sp>
        <p:nvSpPr>
          <p:cNvPr id="74755" name="Rectangle 3"/>
          <p:cNvSpPr>
            <a:spLocks noGrp="1" noChangeArrowheads="1"/>
          </p:cNvSpPr>
          <p:nvPr>
            <p:ph idx="4294967295"/>
          </p:nvPr>
        </p:nvSpPr>
        <p:spPr>
          <a:xfrm>
            <a:off x="660400" y="1325669"/>
            <a:ext cx="11023600" cy="3133725"/>
          </a:xfrm>
        </p:spPr>
        <p:txBody>
          <a:bodyPr>
            <a:normAutofit/>
          </a:bodyPr>
          <a:lstStyle/>
          <a:p>
            <a:pPr marL="0" indent="0" eaLnBrk="1" hangingPunct="1">
              <a:buNone/>
            </a:pPr>
            <a:r>
              <a:rPr lang="zh-CN" altLang="en-US" b="1" dirty="0"/>
              <a:t>对象中包含动态空间</a:t>
            </a:r>
            <a:endParaRPr lang="en-US" altLang="zh-CN" b="1" dirty="0"/>
          </a:p>
          <a:p>
            <a:pPr marL="0" indent="0">
              <a:spcBef>
                <a:spcPts val="800"/>
              </a:spcBef>
              <a:buNone/>
            </a:pPr>
            <a:r>
              <a:rPr lang="zh-CN" altLang="en-US" sz="1867" dirty="0"/>
              <a:t>例如，</a:t>
            </a:r>
            <a:r>
              <a:rPr lang="en-US" altLang="zh-CN" sz="1867" dirty="0" err="1"/>
              <a:t>DoubleArray</a:t>
            </a:r>
            <a:r>
              <a:rPr lang="en-US" altLang="zh-CN" sz="1867" dirty="0"/>
              <a:t>    arr1 (arr2);</a:t>
            </a:r>
          </a:p>
          <a:p>
            <a:pPr marL="0" indent="0">
              <a:spcBef>
                <a:spcPts val="800"/>
              </a:spcBef>
              <a:buNone/>
            </a:pPr>
            <a:r>
              <a:rPr lang="zh-CN" altLang="en-US" sz="1867" dirty="0">
                <a:solidFill>
                  <a:srgbClr val="FF0000"/>
                </a:solidFill>
              </a:rPr>
              <a:t>默认的拷贝构造函数却不能胜任。调用默认的拷贝构造函数相当于执行下列操作：</a:t>
            </a:r>
          </a:p>
          <a:p>
            <a:pPr eaLnBrk="1" hangingPunct="1">
              <a:buFont typeface="Wingdings" pitchFamily="2" charset="2"/>
              <a:buNone/>
            </a:pPr>
            <a:r>
              <a:rPr lang="zh-CN" altLang="en-US" sz="1867" dirty="0">
                <a:solidFill>
                  <a:srgbClr val="FF0000"/>
                </a:solidFill>
              </a:rPr>
              <a:t>        </a:t>
            </a:r>
            <a:r>
              <a:rPr lang="en-US" altLang="zh-CN" sz="1867" dirty="0">
                <a:solidFill>
                  <a:srgbClr val="FF0000"/>
                </a:solidFill>
              </a:rPr>
              <a:t>arr1.low = arr2.low;</a:t>
            </a:r>
          </a:p>
          <a:p>
            <a:pPr eaLnBrk="1" hangingPunct="1">
              <a:buFont typeface="Wingdings" pitchFamily="2" charset="2"/>
              <a:buNone/>
            </a:pPr>
            <a:r>
              <a:rPr lang="en-US" altLang="zh-CN" sz="1867" dirty="0">
                <a:solidFill>
                  <a:srgbClr val="FF0000"/>
                </a:solidFill>
              </a:rPr>
              <a:t>        arr1.high = arr2.high;</a:t>
            </a:r>
          </a:p>
          <a:p>
            <a:pPr eaLnBrk="1" hangingPunct="1">
              <a:buFont typeface="Wingdings" pitchFamily="2" charset="2"/>
              <a:buNone/>
            </a:pPr>
            <a:r>
              <a:rPr lang="en-US" altLang="zh-CN" sz="1867" dirty="0">
                <a:solidFill>
                  <a:srgbClr val="FF0000"/>
                </a:solidFill>
              </a:rPr>
              <a:t>        arr1.storage = arr2.storage;</a:t>
            </a:r>
          </a:p>
          <a:p>
            <a:pPr marL="0" indent="0">
              <a:buNone/>
            </a:pPr>
            <a:r>
              <a:rPr lang="zh-CN" altLang="en-US" sz="1867" dirty="0">
                <a:solidFill>
                  <a:srgbClr val="FF0000"/>
                </a:solidFill>
              </a:rPr>
              <a:t>前两个操作没有问题，第三个操作中，</a:t>
            </a:r>
            <a:r>
              <a:rPr lang="en-US" altLang="zh-CN" sz="1867" dirty="0">
                <a:solidFill>
                  <a:srgbClr val="FF0000"/>
                </a:solidFill>
              </a:rPr>
              <a:t>storage</a:t>
            </a:r>
            <a:r>
              <a:rPr lang="zh-CN" altLang="en-US" sz="1867" dirty="0">
                <a:solidFill>
                  <a:srgbClr val="FF0000"/>
                </a:solidFill>
              </a:rPr>
              <a:t>是一个指针，第三个操作意味着使</a:t>
            </a:r>
            <a:r>
              <a:rPr lang="en-US" altLang="zh-CN" sz="1867" dirty="0">
                <a:solidFill>
                  <a:srgbClr val="FF0000"/>
                </a:solidFill>
              </a:rPr>
              <a:t>arr1</a:t>
            </a:r>
            <a:r>
              <a:rPr lang="zh-CN" altLang="en-US" sz="1867" dirty="0">
                <a:solidFill>
                  <a:srgbClr val="FF0000"/>
                </a:solidFill>
              </a:rPr>
              <a:t>的</a:t>
            </a:r>
            <a:r>
              <a:rPr lang="en-US" altLang="zh-CN" sz="1867" dirty="0">
                <a:solidFill>
                  <a:srgbClr val="FF0000"/>
                </a:solidFill>
              </a:rPr>
              <a:t>storage</a:t>
            </a:r>
            <a:r>
              <a:rPr lang="zh-CN" altLang="en-US" sz="1867" dirty="0">
                <a:solidFill>
                  <a:srgbClr val="FF0000"/>
                </a:solidFill>
              </a:rPr>
              <a:t>指针和</a:t>
            </a:r>
            <a:r>
              <a:rPr lang="en-US" altLang="zh-CN" sz="1867" dirty="0">
                <a:solidFill>
                  <a:srgbClr val="FF0000"/>
                </a:solidFill>
              </a:rPr>
              <a:t>arr2</a:t>
            </a:r>
            <a:r>
              <a:rPr lang="zh-CN" altLang="en-US" sz="1867" dirty="0">
                <a:solidFill>
                  <a:srgbClr val="FF0000"/>
                </a:solidFill>
              </a:rPr>
              <a:t>的</a:t>
            </a:r>
            <a:r>
              <a:rPr lang="en-US" altLang="zh-CN" sz="1867" dirty="0">
                <a:solidFill>
                  <a:srgbClr val="FF0000"/>
                </a:solidFill>
              </a:rPr>
              <a:t>storage</a:t>
            </a:r>
            <a:r>
              <a:rPr lang="zh-CN" altLang="en-US" sz="1867" dirty="0">
                <a:solidFill>
                  <a:srgbClr val="FF0000"/>
                </a:solidFill>
              </a:rPr>
              <a:t>指针指向同一块空间。 </a:t>
            </a:r>
          </a:p>
        </p:txBody>
      </p:sp>
      <p:sp>
        <p:nvSpPr>
          <p:cNvPr id="4" name="Rectangle 2"/>
          <p:cNvSpPr txBox="1">
            <a:spLocks noChangeArrowheads="1"/>
          </p:cNvSpPr>
          <p:nvPr/>
        </p:nvSpPr>
        <p:spPr>
          <a:xfrm>
            <a:off x="660400" y="4533901"/>
            <a:ext cx="10363200" cy="657224"/>
          </a:xfrm>
          <a:prstGeom prst="rect">
            <a:avLst/>
          </a:prstGeom>
        </p:spPr>
        <p:txBody>
          <a:bodyPr vert="horz" lIns="60960" rIns="60960" anchor="ctr">
            <a:normAutofit/>
          </a:bodyPr>
          <a:lstStyle/>
          <a:p>
            <a:pPr defTabSz="1219170">
              <a:spcBef>
                <a:spcPct val="0"/>
              </a:spcBef>
              <a:defRPr/>
            </a:pPr>
            <a:r>
              <a:rPr lang="zh-CN" altLang="en-US" sz="2400" b="1" dirty="0">
                <a:latin typeface="微软雅黑" pitchFamily="34" charset="-122"/>
                <a:ea typeface="微软雅黑" pitchFamily="34" charset="-122"/>
                <a:cs typeface="+mj-cs"/>
              </a:rPr>
              <a:t>使用同一块空间的问题</a:t>
            </a:r>
          </a:p>
        </p:txBody>
      </p:sp>
      <p:sp>
        <p:nvSpPr>
          <p:cNvPr id="5" name="矩形 4"/>
          <p:cNvSpPr/>
          <p:nvPr/>
        </p:nvSpPr>
        <p:spPr>
          <a:xfrm>
            <a:off x="660400" y="5191126"/>
            <a:ext cx="6207125" cy="802912"/>
          </a:xfrm>
          <a:prstGeom prst="rect">
            <a:avLst/>
          </a:prstGeom>
        </p:spPr>
        <p:txBody>
          <a:bodyPr wrap="square">
            <a:spAutoFit/>
          </a:bodyPr>
          <a:lstStyle/>
          <a:p>
            <a:pPr eaLnBrk="1" hangingPunct="1">
              <a:lnSpc>
                <a:spcPct val="130000"/>
              </a:lnSpc>
            </a:pPr>
            <a:r>
              <a:rPr lang="zh-CN" altLang="en-US" sz="1867" dirty="0">
                <a:latin typeface="微软雅黑" pitchFamily="34" charset="-122"/>
                <a:ea typeface="微软雅黑" pitchFamily="34" charset="-122"/>
              </a:rPr>
              <a:t>一个对象的修改将会影响另一个对象</a:t>
            </a:r>
          </a:p>
          <a:p>
            <a:pPr eaLnBrk="1" hangingPunct="1">
              <a:lnSpc>
                <a:spcPct val="130000"/>
              </a:lnSpc>
            </a:pPr>
            <a:r>
              <a:rPr lang="zh-CN" altLang="en-US" sz="1867" dirty="0">
                <a:latin typeface="微软雅黑" pitchFamily="34" charset="-122"/>
                <a:ea typeface="微软雅黑" pitchFamily="34" charset="-122"/>
              </a:rPr>
              <a:t>当一个对象析构时，另一个对象也将丧失它的空间</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9154" name="Rectangle 2"/>
          <p:cNvSpPr>
            <a:spLocks noGrp="1" noChangeArrowheads="1"/>
          </p:cNvSpPr>
          <p:nvPr>
            <p:ph type="title"/>
          </p:nvPr>
        </p:nvSpPr>
        <p:spPr/>
        <p:txBody>
          <a:bodyPr>
            <a:normAutofit/>
          </a:bodyPr>
          <a:lstStyle/>
          <a:p>
            <a:pPr eaLnBrk="1" hangingPunct="1">
              <a:defRPr/>
            </a:pPr>
            <a:r>
              <a:rPr lang="en-US" altLang="zh-CN" dirty="0" err="1"/>
              <a:t>DoubleArray</a:t>
            </a:r>
            <a:r>
              <a:rPr lang="zh-CN" altLang="en-US" dirty="0"/>
              <a:t>类的拷贝构造函数</a:t>
            </a:r>
          </a:p>
        </p:txBody>
      </p:sp>
      <p:sp>
        <p:nvSpPr>
          <p:cNvPr id="76803" name="Rectangle 4"/>
          <p:cNvSpPr>
            <a:spLocks noChangeArrowheads="1"/>
          </p:cNvSpPr>
          <p:nvPr/>
        </p:nvSpPr>
        <p:spPr bwMode="auto">
          <a:xfrm>
            <a:off x="730250" y="1604036"/>
            <a:ext cx="10267951" cy="3489673"/>
          </a:xfrm>
          <a:prstGeom prst="rect">
            <a:avLst/>
          </a:prstGeom>
          <a:noFill/>
          <a:ln w="12700" cap="sq" algn="ctr">
            <a:noFill/>
            <a:miter lim="800000"/>
            <a:headEnd type="none" w="sm" len="sm"/>
            <a:tailEnd type="none" w="sm" len="sm"/>
          </a:ln>
        </p:spPr>
        <p:txBody>
          <a:bodyPr anchor="ctr">
            <a:spAutoFit/>
          </a:bodyPr>
          <a:lstStyle/>
          <a:p>
            <a:pPr>
              <a:lnSpc>
                <a:spcPct val="150000"/>
              </a:lnSpc>
            </a:pPr>
            <a:r>
              <a:rPr lang="en-US" altLang="zh-CN" sz="1867" dirty="0" err="1">
                <a:latin typeface="微软雅黑" pitchFamily="34" charset="-122"/>
                <a:ea typeface="微软雅黑" pitchFamily="34" charset="-122"/>
              </a:rPr>
              <a:t>DoubleArray</a:t>
            </a:r>
            <a:r>
              <a:rPr lang="en-US" altLang="zh-CN" sz="1867" dirty="0">
                <a:latin typeface="微软雅黑" pitchFamily="34" charset="-122"/>
                <a:ea typeface="微软雅黑" pitchFamily="34" charset="-122"/>
              </a:rPr>
              <a:t>(const  </a:t>
            </a:r>
            <a:r>
              <a:rPr lang="en-US" altLang="zh-CN" sz="1867" dirty="0" err="1">
                <a:latin typeface="微软雅黑" pitchFamily="34" charset="-122"/>
                <a:ea typeface="微软雅黑" pitchFamily="34" charset="-122"/>
              </a:rPr>
              <a:t>DoubleArray</a:t>
            </a:r>
            <a:r>
              <a:rPr lang="en-US" altLang="zh-CN" sz="1867" dirty="0">
                <a:latin typeface="微软雅黑" pitchFamily="34" charset="-122"/>
                <a:ea typeface="微软雅黑" pitchFamily="34" charset="-122"/>
              </a:rPr>
              <a:t>  &amp;</a:t>
            </a:r>
            <a:r>
              <a:rPr lang="en-US" altLang="zh-CN" sz="1867" dirty="0" err="1">
                <a:latin typeface="微软雅黑" pitchFamily="34" charset="-122"/>
                <a:ea typeface="微软雅黑" pitchFamily="34" charset="-122"/>
              </a:rPr>
              <a:t>arr</a:t>
            </a:r>
            <a:r>
              <a:rPr lang="en-US" altLang="zh-CN" sz="1867" dirty="0">
                <a:latin typeface="微软雅黑" pitchFamily="34" charset="-122"/>
                <a:ea typeface="微软雅黑" pitchFamily="34" charset="-122"/>
              </a:rPr>
              <a:t>)</a:t>
            </a:r>
          </a:p>
          <a:p>
            <a:pPr>
              <a:lnSpc>
                <a:spcPct val="150000"/>
              </a:lnSpc>
            </a:pPr>
            <a:r>
              <a:rPr lang="en-US" altLang="zh-CN" sz="1867" dirty="0">
                <a:latin typeface="微软雅黑" pitchFamily="34" charset="-122"/>
                <a:ea typeface="微软雅黑" pitchFamily="34" charset="-122"/>
              </a:rPr>
              <a:t>{</a:t>
            </a:r>
          </a:p>
          <a:p>
            <a:pPr>
              <a:lnSpc>
                <a:spcPct val="150000"/>
              </a:lnSpc>
            </a:pPr>
            <a:r>
              <a:rPr lang="en-US" altLang="zh-CN" sz="1867" dirty="0">
                <a:latin typeface="微软雅黑" pitchFamily="34" charset="-122"/>
                <a:ea typeface="微软雅黑" pitchFamily="34" charset="-122"/>
              </a:rPr>
              <a:t>    low = </a:t>
            </a:r>
            <a:r>
              <a:rPr lang="en-US" altLang="zh-CN" sz="1867" dirty="0" err="1">
                <a:latin typeface="微软雅黑" pitchFamily="34" charset="-122"/>
                <a:ea typeface="微软雅黑" pitchFamily="34" charset="-122"/>
              </a:rPr>
              <a:t>arr.low</a:t>
            </a:r>
            <a:r>
              <a:rPr lang="en-US" altLang="zh-CN" sz="1867" dirty="0">
                <a:latin typeface="微软雅黑" pitchFamily="34" charset="-122"/>
                <a:ea typeface="微软雅黑" pitchFamily="34" charset="-122"/>
              </a:rPr>
              <a:t>;</a:t>
            </a:r>
          </a:p>
          <a:p>
            <a:pPr>
              <a:lnSpc>
                <a:spcPct val="150000"/>
              </a:lnSpc>
            </a:pPr>
            <a:r>
              <a:rPr lang="en-US" altLang="zh-CN" sz="1867" dirty="0">
                <a:latin typeface="微软雅黑" pitchFamily="34" charset="-122"/>
                <a:ea typeface="微软雅黑" pitchFamily="34" charset="-122"/>
              </a:rPr>
              <a:t>    high = </a:t>
            </a:r>
            <a:r>
              <a:rPr lang="en-US" altLang="zh-CN" sz="1867" dirty="0" err="1">
                <a:latin typeface="微软雅黑" pitchFamily="34" charset="-122"/>
                <a:ea typeface="微软雅黑" pitchFamily="34" charset="-122"/>
              </a:rPr>
              <a:t>arr.high</a:t>
            </a:r>
            <a:r>
              <a:rPr lang="en-US" altLang="zh-CN" sz="1867" dirty="0">
                <a:latin typeface="微软雅黑" pitchFamily="34" charset="-122"/>
                <a:ea typeface="微软雅黑" pitchFamily="34" charset="-122"/>
              </a:rPr>
              <a:t>;</a:t>
            </a:r>
          </a:p>
          <a:p>
            <a:pPr>
              <a:lnSpc>
                <a:spcPct val="150000"/>
              </a:lnSpc>
            </a:pPr>
            <a:r>
              <a:rPr lang="en-US" altLang="zh-CN" sz="1867" dirty="0">
                <a:latin typeface="微软雅黑" pitchFamily="34" charset="-122"/>
                <a:ea typeface="微软雅黑" pitchFamily="34" charset="-122"/>
              </a:rPr>
              <a:t>    storage = new double [high – low + 1];</a:t>
            </a:r>
          </a:p>
          <a:p>
            <a:pPr>
              <a:lnSpc>
                <a:spcPct val="150000"/>
              </a:lnSpc>
            </a:pPr>
            <a:r>
              <a:rPr lang="en-US" altLang="zh-CN" sz="1867" dirty="0">
                <a:latin typeface="微软雅黑" pitchFamily="34" charset="-122"/>
                <a:ea typeface="微软雅黑" pitchFamily="34" charset="-122"/>
              </a:rPr>
              <a:t>    for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 0;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&lt; high –low + 1;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a:t>
            </a:r>
          </a:p>
          <a:p>
            <a:pPr>
              <a:lnSpc>
                <a:spcPct val="150000"/>
              </a:lnSpc>
            </a:pPr>
            <a:r>
              <a:rPr lang="en-US" altLang="zh-CN" sz="1867" dirty="0">
                <a:latin typeface="微软雅黑" pitchFamily="34" charset="-122"/>
                <a:ea typeface="微软雅黑" pitchFamily="34" charset="-122"/>
              </a:rPr>
              <a:t>          storage[</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 </a:t>
            </a:r>
            <a:r>
              <a:rPr lang="en-US" altLang="zh-CN" sz="1867" dirty="0" err="1">
                <a:latin typeface="微软雅黑" pitchFamily="34" charset="-122"/>
                <a:ea typeface="微软雅黑" pitchFamily="34" charset="-122"/>
              </a:rPr>
              <a:t>arr.storage</a:t>
            </a:r>
            <a:r>
              <a:rPr lang="en-US" altLang="zh-CN" sz="1867" dirty="0">
                <a:latin typeface="微软雅黑" pitchFamily="34" charset="-122"/>
                <a:ea typeface="微软雅黑" pitchFamily="34" charset="-122"/>
              </a:rPr>
              <a:t>[</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a:t>
            </a:r>
          </a:p>
          <a:p>
            <a:pPr>
              <a:lnSpc>
                <a:spcPct val="150000"/>
              </a:lnSpc>
            </a:pPr>
            <a:r>
              <a:rPr lang="en-US" altLang="zh-CN" sz="1867" dirty="0">
                <a:latin typeface="微软雅黑" pitchFamily="34" charset="-122"/>
                <a:ea typeface="微软雅黑" pitchFamily="34" charset="-122"/>
              </a:rPr>
              <a:t>} </a:t>
            </a:r>
          </a:p>
        </p:txBody>
      </p:sp>
    </p:spTree>
  </p:cSld>
  <p:clrMapOvr>
    <a:masterClrMapping/>
  </p:clrMapOvr>
  <p:transition spd="med">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0178" name="Rectangle 2"/>
          <p:cNvSpPr>
            <a:spLocks noGrp="1" noChangeArrowheads="1"/>
          </p:cNvSpPr>
          <p:nvPr>
            <p:ph type="title"/>
          </p:nvPr>
        </p:nvSpPr>
        <p:spPr/>
        <p:txBody>
          <a:bodyPr/>
          <a:lstStyle/>
          <a:p>
            <a:pPr eaLnBrk="1" hangingPunct="1">
              <a:defRPr/>
            </a:pPr>
            <a:r>
              <a:rPr lang="zh-CN" altLang="en-US" dirty="0"/>
              <a:t>拷贝构造函数的应用场合</a:t>
            </a:r>
          </a:p>
        </p:txBody>
      </p:sp>
      <p:sp>
        <p:nvSpPr>
          <p:cNvPr id="77827" name="Rectangle 3"/>
          <p:cNvSpPr>
            <a:spLocks noGrp="1" noChangeArrowheads="1"/>
          </p:cNvSpPr>
          <p:nvPr>
            <p:ph idx="4294967295"/>
          </p:nvPr>
        </p:nvSpPr>
        <p:spPr>
          <a:xfrm>
            <a:off x="880533" y="1453091"/>
            <a:ext cx="10040938" cy="3543300"/>
          </a:xfrm>
        </p:spPr>
        <p:txBody>
          <a:bodyPr/>
          <a:lstStyle/>
          <a:p>
            <a:pPr marL="0" indent="0" eaLnBrk="1" hangingPunct="1">
              <a:lnSpc>
                <a:spcPct val="150000"/>
              </a:lnSpc>
              <a:buNone/>
            </a:pPr>
            <a:r>
              <a:rPr lang="zh-CN" altLang="en-US" dirty="0"/>
              <a:t>对象定义时 </a:t>
            </a:r>
          </a:p>
          <a:p>
            <a:pPr marL="0" indent="0" eaLnBrk="1" hangingPunct="1">
              <a:lnSpc>
                <a:spcPct val="150000"/>
              </a:lnSpc>
              <a:buNone/>
            </a:pPr>
            <a:r>
              <a:rPr lang="zh-CN" altLang="en-US" dirty="0"/>
              <a:t>函数调用时，把对象作为值传递参数传给值传递的形式参数</a:t>
            </a:r>
          </a:p>
          <a:p>
            <a:pPr marL="0" indent="0" eaLnBrk="1" hangingPunct="1">
              <a:lnSpc>
                <a:spcPct val="150000"/>
              </a:lnSpc>
              <a:buNone/>
            </a:pPr>
            <a:r>
              <a:rPr lang="zh-CN" altLang="en-US" dirty="0"/>
              <a:t>把对象作为返回值时 </a:t>
            </a:r>
          </a:p>
        </p:txBody>
      </p:sp>
    </p:spTree>
  </p:cSld>
  <p:clrMapOvr>
    <a:masterClrMapping/>
  </p:clrMapOvr>
  <p:transition spd="med">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1202" name="Rectangle 2"/>
          <p:cNvSpPr>
            <a:spLocks noGrp="1" noChangeArrowheads="1"/>
          </p:cNvSpPr>
          <p:nvPr>
            <p:ph type="title"/>
          </p:nvPr>
        </p:nvSpPr>
        <p:spPr/>
        <p:txBody>
          <a:bodyPr/>
          <a:lstStyle/>
          <a:p>
            <a:pPr eaLnBrk="1" hangingPunct="1">
              <a:defRPr/>
            </a:pPr>
            <a:r>
              <a:rPr lang="zh-CN" altLang="en-US" dirty="0"/>
              <a:t>对象定义时</a:t>
            </a:r>
          </a:p>
        </p:txBody>
      </p:sp>
      <p:sp>
        <p:nvSpPr>
          <p:cNvPr id="78851" name="Rectangle 3"/>
          <p:cNvSpPr>
            <a:spLocks noGrp="1" noChangeArrowheads="1"/>
          </p:cNvSpPr>
          <p:nvPr>
            <p:ph idx="4294967295"/>
          </p:nvPr>
        </p:nvSpPr>
        <p:spPr>
          <a:xfrm>
            <a:off x="480906" y="907415"/>
            <a:ext cx="6800850" cy="1285875"/>
          </a:xfrm>
        </p:spPr>
        <p:txBody>
          <a:bodyPr/>
          <a:lstStyle/>
          <a:p>
            <a:pPr marL="0" indent="0" eaLnBrk="1" hangingPunct="1">
              <a:lnSpc>
                <a:spcPct val="140000"/>
              </a:lnSpc>
              <a:buNone/>
            </a:pPr>
            <a:r>
              <a:rPr lang="en-US" altLang="zh-CN" sz="2400" dirty="0" err="1"/>
              <a:t>DoubleArray</a:t>
            </a:r>
            <a:r>
              <a:rPr lang="en-US" altLang="zh-CN" sz="2400" dirty="0"/>
              <a:t> array2(array1);</a:t>
            </a:r>
          </a:p>
          <a:p>
            <a:pPr marL="0" indent="0" eaLnBrk="1" hangingPunct="1">
              <a:lnSpc>
                <a:spcPct val="140000"/>
              </a:lnSpc>
              <a:buNone/>
            </a:pPr>
            <a:r>
              <a:rPr lang="en-US" altLang="zh-CN" sz="2400" dirty="0" err="1"/>
              <a:t>DoubleArray</a:t>
            </a:r>
            <a:r>
              <a:rPr lang="en-US" altLang="zh-CN" sz="2400" dirty="0"/>
              <a:t> array =  array1</a:t>
            </a:r>
            <a:r>
              <a:rPr lang="zh-CN" altLang="en-US" sz="2400" dirty="0"/>
              <a:t>； </a:t>
            </a:r>
          </a:p>
        </p:txBody>
      </p:sp>
      <p:sp>
        <p:nvSpPr>
          <p:cNvPr id="4" name="TextBox 3"/>
          <p:cNvSpPr txBox="1"/>
          <p:nvPr/>
        </p:nvSpPr>
        <p:spPr>
          <a:xfrm>
            <a:off x="6324600" y="907415"/>
            <a:ext cx="4629149" cy="830997"/>
          </a:xfrm>
          <a:prstGeom prst="rect">
            <a:avLst/>
          </a:prstGeom>
          <a:noFill/>
        </p:spPr>
        <p:txBody>
          <a:bodyPr wrap="square" rtlCol="0">
            <a:spAutoFit/>
          </a:bodyPr>
          <a:lstStyle/>
          <a:p>
            <a:r>
              <a:rPr lang="zh-CN" altLang="en-US" sz="2400" dirty="0">
                <a:solidFill>
                  <a:srgbClr val="FF0000"/>
                </a:solidFill>
                <a:latin typeface="+mn-ea"/>
              </a:rPr>
              <a:t>友情提示：</a:t>
            </a:r>
            <a:endParaRPr lang="en-US" altLang="zh-CN" sz="2400" dirty="0">
              <a:solidFill>
                <a:srgbClr val="FF0000"/>
              </a:solidFill>
              <a:latin typeface="+mn-ea"/>
            </a:endParaRPr>
          </a:p>
          <a:p>
            <a:r>
              <a:rPr lang="zh-CN" altLang="en-US" sz="2400" dirty="0">
                <a:solidFill>
                  <a:srgbClr val="FF0000"/>
                </a:solidFill>
                <a:latin typeface="+mn-ea"/>
              </a:rPr>
              <a:t>与赋值运算的区别</a:t>
            </a:r>
          </a:p>
        </p:txBody>
      </p:sp>
      <p:sp>
        <p:nvSpPr>
          <p:cNvPr id="5" name="矩形 4"/>
          <p:cNvSpPr/>
          <p:nvPr/>
        </p:nvSpPr>
        <p:spPr>
          <a:xfrm>
            <a:off x="480906" y="2193290"/>
            <a:ext cx="8020049" cy="4289188"/>
          </a:xfrm>
          <a:prstGeom prst="rect">
            <a:avLst/>
          </a:prstGeom>
        </p:spPr>
        <p:txBody>
          <a:bodyPr wrap="square">
            <a:spAutoFit/>
          </a:bodyPr>
          <a:lstStyle/>
          <a:p>
            <a:pPr>
              <a:spcBef>
                <a:spcPts val="267"/>
              </a:spcBef>
            </a:pPr>
            <a:r>
              <a:rPr lang="zh-CN" altLang="en-US" sz="1867" dirty="0">
                <a:latin typeface="微软雅黑" pitchFamily="34" charset="-122"/>
                <a:ea typeface="微软雅黑" pitchFamily="34" charset="-122"/>
              </a:rPr>
              <a:t>实例</a:t>
            </a:r>
            <a:endParaRPr lang="en-US" altLang="zh-CN" sz="1867" dirty="0">
              <a:latin typeface="微软雅黑" pitchFamily="34" charset="-122"/>
              <a:ea typeface="微软雅黑" pitchFamily="34" charset="-122"/>
            </a:endParaRPr>
          </a:p>
          <a:p>
            <a:pPr>
              <a:spcBef>
                <a:spcPts val="267"/>
              </a:spcBef>
            </a:pPr>
            <a:r>
              <a:rPr lang="en-US" altLang="zh-CN" sz="1867" dirty="0">
                <a:latin typeface="微软雅黑" pitchFamily="34" charset="-122"/>
                <a:ea typeface="微软雅黑" pitchFamily="34" charset="-122"/>
              </a:rPr>
              <a:t>class point{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x,  y;</a:t>
            </a:r>
          </a:p>
          <a:p>
            <a:pPr>
              <a:spcBef>
                <a:spcPts val="267"/>
              </a:spcBef>
            </a:pPr>
            <a:r>
              <a:rPr lang="en-US" altLang="zh-CN" sz="1867" dirty="0">
                <a:latin typeface="微软雅黑" pitchFamily="34" charset="-122"/>
                <a:ea typeface="微软雅黑" pitchFamily="34" charset="-122"/>
              </a:rPr>
              <a:t> public: point(</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b) { x = a;  y = b;  }</a:t>
            </a:r>
          </a:p>
          <a:p>
            <a:pPr>
              <a:spcBef>
                <a:spcPts val="267"/>
              </a:spcBef>
            </a:pPr>
            <a:r>
              <a:rPr lang="en-US" altLang="zh-CN" sz="1867" dirty="0">
                <a:latin typeface="微软雅黑" pitchFamily="34" charset="-122"/>
                <a:ea typeface="微软雅黑" pitchFamily="34" charset="-122"/>
              </a:rPr>
              <a:t>            point(const point &amp;p)    { x = 2 *p .x;  y = 2 * </a:t>
            </a:r>
            <a:r>
              <a:rPr lang="en-US" altLang="zh-CN" sz="1867" dirty="0" err="1">
                <a:latin typeface="微软雅黑" pitchFamily="34" charset="-122"/>
                <a:ea typeface="微软雅黑" pitchFamily="34" charset="-122"/>
              </a:rPr>
              <a:t>p.y</a:t>
            </a:r>
            <a:r>
              <a:rPr lang="en-US" altLang="zh-CN" sz="1867" dirty="0">
                <a:latin typeface="微软雅黑" pitchFamily="34" charset="-122"/>
                <a:ea typeface="微软雅黑" pitchFamily="34" charset="-122"/>
              </a:rPr>
              <a:t>; }</a:t>
            </a:r>
          </a:p>
          <a:p>
            <a:pPr>
              <a:spcBef>
                <a:spcPts val="267"/>
              </a:spcBef>
            </a:pPr>
            <a:r>
              <a:rPr lang="en-US" altLang="zh-CN" sz="1867" dirty="0">
                <a:latin typeface="微软雅黑" pitchFamily="34" charset="-122"/>
                <a:ea typeface="微软雅黑" pitchFamily="34" charset="-122"/>
              </a:rPr>
              <a:t>            void print()   {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x &lt;&lt; "  “ &lt;&lt; y &lt;&lt; </a:t>
            </a:r>
            <a:r>
              <a:rPr lang="en-US" altLang="zh-CN" sz="1867" dirty="0" err="1">
                <a:latin typeface="微软雅黑" pitchFamily="34" charset="-122"/>
                <a:ea typeface="微软雅黑" pitchFamily="34" charset="-122"/>
              </a:rPr>
              <a:t>endl</a:t>
            </a:r>
            <a:r>
              <a:rPr lang="en-US" altLang="zh-CN" sz="1867" dirty="0">
                <a:latin typeface="微软雅黑" pitchFamily="34" charset="-122"/>
                <a:ea typeface="微软雅黑" pitchFamily="34" charset="-122"/>
              </a:rPr>
              <a:t>;  }</a:t>
            </a:r>
          </a:p>
          <a:p>
            <a:pPr>
              <a:spcBef>
                <a:spcPts val="267"/>
              </a:spcBef>
            </a:pPr>
            <a:r>
              <a:rPr lang="en-US" altLang="zh-CN" sz="1867" dirty="0">
                <a:latin typeface="微软雅黑" pitchFamily="34" charset="-122"/>
                <a:ea typeface="微软雅黑" pitchFamily="34" charset="-122"/>
              </a:rPr>
              <a:t>};</a:t>
            </a:r>
          </a:p>
          <a:p>
            <a:pPr>
              <a:spcBef>
                <a:spcPts val="267"/>
              </a:spcBef>
            </a:pPr>
            <a:endParaRPr lang="en-US" altLang="zh-CN" sz="1867" dirty="0">
              <a:latin typeface="微软雅黑" pitchFamily="34" charset="-122"/>
              <a:ea typeface="微软雅黑" pitchFamily="34" charset="-122"/>
            </a:endParaRPr>
          </a:p>
          <a:p>
            <a:pPr>
              <a:spcBef>
                <a:spcPts val="267"/>
              </a:spcBef>
            </a:pPr>
            <a:r>
              <a:rPr lang="en-US" altLang="zh-CN" sz="1867" dirty="0">
                <a:latin typeface="微软雅黑" pitchFamily="34" charset="-122"/>
                <a:ea typeface="微软雅黑" pitchFamily="34" charset="-122"/>
              </a:rPr>
              <a:t>void main()</a:t>
            </a:r>
          </a:p>
          <a:p>
            <a:pPr>
              <a:spcBef>
                <a:spcPts val="267"/>
              </a:spcBef>
            </a:pPr>
            <a:r>
              <a:rPr lang="en-US" altLang="zh-CN" sz="1867" dirty="0">
                <a:latin typeface="微软雅黑" pitchFamily="34" charset="-122"/>
                <a:ea typeface="微软雅黑" pitchFamily="34" charset="-122"/>
              </a:rPr>
              <a:t>{  </a:t>
            </a:r>
          </a:p>
          <a:p>
            <a:pPr>
              <a:spcBef>
                <a:spcPts val="267"/>
              </a:spcBef>
            </a:pPr>
            <a:r>
              <a:rPr lang="en-US" altLang="zh-CN" sz="1867" dirty="0">
                <a:latin typeface="微软雅黑" pitchFamily="34" charset="-122"/>
                <a:ea typeface="微软雅黑" pitchFamily="34" charset="-122"/>
              </a:rPr>
              <a:t>      point p1(10, 20), p2(p1), </a:t>
            </a:r>
            <a:r>
              <a:rPr lang="en-US" altLang="zh-CN" sz="1867" dirty="0">
                <a:solidFill>
                  <a:schemeClr val="tx2"/>
                </a:solidFill>
                <a:latin typeface="微软雅黑" pitchFamily="34" charset="-122"/>
                <a:ea typeface="微软雅黑" pitchFamily="34" charset="-122"/>
              </a:rPr>
              <a:t>p3 = p1</a:t>
            </a:r>
            <a:r>
              <a:rPr lang="en-US" altLang="zh-CN" sz="1867" dirty="0">
                <a:latin typeface="微软雅黑" pitchFamily="34" charset="-122"/>
                <a:ea typeface="微软雅黑" pitchFamily="34" charset="-122"/>
              </a:rPr>
              <a:t>, p4(1, 2); </a:t>
            </a:r>
          </a:p>
          <a:p>
            <a:pPr>
              <a:spcBef>
                <a:spcPts val="267"/>
              </a:spcBef>
            </a:pPr>
            <a:r>
              <a:rPr lang="en-US" altLang="zh-CN" sz="1867" dirty="0">
                <a:latin typeface="微软雅黑" pitchFamily="34" charset="-122"/>
                <a:ea typeface="微软雅黑" pitchFamily="34" charset="-122"/>
              </a:rPr>
              <a:t>      p1.print();  p2.print();  p3.print();  p4.print();</a:t>
            </a:r>
          </a:p>
          <a:p>
            <a:pPr>
              <a:spcBef>
                <a:spcPts val="267"/>
              </a:spcBef>
            </a:pPr>
            <a:r>
              <a:rPr lang="en-US" altLang="zh-CN" sz="1867" dirty="0">
                <a:latin typeface="微软雅黑" pitchFamily="34" charset="-122"/>
                <a:ea typeface="微软雅黑" pitchFamily="34" charset="-122"/>
              </a:rPr>
              <a:t>      </a:t>
            </a:r>
            <a:r>
              <a:rPr lang="en-US" altLang="zh-CN" sz="1867" dirty="0">
                <a:solidFill>
                  <a:schemeClr val="tx2"/>
                </a:solidFill>
                <a:latin typeface="微软雅黑" pitchFamily="34" charset="-122"/>
                <a:ea typeface="微软雅黑" pitchFamily="34" charset="-122"/>
              </a:rPr>
              <a:t>p4 = p1</a:t>
            </a:r>
            <a:r>
              <a:rPr lang="en-US" altLang="zh-CN" sz="1867" dirty="0">
                <a:latin typeface="微软雅黑" pitchFamily="34" charset="-122"/>
                <a:ea typeface="微软雅黑" pitchFamily="34" charset="-122"/>
              </a:rPr>
              <a:t>;  p4.print();</a:t>
            </a:r>
          </a:p>
          <a:p>
            <a:pPr>
              <a:spcBef>
                <a:spcPts val="267"/>
              </a:spcBef>
            </a:pPr>
            <a:r>
              <a:rPr lang="en-US" altLang="zh-CN" sz="1867" dirty="0">
                <a:latin typeface="微软雅黑" pitchFamily="34" charset="-122"/>
                <a:ea typeface="微软雅黑" pitchFamily="34" charset="-122"/>
              </a:rPr>
              <a:t> }</a:t>
            </a:r>
          </a:p>
        </p:txBody>
      </p:sp>
      <p:sp>
        <p:nvSpPr>
          <p:cNvPr id="6" name="Text Box 4"/>
          <p:cNvSpPr txBox="1">
            <a:spLocks noChangeArrowheads="1"/>
          </p:cNvSpPr>
          <p:nvPr/>
        </p:nvSpPr>
        <p:spPr bwMode="auto">
          <a:xfrm>
            <a:off x="9124949" y="3267075"/>
            <a:ext cx="1828800" cy="2103717"/>
          </a:xfrm>
          <a:prstGeom prst="rect">
            <a:avLst/>
          </a:prstGeom>
          <a:noFill/>
          <a:ln w="9525">
            <a:noFill/>
            <a:miter lim="800000"/>
            <a:headEnd/>
            <a:tailEnd/>
          </a:ln>
        </p:spPr>
        <p:txBody>
          <a:bodyPr>
            <a:spAutoFit/>
          </a:bodyPr>
          <a:lstStyle/>
          <a:p>
            <a:pPr marL="609585" indent="-609585">
              <a:spcBef>
                <a:spcPct val="50000"/>
              </a:spcBef>
              <a:buFontTx/>
              <a:buAutoNum type="arabicPlain" startAt="10"/>
            </a:pPr>
            <a:r>
              <a:rPr lang="en-US" altLang="zh-CN" sz="1867" b="1" dirty="0">
                <a:latin typeface="Times New Roman" pitchFamily="18" charset="0"/>
                <a:ea typeface="仿宋_GB2312" pitchFamily="49" charset="-122"/>
              </a:rPr>
              <a:t>20</a:t>
            </a:r>
          </a:p>
          <a:p>
            <a:pPr marL="609585" indent="-609585">
              <a:spcBef>
                <a:spcPct val="50000"/>
              </a:spcBef>
              <a:buFontTx/>
              <a:buAutoNum type="arabicPlain" startAt="20"/>
            </a:pPr>
            <a:r>
              <a:rPr lang="en-US" altLang="zh-CN" sz="1867" b="1" dirty="0">
                <a:latin typeface="Times New Roman" pitchFamily="18" charset="0"/>
                <a:ea typeface="仿宋_GB2312" pitchFamily="49" charset="-122"/>
              </a:rPr>
              <a:t>40</a:t>
            </a:r>
          </a:p>
          <a:p>
            <a:pPr marL="609585" indent="-609585">
              <a:spcBef>
                <a:spcPct val="50000"/>
              </a:spcBef>
            </a:pPr>
            <a:r>
              <a:rPr lang="en-US" altLang="zh-CN" sz="1867" b="1" dirty="0">
                <a:latin typeface="Times New Roman" pitchFamily="18" charset="0"/>
                <a:ea typeface="仿宋_GB2312" pitchFamily="49" charset="-122"/>
              </a:rPr>
              <a:t>20       40</a:t>
            </a:r>
          </a:p>
          <a:p>
            <a:pPr marL="609585" indent="-609585">
              <a:spcBef>
                <a:spcPct val="50000"/>
              </a:spcBef>
              <a:buFontTx/>
              <a:buAutoNum type="arabicPlain"/>
            </a:pPr>
            <a:r>
              <a:rPr lang="en-US" altLang="zh-CN" sz="1867" b="1" dirty="0">
                <a:latin typeface="Times New Roman" pitchFamily="18" charset="0"/>
                <a:ea typeface="仿宋_GB2312" pitchFamily="49" charset="-122"/>
              </a:rPr>
              <a:t> 2</a:t>
            </a:r>
          </a:p>
          <a:p>
            <a:pPr marL="609585" indent="-609585">
              <a:spcBef>
                <a:spcPct val="50000"/>
              </a:spcBef>
            </a:pPr>
            <a:r>
              <a:rPr lang="en-US" altLang="zh-CN" sz="1867" b="1" dirty="0">
                <a:latin typeface="Times New Roman" pitchFamily="18" charset="0"/>
                <a:ea typeface="仿宋_GB2312" pitchFamily="49" charset="-122"/>
              </a:rPr>
              <a:t>10        20</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2226" name="Rectangle 2"/>
          <p:cNvSpPr>
            <a:spLocks noGrp="1" noChangeArrowheads="1"/>
          </p:cNvSpPr>
          <p:nvPr>
            <p:ph type="title"/>
          </p:nvPr>
        </p:nvSpPr>
        <p:spPr/>
        <p:txBody>
          <a:bodyPr/>
          <a:lstStyle/>
          <a:p>
            <a:pPr eaLnBrk="1" hangingPunct="1">
              <a:defRPr/>
            </a:pPr>
            <a:r>
              <a:rPr lang="zh-CN" altLang="en-US" dirty="0"/>
              <a:t>对象作为值传递参数</a:t>
            </a:r>
          </a:p>
        </p:txBody>
      </p:sp>
      <p:sp>
        <p:nvSpPr>
          <p:cNvPr id="80899" name="Rectangle 3"/>
          <p:cNvSpPr>
            <a:spLocks noGrp="1" noChangeArrowheads="1"/>
          </p:cNvSpPr>
          <p:nvPr>
            <p:ph idx="4294967295"/>
          </p:nvPr>
        </p:nvSpPr>
        <p:spPr>
          <a:xfrm>
            <a:off x="345440" y="1241848"/>
            <a:ext cx="10726738" cy="4595813"/>
          </a:xfrm>
        </p:spPr>
        <p:txBody>
          <a:bodyPr/>
          <a:lstStyle/>
          <a:p>
            <a:pPr marL="0" indent="0" eaLnBrk="1" hangingPunct="1">
              <a:lnSpc>
                <a:spcPct val="120000"/>
              </a:lnSpc>
              <a:buNone/>
            </a:pPr>
            <a:r>
              <a:rPr lang="zh-CN" altLang="en-US" sz="2400" dirty="0"/>
              <a:t>如有函数：</a:t>
            </a:r>
            <a:r>
              <a:rPr lang="en-US" altLang="zh-CN" sz="2400" dirty="0"/>
              <a:t>void f ( </a:t>
            </a:r>
            <a:r>
              <a:rPr lang="en-US" altLang="zh-CN" sz="2400" dirty="0" err="1"/>
              <a:t>DoubleArray</a:t>
            </a:r>
            <a:r>
              <a:rPr lang="en-US" altLang="zh-CN" sz="2400" dirty="0"/>
              <a:t>  array );</a:t>
            </a:r>
          </a:p>
          <a:p>
            <a:pPr marL="0" indent="0" eaLnBrk="1" hangingPunct="1">
              <a:lnSpc>
                <a:spcPct val="120000"/>
              </a:lnSpc>
              <a:buNone/>
            </a:pPr>
            <a:r>
              <a:rPr lang="zh-CN" altLang="en-US" sz="2400" dirty="0"/>
              <a:t>函数调用</a:t>
            </a:r>
          </a:p>
          <a:p>
            <a:pPr marL="0" indent="0" eaLnBrk="1" hangingPunct="1">
              <a:lnSpc>
                <a:spcPct val="120000"/>
              </a:lnSpc>
              <a:buNone/>
            </a:pPr>
            <a:r>
              <a:rPr lang="zh-CN" altLang="en-US" sz="2400" dirty="0"/>
              <a:t>     </a:t>
            </a:r>
            <a:r>
              <a:rPr lang="en-US" altLang="zh-CN" sz="2400" dirty="0"/>
              <a:t>f(</a:t>
            </a:r>
            <a:r>
              <a:rPr lang="en-US" altLang="zh-CN" sz="2400" dirty="0" err="1"/>
              <a:t>arr</a:t>
            </a:r>
            <a:r>
              <a:rPr lang="en-US" altLang="zh-CN" sz="2400" dirty="0"/>
              <a:t>);</a:t>
            </a:r>
          </a:p>
          <a:p>
            <a:pPr marL="0" indent="0" eaLnBrk="1" hangingPunct="1">
              <a:lnSpc>
                <a:spcPct val="120000"/>
              </a:lnSpc>
              <a:buNone/>
            </a:pPr>
            <a:r>
              <a:rPr lang="zh-CN" altLang="en-US" sz="2400" dirty="0">
                <a:solidFill>
                  <a:srgbClr val="FF0000"/>
                </a:solidFill>
              </a:rPr>
              <a:t>将创建一个形式参数对象</a:t>
            </a:r>
            <a:r>
              <a:rPr lang="en-US" altLang="zh-CN" sz="2400" dirty="0">
                <a:solidFill>
                  <a:srgbClr val="FF0000"/>
                </a:solidFill>
              </a:rPr>
              <a:t>array</a:t>
            </a:r>
            <a:r>
              <a:rPr lang="zh-CN" altLang="en-US" sz="2400" dirty="0">
                <a:solidFill>
                  <a:srgbClr val="FF0000"/>
                </a:solidFill>
              </a:rPr>
              <a:t>，并调用拷贝构造函数用对象</a:t>
            </a:r>
            <a:r>
              <a:rPr lang="en-US" altLang="zh-CN" sz="2400" dirty="0" err="1">
                <a:solidFill>
                  <a:srgbClr val="FF0000"/>
                </a:solidFill>
              </a:rPr>
              <a:t>arr</a:t>
            </a:r>
            <a:r>
              <a:rPr lang="zh-CN" altLang="en-US" sz="2400" dirty="0">
                <a:solidFill>
                  <a:srgbClr val="FF0000"/>
                </a:solidFill>
              </a:rPr>
              <a:t>初始化</a:t>
            </a:r>
            <a:r>
              <a:rPr lang="en-US" altLang="zh-CN" sz="2400" dirty="0">
                <a:solidFill>
                  <a:srgbClr val="FF0000"/>
                </a:solidFill>
              </a:rPr>
              <a:t>array</a:t>
            </a:r>
          </a:p>
          <a:p>
            <a:pPr marL="0" indent="0" eaLnBrk="1" hangingPunct="1">
              <a:lnSpc>
                <a:spcPct val="120000"/>
              </a:lnSpc>
              <a:buNone/>
            </a:pPr>
            <a:endParaRPr lang="en-US" altLang="zh-CN" sz="2400" dirty="0"/>
          </a:p>
          <a:p>
            <a:pPr marL="0" indent="0" eaLnBrk="1" hangingPunct="1">
              <a:lnSpc>
                <a:spcPct val="120000"/>
              </a:lnSpc>
              <a:buNone/>
            </a:pPr>
            <a:r>
              <a:rPr lang="zh-CN" altLang="en-US" sz="2400" dirty="0"/>
              <a:t>                          注意：如果是引用传递就没有这个构造过程了</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0899">
                                            <p:txEl>
                                              <p:pRg st="5" end="5"/>
                                            </p:txEl>
                                          </p:spTgt>
                                        </p:tgtEl>
                                        <p:attrNameLst>
                                          <p:attrName>style.visibility</p:attrName>
                                        </p:attrNameLst>
                                      </p:cBhvr>
                                      <p:to>
                                        <p:strVal val="visible"/>
                                      </p:to>
                                    </p:set>
                                    <p:animEffect transition="in" filter="blinds(horizontal)">
                                      <p:cBhvr>
                                        <p:cTn id="7" dur="500"/>
                                        <p:tgtEl>
                                          <p:spTgt spid="80899">
                                            <p:txEl>
                                              <p:pRg st="5" end="5"/>
                                            </p:txEl>
                                          </p:spTgt>
                                        </p:tgtEl>
                                      </p:cBhvr>
                                    </p:animEffect>
                                  </p:childTnLst>
                                </p:cTn>
                              </p:par>
                            </p:childTnLst>
                          </p:cTn>
                        </p:par>
                        <p:par>
                          <p:cTn id="8" fill="hold">
                            <p:stCondLst>
                              <p:cond delay="500"/>
                            </p:stCondLst>
                            <p:childTnLst>
                              <p:par>
                                <p:cTn id="9" presetID="6" presetClass="emph" presetSubtype="0" fill="hold" nodeType="afterEffect">
                                  <p:stCondLst>
                                    <p:cond delay="0"/>
                                  </p:stCondLst>
                                  <p:childTnLst>
                                    <p:animScale>
                                      <p:cBhvr>
                                        <p:cTn id="10" dur="2000" fill="hold"/>
                                        <p:tgtEl>
                                          <p:spTgt spid="80899">
                                            <p:txEl>
                                              <p:pRg st="5" end="5"/>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3250" name="Rectangle 2"/>
          <p:cNvSpPr>
            <a:spLocks noGrp="1" noChangeArrowheads="1"/>
          </p:cNvSpPr>
          <p:nvPr>
            <p:ph type="title"/>
          </p:nvPr>
        </p:nvSpPr>
        <p:spPr/>
        <p:txBody>
          <a:bodyPr/>
          <a:lstStyle/>
          <a:p>
            <a:pPr eaLnBrk="1" hangingPunct="1">
              <a:defRPr/>
            </a:pPr>
            <a:r>
              <a:rPr lang="zh-CN" altLang="en-US" dirty="0"/>
              <a:t>对象作为返回值时 </a:t>
            </a:r>
          </a:p>
        </p:txBody>
      </p:sp>
      <p:sp>
        <p:nvSpPr>
          <p:cNvPr id="81923" name="Rectangle 3"/>
          <p:cNvSpPr>
            <a:spLocks noGrp="1" noChangeArrowheads="1"/>
          </p:cNvSpPr>
          <p:nvPr>
            <p:ph idx="4294967295"/>
          </p:nvPr>
        </p:nvSpPr>
        <p:spPr>
          <a:xfrm>
            <a:off x="620712" y="1297094"/>
            <a:ext cx="11190288" cy="4394200"/>
          </a:xfrm>
        </p:spPr>
        <p:txBody>
          <a:bodyPr>
            <a:normAutofit/>
          </a:bodyPr>
          <a:lstStyle/>
          <a:p>
            <a:pPr marL="0" indent="0" eaLnBrk="1" hangingPunct="1">
              <a:lnSpc>
                <a:spcPct val="90000"/>
              </a:lnSpc>
              <a:buNone/>
            </a:pPr>
            <a:r>
              <a:rPr lang="zh-CN" altLang="en-US" sz="2400" dirty="0"/>
              <a:t>如有函数</a:t>
            </a:r>
          </a:p>
          <a:p>
            <a:pPr marL="0" indent="0" eaLnBrk="1" hangingPunct="1">
              <a:lnSpc>
                <a:spcPct val="90000"/>
              </a:lnSpc>
              <a:buNone/>
            </a:pPr>
            <a:r>
              <a:rPr lang="zh-CN" altLang="en-US" sz="2400" dirty="0"/>
              <a:t>     </a:t>
            </a:r>
            <a:r>
              <a:rPr lang="en-US" altLang="zh-CN" sz="2400" dirty="0" err="1"/>
              <a:t>DoubleArray</a:t>
            </a:r>
            <a:r>
              <a:rPr lang="en-US" altLang="zh-CN" sz="2400" dirty="0"/>
              <a:t> f()</a:t>
            </a:r>
          </a:p>
          <a:p>
            <a:pPr marL="0" indent="0" eaLnBrk="1" hangingPunct="1">
              <a:lnSpc>
                <a:spcPct val="90000"/>
              </a:lnSpc>
              <a:buNone/>
            </a:pPr>
            <a:r>
              <a:rPr lang="en-US" altLang="zh-CN" sz="2400" dirty="0"/>
              <a:t>     { </a:t>
            </a:r>
          </a:p>
          <a:p>
            <a:pPr marL="0" indent="0" eaLnBrk="1" hangingPunct="1">
              <a:lnSpc>
                <a:spcPct val="90000"/>
              </a:lnSpc>
              <a:buNone/>
            </a:pPr>
            <a:r>
              <a:rPr lang="en-US" altLang="zh-CN" sz="2400" dirty="0"/>
              <a:t>          </a:t>
            </a:r>
            <a:r>
              <a:rPr lang="en-US" altLang="zh-CN" sz="2400" dirty="0" err="1"/>
              <a:t>DoubleArray</a:t>
            </a:r>
            <a:r>
              <a:rPr lang="en-US" altLang="zh-CN" sz="2400" dirty="0"/>
              <a:t> a;</a:t>
            </a:r>
          </a:p>
          <a:p>
            <a:pPr marL="0" indent="0" eaLnBrk="1" hangingPunct="1">
              <a:lnSpc>
                <a:spcPct val="90000"/>
              </a:lnSpc>
              <a:buNone/>
            </a:pPr>
            <a:r>
              <a:rPr lang="en-US" altLang="zh-CN" sz="2400" dirty="0"/>
              <a:t>           …</a:t>
            </a:r>
          </a:p>
          <a:p>
            <a:pPr marL="0" indent="0" eaLnBrk="1" hangingPunct="1">
              <a:lnSpc>
                <a:spcPct val="90000"/>
              </a:lnSpc>
              <a:buNone/>
            </a:pPr>
            <a:r>
              <a:rPr lang="en-US" altLang="zh-CN" sz="2400" dirty="0"/>
              <a:t>          return a; </a:t>
            </a:r>
          </a:p>
          <a:p>
            <a:pPr marL="0" indent="0" eaLnBrk="1" hangingPunct="1">
              <a:lnSpc>
                <a:spcPct val="90000"/>
              </a:lnSpc>
              <a:buNone/>
            </a:pPr>
            <a:r>
              <a:rPr lang="en-US" altLang="zh-CN" sz="2400" dirty="0"/>
              <a:t>      }</a:t>
            </a:r>
          </a:p>
          <a:p>
            <a:pPr marL="0" indent="0">
              <a:lnSpc>
                <a:spcPct val="150000"/>
              </a:lnSpc>
              <a:buNone/>
            </a:pPr>
            <a:r>
              <a:rPr lang="zh-CN" altLang="en-US" sz="2400" dirty="0"/>
              <a:t>当执行到</a:t>
            </a:r>
            <a:r>
              <a:rPr lang="en-US" altLang="zh-CN" sz="2400" dirty="0"/>
              <a:t>return</a:t>
            </a:r>
            <a:r>
              <a:rPr lang="zh-CN" altLang="en-US" sz="2400" dirty="0"/>
              <a:t>语句时，会创建一个</a:t>
            </a:r>
            <a:r>
              <a:rPr lang="en-US" altLang="zh-CN" sz="2400" dirty="0" err="1"/>
              <a:t>DoubleArray</a:t>
            </a:r>
            <a:r>
              <a:rPr lang="zh-CN" altLang="en-US" sz="2400" dirty="0"/>
              <a:t>类的临时对象，并调用拷贝构造函数用对象</a:t>
            </a:r>
            <a:r>
              <a:rPr lang="en-US" altLang="zh-CN" sz="2400" dirty="0"/>
              <a:t>a</a:t>
            </a:r>
            <a:r>
              <a:rPr lang="zh-CN" altLang="en-US" sz="2400" dirty="0"/>
              <a:t>初始化该临时对象，并将此临时对象的值作为返回值。 </a:t>
            </a:r>
          </a:p>
        </p:txBody>
      </p:sp>
    </p:spTree>
  </p:cSld>
  <p:clrMapOvr>
    <a:masterClrMapping/>
  </p:clrMapOvr>
  <p:transition spd="med">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a:t>移动构造</a:t>
            </a:r>
            <a:endParaRPr lang="zh-CN" altLang="en-US" dirty="0"/>
          </a:p>
        </p:txBody>
      </p:sp>
      <p:sp>
        <p:nvSpPr>
          <p:cNvPr id="104451" name="内容占位符 2"/>
          <p:cNvSpPr>
            <a:spLocks noGrp="1"/>
          </p:cNvSpPr>
          <p:nvPr>
            <p:ph idx="4294967295"/>
          </p:nvPr>
        </p:nvSpPr>
        <p:spPr>
          <a:xfrm>
            <a:off x="921173" y="968017"/>
            <a:ext cx="5303838" cy="5505450"/>
          </a:xfrm>
        </p:spPr>
        <p:txBody>
          <a:bodyPr>
            <a:noAutofit/>
          </a:bodyPr>
          <a:lstStyle/>
          <a:p>
            <a:pPr marL="0" indent="0">
              <a:buNone/>
            </a:pPr>
            <a:r>
              <a:rPr lang="zh-CN" altLang="en-US" sz="1800" b="1" dirty="0">
                <a:solidFill>
                  <a:srgbClr val="FF0000"/>
                </a:solidFill>
                <a:latin typeface="+mn-ea"/>
                <a:ea typeface="+mn-ea"/>
              </a:rPr>
              <a:t>移动构造</a:t>
            </a:r>
            <a:endParaRPr lang="en-US" altLang="zh-CN" sz="1800" b="1" dirty="0">
              <a:solidFill>
                <a:srgbClr val="FF0000"/>
              </a:solidFill>
              <a:latin typeface="+mn-ea"/>
              <a:ea typeface="+mn-ea"/>
            </a:endParaRPr>
          </a:p>
          <a:p>
            <a:pPr marL="0" indent="0">
              <a:lnSpc>
                <a:spcPct val="120000"/>
              </a:lnSpc>
              <a:spcBef>
                <a:spcPts val="800"/>
              </a:spcBef>
              <a:buNone/>
            </a:pPr>
            <a:r>
              <a:rPr lang="zh-CN" altLang="en-US" sz="1800" dirty="0">
                <a:solidFill>
                  <a:srgbClr val="FF0000"/>
                </a:solidFill>
                <a:latin typeface="+mn-ea"/>
                <a:ea typeface="+mn-ea"/>
              </a:rPr>
              <a:t>直接接管参数对象的空间</a:t>
            </a:r>
            <a:endParaRPr lang="en-US" altLang="zh-CN" sz="1800" dirty="0">
              <a:solidFill>
                <a:srgbClr val="FF0000"/>
              </a:solidFill>
              <a:latin typeface="+mn-ea"/>
              <a:ea typeface="+mn-ea"/>
            </a:endParaRPr>
          </a:p>
          <a:p>
            <a:pPr marL="0" indent="0">
              <a:lnSpc>
                <a:spcPct val="150000"/>
              </a:lnSpc>
              <a:spcBef>
                <a:spcPts val="2400"/>
              </a:spcBef>
              <a:buNone/>
            </a:pPr>
            <a:r>
              <a:rPr lang="zh-CN" altLang="en-US" sz="1800" b="1" dirty="0">
                <a:latin typeface="+mn-ea"/>
                <a:ea typeface="+mn-ea"/>
              </a:rPr>
              <a:t>格式</a:t>
            </a:r>
            <a:endParaRPr lang="en-US" altLang="zh-CN" sz="1800" b="1" dirty="0">
              <a:latin typeface="+mn-ea"/>
              <a:ea typeface="+mn-ea"/>
            </a:endParaRPr>
          </a:p>
          <a:p>
            <a:pPr marL="0" indent="0">
              <a:lnSpc>
                <a:spcPct val="150000"/>
              </a:lnSpc>
              <a:buNone/>
            </a:pPr>
            <a:r>
              <a:rPr lang="zh-CN" altLang="zh-CN" sz="1800" dirty="0">
                <a:solidFill>
                  <a:srgbClr val="FF0000"/>
                </a:solidFill>
                <a:latin typeface="+mn-ea"/>
                <a:ea typeface="+mn-ea"/>
              </a:rPr>
              <a:t>类似于拷贝构造函数，移动构造函数的参数是一个同类对象的右值引用</a:t>
            </a:r>
            <a:endParaRPr lang="en-US" altLang="zh-CN" sz="1800" dirty="0">
              <a:solidFill>
                <a:srgbClr val="FF0000"/>
              </a:solidFill>
              <a:latin typeface="+mn-ea"/>
              <a:ea typeface="+mn-ea"/>
            </a:endParaRPr>
          </a:p>
          <a:p>
            <a:pPr marL="0" indent="0">
              <a:lnSpc>
                <a:spcPct val="150000"/>
              </a:lnSpc>
              <a:buNone/>
            </a:pPr>
            <a:r>
              <a:rPr lang="zh-CN" altLang="zh-CN" sz="1800" dirty="0">
                <a:latin typeface="+mn-ea"/>
                <a:ea typeface="+mn-ea"/>
              </a:rPr>
              <a:t>移动构造函数的定义如下</a:t>
            </a:r>
          </a:p>
          <a:p>
            <a:pPr marL="0" lvl="1" indent="0">
              <a:lnSpc>
                <a:spcPct val="150000"/>
              </a:lnSpc>
              <a:buNone/>
            </a:pPr>
            <a:r>
              <a:rPr lang="en-US" altLang="zh-CN" sz="1800" dirty="0" err="1">
                <a:latin typeface="+mn-ea"/>
                <a:ea typeface="+mn-ea"/>
              </a:rPr>
              <a:t>DoubleArray</a:t>
            </a:r>
            <a:r>
              <a:rPr lang="en-US" altLang="zh-CN" sz="1800" dirty="0">
                <a:latin typeface="+mn-ea"/>
                <a:ea typeface="+mn-ea"/>
              </a:rPr>
              <a:t>(</a:t>
            </a:r>
            <a:r>
              <a:rPr lang="en-US" altLang="zh-CN" sz="1800" dirty="0" err="1">
                <a:latin typeface="+mn-ea"/>
                <a:ea typeface="+mn-ea"/>
              </a:rPr>
              <a:t>DoubleArray</a:t>
            </a:r>
            <a:r>
              <a:rPr lang="en-US" altLang="zh-CN" sz="1800" dirty="0">
                <a:latin typeface="+mn-ea"/>
                <a:ea typeface="+mn-ea"/>
              </a:rPr>
              <a:t>   </a:t>
            </a:r>
            <a:r>
              <a:rPr lang="en-US" altLang="zh-CN" sz="1800" dirty="0">
                <a:solidFill>
                  <a:srgbClr val="FF0000"/>
                </a:solidFill>
                <a:latin typeface="+mn-ea"/>
                <a:ea typeface="+mn-ea"/>
              </a:rPr>
              <a:t>&amp;&amp;other</a:t>
            </a:r>
            <a:r>
              <a:rPr lang="en-US" altLang="zh-CN" sz="1800" dirty="0">
                <a:latin typeface="+mn-ea"/>
                <a:ea typeface="+mn-ea"/>
              </a:rPr>
              <a:t>)</a:t>
            </a:r>
          </a:p>
          <a:p>
            <a:pPr marL="0" lvl="1" indent="0">
              <a:lnSpc>
                <a:spcPct val="150000"/>
              </a:lnSpc>
              <a:buNone/>
            </a:pPr>
            <a:r>
              <a:rPr lang="en-US" altLang="zh-CN" sz="1800" dirty="0">
                <a:latin typeface="+mn-ea"/>
                <a:ea typeface="+mn-ea"/>
              </a:rPr>
              <a:t>        :low(</a:t>
            </a:r>
            <a:r>
              <a:rPr lang="en-US" altLang="zh-CN" sz="1800" dirty="0" err="1">
                <a:latin typeface="+mn-ea"/>
                <a:ea typeface="+mn-ea"/>
              </a:rPr>
              <a:t>other.low</a:t>
            </a:r>
            <a:r>
              <a:rPr lang="en-US" altLang="zh-CN" sz="1800" dirty="0">
                <a:latin typeface="+mn-ea"/>
                <a:ea typeface="+mn-ea"/>
              </a:rPr>
              <a:t>),  high(</a:t>
            </a:r>
            <a:r>
              <a:rPr lang="en-US" altLang="zh-CN" sz="1800" dirty="0" err="1">
                <a:latin typeface="+mn-ea"/>
                <a:ea typeface="+mn-ea"/>
              </a:rPr>
              <a:t>other.high</a:t>
            </a:r>
            <a:r>
              <a:rPr lang="en-US" altLang="zh-CN" sz="1800" dirty="0">
                <a:latin typeface="+mn-ea"/>
                <a:ea typeface="+mn-ea"/>
              </a:rPr>
              <a:t>),   </a:t>
            </a:r>
          </a:p>
          <a:p>
            <a:pPr marL="0" lvl="1" indent="0">
              <a:lnSpc>
                <a:spcPct val="150000"/>
              </a:lnSpc>
              <a:buNone/>
            </a:pPr>
            <a:r>
              <a:rPr lang="en-US" altLang="zh-CN" sz="1800" dirty="0">
                <a:latin typeface="+mn-ea"/>
                <a:ea typeface="+mn-ea"/>
              </a:rPr>
              <a:t>        storage(</a:t>
            </a:r>
            <a:r>
              <a:rPr lang="en-US" altLang="zh-CN" sz="1800" dirty="0" err="1">
                <a:latin typeface="+mn-ea"/>
                <a:ea typeface="+mn-ea"/>
              </a:rPr>
              <a:t>other.storage</a:t>
            </a:r>
            <a:r>
              <a:rPr lang="en-US" altLang="zh-CN" sz="1800" dirty="0">
                <a:latin typeface="+mn-ea"/>
                <a:ea typeface="+mn-ea"/>
              </a:rPr>
              <a:t>)</a:t>
            </a:r>
            <a:endParaRPr lang="zh-CN" altLang="zh-CN" sz="1800" dirty="0">
              <a:latin typeface="+mn-ea"/>
              <a:ea typeface="+mn-ea"/>
            </a:endParaRPr>
          </a:p>
          <a:p>
            <a:pPr marL="0" lvl="1" indent="0">
              <a:lnSpc>
                <a:spcPct val="150000"/>
              </a:lnSpc>
              <a:buNone/>
            </a:pPr>
            <a:r>
              <a:rPr lang="en-US" altLang="zh-CN" sz="1800" dirty="0">
                <a:latin typeface="+mn-ea"/>
                <a:ea typeface="+mn-ea"/>
              </a:rPr>
              <a:t>{ </a:t>
            </a:r>
          </a:p>
          <a:p>
            <a:pPr marL="0" lvl="1" indent="0">
              <a:lnSpc>
                <a:spcPct val="150000"/>
              </a:lnSpc>
              <a:buNone/>
            </a:pPr>
            <a:r>
              <a:rPr lang="en-US" altLang="zh-CN" sz="1800" dirty="0">
                <a:latin typeface="+mn-ea"/>
                <a:ea typeface="+mn-ea"/>
              </a:rPr>
              <a:t>    </a:t>
            </a:r>
            <a:r>
              <a:rPr lang="en-US" altLang="zh-CN" sz="1800" dirty="0" err="1">
                <a:latin typeface="+mn-ea"/>
                <a:ea typeface="+mn-ea"/>
              </a:rPr>
              <a:t>other.storage</a:t>
            </a:r>
            <a:r>
              <a:rPr lang="en-US" altLang="zh-CN" sz="1800" dirty="0">
                <a:latin typeface="+mn-ea"/>
                <a:ea typeface="+mn-ea"/>
              </a:rPr>
              <a:t> = </a:t>
            </a:r>
            <a:r>
              <a:rPr lang="en-US" altLang="zh-CN" sz="1800" dirty="0" err="1">
                <a:latin typeface="+mn-ea"/>
                <a:ea typeface="+mn-ea"/>
              </a:rPr>
              <a:t>nullptr</a:t>
            </a:r>
            <a:r>
              <a:rPr lang="zh-CN" altLang="zh-CN" sz="1800" dirty="0">
                <a:latin typeface="+mn-ea"/>
                <a:ea typeface="+mn-ea"/>
              </a:rPr>
              <a:t>；</a:t>
            </a:r>
            <a:r>
              <a:rPr lang="en-US" altLang="zh-CN" sz="1800" dirty="0">
                <a:latin typeface="+mn-ea"/>
                <a:ea typeface="+mn-ea"/>
              </a:rPr>
              <a:t>  </a:t>
            </a:r>
          </a:p>
          <a:p>
            <a:pPr marL="0" lvl="1" indent="0">
              <a:lnSpc>
                <a:spcPct val="150000"/>
              </a:lnSpc>
              <a:buNone/>
            </a:pPr>
            <a:r>
              <a:rPr lang="en-US" altLang="zh-CN" sz="1800" dirty="0">
                <a:latin typeface="+mn-ea"/>
                <a:ea typeface="+mn-ea"/>
              </a:rPr>
              <a:t>}    </a:t>
            </a:r>
            <a:endParaRPr lang="zh-CN" altLang="en-US" sz="1800" dirty="0">
              <a:latin typeface="+mn-ea"/>
              <a:ea typeface="+mn-ea"/>
            </a:endParaRPr>
          </a:p>
          <a:p>
            <a:pPr marL="0" indent="0">
              <a:buNone/>
            </a:pPr>
            <a:endParaRPr lang="en-US" altLang="zh-CN" sz="1800" dirty="0">
              <a:latin typeface="+mn-ea"/>
              <a:ea typeface="+mn-ea"/>
            </a:endParaRPr>
          </a:p>
          <a:p>
            <a:pPr marL="0" indent="0">
              <a:buNone/>
            </a:pPr>
            <a:endParaRPr lang="en-US" altLang="zh-CN" sz="1800" dirty="0">
              <a:latin typeface="+mn-ea"/>
              <a:ea typeface="+mn-ea"/>
            </a:endParaRPr>
          </a:p>
        </p:txBody>
      </p:sp>
      <p:sp>
        <p:nvSpPr>
          <p:cNvPr id="4" name="内容占位符 2"/>
          <p:cNvSpPr txBox="1">
            <a:spLocks/>
          </p:cNvSpPr>
          <p:nvPr/>
        </p:nvSpPr>
        <p:spPr>
          <a:xfrm>
            <a:off x="6438901" y="894715"/>
            <a:ext cx="5000625" cy="5524500"/>
          </a:xfrm>
          <a:prstGeom prst="rect">
            <a:avLst/>
          </a:prstGeom>
        </p:spPr>
        <p:txBody>
          <a:bodyPr vert="horz">
            <a:normAutofit/>
          </a:bodyPr>
          <a:lstStyle/>
          <a:p>
            <a:pPr defTabSz="1219170">
              <a:lnSpc>
                <a:spcPct val="130000"/>
              </a:lnSpc>
              <a:spcBef>
                <a:spcPts val="267"/>
              </a:spcBef>
              <a:buClr>
                <a:schemeClr val="accent1"/>
              </a:buClr>
              <a:buSzPct val="80000"/>
              <a:defRPr/>
            </a:pPr>
            <a:r>
              <a:rPr lang="zh-CN" altLang="zh-CN" dirty="0">
                <a:latin typeface="微软雅黑" pitchFamily="34" charset="-122"/>
                <a:ea typeface="微软雅黑" pitchFamily="34" charset="-122"/>
              </a:rPr>
              <a:t>在某些情况下，被拷贝的对象在拷贝结束后立即被销毁了</a:t>
            </a:r>
            <a:r>
              <a:rPr lang="zh-CN" altLang="en-US" dirty="0">
                <a:latin typeface="微软雅黑" pitchFamily="34" charset="-122"/>
                <a:ea typeface="微软雅黑" pitchFamily="34" charset="-122"/>
              </a:rPr>
              <a:t>，如函数返回时</a:t>
            </a:r>
            <a:r>
              <a:rPr lang="zh-CN" altLang="zh-CN" dirty="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defTabSz="1219170">
              <a:lnSpc>
                <a:spcPct val="130000"/>
              </a:lnSpc>
              <a:spcBef>
                <a:spcPts val="267"/>
              </a:spcBef>
              <a:buClr>
                <a:schemeClr val="accent1"/>
              </a:buClr>
              <a:buSzPct val="80000"/>
              <a:defRPr/>
            </a:pPr>
            <a:r>
              <a:rPr lang="zh-CN" altLang="zh-CN" dirty="0">
                <a:latin typeface="微软雅黑" pitchFamily="34" charset="-122"/>
                <a:ea typeface="微软雅黑" pitchFamily="34" charset="-122"/>
              </a:rPr>
              <a:t>例如，如果有个函数</a:t>
            </a:r>
          </a:p>
          <a:p>
            <a:pPr marL="0" lvl="1" defTabSz="1219170">
              <a:lnSpc>
                <a:spcPct val="130000"/>
              </a:lnSpc>
              <a:spcBef>
                <a:spcPts val="267"/>
              </a:spcBef>
              <a:buClr>
                <a:schemeClr val="accent1"/>
              </a:buClr>
              <a:buSzPct val="90000"/>
              <a:defRPr/>
            </a:pPr>
            <a:r>
              <a:rPr lang="en-US" altLang="zh-CN" dirty="0" err="1">
                <a:latin typeface="微软雅黑" pitchFamily="34" charset="-122"/>
                <a:ea typeface="微软雅黑" pitchFamily="34" charset="-122"/>
              </a:rPr>
              <a:t>DoubleArray</a:t>
            </a:r>
            <a:r>
              <a:rPr lang="en-US" altLang="zh-CN" dirty="0">
                <a:latin typeface="微软雅黑" pitchFamily="34" charset="-122"/>
                <a:ea typeface="微软雅黑" pitchFamily="34" charset="-122"/>
              </a:rPr>
              <a:t>  f() {</a:t>
            </a:r>
            <a:endParaRPr lang="zh-CN" altLang="zh-CN" dirty="0">
              <a:latin typeface="微软雅黑" pitchFamily="34" charset="-122"/>
              <a:ea typeface="微软雅黑" pitchFamily="34" charset="-122"/>
            </a:endParaRPr>
          </a:p>
          <a:p>
            <a:pPr marL="0" lvl="1" defTabSz="1219170">
              <a:lnSpc>
                <a:spcPct val="130000"/>
              </a:lnSpc>
              <a:spcBef>
                <a:spcPts val="267"/>
              </a:spcBef>
              <a:buClr>
                <a:schemeClr val="accent1"/>
              </a:buClr>
              <a:buSzPct val="90000"/>
              <a:defRPr/>
            </a:pP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DoubleArray</a:t>
            </a:r>
            <a:r>
              <a:rPr lang="en-US" altLang="zh-CN" dirty="0">
                <a:latin typeface="微软雅黑" pitchFamily="34" charset="-122"/>
                <a:ea typeface="微软雅黑" pitchFamily="34" charset="-122"/>
              </a:rPr>
              <a:t>  a(20,30);</a:t>
            </a:r>
            <a:endParaRPr lang="zh-CN" altLang="zh-CN" dirty="0">
              <a:latin typeface="微软雅黑" pitchFamily="34" charset="-122"/>
              <a:ea typeface="微软雅黑" pitchFamily="34" charset="-122"/>
            </a:endParaRPr>
          </a:p>
          <a:p>
            <a:pPr marL="0" lvl="1" defTabSz="1219170">
              <a:lnSpc>
                <a:spcPct val="130000"/>
              </a:lnSpc>
              <a:spcBef>
                <a:spcPts val="267"/>
              </a:spcBef>
              <a:buClr>
                <a:schemeClr val="accent1"/>
              </a:buClr>
              <a:buSzPct val="90000"/>
              <a:defRPr/>
            </a:pPr>
            <a:r>
              <a:rPr lang="en-US" altLang="zh-CN" dirty="0">
                <a:latin typeface="微软雅黑" pitchFamily="34" charset="-122"/>
                <a:ea typeface="微软雅黑" pitchFamily="34" charset="-122"/>
              </a:rPr>
              <a:t>       ……</a:t>
            </a:r>
            <a:endParaRPr lang="zh-CN" altLang="zh-CN" dirty="0">
              <a:latin typeface="微软雅黑" pitchFamily="34" charset="-122"/>
              <a:ea typeface="微软雅黑" pitchFamily="34" charset="-122"/>
            </a:endParaRPr>
          </a:p>
          <a:p>
            <a:pPr marL="0" lvl="1" defTabSz="1219170">
              <a:lnSpc>
                <a:spcPct val="130000"/>
              </a:lnSpc>
              <a:spcBef>
                <a:spcPts val="267"/>
              </a:spcBef>
              <a:buClr>
                <a:schemeClr val="accent1"/>
              </a:buClr>
              <a:buSzPct val="90000"/>
              <a:defRPr/>
            </a:pPr>
            <a:r>
              <a:rPr lang="en-US" altLang="zh-CN" dirty="0">
                <a:latin typeface="微软雅黑" pitchFamily="34" charset="-122"/>
                <a:ea typeface="微软雅黑" pitchFamily="34" charset="-122"/>
              </a:rPr>
              <a:t>     return a;</a:t>
            </a:r>
            <a:endParaRPr lang="zh-CN" altLang="zh-CN" dirty="0">
              <a:latin typeface="微软雅黑" pitchFamily="34" charset="-122"/>
              <a:ea typeface="微软雅黑" pitchFamily="34" charset="-122"/>
            </a:endParaRPr>
          </a:p>
          <a:p>
            <a:pPr marL="0" lvl="1" defTabSz="1219170">
              <a:lnSpc>
                <a:spcPct val="130000"/>
              </a:lnSpc>
              <a:spcBef>
                <a:spcPts val="267"/>
              </a:spcBef>
              <a:buClr>
                <a:schemeClr val="accent1"/>
              </a:buClr>
              <a:buSzPct val="90000"/>
              <a:defRPr/>
            </a:pPr>
            <a:r>
              <a:rPr lang="en-US" altLang="zh-CN" dirty="0">
                <a:latin typeface="微软雅黑" pitchFamily="34" charset="-122"/>
                <a:ea typeface="微软雅黑" pitchFamily="34" charset="-122"/>
              </a:rPr>
              <a:t>}</a:t>
            </a:r>
          </a:p>
          <a:p>
            <a:pPr marL="0" lvl="1" defTabSz="1219170">
              <a:lnSpc>
                <a:spcPct val="130000"/>
              </a:lnSpc>
              <a:spcBef>
                <a:spcPts val="267"/>
              </a:spcBef>
              <a:buClr>
                <a:schemeClr val="accent1"/>
              </a:buClr>
              <a:buSzPct val="90000"/>
              <a:defRPr/>
            </a:pPr>
            <a:endParaRPr lang="zh-CN" altLang="zh-CN" dirty="0">
              <a:latin typeface="微软雅黑" pitchFamily="34" charset="-122"/>
              <a:ea typeface="微软雅黑" pitchFamily="34" charset="-122"/>
            </a:endParaRPr>
          </a:p>
          <a:p>
            <a:pPr marL="0" lvl="1" defTabSz="1219170">
              <a:lnSpc>
                <a:spcPct val="130000"/>
              </a:lnSpc>
              <a:spcBef>
                <a:spcPts val="267"/>
              </a:spcBef>
              <a:buClr>
                <a:schemeClr val="accent1"/>
              </a:buClr>
              <a:buSzPct val="90000"/>
              <a:defRPr/>
            </a:pPr>
            <a:r>
              <a:rPr lang="en-US" altLang="zh-CN" dirty="0" err="1">
                <a:latin typeface="微软雅黑" pitchFamily="34" charset="-122"/>
                <a:ea typeface="微软雅黑" pitchFamily="34" charset="-122"/>
              </a:rPr>
              <a:t>int</a:t>
            </a:r>
            <a:r>
              <a:rPr lang="en-US" altLang="zh-CN" dirty="0">
                <a:latin typeface="微软雅黑" pitchFamily="34" charset="-122"/>
                <a:ea typeface="微软雅黑" pitchFamily="34" charset="-122"/>
              </a:rPr>
              <a:t> main()</a:t>
            </a:r>
            <a:endParaRPr lang="zh-CN" altLang="zh-CN" dirty="0">
              <a:latin typeface="微软雅黑" pitchFamily="34" charset="-122"/>
              <a:ea typeface="微软雅黑" pitchFamily="34" charset="-122"/>
            </a:endParaRPr>
          </a:p>
          <a:p>
            <a:pPr marL="0" lvl="1" defTabSz="1219170">
              <a:lnSpc>
                <a:spcPct val="130000"/>
              </a:lnSpc>
              <a:spcBef>
                <a:spcPts val="267"/>
              </a:spcBef>
              <a:buClr>
                <a:schemeClr val="accent1"/>
              </a:buClr>
              <a:buSzPct val="90000"/>
              <a:defRPr/>
            </a:pPr>
            <a:r>
              <a:rPr lang="en-US" altLang="zh-CN" dirty="0">
                <a:latin typeface="微软雅黑" pitchFamily="34" charset="-122"/>
                <a:ea typeface="微软雅黑" pitchFamily="34" charset="-122"/>
              </a:rPr>
              <a:t>{</a:t>
            </a:r>
            <a:endParaRPr lang="zh-CN" altLang="zh-CN" dirty="0">
              <a:latin typeface="微软雅黑" pitchFamily="34" charset="-122"/>
              <a:ea typeface="微软雅黑" pitchFamily="34" charset="-122"/>
            </a:endParaRPr>
          </a:p>
          <a:p>
            <a:pPr marL="0" lvl="1" defTabSz="1219170">
              <a:lnSpc>
                <a:spcPct val="130000"/>
              </a:lnSpc>
              <a:spcBef>
                <a:spcPts val="267"/>
              </a:spcBef>
              <a:buClr>
                <a:schemeClr val="accent1"/>
              </a:buClr>
              <a:buSzPct val="90000"/>
              <a:defRPr/>
            </a:pP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DoubleArray</a:t>
            </a:r>
            <a:r>
              <a:rPr lang="en-US" altLang="zh-CN" dirty="0">
                <a:latin typeface="微软雅黑" pitchFamily="34" charset="-122"/>
                <a:ea typeface="微软雅黑" pitchFamily="34" charset="-122"/>
              </a:rPr>
              <a:t>  ma( f( ) );</a:t>
            </a:r>
            <a:endParaRPr lang="zh-CN" altLang="zh-CN" dirty="0">
              <a:latin typeface="微软雅黑" pitchFamily="34" charset="-122"/>
              <a:ea typeface="微软雅黑" pitchFamily="34" charset="-122"/>
            </a:endParaRPr>
          </a:p>
          <a:p>
            <a:pPr marL="0" lvl="1" defTabSz="1219170">
              <a:lnSpc>
                <a:spcPct val="130000"/>
              </a:lnSpc>
              <a:spcBef>
                <a:spcPts val="267"/>
              </a:spcBef>
              <a:buClr>
                <a:schemeClr val="accent1"/>
              </a:buClr>
              <a:buSzPct val="90000"/>
              <a:defRPr/>
            </a:pPr>
            <a:r>
              <a:rPr lang="en-US" altLang="zh-CN" dirty="0">
                <a:latin typeface="微软雅黑" pitchFamily="34" charset="-122"/>
                <a:ea typeface="微软雅黑" pitchFamily="34" charset="-122"/>
              </a:rPr>
              <a:t>     ……</a:t>
            </a:r>
            <a:endParaRPr lang="zh-CN" altLang="zh-CN" dirty="0">
              <a:latin typeface="微软雅黑" pitchFamily="34" charset="-122"/>
              <a:ea typeface="微软雅黑" pitchFamily="34" charset="-122"/>
            </a:endParaRPr>
          </a:p>
          <a:p>
            <a:pPr marL="0" lvl="1" defTabSz="1219170">
              <a:lnSpc>
                <a:spcPct val="130000"/>
              </a:lnSpc>
              <a:spcBef>
                <a:spcPts val="267"/>
              </a:spcBef>
              <a:buClr>
                <a:schemeClr val="accent1"/>
              </a:buClr>
              <a:buSzPct val="90000"/>
              <a:defRPr/>
            </a:pPr>
            <a:r>
              <a:rPr lang="en-US" altLang="zh-CN" dirty="0">
                <a:latin typeface="微软雅黑" pitchFamily="34" charset="-122"/>
                <a:ea typeface="微软雅黑" pitchFamily="34" charset="-122"/>
              </a:rPr>
              <a:t>}</a:t>
            </a:r>
            <a:endParaRPr lang="zh-CN" altLang="zh-CN" dirty="0">
              <a:latin typeface="微软雅黑" pitchFamily="34" charset="-122"/>
              <a:ea typeface="微软雅黑"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4451">
                                            <p:txEl>
                                              <p:pRg st="0" end="0"/>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04451">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04451">
                                            <p:txEl>
                                              <p:pRg st="2" end="2"/>
                                            </p:txEl>
                                          </p:spTgt>
                                        </p:tgtEl>
                                        <p:attrNameLst>
                                          <p:attrName>style.visibility</p:attrName>
                                        </p:attrNameLst>
                                      </p:cBhvr>
                                      <p:to>
                                        <p:strVal val="visible"/>
                                      </p:to>
                                    </p:set>
                                    <p:animEffect transition="in" filter="blinds(horizontal)">
                                      <p:cBhvr>
                                        <p:cTn id="18" dur="500"/>
                                        <p:tgtEl>
                                          <p:spTgt spid="104451">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04451">
                                            <p:txEl>
                                              <p:pRg st="3" end="3"/>
                                            </p:txEl>
                                          </p:spTgt>
                                        </p:tgtEl>
                                        <p:attrNameLst>
                                          <p:attrName>style.visibility</p:attrName>
                                        </p:attrNameLst>
                                      </p:cBhvr>
                                      <p:to>
                                        <p:strVal val="visible"/>
                                      </p:to>
                                    </p:set>
                                    <p:animEffect transition="in" filter="blinds(horizontal)">
                                      <p:cBhvr>
                                        <p:cTn id="21" dur="500"/>
                                        <p:tgtEl>
                                          <p:spTgt spid="104451">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04451">
                                            <p:txEl>
                                              <p:pRg st="4" end="4"/>
                                            </p:txEl>
                                          </p:spTgt>
                                        </p:tgtEl>
                                        <p:attrNameLst>
                                          <p:attrName>style.visibility</p:attrName>
                                        </p:attrNameLst>
                                      </p:cBhvr>
                                      <p:to>
                                        <p:strVal val="visible"/>
                                      </p:to>
                                    </p:set>
                                    <p:animEffect transition="in" filter="blinds(horizontal)">
                                      <p:cBhvr>
                                        <p:cTn id="26" dur="500"/>
                                        <p:tgtEl>
                                          <p:spTgt spid="104451">
                                            <p:txEl>
                                              <p:pRg st="4" end="4"/>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104451">
                                            <p:txEl>
                                              <p:pRg st="5" end="5"/>
                                            </p:txEl>
                                          </p:spTgt>
                                        </p:tgtEl>
                                        <p:attrNameLst>
                                          <p:attrName>style.visibility</p:attrName>
                                        </p:attrNameLst>
                                      </p:cBhvr>
                                      <p:to>
                                        <p:strVal val="visible"/>
                                      </p:to>
                                    </p:set>
                                    <p:animEffect transition="in" filter="blinds(horizontal)">
                                      <p:cBhvr>
                                        <p:cTn id="29" dur="500"/>
                                        <p:tgtEl>
                                          <p:spTgt spid="104451">
                                            <p:txEl>
                                              <p:pRg st="5" end="5"/>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104451">
                                            <p:txEl>
                                              <p:pRg st="6" end="6"/>
                                            </p:txEl>
                                          </p:spTgt>
                                        </p:tgtEl>
                                        <p:attrNameLst>
                                          <p:attrName>style.visibility</p:attrName>
                                        </p:attrNameLst>
                                      </p:cBhvr>
                                      <p:to>
                                        <p:strVal val="visible"/>
                                      </p:to>
                                    </p:set>
                                    <p:animEffect transition="in" filter="blinds(horizontal)">
                                      <p:cBhvr>
                                        <p:cTn id="32" dur="500"/>
                                        <p:tgtEl>
                                          <p:spTgt spid="104451">
                                            <p:txEl>
                                              <p:pRg st="6" end="6"/>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104451">
                                            <p:txEl>
                                              <p:pRg st="7" end="7"/>
                                            </p:txEl>
                                          </p:spTgt>
                                        </p:tgtEl>
                                        <p:attrNameLst>
                                          <p:attrName>style.visibility</p:attrName>
                                        </p:attrNameLst>
                                      </p:cBhvr>
                                      <p:to>
                                        <p:strVal val="visible"/>
                                      </p:to>
                                    </p:set>
                                    <p:animEffect transition="in" filter="blinds(horizontal)">
                                      <p:cBhvr>
                                        <p:cTn id="35" dur="500"/>
                                        <p:tgtEl>
                                          <p:spTgt spid="104451">
                                            <p:txEl>
                                              <p:pRg st="7" end="7"/>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104451">
                                            <p:txEl>
                                              <p:pRg st="8" end="8"/>
                                            </p:txEl>
                                          </p:spTgt>
                                        </p:tgtEl>
                                        <p:attrNameLst>
                                          <p:attrName>style.visibility</p:attrName>
                                        </p:attrNameLst>
                                      </p:cBhvr>
                                      <p:to>
                                        <p:strVal val="visible"/>
                                      </p:to>
                                    </p:set>
                                    <p:animEffect transition="in" filter="blinds(horizontal)">
                                      <p:cBhvr>
                                        <p:cTn id="38" dur="500"/>
                                        <p:tgtEl>
                                          <p:spTgt spid="104451">
                                            <p:txEl>
                                              <p:pRg st="8" end="8"/>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104451">
                                            <p:txEl>
                                              <p:pRg st="9" end="9"/>
                                            </p:txEl>
                                          </p:spTgt>
                                        </p:tgtEl>
                                        <p:attrNameLst>
                                          <p:attrName>style.visibility</p:attrName>
                                        </p:attrNameLst>
                                      </p:cBhvr>
                                      <p:to>
                                        <p:strVal val="visible"/>
                                      </p:to>
                                    </p:set>
                                    <p:animEffect transition="in" filter="blinds(horizontal)">
                                      <p:cBhvr>
                                        <p:cTn id="41" dur="500"/>
                                        <p:tgtEl>
                                          <p:spTgt spid="104451">
                                            <p:txEl>
                                              <p:pRg st="9" end="9"/>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104451">
                                            <p:txEl>
                                              <p:pRg st="10" end="10"/>
                                            </p:txEl>
                                          </p:spTgt>
                                        </p:tgtEl>
                                        <p:attrNameLst>
                                          <p:attrName>style.visibility</p:attrName>
                                        </p:attrNameLst>
                                      </p:cBhvr>
                                      <p:to>
                                        <p:strVal val="visible"/>
                                      </p:to>
                                    </p:set>
                                    <p:animEffect transition="in" filter="blinds(horizontal)">
                                      <p:cBhvr>
                                        <p:cTn id="44" dur="500"/>
                                        <p:tgtEl>
                                          <p:spTgt spid="10445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B9EB0A-5899-552B-871E-FB9DBA2CB562}"/>
              </a:ext>
            </a:extLst>
          </p:cNvPr>
          <p:cNvSpPr>
            <a:spLocks noGrp="1"/>
          </p:cNvSpPr>
          <p:nvPr>
            <p:ph type="title"/>
          </p:nvPr>
        </p:nvSpPr>
        <p:spPr/>
        <p:txBody>
          <a:bodyPr/>
          <a:lstStyle/>
          <a:p>
            <a:r>
              <a:rPr lang="zh-CN" altLang="en-US" dirty="0"/>
              <a:t>面向对象的程序设计 </a:t>
            </a:r>
          </a:p>
        </p:txBody>
      </p:sp>
      <p:sp>
        <p:nvSpPr>
          <p:cNvPr id="10243" name="Rectangle 3"/>
          <p:cNvSpPr>
            <a:spLocks noGrp="1" noChangeArrowheads="1"/>
          </p:cNvSpPr>
          <p:nvPr>
            <p:ph idx="4294967295"/>
          </p:nvPr>
        </p:nvSpPr>
        <p:spPr>
          <a:xfrm>
            <a:off x="914400" y="1327362"/>
            <a:ext cx="10363200" cy="3576531"/>
          </a:xfrm>
        </p:spPr>
        <p:txBody>
          <a:bodyPr>
            <a:normAutofit/>
          </a:bodyPr>
          <a:lstStyle/>
          <a:p>
            <a:pPr marL="334425" indent="-334425">
              <a:spcBef>
                <a:spcPts val="1600"/>
              </a:spcBef>
            </a:pPr>
            <a:r>
              <a:rPr lang="zh-CN" altLang="en-US" b="1" dirty="0"/>
              <a:t>为程序员提供了创建工具的功能 </a:t>
            </a:r>
          </a:p>
          <a:p>
            <a:pPr marL="334425" indent="-334425">
              <a:spcBef>
                <a:spcPts val="1600"/>
              </a:spcBef>
            </a:pPr>
            <a:r>
              <a:rPr lang="zh-CN" altLang="en-US" b="1" dirty="0"/>
              <a:t>解决问题过程</a:t>
            </a:r>
          </a:p>
          <a:p>
            <a:pPr marL="317323" indent="-239178">
              <a:spcBef>
                <a:spcPts val="800"/>
              </a:spcBef>
            </a:pPr>
            <a:r>
              <a:rPr lang="zh-CN" altLang="en-US" sz="1867" dirty="0"/>
              <a:t>首先考虑的是需要哪些工具</a:t>
            </a:r>
          </a:p>
          <a:p>
            <a:pPr marL="317323" indent="-239178">
              <a:spcBef>
                <a:spcPts val="800"/>
              </a:spcBef>
            </a:pPr>
            <a:r>
              <a:rPr lang="zh-CN" altLang="en-US" sz="1867" dirty="0"/>
              <a:t>创建或收集这些工具</a:t>
            </a:r>
          </a:p>
          <a:p>
            <a:pPr marL="317323" indent="-239178">
              <a:spcBef>
                <a:spcPts val="800"/>
              </a:spcBef>
            </a:pPr>
            <a:r>
              <a:rPr lang="zh-CN" altLang="en-US" sz="1867" dirty="0"/>
              <a:t>设计用这些工具解决问题的过程</a:t>
            </a:r>
          </a:p>
          <a:p>
            <a:pPr marL="334425" indent="-334425">
              <a:spcBef>
                <a:spcPts val="1600"/>
              </a:spcBef>
            </a:pPr>
            <a:r>
              <a:rPr lang="zh-CN" altLang="en-US" b="1" dirty="0"/>
              <a:t>现有的高级语言提供的工具都是数值计算的工具</a:t>
            </a:r>
            <a:r>
              <a:rPr kumimoji="0" lang="zh-CN" altLang="en-US" b="1" dirty="0"/>
              <a:t> </a:t>
            </a:r>
            <a:endParaRPr lang="zh-CN" altLang="en-US" b="1" dirty="0"/>
          </a:p>
        </p:txBody>
      </p:sp>
    </p:spTree>
  </p:cSld>
  <p:clrMapOvr>
    <a:masterClrMapping/>
  </p:clrMapOvr>
  <p:transition spd="med">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a:t>类内初始化</a:t>
            </a:r>
            <a:endParaRPr lang="zh-CN" altLang="en-US" dirty="0"/>
          </a:p>
        </p:txBody>
      </p:sp>
      <p:sp>
        <p:nvSpPr>
          <p:cNvPr id="102403" name="内容占位符 2"/>
          <p:cNvSpPr>
            <a:spLocks noGrp="1"/>
          </p:cNvSpPr>
          <p:nvPr>
            <p:ph idx="4294967295"/>
          </p:nvPr>
        </p:nvSpPr>
        <p:spPr>
          <a:xfrm>
            <a:off x="528320" y="1464733"/>
            <a:ext cx="4486275" cy="4114800"/>
          </a:xfrm>
        </p:spPr>
        <p:txBody>
          <a:bodyPr>
            <a:normAutofit/>
          </a:bodyPr>
          <a:lstStyle/>
          <a:p>
            <a:pPr marL="0" indent="0">
              <a:lnSpc>
                <a:spcPct val="150000"/>
              </a:lnSpc>
              <a:buNone/>
            </a:pPr>
            <a:r>
              <a:rPr lang="zh-CN" altLang="zh-CN" sz="1800" b="1" dirty="0"/>
              <a:t>类内初始化</a:t>
            </a:r>
            <a:endParaRPr lang="en-US" altLang="zh-CN" sz="1800" b="1" dirty="0"/>
          </a:p>
          <a:p>
            <a:pPr marL="0" indent="0">
              <a:lnSpc>
                <a:spcPct val="120000"/>
              </a:lnSpc>
              <a:spcBef>
                <a:spcPts val="800"/>
              </a:spcBef>
              <a:buNone/>
            </a:pPr>
            <a:r>
              <a:rPr lang="zh-CN" altLang="zh-CN" sz="1800" dirty="0"/>
              <a:t>在类定义时为数据成员指定初值</a:t>
            </a:r>
            <a:endParaRPr lang="en-US" altLang="zh-CN" sz="1800" dirty="0"/>
          </a:p>
          <a:p>
            <a:pPr marL="0" indent="0">
              <a:lnSpc>
                <a:spcPct val="120000"/>
              </a:lnSpc>
              <a:spcBef>
                <a:spcPts val="800"/>
              </a:spcBef>
              <a:buNone/>
            </a:pPr>
            <a:r>
              <a:rPr lang="zh-CN" altLang="zh-CN" sz="1800" dirty="0"/>
              <a:t>如果构造函数没有为这个数据成员赋值，那么该数据成员的初值即为类定义时指定的初值</a:t>
            </a:r>
            <a:endParaRPr lang="en-US" altLang="zh-CN" sz="1800" dirty="0"/>
          </a:p>
          <a:p>
            <a:pPr marL="0" indent="0">
              <a:lnSpc>
                <a:spcPct val="150000"/>
              </a:lnSpc>
              <a:spcBef>
                <a:spcPts val="2400"/>
              </a:spcBef>
              <a:buNone/>
            </a:pPr>
            <a:r>
              <a:rPr lang="zh-CN" altLang="en-US" sz="1800" b="1" dirty="0"/>
              <a:t>格式</a:t>
            </a:r>
            <a:endParaRPr lang="en-US" altLang="zh-CN" sz="1800" b="1" dirty="0"/>
          </a:p>
          <a:p>
            <a:pPr marL="0" indent="0">
              <a:lnSpc>
                <a:spcPct val="150000"/>
              </a:lnSpc>
              <a:buNone/>
            </a:pPr>
            <a:r>
              <a:rPr lang="zh-CN" altLang="zh-CN" sz="1800" dirty="0"/>
              <a:t>可以使用</a:t>
            </a:r>
            <a:r>
              <a:rPr lang="en-US" altLang="zh-CN" sz="1800" dirty="0"/>
              <a:t>=</a:t>
            </a:r>
            <a:r>
              <a:rPr lang="zh-CN" altLang="zh-CN" sz="1800" dirty="0"/>
              <a:t>的初始化形式，也可以使用花括号括起来的直接初始化，但不能使用圆括号</a:t>
            </a:r>
            <a:endParaRPr lang="zh-CN" altLang="en-US" sz="1800" dirty="0"/>
          </a:p>
        </p:txBody>
      </p:sp>
      <p:sp>
        <p:nvSpPr>
          <p:cNvPr id="4" name="矩形 3"/>
          <p:cNvSpPr/>
          <p:nvPr/>
        </p:nvSpPr>
        <p:spPr>
          <a:xfrm>
            <a:off x="5092385" y="729198"/>
            <a:ext cx="6502504" cy="5627181"/>
          </a:xfrm>
          <a:prstGeom prst="rect">
            <a:avLst/>
          </a:prstGeom>
        </p:spPr>
        <p:txBody>
          <a:bodyPr wrap="square">
            <a:spAutoFit/>
          </a:bodyPr>
          <a:lstStyle/>
          <a:p>
            <a:pPr>
              <a:lnSpc>
                <a:spcPct val="110000"/>
              </a:lnSpc>
              <a:spcBef>
                <a:spcPts val="267"/>
              </a:spcBef>
            </a:pPr>
            <a:r>
              <a:rPr lang="zh-CN" altLang="zh-CN" dirty="0">
                <a:latin typeface="微软雅黑" pitchFamily="34" charset="-122"/>
                <a:ea typeface="微软雅黑" pitchFamily="34" charset="-122"/>
              </a:rPr>
              <a:t>例如，使用</a:t>
            </a:r>
            <a:r>
              <a:rPr lang="en-US" altLang="zh-CN" dirty="0" err="1">
                <a:latin typeface="微软雅黑" pitchFamily="34" charset="-122"/>
                <a:ea typeface="微软雅黑" pitchFamily="34" charset="-122"/>
              </a:rPr>
              <a:t>DoubleArray</a:t>
            </a:r>
            <a:r>
              <a:rPr lang="zh-CN" altLang="zh-CN" dirty="0">
                <a:latin typeface="微软雅黑" pitchFamily="34" charset="-122"/>
                <a:ea typeface="微软雅黑" pitchFamily="34" charset="-122"/>
              </a:rPr>
              <a:t>类时，常用的还是从下标</a:t>
            </a:r>
            <a:r>
              <a:rPr lang="en-US" altLang="zh-CN" dirty="0">
                <a:latin typeface="微软雅黑" pitchFamily="34" charset="-122"/>
                <a:ea typeface="微软雅黑" pitchFamily="34" charset="-122"/>
              </a:rPr>
              <a:t>0</a:t>
            </a:r>
            <a:r>
              <a:rPr lang="zh-CN" altLang="zh-CN" dirty="0">
                <a:latin typeface="微软雅黑" pitchFamily="34" charset="-122"/>
                <a:ea typeface="微软雅黑" pitchFamily="34" charset="-122"/>
              </a:rPr>
              <a:t>开始，所以在类定义中可以为</a:t>
            </a:r>
            <a:r>
              <a:rPr lang="en-US" altLang="zh-CN" dirty="0">
                <a:latin typeface="微软雅黑" pitchFamily="34" charset="-122"/>
                <a:ea typeface="微软雅黑" pitchFamily="34" charset="-122"/>
              </a:rPr>
              <a:t>low</a:t>
            </a:r>
            <a:r>
              <a:rPr lang="zh-CN" altLang="zh-CN" dirty="0">
                <a:latin typeface="微软雅黑" pitchFamily="34" charset="-122"/>
                <a:ea typeface="微软雅黑" pitchFamily="34" charset="-122"/>
              </a:rPr>
              <a:t>指定初值</a:t>
            </a:r>
          </a:p>
          <a:p>
            <a:pPr marL="0" lvl="1">
              <a:lnSpc>
                <a:spcPct val="110000"/>
              </a:lnSpc>
              <a:spcBef>
                <a:spcPts val="267"/>
              </a:spcBef>
            </a:pPr>
            <a:r>
              <a:rPr lang="en-US" altLang="zh-CN" dirty="0">
                <a:latin typeface="微软雅黑" pitchFamily="34" charset="-122"/>
                <a:ea typeface="微软雅黑" pitchFamily="34" charset="-122"/>
              </a:rPr>
              <a:t>class </a:t>
            </a:r>
            <a:r>
              <a:rPr lang="en-US" altLang="zh-CN" dirty="0" err="1">
                <a:latin typeface="微软雅黑" pitchFamily="34" charset="-122"/>
                <a:ea typeface="微软雅黑" pitchFamily="34" charset="-122"/>
              </a:rPr>
              <a:t>DoubleArray</a:t>
            </a:r>
            <a:r>
              <a:rPr lang="en-US" altLang="zh-CN" dirty="0">
                <a:latin typeface="微软雅黑" pitchFamily="34" charset="-122"/>
                <a:ea typeface="微软雅黑" pitchFamily="34" charset="-122"/>
              </a:rPr>
              <a:t>{</a:t>
            </a:r>
            <a:endParaRPr lang="zh-CN" altLang="zh-CN" dirty="0">
              <a:latin typeface="微软雅黑" pitchFamily="34" charset="-122"/>
              <a:ea typeface="微软雅黑" pitchFamily="34" charset="-122"/>
            </a:endParaRPr>
          </a:p>
          <a:p>
            <a:pPr marL="0" lvl="1">
              <a:lnSpc>
                <a:spcPct val="110000"/>
              </a:lnSpc>
              <a:spcBef>
                <a:spcPts val="267"/>
              </a:spcBef>
            </a:pP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int</a:t>
            </a:r>
            <a:r>
              <a:rPr lang="en-US" altLang="zh-CN" dirty="0">
                <a:latin typeface="微软雅黑" pitchFamily="34" charset="-122"/>
                <a:ea typeface="微软雅黑" pitchFamily="34" charset="-122"/>
              </a:rPr>
              <a:t> low = 0;              // </a:t>
            </a:r>
            <a:r>
              <a:rPr lang="zh-CN" altLang="en-US" dirty="0">
                <a:latin typeface="微软雅黑" pitchFamily="34" charset="-122"/>
                <a:ea typeface="微软雅黑" pitchFamily="34" charset="-122"/>
              </a:rPr>
              <a:t>或   </a:t>
            </a:r>
            <a:r>
              <a:rPr lang="en-US" altLang="zh-CN" dirty="0" err="1">
                <a:latin typeface="微软雅黑" pitchFamily="34" charset="-122"/>
                <a:ea typeface="微软雅黑" pitchFamily="34" charset="-122"/>
              </a:rPr>
              <a:t>int</a:t>
            </a:r>
            <a:r>
              <a:rPr lang="en-US" altLang="zh-CN" dirty="0">
                <a:latin typeface="微软雅黑" pitchFamily="34" charset="-122"/>
                <a:ea typeface="微软雅黑" pitchFamily="34" charset="-122"/>
              </a:rPr>
              <a:t>  low {0};</a:t>
            </a:r>
            <a:endParaRPr lang="zh-CN" altLang="zh-CN" dirty="0">
              <a:latin typeface="微软雅黑" pitchFamily="34" charset="-122"/>
              <a:ea typeface="微软雅黑" pitchFamily="34" charset="-122"/>
            </a:endParaRPr>
          </a:p>
          <a:p>
            <a:pPr marL="0" lvl="1">
              <a:lnSpc>
                <a:spcPct val="110000"/>
              </a:lnSpc>
              <a:spcBef>
                <a:spcPts val="267"/>
              </a:spcBef>
            </a:pP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int</a:t>
            </a:r>
            <a:r>
              <a:rPr lang="en-US" altLang="zh-CN" dirty="0">
                <a:latin typeface="微软雅黑" pitchFamily="34" charset="-122"/>
                <a:ea typeface="微软雅黑" pitchFamily="34" charset="-122"/>
              </a:rPr>
              <a:t> high;</a:t>
            </a:r>
            <a:endParaRPr lang="zh-CN" altLang="zh-CN" dirty="0">
              <a:latin typeface="微软雅黑" pitchFamily="34" charset="-122"/>
              <a:ea typeface="微软雅黑" pitchFamily="34" charset="-122"/>
            </a:endParaRPr>
          </a:p>
          <a:p>
            <a:pPr marL="0" lvl="1">
              <a:lnSpc>
                <a:spcPct val="110000"/>
              </a:lnSpc>
              <a:spcBef>
                <a:spcPts val="267"/>
              </a:spcBef>
            </a:pPr>
            <a:r>
              <a:rPr lang="en-US" altLang="zh-CN" dirty="0">
                <a:latin typeface="微软雅黑" pitchFamily="34" charset="-122"/>
                <a:ea typeface="微软雅黑" pitchFamily="34" charset="-122"/>
              </a:rPr>
              <a:t>    double *storage; </a:t>
            </a:r>
            <a:endParaRPr lang="zh-CN" altLang="zh-CN" dirty="0">
              <a:latin typeface="微软雅黑" pitchFamily="34" charset="-122"/>
              <a:ea typeface="微软雅黑" pitchFamily="34" charset="-122"/>
            </a:endParaRPr>
          </a:p>
          <a:p>
            <a:pPr marL="0" lvl="1">
              <a:lnSpc>
                <a:spcPct val="110000"/>
              </a:lnSpc>
              <a:spcBef>
                <a:spcPts val="267"/>
              </a:spcBef>
            </a:pPr>
            <a:r>
              <a:rPr lang="en-US" altLang="zh-CN" dirty="0">
                <a:latin typeface="微软雅黑" pitchFamily="34" charset="-122"/>
                <a:ea typeface="微软雅黑" pitchFamily="34" charset="-122"/>
              </a:rPr>
              <a:t>public:</a:t>
            </a:r>
            <a:endParaRPr lang="zh-CN" altLang="zh-CN" dirty="0">
              <a:latin typeface="微软雅黑" pitchFamily="34" charset="-122"/>
              <a:ea typeface="微软雅黑" pitchFamily="34" charset="-122"/>
            </a:endParaRPr>
          </a:p>
          <a:p>
            <a:pPr marL="0" lvl="1">
              <a:lnSpc>
                <a:spcPct val="110000"/>
              </a:lnSpc>
              <a:spcBef>
                <a:spcPts val="267"/>
              </a:spcBef>
            </a:pPr>
            <a:r>
              <a:rPr lang="en-US" altLang="zh-CN" dirty="0">
                <a:latin typeface="微软雅黑" pitchFamily="34" charset="-122"/>
                <a:ea typeface="微软雅黑" pitchFamily="34" charset="-122"/>
              </a:rPr>
              <a:t>   ……</a:t>
            </a:r>
            <a:endParaRPr lang="zh-CN" altLang="zh-CN" dirty="0">
              <a:latin typeface="微软雅黑" pitchFamily="34" charset="-122"/>
              <a:ea typeface="微软雅黑" pitchFamily="34" charset="-122"/>
            </a:endParaRPr>
          </a:p>
          <a:p>
            <a:pPr marL="0" lvl="1">
              <a:lnSpc>
                <a:spcPct val="110000"/>
              </a:lnSpc>
              <a:spcBef>
                <a:spcPts val="267"/>
              </a:spcBef>
            </a:pPr>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a:lnSpc>
                <a:spcPct val="110000"/>
              </a:lnSpc>
              <a:spcBef>
                <a:spcPts val="267"/>
              </a:spcBef>
            </a:pPr>
            <a:endParaRPr lang="en-US" altLang="zh-CN" dirty="0">
              <a:latin typeface="微软雅黑" pitchFamily="34" charset="-122"/>
              <a:ea typeface="微软雅黑" pitchFamily="34" charset="-122"/>
            </a:endParaRPr>
          </a:p>
          <a:p>
            <a:pPr>
              <a:lnSpc>
                <a:spcPct val="110000"/>
              </a:lnSpc>
              <a:spcBef>
                <a:spcPts val="267"/>
              </a:spcBef>
            </a:pPr>
            <a:r>
              <a:rPr lang="zh-CN" altLang="zh-CN" dirty="0">
                <a:latin typeface="微软雅黑" pitchFamily="34" charset="-122"/>
                <a:ea typeface="微软雅黑" pitchFamily="34" charset="-122"/>
              </a:rPr>
              <a:t>在定义对象时希望只指定一个数组规模，则可以增加一个构造函数</a:t>
            </a:r>
          </a:p>
          <a:p>
            <a:pPr marL="0" lvl="1">
              <a:lnSpc>
                <a:spcPct val="110000"/>
              </a:lnSpc>
              <a:spcBef>
                <a:spcPts val="267"/>
              </a:spcBef>
            </a:pP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DoubleArray</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int</a:t>
            </a:r>
            <a:r>
              <a:rPr lang="en-US" altLang="zh-CN" dirty="0">
                <a:latin typeface="微软雅黑" pitchFamily="34" charset="-122"/>
                <a:ea typeface="微软雅黑" pitchFamily="34" charset="-122"/>
              </a:rPr>
              <a:t> size) {</a:t>
            </a:r>
            <a:endParaRPr lang="zh-CN" altLang="zh-CN" dirty="0">
              <a:latin typeface="微软雅黑" pitchFamily="34" charset="-122"/>
              <a:ea typeface="微软雅黑" pitchFamily="34" charset="-122"/>
            </a:endParaRPr>
          </a:p>
          <a:p>
            <a:pPr marL="0" lvl="1">
              <a:lnSpc>
                <a:spcPct val="110000"/>
              </a:lnSpc>
              <a:spcBef>
                <a:spcPts val="267"/>
              </a:spcBef>
            </a:pPr>
            <a:r>
              <a:rPr lang="en-US" altLang="zh-CN" dirty="0">
                <a:latin typeface="微软雅黑" pitchFamily="34" charset="-122"/>
                <a:ea typeface="微软雅黑" pitchFamily="34" charset="-122"/>
              </a:rPr>
              <a:t>       high = size - 1;</a:t>
            </a:r>
            <a:endParaRPr lang="zh-CN" altLang="zh-CN" dirty="0">
              <a:latin typeface="微软雅黑" pitchFamily="34" charset="-122"/>
              <a:ea typeface="微软雅黑" pitchFamily="34" charset="-122"/>
            </a:endParaRPr>
          </a:p>
          <a:p>
            <a:pPr marL="0" lvl="1">
              <a:lnSpc>
                <a:spcPct val="110000"/>
              </a:lnSpc>
              <a:spcBef>
                <a:spcPts val="267"/>
              </a:spcBef>
            </a:pPr>
            <a:r>
              <a:rPr lang="en-US" altLang="zh-CN" dirty="0">
                <a:latin typeface="微软雅黑" pitchFamily="34" charset="-122"/>
                <a:ea typeface="微软雅黑" pitchFamily="34" charset="-122"/>
              </a:rPr>
              <a:t>       storage = new double[size];</a:t>
            </a:r>
            <a:endParaRPr lang="zh-CN" altLang="zh-CN" dirty="0">
              <a:latin typeface="微软雅黑" pitchFamily="34" charset="-122"/>
              <a:ea typeface="微软雅黑" pitchFamily="34" charset="-122"/>
            </a:endParaRPr>
          </a:p>
          <a:p>
            <a:pPr marL="0" lvl="1">
              <a:lnSpc>
                <a:spcPct val="110000"/>
              </a:lnSpc>
              <a:spcBef>
                <a:spcPts val="267"/>
              </a:spcBef>
            </a:pPr>
            <a:r>
              <a:rPr lang="en-US" altLang="zh-CN" dirty="0">
                <a:latin typeface="微软雅黑" pitchFamily="34" charset="-122"/>
                <a:ea typeface="微软雅黑" pitchFamily="34" charset="-122"/>
              </a:rPr>
              <a:t>} </a:t>
            </a:r>
            <a:endParaRPr lang="zh-CN" altLang="en-US" dirty="0">
              <a:latin typeface="微软雅黑" pitchFamily="34" charset="-122"/>
              <a:ea typeface="微软雅黑"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403">
                                            <p:txEl>
                                              <p:pRg st="3" end="3"/>
                                            </p:txEl>
                                          </p:spTgt>
                                        </p:tgtEl>
                                        <p:attrNameLst>
                                          <p:attrName>style.visibility</p:attrName>
                                        </p:attrNameLst>
                                      </p:cBhvr>
                                      <p:to>
                                        <p:strVal val="visible"/>
                                      </p:to>
                                    </p:set>
                                    <p:animEffect transition="in" filter="blinds(horizontal)">
                                      <p:cBhvr>
                                        <p:cTn id="7" dur="500"/>
                                        <p:tgtEl>
                                          <p:spTgt spid="10240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02403">
                                            <p:txEl>
                                              <p:pRg st="4" end="4"/>
                                            </p:txEl>
                                          </p:spTgt>
                                        </p:tgtEl>
                                        <p:attrNameLst>
                                          <p:attrName>style.visibility</p:attrName>
                                        </p:attrNameLst>
                                      </p:cBhvr>
                                      <p:to>
                                        <p:strVal val="visible"/>
                                      </p:to>
                                    </p:set>
                                    <p:animEffect transition="in" filter="blinds(horizontal)">
                                      <p:cBhvr>
                                        <p:cTn id="10" dur="500"/>
                                        <p:tgtEl>
                                          <p:spTgt spid="10240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37890" name="Rectangle 2"/>
          <p:cNvSpPr>
            <a:spLocks noGrp="1" noChangeArrowheads="1"/>
          </p:cNvSpPr>
          <p:nvPr>
            <p:ph type="title"/>
          </p:nvPr>
        </p:nvSpPr>
        <p:spPr/>
        <p:txBody>
          <a:bodyPr/>
          <a:lstStyle/>
          <a:p>
            <a:pPr eaLnBrk="1" hangingPunct="1">
              <a:defRPr/>
            </a:pPr>
            <a:r>
              <a:rPr lang="zh-CN" altLang="en-US" dirty="0"/>
              <a:t>析构函数</a:t>
            </a:r>
          </a:p>
        </p:txBody>
      </p:sp>
      <p:sp>
        <p:nvSpPr>
          <p:cNvPr id="3237891" name="Rectangle 3"/>
          <p:cNvSpPr>
            <a:spLocks noGrp="1" noChangeArrowheads="1"/>
          </p:cNvSpPr>
          <p:nvPr>
            <p:ph idx="4294967295"/>
          </p:nvPr>
        </p:nvSpPr>
        <p:spPr>
          <a:xfrm>
            <a:off x="508000" y="1524000"/>
            <a:ext cx="11684000" cy="4114800"/>
          </a:xfrm>
        </p:spPr>
        <p:txBody>
          <a:bodyPr>
            <a:normAutofit/>
          </a:bodyPr>
          <a:lstStyle/>
          <a:p>
            <a:pPr>
              <a:lnSpc>
                <a:spcPct val="150000"/>
              </a:lnSpc>
              <a:spcBef>
                <a:spcPts val="0"/>
              </a:spcBef>
            </a:pPr>
            <a:r>
              <a:rPr lang="zh-CN" altLang="en-US" sz="2000" dirty="0"/>
              <a:t>析构函数在销毁对象时，完成一些善后工作，由编译系统自动调用</a:t>
            </a:r>
          </a:p>
          <a:p>
            <a:pPr>
              <a:lnSpc>
                <a:spcPct val="150000"/>
              </a:lnSpc>
              <a:spcBef>
                <a:spcPts val="0"/>
              </a:spcBef>
            </a:pPr>
            <a:r>
              <a:rPr lang="zh-CN" altLang="en-US" sz="2000" dirty="0"/>
              <a:t>析构函数与构造函数名字相同，但它前面必须加一个波浪号（</a:t>
            </a:r>
            <a:r>
              <a:rPr lang="en-US" altLang="zh-CN" sz="2000" dirty="0"/>
              <a:t>~</a:t>
            </a:r>
            <a:r>
              <a:rPr lang="zh-CN" altLang="en-US" sz="2000" dirty="0"/>
              <a:t>）</a:t>
            </a:r>
          </a:p>
          <a:p>
            <a:pPr>
              <a:lnSpc>
                <a:spcPct val="150000"/>
              </a:lnSpc>
              <a:spcBef>
                <a:spcPts val="0"/>
              </a:spcBef>
            </a:pPr>
            <a:r>
              <a:rPr lang="zh-CN" altLang="en-US" sz="2000" dirty="0"/>
              <a:t>析构函数没有参数，没有返回值，也不能重载</a:t>
            </a:r>
          </a:p>
          <a:p>
            <a:pPr>
              <a:lnSpc>
                <a:spcPct val="150000"/>
              </a:lnSpc>
              <a:spcBef>
                <a:spcPts val="0"/>
              </a:spcBef>
            </a:pPr>
            <a:r>
              <a:rPr lang="zh-CN" altLang="en-US" sz="2000" dirty="0"/>
              <a:t>若定义类时没有定义析构函数，编译系统会自动生成一个缺省的空析构函数</a:t>
            </a:r>
          </a:p>
        </p:txBody>
      </p:sp>
      <p:sp>
        <p:nvSpPr>
          <p:cNvPr id="4" name="矩形 3"/>
          <p:cNvSpPr/>
          <p:nvPr/>
        </p:nvSpPr>
        <p:spPr>
          <a:xfrm>
            <a:off x="508000" y="4194302"/>
            <a:ext cx="10229851" cy="1370247"/>
          </a:xfrm>
          <a:prstGeom prst="rect">
            <a:avLst/>
          </a:prstGeom>
        </p:spPr>
        <p:txBody>
          <a:bodyPr wrap="square">
            <a:spAutoFit/>
          </a:bodyPr>
          <a:lstStyle/>
          <a:p>
            <a:pPr eaLnBrk="1" hangingPunct="1">
              <a:lnSpc>
                <a:spcPct val="140000"/>
              </a:lnSpc>
            </a:pPr>
            <a:r>
              <a:rPr lang="zh-CN" altLang="en-US" sz="2400" b="1" dirty="0">
                <a:latin typeface="微软雅黑" pitchFamily="34" charset="-122"/>
                <a:ea typeface="微软雅黑" pitchFamily="34" charset="-122"/>
              </a:rPr>
              <a:t>什么时候需要定义析构函数</a:t>
            </a:r>
            <a:endParaRPr lang="en-US" altLang="zh-CN" sz="2400" b="1" dirty="0">
              <a:latin typeface="微软雅黑" pitchFamily="34" charset="-122"/>
              <a:ea typeface="微软雅黑" pitchFamily="34" charset="-122"/>
            </a:endParaRPr>
          </a:p>
          <a:p>
            <a:pPr eaLnBrk="1" hangingPunct="1">
              <a:lnSpc>
                <a:spcPct val="140000"/>
              </a:lnSpc>
            </a:pPr>
            <a:r>
              <a:rPr lang="zh-CN" altLang="en-US" sz="1867" dirty="0">
                <a:solidFill>
                  <a:srgbClr val="FF0000"/>
                </a:solidFill>
                <a:latin typeface="微软雅黑" pitchFamily="34" charset="-122"/>
                <a:ea typeface="微软雅黑" pitchFamily="34" charset="-122"/>
              </a:rPr>
              <a:t>对象包含动态内存</a:t>
            </a:r>
            <a:endParaRPr lang="en-US" altLang="zh-CN" sz="1867" dirty="0">
              <a:solidFill>
                <a:srgbClr val="FF0000"/>
              </a:solidFill>
              <a:latin typeface="微软雅黑" pitchFamily="34" charset="-122"/>
              <a:ea typeface="微软雅黑" pitchFamily="34" charset="-122"/>
            </a:endParaRPr>
          </a:p>
          <a:p>
            <a:pPr eaLnBrk="1" hangingPunct="1">
              <a:lnSpc>
                <a:spcPct val="140000"/>
              </a:lnSpc>
            </a:pPr>
            <a:r>
              <a:rPr lang="zh-CN" altLang="en-US" sz="1867" dirty="0">
                <a:solidFill>
                  <a:srgbClr val="FF0000"/>
                </a:solidFill>
                <a:latin typeface="微软雅黑" pitchFamily="34" charset="-122"/>
                <a:ea typeface="微软雅黑" pitchFamily="34" charset="-122"/>
              </a:rPr>
              <a:t>如</a:t>
            </a:r>
            <a:r>
              <a:rPr lang="en-US" altLang="zh-CN" sz="1867" dirty="0" err="1">
                <a:solidFill>
                  <a:srgbClr val="FF0000"/>
                </a:solidFill>
                <a:latin typeface="微软雅黑" pitchFamily="34" charset="-122"/>
                <a:ea typeface="微软雅黑" pitchFamily="34" charset="-122"/>
              </a:rPr>
              <a:t>DoubleArray</a:t>
            </a:r>
            <a:r>
              <a:rPr lang="zh-CN" altLang="en-US" sz="1867" dirty="0">
                <a:solidFill>
                  <a:srgbClr val="FF0000"/>
                </a:solidFill>
                <a:latin typeface="微软雅黑" pitchFamily="34" charset="-122"/>
                <a:ea typeface="微软雅黑" pitchFamily="34" charset="-122"/>
              </a:rPr>
              <a:t>类，必须有析构函数释放</a:t>
            </a:r>
            <a:r>
              <a:rPr lang="en-US" altLang="zh-CN" sz="1867" dirty="0">
                <a:solidFill>
                  <a:srgbClr val="FF0000"/>
                </a:solidFill>
                <a:latin typeface="微软雅黑" pitchFamily="34" charset="-122"/>
                <a:ea typeface="微软雅黑" pitchFamily="34" charset="-122"/>
              </a:rPr>
              <a:t>storage</a:t>
            </a:r>
            <a:r>
              <a:rPr lang="zh-CN" altLang="en-US" sz="1867" dirty="0">
                <a:solidFill>
                  <a:srgbClr val="FF0000"/>
                </a:solidFill>
                <a:latin typeface="微软雅黑" pitchFamily="34" charset="-122"/>
                <a:ea typeface="微软雅黑" pitchFamily="34" charset="-122"/>
              </a:rPr>
              <a:t>指向的空间</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378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378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2378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2378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linds(horizontal)">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7891" grpId="0" build="p" autoUpdateAnimBg="0"/>
      <p:bldP spid="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8914" name="Rectangle 2"/>
          <p:cNvSpPr>
            <a:spLocks noGrp="1" noChangeArrowheads="1"/>
          </p:cNvSpPr>
          <p:nvPr>
            <p:ph type="title"/>
          </p:nvPr>
        </p:nvSpPr>
        <p:spPr/>
        <p:txBody>
          <a:bodyPr/>
          <a:lstStyle/>
          <a:p>
            <a:pPr eaLnBrk="1" hangingPunct="1">
              <a:defRPr/>
            </a:pPr>
            <a:r>
              <a:rPr lang="zh-CN" altLang="en-US" dirty="0"/>
              <a:t>有构造和析构函数的</a:t>
            </a:r>
            <a:r>
              <a:rPr lang="en-US" altLang="zh-CN" dirty="0" err="1"/>
              <a:t>DoubleArray</a:t>
            </a:r>
            <a:r>
              <a:rPr lang="zh-CN" altLang="en-US" dirty="0"/>
              <a:t>类</a:t>
            </a:r>
          </a:p>
        </p:txBody>
      </p:sp>
      <p:sp>
        <p:nvSpPr>
          <p:cNvPr id="84995" name="Rectangle 6"/>
          <p:cNvSpPr>
            <a:spLocks noChangeArrowheads="1"/>
          </p:cNvSpPr>
          <p:nvPr/>
        </p:nvSpPr>
        <p:spPr bwMode="auto">
          <a:xfrm>
            <a:off x="963085" y="1411950"/>
            <a:ext cx="6352116" cy="4881529"/>
          </a:xfrm>
          <a:prstGeom prst="rect">
            <a:avLst/>
          </a:prstGeom>
          <a:noFill/>
          <a:ln w="12700" cap="sq" algn="ctr">
            <a:noFill/>
            <a:miter lim="800000"/>
            <a:headEnd type="none" w="sm" len="sm"/>
            <a:tailEnd type="none" w="sm" len="sm"/>
          </a:ln>
        </p:spPr>
        <p:txBody>
          <a:bodyPr wrap="square" anchor="ctr">
            <a:spAutoFit/>
          </a:bodyPr>
          <a:lstStyle/>
          <a:p>
            <a:pPr>
              <a:lnSpc>
                <a:spcPct val="120000"/>
              </a:lnSpc>
              <a:spcBef>
                <a:spcPts val="800"/>
              </a:spcBef>
            </a:pPr>
            <a:r>
              <a:rPr lang="en-US" altLang="zh-CN" sz="1867" dirty="0">
                <a:latin typeface="微软雅黑" pitchFamily="34" charset="-122"/>
                <a:ea typeface="微软雅黑" pitchFamily="34" charset="-122"/>
              </a:rPr>
              <a:t>class </a:t>
            </a:r>
            <a:r>
              <a:rPr lang="en-US" altLang="zh-CN" sz="1867" dirty="0" err="1">
                <a:latin typeface="微软雅黑" pitchFamily="34" charset="-122"/>
                <a:ea typeface="微软雅黑" pitchFamily="34" charset="-122"/>
              </a:rPr>
              <a:t>DoubleArray</a:t>
            </a:r>
            <a:r>
              <a:rPr lang="en-US" altLang="zh-CN" sz="1867" dirty="0">
                <a:latin typeface="微软雅黑" pitchFamily="34" charset="-122"/>
                <a:ea typeface="微软雅黑" pitchFamily="34" charset="-122"/>
              </a:rPr>
              <a:t>{</a:t>
            </a:r>
          </a:p>
          <a:p>
            <a:pPr>
              <a:lnSpc>
                <a:spcPct val="120000"/>
              </a:lnSpc>
              <a:spcBef>
                <a:spcPts val="800"/>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low;  </a:t>
            </a:r>
          </a:p>
          <a:p>
            <a:pPr>
              <a:lnSpc>
                <a:spcPct val="120000"/>
              </a:lnSpc>
              <a:spcBef>
                <a:spcPts val="800"/>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high;</a:t>
            </a:r>
          </a:p>
          <a:p>
            <a:pPr>
              <a:lnSpc>
                <a:spcPct val="120000"/>
              </a:lnSpc>
              <a:spcBef>
                <a:spcPts val="800"/>
              </a:spcBef>
            </a:pPr>
            <a:r>
              <a:rPr lang="en-US" altLang="zh-CN" sz="1867" dirty="0">
                <a:latin typeface="微软雅黑" pitchFamily="34" charset="-122"/>
                <a:ea typeface="微软雅黑" pitchFamily="34" charset="-122"/>
              </a:rPr>
              <a:t>    double *storage;</a:t>
            </a:r>
          </a:p>
          <a:p>
            <a:pPr>
              <a:lnSpc>
                <a:spcPct val="120000"/>
              </a:lnSpc>
              <a:spcBef>
                <a:spcPts val="800"/>
              </a:spcBef>
            </a:pPr>
            <a:r>
              <a:rPr lang="en-US" altLang="zh-CN" sz="1867" dirty="0">
                <a:latin typeface="微软雅黑" pitchFamily="34" charset="-122"/>
                <a:ea typeface="微软雅黑" pitchFamily="34" charset="-122"/>
              </a:rPr>
              <a:t>public:</a:t>
            </a:r>
          </a:p>
          <a:p>
            <a:pPr>
              <a:lnSpc>
                <a:spcPct val="120000"/>
              </a:lnSpc>
              <a:spcBef>
                <a:spcPts val="800"/>
              </a:spcBef>
            </a:pPr>
            <a:r>
              <a:rPr lang="en-US" altLang="zh-CN" sz="1867" dirty="0">
                <a:latin typeface="微软雅黑" pitchFamily="34" charset="-122"/>
                <a:ea typeface="微软雅黑" pitchFamily="34" charset="-122"/>
              </a:rPr>
              <a:t>    </a:t>
            </a:r>
            <a:r>
              <a:rPr lang="en-US" altLang="zh-CN" sz="1867" dirty="0" err="1">
                <a:solidFill>
                  <a:srgbClr val="FF0000"/>
                </a:solidFill>
                <a:latin typeface="微软雅黑" pitchFamily="34" charset="-122"/>
                <a:ea typeface="微软雅黑" pitchFamily="34" charset="-122"/>
              </a:rPr>
              <a:t>DoubleArray</a:t>
            </a:r>
            <a:r>
              <a:rPr lang="en-US" altLang="zh-CN" sz="1867" dirty="0">
                <a:solidFill>
                  <a:srgbClr val="FF0000"/>
                </a:solidFill>
                <a:latin typeface="微软雅黑" pitchFamily="34" charset="-122"/>
                <a:ea typeface="微软雅黑" pitchFamily="34" charset="-122"/>
              </a:rPr>
              <a:t>(</a:t>
            </a:r>
            <a:r>
              <a:rPr lang="en-US" altLang="zh-CN" sz="1867" dirty="0" err="1">
                <a:solidFill>
                  <a:srgbClr val="FF0000"/>
                </a:solidFill>
                <a:latin typeface="微软雅黑" pitchFamily="34" charset="-122"/>
                <a:ea typeface="微软雅黑" pitchFamily="34" charset="-122"/>
              </a:rPr>
              <a:t>int</a:t>
            </a:r>
            <a:r>
              <a:rPr lang="en-US" altLang="zh-CN" sz="1867" dirty="0">
                <a:solidFill>
                  <a:srgbClr val="FF0000"/>
                </a:solidFill>
                <a:latin typeface="微软雅黑" pitchFamily="34" charset="-122"/>
                <a:ea typeface="微软雅黑" pitchFamily="34" charset="-122"/>
              </a:rPr>
              <a:t> </a:t>
            </a:r>
            <a:r>
              <a:rPr lang="en-US" altLang="zh-CN" sz="1867" dirty="0" err="1">
                <a:solidFill>
                  <a:srgbClr val="FF0000"/>
                </a:solidFill>
                <a:latin typeface="微软雅黑" pitchFamily="34" charset="-122"/>
                <a:ea typeface="微软雅黑" pitchFamily="34" charset="-122"/>
              </a:rPr>
              <a:t>lh</a:t>
            </a:r>
            <a:r>
              <a:rPr lang="en-US" altLang="zh-CN" sz="1867" dirty="0">
                <a:solidFill>
                  <a:srgbClr val="FF0000"/>
                </a:solidFill>
                <a:latin typeface="微软雅黑" pitchFamily="34" charset="-122"/>
                <a:ea typeface="微软雅黑" pitchFamily="34" charset="-122"/>
              </a:rPr>
              <a:t>,  </a:t>
            </a:r>
            <a:r>
              <a:rPr lang="en-US" altLang="zh-CN" sz="1867" dirty="0" err="1">
                <a:solidFill>
                  <a:srgbClr val="FF0000"/>
                </a:solidFill>
                <a:latin typeface="微软雅黑" pitchFamily="34" charset="-122"/>
                <a:ea typeface="微软雅黑" pitchFamily="34" charset="-122"/>
              </a:rPr>
              <a:t>int</a:t>
            </a:r>
            <a:r>
              <a:rPr lang="en-US" altLang="zh-CN" sz="1867" dirty="0">
                <a:solidFill>
                  <a:srgbClr val="FF0000"/>
                </a:solidFill>
                <a:latin typeface="微软雅黑" pitchFamily="34" charset="-122"/>
                <a:ea typeface="微软雅黑" pitchFamily="34" charset="-122"/>
              </a:rPr>
              <a:t> </a:t>
            </a:r>
            <a:r>
              <a:rPr lang="en-US" altLang="zh-CN" sz="1867" dirty="0" err="1">
                <a:solidFill>
                  <a:srgbClr val="FF0000"/>
                </a:solidFill>
                <a:latin typeface="微软雅黑" pitchFamily="34" charset="-122"/>
                <a:ea typeface="微软雅黑" pitchFamily="34" charset="-122"/>
              </a:rPr>
              <a:t>rh</a:t>
            </a:r>
            <a:r>
              <a:rPr lang="en-US" altLang="zh-CN" sz="1867" dirty="0">
                <a:solidFill>
                  <a:srgbClr val="FF0000"/>
                </a:solidFill>
                <a:latin typeface="微软雅黑" pitchFamily="34" charset="-122"/>
                <a:ea typeface="微软雅黑" pitchFamily="34" charset="-122"/>
              </a:rPr>
              <a:t>):low(</a:t>
            </a:r>
            <a:r>
              <a:rPr lang="en-US" altLang="zh-CN" sz="1867" dirty="0" err="1">
                <a:solidFill>
                  <a:srgbClr val="FF0000"/>
                </a:solidFill>
                <a:latin typeface="微软雅黑" pitchFamily="34" charset="-122"/>
                <a:ea typeface="微软雅黑" pitchFamily="34" charset="-122"/>
              </a:rPr>
              <a:t>lh</a:t>
            </a:r>
            <a:r>
              <a:rPr lang="en-US" altLang="zh-CN" sz="1867" dirty="0">
                <a:solidFill>
                  <a:srgbClr val="FF0000"/>
                </a:solidFill>
                <a:latin typeface="微软雅黑" pitchFamily="34" charset="-122"/>
                <a:ea typeface="微软雅黑" pitchFamily="34" charset="-122"/>
              </a:rPr>
              <a:t>), high(</a:t>
            </a:r>
            <a:r>
              <a:rPr lang="en-US" altLang="zh-CN" sz="1867" dirty="0" err="1">
                <a:solidFill>
                  <a:srgbClr val="FF0000"/>
                </a:solidFill>
                <a:latin typeface="微软雅黑" pitchFamily="34" charset="-122"/>
                <a:ea typeface="微软雅黑" pitchFamily="34" charset="-122"/>
              </a:rPr>
              <a:t>rh</a:t>
            </a:r>
            <a:r>
              <a:rPr lang="en-US" altLang="zh-CN" sz="1867" dirty="0">
                <a:solidFill>
                  <a:srgbClr val="FF0000"/>
                </a:solidFill>
                <a:latin typeface="微软雅黑" pitchFamily="34" charset="-122"/>
                <a:ea typeface="微软雅黑" pitchFamily="34" charset="-122"/>
              </a:rPr>
              <a:t>);</a:t>
            </a:r>
          </a:p>
          <a:p>
            <a:pPr>
              <a:lnSpc>
                <a:spcPct val="120000"/>
              </a:lnSpc>
              <a:spcBef>
                <a:spcPts val="800"/>
              </a:spcBef>
            </a:pPr>
            <a:r>
              <a:rPr lang="en-US" altLang="zh-CN" sz="1867" dirty="0">
                <a:solidFill>
                  <a:srgbClr val="FF0000"/>
                </a:solidFill>
                <a:latin typeface="微软雅黑" pitchFamily="34" charset="-122"/>
                <a:ea typeface="微软雅黑" pitchFamily="34" charset="-122"/>
              </a:rPr>
              <a:t>    </a:t>
            </a:r>
            <a:r>
              <a:rPr lang="en-US" altLang="zh-CN" sz="1867" dirty="0" err="1">
                <a:solidFill>
                  <a:srgbClr val="FF0000"/>
                </a:solidFill>
                <a:latin typeface="微软雅黑" pitchFamily="34" charset="-122"/>
                <a:ea typeface="微软雅黑" pitchFamily="34" charset="-122"/>
              </a:rPr>
              <a:t>DoubleArray</a:t>
            </a:r>
            <a:r>
              <a:rPr lang="en-US" altLang="zh-CN" sz="1867" dirty="0">
                <a:solidFill>
                  <a:srgbClr val="FF0000"/>
                </a:solidFill>
                <a:latin typeface="微软雅黑" pitchFamily="34" charset="-122"/>
                <a:ea typeface="微软雅黑" pitchFamily="34" charset="-122"/>
              </a:rPr>
              <a:t>(const </a:t>
            </a:r>
            <a:r>
              <a:rPr lang="en-US" altLang="zh-CN" sz="1867" dirty="0" err="1">
                <a:solidFill>
                  <a:srgbClr val="FF0000"/>
                </a:solidFill>
                <a:latin typeface="微软雅黑" pitchFamily="34" charset="-122"/>
                <a:ea typeface="微软雅黑" pitchFamily="34" charset="-122"/>
              </a:rPr>
              <a:t>DoubleArray</a:t>
            </a:r>
            <a:r>
              <a:rPr lang="en-US" altLang="zh-CN" sz="1867" dirty="0">
                <a:solidFill>
                  <a:srgbClr val="FF0000"/>
                </a:solidFill>
                <a:latin typeface="微软雅黑" pitchFamily="34" charset="-122"/>
                <a:ea typeface="微软雅黑" pitchFamily="34" charset="-122"/>
              </a:rPr>
              <a:t>  &amp;);	</a:t>
            </a:r>
          </a:p>
          <a:p>
            <a:pPr>
              <a:lnSpc>
                <a:spcPct val="120000"/>
              </a:lnSpc>
              <a:spcBef>
                <a:spcPts val="800"/>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bool</a:t>
            </a:r>
            <a:r>
              <a:rPr lang="en-US" altLang="zh-CN" sz="1867" dirty="0">
                <a:latin typeface="微软雅黑" pitchFamily="34" charset="-122"/>
                <a:ea typeface="微软雅黑" pitchFamily="34" charset="-122"/>
              </a:rPr>
              <a:t> insert(</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index, double value);</a:t>
            </a:r>
          </a:p>
          <a:p>
            <a:pPr>
              <a:lnSpc>
                <a:spcPct val="120000"/>
              </a:lnSpc>
              <a:spcBef>
                <a:spcPts val="800"/>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bool</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fatch</a:t>
            </a:r>
            <a:r>
              <a:rPr lang="en-US" altLang="zh-CN" sz="1867" dirty="0">
                <a:latin typeface="微软雅黑" pitchFamily="34" charset="-122"/>
                <a:ea typeface="微软雅黑" pitchFamily="34" charset="-122"/>
              </a:rPr>
              <a:t>(</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index, double &amp;value);</a:t>
            </a:r>
          </a:p>
          <a:p>
            <a:pPr>
              <a:lnSpc>
                <a:spcPct val="120000"/>
              </a:lnSpc>
              <a:spcBef>
                <a:spcPts val="800"/>
              </a:spcBef>
            </a:pPr>
            <a:r>
              <a:rPr lang="en-US" altLang="zh-CN" sz="1867" dirty="0">
                <a:latin typeface="微软雅黑" pitchFamily="34" charset="-122"/>
                <a:ea typeface="微软雅黑" pitchFamily="34" charset="-122"/>
              </a:rPr>
              <a:t>    </a:t>
            </a:r>
            <a:r>
              <a:rPr lang="en-US" altLang="zh-CN" sz="1867" dirty="0">
                <a:solidFill>
                  <a:srgbClr val="FF0000"/>
                </a:solidFill>
                <a:latin typeface="微软雅黑" pitchFamily="34" charset="-122"/>
                <a:ea typeface="微软雅黑" pitchFamily="34" charset="-122"/>
              </a:rPr>
              <a:t>~</a:t>
            </a:r>
            <a:r>
              <a:rPr lang="en-US" altLang="zh-CN" sz="1867" dirty="0" err="1">
                <a:solidFill>
                  <a:srgbClr val="FF0000"/>
                </a:solidFill>
                <a:latin typeface="微软雅黑" pitchFamily="34" charset="-122"/>
                <a:ea typeface="微软雅黑" pitchFamily="34" charset="-122"/>
              </a:rPr>
              <a:t>DoubleArray</a:t>
            </a:r>
            <a:r>
              <a:rPr lang="en-US" altLang="zh-CN" sz="1867" dirty="0">
                <a:solidFill>
                  <a:srgbClr val="FF0000"/>
                </a:solidFill>
                <a:latin typeface="微软雅黑" pitchFamily="34" charset="-122"/>
                <a:ea typeface="微软雅黑" pitchFamily="34" charset="-122"/>
              </a:rPr>
              <a:t>() {delete [] storage; }</a:t>
            </a:r>
          </a:p>
          <a:p>
            <a:pPr>
              <a:lnSpc>
                <a:spcPct val="120000"/>
              </a:lnSpc>
              <a:spcBef>
                <a:spcPts val="800"/>
              </a:spcBef>
            </a:pPr>
            <a:r>
              <a:rPr lang="en-US" altLang="zh-CN" sz="1867" dirty="0">
                <a:latin typeface="微软雅黑" pitchFamily="34" charset="-122"/>
                <a:ea typeface="微软雅黑" pitchFamily="34" charset="-122"/>
              </a:rPr>
              <a:t>}; </a:t>
            </a:r>
          </a:p>
        </p:txBody>
      </p:sp>
    </p:spTree>
  </p:cSld>
  <p:clrMapOvr>
    <a:masterClrMapping/>
  </p:clrMapOvr>
  <p:transition spd="med">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082" name="Rectangle 2"/>
          <p:cNvSpPr>
            <a:spLocks noGrp="1" noChangeArrowheads="1"/>
          </p:cNvSpPr>
          <p:nvPr>
            <p:ph type="title"/>
          </p:nvPr>
        </p:nvSpPr>
        <p:spPr/>
        <p:txBody>
          <a:bodyPr/>
          <a:lstStyle/>
          <a:p>
            <a:pPr eaLnBrk="1" hangingPunct="1">
              <a:defRPr/>
            </a:pPr>
            <a:r>
              <a:rPr lang="en-US" altLang="zh-CN" dirty="0" err="1"/>
              <a:t>DoubleArray</a:t>
            </a:r>
            <a:r>
              <a:rPr lang="zh-CN" altLang="en-US" dirty="0"/>
              <a:t>类的使用</a:t>
            </a:r>
          </a:p>
        </p:txBody>
      </p:sp>
      <p:sp>
        <p:nvSpPr>
          <p:cNvPr id="86019" name="Rectangle 4"/>
          <p:cNvSpPr>
            <a:spLocks noChangeArrowheads="1"/>
          </p:cNvSpPr>
          <p:nvPr/>
        </p:nvSpPr>
        <p:spPr bwMode="auto">
          <a:xfrm>
            <a:off x="425451" y="1367363"/>
            <a:ext cx="11440583" cy="5264133"/>
          </a:xfrm>
          <a:prstGeom prst="rect">
            <a:avLst/>
          </a:prstGeom>
          <a:noFill/>
          <a:ln w="12700" cap="sq" algn="ctr">
            <a:noFill/>
            <a:miter lim="800000"/>
            <a:headEnd type="none" w="sm" len="sm"/>
            <a:tailEnd type="none" w="sm" len="sm"/>
          </a:ln>
        </p:spPr>
        <p:txBody>
          <a:bodyPr anchor="ctr">
            <a:spAutoFit/>
          </a:bodyPr>
          <a:lstStyle/>
          <a:p>
            <a:r>
              <a:rPr lang="en-US" altLang="zh-CN" sz="1867" dirty="0">
                <a:latin typeface="微软雅黑" pitchFamily="34" charset="-122"/>
                <a:ea typeface="微软雅黑" pitchFamily="34" charset="-122"/>
              </a:rPr>
              <a:t>#include &lt;</a:t>
            </a:r>
            <a:r>
              <a:rPr lang="en-US" altLang="zh-CN" sz="1867" dirty="0" err="1">
                <a:latin typeface="微软雅黑" pitchFamily="34" charset="-122"/>
                <a:ea typeface="微软雅黑" pitchFamily="34" charset="-122"/>
              </a:rPr>
              <a:t>iostream</a:t>
            </a:r>
            <a:r>
              <a:rPr lang="en-US" altLang="zh-CN" sz="1867" dirty="0">
                <a:latin typeface="微软雅黑" pitchFamily="34" charset="-122"/>
                <a:ea typeface="微软雅黑" pitchFamily="34" charset="-122"/>
              </a:rPr>
              <a:t>&gt;</a:t>
            </a:r>
          </a:p>
          <a:p>
            <a:r>
              <a:rPr lang="en-US" altLang="zh-CN" sz="1867" dirty="0">
                <a:latin typeface="微软雅黑" pitchFamily="34" charset="-122"/>
                <a:ea typeface="微软雅黑" pitchFamily="34" charset="-122"/>
              </a:rPr>
              <a:t>using namespace std;</a:t>
            </a:r>
          </a:p>
          <a:p>
            <a:r>
              <a:rPr lang="en-US" altLang="zh-CN" sz="1867" dirty="0">
                <a:latin typeface="微软雅黑" pitchFamily="34" charset="-122"/>
                <a:ea typeface="微软雅黑" pitchFamily="34" charset="-122"/>
              </a:rPr>
              <a:t>#include "</a:t>
            </a:r>
            <a:r>
              <a:rPr lang="en-US" altLang="zh-CN" sz="1867" dirty="0" err="1">
                <a:latin typeface="微软雅黑" pitchFamily="34" charset="-122"/>
                <a:ea typeface="微软雅黑" pitchFamily="34" charset="-122"/>
              </a:rPr>
              <a:t>DoubleArray.h</a:t>
            </a:r>
            <a:r>
              <a:rPr lang="en-US" altLang="zh-CN" sz="1867" dirty="0">
                <a:latin typeface="微软雅黑" pitchFamily="34" charset="-122"/>
                <a:ea typeface="微软雅黑" pitchFamily="34" charset="-122"/>
              </a:rPr>
              <a:t>"</a:t>
            </a:r>
          </a:p>
          <a:p>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main()</a:t>
            </a:r>
          </a:p>
          <a:p>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DoubleArray</a:t>
            </a:r>
            <a:r>
              <a:rPr lang="en-US" altLang="zh-CN" sz="1867" dirty="0">
                <a:latin typeface="微软雅黑" pitchFamily="34" charset="-122"/>
                <a:ea typeface="微软雅黑" pitchFamily="34" charset="-122"/>
              </a:rPr>
              <a:t> array(20,30);</a:t>
            </a:r>
          </a:p>
          <a:p>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a:t>
            </a:r>
          </a:p>
          <a:p>
            <a:r>
              <a:rPr lang="en-US" altLang="zh-CN" sz="1867" dirty="0">
                <a:latin typeface="微软雅黑" pitchFamily="34" charset="-122"/>
                <a:ea typeface="微软雅黑" pitchFamily="34" charset="-122"/>
              </a:rPr>
              <a:t>       double value;</a:t>
            </a:r>
          </a:p>
          <a:p>
            <a:r>
              <a:rPr lang="en-US" altLang="zh-CN" sz="1867" dirty="0">
                <a:latin typeface="微软雅黑" pitchFamily="34" charset="-122"/>
                <a:ea typeface="微软雅黑" pitchFamily="34" charset="-122"/>
              </a:rPr>
              <a:t>       for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=20;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&lt;=30;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a:t>
            </a:r>
          </a:p>
          <a:p>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&lt;&lt; "</a:t>
            </a:r>
            <a:r>
              <a:rPr lang="zh-CN" altLang="en-US" sz="1867" dirty="0">
                <a:latin typeface="微软雅黑" pitchFamily="34" charset="-122"/>
                <a:ea typeface="微软雅黑" pitchFamily="34" charset="-122"/>
              </a:rPr>
              <a:t>请输入第</a:t>
            </a:r>
            <a:r>
              <a:rPr lang="en-US" altLang="zh-CN" sz="1867" dirty="0">
                <a:latin typeface="微软雅黑" pitchFamily="34" charset="-122"/>
                <a:ea typeface="微软雅黑" pitchFamily="34" charset="-122"/>
              </a:rPr>
              <a:t>" &lt;&lt;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&lt;&lt; "</a:t>
            </a:r>
            <a:r>
              <a:rPr lang="zh-CN" altLang="en-US" sz="1867" dirty="0">
                <a:latin typeface="微软雅黑" pitchFamily="34" charset="-122"/>
                <a:ea typeface="微软雅黑" pitchFamily="34" charset="-122"/>
              </a:rPr>
              <a:t>个元素</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cin</a:t>
            </a:r>
            <a:r>
              <a:rPr lang="en-US" altLang="zh-CN" sz="1867" dirty="0">
                <a:latin typeface="微软雅黑" pitchFamily="34" charset="-122"/>
                <a:ea typeface="微软雅黑" pitchFamily="34" charset="-122"/>
              </a:rPr>
              <a:t> &gt;&gt; value;</a:t>
            </a:r>
          </a:p>
          <a:p>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array.insert</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value);</a:t>
            </a:r>
          </a:p>
          <a:p>
            <a:r>
              <a:rPr lang="en-US" altLang="zh-CN" sz="1867" dirty="0">
                <a:latin typeface="微软雅黑" pitchFamily="34" charset="-122"/>
                <a:ea typeface="微软雅黑" pitchFamily="34" charset="-122"/>
              </a:rPr>
              <a:t>       }</a:t>
            </a:r>
          </a:p>
          <a:p>
            <a:r>
              <a:rPr lang="en-US" altLang="zh-CN" sz="1867" dirty="0">
                <a:latin typeface="微软雅黑" pitchFamily="34" charset="-122"/>
                <a:ea typeface="微软雅黑" pitchFamily="34" charset="-122"/>
              </a:rPr>
              <a:t>       while (true) {</a:t>
            </a:r>
          </a:p>
          <a:p>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a:t>
            </a:r>
            <a:r>
              <a:rPr lang="zh-CN" altLang="en-US" sz="1867" dirty="0">
                <a:latin typeface="微软雅黑" pitchFamily="34" charset="-122"/>
                <a:ea typeface="微软雅黑" pitchFamily="34" charset="-122"/>
              </a:rPr>
              <a:t>请输入要查找的元素序号（</a:t>
            </a:r>
            <a:r>
              <a:rPr lang="en-US" altLang="zh-CN" sz="1867" dirty="0">
                <a:latin typeface="微软雅黑" pitchFamily="34" charset="-122"/>
                <a:ea typeface="微软雅黑" pitchFamily="34" charset="-122"/>
              </a:rPr>
              <a:t>0</a:t>
            </a:r>
            <a:r>
              <a:rPr lang="zh-CN" altLang="en-US" sz="1867" dirty="0">
                <a:latin typeface="微软雅黑" pitchFamily="34" charset="-122"/>
                <a:ea typeface="微软雅黑" pitchFamily="34" charset="-122"/>
              </a:rPr>
              <a:t>表示结束）</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cin</a:t>
            </a:r>
            <a:r>
              <a:rPr lang="en-US" altLang="zh-CN" sz="1867" dirty="0">
                <a:latin typeface="微软雅黑" pitchFamily="34" charset="-122"/>
                <a:ea typeface="微软雅黑" pitchFamily="34" charset="-122"/>
              </a:rPr>
              <a:t> &gt;&gt;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a:t>
            </a:r>
          </a:p>
          <a:p>
            <a:r>
              <a:rPr lang="en-US" altLang="zh-CN" sz="1867" dirty="0">
                <a:latin typeface="微软雅黑" pitchFamily="34" charset="-122"/>
                <a:ea typeface="微软雅黑" pitchFamily="34" charset="-122"/>
              </a:rPr>
              <a:t>              if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 0) break;</a:t>
            </a:r>
          </a:p>
          <a:p>
            <a:r>
              <a:rPr lang="en-US" altLang="zh-CN" sz="1867" dirty="0">
                <a:latin typeface="微软雅黑" pitchFamily="34" charset="-122"/>
                <a:ea typeface="微软雅黑" pitchFamily="34" charset="-122"/>
              </a:rPr>
              <a:t>              if (</a:t>
            </a:r>
            <a:r>
              <a:rPr lang="en-US" altLang="zh-CN" sz="1867" dirty="0" err="1">
                <a:latin typeface="微软雅黑" pitchFamily="34" charset="-122"/>
                <a:ea typeface="微软雅黑" pitchFamily="34" charset="-122"/>
              </a:rPr>
              <a:t>array.fatch</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value))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value &lt;&lt; </a:t>
            </a:r>
            <a:r>
              <a:rPr lang="en-US" altLang="zh-CN" sz="1867" dirty="0" err="1">
                <a:latin typeface="微软雅黑" pitchFamily="34" charset="-122"/>
                <a:ea typeface="微软雅黑" pitchFamily="34" charset="-122"/>
              </a:rPr>
              <a:t>endl</a:t>
            </a:r>
            <a:r>
              <a:rPr lang="en-US" altLang="zh-CN" sz="1867" dirty="0">
                <a:latin typeface="微软雅黑" pitchFamily="34" charset="-122"/>
                <a:ea typeface="微软雅黑" pitchFamily="34" charset="-122"/>
              </a:rPr>
              <a:t>;   else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a:t>
            </a:r>
            <a:r>
              <a:rPr lang="zh-CN" altLang="en-US" sz="1867" dirty="0">
                <a:latin typeface="微软雅黑" pitchFamily="34" charset="-122"/>
                <a:ea typeface="微软雅黑" pitchFamily="34" charset="-122"/>
              </a:rPr>
              <a:t>下标越界</a:t>
            </a:r>
            <a:r>
              <a:rPr lang="en-US" altLang="zh-CN" sz="1867" dirty="0">
                <a:latin typeface="微软雅黑" pitchFamily="34" charset="-122"/>
                <a:ea typeface="微软雅黑" pitchFamily="34" charset="-122"/>
              </a:rPr>
              <a:t>\n";</a:t>
            </a:r>
          </a:p>
          <a:p>
            <a:r>
              <a:rPr lang="en-US" altLang="zh-CN" sz="1867" dirty="0">
                <a:latin typeface="微软雅黑" pitchFamily="34" charset="-122"/>
                <a:ea typeface="微软雅黑" pitchFamily="34" charset="-122"/>
              </a:rPr>
              <a:t>        }</a:t>
            </a:r>
          </a:p>
          <a:p>
            <a:r>
              <a:rPr lang="en-US" altLang="zh-CN" sz="1867" dirty="0">
                <a:latin typeface="微软雅黑" pitchFamily="34" charset="-122"/>
                <a:ea typeface="微软雅黑" pitchFamily="34" charset="-122"/>
              </a:rPr>
              <a:t>        return 0;</a:t>
            </a:r>
          </a:p>
          <a:p>
            <a:r>
              <a:rPr lang="en-US" altLang="zh-CN" sz="1867" dirty="0">
                <a:latin typeface="微软雅黑" pitchFamily="34" charset="-122"/>
                <a:ea typeface="微软雅黑" pitchFamily="34" charset="-122"/>
              </a:rPr>
              <a:t>} </a:t>
            </a:r>
          </a:p>
        </p:txBody>
      </p:sp>
    </p:spTree>
  </p:cSld>
  <p:clrMapOvr>
    <a:masterClrMapping/>
  </p:clrMapOvr>
  <p:transition spd="med">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4274" name="Rectangle 2"/>
          <p:cNvSpPr>
            <a:spLocks noGrp="1" noChangeArrowheads="1"/>
          </p:cNvSpPr>
          <p:nvPr>
            <p:ph type="title"/>
          </p:nvPr>
        </p:nvSpPr>
        <p:spPr/>
        <p:txBody>
          <a:bodyPr>
            <a:noAutofit/>
          </a:bodyPr>
          <a:lstStyle/>
          <a:p>
            <a:pPr eaLnBrk="1" hangingPunct="1">
              <a:defRPr/>
            </a:pPr>
            <a:r>
              <a:rPr lang="zh-CN" altLang="en-US" dirty="0"/>
              <a:t>对象的生命周期</a:t>
            </a:r>
          </a:p>
        </p:txBody>
      </p:sp>
      <p:sp>
        <p:nvSpPr>
          <p:cNvPr id="88067" name="Rectangle 3"/>
          <p:cNvSpPr>
            <a:spLocks noGrp="1" noChangeArrowheads="1"/>
          </p:cNvSpPr>
          <p:nvPr>
            <p:ph idx="4294967295"/>
          </p:nvPr>
        </p:nvSpPr>
        <p:spPr>
          <a:xfrm>
            <a:off x="643466" y="1143424"/>
            <a:ext cx="5143500" cy="4835525"/>
          </a:xfrm>
        </p:spPr>
        <p:txBody>
          <a:bodyPr>
            <a:normAutofit/>
          </a:bodyPr>
          <a:lstStyle/>
          <a:p>
            <a:pPr eaLnBrk="1" hangingPunct="1"/>
            <a:r>
              <a:rPr lang="zh-CN" altLang="en-US" sz="2400" dirty="0"/>
              <a:t>与普通的内置类型的变量完全相同</a:t>
            </a:r>
            <a:endParaRPr lang="en-US" altLang="zh-CN" sz="2400" dirty="0"/>
          </a:p>
          <a:p>
            <a:pPr eaLnBrk="1" hangingPunct="1"/>
            <a:endParaRPr lang="zh-CN" altLang="en-US" sz="2400" dirty="0"/>
          </a:p>
          <a:p>
            <a:pPr eaLnBrk="1" hangingPunct="1">
              <a:buFont typeface="Wingdings" pitchFamily="2" charset="2"/>
              <a:buNone/>
            </a:pPr>
            <a:r>
              <a:rPr lang="en-US" altLang="zh-CN" sz="2400" dirty="0"/>
              <a:t>Time </a:t>
            </a:r>
            <a:r>
              <a:rPr lang="en-US" altLang="zh-CN" sz="2400" dirty="0" err="1"/>
              <a:t>gTime</a:t>
            </a:r>
            <a:r>
              <a:rPr lang="zh-CN" altLang="en-US" sz="2400" dirty="0"/>
              <a:t>；</a:t>
            </a:r>
          </a:p>
          <a:p>
            <a:pPr eaLnBrk="1" hangingPunct="1">
              <a:buFont typeface="Wingdings" pitchFamily="2" charset="2"/>
              <a:buNone/>
            </a:pPr>
            <a:r>
              <a:rPr lang="en-US" altLang="zh-CN" sz="2400" dirty="0" err="1"/>
              <a:t>int</a:t>
            </a:r>
            <a:r>
              <a:rPr lang="en-US" altLang="zh-CN" sz="2400" dirty="0"/>
              <a:t> main()</a:t>
            </a:r>
          </a:p>
          <a:p>
            <a:pPr eaLnBrk="1" hangingPunct="1">
              <a:buFont typeface="Wingdings" pitchFamily="2" charset="2"/>
              <a:buNone/>
            </a:pPr>
            <a:r>
              <a:rPr lang="en-US" altLang="zh-CN" sz="2400" dirty="0"/>
              <a:t>{		</a:t>
            </a:r>
          </a:p>
          <a:p>
            <a:pPr eaLnBrk="1" hangingPunct="1">
              <a:buFont typeface="Wingdings" pitchFamily="2" charset="2"/>
              <a:buNone/>
            </a:pPr>
            <a:r>
              <a:rPr lang="en-US" altLang="zh-CN" sz="2400" dirty="0"/>
              <a:t>   Time  lTime1;</a:t>
            </a:r>
          </a:p>
          <a:p>
            <a:pPr eaLnBrk="1" hangingPunct="1">
              <a:buFont typeface="Wingdings" pitchFamily="2" charset="2"/>
              <a:buNone/>
            </a:pPr>
            <a:r>
              <a:rPr lang="en-US" altLang="zh-CN" sz="2400" dirty="0"/>
              <a:t>	static Time </a:t>
            </a:r>
            <a:r>
              <a:rPr lang="en-US" altLang="zh-CN" sz="2400" dirty="0" err="1"/>
              <a:t>sTime</a:t>
            </a:r>
            <a:r>
              <a:rPr lang="en-US" altLang="zh-CN" sz="2400" dirty="0"/>
              <a:t>;</a:t>
            </a:r>
          </a:p>
          <a:p>
            <a:pPr eaLnBrk="1" hangingPunct="1">
              <a:buFont typeface="Wingdings" pitchFamily="2" charset="2"/>
              <a:buNone/>
            </a:pPr>
            <a:r>
              <a:rPr lang="en-US" altLang="zh-CN" sz="2400" dirty="0"/>
              <a:t>	Time  lTime2;</a:t>
            </a:r>
          </a:p>
          <a:p>
            <a:pPr eaLnBrk="1" hangingPunct="1">
              <a:buFont typeface="Wingdings" pitchFamily="2" charset="2"/>
              <a:buNone/>
            </a:pPr>
            <a:r>
              <a:rPr lang="en-US" altLang="zh-CN" sz="2400" dirty="0"/>
              <a:t>}</a:t>
            </a:r>
          </a:p>
        </p:txBody>
      </p:sp>
      <p:sp>
        <p:nvSpPr>
          <p:cNvPr id="3894277" name="Text Box 5"/>
          <p:cNvSpPr txBox="1">
            <a:spLocks noChangeArrowheads="1"/>
          </p:cNvSpPr>
          <p:nvPr/>
        </p:nvSpPr>
        <p:spPr bwMode="auto">
          <a:xfrm>
            <a:off x="5063068" y="2133600"/>
            <a:ext cx="2347384" cy="2230675"/>
          </a:xfrm>
          <a:prstGeom prst="rect">
            <a:avLst/>
          </a:prstGeom>
          <a:noFill/>
          <a:ln w="57150" algn="ctr">
            <a:noFill/>
            <a:miter lim="800000"/>
            <a:headEnd/>
            <a:tailEnd/>
          </a:ln>
        </p:spPr>
        <p:txBody>
          <a:bodyPr wrap="square">
            <a:spAutoFit/>
          </a:bodyPr>
          <a:lstStyle/>
          <a:p>
            <a:pPr marL="457189" indent="-457189">
              <a:spcBef>
                <a:spcPct val="20000"/>
              </a:spcBef>
              <a:buClr>
                <a:schemeClr val="tx2"/>
              </a:buClr>
              <a:buSzPct val="70000"/>
            </a:pPr>
            <a:r>
              <a:rPr lang="zh-CN" altLang="en-US" sz="2400" b="1" dirty="0">
                <a:latin typeface="微软雅黑" pitchFamily="34" charset="-122"/>
                <a:ea typeface="微软雅黑" pitchFamily="34" charset="-122"/>
              </a:rPr>
              <a:t>构造次序</a:t>
            </a:r>
            <a:endParaRPr lang="en-US" altLang="zh-CN" sz="2400" b="1" dirty="0">
              <a:latin typeface="微软雅黑" pitchFamily="34" charset="-122"/>
              <a:ea typeface="微软雅黑" pitchFamily="34" charset="-122"/>
            </a:endParaRPr>
          </a:p>
          <a:p>
            <a:pPr marL="457189" indent="-457189">
              <a:spcBef>
                <a:spcPts val="800"/>
              </a:spcBef>
              <a:buClr>
                <a:schemeClr val="tx2"/>
              </a:buClr>
              <a:buSzPct val="70000"/>
            </a:pPr>
            <a:r>
              <a:rPr lang="en-US" altLang="zh-CN" sz="1867" dirty="0">
                <a:latin typeface="微软雅黑" pitchFamily="34" charset="-122"/>
                <a:ea typeface="微软雅黑" pitchFamily="34" charset="-122"/>
              </a:rPr>
              <a:t>1</a:t>
            </a:r>
            <a:r>
              <a:rPr lang="zh-CN" altLang="en-US" sz="1867" dirty="0">
                <a:latin typeface="微软雅黑" pitchFamily="34" charset="-122"/>
                <a:ea typeface="微软雅黑" pitchFamily="34" charset="-122"/>
              </a:rPr>
              <a:t>、构造</a:t>
            </a:r>
            <a:r>
              <a:rPr lang="en-US" altLang="zh-CN" sz="1867" dirty="0" err="1">
                <a:latin typeface="微软雅黑" pitchFamily="34" charset="-122"/>
                <a:ea typeface="微软雅黑" pitchFamily="34" charset="-122"/>
              </a:rPr>
              <a:t>gTime</a:t>
            </a:r>
            <a:endParaRPr lang="zh-CN" altLang="en-US" sz="1867" dirty="0">
              <a:latin typeface="微软雅黑" pitchFamily="34" charset="-122"/>
              <a:ea typeface="微软雅黑" pitchFamily="34" charset="-122"/>
            </a:endParaRPr>
          </a:p>
          <a:p>
            <a:pPr marL="457189" indent="-457189">
              <a:spcBef>
                <a:spcPct val="20000"/>
              </a:spcBef>
              <a:buClr>
                <a:schemeClr val="tx2"/>
              </a:buClr>
              <a:buSzPct val="70000"/>
            </a:pPr>
            <a:r>
              <a:rPr lang="en-US" altLang="zh-CN" sz="1867" dirty="0">
                <a:latin typeface="微软雅黑" pitchFamily="34" charset="-122"/>
                <a:ea typeface="微软雅黑" pitchFamily="34" charset="-122"/>
              </a:rPr>
              <a:t>2</a:t>
            </a:r>
            <a:r>
              <a:rPr lang="zh-CN" altLang="en-US" sz="1867" dirty="0">
                <a:latin typeface="微软雅黑" pitchFamily="34" charset="-122"/>
                <a:ea typeface="微软雅黑" pitchFamily="34" charset="-122"/>
              </a:rPr>
              <a:t>、构造</a:t>
            </a:r>
            <a:r>
              <a:rPr lang="en-US" altLang="zh-CN" sz="1867" dirty="0">
                <a:latin typeface="微软雅黑" pitchFamily="34" charset="-122"/>
                <a:ea typeface="微软雅黑" pitchFamily="34" charset="-122"/>
              </a:rPr>
              <a:t>lTime1</a:t>
            </a:r>
            <a:endParaRPr lang="zh-CN" altLang="en-US" sz="1867" dirty="0">
              <a:latin typeface="微软雅黑" pitchFamily="34" charset="-122"/>
              <a:ea typeface="微软雅黑" pitchFamily="34" charset="-122"/>
            </a:endParaRPr>
          </a:p>
          <a:p>
            <a:pPr marL="457189" indent="-457189">
              <a:spcBef>
                <a:spcPct val="20000"/>
              </a:spcBef>
              <a:buClr>
                <a:schemeClr val="tx2"/>
              </a:buClr>
              <a:buSzPct val="70000"/>
            </a:pPr>
            <a:r>
              <a:rPr lang="en-US" altLang="zh-CN" sz="1867" dirty="0">
                <a:latin typeface="微软雅黑" pitchFamily="34" charset="-122"/>
                <a:ea typeface="微软雅黑" pitchFamily="34" charset="-122"/>
              </a:rPr>
              <a:t>3</a:t>
            </a:r>
            <a:r>
              <a:rPr lang="zh-CN" altLang="en-US" sz="1867" dirty="0">
                <a:latin typeface="微软雅黑" pitchFamily="34" charset="-122"/>
                <a:ea typeface="微软雅黑" pitchFamily="34" charset="-122"/>
              </a:rPr>
              <a:t>、构造</a:t>
            </a:r>
            <a:r>
              <a:rPr lang="en-US" altLang="zh-CN" sz="1867" dirty="0" err="1">
                <a:latin typeface="微软雅黑" pitchFamily="34" charset="-122"/>
                <a:ea typeface="微软雅黑" pitchFamily="34" charset="-122"/>
              </a:rPr>
              <a:t>sTime</a:t>
            </a:r>
            <a:endParaRPr lang="zh-CN" altLang="en-US" sz="1867" dirty="0">
              <a:latin typeface="微软雅黑" pitchFamily="34" charset="-122"/>
              <a:ea typeface="微软雅黑" pitchFamily="34" charset="-122"/>
            </a:endParaRPr>
          </a:p>
          <a:p>
            <a:pPr marL="457189" indent="-457189">
              <a:spcBef>
                <a:spcPct val="20000"/>
              </a:spcBef>
              <a:buClr>
                <a:schemeClr val="tx2"/>
              </a:buClr>
              <a:buSzPct val="70000"/>
            </a:pPr>
            <a:r>
              <a:rPr lang="en-US" altLang="zh-CN" sz="1867" dirty="0">
                <a:latin typeface="微软雅黑" pitchFamily="34" charset="-122"/>
                <a:ea typeface="微软雅黑" pitchFamily="34" charset="-122"/>
              </a:rPr>
              <a:t>4</a:t>
            </a:r>
            <a:r>
              <a:rPr lang="zh-CN" altLang="en-US" sz="1867" dirty="0">
                <a:latin typeface="微软雅黑" pitchFamily="34" charset="-122"/>
                <a:ea typeface="微软雅黑" pitchFamily="34" charset="-122"/>
              </a:rPr>
              <a:t>、构造</a:t>
            </a:r>
            <a:r>
              <a:rPr lang="en-US" altLang="zh-CN" sz="1867" dirty="0">
                <a:latin typeface="微软雅黑" pitchFamily="34" charset="-122"/>
                <a:ea typeface="微软雅黑" pitchFamily="34" charset="-122"/>
              </a:rPr>
              <a:t>lTime2</a:t>
            </a:r>
            <a:endParaRPr lang="zh-CN" altLang="en-US" sz="1867" dirty="0">
              <a:latin typeface="微软雅黑" pitchFamily="34" charset="-122"/>
              <a:ea typeface="微软雅黑" pitchFamily="34" charset="-122"/>
            </a:endParaRPr>
          </a:p>
          <a:p>
            <a:pPr marL="457189" indent="-457189">
              <a:spcBef>
                <a:spcPct val="20000"/>
              </a:spcBef>
              <a:buClr>
                <a:schemeClr val="tx2"/>
              </a:buClr>
              <a:buSzPct val="70000"/>
            </a:pPr>
            <a:endParaRPr lang="en-US" altLang="zh-CN" sz="1867" dirty="0">
              <a:solidFill>
                <a:srgbClr val="000000"/>
              </a:solidFill>
              <a:latin typeface="微软雅黑" pitchFamily="34" charset="-122"/>
              <a:ea typeface="微软雅黑" pitchFamily="34" charset="-122"/>
            </a:endParaRPr>
          </a:p>
        </p:txBody>
      </p:sp>
      <p:sp>
        <p:nvSpPr>
          <p:cNvPr id="6" name="Text Box 5"/>
          <p:cNvSpPr txBox="1">
            <a:spLocks noChangeArrowheads="1"/>
          </p:cNvSpPr>
          <p:nvPr/>
        </p:nvSpPr>
        <p:spPr bwMode="auto">
          <a:xfrm>
            <a:off x="7953375" y="2133601"/>
            <a:ext cx="2615141" cy="1840760"/>
          </a:xfrm>
          <a:prstGeom prst="rect">
            <a:avLst/>
          </a:prstGeom>
          <a:noFill/>
          <a:ln w="57150" algn="ctr">
            <a:noFill/>
            <a:miter lim="800000"/>
            <a:headEnd/>
            <a:tailEnd/>
          </a:ln>
        </p:spPr>
        <p:txBody>
          <a:bodyPr wrap="square">
            <a:spAutoFit/>
          </a:bodyPr>
          <a:lstStyle/>
          <a:p>
            <a:pPr marL="457189" indent="-457189">
              <a:spcBef>
                <a:spcPct val="20000"/>
              </a:spcBef>
              <a:buClr>
                <a:schemeClr val="tx2"/>
              </a:buClr>
              <a:buSzPct val="70000"/>
            </a:pPr>
            <a:r>
              <a:rPr lang="zh-CN" altLang="en-US" sz="2400" b="1" dirty="0">
                <a:latin typeface="微软雅黑" pitchFamily="34" charset="-122"/>
                <a:ea typeface="微软雅黑" pitchFamily="34" charset="-122"/>
              </a:rPr>
              <a:t>析构次序</a:t>
            </a:r>
            <a:endParaRPr lang="en-US" altLang="zh-CN" sz="2400" b="1" dirty="0">
              <a:latin typeface="微软雅黑" pitchFamily="34" charset="-122"/>
              <a:ea typeface="微软雅黑" pitchFamily="34" charset="-122"/>
            </a:endParaRPr>
          </a:p>
          <a:p>
            <a:pPr marL="457189" indent="-457189">
              <a:spcBef>
                <a:spcPct val="20000"/>
              </a:spcBef>
              <a:buClr>
                <a:schemeClr val="tx2"/>
              </a:buClr>
              <a:buSzPct val="70000"/>
            </a:pPr>
            <a:r>
              <a:rPr lang="en-US" altLang="zh-CN" sz="1867" dirty="0">
                <a:latin typeface="微软雅黑" pitchFamily="34" charset="-122"/>
                <a:ea typeface="微软雅黑" pitchFamily="34" charset="-122"/>
              </a:rPr>
              <a:t>1</a:t>
            </a:r>
            <a:r>
              <a:rPr lang="zh-CN" altLang="en-US" sz="1867" dirty="0">
                <a:latin typeface="微软雅黑" pitchFamily="34" charset="-122"/>
                <a:ea typeface="微软雅黑" pitchFamily="34" charset="-122"/>
              </a:rPr>
              <a:t>、</a:t>
            </a:r>
            <a:r>
              <a:rPr lang="en-US" altLang="zh-CN" sz="1867" dirty="0">
                <a:latin typeface="微软雅黑" pitchFamily="34" charset="-122"/>
                <a:ea typeface="微软雅黑" pitchFamily="34" charset="-122"/>
              </a:rPr>
              <a:t>lTime2</a:t>
            </a:r>
            <a:r>
              <a:rPr lang="zh-CN" altLang="en-US" sz="1867" dirty="0">
                <a:latin typeface="微软雅黑" pitchFamily="34" charset="-122"/>
                <a:ea typeface="微软雅黑" pitchFamily="34" charset="-122"/>
              </a:rPr>
              <a:t>析造函数 </a:t>
            </a:r>
          </a:p>
          <a:p>
            <a:pPr marL="457189" indent="-457189">
              <a:spcBef>
                <a:spcPct val="20000"/>
              </a:spcBef>
              <a:buClr>
                <a:schemeClr val="tx2"/>
              </a:buClr>
              <a:buSzPct val="70000"/>
            </a:pPr>
            <a:r>
              <a:rPr lang="en-US" altLang="zh-CN" sz="1867" dirty="0">
                <a:latin typeface="微软雅黑" pitchFamily="34" charset="-122"/>
                <a:ea typeface="微软雅黑" pitchFamily="34" charset="-122"/>
              </a:rPr>
              <a:t>2</a:t>
            </a:r>
            <a:r>
              <a:rPr lang="zh-CN" altLang="en-US" sz="1867" dirty="0">
                <a:latin typeface="微软雅黑" pitchFamily="34" charset="-122"/>
                <a:ea typeface="微软雅黑" pitchFamily="34" charset="-122"/>
              </a:rPr>
              <a:t>、</a:t>
            </a:r>
            <a:r>
              <a:rPr lang="en-US" altLang="zh-CN" sz="1867" dirty="0">
                <a:latin typeface="微软雅黑" pitchFamily="34" charset="-122"/>
                <a:ea typeface="微软雅黑" pitchFamily="34" charset="-122"/>
              </a:rPr>
              <a:t>lTime1</a:t>
            </a:r>
            <a:r>
              <a:rPr lang="zh-CN" altLang="en-US" sz="1867" dirty="0">
                <a:latin typeface="微软雅黑" pitchFamily="34" charset="-122"/>
                <a:ea typeface="微软雅黑" pitchFamily="34" charset="-122"/>
              </a:rPr>
              <a:t>析造函数</a:t>
            </a:r>
          </a:p>
          <a:p>
            <a:pPr marL="457189" indent="-457189">
              <a:spcBef>
                <a:spcPct val="20000"/>
              </a:spcBef>
              <a:buClr>
                <a:schemeClr val="tx2"/>
              </a:buClr>
              <a:buSzPct val="70000"/>
            </a:pPr>
            <a:r>
              <a:rPr lang="en-US" altLang="zh-CN" sz="1867" dirty="0">
                <a:latin typeface="微软雅黑" pitchFamily="34" charset="-122"/>
                <a:ea typeface="微软雅黑" pitchFamily="34" charset="-122"/>
              </a:rPr>
              <a:t>3</a:t>
            </a:r>
            <a:r>
              <a:rPr lang="zh-CN" altLang="en-US" sz="1867" dirty="0">
                <a:latin typeface="微软雅黑" pitchFamily="34" charset="-122"/>
                <a:ea typeface="微软雅黑" pitchFamily="34" charset="-122"/>
              </a:rPr>
              <a:t>、</a:t>
            </a:r>
            <a:r>
              <a:rPr lang="en-US" altLang="zh-CN" sz="1867" dirty="0" err="1">
                <a:latin typeface="微软雅黑" pitchFamily="34" charset="-122"/>
                <a:ea typeface="微软雅黑" pitchFamily="34" charset="-122"/>
              </a:rPr>
              <a:t>sTime</a:t>
            </a:r>
            <a:r>
              <a:rPr lang="zh-CN" altLang="en-US" sz="1867" dirty="0">
                <a:latin typeface="微软雅黑" pitchFamily="34" charset="-122"/>
                <a:ea typeface="微软雅黑" pitchFamily="34" charset="-122"/>
              </a:rPr>
              <a:t>析造函数  </a:t>
            </a:r>
          </a:p>
          <a:p>
            <a:pPr marL="457189" indent="-457189">
              <a:spcBef>
                <a:spcPct val="20000"/>
              </a:spcBef>
              <a:buClr>
                <a:schemeClr val="tx2"/>
              </a:buClr>
              <a:buSzPct val="70000"/>
            </a:pPr>
            <a:r>
              <a:rPr lang="en-US" altLang="zh-CN" sz="1867" dirty="0">
                <a:latin typeface="微软雅黑" pitchFamily="34" charset="-122"/>
                <a:ea typeface="微软雅黑" pitchFamily="34" charset="-122"/>
              </a:rPr>
              <a:t>4</a:t>
            </a:r>
            <a:r>
              <a:rPr lang="zh-CN" altLang="en-US" sz="1867" dirty="0">
                <a:latin typeface="微软雅黑" pitchFamily="34" charset="-122"/>
                <a:ea typeface="微软雅黑" pitchFamily="34" charset="-122"/>
              </a:rPr>
              <a:t>、</a:t>
            </a:r>
            <a:r>
              <a:rPr lang="en-US" altLang="zh-CN" sz="1867" dirty="0">
                <a:latin typeface="微软雅黑" pitchFamily="34" charset="-122"/>
                <a:ea typeface="微软雅黑" pitchFamily="34" charset="-122"/>
              </a:rPr>
              <a:t>gTime2</a:t>
            </a:r>
            <a:r>
              <a:rPr lang="zh-CN" altLang="en-US" sz="1867" dirty="0">
                <a:latin typeface="微软雅黑" pitchFamily="34" charset="-122"/>
                <a:ea typeface="微软雅黑" pitchFamily="34" charset="-122"/>
              </a:rPr>
              <a:t>析造函数</a:t>
            </a:r>
            <a:endParaRPr lang="zh-CN" altLang="en-US" sz="1867" dirty="0">
              <a:solidFill>
                <a:srgbClr val="000000"/>
              </a:solidFill>
              <a:latin typeface="微软雅黑" pitchFamily="34" charset="-122"/>
              <a:ea typeface="微软雅黑"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42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4277" grpId="0"/>
      <p:bldP spid="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6322" name="Rectangle 2"/>
          <p:cNvSpPr>
            <a:spLocks noGrp="1" noChangeArrowheads="1"/>
          </p:cNvSpPr>
          <p:nvPr>
            <p:ph type="title"/>
          </p:nvPr>
        </p:nvSpPr>
        <p:spPr/>
        <p:txBody>
          <a:bodyPr>
            <a:normAutofit/>
          </a:bodyPr>
          <a:lstStyle/>
          <a:p>
            <a:pPr eaLnBrk="1" hangingPunct="1">
              <a:defRPr/>
            </a:pPr>
            <a:r>
              <a:rPr lang="zh-CN" altLang="en-US" dirty="0"/>
              <a:t>变量生命周期的验证</a:t>
            </a:r>
            <a:r>
              <a:rPr lang="en-US" altLang="zh-CN" dirty="0" err="1"/>
              <a:t>CreateAndDestroy</a:t>
            </a:r>
            <a:r>
              <a:rPr lang="zh-CN" altLang="en-US" dirty="0"/>
              <a:t>类定义</a:t>
            </a:r>
          </a:p>
        </p:txBody>
      </p:sp>
      <p:sp>
        <p:nvSpPr>
          <p:cNvPr id="90115" name="Rectangle 3"/>
          <p:cNvSpPr>
            <a:spLocks noGrp="1" noChangeArrowheads="1"/>
          </p:cNvSpPr>
          <p:nvPr>
            <p:ph idx="4294967295"/>
          </p:nvPr>
        </p:nvSpPr>
        <p:spPr>
          <a:xfrm>
            <a:off x="745067" y="1102784"/>
            <a:ext cx="10244138" cy="4876800"/>
          </a:xfrm>
        </p:spPr>
        <p:txBody>
          <a:bodyPr>
            <a:noAutofit/>
          </a:bodyPr>
          <a:lstStyle/>
          <a:p>
            <a:pPr>
              <a:spcBef>
                <a:spcPts val="0"/>
              </a:spcBef>
              <a:buNone/>
            </a:pPr>
            <a:r>
              <a:rPr lang="en-US" altLang="zh-CN" sz="2000" dirty="0"/>
              <a:t>class </a:t>
            </a:r>
            <a:r>
              <a:rPr lang="en-US" altLang="zh-CN" sz="2000" dirty="0" err="1"/>
              <a:t>CreateAndDestroy</a:t>
            </a:r>
            <a:r>
              <a:rPr lang="en-US" altLang="zh-CN" sz="2000" dirty="0"/>
              <a:t> </a:t>
            </a:r>
          </a:p>
          <a:p>
            <a:pPr>
              <a:spcBef>
                <a:spcPts val="0"/>
              </a:spcBef>
              <a:buNone/>
            </a:pPr>
            <a:r>
              <a:rPr lang="en-US" altLang="zh-CN" sz="2000" dirty="0"/>
              <a:t>{</a:t>
            </a:r>
          </a:p>
          <a:p>
            <a:pPr>
              <a:spcBef>
                <a:spcPts val="0"/>
              </a:spcBef>
              <a:buNone/>
            </a:pPr>
            <a:r>
              <a:rPr lang="en-US" altLang="zh-CN" sz="2000" dirty="0"/>
              <a:t>   public:</a:t>
            </a:r>
          </a:p>
          <a:p>
            <a:pPr>
              <a:spcBef>
                <a:spcPts val="0"/>
              </a:spcBef>
              <a:buNone/>
            </a:pPr>
            <a:r>
              <a:rPr lang="en-US" altLang="zh-CN" sz="2000" dirty="0"/>
              <a:t>       </a:t>
            </a:r>
            <a:r>
              <a:rPr lang="en-US" altLang="zh-CN" sz="2000" dirty="0" err="1"/>
              <a:t>CreateAndDestroy</a:t>
            </a:r>
            <a:r>
              <a:rPr lang="en-US" altLang="zh-CN" sz="2000" dirty="0"/>
              <a:t>( </a:t>
            </a:r>
            <a:r>
              <a:rPr lang="en-US" altLang="zh-CN" sz="2000" dirty="0" err="1"/>
              <a:t>int</a:t>
            </a:r>
            <a:r>
              <a:rPr lang="en-US" altLang="zh-CN" sz="2000" dirty="0"/>
              <a:t>); </a:t>
            </a:r>
          </a:p>
          <a:p>
            <a:pPr>
              <a:spcBef>
                <a:spcPts val="0"/>
              </a:spcBef>
              <a:buNone/>
            </a:pPr>
            <a:r>
              <a:rPr lang="en-US" altLang="zh-CN" sz="2000" dirty="0"/>
              <a:t>       ~</a:t>
            </a:r>
            <a:r>
              <a:rPr lang="en-US" altLang="zh-CN" sz="2000" dirty="0" err="1"/>
              <a:t>CreateAndDestroy</a:t>
            </a:r>
            <a:r>
              <a:rPr lang="en-US" altLang="zh-CN" sz="2000" dirty="0"/>
              <a:t>(); </a:t>
            </a:r>
          </a:p>
          <a:p>
            <a:pPr>
              <a:spcBef>
                <a:spcPts val="0"/>
              </a:spcBef>
              <a:buNone/>
            </a:pPr>
            <a:r>
              <a:rPr lang="en-US" altLang="zh-CN" sz="2000" dirty="0"/>
              <a:t>   private:</a:t>
            </a:r>
          </a:p>
          <a:p>
            <a:pPr>
              <a:spcBef>
                <a:spcPts val="0"/>
              </a:spcBef>
              <a:buNone/>
            </a:pPr>
            <a:r>
              <a:rPr lang="en-US" altLang="zh-CN" sz="2000" dirty="0"/>
              <a:t>       </a:t>
            </a:r>
            <a:r>
              <a:rPr lang="en-US" altLang="zh-CN" sz="2000" dirty="0" err="1"/>
              <a:t>int</a:t>
            </a:r>
            <a:r>
              <a:rPr lang="en-US" altLang="zh-CN" sz="2000" dirty="0"/>
              <a:t> </a:t>
            </a:r>
            <a:r>
              <a:rPr lang="en-US" altLang="zh-CN" sz="2000" dirty="0" err="1"/>
              <a:t>objectID</a:t>
            </a:r>
            <a:r>
              <a:rPr lang="en-US" altLang="zh-CN" sz="2000" dirty="0"/>
              <a:t>; </a:t>
            </a:r>
          </a:p>
          <a:p>
            <a:pPr>
              <a:spcBef>
                <a:spcPts val="0"/>
              </a:spcBef>
              <a:buNone/>
            </a:pPr>
            <a:r>
              <a:rPr lang="en-US" altLang="zh-CN" sz="2000" dirty="0"/>
              <a:t>}; </a:t>
            </a:r>
          </a:p>
          <a:p>
            <a:pPr>
              <a:spcBef>
                <a:spcPts val="0"/>
              </a:spcBef>
              <a:buNone/>
            </a:pPr>
            <a:endParaRPr lang="en-US" altLang="zh-CN" sz="2000" dirty="0"/>
          </a:p>
          <a:p>
            <a:pPr marL="0" indent="0">
              <a:spcBef>
                <a:spcPts val="0"/>
              </a:spcBef>
              <a:buNone/>
            </a:pPr>
            <a:r>
              <a:rPr lang="en-US" altLang="zh-CN" sz="2000" dirty="0" err="1"/>
              <a:t>CreateAndDestroy</a:t>
            </a:r>
            <a:r>
              <a:rPr lang="en-US" altLang="zh-CN" sz="2000" dirty="0"/>
              <a:t>::</a:t>
            </a:r>
            <a:r>
              <a:rPr lang="en-US" altLang="zh-CN" sz="2000" dirty="0" err="1"/>
              <a:t>CreateAndDestroy</a:t>
            </a:r>
            <a:r>
              <a:rPr lang="en-US" altLang="zh-CN" sz="2000" dirty="0"/>
              <a:t>( </a:t>
            </a:r>
            <a:r>
              <a:rPr lang="en-US" altLang="zh-CN" sz="2000" dirty="0" err="1"/>
              <a:t>int</a:t>
            </a:r>
            <a:r>
              <a:rPr lang="en-US" altLang="zh-CN" sz="2000" dirty="0"/>
              <a:t> ID )</a:t>
            </a:r>
          </a:p>
          <a:p>
            <a:pPr marL="0" indent="0">
              <a:spcBef>
                <a:spcPts val="0"/>
              </a:spcBef>
              <a:buNone/>
            </a:pPr>
            <a:r>
              <a:rPr lang="en-US" altLang="zh-CN" sz="2000" dirty="0"/>
              <a:t>{</a:t>
            </a:r>
          </a:p>
          <a:p>
            <a:pPr marL="0" indent="0">
              <a:spcBef>
                <a:spcPts val="0"/>
              </a:spcBef>
              <a:buNone/>
            </a:pPr>
            <a:r>
              <a:rPr lang="en-US" altLang="zh-CN" sz="2000" dirty="0"/>
              <a:t>    </a:t>
            </a:r>
            <a:r>
              <a:rPr lang="en-US" altLang="zh-CN" sz="2000" dirty="0" err="1"/>
              <a:t>objectID</a:t>
            </a:r>
            <a:r>
              <a:rPr lang="en-US" altLang="zh-CN" sz="2000" dirty="0"/>
              <a:t> = ID; </a:t>
            </a:r>
          </a:p>
          <a:p>
            <a:pPr marL="0" indent="0">
              <a:spcBef>
                <a:spcPts val="0"/>
              </a:spcBef>
              <a:buNone/>
            </a:pPr>
            <a:r>
              <a:rPr lang="en-US" altLang="zh-CN" sz="2000" dirty="0"/>
              <a:t>    </a:t>
            </a:r>
            <a:r>
              <a:rPr lang="en-US" altLang="zh-CN" sz="2000" dirty="0" err="1"/>
              <a:t>cout</a:t>
            </a:r>
            <a:r>
              <a:rPr lang="en-US" altLang="zh-CN" sz="2000" dirty="0"/>
              <a:t> &lt;&lt; "Object " &lt;&lt; </a:t>
            </a:r>
            <a:r>
              <a:rPr lang="en-US" altLang="zh-CN" sz="2000" dirty="0" err="1"/>
              <a:t>objectID</a:t>
            </a:r>
            <a:r>
              <a:rPr lang="en-US" altLang="zh-CN" sz="2000" dirty="0"/>
              <a:t> &lt;&lt; "   constructor runs   “     &lt;&lt; </a:t>
            </a:r>
            <a:r>
              <a:rPr lang="en-US" altLang="zh-CN" sz="2000" dirty="0" err="1"/>
              <a:t>endl</a:t>
            </a:r>
            <a:r>
              <a:rPr lang="en-US" altLang="zh-CN" sz="2000" dirty="0"/>
              <a:t>;</a:t>
            </a:r>
          </a:p>
          <a:p>
            <a:pPr marL="0" indent="0">
              <a:spcBef>
                <a:spcPts val="0"/>
              </a:spcBef>
              <a:buNone/>
            </a:pPr>
            <a:r>
              <a:rPr lang="en-US" altLang="zh-CN" sz="2000" dirty="0"/>
              <a:t>}</a:t>
            </a:r>
          </a:p>
          <a:p>
            <a:pPr marL="0" indent="0">
              <a:spcBef>
                <a:spcPts val="0"/>
              </a:spcBef>
              <a:buNone/>
            </a:pPr>
            <a:endParaRPr lang="en-US" altLang="zh-CN" sz="2000" dirty="0"/>
          </a:p>
          <a:p>
            <a:pPr marL="0" indent="0">
              <a:spcBef>
                <a:spcPts val="0"/>
              </a:spcBef>
              <a:buNone/>
            </a:pPr>
            <a:r>
              <a:rPr lang="en-US" altLang="zh-CN" sz="2000" dirty="0" err="1"/>
              <a:t>CreateAndDestroy</a:t>
            </a:r>
            <a:r>
              <a:rPr lang="en-US" altLang="zh-CN" sz="2000" dirty="0"/>
              <a:t>::~</a:t>
            </a:r>
            <a:r>
              <a:rPr lang="en-US" altLang="zh-CN" sz="2000" dirty="0" err="1"/>
              <a:t>CreateAndDestroy</a:t>
            </a:r>
            <a:r>
              <a:rPr lang="en-US" altLang="zh-CN" sz="2000" dirty="0"/>
              <a:t>()</a:t>
            </a:r>
          </a:p>
          <a:p>
            <a:pPr marL="0" indent="0">
              <a:spcBef>
                <a:spcPts val="0"/>
              </a:spcBef>
              <a:buNone/>
            </a:pPr>
            <a:r>
              <a:rPr lang="en-US" altLang="zh-CN" sz="2000" dirty="0"/>
              <a:t>{</a:t>
            </a:r>
          </a:p>
          <a:p>
            <a:pPr marL="0" indent="0">
              <a:spcBef>
                <a:spcPts val="0"/>
              </a:spcBef>
              <a:buNone/>
            </a:pPr>
            <a:r>
              <a:rPr lang="en-US" altLang="zh-CN" sz="2000" dirty="0"/>
              <a:t>      </a:t>
            </a:r>
            <a:r>
              <a:rPr lang="en-US" altLang="zh-CN" sz="2000" dirty="0" err="1"/>
              <a:t>cout</a:t>
            </a:r>
            <a:r>
              <a:rPr lang="en-US" altLang="zh-CN" sz="2000" dirty="0"/>
              <a:t> &lt;&lt; "Object " &lt;&lt; </a:t>
            </a:r>
            <a:r>
              <a:rPr lang="en-US" altLang="zh-CN" sz="2000" dirty="0" err="1"/>
              <a:t>objectID</a:t>
            </a:r>
            <a:r>
              <a:rPr lang="en-US" altLang="zh-CN" sz="2000" dirty="0"/>
              <a:t> &lt;&lt; "   destructor runs    “      &lt;&lt; </a:t>
            </a:r>
            <a:r>
              <a:rPr lang="en-US" altLang="zh-CN" sz="2000" dirty="0" err="1"/>
              <a:t>endl</a:t>
            </a:r>
            <a:r>
              <a:rPr lang="en-US" altLang="zh-CN" sz="2000" dirty="0"/>
              <a:t>; </a:t>
            </a:r>
          </a:p>
          <a:p>
            <a:pPr marL="0" indent="0">
              <a:spcBef>
                <a:spcPts val="0"/>
              </a:spcBef>
              <a:buNone/>
            </a:pPr>
            <a:r>
              <a:rPr lang="en-US" altLang="zh-CN" sz="2000" dirty="0"/>
              <a:t>}</a:t>
            </a:r>
          </a:p>
          <a:p>
            <a:pPr>
              <a:spcBef>
                <a:spcPts val="0"/>
              </a:spcBef>
              <a:buNone/>
            </a:pPr>
            <a:endParaRPr lang="en-US" altLang="zh-CN" sz="2000" dirty="0"/>
          </a:p>
        </p:txBody>
      </p:sp>
    </p:spTree>
  </p:cSld>
  <p:clrMapOvr>
    <a:masterClrMapping/>
  </p:clrMapOvr>
  <p:transition spd="med">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8372" name="Rectangle 4"/>
          <p:cNvSpPr>
            <a:spLocks noGrp="1" noChangeArrowheads="1"/>
          </p:cNvSpPr>
          <p:nvPr>
            <p:ph type="title"/>
          </p:nvPr>
        </p:nvSpPr>
        <p:spPr/>
        <p:txBody>
          <a:bodyPr/>
          <a:lstStyle/>
          <a:p>
            <a:pPr eaLnBrk="1" hangingPunct="1">
              <a:defRPr/>
            </a:pPr>
            <a:r>
              <a:rPr lang="zh-CN" altLang="en-US" dirty="0"/>
              <a:t>用户程序</a:t>
            </a:r>
          </a:p>
        </p:txBody>
      </p:sp>
      <p:sp>
        <p:nvSpPr>
          <p:cNvPr id="92162" name="Rectangle 2"/>
          <p:cNvSpPr>
            <a:spLocks noGrp="1" noChangeArrowheads="1"/>
          </p:cNvSpPr>
          <p:nvPr>
            <p:ph idx="4294967295"/>
          </p:nvPr>
        </p:nvSpPr>
        <p:spPr>
          <a:xfrm>
            <a:off x="413853" y="987425"/>
            <a:ext cx="8367713" cy="3829050"/>
          </a:xfrm>
          <a:noFill/>
        </p:spPr>
        <p:txBody>
          <a:bodyPr>
            <a:normAutofit/>
          </a:bodyPr>
          <a:lstStyle/>
          <a:p>
            <a:pPr>
              <a:spcBef>
                <a:spcPts val="0"/>
              </a:spcBef>
              <a:buNone/>
            </a:pPr>
            <a:r>
              <a:rPr lang="en-US" altLang="zh-CN" sz="1867" dirty="0" err="1"/>
              <a:t>CreateAndDestroy</a:t>
            </a:r>
            <a:r>
              <a:rPr lang="en-US" altLang="zh-CN" sz="1867" dirty="0"/>
              <a:t> </a:t>
            </a:r>
            <a:r>
              <a:rPr lang="en-US" altLang="zh-CN" sz="1867" u="sng" dirty="0"/>
              <a:t>first</a:t>
            </a:r>
            <a:r>
              <a:rPr lang="en-US" altLang="zh-CN" sz="1867" dirty="0"/>
              <a:t>( 1 ); </a:t>
            </a:r>
          </a:p>
          <a:p>
            <a:pPr>
              <a:spcBef>
                <a:spcPts val="0"/>
              </a:spcBef>
              <a:buNone/>
            </a:pPr>
            <a:r>
              <a:rPr lang="en-US" altLang="zh-CN" sz="1867" dirty="0" err="1"/>
              <a:t>int</a:t>
            </a:r>
            <a:r>
              <a:rPr lang="en-US" altLang="zh-CN" sz="1867" dirty="0"/>
              <a:t> main()</a:t>
            </a:r>
          </a:p>
          <a:p>
            <a:pPr>
              <a:spcBef>
                <a:spcPts val="0"/>
              </a:spcBef>
              <a:buNone/>
            </a:pPr>
            <a:r>
              <a:rPr lang="en-US" altLang="zh-CN" sz="1867" dirty="0"/>
              <a:t>{  </a:t>
            </a:r>
            <a:r>
              <a:rPr lang="en-US" altLang="zh-CN" sz="1867" dirty="0" err="1"/>
              <a:t>cout</a:t>
            </a:r>
            <a:r>
              <a:rPr lang="en-US" altLang="zh-CN" sz="1867" dirty="0"/>
              <a:t> &lt;&lt; "\</a:t>
            </a:r>
            <a:r>
              <a:rPr lang="en-US" altLang="zh-CN" sz="1867" dirty="0" err="1"/>
              <a:t>nMAIN</a:t>
            </a:r>
            <a:r>
              <a:rPr lang="en-US" altLang="zh-CN" sz="1867" dirty="0"/>
              <a:t> FUNCTION: EXECUTION BEGINS" &lt;&lt; </a:t>
            </a:r>
            <a:r>
              <a:rPr lang="en-US" altLang="zh-CN" sz="1867" dirty="0" err="1"/>
              <a:t>endl</a:t>
            </a:r>
            <a:r>
              <a:rPr lang="en-US" altLang="zh-CN" sz="1867" dirty="0"/>
              <a:t>;</a:t>
            </a:r>
          </a:p>
          <a:p>
            <a:pPr>
              <a:spcBef>
                <a:spcPts val="0"/>
              </a:spcBef>
              <a:buNone/>
            </a:pPr>
            <a:r>
              <a:rPr lang="en-US" altLang="zh-CN" sz="1867" dirty="0"/>
              <a:t>   </a:t>
            </a:r>
            <a:r>
              <a:rPr lang="en-US" altLang="zh-CN" sz="1867" dirty="0" err="1"/>
              <a:t>CreateAndDestroy</a:t>
            </a:r>
            <a:r>
              <a:rPr lang="en-US" altLang="zh-CN" sz="1867" dirty="0"/>
              <a:t> </a:t>
            </a:r>
            <a:r>
              <a:rPr lang="en-US" altLang="zh-CN" sz="1867" u="sng" dirty="0"/>
              <a:t>second</a:t>
            </a:r>
            <a:r>
              <a:rPr lang="en-US" altLang="zh-CN" sz="1867" dirty="0"/>
              <a:t>( 2);</a:t>
            </a:r>
          </a:p>
          <a:p>
            <a:pPr>
              <a:spcBef>
                <a:spcPts val="0"/>
              </a:spcBef>
              <a:buNone/>
            </a:pPr>
            <a:r>
              <a:rPr lang="en-US" altLang="zh-CN" sz="1867" dirty="0"/>
              <a:t>   static </a:t>
            </a:r>
            <a:r>
              <a:rPr lang="en-US" altLang="zh-CN" sz="1867" dirty="0" err="1"/>
              <a:t>CreateAndDestroy</a:t>
            </a:r>
            <a:r>
              <a:rPr lang="en-US" altLang="zh-CN" sz="1867" u="sng" dirty="0"/>
              <a:t> third</a:t>
            </a:r>
            <a:r>
              <a:rPr lang="en-US" altLang="zh-CN" sz="1867" dirty="0"/>
              <a:t>( 3);</a:t>
            </a:r>
          </a:p>
          <a:p>
            <a:pPr>
              <a:spcBef>
                <a:spcPts val="0"/>
              </a:spcBef>
              <a:buNone/>
            </a:pPr>
            <a:r>
              <a:rPr lang="en-US" altLang="zh-CN" sz="1867" dirty="0"/>
              <a:t>   </a:t>
            </a:r>
          </a:p>
          <a:p>
            <a:pPr>
              <a:spcBef>
                <a:spcPts val="0"/>
              </a:spcBef>
              <a:buNone/>
            </a:pPr>
            <a:r>
              <a:rPr lang="en-US" altLang="zh-CN" sz="1867" dirty="0"/>
              <a:t>   </a:t>
            </a:r>
            <a:r>
              <a:rPr lang="en-US" altLang="zh-CN" sz="1867" u="sng" dirty="0"/>
              <a:t>create();</a:t>
            </a:r>
            <a:r>
              <a:rPr lang="en-US" altLang="zh-CN" sz="1867" dirty="0"/>
              <a:t> </a:t>
            </a:r>
          </a:p>
          <a:p>
            <a:pPr>
              <a:spcBef>
                <a:spcPts val="0"/>
              </a:spcBef>
              <a:buNone/>
            </a:pPr>
            <a:endParaRPr lang="en-US" altLang="zh-CN" sz="1867" dirty="0"/>
          </a:p>
          <a:p>
            <a:pPr>
              <a:spcBef>
                <a:spcPts val="0"/>
              </a:spcBef>
              <a:buNone/>
            </a:pPr>
            <a:r>
              <a:rPr lang="en-US" altLang="zh-CN" sz="1867" dirty="0"/>
              <a:t>   </a:t>
            </a:r>
            <a:r>
              <a:rPr lang="en-US" altLang="zh-CN" sz="1867" dirty="0" err="1"/>
              <a:t>cout</a:t>
            </a:r>
            <a:r>
              <a:rPr lang="en-US" altLang="zh-CN" sz="1867" dirty="0"/>
              <a:t> &lt;&lt; "\</a:t>
            </a:r>
            <a:r>
              <a:rPr lang="en-US" altLang="zh-CN" sz="1867" dirty="0" err="1"/>
              <a:t>nMAIN</a:t>
            </a:r>
            <a:r>
              <a:rPr lang="en-US" altLang="zh-CN" sz="1867" dirty="0"/>
              <a:t> FUNCTION: EXECUTION RESUMES" &lt;&lt; </a:t>
            </a:r>
            <a:r>
              <a:rPr lang="en-US" altLang="zh-CN" sz="1867" dirty="0" err="1"/>
              <a:t>endl</a:t>
            </a:r>
            <a:r>
              <a:rPr lang="en-US" altLang="zh-CN" sz="1867" dirty="0"/>
              <a:t>;</a:t>
            </a:r>
          </a:p>
          <a:p>
            <a:pPr>
              <a:spcBef>
                <a:spcPts val="0"/>
              </a:spcBef>
              <a:buNone/>
            </a:pPr>
            <a:r>
              <a:rPr lang="en-US" altLang="zh-CN" sz="1867" dirty="0"/>
              <a:t>   </a:t>
            </a:r>
            <a:r>
              <a:rPr lang="en-US" altLang="zh-CN" sz="1867" dirty="0" err="1"/>
              <a:t>CreateAndDestroy</a:t>
            </a:r>
            <a:r>
              <a:rPr lang="en-US" altLang="zh-CN" sz="1867" dirty="0"/>
              <a:t> </a:t>
            </a:r>
            <a:r>
              <a:rPr lang="en-US" altLang="zh-CN" sz="1867" u="sng" dirty="0"/>
              <a:t>fourth</a:t>
            </a:r>
            <a:r>
              <a:rPr lang="en-US" altLang="zh-CN" sz="1867" dirty="0"/>
              <a:t>( 4);</a:t>
            </a:r>
          </a:p>
          <a:p>
            <a:pPr>
              <a:spcBef>
                <a:spcPts val="0"/>
              </a:spcBef>
              <a:buNone/>
            </a:pPr>
            <a:r>
              <a:rPr lang="en-US" altLang="zh-CN" sz="1867" dirty="0"/>
              <a:t>   </a:t>
            </a:r>
            <a:r>
              <a:rPr lang="en-US" altLang="zh-CN" sz="1867" dirty="0" err="1"/>
              <a:t>cout</a:t>
            </a:r>
            <a:r>
              <a:rPr lang="en-US" altLang="zh-CN" sz="1867" dirty="0"/>
              <a:t> &lt;&lt; "\</a:t>
            </a:r>
            <a:r>
              <a:rPr lang="en-US" altLang="zh-CN" sz="1867" dirty="0" err="1"/>
              <a:t>nMAIN</a:t>
            </a:r>
            <a:r>
              <a:rPr lang="en-US" altLang="zh-CN" sz="1867" dirty="0"/>
              <a:t> FUNCTION: EXECUTION ENDS" &lt;&lt; </a:t>
            </a:r>
            <a:r>
              <a:rPr lang="en-US" altLang="zh-CN" sz="1867" dirty="0" err="1"/>
              <a:t>endl</a:t>
            </a:r>
            <a:r>
              <a:rPr lang="en-US" altLang="zh-CN" sz="1867" dirty="0"/>
              <a:t>;</a:t>
            </a:r>
          </a:p>
          <a:p>
            <a:pPr>
              <a:spcBef>
                <a:spcPts val="0"/>
              </a:spcBef>
              <a:buNone/>
            </a:pPr>
            <a:r>
              <a:rPr lang="en-US" altLang="zh-CN" sz="1867" dirty="0"/>
              <a:t>   return 0;</a:t>
            </a:r>
          </a:p>
          <a:p>
            <a:pPr>
              <a:spcBef>
                <a:spcPts val="0"/>
              </a:spcBef>
              <a:buNone/>
            </a:pPr>
            <a:r>
              <a:rPr lang="en-US" altLang="zh-CN" sz="1867" dirty="0"/>
              <a:t>}</a:t>
            </a:r>
          </a:p>
        </p:txBody>
      </p:sp>
      <p:sp>
        <p:nvSpPr>
          <p:cNvPr id="4" name="Rectangle 3"/>
          <p:cNvSpPr txBox="1">
            <a:spLocks noChangeArrowheads="1"/>
          </p:cNvSpPr>
          <p:nvPr/>
        </p:nvSpPr>
        <p:spPr>
          <a:xfrm>
            <a:off x="385238" y="4619625"/>
            <a:ext cx="7990417" cy="2419351"/>
          </a:xfrm>
          <a:prstGeom prst="rect">
            <a:avLst/>
          </a:prstGeom>
        </p:spPr>
        <p:txBody>
          <a:bodyPr vert="horz">
            <a:normAutofit/>
          </a:bodyPr>
          <a:lstStyle/>
          <a:p>
            <a:pPr marL="560818" indent="-512051" defTabSz="1219170">
              <a:buClr>
                <a:schemeClr val="accent1"/>
              </a:buClr>
              <a:buSzPct val="80000"/>
              <a:defRPr/>
            </a:pPr>
            <a:r>
              <a:rPr lang="en-US" altLang="zh-CN" sz="1867" dirty="0">
                <a:latin typeface="微软雅黑" pitchFamily="34" charset="-122"/>
                <a:ea typeface="微软雅黑" pitchFamily="34" charset="-122"/>
              </a:rPr>
              <a:t>void create( void )</a:t>
            </a:r>
          </a:p>
          <a:p>
            <a:pPr marL="560818" indent="-512051" defTabSz="1219170">
              <a:buClr>
                <a:schemeClr val="accent1"/>
              </a:buClr>
              <a:buSzPct val="80000"/>
              <a:defRPr/>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a:t>
            </a:r>
            <a:r>
              <a:rPr lang="en-US" altLang="zh-CN" sz="1867" dirty="0" err="1">
                <a:latin typeface="微软雅黑" pitchFamily="34" charset="-122"/>
                <a:ea typeface="微软雅黑" pitchFamily="34" charset="-122"/>
              </a:rPr>
              <a:t>nCREATE</a:t>
            </a:r>
            <a:r>
              <a:rPr lang="en-US" altLang="zh-CN" sz="1867" dirty="0">
                <a:latin typeface="微软雅黑" pitchFamily="34" charset="-122"/>
                <a:ea typeface="微软雅黑" pitchFamily="34" charset="-122"/>
              </a:rPr>
              <a:t> FUNCTION: EXECUTION BEGINS" &lt;&lt; </a:t>
            </a:r>
            <a:r>
              <a:rPr lang="en-US" altLang="zh-CN" sz="1867" dirty="0" err="1">
                <a:latin typeface="微软雅黑" pitchFamily="34" charset="-122"/>
                <a:ea typeface="微软雅黑" pitchFamily="34" charset="-122"/>
              </a:rPr>
              <a:t>endl</a:t>
            </a:r>
            <a:r>
              <a:rPr lang="en-US" altLang="zh-CN" sz="1867" dirty="0">
                <a:latin typeface="微软雅黑" pitchFamily="34" charset="-122"/>
                <a:ea typeface="微软雅黑" pitchFamily="34" charset="-122"/>
              </a:rPr>
              <a:t>;</a:t>
            </a:r>
          </a:p>
          <a:p>
            <a:pPr marL="560818" indent="-512051" defTabSz="1219170">
              <a:buClr>
                <a:schemeClr val="accent1"/>
              </a:buClr>
              <a:buSzPct val="80000"/>
              <a:defRPr/>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CreateAndDestroy</a:t>
            </a:r>
            <a:r>
              <a:rPr lang="en-US" altLang="zh-CN" sz="1867" dirty="0">
                <a:latin typeface="微软雅黑" pitchFamily="34" charset="-122"/>
                <a:ea typeface="微软雅黑" pitchFamily="34" charset="-122"/>
              </a:rPr>
              <a:t> </a:t>
            </a:r>
            <a:r>
              <a:rPr lang="en-US" altLang="zh-CN" sz="1867" u="sng" dirty="0">
                <a:latin typeface="微软雅黑" pitchFamily="34" charset="-122"/>
                <a:ea typeface="微软雅黑" pitchFamily="34" charset="-122"/>
              </a:rPr>
              <a:t>fifth</a:t>
            </a:r>
            <a:r>
              <a:rPr lang="en-US" altLang="zh-CN" sz="1867" dirty="0">
                <a:latin typeface="微软雅黑" pitchFamily="34" charset="-122"/>
                <a:ea typeface="微软雅黑" pitchFamily="34" charset="-122"/>
              </a:rPr>
              <a:t>( 5 );</a:t>
            </a:r>
          </a:p>
          <a:p>
            <a:pPr marL="560818" indent="-512051" defTabSz="1219170">
              <a:buClr>
                <a:schemeClr val="accent1"/>
              </a:buClr>
              <a:buSzPct val="80000"/>
              <a:defRPr/>
            </a:pPr>
            <a:r>
              <a:rPr lang="en-US" altLang="zh-CN" sz="1867" dirty="0">
                <a:latin typeface="微软雅黑" pitchFamily="34" charset="-122"/>
                <a:ea typeface="微软雅黑" pitchFamily="34" charset="-122"/>
              </a:rPr>
              <a:t>   static </a:t>
            </a:r>
            <a:r>
              <a:rPr lang="en-US" altLang="zh-CN" sz="1867" dirty="0" err="1">
                <a:latin typeface="微软雅黑" pitchFamily="34" charset="-122"/>
                <a:ea typeface="微软雅黑" pitchFamily="34" charset="-122"/>
              </a:rPr>
              <a:t>CreateAndDestroy</a:t>
            </a:r>
            <a:r>
              <a:rPr lang="en-US" altLang="zh-CN" sz="1867" dirty="0">
                <a:latin typeface="微软雅黑" pitchFamily="34" charset="-122"/>
                <a:ea typeface="微软雅黑" pitchFamily="34" charset="-122"/>
              </a:rPr>
              <a:t> </a:t>
            </a:r>
            <a:r>
              <a:rPr lang="en-US" altLang="zh-CN" sz="1867" u="sng" dirty="0">
                <a:latin typeface="微软雅黑" pitchFamily="34" charset="-122"/>
                <a:ea typeface="微软雅黑" pitchFamily="34" charset="-122"/>
              </a:rPr>
              <a:t>sixth</a:t>
            </a:r>
            <a:r>
              <a:rPr lang="en-US" altLang="zh-CN" sz="1867" dirty="0">
                <a:latin typeface="微软雅黑" pitchFamily="34" charset="-122"/>
                <a:ea typeface="微软雅黑" pitchFamily="34" charset="-122"/>
              </a:rPr>
              <a:t>( 6 );</a:t>
            </a:r>
          </a:p>
          <a:p>
            <a:pPr marL="560818" indent="-512051" defTabSz="1219170">
              <a:buClr>
                <a:schemeClr val="accent1"/>
              </a:buClr>
              <a:buSzPct val="80000"/>
              <a:defRPr/>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CreateAndDestroy</a:t>
            </a:r>
            <a:r>
              <a:rPr lang="en-US" altLang="zh-CN" sz="1867" dirty="0">
                <a:latin typeface="微软雅黑" pitchFamily="34" charset="-122"/>
                <a:ea typeface="微软雅黑" pitchFamily="34" charset="-122"/>
              </a:rPr>
              <a:t> </a:t>
            </a:r>
            <a:r>
              <a:rPr lang="en-US" altLang="zh-CN" sz="1867" u="sng" dirty="0">
                <a:latin typeface="微软雅黑" pitchFamily="34" charset="-122"/>
                <a:ea typeface="微软雅黑" pitchFamily="34" charset="-122"/>
              </a:rPr>
              <a:t>seventh</a:t>
            </a:r>
            <a:r>
              <a:rPr lang="en-US" altLang="zh-CN" sz="1867" dirty="0">
                <a:latin typeface="微软雅黑" pitchFamily="34" charset="-122"/>
                <a:ea typeface="微软雅黑" pitchFamily="34" charset="-122"/>
              </a:rPr>
              <a:t>( 7 );</a:t>
            </a:r>
          </a:p>
          <a:p>
            <a:pPr marL="560818" indent="-512051" defTabSz="1219170">
              <a:buClr>
                <a:schemeClr val="accent1"/>
              </a:buClr>
              <a:buSzPct val="80000"/>
              <a:defRPr/>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a:t>
            </a:r>
            <a:r>
              <a:rPr lang="en-US" altLang="zh-CN" sz="1867" dirty="0" err="1">
                <a:latin typeface="微软雅黑" pitchFamily="34" charset="-122"/>
                <a:ea typeface="微软雅黑" pitchFamily="34" charset="-122"/>
              </a:rPr>
              <a:t>nCREATE</a:t>
            </a:r>
            <a:r>
              <a:rPr lang="en-US" altLang="zh-CN" sz="1867" dirty="0">
                <a:latin typeface="微软雅黑" pitchFamily="34" charset="-122"/>
                <a:ea typeface="微软雅黑" pitchFamily="34" charset="-122"/>
              </a:rPr>
              <a:t> FUNCTION: EXECUTION ENDS" &lt;&lt; </a:t>
            </a:r>
            <a:r>
              <a:rPr lang="en-US" altLang="zh-CN" sz="1867" dirty="0" err="1">
                <a:latin typeface="微软雅黑" pitchFamily="34" charset="-122"/>
                <a:ea typeface="微软雅黑" pitchFamily="34" charset="-122"/>
              </a:rPr>
              <a:t>endl</a:t>
            </a:r>
            <a:r>
              <a:rPr lang="en-US" altLang="zh-CN" sz="1867" dirty="0">
                <a:latin typeface="微软雅黑" pitchFamily="34" charset="-122"/>
                <a:ea typeface="微软雅黑" pitchFamily="34" charset="-122"/>
              </a:rPr>
              <a:t>;</a:t>
            </a:r>
          </a:p>
          <a:p>
            <a:pPr marL="560818" indent="-512051" defTabSz="1219170">
              <a:buClr>
                <a:schemeClr val="accent1"/>
              </a:buClr>
              <a:buSzPct val="80000"/>
              <a:defRPr/>
            </a:pPr>
            <a:r>
              <a:rPr lang="en-US" altLang="zh-CN" sz="1867" dirty="0">
                <a:latin typeface="微软雅黑" pitchFamily="34" charset="-122"/>
                <a:ea typeface="微软雅黑" pitchFamily="34" charset="-122"/>
              </a:rPr>
              <a:t>}</a:t>
            </a:r>
          </a:p>
        </p:txBody>
      </p:sp>
      <p:sp>
        <p:nvSpPr>
          <p:cNvPr id="5" name="Rectangle 4"/>
          <p:cNvSpPr>
            <a:spLocks noChangeArrowheads="1"/>
          </p:cNvSpPr>
          <p:nvPr/>
        </p:nvSpPr>
        <p:spPr bwMode="auto">
          <a:xfrm>
            <a:off x="9010650" y="742951"/>
            <a:ext cx="2133601" cy="6068483"/>
          </a:xfrm>
          <a:prstGeom prst="rect">
            <a:avLst/>
          </a:prstGeom>
          <a:noFill/>
          <a:ln w="9525">
            <a:noFill/>
            <a:miter lim="800000"/>
            <a:headEnd/>
            <a:tailEnd/>
          </a:ln>
          <a:effectLst/>
        </p:spPr>
        <p:txBody>
          <a:bodyPr lIns="122767" tIns="61384" rIns="122767" bIns="61384" anchor="ctr"/>
          <a:lstStyle/>
          <a:p>
            <a:pPr>
              <a:defRPr/>
            </a:pPr>
            <a:r>
              <a:rPr lang="en-US" altLang="zh-CN" sz="1867" dirty="0">
                <a:effectLst>
                  <a:outerShdw blurRad="38100" dist="38100" dir="2700000" algn="tl">
                    <a:srgbClr val="000000"/>
                  </a:outerShdw>
                </a:effectLst>
                <a:latin typeface="微软雅黑" pitchFamily="34" charset="-122"/>
                <a:ea typeface="微软雅黑" pitchFamily="34" charset="-122"/>
              </a:rPr>
              <a:t>1 con</a:t>
            </a:r>
            <a:br>
              <a:rPr lang="en-US" altLang="zh-CN" sz="1867" dirty="0">
                <a:effectLst>
                  <a:outerShdw blurRad="38100" dist="38100" dir="2700000" algn="tl">
                    <a:srgbClr val="000000"/>
                  </a:outerShdw>
                </a:effectLst>
                <a:latin typeface="微软雅黑" pitchFamily="34" charset="-122"/>
                <a:ea typeface="微软雅黑" pitchFamily="34" charset="-122"/>
              </a:rPr>
            </a:br>
            <a:r>
              <a:rPr lang="en-US" altLang="zh-CN" sz="1867" dirty="0">
                <a:effectLst>
                  <a:outerShdw blurRad="38100" dist="38100" dir="2700000" algn="tl">
                    <a:srgbClr val="000000"/>
                  </a:outerShdw>
                </a:effectLst>
                <a:latin typeface="微软雅黑" pitchFamily="34" charset="-122"/>
                <a:ea typeface="微软雅黑" pitchFamily="34" charset="-122"/>
              </a:rPr>
              <a:t>MAIN…</a:t>
            </a:r>
            <a:br>
              <a:rPr lang="en-US" altLang="zh-CN" sz="1867" dirty="0">
                <a:effectLst>
                  <a:outerShdw blurRad="38100" dist="38100" dir="2700000" algn="tl">
                    <a:srgbClr val="000000"/>
                  </a:outerShdw>
                </a:effectLst>
                <a:latin typeface="微软雅黑" pitchFamily="34" charset="-122"/>
                <a:ea typeface="微软雅黑" pitchFamily="34" charset="-122"/>
              </a:rPr>
            </a:br>
            <a:r>
              <a:rPr lang="en-US" altLang="zh-CN" sz="1867" dirty="0">
                <a:effectLst>
                  <a:outerShdw blurRad="38100" dist="38100" dir="2700000" algn="tl">
                    <a:srgbClr val="000000"/>
                  </a:outerShdw>
                </a:effectLst>
                <a:latin typeface="微软雅黑" pitchFamily="34" charset="-122"/>
                <a:ea typeface="微软雅黑" pitchFamily="34" charset="-122"/>
              </a:rPr>
              <a:t>2 con</a:t>
            </a:r>
            <a:br>
              <a:rPr lang="en-US" altLang="zh-CN" sz="1867" dirty="0">
                <a:effectLst>
                  <a:outerShdw blurRad="38100" dist="38100" dir="2700000" algn="tl">
                    <a:srgbClr val="000000"/>
                  </a:outerShdw>
                </a:effectLst>
                <a:latin typeface="微软雅黑" pitchFamily="34" charset="-122"/>
                <a:ea typeface="微软雅黑" pitchFamily="34" charset="-122"/>
              </a:rPr>
            </a:br>
            <a:r>
              <a:rPr lang="en-US" altLang="zh-CN" sz="1867" dirty="0">
                <a:effectLst>
                  <a:outerShdw blurRad="38100" dist="38100" dir="2700000" algn="tl">
                    <a:srgbClr val="000000"/>
                  </a:outerShdw>
                </a:effectLst>
                <a:latin typeface="微软雅黑" pitchFamily="34" charset="-122"/>
                <a:ea typeface="微软雅黑" pitchFamily="34" charset="-122"/>
              </a:rPr>
              <a:t>3 con</a:t>
            </a:r>
            <a:br>
              <a:rPr lang="en-US" altLang="zh-CN" sz="1867" dirty="0">
                <a:effectLst>
                  <a:outerShdw blurRad="38100" dist="38100" dir="2700000" algn="tl">
                    <a:srgbClr val="000000"/>
                  </a:outerShdw>
                </a:effectLst>
                <a:latin typeface="微软雅黑" pitchFamily="34" charset="-122"/>
                <a:ea typeface="微软雅黑" pitchFamily="34" charset="-122"/>
              </a:rPr>
            </a:br>
            <a:r>
              <a:rPr lang="en-US" altLang="zh-CN" sz="1867" dirty="0">
                <a:effectLst>
                  <a:outerShdw blurRad="38100" dist="38100" dir="2700000" algn="tl">
                    <a:srgbClr val="000000"/>
                  </a:outerShdw>
                </a:effectLst>
                <a:latin typeface="微软雅黑" pitchFamily="34" charset="-122"/>
                <a:ea typeface="微软雅黑" pitchFamily="34" charset="-122"/>
              </a:rPr>
              <a:t>CREATE…BE</a:t>
            </a:r>
            <a:br>
              <a:rPr lang="en-US" altLang="zh-CN" sz="1867" dirty="0">
                <a:effectLst>
                  <a:outerShdw blurRad="38100" dist="38100" dir="2700000" algn="tl">
                    <a:srgbClr val="000000"/>
                  </a:outerShdw>
                </a:effectLst>
                <a:latin typeface="微软雅黑" pitchFamily="34" charset="-122"/>
                <a:ea typeface="微软雅黑" pitchFamily="34" charset="-122"/>
              </a:rPr>
            </a:br>
            <a:r>
              <a:rPr lang="en-US" altLang="zh-CN" sz="1867" dirty="0">
                <a:effectLst>
                  <a:outerShdw blurRad="38100" dist="38100" dir="2700000" algn="tl">
                    <a:srgbClr val="000000"/>
                  </a:outerShdw>
                </a:effectLst>
                <a:latin typeface="微软雅黑" pitchFamily="34" charset="-122"/>
                <a:ea typeface="微软雅黑" pitchFamily="34" charset="-122"/>
              </a:rPr>
              <a:t>5 con</a:t>
            </a:r>
            <a:br>
              <a:rPr lang="en-US" altLang="zh-CN" sz="1867" dirty="0">
                <a:effectLst>
                  <a:outerShdw blurRad="38100" dist="38100" dir="2700000" algn="tl">
                    <a:srgbClr val="000000"/>
                  </a:outerShdw>
                </a:effectLst>
                <a:latin typeface="微软雅黑" pitchFamily="34" charset="-122"/>
                <a:ea typeface="微软雅黑" pitchFamily="34" charset="-122"/>
              </a:rPr>
            </a:br>
            <a:r>
              <a:rPr lang="en-US" altLang="zh-CN" sz="1867" dirty="0">
                <a:effectLst>
                  <a:outerShdw blurRad="38100" dist="38100" dir="2700000" algn="tl">
                    <a:srgbClr val="000000"/>
                  </a:outerShdw>
                </a:effectLst>
                <a:latin typeface="微软雅黑" pitchFamily="34" charset="-122"/>
                <a:ea typeface="微软雅黑" pitchFamily="34" charset="-122"/>
              </a:rPr>
              <a:t>6 con</a:t>
            </a:r>
            <a:br>
              <a:rPr lang="en-US" altLang="zh-CN" sz="1867" dirty="0">
                <a:effectLst>
                  <a:outerShdw blurRad="38100" dist="38100" dir="2700000" algn="tl">
                    <a:srgbClr val="000000"/>
                  </a:outerShdw>
                </a:effectLst>
                <a:latin typeface="微软雅黑" pitchFamily="34" charset="-122"/>
                <a:ea typeface="微软雅黑" pitchFamily="34" charset="-122"/>
              </a:rPr>
            </a:br>
            <a:r>
              <a:rPr lang="en-US" altLang="zh-CN" sz="1867" dirty="0">
                <a:effectLst>
                  <a:outerShdw blurRad="38100" dist="38100" dir="2700000" algn="tl">
                    <a:srgbClr val="000000"/>
                  </a:outerShdw>
                </a:effectLst>
                <a:latin typeface="微软雅黑" pitchFamily="34" charset="-122"/>
                <a:ea typeface="微软雅黑" pitchFamily="34" charset="-122"/>
              </a:rPr>
              <a:t>7 con</a:t>
            </a:r>
            <a:br>
              <a:rPr lang="en-US" altLang="zh-CN" sz="1867" dirty="0">
                <a:effectLst>
                  <a:outerShdw blurRad="38100" dist="38100" dir="2700000" algn="tl">
                    <a:srgbClr val="000000"/>
                  </a:outerShdw>
                </a:effectLst>
                <a:latin typeface="微软雅黑" pitchFamily="34" charset="-122"/>
                <a:ea typeface="微软雅黑" pitchFamily="34" charset="-122"/>
              </a:rPr>
            </a:br>
            <a:r>
              <a:rPr lang="en-US" altLang="zh-CN" sz="1867" dirty="0">
                <a:effectLst>
                  <a:outerShdw blurRad="38100" dist="38100" dir="2700000" algn="tl">
                    <a:srgbClr val="000000"/>
                  </a:outerShdw>
                </a:effectLst>
                <a:latin typeface="微软雅黑" pitchFamily="34" charset="-122"/>
                <a:ea typeface="微软雅黑" pitchFamily="34" charset="-122"/>
              </a:rPr>
              <a:t>CREATE…END</a:t>
            </a:r>
            <a:br>
              <a:rPr lang="en-US" altLang="zh-CN" sz="1867" dirty="0">
                <a:effectLst>
                  <a:outerShdw blurRad="38100" dist="38100" dir="2700000" algn="tl">
                    <a:srgbClr val="000000"/>
                  </a:outerShdw>
                </a:effectLst>
                <a:latin typeface="微软雅黑" pitchFamily="34" charset="-122"/>
                <a:ea typeface="微软雅黑" pitchFamily="34" charset="-122"/>
              </a:rPr>
            </a:br>
            <a:r>
              <a:rPr lang="en-US" altLang="zh-CN" sz="1867" dirty="0">
                <a:effectLst>
                  <a:outerShdw blurRad="38100" dist="38100" dir="2700000" algn="tl">
                    <a:srgbClr val="000000"/>
                  </a:outerShdw>
                </a:effectLst>
                <a:latin typeface="微软雅黑" pitchFamily="34" charset="-122"/>
                <a:ea typeface="微软雅黑" pitchFamily="34" charset="-122"/>
              </a:rPr>
              <a:t>7 de</a:t>
            </a:r>
            <a:br>
              <a:rPr lang="en-US" altLang="zh-CN" sz="1867" dirty="0">
                <a:effectLst>
                  <a:outerShdw blurRad="38100" dist="38100" dir="2700000" algn="tl">
                    <a:srgbClr val="000000"/>
                  </a:outerShdw>
                </a:effectLst>
                <a:latin typeface="微软雅黑" pitchFamily="34" charset="-122"/>
                <a:ea typeface="微软雅黑" pitchFamily="34" charset="-122"/>
              </a:rPr>
            </a:br>
            <a:r>
              <a:rPr lang="en-US" altLang="zh-CN" sz="1867" dirty="0">
                <a:effectLst>
                  <a:outerShdw blurRad="38100" dist="38100" dir="2700000" algn="tl">
                    <a:srgbClr val="000000"/>
                  </a:outerShdw>
                </a:effectLst>
                <a:latin typeface="微软雅黑" pitchFamily="34" charset="-122"/>
                <a:ea typeface="微软雅黑" pitchFamily="34" charset="-122"/>
              </a:rPr>
              <a:t>5 de</a:t>
            </a:r>
            <a:br>
              <a:rPr lang="en-US" altLang="zh-CN" sz="1867" dirty="0">
                <a:effectLst>
                  <a:outerShdw blurRad="38100" dist="38100" dir="2700000" algn="tl">
                    <a:srgbClr val="000000"/>
                  </a:outerShdw>
                </a:effectLst>
                <a:latin typeface="微软雅黑" pitchFamily="34" charset="-122"/>
                <a:ea typeface="微软雅黑" pitchFamily="34" charset="-122"/>
              </a:rPr>
            </a:br>
            <a:r>
              <a:rPr lang="en-US" altLang="zh-CN" sz="1867" dirty="0">
                <a:effectLst>
                  <a:outerShdw blurRad="38100" dist="38100" dir="2700000" algn="tl">
                    <a:srgbClr val="000000"/>
                  </a:outerShdw>
                </a:effectLst>
                <a:latin typeface="微软雅黑" pitchFamily="34" charset="-122"/>
                <a:ea typeface="微软雅黑" pitchFamily="34" charset="-122"/>
              </a:rPr>
              <a:t>MAIN…RE</a:t>
            </a:r>
            <a:br>
              <a:rPr lang="en-US" altLang="zh-CN" sz="1867" dirty="0">
                <a:effectLst>
                  <a:outerShdw blurRad="38100" dist="38100" dir="2700000" algn="tl">
                    <a:srgbClr val="000000"/>
                  </a:outerShdw>
                </a:effectLst>
                <a:latin typeface="微软雅黑" pitchFamily="34" charset="-122"/>
                <a:ea typeface="微软雅黑" pitchFamily="34" charset="-122"/>
              </a:rPr>
            </a:br>
            <a:r>
              <a:rPr lang="en-US" altLang="zh-CN" sz="1867" dirty="0">
                <a:effectLst>
                  <a:outerShdw blurRad="38100" dist="38100" dir="2700000" algn="tl">
                    <a:srgbClr val="000000"/>
                  </a:outerShdw>
                </a:effectLst>
                <a:latin typeface="微软雅黑" pitchFamily="34" charset="-122"/>
                <a:ea typeface="微软雅黑" pitchFamily="34" charset="-122"/>
              </a:rPr>
              <a:t>4 con</a:t>
            </a:r>
            <a:br>
              <a:rPr lang="en-US" altLang="zh-CN" sz="1867" dirty="0">
                <a:effectLst>
                  <a:outerShdw blurRad="38100" dist="38100" dir="2700000" algn="tl">
                    <a:srgbClr val="000000"/>
                  </a:outerShdw>
                </a:effectLst>
                <a:latin typeface="微软雅黑" pitchFamily="34" charset="-122"/>
                <a:ea typeface="微软雅黑" pitchFamily="34" charset="-122"/>
              </a:rPr>
            </a:br>
            <a:r>
              <a:rPr lang="en-US" altLang="zh-CN" sz="1867" dirty="0">
                <a:effectLst>
                  <a:outerShdw blurRad="38100" dist="38100" dir="2700000" algn="tl">
                    <a:srgbClr val="000000"/>
                  </a:outerShdw>
                </a:effectLst>
                <a:latin typeface="微软雅黑" pitchFamily="34" charset="-122"/>
                <a:ea typeface="微软雅黑" pitchFamily="34" charset="-122"/>
              </a:rPr>
              <a:t>MAIN…END</a:t>
            </a:r>
            <a:br>
              <a:rPr lang="en-US" altLang="zh-CN" sz="1867" dirty="0">
                <a:effectLst>
                  <a:outerShdw blurRad="38100" dist="38100" dir="2700000" algn="tl">
                    <a:srgbClr val="000000"/>
                  </a:outerShdw>
                </a:effectLst>
                <a:latin typeface="微软雅黑" pitchFamily="34" charset="-122"/>
                <a:ea typeface="微软雅黑" pitchFamily="34" charset="-122"/>
              </a:rPr>
            </a:br>
            <a:r>
              <a:rPr lang="en-US" altLang="zh-CN" sz="1867" dirty="0">
                <a:effectLst>
                  <a:outerShdw blurRad="38100" dist="38100" dir="2700000" algn="tl">
                    <a:srgbClr val="000000"/>
                  </a:outerShdw>
                </a:effectLst>
                <a:latin typeface="微软雅黑" pitchFamily="34" charset="-122"/>
                <a:ea typeface="微软雅黑" pitchFamily="34" charset="-122"/>
              </a:rPr>
              <a:t>4 de</a:t>
            </a:r>
            <a:br>
              <a:rPr lang="en-US" altLang="zh-CN" sz="1867" dirty="0">
                <a:effectLst>
                  <a:outerShdw blurRad="38100" dist="38100" dir="2700000" algn="tl">
                    <a:srgbClr val="000000"/>
                  </a:outerShdw>
                </a:effectLst>
                <a:latin typeface="微软雅黑" pitchFamily="34" charset="-122"/>
                <a:ea typeface="微软雅黑" pitchFamily="34" charset="-122"/>
              </a:rPr>
            </a:br>
            <a:r>
              <a:rPr lang="en-US" altLang="zh-CN" sz="1867" dirty="0">
                <a:effectLst>
                  <a:outerShdw blurRad="38100" dist="38100" dir="2700000" algn="tl">
                    <a:srgbClr val="000000"/>
                  </a:outerShdw>
                </a:effectLst>
                <a:latin typeface="微软雅黑" pitchFamily="34" charset="-122"/>
                <a:ea typeface="微软雅黑" pitchFamily="34" charset="-122"/>
              </a:rPr>
              <a:t>2 de</a:t>
            </a:r>
            <a:br>
              <a:rPr lang="en-US" altLang="zh-CN" sz="1867" dirty="0">
                <a:effectLst>
                  <a:outerShdw blurRad="38100" dist="38100" dir="2700000" algn="tl">
                    <a:srgbClr val="000000"/>
                  </a:outerShdw>
                </a:effectLst>
                <a:latin typeface="微软雅黑" pitchFamily="34" charset="-122"/>
                <a:ea typeface="微软雅黑" pitchFamily="34" charset="-122"/>
              </a:rPr>
            </a:br>
            <a:r>
              <a:rPr lang="en-US" altLang="zh-CN" sz="1867" dirty="0">
                <a:effectLst>
                  <a:outerShdw blurRad="38100" dist="38100" dir="2700000" algn="tl">
                    <a:srgbClr val="000000"/>
                  </a:outerShdw>
                </a:effectLst>
                <a:latin typeface="微软雅黑" pitchFamily="34" charset="-122"/>
                <a:ea typeface="微软雅黑" pitchFamily="34" charset="-122"/>
              </a:rPr>
              <a:t>6 de</a:t>
            </a:r>
            <a:br>
              <a:rPr lang="en-US" altLang="zh-CN" sz="1867" dirty="0">
                <a:effectLst>
                  <a:outerShdw blurRad="38100" dist="38100" dir="2700000" algn="tl">
                    <a:srgbClr val="000000"/>
                  </a:outerShdw>
                </a:effectLst>
                <a:latin typeface="微软雅黑" pitchFamily="34" charset="-122"/>
                <a:ea typeface="微软雅黑" pitchFamily="34" charset="-122"/>
              </a:rPr>
            </a:br>
            <a:r>
              <a:rPr lang="en-US" altLang="zh-CN" sz="1867" dirty="0">
                <a:effectLst>
                  <a:outerShdw blurRad="38100" dist="38100" dir="2700000" algn="tl">
                    <a:srgbClr val="000000"/>
                  </a:outerShdw>
                </a:effectLst>
                <a:latin typeface="微软雅黑" pitchFamily="34" charset="-122"/>
                <a:ea typeface="微软雅黑" pitchFamily="34" charset="-122"/>
              </a:rPr>
              <a:t>3 de</a:t>
            </a:r>
            <a:br>
              <a:rPr lang="en-US" altLang="zh-CN" sz="1867" dirty="0">
                <a:effectLst>
                  <a:outerShdw blurRad="38100" dist="38100" dir="2700000" algn="tl">
                    <a:srgbClr val="000000"/>
                  </a:outerShdw>
                </a:effectLst>
                <a:latin typeface="微软雅黑" pitchFamily="34" charset="-122"/>
                <a:ea typeface="微软雅黑" pitchFamily="34" charset="-122"/>
              </a:rPr>
            </a:br>
            <a:r>
              <a:rPr lang="en-US" altLang="zh-CN" sz="1867" dirty="0">
                <a:effectLst>
                  <a:outerShdw blurRad="38100" dist="38100" dir="2700000" algn="tl">
                    <a:srgbClr val="000000"/>
                  </a:outerShdw>
                </a:effectLst>
                <a:latin typeface="微软雅黑" pitchFamily="34" charset="-122"/>
                <a:ea typeface="微软雅黑" pitchFamily="34" charset="-122"/>
              </a:rPr>
              <a:t>1 de</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9395" name="Rectangle 3"/>
          <p:cNvSpPr>
            <a:spLocks noGrp="1" noChangeArrowheads="1"/>
          </p:cNvSpPr>
          <p:nvPr>
            <p:ph type="title"/>
          </p:nvPr>
        </p:nvSpPr>
        <p:spPr>
          <a:xfrm>
            <a:off x="8681298" y="3342111"/>
            <a:ext cx="8643848" cy="480131"/>
          </a:xfrm>
        </p:spPr>
        <p:txBody>
          <a:bodyPr>
            <a:normAutofit fontScale="90000"/>
          </a:bodyPr>
          <a:lstStyle/>
          <a:p>
            <a:pPr algn="l" eaLnBrk="1" hangingPunct="1">
              <a:lnSpc>
                <a:spcPct val="110000"/>
              </a:lnSpc>
              <a:defRPr/>
            </a:pPr>
            <a:r>
              <a:rPr lang="en-US" altLang="zh-CN" sz="1867" dirty="0"/>
              <a:t>CREATE…BE</a:t>
            </a:r>
            <a:br>
              <a:rPr lang="en-US" altLang="zh-CN" sz="1867" dirty="0"/>
            </a:br>
            <a:r>
              <a:rPr lang="en-US" altLang="zh-CN" sz="1867" dirty="0"/>
              <a:t>5 con</a:t>
            </a:r>
            <a:br>
              <a:rPr lang="en-US" altLang="zh-CN" sz="1867" dirty="0"/>
            </a:br>
            <a:r>
              <a:rPr lang="en-US" altLang="zh-CN" sz="1867" dirty="0"/>
              <a:t>6 con</a:t>
            </a:r>
            <a:br>
              <a:rPr lang="en-US" altLang="zh-CN" sz="1867" dirty="0"/>
            </a:br>
            <a:r>
              <a:rPr lang="en-US" altLang="zh-CN" sz="1867" dirty="0"/>
              <a:t>7 con</a:t>
            </a:r>
            <a:br>
              <a:rPr lang="en-US" altLang="zh-CN" sz="1867" dirty="0"/>
            </a:br>
            <a:r>
              <a:rPr lang="en-US" altLang="zh-CN" sz="1867" dirty="0"/>
              <a:t>CREATE…END</a:t>
            </a:r>
            <a:br>
              <a:rPr lang="en-US" altLang="zh-CN" sz="1867" dirty="0"/>
            </a:br>
            <a:r>
              <a:rPr lang="en-US" altLang="zh-CN" sz="1867" dirty="0"/>
              <a:t>7 de</a:t>
            </a:r>
            <a:br>
              <a:rPr lang="en-US" altLang="zh-CN" sz="1867" dirty="0"/>
            </a:br>
            <a:r>
              <a:rPr lang="en-US" altLang="zh-CN" sz="1867" dirty="0"/>
              <a:t>5 de</a:t>
            </a:r>
            <a:br>
              <a:rPr lang="en-US" altLang="zh-CN" sz="1867" dirty="0"/>
            </a:br>
            <a:r>
              <a:rPr lang="en-US" altLang="zh-CN" sz="1867" dirty="0"/>
              <a:t>CREATE…BE</a:t>
            </a:r>
            <a:br>
              <a:rPr lang="en-US" altLang="zh-CN" sz="1867" dirty="0"/>
            </a:br>
            <a:r>
              <a:rPr lang="en-US" altLang="zh-CN" sz="1867" dirty="0"/>
              <a:t>5 con</a:t>
            </a:r>
            <a:br>
              <a:rPr lang="en-US" altLang="zh-CN" sz="1867" dirty="0"/>
            </a:br>
            <a:r>
              <a:rPr lang="en-US" altLang="zh-CN" sz="1867" dirty="0"/>
              <a:t>7 con</a:t>
            </a:r>
            <a:br>
              <a:rPr lang="en-US" altLang="zh-CN" sz="1867" dirty="0"/>
            </a:br>
            <a:r>
              <a:rPr lang="en-US" altLang="zh-CN" sz="1867" dirty="0"/>
              <a:t>CREATE…END</a:t>
            </a:r>
            <a:br>
              <a:rPr lang="en-US" altLang="zh-CN" sz="1867" dirty="0"/>
            </a:br>
            <a:r>
              <a:rPr lang="en-US" altLang="zh-CN" sz="1867" dirty="0"/>
              <a:t>7 de</a:t>
            </a:r>
            <a:br>
              <a:rPr lang="en-US" altLang="zh-CN" sz="1867" dirty="0"/>
            </a:br>
            <a:r>
              <a:rPr lang="en-US" altLang="zh-CN" sz="1867" dirty="0"/>
              <a:t>5 de</a:t>
            </a:r>
            <a:br>
              <a:rPr lang="en-US" altLang="zh-CN" sz="1867" dirty="0"/>
            </a:br>
            <a:r>
              <a:rPr lang="en-US" altLang="zh-CN" sz="1867" dirty="0"/>
              <a:t>6 de</a:t>
            </a:r>
          </a:p>
        </p:txBody>
      </p:sp>
      <p:sp>
        <p:nvSpPr>
          <p:cNvPr id="94210" name="Rectangle 2"/>
          <p:cNvSpPr>
            <a:spLocks noGrp="1" noChangeArrowheads="1"/>
          </p:cNvSpPr>
          <p:nvPr>
            <p:ph idx="4294967295"/>
          </p:nvPr>
        </p:nvSpPr>
        <p:spPr>
          <a:xfrm>
            <a:off x="472018" y="1218141"/>
            <a:ext cx="8120063" cy="4559512"/>
          </a:xfrm>
          <a:noFill/>
        </p:spPr>
        <p:txBody>
          <a:bodyPr>
            <a:noAutofit/>
          </a:bodyPr>
          <a:lstStyle/>
          <a:p>
            <a:pPr>
              <a:spcBef>
                <a:spcPts val="267"/>
              </a:spcBef>
              <a:buNone/>
            </a:pPr>
            <a:r>
              <a:rPr lang="en-US" altLang="zh-CN" sz="2000" dirty="0"/>
              <a:t>void create( void ); </a:t>
            </a:r>
          </a:p>
          <a:p>
            <a:pPr>
              <a:spcBef>
                <a:spcPts val="267"/>
              </a:spcBef>
              <a:buNone/>
            </a:pPr>
            <a:r>
              <a:rPr lang="en-US" altLang="zh-CN" sz="2000" dirty="0" err="1"/>
              <a:t>int</a:t>
            </a:r>
            <a:r>
              <a:rPr lang="en-US" altLang="zh-CN" sz="2000" dirty="0"/>
              <a:t> main()</a:t>
            </a:r>
          </a:p>
          <a:p>
            <a:pPr>
              <a:spcBef>
                <a:spcPts val="267"/>
              </a:spcBef>
              <a:buNone/>
            </a:pPr>
            <a:r>
              <a:rPr lang="en-US" altLang="zh-CN" sz="2000" dirty="0"/>
              <a:t>{</a:t>
            </a:r>
          </a:p>
          <a:p>
            <a:pPr>
              <a:spcBef>
                <a:spcPts val="267"/>
              </a:spcBef>
              <a:buNone/>
            </a:pPr>
            <a:r>
              <a:rPr lang="en-US" altLang="zh-CN" sz="2000" dirty="0"/>
              <a:t>     create(); </a:t>
            </a:r>
          </a:p>
          <a:p>
            <a:pPr>
              <a:spcBef>
                <a:spcPts val="267"/>
              </a:spcBef>
              <a:buNone/>
            </a:pPr>
            <a:r>
              <a:rPr lang="en-US" altLang="zh-CN" sz="2000" dirty="0"/>
              <a:t>     create(); </a:t>
            </a:r>
          </a:p>
          <a:p>
            <a:pPr>
              <a:spcBef>
                <a:spcPts val="267"/>
              </a:spcBef>
              <a:buNone/>
            </a:pPr>
            <a:r>
              <a:rPr lang="en-US" altLang="zh-CN" sz="2000" dirty="0"/>
              <a:t>     return 0;</a:t>
            </a:r>
          </a:p>
          <a:p>
            <a:pPr>
              <a:spcBef>
                <a:spcPts val="267"/>
              </a:spcBef>
              <a:buNone/>
            </a:pPr>
            <a:r>
              <a:rPr lang="en-US" altLang="zh-CN" sz="2000" dirty="0"/>
              <a:t>}</a:t>
            </a:r>
          </a:p>
          <a:p>
            <a:pPr marL="0" indent="0">
              <a:spcBef>
                <a:spcPts val="267"/>
              </a:spcBef>
              <a:buNone/>
            </a:pPr>
            <a:r>
              <a:rPr lang="en-US" altLang="zh-CN" sz="2000" dirty="0"/>
              <a:t>void create( void )</a:t>
            </a:r>
          </a:p>
          <a:p>
            <a:pPr marL="0" indent="0">
              <a:spcBef>
                <a:spcPts val="267"/>
              </a:spcBef>
              <a:buNone/>
            </a:pPr>
            <a:r>
              <a:rPr lang="en-US" altLang="zh-CN" sz="2000" dirty="0"/>
              <a:t>{ </a:t>
            </a:r>
          </a:p>
          <a:p>
            <a:pPr marL="0" indent="0">
              <a:spcBef>
                <a:spcPts val="267"/>
              </a:spcBef>
              <a:buNone/>
            </a:pPr>
            <a:r>
              <a:rPr lang="en-US" altLang="zh-CN" sz="2000" dirty="0"/>
              <a:t>    </a:t>
            </a:r>
            <a:r>
              <a:rPr lang="en-US" altLang="zh-CN" sz="2000" dirty="0" err="1"/>
              <a:t>cout</a:t>
            </a:r>
            <a:r>
              <a:rPr lang="en-US" altLang="zh-CN" sz="2000" dirty="0"/>
              <a:t> &lt;&lt; "\</a:t>
            </a:r>
            <a:r>
              <a:rPr lang="en-US" altLang="zh-CN" sz="2000" dirty="0" err="1"/>
              <a:t>nCREATE</a:t>
            </a:r>
            <a:r>
              <a:rPr lang="en-US" altLang="zh-CN" sz="2000" dirty="0"/>
              <a:t> FUNCTION: EXECUTION BEGINS" &lt;&lt; </a:t>
            </a:r>
            <a:r>
              <a:rPr lang="en-US" altLang="zh-CN" sz="2000" dirty="0" err="1"/>
              <a:t>endl</a:t>
            </a:r>
            <a:r>
              <a:rPr lang="en-US" altLang="zh-CN" sz="2000" dirty="0"/>
              <a:t>;</a:t>
            </a:r>
          </a:p>
          <a:p>
            <a:pPr marL="0" indent="0">
              <a:spcBef>
                <a:spcPts val="267"/>
              </a:spcBef>
              <a:buNone/>
            </a:pPr>
            <a:r>
              <a:rPr lang="en-US" altLang="zh-CN" sz="2000" dirty="0"/>
              <a:t>    </a:t>
            </a:r>
            <a:r>
              <a:rPr lang="en-US" altLang="zh-CN" sz="2000" dirty="0" err="1"/>
              <a:t>CreateAndDestroy</a:t>
            </a:r>
            <a:r>
              <a:rPr lang="en-US" altLang="zh-CN" sz="2000" dirty="0"/>
              <a:t>   </a:t>
            </a:r>
            <a:r>
              <a:rPr lang="en-US" altLang="zh-CN" sz="2000" u="sng" dirty="0"/>
              <a:t>fifth</a:t>
            </a:r>
            <a:r>
              <a:rPr lang="en-US" altLang="zh-CN" sz="2000" dirty="0"/>
              <a:t>( 5 );</a:t>
            </a:r>
          </a:p>
          <a:p>
            <a:pPr marL="0" indent="0">
              <a:spcBef>
                <a:spcPts val="267"/>
              </a:spcBef>
              <a:buNone/>
            </a:pPr>
            <a:r>
              <a:rPr lang="en-US" altLang="zh-CN" sz="2000" dirty="0"/>
              <a:t>    static </a:t>
            </a:r>
            <a:r>
              <a:rPr lang="en-US" altLang="zh-CN" sz="2000" dirty="0" err="1"/>
              <a:t>CreateAndDestroy</a:t>
            </a:r>
            <a:r>
              <a:rPr lang="en-US" altLang="zh-CN" sz="2000" dirty="0"/>
              <a:t>   </a:t>
            </a:r>
            <a:r>
              <a:rPr lang="en-US" altLang="zh-CN" sz="2000" u="sng" dirty="0"/>
              <a:t>sixth</a:t>
            </a:r>
            <a:r>
              <a:rPr lang="en-US" altLang="zh-CN" sz="2000" dirty="0"/>
              <a:t>( 6 );</a:t>
            </a:r>
          </a:p>
          <a:p>
            <a:pPr marL="0" indent="0">
              <a:spcBef>
                <a:spcPts val="267"/>
              </a:spcBef>
              <a:buNone/>
            </a:pPr>
            <a:r>
              <a:rPr lang="en-US" altLang="zh-CN" sz="2000" dirty="0"/>
              <a:t>    </a:t>
            </a:r>
            <a:r>
              <a:rPr lang="en-US" altLang="zh-CN" sz="2000" dirty="0" err="1"/>
              <a:t>CreateAndDestroy</a:t>
            </a:r>
            <a:r>
              <a:rPr lang="en-US" altLang="zh-CN" sz="2000" dirty="0"/>
              <a:t>    </a:t>
            </a:r>
            <a:r>
              <a:rPr lang="en-US" altLang="zh-CN" sz="2000" u="sng" dirty="0"/>
              <a:t>seventh</a:t>
            </a:r>
            <a:r>
              <a:rPr lang="en-US" altLang="zh-CN" sz="2000" dirty="0"/>
              <a:t>( 7 );</a:t>
            </a:r>
          </a:p>
          <a:p>
            <a:pPr marL="0" indent="0">
              <a:spcBef>
                <a:spcPts val="267"/>
              </a:spcBef>
              <a:buNone/>
            </a:pPr>
            <a:r>
              <a:rPr lang="en-US" altLang="zh-CN" sz="2000" dirty="0"/>
              <a:t>    </a:t>
            </a:r>
            <a:r>
              <a:rPr lang="en-US" altLang="zh-CN" sz="2000" dirty="0" err="1"/>
              <a:t>cout</a:t>
            </a:r>
            <a:r>
              <a:rPr lang="en-US" altLang="zh-CN" sz="2000" dirty="0"/>
              <a:t> &lt;&lt; "\</a:t>
            </a:r>
            <a:r>
              <a:rPr lang="en-US" altLang="zh-CN" sz="2000" dirty="0" err="1"/>
              <a:t>nCREATE</a:t>
            </a:r>
            <a:r>
              <a:rPr lang="en-US" altLang="zh-CN" sz="2000" dirty="0"/>
              <a:t> FUNCTION: EXECUTION ENDS" &lt;&lt; </a:t>
            </a:r>
            <a:r>
              <a:rPr lang="en-US" altLang="zh-CN" sz="2000" dirty="0" err="1"/>
              <a:t>endl</a:t>
            </a:r>
            <a:r>
              <a:rPr lang="en-US" altLang="zh-CN" sz="2000" dirty="0"/>
              <a:t>;</a:t>
            </a:r>
          </a:p>
          <a:p>
            <a:pPr marL="0" indent="0">
              <a:spcBef>
                <a:spcPts val="267"/>
              </a:spcBef>
              <a:buNone/>
            </a:pPr>
            <a:r>
              <a:rPr lang="en-US" altLang="zh-CN" sz="2000" dirty="0"/>
              <a:t>}</a:t>
            </a:r>
          </a:p>
          <a:p>
            <a:pPr>
              <a:spcBef>
                <a:spcPts val="267"/>
              </a:spcBef>
              <a:buNone/>
            </a:pPr>
            <a:endParaRPr lang="en-US" altLang="zh-CN" sz="2000" dirty="0"/>
          </a:p>
        </p:txBody>
      </p:sp>
      <p:sp>
        <p:nvSpPr>
          <p:cNvPr id="94212" name="Text Box 4"/>
          <p:cNvSpPr txBox="1">
            <a:spLocks noChangeArrowheads="1"/>
          </p:cNvSpPr>
          <p:nvPr/>
        </p:nvSpPr>
        <p:spPr bwMode="auto">
          <a:xfrm>
            <a:off x="472018" y="285752"/>
            <a:ext cx="7158567" cy="461665"/>
          </a:xfrm>
          <a:prstGeom prst="rect">
            <a:avLst/>
          </a:prstGeom>
          <a:noFill/>
          <a:ln w="12700" cap="sq" algn="ctr">
            <a:noFill/>
            <a:miter lim="800000"/>
            <a:headEnd type="none" w="sm" len="sm"/>
            <a:tailEnd type="none" w="sm" len="sm"/>
          </a:ln>
        </p:spPr>
        <p:txBody>
          <a:bodyPr>
            <a:spAutoFit/>
          </a:bodyPr>
          <a:lstStyle/>
          <a:p>
            <a:pPr>
              <a:spcBef>
                <a:spcPct val="50000"/>
              </a:spcBef>
            </a:pPr>
            <a:r>
              <a:rPr lang="zh-CN" altLang="en-US" sz="2400" b="1" dirty="0">
                <a:latin typeface="微软雅黑" pitchFamily="34" charset="-122"/>
                <a:ea typeface="微软雅黑" pitchFamily="34" charset="-122"/>
              </a:rPr>
              <a:t>测试静态的局部变量</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93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939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1B0937-193A-2F8E-33D4-6B1936356BB1}"/>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D281616E-B757-039B-93A2-F98491F9FF0F}"/>
              </a:ext>
            </a:extLst>
          </p:cNvPr>
          <p:cNvSpPr>
            <a:spLocks noGrp="1"/>
          </p:cNvSpPr>
          <p:nvPr>
            <p:ph type="title"/>
          </p:nvPr>
        </p:nvSpPr>
        <p:spPr/>
        <p:txBody>
          <a:bodyPr/>
          <a:lstStyle/>
          <a:p>
            <a:r>
              <a:rPr lang="zh-CN" altLang="en-US" sz="3600" dirty="0"/>
              <a:t>特殊成员</a:t>
            </a:r>
          </a:p>
        </p:txBody>
      </p:sp>
      <p:sp>
        <p:nvSpPr>
          <p:cNvPr id="3" name="文本占位符 2">
            <a:extLst>
              <a:ext uri="{FF2B5EF4-FFF2-40B4-BE49-F238E27FC236}">
                <a16:creationId xmlns:a16="http://schemas.microsoft.com/office/drawing/2014/main" id="{9546A204-E30D-6B27-BA27-0D0FC0CE5F67}"/>
              </a:ext>
            </a:extLst>
          </p:cNvPr>
          <p:cNvSpPr>
            <a:spLocks noGrp="1"/>
          </p:cNvSpPr>
          <p:nvPr>
            <p:ph type="body" idx="1"/>
          </p:nvPr>
        </p:nvSpPr>
        <p:spPr/>
        <p:txBody>
          <a:bodyPr/>
          <a:lstStyle/>
          <a:p>
            <a:pPr algn="r"/>
            <a:r>
              <a:rPr lang="en-US" altLang="zh-CN" sz="3200" dirty="0">
                <a:solidFill>
                  <a:srgbClr val="C00000"/>
                </a:solidFill>
              </a:rPr>
              <a:t>C++</a:t>
            </a:r>
            <a:r>
              <a:rPr lang="zh-CN" altLang="en-US" sz="3200" dirty="0">
                <a:solidFill>
                  <a:srgbClr val="C00000"/>
                </a:solidFill>
              </a:rPr>
              <a:t>面向对象设计方法</a:t>
            </a:r>
          </a:p>
        </p:txBody>
      </p:sp>
    </p:spTree>
    <p:extLst>
      <p:ext uri="{BB962C8B-B14F-4D97-AF65-F5344CB8AC3E}">
        <p14:creationId xmlns:p14="http://schemas.microsoft.com/office/powerpoint/2010/main" val="40218642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0418" name="Rectangle 2"/>
          <p:cNvSpPr>
            <a:spLocks noGrp="1" noChangeArrowheads="1"/>
          </p:cNvSpPr>
          <p:nvPr>
            <p:ph type="title"/>
          </p:nvPr>
        </p:nvSpPr>
        <p:spPr/>
        <p:txBody>
          <a:bodyPr>
            <a:noAutofit/>
          </a:bodyPr>
          <a:lstStyle/>
          <a:p>
            <a:pPr eaLnBrk="1" hangingPunct="1">
              <a:defRPr/>
            </a:pPr>
            <a:r>
              <a:rPr lang="en-US" altLang="zh-CN" dirty="0"/>
              <a:t>const</a:t>
            </a:r>
            <a:r>
              <a:rPr lang="zh-CN" altLang="en-US" dirty="0"/>
              <a:t>对象</a:t>
            </a:r>
          </a:p>
        </p:txBody>
      </p:sp>
      <p:sp>
        <p:nvSpPr>
          <p:cNvPr id="96259" name="Rectangle 3"/>
          <p:cNvSpPr>
            <a:spLocks noGrp="1" noChangeArrowheads="1"/>
          </p:cNvSpPr>
          <p:nvPr>
            <p:ph idx="4294967295"/>
          </p:nvPr>
        </p:nvSpPr>
        <p:spPr>
          <a:xfrm>
            <a:off x="819757" y="1432899"/>
            <a:ext cx="4267200" cy="2171700"/>
          </a:xfrm>
        </p:spPr>
        <p:txBody>
          <a:bodyPr/>
          <a:lstStyle/>
          <a:p>
            <a:pPr marL="0" indent="0">
              <a:spcBef>
                <a:spcPts val="800"/>
              </a:spcBef>
              <a:buNone/>
            </a:pPr>
            <a:r>
              <a:rPr lang="en-US" altLang="zh-CN" b="1" dirty="0"/>
              <a:t>const</a:t>
            </a:r>
            <a:r>
              <a:rPr lang="zh-CN" altLang="en-US" b="1" dirty="0"/>
              <a:t>对象</a:t>
            </a:r>
            <a:endParaRPr lang="en-US" altLang="zh-CN" b="1" dirty="0"/>
          </a:p>
          <a:p>
            <a:pPr marL="0" indent="0">
              <a:spcBef>
                <a:spcPts val="800"/>
              </a:spcBef>
              <a:buNone/>
            </a:pPr>
            <a:r>
              <a:rPr lang="zh-CN" altLang="en-US" sz="1867" dirty="0"/>
              <a:t>定义后值不能被修改的对象</a:t>
            </a:r>
            <a:endParaRPr lang="en-US" altLang="zh-CN" sz="1867" dirty="0"/>
          </a:p>
          <a:p>
            <a:pPr marL="0" indent="0">
              <a:spcBef>
                <a:spcPts val="2400"/>
              </a:spcBef>
              <a:buNone/>
            </a:pPr>
            <a:r>
              <a:rPr lang="en-US" altLang="zh-CN" b="1" dirty="0"/>
              <a:t>const</a:t>
            </a:r>
            <a:r>
              <a:rPr lang="zh-CN" altLang="en-US" b="1" dirty="0"/>
              <a:t>对象的定义</a:t>
            </a:r>
          </a:p>
          <a:p>
            <a:pPr marL="0" indent="0">
              <a:spcBef>
                <a:spcPts val="800"/>
              </a:spcBef>
              <a:buNone/>
            </a:pPr>
            <a:r>
              <a:rPr lang="en-US" altLang="zh-CN" sz="1867" dirty="0"/>
              <a:t>const </a:t>
            </a:r>
            <a:r>
              <a:rPr lang="en-US" altLang="zh-CN" sz="1867" dirty="0" err="1"/>
              <a:t>MyClass</a:t>
            </a:r>
            <a:r>
              <a:rPr lang="en-US" altLang="zh-CN" sz="1867" dirty="0"/>
              <a:t> </a:t>
            </a:r>
            <a:r>
              <a:rPr lang="en-US" altLang="zh-CN" sz="1867" dirty="0" err="1"/>
              <a:t>obj</a:t>
            </a:r>
            <a:r>
              <a:rPr lang="zh-CN" altLang="en-US" sz="1867" dirty="0"/>
              <a:t>（参数表）；</a:t>
            </a:r>
          </a:p>
        </p:txBody>
      </p:sp>
      <p:sp>
        <p:nvSpPr>
          <p:cNvPr id="4" name="Rectangle 2"/>
          <p:cNvSpPr txBox="1">
            <a:spLocks noChangeArrowheads="1"/>
          </p:cNvSpPr>
          <p:nvPr/>
        </p:nvSpPr>
        <p:spPr>
          <a:xfrm>
            <a:off x="819757" y="3820448"/>
            <a:ext cx="5181600" cy="645549"/>
          </a:xfrm>
          <a:prstGeom prst="rect">
            <a:avLst/>
          </a:prstGeom>
        </p:spPr>
        <p:txBody>
          <a:bodyPr vert="horz" lIns="60960" rIns="60960" anchor="ctr">
            <a:normAutofit/>
          </a:bodyPr>
          <a:lstStyle/>
          <a:p>
            <a:pPr defTabSz="1219170">
              <a:spcBef>
                <a:spcPct val="0"/>
              </a:spcBef>
              <a:defRPr/>
            </a:pPr>
            <a:r>
              <a:rPr lang="zh-CN" altLang="en-US" sz="2400" b="1" dirty="0">
                <a:latin typeface="微软雅黑" pitchFamily="34" charset="-122"/>
                <a:ea typeface="微软雅黑" pitchFamily="34" charset="-122"/>
                <a:cs typeface="+mj-cs"/>
              </a:rPr>
              <a:t>如何保证数据成员不被修改？？？</a:t>
            </a:r>
          </a:p>
        </p:txBody>
      </p:sp>
      <p:sp>
        <p:nvSpPr>
          <p:cNvPr id="5" name="Rectangle 3"/>
          <p:cNvSpPr txBox="1">
            <a:spLocks noChangeArrowheads="1"/>
          </p:cNvSpPr>
          <p:nvPr/>
        </p:nvSpPr>
        <p:spPr>
          <a:xfrm>
            <a:off x="714679" y="4437422"/>
            <a:ext cx="5410507" cy="477479"/>
          </a:xfrm>
          <a:prstGeom prst="rect">
            <a:avLst/>
          </a:prstGeom>
        </p:spPr>
        <p:txBody>
          <a:bodyPr vert="horz">
            <a:normAutofit/>
          </a:bodyPr>
          <a:lstStyle/>
          <a:p>
            <a:pPr marL="560818" indent="-512051" defTabSz="1219170">
              <a:lnSpc>
                <a:spcPct val="150000"/>
              </a:lnSpc>
              <a:spcBef>
                <a:spcPct val="20000"/>
              </a:spcBef>
              <a:buClr>
                <a:schemeClr val="accent1"/>
              </a:buClr>
              <a:buSzPct val="80000"/>
              <a:defRPr/>
            </a:pPr>
            <a:r>
              <a:rPr lang="zh-CN" altLang="en-US" sz="1867" dirty="0">
                <a:latin typeface="微软雅黑" pitchFamily="34" charset="-122"/>
                <a:ea typeface="微软雅黑" pitchFamily="34" charset="-122"/>
              </a:rPr>
              <a:t>对</a:t>
            </a:r>
            <a:r>
              <a:rPr lang="en-US" altLang="zh-CN" sz="1867" dirty="0">
                <a:latin typeface="微软雅黑" pitchFamily="34" charset="-122"/>
                <a:ea typeface="微软雅黑" pitchFamily="34" charset="-122"/>
              </a:rPr>
              <a:t>const</a:t>
            </a:r>
            <a:r>
              <a:rPr lang="zh-CN" altLang="en-US" sz="1867" dirty="0">
                <a:latin typeface="微软雅黑" pitchFamily="34" charset="-122"/>
                <a:ea typeface="微软雅黑" pitchFamily="34" charset="-122"/>
              </a:rPr>
              <a:t>对象只能调用</a:t>
            </a:r>
            <a:r>
              <a:rPr lang="en-US" altLang="zh-CN" sz="1867" dirty="0">
                <a:latin typeface="微软雅黑" pitchFamily="34" charset="-122"/>
                <a:ea typeface="微软雅黑" pitchFamily="34" charset="-122"/>
              </a:rPr>
              <a:t>const</a:t>
            </a:r>
            <a:r>
              <a:rPr lang="zh-CN" altLang="en-US" sz="1867" dirty="0">
                <a:latin typeface="微软雅黑" pitchFamily="34" charset="-122"/>
                <a:ea typeface="微软雅黑" pitchFamily="34" charset="-122"/>
              </a:rPr>
              <a:t>成员函数</a:t>
            </a:r>
          </a:p>
        </p:txBody>
      </p:sp>
      <p:sp>
        <p:nvSpPr>
          <p:cNvPr id="6" name="圆角矩形标注 5"/>
          <p:cNvSpPr/>
          <p:nvPr/>
        </p:nvSpPr>
        <p:spPr>
          <a:xfrm>
            <a:off x="4669973" y="2309199"/>
            <a:ext cx="2055946" cy="419100"/>
          </a:xfrm>
          <a:prstGeom prst="wedgeRoundRectCallout">
            <a:avLst>
              <a:gd name="adj1" fmla="val -83013"/>
              <a:gd name="adj2" fmla="val 142046"/>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67" dirty="0">
                <a:solidFill>
                  <a:srgbClr val="FF0000"/>
                </a:solidFill>
              </a:rPr>
              <a:t>必须有初值</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FC965C-89FF-15BB-3679-661D1E37736B}"/>
              </a:ext>
            </a:extLst>
          </p:cNvPr>
          <p:cNvSpPr>
            <a:spLocks noGrp="1"/>
          </p:cNvSpPr>
          <p:nvPr>
            <p:ph type="title"/>
          </p:nvPr>
        </p:nvSpPr>
        <p:spPr/>
        <p:txBody>
          <a:bodyPr/>
          <a:lstStyle/>
          <a:p>
            <a:r>
              <a:rPr lang="zh-CN" altLang="en-US" dirty="0"/>
              <a:t>过程化</a:t>
            </a:r>
            <a:r>
              <a:rPr lang="en-US" altLang="zh-CN" dirty="0"/>
              <a:t>vs</a:t>
            </a:r>
            <a:r>
              <a:rPr lang="zh-CN" altLang="en-US" dirty="0"/>
              <a:t>面向对象</a:t>
            </a:r>
          </a:p>
        </p:txBody>
      </p:sp>
      <p:sp>
        <p:nvSpPr>
          <p:cNvPr id="11267" name="Rectangle 3"/>
          <p:cNvSpPr>
            <a:spLocks noGrp="1" noChangeArrowheads="1"/>
          </p:cNvSpPr>
          <p:nvPr>
            <p:ph idx="4294967295"/>
          </p:nvPr>
        </p:nvSpPr>
        <p:spPr>
          <a:xfrm>
            <a:off x="951706" y="2076450"/>
            <a:ext cx="10288588" cy="4781550"/>
          </a:xfrm>
        </p:spPr>
        <p:txBody>
          <a:bodyPr>
            <a:normAutofit/>
          </a:bodyPr>
          <a:lstStyle/>
          <a:p>
            <a:pPr marL="334425" indent="-334425">
              <a:spcBef>
                <a:spcPts val="800"/>
              </a:spcBef>
            </a:pPr>
            <a:r>
              <a:rPr lang="zh-CN" altLang="en-US" b="1" dirty="0"/>
              <a:t>过程化的设计方法：从功能和过程着手</a:t>
            </a:r>
          </a:p>
          <a:p>
            <a:pPr marL="317323" indent="-239178">
              <a:spcBef>
                <a:spcPts val="800"/>
              </a:spcBef>
            </a:pPr>
            <a:r>
              <a:rPr lang="zh-CN" altLang="en-US" sz="1867" dirty="0"/>
              <a:t>输入圆的半径或直径</a:t>
            </a:r>
          </a:p>
          <a:p>
            <a:pPr marL="317323" indent="-239178">
              <a:spcBef>
                <a:spcPts val="800"/>
              </a:spcBef>
            </a:pPr>
            <a:r>
              <a:rPr lang="zh-CN" altLang="en-US" sz="1867" dirty="0"/>
              <a:t>利用</a:t>
            </a:r>
            <a:r>
              <a:rPr lang="en-US" altLang="zh-CN" sz="1867" dirty="0"/>
              <a:t>S  =  πr</a:t>
            </a:r>
            <a:r>
              <a:rPr lang="en-US" altLang="zh-CN" sz="1867" baseline="30000" dirty="0"/>
              <a:t>2</a:t>
            </a:r>
            <a:r>
              <a:rPr lang="zh-CN" altLang="en-US" sz="1867" dirty="0"/>
              <a:t>和</a:t>
            </a:r>
            <a:r>
              <a:rPr lang="en-US" altLang="zh-CN" sz="1867" dirty="0"/>
              <a:t>C =  2πr</a:t>
            </a:r>
            <a:r>
              <a:rPr lang="zh-CN" altLang="en-US" sz="1867" dirty="0"/>
              <a:t>计算面积和周长</a:t>
            </a:r>
          </a:p>
          <a:p>
            <a:pPr marL="317323" indent="-239178">
              <a:spcBef>
                <a:spcPts val="800"/>
              </a:spcBef>
            </a:pPr>
            <a:r>
              <a:rPr lang="zh-CN" altLang="en-US" sz="1867" dirty="0"/>
              <a:t>输出计算结果 </a:t>
            </a:r>
          </a:p>
          <a:p>
            <a:pPr marL="334425" indent="-334425">
              <a:spcBef>
                <a:spcPts val="2400"/>
              </a:spcBef>
            </a:pPr>
            <a:r>
              <a:rPr lang="zh-CN" altLang="en-US" b="1" dirty="0"/>
              <a:t>面向对象的程序设计方法：</a:t>
            </a:r>
          </a:p>
          <a:p>
            <a:pPr marL="0" indent="0">
              <a:spcBef>
                <a:spcPts val="800"/>
              </a:spcBef>
            </a:pPr>
            <a:r>
              <a:rPr lang="zh-CN" altLang="en-US" sz="1867" dirty="0"/>
              <a:t>需要什么工具。如果计算机能提供给我们一个称为圆的工具，它可以以某种方式保存一个圆，告诉我们有关这个圆的一些特性，如它的半径、直径、面积和周长。</a:t>
            </a:r>
          </a:p>
          <a:p>
            <a:pPr marL="0" indent="0">
              <a:spcBef>
                <a:spcPts val="800"/>
              </a:spcBef>
            </a:pPr>
            <a:r>
              <a:rPr lang="zh-CN" altLang="en-US" sz="1867" dirty="0"/>
              <a:t>定义一个圆类型的变量，以他提供的方式将一个圆保存在该变量中，然后让这个变量告诉我们这个圆的面积和周长是多少  </a:t>
            </a:r>
          </a:p>
        </p:txBody>
      </p:sp>
      <p:sp>
        <p:nvSpPr>
          <p:cNvPr id="11268" name="Rectangle 4"/>
          <p:cNvSpPr>
            <a:spLocks noChangeArrowheads="1"/>
          </p:cNvSpPr>
          <p:nvPr/>
        </p:nvSpPr>
        <p:spPr bwMode="auto">
          <a:xfrm>
            <a:off x="1049867" y="1171991"/>
            <a:ext cx="4825360" cy="461665"/>
          </a:xfrm>
          <a:prstGeom prst="rect">
            <a:avLst/>
          </a:prstGeom>
          <a:noFill/>
          <a:ln w="12700" cap="sq" algn="ctr">
            <a:noFill/>
            <a:miter lim="800000"/>
            <a:headEnd type="none" w="sm" len="sm"/>
            <a:tailEnd type="none" w="sm" len="sm"/>
          </a:ln>
        </p:spPr>
        <p:txBody>
          <a:bodyPr wrap="none" anchor="ctr">
            <a:spAutoFit/>
          </a:bodyPr>
          <a:lstStyle/>
          <a:p>
            <a:r>
              <a:rPr lang="zh-CN" altLang="en-US" sz="2400" b="1" dirty="0">
                <a:ea typeface="幼圆" pitchFamily="49" charset="-122"/>
              </a:rPr>
              <a:t>以计算圆的面积和周长的问题为例</a:t>
            </a:r>
          </a:p>
        </p:txBody>
      </p:sp>
    </p:spTree>
  </p:cSld>
  <p:clrMapOvr>
    <a:masterClrMapping/>
  </p:clrMapOvr>
  <p:transition spd="med">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2466" name="Rectangle 2"/>
          <p:cNvSpPr>
            <a:spLocks noGrp="1" noChangeArrowheads="1"/>
          </p:cNvSpPr>
          <p:nvPr>
            <p:ph type="title"/>
          </p:nvPr>
        </p:nvSpPr>
        <p:spPr/>
        <p:txBody>
          <a:bodyPr/>
          <a:lstStyle/>
          <a:p>
            <a:pPr eaLnBrk="1" hangingPunct="1">
              <a:defRPr/>
            </a:pPr>
            <a:r>
              <a:rPr lang="en-US" altLang="zh-CN" dirty="0"/>
              <a:t>const</a:t>
            </a:r>
            <a:r>
              <a:rPr lang="zh-CN" altLang="en-US" dirty="0"/>
              <a:t>成员函数</a:t>
            </a:r>
          </a:p>
        </p:txBody>
      </p:sp>
      <p:sp>
        <p:nvSpPr>
          <p:cNvPr id="98307" name="Rectangle 3"/>
          <p:cNvSpPr>
            <a:spLocks noGrp="1" noChangeArrowheads="1"/>
          </p:cNvSpPr>
          <p:nvPr>
            <p:ph idx="4294967295"/>
          </p:nvPr>
        </p:nvSpPr>
        <p:spPr>
          <a:xfrm>
            <a:off x="906991" y="2784261"/>
            <a:ext cx="4335463" cy="3074988"/>
          </a:xfrm>
        </p:spPr>
        <p:txBody>
          <a:bodyPr>
            <a:noAutofit/>
          </a:bodyPr>
          <a:lstStyle/>
          <a:p>
            <a:pPr marL="0" indent="0" eaLnBrk="1" hangingPunct="1">
              <a:lnSpc>
                <a:spcPct val="110000"/>
              </a:lnSpc>
              <a:buNone/>
            </a:pPr>
            <a:r>
              <a:rPr lang="zh-CN" altLang="en-US" sz="2000" dirty="0"/>
              <a:t>如：</a:t>
            </a:r>
            <a:endParaRPr lang="en-US" altLang="zh-CN" sz="2000" dirty="0"/>
          </a:p>
          <a:p>
            <a:pPr marL="0" indent="0" eaLnBrk="1" hangingPunct="1">
              <a:lnSpc>
                <a:spcPct val="110000"/>
              </a:lnSpc>
              <a:buNone/>
            </a:pPr>
            <a:r>
              <a:rPr lang="en-US" altLang="zh-CN" sz="2000" dirty="0"/>
              <a:t>class A { </a:t>
            </a:r>
          </a:p>
          <a:p>
            <a:pPr marL="0" indent="0" eaLnBrk="1" hangingPunct="1">
              <a:lnSpc>
                <a:spcPct val="110000"/>
              </a:lnSpc>
              <a:buNone/>
            </a:pPr>
            <a:r>
              <a:rPr lang="en-US" altLang="zh-CN" sz="2000" dirty="0"/>
              <a:t>     </a:t>
            </a:r>
            <a:r>
              <a:rPr lang="en-US" altLang="zh-CN" sz="2000" dirty="0" err="1"/>
              <a:t>int</a:t>
            </a:r>
            <a:r>
              <a:rPr lang="en-US" altLang="zh-CN" sz="2000" dirty="0"/>
              <a:t> x;</a:t>
            </a:r>
          </a:p>
          <a:p>
            <a:pPr marL="0" indent="0" eaLnBrk="1" hangingPunct="1">
              <a:lnSpc>
                <a:spcPct val="110000"/>
              </a:lnSpc>
              <a:buNone/>
            </a:pPr>
            <a:r>
              <a:rPr lang="en-US" altLang="zh-CN" sz="2000" dirty="0"/>
              <a:t>public:</a:t>
            </a:r>
          </a:p>
          <a:p>
            <a:pPr marL="0" indent="0" eaLnBrk="1" hangingPunct="1">
              <a:lnSpc>
                <a:spcPct val="110000"/>
              </a:lnSpc>
              <a:buNone/>
            </a:pPr>
            <a:r>
              <a:rPr lang="en-US" altLang="zh-CN" sz="2000" dirty="0"/>
              <a:t>     A(</a:t>
            </a:r>
            <a:r>
              <a:rPr lang="en-US" altLang="zh-CN" sz="2000" dirty="0" err="1"/>
              <a:t>int</a:t>
            </a:r>
            <a:r>
              <a:rPr lang="en-US" altLang="zh-CN" sz="2000" dirty="0"/>
              <a:t> </a:t>
            </a:r>
            <a:r>
              <a:rPr lang="en-US" altLang="zh-CN" sz="2000" dirty="0" err="1"/>
              <a:t>i</a:t>
            </a:r>
            <a:r>
              <a:rPr lang="en-US" altLang="zh-CN" sz="2000" dirty="0"/>
              <a:t>) { x = </a:t>
            </a:r>
            <a:r>
              <a:rPr lang="en-US" altLang="zh-CN" sz="2000" dirty="0" err="1"/>
              <a:t>i</a:t>
            </a:r>
            <a:r>
              <a:rPr lang="en-US" altLang="zh-CN" sz="2000" dirty="0"/>
              <a:t>; }</a:t>
            </a:r>
          </a:p>
          <a:p>
            <a:pPr marL="0" indent="0" eaLnBrk="1" hangingPunct="1">
              <a:lnSpc>
                <a:spcPct val="110000"/>
              </a:lnSpc>
              <a:buNone/>
            </a:pPr>
            <a:r>
              <a:rPr lang="en-US" altLang="zh-CN" sz="2000" dirty="0"/>
              <a:t>     </a:t>
            </a:r>
            <a:r>
              <a:rPr lang="en-US" altLang="zh-CN" sz="2000" dirty="0" err="1"/>
              <a:t>int</a:t>
            </a:r>
            <a:r>
              <a:rPr lang="en-US" altLang="zh-CN" sz="2000" dirty="0"/>
              <a:t> </a:t>
            </a:r>
            <a:r>
              <a:rPr lang="en-US" altLang="zh-CN" sz="2000" dirty="0" err="1"/>
              <a:t>getx</a:t>
            </a:r>
            <a:r>
              <a:rPr lang="en-US" altLang="zh-CN" sz="2000" dirty="0"/>
              <a:t>() </a:t>
            </a:r>
            <a:r>
              <a:rPr lang="en-US" altLang="zh-CN" sz="2000" dirty="0">
                <a:solidFill>
                  <a:schemeClr val="tx2"/>
                </a:solidFill>
              </a:rPr>
              <a:t>const</a:t>
            </a:r>
            <a:r>
              <a:rPr lang="en-US" altLang="zh-CN" sz="2000" dirty="0"/>
              <a:t>  {  return x;   }</a:t>
            </a:r>
          </a:p>
          <a:p>
            <a:pPr marL="0" indent="0" eaLnBrk="1" hangingPunct="1">
              <a:lnSpc>
                <a:spcPct val="110000"/>
              </a:lnSpc>
              <a:buNone/>
            </a:pPr>
            <a:r>
              <a:rPr lang="en-US" altLang="zh-CN" sz="2000" dirty="0"/>
              <a:t>};</a:t>
            </a:r>
          </a:p>
        </p:txBody>
      </p:sp>
      <p:sp>
        <p:nvSpPr>
          <p:cNvPr id="4" name="矩形 3"/>
          <p:cNvSpPr/>
          <p:nvPr/>
        </p:nvSpPr>
        <p:spPr>
          <a:xfrm>
            <a:off x="703791" y="1299634"/>
            <a:ext cx="6497108" cy="461665"/>
          </a:xfrm>
          <a:prstGeom prst="rect">
            <a:avLst/>
          </a:prstGeom>
        </p:spPr>
        <p:txBody>
          <a:bodyPr wrap="square">
            <a:spAutoFit/>
          </a:bodyPr>
          <a:lstStyle/>
          <a:p>
            <a:r>
              <a:rPr lang="zh-CN" altLang="en-US" sz="2400" dirty="0">
                <a:solidFill>
                  <a:prstClr val="white"/>
                </a:solidFill>
                <a:latin typeface="微软雅黑" pitchFamily="34" charset="-122"/>
                <a:ea typeface="微软雅黑" pitchFamily="34" charset="-122"/>
              </a:rPr>
              <a:t>不修改数据成员的成员函数</a:t>
            </a:r>
            <a:endParaRPr lang="zh-CN" altLang="en-US" sz="2400" dirty="0">
              <a:latin typeface="微软雅黑" pitchFamily="34" charset="-122"/>
              <a:ea typeface="微软雅黑" pitchFamily="34" charset="-122"/>
            </a:endParaRPr>
          </a:p>
        </p:txBody>
      </p:sp>
      <p:sp>
        <p:nvSpPr>
          <p:cNvPr id="5" name="矩形 4"/>
          <p:cNvSpPr/>
          <p:nvPr/>
        </p:nvSpPr>
        <p:spPr>
          <a:xfrm>
            <a:off x="906991" y="1021868"/>
            <a:ext cx="8544984" cy="1241494"/>
          </a:xfrm>
          <a:prstGeom prst="rect">
            <a:avLst/>
          </a:prstGeom>
        </p:spPr>
        <p:txBody>
          <a:bodyPr wrap="square">
            <a:spAutoFit/>
          </a:bodyPr>
          <a:lstStyle/>
          <a:p>
            <a:r>
              <a:rPr lang="zh-CN" altLang="en-US" sz="2400" b="1" dirty="0">
                <a:solidFill>
                  <a:prstClr val="white"/>
                </a:solidFill>
                <a:latin typeface="微软雅黑" pitchFamily="34" charset="-122"/>
                <a:ea typeface="微软雅黑" pitchFamily="34" charset="-122"/>
              </a:rPr>
              <a:t>格式</a:t>
            </a:r>
            <a:endParaRPr lang="en-US" altLang="zh-CN" sz="2400" b="1" dirty="0">
              <a:solidFill>
                <a:prstClr val="white"/>
              </a:solidFill>
              <a:latin typeface="微软雅黑" pitchFamily="34" charset="-122"/>
              <a:ea typeface="微软雅黑" pitchFamily="34" charset="-122"/>
            </a:endParaRPr>
          </a:p>
          <a:p>
            <a:pPr>
              <a:spcBef>
                <a:spcPts val="800"/>
              </a:spcBef>
            </a:pPr>
            <a:r>
              <a:rPr lang="zh-CN" altLang="en-US" sz="1867" dirty="0">
                <a:solidFill>
                  <a:srgbClr val="FF0000"/>
                </a:solidFill>
                <a:latin typeface="微软雅黑" pitchFamily="34" charset="-122"/>
                <a:ea typeface="微软雅黑" pitchFamily="34" charset="-122"/>
              </a:rPr>
              <a:t>返回类型   函数名（形式参数表）  </a:t>
            </a:r>
            <a:r>
              <a:rPr lang="en-US" altLang="zh-CN" sz="1867" dirty="0">
                <a:solidFill>
                  <a:srgbClr val="FF0000"/>
                </a:solidFill>
                <a:latin typeface="微软雅黑" pitchFamily="34" charset="-122"/>
                <a:ea typeface="微软雅黑" pitchFamily="34" charset="-122"/>
              </a:rPr>
              <a:t>const</a:t>
            </a:r>
          </a:p>
          <a:p>
            <a:pPr>
              <a:spcBef>
                <a:spcPts val="800"/>
              </a:spcBef>
            </a:pPr>
            <a:r>
              <a:rPr lang="zh-CN" altLang="en-US" sz="1867" dirty="0">
                <a:latin typeface="微软雅黑" pitchFamily="34" charset="-122"/>
                <a:ea typeface="微软雅黑" pitchFamily="34" charset="-122"/>
              </a:rPr>
              <a:t>一旦被定义成</a:t>
            </a:r>
            <a:r>
              <a:rPr lang="en-US" altLang="zh-CN" sz="1867" dirty="0">
                <a:latin typeface="微软雅黑" pitchFamily="34" charset="-122"/>
                <a:ea typeface="微软雅黑" pitchFamily="34" charset="-122"/>
              </a:rPr>
              <a:t>const</a:t>
            </a:r>
            <a:r>
              <a:rPr lang="zh-CN" altLang="en-US" sz="1867" dirty="0">
                <a:latin typeface="微软雅黑" pitchFamily="34" charset="-122"/>
                <a:ea typeface="微软雅黑" pitchFamily="34" charset="-122"/>
              </a:rPr>
              <a:t>成员函数，编译器会检查是否修改数据成员，并报错</a:t>
            </a:r>
            <a:endParaRPr lang="en-US" altLang="zh-CN" sz="1867" dirty="0">
              <a:latin typeface="微软雅黑" pitchFamily="34" charset="-122"/>
              <a:ea typeface="微软雅黑" pitchFamily="34" charset="-122"/>
            </a:endParaRPr>
          </a:p>
        </p:txBody>
      </p:sp>
      <p:sp>
        <p:nvSpPr>
          <p:cNvPr id="6" name="矩形 5"/>
          <p:cNvSpPr/>
          <p:nvPr/>
        </p:nvSpPr>
        <p:spPr>
          <a:xfrm>
            <a:off x="5870785" y="2897616"/>
            <a:ext cx="3305175" cy="2041585"/>
          </a:xfrm>
          <a:prstGeom prst="rect">
            <a:avLst/>
          </a:prstGeom>
        </p:spPr>
        <p:txBody>
          <a:bodyPr wrap="square">
            <a:spAutoFit/>
          </a:bodyPr>
          <a:lstStyle/>
          <a:p>
            <a:pPr>
              <a:spcBef>
                <a:spcPts val="800"/>
              </a:spcBef>
              <a:buClr>
                <a:schemeClr val="accent2"/>
              </a:buClr>
              <a:buSzPct val="80000"/>
            </a:pPr>
            <a:r>
              <a:rPr lang="en-US" altLang="zh-CN" sz="2000" dirty="0">
                <a:latin typeface="微软雅黑" pitchFamily="34" charset="-122"/>
                <a:ea typeface="微软雅黑" pitchFamily="34" charset="-122"/>
              </a:rPr>
              <a:t>const</a:t>
            </a:r>
            <a:r>
              <a:rPr lang="zh-CN" altLang="en-US" sz="2000" dirty="0">
                <a:latin typeface="微软雅黑" pitchFamily="34" charset="-122"/>
                <a:ea typeface="微软雅黑" pitchFamily="34" charset="-122"/>
              </a:rPr>
              <a:t>是函数原型的一部分，在类外定义时也必须加上</a:t>
            </a:r>
            <a:endParaRPr lang="en-US" altLang="zh-CN" sz="2000" dirty="0">
              <a:latin typeface="微软雅黑" pitchFamily="34" charset="-122"/>
              <a:ea typeface="微软雅黑" pitchFamily="34" charset="-122"/>
            </a:endParaRPr>
          </a:p>
          <a:p>
            <a:pPr>
              <a:spcBef>
                <a:spcPts val="800"/>
              </a:spcBef>
              <a:buClr>
                <a:schemeClr val="accent2"/>
              </a:buClr>
              <a:buSzPct val="80000"/>
            </a:pPr>
            <a:r>
              <a:rPr lang="en-US" altLang="zh-CN" sz="2000" dirty="0" err="1">
                <a:latin typeface="微软雅黑" pitchFamily="34" charset="-122"/>
                <a:ea typeface="微软雅黑" pitchFamily="34" charset="-122"/>
              </a:rPr>
              <a:t>int</a:t>
            </a:r>
            <a:r>
              <a:rPr lang="en-US" altLang="zh-CN" sz="2000" dirty="0">
                <a:latin typeface="微软雅黑" pitchFamily="34" charset="-122"/>
                <a:ea typeface="微软雅黑" pitchFamily="34" charset="-122"/>
              </a:rPr>
              <a:t> A::</a:t>
            </a:r>
            <a:r>
              <a:rPr lang="en-US" altLang="zh-CN" sz="2000" dirty="0" err="1">
                <a:latin typeface="微软雅黑" pitchFamily="34" charset="-122"/>
                <a:ea typeface="微软雅黑" pitchFamily="34" charset="-122"/>
              </a:rPr>
              <a:t>getx</a:t>
            </a:r>
            <a:r>
              <a:rPr lang="en-US" altLang="zh-CN" sz="2000" dirty="0">
                <a:latin typeface="微软雅黑" pitchFamily="34" charset="-122"/>
                <a:ea typeface="微软雅黑" pitchFamily="34" charset="-122"/>
              </a:rPr>
              <a:t>() </a:t>
            </a:r>
            <a:r>
              <a:rPr lang="en-US" altLang="zh-CN" sz="2000" dirty="0">
                <a:solidFill>
                  <a:schemeClr val="tx2"/>
                </a:solidFill>
                <a:latin typeface="微软雅黑" pitchFamily="34" charset="-122"/>
                <a:ea typeface="微软雅黑" pitchFamily="34" charset="-122"/>
              </a:rPr>
              <a:t>const</a:t>
            </a:r>
            <a:r>
              <a:rPr lang="en-US" altLang="zh-CN" sz="2000" dirty="0">
                <a:latin typeface="微软雅黑" pitchFamily="34" charset="-122"/>
                <a:ea typeface="微软雅黑" pitchFamily="34" charset="-122"/>
              </a:rPr>
              <a:t>  </a:t>
            </a:r>
          </a:p>
          <a:p>
            <a:pPr>
              <a:buClr>
                <a:schemeClr val="accent2"/>
              </a:buClr>
              <a:buSzPct val="80000"/>
              <a:buFont typeface="Wingdings" pitchFamily="2" charset="2"/>
              <a:buNone/>
            </a:pPr>
            <a:r>
              <a:rPr lang="en-US" altLang="zh-CN" sz="2000" dirty="0">
                <a:latin typeface="微软雅黑" pitchFamily="34" charset="-122"/>
                <a:ea typeface="微软雅黑" pitchFamily="34" charset="-122"/>
              </a:rPr>
              <a:t>{</a:t>
            </a:r>
          </a:p>
          <a:p>
            <a:pPr>
              <a:buClr>
                <a:schemeClr val="accent2"/>
              </a:buClr>
              <a:buSzPct val="80000"/>
              <a:buFont typeface="Wingdings" pitchFamily="2" charset="2"/>
              <a:buNone/>
            </a:pPr>
            <a:r>
              <a:rPr lang="en-US" altLang="zh-CN" sz="2000" dirty="0">
                <a:latin typeface="微软雅黑" pitchFamily="34" charset="-122"/>
                <a:ea typeface="微软雅黑" pitchFamily="34" charset="-122"/>
              </a:rPr>
              <a:t>       return x;</a:t>
            </a:r>
          </a:p>
          <a:p>
            <a:pPr>
              <a:buClr>
                <a:schemeClr val="accent2"/>
              </a:buClr>
              <a:buSzPct val="80000"/>
              <a:buFont typeface="Wingdings" pitchFamily="2" charset="2"/>
              <a:buNone/>
            </a:pPr>
            <a:r>
              <a:rPr lang="en-US" altLang="zh-CN" sz="2000" dirty="0">
                <a:latin typeface="微软雅黑" pitchFamily="34" charset="-122"/>
                <a:ea typeface="微软雅黑" pitchFamily="34" charset="-122"/>
              </a:rPr>
              <a:t> }</a:t>
            </a:r>
          </a:p>
        </p:txBody>
      </p:sp>
      <p:sp>
        <p:nvSpPr>
          <p:cNvPr id="7" name="矩形 6"/>
          <p:cNvSpPr/>
          <p:nvPr/>
        </p:nvSpPr>
        <p:spPr>
          <a:xfrm>
            <a:off x="906991" y="6138678"/>
            <a:ext cx="9980084" cy="461665"/>
          </a:xfrm>
          <a:prstGeom prst="rect">
            <a:avLst/>
          </a:prstGeom>
        </p:spPr>
        <p:txBody>
          <a:bodyPr wrap="square">
            <a:spAutoFit/>
          </a:bodyPr>
          <a:lstStyle/>
          <a:p>
            <a:r>
              <a:rPr lang="zh-CN" altLang="en-US" sz="2400" dirty="0">
                <a:solidFill>
                  <a:prstClr val="white"/>
                </a:solidFill>
                <a:latin typeface="微软雅黑" pitchFamily="34" charset="-122"/>
                <a:ea typeface="微软雅黑" pitchFamily="34" charset="-122"/>
              </a:rPr>
              <a:t>建议不修改数据成员的成员函数都加上</a:t>
            </a:r>
            <a:r>
              <a:rPr lang="en-US" altLang="zh-CN" sz="2400" dirty="0">
                <a:solidFill>
                  <a:prstClr val="white"/>
                </a:solidFill>
                <a:latin typeface="微软雅黑" pitchFamily="34" charset="-122"/>
                <a:ea typeface="微软雅黑" pitchFamily="34" charset="-122"/>
              </a:rPr>
              <a:t>const</a:t>
            </a:r>
            <a:r>
              <a:rPr lang="zh-CN" altLang="en-US" sz="2400" dirty="0">
                <a:solidFill>
                  <a:prstClr val="white"/>
                </a:solidFill>
                <a:latin typeface="微软雅黑" pitchFamily="34" charset="-122"/>
                <a:ea typeface="微软雅黑" pitchFamily="34" charset="-122"/>
              </a:rPr>
              <a:t>！！！</a:t>
            </a:r>
            <a:endParaRPr lang="zh-CN" altLang="en-US" sz="2400" dirty="0">
              <a:latin typeface="微软雅黑" pitchFamily="34" charset="-122"/>
              <a:ea typeface="微软雅黑"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0658" name="Rectangle 2"/>
          <p:cNvSpPr>
            <a:spLocks noGrp="1" noChangeArrowheads="1"/>
          </p:cNvSpPr>
          <p:nvPr>
            <p:ph type="title"/>
          </p:nvPr>
        </p:nvSpPr>
        <p:spPr/>
        <p:txBody>
          <a:bodyPr>
            <a:normAutofit/>
          </a:bodyPr>
          <a:lstStyle/>
          <a:p>
            <a:pPr eaLnBrk="1" hangingPunct="1">
              <a:defRPr/>
            </a:pPr>
            <a:r>
              <a:rPr lang="zh-CN" altLang="en-US" dirty="0"/>
              <a:t>常量数据成员</a:t>
            </a:r>
          </a:p>
        </p:txBody>
      </p:sp>
      <p:sp>
        <p:nvSpPr>
          <p:cNvPr id="5" name="矩形 4"/>
          <p:cNvSpPr/>
          <p:nvPr/>
        </p:nvSpPr>
        <p:spPr>
          <a:xfrm>
            <a:off x="733425" y="1533525"/>
            <a:ext cx="7924800" cy="3897221"/>
          </a:xfrm>
          <a:prstGeom prst="rect">
            <a:avLst/>
          </a:prstGeom>
        </p:spPr>
        <p:txBody>
          <a:bodyPr wrap="square">
            <a:spAutoFit/>
          </a:bodyPr>
          <a:lstStyle/>
          <a:p>
            <a:pPr eaLnBrk="1" hangingPunct="1">
              <a:lnSpc>
                <a:spcPct val="110000"/>
              </a:lnSpc>
            </a:pPr>
            <a:r>
              <a:rPr lang="en-US" altLang="zh-CN" sz="2400" b="1" dirty="0">
                <a:latin typeface="微软雅黑" pitchFamily="34" charset="-122"/>
                <a:ea typeface="微软雅黑" pitchFamily="34" charset="-122"/>
              </a:rPr>
              <a:t>const</a:t>
            </a:r>
            <a:r>
              <a:rPr lang="zh-CN" altLang="en-US" sz="2400" b="1" dirty="0">
                <a:latin typeface="微软雅黑" pitchFamily="34" charset="-122"/>
                <a:ea typeface="微软雅黑" pitchFamily="34" charset="-122"/>
              </a:rPr>
              <a:t>数据成员</a:t>
            </a:r>
            <a:endParaRPr lang="en-US" altLang="zh-CN" sz="2400" b="1" dirty="0">
              <a:latin typeface="微软雅黑" pitchFamily="34" charset="-122"/>
              <a:ea typeface="微软雅黑" pitchFamily="34" charset="-122"/>
            </a:endParaRPr>
          </a:p>
          <a:p>
            <a:pPr eaLnBrk="1" hangingPunct="1">
              <a:lnSpc>
                <a:spcPct val="110000"/>
              </a:lnSpc>
            </a:pPr>
            <a:r>
              <a:rPr lang="zh-CN" altLang="en-US" sz="1867" dirty="0">
                <a:latin typeface="微软雅黑" pitchFamily="34" charset="-122"/>
                <a:ea typeface="微软雅黑" pitchFamily="34" charset="-122"/>
              </a:rPr>
              <a:t>在定义时赋初值，然后在整个对象生存期中值不能被修改</a:t>
            </a:r>
            <a:endParaRPr lang="en-US" altLang="zh-CN" sz="1867" dirty="0">
              <a:latin typeface="微软雅黑" pitchFamily="34" charset="-122"/>
              <a:ea typeface="微软雅黑" pitchFamily="34" charset="-122"/>
            </a:endParaRPr>
          </a:p>
          <a:p>
            <a:pPr>
              <a:lnSpc>
                <a:spcPct val="110000"/>
              </a:lnSpc>
              <a:spcBef>
                <a:spcPts val="2400"/>
              </a:spcBef>
            </a:pPr>
            <a:r>
              <a:rPr lang="zh-CN" altLang="en-US" sz="2400" b="1" dirty="0">
                <a:latin typeface="微软雅黑" pitchFamily="34" charset="-122"/>
                <a:ea typeface="微软雅黑" pitchFamily="34" charset="-122"/>
              </a:rPr>
              <a:t>常量成员的声明</a:t>
            </a:r>
          </a:p>
          <a:p>
            <a:pPr>
              <a:lnSpc>
                <a:spcPct val="110000"/>
              </a:lnSpc>
              <a:spcBef>
                <a:spcPts val="800"/>
              </a:spcBef>
            </a:pPr>
            <a:r>
              <a:rPr lang="zh-CN" altLang="en-US" sz="1867" dirty="0">
                <a:latin typeface="微软雅黑" pitchFamily="34" charset="-122"/>
                <a:ea typeface="微软雅黑" pitchFamily="34" charset="-122"/>
              </a:rPr>
              <a:t>在该成员声明前加上</a:t>
            </a:r>
            <a:r>
              <a:rPr lang="en-US" altLang="zh-CN" sz="1867" dirty="0">
                <a:latin typeface="微软雅黑" pitchFamily="34" charset="-122"/>
                <a:ea typeface="微软雅黑" pitchFamily="34" charset="-122"/>
              </a:rPr>
              <a:t>const</a:t>
            </a:r>
            <a:r>
              <a:rPr lang="zh-CN" altLang="en-US" sz="1867" dirty="0">
                <a:latin typeface="微软雅黑" pitchFamily="34" charset="-122"/>
                <a:ea typeface="微软雅黑" pitchFamily="34" charset="-122"/>
              </a:rPr>
              <a:t>。如</a:t>
            </a:r>
          </a:p>
          <a:p>
            <a:pPr>
              <a:lnSpc>
                <a:spcPct val="110000"/>
              </a:lnSpc>
            </a:pPr>
            <a:r>
              <a:rPr lang="en-US" altLang="zh-CN" sz="1867" dirty="0">
                <a:latin typeface="微软雅黑" pitchFamily="34" charset="-122"/>
                <a:ea typeface="微软雅黑" pitchFamily="34" charset="-122"/>
              </a:rPr>
              <a:t>class  People {</a:t>
            </a:r>
          </a:p>
          <a:p>
            <a:pPr>
              <a:lnSpc>
                <a:spcPct val="110000"/>
              </a:lnSpc>
            </a:pPr>
            <a:r>
              <a:rPr lang="en-US" altLang="zh-CN" sz="1867" dirty="0">
                <a:latin typeface="微软雅黑" pitchFamily="34" charset="-122"/>
                <a:ea typeface="微软雅黑" pitchFamily="34" charset="-122"/>
              </a:rPr>
              <a:t>         </a:t>
            </a:r>
            <a:r>
              <a:rPr lang="en-US" altLang="zh-CN" sz="1867" dirty="0">
                <a:solidFill>
                  <a:srgbClr val="FF0000"/>
                </a:solidFill>
                <a:latin typeface="微软雅黑" pitchFamily="34" charset="-122"/>
                <a:ea typeface="微软雅黑" pitchFamily="34" charset="-122"/>
              </a:rPr>
              <a:t>const  </a:t>
            </a:r>
            <a:r>
              <a:rPr lang="en-US" altLang="zh-CN" sz="1867" dirty="0" err="1">
                <a:solidFill>
                  <a:srgbClr val="FF0000"/>
                </a:solidFill>
                <a:latin typeface="微软雅黑" pitchFamily="34" charset="-122"/>
                <a:ea typeface="微软雅黑" pitchFamily="34" charset="-122"/>
              </a:rPr>
              <a:t>int</a:t>
            </a:r>
            <a:r>
              <a:rPr lang="en-US" altLang="zh-CN" sz="1867" dirty="0">
                <a:solidFill>
                  <a:srgbClr val="FF0000"/>
                </a:solidFill>
                <a:latin typeface="微软雅黑" pitchFamily="34" charset="-122"/>
                <a:ea typeface="微软雅黑" pitchFamily="34" charset="-122"/>
              </a:rPr>
              <a:t> birthday ;</a:t>
            </a:r>
          </a:p>
          <a:p>
            <a:pPr>
              <a:lnSpc>
                <a:spcPct val="110000"/>
              </a:lnSpc>
            </a:pPr>
            <a:r>
              <a:rPr lang="en-US" altLang="zh-CN" sz="1867" dirty="0">
                <a:latin typeface="微软雅黑" pitchFamily="34" charset="-122"/>
                <a:ea typeface="微软雅黑" pitchFamily="34" charset="-122"/>
              </a:rPr>
              <a:t>          …</a:t>
            </a:r>
          </a:p>
          <a:p>
            <a:pPr>
              <a:lnSpc>
                <a:spcPct val="110000"/>
              </a:lnSpc>
            </a:pPr>
            <a:r>
              <a:rPr lang="en-US" altLang="zh-CN" sz="1867" dirty="0">
                <a:latin typeface="微软雅黑" pitchFamily="34" charset="-122"/>
                <a:ea typeface="微软雅黑" pitchFamily="34" charset="-122"/>
              </a:rPr>
              <a:t>};</a:t>
            </a:r>
          </a:p>
          <a:p>
            <a:pPr>
              <a:lnSpc>
                <a:spcPct val="110000"/>
              </a:lnSpc>
              <a:spcBef>
                <a:spcPts val="2400"/>
              </a:spcBef>
            </a:pPr>
            <a:r>
              <a:rPr lang="zh-CN" altLang="en-US" sz="2400" dirty="0">
                <a:latin typeface="微软雅黑" pitchFamily="34" charset="-122"/>
                <a:ea typeface="微软雅黑" pitchFamily="34" charset="-122"/>
              </a:rPr>
              <a:t>同一类的不同对象的</a:t>
            </a:r>
            <a:r>
              <a:rPr lang="en-US" altLang="zh-CN" sz="2400" dirty="0">
                <a:latin typeface="微软雅黑" pitchFamily="34" charset="-122"/>
                <a:ea typeface="微软雅黑" pitchFamily="34" charset="-122"/>
              </a:rPr>
              <a:t>const</a:t>
            </a:r>
            <a:r>
              <a:rPr lang="zh-CN" altLang="en-US" sz="2400" dirty="0">
                <a:latin typeface="微软雅黑" pitchFamily="34" charset="-122"/>
                <a:ea typeface="微软雅黑" pitchFamily="34" charset="-122"/>
              </a:rPr>
              <a:t>数据成员的值可以不同</a:t>
            </a:r>
          </a:p>
        </p:txBody>
      </p:sp>
    </p:spTree>
  </p:cSld>
  <p:clrMapOvr>
    <a:masterClrMapping/>
  </p:clrMapOvr>
  <p:transition spd="med">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2706" name="Rectangle 2"/>
          <p:cNvSpPr>
            <a:spLocks noGrp="1" noChangeArrowheads="1"/>
          </p:cNvSpPr>
          <p:nvPr>
            <p:ph type="title"/>
          </p:nvPr>
        </p:nvSpPr>
        <p:spPr/>
        <p:txBody>
          <a:bodyPr/>
          <a:lstStyle/>
          <a:p>
            <a:pPr eaLnBrk="1" hangingPunct="1">
              <a:defRPr/>
            </a:pPr>
            <a:r>
              <a:rPr lang="en-US" altLang="zh-CN" dirty="0"/>
              <a:t>const</a:t>
            </a:r>
            <a:r>
              <a:rPr lang="zh-CN" altLang="en-US" dirty="0"/>
              <a:t>数据成员的初始化</a:t>
            </a:r>
          </a:p>
        </p:txBody>
      </p:sp>
      <p:sp>
        <p:nvSpPr>
          <p:cNvPr id="104451" name="Rectangle 3"/>
          <p:cNvSpPr>
            <a:spLocks noGrp="1" noChangeArrowheads="1"/>
          </p:cNvSpPr>
          <p:nvPr>
            <p:ph idx="4294967295"/>
          </p:nvPr>
        </p:nvSpPr>
        <p:spPr>
          <a:xfrm>
            <a:off x="670718" y="1371600"/>
            <a:ext cx="10850563" cy="4114800"/>
          </a:xfrm>
        </p:spPr>
        <p:txBody>
          <a:bodyPr>
            <a:noAutofit/>
          </a:bodyPr>
          <a:lstStyle/>
          <a:p>
            <a:pPr>
              <a:spcBef>
                <a:spcPts val="800"/>
              </a:spcBef>
            </a:pPr>
            <a:r>
              <a:rPr lang="zh-CN" altLang="en-US" sz="2000" dirty="0"/>
              <a:t>在类构造函数的初始化表中赋初值</a:t>
            </a:r>
          </a:p>
          <a:p>
            <a:pPr>
              <a:spcBef>
                <a:spcPts val="800"/>
              </a:spcBef>
            </a:pPr>
            <a:r>
              <a:rPr lang="zh-CN" altLang="en-US" sz="2000" dirty="0"/>
              <a:t>例：</a:t>
            </a:r>
          </a:p>
          <a:p>
            <a:pPr>
              <a:spcBef>
                <a:spcPts val="800"/>
              </a:spcBef>
              <a:buNone/>
            </a:pPr>
            <a:r>
              <a:rPr lang="en-US" altLang="zh-CN" sz="2000" dirty="0"/>
              <a:t>class People</a:t>
            </a:r>
          </a:p>
          <a:p>
            <a:pPr>
              <a:spcBef>
                <a:spcPts val="800"/>
              </a:spcBef>
              <a:buNone/>
            </a:pPr>
            <a:r>
              <a:rPr lang="en-US" altLang="zh-CN" sz="2000" dirty="0"/>
              <a:t>{	</a:t>
            </a:r>
          </a:p>
          <a:p>
            <a:pPr>
              <a:spcBef>
                <a:spcPts val="800"/>
              </a:spcBef>
              <a:buNone/>
            </a:pPr>
            <a:r>
              <a:rPr lang="en-US" altLang="zh-CN" sz="2000" dirty="0"/>
              <a:t>	 People(</a:t>
            </a:r>
            <a:r>
              <a:rPr lang="en-US" altLang="zh-CN" sz="2000" dirty="0" err="1"/>
              <a:t>int</a:t>
            </a:r>
            <a:r>
              <a:rPr lang="en-US" altLang="zh-CN" sz="2000" dirty="0"/>
              <a:t>  birth);		//</a:t>
            </a:r>
            <a:r>
              <a:rPr lang="zh-CN" altLang="en-US" sz="2000" dirty="0"/>
              <a:t>构造函数</a:t>
            </a:r>
          </a:p>
          <a:p>
            <a:pPr>
              <a:spcBef>
                <a:spcPts val="800"/>
              </a:spcBef>
              <a:buNone/>
            </a:pPr>
            <a:r>
              <a:rPr lang="zh-CN" altLang="en-US" sz="2000" dirty="0"/>
              <a:t>	</a:t>
            </a:r>
            <a:r>
              <a:rPr lang="en-US" altLang="zh-CN" sz="2000" dirty="0"/>
              <a:t> const  </a:t>
            </a:r>
            <a:r>
              <a:rPr lang="en-US" altLang="zh-CN" sz="2000" dirty="0" err="1"/>
              <a:t>int</a:t>
            </a:r>
            <a:r>
              <a:rPr lang="en-US" altLang="zh-CN" sz="2000" dirty="0"/>
              <a:t>  birthday;</a:t>
            </a:r>
          </a:p>
          <a:p>
            <a:pPr>
              <a:spcBef>
                <a:spcPts val="800"/>
              </a:spcBef>
              <a:buNone/>
            </a:pPr>
            <a:r>
              <a:rPr lang="en-US" altLang="zh-CN" sz="2000" dirty="0"/>
              <a:t>}</a:t>
            </a:r>
          </a:p>
          <a:p>
            <a:pPr>
              <a:spcBef>
                <a:spcPts val="800"/>
              </a:spcBef>
              <a:buNone/>
            </a:pPr>
            <a:r>
              <a:rPr lang="en-US" altLang="zh-CN" sz="2000" dirty="0"/>
              <a:t>People::People (</a:t>
            </a:r>
            <a:r>
              <a:rPr lang="en-US" altLang="zh-CN" sz="2000" dirty="0" err="1"/>
              <a:t>int</a:t>
            </a:r>
            <a:r>
              <a:rPr lang="en-US" altLang="zh-CN" sz="2000" dirty="0"/>
              <a:t> birth) : </a:t>
            </a:r>
            <a:r>
              <a:rPr lang="en-US" altLang="zh-CN" sz="2000" dirty="0">
                <a:solidFill>
                  <a:schemeClr val="tx2"/>
                </a:solidFill>
              </a:rPr>
              <a:t>birthday(birth)</a:t>
            </a:r>
            <a:r>
              <a:rPr lang="zh-CN" altLang="en-US" sz="2000" dirty="0"/>
              <a:t>	        </a:t>
            </a:r>
            <a:r>
              <a:rPr lang="en-US" altLang="zh-CN" sz="2000" dirty="0"/>
              <a:t>{…}</a:t>
            </a:r>
          </a:p>
          <a:p>
            <a:pPr>
              <a:spcBef>
                <a:spcPts val="800"/>
              </a:spcBef>
              <a:buNone/>
            </a:pPr>
            <a:r>
              <a:rPr lang="en-US" altLang="zh-CN" sz="2000" dirty="0"/>
              <a:t>People a(20021226);                   //</a:t>
            </a:r>
            <a:r>
              <a:rPr lang="zh-CN" altLang="en-US" sz="2000" dirty="0"/>
              <a:t>对象</a:t>
            </a:r>
            <a:r>
              <a:rPr lang="en-US" altLang="zh-CN" sz="2000" dirty="0"/>
              <a:t>a</a:t>
            </a:r>
            <a:r>
              <a:rPr lang="zh-CN" altLang="en-US" sz="2000" dirty="0"/>
              <a:t>的生日是</a:t>
            </a:r>
            <a:r>
              <a:rPr lang="en-US" altLang="zh-CN" sz="2000" dirty="0"/>
              <a:t>2002</a:t>
            </a:r>
            <a:r>
              <a:rPr lang="zh-CN" altLang="en-US" sz="2000" dirty="0"/>
              <a:t>年</a:t>
            </a:r>
            <a:r>
              <a:rPr lang="en-US" altLang="zh-CN" sz="2000" dirty="0"/>
              <a:t>12</a:t>
            </a:r>
            <a:r>
              <a:rPr lang="zh-CN" altLang="en-US" sz="2000" dirty="0"/>
              <a:t>月</a:t>
            </a:r>
            <a:r>
              <a:rPr lang="en-US" altLang="zh-CN" sz="2000" dirty="0"/>
              <a:t>26</a:t>
            </a:r>
            <a:r>
              <a:rPr lang="zh-CN" altLang="en-US" sz="2000" dirty="0"/>
              <a:t>日</a:t>
            </a:r>
            <a:endParaRPr lang="en-US" altLang="zh-CN" sz="2000" dirty="0"/>
          </a:p>
          <a:p>
            <a:pPr>
              <a:spcBef>
                <a:spcPts val="800"/>
              </a:spcBef>
              <a:buNone/>
            </a:pPr>
            <a:r>
              <a:rPr lang="en-US" altLang="zh-CN" sz="2000" dirty="0"/>
              <a:t>People  b(20051106);	//</a:t>
            </a:r>
            <a:r>
              <a:rPr lang="zh-CN" altLang="en-US" sz="2000" dirty="0"/>
              <a:t>对象</a:t>
            </a:r>
            <a:r>
              <a:rPr lang="en-US" altLang="zh-CN" sz="2000" dirty="0"/>
              <a:t>b</a:t>
            </a:r>
            <a:r>
              <a:rPr lang="zh-CN" altLang="en-US" sz="2000" dirty="0"/>
              <a:t>的生日是</a:t>
            </a:r>
            <a:r>
              <a:rPr lang="en-US" altLang="zh-CN" sz="2000" dirty="0"/>
              <a:t>2005</a:t>
            </a:r>
            <a:r>
              <a:rPr lang="zh-CN" altLang="en-US" sz="2000" dirty="0"/>
              <a:t>年</a:t>
            </a:r>
            <a:r>
              <a:rPr lang="en-US" altLang="zh-CN" sz="2000" dirty="0"/>
              <a:t>11</a:t>
            </a:r>
            <a:r>
              <a:rPr lang="zh-CN" altLang="en-US" sz="2000" dirty="0"/>
              <a:t>月</a:t>
            </a:r>
            <a:r>
              <a:rPr lang="en-US" altLang="zh-CN" sz="2000" dirty="0"/>
              <a:t>6</a:t>
            </a:r>
            <a:r>
              <a:rPr lang="zh-CN" altLang="en-US" sz="2000" dirty="0"/>
              <a:t>日</a:t>
            </a:r>
            <a:endParaRPr lang="en-US" altLang="zh-CN" sz="2000" dirty="0"/>
          </a:p>
        </p:txBody>
      </p:sp>
    </p:spTree>
  </p:cSld>
  <p:clrMapOvr>
    <a:masterClrMapping/>
  </p:clrMapOvr>
  <p:transition spd="med">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0658" name="Rectangle 2"/>
          <p:cNvSpPr>
            <a:spLocks noGrp="1" noChangeArrowheads="1"/>
          </p:cNvSpPr>
          <p:nvPr>
            <p:ph type="title"/>
          </p:nvPr>
        </p:nvSpPr>
        <p:spPr/>
        <p:txBody>
          <a:bodyPr>
            <a:normAutofit/>
          </a:bodyPr>
          <a:lstStyle/>
          <a:p>
            <a:pPr eaLnBrk="1" hangingPunct="1">
              <a:defRPr/>
            </a:pPr>
            <a:r>
              <a:rPr lang="zh-CN" altLang="en-US" dirty="0"/>
              <a:t>常量数据成员缺省值</a:t>
            </a:r>
          </a:p>
        </p:txBody>
      </p:sp>
      <p:sp>
        <p:nvSpPr>
          <p:cNvPr id="6" name="矩形 5"/>
          <p:cNvSpPr/>
          <p:nvPr/>
        </p:nvSpPr>
        <p:spPr>
          <a:xfrm>
            <a:off x="1057277" y="1552575"/>
            <a:ext cx="6447576" cy="2049792"/>
          </a:xfrm>
          <a:prstGeom prst="rect">
            <a:avLst/>
          </a:prstGeom>
        </p:spPr>
        <p:txBody>
          <a:bodyPr wrap="square">
            <a:spAutoFit/>
          </a:bodyPr>
          <a:lstStyle/>
          <a:p>
            <a:pPr>
              <a:lnSpc>
                <a:spcPct val="110000"/>
              </a:lnSpc>
              <a:spcBef>
                <a:spcPts val="800"/>
              </a:spcBef>
            </a:pPr>
            <a:r>
              <a:rPr lang="en-US" altLang="zh-CN" sz="2400" dirty="0">
                <a:latin typeface="微软雅黑" pitchFamily="34" charset="-122"/>
                <a:ea typeface="微软雅黑" pitchFamily="34" charset="-122"/>
              </a:rPr>
              <a:t>class  People </a:t>
            </a:r>
          </a:p>
          <a:p>
            <a:pPr eaLnBrk="1" hangingPunct="1">
              <a:lnSpc>
                <a:spcPct val="110000"/>
              </a:lnSpc>
            </a:pPr>
            <a:r>
              <a:rPr lang="en-US" altLang="zh-CN" sz="2400" dirty="0">
                <a:latin typeface="微软雅黑" pitchFamily="34" charset="-122"/>
                <a:ea typeface="微软雅黑" pitchFamily="34" charset="-122"/>
              </a:rPr>
              <a:t>{		</a:t>
            </a:r>
          </a:p>
          <a:p>
            <a:pPr lvl="1" eaLnBrk="1" hangingPunct="1">
              <a:lnSpc>
                <a:spcPct val="110000"/>
              </a:lnSpc>
              <a:buFont typeface="Wingdings" pitchFamily="2" charset="2"/>
              <a:buNone/>
            </a:pPr>
            <a:r>
              <a:rPr lang="en-US" altLang="zh-CN" sz="2400" dirty="0">
                <a:latin typeface="微软雅黑" pitchFamily="34" charset="-122"/>
                <a:ea typeface="微软雅黑" pitchFamily="34" charset="-122"/>
              </a:rPr>
              <a:t>const  </a:t>
            </a:r>
            <a:r>
              <a:rPr lang="en-US" altLang="zh-CN" sz="2400" dirty="0" err="1">
                <a:latin typeface="微软雅黑" pitchFamily="34" charset="-122"/>
                <a:ea typeface="微软雅黑" pitchFamily="34" charset="-122"/>
              </a:rPr>
              <a:t>int</a:t>
            </a:r>
            <a:r>
              <a:rPr lang="en-US" altLang="zh-CN" sz="2400" dirty="0">
                <a:latin typeface="微软雅黑" pitchFamily="34" charset="-122"/>
                <a:ea typeface="微软雅黑" pitchFamily="34" charset="-122"/>
              </a:rPr>
              <a:t>  birthday = 20000101;	</a:t>
            </a:r>
          </a:p>
          <a:p>
            <a:pPr eaLnBrk="1" hangingPunct="1">
              <a:buFont typeface="Wingdings" pitchFamily="2" charset="2"/>
              <a:buNone/>
            </a:pPr>
            <a:r>
              <a:rPr lang="en-US" altLang="zh-CN" sz="2400" dirty="0">
                <a:latin typeface="微软雅黑" pitchFamily="34" charset="-122"/>
                <a:ea typeface="微软雅黑" pitchFamily="34" charset="-122"/>
              </a:rPr>
              <a:t>             ……</a:t>
            </a:r>
          </a:p>
          <a:p>
            <a:pPr eaLnBrk="1" hangingPunct="1">
              <a:buFont typeface="Wingdings" pitchFamily="2" charset="2"/>
              <a:buNone/>
            </a:pP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a:t>
            </a:r>
            <a:endParaRPr lang="en-US" altLang="zh-CN" sz="2400" dirty="0">
              <a:latin typeface="微软雅黑" pitchFamily="34" charset="-122"/>
              <a:ea typeface="微软雅黑" pitchFamily="34" charset="-122"/>
            </a:endParaRPr>
          </a:p>
        </p:txBody>
      </p:sp>
      <p:sp>
        <p:nvSpPr>
          <p:cNvPr id="8" name="圆角矩形标注 7"/>
          <p:cNvSpPr/>
          <p:nvPr/>
        </p:nvSpPr>
        <p:spPr>
          <a:xfrm>
            <a:off x="7143750" y="3924300"/>
            <a:ext cx="2638425" cy="609600"/>
          </a:xfrm>
          <a:prstGeom prst="wedgeRoundRectCallout">
            <a:avLst>
              <a:gd name="adj1" fmla="val -121214"/>
              <a:gd name="adj2" fmla="val -259773"/>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867" dirty="0">
                <a:solidFill>
                  <a:srgbClr val="FF0000"/>
                </a:solidFill>
                <a:latin typeface="微软雅黑" pitchFamily="34" charset="-122"/>
                <a:ea typeface="微软雅黑" pitchFamily="34" charset="-122"/>
              </a:rPr>
              <a:t>只在</a:t>
            </a:r>
            <a:r>
              <a:rPr lang="en-US" altLang="zh-CN" sz="1867" dirty="0">
                <a:solidFill>
                  <a:srgbClr val="FF0000"/>
                </a:solidFill>
                <a:latin typeface="微软雅黑" pitchFamily="34" charset="-122"/>
                <a:ea typeface="微软雅黑" pitchFamily="34" charset="-122"/>
              </a:rPr>
              <a:t>C++11</a:t>
            </a:r>
            <a:r>
              <a:rPr lang="zh-CN" altLang="en-US" sz="1867" dirty="0">
                <a:solidFill>
                  <a:srgbClr val="FF0000"/>
                </a:solidFill>
                <a:latin typeface="微软雅黑" pitchFamily="34" charset="-122"/>
                <a:ea typeface="微软雅黑" pitchFamily="34" charset="-122"/>
              </a:rPr>
              <a:t>后有效</a:t>
            </a:r>
            <a:endParaRPr lang="zh-CN" altLang="en-US" sz="1867" dirty="0">
              <a:solidFill>
                <a:srgbClr val="FF0000"/>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1922" name="Rectangle 2"/>
          <p:cNvSpPr>
            <a:spLocks noGrp="1" noChangeArrowheads="1"/>
          </p:cNvSpPr>
          <p:nvPr>
            <p:ph type="title"/>
          </p:nvPr>
        </p:nvSpPr>
        <p:spPr/>
        <p:txBody>
          <a:bodyPr/>
          <a:lstStyle/>
          <a:p>
            <a:pPr eaLnBrk="1" hangingPunct="1">
              <a:defRPr/>
            </a:pPr>
            <a:r>
              <a:rPr lang="zh-CN" altLang="en-US" dirty="0">
                <a:latin typeface="+mj-ea"/>
              </a:rPr>
              <a:t>静态数据成员</a:t>
            </a:r>
          </a:p>
        </p:txBody>
      </p:sp>
      <p:sp>
        <p:nvSpPr>
          <p:cNvPr id="5" name="矩形 4"/>
          <p:cNvSpPr/>
          <p:nvPr/>
        </p:nvSpPr>
        <p:spPr>
          <a:xfrm>
            <a:off x="533401" y="1362075"/>
            <a:ext cx="10791824" cy="3637021"/>
          </a:xfrm>
          <a:prstGeom prst="rect">
            <a:avLst/>
          </a:prstGeom>
        </p:spPr>
        <p:txBody>
          <a:bodyPr wrap="square">
            <a:spAutoFit/>
          </a:bodyPr>
          <a:lstStyle/>
          <a:p>
            <a:pPr>
              <a:lnSpc>
                <a:spcPct val="110000"/>
              </a:lnSpc>
            </a:pPr>
            <a:r>
              <a:rPr lang="zh-CN" altLang="en-US" sz="2400" b="1" dirty="0">
                <a:latin typeface="微软雅黑" pitchFamily="34" charset="-122"/>
                <a:ea typeface="微软雅黑" pitchFamily="34" charset="-122"/>
              </a:rPr>
              <a:t>类的所有对象共享的数据成员</a:t>
            </a:r>
            <a:endParaRPr lang="en-US" altLang="zh-CN" sz="2400" b="1" dirty="0">
              <a:latin typeface="微软雅黑" pitchFamily="34" charset="-122"/>
              <a:ea typeface="微软雅黑" pitchFamily="34" charset="-122"/>
            </a:endParaRPr>
          </a:p>
          <a:p>
            <a:pPr>
              <a:lnSpc>
                <a:spcPct val="110000"/>
              </a:lnSpc>
            </a:pPr>
            <a:endParaRPr lang="en-US" altLang="zh-CN" sz="1867" dirty="0">
              <a:latin typeface="微软雅黑" pitchFamily="34" charset="-122"/>
              <a:ea typeface="微软雅黑" pitchFamily="34" charset="-122"/>
            </a:endParaRPr>
          </a:p>
          <a:p>
            <a:pPr>
              <a:lnSpc>
                <a:spcPct val="110000"/>
              </a:lnSpc>
            </a:pPr>
            <a:r>
              <a:rPr lang="zh-CN" altLang="en-US" sz="1867" dirty="0">
                <a:latin typeface="微软雅黑" pitchFamily="34" charset="-122"/>
                <a:ea typeface="微软雅黑" pitchFamily="34" charset="-122"/>
              </a:rPr>
              <a:t>假设类</a:t>
            </a:r>
            <a:r>
              <a:rPr lang="en-US" altLang="zh-CN" sz="1867" dirty="0" err="1">
                <a:latin typeface="微软雅黑" pitchFamily="34" charset="-122"/>
                <a:ea typeface="微软雅黑" pitchFamily="34" charset="-122"/>
              </a:rPr>
              <a:t>SavingAccount</a:t>
            </a:r>
            <a:r>
              <a:rPr lang="zh-CN" altLang="en-US" sz="1867" dirty="0">
                <a:latin typeface="微软雅黑" pitchFamily="34" charset="-122"/>
                <a:ea typeface="微软雅黑" pitchFamily="34" charset="-122"/>
              </a:rPr>
              <a:t>专门用于存放存款帐户，它包括存户的姓名、地址、存款额、利率等成员变量：</a:t>
            </a:r>
          </a:p>
          <a:p>
            <a:pPr marL="0" lvl="1">
              <a:lnSpc>
                <a:spcPct val="110000"/>
              </a:lnSpc>
            </a:pPr>
            <a:r>
              <a:rPr lang="en-US" altLang="zh-CN" sz="1867" dirty="0">
                <a:latin typeface="微软雅黑" pitchFamily="34" charset="-122"/>
                <a:ea typeface="微软雅黑" pitchFamily="34" charset="-122"/>
              </a:rPr>
              <a:t>class </a:t>
            </a:r>
            <a:r>
              <a:rPr lang="en-US" altLang="zh-CN" sz="1867" dirty="0" err="1">
                <a:latin typeface="微软雅黑" pitchFamily="34" charset="-122"/>
                <a:ea typeface="微软雅黑" pitchFamily="34" charset="-122"/>
              </a:rPr>
              <a:t>SavingAccount</a:t>
            </a:r>
            <a:endParaRPr lang="en-US" altLang="zh-CN" sz="1867" dirty="0">
              <a:latin typeface="微软雅黑" pitchFamily="34" charset="-122"/>
              <a:ea typeface="微软雅黑" pitchFamily="34" charset="-122"/>
            </a:endParaRPr>
          </a:p>
          <a:p>
            <a:pPr marL="0" lvl="1">
              <a:lnSpc>
                <a:spcPct val="110000"/>
              </a:lnSpc>
            </a:pPr>
            <a:r>
              <a:rPr lang="en-US" altLang="zh-CN" sz="1867" dirty="0">
                <a:latin typeface="微软雅黑" pitchFamily="34" charset="-122"/>
                <a:ea typeface="微软雅黑" pitchFamily="34" charset="-122"/>
              </a:rPr>
              <a:t>{</a:t>
            </a:r>
          </a:p>
          <a:p>
            <a:pPr marL="0" lvl="1">
              <a:lnSpc>
                <a:spcPct val="110000"/>
              </a:lnSpc>
            </a:pPr>
            <a:r>
              <a:rPr lang="en-US" altLang="zh-CN" sz="1867" dirty="0">
                <a:latin typeface="微软雅黑" pitchFamily="34" charset="-122"/>
                <a:ea typeface="微软雅黑" pitchFamily="34" charset="-122"/>
              </a:rPr>
              <a:t>     char  name[20]; //</a:t>
            </a:r>
            <a:r>
              <a:rPr lang="zh-CN" altLang="en-US" sz="1867" dirty="0">
                <a:latin typeface="微软雅黑" pitchFamily="34" charset="-122"/>
                <a:ea typeface="微软雅黑" pitchFamily="34" charset="-122"/>
              </a:rPr>
              <a:t>存户姓名</a:t>
            </a:r>
          </a:p>
          <a:p>
            <a:pPr marL="0" lvl="1">
              <a:lnSpc>
                <a:spcPct val="110000"/>
              </a:lnSpc>
            </a:pPr>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char  </a:t>
            </a:r>
            <a:r>
              <a:rPr lang="en-US" altLang="zh-CN" sz="1867" dirty="0" err="1">
                <a:latin typeface="微软雅黑" pitchFamily="34" charset="-122"/>
                <a:ea typeface="微软雅黑" pitchFamily="34" charset="-122"/>
              </a:rPr>
              <a:t>addr</a:t>
            </a:r>
            <a:r>
              <a:rPr lang="en-US" altLang="zh-CN" sz="1867" dirty="0">
                <a:latin typeface="微软雅黑" pitchFamily="34" charset="-122"/>
                <a:ea typeface="微软雅黑" pitchFamily="34" charset="-122"/>
              </a:rPr>
              <a:t>[60];   //</a:t>
            </a:r>
            <a:r>
              <a:rPr lang="zh-CN" altLang="en-US" sz="1867" dirty="0">
                <a:latin typeface="微软雅黑" pitchFamily="34" charset="-122"/>
                <a:ea typeface="微软雅黑" pitchFamily="34" charset="-122"/>
              </a:rPr>
              <a:t>存户地址</a:t>
            </a:r>
          </a:p>
          <a:p>
            <a:pPr marL="0" lvl="1">
              <a:lnSpc>
                <a:spcPct val="110000"/>
              </a:lnSpc>
            </a:pPr>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double  total;     //</a:t>
            </a:r>
            <a:r>
              <a:rPr lang="zh-CN" altLang="en-US" sz="1867" dirty="0">
                <a:latin typeface="微软雅黑" pitchFamily="34" charset="-122"/>
                <a:ea typeface="微软雅黑" pitchFamily="34" charset="-122"/>
              </a:rPr>
              <a:t>存款额</a:t>
            </a:r>
          </a:p>
          <a:p>
            <a:pPr marL="0" lvl="1">
              <a:lnSpc>
                <a:spcPct val="110000"/>
              </a:lnSpc>
            </a:pPr>
            <a:r>
              <a:rPr lang="en-US" altLang="zh-CN" sz="1867" dirty="0">
                <a:latin typeface="微软雅黑" pitchFamily="34" charset="-122"/>
                <a:ea typeface="微软雅黑" pitchFamily="34" charset="-122"/>
              </a:rPr>
              <a:t>     double  rate;     //</a:t>
            </a:r>
            <a:r>
              <a:rPr lang="zh-CN" altLang="en-US" sz="1867" dirty="0">
                <a:latin typeface="微软雅黑" pitchFamily="34" charset="-122"/>
                <a:ea typeface="微软雅黑" pitchFamily="34" charset="-122"/>
              </a:rPr>
              <a:t>利率</a:t>
            </a:r>
          </a:p>
          <a:p>
            <a:pPr marL="0" lvl="1">
              <a:lnSpc>
                <a:spcPct val="110000"/>
              </a:lnSpc>
            </a:pPr>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a:t>
            </a:r>
          </a:p>
          <a:p>
            <a:pPr marL="0" lvl="1">
              <a:lnSpc>
                <a:spcPct val="110000"/>
              </a:lnSpc>
            </a:pPr>
            <a:r>
              <a:rPr lang="en-US" altLang="zh-CN" sz="1867" dirty="0">
                <a:latin typeface="微软雅黑" pitchFamily="34" charset="-122"/>
                <a:ea typeface="微软雅黑" pitchFamily="34" charset="-122"/>
              </a:rPr>
              <a:t>};      </a:t>
            </a:r>
            <a:endParaRPr lang="zh-CN" altLang="en-US" sz="1867" dirty="0">
              <a:latin typeface="微软雅黑" pitchFamily="34" charset="-122"/>
              <a:ea typeface="微软雅黑" pitchFamily="34" charset="-122"/>
            </a:endParaRPr>
          </a:p>
        </p:txBody>
      </p:sp>
      <p:sp>
        <p:nvSpPr>
          <p:cNvPr id="7" name="矩形 6"/>
          <p:cNvSpPr/>
          <p:nvPr/>
        </p:nvSpPr>
        <p:spPr>
          <a:xfrm>
            <a:off x="5796304" y="2867026"/>
            <a:ext cx="3519147" cy="830997"/>
          </a:xfrm>
          <a:prstGeom prst="rect">
            <a:avLst/>
          </a:prstGeom>
        </p:spPr>
        <p:txBody>
          <a:bodyPr wrap="square">
            <a:spAutoFit/>
          </a:bodyPr>
          <a:lstStyle/>
          <a:p>
            <a:r>
              <a:rPr lang="zh-CN" altLang="en-US" sz="2400" dirty="0">
                <a:latin typeface="微软雅黑" pitchFamily="34" charset="-122"/>
                <a:ea typeface="微软雅黑" pitchFamily="34" charset="-122"/>
              </a:rPr>
              <a:t>修改利率必须修改所有帐户的</a:t>
            </a:r>
            <a:r>
              <a:rPr lang="en-US" altLang="zh-CN" sz="2400" dirty="0">
                <a:latin typeface="微软雅黑" pitchFamily="34" charset="-122"/>
                <a:ea typeface="微软雅黑" pitchFamily="34" charset="-122"/>
              </a:rPr>
              <a:t>rate</a:t>
            </a:r>
            <a:r>
              <a:rPr lang="zh-CN" altLang="en-US" sz="2400" dirty="0">
                <a:latin typeface="微软雅黑" pitchFamily="34" charset="-122"/>
                <a:ea typeface="微软雅黑" pitchFamily="34" charset="-122"/>
              </a:rPr>
              <a:t>的值</a:t>
            </a:r>
          </a:p>
        </p:txBody>
      </p:sp>
      <p:sp>
        <p:nvSpPr>
          <p:cNvPr id="8" name="矩形 7"/>
          <p:cNvSpPr/>
          <p:nvPr/>
        </p:nvSpPr>
        <p:spPr>
          <a:xfrm>
            <a:off x="533401" y="5739427"/>
            <a:ext cx="9646919" cy="769570"/>
          </a:xfrm>
          <a:prstGeom prst="rect">
            <a:avLst/>
          </a:prstGeom>
        </p:spPr>
        <p:txBody>
          <a:bodyPr wrap="square">
            <a:spAutoFit/>
          </a:bodyPr>
          <a:lstStyle/>
          <a:p>
            <a:pPr marL="0" lvl="1"/>
            <a:r>
              <a:rPr lang="en-US" altLang="zh-CN" sz="1867" dirty="0">
                <a:latin typeface="微软雅黑" pitchFamily="34" charset="-122"/>
                <a:ea typeface="微软雅黑" pitchFamily="34" charset="-122"/>
              </a:rPr>
              <a:t>rate</a:t>
            </a:r>
            <a:r>
              <a:rPr lang="zh-CN" altLang="en-US" sz="1867" dirty="0">
                <a:latin typeface="微软雅黑" pitchFamily="34" charset="-122"/>
                <a:ea typeface="微软雅黑" pitchFamily="34" charset="-122"/>
              </a:rPr>
              <a:t>应该由各对象共享，用全局变量。但全局变量有安全问题和变量名冲突问题</a:t>
            </a:r>
            <a:endParaRPr lang="en-US" altLang="zh-CN" sz="1867" dirty="0">
              <a:latin typeface="微软雅黑" pitchFamily="34" charset="-122"/>
              <a:ea typeface="微软雅黑" pitchFamily="34" charset="-122"/>
            </a:endParaRPr>
          </a:p>
          <a:p>
            <a:pPr marL="0" lvl="1">
              <a:spcBef>
                <a:spcPts val="800"/>
              </a:spcBef>
            </a:pPr>
            <a:r>
              <a:rPr lang="zh-CN" altLang="en-US" sz="1867" dirty="0">
                <a:latin typeface="微软雅黑" pitchFamily="34" charset="-122"/>
                <a:ea typeface="微软雅黑" pitchFamily="34" charset="-122"/>
              </a:rPr>
              <a:t>限定为只能由类中对象共享</a:t>
            </a:r>
          </a:p>
        </p:txBody>
      </p:sp>
      <p:sp>
        <p:nvSpPr>
          <p:cNvPr id="9" name="矩形 8"/>
          <p:cNvSpPr/>
          <p:nvPr/>
        </p:nvSpPr>
        <p:spPr>
          <a:xfrm>
            <a:off x="590563" y="5127550"/>
            <a:ext cx="1415772" cy="581057"/>
          </a:xfrm>
          <a:prstGeom prst="rect">
            <a:avLst/>
          </a:prstGeom>
        </p:spPr>
        <p:txBody>
          <a:bodyPr wrap="none">
            <a:spAutoFit/>
          </a:bodyPr>
          <a:lstStyle/>
          <a:p>
            <a:pPr lvl="0">
              <a:lnSpc>
                <a:spcPct val="150000"/>
              </a:lnSpc>
            </a:pPr>
            <a:r>
              <a:rPr lang="zh-CN" altLang="en-US" sz="2400" b="1" dirty="0">
                <a:solidFill>
                  <a:prstClr val="white"/>
                </a:solidFill>
                <a:latin typeface="微软雅黑" pitchFamily="34" charset="-122"/>
                <a:ea typeface="微软雅黑" pitchFamily="34" charset="-122"/>
              </a:rPr>
              <a:t>解决思路</a:t>
            </a:r>
            <a:endParaRPr lang="en-US" altLang="zh-CN" sz="2400" b="1" dirty="0">
              <a:solidFill>
                <a:prstClr val="white"/>
              </a:solidFill>
              <a:latin typeface="微软雅黑" pitchFamily="34" charset="-122"/>
              <a:ea typeface="微软雅黑"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2946" name="Rectangle 2"/>
          <p:cNvSpPr>
            <a:spLocks noGrp="1" noChangeArrowheads="1"/>
          </p:cNvSpPr>
          <p:nvPr>
            <p:ph type="title"/>
          </p:nvPr>
        </p:nvSpPr>
        <p:spPr/>
        <p:txBody>
          <a:bodyPr/>
          <a:lstStyle/>
          <a:p>
            <a:pPr eaLnBrk="1" hangingPunct="1">
              <a:defRPr/>
            </a:pPr>
            <a:r>
              <a:rPr lang="zh-CN" altLang="en-US" dirty="0"/>
              <a:t>静态数据成员</a:t>
            </a:r>
          </a:p>
        </p:txBody>
      </p:sp>
      <p:sp>
        <p:nvSpPr>
          <p:cNvPr id="118787" name="Rectangle 3"/>
          <p:cNvSpPr>
            <a:spLocks noGrp="1" noChangeArrowheads="1"/>
          </p:cNvSpPr>
          <p:nvPr>
            <p:ph idx="4294967295"/>
          </p:nvPr>
        </p:nvSpPr>
        <p:spPr>
          <a:xfrm>
            <a:off x="623147" y="1371600"/>
            <a:ext cx="6468533" cy="4114800"/>
          </a:xfrm>
        </p:spPr>
        <p:txBody>
          <a:bodyPr/>
          <a:lstStyle/>
          <a:p>
            <a:pPr marL="0" indent="0" eaLnBrk="1" hangingPunct="1">
              <a:buNone/>
            </a:pPr>
            <a:r>
              <a:rPr lang="zh-CN" altLang="en-US" sz="2400" b="1" dirty="0"/>
              <a:t>声明格式</a:t>
            </a:r>
            <a:endParaRPr lang="en-US" altLang="zh-CN" sz="2400" b="1" dirty="0"/>
          </a:p>
          <a:p>
            <a:pPr marL="0" indent="0">
              <a:spcBef>
                <a:spcPts val="800"/>
              </a:spcBef>
              <a:buNone/>
            </a:pPr>
            <a:r>
              <a:rPr lang="zh-CN" altLang="en-US" sz="2400" dirty="0">
                <a:solidFill>
                  <a:srgbClr val="FF0000"/>
                </a:solidFill>
              </a:rPr>
              <a:t>在</a:t>
            </a:r>
            <a:r>
              <a:rPr lang="en-US" altLang="zh-CN" sz="2400" dirty="0">
                <a:solidFill>
                  <a:srgbClr val="FF0000"/>
                </a:solidFill>
              </a:rPr>
              <a:t>rate</a:t>
            </a:r>
            <a:r>
              <a:rPr lang="zh-CN" altLang="en-US" sz="2400" dirty="0">
                <a:solidFill>
                  <a:srgbClr val="FF0000"/>
                </a:solidFill>
              </a:rPr>
              <a:t>前面加上</a:t>
            </a:r>
            <a:r>
              <a:rPr lang="en-US" altLang="zh-CN" sz="2400" dirty="0">
                <a:solidFill>
                  <a:srgbClr val="FF0000"/>
                </a:solidFill>
              </a:rPr>
              <a:t>static</a:t>
            </a:r>
          </a:p>
          <a:p>
            <a:pPr marL="0" indent="0" eaLnBrk="1" hangingPunct="1">
              <a:buNone/>
            </a:pPr>
            <a:r>
              <a:rPr lang="en-US" altLang="zh-CN" sz="2400" dirty="0"/>
              <a:t>class </a:t>
            </a:r>
            <a:r>
              <a:rPr lang="en-US" altLang="zh-CN" sz="2400" dirty="0" err="1"/>
              <a:t>SavingAccount</a:t>
            </a:r>
            <a:endParaRPr lang="en-US" altLang="zh-CN" sz="2400" dirty="0"/>
          </a:p>
          <a:p>
            <a:pPr marL="0" indent="0" eaLnBrk="1" hangingPunct="1">
              <a:buNone/>
            </a:pPr>
            <a:r>
              <a:rPr lang="en-US" altLang="zh-CN" sz="2400" dirty="0"/>
              <a:t>{</a:t>
            </a:r>
          </a:p>
          <a:p>
            <a:pPr marL="0" indent="0" eaLnBrk="1" hangingPunct="1">
              <a:buNone/>
            </a:pPr>
            <a:r>
              <a:rPr lang="en-US" altLang="zh-CN" sz="2400" dirty="0"/>
              <a:t>	char  name[20];	//</a:t>
            </a:r>
            <a:r>
              <a:rPr lang="zh-CN" altLang="en-US" sz="2400" dirty="0"/>
              <a:t>存户姓名</a:t>
            </a:r>
          </a:p>
          <a:p>
            <a:pPr marL="0" indent="0" eaLnBrk="1" hangingPunct="1">
              <a:buNone/>
            </a:pPr>
            <a:r>
              <a:rPr lang="zh-CN" altLang="en-US" sz="2400" dirty="0"/>
              <a:t>	</a:t>
            </a:r>
            <a:r>
              <a:rPr lang="en-US" altLang="zh-CN" sz="2400" dirty="0"/>
              <a:t>char  </a:t>
            </a:r>
            <a:r>
              <a:rPr lang="en-US" altLang="zh-CN" sz="2400" dirty="0" err="1"/>
              <a:t>addr</a:t>
            </a:r>
            <a:r>
              <a:rPr lang="en-US" altLang="zh-CN" sz="2400" dirty="0"/>
              <a:t>[60];	//</a:t>
            </a:r>
            <a:r>
              <a:rPr lang="zh-CN" altLang="en-US" sz="2400" dirty="0"/>
              <a:t>存户地址</a:t>
            </a:r>
          </a:p>
          <a:p>
            <a:pPr marL="0" indent="0" eaLnBrk="1" hangingPunct="1">
              <a:buNone/>
            </a:pPr>
            <a:r>
              <a:rPr lang="zh-CN" altLang="en-US" sz="2400" dirty="0"/>
              <a:t>	</a:t>
            </a:r>
            <a:r>
              <a:rPr lang="en-US" altLang="zh-CN" sz="2400" dirty="0"/>
              <a:t>double  total;	//</a:t>
            </a:r>
            <a:r>
              <a:rPr lang="zh-CN" altLang="en-US" sz="2400" dirty="0"/>
              <a:t>存款额</a:t>
            </a:r>
          </a:p>
          <a:p>
            <a:pPr marL="0" indent="0" eaLnBrk="1" hangingPunct="1">
              <a:buNone/>
            </a:pPr>
            <a:r>
              <a:rPr lang="zh-CN" altLang="en-US" sz="2400" dirty="0"/>
              <a:t>       </a:t>
            </a:r>
            <a:r>
              <a:rPr lang="en-US" altLang="zh-CN" sz="2400" dirty="0"/>
              <a:t>static double  rate;    //</a:t>
            </a:r>
            <a:r>
              <a:rPr lang="zh-CN" altLang="en-US" sz="2400" dirty="0"/>
              <a:t>利率</a:t>
            </a:r>
          </a:p>
          <a:p>
            <a:pPr marL="0" indent="0" eaLnBrk="1" hangingPunct="1">
              <a:buNone/>
            </a:pPr>
            <a:r>
              <a:rPr lang="zh-CN" altLang="en-US" sz="2400" dirty="0"/>
              <a:t>	</a:t>
            </a:r>
            <a:r>
              <a:rPr lang="en-US" altLang="zh-CN" sz="2400" dirty="0"/>
              <a:t>…</a:t>
            </a:r>
          </a:p>
          <a:p>
            <a:pPr marL="0" indent="0" eaLnBrk="1" hangingPunct="1">
              <a:buNone/>
            </a:pPr>
            <a:r>
              <a:rPr lang="en-US" altLang="zh-CN" sz="2400" dirty="0"/>
              <a:t>}</a:t>
            </a:r>
          </a:p>
        </p:txBody>
      </p:sp>
      <p:sp>
        <p:nvSpPr>
          <p:cNvPr id="4" name="矩形 3"/>
          <p:cNvSpPr/>
          <p:nvPr/>
        </p:nvSpPr>
        <p:spPr>
          <a:xfrm>
            <a:off x="6196753" y="959909"/>
            <a:ext cx="4953000" cy="2390719"/>
          </a:xfrm>
          <a:prstGeom prst="rect">
            <a:avLst/>
          </a:prstGeom>
        </p:spPr>
        <p:txBody>
          <a:bodyPr wrap="square">
            <a:spAutoFit/>
          </a:bodyPr>
          <a:lstStyle/>
          <a:p>
            <a:pPr eaLnBrk="1" hangingPunct="1">
              <a:lnSpc>
                <a:spcPct val="150000"/>
              </a:lnSpc>
            </a:pPr>
            <a:r>
              <a:rPr lang="zh-CN" altLang="en-US" sz="2000" b="1" dirty="0">
                <a:solidFill>
                  <a:srgbClr val="FF0000"/>
                </a:solidFill>
                <a:latin typeface="微软雅黑" pitchFamily="34" charset="-122"/>
                <a:ea typeface="微软雅黑" pitchFamily="34" charset="-122"/>
              </a:rPr>
              <a:t>静态数据成员注意事项</a:t>
            </a:r>
            <a:endParaRPr lang="en-US" altLang="zh-CN" sz="2000" b="1" dirty="0">
              <a:solidFill>
                <a:srgbClr val="FF0000"/>
              </a:solidFill>
              <a:latin typeface="微软雅黑" pitchFamily="34" charset="-122"/>
              <a:ea typeface="微软雅黑" pitchFamily="34" charset="-122"/>
            </a:endParaRPr>
          </a:p>
          <a:p>
            <a:pPr>
              <a:spcBef>
                <a:spcPts val="800"/>
              </a:spcBef>
            </a:pPr>
            <a:r>
              <a:rPr lang="zh-CN" altLang="en-US" sz="2000" dirty="0">
                <a:solidFill>
                  <a:srgbClr val="FF0000"/>
                </a:solidFill>
                <a:latin typeface="微软雅黑" pitchFamily="34" charset="-122"/>
                <a:ea typeface="微软雅黑" pitchFamily="34" charset="-122"/>
              </a:rPr>
              <a:t>静态数据成员不属于对象的一部分，而是类中所有对象共享；</a:t>
            </a:r>
          </a:p>
          <a:p>
            <a:pPr>
              <a:spcBef>
                <a:spcPts val="800"/>
              </a:spcBef>
            </a:pPr>
            <a:r>
              <a:rPr lang="zh-CN" altLang="en-US" sz="2000" dirty="0">
                <a:solidFill>
                  <a:srgbClr val="FF0000"/>
                </a:solidFill>
                <a:latin typeface="微软雅黑" pitchFamily="34" charset="-122"/>
                <a:ea typeface="微软雅黑" pitchFamily="34" charset="-122"/>
              </a:rPr>
              <a:t>定义对象时，不分配静态成员的空间</a:t>
            </a:r>
          </a:p>
          <a:p>
            <a:pPr>
              <a:spcBef>
                <a:spcPts val="800"/>
              </a:spcBef>
            </a:pPr>
            <a:r>
              <a:rPr lang="zh-CN" altLang="en-US" sz="2000" dirty="0">
                <a:solidFill>
                  <a:srgbClr val="FF0000"/>
                </a:solidFill>
                <a:latin typeface="微软雅黑" pitchFamily="34" charset="-122"/>
                <a:ea typeface="微软雅黑" pitchFamily="34" charset="-122"/>
              </a:rPr>
              <a:t>静态数据成员必须单独分配空间，称静态数据成员的定义</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8306" name="Rectangle 2"/>
          <p:cNvSpPr>
            <a:spLocks noGrp="1" noChangeArrowheads="1"/>
          </p:cNvSpPr>
          <p:nvPr>
            <p:ph type="title"/>
          </p:nvPr>
        </p:nvSpPr>
        <p:spPr/>
        <p:txBody>
          <a:bodyPr/>
          <a:lstStyle/>
          <a:p>
            <a:pPr eaLnBrk="1" hangingPunct="1">
              <a:defRPr/>
            </a:pPr>
            <a:r>
              <a:rPr lang="zh-CN" altLang="en-US" dirty="0"/>
              <a:t>静态数据成员的定义</a:t>
            </a:r>
          </a:p>
        </p:txBody>
      </p:sp>
      <p:sp>
        <p:nvSpPr>
          <p:cNvPr id="120835" name="Rectangle 3"/>
          <p:cNvSpPr>
            <a:spLocks noGrp="1" noChangeArrowheads="1"/>
          </p:cNvSpPr>
          <p:nvPr>
            <p:ph idx="4294967295"/>
          </p:nvPr>
        </p:nvSpPr>
        <p:spPr>
          <a:xfrm>
            <a:off x="467360" y="1326515"/>
            <a:ext cx="10771188" cy="3887788"/>
          </a:xfrm>
        </p:spPr>
        <p:txBody>
          <a:bodyPr>
            <a:noAutofit/>
          </a:bodyPr>
          <a:lstStyle/>
          <a:p>
            <a:pPr marL="0" indent="0" eaLnBrk="1" hangingPunct="1">
              <a:lnSpc>
                <a:spcPct val="120000"/>
              </a:lnSpc>
              <a:buNone/>
            </a:pPr>
            <a:r>
              <a:rPr lang="zh-CN" altLang="en-US" sz="2400" b="1" dirty="0"/>
              <a:t>定义在使用类的程序的所有函数外</a:t>
            </a:r>
            <a:endParaRPr lang="en-US" altLang="zh-CN" sz="2400" b="1" dirty="0"/>
          </a:p>
          <a:p>
            <a:pPr marL="0" indent="0">
              <a:lnSpc>
                <a:spcPct val="120000"/>
              </a:lnSpc>
              <a:buNone/>
            </a:pPr>
            <a:r>
              <a:rPr lang="zh-CN" altLang="en-US" sz="2400" dirty="0"/>
              <a:t>缺点：破坏了封装性</a:t>
            </a:r>
            <a:endParaRPr lang="en-US" altLang="zh-CN" sz="2400" dirty="0"/>
          </a:p>
          <a:p>
            <a:pPr marL="0" indent="0">
              <a:lnSpc>
                <a:spcPct val="120000"/>
              </a:lnSpc>
              <a:spcBef>
                <a:spcPts val="2400"/>
              </a:spcBef>
              <a:buNone/>
            </a:pPr>
            <a:r>
              <a:rPr lang="zh-CN" altLang="en-US" sz="2400" b="1" dirty="0"/>
              <a:t>定义在类的实现文件中</a:t>
            </a:r>
            <a:endParaRPr lang="en-US" altLang="zh-CN" sz="2400" b="1" dirty="0"/>
          </a:p>
          <a:p>
            <a:pPr marL="0" indent="0">
              <a:lnSpc>
                <a:spcPct val="120000"/>
              </a:lnSpc>
              <a:buNone/>
            </a:pPr>
            <a:r>
              <a:rPr lang="zh-CN" altLang="en-US" sz="2400" dirty="0"/>
              <a:t>如在</a:t>
            </a:r>
            <a:r>
              <a:rPr lang="en-US" altLang="zh-CN" sz="2400" dirty="0" err="1"/>
              <a:t>SavingAccount</a:t>
            </a:r>
            <a:r>
              <a:rPr lang="zh-CN" altLang="en-US" sz="2400" dirty="0"/>
              <a:t>类的实现文件中，有如下的定义：</a:t>
            </a:r>
            <a:endParaRPr lang="en-US" altLang="zh-CN" sz="2400" dirty="0"/>
          </a:p>
          <a:p>
            <a:pPr marL="0" indent="0">
              <a:lnSpc>
                <a:spcPct val="120000"/>
              </a:lnSpc>
              <a:buNone/>
            </a:pPr>
            <a:r>
              <a:rPr lang="en-US" altLang="zh-CN" sz="2400" dirty="0"/>
              <a:t>double </a:t>
            </a:r>
            <a:r>
              <a:rPr lang="en-US" altLang="zh-CN" sz="2400" dirty="0" err="1"/>
              <a:t>SavingAccount</a:t>
            </a:r>
            <a:r>
              <a:rPr lang="en-US" altLang="zh-CN" sz="2400" dirty="0"/>
              <a:t>::rate = 0.05;</a:t>
            </a:r>
          </a:p>
          <a:p>
            <a:pPr marL="0" indent="0">
              <a:lnSpc>
                <a:spcPct val="120000"/>
              </a:lnSpc>
              <a:buNone/>
            </a:pPr>
            <a:r>
              <a:rPr lang="zh-CN" altLang="en-US" sz="2400" dirty="0"/>
              <a:t>该定义为</a:t>
            </a:r>
            <a:r>
              <a:rPr lang="en-US" altLang="zh-CN" sz="2400" dirty="0"/>
              <a:t>rate</a:t>
            </a:r>
            <a:r>
              <a:rPr lang="zh-CN" altLang="en-US" sz="2400" dirty="0"/>
              <a:t>分配了空间，并给它赋了一个初值</a:t>
            </a:r>
            <a:r>
              <a:rPr lang="en-US" altLang="zh-CN" sz="2400" dirty="0"/>
              <a:t>0.05</a:t>
            </a:r>
            <a:r>
              <a:rPr lang="zh-CN" altLang="en-US" sz="2400" dirty="0"/>
              <a:t>。</a:t>
            </a:r>
          </a:p>
          <a:p>
            <a:pPr marL="0" indent="0">
              <a:lnSpc>
                <a:spcPct val="120000"/>
              </a:lnSpc>
              <a:spcBef>
                <a:spcPts val="2400"/>
              </a:spcBef>
              <a:buNone/>
            </a:pPr>
            <a:r>
              <a:rPr lang="zh-CN" altLang="en-US" sz="2400" b="1" dirty="0"/>
              <a:t>如果没有这个定义，链接器会报告一个错误。 </a:t>
            </a:r>
          </a:p>
        </p:txBody>
      </p:sp>
    </p:spTree>
  </p:cSld>
  <p:clrMapOvr>
    <a:masterClrMapping/>
  </p:clrMapOvr>
  <p:transition spd="med">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9330" name="Rectangle 2"/>
          <p:cNvSpPr>
            <a:spLocks noGrp="1" noChangeArrowheads="1"/>
          </p:cNvSpPr>
          <p:nvPr>
            <p:ph type="title"/>
          </p:nvPr>
        </p:nvSpPr>
        <p:spPr/>
        <p:txBody>
          <a:bodyPr/>
          <a:lstStyle/>
          <a:p>
            <a:pPr eaLnBrk="1" hangingPunct="1">
              <a:defRPr/>
            </a:pPr>
            <a:r>
              <a:rPr lang="zh-CN" altLang="en-US" dirty="0"/>
              <a:t>静态数据成员的使用</a:t>
            </a:r>
          </a:p>
        </p:txBody>
      </p:sp>
      <p:sp>
        <p:nvSpPr>
          <p:cNvPr id="121859" name="Rectangle 3"/>
          <p:cNvSpPr>
            <a:spLocks noGrp="1" noChangeArrowheads="1"/>
          </p:cNvSpPr>
          <p:nvPr>
            <p:ph idx="4294967295"/>
          </p:nvPr>
        </p:nvSpPr>
        <p:spPr>
          <a:xfrm>
            <a:off x="713423" y="1220470"/>
            <a:ext cx="11031537" cy="4533900"/>
          </a:xfrm>
        </p:spPr>
        <p:txBody>
          <a:bodyPr/>
          <a:lstStyle/>
          <a:p>
            <a:pPr marL="0" indent="0" eaLnBrk="1" hangingPunct="1">
              <a:lnSpc>
                <a:spcPct val="110000"/>
              </a:lnSpc>
              <a:buNone/>
            </a:pPr>
            <a:r>
              <a:rPr lang="zh-CN" altLang="en-US" sz="2000" b="1" dirty="0"/>
              <a:t>通过作用域操作符直接调用</a:t>
            </a:r>
            <a:endParaRPr lang="en-US" altLang="zh-CN" sz="2000" b="1" dirty="0"/>
          </a:p>
          <a:p>
            <a:pPr marL="0" indent="0" eaLnBrk="1" hangingPunct="1">
              <a:lnSpc>
                <a:spcPct val="110000"/>
              </a:lnSpc>
              <a:buNone/>
            </a:pPr>
            <a:r>
              <a:rPr lang="zh-CN" altLang="en-US" sz="2000" dirty="0"/>
              <a:t>如： </a:t>
            </a:r>
            <a:r>
              <a:rPr lang="en-US" altLang="zh-CN" sz="2000" dirty="0" err="1"/>
              <a:t>SavingAccount</a:t>
            </a:r>
            <a:r>
              <a:rPr lang="en-US" altLang="zh-CN" sz="2000" dirty="0"/>
              <a:t>::rate </a:t>
            </a:r>
          </a:p>
          <a:p>
            <a:pPr marL="0" indent="0" eaLnBrk="1" hangingPunct="1">
              <a:lnSpc>
                <a:spcPct val="110000"/>
              </a:lnSpc>
              <a:buNone/>
            </a:pPr>
            <a:r>
              <a:rPr lang="zh-CN" altLang="en-US" sz="2000" dirty="0"/>
              <a:t>必须是公有的</a:t>
            </a:r>
            <a:endParaRPr lang="en-US" altLang="zh-CN" sz="2000" dirty="0"/>
          </a:p>
          <a:p>
            <a:pPr marL="0" indent="0" eaLnBrk="1" hangingPunct="1">
              <a:lnSpc>
                <a:spcPct val="110000"/>
              </a:lnSpc>
              <a:buNone/>
            </a:pPr>
            <a:endParaRPr lang="en-US" altLang="zh-CN" sz="2000" dirty="0"/>
          </a:p>
          <a:p>
            <a:pPr marL="0" indent="0" eaLnBrk="1" hangingPunct="1">
              <a:lnSpc>
                <a:spcPct val="110000"/>
              </a:lnSpc>
              <a:buNone/>
            </a:pPr>
            <a:r>
              <a:rPr lang="zh-CN" altLang="en-US" sz="2000" b="1" dirty="0"/>
              <a:t>可以从对象引用它</a:t>
            </a:r>
            <a:endParaRPr lang="en-US" altLang="zh-CN" sz="2000" b="1" dirty="0"/>
          </a:p>
          <a:p>
            <a:pPr marL="0" indent="0" eaLnBrk="1" hangingPunct="1">
              <a:lnSpc>
                <a:spcPct val="110000"/>
              </a:lnSpc>
              <a:buNone/>
            </a:pPr>
            <a:r>
              <a:rPr lang="zh-CN" altLang="en-US" sz="2000" dirty="0"/>
              <a:t>如有个</a:t>
            </a:r>
            <a:r>
              <a:rPr lang="en-US" altLang="zh-CN" sz="2000" dirty="0" err="1"/>
              <a:t>SavingAccount</a:t>
            </a:r>
            <a:r>
              <a:rPr lang="zh-CN" altLang="en-US" sz="2000" dirty="0"/>
              <a:t>类的对象</a:t>
            </a:r>
            <a:r>
              <a:rPr lang="en-US" altLang="zh-CN" sz="2000" dirty="0" err="1"/>
              <a:t>obj</a:t>
            </a:r>
            <a:r>
              <a:rPr lang="zh-CN" altLang="en-US" sz="2000" dirty="0"/>
              <a:t>，则可以用：</a:t>
            </a:r>
            <a:r>
              <a:rPr lang="en-US" altLang="zh-CN" sz="2000" dirty="0" err="1"/>
              <a:t>obj.rate</a:t>
            </a:r>
            <a:endParaRPr lang="en-US" altLang="zh-CN" sz="2000" dirty="0"/>
          </a:p>
          <a:p>
            <a:pPr marL="0" indent="0" eaLnBrk="1" hangingPunct="1">
              <a:lnSpc>
                <a:spcPct val="110000"/>
              </a:lnSpc>
              <a:buNone/>
            </a:pPr>
            <a:endParaRPr lang="en-US" altLang="zh-CN" sz="2000" dirty="0"/>
          </a:p>
          <a:p>
            <a:pPr marL="0" indent="0" eaLnBrk="1" hangingPunct="1">
              <a:lnSpc>
                <a:spcPct val="110000"/>
              </a:lnSpc>
              <a:buNone/>
            </a:pPr>
            <a:r>
              <a:rPr lang="zh-CN" altLang="en-US" sz="2000" b="1" dirty="0"/>
              <a:t>由于是整个类共享的，因此不管用哪种调用方式，得到的值都是相同的 </a:t>
            </a:r>
          </a:p>
        </p:txBody>
      </p:sp>
    </p:spTree>
  </p:cSld>
  <p:clrMapOvr>
    <a:masterClrMapping/>
  </p:clrMapOvr>
  <p:transition spd="med">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1138" name="Rectangle 2"/>
          <p:cNvSpPr>
            <a:spLocks noGrp="1" noChangeArrowheads="1"/>
          </p:cNvSpPr>
          <p:nvPr>
            <p:ph type="title"/>
          </p:nvPr>
        </p:nvSpPr>
        <p:spPr/>
        <p:txBody>
          <a:bodyPr/>
          <a:lstStyle/>
          <a:p>
            <a:pPr eaLnBrk="1" hangingPunct="1">
              <a:defRPr/>
            </a:pPr>
            <a:r>
              <a:rPr lang="zh-CN" altLang="en-US" dirty="0"/>
              <a:t>静态成员函数</a:t>
            </a:r>
          </a:p>
        </p:txBody>
      </p:sp>
      <p:sp>
        <p:nvSpPr>
          <p:cNvPr id="122883" name="Rectangle 3"/>
          <p:cNvSpPr>
            <a:spLocks noGrp="1" noChangeArrowheads="1"/>
          </p:cNvSpPr>
          <p:nvPr>
            <p:ph idx="4294967295"/>
          </p:nvPr>
        </p:nvSpPr>
        <p:spPr>
          <a:xfrm>
            <a:off x="530225" y="1065954"/>
            <a:ext cx="11131550" cy="5029200"/>
          </a:xfrm>
        </p:spPr>
        <p:txBody>
          <a:bodyPr>
            <a:normAutofit/>
          </a:bodyPr>
          <a:lstStyle/>
          <a:p>
            <a:pPr marL="0" indent="0">
              <a:lnSpc>
                <a:spcPct val="120000"/>
              </a:lnSpc>
              <a:buNone/>
            </a:pPr>
            <a:r>
              <a:rPr lang="zh-CN" altLang="en-US" sz="2000" dirty="0">
                <a:solidFill>
                  <a:srgbClr val="FF0000"/>
                </a:solidFill>
              </a:rPr>
              <a:t>专门处理静态数据成员、不能处理其他数据成员的函数</a:t>
            </a:r>
          </a:p>
          <a:p>
            <a:pPr marL="0" indent="0">
              <a:lnSpc>
                <a:spcPct val="120000"/>
              </a:lnSpc>
              <a:spcBef>
                <a:spcPts val="2400"/>
              </a:spcBef>
              <a:buNone/>
            </a:pPr>
            <a:r>
              <a:rPr lang="zh-CN" altLang="en-US" sz="2000" b="1" dirty="0"/>
              <a:t>静态成员函数的声明</a:t>
            </a:r>
            <a:endParaRPr lang="en-US" altLang="zh-CN" sz="2000" b="1" dirty="0"/>
          </a:p>
          <a:p>
            <a:pPr marL="0" indent="0">
              <a:lnSpc>
                <a:spcPct val="120000"/>
              </a:lnSpc>
              <a:buNone/>
            </a:pPr>
            <a:r>
              <a:rPr lang="zh-CN" altLang="en-US" sz="2000" dirty="0">
                <a:solidFill>
                  <a:srgbClr val="FF0000"/>
                </a:solidFill>
              </a:rPr>
              <a:t>在类定义中的函数原型前加上保留词</a:t>
            </a:r>
            <a:r>
              <a:rPr lang="en-US" altLang="zh-CN" sz="2000" dirty="0">
                <a:solidFill>
                  <a:srgbClr val="FF0000"/>
                </a:solidFill>
              </a:rPr>
              <a:t>static</a:t>
            </a:r>
          </a:p>
          <a:p>
            <a:pPr marL="0" indent="0">
              <a:lnSpc>
                <a:spcPct val="120000"/>
              </a:lnSpc>
              <a:buNone/>
            </a:pPr>
            <a:r>
              <a:rPr lang="zh-CN" altLang="en-US" sz="2000" dirty="0"/>
              <a:t>如在</a:t>
            </a:r>
            <a:r>
              <a:rPr lang="en-US" altLang="zh-CN" sz="2000" dirty="0" err="1"/>
              <a:t>SavingAccount</a:t>
            </a:r>
            <a:r>
              <a:rPr lang="zh-CN" altLang="en-US" sz="2000" dirty="0"/>
              <a:t>类中，当利率发生变化时，必须修改这个静态数据成员的值。为此可以设置一个静态的成员函数</a:t>
            </a:r>
            <a:endParaRPr lang="en-US" altLang="zh-CN" sz="2000" dirty="0"/>
          </a:p>
          <a:p>
            <a:pPr marL="0" indent="0">
              <a:lnSpc>
                <a:spcPct val="120000"/>
              </a:lnSpc>
              <a:buNone/>
            </a:pPr>
            <a:r>
              <a:rPr lang="en-US" altLang="zh-CN" sz="2000" dirty="0"/>
              <a:t>static void </a:t>
            </a:r>
            <a:r>
              <a:rPr lang="en-US" altLang="zh-CN" sz="2000" dirty="0" err="1"/>
              <a:t>SetRate</a:t>
            </a:r>
            <a:r>
              <a:rPr lang="en-US" altLang="zh-CN" sz="2000" dirty="0"/>
              <a:t>(double </a:t>
            </a:r>
            <a:r>
              <a:rPr lang="en-US" altLang="zh-CN" sz="2000" dirty="0" err="1"/>
              <a:t>newRate</a:t>
            </a:r>
            <a:r>
              <a:rPr lang="en-US" altLang="zh-CN" sz="2000" dirty="0"/>
              <a:t>)      {  rate = </a:t>
            </a:r>
            <a:r>
              <a:rPr lang="en-US" altLang="zh-CN" sz="2000" dirty="0" err="1"/>
              <a:t>newRate</a:t>
            </a:r>
            <a:r>
              <a:rPr lang="en-US" altLang="zh-CN" sz="2000" dirty="0"/>
              <a:t>;   }  </a:t>
            </a:r>
          </a:p>
          <a:p>
            <a:pPr marL="0" indent="0">
              <a:lnSpc>
                <a:spcPct val="120000"/>
              </a:lnSpc>
              <a:spcBef>
                <a:spcPts val="2400"/>
              </a:spcBef>
              <a:buNone/>
            </a:pPr>
            <a:r>
              <a:rPr lang="zh-CN" altLang="en-US" sz="2000" b="1" dirty="0"/>
              <a:t>特点</a:t>
            </a:r>
            <a:endParaRPr lang="en-US" altLang="zh-CN" sz="2000" b="1" dirty="0"/>
          </a:p>
          <a:p>
            <a:pPr marL="0" indent="0">
              <a:lnSpc>
                <a:spcPct val="120000"/>
              </a:lnSpc>
              <a:buNone/>
            </a:pPr>
            <a:r>
              <a:rPr lang="zh-CN" altLang="en-US" sz="2000" dirty="0"/>
              <a:t>没有</a:t>
            </a:r>
            <a:r>
              <a:rPr lang="en-US" altLang="zh-CN" sz="2000" dirty="0"/>
              <a:t>this</a:t>
            </a:r>
            <a:r>
              <a:rPr lang="zh-CN" altLang="en-US" sz="2000" dirty="0"/>
              <a:t>指针</a:t>
            </a:r>
            <a:endParaRPr lang="en-US" altLang="zh-CN" sz="2000" dirty="0"/>
          </a:p>
          <a:p>
            <a:pPr marL="0" indent="0">
              <a:lnSpc>
                <a:spcPct val="120000"/>
              </a:lnSpc>
              <a:buNone/>
            </a:pPr>
            <a:r>
              <a:rPr lang="zh-CN" altLang="en-US" sz="2000" dirty="0"/>
              <a:t>无法处理类中的非静态成员</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883">
                                            <p:txEl>
                                              <p:pRg st="1" end="1"/>
                                            </p:txEl>
                                          </p:spTgt>
                                        </p:tgtEl>
                                        <p:attrNameLst>
                                          <p:attrName>style.visibility</p:attrName>
                                        </p:attrNameLst>
                                      </p:cBhvr>
                                      <p:to>
                                        <p:strVal val="visible"/>
                                      </p:to>
                                    </p:set>
                                    <p:animEffect transition="in" filter="blinds(horizontal)">
                                      <p:cBhvr>
                                        <p:cTn id="7" dur="500"/>
                                        <p:tgtEl>
                                          <p:spTgt spid="12288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2883">
                                            <p:txEl>
                                              <p:pRg st="2" end="2"/>
                                            </p:txEl>
                                          </p:spTgt>
                                        </p:tgtEl>
                                        <p:attrNameLst>
                                          <p:attrName>style.visibility</p:attrName>
                                        </p:attrNameLst>
                                      </p:cBhvr>
                                      <p:to>
                                        <p:strVal val="visible"/>
                                      </p:to>
                                    </p:set>
                                    <p:animEffect transition="in" filter="blinds(horizontal)">
                                      <p:cBhvr>
                                        <p:cTn id="10" dur="500"/>
                                        <p:tgtEl>
                                          <p:spTgt spid="12288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22883">
                                            <p:txEl>
                                              <p:pRg st="3" end="3"/>
                                            </p:txEl>
                                          </p:spTgt>
                                        </p:tgtEl>
                                        <p:attrNameLst>
                                          <p:attrName>style.visibility</p:attrName>
                                        </p:attrNameLst>
                                      </p:cBhvr>
                                      <p:to>
                                        <p:strVal val="visible"/>
                                      </p:to>
                                    </p:set>
                                    <p:animEffect transition="in" filter="blinds(horizontal)">
                                      <p:cBhvr>
                                        <p:cTn id="15" dur="500"/>
                                        <p:tgtEl>
                                          <p:spTgt spid="122883">
                                            <p:txEl>
                                              <p:pRg st="3" end="3"/>
                                            </p:txEl>
                                          </p:spTgt>
                                        </p:tgtEl>
                                      </p:cBhvr>
                                    </p:animEffect>
                                  </p:childTnLst>
                                </p:cTn>
                              </p:par>
                            </p:childTnLst>
                          </p:cTn>
                        </p:par>
                        <p:par>
                          <p:cTn id="16" fill="hold">
                            <p:stCondLst>
                              <p:cond delay="500"/>
                            </p:stCondLst>
                            <p:childTnLst>
                              <p:par>
                                <p:cTn id="17" presetID="3" presetClass="entr" presetSubtype="10" fill="hold" nodeType="afterEffect">
                                  <p:stCondLst>
                                    <p:cond delay="0"/>
                                  </p:stCondLst>
                                  <p:childTnLst>
                                    <p:set>
                                      <p:cBhvr>
                                        <p:cTn id="18" dur="1" fill="hold">
                                          <p:stCondLst>
                                            <p:cond delay="0"/>
                                          </p:stCondLst>
                                        </p:cTn>
                                        <p:tgtEl>
                                          <p:spTgt spid="122883">
                                            <p:txEl>
                                              <p:pRg st="4" end="4"/>
                                            </p:txEl>
                                          </p:spTgt>
                                        </p:tgtEl>
                                        <p:attrNameLst>
                                          <p:attrName>style.visibility</p:attrName>
                                        </p:attrNameLst>
                                      </p:cBhvr>
                                      <p:to>
                                        <p:strVal val="visible"/>
                                      </p:to>
                                    </p:set>
                                    <p:animEffect transition="in" filter="blinds(horizontal)">
                                      <p:cBhvr>
                                        <p:cTn id="19" dur="500"/>
                                        <p:tgtEl>
                                          <p:spTgt spid="12288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122883">
                                            <p:txEl>
                                              <p:pRg st="5" end="5"/>
                                            </p:txEl>
                                          </p:spTgt>
                                        </p:tgtEl>
                                        <p:attrNameLst>
                                          <p:attrName>style.visibility</p:attrName>
                                        </p:attrNameLst>
                                      </p:cBhvr>
                                      <p:to>
                                        <p:strVal val="visible"/>
                                      </p:to>
                                    </p:set>
                                    <p:animEffect transition="in" filter="blinds(horizontal)">
                                      <p:cBhvr>
                                        <p:cTn id="24" dur="500"/>
                                        <p:tgtEl>
                                          <p:spTgt spid="12288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22883">
                                            <p:txEl>
                                              <p:pRg st="6" end="6"/>
                                            </p:txEl>
                                          </p:spTgt>
                                        </p:tgtEl>
                                        <p:attrNameLst>
                                          <p:attrName>style.visibility</p:attrName>
                                        </p:attrNameLst>
                                      </p:cBhvr>
                                      <p:to>
                                        <p:strVal val="visible"/>
                                      </p:to>
                                    </p:set>
                                    <p:animEffect transition="in" filter="blinds(horizontal)">
                                      <p:cBhvr>
                                        <p:cTn id="27" dur="500"/>
                                        <p:tgtEl>
                                          <p:spTgt spid="122883">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22883">
                                            <p:txEl>
                                              <p:pRg st="7" end="7"/>
                                            </p:txEl>
                                          </p:spTgt>
                                        </p:tgtEl>
                                        <p:attrNameLst>
                                          <p:attrName>style.visibility</p:attrName>
                                        </p:attrNameLst>
                                      </p:cBhvr>
                                      <p:to>
                                        <p:strVal val="visible"/>
                                      </p:to>
                                    </p:set>
                                    <p:animEffect transition="in" filter="blinds(horizontal)">
                                      <p:cBhvr>
                                        <p:cTn id="30" dur="500"/>
                                        <p:tgtEl>
                                          <p:spTgt spid="12288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2162" name="Rectangle 2"/>
          <p:cNvSpPr>
            <a:spLocks noGrp="1" noChangeArrowheads="1"/>
          </p:cNvSpPr>
          <p:nvPr>
            <p:ph type="title"/>
          </p:nvPr>
        </p:nvSpPr>
        <p:spPr/>
        <p:txBody>
          <a:bodyPr/>
          <a:lstStyle/>
          <a:p>
            <a:pPr eaLnBrk="1" hangingPunct="1">
              <a:defRPr/>
            </a:pPr>
            <a:r>
              <a:rPr lang="zh-CN" altLang="en-US" dirty="0"/>
              <a:t>静态成员函数使用</a:t>
            </a:r>
          </a:p>
        </p:txBody>
      </p:sp>
      <p:sp>
        <p:nvSpPr>
          <p:cNvPr id="124931" name="Rectangle 3"/>
          <p:cNvSpPr>
            <a:spLocks noGrp="1" noChangeArrowheads="1"/>
          </p:cNvSpPr>
          <p:nvPr>
            <p:ph idx="4294967295"/>
          </p:nvPr>
        </p:nvSpPr>
        <p:spPr>
          <a:xfrm>
            <a:off x="731520" y="1383030"/>
            <a:ext cx="6410325" cy="2962275"/>
          </a:xfrm>
        </p:spPr>
        <p:txBody>
          <a:bodyPr>
            <a:normAutofit/>
          </a:bodyPr>
          <a:lstStyle/>
          <a:p>
            <a:pPr marL="0" indent="0" eaLnBrk="1" hangingPunct="1">
              <a:lnSpc>
                <a:spcPct val="145000"/>
              </a:lnSpc>
              <a:buNone/>
            </a:pPr>
            <a:r>
              <a:rPr lang="zh-CN" altLang="en-US" sz="2000" b="1" dirty="0">
                <a:solidFill>
                  <a:srgbClr val="FF0000"/>
                </a:solidFill>
              </a:rPr>
              <a:t>通过类作用域限定符</a:t>
            </a:r>
            <a:endParaRPr lang="en-US" altLang="zh-CN" sz="2000" b="1" dirty="0">
              <a:solidFill>
                <a:srgbClr val="FF0000"/>
              </a:solidFill>
            </a:endParaRPr>
          </a:p>
          <a:p>
            <a:pPr marL="0" indent="0" eaLnBrk="1" hangingPunct="1">
              <a:lnSpc>
                <a:spcPct val="145000"/>
              </a:lnSpc>
              <a:buNone/>
            </a:pPr>
            <a:r>
              <a:rPr lang="zh-CN" altLang="en-US" sz="2000" dirty="0">
                <a:solidFill>
                  <a:srgbClr val="FF0000"/>
                </a:solidFill>
              </a:rPr>
              <a:t>类名</a:t>
            </a:r>
            <a:r>
              <a:rPr lang="en-US" altLang="zh-CN" sz="2000" dirty="0">
                <a:solidFill>
                  <a:srgbClr val="FF0000"/>
                </a:solidFill>
              </a:rPr>
              <a:t>::</a:t>
            </a:r>
            <a:r>
              <a:rPr lang="zh-CN" altLang="en-US" sz="2000" dirty="0">
                <a:solidFill>
                  <a:srgbClr val="FF0000"/>
                </a:solidFill>
              </a:rPr>
              <a:t>静态成员函数名（实际参数）</a:t>
            </a:r>
          </a:p>
          <a:p>
            <a:pPr marL="0" indent="0">
              <a:lnSpc>
                <a:spcPct val="145000"/>
              </a:lnSpc>
              <a:spcBef>
                <a:spcPts val="1600"/>
              </a:spcBef>
              <a:buNone/>
            </a:pPr>
            <a:r>
              <a:rPr lang="zh-CN" altLang="en-US" sz="2000" b="1" dirty="0">
                <a:solidFill>
                  <a:srgbClr val="FF0000"/>
                </a:solidFill>
              </a:rPr>
              <a:t>通过对象</a:t>
            </a:r>
            <a:endParaRPr lang="en-US" altLang="zh-CN" sz="2000" b="1" dirty="0">
              <a:solidFill>
                <a:srgbClr val="FF0000"/>
              </a:solidFill>
            </a:endParaRPr>
          </a:p>
          <a:p>
            <a:pPr marL="0" indent="0">
              <a:lnSpc>
                <a:spcPct val="145000"/>
              </a:lnSpc>
              <a:buNone/>
            </a:pPr>
            <a:r>
              <a:rPr lang="zh-CN" altLang="en-US" sz="2000" dirty="0">
                <a:solidFill>
                  <a:srgbClr val="FF0000"/>
                </a:solidFill>
              </a:rPr>
              <a:t>访问对象名</a:t>
            </a:r>
            <a:r>
              <a:rPr lang="en-US" altLang="zh-CN" sz="2000" dirty="0">
                <a:solidFill>
                  <a:srgbClr val="FF0000"/>
                </a:solidFill>
              </a:rPr>
              <a:t>.</a:t>
            </a:r>
            <a:r>
              <a:rPr lang="zh-CN" altLang="en-US" sz="2000" dirty="0">
                <a:solidFill>
                  <a:srgbClr val="FF0000"/>
                </a:solidFill>
              </a:rPr>
              <a:t>静态成员函数名（实际参数）</a:t>
            </a:r>
            <a:endParaRPr lang="en-US" altLang="zh-CN" sz="2000" dirty="0">
              <a:solidFill>
                <a:srgbClr val="FF0000"/>
              </a:solidFill>
            </a:endParaRPr>
          </a:p>
          <a:p>
            <a:pPr marL="0" indent="0">
              <a:lnSpc>
                <a:spcPct val="145000"/>
              </a:lnSpc>
              <a:buNone/>
            </a:pPr>
            <a:r>
              <a:rPr lang="zh-CN" altLang="en-US" sz="2000" dirty="0">
                <a:solidFill>
                  <a:srgbClr val="FF0000"/>
                </a:solidFill>
              </a:rPr>
              <a:t>注意：依然不能访问非静态成员</a:t>
            </a: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4A89A3-DEFD-1686-5FBF-7AD194ECDAB2}"/>
              </a:ext>
            </a:extLst>
          </p:cNvPr>
          <p:cNvSpPr>
            <a:spLocks noGrp="1"/>
          </p:cNvSpPr>
          <p:nvPr>
            <p:ph type="title"/>
          </p:nvPr>
        </p:nvSpPr>
        <p:spPr/>
        <p:txBody>
          <a:bodyPr/>
          <a:lstStyle/>
          <a:p>
            <a:r>
              <a:rPr lang="zh-CN" altLang="en-US" dirty="0"/>
              <a:t>面向对象程序设计</a:t>
            </a:r>
          </a:p>
        </p:txBody>
      </p:sp>
      <p:sp>
        <p:nvSpPr>
          <p:cNvPr id="7171" name="Rectangle 3"/>
          <p:cNvSpPr>
            <a:spLocks noGrp="1" noChangeArrowheads="1"/>
          </p:cNvSpPr>
          <p:nvPr>
            <p:ph idx="4294967295"/>
          </p:nvPr>
        </p:nvSpPr>
        <p:spPr>
          <a:xfrm>
            <a:off x="1300480" y="1479550"/>
            <a:ext cx="5440363" cy="4114800"/>
          </a:xfrm>
        </p:spPr>
        <p:txBody>
          <a:bodyPr/>
          <a:lstStyle/>
          <a:p>
            <a:pPr eaLnBrk="1" hangingPunct="1">
              <a:lnSpc>
                <a:spcPct val="130000"/>
              </a:lnSpc>
            </a:pPr>
            <a:r>
              <a:rPr lang="zh-CN" altLang="en-US" sz="2400" dirty="0"/>
              <a:t>从过程化到面向对象</a:t>
            </a:r>
            <a:endParaRPr lang="en-US" altLang="zh-CN" sz="2400" dirty="0"/>
          </a:p>
          <a:p>
            <a:pPr eaLnBrk="1" hangingPunct="1">
              <a:lnSpc>
                <a:spcPct val="130000"/>
              </a:lnSpc>
            </a:pPr>
            <a:r>
              <a:rPr lang="zh-CN" altLang="en-US" sz="2400" dirty="0"/>
              <a:t>面向对象的程序设计的特点 </a:t>
            </a:r>
          </a:p>
          <a:p>
            <a:pPr eaLnBrk="1" hangingPunct="1">
              <a:lnSpc>
                <a:spcPct val="130000"/>
              </a:lnSpc>
            </a:pPr>
            <a:r>
              <a:rPr lang="zh-CN" altLang="en-US" sz="2400" dirty="0"/>
              <a:t>库和类 </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7171">
                                            <p:txEl>
                                              <p:pRg st="1" end="1"/>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1378" name="Rectangle 2"/>
          <p:cNvSpPr>
            <a:spLocks noGrp="1" noChangeArrowheads="1"/>
          </p:cNvSpPr>
          <p:nvPr>
            <p:ph type="title"/>
          </p:nvPr>
        </p:nvSpPr>
        <p:spPr/>
        <p:txBody>
          <a:bodyPr/>
          <a:lstStyle/>
          <a:p>
            <a:pPr eaLnBrk="1" hangingPunct="1">
              <a:defRPr/>
            </a:pPr>
            <a:r>
              <a:rPr lang="zh-CN" altLang="en-US" dirty="0"/>
              <a:t>静态成员实例</a:t>
            </a:r>
            <a:endParaRPr lang="en-US" altLang="zh-CN" dirty="0"/>
          </a:p>
        </p:txBody>
      </p:sp>
      <p:sp>
        <p:nvSpPr>
          <p:cNvPr id="126979" name="Rectangle 3"/>
          <p:cNvSpPr>
            <a:spLocks noGrp="1" noChangeArrowheads="1"/>
          </p:cNvSpPr>
          <p:nvPr>
            <p:ph idx="4294967295"/>
          </p:nvPr>
        </p:nvSpPr>
        <p:spPr>
          <a:xfrm>
            <a:off x="693737" y="1323763"/>
            <a:ext cx="10736263" cy="4876800"/>
          </a:xfrm>
        </p:spPr>
        <p:txBody>
          <a:bodyPr>
            <a:normAutofit/>
          </a:bodyPr>
          <a:lstStyle/>
          <a:p>
            <a:pPr marL="0" indent="0">
              <a:lnSpc>
                <a:spcPct val="120000"/>
              </a:lnSpc>
              <a:buNone/>
            </a:pPr>
            <a:r>
              <a:rPr lang="zh-CN" altLang="en-US" sz="2000" dirty="0"/>
              <a:t>在程序执行的某个时刻，有时需要知道某个类已创建的对象个数，现在仍存活的对象个数。 </a:t>
            </a:r>
            <a:endParaRPr lang="en-US" altLang="zh-CN" sz="2000" dirty="0"/>
          </a:p>
          <a:p>
            <a:pPr marL="0" indent="0">
              <a:lnSpc>
                <a:spcPct val="120000"/>
              </a:lnSpc>
              <a:buNone/>
            </a:pPr>
            <a:endParaRPr lang="zh-CN" altLang="en-US" sz="2000" dirty="0"/>
          </a:p>
          <a:p>
            <a:pPr marL="0" indent="0">
              <a:lnSpc>
                <a:spcPct val="120000"/>
              </a:lnSpc>
              <a:buNone/>
            </a:pPr>
            <a:r>
              <a:rPr lang="zh-CN" altLang="en-US" sz="2000" b="1" dirty="0"/>
              <a:t>类设计</a:t>
            </a:r>
          </a:p>
          <a:p>
            <a:pPr marL="0" lvl="1" indent="0">
              <a:lnSpc>
                <a:spcPct val="120000"/>
              </a:lnSpc>
              <a:buNone/>
            </a:pPr>
            <a:r>
              <a:rPr lang="zh-CN" altLang="en-US" sz="2000" b="1" dirty="0"/>
              <a:t>数据成员</a:t>
            </a:r>
            <a:endParaRPr lang="en-US" altLang="zh-CN" sz="2000" b="1" dirty="0"/>
          </a:p>
          <a:p>
            <a:pPr marL="0" lvl="1" indent="0">
              <a:lnSpc>
                <a:spcPct val="120000"/>
              </a:lnSpc>
              <a:buNone/>
            </a:pPr>
            <a:r>
              <a:rPr lang="zh-CN" altLang="en-US" sz="2000" dirty="0"/>
              <a:t>定义两个静态的数据成员：</a:t>
            </a:r>
            <a:r>
              <a:rPr lang="en-US" altLang="zh-CN" sz="2000" dirty="0" err="1"/>
              <a:t>obj_count</a:t>
            </a:r>
            <a:r>
              <a:rPr lang="zh-CN" altLang="en-US" sz="2000" dirty="0"/>
              <a:t>和</a:t>
            </a:r>
            <a:r>
              <a:rPr lang="en-US" altLang="zh-CN" sz="2000" dirty="0" err="1"/>
              <a:t>obj_living</a:t>
            </a:r>
            <a:endParaRPr lang="zh-CN" altLang="en-US" sz="2000" dirty="0"/>
          </a:p>
          <a:p>
            <a:pPr marL="0" lvl="1" indent="0">
              <a:lnSpc>
                <a:spcPct val="120000"/>
              </a:lnSpc>
              <a:spcBef>
                <a:spcPts val="1600"/>
              </a:spcBef>
              <a:buNone/>
            </a:pPr>
            <a:r>
              <a:rPr lang="zh-CN" altLang="en-US" sz="2000" b="1" dirty="0"/>
              <a:t>成员函数</a:t>
            </a:r>
            <a:endParaRPr lang="en-US" altLang="zh-CN" sz="2000" b="1" dirty="0"/>
          </a:p>
          <a:p>
            <a:pPr marL="0" lvl="1" indent="0">
              <a:lnSpc>
                <a:spcPct val="120000"/>
              </a:lnSpc>
              <a:buNone/>
            </a:pPr>
            <a:r>
              <a:rPr lang="zh-CN" altLang="en-US" sz="2000" dirty="0"/>
              <a:t>构造函数：对这两个数各加</a:t>
            </a:r>
            <a:r>
              <a:rPr lang="en-US" altLang="zh-CN" sz="2000" dirty="0"/>
              <a:t>1</a:t>
            </a:r>
          </a:p>
          <a:p>
            <a:pPr marL="0" lvl="1" indent="0">
              <a:lnSpc>
                <a:spcPct val="120000"/>
              </a:lnSpc>
              <a:buNone/>
            </a:pPr>
            <a:r>
              <a:rPr lang="zh-CN" altLang="en-US" sz="2000" dirty="0"/>
              <a:t>析构函数：</a:t>
            </a:r>
            <a:r>
              <a:rPr lang="en-US" altLang="zh-CN" sz="2000" dirty="0" err="1"/>
              <a:t>obj_living</a:t>
            </a:r>
            <a:r>
              <a:rPr lang="zh-CN" altLang="en-US" sz="2000" dirty="0"/>
              <a:t>减</a:t>
            </a:r>
            <a:r>
              <a:rPr lang="en-US" altLang="zh-CN" sz="2000" dirty="0"/>
              <a:t>1</a:t>
            </a:r>
          </a:p>
          <a:p>
            <a:pPr marL="0" lvl="1" indent="0">
              <a:lnSpc>
                <a:spcPct val="120000"/>
              </a:lnSpc>
              <a:buNone/>
            </a:pPr>
            <a:r>
              <a:rPr lang="zh-CN" altLang="en-US" sz="2000" dirty="0"/>
              <a:t>显示函数：静态的成员函数返回这两个值</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6979">
                                            <p:txEl>
                                              <p:pRg st="2" end="2"/>
                                            </p:txEl>
                                          </p:spTgt>
                                        </p:tgtEl>
                                        <p:attrNameLst>
                                          <p:attrName>style.visibility</p:attrName>
                                        </p:attrNameLst>
                                      </p:cBhvr>
                                      <p:to>
                                        <p:strVal val="visible"/>
                                      </p:to>
                                    </p:set>
                                    <p:animEffect transition="in" filter="blinds(horizontal)">
                                      <p:cBhvr>
                                        <p:cTn id="7" dur="500"/>
                                        <p:tgtEl>
                                          <p:spTgt spid="12697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6979">
                                            <p:txEl>
                                              <p:pRg st="3" end="3"/>
                                            </p:txEl>
                                          </p:spTgt>
                                        </p:tgtEl>
                                        <p:attrNameLst>
                                          <p:attrName>style.visibility</p:attrName>
                                        </p:attrNameLst>
                                      </p:cBhvr>
                                      <p:to>
                                        <p:strVal val="visible"/>
                                      </p:to>
                                    </p:set>
                                    <p:animEffect transition="in" filter="blinds(horizontal)">
                                      <p:cBhvr>
                                        <p:cTn id="12" dur="500"/>
                                        <p:tgtEl>
                                          <p:spTgt spid="126979">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26979">
                                            <p:txEl>
                                              <p:pRg st="4" end="4"/>
                                            </p:txEl>
                                          </p:spTgt>
                                        </p:tgtEl>
                                        <p:attrNameLst>
                                          <p:attrName>style.visibility</p:attrName>
                                        </p:attrNameLst>
                                      </p:cBhvr>
                                      <p:to>
                                        <p:strVal val="visible"/>
                                      </p:to>
                                    </p:set>
                                    <p:animEffect transition="in" filter="blinds(horizontal)">
                                      <p:cBhvr>
                                        <p:cTn id="15" dur="500"/>
                                        <p:tgtEl>
                                          <p:spTgt spid="126979">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26979">
                                            <p:txEl>
                                              <p:pRg st="5" end="5"/>
                                            </p:txEl>
                                          </p:spTgt>
                                        </p:tgtEl>
                                        <p:attrNameLst>
                                          <p:attrName>style.visibility</p:attrName>
                                        </p:attrNameLst>
                                      </p:cBhvr>
                                      <p:to>
                                        <p:strVal val="visible"/>
                                      </p:to>
                                    </p:set>
                                    <p:animEffect transition="in" filter="blinds(horizontal)">
                                      <p:cBhvr>
                                        <p:cTn id="20" dur="500"/>
                                        <p:tgtEl>
                                          <p:spTgt spid="126979">
                                            <p:txEl>
                                              <p:pRg st="5" end="5"/>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26979">
                                            <p:txEl>
                                              <p:pRg st="6" end="6"/>
                                            </p:txEl>
                                          </p:spTgt>
                                        </p:tgtEl>
                                        <p:attrNameLst>
                                          <p:attrName>style.visibility</p:attrName>
                                        </p:attrNameLst>
                                      </p:cBhvr>
                                      <p:to>
                                        <p:strVal val="visible"/>
                                      </p:to>
                                    </p:set>
                                    <p:animEffect transition="in" filter="blinds(horizontal)">
                                      <p:cBhvr>
                                        <p:cTn id="23" dur="500"/>
                                        <p:tgtEl>
                                          <p:spTgt spid="126979">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26979">
                                            <p:txEl>
                                              <p:pRg st="7" end="7"/>
                                            </p:txEl>
                                          </p:spTgt>
                                        </p:tgtEl>
                                        <p:attrNameLst>
                                          <p:attrName>style.visibility</p:attrName>
                                        </p:attrNameLst>
                                      </p:cBhvr>
                                      <p:to>
                                        <p:strVal val="visible"/>
                                      </p:to>
                                    </p:set>
                                    <p:animEffect transition="in" filter="blinds(horizontal)">
                                      <p:cBhvr>
                                        <p:cTn id="26" dur="500"/>
                                        <p:tgtEl>
                                          <p:spTgt spid="126979">
                                            <p:txEl>
                                              <p:pRg st="7" end="7"/>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126979">
                                            <p:txEl>
                                              <p:pRg st="8" end="8"/>
                                            </p:txEl>
                                          </p:spTgt>
                                        </p:tgtEl>
                                        <p:attrNameLst>
                                          <p:attrName>style.visibility</p:attrName>
                                        </p:attrNameLst>
                                      </p:cBhvr>
                                      <p:to>
                                        <p:strVal val="visible"/>
                                      </p:to>
                                    </p:set>
                                    <p:animEffect transition="in" filter="blinds(horizontal)">
                                      <p:cBhvr>
                                        <p:cTn id="29" dur="500"/>
                                        <p:tgtEl>
                                          <p:spTgt spid="12697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2402" name="Rectangle 2"/>
          <p:cNvSpPr>
            <a:spLocks noGrp="1" noChangeArrowheads="1"/>
          </p:cNvSpPr>
          <p:nvPr>
            <p:ph type="title"/>
          </p:nvPr>
        </p:nvSpPr>
        <p:spPr/>
        <p:txBody>
          <a:bodyPr/>
          <a:lstStyle/>
          <a:p>
            <a:pPr eaLnBrk="1" hangingPunct="1">
              <a:defRPr/>
            </a:pPr>
            <a:r>
              <a:rPr lang="zh-CN" altLang="en-US" dirty="0"/>
              <a:t>类定义</a:t>
            </a:r>
          </a:p>
        </p:txBody>
      </p:sp>
      <p:sp>
        <p:nvSpPr>
          <p:cNvPr id="128003" name="Rectangle 3"/>
          <p:cNvSpPr>
            <a:spLocks noGrp="1" noChangeArrowheads="1"/>
          </p:cNvSpPr>
          <p:nvPr>
            <p:ph idx="4294967295"/>
          </p:nvPr>
        </p:nvSpPr>
        <p:spPr>
          <a:xfrm>
            <a:off x="838200" y="1304925"/>
            <a:ext cx="11353800" cy="4737100"/>
          </a:xfrm>
        </p:spPr>
        <p:txBody>
          <a:bodyPr>
            <a:normAutofit lnSpcReduction="10000"/>
          </a:bodyPr>
          <a:lstStyle/>
          <a:p>
            <a:pPr eaLnBrk="1" hangingPunct="1">
              <a:buFont typeface="Wingdings" pitchFamily="2" charset="2"/>
              <a:buNone/>
            </a:pPr>
            <a:r>
              <a:rPr lang="en-US" altLang="zh-CN" sz="1867" dirty="0"/>
              <a:t>class </a:t>
            </a:r>
            <a:r>
              <a:rPr lang="en-US" altLang="zh-CN" sz="1867" dirty="0" err="1"/>
              <a:t>StaticSample</a:t>
            </a:r>
            <a:r>
              <a:rPr lang="en-US" altLang="zh-CN" sz="1867" dirty="0"/>
              <a:t> {</a:t>
            </a:r>
          </a:p>
          <a:p>
            <a:pPr eaLnBrk="1" hangingPunct="1">
              <a:buFont typeface="Wingdings" pitchFamily="2" charset="2"/>
              <a:buNone/>
            </a:pPr>
            <a:r>
              <a:rPr lang="en-US" altLang="zh-CN" sz="1867" dirty="0"/>
              <a:t>private:</a:t>
            </a:r>
          </a:p>
          <a:p>
            <a:pPr eaLnBrk="1" hangingPunct="1">
              <a:buFont typeface="Wingdings" pitchFamily="2" charset="2"/>
              <a:buNone/>
            </a:pPr>
            <a:r>
              <a:rPr lang="en-US" altLang="zh-CN" sz="1867" dirty="0"/>
              <a:t>	static </a:t>
            </a:r>
            <a:r>
              <a:rPr lang="en-US" altLang="zh-CN" sz="1867" dirty="0" err="1"/>
              <a:t>int</a:t>
            </a:r>
            <a:r>
              <a:rPr lang="en-US" altLang="zh-CN" sz="1867" dirty="0"/>
              <a:t> </a:t>
            </a:r>
            <a:r>
              <a:rPr lang="en-US" altLang="zh-CN" sz="1867" dirty="0" err="1"/>
              <a:t>obj_count</a:t>
            </a:r>
            <a:r>
              <a:rPr lang="en-US" altLang="zh-CN" sz="1867" dirty="0"/>
              <a:t>;</a:t>
            </a:r>
          </a:p>
          <a:p>
            <a:pPr eaLnBrk="1" hangingPunct="1">
              <a:buFont typeface="Wingdings" pitchFamily="2" charset="2"/>
              <a:buNone/>
            </a:pPr>
            <a:r>
              <a:rPr lang="en-US" altLang="zh-CN" sz="1867" dirty="0"/>
              <a:t>	static </a:t>
            </a:r>
            <a:r>
              <a:rPr lang="en-US" altLang="zh-CN" sz="1867" dirty="0" err="1"/>
              <a:t>int</a:t>
            </a:r>
            <a:r>
              <a:rPr lang="en-US" altLang="zh-CN" sz="1867" dirty="0"/>
              <a:t> </a:t>
            </a:r>
            <a:r>
              <a:rPr lang="en-US" altLang="zh-CN" sz="1867" dirty="0" err="1"/>
              <a:t>obj_living</a:t>
            </a:r>
            <a:r>
              <a:rPr lang="en-US" altLang="zh-CN" sz="1867" dirty="0"/>
              <a:t>;</a:t>
            </a:r>
          </a:p>
          <a:p>
            <a:pPr eaLnBrk="1" hangingPunct="1">
              <a:buFont typeface="Wingdings" pitchFamily="2" charset="2"/>
              <a:buNone/>
            </a:pPr>
            <a:r>
              <a:rPr lang="en-US" altLang="zh-CN" sz="1867" dirty="0"/>
              <a:t>public:</a:t>
            </a:r>
          </a:p>
          <a:p>
            <a:pPr eaLnBrk="1" hangingPunct="1">
              <a:buFont typeface="Wingdings" pitchFamily="2" charset="2"/>
              <a:buNone/>
            </a:pPr>
            <a:r>
              <a:rPr lang="en-US" altLang="zh-CN" sz="1867" dirty="0"/>
              <a:t>	</a:t>
            </a:r>
            <a:r>
              <a:rPr lang="en-US" altLang="zh-CN" sz="1867" dirty="0" err="1"/>
              <a:t>StaticSample</a:t>
            </a:r>
            <a:r>
              <a:rPr lang="en-US" altLang="zh-CN" sz="1867" dirty="0"/>
              <a:t>()   {  ++</a:t>
            </a:r>
            <a:r>
              <a:rPr lang="en-US" altLang="zh-CN" sz="1867" dirty="0" err="1"/>
              <a:t>obj_count</a:t>
            </a:r>
            <a:r>
              <a:rPr lang="en-US" altLang="zh-CN" sz="1867" dirty="0"/>
              <a:t>;    ++</a:t>
            </a:r>
            <a:r>
              <a:rPr lang="en-US" altLang="zh-CN" sz="1867" dirty="0" err="1"/>
              <a:t>obj_living</a:t>
            </a:r>
            <a:r>
              <a:rPr lang="en-US" altLang="zh-CN" sz="1867" dirty="0"/>
              <a:t>;     }</a:t>
            </a:r>
          </a:p>
          <a:p>
            <a:pPr eaLnBrk="1" hangingPunct="1">
              <a:buFont typeface="Wingdings" pitchFamily="2" charset="2"/>
              <a:buNone/>
            </a:pPr>
            <a:r>
              <a:rPr lang="en-US" altLang="zh-CN" sz="1867" dirty="0"/>
              <a:t>	~</a:t>
            </a:r>
            <a:r>
              <a:rPr lang="en-US" altLang="zh-CN" sz="1867" dirty="0" err="1"/>
              <a:t>StaticSample</a:t>
            </a:r>
            <a:r>
              <a:rPr lang="en-US" altLang="zh-CN" sz="1867" dirty="0"/>
              <a:t>()   {  --</a:t>
            </a:r>
            <a:r>
              <a:rPr lang="en-US" altLang="zh-CN" sz="1867" dirty="0" err="1"/>
              <a:t>obj_living</a:t>
            </a:r>
            <a:r>
              <a:rPr lang="en-US" altLang="zh-CN" sz="1867" dirty="0"/>
              <a:t>;  }</a:t>
            </a:r>
          </a:p>
          <a:p>
            <a:pPr eaLnBrk="1" hangingPunct="1">
              <a:buFont typeface="Wingdings" pitchFamily="2" charset="2"/>
              <a:buNone/>
            </a:pPr>
            <a:r>
              <a:rPr lang="en-US" altLang="zh-CN" sz="1867" dirty="0"/>
              <a:t>	static void display( ) {</a:t>
            </a:r>
            <a:endParaRPr lang="zh-CN" altLang="en-US" sz="1867" dirty="0"/>
          </a:p>
          <a:p>
            <a:pPr eaLnBrk="1" hangingPunct="1">
              <a:buFont typeface="Wingdings" pitchFamily="2" charset="2"/>
              <a:buNone/>
            </a:pPr>
            <a:r>
              <a:rPr lang="zh-CN" altLang="en-US" sz="1867" dirty="0"/>
              <a:t>                </a:t>
            </a:r>
            <a:r>
              <a:rPr lang="en-US" altLang="zh-CN" sz="1867" dirty="0" err="1"/>
              <a:t>cout</a:t>
            </a:r>
            <a:r>
              <a:rPr lang="en-US" altLang="zh-CN" sz="1867" dirty="0"/>
              <a:t> &lt;&lt; "</a:t>
            </a:r>
            <a:r>
              <a:rPr lang="zh-CN" altLang="en-US" sz="1867" dirty="0"/>
              <a:t>总对象数：</a:t>
            </a:r>
            <a:r>
              <a:rPr lang="en-US" altLang="zh-CN" sz="1867" dirty="0"/>
              <a:t>" &lt;&lt; </a:t>
            </a:r>
            <a:r>
              <a:rPr lang="en-US" altLang="zh-CN" sz="1867" dirty="0" err="1"/>
              <a:t>obj_count</a:t>
            </a:r>
            <a:r>
              <a:rPr lang="en-US" altLang="zh-CN" sz="1867" dirty="0"/>
              <a:t> &lt;&lt; "\t</a:t>
            </a:r>
            <a:r>
              <a:rPr lang="zh-CN" altLang="en-US" sz="1867" dirty="0"/>
              <a:t>存活对象数：</a:t>
            </a:r>
            <a:r>
              <a:rPr lang="en-US" altLang="zh-CN" sz="1867" dirty="0"/>
              <a:t>”&lt;&lt; </a:t>
            </a:r>
            <a:r>
              <a:rPr lang="en-US" altLang="zh-CN" sz="1867" dirty="0" err="1"/>
              <a:t>obj_living</a:t>
            </a:r>
            <a:r>
              <a:rPr lang="en-US" altLang="zh-CN" sz="1867" dirty="0"/>
              <a:t> &lt;&lt; </a:t>
            </a:r>
            <a:r>
              <a:rPr lang="en-US" altLang="zh-CN" sz="1867" dirty="0" err="1"/>
              <a:t>endl</a:t>
            </a:r>
            <a:r>
              <a:rPr lang="en-US" altLang="zh-CN" sz="1867" dirty="0"/>
              <a:t>;}</a:t>
            </a:r>
          </a:p>
          <a:p>
            <a:pPr eaLnBrk="1" hangingPunct="1">
              <a:buFont typeface="Wingdings" pitchFamily="2" charset="2"/>
              <a:buNone/>
            </a:pPr>
            <a:r>
              <a:rPr lang="en-US" altLang="zh-CN" sz="1867" dirty="0"/>
              <a:t>};</a:t>
            </a:r>
          </a:p>
          <a:p>
            <a:pPr eaLnBrk="1" hangingPunct="1">
              <a:buFont typeface="Wingdings" pitchFamily="2" charset="2"/>
              <a:buNone/>
            </a:pPr>
            <a:endParaRPr lang="en-US" altLang="zh-CN" sz="1867" dirty="0"/>
          </a:p>
          <a:p>
            <a:pPr eaLnBrk="1" hangingPunct="1">
              <a:buFont typeface="Wingdings" pitchFamily="2" charset="2"/>
              <a:buNone/>
            </a:pPr>
            <a:r>
              <a:rPr lang="en-US" altLang="zh-CN" sz="1867" dirty="0" err="1"/>
              <a:t>int</a:t>
            </a:r>
            <a:r>
              <a:rPr lang="en-US" altLang="zh-CN" sz="1867" dirty="0"/>
              <a:t> </a:t>
            </a:r>
            <a:r>
              <a:rPr lang="en-US" altLang="zh-CN" sz="1867" dirty="0" err="1"/>
              <a:t>StaticSample</a:t>
            </a:r>
            <a:r>
              <a:rPr lang="en-US" altLang="zh-CN" sz="1867" dirty="0"/>
              <a:t>::</a:t>
            </a:r>
            <a:r>
              <a:rPr lang="en-US" altLang="zh-CN" sz="1867" dirty="0" err="1"/>
              <a:t>obj_count</a:t>
            </a:r>
            <a:r>
              <a:rPr lang="en-US" altLang="zh-CN" sz="1867" dirty="0"/>
              <a:t> = 0;            //</a:t>
            </a:r>
            <a:r>
              <a:rPr lang="zh-CN" altLang="en-US" sz="1867" dirty="0"/>
              <a:t>静态数据成员的定义及初始化</a:t>
            </a:r>
          </a:p>
          <a:p>
            <a:pPr eaLnBrk="1" hangingPunct="1">
              <a:buFont typeface="Wingdings" pitchFamily="2" charset="2"/>
              <a:buNone/>
            </a:pPr>
            <a:r>
              <a:rPr lang="en-US" altLang="zh-CN" sz="1867" dirty="0" err="1"/>
              <a:t>int</a:t>
            </a:r>
            <a:r>
              <a:rPr lang="en-US" altLang="zh-CN" sz="1867" dirty="0"/>
              <a:t> </a:t>
            </a:r>
            <a:r>
              <a:rPr lang="en-US" altLang="zh-CN" sz="1867" dirty="0" err="1"/>
              <a:t>StaticSample</a:t>
            </a:r>
            <a:r>
              <a:rPr lang="en-US" altLang="zh-CN" sz="1867" dirty="0"/>
              <a:t>::</a:t>
            </a:r>
            <a:r>
              <a:rPr lang="en-US" altLang="zh-CN" sz="1867" dirty="0" err="1"/>
              <a:t>obj_living</a:t>
            </a:r>
            <a:r>
              <a:rPr lang="en-US" altLang="zh-CN" sz="1867" dirty="0"/>
              <a:t> = 0;            //</a:t>
            </a:r>
            <a:r>
              <a:rPr lang="zh-CN" altLang="en-US" sz="1867" dirty="0"/>
              <a:t>静态数据成员的定义及初始化</a:t>
            </a:r>
          </a:p>
        </p:txBody>
      </p:sp>
    </p:spTree>
  </p:cSld>
  <p:clrMapOvr>
    <a:masterClrMapping/>
  </p:clrMapOvr>
  <p:transition spd="med">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3426" name="Rectangle 2"/>
          <p:cNvSpPr>
            <a:spLocks noGrp="1" noChangeArrowheads="1"/>
          </p:cNvSpPr>
          <p:nvPr>
            <p:ph type="title"/>
          </p:nvPr>
        </p:nvSpPr>
        <p:spPr/>
        <p:txBody>
          <a:bodyPr/>
          <a:lstStyle/>
          <a:p>
            <a:pPr eaLnBrk="1" hangingPunct="1">
              <a:defRPr/>
            </a:pPr>
            <a:r>
              <a:rPr lang="en-US" altLang="zh-CN" dirty="0" err="1"/>
              <a:t>StaticSample</a:t>
            </a:r>
            <a:r>
              <a:rPr lang="zh-CN" altLang="en-US" dirty="0"/>
              <a:t>的应用</a:t>
            </a:r>
          </a:p>
        </p:txBody>
      </p:sp>
      <p:sp>
        <p:nvSpPr>
          <p:cNvPr id="129027" name="Rectangle 3"/>
          <p:cNvSpPr>
            <a:spLocks noGrp="1" noChangeArrowheads="1"/>
          </p:cNvSpPr>
          <p:nvPr>
            <p:ph idx="4294967295"/>
          </p:nvPr>
        </p:nvSpPr>
        <p:spPr>
          <a:xfrm>
            <a:off x="392112" y="1303508"/>
            <a:ext cx="5703888" cy="5305425"/>
          </a:xfrm>
        </p:spPr>
        <p:txBody>
          <a:bodyPr>
            <a:normAutofit lnSpcReduction="10000"/>
          </a:bodyPr>
          <a:lstStyle/>
          <a:p>
            <a:pPr>
              <a:spcBef>
                <a:spcPts val="800"/>
              </a:spcBef>
              <a:buNone/>
            </a:pPr>
            <a:r>
              <a:rPr lang="en-US" altLang="zh-CN" sz="1867" dirty="0" err="1"/>
              <a:t>int</a:t>
            </a:r>
            <a:r>
              <a:rPr lang="en-US" altLang="zh-CN" sz="1867" dirty="0"/>
              <a:t> main()</a:t>
            </a:r>
          </a:p>
          <a:p>
            <a:pPr>
              <a:spcBef>
                <a:spcPts val="800"/>
              </a:spcBef>
              <a:buNone/>
            </a:pPr>
            <a:r>
              <a:rPr lang="en-US" altLang="zh-CN" sz="1867" dirty="0"/>
              <a:t>{ </a:t>
            </a:r>
          </a:p>
          <a:p>
            <a:pPr>
              <a:spcBef>
                <a:spcPts val="800"/>
              </a:spcBef>
              <a:buNone/>
            </a:pPr>
            <a:r>
              <a:rPr lang="en-US" altLang="zh-CN" sz="1867" dirty="0"/>
              <a:t>      </a:t>
            </a:r>
            <a:r>
              <a:rPr lang="en-US" altLang="zh-CN" sz="1867" dirty="0" err="1"/>
              <a:t>StaticSample</a:t>
            </a:r>
            <a:r>
              <a:rPr lang="en-US" altLang="zh-CN" sz="1867" dirty="0"/>
              <a:t>::display();  </a:t>
            </a:r>
            <a:endParaRPr lang="zh-CN" altLang="en-US" sz="1867" dirty="0"/>
          </a:p>
          <a:p>
            <a:pPr>
              <a:spcBef>
                <a:spcPts val="800"/>
              </a:spcBef>
              <a:buNone/>
            </a:pPr>
            <a:r>
              <a:rPr lang="zh-CN" altLang="en-US" sz="1867" dirty="0"/>
              <a:t>      </a:t>
            </a:r>
            <a:r>
              <a:rPr lang="en-US" altLang="zh-CN" sz="1867" dirty="0" err="1"/>
              <a:t>StaticSample</a:t>
            </a:r>
            <a:r>
              <a:rPr lang="en-US" altLang="zh-CN" sz="1867" dirty="0"/>
              <a:t> s1, s2;</a:t>
            </a:r>
          </a:p>
          <a:p>
            <a:pPr>
              <a:spcBef>
                <a:spcPts val="800"/>
              </a:spcBef>
              <a:buNone/>
            </a:pPr>
            <a:r>
              <a:rPr lang="en-US" altLang="zh-CN" sz="1867" dirty="0"/>
              <a:t>      </a:t>
            </a:r>
            <a:r>
              <a:rPr lang="en-US" altLang="zh-CN" sz="1867" dirty="0" err="1"/>
              <a:t>StaticSample</a:t>
            </a:r>
            <a:r>
              <a:rPr lang="en-US" altLang="zh-CN" sz="1867" dirty="0"/>
              <a:t>::display();</a:t>
            </a:r>
          </a:p>
          <a:p>
            <a:pPr>
              <a:spcBef>
                <a:spcPts val="800"/>
              </a:spcBef>
              <a:buNone/>
            </a:pPr>
            <a:r>
              <a:rPr lang="en-US" altLang="zh-CN" sz="1867" dirty="0"/>
              <a:t>      </a:t>
            </a:r>
            <a:r>
              <a:rPr lang="en-US" altLang="zh-CN" sz="1867" dirty="0" err="1"/>
              <a:t>StaticSample</a:t>
            </a:r>
            <a:r>
              <a:rPr lang="en-US" altLang="zh-CN" sz="1867" dirty="0"/>
              <a:t> *p1 = new </a:t>
            </a:r>
            <a:r>
              <a:rPr lang="en-US" altLang="zh-CN" sz="1867" dirty="0" err="1"/>
              <a:t>StaticSample</a:t>
            </a:r>
            <a:r>
              <a:rPr lang="en-US" altLang="zh-CN" sz="1867" dirty="0"/>
              <a:t>, </a:t>
            </a:r>
          </a:p>
          <a:p>
            <a:pPr>
              <a:spcBef>
                <a:spcPts val="800"/>
              </a:spcBef>
              <a:buNone/>
            </a:pPr>
            <a:r>
              <a:rPr lang="en-US" altLang="zh-CN" sz="1867" dirty="0"/>
              <a:t>                            *p2 = new </a:t>
            </a:r>
            <a:r>
              <a:rPr lang="en-US" altLang="zh-CN" sz="1867" dirty="0" err="1"/>
              <a:t>StaticSample</a:t>
            </a:r>
            <a:r>
              <a:rPr lang="en-US" altLang="zh-CN" sz="1867" dirty="0"/>
              <a:t>;</a:t>
            </a:r>
          </a:p>
          <a:p>
            <a:pPr>
              <a:spcBef>
                <a:spcPts val="800"/>
              </a:spcBef>
              <a:buNone/>
            </a:pPr>
            <a:r>
              <a:rPr lang="en-US" altLang="zh-CN" sz="1867" dirty="0"/>
              <a:t>      s1.display();  </a:t>
            </a:r>
            <a:endParaRPr lang="zh-CN" altLang="en-US" sz="1867" dirty="0"/>
          </a:p>
          <a:p>
            <a:pPr>
              <a:spcBef>
                <a:spcPts val="800"/>
              </a:spcBef>
              <a:buNone/>
            </a:pPr>
            <a:r>
              <a:rPr lang="zh-CN" altLang="en-US" sz="1867" dirty="0"/>
              <a:t>      </a:t>
            </a:r>
            <a:r>
              <a:rPr lang="en-US" altLang="zh-CN" sz="1867" dirty="0"/>
              <a:t>delete p1;</a:t>
            </a:r>
          </a:p>
          <a:p>
            <a:pPr>
              <a:spcBef>
                <a:spcPts val="800"/>
              </a:spcBef>
              <a:buNone/>
            </a:pPr>
            <a:r>
              <a:rPr lang="en-US" altLang="zh-CN" sz="1867" dirty="0"/>
              <a:t>      p2-&gt;display();  </a:t>
            </a:r>
            <a:endParaRPr lang="zh-CN" altLang="en-US" sz="1867" dirty="0"/>
          </a:p>
          <a:p>
            <a:pPr>
              <a:spcBef>
                <a:spcPts val="800"/>
              </a:spcBef>
              <a:buNone/>
            </a:pPr>
            <a:r>
              <a:rPr lang="zh-CN" altLang="en-US" sz="1867" dirty="0"/>
              <a:t>      </a:t>
            </a:r>
            <a:r>
              <a:rPr lang="en-US" altLang="zh-CN" sz="1867" dirty="0"/>
              <a:t>delete p2;</a:t>
            </a:r>
          </a:p>
          <a:p>
            <a:pPr>
              <a:spcBef>
                <a:spcPts val="800"/>
              </a:spcBef>
              <a:buNone/>
            </a:pPr>
            <a:r>
              <a:rPr lang="en-US" altLang="zh-CN" sz="1867" dirty="0"/>
              <a:t>      </a:t>
            </a:r>
            <a:r>
              <a:rPr lang="en-US" altLang="zh-CN" sz="1867" dirty="0" err="1"/>
              <a:t>StaticSample</a:t>
            </a:r>
            <a:r>
              <a:rPr lang="en-US" altLang="zh-CN" sz="1867" dirty="0"/>
              <a:t>::display();</a:t>
            </a:r>
          </a:p>
          <a:p>
            <a:pPr>
              <a:spcBef>
                <a:spcPts val="800"/>
              </a:spcBef>
              <a:buNone/>
            </a:pPr>
            <a:endParaRPr lang="en-US" altLang="zh-CN" sz="1867" dirty="0"/>
          </a:p>
          <a:p>
            <a:pPr>
              <a:spcBef>
                <a:spcPts val="800"/>
              </a:spcBef>
              <a:buNone/>
            </a:pPr>
            <a:r>
              <a:rPr lang="en-US" altLang="zh-CN" sz="1867" dirty="0"/>
              <a:t>      return 0;</a:t>
            </a:r>
          </a:p>
          <a:p>
            <a:pPr>
              <a:spcBef>
                <a:spcPts val="800"/>
              </a:spcBef>
              <a:buNone/>
            </a:pPr>
            <a:r>
              <a:rPr lang="en-US" altLang="zh-CN" sz="1867" dirty="0"/>
              <a:t>}</a:t>
            </a:r>
          </a:p>
        </p:txBody>
      </p:sp>
      <p:sp>
        <p:nvSpPr>
          <p:cNvPr id="4" name="Rectangle 3"/>
          <p:cNvSpPr txBox="1">
            <a:spLocks noChangeArrowheads="1"/>
          </p:cNvSpPr>
          <p:nvPr/>
        </p:nvSpPr>
        <p:spPr bwMode="auto">
          <a:xfrm>
            <a:off x="6337302" y="3257551"/>
            <a:ext cx="4044949" cy="1981200"/>
          </a:xfrm>
          <a:prstGeom prst="rect">
            <a:avLst/>
          </a:prstGeom>
          <a:noFill/>
          <a:ln w="9525">
            <a:noFill/>
            <a:miter lim="800000"/>
            <a:headEnd/>
            <a:tailEnd/>
          </a:ln>
        </p:spPr>
        <p:txBody>
          <a:bodyPr/>
          <a:lstStyle/>
          <a:p>
            <a:pPr marL="637101" indent="-637101">
              <a:spcBef>
                <a:spcPct val="20000"/>
              </a:spcBef>
              <a:buClr>
                <a:schemeClr val="tx1"/>
              </a:buClr>
              <a:buSzPct val="80000"/>
              <a:defRPr/>
            </a:pPr>
            <a:r>
              <a:rPr lang="zh-CN" altLang="en-US" sz="1867" kern="0" dirty="0">
                <a:latin typeface="微软雅黑" pitchFamily="34" charset="-122"/>
                <a:ea typeface="微软雅黑" pitchFamily="34" charset="-122"/>
              </a:rPr>
              <a:t>总对象数：</a:t>
            </a:r>
            <a:r>
              <a:rPr lang="en-US" altLang="zh-CN" sz="1867" kern="0" dirty="0">
                <a:latin typeface="微软雅黑" pitchFamily="34" charset="-122"/>
                <a:ea typeface="微软雅黑" pitchFamily="34" charset="-122"/>
              </a:rPr>
              <a:t>0       </a:t>
            </a:r>
            <a:r>
              <a:rPr lang="zh-CN" altLang="en-US" sz="1867" kern="0" dirty="0">
                <a:latin typeface="微软雅黑" pitchFamily="34" charset="-122"/>
                <a:ea typeface="微软雅黑" pitchFamily="34" charset="-122"/>
              </a:rPr>
              <a:t>存活对象数：</a:t>
            </a:r>
            <a:r>
              <a:rPr lang="en-US" altLang="zh-CN" sz="1867" kern="0" dirty="0">
                <a:latin typeface="微软雅黑" pitchFamily="34" charset="-122"/>
                <a:ea typeface="微软雅黑" pitchFamily="34" charset="-122"/>
              </a:rPr>
              <a:t>0</a:t>
            </a:r>
          </a:p>
          <a:p>
            <a:pPr marL="637101" indent="-637101">
              <a:spcBef>
                <a:spcPct val="20000"/>
              </a:spcBef>
              <a:buClr>
                <a:schemeClr val="tx1"/>
              </a:buClr>
              <a:buSzPct val="80000"/>
              <a:defRPr/>
            </a:pPr>
            <a:r>
              <a:rPr lang="zh-CN" altLang="en-US" sz="1867" kern="0" dirty="0">
                <a:latin typeface="微软雅黑" pitchFamily="34" charset="-122"/>
                <a:ea typeface="微软雅黑" pitchFamily="34" charset="-122"/>
              </a:rPr>
              <a:t>总对象数：</a:t>
            </a:r>
            <a:r>
              <a:rPr lang="en-US" altLang="zh-CN" sz="1867" kern="0" dirty="0">
                <a:latin typeface="微软雅黑" pitchFamily="34" charset="-122"/>
                <a:ea typeface="微软雅黑" pitchFamily="34" charset="-122"/>
              </a:rPr>
              <a:t>2       </a:t>
            </a:r>
            <a:r>
              <a:rPr lang="zh-CN" altLang="en-US" sz="1867" kern="0" dirty="0">
                <a:latin typeface="微软雅黑" pitchFamily="34" charset="-122"/>
                <a:ea typeface="微软雅黑" pitchFamily="34" charset="-122"/>
              </a:rPr>
              <a:t>存活对象数：</a:t>
            </a:r>
            <a:r>
              <a:rPr lang="en-US" altLang="zh-CN" sz="1867" kern="0" dirty="0">
                <a:latin typeface="微软雅黑" pitchFamily="34" charset="-122"/>
                <a:ea typeface="微软雅黑" pitchFamily="34" charset="-122"/>
              </a:rPr>
              <a:t>2</a:t>
            </a:r>
          </a:p>
          <a:p>
            <a:pPr marL="637101" indent="-637101">
              <a:spcBef>
                <a:spcPct val="20000"/>
              </a:spcBef>
              <a:buClr>
                <a:schemeClr val="tx1"/>
              </a:buClr>
              <a:buSzPct val="80000"/>
              <a:defRPr/>
            </a:pPr>
            <a:r>
              <a:rPr lang="zh-CN" altLang="en-US" sz="1867" kern="0" dirty="0">
                <a:latin typeface="微软雅黑" pitchFamily="34" charset="-122"/>
                <a:ea typeface="微软雅黑" pitchFamily="34" charset="-122"/>
              </a:rPr>
              <a:t>总对象数：</a:t>
            </a:r>
            <a:r>
              <a:rPr lang="en-US" altLang="zh-CN" sz="1867" kern="0" dirty="0">
                <a:latin typeface="微软雅黑" pitchFamily="34" charset="-122"/>
                <a:ea typeface="微软雅黑" pitchFamily="34" charset="-122"/>
              </a:rPr>
              <a:t>4       </a:t>
            </a:r>
            <a:r>
              <a:rPr lang="zh-CN" altLang="en-US" sz="1867" kern="0" dirty="0">
                <a:latin typeface="微软雅黑" pitchFamily="34" charset="-122"/>
                <a:ea typeface="微软雅黑" pitchFamily="34" charset="-122"/>
              </a:rPr>
              <a:t>存活对象数：</a:t>
            </a:r>
            <a:r>
              <a:rPr lang="en-US" altLang="zh-CN" sz="1867" kern="0" dirty="0">
                <a:latin typeface="微软雅黑" pitchFamily="34" charset="-122"/>
                <a:ea typeface="微软雅黑" pitchFamily="34" charset="-122"/>
              </a:rPr>
              <a:t>4</a:t>
            </a:r>
          </a:p>
          <a:p>
            <a:pPr marL="637101" indent="-637101">
              <a:spcBef>
                <a:spcPct val="20000"/>
              </a:spcBef>
              <a:buClr>
                <a:schemeClr val="tx1"/>
              </a:buClr>
              <a:buSzPct val="80000"/>
              <a:defRPr/>
            </a:pPr>
            <a:r>
              <a:rPr lang="zh-CN" altLang="en-US" sz="1867" kern="0" dirty="0">
                <a:latin typeface="微软雅黑" pitchFamily="34" charset="-122"/>
                <a:ea typeface="微软雅黑" pitchFamily="34" charset="-122"/>
              </a:rPr>
              <a:t>总对象数：</a:t>
            </a:r>
            <a:r>
              <a:rPr lang="en-US" altLang="zh-CN" sz="1867" kern="0" dirty="0">
                <a:latin typeface="微软雅黑" pitchFamily="34" charset="-122"/>
                <a:ea typeface="微软雅黑" pitchFamily="34" charset="-122"/>
              </a:rPr>
              <a:t>4       </a:t>
            </a:r>
            <a:r>
              <a:rPr lang="zh-CN" altLang="en-US" sz="1867" kern="0" dirty="0">
                <a:latin typeface="微软雅黑" pitchFamily="34" charset="-122"/>
                <a:ea typeface="微软雅黑" pitchFamily="34" charset="-122"/>
              </a:rPr>
              <a:t>存活对象数：</a:t>
            </a:r>
            <a:r>
              <a:rPr lang="en-US" altLang="zh-CN" sz="1867" kern="0" dirty="0">
                <a:latin typeface="微软雅黑" pitchFamily="34" charset="-122"/>
                <a:ea typeface="微软雅黑" pitchFamily="34" charset="-122"/>
              </a:rPr>
              <a:t>3</a:t>
            </a:r>
          </a:p>
          <a:p>
            <a:pPr marL="637101" indent="-637101">
              <a:spcBef>
                <a:spcPct val="20000"/>
              </a:spcBef>
              <a:buClr>
                <a:schemeClr val="tx1"/>
              </a:buClr>
              <a:buSzPct val="80000"/>
              <a:defRPr/>
            </a:pPr>
            <a:r>
              <a:rPr lang="zh-CN" altLang="en-US" sz="1867" kern="0" dirty="0">
                <a:latin typeface="微软雅黑" pitchFamily="34" charset="-122"/>
                <a:ea typeface="微软雅黑" pitchFamily="34" charset="-122"/>
              </a:rPr>
              <a:t>总对象数：</a:t>
            </a:r>
            <a:r>
              <a:rPr lang="en-US" altLang="zh-CN" sz="1867" kern="0" dirty="0">
                <a:latin typeface="微软雅黑" pitchFamily="34" charset="-122"/>
                <a:ea typeface="微软雅黑" pitchFamily="34" charset="-122"/>
              </a:rPr>
              <a:t>4       </a:t>
            </a:r>
            <a:r>
              <a:rPr lang="zh-CN" altLang="en-US" sz="1867" kern="0" dirty="0">
                <a:latin typeface="微软雅黑" pitchFamily="34" charset="-122"/>
                <a:ea typeface="微软雅黑" pitchFamily="34" charset="-122"/>
              </a:rPr>
              <a:t>存活对象数：</a:t>
            </a:r>
            <a:r>
              <a:rPr lang="en-US" altLang="zh-CN" sz="1867" kern="0" dirty="0">
                <a:latin typeface="微软雅黑" pitchFamily="34" charset="-122"/>
                <a:ea typeface="微软雅黑" pitchFamily="34" charset="-122"/>
              </a:rPr>
              <a:t>2</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3778" name="Rectangle 2"/>
          <p:cNvSpPr>
            <a:spLocks noGrp="1" noChangeArrowheads="1"/>
          </p:cNvSpPr>
          <p:nvPr>
            <p:ph type="title"/>
          </p:nvPr>
        </p:nvSpPr>
        <p:spPr/>
        <p:txBody>
          <a:bodyPr/>
          <a:lstStyle/>
          <a:p>
            <a:pPr eaLnBrk="1" hangingPunct="1">
              <a:defRPr/>
            </a:pPr>
            <a:r>
              <a:rPr lang="zh-CN" altLang="en-US" dirty="0"/>
              <a:t>静态常量数据成员</a:t>
            </a:r>
          </a:p>
        </p:txBody>
      </p:sp>
      <p:sp>
        <p:nvSpPr>
          <p:cNvPr id="130051" name="Rectangle 3"/>
          <p:cNvSpPr>
            <a:spLocks noGrp="1" noChangeArrowheads="1"/>
          </p:cNvSpPr>
          <p:nvPr>
            <p:ph idx="4294967295"/>
          </p:nvPr>
        </p:nvSpPr>
        <p:spPr>
          <a:xfrm>
            <a:off x="663787" y="1365461"/>
            <a:ext cx="7623175" cy="5181600"/>
          </a:xfrm>
        </p:spPr>
        <p:txBody>
          <a:bodyPr>
            <a:normAutofit/>
          </a:bodyPr>
          <a:lstStyle/>
          <a:p>
            <a:pPr marL="0" indent="0">
              <a:spcBef>
                <a:spcPts val="800"/>
              </a:spcBef>
              <a:buNone/>
            </a:pPr>
            <a:r>
              <a:rPr lang="zh-CN" altLang="en-US" sz="2000" b="1" dirty="0"/>
              <a:t>静态的常量成员</a:t>
            </a:r>
            <a:endParaRPr lang="en-US" altLang="zh-CN" sz="2000" b="1" dirty="0"/>
          </a:p>
          <a:p>
            <a:pPr marL="0" indent="0">
              <a:spcBef>
                <a:spcPts val="800"/>
              </a:spcBef>
              <a:buNone/>
            </a:pPr>
            <a:r>
              <a:rPr lang="zh-CN" altLang="en-US" sz="2000" dirty="0"/>
              <a:t>整个类的所有对象的共享常量</a:t>
            </a:r>
            <a:endParaRPr lang="en-US" altLang="zh-CN" sz="2000" dirty="0"/>
          </a:p>
          <a:p>
            <a:pPr marL="0" indent="0">
              <a:spcBef>
                <a:spcPts val="800"/>
              </a:spcBef>
              <a:buNone/>
            </a:pPr>
            <a:endParaRPr lang="zh-CN" altLang="en-US" sz="2000" dirty="0"/>
          </a:p>
          <a:p>
            <a:pPr marL="0" indent="0">
              <a:spcBef>
                <a:spcPts val="800"/>
              </a:spcBef>
              <a:buNone/>
            </a:pPr>
            <a:r>
              <a:rPr lang="zh-CN" altLang="en-US" sz="2000" b="1" dirty="0"/>
              <a:t>静态常量成员的声明</a:t>
            </a:r>
            <a:endParaRPr lang="en-US" altLang="zh-CN" sz="2000" b="1" dirty="0"/>
          </a:p>
          <a:p>
            <a:pPr marL="0" indent="0">
              <a:spcBef>
                <a:spcPts val="800"/>
              </a:spcBef>
              <a:buNone/>
            </a:pPr>
            <a:r>
              <a:rPr lang="zh-CN" altLang="en-US" sz="2000" dirty="0"/>
              <a:t>如果成员的类型是整型或非标准整型</a:t>
            </a:r>
          </a:p>
          <a:p>
            <a:pPr marL="0" indent="0">
              <a:spcBef>
                <a:spcPts val="800"/>
              </a:spcBef>
              <a:buNone/>
            </a:pPr>
            <a:r>
              <a:rPr lang="en-US" altLang="zh-CN" sz="2000" dirty="0"/>
              <a:t>       static const  </a:t>
            </a:r>
            <a:r>
              <a:rPr lang="en-US" altLang="zh-CN" sz="2000" dirty="0" err="1"/>
              <a:t>int</a:t>
            </a:r>
            <a:r>
              <a:rPr lang="zh-CN" altLang="en-US" sz="2000" dirty="0"/>
              <a:t>  数据成员名 </a:t>
            </a:r>
            <a:r>
              <a:rPr lang="en-US" altLang="zh-CN" sz="2000" dirty="0"/>
              <a:t>= </a:t>
            </a:r>
            <a:r>
              <a:rPr lang="zh-CN" altLang="en-US" sz="2000" dirty="0"/>
              <a:t>常量表达式； </a:t>
            </a:r>
            <a:endParaRPr lang="en-US" altLang="zh-CN" sz="2000" dirty="0"/>
          </a:p>
          <a:p>
            <a:pPr marL="0" indent="0">
              <a:spcBef>
                <a:spcPts val="800"/>
              </a:spcBef>
              <a:buNone/>
            </a:pPr>
            <a:endParaRPr lang="en-US" altLang="zh-CN" sz="2000" dirty="0"/>
          </a:p>
          <a:p>
            <a:pPr marL="0" indent="0">
              <a:spcBef>
                <a:spcPts val="800"/>
              </a:spcBef>
              <a:buNone/>
            </a:pPr>
            <a:r>
              <a:rPr lang="zh-CN" altLang="en-US" sz="2000" dirty="0"/>
              <a:t>其他类型，在类中只是声明，在类外给初值</a:t>
            </a:r>
            <a:endParaRPr lang="en-US" altLang="zh-CN" sz="2000" dirty="0"/>
          </a:p>
          <a:p>
            <a:pPr marL="0" indent="0">
              <a:spcBef>
                <a:spcPts val="800"/>
              </a:spcBef>
              <a:buNone/>
            </a:pPr>
            <a:r>
              <a:rPr lang="en-US" altLang="zh-CN" sz="2000" dirty="0"/>
              <a:t>        </a:t>
            </a:r>
            <a:r>
              <a:rPr lang="zh-CN" altLang="en-US" sz="2000" dirty="0"/>
              <a:t>类声明： </a:t>
            </a:r>
            <a:r>
              <a:rPr lang="en-US" altLang="zh-CN" sz="2000" dirty="0"/>
              <a:t>static const double </a:t>
            </a:r>
            <a:r>
              <a:rPr lang="en-US" altLang="zh-CN" sz="2000" dirty="0" err="1"/>
              <a:t>st</a:t>
            </a:r>
            <a:r>
              <a:rPr lang="en-US" altLang="zh-CN" sz="2000" dirty="0"/>
              <a:t>;</a:t>
            </a:r>
          </a:p>
          <a:p>
            <a:pPr marL="0" indent="0">
              <a:spcBef>
                <a:spcPts val="800"/>
              </a:spcBef>
              <a:buNone/>
            </a:pPr>
            <a:r>
              <a:rPr lang="en-US" altLang="zh-CN" sz="2000" dirty="0"/>
              <a:t>        </a:t>
            </a:r>
            <a:r>
              <a:rPr lang="zh-CN" altLang="en-US" sz="2000" dirty="0"/>
              <a:t>类外：</a:t>
            </a:r>
            <a:r>
              <a:rPr lang="en-US" altLang="zh-CN" sz="2000" dirty="0"/>
              <a:t>const  double  </a:t>
            </a:r>
            <a:r>
              <a:rPr lang="zh-CN" altLang="en-US" sz="2000" dirty="0"/>
              <a:t>类名</a:t>
            </a:r>
            <a:r>
              <a:rPr lang="en-US" altLang="zh-CN" sz="2000" dirty="0"/>
              <a:t>::</a:t>
            </a:r>
            <a:r>
              <a:rPr lang="en-US" altLang="zh-CN" sz="2000" dirty="0" err="1"/>
              <a:t>st</a:t>
            </a:r>
            <a:r>
              <a:rPr lang="en-US" altLang="zh-CN" sz="2000" dirty="0"/>
              <a:t> = 1.5;</a:t>
            </a:r>
          </a:p>
          <a:p>
            <a:pPr marL="0" indent="0">
              <a:spcBef>
                <a:spcPts val="800"/>
              </a:spcBef>
              <a:buNone/>
            </a:pPr>
            <a:endParaRPr lang="zh-CN" altLang="en-US" sz="2000" dirty="0"/>
          </a:p>
          <a:p>
            <a:pPr marL="0" indent="0">
              <a:spcBef>
                <a:spcPts val="800"/>
              </a:spcBef>
              <a:buNone/>
            </a:pPr>
            <a:r>
              <a:rPr lang="zh-CN" altLang="en-US" sz="2000" b="1" dirty="0"/>
              <a:t>注意</a:t>
            </a:r>
            <a:r>
              <a:rPr lang="en-US" altLang="zh-CN" sz="2000" b="1" dirty="0"/>
              <a:t>const</a:t>
            </a:r>
            <a:r>
              <a:rPr lang="zh-CN" altLang="en-US" sz="2000" b="1" dirty="0"/>
              <a:t>数据成员和</a:t>
            </a:r>
            <a:r>
              <a:rPr lang="en-US" altLang="zh-CN" sz="2000" b="1" dirty="0"/>
              <a:t>static const</a:t>
            </a:r>
            <a:r>
              <a:rPr lang="zh-CN" altLang="en-US" sz="2000" b="1" dirty="0"/>
              <a:t>数据成员的区别 </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0051">
                                            <p:txEl>
                                              <p:pRg st="4" end="4"/>
                                            </p:txEl>
                                          </p:spTgt>
                                        </p:tgtEl>
                                        <p:attrNameLst>
                                          <p:attrName>style.visibility</p:attrName>
                                        </p:attrNameLst>
                                      </p:cBhvr>
                                      <p:to>
                                        <p:strVal val="visible"/>
                                      </p:to>
                                    </p:set>
                                    <p:animEffect transition="in" filter="blinds(horizontal)">
                                      <p:cBhvr>
                                        <p:cTn id="7" dur="500"/>
                                        <p:tgtEl>
                                          <p:spTgt spid="130051">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30051">
                                            <p:txEl>
                                              <p:pRg st="5" end="5"/>
                                            </p:txEl>
                                          </p:spTgt>
                                        </p:tgtEl>
                                        <p:attrNameLst>
                                          <p:attrName>style.visibility</p:attrName>
                                        </p:attrNameLst>
                                      </p:cBhvr>
                                      <p:to>
                                        <p:strVal val="visible"/>
                                      </p:to>
                                    </p:set>
                                    <p:animEffect transition="in" filter="blinds(horizontal)">
                                      <p:cBhvr>
                                        <p:cTn id="10" dur="500"/>
                                        <p:tgtEl>
                                          <p:spTgt spid="130051">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30051">
                                            <p:txEl>
                                              <p:pRg st="7" end="7"/>
                                            </p:txEl>
                                          </p:spTgt>
                                        </p:tgtEl>
                                        <p:attrNameLst>
                                          <p:attrName>style.visibility</p:attrName>
                                        </p:attrNameLst>
                                      </p:cBhvr>
                                      <p:to>
                                        <p:strVal val="visible"/>
                                      </p:to>
                                    </p:set>
                                    <p:animEffect transition="in" filter="blinds(horizontal)">
                                      <p:cBhvr>
                                        <p:cTn id="15" dur="500"/>
                                        <p:tgtEl>
                                          <p:spTgt spid="130051">
                                            <p:txEl>
                                              <p:pRg st="7" end="7"/>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30051">
                                            <p:txEl>
                                              <p:pRg st="8" end="8"/>
                                            </p:txEl>
                                          </p:spTgt>
                                        </p:tgtEl>
                                        <p:attrNameLst>
                                          <p:attrName>style.visibility</p:attrName>
                                        </p:attrNameLst>
                                      </p:cBhvr>
                                      <p:to>
                                        <p:strVal val="visible"/>
                                      </p:to>
                                    </p:set>
                                    <p:animEffect transition="in" filter="blinds(horizontal)">
                                      <p:cBhvr>
                                        <p:cTn id="18" dur="500"/>
                                        <p:tgtEl>
                                          <p:spTgt spid="130051">
                                            <p:txEl>
                                              <p:pRg st="8" end="8"/>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30051">
                                            <p:txEl>
                                              <p:pRg st="9" end="9"/>
                                            </p:txEl>
                                          </p:spTgt>
                                        </p:tgtEl>
                                        <p:attrNameLst>
                                          <p:attrName>style.visibility</p:attrName>
                                        </p:attrNameLst>
                                      </p:cBhvr>
                                      <p:to>
                                        <p:strVal val="visible"/>
                                      </p:to>
                                    </p:set>
                                    <p:animEffect transition="in" filter="blinds(horizontal)">
                                      <p:cBhvr>
                                        <p:cTn id="21" dur="500"/>
                                        <p:tgtEl>
                                          <p:spTgt spid="130051">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30051">
                                            <p:txEl>
                                              <p:pRg st="11" end="11"/>
                                            </p:txEl>
                                          </p:spTgt>
                                        </p:tgtEl>
                                        <p:attrNameLst>
                                          <p:attrName>style.visibility</p:attrName>
                                        </p:attrNameLst>
                                      </p:cBhvr>
                                      <p:to>
                                        <p:strVal val="visible"/>
                                      </p:to>
                                    </p:set>
                                    <p:animEffect transition="in" filter="blinds(horizontal)">
                                      <p:cBhvr>
                                        <p:cTn id="26" dur="500"/>
                                        <p:tgtEl>
                                          <p:spTgt spid="13005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4802" name="Rectangle 2"/>
          <p:cNvSpPr>
            <a:spLocks noGrp="1" noChangeArrowheads="1"/>
          </p:cNvSpPr>
          <p:nvPr>
            <p:ph type="title"/>
          </p:nvPr>
        </p:nvSpPr>
        <p:spPr/>
        <p:txBody>
          <a:bodyPr/>
          <a:lstStyle/>
          <a:p>
            <a:pPr eaLnBrk="1" hangingPunct="1">
              <a:defRPr/>
            </a:pPr>
            <a:r>
              <a:rPr lang="zh-CN" altLang="en-US" dirty="0"/>
              <a:t>静态常量成员实例</a:t>
            </a:r>
          </a:p>
        </p:txBody>
      </p:sp>
      <p:sp>
        <p:nvSpPr>
          <p:cNvPr id="131075" name="Rectangle 3"/>
          <p:cNvSpPr>
            <a:spLocks noGrp="1" noChangeArrowheads="1"/>
          </p:cNvSpPr>
          <p:nvPr>
            <p:ph idx="4294967295"/>
          </p:nvPr>
        </p:nvSpPr>
        <p:spPr>
          <a:xfrm>
            <a:off x="541867" y="1277408"/>
            <a:ext cx="10677525" cy="4813300"/>
          </a:xfrm>
        </p:spPr>
        <p:txBody>
          <a:bodyPr>
            <a:normAutofit/>
          </a:bodyPr>
          <a:lstStyle/>
          <a:p>
            <a:pPr marL="0" indent="0">
              <a:lnSpc>
                <a:spcPct val="130000"/>
              </a:lnSpc>
              <a:spcBef>
                <a:spcPts val="800"/>
              </a:spcBef>
              <a:buNone/>
            </a:pPr>
            <a:r>
              <a:rPr lang="zh-CN" altLang="en-US" sz="2000" dirty="0"/>
              <a:t>例如，某个类中需要用到一个数组，而该数组的大小对所有对象都是相同的，则在类中可指定一个数组规模，并创建一个该规模的数组。如下所示： </a:t>
            </a:r>
          </a:p>
          <a:p>
            <a:pPr marL="0" lvl="1" indent="0">
              <a:lnSpc>
                <a:spcPct val="130000"/>
              </a:lnSpc>
              <a:spcBef>
                <a:spcPts val="800"/>
              </a:spcBef>
              <a:buNone/>
            </a:pPr>
            <a:r>
              <a:rPr lang="en-US" altLang="zh-CN" sz="2000" dirty="0"/>
              <a:t>class sample {</a:t>
            </a:r>
          </a:p>
          <a:p>
            <a:pPr marL="0" lvl="1" indent="0">
              <a:lnSpc>
                <a:spcPct val="130000"/>
              </a:lnSpc>
              <a:spcBef>
                <a:spcPts val="800"/>
              </a:spcBef>
              <a:buNone/>
            </a:pPr>
            <a:r>
              <a:rPr lang="en-US" altLang="zh-CN" sz="2000" dirty="0"/>
              <a:t>      static const </a:t>
            </a:r>
            <a:r>
              <a:rPr lang="en-US" altLang="zh-CN" sz="2000" dirty="0" err="1"/>
              <a:t>int</a:t>
            </a:r>
            <a:r>
              <a:rPr lang="en-US" altLang="zh-CN" sz="2000" dirty="0"/>
              <a:t> SIZE = 10;</a:t>
            </a:r>
          </a:p>
          <a:p>
            <a:pPr marL="0" lvl="1" indent="0">
              <a:lnSpc>
                <a:spcPct val="130000"/>
              </a:lnSpc>
              <a:spcBef>
                <a:spcPts val="800"/>
              </a:spcBef>
              <a:buNone/>
            </a:pPr>
            <a:r>
              <a:rPr lang="en-US" altLang="zh-CN" sz="2000" dirty="0"/>
              <a:t>      </a:t>
            </a:r>
            <a:r>
              <a:rPr lang="en-US" altLang="zh-CN" sz="2000" dirty="0" err="1"/>
              <a:t>int</a:t>
            </a:r>
            <a:r>
              <a:rPr lang="en-US" altLang="zh-CN" sz="2000" dirty="0"/>
              <a:t> storage[SIZE];</a:t>
            </a:r>
          </a:p>
          <a:p>
            <a:pPr marL="0" lvl="1" indent="0">
              <a:lnSpc>
                <a:spcPct val="130000"/>
              </a:lnSpc>
              <a:spcBef>
                <a:spcPts val="800"/>
              </a:spcBef>
              <a:buNone/>
            </a:pPr>
            <a:r>
              <a:rPr lang="en-US" altLang="zh-CN" sz="2000" dirty="0"/>
              <a:t>      …</a:t>
            </a:r>
          </a:p>
          <a:p>
            <a:pPr marL="0" lvl="1" indent="0">
              <a:lnSpc>
                <a:spcPct val="130000"/>
              </a:lnSpc>
              <a:spcBef>
                <a:spcPts val="800"/>
              </a:spcBef>
              <a:buNone/>
            </a:pPr>
            <a:r>
              <a:rPr lang="en-US" altLang="zh-CN" sz="2000" dirty="0"/>
              <a:t>};</a:t>
            </a:r>
          </a:p>
        </p:txBody>
      </p:sp>
      <p:sp>
        <p:nvSpPr>
          <p:cNvPr id="4" name="TextBox 3"/>
          <p:cNvSpPr txBox="1"/>
          <p:nvPr/>
        </p:nvSpPr>
        <p:spPr>
          <a:xfrm>
            <a:off x="4622590" y="3234902"/>
            <a:ext cx="5172075" cy="2739533"/>
          </a:xfrm>
          <a:prstGeom prst="rect">
            <a:avLst/>
          </a:prstGeom>
          <a:noFill/>
        </p:spPr>
        <p:txBody>
          <a:bodyPr wrap="square" rtlCol="0">
            <a:spAutoFit/>
          </a:bodyPr>
          <a:lstStyle/>
          <a:p>
            <a:pPr marL="0" lvl="1">
              <a:lnSpc>
                <a:spcPct val="130000"/>
              </a:lnSpc>
              <a:spcBef>
                <a:spcPts val="800"/>
              </a:spcBef>
            </a:pPr>
            <a:r>
              <a:rPr lang="en-US" altLang="zh-CN" sz="1867" dirty="0">
                <a:latin typeface="微软雅黑" pitchFamily="34" charset="-122"/>
                <a:ea typeface="微软雅黑" pitchFamily="34" charset="-122"/>
              </a:rPr>
              <a:t>class sample {</a:t>
            </a:r>
          </a:p>
          <a:p>
            <a:pPr marL="0" lvl="1">
              <a:lnSpc>
                <a:spcPct val="130000"/>
              </a:lnSpc>
              <a:spcBef>
                <a:spcPts val="800"/>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enum</a:t>
            </a:r>
            <a:r>
              <a:rPr lang="en-US" altLang="zh-CN" sz="1867" dirty="0">
                <a:latin typeface="微软雅黑" pitchFamily="34" charset="-122"/>
                <a:ea typeface="微软雅黑" pitchFamily="34" charset="-122"/>
              </a:rPr>
              <a:t> { SIZE = 10  };</a:t>
            </a:r>
          </a:p>
          <a:p>
            <a:pPr marL="0" lvl="1">
              <a:lnSpc>
                <a:spcPct val="130000"/>
              </a:lnSpc>
              <a:spcBef>
                <a:spcPts val="800"/>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storage[SIZE];</a:t>
            </a:r>
          </a:p>
          <a:p>
            <a:pPr marL="0" lvl="1">
              <a:lnSpc>
                <a:spcPct val="130000"/>
              </a:lnSpc>
              <a:spcBef>
                <a:spcPts val="800"/>
              </a:spcBef>
            </a:pPr>
            <a:r>
              <a:rPr lang="en-US" altLang="zh-CN" sz="1867" dirty="0">
                <a:latin typeface="微软雅黑" pitchFamily="34" charset="-122"/>
                <a:ea typeface="微软雅黑" pitchFamily="34" charset="-122"/>
              </a:rPr>
              <a:t>      …</a:t>
            </a:r>
          </a:p>
          <a:p>
            <a:pPr marL="0" lvl="1">
              <a:lnSpc>
                <a:spcPct val="130000"/>
              </a:lnSpc>
              <a:spcBef>
                <a:spcPts val="800"/>
              </a:spcBef>
            </a:pPr>
            <a:r>
              <a:rPr lang="en-US" altLang="zh-CN" sz="1867" dirty="0">
                <a:latin typeface="微软雅黑" pitchFamily="34" charset="-122"/>
                <a:ea typeface="微软雅黑" pitchFamily="34" charset="-122"/>
              </a:rPr>
              <a:t>};</a:t>
            </a:r>
          </a:p>
          <a:p>
            <a:endParaRPr lang="zh-CN" altLang="en-US" sz="240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8C1B53-95EC-F5E7-5A8E-0712A3ECD5FD}"/>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42186B2-D728-5C6F-E87D-64A3E1380403}"/>
              </a:ext>
            </a:extLst>
          </p:cNvPr>
          <p:cNvSpPr>
            <a:spLocks noGrp="1"/>
          </p:cNvSpPr>
          <p:nvPr>
            <p:ph type="title"/>
          </p:nvPr>
        </p:nvSpPr>
        <p:spPr/>
        <p:txBody>
          <a:bodyPr/>
          <a:lstStyle/>
          <a:p>
            <a:r>
              <a:rPr lang="zh-CN" altLang="en-US" sz="3600" dirty="0"/>
              <a:t>友元</a:t>
            </a:r>
          </a:p>
        </p:txBody>
      </p:sp>
      <p:sp>
        <p:nvSpPr>
          <p:cNvPr id="3" name="文本占位符 2">
            <a:extLst>
              <a:ext uri="{FF2B5EF4-FFF2-40B4-BE49-F238E27FC236}">
                <a16:creationId xmlns:a16="http://schemas.microsoft.com/office/drawing/2014/main" id="{78C16489-E9E9-F74E-8B50-3BE15D38490F}"/>
              </a:ext>
            </a:extLst>
          </p:cNvPr>
          <p:cNvSpPr>
            <a:spLocks noGrp="1"/>
          </p:cNvSpPr>
          <p:nvPr>
            <p:ph type="body" idx="1"/>
          </p:nvPr>
        </p:nvSpPr>
        <p:spPr/>
        <p:txBody>
          <a:bodyPr/>
          <a:lstStyle/>
          <a:p>
            <a:pPr algn="r"/>
            <a:r>
              <a:rPr lang="en-US" altLang="zh-CN" sz="3200" dirty="0">
                <a:solidFill>
                  <a:srgbClr val="C00000"/>
                </a:solidFill>
              </a:rPr>
              <a:t>C++</a:t>
            </a:r>
            <a:r>
              <a:rPr lang="zh-CN" altLang="en-US" sz="3200" dirty="0">
                <a:solidFill>
                  <a:srgbClr val="C00000"/>
                </a:solidFill>
              </a:rPr>
              <a:t>面向对象设计方法</a:t>
            </a:r>
          </a:p>
        </p:txBody>
      </p:sp>
    </p:spTree>
    <p:extLst>
      <p:ext uri="{BB962C8B-B14F-4D97-AF65-F5344CB8AC3E}">
        <p14:creationId xmlns:p14="http://schemas.microsoft.com/office/powerpoint/2010/main" val="100981365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6498" name="Rectangle 2"/>
          <p:cNvSpPr>
            <a:spLocks noGrp="1" noChangeArrowheads="1"/>
          </p:cNvSpPr>
          <p:nvPr>
            <p:ph type="title"/>
          </p:nvPr>
        </p:nvSpPr>
        <p:spPr/>
        <p:txBody>
          <a:bodyPr/>
          <a:lstStyle/>
          <a:p>
            <a:pPr eaLnBrk="1" hangingPunct="1">
              <a:defRPr/>
            </a:pPr>
            <a:r>
              <a:rPr lang="zh-CN" altLang="en-US" dirty="0"/>
              <a:t>友元</a:t>
            </a:r>
          </a:p>
        </p:txBody>
      </p:sp>
      <p:sp>
        <p:nvSpPr>
          <p:cNvPr id="133123" name="Rectangle 3"/>
          <p:cNvSpPr>
            <a:spLocks noGrp="1" noChangeArrowheads="1"/>
          </p:cNvSpPr>
          <p:nvPr>
            <p:ph idx="4294967295"/>
          </p:nvPr>
        </p:nvSpPr>
        <p:spPr>
          <a:xfrm>
            <a:off x="589280" y="926816"/>
            <a:ext cx="6019800" cy="5505450"/>
          </a:xfrm>
        </p:spPr>
        <p:txBody>
          <a:bodyPr>
            <a:normAutofit/>
          </a:bodyPr>
          <a:lstStyle/>
          <a:p>
            <a:pPr marL="0" indent="0" eaLnBrk="1" hangingPunct="1">
              <a:lnSpc>
                <a:spcPct val="115000"/>
              </a:lnSpc>
              <a:buNone/>
            </a:pPr>
            <a:r>
              <a:rPr lang="zh-CN" altLang="en-US" sz="2000" dirty="0"/>
              <a:t>友元是一扇通往私有成员的后门</a:t>
            </a:r>
          </a:p>
          <a:p>
            <a:pPr marL="0" indent="0">
              <a:lnSpc>
                <a:spcPct val="115000"/>
              </a:lnSpc>
              <a:spcBef>
                <a:spcPts val="1600"/>
              </a:spcBef>
              <a:buNone/>
            </a:pPr>
            <a:r>
              <a:rPr lang="zh-CN" altLang="en-US" sz="2000" b="1" dirty="0"/>
              <a:t>友元分类</a:t>
            </a:r>
            <a:endParaRPr lang="en-US" altLang="zh-CN" sz="2000" b="1" dirty="0"/>
          </a:p>
          <a:p>
            <a:pPr marL="0" indent="0">
              <a:lnSpc>
                <a:spcPct val="115000"/>
              </a:lnSpc>
              <a:buNone/>
            </a:pPr>
            <a:r>
              <a:rPr lang="zh-CN" altLang="en-US" sz="2000" dirty="0"/>
              <a:t>全局函数（友元函数）</a:t>
            </a:r>
            <a:endParaRPr lang="en-US" altLang="zh-CN" sz="2000" dirty="0"/>
          </a:p>
          <a:p>
            <a:pPr marL="0" indent="0">
              <a:lnSpc>
                <a:spcPct val="115000"/>
              </a:lnSpc>
              <a:buNone/>
            </a:pPr>
            <a:r>
              <a:rPr lang="zh-CN" altLang="en-US" sz="2000" dirty="0"/>
              <a:t>另一个类的成员函数（友元成员）</a:t>
            </a:r>
            <a:endParaRPr lang="en-US" altLang="zh-CN" sz="2000" dirty="0"/>
          </a:p>
          <a:p>
            <a:pPr marL="0" indent="0">
              <a:lnSpc>
                <a:spcPct val="115000"/>
              </a:lnSpc>
              <a:buNone/>
            </a:pPr>
            <a:r>
              <a:rPr lang="zh-CN" altLang="en-US" sz="2000" dirty="0"/>
              <a:t>整个类（友元类）</a:t>
            </a:r>
            <a:endParaRPr lang="en-US" altLang="zh-CN" sz="2000" dirty="0"/>
          </a:p>
          <a:p>
            <a:pPr marL="0" indent="0">
              <a:lnSpc>
                <a:spcPct val="115000"/>
              </a:lnSpc>
              <a:spcBef>
                <a:spcPts val="1600"/>
              </a:spcBef>
              <a:buNone/>
            </a:pPr>
            <a:r>
              <a:rPr lang="zh-CN" altLang="en-US" sz="2000" b="1" dirty="0"/>
              <a:t>友元用途</a:t>
            </a:r>
            <a:endParaRPr lang="en-US" altLang="zh-CN" sz="2000" b="1" dirty="0"/>
          </a:p>
          <a:p>
            <a:pPr marL="0" indent="0">
              <a:buNone/>
            </a:pPr>
            <a:r>
              <a:rPr lang="zh-CN" altLang="en-US" sz="2000" dirty="0"/>
              <a:t>为某各类量身定做的一些工具</a:t>
            </a:r>
            <a:endParaRPr lang="en-US" altLang="zh-CN" sz="2000" dirty="0"/>
          </a:p>
          <a:p>
            <a:pPr marL="0" indent="0">
              <a:buNone/>
            </a:pPr>
            <a:r>
              <a:rPr lang="zh-CN" altLang="en-US" sz="2000" dirty="0"/>
              <a:t>如电视机的遥控器</a:t>
            </a:r>
            <a:endParaRPr lang="zh-CN" altLang="en-US" sz="2000" b="1" dirty="0"/>
          </a:p>
        </p:txBody>
      </p:sp>
      <p:sp>
        <p:nvSpPr>
          <p:cNvPr id="4" name="矩形 3"/>
          <p:cNvSpPr/>
          <p:nvPr/>
        </p:nvSpPr>
        <p:spPr>
          <a:xfrm>
            <a:off x="809625" y="5111777"/>
            <a:ext cx="1415772" cy="461665"/>
          </a:xfrm>
          <a:prstGeom prst="rect">
            <a:avLst/>
          </a:prstGeom>
        </p:spPr>
        <p:txBody>
          <a:bodyPr wrap="none">
            <a:spAutoFit/>
          </a:bodyPr>
          <a:lstStyle/>
          <a:p>
            <a:r>
              <a:rPr lang="zh-CN" altLang="en-US" sz="2400" b="1" dirty="0">
                <a:latin typeface="微软雅黑" pitchFamily="34" charset="-122"/>
                <a:ea typeface="微软雅黑" pitchFamily="34" charset="-122"/>
              </a:rPr>
              <a:t>友元声明</a:t>
            </a:r>
          </a:p>
        </p:txBody>
      </p:sp>
      <p:sp>
        <p:nvSpPr>
          <p:cNvPr id="5" name="矩形 4"/>
          <p:cNvSpPr/>
          <p:nvPr/>
        </p:nvSpPr>
        <p:spPr>
          <a:xfrm>
            <a:off x="695326" y="5604219"/>
            <a:ext cx="6372225" cy="828047"/>
          </a:xfrm>
          <a:prstGeom prst="rect">
            <a:avLst/>
          </a:prstGeom>
        </p:spPr>
        <p:txBody>
          <a:bodyPr wrap="square">
            <a:spAutoFit/>
          </a:bodyPr>
          <a:lstStyle/>
          <a:p>
            <a:pPr eaLnBrk="1" hangingPunct="1">
              <a:lnSpc>
                <a:spcPct val="135000"/>
              </a:lnSpc>
            </a:pPr>
            <a:r>
              <a:rPr lang="zh-CN" altLang="en-US" sz="1867" dirty="0">
                <a:latin typeface="微软雅黑" pitchFamily="34" charset="-122"/>
                <a:ea typeface="微软雅黑" pitchFamily="34" charset="-122"/>
              </a:rPr>
              <a:t>在类定义中用关键词</a:t>
            </a:r>
            <a:r>
              <a:rPr lang="en-US" altLang="zh-CN" sz="1867" dirty="0">
                <a:latin typeface="微软雅黑" pitchFamily="34" charset="-122"/>
                <a:ea typeface="微软雅黑" pitchFamily="34" charset="-122"/>
              </a:rPr>
              <a:t>friend</a:t>
            </a:r>
            <a:r>
              <a:rPr lang="zh-CN" altLang="en-US" sz="1867" dirty="0">
                <a:latin typeface="微软雅黑" pitchFamily="34" charset="-122"/>
                <a:ea typeface="微软雅黑" pitchFamily="34" charset="-122"/>
              </a:rPr>
              <a:t>声明友元函数</a:t>
            </a:r>
          </a:p>
          <a:p>
            <a:pPr eaLnBrk="1" hangingPunct="1">
              <a:lnSpc>
                <a:spcPct val="135000"/>
              </a:lnSpc>
            </a:pPr>
            <a:r>
              <a:rPr lang="zh-CN" altLang="en-US" sz="1867" dirty="0">
                <a:latin typeface="微软雅黑" pitchFamily="34" charset="-122"/>
                <a:ea typeface="微软雅黑" pitchFamily="34" charset="-122"/>
              </a:rPr>
              <a:t>声明位置：可声明在</a:t>
            </a:r>
            <a:r>
              <a:rPr lang="en-US" altLang="zh-CN" sz="1867" dirty="0">
                <a:latin typeface="微软雅黑" pitchFamily="34" charset="-122"/>
                <a:ea typeface="微软雅黑" pitchFamily="34" charset="-122"/>
              </a:rPr>
              <a:t>public</a:t>
            </a:r>
            <a:r>
              <a:rPr lang="zh-CN" altLang="en-US" sz="1867" dirty="0">
                <a:latin typeface="微软雅黑" pitchFamily="34" charset="-122"/>
                <a:ea typeface="微软雅黑" pitchFamily="34" charset="-122"/>
              </a:rPr>
              <a:t>部分，也可声明在</a:t>
            </a:r>
            <a:r>
              <a:rPr lang="en-US" altLang="zh-CN" sz="1867" dirty="0">
                <a:latin typeface="微软雅黑" pitchFamily="34" charset="-122"/>
                <a:ea typeface="微软雅黑" pitchFamily="34" charset="-122"/>
              </a:rPr>
              <a:t>private</a:t>
            </a:r>
            <a:r>
              <a:rPr lang="zh-CN" altLang="en-US" sz="1867" dirty="0">
                <a:latin typeface="微软雅黑" pitchFamily="34" charset="-122"/>
                <a:ea typeface="微软雅黑" pitchFamily="34" charset="-122"/>
              </a:rPr>
              <a:t>部分</a:t>
            </a:r>
            <a:endParaRPr lang="en-US" altLang="zh-CN" sz="1867" dirty="0">
              <a:latin typeface="微软雅黑" pitchFamily="34" charset="-122"/>
              <a:ea typeface="微软雅黑"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3123">
                                            <p:txEl>
                                              <p:pRg st="1" end="1"/>
                                            </p:txEl>
                                          </p:spTgt>
                                        </p:tgtEl>
                                        <p:attrNameLst>
                                          <p:attrName>style.visibility</p:attrName>
                                        </p:attrNameLst>
                                      </p:cBhvr>
                                      <p:to>
                                        <p:strVal val="visible"/>
                                      </p:to>
                                    </p:set>
                                    <p:animEffect transition="in" filter="blinds(horizontal)">
                                      <p:cBhvr>
                                        <p:cTn id="7" dur="500"/>
                                        <p:tgtEl>
                                          <p:spTgt spid="13312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33123">
                                            <p:txEl>
                                              <p:pRg st="2" end="2"/>
                                            </p:txEl>
                                          </p:spTgt>
                                        </p:tgtEl>
                                        <p:attrNameLst>
                                          <p:attrName>style.visibility</p:attrName>
                                        </p:attrNameLst>
                                      </p:cBhvr>
                                      <p:to>
                                        <p:strVal val="visible"/>
                                      </p:to>
                                    </p:set>
                                    <p:animEffect transition="in" filter="blinds(horizontal)">
                                      <p:cBhvr>
                                        <p:cTn id="10" dur="500"/>
                                        <p:tgtEl>
                                          <p:spTgt spid="13312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33123">
                                            <p:txEl>
                                              <p:pRg st="3" end="3"/>
                                            </p:txEl>
                                          </p:spTgt>
                                        </p:tgtEl>
                                        <p:attrNameLst>
                                          <p:attrName>style.visibility</p:attrName>
                                        </p:attrNameLst>
                                      </p:cBhvr>
                                      <p:to>
                                        <p:strVal val="visible"/>
                                      </p:to>
                                    </p:set>
                                    <p:animEffect transition="in" filter="blinds(horizontal)">
                                      <p:cBhvr>
                                        <p:cTn id="13" dur="500"/>
                                        <p:tgtEl>
                                          <p:spTgt spid="13312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33123">
                                            <p:txEl>
                                              <p:pRg st="4" end="4"/>
                                            </p:txEl>
                                          </p:spTgt>
                                        </p:tgtEl>
                                        <p:attrNameLst>
                                          <p:attrName>style.visibility</p:attrName>
                                        </p:attrNameLst>
                                      </p:cBhvr>
                                      <p:to>
                                        <p:strVal val="visible"/>
                                      </p:to>
                                    </p:set>
                                    <p:animEffect transition="in" filter="blinds(horizontal)">
                                      <p:cBhvr>
                                        <p:cTn id="16" dur="500"/>
                                        <p:tgtEl>
                                          <p:spTgt spid="13312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33123">
                                            <p:txEl>
                                              <p:pRg st="5" end="5"/>
                                            </p:txEl>
                                          </p:spTgt>
                                        </p:tgtEl>
                                        <p:attrNameLst>
                                          <p:attrName>style.visibility</p:attrName>
                                        </p:attrNameLst>
                                      </p:cBhvr>
                                      <p:to>
                                        <p:strVal val="visible"/>
                                      </p:to>
                                    </p:set>
                                    <p:animEffect transition="in" filter="blinds(horizontal)">
                                      <p:cBhvr>
                                        <p:cTn id="21" dur="500"/>
                                        <p:tgtEl>
                                          <p:spTgt spid="133123">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33123">
                                            <p:txEl>
                                              <p:pRg st="6" end="6"/>
                                            </p:txEl>
                                          </p:spTgt>
                                        </p:tgtEl>
                                        <p:attrNameLst>
                                          <p:attrName>style.visibility</p:attrName>
                                        </p:attrNameLst>
                                      </p:cBhvr>
                                      <p:to>
                                        <p:strVal val="visible"/>
                                      </p:to>
                                    </p:set>
                                    <p:animEffect transition="in" filter="blinds(horizontal)">
                                      <p:cBhvr>
                                        <p:cTn id="24" dur="500"/>
                                        <p:tgtEl>
                                          <p:spTgt spid="133123">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33123">
                                            <p:txEl>
                                              <p:pRg st="7" end="7"/>
                                            </p:txEl>
                                          </p:spTgt>
                                        </p:tgtEl>
                                        <p:attrNameLst>
                                          <p:attrName>style.visibility</p:attrName>
                                        </p:attrNameLst>
                                      </p:cBhvr>
                                      <p:to>
                                        <p:strVal val="visible"/>
                                      </p:to>
                                    </p:set>
                                    <p:animEffect transition="in" filter="blinds(horizontal)">
                                      <p:cBhvr>
                                        <p:cTn id="27" dur="500"/>
                                        <p:tgtEl>
                                          <p:spTgt spid="13312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4690" name="Rectangle 2"/>
          <p:cNvSpPr>
            <a:spLocks noGrp="1" noChangeArrowheads="1"/>
          </p:cNvSpPr>
          <p:nvPr>
            <p:ph type="title"/>
          </p:nvPr>
        </p:nvSpPr>
        <p:spPr/>
        <p:txBody>
          <a:bodyPr/>
          <a:lstStyle/>
          <a:p>
            <a:pPr eaLnBrk="1" hangingPunct="1">
              <a:defRPr/>
            </a:pPr>
            <a:r>
              <a:rPr lang="zh-CN" altLang="en-US" dirty="0"/>
              <a:t>友元特点</a:t>
            </a:r>
          </a:p>
        </p:txBody>
      </p:sp>
      <p:sp>
        <p:nvSpPr>
          <p:cNvPr id="134147" name="Rectangle 3"/>
          <p:cNvSpPr>
            <a:spLocks noGrp="1" noChangeArrowheads="1"/>
          </p:cNvSpPr>
          <p:nvPr>
            <p:ph idx="4294967295"/>
          </p:nvPr>
        </p:nvSpPr>
        <p:spPr>
          <a:xfrm>
            <a:off x="413853" y="1431715"/>
            <a:ext cx="10721507" cy="4014046"/>
          </a:xfrm>
        </p:spPr>
        <p:txBody>
          <a:bodyPr>
            <a:normAutofit/>
          </a:bodyPr>
          <a:lstStyle/>
          <a:p>
            <a:pPr marL="0" indent="0" eaLnBrk="1" hangingPunct="1">
              <a:lnSpc>
                <a:spcPct val="110000"/>
              </a:lnSpc>
              <a:buNone/>
            </a:pPr>
            <a:r>
              <a:rPr lang="zh-CN" altLang="en-US" b="1" dirty="0"/>
              <a:t>友元关系是授予的而不是索取的</a:t>
            </a:r>
            <a:endParaRPr lang="en-US" altLang="zh-CN" b="1" dirty="0"/>
          </a:p>
          <a:p>
            <a:pPr marL="0" indent="0" eaLnBrk="1" hangingPunct="1">
              <a:lnSpc>
                <a:spcPct val="110000"/>
              </a:lnSpc>
              <a:buNone/>
            </a:pPr>
            <a:r>
              <a:rPr lang="zh-CN" altLang="en-US" sz="1867" dirty="0"/>
              <a:t>如果函数 </a:t>
            </a:r>
            <a:r>
              <a:rPr lang="en-US" altLang="zh-CN" sz="1867" dirty="0"/>
              <a:t>f </a:t>
            </a:r>
            <a:r>
              <a:rPr lang="zh-CN" altLang="en-US" sz="1867" dirty="0"/>
              <a:t>要成为类</a:t>
            </a:r>
            <a:r>
              <a:rPr lang="en-US" altLang="zh-CN" sz="1867" dirty="0"/>
              <a:t>A</a:t>
            </a:r>
            <a:r>
              <a:rPr lang="zh-CN" altLang="en-US" sz="1867" dirty="0"/>
              <a:t>的友元，类</a:t>
            </a:r>
            <a:r>
              <a:rPr lang="en-US" altLang="zh-CN" sz="1867" dirty="0"/>
              <a:t>A</a:t>
            </a:r>
            <a:r>
              <a:rPr lang="zh-CN" altLang="en-US" sz="1867" dirty="0"/>
              <a:t>必须显式声明函数</a:t>
            </a:r>
            <a:r>
              <a:rPr lang="en-US" altLang="zh-CN" sz="1867" dirty="0"/>
              <a:t>f</a:t>
            </a:r>
            <a:r>
              <a:rPr lang="zh-CN" altLang="en-US" sz="1867" dirty="0"/>
              <a:t>是他的友元，而不是函数</a:t>
            </a:r>
            <a:r>
              <a:rPr lang="en-US" altLang="zh-CN" sz="1867" dirty="0"/>
              <a:t>f</a:t>
            </a:r>
            <a:r>
              <a:rPr lang="zh-CN" altLang="en-US" sz="1867" dirty="0"/>
              <a:t>自称是类</a:t>
            </a:r>
            <a:r>
              <a:rPr lang="en-US" altLang="zh-CN" sz="1867" dirty="0"/>
              <a:t>A</a:t>
            </a:r>
            <a:r>
              <a:rPr lang="zh-CN" altLang="en-US" sz="1867" dirty="0"/>
              <a:t>的友元。</a:t>
            </a:r>
          </a:p>
          <a:p>
            <a:pPr marL="0" indent="0">
              <a:lnSpc>
                <a:spcPct val="110000"/>
              </a:lnSpc>
              <a:spcBef>
                <a:spcPts val="2400"/>
              </a:spcBef>
              <a:buNone/>
            </a:pPr>
            <a:r>
              <a:rPr lang="zh-CN" altLang="en-US" b="1" dirty="0"/>
              <a:t>友元关系不是对称关系</a:t>
            </a:r>
            <a:endParaRPr lang="en-US" altLang="zh-CN" b="1" dirty="0"/>
          </a:p>
          <a:p>
            <a:pPr marL="0" indent="0" eaLnBrk="1" hangingPunct="1">
              <a:lnSpc>
                <a:spcPct val="110000"/>
              </a:lnSpc>
              <a:buNone/>
            </a:pPr>
            <a:r>
              <a:rPr lang="zh-CN" altLang="en-US" sz="1867" dirty="0"/>
              <a:t>如果类</a:t>
            </a:r>
            <a:r>
              <a:rPr lang="en-US" altLang="zh-CN" sz="1867" dirty="0"/>
              <a:t>A</a:t>
            </a:r>
            <a:r>
              <a:rPr lang="zh-CN" altLang="en-US" sz="1867" dirty="0"/>
              <a:t>声明了类</a:t>
            </a:r>
            <a:r>
              <a:rPr lang="en-US" altLang="zh-CN" sz="1867" dirty="0"/>
              <a:t>B</a:t>
            </a:r>
            <a:r>
              <a:rPr lang="zh-CN" altLang="en-US" sz="1867" dirty="0"/>
              <a:t>是它的友元，并不意味着类</a:t>
            </a:r>
            <a:r>
              <a:rPr lang="en-US" altLang="zh-CN" sz="1867" dirty="0"/>
              <a:t>A</a:t>
            </a:r>
            <a:r>
              <a:rPr lang="zh-CN" altLang="en-US" sz="1867" dirty="0"/>
              <a:t>也是类</a:t>
            </a:r>
            <a:r>
              <a:rPr lang="en-US" altLang="zh-CN" sz="1867" dirty="0"/>
              <a:t>B</a:t>
            </a:r>
            <a:r>
              <a:rPr lang="zh-CN" altLang="en-US" sz="1867" dirty="0"/>
              <a:t>的友元。</a:t>
            </a:r>
          </a:p>
          <a:p>
            <a:pPr marL="0" indent="0">
              <a:lnSpc>
                <a:spcPct val="110000"/>
              </a:lnSpc>
              <a:spcBef>
                <a:spcPts val="2400"/>
              </a:spcBef>
              <a:buNone/>
            </a:pPr>
            <a:r>
              <a:rPr lang="zh-CN" altLang="en-US" b="1" dirty="0"/>
              <a:t>友元关系不是传递关系</a:t>
            </a:r>
            <a:endParaRPr lang="en-US" altLang="zh-CN" b="1" dirty="0"/>
          </a:p>
          <a:p>
            <a:pPr marL="0" indent="0" eaLnBrk="1" hangingPunct="1">
              <a:lnSpc>
                <a:spcPct val="110000"/>
              </a:lnSpc>
              <a:buNone/>
            </a:pPr>
            <a:r>
              <a:rPr lang="zh-CN" altLang="en-US" sz="1867" dirty="0"/>
              <a:t>如果类</a:t>
            </a:r>
            <a:r>
              <a:rPr lang="en-US" altLang="zh-CN" sz="1867" dirty="0"/>
              <a:t>A</a:t>
            </a:r>
            <a:r>
              <a:rPr lang="zh-CN" altLang="en-US" sz="1867" dirty="0"/>
              <a:t>是类</a:t>
            </a:r>
            <a:r>
              <a:rPr lang="en-US" altLang="zh-CN" sz="1867" dirty="0"/>
              <a:t>B</a:t>
            </a:r>
            <a:r>
              <a:rPr lang="zh-CN" altLang="en-US" sz="1867" dirty="0"/>
              <a:t>的友元，类</a:t>
            </a:r>
            <a:r>
              <a:rPr lang="en-US" altLang="zh-CN" sz="1867" dirty="0"/>
              <a:t>B</a:t>
            </a:r>
            <a:r>
              <a:rPr lang="zh-CN" altLang="en-US" sz="1867" dirty="0"/>
              <a:t>是类</a:t>
            </a:r>
            <a:r>
              <a:rPr lang="en-US" altLang="zh-CN" sz="1867" dirty="0"/>
              <a:t>C</a:t>
            </a:r>
            <a:r>
              <a:rPr lang="zh-CN" altLang="en-US" sz="1867" dirty="0"/>
              <a:t>的友元，并不意味着类</a:t>
            </a:r>
            <a:r>
              <a:rPr lang="en-US" altLang="zh-CN" sz="1867" dirty="0"/>
              <a:t>A</a:t>
            </a:r>
            <a:r>
              <a:rPr lang="zh-CN" altLang="en-US" sz="1867" dirty="0"/>
              <a:t>是类</a:t>
            </a:r>
            <a:r>
              <a:rPr lang="en-US" altLang="zh-CN" sz="1867" dirty="0"/>
              <a:t>C</a:t>
            </a:r>
            <a:r>
              <a:rPr lang="zh-CN" altLang="en-US" sz="1867" dirty="0"/>
              <a:t>的友元。 </a:t>
            </a:r>
          </a:p>
        </p:txBody>
      </p:sp>
    </p:spTree>
  </p:cSld>
  <p:clrMapOvr>
    <a:masterClrMapping/>
  </p:clrMapOvr>
  <p:transition spd="med">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友元函数</a:t>
            </a:r>
          </a:p>
        </p:txBody>
      </p:sp>
      <p:sp>
        <p:nvSpPr>
          <p:cNvPr id="136195" name="内容占位符 2"/>
          <p:cNvSpPr>
            <a:spLocks noGrp="1"/>
          </p:cNvSpPr>
          <p:nvPr>
            <p:ph idx="4294967295"/>
          </p:nvPr>
        </p:nvSpPr>
        <p:spPr>
          <a:xfrm>
            <a:off x="623147" y="1383877"/>
            <a:ext cx="9956800" cy="4230688"/>
          </a:xfrm>
        </p:spPr>
        <p:txBody>
          <a:bodyPr>
            <a:normAutofit/>
          </a:bodyPr>
          <a:lstStyle/>
          <a:p>
            <a:pPr marL="0" indent="0">
              <a:lnSpc>
                <a:spcPct val="110000"/>
              </a:lnSpc>
              <a:buNone/>
            </a:pPr>
            <a:r>
              <a:rPr lang="zh-CN" altLang="en-US" sz="2000" dirty="0"/>
              <a:t>友元函数是一个全局函数</a:t>
            </a:r>
            <a:endParaRPr lang="en-US" altLang="zh-CN" sz="2000" dirty="0"/>
          </a:p>
          <a:p>
            <a:pPr marL="0" indent="0">
              <a:lnSpc>
                <a:spcPct val="110000"/>
              </a:lnSpc>
              <a:buNone/>
            </a:pPr>
            <a:r>
              <a:rPr lang="zh-CN" altLang="en-US" sz="2000" dirty="0"/>
              <a:t>函数定义可以在类中，也可以在类外</a:t>
            </a:r>
            <a:endParaRPr lang="en-US" altLang="zh-CN" sz="2000" dirty="0"/>
          </a:p>
          <a:p>
            <a:pPr marL="0" indent="0">
              <a:lnSpc>
                <a:spcPct val="110000"/>
              </a:lnSpc>
              <a:buNone/>
            </a:pPr>
            <a:r>
              <a:rPr lang="zh-CN" altLang="en-US" sz="2000" dirty="0"/>
              <a:t>不管定义在哪里，都不是类的成员</a:t>
            </a:r>
            <a:endParaRPr lang="en-US" altLang="zh-CN" sz="2000" dirty="0"/>
          </a:p>
          <a:p>
            <a:pPr marL="0" indent="0">
              <a:lnSpc>
                <a:spcPct val="110000"/>
              </a:lnSpc>
              <a:spcBef>
                <a:spcPts val="2400"/>
              </a:spcBef>
              <a:buNone/>
            </a:pPr>
            <a:r>
              <a:rPr lang="zh-CN" altLang="en-US" sz="2000" b="1" dirty="0"/>
              <a:t>友元函数声明</a:t>
            </a:r>
            <a:endParaRPr lang="en-US" altLang="zh-CN" sz="2000" b="1" dirty="0"/>
          </a:p>
          <a:p>
            <a:pPr marL="0" indent="0">
              <a:lnSpc>
                <a:spcPct val="110000"/>
              </a:lnSpc>
              <a:buNone/>
            </a:pPr>
            <a:r>
              <a:rPr lang="en-US" altLang="zh-CN" sz="2000" dirty="0"/>
              <a:t>friend  </a:t>
            </a:r>
            <a:r>
              <a:rPr lang="zh-CN" altLang="en-US" sz="2000" dirty="0"/>
              <a:t>返回类型   函数名</a:t>
            </a:r>
            <a:r>
              <a:rPr lang="en-US" altLang="zh-CN" sz="2000" dirty="0"/>
              <a:t>(</a:t>
            </a:r>
            <a:r>
              <a:rPr lang="zh-CN" altLang="en-US" sz="2000" dirty="0"/>
              <a:t>参数表</a:t>
            </a:r>
            <a:r>
              <a:rPr lang="en-US" altLang="zh-CN" sz="2000" dirty="0"/>
              <a:t>);</a:t>
            </a:r>
            <a:endParaRPr lang="zh-CN" altLang="en-US" sz="2000" dirty="0"/>
          </a:p>
        </p:txBody>
      </p:sp>
    </p:spTree>
  </p:cSld>
  <p:clrMapOvr>
    <a:masterClrMapping/>
  </p:clrMapOvr>
  <p:transition spd="med">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8546" name="Rectangle 2"/>
          <p:cNvSpPr>
            <a:spLocks noGrp="1" noChangeArrowheads="1"/>
          </p:cNvSpPr>
          <p:nvPr>
            <p:ph type="title"/>
          </p:nvPr>
        </p:nvSpPr>
        <p:spPr/>
        <p:txBody>
          <a:bodyPr>
            <a:normAutofit fontScale="90000"/>
          </a:bodyPr>
          <a:lstStyle/>
          <a:p>
            <a:pPr eaLnBrk="1" hangingPunct="1">
              <a:defRPr/>
            </a:pPr>
            <a:r>
              <a:rPr lang="zh-CN" altLang="en-US" sz="4133" dirty="0"/>
              <a:t>友元函数实例</a:t>
            </a:r>
            <a:endParaRPr lang="zh-CN" altLang="en-US" sz="3733" dirty="0"/>
          </a:p>
        </p:txBody>
      </p:sp>
      <p:sp>
        <p:nvSpPr>
          <p:cNvPr id="137219" name="Rectangle 3"/>
          <p:cNvSpPr>
            <a:spLocks noGrp="1" noChangeArrowheads="1"/>
          </p:cNvSpPr>
          <p:nvPr>
            <p:ph idx="4294967295"/>
          </p:nvPr>
        </p:nvSpPr>
        <p:spPr>
          <a:xfrm>
            <a:off x="413853" y="1992190"/>
            <a:ext cx="6365875" cy="4367213"/>
          </a:xfrm>
        </p:spPr>
        <p:txBody>
          <a:bodyPr>
            <a:noAutofit/>
          </a:bodyPr>
          <a:lstStyle/>
          <a:p>
            <a:pPr marL="0" indent="0">
              <a:lnSpc>
                <a:spcPct val="150000"/>
              </a:lnSpc>
              <a:spcBef>
                <a:spcPct val="0"/>
              </a:spcBef>
              <a:buNone/>
              <a:tabLst>
                <a:tab pos="533387" algn="l"/>
                <a:tab pos="711182" algn="l"/>
                <a:tab pos="888978" algn="l"/>
                <a:tab pos="1066773" algn="l"/>
                <a:tab pos="1244569" algn="l"/>
              </a:tabLst>
            </a:pPr>
            <a:r>
              <a:rPr lang="en-US" altLang="zh-CN" sz="1800" dirty="0">
                <a:cs typeface="Courier New" pitchFamily="49" charset="0"/>
              </a:rPr>
              <a:t>void Print(</a:t>
            </a:r>
            <a:r>
              <a:rPr lang="en-US" altLang="zh-CN" sz="1800" dirty="0">
                <a:solidFill>
                  <a:srgbClr val="C00000"/>
                </a:solidFill>
                <a:cs typeface="Courier New" pitchFamily="49" charset="0"/>
              </a:rPr>
              <a:t>const </a:t>
            </a:r>
            <a:r>
              <a:rPr lang="en-US" altLang="zh-CN" sz="1800" dirty="0" err="1">
                <a:solidFill>
                  <a:srgbClr val="C00000"/>
                </a:solidFill>
                <a:cs typeface="Courier New" pitchFamily="49" charset="0"/>
              </a:rPr>
              <a:t>DoubleArray</a:t>
            </a:r>
            <a:r>
              <a:rPr lang="en-US" altLang="zh-CN" sz="1800" dirty="0">
                <a:solidFill>
                  <a:srgbClr val="C00000"/>
                </a:solidFill>
                <a:cs typeface="Courier New" pitchFamily="49" charset="0"/>
              </a:rPr>
              <a:t> &amp;</a:t>
            </a:r>
            <a:r>
              <a:rPr lang="en-US" altLang="zh-CN" sz="1800" dirty="0" err="1">
                <a:solidFill>
                  <a:srgbClr val="C00000"/>
                </a:solidFill>
                <a:cs typeface="Courier New" pitchFamily="49" charset="0"/>
              </a:rPr>
              <a:t>arr</a:t>
            </a:r>
            <a:r>
              <a:rPr lang="en-US" altLang="zh-CN" sz="1800" dirty="0">
                <a:cs typeface="Courier New" pitchFamily="49" charset="0"/>
              </a:rPr>
              <a:t>)</a:t>
            </a:r>
            <a:endParaRPr lang="en-US" altLang="zh-CN" sz="1800" dirty="0">
              <a:cs typeface="宋体" pitchFamily="2" charset="-122"/>
            </a:endParaRPr>
          </a:p>
          <a:p>
            <a:pPr marL="0" indent="0" eaLnBrk="0" hangingPunct="0">
              <a:lnSpc>
                <a:spcPct val="150000"/>
              </a:lnSpc>
              <a:spcBef>
                <a:spcPct val="0"/>
              </a:spcBef>
              <a:buNone/>
              <a:tabLst>
                <a:tab pos="533387" algn="l"/>
                <a:tab pos="711182" algn="l"/>
                <a:tab pos="888978" algn="l"/>
                <a:tab pos="1066773" algn="l"/>
                <a:tab pos="1244569" algn="l"/>
              </a:tabLst>
            </a:pPr>
            <a:r>
              <a:rPr lang="en-US" altLang="zh-CN" sz="1800" dirty="0">
                <a:cs typeface="Courier New" pitchFamily="49" charset="0"/>
              </a:rPr>
              <a:t>{</a:t>
            </a:r>
            <a:endParaRPr lang="en-US" altLang="zh-CN" sz="1800" dirty="0">
              <a:cs typeface="宋体" pitchFamily="2" charset="-122"/>
            </a:endParaRPr>
          </a:p>
          <a:p>
            <a:pPr marL="0" indent="0" eaLnBrk="0" hangingPunct="0">
              <a:lnSpc>
                <a:spcPct val="150000"/>
              </a:lnSpc>
              <a:spcBef>
                <a:spcPct val="0"/>
              </a:spcBef>
              <a:buNone/>
              <a:tabLst>
                <a:tab pos="533387" algn="l"/>
                <a:tab pos="711182" algn="l"/>
                <a:tab pos="888978" algn="l"/>
                <a:tab pos="1066773" algn="l"/>
                <a:tab pos="1244569" algn="l"/>
              </a:tabLst>
            </a:pPr>
            <a:r>
              <a:rPr lang="en-US" altLang="zh-CN" sz="1800" dirty="0">
                <a:cs typeface="Courier New" pitchFamily="49" charset="0"/>
              </a:rPr>
              <a:t>     for (</a:t>
            </a:r>
            <a:r>
              <a:rPr lang="en-US" altLang="zh-CN" sz="1800" dirty="0" err="1">
                <a:cs typeface="Courier New" pitchFamily="49" charset="0"/>
              </a:rPr>
              <a:t>int</a:t>
            </a:r>
            <a:r>
              <a:rPr lang="en-US" altLang="zh-CN" sz="1800" dirty="0">
                <a:cs typeface="Courier New" pitchFamily="49" charset="0"/>
              </a:rPr>
              <a:t> k = 0; k &lt;= </a:t>
            </a:r>
            <a:r>
              <a:rPr lang="en-US" altLang="zh-CN" sz="1800" dirty="0" err="1">
                <a:cs typeface="Courier New" pitchFamily="49" charset="0"/>
              </a:rPr>
              <a:t>arr.high</a:t>
            </a:r>
            <a:r>
              <a:rPr lang="en-US" altLang="zh-CN" sz="1800" dirty="0">
                <a:cs typeface="Courier New" pitchFamily="49" charset="0"/>
              </a:rPr>
              <a:t> – </a:t>
            </a:r>
            <a:r>
              <a:rPr lang="en-US" altLang="zh-CN" sz="1800" dirty="0" err="1">
                <a:cs typeface="Courier New" pitchFamily="49" charset="0"/>
              </a:rPr>
              <a:t>arr.low</a:t>
            </a:r>
            <a:r>
              <a:rPr lang="en-US" altLang="zh-CN" sz="1800" dirty="0">
                <a:cs typeface="Courier New" pitchFamily="49" charset="0"/>
              </a:rPr>
              <a:t> + 1; ++k)</a:t>
            </a:r>
            <a:r>
              <a:rPr lang="zh-CN" altLang="en-US" sz="1800" dirty="0">
                <a:cs typeface="Courier New" pitchFamily="49" charset="0"/>
              </a:rPr>
              <a:t>）</a:t>
            </a:r>
            <a:endParaRPr lang="zh-CN" altLang="en-US" sz="1800" dirty="0">
              <a:cs typeface="宋体" pitchFamily="2" charset="-122"/>
            </a:endParaRPr>
          </a:p>
          <a:p>
            <a:pPr marL="0" indent="0" eaLnBrk="0" hangingPunct="0">
              <a:lnSpc>
                <a:spcPct val="150000"/>
              </a:lnSpc>
              <a:spcBef>
                <a:spcPct val="0"/>
              </a:spcBef>
              <a:buNone/>
              <a:tabLst>
                <a:tab pos="533387" algn="l"/>
                <a:tab pos="711182" algn="l"/>
                <a:tab pos="888978" algn="l"/>
                <a:tab pos="1066773" algn="l"/>
                <a:tab pos="1244569" algn="l"/>
              </a:tabLst>
            </a:pPr>
            <a:r>
              <a:rPr lang="en-US" altLang="zh-CN" sz="1800" dirty="0">
                <a:cs typeface="Courier New" pitchFamily="49" charset="0"/>
              </a:rPr>
              <a:t>          </a:t>
            </a:r>
            <a:r>
              <a:rPr lang="en-US" altLang="zh-CN" sz="1800" dirty="0" err="1">
                <a:cs typeface="Courier New" pitchFamily="49" charset="0"/>
              </a:rPr>
              <a:t>cout</a:t>
            </a:r>
            <a:r>
              <a:rPr lang="en-US" altLang="zh-CN" sz="1800" dirty="0">
                <a:cs typeface="Courier New" pitchFamily="49" charset="0"/>
              </a:rPr>
              <a:t> &lt;&lt; </a:t>
            </a:r>
            <a:r>
              <a:rPr lang="en-US" altLang="zh-CN" sz="1800" dirty="0" err="1">
                <a:cs typeface="Courier New" pitchFamily="49" charset="0"/>
              </a:rPr>
              <a:t>arr.storage</a:t>
            </a:r>
            <a:r>
              <a:rPr lang="en-US" altLang="zh-CN" sz="1800" dirty="0">
                <a:cs typeface="Courier New" pitchFamily="49" charset="0"/>
              </a:rPr>
              <a:t>[k] &lt;&lt; </a:t>
            </a:r>
            <a:r>
              <a:rPr lang="en-US" altLang="zh-CN" sz="1800" dirty="0" err="1">
                <a:cs typeface="Courier New" pitchFamily="49" charset="0"/>
              </a:rPr>
              <a:t>endl</a:t>
            </a:r>
            <a:r>
              <a:rPr lang="en-US" altLang="zh-CN" sz="1800" dirty="0">
                <a:cs typeface="Courier New" pitchFamily="49" charset="0"/>
              </a:rPr>
              <a:t>;</a:t>
            </a:r>
            <a:endParaRPr lang="en-US" altLang="zh-CN" sz="1800" dirty="0">
              <a:cs typeface="宋体" pitchFamily="2" charset="-122"/>
            </a:endParaRPr>
          </a:p>
          <a:p>
            <a:pPr marL="0" indent="0" eaLnBrk="0" hangingPunct="0">
              <a:lnSpc>
                <a:spcPct val="150000"/>
              </a:lnSpc>
              <a:spcBef>
                <a:spcPct val="0"/>
              </a:spcBef>
              <a:buNone/>
              <a:tabLst>
                <a:tab pos="533387" algn="l"/>
                <a:tab pos="711182" algn="l"/>
                <a:tab pos="888978" algn="l"/>
                <a:tab pos="1066773" algn="l"/>
                <a:tab pos="1244569" algn="l"/>
              </a:tabLst>
            </a:pPr>
            <a:r>
              <a:rPr lang="en-US" altLang="zh-CN" sz="1800" dirty="0">
                <a:cs typeface="Courier New" pitchFamily="49" charset="0"/>
              </a:rPr>
              <a:t>}</a:t>
            </a:r>
          </a:p>
          <a:p>
            <a:pPr marL="0" indent="0" eaLnBrk="0" hangingPunct="0">
              <a:lnSpc>
                <a:spcPct val="150000"/>
              </a:lnSpc>
              <a:spcBef>
                <a:spcPct val="0"/>
              </a:spcBef>
              <a:buNone/>
              <a:tabLst>
                <a:tab pos="533387" algn="l"/>
                <a:tab pos="711182" algn="l"/>
                <a:tab pos="888978" algn="l"/>
                <a:tab pos="1066773" algn="l"/>
                <a:tab pos="1244569" algn="l"/>
              </a:tabLst>
            </a:pPr>
            <a:endParaRPr lang="en-US" altLang="zh-CN" sz="1800" dirty="0">
              <a:cs typeface="宋体" pitchFamily="2" charset="-122"/>
            </a:endParaRPr>
          </a:p>
          <a:p>
            <a:pPr marL="0" indent="0" eaLnBrk="0" hangingPunct="0">
              <a:lnSpc>
                <a:spcPct val="150000"/>
              </a:lnSpc>
              <a:spcBef>
                <a:spcPct val="0"/>
              </a:spcBef>
              <a:buNone/>
              <a:tabLst>
                <a:tab pos="533387" algn="l"/>
                <a:tab pos="711182" algn="l"/>
                <a:tab pos="888978" algn="l"/>
                <a:tab pos="1066773" algn="l"/>
                <a:tab pos="1244569" algn="l"/>
              </a:tabLst>
            </a:pPr>
            <a:r>
              <a:rPr lang="en-US" altLang="zh-CN" sz="1800" dirty="0">
                <a:cs typeface="Courier New" pitchFamily="49" charset="0"/>
              </a:rPr>
              <a:t>class </a:t>
            </a:r>
            <a:r>
              <a:rPr lang="en-US" altLang="zh-CN" sz="1800" dirty="0" err="1">
                <a:cs typeface="Courier New" pitchFamily="49" charset="0"/>
              </a:rPr>
              <a:t>DoubleArray</a:t>
            </a:r>
            <a:r>
              <a:rPr lang="en-US" altLang="zh-CN" sz="1800" dirty="0">
                <a:cs typeface="Courier New" pitchFamily="49" charset="0"/>
              </a:rPr>
              <a:t>{</a:t>
            </a:r>
            <a:endParaRPr lang="en-US" altLang="zh-CN" sz="1800" dirty="0">
              <a:cs typeface="宋体" pitchFamily="2" charset="-122"/>
            </a:endParaRPr>
          </a:p>
          <a:p>
            <a:pPr marL="0" indent="0" eaLnBrk="0" hangingPunct="0">
              <a:lnSpc>
                <a:spcPct val="150000"/>
              </a:lnSpc>
              <a:spcBef>
                <a:spcPct val="0"/>
              </a:spcBef>
              <a:buNone/>
              <a:tabLst>
                <a:tab pos="533387" algn="l"/>
                <a:tab pos="711182" algn="l"/>
                <a:tab pos="888978" algn="l"/>
                <a:tab pos="1066773" algn="l"/>
                <a:tab pos="1244569" algn="l"/>
              </a:tabLst>
            </a:pPr>
            <a:r>
              <a:rPr lang="en-US" altLang="zh-CN" sz="1800" dirty="0">
                <a:cs typeface="Courier New" pitchFamily="49" charset="0"/>
              </a:rPr>
              <a:t>    </a:t>
            </a:r>
            <a:r>
              <a:rPr lang="en-US" altLang="zh-CN" sz="1800" dirty="0">
                <a:solidFill>
                  <a:srgbClr val="C00000"/>
                </a:solidFill>
                <a:cs typeface="Courier New" pitchFamily="49" charset="0"/>
              </a:rPr>
              <a:t>friend void Print(const </a:t>
            </a:r>
            <a:r>
              <a:rPr lang="en-US" altLang="zh-CN" sz="1800" dirty="0" err="1">
                <a:solidFill>
                  <a:srgbClr val="C00000"/>
                </a:solidFill>
                <a:cs typeface="Courier New" pitchFamily="49" charset="0"/>
              </a:rPr>
              <a:t>DoubleArray</a:t>
            </a:r>
            <a:r>
              <a:rPr lang="en-US" altLang="zh-CN" sz="1800" dirty="0">
                <a:solidFill>
                  <a:srgbClr val="C00000"/>
                </a:solidFill>
                <a:cs typeface="Courier New" pitchFamily="49" charset="0"/>
              </a:rPr>
              <a:t> &amp;);</a:t>
            </a:r>
            <a:endParaRPr lang="en-US" altLang="zh-CN" sz="1800" dirty="0">
              <a:solidFill>
                <a:srgbClr val="C00000"/>
              </a:solidFill>
              <a:cs typeface="宋体" pitchFamily="2" charset="-122"/>
            </a:endParaRPr>
          </a:p>
          <a:p>
            <a:pPr marL="0" indent="0" eaLnBrk="0" hangingPunct="0">
              <a:lnSpc>
                <a:spcPct val="150000"/>
              </a:lnSpc>
              <a:spcBef>
                <a:spcPct val="0"/>
              </a:spcBef>
              <a:buNone/>
              <a:tabLst>
                <a:tab pos="533387" algn="l"/>
                <a:tab pos="711182" algn="l"/>
                <a:tab pos="888978" algn="l"/>
                <a:tab pos="1066773" algn="l"/>
                <a:tab pos="1244569" algn="l"/>
              </a:tabLst>
            </a:pPr>
            <a:r>
              <a:rPr lang="en-US" altLang="zh-CN" sz="1800" dirty="0">
                <a:cs typeface="Courier New" pitchFamily="49" charset="0"/>
              </a:rPr>
              <a:t>    ……</a:t>
            </a:r>
          </a:p>
          <a:p>
            <a:pPr marL="0" indent="0" eaLnBrk="0" hangingPunct="0">
              <a:lnSpc>
                <a:spcPct val="150000"/>
              </a:lnSpc>
              <a:spcBef>
                <a:spcPct val="0"/>
              </a:spcBef>
              <a:buNone/>
              <a:tabLst>
                <a:tab pos="533387" algn="l"/>
                <a:tab pos="711182" algn="l"/>
                <a:tab pos="888978" algn="l"/>
                <a:tab pos="1066773" algn="l"/>
                <a:tab pos="1244569" algn="l"/>
              </a:tabLst>
            </a:pPr>
            <a:r>
              <a:rPr lang="en-US" altLang="zh-CN" sz="1800" dirty="0">
                <a:cs typeface="Courier New" pitchFamily="49" charset="0"/>
              </a:rPr>
              <a:t>};</a:t>
            </a:r>
            <a:endParaRPr lang="en-US" altLang="zh-CN" sz="1800" dirty="0">
              <a:cs typeface="宋体" pitchFamily="2" charset="-122"/>
            </a:endParaRPr>
          </a:p>
        </p:txBody>
      </p:sp>
      <p:sp>
        <p:nvSpPr>
          <p:cNvPr id="9" name="矩形 8"/>
          <p:cNvSpPr/>
          <p:nvPr/>
        </p:nvSpPr>
        <p:spPr>
          <a:xfrm>
            <a:off x="725487" y="1266825"/>
            <a:ext cx="6065839" cy="420564"/>
          </a:xfrm>
          <a:prstGeom prst="rect">
            <a:avLst/>
          </a:prstGeom>
        </p:spPr>
        <p:txBody>
          <a:bodyPr wrap="square">
            <a:spAutoFit/>
          </a:bodyPr>
          <a:lstStyle/>
          <a:p>
            <a:r>
              <a:rPr lang="zh-CN" altLang="en-US" sz="2133" b="1" dirty="0">
                <a:latin typeface="微软雅黑" pitchFamily="34" charset="-122"/>
                <a:ea typeface="微软雅黑" pitchFamily="34" charset="-122"/>
              </a:rPr>
              <a:t>为</a:t>
            </a:r>
            <a:r>
              <a:rPr lang="en-US" altLang="zh-CN" sz="2133" b="1" dirty="0" err="1">
                <a:latin typeface="微软雅黑" pitchFamily="34" charset="-122"/>
                <a:ea typeface="微软雅黑" pitchFamily="34" charset="-122"/>
              </a:rPr>
              <a:t>DoubleArray</a:t>
            </a:r>
            <a:r>
              <a:rPr lang="zh-CN" altLang="en-US" sz="2133" b="1" dirty="0">
                <a:latin typeface="微软雅黑" pitchFamily="34" charset="-122"/>
                <a:ea typeface="微软雅黑" pitchFamily="34" charset="-122"/>
              </a:rPr>
              <a:t>增加一个输出函数</a:t>
            </a:r>
          </a:p>
        </p:txBody>
      </p:sp>
      <p:sp>
        <p:nvSpPr>
          <p:cNvPr id="10" name="矩形 9"/>
          <p:cNvSpPr/>
          <p:nvPr/>
        </p:nvSpPr>
        <p:spPr>
          <a:xfrm>
            <a:off x="7091360" y="4591052"/>
            <a:ext cx="3355448" cy="420564"/>
          </a:xfrm>
          <a:prstGeom prst="rect">
            <a:avLst/>
          </a:prstGeom>
        </p:spPr>
        <p:txBody>
          <a:bodyPr wrap="square">
            <a:spAutoFit/>
          </a:bodyPr>
          <a:lstStyle/>
          <a:p>
            <a:r>
              <a:rPr lang="zh-CN" altLang="en-US" sz="2133" b="1" dirty="0">
                <a:latin typeface="微软雅黑" pitchFamily="34" charset="-122"/>
                <a:ea typeface="微软雅黑" pitchFamily="34" charset="-122"/>
              </a:rPr>
              <a:t>友元函数可以定义在类中</a:t>
            </a:r>
          </a:p>
        </p:txBody>
      </p:sp>
      <p:sp>
        <p:nvSpPr>
          <p:cNvPr id="7" name="圆角矩形标注 6"/>
          <p:cNvSpPr/>
          <p:nvPr/>
        </p:nvSpPr>
        <p:spPr>
          <a:xfrm>
            <a:off x="6007734" y="1457323"/>
            <a:ext cx="2607945" cy="809625"/>
          </a:xfrm>
          <a:prstGeom prst="wedgeRoundRectCallout">
            <a:avLst>
              <a:gd name="adj1" fmla="val -110737"/>
              <a:gd name="adj2" fmla="val 542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67" b="1" dirty="0">
                <a:latin typeface="微软雅黑" pitchFamily="34" charset="-122"/>
                <a:ea typeface="微软雅黑" pitchFamily="34" charset="-122"/>
              </a:rPr>
              <a:t>一般都有个所在类的对象参数</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2594" name="Rectangle 2"/>
          <p:cNvSpPr>
            <a:spLocks noGrp="1" noChangeArrowheads="1"/>
          </p:cNvSpPr>
          <p:nvPr>
            <p:ph type="title"/>
          </p:nvPr>
        </p:nvSpPr>
        <p:spPr/>
        <p:txBody>
          <a:bodyPr/>
          <a:lstStyle/>
          <a:p>
            <a:pPr eaLnBrk="1" hangingPunct="1">
              <a:defRPr/>
            </a:pPr>
            <a:r>
              <a:rPr lang="zh-CN" altLang="en-US" dirty="0"/>
              <a:t>面向对象的程序设计的特点 </a:t>
            </a:r>
          </a:p>
        </p:txBody>
      </p:sp>
      <p:sp>
        <p:nvSpPr>
          <p:cNvPr id="14339" name="Rectangle 3"/>
          <p:cNvSpPr>
            <a:spLocks noGrp="1" noChangeArrowheads="1"/>
          </p:cNvSpPr>
          <p:nvPr>
            <p:ph idx="4294967295"/>
          </p:nvPr>
        </p:nvSpPr>
        <p:spPr>
          <a:xfrm>
            <a:off x="686856" y="986132"/>
            <a:ext cx="6881813" cy="5394325"/>
          </a:xfrm>
        </p:spPr>
        <p:txBody>
          <a:bodyPr>
            <a:normAutofit lnSpcReduction="10000"/>
          </a:bodyPr>
          <a:lstStyle/>
          <a:p>
            <a:pPr eaLnBrk="1" hangingPunct="1">
              <a:lnSpc>
                <a:spcPct val="110000"/>
              </a:lnSpc>
            </a:pPr>
            <a:r>
              <a:rPr lang="zh-CN" altLang="en-US" sz="2400" b="1" dirty="0"/>
              <a:t>代码重用</a:t>
            </a:r>
            <a:endParaRPr lang="en-US" altLang="zh-CN" sz="2400" b="1" dirty="0"/>
          </a:p>
          <a:p>
            <a:pPr eaLnBrk="1" hangingPunct="1">
              <a:lnSpc>
                <a:spcPct val="110000"/>
              </a:lnSpc>
            </a:pPr>
            <a:r>
              <a:rPr lang="zh-CN" altLang="en-US" sz="1867" dirty="0"/>
              <a:t>圆类型也可以被那些也需要处理圆的其他程序员使用 </a:t>
            </a:r>
          </a:p>
          <a:p>
            <a:pPr>
              <a:lnSpc>
                <a:spcPct val="110000"/>
              </a:lnSpc>
              <a:spcBef>
                <a:spcPts val="1600"/>
              </a:spcBef>
            </a:pPr>
            <a:r>
              <a:rPr lang="zh-CN" altLang="en-US" sz="2400" b="1" dirty="0"/>
              <a:t>实现隐藏</a:t>
            </a:r>
          </a:p>
          <a:p>
            <a:pPr>
              <a:lnSpc>
                <a:spcPct val="110000"/>
              </a:lnSpc>
            </a:pPr>
            <a:r>
              <a:rPr lang="zh-CN" altLang="en-US" sz="1867" dirty="0"/>
              <a:t>类的创建者创造新的工具</a:t>
            </a:r>
          </a:p>
          <a:p>
            <a:pPr>
              <a:lnSpc>
                <a:spcPct val="110000"/>
              </a:lnSpc>
            </a:pPr>
            <a:r>
              <a:rPr lang="zh-CN" altLang="en-US" sz="1867" dirty="0"/>
              <a:t>类的使用者则收集已有的工具快速解决所需解决的问题</a:t>
            </a:r>
          </a:p>
          <a:p>
            <a:pPr>
              <a:lnSpc>
                <a:spcPct val="110000"/>
              </a:lnSpc>
            </a:pPr>
            <a:r>
              <a:rPr lang="zh-CN" altLang="en-US" sz="1867" dirty="0"/>
              <a:t>这些工具是如何实现的，类的使用者不需要知道</a:t>
            </a:r>
            <a:endParaRPr lang="en-US" altLang="zh-CN" sz="1867" dirty="0"/>
          </a:p>
          <a:p>
            <a:pPr>
              <a:lnSpc>
                <a:spcPct val="110000"/>
              </a:lnSpc>
              <a:spcBef>
                <a:spcPts val="2400"/>
              </a:spcBef>
            </a:pPr>
            <a:r>
              <a:rPr lang="zh-CN" altLang="en-US" b="1" dirty="0"/>
              <a:t>继承</a:t>
            </a:r>
            <a:endParaRPr lang="en-US" altLang="zh-CN" b="1" dirty="0"/>
          </a:p>
          <a:p>
            <a:pPr>
              <a:lnSpc>
                <a:spcPct val="110000"/>
              </a:lnSpc>
              <a:spcBef>
                <a:spcPts val="800"/>
              </a:spcBef>
            </a:pPr>
            <a:r>
              <a:rPr lang="zh-CN" altLang="en-US" sz="1867" dirty="0"/>
              <a:t>在已有工具的基础上加以扩展，形成一个功能更强的工具。如在学校管理系统中，可以形成如下的继承关系</a:t>
            </a:r>
            <a:endParaRPr lang="en-US" altLang="zh-CN" sz="1867" dirty="0"/>
          </a:p>
          <a:p>
            <a:pPr>
              <a:lnSpc>
                <a:spcPct val="110000"/>
              </a:lnSpc>
              <a:spcBef>
                <a:spcPts val="800"/>
              </a:spcBef>
            </a:pPr>
            <a:r>
              <a:rPr lang="zh-CN" altLang="en-US" sz="1867" dirty="0"/>
              <a:t>好处：代码重用、正确率高</a:t>
            </a:r>
            <a:endParaRPr lang="en-US" altLang="zh-CN" sz="1867" dirty="0"/>
          </a:p>
          <a:p>
            <a:pPr>
              <a:lnSpc>
                <a:spcPct val="110000"/>
              </a:lnSpc>
              <a:spcBef>
                <a:spcPts val="800"/>
              </a:spcBef>
            </a:pPr>
            <a:r>
              <a:rPr lang="en-US" altLang="zh-CN" sz="1867" dirty="0"/>
              <a:t>           </a:t>
            </a:r>
            <a:r>
              <a:rPr lang="zh-CN" altLang="en-US" sz="1867" dirty="0"/>
              <a:t>反映对象之间的层次关系</a:t>
            </a:r>
          </a:p>
          <a:p>
            <a:pPr>
              <a:lnSpc>
                <a:spcPct val="110000"/>
              </a:lnSpc>
            </a:pPr>
            <a:r>
              <a:rPr lang="zh-CN" altLang="en-US" sz="1867" dirty="0"/>
              <a:t>  </a:t>
            </a:r>
          </a:p>
        </p:txBody>
      </p:sp>
      <p:grpSp>
        <p:nvGrpSpPr>
          <p:cNvPr id="4" name="Group 4"/>
          <p:cNvGrpSpPr>
            <a:grpSpLocks/>
          </p:cNvGrpSpPr>
          <p:nvPr/>
        </p:nvGrpSpPr>
        <p:grpSpPr bwMode="auto">
          <a:xfrm>
            <a:off x="4214131" y="4643025"/>
            <a:ext cx="7810499" cy="2010833"/>
            <a:chOff x="1980" y="6432"/>
            <a:chExt cx="7560" cy="2808"/>
          </a:xfrm>
        </p:grpSpPr>
        <p:sp>
          <p:nvSpPr>
            <p:cNvPr id="5" name="Text Box 5"/>
            <p:cNvSpPr txBox="1">
              <a:spLocks noChangeArrowheads="1"/>
            </p:cNvSpPr>
            <p:nvPr/>
          </p:nvSpPr>
          <p:spPr bwMode="auto">
            <a:xfrm>
              <a:off x="5940" y="6432"/>
              <a:ext cx="900" cy="468"/>
            </a:xfrm>
            <a:prstGeom prst="rect">
              <a:avLst/>
            </a:prstGeom>
            <a:noFill/>
            <a:ln w="19050">
              <a:solidFill>
                <a:schemeClr val="tx1"/>
              </a:solidFill>
              <a:miter lim="800000"/>
              <a:headEnd/>
              <a:tailEnd/>
            </a:ln>
          </p:spPr>
          <p:txBody>
            <a:bodyPr/>
            <a:lstStyle/>
            <a:p>
              <a:pPr algn="just"/>
              <a:r>
                <a:rPr lang="en-US" altLang="zh-CN" sz="1867" b="1">
                  <a:latin typeface="Times New Roman" pitchFamily="18" charset="0"/>
                  <a:ea typeface="宋体" pitchFamily="2" charset="-122"/>
                </a:rPr>
                <a:t>   </a:t>
              </a:r>
              <a:r>
                <a:rPr lang="zh-CN" altLang="en-US" sz="1867" b="1">
                  <a:latin typeface="Times New Roman" pitchFamily="18" charset="0"/>
                  <a:ea typeface="宋体" pitchFamily="2" charset="-122"/>
                </a:rPr>
                <a:t>人</a:t>
              </a:r>
              <a:endParaRPr lang="zh-CN" altLang="en-US" sz="1867" b="1"/>
            </a:p>
          </p:txBody>
        </p:sp>
        <p:sp>
          <p:nvSpPr>
            <p:cNvPr id="6" name="Text Box 6"/>
            <p:cNvSpPr txBox="1">
              <a:spLocks noChangeArrowheads="1"/>
            </p:cNvSpPr>
            <p:nvPr/>
          </p:nvSpPr>
          <p:spPr bwMode="auto">
            <a:xfrm>
              <a:off x="3060" y="7680"/>
              <a:ext cx="900" cy="468"/>
            </a:xfrm>
            <a:prstGeom prst="rect">
              <a:avLst/>
            </a:prstGeom>
            <a:noFill/>
            <a:ln w="19050">
              <a:solidFill>
                <a:schemeClr val="tx1"/>
              </a:solidFill>
              <a:miter lim="800000"/>
              <a:headEnd/>
              <a:tailEnd/>
            </a:ln>
          </p:spPr>
          <p:txBody>
            <a:bodyPr/>
            <a:lstStyle/>
            <a:p>
              <a:pPr algn="just"/>
              <a:r>
                <a:rPr lang="zh-CN" altLang="en-US" sz="1867" b="1">
                  <a:latin typeface="Times New Roman" pitchFamily="18" charset="0"/>
                  <a:ea typeface="宋体" pitchFamily="2" charset="-122"/>
                </a:rPr>
                <a:t>教师</a:t>
              </a:r>
              <a:endParaRPr lang="zh-CN" altLang="en-US" sz="1867" b="1"/>
            </a:p>
          </p:txBody>
        </p:sp>
        <p:sp>
          <p:nvSpPr>
            <p:cNvPr id="7" name="Text Box 7"/>
            <p:cNvSpPr txBox="1">
              <a:spLocks noChangeArrowheads="1"/>
            </p:cNvSpPr>
            <p:nvPr/>
          </p:nvSpPr>
          <p:spPr bwMode="auto">
            <a:xfrm>
              <a:off x="5940" y="7680"/>
              <a:ext cx="900" cy="468"/>
            </a:xfrm>
            <a:prstGeom prst="rect">
              <a:avLst/>
            </a:prstGeom>
            <a:noFill/>
            <a:ln w="19050">
              <a:solidFill>
                <a:schemeClr val="tx1"/>
              </a:solidFill>
              <a:miter lim="800000"/>
              <a:headEnd/>
              <a:tailEnd/>
            </a:ln>
          </p:spPr>
          <p:txBody>
            <a:bodyPr/>
            <a:lstStyle/>
            <a:p>
              <a:pPr algn="just"/>
              <a:r>
                <a:rPr lang="zh-CN" altLang="en-US" sz="1867" b="1">
                  <a:latin typeface="Times New Roman" pitchFamily="18" charset="0"/>
                  <a:ea typeface="宋体" pitchFamily="2" charset="-122"/>
                </a:rPr>
                <a:t>学生</a:t>
              </a:r>
              <a:endParaRPr lang="zh-CN" altLang="en-US" sz="1867" b="1"/>
            </a:p>
          </p:txBody>
        </p:sp>
        <p:sp>
          <p:nvSpPr>
            <p:cNvPr id="8" name="Text Box 8"/>
            <p:cNvSpPr txBox="1">
              <a:spLocks noChangeArrowheads="1"/>
            </p:cNvSpPr>
            <p:nvPr/>
          </p:nvSpPr>
          <p:spPr bwMode="auto">
            <a:xfrm>
              <a:off x="8460" y="7680"/>
              <a:ext cx="900" cy="468"/>
            </a:xfrm>
            <a:prstGeom prst="rect">
              <a:avLst/>
            </a:prstGeom>
            <a:noFill/>
            <a:ln w="19050">
              <a:solidFill>
                <a:schemeClr val="tx1"/>
              </a:solidFill>
              <a:miter lim="800000"/>
              <a:headEnd/>
              <a:tailEnd/>
            </a:ln>
          </p:spPr>
          <p:txBody>
            <a:bodyPr/>
            <a:lstStyle/>
            <a:p>
              <a:pPr algn="just"/>
              <a:r>
                <a:rPr lang="zh-CN" altLang="en-US" sz="1867" b="1">
                  <a:latin typeface="Times New Roman" pitchFamily="18" charset="0"/>
                  <a:ea typeface="宋体" pitchFamily="2" charset="-122"/>
                </a:rPr>
                <a:t>教辅</a:t>
              </a:r>
              <a:endParaRPr lang="zh-CN" altLang="en-US" sz="1867" b="1"/>
            </a:p>
          </p:txBody>
        </p:sp>
        <p:sp>
          <p:nvSpPr>
            <p:cNvPr id="9" name="Text Box 9"/>
            <p:cNvSpPr txBox="1">
              <a:spLocks noChangeArrowheads="1"/>
            </p:cNvSpPr>
            <p:nvPr/>
          </p:nvSpPr>
          <p:spPr bwMode="auto">
            <a:xfrm>
              <a:off x="1980" y="8772"/>
              <a:ext cx="540" cy="468"/>
            </a:xfrm>
            <a:prstGeom prst="rect">
              <a:avLst/>
            </a:prstGeom>
            <a:noFill/>
            <a:ln w="19050">
              <a:solidFill>
                <a:schemeClr val="tx1"/>
              </a:solidFill>
              <a:miter lim="800000"/>
              <a:headEnd/>
              <a:tailEnd/>
            </a:ln>
          </p:spPr>
          <p:txBody>
            <a:bodyPr lIns="24000" rIns="24000"/>
            <a:lstStyle/>
            <a:p>
              <a:pPr algn="just"/>
              <a:r>
                <a:rPr lang="zh-CN" altLang="en-US" sz="1867" b="1">
                  <a:latin typeface="Times New Roman" pitchFamily="18" charset="0"/>
                  <a:ea typeface="宋体" pitchFamily="2" charset="-122"/>
                </a:rPr>
                <a:t>高级</a:t>
              </a:r>
              <a:endParaRPr lang="zh-CN" altLang="en-US" sz="1867" b="1"/>
            </a:p>
          </p:txBody>
        </p:sp>
        <p:sp>
          <p:nvSpPr>
            <p:cNvPr id="10" name="Text Box 10"/>
            <p:cNvSpPr txBox="1">
              <a:spLocks noChangeArrowheads="1"/>
            </p:cNvSpPr>
            <p:nvPr/>
          </p:nvSpPr>
          <p:spPr bwMode="auto">
            <a:xfrm>
              <a:off x="3060" y="8772"/>
              <a:ext cx="540" cy="468"/>
            </a:xfrm>
            <a:prstGeom prst="rect">
              <a:avLst/>
            </a:prstGeom>
            <a:noFill/>
            <a:ln w="19050">
              <a:solidFill>
                <a:schemeClr val="tx1"/>
              </a:solidFill>
              <a:miter lim="800000"/>
              <a:headEnd/>
              <a:tailEnd/>
            </a:ln>
          </p:spPr>
          <p:txBody>
            <a:bodyPr lIns="24000" rIns="24000"/>
            <a:lstStyle/>
            <a:p>
              <a:pPr algn="just"/>
              <a:r>
                <a:rPr lang="zh-CN" altLang="en-US" sz="1867" b="1">
                  <a:latin typeface="Times New Roman" pitchFamily="18" charset="0"/>
                  <a:ea typeface="宋体" pitchFamily="2" charset="-122"/>
                </a:rPr>
                <a:t>中级</a:t>
              </a:r>
              <a:endParaRPr lang="zh-CN" altLang="en-US" sz="1867" b="1"/>
            </a:p>
          </p:txBody>
        </p:sp>
        <p:sp>
          <p:nvSpPr>
            <p:cNvPr id="11" name="Text Box 11"/>
            <p:cNvSpPr txBox="1">
              <a:spLocks noChangeArrowheads="1"/>
            </p:cNvSpPr>
            <p:nvPr/>
          </p:nvSpPr>
          <p:spPr bwMode="auto">
            <a:xfrm>
              <a:off x="4140" y="8772"/>
              <a:ext cx="540" cy="468"/>
            </a:xfrm>
            <a:prstGeom prst="rect">
              <a:avLst/>
            </a:prstGeom>
            <a:noFill/>
            <a:ln w="19050">
              <a:solidFill>
                <a:schemeClr val="tx1"/>
              </a:solidFill>
              <a:miter lim="800000"/>
              <a:headEnd/>
              <a:tailEnd/>
            </a:ln>
          </p:spPr>
          <p:txBody>
            <a:bodyPr lIns="24000" rIns="24000"/>
            <a:lstStyle/>
            <a:p>
              <a:pPr algn="just"/>
              <a:r>
                <a:rPr lang="zh-CN" altLang="en-US" sz="1867" b="1">
                  <a:latin typeface="Times New Roman" pitchFamily="18" charset="0"/>
                  <a:ea typeface="宋体" pitchFamily="2" charset="-122"/>
                </a:rPr>
                <a:t>初级</a:t>
              </a:r>
              <a:endParaRPr lang="zh-CN" altLang="en-US" sz="1867" b="1"/>
            </a:p>
          </p:txBody>
        </p:sp>
        <p:sp>
          <p:nvSpPr>
            <p:cNvPr id="12" name="Text Box 12"/>
            <p:cNvSpPr txBox="1">
              <a:spLocks noChangeArrowheads="1"/>
            </p:cNvSpPr>
            <p:nvPr/>
          </p:nvSpPr>
          <p:spPr bwMode="auto">
            <a:xfrm>
              <a:off x="5220" y="8772"/>
              <a:ext cx="540" cy="468"/>
            </a:xfrm>
            <a:prstGeom prst="rect">
              <a:avLst/>
            </a:prstGeom>
            <a:noFill/>
            <a:ln w="19050">
              <a:solidFill>
                <a:schemeClr val="tx1"/>
              </a:solidFill>
              <a:miter lim="800000"/>
              <a:headEnd/>
              <a:tailEnd/>
            </a:ln>
          </p:spPr>
          <p:txBody>
            <a:bodyPr lIns="24000" rIns="24000"/>
            <a:lstStyle/>
            <a:p>
              <a:pPr algn="just"/>
              <a:r>
                <a:rPr lang="zh-CN" altLang="en-US" sz="1867" b="1">
                  <a:latin typeface="Times New Roman" pitchFamily="18" charset="0"/>
                  <a:ea typeface="宋体" pitchFamily="2" charset="-122"/>
                </a:rPr>
                <a:t>本科</a:t>
              </a:r>
              <a:endParaRPr lang="zh-CN" altLang="en-US" sz="1867" b="1"/>
            </a:p>
          </p:txBody>
        </p:sp>
        <p:sp>
          <p:nvSpPr>
            <p:cNvPr id="13" name="Text Box 13"/>
            <p:cNvSpPr txBox="1">
              <a:spLocks noChangeArrowheads="1"/>
            </p:cNvSpPr>
            <p:nvPr/>
          </p:nvSpPr>
          <p:spPr bwMode="auto">
            <a:xfrm>
              <a:off x="6120" y="8772"/>
              <a:ext cx="540" cy="468"/>
            </a:xfrm>
            <a:prstGeom prst="rect">
              <a:avLst/>
            </a:prstGeom>
            <a:noFill/>
            <a:ln w="19050">
              <a:solidFill>
                <a:schemeClr val="tx1"/>
              </a:solidFill>
              <a:miter lim="800000"/>
              <a:headEnd/>
              <a:tailEnd/>
            </a:ln>
          </p:spPr>
          <p:txBody>
            <a:bodyPr lIns="24000" rIns="24000"/>
            <a:lstStyle/>
            <a:p>
              <a:pPr algn="just"/>
              <a:r>
                <a:rPr lang="zh-CN" altLang="en-US" sz="1867" b="1">
                  <a:latin typeface="Times New Roman" pitchFamily="18" charset="0"/>
                  <a:ea typeface="宋体" pitchFamily="2" charset="-122"/>
                </a:rPr>
                <a:t>硕士</a:t>
              </a:r>
              <a:endParaRPr lang="zh-CN" altLang="en-US" sz="1867" b="1"/>
            </a:p>
          </p:txBody>
        </p:sp>
        <p:sp>
          <p:nvSpPr>
            <p:cNvPr id="14" name="Text Box 14"/>
            <p:cNvSpPr txBox="1">
              <a:spLocks noChangeArrowheads="1"/>
            </p:cNvSpPr>
            <p:nvPr/>
          </p:nvSpPr>
          <p:spPr bwMode="auto">
            <a:xfrm>
              <a:off x="7020" y="8772"/>
              <a:ext cx="540" cy="468"/>
            </a:xfrm>
            <a:prstGeom prst="rect">
              <a:avLst/>
            </a:prstGeom>
            <a:noFill/>
            <a:ln w="19050">
              <a:solidFill>
                <a:schemeClr val="tx1"/>
              </a:solidFill>
              <a:miter lim="800000"/>
              <a:headEnd/>
              <a:tailEnd/>
            </a:ln>
          </p:spPr>
          <p:txBody>
            <a:bodyPr lIns="24000" rIns="24000"/>
            <a:lstStyle/>
            <a:p>
              <a:pPr algn="just"/>
              <a:r>
                <a:rPr lang="zh-CN" altLang="en-US" sz="1867" b="1">
                  <a:latin typeface="Times New Roman" pitchFamily="18" charset="0"/>
                  <a:ea typeface="宋体" pitchFamily="2" charset="-122"/>
                </a:rPr>
                <a:t>博士</a:t>
              </a:r>
              <a:endParaRPr lang="zh-CN" altLang="en-US" sz="1867" b="1"/>
            </a:p>
          </p:txBody>
        </p:sp>
        <p:sp>
          <p:nvSpPr>
            <p:cNvPr id="15" name="Text Box 15"/>
            <p:cNvSpPr txBox="1">
              <a:spLocks noChangeArrowheads="1"/>
            </p:cNvSpPr>
            <p:nvPr/>
          </p:nvSpPr>
          <p:spPr bwMode="auto">
            <a:xfrm>
              <a:off x="7920" y="8772"/>
              <a:ext cx="720" cy="468"/>
            </a:xfrm>
            <a:prstGeom prst="rect">
              <a:avLst/>
            </a:prstGeom>
            <a:noFill/>
            <a:ln w="19050">
              <a:solidFill>
                <a:schemeClr val="tx1"/>
              </a:solidFill>
              <a:miter lim="800000"/>
              <a:headEnd/>
              <a:tailEnd/>
            </a:ln>
          </p:spPr>
          <p:txBody>
            <a:bodyPr lIns="0" rIns="0"/>
            <a:lstStyle/>
            <a:p>
              <a:pPr algn="just"/>
              <a:r>
                <a:rPr lang="zh-CN" altLang="en-US" sz="1867" b="1">
                  <a:latin typeface="Times New Roman" pitchFamily="18" charset="0"/>
                  <a:ea typeface="宋体" pitchFamily="2" charset="-122"/>
                </a:rPr>
                <a:t>实验室</a:t>
              </a:r>
              <a:endParaRPr lang="zh-CN" altLang="en-US" sz="1867" b="1"/>
            </a:p>
          </p:txBody>
        </p:sp>
        <p:sp>
          <p:nvSpPr>
            <p:cNvPr id="16" name="Text Box 16"/>
            <p:cNvSpPr txBox="1">
              <a:spLocks noChangeArrowheads="1"/>
            </p:cNvSpPr>
            <p:nvPr/>
          </p:nvSpPr>
          <p:spPr bwMode="auto">
            <a:xfrm>
              <a:off x="9000" y="8772"/>
              <a:ext cx="540" cy="468"/>
            </a:xfrm>
            <a:prstGeom prst="rect">
              <a:avLst/>
            </a:prstGeom>
            <a:noFill/>
            <a:ln w="19050">
              <a:solidFill>
                <a:schemeClr val="tx1"/>
              </a:solidFill>
              <a:miter lim="800000"/>
              <a:headEnd/>
              <a:tailEnd/>
            </a:ln>
          </p:spPr>
          <p:txBody>
            <a:bodyPr lIns="24000" rIns="24000"/>
            <a:lstStyle/>
            <a:p>
              <a:pPr algn="just"/>
              <a:r>
                <a:rPr lang="zh-CN" altLang="en-US" sz="1867" b="1">
                  <a:latin typeface="Times New Roman" pitchFamily="18" charset="0"/>
                  <a:ea typeface="宋体" pitchFamily="2" charset="-122"/>
                </a:rPr>
                <a:t>行政</a:t>
              </a:r>
              <a:endParaRPr lang="zh-CN" altLang="en-US" sz="1867" b="1"/>
            </a:p>
          </p:txBody>
        </p:sp>
        <p:sp>
          <p:nvSpPr>
            <p:cNvPr id="17" name="Line 17"/>
            <p:cNvSpPr>
              <a:spLocks noChangeShapeType="1"/>
            </p:cNvSpPr>
            <p:nvPr/>
          </p:nvSpPr>
          <p:spPr bwMode="auto">
            <a:xfrm>
              <a:off x="3600" y="7212"/>
              <a:ext cx="5220" cy="0"/>
            </a:xfrm>
            <a:prstGeom prst="line">
              <a:avLst/>
            </a:prstGeom>
            <a:noFill/>
            <a:ln w="19050">
              <a:solidFill>
                <a:schemeClr val="tx1"/>
              </a:solidFill>
              <a:round/>
              <a:headEnd/>
              <a:tailEnd/>
            </a:ln>
          </p:spPr>
          <p:txBody>
            <a:bodyPr/>
            <a:lstStyle/>
            <a:p>
              <a:endParaRPr lang="zh-CN" altLang="en-US" sz="1867"/>
            </a:p>
          </p:txBody>
        </p:sp>
        <p:sp>
          <p:nvSpPr>
            <p:cNvPr id="18" name="Line 18"/>
            <p:cNvSpPr>
              <a:spLocks noChangeShapeType="1"/>
            </p:cNvSpPr>
            <p:nvPr/>
          </p:nvSpPr>
          <p:spPr bwMode="auto">
            <a:xfrm>
              <a:off x="3600" y="7212"/>
              <a:ext cx="0" cy="468"/>
            </a:xfrm>
            <a:prstGeom prst="line">
              <a:avLst/>
            </a:prstGeom>
            <a:noFill/>
            <a:ln w="19050">
              <a:solidFill>
                <a:schemeClr val="tx1"/>
              </a:solidFill>
              <a:round/>
              <a:headEnd/>
              <a:tailEnd/>
            </a:ln>
          </p:spPr>
          <p:txBody>
            <a:bodyPr/>
            <a:lstStyle/>
            <a:p>
              <a:endParaRPr lang="zh-CN" altLang="en-US" sz="1867"/>
            </a:p>
          </p:txBody>
        </p:sp>
        <p:sp>
          <p:nvSpPr>
            <p:cNvPr id="19" name="Line 19"/>
            <p:cNvSpPr>
              <a:spLocks noChangeShapeType="1"/>
            </p:cNvSpPr>
            <p:nvPr/>
          </p:nvSpPr>
          <p:spPr bwMode="auto">
            <a:xfrm>
              <a:off x="6405" y="7212"/>
              <a:ext cx="0" cy="468"/>
            </a:xfrm>
            <a:prstGeom prst="line">
              <a:avLst/>
            </a:prstGeom>
            <a:noFill/>
            <a:ln w="19050">
              <a:solidFill>
                <a:schemeClr val="tx1"/>
              </a:solidFill>
              <a:round/>
              <a:headEnd/>
              <a:tailEnd/>
            </a:ln>
          </p:spPr>
          <p:txBody>
            <a:bodyPr/>
            <a:lstStyle/>
            <a:p>
              <a:endParaRPr lang="zh-CN" altLang="en-US" sz="1867"/>
            </a:p>
          </p:txBody>
        </p:sp>
        <p:sp>
          <p:nvSpPr>
            <p:cNvPr id="20" name="Line 20"/>
            <p:cNvSpPr>
              <a:spLocks noChangeShapeType="1"/>
            </p:cNvSpPr>
            <p:nvPr/>
          </p:nvSpPr>
          <p:spPr bwMode="auto">
            <a:xfrm>
              <a:off x="8820" y="7212"/>
              <a:ext cx="0" cy="468"/>
            </a:xfrm>
            <a:prstGeom prst="line">
              <a:avLst/>
            </a:prstGeom>
            <a:noFill/>
            <a:ln w="19050">
              <a:solidFill>
                <a:schemeClr val="tx1"/>
              </a:solidFill>
              <a:round/>
              <a:headEnd/>
              <a:tailEnd/>
            </a:ln>
          </p:spPr>
          <p:txBody>
            <a:bodyPr/>
            <a:lstStyle/>
            <a:p>
              <a:endParaRPr lang="zh-CN" altLang="en-US" sz="1867"/>
            </a:p>
          </p:txBody>
        </p:sp>
        <p:sp>
          <p:nvSpPr>
            <p:cNvPr id="21" name="Line 21"/>
            <p:cNvSpPr>
              <a:spLocks noChangeShapeType="1"/>
            </p:cNvSpPr>
            <p:nvPr/>
          </p:nvSpPr>
          <p:spPr bwMode="auto">
            <a:xfrm flipV="1">
              <a:off x="6390" y="6900"/>
              <a:ext cx="0" cy="312"/>
            </a:xfrm>
            <a:prstGeom prst="line">
              <a:avLst/>
            </a:prstGeom>
            <a:noFill/>
            <a:ln w="19050">
              <a:solidFill>
                <a:schemeClr val="tx1"/>
              </a:solidFill>
              <a:round/>
              <a:headEnd/>
              <a:tailEnd type="triangle" w="med" len="med"/>
            </a:ln>
          </p:spPr>
          <p:txBody>
            <a:bodyPr/>
            <a:lstStyle/>
            <a:p>
              <a:endParaRPr lang="zh-CN" altLang="en-US" sz="1867"/>
            </a:p>
          </p:txBody>
        </p:sp>
        <p:sp>
          <p:nvSpPr>
            <p:cNvPr id="22" name="Line 22"/>
            <p:cNvSpPr>
              <a:spLocks noChangeShapeType="1"/>
            </p:cNvSpPr>
            <p:nvPr/>
          </p:nvSpPr>
          <p:spPr bwMode="auto">
            <a:xfrm>
              <a:off x="2160" y="8460"/>
              <a:ext cx="0" cy="312"/>
            </a:xfrm>
            <a:prstGeom prst="line">
              <a:avLst/>
            </a:prstGeom>
            <a:noFill/>
            <a:ln w="19050">
              <a:solidFill>
                <a:schemeClr val="tx1"/>
              </a:solidFill>
              <a:round/>
              <a:headEnd/>
              <a:tailEnd/>
            </a:ln>
          </p:spPr>
          <p:txBody>
            <a:bodyPr/>
            <a:lstStyle/>
            <a:p>
              <a:endParaRPr lang="zh-CN" altLang="en-US" sz="1867"/>
            </a:p>
          </p:txBody>
        </p:sp>
        <p:sp>
          <p:nvSpPr>
            <p:cNvPr id="23" name="Line 23"/>
            <p:cNvSpPr>
              <a:spLocks noChangeShapeType="1"/>
            </p:cNvSpPr>
            <p:nvPr/>
          </p:nvSpPr>
          <p:spPr bwMode="auto">
            <a:xfrm>
              <a:off x="3360" y="8460"/>
              <a:ext cx="0" cy="312"/>
            </a:xfrm>
            <a:prstGeom prst="line">
              <a:avLst/>
            </a:prstGeom>
            <a:noFill/>
            <a:ln w="19050">
              <a:solidFill>
                <a:schemeClr val="tx1"/>
              </a:solidFill>
              <a:round/>
              <a:headEnd/>
              <a:tailEnd/>
            </a:ln>
          </p:spPr>
          <p:txBody>
            <a:bodyPr/>
            <a:lstStyle/>
            <a:p>
              <a:endParaRPr lang="zh-CN" altLang="en-US" sz="1867"/>
            </a:p>
          </p:txBody>
        </p:sp>
        <p:sp>
          <p:nvSpPr>
            <p:cNvPr id="24" name="Line 24"/>
            <p:cNvSpPr>
              <a:spLocks noChangeShapeType="1"/>
            </p:cNvSpPr>
            <p:nvPr/>
          </p:nvSpPr>
          <p:spPr bwMode="auto">
            <a:xfrm>
              <a:off x="2160" y="8460"/>
              <a:ext cx="2340" cy="0"/>
            </a:xfrm>
            <a:prstGeom prst="line">
              <a:avLst/>
            </a:prstGeom>
            <a:noFill/>
            <a:ln w="19050">
              <a:solidFill>
                <a:schemeClr val="tx1"/>
              </a:solidFill>
              <a:round/>
              <a:headEnd/>
              <a:tailEnd/>
            </a:ln>
          </p:spPr>
          <p:txBody>
            <a:bodyPr/>
            <a:lstStyle/>
            <a:p>
              <a:endParaRPr lang="zh-CN" altLang="en-US" sz="1867"/>
            </a:p>
          </p:txBody>
        </p:sp>
        <p:sp>
          <p:nvSpPr>
            <p:cNvPr id="25" name="Line 25"/>
            <p:cNvSpPr>
              <a:spLocks noChangeShapeType="1"/>
            </p:cNvSpPr>
            <p:nvPr/>
          </p:nvSpPr>
          <p:spPr bwMode="auto">
            <a:xfrm>
              <a:off x="4500" y="8460"/>
              <a:ext cx="0" cy="312"/>
            </a:xfrm>
            <a:prstGeom prst="line">
              <a:avLst/>
            </a:prstGeom>
            <a:noFill/>
            <a:ln w="19050">
              <a:solidFill>
                <a:schemeClr val="tx1"/>
              </a:solidFill>
              <a:round/>
              <a:headEnd/>
              <a:tailEnd/>
            </a:ln>
          </p:spPr>
          <p:txBody>
            <a:bodyPr/>
            <a:lstStyle/>
            <a:p>
              <a:endParaRPr lang="zh-CN" altLang="en-US" sz="1867"/>
            </a:p>
          </p:txBody>
        </p:sp>
        <p:sp>
          <p:nvSpPr>
            <p:cNvPr id="26" name="Line 26"/>
            <p:cNvSpPr>
              <a:spLocks noChangeShapeType="1"/>
            </p:cNvSpPr>
            <p:nvPr/>
          </p:nvSpPr>
          <p:spPr bwMode="auto">
            <a:xfrm flipV="1">
              <a:off x="3420" y="8148"/>
              <a:ext cx="0" cy="312"/>
            </a:xfrm>
            <a:prstGeom prst="line">
              <a:avLst/>
            </a:prstGeom>
            <a:noFill/>
            <a:ln w="19050">
              <a:solidFill>
                <a:schemeClr val="tx1"/>
              </a:solidFill>
              <a:round/>
              <a:headEnd/>
              <a:tailEnd type="triangle" w="med" len="med"/>
            </a:ln>
          </p:spPr>
          <p:txBody>
            <a:bodyPr/>
            <a:lstStyle/>
            <a:p>
              <a:endParaRPr lang="zh-CN" altLang="en-US" sz="1867"/>
            </a:p>
          </p:txBody>
        </p:sp>
        <p:sp>
          <p:nvSpPr>
            <p:cNvPr id="27" name="Line 27"/>
            <p:cNvSpPr>
              <a:spLocks noChangeShapeType="1"/>
            </p:cNvSpPr>
            <p:nvPr/>
          </p:nvSpPr>
          <p:spPr bwMode="auto">
            <a:xfrm>
              <a:off x="5490" y="8460"/>
              <a:ext cx="1800" cy="0"/>
            </a:xfrm>
            <a:prstGeom prst="line">
              <a:avLst/>
            </a:prstGeom>
            <a:noFill/>
            <a:ln w="19050">
              <a:solidFill>
                <a:schemeClr val="tx1"/>
              </a:solidFill>
              <a:round/>
              <a:headEnd/>
              <a:tailEnd/>
            </a:ln>
          </p:spPr>
          <p:txBody>
            <a:bodyPr/>
            <a:lstStyle/>
            <a:p>
              <a:endParaRPr lang="zh-CN" altLang="en-US" sz="1867"/>
            </a:p>
          </p:txBody>
        </p:sp>
        <p:sp>
          <p:nvSpPr>
            <p:cNvPr id="28" name="Line 28"/>
            <p:cNvSpPr>
              <a:spLocks noChangeShapeType="1"/>
            </p:cNvSpPr>
            <p:nvPr/>
          </p:nvSpPr>
          <p:spPr bwMode="auto">
            <a:xfrm>
              <a:off x="5475" y="8460"/>
              <a:ext cx="0" cy="312"/>
            </a:xfrm>
            <a:prstGeom prst="line">
              <a:avLst/>
            </a:prstGeom>
            <a:noFill/>
            <a:ln w="19050">
              <a:solidFill>
                <a:schemeClr val="tx1"/>
              </a:solidFill>
              <a:round/>
              <a:headEnd/>
              <a:tailEnd/>
            </a:ln>
          </p:spPr>
          <p:txBody>
            <a:bodyPr/>
            <a:lstStyle/>
            <a:p>
              <a:endParaRPr lang="zh-CN" altLang="en-US" sz="1867"/>
            </a:p>
          </p:txBody>
        </p:sp>
        <p:sp>
          <p:nvSpPr>
            <p:cNvPr id="29" name="Line 29"/>
            <p:cNvSpPr>
              <a:spLocks noChangeShapeType="1"/>
            </p:cNvSpPr>
            <p:nvPr/>
          </p:nvSpPr>
          <p:spPr bwMode="auto">
            <a:xfrm>
              <a:off x="6390" y="8460"/>
              <a:ext cx="0" cy="312"/>
            </a:xfrm>
            <a:prstGeom prst="line">
              <a:avLst/>
            </a:prstGeom>
            <a:noFill/>
            <a:ln w="19050">
              <a:solidFill>
                <a:schemeClr val="tx1"/>
              </a:solidFill>
              <a:round/>
              <a:headEnd/>
              <a:tailEnd/>
            </a:ln>
          </p:spPr>
          <p:txBody>
            <a:bodyPr/>
            <a:lstStyle/>
            <a:p>
              <a:endParaRPr lang="zh-CN" altLang="en-US" sz="1867"/>
            </a:p>
          </p:txBody>
        </p:sp>
        <p:sp>
          <p:nvSpPr>
            <p:cNvPr id="30" name="Line 30"/>
            <p:cNvSpPr>
              <a:spLocks noChangeShapeType="1"/>
            </p:cNvSpPr>
            <p:nvPr/>
          </p:nvSpPr>
          <p:spPr bwMode="auto">
            <a:xfrm>
              <a:off x="7260" y="8460"/>
              <a:ext cx="0" cy="312"/>
            </a:xfrm>
            <a:prstGeom prst="line">
              <a:avLst/>
            </a:prstGeom>
            <a:noFill/>
            <a:ln w="19050">
              <a:solidFill>
                <a:schemeClr val="tx1"/>
              </a:solidFill>
              <a:round/>
              <a:headEnd/>
              <a:tailEnd/>
            </a:ln>
          </p:spPr>
          <p:txBody>
            <a:bodyPr/>
            <a:lstStyle/>
            <a:p>
              <a:endParaRPr lang="zh-CN" altLang="en-US" sz="1867"/>
            </a:p>
          </p:txBody>
        </p:sp>
        <p:sp>
          <p:nvSpPr>
            <p:cNvPr id="31" name="Line 31"/>
            <p:cNvSpPr>
              <a:spLocks noChangeShapeType="1"/>
            </p:cNvSpPr>
            <p:nvPr/>
          </p:nvSpPr>
          <p:spPr bwMode="auto">
            <a:xfrm flipV="1">
              <a:off x="6375" y="8148"/>
              <a:ext cx="0" cy="312"/>
            </a:xfrm>
            <a:prstGeom prst="line">
              <a:avLst/>
            </a:prstGeom>
            <a:noFill/>
            <a:ln w="19050">
              <a:solidFill>
                <a:schemeClr val="tx1"/>
              </a:solidFill>
              <a:round/>
              <a:headEnd/>
              <a:tailEnd type="triangle" w="med" len="med"/>
            </a:ln>
          </p:spPr>
          <p:txBody>
            <a:bodyPr/>
            <a:lstStyle/>
            <a:p>
              <a:endParaRPr lang="zh-CN" altLang="en-US" sz="1867"/>
            </a:p>
          </p:txBody>
        </p:sp>
        <p:sp>
          <p:nvSpPr>
            <p:cNvPr id="32" name="Line 32"/>
            <p:cNvSpPr>
              <a:spLocks noChangeShapeType="1"/>
            </p:cNvSpPr>
            <p:nvPr/>
          </p:nvSpPr>
          <p:spPr bwMode="auto">
            <a:xfrm>
              <a:off x="8220" y="8460"/>
              <a:ext cx="1080" cy="0"/>
            </a:xfrm>
            <a:prstGeom prst="line">
              <a:avLst/>
            </a:prstGeom>
            <a:noFill/>
            <a:ln w="19050">
              <a:solidFill>
                <a:schemeClr val="tx1"/>
              </a:solidFill>
              <a:round/>
              <a:headEnd/>
              <a:tailEnd/>
            </a:ln>
          </p:spPr>
          <p:txBody>
            <a:bodyPr/>
            <a:lstStyle/>
            <a:p>
              <a:endParaRPr lang="zh-CN" altLang="en-US" sz="1867"/>
            </a:p>
          </p:txBody>
        </p:sp>
        <p:sp>
          <p:nvSpPr>
            <p:cNvPr id="33" name="Line 33"/>
            <p:cNvSpPr>
              <a:spLocks noChangeShapeType="1"/>
            </p:cNvSpPr>
            <p:nvPr/>
          </p:nvSpPr>
          <p:spPr bwMode="auto">
            <a:xfrm>
              <a:off x="8250" y="8460"/>
              <a:ext cx="0" cy="312"/>
            </a:xfrm>
            <a:prstGeom prst="line">
              <a:avLst/>
            </a:prstGeom>
            <a:noFill/>
            <a:ln w="19050">
              <a:solidFill>
                <a:schemeClr val="tx1"/>
              </a:solidFill>
              <a:round/>
              <a:headEnd/>
              <a:tailEnd/>
            </a:ln>
          </p:spPr>
          <p:txBody>
            <a:bodyPr/>
            <a:lstStyle/>
            <a:p>
              <a:endParaRPr lang="zh-CN" altLang="en-US" sz="1867"/>
            </a:p>
          </p:txBody>
        </p:sp>
        <p:sp>
          <p:nvSpPr>
            <p:cNvPr id="34" name="Line 34"/>
            <p:cNvSpPr>
              <a:spLocks noChangeShapeType="1"/>
            </p:cNvSpPr>
            <p:nvPr/>
          </p:nvSpPr>
          <p:spPr bwMode="auto">
            <a:xfrm>
              <a:off x="9345" y="8460"/>
              <a:ext cx="0" cy="312"/>
            </a:xfrm>
            <a:prstGeom prst="line">
              <a:avLst/>
            </a:prstGeom>
            <a:noFill/>
            <a:ln w="19050">
              <a:solidFill>
                <a:schemeClr val="tx1"/>
              </a:solidFill>
              <a:round/>
              <a:headEnd/>
              <a:tailEnd/>
            </a:ln>
          </p:spPr>
          <p:txBody>
            <a:bodyPr/>
            <a:lstStyle/>
            <a:p>
              <a:endParaRPr lang="zh-CN" altLang="en-US" sz="1867"/>
            </a:p>
          </p:txBody>
        </p:sp>
        <p:sp>
          <p:nvSpPr>
            <p:cNvPr id="35" name="Line 35"/>
            <p:cNvSpPr>
              <a:spLocks noChangeShapeType="1"/>
            </p:cNvSpPr>
            <p:nvPr/>
          </p:nvSpPr>
          <p:spPr bwMode="auto">
            <a:xfrm flipV="1">
              <a:off x="8820" y="8148"/>
              <a:ext cx="0" cy="312"/>
            </a:xfrm>
            <a:prstGeom prst="line">
              <a:avLst/>
            </a:prstGeom>
            <a:noFill/>
            <a:ln w="19050">
              <a:solidFill>
                <a:schemeClr val="tx1"/>
              </a:solidFill>
              <a:round/>
              <a:headEnd/>
              <a:tailEnd type="triangle" w="med" len="med"/>
            </a:ln>
          </p:spPr>
          <p:txBody>
            <a:bodyPr/>
            <a:lstStyle/>
            <a:p>
              <a:endParaRPr lang="zh-CN" altLang="en-US" sz="1867"/>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339">
                                            <p:txEl>
                                              <p:pRg st="2" end="2"/>
                                            </p:txEl>
                                          </p:spTgt>
                                        </p:tgtEl>
                                        <p:attrNameLst>
                                          <p:attrName>style.visibility</p:attrName>
                                        </p:attrNameLst>
                                      </p:cBhvr>
                                      <p:to>
                                        <p:strVal val="visible"/>
                                      </p:to>
                                    </p:set>
                                    <p:animEffect transition="in" filter="blinds(horizontal)">
                                      <p:cBhvr>
                                        <p:cTn id="7" dur="500"/>
                                        <p:tgtEl>
                                          <p:spTgt spid="1433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4339">
                                            <p:txEl>
                                              <p:pRg st="3" end="3"/>
                                            </p:txEl>
                                          </p:spTgt>
                                        </p:tgtEl>
                                        <p:attrNameLst>
                                          <p:attrName>style.visibility</p:attrName>
                                        </p:attrNameLst>
                                      </p:cBhvr>
                                      <p:to>
                                        <p:strVal val="visible"/>
                                      </p:to>
                                    </p:set>
                                    <p:animEffect transition="in" filter="blinds(horizontal)">
                                      <p:cBhvr>
                                        <p:cTn id="10" dur="500"/>
                                        <p:tgtEl>
                                          <p:spTgt spid="14339">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4339">
                                            <p:txEl>
                                              <p:pRg st="4" end="4"/>
                                            </p:txEl>
                                          </p:spTgt>
                                        </p:tgtEl>
                                        <p:attrNameLst>
                                          <p:attrName>style.visibility</p:attrName>
                                        </p:attrNameLst>
                                      </p:cBhvr>
                                      <p:to>
                                        <p:strVal val="visible"/>
                                      </p:to>
                                    </p:set>
                                    <p:animEffect transition="in" filter="blinds(horizontal)">
                                      <p:cBhvr>
                                        <p:cTn id="13" dur="500"/>
                                        <p:tgtEl>
                                          <p:spTgt spid="14339">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4339">
                                            <p:txEl>
                                              <p:pRg st="5" end="5"/>
                                            </p:txEl>
                                          </p:spTgt>
                                        </p:tgtEl>
                                        <p:attrNameLst>
                                          <p:attrName>style.visibility</p:attrName>
                                        </p:attrNameLst>
                                      </p:cBhvr>
                                      <p:to>
                                        <p:strVal val="visible"/>
                                      </p:to>
                                    </p:set>
                                    <p:animEffect transition="in" filter="blinds(horizontal)">
                                      <p:cBhvr>
                                        <p:cTn id="16" dur="500"/>
                                        <p:tgtEl>
                                          <p:spTgt spid="14339">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4339">
                                            <p:txEl>
                                              <p:pRg st="6" end="6"/>
                                            </p:txEl>
                                          </p:spTgt>
                                        </p:tgtEl>
                                        <p:attrNameLst>
                                          <p:attrName>style.visibility</p:attrName>
                                        </p:attrNameLst>
                                      </p:cBhvr>
                                      <p:to>
                                        <p:strVal val="visible"/>
                                      </p:to>
                                    </p:set>
                                    <p:anim calcmode="lin" valueType="num">
                                      <p:cBhvr additive="base">
                                        <p:cTn id="21" dur="500" fill="hold"/>
                                        <p:tgtEl>
                                          <p:spTgt spid="14339">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4339">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4339">
                                            <p:txEl>
                                              <p:pRg st="7" end="7"/>
                                            </p:txEl>
                                          </p:spTgt>
                                        </p:tgtEl>
                                        <p:attrNameLst>
                                          <p:attrName>style.visibility</p:attrName>
                                        </p:attrNameLst>
                                      </p:cBhvr>
                                      <p:to>
                                        <p:strVal val="visible"/>
                                      </p:to>
                                    </p:set>
                                    <p:anim calcmode="lin" valueType="num">
                                      <p:cBhvr additive="base">
                                        <p:cTn id="25" dur="500" fill="hold"/>
                                        <p:tgtEl>
                                          <p:spTgt spid="14339">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339">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4339">
                                            <p:txEl>
                                              <p:pRg st="8" end="8"/>
                                            </p:txEl>
                                          </p:spTgt>
                                        </p:tgtEl>
                                        <p:attrNameLst>
                                          <p:attrName>style.visibility</p:attrName>
                                        </p:attrNameLst>
                                      </p:cBhvr>
                                      <p:to>
                                        <p:strVal val="visible"/>
                                      </p:to>
                                    </p:set>
                                    <p:anim calcmode="lin" valueType="num">
                                      <p:cBhvr additive="base">
                                        <p:cTn id="29" dur="500" fill="hold"/>
                                        <p:tgtEl>
                                          <p:spTgt spid="14339">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4339">
                                            <p:txEl>
                                              <p:pRg st="8" end="8"/>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4339">
                                            <p:txEl>
                                              <p:pRg st="9" end="9"/>
                                            </p:txEl>
                                          </p:spTgt>
                                        </p:tgtEl>
                                        <p:attrNameLst>
                                          <p:attrName>style.visibility</p:attrName>
                                        </p:attrNameLst>
                                      </p:cBhvr>
                                      <p:to>
                                        <p:strVal val="visible"/>
                                      </p:to>
                                    </p:set>
                                    <p:anim calcmode="lin" valueType="num">
                                      <p:cBhvr additive="base">
                                        <p:cTn id="33" dur="500" fill="hold"/>
                                        <p:tgtEl>
                                          <p:spTgt spid="14339">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433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blinds(horizontal)">
                                      <p:cBhvr>
                                        <p:cTn id="3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9570" name="Rectangle 2"/>
          <p:cNvSpPr>
            <a:spLocks noGrp="1" noChangeArrowheads="1"/>
          </p:cNvSpPr>
          <p:nvPr>
            <p:ph type="title"/>
          </p:nvPr>
        </p:nvSpPr>
        <p:spPr/>
        <p:txBody>
          <a:bodyPr/>
          <a:lstStyle/>
          <a:p>
            <a:pPr eaLnBrk="1" hangingPunct="1">
              <a:defRPr/>
            </a:pPr>
            <a:r>
              <a:rPr lang="zh-CN" altLang="en-US" dirty="0"/>
              <a:t>友元成员</a:t>
            </a:r>
          </a:p>
        </p:txBody>
      </p:sp>
      <p:sp>
        <p:nvSpPr>
          <p:cNvPr id="139267" name="Rectangle 3"/>
          <p:cNvSpPr>
            <a:spLocks noGrp="1" noChangeArrowheads="1"/>
          </p:cNvSpPr>
          <p:nvPr>
            <p:ph idx="4294967295"/>
          </p:nvPr>
        </p:nvSpPr>
        <p:spPr>
          <a:xfrm>
            <a:off x="677333" y="1238038"/>
            <a:ext cx="10363200" cy="4068763"/>
          </a:xfrm>
        </p:spPr>
        <p:txBody>
          <a:bodyPr>
            <a:normAutofit/>
          </a:bodyPr>
          <a:lstStyle/>
          <a:p>
            <a:pPr marL="0" indent="0" eaLnBrk="1" hangingPunct="1">
              <a:lnSpc>
                <a:spcPct val="115000"/>
              </a:lnSpc>
              <a:buNone/>
            </a:pPr>
            <a:r>
              <a:rPr lang="zh-CN" altLang="en-US" sz="2400" dirty="0"/>
              <a:t>其他某个类的成员函数</a:t>
            </a:r>
          </a:p>
          <a:p>
            <a:pPr marL="0" indent="0" eaLnBrk="1" hangingPunct="1">
              <a:lnSpc>
                <a:spcPct val="115000"/>
              </a:lnSpc>
              <a:buNone/>
            </a:pPr>
            <a:r>
              <a:rPr lang="zh-CN" altLang="en-US" sz="2400" dirty="0"/>
              <a:t>可以访问</a:t>
            </a:r>
            <a:r>
              <a:rPr lang="en-US" altLang="zh-CN" sz="2400" dirty="0"/>
              <a:t>friend</a:t>
            </a:r>
            <a:r>
              <a:rPr lang="zh-CN" altLang="en-US" sz="2400" dirty="0"/>
              <a:t>声明语句所在类的私有成员</a:t>
            </a:r>
            <a:endParaRPr lang="en-US" altLang="zh-CN" sz="2400" dirty="0"/>
          </a:p>
          <a:p>
            <a:pPr marL="0" indent="0" eaLnBrk="1" hangingPunct="1">
              <a:lnSpc>
                <a:spcPct val="115000"/>
              </a:lnSpc>
              <a:buNone/>
            </a:pPr>
            <a:endParaRPr lang="zh-CN" altLang="en-US" sz="2400" dirty="0"/>
          </a:p>
          <a:p>
            <a:pPr marL="0" indent="0" eaLnBrk="1" hangingPunct="1">
              <a:lnSpc>
                <a:spcPct val="115000"/>
              </a:lnSpc>
              <a:buNone/>
            </a:pPr>
            <a:r>
              <a:rPr lang="zh-CN" altLang="en-US" sz="2400" b="1" dirty="0"/>
              <a:t>格式</a:t>
            </a:r>
            <a:endParaRPr lang="en-US" altLang="zh-CN" sz="2400" b="1" dirty="0"/>
          </a:p>
          <a:p>
            <a:pPr marL="0" indent="0" eaLnBrk="1" hangingPunct="1">
              <a:lnSpc>
                <a:spcPct val="115000"/>
              </a:lnSpc>
              <a:buNone/>
            </a:pPr>
            <a:r>
              <a:rPr lang="en-US" altLang="zh-CN" sz="2400" dirty="0"/>
              <a:t>friend  </a:t>
            </a:r>
            <a:r>
              <a:rPr lang="zh-CN" altLang="en-US" sz="2400" dirty="0"/>
              <a:t>函数返回类型  </a:t>
            </a:r>
            <a:r>
              <a:rPr lang="zh-CN" altLang="en-US" sz="2400" dirty="0">
                <a:solidFill>
                  <a:schemeClr val="tx2"/>
                </a:solidFill>
              </a:rPr>
              <a:t>类名标识符</a:t>
            </a:r>
            <a:r>
              <a:rPr lang="en-US" altLang="zh-CN" sz="2400" dirty="0">
                <a:solidFill>
                  <a:schemeClr val="tx2"/>
                </a:solidFill>
              </a:rPr>
              <a:t>::</a:t>
            </a:r>
            <a:r>
              <a:rPr lang="zh-CN" altLang="en-US" sz="2400" dirty="0"/>
              <a:t>函数名</a:t>
            </a:r>
            <a:r>
              <a:rPr lang="en-US" altLang="zh-CN" sz="2400" dirty="0"/>
              <a:t>(</a:t>
            </a:r>
            <a:r>
              <a:rPr lang="zh-CN" altLang="en-US" sz="2400" dirty="0"/>
              <a:t>参数列表</a:t>
            </a:r>
            <a:r>
              <a:rPr lang="en-US" altLang="zh-CN" sz="2400" dirty="0"/>
              <a:t>)</a:t>
            </a:r>
            <a:r>
              <a:rPr lang="zh-CN" altLang="en-US" sz="2400" dirty="0"/>
              <a:t>； </a:t>
            </a:r>
          </a:p>
        </p:txBody>
      </p:sp>
      <p:sp>
        <p:nvSpPr>
          <p:cNvPr id="5" name="矩形 4"/>
          <p:cNvSpPr/>
          <p:nvPr/>
        </p:nvSpPr>
        <p:spPr>
          <a:xfrm>
            <a:off x="1653422" y="4361583"/>
            <a:ext cx="5703806" cy="461665"/>
          </a:xfrm>
          <a:prstGeom prst="rect">
            <a:avLst/>
          </a:prstGeom>
        </p:spPr>
        <p:txBody>
          <a:bodyPr wrap="none">
            <a:spAutoFit/>
          </a:bodyPr>
          <a:lstStyle/>
          <a:p>
            <a:pPr algn="ctr"/>
            <a:r>
              <a:rPr lang="zh-CN" altLang="en-US" sz="2400" dirty="0">
                <a:latin typeface="微软雅黑" pitchFamily="34" charset="-122"/>
                <a:ea typeface="微软雅黑" pitchFamily="34" charset="-122"/>
              </a:rPr>
              <a:t>如何知道</a:t>
            </a:r>
            <a:r>
              <a:rPr lang="zh-CN" altLang="en-US" sz="2400" dirty="0">
                <a:solidFill>
                  <a:schemeClr val="tx2"/>
                </a:solidFill>
                <a:latin typeface="微软雅黑" pitchFamily="34" charset="-122"/>
                <a:ea typeface="微软雅黑" pitchFamily="34" charset="-122"/>
              </a:rPr>
              <a:t>类名标识符</a:t>
            </a:r>
            <a:r>
              <a:rPr lang="en-US" altLang="zh-CN" sz="2400" dirty="0">
                <a:solidFill>
                  <a:schemeClr val="tx2"/>
                </a:solidFill>
                <a:latin typeface="微软雅黑" pitchFamily="34" charset="-122"/>
                <a:ea typeface="微软雅黑" pitchFamily="34" charset="-122"/>
              </a:rPr>
              <a:t>::</a:t>
            </a:r>
            <a:r>
              <a:rPr lang="zh-CN" altLang="en-US" sz="2400" dirty="0">
                <a:latin typeface="微软雅黑" pitchFamily="34" charset="-122"/>
                <a:ea typeface="微软雅黑" pitchFamily="34" charset="-122"/>
              </a:rPr>
              <a:t>函数名是正确的</a:t>
            </a:r>
            <a:r>
              <a:rPr lang="en-US" altLang="zh-CN" sz="2400" dirty="0">
                <a:latin typeface="微软雅黑" pitchFamily="34" charset="-122"/>
                <a:ea typeface="微软雅黑" pitchFamily="34" charset="-122"/>
              </a:rPr>
              <a:t>???</a:t>
            </a:r>
            <a:endParaRPr lang="zh-CN" altLang="en-US" sz="2400" dirty="0">
              <a:latin typeface="微软雅黑" pitchFamily="34" charset="-122"/>
              <a:ea typeface="微软雅黑"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9570" name="Rectangle 2"/>
          <p:cNvSpPr>
            <a:spLocks noGrp="1" noChangeArrowheads="1"/>
          </p:cNvSpPr>
          <p:nvPr>
            <p:ph type="title"/>
          </p:nvPr>
        </p:nvSpPr>
        <p:spPr/>
        <p:txBody>
          <a:bodyPr/>
          <a:lstStyle/>
          <a:p>
            <a:pPr eaLnBrk="1" hangingPunct="1">
              <a:defRPr/>
            </a:pPr>
            <a:r>
              <a:rPr lang="zh-CN" altLang="en-US" dirty="0"/>
              <a:t>类声明</a:t>
            </a:r>
          </a:p>
        </p:txBody>
      </p:sp>
      <p:sp>
        <p:nvSpPr>
          <p:cNvPr id="139267" name="Rectangle 3"/>
          <p:cNvSpPr>
            <a:spLocks noGrp="1" noChangeArrowheads="1"/>
          </p:cNvSpPr>
          <p:nvPr>
            <p:ph idx="4294967295"/>
          </p:nvPr>
        </p:nvSpPr>
        <p:spPr>
          <a:xfrm>
            <a:off x="494454" y="1488651"/>
            <a:ext cx="10363200" cy="733425"/>
          </a:xfrm>
        </p:spPr>
        <p:txBody>
          <a:bodyPr>
            <a:normAutofit/>
          </a:bodyPr>
          <a:lstStyle/>
          <a:p>
            <a:pPr marL="0" indent="0" eaLnBrk="1" hangingPunct="1">
              <a:lnSpc>
                <a:spcPct val="115000"/>
              </a:lnSpc>
              <a:buNone/>
            </a:pPr>
            <a:r>
              <a:rPr lang="zh-CN" altLang="en-US" dirty="0">
                <a:solidFill>
                  <a:srgbClr val="C00000"/>
                </a:solidFill>
              </a:rPr>
              <a:t>使用友元成员或友元类时，需要声明类</a:t>
            </a:r>
          </a:p>
        </p:txBody>
      </p:sp>
      <p:sp>
        <p:nvSpPr>
          <p:cNvPr id="5" name="TextBox 4"/>
          <p:cNvSpPr txBox="1"/>
          <p:nvPr/>
        </p:nvSpPr>
        <p:spPr>
          <a:xfrm>
            <a:off x="904875" y="2857500"/>
            <a:ext cx="3867151" cy="2196627"/>
          </a:xfrm>
          <a:prstGeom prst="rect">
            <a:avLst/>
          </a:prstGeom>
          <a:noFill/>
        </p:spPr>
        <p:txBody>
          <a:bodyPr wrap="square" rtlCol="0">
            <a:spAutoFit/>
          </a:bodyPr>
          <a:lstStyle/>
          <a:p>
            <a:pPr>
              <a:lnSpc>
                <a:spcPct val="150000"/>
              </a:lnSpc>
            </a:pPr>
            <a:endParaRPr lang="en-US" altLang="zh-CN" sz="1867" dirty="0">
              <a:latin typeface="微软雅黑" pitchFamily="34" charset="-122"/>
              <a:ea typeface="微软雅黑" pitchFamily="34" charset="-122"/>
            </a:endParaRPr>
          </a:p>
          <a:p>
            <a:pPr>
              <a:lnSpc>
                <a:spcPct val="150000"/>
              </a:lnSpc>
            </a:pPr>
            <a:r>
              <a:rPr lang="en-US" altLang="zh-CN" sz="1867" dirty="0">
                <a:latin typeface="微软雅黑" pitchFamily="34" charset="-122"/>
                <a:ea typeface="微软雅黑" pitchFamily="34" charset="-122"/>
              </a:rPr>
              <a:t>class  A {</a:t>
            </a:r>
          </a:p>
          <a:p>
            <a:pPr>
              <a:lnSpc>
                <a:spcPct val="150000"/>
              </a:lnSpc>
            </a:pPr>
            <a:r>
              <a:rPr lang="en-US" altLang="zh-CN" sz="1867" dirty="0">
                <a:latin typeface="微软雅黑" pitchFamily="34" charset="-122"/>
                <a:ea typeface="微软雅黑" pitchFamily="34" charset="-122"/>
              </a:rPr>
              <a:t>     friend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B::f( const A &amp;);</a:t>
            </a:r>
          </a:p>
          <a:p>
            <a:pPr>
              <a:lnSpc>
                <a:spcPct val="150000"/>
              </a:lnSpc>
            </a:pPr>
            <a:r>
              <a:rPr lang="en-US" altLang="zh-CN" sz="1867" dirty="0">
                <a:latin typeface="微软雅黑" pitchFamily="34" charset="-122"/>
                <a:ea typeface="微软雅黑" pitchFamily="34" charset="-122"/>
              </a:rPr>
              <a:t>     ……</a:t>
            </a:r>
          </a:p>
          <a:p>
            <a:pPr>
              <a:lnSpc>
                <a:spcPct val="150000"/>
              </a:lnSpc>
            </a:pPr>
            <a:r>
              <a:rPr lang="en-US" altLang="zh-CN" sz="1867" dirty="0">
                <a:latin typeface="微软雅黑" pitchFamily="34" charset="-122"/>
                <a:ea typeface="微软雅黑" pitchFamily="34" charset="-122"/>
              </a:rPr>
              <a:t>}</a:t>
            </a:r>
            <a:r>
              <a:rPr lang="zh-CN" altLang="en-US" sz="1867" dirty="0">
                <a:latin typeface="微软雅黑" pitchFamily="34" charset="-122"/>
                <a:ea typeface="微软雅黑" pitchFamily="34" charset="-122"/>
              </a:rPr>
              <a:t>；</a:t>
            </a:r>
          </a:p>
        </p:txBody>
      </p:sp>
      <p:sp>
        <p:nvSpPr>
          <p:cNvPr id="7" name="TextBox 6"/>
          <p:cNvSpPr txBox="1"/>
          <p:nvPr/>
        </p:nvSpPr>
        <p:spPr>
          <a:xfrm>
            <a:off x="942970" y="3023790"/>
            <a:ext cx="1276349" cy="379656"/>
          </a:xfrm>
          <a:prstGeom prst="rect">
            <a:avLst/>
          </a:prstGeom>
          <a:noFill/>
        </p:spPr>
        <p:txBody>
          <a:bodyPr wrap="square" rtlCol="0">
            <a:spAutoFit/>
          </a:bodyPr>
          <a:lstStyle/>
          <a:p>
            <a:r>
              <a:rPr lang="en-US" altLang="zh-CN" sz="1867" dirty="0">
                <a:latin typeface="微软雅黑" pitchFamily="34" charset="-122"/>
                <a:ea typeface="微软雅黑" pitchFamily="34" charset="-122"/>
              </a:rPr>
              <a:t>class  B;</a:t>
            </a:r>
            <a:endParaRPr lang="zh-CN" altLang="en-US" sz="1867" dirty="0">
              <a:latin typeface="微软雅黑" pitchFamily="34" charset="-122"/>
              <a:ea typeface="微软雅黑"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1618" name="Rectangle 2"/>
          <p:cNvSpPr>
            <a:spLocks noGrp="1" noChangeArrowheads="1"/>
          </p:cNvSpPr>
          <p:nvPr>
            <p:ph type="title"/>
          </p:nvPr>
        </p:nvSpPr>
        <p:spPr/>
        <p:txBody>
          <a:bodyPr/>
          <a:lstStyle/>
          <a:p>
            <a:pPr eaLnBrk="1" hangingPunct="1">
              <a:defRPr/>
            </a:pPr>
            <a:r>
              <a:rPr lang="zh-CN" altLang="en-US" dirty="0"/>
              <a:t>友元类</a:t>
            </a:r>
          </a:p>
        </p:txBody>
      </p:sp>
      <p:sp>
        <p:nvSpPr>
          <p:cNvPr id="142339" name="Rectangle 3"/>
          <p:cNvSpPr>
            <a:spLocks noGrp="1" noChangeArrowheads="1"/>
          </p:cNvSpPr>
          <p:nvPr>
            <p:ph idx="4294967295"/>
          </p:nvPr>
        </p:nvSpPr>
        <p:spPr>
          <a:xfrm>
            <a:off x="738293" y="1292013"/>
            <a:ext cx="10363200" cy="4895850"/>
          </a:xfrm>
        </p:spPr>
        <p:txBody>
          <a:bodyPr>
            <a:normAutofit/>
          </a:bodyPr>
          <a:lstStyle/>
          <a:p>
            <a:pPr marL="0" indent="0">
              <a:spcBef>
                <a:spcPts val="800"/>
              </a:spcBef>
              <a:buNone/>
            </a:pPr>
            <a:r>
              <a:rPr lang="zh-CN" altLang="en-US" sz="2000" dirty="0">
                <a:solidFill>
                  <a:srgbClr val="C00000"/>
                </a:solidFill>
              </a:rPr>
              <a:t>整个类作为另一个类的友元</a:t>
            </a:r>
          </a:p>
          <a:p>
            <a:pPr marL="0" indent="0">
              <a:spcBef>
                <a:spcPts val="800"/>
              </a:spcBef>
              <a:buNone/>
            </a:pPr>
            <a:r>
              <a:rPr lang="zh-CN" altLang="en-US" sz="2000" dirty="0">
                <a:solidFill>
                  <a:srgbClr val="C00000"/>
                </a:solidFill>
              </a:rPr>
              <a:t>当</a:t>
            </a:r>
            <a:r>
              <a:rPr lang="en-US" altLang="zh-CN" sz="2000" dirty="0">
                <a:solidFill>
                  <a:srgbClr val="C00000"/>
                </a:solidFill>
              </a:rPr>
              <a:t>A</a:t>
            </a:r>
            <a:r>
              <a:rPr lang="zh-CN" altLang="en-US" sz="2000" dirty="0">
                <a:solidFill>
                  <a:srgbClr val="C00000"/>
                </a:solidFill>
              </a:rPr>
              <a:t>类被说明为类</a:t>
            </a:r>
            <a:r>
              <a:rPr lang="en-US" altLang="zh-CN" sz="2000" dirty="0">
                <a:solidFill>
                  <a:srgbClr val="C00000"/>
                </a:solidFill>
              </a:rPr>
              <a:t>B</a:t>
            </a:r>
            <a:r>
              <a:rPr lang="zh-CN" altLang="en-US" sz="2000" dirty="0">
                <a:solidFill>
                  <a:srgbClr val="C00000"/>
                </a:solidFill>
              </a:rPr>
              <a:t>的友元时，类</a:t>
            </a:r>
            <a:r>
              <a:rPr lang="en-US" altLang="zh-CN" sz="2000" dirty="0">
                <a:solidFill>
                  <a:srgbClr val="C00000"/>
                </a:solidFill>
              </a:rPr>
              <a:t>A</a:t>
            </a:r>
            <a:r>
              <a:rPr lang="zh-CN" altLang="en-US" sz="2000" dirty="0">
                <a:solidFill>
                  <a:srgbClr val="C00000"/>
                </a:solidFill>
              </a:rPr>
              <a:t>的所有函数都是类</a:t>
            </a:r>
            <a:r>
              <a:rPr lang="en-US" altLang="zh-CN" sz="2000" dirty="0">
                <a:solidFill>
                  <a:srgbClr val="C00000"/>
                </a:solidFill>
              </a:rPr>
              <a:t>B</a:t>
            </a:r>
            <a:r>
              <a:rPr lang="zh-CN" altLang="en-US" sz="2000" dirty="0">
                <a:solidFill>
                  <a:srgbClr val="C00000"/>
                </a:solidFill>
              </a:rPr>
              <a:t>的友元函数</a:t>
            </a:r>
          </a:p>
          <a:p>
            <a:pPr marL="0" indent="0">
              <a:spcBef>
                <a:spcPts val="800"/>
              </a:spcBef>
              <a:buNone/>
            </a:pPr>
            <a:endParaRPr lang="en-US" altLang="zh-CN" sz="2000" dirty="0"/>
          </a:p>
          <a:p>
            <a:pPr marL="0" indent="0">
              <a:spcBef>
                <a:spcPts val="800"/>
              </a:spcBef>
              <a:buNone/>
            </a:pPr>
            <a:r>
              <a:rPr lang="zh-CN" altLang="en-US" sz="2000" b="1" dirty="0"/>
              <a:t>声明方法</a:t>
            </a:r>
            <a:endParaRPr lang="en-US" altLang="zh-CN" sz="2000" b="1" dirty="0"/>
          </a:p>
          <a:p>
            <a:pPr marL="0" indent="0">
              <a:spcBef>
                <a:spcPts val="800"/>
              </a:spcBef>
              <a:buNone/>
            </a:pPr>
            <a:r>
              <a:rPr lang="en-US" altLang="zh-CN" sz="2000" dirty="0"/>
              <a:t>friend  class  </a:t>
            </a:r>
            <a:r>
              <a:rPr lang="zh-CN" altLang="en-US" sz="2000" dirty="0"/>
              <a:t>类名； </a:t>
            </a:r>
          </a:p>
          <a:p>
            <a:pPr marL="0" indent="0">
              <a:spcBef>
                <a:spcPts val="800"/>
              </a:spcBef>
              <a:buNone/>
            </a:pPr>
            <a:r>
              <a:rPr lang="zh-CN" altLang="en-US" sz="2000" dirty="0"/>
              <a:t>如：</a:t>
            </a:r>
          </a:p>
          <a:p>
            <a:pPr marL="0" indent="0">
              <a:spcBef>
                <a:spcPts val="800"/>
              </a:spcBef>
              <a:buNone/>
            </a:pPr>
            <a:r>
              <a:rPr lang="en-US" altLang="zh-CN" sz="2000" dirty="0"/>
              <a:t>class Y;</a:t>
            </a:r>
          </a:p>
          <a:p>
            <a:pPr marL="0" indent="0">
              <a:spcBef>
                <a:spcPts val="800"/>
              </a:spcBef>
              <a:buNone/>
            </a:pPr>
            <a:r>
              <a:rPr lang="en-US" altLang="zh-CN" sz="2000" dirty="0"/>
              <a:t>class X{</a:t>
            </a:r>
          </a:p>
          <a:p>
            <a:pPr marL="0" indent="0">
              <a:spcBef>
                <a:spcPts val="800"/>
              </a:spcBef>
              <a:buNone/>
            </a:pPr>
            <a:r>
              <a:rPr lang="en-US" altLang="zh-CN" sz="2000" dirty="0"/>
              <a:t>        ….</a:t>
            </a:r>
          </a:p>
          <a:p>
            <a:pPr marL="0" indent="0">
              <a:spcBef>
                <a:spcPts val="800"/>
              </a:spcBef>
              <a:buNone/>
            </a:pPr>
            <a:r>
              <a:rPr lang="en-US" altLang="zh-CN" sz="2000" dirty="0"/>
              <a:t>    friend Y;           //    </a:t>
            </a:r>
            <a:r>
              <a:rPr lang="zh-CN" altLang="en-US" sz="2000" dirty="0"/>
              <a:t>或</a:t>
            </a:r>
            <a:r>
              <a:rPr lang="en-US" altLang="zh-CN" sz="2000" dirty="0"/>
              <a:t>friend class Y</a:t>
            </a:r>
          </a:p>
          <a:p>
            <a:pPr marL="0" indent="0">
              <a:spcBef>
                <a:spcPts val="800"/>
              </a:spcBef>
              <a:buNone/>
            </a:pPr>
            <a:r>
              <a:rPr lang="en-US" altLang="zh-CN" sz="2000" dirty="0"/>
              <a:t>       ……</a:t>
            </a:r>
          </a:p>
          <a:p>
            <a:pPr marL="0" indent="0">
              <a:spcBef>
                <a:spcPts val="800"/>
              </a:spcBef>
              <a:buNone/>
            </a:pPr>
            <a:r>
              <a:rPr lang="en-US" altLang="zh-CN" sz="2000" dirty="0"/>
              <a:t>};</a:t>
            </a:r>
          </a:p>
        </p:txBody>
      </p:sp>
    </p:spTree>
  </p:cSld>
  <p:clrMapOvr>
    <a:masterClrMapping/>
  </p:clrMapOvr>
  <p:transition spd="med">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2642" name="Rectangle 2"/>
          <p:cNvSpPr>
            <a:spLocks noGrp="1" noChangeArrowheads="1"/>
          </p:cNvSpPr>
          <p:nvPr>
            <p:ph type="title"/>
          </p:nvPr>
        </p:nvSpPr>
        <p:spPr/>
        <p:txBody>
          <a:bodyPr/>
          <a:lstStyle/>
          <a:p>
            <a:pPr>
              <a:defRPr/>
            </a:pPr>
            <a:r>
              <a:rPr lang="zh-CN" altLang="en-US" dirty="0"/>
              <a:t>友元类实例：电视机和遥控器</a:t>
            </a:r>
          </a:p>
        </p:txBody>
      </p:sp>
      <p:sp>
        <p:nvSpPr>
          <p:cNvPr id="143363" name="Rectangle 3"/>
          <p:cNvSpPr>
            <a:spLocks noGrp="1" noChangeArrowheads="1"/>
          </p:cNvSpPr>
          <p:nvPr>
            <p:ph idx="4294967295"/>
          </p:nvPr>
        </p:nvSpPr>
        <p:spPr>
          <a:xfrm>
            <a:off x="866987" y="955040"/>
            <a:ext cx="5019675" cy="5495925"/>
          </a:xfrm>
        </p:spPr>
        <p:txBody>
          <a:bodyPr>
            <a:normAutofit/>
          </a:bodyPr>
          <a:lstStyle/>
          <a:p>
            <a:pPr marL="0" indent="0">
              <a:lnSpc>
                <a:spcPct val="150000"/>
              </a:lnSpc>
              <a:spcBef>
                <a:spcPts val="0"/>
              </a:spcBef>
              <a:buNone/>
            </a:pPr>
            <a:r>
              <a:rPr lang="en-US" altLang="zh-CN" sz="1800" dirty="0"/>
              <a:t>class  Remote;</a:t>
            </a:r>
          </a:p>
          <a:p>
            <a:pPr marL="0" indent="0">
              <a:lnSpc>
                <a:spcPct val="150000"/>
              </a:lnSpc>
              <a:spcBef>
                <a:spcPts val="0"/>
              </a:spcBef>
              <a:buNone/>
            </a:pPr>
            <a:r>
              <a:rPr lang="en-US" altLang="zh-CN" sz="1800" dirty="0"/>
              <a:t>class </a:t>
            </a:r>
            <a:r>
              <a:rPr lang="en-US" altLang="zh-CN" sz="1800" dirty="0" err="1"/>
              <a:t>Tv</a:t>
            </a:r>
            <a:r>
              <a:rPr lang="en-US" altLang="zh-CN" sz="1800" dirty="0"/>
              <a:t> </a:t>
            </a:r>
            <a:endParaRPr lang="zh-CN" altLang="zh-CN" sz="1800" dirty="0"/>
          </a:p>
          <a:p>
            <a:pPr marL="0" indent="0">
              <a:lnSpc>
                <a:spcPct val="150000"/>
              </a:lnSpc>
              <a:spcBef>
                <a:spcPts val="0"/>
              </a:spcBef>
              <a:buNone/>
            </a:pPr>
            <a:r>
              <a:rPr lang="en-US" altLang="zh-CN" sz="1800" dirty="0"/>
              <a:t>{</a:t>
            </a:r>
            <a:endParaRPr lang="zh-CN" altLang="zh-CN" sz="1800" dirty="0"/>
          </a:p>
          <a:p>
            <a:pPr marL="0" indent="0">
              <a:lnSpc>
                <a:spcPct val="150000"/>
              </a:lnSpc>
              <a:spcBef>
                <a:spcPts val="0"/>
              </a:spcBef>
              <a:buNone/>
            </a:pPr>
            <a:r>
              <a:rPr lang="en-US" altLang="zh-CN" sz="1800" dirty="0"/>
              <a:t>    friend class Remote;   </a:t>
            </a:r>
            <a:endParaRPr lang="zh-CN" altLang="zh-CN" sz="1800" dirty="0"/>
          </a:p>
          <a:p>
            <a:pPr marL="0" indent="0">
              <a:lnSpc>
                <a:spcPct val="150000"/>
              </a:lnSpc>
              <a:spcBef>
                <a:spcPts val="0"/>
              </a:spcBef>
              <a:buNone/>
            </a:pPr>
            <a:r>
              <a:rPr lang="en-US" altLang="zh-CN" sz="1800" dirty="0"/>
              <a:t> </a:t>
            </a:r>
            <a:endParaRPr lang="zh-CN" altLang="zh-CN" sz="1800" dirty="0"/>
          </a:p>
          <a:p>
            <a:pPr marL="0" indent="0">
              <a:lnSpc>
                <a:spcPct val="150000"/>
              </a:lnSpc>
              <a:spcBef>
                <a:spcPts val="0"/>
              </a:spcBef>
              <a:buNone/>
            </a:pPr>
            <a:r>
              <a:rPr lang="en-US" altLang="zh-CN" sz="1800" dirty="0"/>
              <a:t>    </a:t>
            </a:r>
            <a:r>
              <a:rPr lang="en-US" altLang="zh-CN" sz="1800" dirty="0" err="1"/>
              <a:t>enum</a:t>
            </a:r>
            <a:r>
              <a:rPr lang="en-US" altLang="zh-CN" sz="1800" dirty="0"/>
              <a:t> {Off, On};</a:t>
            </a:r>
            <a:endParaRPr lang="zh-CN" altLang="zh-CN" sz="1800" dirty="0"/>
          </a:p>
          <a:p>
            <a:pPr marL="0" indent="0">
              <a:lnSpc>
                <a:spcPct val="150000"/>
              </a:lnSpc>
              <a:spcBef>
                <a:spcPts val="0"/>
              </a:spcBef>
              <a:buNone/>
            </a:pPr>
            <a:r>
              <a:rPr lang="en-US" altLang="zh-CN" sz="1800" dirty="0"/>
              <a:t>    </a:t>
            </a:r>
            <a:r>
              <a:rPr lang="en-US" altLang="zh-CN" sz="1800" dirty="0" err="1"/>
              <a:t>enum</a:t>
            </a:r>
            <a:r>
              <a:rPr lang="en-US" altLang="zh-CN" sz="1800" dirty="0"/>
              <a:t> {</a:t>
            </a:r>
            <a:r>
              <a:rPr lang="en-US" altLang="zh-CN" sz="1800" dirty="0" err="1"/>
              <a:t>MinVal</a:t>
            </a:r>
            <a:r>
              <a:rPr lang="en-US" altLang="zh-CN" sz="1800" dirty="0"/>
              <a:t>,  </a:t>
            </a:r>
            <a:r>
              <a:rPr lang="en-US" altLang="zh-CN" sz="1800" dirty="0" err="1"/>
              <a:t>MaxVal</a:t>
            </a:r>
            <a:r>
              <a:rPr lang="en-US" altLang="zh-CN" sz="1800" dirty="0"/>
              <a:t> = 20};   </a:t>
            </a:r>
            <a:endParaRPr lang="zh-CN" altLang="zh-CN" sz="1800" dirty="0"/>
          </a:p>
          <a:p>
            <a:pPr marL="0" indent="0">
              <a:lnSpc>
                <a:spcPct val="150000"/>
              </a:lnSpc>
              <a:spcBef>
                <a:spcPts val="0"/>
              </a:spcBef>
              <a:buNone/>
            </a:pPr>
            <a:r>
              <a:rPr lang="en-US" altLang="zh-CN" sz="1800" dirty="0"/>
              <a:t> </a:t>
            </a:r>
            <a:endParaRPr lang="zh-CN" altLang="zh-CN" sz="1800" dirty="0"/>
          </a:p>
          <a:p>
            <a:pPr marL="0" indent="0">
              <a:lnSpc>
                <a:spcPct val="150000"/>
              </a:lnSpc>
              <a:spcBef>
                <a:spcPts val="0"/>
              </a:spcBef>
              <a:buNone/>
            </a:pPr>
            <a:r>
              <a:rPr lang="en-US" altLang="zh-CN" sz="1800" dirty="0"/>
              <a:t>    </a:t>
            </a:r>
            <a:r>
              <a:rPr lang="en-US" altLang="zh-CN" sz="1800" dirty="0" err="1"/>
              <a:t>int</a:t>
            </a:r>
            <a:r>
              <a:rPr lang="en-US" altLang="zh-CN" sz="1800" dirty="0"/>
              <a:t> state;             // on or off</a:t>
            </a:r>
            <a:endParaRPr lang="zh-CN" altLang="zh-CN" sz="1800" dirty="0"/>
          </a:p>
          <a:p>
            <a:pPr marL="0" indent="0">
              <a:lnSpc>
                <a:spcPct val="150000"/>
              </a:lnSpc>
              <a:spcBef>
                <a:spcPts val="0"/>
              </a:spcBef>
              <a:buNone/>
            </a:pPr>
            <a:r>
              <a:rPr lang="en-US" altLang="zh-CN" sz="1800" dirty="0"/>
              <a:t>    </a:t>
            </a:r>
            <a:r>
              <a:rPr lang="en-US" altLang="zh-CN" sz="1800" dirty="0" err="1"/>
              <a:t>int</a:t>
            </a:r>
            <a:r>
              <a:rPr lang="en-US" altLang="zh-CN" sz="1800" dirty="0"/>
              <a:t> volume;            </a:t>
            </a:r>
            <a:endParaRPr lang="zh-CN" altLang="zh-CN" sz="1800" dirty="0"/>
          </a:p>
          <a:p>
            <a:pPr marL="0" indent="0">
              <a:lnSpc>
                <a:spcPct val="150000"/>
              </a:lnSpc>
              <a:spcBef>
                <a:spcPts val="0"/>
              </a:spcBef>
              <a:buNone/>
            </a:pPr>
            <a:r>
              <a:rPr lang="en-US" altLang="zh-CN" sz="1800" dirty="0"/>
              <a:t>    </a:t>
            </a:r>
            <a:r>
              <a:rPr lang="en-US" altLang="zh-CN" sz="1800" dirty="0" err="1"/>
              <a:t>int</a:t>
            </a:r>
            <a:r>
              <a:rPr lang="en-US" altLang="zh-CN" sz="1800" dirty="0"/>
              <a:t> </a:t>
            </a:r>
            <a:r>
              <a:rPr lang="en-US" altLang="zh-CN" sz="1800" dirty="0" err="1"/>
              <a:t>maxchannel</a:t>
            </a:r>
            <a:r>
              <a:rPr lang="en-US" altLang="zh-CN" sz="1800" dirty="0"/>
              <a:t>;        </a:t>
            </a:r>
            <a:endParaRPr lang="zh-CN" altLang="zh-CN" sz="1800" dirty="0"/>
          </a:p>
          <a:p>
            <a:pPr marL="0" indent="0">
              <a:lnSpc>
                <a:spcPct val="150000"/>
              </a:lnSpc>
              <a:spcBef>
                <a:spcPts val="0"/>
              </a:spcBef>
              <a:buNone/>
            </a:pPr>
            <a:r>
              <a:rPr lang="en-US" altLang="zh-CN" sz="1800" dirty="0"/>
              <a:t>    </a:t>
            </a:r>
            <a:r>
              <a:rPr lang="en-US" altLang="zh-CN" sz="1800" dirty="0" err="1"/>
              <a:t>int</a:t>
            </a:r>
            <a:r>
              <a:rPr lang="en-US" altLang="zh-CN" sz="1800" dirty="0"/>
              <a:t> channel;           </a:t>
            </a:r>
            <a:endParaRPr lang="zh-CN" altLang="zh-CN" sz="1800" dirty="0"/>
          </a:p>
        </p:txBody>
      </p:sp>
    </p:spTree>
  </p:cSld>
  <p:clrMapOvr>
    <a:masterClrMapping/>
  </p:clrMapOvr>
  <p:transition spd="med">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2642" name="Rectangle 2"/>
          <p:cNvSpPr>
            <a:spLocks noGrp="1" noChangeArrowheads="1"/>
          </p:cNvSpPr>
          <p:nvPr>
            <p:ph type="title"/>
          </p:nvPr>
        </p:nvSpPr>
        <p:spPr/>
        <p:txBody>
          <a:bodyPr/>
          <a:lstStyle/>
          <a:p>
            <a:pPr>
              <a:defRPr/>
            </a:pPr>
            <a:r>
              <a:rPr lang="zh-CN" altLang="en-US" dirty="0"/>
              <a:t>友元类实例：电视机和遥控器</a:t>
            </a:r>
          </a:p>
        </p:txBody>
      </p:sp>
      <p:sp>
        <p:nvSpPr>
          <p:cNvPr id="143363" name="Rectangle 3"/>
          <p:cNvSpPr>
            <a:spLocks noGrp="1" noChangeArrowheads="1"/>
          </p:cNvSpPr>
          <p:nvPr>
            <p:ph idx="4294967295"/>
          </p:nvPr>
        </p:nvSpPr>
        <p:spPr>
          <a:xfrm>
            <a:off x="724747" y="1110827"/>
            <a:ext cx="9991725" cy="5638800"/>
          </a:xfrm>
        </p:spPr>
        <p:txBody>
          <a:bodyPr>
            <a:normAutofit lnSpcReduction="10000"/>
          </a:bodyPr>
          <a:lstStyle/>
          <a:p>
            <a:pPr marL="0" indent="0">
              <a:spcBef>
                <a:spcPts val="800"/>
              </a:spcBef>
              <a:buNone/>
            </a:pPr>
            <a:r>
              <a:rPr lang="en-US" altLang="zh-CN" sz="1867" dirty="0"/>
              <a:t>public:</a:t>
            </a:r>
            <a:endParaRPr lang="zh-CN" altLang="zh-CN" sz="1867" dirty="0"/>
          </a:p>
          <a:p>
            <a:pPr marL="0" indent="0">
              <a:spcBef>
                <a:spcPts val="800"/>
              </a:spcBef>
              <a:buNone/>
            </a:pPr>
            <a:r>
              <a:rPr lang="en-US" altLang="zh-CN" sz="1867" dirty="0"/>
              <a:t>     </a:t>
            </a:r>
            <a:r>
              <a:rPr lang="en-US" altLang="zh-CN" sz="1867" dirty="0" err="1"/>
              <a:t>Tv</a:t>
            </a:r>
            <a:r>
              <a:rPr lang="en-US" altLang="zh-CN" sz="1867" dirty="0"/>
              <a:t>(</a:t>
            </a:r>
            <a:r>
              <a:rPr lang="en-US" altLang="zh-CN" sz="1867" dirty="0" err="1"/>
              <a:t>int</a:t>
            </a:r>
            <a:r>
              <a:rPr lang="en-US" altLang="zh-CN" sz="1867" dirty="0"/>
              <a:t> s = Off, </a:t>
            </a:r>
            <a:r>
              <a:rPr lang="en-US" altLang="zh-CN" sz="1867" dirty="0" err="1"/>
              <a:t>int</a:t>
            </a:r>
            <a:r>
              <a:rPr lang="en-US" altLang="zh-CN" sz="1867" dirty="0"/>
              <a:t> mc = 125) : state(s),  volume(5), </a:t>
            </a:r>
            <a:r>
              <a:rPr lang="en-US" altLang="zh-CN" sz="1867" dirty="0" err="1"/>
              <a:t>maxchannel</a:t>
            </a:r>
            <a:r>
              <a:rPr lang="en-US" altLang="zh-CN" sz="1867" dirty="0"/>
              <a:t>(mc),  channel(2)  {  }</a:t>
            </a:r>
            <a:endParaRPr lang="zh-CN" altLang="zh-CN" sz="1867" dirty="0"/>
          </a:p>
          <a:p>
            <a:pPr marL="0" indent="0">
              <a:spcBef>
                <a:spcPts val="800"/>
              </a:spcBef>
              <a:buNone/>
            </a:pPr>
            <a:r>
              <a:rPr lang="en-US" altLang="zh-CN" sz="1867" dirty="0"/>
              <a:t>     void </a:t>
            </a:r>
            <a:r>
              <a:rPr lang="en-US" altLang="zh-CN" sz="1867" dirty="0" err="1"/>
              <a:t>onoff</a:t>
            </a:r>
            <a:r>
              <a:rPr lang="en-US" altLang="zh-CN" sz="1867" dirty="0"/>
              <a:t>() {state = (state == On)? Off : On;}</a:t>
            </a:r>
          </a:p>
          <a:p>
            <a:pPr marL="0" indent="0">
              <a:spcBef>
                <a:spcPts val="800"/>
              </a:spcBef>
              <a:buNone/>
            </a:pPr>
            <a:r>
              <a:rPr lang="en-US" altLang="zh-CN" sz="1867" dirty="0"/>
              <a:t>    void </a:t>
            </a:r>
            <a:r>
              <a:rPr lang="en-US" altLang="zh-CN" sz="1867" dirty="0" err="1"/>
              <a:t>volup</a:t>
            </a:r>
            <a:r>
              <a:rPr lang="en-US" altLang="zh-CN" sz="1867" dirty="0"/>
              <a:t>() { if (volume &lt; </a:t>
            </a:r>
            <a:r>
              <a:rPr lang="en-US" altLang="zh-CN" sz="1867" dirty="0" err="1"/>
              <a:t>MaxVal</a:t>
            </a:r>
            <a:r>
              <a:rPr lang="en-US" altLang="zh-CN" sz="1867" dirty="0"/>
              <a:t>) volume++;   }</a:t>
            </a:r>
            <a:endParaRPr lang="zh-CN" altLang="zh-CN" sz="1867" dirty="0"/>
          </a:p>
          <a:p>
            <a:pPr marL="0" indent="0">
              <a:spcBef>
                <a:spcPts val="800"/>
              </a:spcBef>
              <a:buNone/>
            </a:pPr>
            <a:r>
              <a:rPr lang="zh-CN" altLang="zh-CN" sz="1867" dirty="0"/>
              <a:t> </a:t>
            </a:r>
            <a:r>
              <a:rPr lang="en-US" altLang="zh-CN" sz="1867" dirty="0"/>
              <a:t>    void </a:t>
            </a:r>
            <a:r>
              <a:rPr lang="en-US" altLang="zh-CN" sz="1867" dirty="0" err="1"/>
              <a:t>voldown</a:t>
            </a:r>
            <a:r>
              <a:rPr lang="en-US" altLang="zh-CN" sz="1867" dirty="0"/>
              <a:t>() {   if (volume &gt; </a:t>
            </a:r>
            <a:r>
              <a:rPr lang="en-US" altLang="zh-CN" sz="1867" dirty="0" err="1"/>
              <a:t>MinVal</a:t>
            </a:r>
            <a:r>
              <a:rPr lang="en-US" altLang="zh-CN" sz="1867" dirty="0"/>
              <a:t>)  volume--;  }</a:t>
            </a:r>
            <a:endParaRPr lang="zh-CN" altLang="zh-CN" sz="1867" dirty="0"/>
          </a:p>
          <a:p>
            <a:pPr marL="0" indent="0">
              <a:spcBef>
                <a:spcPts val="800"/>
              </a:spcBef>
              <a:buNone/>
            </a:pPr>
            <a:r>
              <a:rPr lang="en-US" altLang="zh-CN" sz="1867" dirty="0"/>
              <a:t>     void </a:t>
            </a:r>
            <a:r>
              <a:rPr lang="en-US" altLang="zh-CN" sz="1867" dirty="0" err="1"/>
              <a:t>chanup</a:t>
            </a:r>
            <a:r>
              <a:rPr lang="en-US" altLang="zh-CN" sz="1867" dirty="0"/>
              <a:t>()   {    if (channel &lt; </a:t>
            </a:r>
            <a:r>
              <a:rPr lang="en-US" altLang="zh-CN" sz="1867" dirty="0" err="1"/>
              <a:t>maxchannel</a:t>
            </a:r>
            <a:r>
              <a:rPr lang="en-US" altLang="zh-CN" sz="1867" dirty="0"/>
              <a:t>)   channel++;    else   channel = 1;    } </a:t>
            </a:r>
            <a:endParaRPr lang="zh-CN" altLang="zh-CN" sz="1867" dirty="0"/>
          </a:p>
          <a:p>
            <a:pPr marL="0" indent="0">
              <a:spcBef>
                <a:spcPts val="800"/>
              </a:spcBef>
              <a:buNone/>
            </a:pPr>
            <a:r>
              <a:rPr lang="en-US" altLang="zh-CN" sz="1867" dirty="0"/>
              <a:t>     void </a:t>
            </a:r>
            <a:r>
              <a:rPr lang="en-US" altLang="zh-CN" sz="1867" dirty="0" err="1"/>
              <a:t>chandown</a:t>
            </a:r>
            <a:r>
              <a:rPr lang="en-US" altLang="zh-CN" sz="1867" dirty="0"/>
              <a:t>()   {    if (channel &gt; 1)   channel--;    else channel =  </a:t>
            </a:r>
            <a:r>
              <a:rPr lang="en-US" altLang="zh-CN" sz="1867" dirty="0" err="1"/>
              <a:t>maxchannel</a:t>
            </a:r>
            <a:r>
              <a:rPr lang="en-US" altLang="zh-CN" sz="1867" dirty="0"/>
              <a:t>;    }</a:t>
            </a:r>
            <a:endParaRPr lang="zh-CN" altLang="zh-CN" sz="1867" dirty="0"/>
          </a:p>
          <a:p>
            <a:pPr marL="0" indent="0">
              <a:spcBef>
                <a:spcPts val="800"/>
              </a:spcBef>
              <a:buNone/>
            </a:pPr>
            <a:r>
              <a:rPr lang="en-US" altLang="zh-CN" sz="1867" dirty="0"/>
              <a:t>     void settings() const</a:t>
            </a:r>
            <a:endParaRPr lang="zh-CN" altLang="zh-CN" sz="1867" dirty="0"/>
          </a:p>
          <a:p>
            <a:pPr marL="0" indent="0">
              <a:spcBef>
                <a:spcPts val="800"/>
              </a:spcBef>
              <a:buNone/>
            </a:pPr>
            <a:r>
              <a:rPr lang="en-US" altLang="zh-CN" sz="1867" dirty="0"/>
              <a:t>     {</a:t>
            </a:r>
            <a:endParaRPr lang="zh-CN" altLang="zh-CN" sz="1867" dirty="0"/>
          </a:p>
          <a:p>
            <a:pPr marL="0" indent="0">
              <a:spcBef>
                <a:spcPts val="800"/>
              </a:spcBef>
              <a:buNone/>
            </a:pPr>
            <a:r>
              <a:rPr lang="en-US" altLang="zh-CN" sz="1867" dirty="0"/>
              <a:t>          </a:t>
            </a:r>
            <a:r>
              <a:rPr lang="en-US" altLang="zh-CN" sz="1867" dirty="0" err="1"/>
              <a:t>cout</a:t>
            </a:r>
            <a:r>
              <a:rPr lang="en-US" altLang="zh-CN" sz="1867" dirty="0"/>
              <a:t> &lt;&lt; " </a:t>
            </a:r>
            <a:r>
              <a:rPr lang="zh-CN" altLang="zh-CN" sz="1867" dirty="0"/>
              <a:t>电视机是</a:t>
            </a:r>
            <a:r>
              <a:rPr lang="en-US" altLang="zh-CN" sz="1867" dirty="0"/>
              <a:t>:" &lt;&lt; (state == Off? "Off" : "On") &lt;&lt; </a:t>
            </a:r>
            <a:r>
              <a:rPr lang="en-US" altLang="zh-CN" sz="1867" dirty="0" err="1"/>
              <a:t>endl</a:t>
            </a:r>
            <a:r>
              <a:rPr lang="en-US" altLang="zh-CN" sz="1867" dirty="0"/>
              <a:t>;</a:t>
            </a:r>
            <a:endParaRPr lang="zh-CN" altLang="zh-CN" sz="1867" dirty="0"/>
          </a:p>
          <a:p>
            <a:pPr marL="0" indent="0">
              <a:spcBef>
                <a:spcPts val="800"/>
              </a:spcBef>
              <a:buNone/>
            </a:pPr>
            <a:r>
              <a:rPr lang="en-US" altLang="zh-CN" sz="1867" dirty="0"/>
              <a:t>          if (state == On)    {</a:t>
            </a:r>
            <a:endParaRPr lang="zh-CN" altLang="zh-CN" sz="1867" dirty="0"/>
          </a:p>
          <a:p>
            <a:pPr marL="0" indent="0">
              <a:spcBef>
                <a:spcPts val="800"/>
              </a:spcBef>
              <a:buNone/>
            </a:pPr>
            <a:r>
              <a:rPr lang="en-US" altLang="zh-CN" sz="1867" dirty="0"/>
              <a:t>                </a:t>
            </a:r>
            <a:r>
              <a:rPr lang="en-US" altLang="zh-CN" sz="1867" dirty="0" err="1"/>
              <a:t>cout</a:t>
            </a:r>
            <a:r>
              <a:rPr lang="en-US" altLang="zh-CN" sz="1867" dirty="0"/>
              <a:t> &lt;&lt; "  </a:t>
            </a:r>
            <a:r>
              <a:rPr lang="zh-CN" altLang="zh-CN" sz="1867" dirty="0"/>
              <a:t>音量 </a:t>
            </a:r>
            <a:r>
              <a:rPr lang="en-US" altLang="zh-CN" sz="1867" dirty="0"/>
              <a:t>= " &lt;&lt; volume &lt;&lt; </a:t>
            </a:r>
            <a:r>
              <a:rPr lang="en-US" altLang="zh-CN" sz="1867" dirty="0" err="1"/>
              <a:t>endl</a:t>
            </a:r>
            <a:r>
              <a:rPr lang="en-US" altLang="zh-CN" sz="1867" dirty="0"/>
              <a:t>;</a:t>
            </a:r>
            <a:endParaRPr lang="zh-CN" altLang="zh-CN" sz="1867" dirty="0"/>
          </a:p>
          <a:p>
            <a:pPr marL="0" indent="0">
              <a:spcBef>
                <a:spcPts val="800"/>
              </a:spcBef>
              <a:buNone/>
            </a:pPr>
            <a:r>
              <a:rPr lang="en-US" altLang="zh-CN" sz="1867" dirty="0"/>
              <a:t>                </a:t>
            </a:r>
            <a:r>
              <a:rPr lang="en-US" altLang="zh-CN" sz="1867" dirty="0" err="1"/>
              <a:t>cout</a:t>
            </a:r>
            <a:r>
              <a:rPr lang="en-US" altLang="zh-CN" sz="1867" dirty="0"/>
              <a:t> &lt;&lt; "  </a:t>
            </a:r>
            <a:r>
              <a:rPr lang="zh-CN" altLang="zh-CN" sz="1867" dirty="0"/>
              <a:t>频道</a:t>
            </a:r>
            <a:r>
              <a:rPr lang="en-US" altLang="zh-CN" sz="1867" dirty="0"/>
              <a:t> = " &lt;&lt; channel &lt;&lt; </a:t>
            </a:r>
            <a:r>
              <a:rPr lang="en-US" altLang="zh-CN" sz="1867" dirty="0" err="1"/>
              <a:t>endl</a:t>
            </a:r>
            <a:r>
              <a:rPr lang="en-US" altLang="zh-CN" sz="1867" dirty="0"/>
              <a:t>;</a:t>
            </a:r>
            <a:endParaRPr lang="zh-CN" altLang="zh-CN" sz="1867" dirty="0"/>
          </a:p>
          <a:p>
            <a:pPr marL="0" indent="0">
              <a:spcBef>
                <a:spcPts val="800"/>
              </a:spcBef>
              <a:buNone/>
            </a:pPr>
            <a:r>
              <a:rPr lang="en-US" altLang="zh-CN" sz="1867" dirty="0"/>
              <a:t>          }</a:t>
            </a:r>
            <a:endParaRPr lang="zh-CN" altLang="zh-CN" sz="1867" dirty="0"/>
          </a:p>
          <a:p>
            <a:pPr marL="0" indent="0">
              <a:spcBef>
                <a:spcPts val="800"/>
              </a:spcBef>
              <a:buNone/>
            </a:pPr>
            <a:r>
              <a:rPr lang="en-US" altLang="zh-CN" sz="1867" dirty="0"/>
              <a:t>     }   </a:t>
            </a:r>
            <a:endParaRPr lang="zh-CN" altLang="zh-CN" sz="1867" dirty="0"/>
          </a:p>
          <a:p>
            <a:pPr marL="0" indent="0">
              <a:spcBef>
                <a:spcPts val="800"/>
              </a:spcBef>
              <a:buNone/>
            </a:pPr>
            <a:r>
              <a:rPr lang="en-US" altLang="zh-CN" sz="1867" dirty="0"/>
              <a:t>};</a:t>
            </a:r>
          </a:p>
        </p:txBody>
      </p:sp>
    </p:spTree>
  </p:cSld>
  <p:clrMapOvr>
    <a:masterClrMapping/>
  </p:clrMapOvr>
  <p:transition spd="med">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2642" name="Rectangle 2"/>
          <p:cNvSpPr>
            <a:spLocks noGrp="1" noChangeArrowheads="1"/>
          </p:cNvSpPr>
          <p:nvPr>
            <p:ph type="title"/>
          </p:nvPr>
        </p:nvSpPr>
        <p:spPr/>
        <p:txBody>
          <a:bodyPr/>
          <a:lstStyle/>
          <a:p>
            <a:pPr>
              <a:defRPr/>
            </a:pPr>
            <a:r>
              <a:rPr lang="zh-CN" altLang="en-US" dirty="0"/>
              <a:t>友元类实例：电视机和遥控器</a:t>
            </a:r>
          </a:p>
        </p:txBody>
      </p:sp>
      <p:sp>
        <p:nvSpPr>
          <p:cNvPr id="143363" name="Rectangle 3"/>
          <p:cNvSpPr>
            <a:spLocks noGrp="1" noChangeArrowheads="1"/>
          </p:cNvSpPr>
          <p:nvPr>
            <p:ph idx="4294967295"/>
          </p:nvPr>
        </p:nvSpPr>
        <p:spPr>
          <a:xfrm>
            <a:off x="846667" y="1205653"/>
            <a:ext cx="8886825" cy="5495925"/>
          </a:xfrm>
        </p:spPr>
        <p:txBody>
          <a:bodyPr>
            <a:normAutofit/>
          </a:bodyPr>
          <a:lstStyle/>
          <a:p>
            <a:pPr marL="0" indent="0">
              <a:lnSpc>
                <a:spcPct val="150000"/>
              </a:lnSpc>
              <a:spcBef>
                <a:spcPts val="0"/>
              </a:spcBef>
              <a:buNone/>
            </a:pPr>
            <a:r>
              <a:rPr lang="en-US" altLang="zh-CN" sz="1867" dirty="0"/>
              <a:t>class Remote</a:t>
            </a:r>
            <a:endParaRPr lang="zh-CN" altLang="zh-CN" sz="1867" dirty="0"/>
          </a:p>
          <a:p>
            <a:pPr marL="0" indent="0">
              <a:lnSpc>
                <a:spcPct val="150000"/>
              </a:lnSpc>
              <a:spcBef>
                <a:spcPts val="0"/>
              </a:spcBef>
              <a:buNone/>
            </a:pPr>
            <a:r>
              <a:rPr lang="en-US" altLang="zh-CN" sz="1867" dirty="0"/>
              <a:t>{</a:t>
            </a:r>
            <a:endParaRPr lang="zh-CN" altLang="zh-CN" sz="1867" dirty="0"/>
          </a:p>
          <a:p>
            <a:pPr marL="0" indent="0">
              <a:lnSpc>
                <a:spcPct val="150000"/>
              </a:lnSpc>
              <a:spcBef>
                <a:spcPts val="0"/>
              </a:spcBef>
              <a:buNone/>
            </a:pPr>
            <a:r>
              <a:rPr lang="en-US" altLang="zh-CN" sz="1867" dirty="0"/>
              <a:t>public:</a:t>
            </a:r>
            <a:endParaRPr lang="zh-CN" altLang="zh-CN" sz="1867" dirty="0"/>
          </a:p>
          <a:p>
            <a:pPr marL="0" indent="0">
              <a:lnSpc>
                <a:spcPct val="150000"/>
              </a:lnSpc>
              <a:spcBef>
                <a:spcPts val="0"/>
              </a:spcBef>
              <a:buNone/>
            </a:pPr>
            <a:r>
              <a:rPr lang="en-US" altLang="zh-CN" sz="1867" dirty="0"/>
              <a:t>        void </a:t>
            </a:r>
            <a:r>
              <a:rPr lang="en-US" altLang="zh-CN" sz="1867" dirty="0" err="1"/>
              <a:t>volup</a:t>
            </a:r>
            <a:r>
              <a:rPr lang="en-US" altLang="zh-CN" sz="1867" dirty="0"/>
              <a:t>(</a:t>
            </a:r>
            <a:r>
              <a:rPr lang="en-US" altLang="zh-CN" sz="1867" dirty="0" err="1"/>
              <a:t>Tv</a:t>
            </a:r>
            <a:r>
              <a:rPr lang="en-US" altLang="zh-CN" sz="1867" dirty="0"/>
              <a:t> &amp; t) { if (</a:t>
            </a:r>
            <a:r>
              <a:rPr lang="en-US" altLang="zh-CN" sz="1867" dirty="0" err="1"/>
              <a:t>t.volume</a:t>
            </a:r>
            <a:r>
              <a:rPr lang="en-US" altLang="zh-CN" sz="1867" dirty="0"/>
              <a:t> &lt; </a:t>
            </a:r>
            <a:r>
              <a:rPr lang="en-US" altLang="zh-CN" sz="1867" dirty="0" err="1"/>
              <a:t>t.MaxVal</a:t>
            </a:r>
            <a:r>
              <a:rPr lang="en-US" altLang="zh-CN" sz="1867" dirty="0"/>
              <a:t>) </a:t>
            </a:r>
            <a:r>
              <a:rPr lang="en-US" altLang="zh-CN" sz="1867" dirty="0" err="1"/>
              <a:t>t.volume</a:t>
            </a:r>
            <a:r>
              <a:rPr lang="en-US" altLang="zh-CN" sz="1867" dirty="0"/>
              <a:t>++;   }</a:t>
            </a:r>
            <a:endParaRPr lang="zh-CN" altLang="zh-CN" sz="1867" dirty="0"/>
          </a:p>
          <a:p>
            <a:pPr marL="0" indent="0">
              <a:lnSpc>
                <a:spcPct val="150000"/>
              </a:lnSpc>
              <a:spcBef>
                <a:spcPts val="0"/>
              </a:spcBef>
              <a:buNone/>
            </a:pPr>
            <a:r>
              <a:rPr lang="en-US" altLang="zh-CN" sz="1867" dirty="0"/>
              <a:t>        void </a:t>
            </a:r>
            <a:r>
              <a:rPr lang="en-US" altLang="zh-CN" sz="1867" dirty="0" err="1"/>
              <a:t>voldown</a:t>
            </a:r>
            <a:r>
              <a:rPr lang="en-US" altLang="zh-CN" sz="1867" dirty="0"/>
              <a:t>(</a:t>
            </a:r>
            <a:r>
              <a:rPr lang="en-US" altLang="zh-CN" sz="1867" dirty="0" err="1"/>
              <a:t>Tv</a:t>
            </a:r>
            <a:r>
              <a:rPr lang="en-US" altLang="zh-CN" sz="1867" dirty="0"/>
              <a:t> &amp; t) {  if (</a:t>
            </a:r>
            <a:r>
              <a:rPr lang="en-US" altLang="zh-CN" sz="1867" dirty="0" err="1"/>
              <a:t>t.volume</a:t>
            </a:r>
            <a:r>
              <a:rPr lang="en-US" altLang="zh-CN" sz="1867" dirty="0"/>
              <a:t> &gt; </a:t>
            </a:r>
            <a:r>
              <a:rPr lang="en-US" altLang="zh-CN" sz="1867" dirty="0" err="1"/>
              <a:t>t.MinVal</a:t>
            </a:r>
            <a:r>
              <a:rPr lang="en-US" altLang="zh-CN" sz="1867" dirty="0"/>
              <a:t>) </a:t>
            </a:r>
            <a:r>
              <a:rPr lang="en-US" altLang="zh-CN" sz="1867" dirty="0" err="1"/>
              <a:t>t.volume</a:t>
            </a:r>
            <a:r>
              <a:rPr lang="en-US" altLang="zh-CN" sz="1867" dirty="0"/>
              <a:t>-- ;   }  </a:t>
            </a:r>
            <a:endParaRPr lang="zh-CN" altLang="zh-CN" sz="1867" dirty="0"/>
          </a:p>
          <a:p>
            <a:pPr marL="0" indent="0">
              <a:lnSpc>
                <a:spcPct val="150000"/>
              </a:lnSpc>
              <a:spcBef>
                <a:spcPts val="0"/>
              </a:spcBef>
              <a:buNone/>
            </a:pPr>
            <a:r>
              <a:rPr lang="en-US" altLang="zh-CN" sz="1867" dirty="0"/>
              <a:t>       void </a:t>
            </a:r>
            <a:r>
              <a:rPr lang="en-US" altLang="zh-CN" sz="1867" dirty="0" err="1"/>
              <a:t>onoff</a:t>
            </a:r>
            <a:r>
              <a:rPr lang="en-US" altLang="zh-CN" sz="1867" dirty="0"/>
              <a:t>(</a:t>
            </a:r>
            <a:r>
              <a:rPr lang="en-US" altLang="zh-CN" sz="1867" dirty="0" err="1"/>
              <a:t>Tv</a:t>
            </a:r>
            <a:r>
              <a:rPr lang="en-US" altLang="zh-CN" sz="1867" dirty="0"/>
              <a:t> &amp; t) { </a:t>
            </a:r>
            <a:r>
              <a:rPr lang="en-US" altLang="zh-CN" sz="1867" dirty="0" err="1"/>
              <a:t>t.onoff</a:t>
            </a:r>
            <a:r>
              <a:rPr lang="en-US" altLang="zh-CN" sz="1867" dirty="0"/>
              <a:t>(); }</a:t>
            </a:r>
            <a:endParaRPr lang="zh-CN" altLang="zh-CN" sz="1867" dirty="0"/>
          </a:p>
          <a:p>
            <a:pPr marL="0" indent="0">
              <a:lnSpc>
                <a:spcPct val="150000"/>
              </a:lnSpc>
              <a:spcBef>
                <a:spcPts val="0"/>
              </a:spcBef>
              <a:buNone/>
            </a:pPr>
            <a:r>
              <a:rPr lang="en-US" altLang="zh-CN" sz="1867" dirty="0"/>
              <a:t>       void </a:t>
            </a:r>
            <a:r>
              <a:rPr lang="en-US" altLang="zh-CN" sz="1867" dirty="0" err="1"/>
              <a:t>chanup</a:t>
            </a:r>
            <a:r>
              <a:rPr lang="en-US" altLang="zh-CN" sz="1867" dirty="0"/>
              <a:t>(</a:t>
            </a:r>
            <a:r>
              <a:rPr lang="en-US" altLang="zh-CN" sz="1867" dirty="0" err="1"/>
              <a:t>Tv</a:t>
            </a:r>
            <a:r>
              <a:rPr lang="en-US" altLang="zh-CN" sz="1867" dirty="0"/>
              <a:t> &amp; t) {  </a:t>
            </a:r>
            <a:r>
              <a:rPr lang="en-US" altLang="zh-CN" sz="1867" dirty="0" err="1"/>
              <a:t>t.chanup</a:t>
            </a:r>
            <a:r>
              <a:rPr lang="en-US" altLang="zh-CN" sz="1867" dirty="0"/>
              <a:t>();  }</a:t>
            </a:r>
            <a:endParaRPr lang="zh-CN" altLang="zh-CN" sz="1867" dirty="0"/>
          </a:p>
          <a:p>
            <a:pPr marL="0" indent="0">
              <a:lnSpc>
                <a:spcPct val="150000"/>
              </a:lnSpc>
              <a:spcBef>
                <a:spcPts val="0"/>
              </a:spcBef>
              <a:buNone/>
            </a:pPr>
            <a:r>
              <a:rPr lang="en-US" altLang="zh-CN" sz="1867" dirty="0"/>
              <a:t>       void </a:t>
            </a:r>
            <a:r>
              <a:rPr lang="en-US" altLang="zh-CN" sz="1867" dirty="0" err="1"/>
              <a:t>chandown</a:t>
            </a:r>
            <a:r>
              <a:rPr lang="en-US" altLang="zh-CN" sz="1867" dirty="0"/>
              <a:t>(</a:t>
            </a:r>
            <a:r>
              <a:rPr lang="en-US" altLang="zh-CN" sz="1867" dirty="0" err="1"/>
              <a:t>Tv</a:t>
            </a:r>
            <a:r>
              <a:rPr lang="en-US" altLang="zh-CN" sz="1867" dirty="0"/>
              <a:t> &amp; t) {  </a:t>
            </a:r>
            <a:r>
              <a:rPr lang="en-US" altLang="zh-CN" sz="1867" dirty="0" err="1"/>
              <a:t>t.chandown</a:t>
            </a:r>
            <a:r>
              <a:rPr lang="en-US" altLang="zh-CN" sz="1867" dirty="0"/>
              <a:t>();  }</a:t>
            </a:r>
            <a:endParaRPr lang="zh-CN" altLang="zh-CN" sz="1867" dirty="0"/>
          </a:p>
          <a:p>
            <a:pPr marL="0" indent="0">
              <a:lnSpc>
                <a:spcPct val="150000"/>
              </a:lnSpc>
              <a:spcBef>
                <a:spcPts val="0"/>
              </a:spcBef>
              <a:buNone/>
            </a:pPr>
            <a:r>
              <a:rPr lang="en-US" altLang="zh-CN" sz="1867" dirty="0"/>
              <a:t>        void </a:t>
            </a:r>
            <a:r>
              <a:rPr lang="en-US" altLang="zh-CN" sz="1867" dirty="0" err="1"/>
              <a:t>set_chan</a:t>
            </a:r>
            <a:r>
              <a:rPr lang="en-US" altLang="zh-CN" sz="1867" dirty="0"/>
              <a:t>(</a:t>
            </a:r>
            <a:r>
              <a:rPr lang="en-US" altLang="zh-CN" sz="1867" dirty="0" err="1"/>
              <a:t>Tv</a:t>
            </a:r>
            <a:r>
              <a:rPr lang="en-US" altLang="zh-CN" sz="1867" dirty="0"/>
              <a:t> &amp; t, </a:t>
            </a:r>
            <a:r>
              <a:rPr lang="en-US" altLang="zh-CN" sz="1867" dirty="0" err="1"/>
              <a:t>int</a:t>
            </a:r>
            <a:r>
              <a:rPr lang="en-US" altLang="zh-CN" sz="1867" dirty="0"/>
              <a:t> c) {  </a:t>
            </a:r>
            <a:r>
              <a:rPr lang="en-US" altLang="zh-CN" sz="1867" dirty="0" err="1"/>
              <a:t>t.channel</a:t>
            </a:r>
            <a:r>
              <a:rPr lang="en-US" altLang="zh-CN" sz="1867" dirty="0"/>
              <a:t> = c;  }    // </a:t>
            </a:r>
            <a:r>
              <a:rPr lang="zh-CN" altLang="zh-CN" sz="1867" dirty="0"/>
              <a:t>设置频道</a:t>
            </a:r>
          </a:p>
          <a:p>
            <a:pPr marL="0" indent="0">
              <a:lnSpc>
                <a:spcPct val="150000"/>
              </a:lnSpc>
              <a:spcBef>
                <a:spcPts val="0"/>
              </a:spcBef>
              <a:buNone/>
            </a:pPr>
            <a:r>
              <a:rPr lang="en-US" altLang="zh-CN" sz="1867" dirty="0"/>
              <a:t>};</a:t>
            </a:r>
          </a:p>
        </p:txBody>
      </p:sp>
      <p:sp>
        <p:nvSpPr>
          <p:cNvPr id="2" name="对话气泡: 圆角矩形 1">
            <a:extLst>
              <a:ext uri="{FF2B5EF4-FFF2-40B4-BE49-F238E27FC236}">
                <a16:creationId xmlns:a16="http://schemas.microsoft.com/office/drawing/2014/main" id="{C37C7E1E-7365-42D9-8E84-2E76AD4434C6}"/>
              </a:ext>
            </a:extLst>
          </p:cNvPr>
          <p:cNvSpPr/>
          <p:nvPr/>
        </p:nvSpPr>
        <p:spPr>
          <a:xfrm flipH="1">
            <a:off x="3050810" y="1846085"/>
            <a:ext cx="1546748" cy="477187"/>
          </a:xfrm>
          <a:prstGeom prst="wedgeRoundRectCallout">
            <a:avLst>
              <a:gd name="adj1" fmla="val 72500"/>
              <a:gd name="adj2" fmla="val 1184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67" dirty="0" err="1">
                <a:latin typeface="微软雅黑" panose="020B0503020204020204" pitchFamily="34" charset="-122"/>
                <a:ea typeface="微软雅黑" panose="020B0503020204020204" pitchFamily="34" charset="-122"/>
              </a:rPr>
              <a:t>t.volup</a:t>
            </a:r>
            <a:r>
              <a:rPr lang="en-US" altLang="zh-CN" sz="1867" dirty="0">
                <a:latin typeface="微软雅黑" panose="020B0503020204020204" pitchFamily="34" charset="-122"/>
                <a:ea typeface="微软雅黑" panose="020B0503020204020204" pitchFamily="34" charset="-122"/>
              </a:rPr>
              <a:t>()</a:t>
            </a:r>
            <a:endParaRPr lang="zh-CN" altLang="en-US" sz="1867" dirty="0">
              <a:latin typeface="微软雅黑" panose="020B0503020204020204" pitchFamily="34" charset="-122"/>
              <a:ea typeface="微软雅黑" panose="020B0503020204020204"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2642" name="Rectangle 2"/>
          <p:cNvSpPr>
            <a:spLocks noGrp="1" noChangeArrowheads="1"/>
          </p:cNvSpPr>
          <p:nvPr>
            <p:ph type="title"/>
          </p:nvPr>
        </p:nvSpPr>
        <p:spPr/>
        <p:txBody>
          <a:bodyPr/>
          <a:lstStyle/>
          <a:p>
            <a:pPr>
              <a:defRPr/>
            </a:pPr>
            <a:r>
              <a:rPr lang="zh-CN" altLang="en-US" dirty="0"/>
              <a:t>友元类实例：电视机和遥控器的使用</a:t>
            </a:r>
          </a:p>
        </p:txBody>
      </p:sp>
      <p:sp>
        <p:nvSpPr>
          <p:cNvPr id="143363" name="Rectangle 3"/>
          <p:cNvSpPr>
            <a:spLocks noGrp="1" noChangeArrowheads="1"/>
          </p:cNvSpPr>
          <p:nvPr>
            <p:ph idx="4294967295"/>
          </p:nvPr>
        </p:nvSpPr>
        <p:spPr>
          <a:xfrm>
            <a:off x="730632" y="1113008"/>
            <a:ext cx="6648450" cy="5495925"/>
          </a:xfrm>
        </p:spPr>
        <p:txBody>
          <a:bodyPr>
            <a:normAutofit fontScale="92500" lnSpcReduction="20000"/>
          </a:bodyPr>
          <a:lstStyle/>
          <a:p>
            <a:pPr marL="0" indent="0">
              <a:buNone/>
            </a:pPr>
            <a:r>
              <a:rPr lang="en-US" altLang="zh-CN" sz="1867" dirty="0" err="1"/>
              <a:t>int</a:t>
            </a:r>
            <a:r>
              <a:rPr lang="en-US" altLang="zh-CN" sz="1867" dirty="0"/>
              <a:t> main()</a:t>
            </a:r>
            <a:endParaRPr lang="zh-CN" altLang="zh-CN" sz="1867" dirty="0"/>
          </a:p>
          <a:p>
            <a:pPr marL="0" indent="0">
              <a:buNone/>
            </a:pPr>
            <a:r>
              <a:rPr lang="en-US" altLang="zh-CN" sz="1867" dirty="0"/>
              <a:t>{</a:t>
            </a:r>
            <a:endParaRPr lang="zh-CN" altLang="zh-CN" sz="1867" dirty="0"/>
          </a:p>
          <a:p>
            <a:pPr marL="0" indent="0">
              <a:buNone/>
            </a:pPr>
            <a:r>
              <a:rPr lang="en-US" altLang="zh-CN" sz="1867" dirty="0"/>
              <a:t>     </a:t>
            </a:r>
            <a:r>
              <a:rPr lang="en-US" altLang="zh-CN" sz="1867" dirty="0" err="1"/>
              <a:t>Tv</a:t>
            </a:r>
            <a:r>
              <a:rPr lang="en-US" altLang="zh-CN" sz="1867" dirty="0"/>
              <a:t> tv1;</a:t>
            </a:r>
            <a:endParaRPr lang="zh-CN" altLang="zh-CN" sz="1867" dirty="0"/>
          </a:p>
          <a:p>
            <a:pPr marL="0" indent="0">
              <a:buNone/>
            </a:pPr>
            <a:r>
              <a:rPr lang="en-US" altLang="zh-CN" sz="1867" dirty="0"/>
              <a:t>     </a:t>
            </a:r>
            <a:r>
              <a:rPr lang="en-US" altLang="zh-CN" sz="1867" dirty="0" err="1"/>
              <a:t>cout</a:t>
            </a:r>
            <a:r>
              <a:rPr lang="en-US" altLang="zh-CN" sz="1867" dirty="0"/>
              <a:t> &lt;&lt; " tv1</a:t>
            </a:r>
            <a:r>
              <a:rPr lang="zh-CN" altLang="zh-CN" sz="1867" dirty="0"/>
              <a:t>的初始状态是</a:t>
            </a:r>
            <a:r>
              <a:rPr lang="en-US" altLang="zh-CN" sz="1867" dirty="0"/>
              <a:t>: \n"; </a:t>
            </a:r>
            <a:endParaRPr lang="zh-CN" altLang="zh-CN" sz="1867" dirty="0"/>
          </a:p>
          <a:p>
            <a:pPr marL="0" indent="0">
              <a:buNone/>
            </a:pPr>
            <a:r>
              <a:rPr lang="en-US" altLang="zh-CN" sz="1867" dirty="0"/>
              <a:t>     tv1.settings();   </a:t>
            </a:r>
            <a:endParaRPr lang="zh-CN" altLang="zh-CN" sz="1867" dirty="0"/>
          </a:p>
          <a:p>
            <a:pPr marL="0" indent="0">
              <a:buNone/>
            </a:pPr>
            <a:r>
              <a:rPr lang="en-US" altLang="zh-CN" sz="1867" dirty="0"/>
              <a:t>     tv1.onoff();    </a:t>
            </a:r>
            <a:endParaRPr lang="zh-CN" altLang="zh-CN" sz="1867" dirty="0"/>
          </a:p>
          <a:p>
            <a:pPr marL="0" indent="0">
              <a:buNone/>
            </a:pPr>
            <a:r>
              <a:rPr lang="en-US" altLang="zh-CN" sz="1867" dirty="0"/>
              <a:t>     tv1.chanup();</a:t>
            </a:r>
            <a:endParaRPr lang="zh-CN" altLang="zh-CN" sz="1867" dirty="0"/>
          </a:p>
          <a:p>
            <a:pPr marL="0" indent="0">
              <a:buNone/>
            </a:pPr>
            <a:r>
              <a:rPr lang="en-US" altLang="zh-CN" sz="1867" dirty="0"/>
              <a:t>    </a:t>
            </a:r>
            <a:r>
              <a:rPr lang="en-US" altLang="zh-CN" sz="1867" dirty="0" err="1"/>
              <a:t>cout</a:t>
            </a:r>
            <a:r>
              <a:rPr lang="en-US" altLang="zh-CN" sz="1867" dirty="0"/>
              <a:t> &lt;&lt; "\n  </a:t>
            </a:r>
            <a:r>
              <a:rPr lang="zh-CN" altLang="zh-CN" sz="1867" dirty="0"/>
              <a:t>调整设置后</a:t>
            </a:r>
            <a:r>
              <a:rPr lang="en-US" altLang="zh-CN" sz="1867" dirty="0"/>
              <a:t>tv1</a:t>
            </a:r>
            <a:r>
              <a:rPr lang="zh-CN" altLang="zh-CN" sz="1867" dirty="0"/>
              <a:t>的状态是</a:t>
            </a:r>
            <a:r>
              <a:rPr lang="en-US" altLang="zh-CN" sz="1867" dirty="0"/>
              <a:t>:\n";</a:t>
            </a:r>
            <a:endParaRPr lang="zh-CN" altLang="zh-CN" sz="1867" dirty="0"/>
          </a:p>
          <a:p>
            <a:pPr marL="0" indent="0">
              <a:buNone/>
            </a:pPr>
            <a:r>
              <a:rPr lang="en-US" altLang="zh-CN" sz="1867" dirty="0"/>
              <a:t>    tv1.settings();</a:t>
            </a:r>
            <a:endParaRPr lang="zh-CN" altLang="zh-CN" sz="1867" dirty="0"/>
          </a:p>
          <a:p>
            <a:pPr marL="0" indent="0">
              <a:buNone/>
            </a:pPr>
            <a:r>
              <a:rPr lang="en-US" altLang="zh-CN" sz="1867" dirty="0"/>
              <a:t>    Remote </a:t>
            </a:r>
            <a:r>
              <a:rPr lang="en-US" altLang="zh-CN" sz="1867" dirty="0" err="1"/>
              <a:t>remote</a:t>
            </a:r>
            <a:r>
              <a:rPr lang="en-US" altLang="zh-CN" sz="1867" dirty="0"/>
              <a:t>; </a:t>
            </a:r>
            <a:endParaRPr lang="zh-CN" altLang="zh-CN" sz="1867" dirty="0"/>
          </a:p>
          <a:p>
            <a:pPr marL="0" indent="0">
              <a:buNone/>
            </a:pPr>
            <a:r>
              <a:rPr lang="en-US" altLang="zh-CN" sz="1867" dirty="0"/>
              <a:t>   </a:t>
            </a:r>
            <a:r>
              <a:rPr lang="en-US" altLang="zh-CN" sz="1867" dirty="0" err="1"/>
              <a:t>remote.set_chan</a:t>
            </a:r>
            <a:r>
              <a:rPr lang="en-US" altLang="zh-CN" sz="1867" dirty="0"/>
              <a:t>(tv1, 10);    </a:t>
            </a:r>
            <a:endParaRPr lang="zh-CN" altLang="zh-CN" sz="1867" dirty="0"/>
          </a:p>
          <a:p>
            <a:pPr marL="0" indent="0">
              <a:buNone/>
            </a:pPr>
            <a:r>
              <a:rPr lang="en-US" altLang="zh-CN" sz="1867" dirty="0"/>
              <a:t>    </a:t>
            </a:r>
            <a:r>
              <a:rPr lang="en-US" altLang="zh-CN" sz="1867" dirty="0" err="1"/>
              <a:t>remote.volup</a:t>
            </a:r>
            <a:r>
              <a:rPr lang="en-US" altLang="zh-CN" sz="1867" dirty="0"/>
              <a:t>(tv1);</a:t>
            </a:r>
            <a:endParaRPr lang="zh-CN" altLang="zh-CN" sz="1867" dirty="0"/>
          </a:p>
          <a:p>
            <a:pPr marL="0" indent="0">
              <a:buNone/>
            </a:pPr>
            <a:r>
              <a:rPr lang="en-US" altLang="zh-CN" sz="1867" dirty="0"/>
              <a:t>    </a:t>
            </a:r>
            <a:r>
              <a:rPr lang="en-US" altLang="zh-CN" sz="1867" dirty="0" err="1"/>
              <a:t>cout</a:t>
            </a:r>
            <a:r>
              <a:rPr lang="en-US" altLang="zh-CN" sz="1867" dirty="0"/>
              <a:t> &lt;&lt; "\n  </a:t>
            </a:r>
            <a:r>
              <a:rPr lang="zh-CN" altLang="zh-CN" sz="1867" dirty="0"/>
              <a:t>用遥控器调整后</a:t>
            </a:r>
            <a:r>
              <a:rPr lang="en-US" altLang="zh-CN" sz="1867" dirty="0"/>
              <a:t>tv1</a:t>
            </a:r>
            <a:r>
              <a:rPr lang="zh-CN" altLang="zh-CN" sz="1867" dirty="0"/>
              <a:t>的状态是</a:t>
            </a:r>
            <a:r>
              <a:rPr lang="en-US" altLang="zh-CN" sz="1867" dirty="0"/>
              <a:t>:\n";</a:t>
            </a:r>
            <a:endParaRPr lang="zh-CN" altLang="zh-CN" sz="1867" dirty="0"/>
          </a:p>
          <a:p>
            <a:pPr marL="0" indent="0">
              <a:buNone/>
            </a:pPr>
            <a:r>
              <a:rPr lang="en-US" altLang="zh-CN" sz="1867" dirty="0"/>
              <a:t>    tv1.settings();</a:t>
            </a:r>
            <a:endParaRPr lang="zh-CN" altLang="zh-CN" sz="1867" dirty="0"/>
          </a:p>
          <a:p>
            <a:pPr marL="0" indent="0">
              <a:buNone/>
            </a:pPr>
            <a:r>
              <a:rPr lang="en-US" altLang="zh-CN" sz="1867" dirty="0"/>
              <a:t>     </a:t>
            </a:r>
            <a:endParaRPr lang="zh-CN" altLang="zh-CN" sz="1867" dirty="0"/>
          </a:p>
          <a:p>
            <a:pPr marL="0" indent="0">
              <a:buNone/>
            </a:pPr>
            <a:r>
              <a:rPr lang="en-US" altLang="zh-CN" sz="1867" dirty="0"/>
              <a:t>    return 0; </a:t>
            </a:r>
            <a:endParaRPr lang="zh-CN" altLang="zh-CN" sz="1867" dirty="0"/>
          </a:p>
          <a:p>
            <a:pPr marL="0" indent="0">
              <a:buNone/>
            </a:pPr>
            <a:r>
              <a:rPr lang="en-US" altLang="zh-CN" sz="1867" dirty="0"/>
              <a:t>} </a:t>
            </a:r>
            <a:endParaRPr lang="zh-CN" altLang="zh-CN" sz="1867" dirty="0"/>
          </a:p>
        </p:txBody>
      </p:sp>
      <p:sp>
        <p:nvSpPr>
          <p:cNvPr id="588801" name="Rectangle 1"/>
          <p:cNvSpPr>
            <a:spLocks noChangeArrowheads="1"/>
          </p:cNvSpPr>
          <p:nvPr/>
        </p:nvSpPr>
        <p:spPr bwMode="auto">
          <a:xfrm>
            <a:off x="7900457" y="1676080"/>
            <a:ext cx="3560911" cy="391966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pPr indent="270927" defTabSz="1219170" fontAlgn="base">
              <a:spcBef>
                <a:spcPts val="800"/>
              </a:spcBef>
              <a:spcAft>
                <a:spcPct val="0"/>
              </a:spcAft>
            </a:pPr>
            <a:r>
              <a:rPr lang="en-US" altLang="zh-CN" sz="1867" dirty="0">
                <a:latin typeface="微软雅黑" pitchFamily="34" charset="-122"/>
                <a:ea typeface="微软雅黑" pitchFamily="34" charset="-122"/>
                <a:cs typeface="Times New Roman" pitchFamily="18" charset="0"/>
              </a:rPr>
              <a:t>tv1</a:t>
            </a:r>
            <a:r>
              <a:rPr lang="zh-CN" altLang="en-US" sz="1867" dirty="0">
                <a:latin typeface="微软雅黑" pitchFamily="34" charset="-122"/>
                <a:ea typeface="微软雅黑" pitchFamily="34" charset="-122"/>
                <a:cs typeface="Times New Roman" pitchFamily="18" charset="0"/>
              </a:rPr>
              <a:t>的初始状态是</a:t>
            </a:r>
            <a:r>
              <a:rPr lang="en-US" altLang="zh-CN" sz="1867" dirty="0">
                <a:latin typeface="微软雅黑" pitchFamily="34" charset="-122"/>
                <a:ea typeface="微软雅黑" pitchFamily="34" charset="-122"/>
                <a:cs typeface="Courier New" pitchFamily="49" charset="0"/>
              </a:rPr>
              <a:t>:</a:t>
            </a:r>
            <a:endParaRPr lang="en-US" altLang="zh-CN" sz="1867" dirty="0">
              <a:latin typeface="微软雅黑" pitchFamily="34" charset="-122"/>
              <a:ea typeface="微软雅黑" pitchFamily="34" charset="-122"/>
              <a:cs typeface="宋体" pitchFamily="2" charset="-122"/>
            </a:endParaRPr>
          </a:p>
          <a:p>
            <a:pPr indent="270927" defTabSz="1219170" eaLnBrk="0" fontAlgn="base" hangingPunct="0">
              <a:spcBef>
                <a:spcPts val="800"/>
              </a:spcBef>
              <a:spcAft>
                <a:spcPct val="0"/>
              </a:spcAft>
            </a:pPr>
            <a:r>
              <a:rPr lang="zh-CN" altLang="en-US" sz="1867" dirty="0">
                <a:latin typeface="微软雅黑" pitchFamily="34" charset="-122"/>
                <a:ea typeface="微软雅黑" pitchFamily="34" charset="-122"/>
                <a:cs typeface="Times New Roman" pitchFamily="18" charset="0"/>
              </a:rPr>
              <a:t>电视机是</a:t>
            </a:r>
            <a:r>
              <a:rPr lang="en-US" altLang="zh-CN" sz="1867" dirty="0">
                <a:latin typeface="微软雅黑" pitchFamily="34" charset="-122"/>
                <a:ea typeface="微软雅黑" pitchFamily="34" charset="-122"/>
                <a:cs typeface="Courier New" pitchFamily="49" charset="0"/>
              </a:rPr>
              <a:t>:Off</a:t>
            </a:r>
            <a:endParaRPr lang="en-US" altLang="zh-CN" sz="1867" dirty="0">
              <a:latin typeface="微软雅黑" pitchFamily="34" charset="-122"/>
              <a:ea typeface="微软雅黑" pitchFamily="34" charset="-122"/>
              <a:cs typeface="宋体" pitchFamily="2" charset="-122"/>
            </a:endParaRPr>
          </a:p>
          <a:p>
            <a:pPr indent="270927" defTabSz="1219170" eaLnBrk="0" fontAlgn="base" hangingPunct="0">
              <a:spcBef>
                <a:spcPts val="800"/>
              </a:spcBef>
              <a:spcAft>
                <a:spcPct val="0"/>
              </a:spcAft>
            </a:pPr>
            <a:r>
              <a:rPr lang="zh-CN" altLang="en-US" sz="1867" dirty="0">
                <a:latin typeface="微软雅黑" pitchFamily="34" charset="-122"/>
                <a:ea typeface="微软雅黑" pitchFamily="34" charset="-122"/>
                <a:cs typeface="Times New Roman" pitchFamily="18" charset="0"/>
              </a:rPr>
              <a:t>调整设置后</a:t>
            </a:r>
            <a:r>
              <a:rPr lang="en-US" altLang="zh-CN" sz="1867" dirty="0">
                <a:latin typeface="微软雅黑" pitchFamily="34" charset="-122"/>
                <a:ea typeface="微软雅黑" pitchFamily="34" charset="-122"/>
                <a:cs typeface="Times New Roman" pitchFamily="18" charset="0"/>
              </a:rPr>
              <a:t>tv1</a:t>
            </a:r>
            <a:r>
              <a:rPr lang="zh-CN" altLang="en-US" sz="1867" dirty="0">
                <a:latin typeface="微软雅黑" pitchFamily="34" charset="-122"/>
                <a:ea typeface="微软雅黑" pitchFamily="34" charset="-122"/>
                <a:cs typeface="Times New Roman" pitchFamily="18" charset="0"/>
              </a:rPr>
              <a:t>的状态是</a:t>
            </a:r>
            <a:r>
              <a:rPr lang="en-US" altLang="zh-CN" sz="1867" dirty="0">
                <a:latin typeface="微软雅黑" pitchFamily="34" charset="-122"/>
                <a:ea typeface="微软雅黑" pitchFamily="34" charset="-122"/>
                <a:cs typeface="Courier New" pitchFamily="49" charset="0"/>
              </a:rPr>
              <a:t>:</a:t>
            </a:r>
            <a:endParaRPr lang="en-US" altLang="zh-CN" sz="1867" dirty="0">
              <a:latin typeface="微软雅黑" pitchFamily="34" charset="-122"/>
              <a:ea typeface="微软雅黑" pitchFamily="34" charset="-122"/>
              <a:cs typeface="宋体" pitchFamily="2" charset="-122"/>
            </a:endParaRPr>
          </a:p>
          <a:p>
            <a:pPr indent="270927" defTabSz="1219170" eaLnBrk="0" fontAlgn="base" hangingPunct="0">
              <a:spcBef>
                <a:spcPts val="800"/>
              </a:spcBef>
              <a:spcAft>
                <a:spcPct val="0"/>
              </a:spcAft>
            </a:pPr>
            <a:r>
              <a:rPr lang="zh-CN" altLang="en-US" sz="1867" dirty="0">
                <a:latin typeface="微软雅黑" pitchFamily="34" charset="-122"/>
                <a:ea typeface="微软雅黑" pitchFamily="34" charset="-122"/>
                <a:cs typeface="Times New Roman" pitchFamily="18" charset="0"/>
              </a:rPr>
              <a:t>电视机是</a:t>
            </a:r>
            <a:r>
              <a:rPr lang="en-US" altLang="zh-CN" sz="1867" dirty="0">
                <a:latin typeface="微软雅黑" pitchFamily="34" charset="-122"/>
                <a:ea typeface="微软雅黑" pitchFamily="34" charset="-122"/>
                <a:cs typeface="Courier New" pitchFamily="49" charset="0"/>
              </a:rPr>
              <a:t>:On</a:t>
            </a:r>
            <a:endParaRPr lang="en-US" altLang="zh-CN" sz="1867" dirty="0">
              <a:latin typeface="微软雅黑" pitchFamily="34" charset="-122"/>
              <a:ea typeface="微软雅黑" pitchFamily="34" charset="-122"/>
              <a:cs typeface="宋体" pitchFamily="2" charset="-122"/>
            </a:endParaRPr>
          </a:p>
          <a:p>
            <a:pPr indent="270927" defTabSz="1219170" eaLnBrk="0" fontAlgn="base" hangingPunct="0">
              <a:spcBef>
                <a:spcPts val="800"/>
              </a:spcBef>
              <a:spcAft>
                <a:spcPct val="0"/>
              </a:spcAft>
            </a:pPr>
            <a:r>
              <a:rPr lang="zh-CN" altLang="en-US" sz="1867" dirty="0">
                <a:latin typeface="微软雅黑" pitchFamily="34" charset="-122"/>
                <a:ea typeface="微软雅黑" pitchFamily="34" charset="-122"/>
                <a:cs typeface="Times New Roman" pitchFamily="18" charset="0"/>
              </a:rPr>
              <a:t>音量</a:t>
            </a:r>
            <a:r>
              <a:rPr lang="zh-CN" altLang="en-US" sz="1867" dirty="0">
                <a:latin typeface="微软雅黑" pitchFamily="34" charset="-122"/>
                <a:ea typeface="微软雅黑" pitchFamily="34" charset="-122"/>
                <a:cs typeface="Courier New" pitchFamily="49" charset="0"/>
              </a:rPr>
              <a:t> </a:t>
            </a:r>
            <a:r>
              <a:rPr lang="en-US" altLang="zh-CN" sz="1867" dirty="0">
                <a:latin typeface="微软雅黑" pitchFamily="34" charset="-122"/>
                <a:ea typeface="微软雅黑" pitchFamily="34" charset="-122"/>
                <a:cs typeface="Courier New" pitchFamily="49" charset="0"/>
              </a:rPr>
              <a:t>= 5</a:t>
            </a:r>
            <a:endParaRPr lang="en-US" altLang="zh-CN" sz="1867" dirty="0">
              <a:latin typeface="微软雅黑" pitchFamily="34" charset="-122"/>
              <a:ea typeface="微软雅黑" pitchFamily="34" charset="-122"/>
              <a:cs typeface="宋体" pitchFamily="2" charset="-122"/>
            </a:endParaRPr>
          </a:p>
          <a:p>
            <a:pPr indent="270927" defTabSz="1219170" eaLnBrk="0" fontAlgn="base" hangingPunct="0">
              <a:spcBef>
                <a:spcPts val="800"/>
              </a:spcBef>
              <a:spcAft>
                <a:spcPct val="0"/>
              </a:spcAft>
            </a:pPr>
            <a:r>
              <a:rPr lang="zh-CN" altLang="en-US" sz="1867" dirty="0">
                <a:latin typeface="微软雅黑" pitchFamily="34" charset="-122"/>
                <a:ea typeface="微软雅黑" pitchFamily="34" charset="-122"/>
                <a:cs typeface="Times New Roman" pitchFamily="18" charset="0"/>
              </a:rPr>
              <a:t>频道</a:t>
            </a:r>
            <a:r>
              <a:rPr lang="zh-CN" altLang="en-US" sz="1867" dirty="0">
                <a:latin typeface="微软雅黑" pitchFamily="34" charset="-122"/>
                <a:ea typeface="微软雅黑" pitchFamily="34" charset="-122"/>
                <a:cs typeface="Courier New" pitchFamily="49" charset="0"/>
              </a:rPr>
              <a:t> </a:t>
            </a:r>
            <a:r>
              <a:rPr lang="en-US" altLang="zh-CN" sz="1867" dirty="0">
                <a:latin typeface="微软雅黑" pitchFamily="34" charset="-122"/>
                <a:ea typeface="微软雅黑" pitchFamily="34" charset="-122"/>
                <a:cs typeface="Courier New" pitchFamily="49" charset="0"/>
              </a:rPr>
              <a:t>= 3</a:t>
            </a:r>
            <a:endParaRPr lang="en-US" altLang="zh-CN" sz="1867" dirty="0">
              <a:latin typeface="微软雅黑" pitchFamily="34" charset="-122"/>
              <a:ea typeface="微软雅黑" pitchFamily="34" charset="-122"/>
              <a:cs typeface="宋体" pitchFamily="2" charset="-122"/>
            </a:endParaRPr>
          </a:p>
          <a:p>
            <a:pPr indent="270927" defTabSz="1219170" eaLnBrk="0" fontAlgn="base" hangingPunct="0">
              <a:spcBef>
                <a:spcPts val="800"/>
              </a:spcBef>
              <a:spcAft>
                <a:spcPct val="0"/>
              </a:spcAft>
            </a:pPr>
            <a:r>
              <a:rPr lang="zh-CN" altLang="en-US" sz="1867" dirty="0">
                <a:latin typeface="微软雅黑" pitchFamily="34" charset="-122"/>
                <a:ea typeface="微软雅黑" pitchFamily="34" charset="-122"/>
                <a:cs typeface="Times New Roman" pitchFamily="18" charset="0"/>
              </a:rPr>
              <a:t>用遥控器调整后</a:t>
            </a:r>
            <a:r>
              <a:rPr lang="en-US" altLang="zh-CN" sz="1867" dirty="0">
                <a:latin typeface="微软雅黑" pitchFamily="34" charset="-122"/>
                <a:ea typeface="微软雅黑" pitchFamily="34" charset="-122"/>
                <a:cs typeface="Times New Roman" pitchFamily="18" charset="0"/>
              </a:rPr>
              <a:t>tv1</a:t>
            </a:r>
            <a:r>
              <a:rPr lang="zh-CN" altLang="en-US" sz="1867" dirty="0">
                <a:latin typeface="微软雅黑" pitchFamily="34" charset="-122"/>
                <a:ea typeface="微软雅黑" pitchFamily="34" charset="-122"/>
                <a:cs typeface="Times New Roman" pitchFamily="18" charset="0"/>
              </a:rPr>
              <a:t>的状态是</a:t>
            </a:r>
            <a:r>
              <a:rPr lang="en-US" altLang="zh-CN" sz="1867" dirty="0">
                <a:latin typeface="微软雅黑" pitchFamily="34" charset="-122"/>
                <a:ea typeface="微软雅黑" pitchFamily="34" charset="-122"/>
                <a:cs typeface="Courier New" pitchFamily="49" charset="0"/>
              </a:rPr>
              <a:t>:</a:t>
            </a:r>
            <a:endParaRPr lang="en-US" altLang="zh-CN" sz="1867" dirty="0">
              <a:latin typeface="微软雅黑" pitchFamily="34" charset="-122"/>
              <a:ea typeface="微软雅黑" pitchFamily="34" charset="-122"/>
              <a:cs typeface="宋体" pitchFamily="2" charset="-122"/>
            </a:endParaRPr>
          </a:p>
          <a:p>
            <a:pPr indent="270927" defTabSz="1219170" eaLnBrk="0" fontAlgn="base" hangingPunct="0">
              <a:spcBef>
                <a:spcPts val="800"/>
              </a:spcBef>
              <a:spcAft>
                <a:spcPct val="0"/>
              </a:spcAft>
            </a:pPr>
            <a:r>
              <a:rPr lang="zh-CN" altLang="en-US" sz="1867" dirty="0">
                <a:latin typeface="微软雅黑" pitchFamily="34" charset="-122"/>
                <a:ea typeface="微软雅黑" pitchFamily="34" charset="-122"/>
                <a:cs typeface="Times New Roman" pitchFamily="18" charset="0"/>
              </a:rPr>
              <a:t>电视机是</a:t>
            </a:r>
            <a:r>
              <a:rPr lang="en-US" altLang="zh-CN" sz="1867" dirty="0">
                <a:latin typeface="微软雅黑" pitchFamily="34" charset="-122"/>
                <a:ea typeface="微软雅黑" pitchFamily="34" charset="-122"/>
                <a:cs typeface="Courier New" pitchFamily="49" charset="0"/>
              </a:rPr>
              <a:t>:On</a:t>
            </a:r>
            <a:endParaRPr lang="en-US" altLang="zh-CN" sz="1867" dirty="0">
              <a:latin typeface="微软雅黑" pitchFamily="34" charset="-122"/>
              <a:ea typeface="微软雅黑" pitchFamily="34" charset="-122"/>
              <a:cs typeface="宋体" pitchFamily="2" charset="-122"/>
            </a:endParaRPr>
          </a:p>
          <a:p>
            <a:pPr indent="270927" defTabSz="1219170" eaLnBrk="0" fontAlgn="base" hangingPunct="0">
              <a:spcBef>
                <a:spcPts val="800"/>
              </a:spcBef>
              <a:spcAft>
                <a:spcPct val="0"/>
              </a:spcAft>
            </a:pPr>
            <a:r>
              <a:rPr lang="zh-CN" altLang="en-US" sz="1867" dirty="0">
                <a:latin typeface="微软雅黑" pitchFamily="34" charset="-122"/>
                <a:ea typeface="微软雅黑" pitchFamily="34" charset="-122"/>
                <a:cs typeface="Times New Roman" pitchFamily="18" charset="0"/>
              </a:rPr>
              <a:t>音量</a:t>
            </a:r>
            <a:r>
              <a:rPr lang="zh-CN" altLang="en-US" sz="1867" dirty="0">
                <a:latin typeface="微软雅黑" pitchFamily="34" charset="-122"/>
                <a:ea typeface="微软雅黑" pitchFamily="34" charset="-122"/>
                <a:cs typeface="Courier New" pitchFamily="49" charset="0"/>
              </a:rPr>
              <a:t> </a:t>
            </a:r>
            <a:r>
              <a:rPr lang="en-US" altLang="zh-CN" sz="1867" dirty="0">
                <a:latin typeface="微软雅黑" pitchFamily="34" charset="-122"/>
                <a:ea typeface="微软雅黑" pitchFamily="34" charset="-122"/>
                <a:cs typeface="Courier New" pitchFamily="49" charset="0"/>
              </a:rPr>
              <a:t>= 6</a:t>
            </a:r>
            <a:endParaRPr lang="en-US" altLang="zh-CN" sz="1867" dirty="0">
              <a:latin typeface="微软雅黑" pitchFamily="34" charset="-122"/>
              <a:ea typeface="微软雅黑" pitchFamily="34" charset="-122"/>
              <a:cs typeface="宋体" pitchFamily="2" charset="-122"/>
            </a:endParaRPr>
          </a:p>
          <a:p>
            <a:pPr indent="270927" defTabSz="1219170" eaLnBrk="0" fontAlgn="base" hangingPunct="0">
              <a:spcBef>
                <a:spcPts val="800"/>
              </a:spcBef>
              <a:spcAft>
                <a:spcPct val="0"/>
              </a:spcAft>
            </a:pPr>
            <a:r>
              <a:rPr lang="zh-CN" altLang="en-US" sz="1867" dirty="0">
                <a:latin typeface="微软雅黑" pitchFamily="34" charset="-122"/>
                <a:ea typeface="微软雅黑" pitchFamily="34" charset="-122"/>
                <a:cs typeface="Times New Roman" pitchFamily="18" charset="0"/>
              </a:rPr>
              <a:t>频道</a:t>
            </a:r>
            <a:r>
              <a:rPr lang="zh-CN" altLang="en-US" sz="1867" dirty="0">
                <a:latin typeface="微软雅黑" pitchFamily="34" charset="-122"/>
                <a:ea typeface="微软雅黑" pitchFamily="34" charset="-122"/>
                <a:cs typeface="Courier New" pitchFamily="49" charset="0"/>
              </a:rPr>
              <a:t> </a:t>
            </a:r>
            <a:r>
              <a:rPr lang="en-US" altLang="zh-CN" sz="1867" dirty="0">
                <a:latin typeface="微软雅黑" pitchFamily="34" charset="-122"/>
                <a:ea typeface="微软雅黑" pitchFamily="34" charset="-122"/>
                <a:cs typeface="Courier New" pitchFamily="49" charset="0"/>
              </a:rPr>
              <a:t>= 10</a:t>
            </a:r>
            <a:endParaRPr lang="en-US" altLang="zh-CN" sz="1867" dirty="0">
              <a:latin typeface="微软雅黑" pitchFamily="34" charset="-122"/>
              <a:ea typeface="微软雅黑" pitchFamily="34" charset="-122"/>
              <a:cs typeface="宋体" pitchFamily="2"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8801"/>
                                        </p:tgtEl>
                                        <p:attrNameLst>
                                          <p:attrName>style.visibility</p:attrName>
                                        </p:attrNameLst>
                                      </p:cBhvr>
                                      <p:to>
                                        <p:strVal val="visible"/>
                                      </p:to>
                                    </p:set>
                                    <p:animEffect transition="in" filter="blinds(horizontal)">
                                      <p:cBhvr>
                                        <p:cTn id="7" dur="500"/>
                                        <p:tgtEl>
                                          <p:spTgt spid="5888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01"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5714" name="Rectangle 2"/>
          <p:cNvSpPr>
            <a:spLocks noGrp="1" noChangeArrowheads="1"/>
          </p:cNvSpPr>
          <p:nvPr>
            <p:ph type="title"/>
          </p:nvPr>
        </p:nvSpPr>
        <p:spPr/>
        <p:txBody>
          <a:bodyPr/>
          <a:lstStyle/>
          <a:p>
            <a:pPr eaLnBrk="1" hangingPunct="1">
              <a:defRPr/>
            </a:pPr>
            <a:r>
              <a:rPr lang="zh-CN" altLang="en-US" dirty="0"/>
              <a:t>友元声明说明</a:t>
            </a:r>
          </a:p>
        </p:txBody>
      </p:sp>
      <p:sp>
        <p:nvSpPr>
          <p:cNvPr id="144387" name="Rectangle 3"/>
          <p:cNvSpPr>
            <a:spLocks noGrp="1" noChangeArrowheads="1"/>
          </p:cNvSpPr>
          <p:nvPr>
            <p:ph idx="4294967295"/>
          </p:nvPr>
        </p:nvSpPr>
        <p:spPr>
          <a:xfrm>
            <a:off x="643467" y="1458384"/>
            <a:ext cx="9956800" cy="1847850"/>
          </a:xfrm>
        </p:spPr>
        <p:txBody>
          <a:bodyPr>
            <a:normAutofit fontScale="92500" lnSpcReduction="10000"/>
          </a:bodyPr>
          <a:lstStyle/>
          <a:p>
            <a:pPr marL="0" indent="0">
              <a:lnSpc>
                <a:spcPct val="150000"/>
              </a:lnSpc>
              <a:buNone/>
            </a:pPr>
            <a:r>
              <a:rPr lang="zh-CN" altLang="en-US" dirty="0">
                <a:solidFill>
                  <a:srgbClr val="C00000"/>
                </a:solidFill>
              </a:rPr>
              <a:t>友元关系可以写在类定义中的任何地方</a:t>
            </a:r>
          </a:p>
          <a:p>
            <a:pPr marL="0" indent="0">
              <a:lnSpc>
                <a:spcPct val="150000"/>
              </a:lnSpc>
              <a:buNone/>
            </a:pPr>
            <a:r>
              <a:rPr lang="zh-CN" altLang="en-US" dirty="0">
                <a:solidFill>
                  <a:srgbClr val="C00000"/>
                </a:solidFill>
              </a:rPr>
              <a:t>但一个较好的程序设计的习惯是将所有的友元关系的声明放在最前面的位置，并且不要在他的前面添加任何访问控制说明</a:t>
            </a:r>
          </a:p>
        </p:txBody>
      </p:sp>
    </p:spTree>
  </p:cSld>
  <p:clrMapOvr>
    <a:masterClrMapping/>
  </p:clrMapOvr>
  <p:transition spd="med">
    <p:fad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076880-862C-2FF4-C18D-DB33223E639D}"/>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A611335D-7073-98E4-74DA-50EE6D53F5A2}"/>
              </a:ext>
            </a:extLst>
          </p:cNvPr>
          <p:cNvSpPr>
            <a:spLocks noGrp="1"/>
          </p:cNvSpPr>
          <p:nvPr>
            <p:ph type="title"/>
          </p:nvPr>
        </p:nvSpPr>
        <p:spPr/>
        <p:txBody>
          <a:bodyPr/>
          <a:lstStyle/>
          <a:p>
            <a:r>
              <a:rPr lang="zh-CN" altLang="en-US" sz="3600" dirty="0"/>
              <a:t>运算符重载</a:t>
            </a:r>
          </a:p>
        </p:txBody>
      </p:sp>
      <p:sp>
        <p:nvSpPr>
          <p:cNvPr id="3" name="文本占位符 2">
            <a:extLst>
              <a:ext uri="{FF2B5EF4-FFF2-40B4-BE49-F238E27FC236}">
                <a16:creationId xmlns:a16="http://schemas.microsoft.com/office/drawing/2014/main" id="{F49CB5B7-B3A0-388F-C895-BDBFA268BB12}"/>
              </a:ext>
            </a:extLst>
          </p:cNvPr>
          <p:cNvSpPr>
            <a:spLocks noGrp="1"/>
          </p:cNvSpPr>
          <p:nvPr>
            <p:ph type="body" idx="1"/>
          </p:nvPr>
        </p:nvSpPr>
        <p:spPr/>
        <p:txBody>
          <a:bodyPr/>
          <a:lstStyle/>
          <a:p>
            <a:pPr algn="r"/>
            <a:r>
              <a:rPr lang="en-US" altLang="zh-CN" sz="3200" dirty="0">
                <a:solidFill>
                  <a:srgbClr val="C00000"/>
                </a:solidFill>
              </a:rPr>
              <a:t>C++</a:t>
            </a:r>
            <a:r>
              <a:rPr lang="zh-CN" altLang="en-US" sz="3200" dirty="0">
                <a:solidFill>
                  <a:srgbClr val="C00000"/>
                </a:solidFill>
              </a:rPr>
              <a:t>面向对象设计方法</a:t>
            </a:r>
          </a:p>
        </p:txBody>
      </p:sp>
    </p:spTree>
    <p:extLst>
      <p:ext uri="{BB962C8B-B14F-4D97-AF65-F5344CB8AC3E}">
        <p14:creationId xmlns:p14="http://schemas.microsoft.com/office/powerpoint/2010/main" val="76844716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4930" name="Rectangle 2"/>
          <p:cNvSpPr>
            <a:spLocks noGrp="1" noChangeArrowheads="1"/>
          </p:cNvSpPr>
          <p:nvPr>
            <p:ph type="title"/>
          </p:nvPr>
        </p:nvSpPr>
        <p:spPr/>
        <p:txBody>
          <a:bodyPr/>
          <a:lstStyle/>
          <a:p>
            <a:pPr eaLnBrk="1" hangingPunct="1">
              <a:defRPr/>
            </a:pPr>
            <a:r>
              <a:rPr lang="zh-CN" altLang="en-US" dirty="0"/>
              <a:t>什么是运算符重载</a:t>
            </a:r>
          </a:p>
        </p:txBody>
      </p:sp>
      <p:sp>
        <p:nvSpPr>
          <p:cNvPr id="136195" name="Rectangle 3"/>
          <p:cNvSpPr>
            <a:spLocks noGrp="1" noChangeArrowheads="1"/>
          </p:cNvSpPr>
          <p:nvPr>
            <p:ph idx="4294967295"/>
          </p:nvPr>
        </p:nvSpPr>
        <p:spPr>
          <a:xfrm>
            <a:off x="708028" y="1388322"/>
            <a:ext cx="9956800" cy="1733550"/>
          </a:xfrm>
        </p:spPr>
        <p:txBody>
          <a:bodyPr>
            <a:noAutofit/>
          </a:bodyPr>
          <a:lstStyle/>
          <a:p>
            <a:pPr marL="0" indent="0" eaLnBrk="1" hangingPunct="1">
              <a:buNone/>
              <a:defRPr/>
            </a:pPr>
            <a:r>
              <a:rPr lang="zh-CN" altLang="en-US" sz="2400" b="1" dirty="0"/>
              <a:t>使系统内置的运算符可以用于类类型</a:t>
            </a:r>
          </a:p>
          <a:p>
            <a:pPr marL="0" indent="0">
              <a:lnSpc>
                <a:spcPct val="105000"/>
              </a:lnSpc>
              <a:spcBef>
                <a:spcPts val="800"/>
              </a:spcBef>
              <a:buNone/>
              <a:defRPr/>
            </a:pPr>
            <a:r>
              <a:rPr lang="zh-CN" altLang="en-US" sz="2400" dirty="0"/>
              <a:t>例如：类</a:t>
            </a:r>
            <a:r>
              <a:rPr lang="en-US" altLang="zh-CN" sz="2400" dirty="0"/>
              <a:t>A</a:t>
            </a:r>
            <a:r>
              <a:rPr lang="zh-CN" altLang="en-US" sz="2400" dirty="0"/>
              <a:t>的对象</a:t>
            </a:r>
            <a:r>
              <a:rPr lang="en-US" altLang="zh-CN" sz="2400" dirty="0"/>
              <a:t>a1</a:t>
            </a:r>
            <a:r>
              <a:rPr lang="zh-CN" altLang="en-US" sz="2400" dirty="0"/>
              <a:t>、</a:t>
            </a:r>
            <a:r>
              <a:rPr lang="en-US" altLang="zh-CN" sz="2400" dirty="0"/>
              <a:t>a2</a:t>
            </a:r>
            <a:r>
              <a:rPr lang="zh-CN" altLang="en-US" sz="2400" dirty="0"/>
              <a:t>、</a:t>
            </a:r>
            <a:r>
              <a:rPr lang="en-US" altLang="zh-CN" sz="2400" dirty="0"/>
              <a:t>a3</a:t>
            </a:r>
            <a:r>
              <a:rPr lang="zh-CN" altLang="en-US" sz="2400" dirty="0"/>
              <a:t>，可以执行</a:t>
            </a:r>
          </a:p>
          <a:p>
            <a:pPr marL="0" indent="0" eaLnBrk="1" hangingPunct="1">
              <a:lnSpc>
                <a:spcPct val="105000"/>
              </a:lnSpc>
              <a:buNone/>
              <a:defRPr/>
            </a:pPr>
            <a:r>
              <a:rPr lang="zh-CN" altLang="en-US" sz="2400" dirty="0"/>
              <a:t>                  </a:t>
            </a:r>
            <a:r>
              <a:rPr lang="en-US" altLang="zh-CN" sz="2400" dirty="0"/>
              <a:t>a3 = a1 + a2</a:t>
            </a:r>
            <a:r>
              <a:rPr lang="zh-CN" altLang="en-US" sz="2400" dirty="0"/>
              <a:t>；</a:t>
            </a:r>
            <a:endParaRPr lang="en-US" altLang="zh-CN" sz="2400" dirty="0"/>
          </a:p>
          <a:p>
            <a:pPr marL="0" indent="0" algn="just" eaLnBrk="1" hangingPunct="1">
              <a:lnSpc>
                <a:spcPct val="105000"/>
              </a:lnSpc>
              <a:buNone/>
              <a:defRPr/>
            </a:pPr>
            <a:r>
              <a:rPr lang="zh-CN" altLang="en-US" sz="2400" dirty="0"/>
              <a:t>     </a:t>
            </a:r>
          </a:p>
        </p:txBody>
      </p:sp>
      <p:sp>
        <p:nvSpPr>
          <p:cNvPr id="4" name="矩形 3"/>
          <p:cNvSpPr/>
          <p:nvPr/>
        </p:nvSpPr>
        <p:spPr>
          <a:xfrm>
            <a:off x="708028" y="3365712"/>
            <a:ext cx="6096000" cy="2346283"/>
          </a:xfrm>
          <a:prstGeom prst="rect">
            <a:avLst/>
          </a:prstGeom>
        </p:spPr>
        <p:txBody>
          <a:bodyPr>
            <a:spAutoFit/>
          </a:bodyPr>
          <a:lstStyle/>
          <a:p>
            <a:pPr eaLnBrk="1" hangingPunct="1">
              <a:lnSpc>
                <a:spcPct val="150000"/>
              </a:lnSpc>
            </a:pPr>
            <a:r>
              <a:rPr lang="zh-CN" altLang="en-US" sz="2000" b="1" dirty="0">
                <a:latin typeface="+mn-ea"/>
              </a:rPr>
              <a:t>运算符重载的限制</a:t>
            </a:r>
            <a:endParaRPr lang="en-US" altLang="zh-CN" sz="2000" b="1" dirty="0">
              <a:latin typeface="+mn-ea"/>
            </a:endParaRPr>
          </a:p>
          <a:p>
            <a:pPr eaLnBrk="1" hangingPunct="1">
              <a:lnSpc>
                <a:spcPct val="150000"/>
              </a:lnSpc>
            </a:pPr>
            <a:r>
              <a:rPr lang="zh-CN" altLang="en-US" sz="2000" dirty="0">
                <a:solidFill>
                  <a:srgbClr val="C00000"/>
                </a:solidFill>
                <a:latin typeface="+mn-ea"/>
              </a:rPr>
              <a:t>不是所有的运算符都能重载</a:t>
            </a:r>
          </a:p>
          <a:p>
            <a:pPr eaLnBrk="1" hangingPunct="1">
              <a:lnSpc>
                <a:spcPct val="150000"/>
              </a:lnSpc>
            </a:pPr>
            <a:r>
              <a:rPr lang="zh-CN" altLang="en-US" sz="2000" dirty="0">
                <a:solidFill>
                  <a:srgbClr val="C00000"/>
                </a:solidFill>
                <a:latin typeface="+mn-ea"/>
              </a:rPr>
              <a:t>重载不能改变运算符的优先级和结合性</a:t>
            </a:r>
          </a:p>
          <a:p>
            <a:pPr eaLnBrk="1" hangingPunct="1">
              <a:lnSpc>
                <a:spcPct val="150000"/>
              </a:lnSpc>
            </a:pPr>
            <a:r>
              <a:rPr lang="zh-CN" altLang="en-US" sz="2000" dirty="0">
                <a:solidFill>
                  <a:srgbClr val="C00000"/>
                </a:solidFill>
                <a:latin typeface="+mn-ea"/>
              </a:rPr>
              <a:t>重载不能改变运算符的操作数个数</a:t>
            </a:r>
          </a:p>
          <a:p>
            <a:pPr eaLnBrk="1" hangingPunct="1">
              <a:lnSpc>
                <a:spcPct val="150000"/>
              </a:lnSpc>
            </a:pPr>
            <a:r>
              <a:rPr lang="zh-CN" altLang="en-US" sz="2000" dirty="0">
                <a:solidFill>
                  <a:srgbClr val="C00000"/>
                </a:solidFill>
                <a:latin typeface="+mn-ea"/>
              </a:rPr>
              <a:t>不能创建新的运算符</a:t>
            </a:r>
          </a:p>
        </p:txBody>
      </p:sp>
    </p:spTree>
  </p:cSld>
  <p:clrMapOvr>
    <a:masterClrMapping/>
  </p:clrMapOvr>
  <p:transition spd="med">
    <p:fade/>
  </p:transition>
</p:sld>
</file>

<file path=ppt/theme/theme1.xml><?xml version="1.0" encoding="utf-8"?>
<a:theme xmlns:a="http://schemas.openxmlformats.org/drawingml/2006/main" name="1_Office 主题​​">
  <a:themeElements>
    <a:clrScheme name="自定义 34">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12190</TotalTime>
  <Words>34517</Words>
  <Application>Microsoft Office PowerPoint</Application>
  <PresentationFormat>宽屏</PresentationFormat>
  <Paragraphs>4969</Paragraphs>
  <Slides>370</Slides>
  <Notes>55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370</vt:i4>
      </vt:variant>
    </vt:vector>
  </HeadingPairs>
  <TitlesOfParts>
    <vt:vector size="383" baseType="lpstr">
      <vt:lpstr>Courier</vt:lpstr>
      <vt:lpstr>方正舒体</vt:lpstr>
      <vt:lpstr>黑体</vt:lpstr>
      <vt:lpstr>宋体</vt:lpstr>
      <vt:lpstr>微软雅黑</vt:lpstr>
      <vt:lpstr>幼圆</vt:lpstr>
      <vt:lpstr>字魂36号-正文宋楷</vt:lpstr>
      <vt:lpstr>Arial</vt:lpstr>
      <vt:lpstr>Century Gothic</vt:lpstr>
      <vt:lpstr>Courier New</vt:lpstr>
      <vt:lpstr>Times New Roman</vt:lpstr>
      <vt:lpstr>Wingdings</vt:lpstr>
      <vt:lpstr>1_Office 主题​​</vt:lpstr>
      <vt:lpstr>C++面向对象设计方法</vt:lpstr>
      <vt:lpstr>为什么要面向对象</vt:lpstr>
      <vt:lpstr>抽象过程</vt:lpstr>
      <vt:lpstr>从过程化到面向对象</vt:lpstr>
      <vt:lpstr>对象与变量</vt:lpstr>
      <vt:lpstr>面向对象的程序设计 </vt:lpstr>
      <vt:lpstr>过程化vs面向对象</vt:lpstr>
      <vt:lpstr>面向对象程序设计</vt:lpstr>
      <vt:lpstr>面向对象的程序设计的特点 </vt:lpstr>
      <vt:lpstr>面向对象的程序设计的特点</vt:lpstr>
      <vt:lpstr>面向对象程序设计</vt:lpstr>
      <vt:lpstr>库和类 </vt:lpstr>
      <vt:lpstr>库的设计</vt:lpstr>
      <vt:lpstr>DoubleArray库的头文件</vt:lpstr>
      <vt:lpstr>Array库的实现文件</vt:lpstr>
      <vt:lpstr>Array库的实现文件</vt:lpstr>
      <vt:lpstr>Array库的应用</vt:lpstr>
      <vt:lpstr>Array库的问题</vt:lpstr>
      <vt:lpstr>DoubleArray库的改进</vt:lpstr>
      <vt:lpstr>改进后的DoubleArray库的头文件</vt:lpstr>
      <vt:lpstr>改进后的Array库的实现文件</vt:lpstr>
      <vt:lpstr>改进后的Array库的应用</vt:lpstr>
      <vt:lpstr>将函数放入结构体的意义</vt:lpstr>
      <vt:lpstr>类与对象</vt:lpstr>
      <vt:lpstr>类定义的格式</vt:lpstr>
      <vt:lpstr>DoubleArray类的定义</vt:lpstr>
      <vt:lpstr>类设计</vt:lpstr>
      <vt:lpstr>接口和实现分开</vt:lpstr>
      <vt:lpstr>类定义实例—有理数类的设计</vt:lpstr>
      <vt:lpstr>PowerPoint 演示文稿</vt:lpstr>
      <vt:lpstr>有理数类的实现</vt:lpstr>
      <vt:lpstr>对象的定义</vt:lpstr>
      <vt:lpstr>  对象的使用</vt:lpstr>
      <vt:lpstr>有理数类的使用</vt:lpstr>
      <vt:lpstr>有理数类的使用</vt:lpstr>
      <vt:lpstr>对象赋值</vt:lpstr>
      <vt:lpstr>this指针 </vt:lpstr>
      <vt:lpstr>this指针 </vt:lpstr>
      <vt:lpstr>一个有趣的问题</vt:lpstr>
      <vt:lpstr>对象的构造与析构</vt:lpstr>
      <vt:lpstr>构造函数</vt:lpstr>
      <vt:lpstr>构造函数的定义及使用</vt:lpstr>
      <vt:lpstr>构造函数实例</vt:lpstr>
      <vt:lpstr>动态对象的初始化 </vt:lpstr>
      <vt:lpstr>构造函数的使用</vt:lpstr>
      <vt:lpstr>带缺省值的构造函数</vt:lpstr>
      <vt:lpstr>初始化列表</vt:lpstr>
      <vt:lpstr>为什么要使用初始化列表 </vt:lpstr>
      <vt:lpstr>委托构造</vt:lpstr>
      <vt:lpstr>委托构造</vt:lpstr>
      <vt:lpstr>拷贝构造函数</vt:lpstr>
      <vt:lpstr>自定义拷贝构造函数</vt:lpstr>
      <vt:lpstr>为什么需要自定义拷贝构造函数</vt:lpstr>
      <vt:lpstr>DoubleArray类的拷贝构造函数</vt:lpstr>
      <vt:lpstr>拷贝构造函数的应用场合</vt:lpstr>
      <vt:lpstr>对象定义时</vt:lpstr>
      <vt:lpstr>对象作为值传递参数</vt:lpstr>
      <vt:lpstr>对象作为返回值时 </vt:lpstr>
      <vt:lpstr>移动构造</vt:lpstr>
      <vt:lpstr>类内初始化</vt:lpstr>
      <vt:lpstr>析构函数</vt:lpstr>
      <vt:lpstr>有构造和析构函数的DoubleArray类</vt:lpstr>
      <vt:lpstr>DoubleArray类的使用</vt:lpstr>
      <vt:lpstr>对象的生命周期</vt:lpstr>
      <vt:lpstr>变量生命周期的验证CreateAndDestroy类定义</vt:lpstr>
      <vt:lpstr>用户程序</vt:lpstr>
      <vt:lpstr>CREATE…BE 5 con 6 con 7 con CREATE…END 7 de 5 de CREATE…BE 5 con 7 con CREATE…END 7 de 5 de 6 de</vt:lpstr>
      <vt:lpstr>特殊成员</vt:lpstr>
      <vt:lpstr>const对象</vt:lpstr>
      <vt:lpstr>const成员函数</vt:lpstr>
      <vt:lpstr>常量数据成员</vt:lpstr>
      <vt:lpstr>const数据成员的初始化</vt:lpstr>
      <vt:lpstr>常量数据成员缺省值</vt:lpstr>
      <vt:lpstr>静态数据成员</vt:lpstr>
      <vt:lpstr>静态数据成员</vt:lpstr>
      <vt:lpstr>静态数据成员的定义</vt:lpstr>
      <vt:lpstr>静态数据成员的使用</vt:lpstr>
      <vt:lpstr>静态成员函数</vt:lpstr>
      <vt:lpstr>静态成员函数使用</vt:lpstr>
      <vt:lpstr>静态成员实例</vt:lpstr>
      <vt:lpstr>类定义</vt:lpstr>
      <vt:lpstr>StaticSample的应用</vt:lpstr>
      <vt:lpstr>静态常量数据成员</vt:lpstr>
      <vt:lpstr>静态常量成员实例</vt:lpstr>
      <vt:lpstr>友元</vt:lpstr>
      <vt:lpstr>友元</vt:lpstr>
      <vt:lpstr>友元特点</vt:lpstr>
      <vt:lpstr>友元函数</vt:lpstr>
      <vt:lpstr>友元函数实例</vt:lpstr>
      <vt:lpstr>友元成员</vt:lpstr>
      <vt:lpstr>类声明</vt:lpstr>
      <vt:lpstr>友元类</vt:lpstr>
      <vt:lpstr>友元类实例：电视机和遥控器</vt:lpstr>
      <vt:lpstr>友元类实例：电视机和遥控器</vt:lpstr>
      <vt:lpstr>友元类实例：电视机和遥控器</vt:lpstr>
      <vt:lpstr>友元类实例：电视机和遥控器的使用</vt:lpstr>
      <vt:lpstr>友元声明说明</vt:lpstr>
      <vt:lpstr>运算符重载</vt:lpstr>
      <vt:lpstr>什么是运算符重载</vt:lpstr>
      <vt:lpstr>运算符重载的方法</vt:lpstr>
      <vt:lpstr>函数原型 </vt:lpstr>
      <vt:lpstr>重载实例</vt:lpstr>
      <vt:lpstr>方案一：重载成成员函数</vt:lpstr>
      <vt:lpstr>成员函数的实现</vt:lpstr>
      <vt:lpstr>方案二：重载成友员函数</vt:lpstr>
      <vt:lpstr>函数的实现</vt:lpstr>
      <vt:lpstr>重载后有理数类的使用</vt:lpstr>
      <vt:lpstr>全局函数 vs成员函数</vt:lpstr>
      <vt:lpstr>几个特殊的运算符重载</vt:lpstr>
      <vt:lpstr>赋值运算符重载</vt:lpstr>
      <vt:lpstr>赋值运算符“=”的原型</vt:lpstr>
      <vt:lpstr>DoubleArray类的赋值运算符重载函数</vt:lpstr>
      <vt:lpstr>赋值运算符重载和拷贝构造函数</vt:lpstr>
      <vt:lpstr>移动赋值</vt:lpstr>
      <vt:lpstr>下标运算符重载</vt:lpstr>
      <vt:lpstr>DoubleArray类的[ ]重载</vt:lpstr>
      <vt:lpstr>DoubleArray类的使用</vt:lpstr>
      <vt:lpstr>函数调用运算符</vt:lpstr>
      <vt:lpstr>函数调用运算符重载</vt:lpstr>
      <vt:lpstr>函数调用运算符重载实例</vt:lpstr>
      <vt:lpstr>函数调用运算符重载实例</vt:lpstr>
      <vt:lpstr>++和 -- 重载</vt:lpstr>
      <vt:lpstr>“++”和“--”重载    cont.</vt:lpstr>
      <vt:lpstr>++、--重载实例</vt:lpstr>
      <vt:lpstr>++、--重载实例</vt:lpstr>
      <vt:lpstr>类的使用</vt:lpstr>
      <vt:lpstr>输入输出运算符重载</vt:lpstr>
      <vt:lpstr>输出重载函数</vt:lpstr>
      <vt:lpstr>输入重载函数的原型</vt:lpstr>
      <vt:lpstr>重载函数的原型设计考虑</vt:lpstr>
      <vt:lpstr>值返回时的优化</vt:lpstr>
      <vt:lpstr>自定义类型转换运算符</vt:lpstr>
      <vt:lpstr>类型转换函数</vt:lpstr>
      <vt:lpstr>Rational类到double的转换</vt:lpstr>
      <vt:lpstr>C++11的扩展--禁止自动类型转换</vt:lpstr>
      <vt:lpstr>经过运算符重载后的Rational类</vt:lpstr>
      <vt:lpstr>Rational类的使用</vt:lpstr>
      <vt:lpstr>经过运算符重载后的DoubleArray类 — 头文件</vt:lpstr>
      <vt:lpstr>DoubleArray.cpp</vt:lpstr>
      <vt:lpstr>operator=</vt:lpstr>
      <vt:lpstr>operator[]</vt:lpstr>
      <vt:lpstr>operator&lt;&lt;</vt:lpstr>
      <vt:lpstr>operator&gt;&gt;</vt:lpstr>
      <vt:lpstr>operator==</vt:lpstr>
      <vt:lpstr>operator()</vt:lpstr>
      <vt:lpstr>Main函数</vt:lpstr>
      <vt:lpstr>执行结果</vt:lpstr>
      <vt:lpstr>小结 </vt:lpstr>
      <vt:lpstr>组合</vt:lpstr>
      <vt:lpstr>组合实例</vt:lpstr>
      <vt:lpstr>类定义</vt:lpstr>
      <vt:lpstr>成员函数的实现</vt:lpstr>
      <vt:lpstr>复数类的使用</vt:lpstr>
      <vt:lpstr>继承的概念</vt:lpstr>
      <vt:lpstr>继承的意义</vt:lpstr>
      <vt:lpstr>派生类的定义</vt:lpstr>
      <vt:lpstr>派生实例</vt:lpstr>
      <vt:lpstr>公有继承  vs   私有继承</vt:lpstr>
      <vt:lpstr>保护成员和保护派生</vt:lpstr>
      <vt:lpstr>派生类对象的构造和析构 </vt:lpstr>
      <vt:lpstr>派生类构造函数</vt:lpstr>
      <vt:lpstr>派生类构造析构实例</vt:lpstr>
      <vt:lpstr> people类的定义与实现</vt:lpstr>
      <vt:lpstr>Student类的定义与实现</vt:lpstr>
      <vt:lpstr>People类和Student类的使用</vt:lpstr>
      <vt:lpstr>重定义基类的函数 </vt:lpstr>
      <vt:lpstr>重定义基类的函数 </vt:lpstr>
      <vt:lpstr>普通账户类定义</vt:lpstr>
      <vt:lpstr>普通账户类成员函数的实现</vt:lpstr>
      <vt:lpstr>VIP账户类定义</vt:lpstr>
      <vt:lpstr>VIP账户类定义</vt:lpstr>
      <vt:lpstr>VIP账户类成员函数的实现</vt:lpstr>
      <vt:lpstr>调用基类的同名函数</vt:lpstr>
      <vt:lpstr>VIP账户类成员函数的实现</vt:lpstr>
      <vt:lpstr>巧用保护成员</vt:lpstr>
      <vt:lpstr>巧用保护成员</vt:lpstr>
      <vt:lpstr>实例：派生类对象的赋值</vt:lpstr>
      <vt:lpstr>People和Student类</vt:lpstr>
      <vt:lpstr>People类和Student类的赋值重载</vt:lpstr>
      <vt:lpstr>派生类作为基类</vt:lpstr>
      <vt:lpstr>实例</vt:lpstr>
      <vt:lpstr>派生类对象到基类对象转换</vt:lpstr>
      <vt:lpstr>将派生类对象赋给基类对象</vt:lpstr>
      <vt:lpstr>基类指针指向派生类对象</vt:lpstr>
      <vt:lpstr>基类的对象引用派生类的对象</vt:lpstr>
      <vt:lpstr>注意</vt:lpstr>
      <vt:lpstr>多态性</vt:lpstr>
      <vt:lpstr>虚函数</vt:lpstr>
      <vt:lpstr>虚函数实例</vt:lpstr>
      <vt:lpstr>使用虚函数的注意事项 </vt:lpstr>
      <vt:lpstr>例</vt:lpstr>
      <vt:lpstr>显示覆盖override</vt:lpstr>
      <vt:lpstr>不允许覆盖final</vt:lpstr>
      <vt:lpstr>多态性实例：账户类和VIP账户类</vt:lpstr>
      <vt:lpstr>利用多态性显示各类账户信息以及取款</vt:lpstr>
      <vt:lpstr>利用多态性显示各类账户信息以及取款</vt:lpstr>
      <vt:lpstr>利用多态性扩充软件功能：新增一个儿童账户</vt:lpstr>
      <vt:lpstr>儿童账户成员函数的实现</vt:lpstr>
      <vt:lpstr>创建账户函数</vt:lpstr>
      <vt:lpstr>利用多态性显示各类账户信息以及取款</vt:lpstr>
      <vt:lpstr>执行结果</vt:lpstr>
      <vt:lpstr>dynamic_cast</vt:lpstr>
      <vt:lpstr>dynamic_cast</vt:lpstr>
      <vt:lpstr>PowerPoint 演示文稿</vt:lpstr>
      <vt:lpstr>PowerPoint 演示文稿</vt:lpstr>
      <vt:lpstr>使用注意</vt:lpstr>
      <vt:lpstr>虚析构函数</vt:lpstr>
      <vt:lpstr>虚析构函数的继承性</vt:lpstr>
      <vt:lpstr>纯虚函数</vt:lpstr>
      <vt:lpstr>抽象类</vt:lpstr>
      <vt:lpstr>抽象类的意义</vt:lpstr>
      <vt:lpstr>抽象类实例</vt:lpstr>
      <vt:lpstr>本章小结</vt:lpstr>
      <vt:lpstr>类模板</vt:lpstr>
      <vt:lpstr>类模板实例</vt:lpstr>
      <vt:lpstr>类模板的成员函数的定义 </vt:lpstr>
      <vt:lpstr> Array的成员函数的实现 </vt:lpstr>
      <vt:lpstr> Array的成员函数的实现 </vt:lpstr>
      <vt:lpstr>类模板的实例化 </vt:lpstr>
      <vt:lpstr>模板类的对象的使用</vt:lpstr>
      <vt:lpstr>模板的编译</vt:lpstr>
      <vt:lpstr>显式实例化</vt:lpstr>
      <vt:lpstr>非类型形参</vt:lpstr>
      <vt:lpstr>非类型形参实例</vt:lpstr>
      <vt:lpstr>类模板的定义</vt:lpstr>
      <vt:lpstr>非类型参数注意事项</vt:lpstr>
      <vt:lpstr>参数的默认值</vt:lpstr>
      <vt:lpstr>类模板的特化</vt:lpstr>
      <vt:lpstr>特化版的定义</vt:lpstr>
      <vt:lpstr>类模板的友元</vt:lpstr>
      <vt:lpstr>普通友元 </vt:lpstr>
      <vt:lpstr>类模板或函数模板实例</vt:lpstr>
      <vt:lpstr>约束友元</vt:lpstr>
      <vt:lpstr>约束友元实例：友元函数</vt:lpstr>
      <vt:lpstr>重载函数模板的实现</vt:lpstr>
      <vt:lpstr>增加了输出重载的类模板Array</vt:lpstr>
      <vt:lpstr>约束友元实例：友元类</vt:lpstr>
      <vt:lpstr>类模板node的定义 </vt:lpstr>
      <vt:lpstr>linkList的定义 </vt:lpstr>
      <vt:lpstr>类模板linkList成员函数的实现 </vt:lpstr>
      <vt:lpstr>类模板linkList成员函数的实现 </vt:lpstr>
      <vt:lpstr>类模板linkList成员函数的实现 </vt:lpstr>
      <vt:lpstr> linkList类模板中的输出运算符重载函数的实现</vt:lpstr>
      <vt:lpstr>链表类的使用</vt:lpstr>
      <vt:lpstr>链表类的另一种实现</vt:lpstr>
      <vt:lpstr>非约束友元</vt:lpstr>
      <vt:lpstr>非约束友元</vt:lpstr>
      <vt:lpstr>类模板的多功能性</vt:lpstr>
      <vt:lpstr>类模板作为基类 </vt:lpstr>
      <vt:lpstr>类模板继承实例</vt:lpstr>
      <vt:lpstr>栈的类模板的定义 </vt:lpstr>
      <vt:lpstr>类模板stack的使用</vt:lpstr>
      <vt:lpstr>作为另一个类模板的成员</vt:lpstr>
      <vt:lpstr>作为类模板的参数</vt:lpstr>
      <vt:lpstr>递归使用模板</vt:lpstr>
      <vt:lpstr>智能指针</vt:lpstr>
      <vt:lpstr>智能指针</vt:lpstr>
      <vt:lpstr>智能指针使用示例</vt:lpstr>
      <vt:lpstr>3种智能指针的区别</vt:lpstr>
      <vt:lpstr>3种智能指针区别示例 – auto_ptr</vt:lpstr>
      <vt:lpstr>3种智能指针区别示例 – shared_ptr</vt:lpstr>
      <vt:lpstr>3种智能指针区别示例 – unique_ptr</vt:lpstr>
      <vt:lpstr>小结 </vt:lpstr>
      <vt:lpstr>流与标准库</vt:lpstr>
      <vt:lpstr>流与标准库</vt:lpstr>
      <vt:lpstr>类的继承关系</vt:lpstr>
      <vt:lpstr>输入输出缓冲</vt:lpstr>
      <vt:lpstr>以控制台输入输出为例</vt:lpstr>
      <vt:lpstr>输出缓冲区的刷新</vt:lpstr>
      <vt:lpstr>基于控制台的I/O</vt:lpstr>
      <vt:lpstr>设置整型数的基数</vt:lpstr>
      <vt:lpstr>hex、oct、dec和setbase</vt:lpstr>
      <vt:lpstr>设置浮点数精度</vt:lpstr>
      <vt:lpstr>设置浮点数精度</vt:lpstr>
      <vt:lpstr>设置小数点后的位数</vt:lpstr>
      <vt:lpstr>设置域宽</vt:lpstr>
      <vt:lpstr>设置域宽</vt:lpstr>
      <vt:lpstr>设置域宽</vt:lpstr>
      <vt:lpstr>其他流操纵符</vt:lpstr>
      <vt:lpstr>用户自定义的流操纵算子</vt:lpstr>
      <vt:lpstr>用户自定义的流操纵算子</vt:lpstr>
      <vt:lpstr>文件的概念</vt:lpstr>
      <vt:lpstr>外存与内存</vt:lpstr>
      <vt:lpstr>外存储器的访问</vt:lpstr>
      <vt:lpstr>基于文件的 I/O</vt:lpstr>
      <vt:lpstr>流式文件</vt:lpstr>
      <vt:lpstr>ASCII文件和二进制文件</vt:lpstr>
      <vt:lpstr>文件访问过程</vt:lpstr>
      <vt:lpstr>定义一个流对象</vt:lpstr>
      <vt:lpstr>打开文件</vt:lpstr>
      <vt:lpstr>打开文件示例</vt:lpstr>
      <vt:lpstr>文件关闭</vt:lpstr>
      <vt:lpstr>基于文件的I/O</vt:lpstr>
      <vt:lpstr>文件的顺序读写</vt:lpstr>
      <vt:lpstr>ASCII文件的顺序访问</vt:lpstr>
      <vt:lpstr> ASCII文件访问实例</vt:lpstr>
      <vt:lpstr> ASCII文件访问实例</vt:lpstr>
      <vt:lpstr>包含各种类型数据的ASCII文件操作 </vt:lpstr>
      <vt:lpstr>读ASCII文件</vt:lpstr>
      <vt:lpstr>二进制文件的读写</vt:lpstr>
      <vt:lpstr>二进制文件访问实例</vt:lpstr>
      <vt:lpstr>二进制文件的顺序读写</vt:lpstr>
      <vt:lpstr>二进制文件的顺序读写</vt:lpstr>
      <vt:lpstr>基于文件的I/O</vt:lpstr>
      <vt:lpstr>文件随机访问</vt:lpstr>
      <vt:lpstr>文件定位指针的操作</vt:lpstr>
      <vt:lpstr>seekg和seekp </vt:lpstr>
      <vt:lpstr>ASCII文件的随机读写实例</vt:lpstr>
      <vt:lpstr>二进制文件的随机读写</vt:lpstr>
      <vt:lpstr>PowerPoint 演示文稿</vt:lpstr>
      <vt:lpstr>基于文件的I/O</vt:lpstr>
      <vt:lpstr>实例：图书馆的书目管理系统</vt:lpstr>
      <vt:lpstr>文件设计</vt:lpstr>
      <vt:lpstr>book类设计</vt:lpstr>
      <vt:lpstr>book类设计</vt:lpstr>
      <vt:lpstr>系统分解</vt:lpstr>
      <vt:lpstr>Main函数</vt:lpstr>
      <vt:lpstr>Initialize的实现</vt:lpstr>
      <vt:lpstr>addBook的实现</vt:lpstr>
      <vt:lpstr>borrowBook</vt:lpstr>
      <vt:lpstr>returnBook</vt:lpstr>
      <vt:lpstr>displayBook</vt:lpstr>
      <vt:lpstr>小结 </vt:lpstr>
      <vt:lpstr>第15章   异常处理</vt:lpstr>
      <vt:lpstr>不具备异常处理能力的程序</vt:lpstr>
      <vt:lpstr>什么是异常</vt:lpstr>
      <vt:lpstr>传统的异常处理</vt:lpstr>
      <vt:lpstr>第15章   异常处理</vt:lpstr>
      <vt:lpstr>面向对象中的异常处理</vt:lpstr>
      <vt:lpstr>C++异常处理特性</vt:lpstr>
      <vt:lpstr>异常处理机制</vt:lpstr>
      <vt:lpstr>异常抛出</vt:lpstr>
      <vt:lpstr>异常抛出实例 – 异常类定义</vt:lpstr>
      <vt:lpstr>异常抛出实例 – 异常抛出</vt:lpstr>
      <vt:lpstr>异常捕获</vt:lpstr>
      <vt:lpstr>catch捕获异常</vt:lpstr>
      <vt:lpstr>异常示例一</vt:lpstr>
      <vt:lpstr>异常实例二</vt:lpstr>
      <vt:lpstr>带异常处理的解一元二次方程</vt:lpstr>
      <vt:lpstr>第15章   异常处理</vt:lpstr>
      <vt:lpstr>异常规格说明</vt:lpstr>
      <vt:lpstr>异常规格说明示例</vt:lpstr>
      <vt:lpstr>C++11的改进</vt:lpstr>
      <vt:lpstr>小结</vt:lpstr>
      <vt:lpstr>第16章   容器和迭代器</vt:lpstr>
      <vt:lpstr>容器</vt:lpstr>
      <vt:lpstr>迭代器</vt:lpstr>
      <vt:lpstr>迭代器</vt:lpstr>
      <vt:lpstr>迭代器的优点</vt:lpstr>
      <vt:lpstr>顺序容器设计要求</vt:lpstr>
      <vt:lpstr>第16章   容器和迭代器</vt:lpstr>
      <vt:lpstr>基于数组的顺序容器的设计</vt:lpstr>
      <vt:lpstr>类定义</vt:lpstr>
      <vt:lpstr>类定义</vt:lpstr>
      <vt:lpstr>doubleSpace</vt:lpstr>
      <vt:lpstr>insert</vt:lpstr>
      <vt:lpstr>erase</vt:lpstr>
      <vt:lpstr>应用</vt:lpstr>
      <vt:lpstr>应用</vt:lpstr>
      <vt:lpstr>第16章   容器和迭代器</vt:lpstr>
      <vt:lpstr>链接实现的容器和迭代器实例</vt:lpstr>
      <vt:lpstr>设计考虑</vt:lpstr>
      <vt:lpstr>容器类定义</vt:lpstr>
      <vt:lpstr>类定义</vt:lpstr>
      <vt:lpstr>类定义</vt:lpstr>
      <vt:lpstr>类定义</vt:lpstr>
      <vt:lpstr>类定义</vt:lpstr>
      <vt:lpstr>应用</vt:lpstr>
      <vt:lpstr>应用</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lee</dc:creator>
  <cp:lastModifiedBy>lee</cp:lastModifiedBy>
  <cp:revision>187</cp:revision>
  <dcterms:created xsi:type="dcterms:W3CDTF">2021-09-01T08:07:47Z</dcterms:created>
  <dcterms:modified xsi:type="dcterms:W3CDTF">2024-11-05T05:11:17Z</dcterms:modified>
</cp:coreProperties>
</file>