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63" autoAdjust="0"/>
    <p:restoredTop sz="94660"/>
  </p:normalViewPr>
  <p:slideViewPr>
    <p:cSldViewPr snapToGrid="0">
      <p:cViewPr varScale="1">
        <p:scale>
          <a:sx n="72" d="100"/>
          <a:sy n="72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05D1-CAAF-49AB-813B-EF84FE1C0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8EC01-D66F-4916-971E-654729EC1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818CB-1822-44E8-AB0F-B5765DE7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D1A4-5BEC-4749-AB97-29B131FFCF3E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447F1-B9F2-4F6D-8518-2CF2A817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59AA-F4C6-4AE4-8587-9572FCC1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5281-1507-4F8A-B6E8-7047F55C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9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D687-1D48-4D1E-B22A-94F692FE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C9034-7E9D-4DF8-B098-1D292DD1F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7ED18-7B68-49D7-9F81-95F44511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D1A4-5BEC-4749-AB97-29B131FFCF3E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28FEA-49E3-42C4-A6E3-870D131C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F241D-FE0A-4113-816F-C8F6E8BF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5281-1507-4F8A-B6E8-7047F55C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0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F1063-58A2-42F8-9C3C-662D69E74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44BB7-D96E-4ED7-9FE3-2EE0D13A4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F677E-B74C-4134-BECD-4EFDE5DB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D1A4-5BEC-4749-AB97-29B131FFCF3E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CC4A5-5C07-4020-BB95-FEA283E7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3108-FE2A-4BB1-9EEC-0B20B460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5281-1507-4F8A-B6E8-7047F55C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20FA-07AE-41D8-A904-5E1CED18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5A439-51DE-45C1-B7BC-D50CCD4D9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EBC28-BD2D-4F01-9A7D-041824EB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D1A4-5BEC-4749-AB97-29B131FFCF3E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9F1A-CAF1-4907-8AF0-3A766F5E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3D135-E802-46DD-B2B5-3405972A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5281-1507-4F8A-B6E8-7047F55C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5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8E8B1-9170-4A60-8AFE-FCD88C59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3678E-46D9-4E68-99DF-10840B752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CB199-80F2-47A0-B6CC-EE0E303E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D1A4-5BEC-4749-AB97-29B131FFCF3E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38071-4D09-46A1-AA54-565CB3DC7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72A0F-B0EA-4CC8-8099-64AE670E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5281-1507-4F8A-B6E8-7047F55C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2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C6E3-23C1-460F-B04D-5A9458A81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D21F7-33F5-4020-B26E-751DBFCD0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62438-2AED-40A6-87B7-7381ABAFD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62A94-ABB7-400A-8390-F7E483D6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D1A4-5BEC-4749-AB97-29B131FFCF3E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3B1AA-20C2-4FB1-B37E-236513921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89202-867D-420C-BEE7-AAD61ED6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5281-1507-4F8A-B6E8-7047F55C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1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F402-01F7-4564-B9C7-868B80BA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BDEE4-818C-470F-B3B6-DC489A1B8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44AF2-87B9-4D67-81C5-560CB330C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1C945-DC85-4CF4-8CE9-A0E863CE5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998B3-2DE7-45B3-ACB2-A01E46F32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76A741-577A-42D2-B05E-C283BCB8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D1A4-5BEC-4749-AB97-29B131FFCF3E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92B04C-FD89-4D4B-9BA7-80366140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75BB4E-2706-458A-8839-34CF4E1C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5281-1507-4F8A-B6E8-7047F55C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0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C7D6E-70C9-4D14-AA4B-58D46F3E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D1CE5-2279-45AF-8C9A-4B4FBE0D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D1A4-5BEC-4749-AB97-29B131FFCF3E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E886F-0BF3-4B7F-B715-E6DA3CC1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7083D-2FB1-4571-BB90-E728CC4A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5281-1507-4F8A-B6E8-7047F55C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4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55692-7D64-418F-8C37-477AA2BE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D1A4-5BEC-4749-AB97-29B131FFCF3E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884728-EA95-48EE-A5EE-BC1AC7C9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FD1C6-8D72-4C86-98DE-189C6B28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5281-1507-4F8A-B6E8-7047F55C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7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9A242-BA71-44C8-88BE-A6CA93D92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801DA-4883-4D08-841E-407285114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E8C1D-AE13-42C8-9929-6C2E34C18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C43DE-FD8F-472F-BBBD-12C42F108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D1A4-5BEC-4749-AB97-29B131FFCF3E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A3D62-9D86-4BA8-8195-EF58E352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78CE6-1A47-4D11-B3DB-9FE55D89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5281-1507-4F8A-B6E8-7047F55C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4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9F3E-D9B9-46BB-A0C0-19072362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D2706-4FDB-4BE4-AA52-9872784AF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627C2-752C-45DE-8950-D07214044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89AE2-4C99-450F-82FD-70406180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D1A4-5BEC-4749-AB97-29B131FFCF3E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853B7-FF73-4929-A083-CFD1ACD3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65167-332D-454F-A1A2-A8C7F522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5281-1507-4F8A-B6E8-7047F55C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1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D3B51F-2C78-4083-AB4E-9CB85211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BCFDA-C78F-4FE2-98A0-42320199D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88F1E-0D8E-4389-8AC4-63239803A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ED1A4-5BEC-4749-AB97-29B131FFCF3E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9761E-D682-494B-8E82-49C5575E1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0610F-EBB9-4893-AEA8-41AD5E989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D5281-1507-4F8A-B6E8-7047F55C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9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1C548AA-7205-4C50-B4FC-8B6AFBFFF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" y="444137"/>
            <a:ext cx="11155680" cy="6113417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F570D-3318-4148-950B-FBBF2E27F639}"/>
              </a:ext>
            </a:extLst>
          </p:cNvPr>
          <p:cNvSpPr txBox="1"/>
          <p:nvPr/>
        </p:nvSpPr>
        <p:spPr>
          <a:xfrm>
            <a:off x="2257613" y="1293800"/>
            <a:ext cx="8260247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2800" b="1" dirty="0"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កម្មវិធីគណនាដើម្បីរកថ្ងៃនៃសប្តាហ៍   </a:t>
            </a:r>
            <a:r>
              <a:rPr lang="km-KH" sz="2800" dirty="0"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បានបង្កើតឡើងដោយបានប្រើប្រាស់ភាសា </a:t>
            </a:r>
            <a:r>
              <a:rPr lang="km-KH" sz="2800" dirty="0">
                <a:ea typeface="Battambang" panose="020B0606030804020204" pitchFamily="34" charset="0"/>
                <a:cs typeface="Battambang" panose="020B0606030804020204" pitchFamily="34" charset="0"/>
              </a:rPr>
              <a:t>​</a:t>
            </a:r>
            <a:r>
              <a:rPr lang="en-US" sz="2800" b="1" dirty="0">
                <a:solidFill>
                  <a:srgbClr val="C00000"/>
                </a:solidFill>
                <a:ea typeface="Battambang" panose="020B0606030804020204" pitchFamily="34" charset="0"/>
                <a:cs typeface="Battambang" panose="020B0606030804020204" pitchFamily="34" charset="0"/>
              </a:rPr>
              <a:t>python</a:t>
            </a:r>
            <a:r>
              <a:rPr lang="en-US" sz="2800" b="1" dirty="0">
                <a:solidFill>
                  <a:srgbClr val="C00000"/>
                </a:solidFill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(3.7.2)</a:t>
            </a:r>
            <a:r>
              <a:rPr lang="km-KH" sz="2800" b="1" dirty="0">
                <a:solidFill>
                  <a:srgbClr val="C00000"/>
                </a:solidFill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 </a:t>
            </a:r>
            <a:r>
              <a:rPr lang="km-KH" sz="2800" dirty="0"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។ ការទស្សន៍ទាយអំពីថ្ងៃនៃសប្តាហ៍នៅពេលដែលយើងភ្លេចមិនដឹងជាកើតថ្ងៃ ច័ន្ទ អង្គារ ពុធ</a:t>
            </a:r>
            <a:r>
              <a:rPr lang="en-US" sz="2800" dirty="0"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…</a:t>
            </a:r>
            <a:r>
              <a:rPr lang="km-KH" sz="2800" dirty="0"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   នោះយើងអាចដឹងយ៉ាងច្បាស់នៅពេលដែលយើងគ្រាន់តែប្រាប់ពីថ្ងៃទី ខែ ឆ្នាំ កណើត។</a:t>
            </a:r>
            <a:endParaRPr lang="en-US" sz="2800" dirty="0">
              <a:latin typeface="Battambang" panose="020B0606030804020204" pitchFamily="34" charset="0"/>
              <a:ea typeface="Battambang" panose="020B0606030804020204" pitchFamily="34" charset="0"/>
              <a:cs typeface="Battambang" panose="020B06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37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1C548AA-7205-4C50-B4FC-8B6AFBFFF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" y="444137"/>
            <a:ext cx="11155680" cy="6113417"/>
          </a:xfrm>
        </p:spPr>
        <p:txBody>
          <a:bodyPr/>
          <a:lstStyle/>
          <a:p>
            <a:pPr algn="l"/>
            <a:r>
              <a:rPr lang="km-KH" sz="3200" b="1" dirty="0">
                <a:solidFill>
                  <a:schemeClr val="accent1">
                    <a:lumMod val="50000"/>
                  </a:schemeClr>
                </a:solidFill>
                <a:latin typeface="Moul" panose="02000500000000000000" pitchFamily="2" charset="0"/>
                <a:cs typeface="Moul" panose="02000500000000000000" pitchFamily="2" charset="0"/>
              </a:rPr>
              <a:t>វិធីបង្កើតកម្មវិធី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Moul" panose="02000500000000000000" pitchFamily="2" charset="0"/>
              <a:cs typeface="Moul" panose="02000500000000000000" pitchFamily="2" charset="0"/>
            </a:endParaRPr>
          </a:p>
          <a:p>
            <a:pPr algn="l"/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CFE04B4-DDC7-4691-86F0-4FD8B43CE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97" y="1057143"/>
            <a:ext cx="8273143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m-KH" sz="2400" b="1" dirty="0">
                <a:solidFill>
                  <a:schemeClr val="accent5">
                    <a:lumMod val="50000"/>
                  </a:schemeClr>
                </a:solidFill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3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.</a:t>
            </a:r>
            <a:r>
              <a:rPr lang="km-KH" sz="2400" b="1" u="sng" dirty="0">
                <a:solidFill>
                  <a:schemeClr val="accent5">
                    <a:lumMod val="50000"/>
                  </a:schemeClr>
                </a:solidFill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លក្ខខណ្ឌដែលបានកំណត់</a:t>
            </a:r>
            <a:endParaRPr lang="en-US" sz="2400" b="1" u="sng" dirty="0">
              <a:solidFill>
                <a:schemeClr val="accent5">
                  <a:lumMod val="50000"/>
                </a:schemeClr>
              </a:solidFill>
              <a:latin typeface="Battambang" panose="020B0606030804020204" pitchFamily="34" charset="0"/>
              <a:ea typeface="Battambang" panose="020B0606030804020204" pitchFamily="34" charset="0"/>
              <a:cs typeface="Battambang" panose="020B06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  <a:latin typeface="+mn-lt"/>
                <a:ea typeface="Battambang" panose="020B0606030804020204" pitchFamily="34" charset="0"/>
                <a:cs typeface="Battambang" panose="020B0606030804020204" pitchFamily="34" charset="0"/>
              </a:rPr>
              <a:t>Output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FD9506-D587-4232-B35A-DA83ED1C3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783877"/>
              </p:ext>
            </p:extLst>
          </p:nvPr>
        </p:nvGraphicFramePr>
        <p:xfrm>
          <a:off x="770708" y="2631829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346647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 YOUR DATE OF BIRTH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******************************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Date : 29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Month: 2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Year : 2001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******************************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Year is wrong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****************************** </a:t>
                      </a:r>
                      <a:endParaRPr lang="en-US" sz="40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318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98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1C548AA-7205-4C50-B4FC-8B6AFBFFF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" y="444137"/>
            <a:ext cx="11155680" cy="6113417"/>
          </a:xfrm>
        </p:spPr>
        <p:txBody>
          <a:bodyPr/>
          <a:lstStyle/>
          <a:p>
            <a:pPr algn="l"/>
            <a:r>
              <a:rPr lang="km-KH" sz="3200" b="1" dirty="0">
                <a:solidFill>
                  <a:schemeClr val="accent1">
                    <a:lumMod val="50000"/>
                  </a:schemeClr>
                </a:solidFill>
                <a:latin typeface="Moul" panose="02000500000000000000" pitchFamily="2" charset="0"/>
                <a:cs typeface="Moul" panose="02000500000000000000" pitchFamily="2" charset="0"/>
              </a:rPr>
              <a:t>វិធីបង្កើតកម្មវិធី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Moul" panose="02000500000000000000" pitchFamily="2" charset="0"/>
              <a:cs typeface="Moul" panose="02000500000000000000" pitchFamily="2" charset="0"/>
            </a:endParaRPr>
          </a:p>
          <a:p>
            <a:pPr algn="l"/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CFE04B4-DDC7-4691-86F0-4FD8B43CE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97" y="899045"/>
            <a:ext cx="8273143" cy="123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m-KH" sz="2400" b="1" dirty="0">
                <a:solidFill>
                  <a:schemeClr val="accent5">
                    <a:lumMod val="50000"/>
                  </a:schemeClr>
                </a:solidFill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3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.</a:t>
            </a:r>
            <a:r>
              <a:rPr lang="km-KH" sz="2400" b="1" u="sng" dirty="0">
                <a:solidFill>
                  <a:schemeClr val="accent5">
                    <a:lumMod val="50000"/>
                  </a:schemeClr>
                </a:solidFill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លក្ខខណ្ឌដែលបានកំណត់</a:t>
            </a:r>
            <a:endParaRPr lang="en-US" sz="2400" b="1" u="sng" dirty="0">
              <a:solidFill>
                <a:schemeClr val="accent5">
                  <a:lumMod val="50000"/>
                </a:schemeClr>
              </a:solidFill>
              <a:latin typeface="Battambang" panose="020B0606030804020204" pitchFamily="34" charset="0"/>
              <a:ea typeface="Battambang" panose="020B0606030804020204" pitchFamily="34" charset="0"/>
              <a:cs typeface="Battambang" panose="020B06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km-KH" sz="2800" dirty="0"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កម្មវិធីយើងបានកំណត់ត្រឹមឆ្នាំ ១៩០០ ទៅ ២១០០</a:t>
            </a:r>
            <a:endParaRPr lang="en-US" sz="2800" dirty="0">
              <a:latin typeface="Battambang" panose="020B0606030804020204" pitchFamily="34" charset="0"/>
              <a:ea typeface="Battambang" panose="020B0606030804020204" pitchFamily="34" charset="0"/>
              <a:cs typeface="Battambang" panose="020B0606030804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FD9506-D587-4232-B35A-DA83ED1C3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168098"/>
              </p:ext>
            </p:extLst>
          </p:nvPr>
        </p:nvGraphicFramePr>
        <p:xfrm>
          <a:off x="809897" y="2262105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346647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year &lt;= </a:t>
                      </a:r>
                      <a:r>
                        <a:rPr lang="km-KH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1900:</a:t>
                      </a:r>
                      <a:endParaRPr lang="en-US" sz="2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print(string)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print("      Please Enter Again")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print(string,"\n")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main()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if year &gt;= </a:t>
                      </a:r>
                      <a:r>
                        <a:rPr lang="km-KH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2100:</a:t>
                      </a:r>
                      <a:endParaRPr lang="en-US" sz="2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print(string)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print("      Please Enter Again")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print(string,"\n")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main()</a:t>
                      </a:r>
                      <a:endParaRPr lang="en-US" sz="40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318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476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1C548AA-7205-4C50-B4FC-8B6AFBFFF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" y="444137"/>
            <a:ext cx="11155680" cy="6113417"/>
          </a:xfrm>
        </p:spPr>
        <p:txBody>
          <a:bodyPr/>
          <a:lstStyle/>
          <a:p>
            <a:pPr algn="l"/>
            <a:r>
              <a:rPr lang="km-KH" sz="3200" b="1" dirty="0">
                <a:solidFill>
                  <a:schemeClr val="accent1">
                    <a:lumMod val="50000"/>
                  </a:schemeClr>
                </a:solidFill>
                <a:latin typeface="Moul" panose="02000500000000000000" pitchFamily="2" charset="0"/>
                <a:cs typeface="Moul" panose="02000500000000000000" pitchFamily="2" charset="0"/>
              </a:rPr>
              <a:t>វិធីបង្កើតកម្មវិធី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Moul" panose="02000500000000000000" pitchFamily="2" charset="0"/>
              <a:cs typeface="Moul" panose="02000500000000000000" pitchFamily="2" charset="0"/>
            </a:endParaRPr>
          </a:p>
          <a:p>
            <a:pPr algn="l"/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CFE04B4-DDC7-4691-86F0-4FD8B43CE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97" y="1057143"/>
            <a:ext cx="8273143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m-KH" sz="2400" b="1" dirty="0">
                <a:solidFill>
                  <a:schemeClr val="accent5">
                    <a:lumMod val="50000"/>
                  </a:schemeClr>
                </a:solidFill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3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.</a:t>
            </a:r>
            <a:r>
              <a:rPr lang="km-KH" sz="2400" b="1" u="sng" dirty="0">
                <a:solidFill>
                  <a:schemeClr val="accent5">
                    <a:lumMod val="50000"/>
                  </a:schemeClr>
                </a:solidFill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លក្ខខណ្ឌដែលបានកំណត់</a:t>
            </a:r>
            <a:endParaRPr lang="en-US" sz="2400" b="1" u="sng" dirty="0">
              <a:solidFill>
                <a:schemeClr val="accent5">
                  <a:lumMod val="50000"/>
                </a:schemeClr>
              </a:solidFill>
              <a:latin typeface="Battambang" panose="020B0606030804020204" pitchFamily="34" charset="0"/>
              <a:ea typeface="Battambang" panose="020B0606030804020204" pitchFamily="34" charset="0"/>
              <a:cs typeface="Battambang" panose="020B06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  <a:latin typeface="+mn-lt"/>
                <a:ea typeface="Battambang" panose="020B0606030804020204" pitchFamily="34" charset="0"/>
                <a:cs typeface="Battambang" panose="020B0606030804020204" pitchFamily="34" charset="0"/>
              </a:rPr>
              <a:t>Output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FD9506-D587-4232-B35A-DA83ED1C3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585022"/>
              </p:ext>
            </p:extLst>
          </p:nvPr>
        </p:nvGraphicFramePr>
        <p:xfrm>
          <a:off x="809897" y="2295657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346647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 YOUR DATE OF BIRTH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******************************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Date : 1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Month: 1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Year : 1899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******************************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Please Enter Again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******************************</a:t>
                      </a:r>
                      <a:endParaRPr lang="en-US" sz="40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318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681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1C548AA-7205-4C50-B4FC-8B6AFBFFF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" y="444137"/>
            <a:ext cx="11155680" cy="6113417"/>
          </a:xfrm>
        </p:spPr>
        <p:txBody>
          <a:bodyPr/>
          <a:lstStyle/>
          <a:p>
            <a:pPr algn="l"/>
            <a:r>
              <a:rPr lang="km-KH" sz="3200" b="1" dirty="0">
                <a:solidFill>
                  <a:schemeClr val="accent1">
                    <a:lumMod val="50000"/>
                  </a:schemeClr>
                </a:solidFill>
                <a:latin typeface="Moul" panose="02000500000000000000" pitchFamily="2" charset="0"/>
                <a:cs typeface="Moul" panose="02000500000000000000" pitchFamily="2" charset="0"/>
              </a:rPr>
              <a:t>វិធីបង្កើតកម្មវិធី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Moul" panose="02000500000000000000" pitchFamily="2" charset="0"/>
              <a:cs typeface="Moul" panose="02000500000000000000" pitchFamily="2" charset="0"/>
            </a:endParaRPr>
          </a:p>
          <a:p>
            <a:pPr algn="l"/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CFE04B4-DDC7-4691-86F0-4FD8B43CE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97" y="1030207"/>
            <a:ext cx="82731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1" u="sng" dirty="0">
                <a:solidFill>
                  <a:schemeClr val="accent5">
                    <a:lumMod val="50000"/>
                  </a:schemeClr>
                </a:solidFill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4.</a:t>
            </a:r>
            <a:r>
              <a:rPr lang="km-KH" sz="2400" b="1" u="sng" dirty="0">
                <a:solidFill>
                  <a:schemeClr val="accent5">
                    <a:lumMod val="50000"/>
                  </a:schemeClr>
                </a:solidFill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ការត្រលប់កម្មវិធី នឹង បិទកម្មវិធី</a:t>
            </a:r>
            <a:endParaRPr lang="en-US" sz="2400" b="1" u="sng" dirty="0">
              <a:solidFill>
                <a:schemeClr val="accent5">
                  <a:lumMod val="50000"/>
                </a:schemeClr>
              </a:solidFill>
              <a:latin typeface="Battambang" panose="020B0606030804020204" pitchFamily="34" charset="0"/>
              <a:ea typeface="Battambang" panose="020B0606030804020204" pitchFamily="34" charset="0"/>
              <a:cs typeface="Battambang" panose="020B0606030804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FD9506-D587-4232-B35A-DA83ED1C3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891709"/>
              </p:ext>
            </p:extLst>
          </p:nvPr>
        </p:nvGraphicFramePr>
        <p:xfrm>
          <a:off x="809897" y="1738308"/>
          <a:ext cx="81280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346647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start=input("</a:t>
                      </a:r>
                      <a:r>
                        <a:rPr lang="km-KH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Strat Again\n</a:t>
                      </a:r>
                      <a:r>
                        <a:rPr lang="km-KH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Exit\n Enter Number : ")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if start == '</a:t>
                      </a:r>
                      <a:r>
                        <a:rPr lang="km-KH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print("\n")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main()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2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elif</a:t>
                      </a:r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start == '</a:t>
                      </a:r>
                      <a:r>
                        <a:rPr lang="km-KH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exit() 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else: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print(string)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print("      Please enter again")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print(string,"\n")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main()</a:t>
                      </a:r>
                      <a:endParaRPr lang="en-US" sz="5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318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435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1C548AA-7205-4C50-B4FC-8B6AFBFFF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" y="444137"/>
            <a:ext cx="11155680" cy="6113417"/>
          </a:xfrm>
        </p:spPr>
        <p:txBody>
          <a:bodyPr/>
          <a:lstStyle/>
          <a:p>
            <a:pPr algn="l"/>
            <a:r>
              <a:rPr lang="km-KH" sz="3200" b="1" dirty="0">
                <a:solidFill>
                  <a:schemeClr val="accent1">
                    <a:lumMod val="50000"/>
                  </a:schemeClr>
                </a:solidFill>
                <a:latin typeface="Moul" panose="02000500000000000000" pitchFamily="2" charset="0"/>
                <a:cs typeface="Moul" panose="02000500000000000000" pitchFamily="2" charset="0"/>
              </a:rPr>
              <a:t>វិធីបង្កើតកម្មវិធី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Moul" panose="02000500000000000000" pitchFamily="2" charset="0"/>
              <a:cs typeface="Moul" panose="02000500000000000000" pitchFamily="2" charset="0"/>
            </a:endParaRPr>
          </a:p>
          <a:p>
            <a:pPr algn="l"/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CFE04B4-DDC7-4691-86F0-4FD8B43CE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97" y="1062689"/>
            <a:ext cx="8273143" cy="1143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m-KH" sz="2400" b="1" dirty="0">
                <a:solidFill>
                  <a:schemeClr val="accent5">
                    <a:lumMod val="50000"/>
                  </a:schemeClr>
                </a:solidFill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4.ការត្រលប់កម្មវិធី នឹង បិទកម្មវិធី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Battambang" panose="020B0606030804020204" pitchFamily="34" charset="0"/>
              <a:ea typeface="Battambang" panose="020B0606030804020204" pitchFamily="34" charset="0"/>
              <a:cs typeface="Battambang" panose="020B06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  <a:latin typeface="+mn-lt"/>
                <a:ea typeface="Battambang" panose="020B0606030804020204" pitchFamily="34" charset="0"/>
                <a:cs typeface="Battambang" panose="020B0606030804020204" pitchFamily="34" charset="0"/>
              </a:rPr>
              <a:t>Output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FD9506-D587-4232-B35A-DA83ED1C3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351320"/>
              </p:ext>
            </p:extLst>
          </p:nvPr>
        </p:nvGraphicFramePr>
        <p:xfrm>
          <a:off x="809897" y="2295657"/>
          <a:ext cx="8128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346647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1.Start Again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2.Exit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Number :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318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578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1C548AA-7205-4C50-B4FC-8B6AFBFFF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" y="444137"/>
            <a:ext cx="11155680" cy="6113417"/>
          </a:xfrm>
        </p:spPr>
        <p:txBody>
          <a:bodyPr/>
          <a:lstStyle/>
          <a:p>
            <a:pPr algn="l"/>
            <a:r>
              <a:rPr lang="km-KH" sz="3200" b="1" dirty="0">
                <a:solidFill>
                  <a:schemeClr val="accent1">
                    <a:lumMod val="50000"/>
                  </a:schemeClr>
                </a:solidFill>
                <a:latin typeface="Moul" panose="02000500000000000000" pitchFamily="2" charset="0"/>
                <a:cs typeface="Moul" panose="02000500000000000000" pitchFamily="2" charset="0"/>
              </a:rPr>
              <a:t>វិធីបង្កើតកម្មវិធី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Moul" panose="02000500000000000000" pitchFamily="2" charset="0"/>
              <a:cs typeface="Moul" panose="02000500000000000000" pitchFamily="2" charset="0"/>
            </a:endParaRPr>
          </a:p>
          <a:p>
            <a:pPr algn="l"/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CFE04B4-DDC7-4691-86F0-4FD8B43CE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97" y="936088"/>
            <a:ext cx="8273143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m-KH" sz="2400" b="1" u="sng" dirty="0">
                <a:solidFill>
                  <a:schemeClr val="accent5">
                    <a:lumMod val="50000"/>
                  </a:schemeClr>
                </a:solidFill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5.ដើម្បីគណនារកថ្ងៃដែលយើងកើតចំ</a:t>
            </a:r>
            <a:endParaRPr lang="en-US" sz="2400" b="1" u="sng" dirty="0">
              <a:solidFill>
                <a:schemeClr val="accent5">
                  <a:lumMod val="50000"/>
                </a:schemeClr>
              </a:solidFill>
              <a:latin typeface="Battambang" panose="020B0606030804020204" pitchFamily="34" charset="0"/>
              <a:ea typeface="Battambang" panose="020B0606030804020204" pitchFamily="34" charset="0"/>
              <a:cs typeface="Battambang" panose="020B0606030804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FD9506-D587-4232-B35A-DA83ED1C3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276865"/>
              </p:ext>
            </p:extLst>
          </p:nvPr>
        </p:nvGraphicFramePr>
        <p:xfrm>
          <a:off x="809897" y="1790085"/>
          <a:ext cx="8530046" cy="1011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0046">
                  <a:extLst>
                    <a:ext uri="{9D8B030D-6E8A-4147-A177-3AD203B41FA5}">
                      <a16:colId xmlns:a16="http://schemas.microsoft.com/office/drawing/2014/main" val="1346647109"/>
                    </a:ext>
                  </a:extLst>
                </a:gridCol>
              </a:tblGrid>
              <a:tr h="10111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2800" dirty="0">
                          <a:latin typeface="Battambang" panose="020B0606030804020204" pitchFamily="34" charset="0"/>
                          <a:ea typeface="Battambang" panose="020B0606030804020204" pitchFamily="34" charset="0"/>
                          <a:cs typeface="Battambang" panose="020B0606030804020204" pitchFamily="34" charset="0"/>
                        </a:rPr>
                        <a:t>រូបមន្ត ះ  ថ្ងៃ = </a:t>
                      </a:r>
                      <a:r>
                        <a:rPr lang="km-KH" sz="2800" dirty="0">
                          <a:latin typeface="+mn-lt"/>
                        </a:rPr>
                        <a:t>( </a:t>
                      </a:r>
                      <a:r>
                        <a:rPr lang="en-US" sz="2800" dirty="0">
                          <a:latin typeface="+mn-lt"/>
                        </a:rPr>
                        <a:t>date + code of month + code of year ) % 7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3187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00B25F3-2B8E-425B-B2FA-1615B8068B54}"/>
              </a:ext>
            </a:extLst>
          </p:cNvPr>
          <p:cNvSpPr txBox="1"/>
          <p:nvPr/>
        </p:nvSpPr>
        <p:spPr>
          <a:xfrm>
            <a:off x="809897" y="2921334"/>
            <a:ext cx="8059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400" b="1" u="sng" dirty="0">
                <a:solidFill>
                  <a:schemeClr val="accent5">
                    <a:lumMod val="50000"/>
                  </a:schemeClr>
                </a:solidFill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តាងលេខកូដថ្ងៃ</a:t>
            </a:r>
            <a:endParaRPr lang="en-US" sz="2400" b="1" u="sng" dirty="0">
              <a:solidFill>
                <a:schemeClr val="accent5">
                  <a:lumMod val="50000"/>
                </a:schemeClr>
              </a:solidFill>
              <a:latin typeface="Battambang" panose="020B0606030804020204" pitchFamily="34" charset="0"/>
              <a:ea typeface="Battambang" panose="020B0606030804020204" pitchFamily="34" charset="0"/>
              <a:cs typeface="Battambang" panose="020B0606030804020204" pitchFamily="34" charset="0"/>
            </a:endParaRPr>
          </a:p>
          <a:p>
            <a:endParaRPr lang="en-US" sz="2400" b="1" dirty="0">
              <a:solidFill>
                <a:schemeClr val="accent5">
                  <a:lumMod val="50000"/>
                </a:schemeClr>
              </a:solidFill>
              <a:latin typeface="Battambang" panose="020B0606030804020204" pitchFamily="34" charset="0"/>
              <a:ea typeface="Battambang" panose="020B0606030804020204" pitchFamily="34" charset="0"/>
              <a:cs typeface="Battambang" panose="020B0606030804020204" pitchFamily="34" charset="0"/>
            </a:endParaRP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Battambang" panose="020B0606030804020204" pitchFamily="34" charset="0"/>
              <a:ea typeface="Battambang" panose="020B0606030804020204" pitchFamily="34" charset="0"/>
              <a:cs typeface="Battambang" panose="020B0606030804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BE9B4A-7845-47E0-BDF3-58715A704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875726"/>
              </p:ext>
            </p:extLst>
          </p:nvPr>
        </p:nvGraphicFramePr>
        <p:xfrm>
          <a:off x="809897" y="3429000"/>
          <a:ext cx="3696789" cy="32012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6412">
                  <a:extLst>
                    <a:ext uri="{9D8B030D-6E8A-4147-A177-3AD203B41FA5}">
                      <a16:colId xmlns:a16="http://schemas.microsoft.com/office/drawing/2014/main" val="2256660255"/>
                    </a:ext>
                  </a:extLst>
                </a:gridCol>
                <a:gridCol w="2150377">
                  <a:extLst>
                    <a:ext uri="{9D8B030D-6E8A-4147-A177-3AD203B41FA5}">
                      <a16:colId xmlns:a16="http://schemas.microsoft.com/office/drawing/2014/main" val="1141479478"/>
                    </a:ext>
                  </a:extLst>
                </a:gridCol>
              </a:tblGrid>
              <a:tr h="2898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Code day</a:t>
                      </a:r>
                      <a:endParaRPr lang="en-US" sz="2000" b="1" dirty="0">
                        <a:effectLst/>
                        <a:latin typeface="Battambang" panose="020B0606030804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Day</a:t>
                      </a:r>
                      <a:endParaRPr lang="en-US" sz="2000" b="1" dirty="0">
                        <a:effectLst/>
                        <a:latin typeface="Battambang" panose="020B0606030804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7980305"/>
                  </a:ext>
                </a:extLst>
              </a:tr>
              <a:tr h="2898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b="1" dirty="0">
                        <a:effectLst/>
                        <a:latin typeface="Battambang" panose="020B0606030804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Monday</a:t>
                      </a:r>
                      <a:endParaRPr lang="en-US" sz="2000" b="1">
                        <a:effectLst/>
                        <a:latin typeface="Battambang" panose="020B0606030804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1054737"/>
                  </a:ext>
                </a:extLst>
              </a:tr>
              <a:tr h="4105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b="1" dirty="0">
                        <a:effectLst/>
                        <a:latin typeface="Battambang" panose="020B0606030804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Tuesday</a:t>
                      </a:r>
                      <a:endParaRPr lang="en-US" sz="2000" b="1" dirty="0">
                        <a:effectLst/>
                        <a:latin typeface="Battambang" panose="020B0606030804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5360928"/>
                  </a:ext>
                </a:extLst>
              </a:tr>
              <a:tr h="427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US" sz="2000" b="1" dirty="0">
                        <a:effectLst/>
                        <a:latin typeface="Battambang" panose="020B0606030804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Wednesday</a:t>
                      </a:r>
                      <a:endParaRPr lang="en-US" sz="2000" b="1">
                        <a:effectLst/>
                        <a:latin typeface="Battambang" panose="020B0606030804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5954952"/>
                  </a:ext>
                </a:extLst>
              </a:tr>
              <a:tr h="427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en-US" sz="2000" b="1" dirty="0">
                        <a:effectLst/>
                        <a:latin typeface="Battambang" panose="020B0606030804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Thursday</a:t>
                      </a:r>
                      <a:endParaRPr lang="en-US" sz="2000" b="1" dirty="0">
                        <a:effectLst/>
                        <a:latin typeface="Battambang" panose="020B0606030804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252049"/>
                  </a:ext>
                </a:extLst>
              </a:tr>
              <a:tr h="427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 b="1">
                        <a:effectLst/>
                        <a:latin typeface="Battambang" panose="020B0606030804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Friday</a:t>
                      </a:r>
                      <a:endParaRPr lang="en-US" sz="2000" b="1" dirty="0">
                        <a:effectLst/>
                        <a:latin typeface="Battambang" panose="020B0606030804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9447843"/>
                  </a:ext>
                </a:extLst>
              </a:tr>
              <a:tr h="427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 b="1">
                        <a:effectLst/>
                        <a:latin typeface="Battambang" panose="020B0606030804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Saturday</a:t>
                      </a:r>
                      <a:endParaRPr lang="en-US" sz="2000" b="1" dirty="0">
                        <a:effectLst/>
                        <a:latin typeface="Battambang" panose="020B0606030804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3027785"/>
                  </a:ext>
                </a:extLst>
              </a:tr>
              <a:tr h="427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 or 0</a:t>
                      </a:r>
                      <a:endParaRPr lang="en-US" sz="2000" b="1" dirty="0">
                        <a:effectLst/>
                        <a:latin typeface="Battambang" panose="020B0606030804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Sunday</a:t>
                      </a:r>
                      <a:endParaRPr lang="en-US" sz="2000" b="1" dirty="0">
                        <a:effectLst/>
                        <a:latin typeface="Battambang" panose="020B0606030804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6051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719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1C548AA-7205-4C50-B4FC-8B6AFBFFF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" y="444137"/>
            <a:ext cx="11155680" cy="6113417"/>
          </a:xfrm>
        </p:spPr>
        <p:txBody>
          <a:bodyPr/>
          <a:lstStyle/>
          <a:p>
            <a:pPr algn="l"/>
            <a:r>
              <a:rPr lang="km-KH" sz="3200" b="1" dirty="0">
                <a:solidFill>
                  <a:schemeClr val="accent1">
                    <a:lumMod val="50000"/>
                  </a:schemeClr>
                </a:solidFill>
                <a:latin typeface="Moul" panose="02000500000000000000" pitchFamily="2" charset="0"/>
                <a:cs typeface="Moul" panose="02000500000000000000" pitchFamily="2" charset="0"/>
              </a:rPr>
              <a:t>វិធីបង្កើតកម្មវិធី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Moul" panose="02000500000000000000" pitchFamily="2" charset="0"/>
              <a:cs typeface="Moul" panose="02000500000000000000" pitchFamily="2" charset="0"/>
            </a:endParaRPr>
          </a:p>
          <a:p>
            <a:pPr algn="l"/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CFE04B4-DDC7-4691-86F0-4FD8B43CE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97" y="936088"/>
            <a:ext cx="8273143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m-KH" sz="2400" b="1" u="sng" dirty="0">
                <a:solidFill>
                  <a:schemeClr val="accent5">
                    <a:lumMod val="50000"/>
                  </a:schemeClr>
                </a:solidFill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5.ដើម្បីគណនារកថ្ងៃដែលយើងកើតចំ</a:t>
            </a:r>
            <a:endParaRPr lang="en-US" sz="2400" b="1" u="sng" dirty="0">
              <a:solidFill>
                <a:schemeClr val="accent5">
                  <a:lumMod val="50000"/>
                </a:schemeClr>
              </a:solidFill>
              <a:latin typeface="Battambang" panose="020B0606030804020204" pitchFamily="34" charset="0"/>
              <a:ea typeface="Battambang" panose="020B0606030804020204" pitchFamily="34" charset="0"/>
              <a:cs typeface="Battambang" panose="020B0606030804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FD9506-D587-4232-B35A-DA83ED1C32CE}"/>
              </a:ext>
            </a:extLst>
          </p:cNvPr>
          <p:cNvGraphicFramePr>
            <a:graphicFrameLocks noGrp="1"/>
          </p:cNvGraphicFramePr>
          <p:nvPr/>
        </p:nvGraphicFramePr>
        <p:xfrm>
          <a:off x="809897" y="1790085"/>
          <a:ext cx="8530046" cy="1011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0046">
                  <a:extLst>
                    <a:ext uri="{9D8B030D-6E8A-4147-A177-3AD203B41FA5}">
                      <a16:colId xmlns:a16="http://schemas.microsoft.com/office/drawing/2014/main" val="1346647109"/>
                    </a:ext>
                  </a:extLst>
                </a:gridCol>
              </a:tblGrid>
              <a:tr h="10111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2800" dirty="0">
                          <a:latin typeface="Battambang" panose="020B0606030804020204" pitchFamily="34" charset="0"/>
                          <a:ea typeface="Battambang" panose="020B0606030804020204" pitchFamily="34" charset="0"/>
                          <a:cs typeface="Battambang" panose="020B0606030804020204" pitchFamily="34" charset="0"/>
                        </a:rPr>
                        <a:t>រូបមន្ត ះ  ថ្ងៃ = </a:t>
                      </a:r>
                      <a:r>
                        <a:rPr lang="km-KH" sz="2800" dirty="0">
                          <a:latin typeface="+mn-lt"/>
                        </a:rPr>
                        <a:t>( </a:t>
                      </a:r>
                      <a:r>
                        <a:rPr lang="en-US" sz="2800" dirty="0">
                          <a:latin typeface="+mn-lt"/>
                        </a:rPr>
                        <a:t>date + code of month + code of year ) % 7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3187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00B25F3-2B8E-425B-B2FA-1615B8068B54}"/>
              </a:ext>
            </a:extLst>
          </p:cNvPr>
          <p:cNvSpPr txBox="1"/>
          <p:nvPr/>
        </p:nvSpPr>
        <p:spPr>
          <a:xfrm>
            <a:off x="809897" y="2921334"/>
            <a:ext cx="8059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400" b="1" u="sng" dirty="0">
                <a:solidFill>
                  <a:schemeClr val="accent5">
                    <a:lumMod val="50000"/>
                  </a:schemeClr>
                </a:solidFill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វិធីតាងនៅក្នុងកម្មវិធី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Battambang" panose="020B0606030804020204" pitchFamily="34" charset="0"/>
              <a:ea typeface="Battambang" panose="020B0606030804020204" pitchFamily="34" charset="0"/>
              <a:cs typeface="Battambang" panose="020B0606030804020204" pitchFamily="34" charset="0"/>
            </a:endParaRP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Battambang" panose="020B0606030804020204" pitchFamily="34" charset="0"/>
              <a:ea typeface="Battambang" panose="020B0606030804020204" pitchFamily="34" charset="0"/>
              <a:cs typeface="Battambang" panose="020B0606030804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9FD3437-A2CE-46B9-8667-D7D668000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15253"/>
              </p:ext>
            </p:extLst>
          </p:nvPr>
        </p:nvGraphicFramePr>
        <p:xfrm>
          <a:off x="809897" y="3490671"/>
          <a:ext cx="81280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43648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day=["Sunday","Monday","Tuesdday","Wednesday","Thurday","Friday","Saturday","Sunday"]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print("     You born on", day[ </a:t>
                      </a:r>
                      <a:r>
                        <a:rPr lang="en-US" sz="2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daycode</a:t>
                      </a:r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] ,"    ")</a:t>
                      </a:r>
                    </a:p>
                    <a:p>
                      <a:endParaRPr lang="en-US" sz="28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322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220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1C548AA-7205-4C50-B4FC-8B6AFBFFF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" y="444137"/>
            <a:ext cx="11155680" cy="6113417"/>
          </a:xfrm>
        </p:spPr>
        <p:txBody>
          <a:bodyPr/>
          <a:lstStyle/>
          <a:p>
            <a:pPr algn="l"/>
            <a:r>
              <a:rPr lang="km-KH" sz="3200" b="1" dirty="0">
                <a:solidFill>
                  <a:schemeClr val="accent1">
                    <a:lumMod val="50000"/>
                  </a:schemeClr>
                </a:solidFill>
                <a:latin typeface="Moul" panose="02000500000000000000" pitchFamily="2" charset="0"/>
                <a:cs typeface="Moul" panose="02000500000000000000" pitchFamily="2" charset="0"/>
              </a:rPr>
              <a:t>វិធីបង្កើតកម្មវិធី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Moul" panose="02000500000000000000" pitchFamily="2" charset="0"/>
              <a:cs typeface="Moul" panose="02000500000000000000" pitchFamily="2" charset="0"/>
            </a:endParaRPr>
          </a:p>
          <a:p>
            <a:pPr algn="l"/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CFE04B4-DDC7-4691-86F0-4FD8B43CE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97" y="936088"/>
            <a:ext cx="8273143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m-KH" sz="2400" b="1" u="sng" dirty="0">
                <a:solidFill>
                  <a:schemeClr val="accent5">
                    <a:lumMod val="50000"/>
                  </a:schemeClr>
                </a:solidFill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5.ដើម្បីគណនារកថ្ងៃដែលយើងកើតចំ</a:t>
            </a:r>
            <a:endParaRPr lang="en-US" sz="2400" b="1" u="sng" dirty="0">
              <a:solidFill>
                <a:schemeClr val="accent5">
                  <a:lumMod val="50000"/>
                </a:schemeClr>
              </a:solidFill>
              <a:latin typeface="Battambang" panose="020B0606030804020204" pitchFamily="34" charset="0"/>
              <a:ea typeface="Battambang" panose="020B0606030804020204" pitchFamily="34" charset="0"/>
              <a:cs typeface="Battambang" panose="020B06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0B25F3-2B8E-425B-B2FA-1615B8068B54}"/>
              </a:ext>
            </a:extLst>
          </p:cNvPr>
          <p:cNvSpPr txBox="1"/>
          <p:nvPr/>
        </p:nvSpPr>
        <p:spPr>
          <a:xfrm>
            <a:off x="916576" y="1594339"/>
            <a:ext cx="8059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400" b="1" u="sng" dirty="0">
                <a:solidFill>
                  <a:schemeClr val="accent5">
                    <a:lumMod val="50000"/>
                  </a:schemeClr>
                </a:solidFill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តាងលេខកូដខែ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Battambang" panose="020B0606030804020204" pitchFamily="34" charset="0"/>
              <a:ea typeface="Battambang" panose="020B0606030804020204" pitchFamily="34" charset="0"/>
              <a:cs typeface="Battambang" panose="020B0606030804020204" pitchFamily="34" charset="0"/>
            </a:endParaRP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Battambang" panose="020B0606030804020204" pitchFamily="34" charset="0"/>
              <a:ea typeface="Battambang" panose="020B0606030804020204" pitchFamily="34" charset="0"/>
              <a:cs typeface="Battambang" panose="020B0606030804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6253F10-3DDA-419A-97F7-23F4645FA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155063"/>
              </p:ext>
            </p:extLst>
          </p:nvPr>
        </p:nvGraphicFramePr>
        <p:xfrm>
          <a:off x="809897" y="2043014"/>
          <a:ext cx="8059783" cy="45726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6113">
                  <a:extLst>
                    <a:ext uri="{9D8B030D-6E8A-4147-A177-3AD203B41FA5}">
                      <a16:colId xmlns:a16="http://schemas.microsoft.com/office/drawing/2014/main" val="3715107110"/>
                    </a:ext>
                  </a:extLst>
                </a:gridCol>
                <a:gridCol w="6303670">
                  <a:extLst>
                    <a:ext uri="{9D8B030D-6E8A-4147-A177-3AD203B41FA5}">
                      <a16:colId xmlns:a16="http://schemas.microsoft.com/office/drawing/2014/main" val="1710422999"/>
                    </a:ext>
                  </a:extLst>
                </a:gridCol>
              </a:tblGrid>
              <a:tr h="330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</a:rPr>
                        <a:t>Month</a:t>
                      </a:r>
                      <a:endParaRPr lang="en-US" sz="2000" b="1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</a:rPr>
                        <a:t>Code of Month</a:t>
                      </a:r>
                      <a:endParaRPr lang="en-US" sz="2000" b="1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0532031"/>
                  </a:ext>
                </a:extLst>
              </a:tr>
              <a:tr h="3457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</a:rPr>
                        <a:t>January </a:t>
                      </a:r>
                      <a:endParaRPr lang="en-US" sz="2000" b="1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6*  (</a:t>
                      </a:r>
                      <a:r>
                        <a:rPr lang="km-KH" sz="2000" b="1" dirty="0">
                          <a:effectLst/>
                          <a:latin typeface="Battambang" panose="020B0606030804020204" pitchFamily="34" charset="0"/>
                          <a:ea typeface="Battambang" panose="020B0606030804020204" pitchFamily="34" charset="0"/>
                          <a:cs typeface="Battambang" panose="020B0606030804020204" pitchFamily="34" charset="0"/>
                        </a:rPr>
                        <a:t>ចំពោះឆ្នាំដែលចែកដាច់នឹង៤ </a:t>
                      </a:r>
                      <a:r>
                        <a:rPr lang="en-US" sz="2000" b="1" dirty="0">
                          <a:effectLst/>
                          <a:latin typeface="+mn-lt"/>
                        </a:rPr>
                        <a:t>Code = 5)</a:t>
                      </a:r>
                      <a:endParaRPr lang="en-US" sz="20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7441994"/>
                  </a:ext>
                </a:extLst>
              </a:tr>
              <a:tr h="3457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</a:rPr>
                        <a:t>February </a:t>
                      </a:r>
                      <a:endParaRPr lang="en-US" sz="2000" b="1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2*  (</a:t>
                      </a:r>
                      <a:r>
                        <a:rPr lang="km-KH" sz="2000" b="1" dirty="0">
                          <a:effectLst/>
                          <a:latin typeface="Battambang" panose="020B0606030804020204" pitchFamily="34" charset="0"/>
                          <a:ea typeface="Battambang" panose="020B0606030804020204" pitchFamily="34" charset="0"/>
                          <a:cs typeface="Battambang" panose="020B0606030804020204" pitchFamily="34" charset="0"/>
                        </a:rPr>
                        <a:t>ចំពោះឆ្នាំដែលចែកដាច់នឹង៤ </a:t>
                      </a:r>
                      <a:r>
                        <a:rPr lang="en-US" sz="2000" b="1" dirty="0">
                          <a:effectLst/>
                          <a:latin typeface="+mn-lt"/>
                        </a:rPr>
                        <a:t>Code = 1)</a:t>
                      </a:r>
                      <a:endParaRPr lang="en-US" sz="20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220630"/>
                  </a:ext>
                </a:extLst>
              </a:tr>
              <a:tr h="330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</a:rPr>
                        <a:t>March </a:t>
                      </a:r>
                      <a:endParaRPr lang="en-US" sz="2000" b="1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</a:rPr>
                        <a:t>2</a:t>
                      </a:r>
                      <a:endParaRPr lang="en-US" sz="2000" b="1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347138"/>
                  </a:ext>
                </a:extLst>
              </a:tr>
              <a:tr h="330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</a:rPr>
                        <a:t>April </a:t>
                      </a:r>
                      <a:endParaRPr lang="en-US" sz="2000" b="1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</a:rPr>
                        <a:t>5</a:t>
                      </a:r>
                      <a:endParaRPr lang="en-US" sz="2000" b="1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4553679"/>
                  </a:ext>
                </a:extLst>
              </a:tr>
              <a:tr h="330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</a:rPr>
                        <a:t>May</a:t>
                      </a:r>
                      <a:endParaRPr lang="en-US" sz="2000" b="1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0</a:t>
                      </a:r>
                      <a:endParaRPr lang="en-US" sz="20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0332018"/>
                  </a:ext>
                </a:extLst>
              </a:tr>
              <a:tr h="330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</a:rPr>
                        <a:t>June</a:t>
                      </a:r>
                      <a:endParaRPr lang="en-US" sz="2000" b="1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3</a:t>
                      </a:r>
                      <a:endParaRPr lang="en-US" sz="20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7206654"/>
                  </a:ext>
                </a:extLst>
              </a:tr>
              <a:tr h="330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</a:rPr>
                        <a:t>July</a:t>
                      </a:r>
                      <a:endParaRPr lang="en-US" sz="2000" b="1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</a:rPr>
                        <a:t>5</a:t>
                      </a:r>
                      <a:endParaRPr lang="en-US" sz="2000" b="1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7120320"/>
                  </a:ext>
                </a:extLst>
              </a:tr>
              <a:tr h="330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</a:rPr>
                        <a:t>August</a:t>
                      </a:r>
                      <a:endParaRPr lang="en-US" sz="2000" b="1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</a:rPr>
                        <a:t>1</a:t>
                      </a:r>
                      <a:endParaRPr lang="en-US" sz="2000" b="1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4328705"/>
                  </a:ext>
                </a:extLst>
              </a:tr>
              <a:tr h="5771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</a:rPr>
                        <a:t>September</a:t>
                      </a:r>
                      <a:endParaRPr lang="en-US" sz="2000" b="1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4</a:t>
                      </a:r>
                      <a:endParaRPr lang="en-US" sz="20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7722851"/>
                  </a:ext>
                </a:extLst>
              </a:tr>
              <a:tr h="330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October</a:t>
                      </a:r>
                      <a:endParaRPr lang="en-US" sz="20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</a:rPr>
                        <a:t>6</a:t>
                      </a:r>
                      <a:endParaRPr lang="en-US" sz="2000" b="1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9699036"/>
                  </a:ext>
                </a:extLst>
              </a:tr>
              <a:tr h="330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</a:rPr>
                        <a:t>November</a:t>
                      </a:r>
                      <a:endParaRPr lang="en-US" sz="2000" b="1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</a:rPr>
                        <a:t>2</a:t>
                      </a:r>
                      <a:endParaRPr lang="en-US" sz="2000" b="1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3948163"/>
                  </a:ext>
                </a:extLst>
              </a:tr>
              <a:tr h="330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December</a:t>
                      </a:r>
                      <a:endParaRPr lang="en-US" sz="20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4</a:t>
                      </a:r>
                      <a:endParaRPr lang="en-US" sz="20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1810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892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1C548AA-7205-4C50-B4FC-8B6AFBFFF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" y="444137"/>
            <a:ext cx="11155680" cy="6113417"/>
          </a:xfrm>
        </p:spPr>
        <p:txBody>
          <a:bodyPr/>
          <a:lstStyle/>
          <a:p>
            <a:pPr algn="l"/>
            <a:r>
              <a:rPr lang="km-KH" sz="3200" b="1" dirty="0">
                <a:solidFill>
                  <a:schemeClr val="accent1">
                    <a:lumMod val="50000"/>
                  </a:schemeClr>
                </a:solidFill>
                <a:latin typeface="Moul" panose="02000500000000000000" pitchFamily="2" charset="0"/>
                <a:cs typeface="Moul" panose="02000500000000000000" pitchFamily="2" charset="0"/>
              </a:rPr>
              <a:t>វិធីបង្កើតកម្មវិធី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Moul" panose="02000500000000000000" pitchFamily="2" charset="0"/>
              <a:cs typeface="Moul" panose="02000500000000000000" pitchFamily="2" charset="0"/>
            </a:endParaRPr>
          </a:p>
          <a:p>
            <a:pPr algn="l"/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CFE04B4-DDC7-4691-86F0-4FD8B43CE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97" y="936088"/>
            <a:ext cx="8273143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m-KH" sz="2400" b="1" u="sng" dirty="0">
                <a:solidFill>
                  <a:schemeClr val="accent5">
                    <a:lumMod val="50000"/>
                  </a:schemeClr>
                </a:solidFill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5.ដើម្បីគណនារកថ្ងៃដែលយើងកើតចំ</a:t>
            </a:r>
            <a:endParaRPr lang="en-US" sz="2400" b="1" u="sng" dirty="0">
              <a:solidFill>
                <a:schemeClr val="accent5">
                  <a:lumMod val="50000"/>
                </a:schemeClr>
              </a:solidFill>
              <a:latin typeface="Battambang" panose="020B0606030804020204" pitchFamily="34" charset="0"/>
              <a:ea typeface="Battambang" panose="020B0606030804020204" pitchFamily="34" charset="0"/>
              <a:cs typeface="Battambang" panose="020B06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0B25F3-2B8E-425B-B2FA-1615B8068B54}"/>
              </a:ext>
            </a:extLst>
          </p:cNvPr>
          <p:cNvSpPr txBox="1"/>
          <p:nvPr/>
        </p:nvSpPr>
        <p:spPr>
          <a:xfrm>
            <a:off x="916576" y="1594339"/>
            <a:ext cx="8059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400" b="1" u="sng" dirty="0">
                <a:solidFill>
                  <a:schemeClr val="accent5">
                    <a:lumMod val="50000"/>
                  </a:schemeClr>
                </a:solidFill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វិធីតាងក្នុងម្មវិធី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Battambang" panose="020B0606030804020204" pitchFamily="34" charset="0"/>
              <a:ea typeface="Battambang" panose="020B0606030804020204" pitchFamily="34" charset="0"/>
              <a:cs typeface="Battambang" panose="020B0606030804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915C9B-B302-49C4-93B2-688330C5E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717060"/>
              </p:ext>
            </p:extLst>
          </p:nvPr>
        </p:nvGraphicFramePr>
        <p:xfrm>
          <a:off x="955040" y="2114090"/>
          <a:ext cx="3416238" cy="3533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238">
                  <a:extLst>
                    <a:ext uri="{9D8B030D-6E8A-4147-A177-3AD203B41FA5}">
                      <a16:colId xmlns:a16="http://schemas.microsoft.com/office/drawing/2014/main" val="440573759"/>
                    </a:ext>
                  </a:extLst>
                </a:gridCol>
              </a:tblGrid>
              <a:tr h="3533827">
                <a:tc>
                  <a:txBody>
                    <a:bodyPr/>
                    <a:lstStyle/>
                    <a:p>
                      <a:r>
                        <a:rPr lang="en-US" sz="3200" dirty="0"/>
                        <a:t>if year%4==0:</a:t>
                      </a:r>
                    </a:p>
                    <a:p>
                      <a:r>
                        <a:rPr lang="en-US" sz="3200" dirty="0"/>
                        <a:t>    </a:t>
                      </a:r>
                      <a:r>
                        <a:rPr lang="en-US" sz="3200" dirty="0" err="1"/>
                        <a:t>codeofjan</a:t>
                      </a:r>
                      <a:r>
                        <a:rPr lang="en-US" sz="3200" dirty="0"/>
                        <a:t>=5</a:t>
                      </a:r>
                    </a:p>
                    <a:p>
                      <a:r>
                        <a:rPr lang="en-US" sz="3200" dirty="0"/>
                        <a:t>    </a:t>
                      </a:r>
                      <a:r>
                        <a:rPr lang="en-US" sz="3200" dirty="0" err="1"/>
                        <a:t>codeoffeb</a:t>
                      </a:r>
                      <a:r>
                        <a:rPr lang="en-US" sz="3200" dirty="0"/>
                        <a:t>=1</a:t>
                      </a:r>
                    </a:p>
                    <a:p>
                      <a:r>
                        <a:rPr lang="en-US" sz="3200" dirty="0"/>
                        <a:t>  else:</a:t>
                      </a:r>
                    </a:p>
                    <a:p>
                      <a:r>
                        <a:rPr lang="en-US" sz="3200" dirty="0"/>
                        <a:t>    </a:t>
                      </a:r>
                      <a:r>
                        <a:rPr lang="en-US" sz="3200" dirty="0" err="1"/>
                        <a:t>codeofjan</a:t>
                      </a:r>
                      <a:r>
                        <a:rPr lang="en-US" sz="3200" dirty="0"/>
                        <a:t>=6</a:t>
                      </a:r>
                    </a:p>
                    <a:p>
                      <a:r>
                        <a:rPr lang="en-US" sz="3200" dirty="0"/>
                        <a:t>    </a:t>
                      </a:r>
                      <a:r>
                        <a:rPr lang="en-US" sz="3200" dirty="0" err="1"/>
                        <a:t>codeoffeb</a:t>
                      </a:r>
                      <a:r>
                        <a:rPr lang="en-US" sz="3200" dirty="0"/>
                        <a:t>=2</a:t>
                      </a:r>
                    </a:p>
                    <a:p>
                      <a:endParaRPr lang="en-US" sz="32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7542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C27CFC-D740-4FFF-A3DC-AAF4DEA06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56801"/>
              </p:ext>
            </p:extLst>
          </p:nvPr>
        </p:nvGraphicFramePr>
        <p:xfrm>
          <a:off x="4919541" y="2114089"/>
          <a:ext cx="6245797" cy="35338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45797">
                  <a:extLst>
                    <a:ext uri="{9D8B030D-6E8A-4147-A177-3AD203B41FA5}">
                      <a16:colId xmlns:a16="http://schemas.microsoft.com/office/drawing/2014/main" val="2128019236"/>
                    </a:ext>
                  </a:extLst>
                </a:gridCol>
              </a:tblGrid>
              <a:tr h="19336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if month == 1 : </a:t>
                      </a:r>
                      <a:r>
                        <a:rPr lang="en-US" sz="2400" dirty="0" err="1">
                          <a:effectLst/>
                        </a:rPr>
                        <a:t>daycode</a:t>
                      </a:r>
                      <a:r>
                        <a:rPr lang="en-US" sz="2400" dirty="0">
                          <a:effectLst/>
                        </a:rPr>
                        <a:t>=(</a:t>
                      </a:r>
                      <a:r>
                        <a:rPr lang="en-US" sz="2400" dirty="0" err="1">
                          <a:effectLst/>
                        </a:rPr>
                        <a:t>date+codeofjan+codeofyear</a:t>
                      </a:r>
                      <a:r>
                        <a:rPr lang="en-US" sz="2400" dirty="0">
                          <a:effectLst/>
                        </a:rPr>
                        <a:t>)%7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if month == 2 : </a:t>
                      </a:r>
                      <a:r>
                        <a:rPr lang="en-US" sz="2400" dirty="0" err="1">
                          <a:effectLst/>
                        </a:rPr>
                        <a:t>daycode</a:t>
                      </a:r>
                      <a:r>
                        <a:rPr lang="en-US" sz="2400" dirty="0">
                          <a:effectLst/>
                        </a:rPr>
                        <a:t>=(</a:t>
                      </a:r>
                      <a:r>
                        <a:rPr lang="en-US" sz="2400" dirty="0" err="1">
                          <a:effectLst/>
                        </a:rPr>
                        <a:t>date+codeoffeb+codeofyear</a:t>
                      </a:r>
                      <a:r>
                        <a:rPr lang="en-US" sz="2400" dirty="0">
                          <a:effectLst/>
                        </a:rPr>
                        <a:t>)%7</a:t>
                      </a:r>
                      <a:endParaRPr lang="en-US" sz="2400" b="1" dirty="0">
                        <a:effectLst/>
                        <a:latin typeface="Battambang" panose="020B0606030804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14968"/>
                  </a:ext>
                </a:extLst>
              </a:tr>
              <a:tr h="152156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m-KH" sz="2400" dirty="0">
                          <a:effectLst/>
                          <a:latin typeface="Battambang" panose="020B0606030804020204" pitchFamily="34" charset="0"/>
                          <a:ea typeface="Battambang" panose="020B0606030804020204" pitchFamily="34" charset="0"/>
                          <a:cs typeface="Battambang" panose="020B0606030804020204" pitchFamily="34" charset="0"/>
                        </a:rPr>
                        <a:t>ឆ្នាំដែលចែកដាច់នឹងបួន </a:t>
                      </a:r>
                      <a:r>
                        <a:rPr lang="en-US" sz="2400" dirty="0">
                          <a:effectLst/>
                          <a:latin typeface="Battambang" panose="020B0606030804020204" pitchFamily="34" charset="0"/>
                          <a:ea typeface="Battambang" panose="020B0606030804020204" pitchFamily="34" charset="0"/>
                          <a:cs typeface="Battambang" panose="020B0606030804020204" pitchFamily="34" charset="0"/>
                        </a:rPr>
                        <a:t>(</a:t>
                      </a:r>
                      <a:r>
                        <a:rPr lang="en-US" sz="2400" dirty="0">
                          <a:effectLst/>
                          <a:latin typeface="+mn-lt"/>
                          <a:ea typeface="Battambang" panose="020B0606030804020204" pitchFamily="34" charset="0"/>
                          <a:cs typeface="Battambang" panose="020B0606030804020204" pitchFamily="34" charset="0"/>
                        </a:rPr>
                        <a:t>year</a:t>
                      </a:r>
                      <a:r>
                        <a:rPr lang="en-US" sz="2400" dirty="0">
                          <a:effectLst/>
                          <a:latin typeface="Battambang" panose="020B0606030804020204" pitchFamily="34" charset="0"/>
                          <a:ea typeface="Battambang" panose="020B0606030804020204" pitchFamily="34" charset="0"/>
                          <a:cs typeface="Battambang" panose="020B0606030804020204" pitchFamily="34" charset="0"/>
                        </a:rPr>
                        <a:t>%4==0) </a:t>
                      </a:r>
                      <a:r>
                        <a:rPr lang="km-KH" sz="2400" dirty="0">
                          <a:effectLst/>
                          <a:latin typeface="Battambang" panose="020B0606030804020204" pitchFamily="34" charset="0"/>
                          <a:ea typeface="Battambang" panose="020B0606030804020204" pitchFamily="34" charset="0"/>
                          <a:cs typeface="Battambang" panose="020B0606030804020204" pitchFamily="34" charset="0"/>
                        </a:rPr>
                        <a:t> ធ្វើអោយលេខកូដខែ</a:t>
                      </a:r>
                      <a:endParaRPr lang="en-US" sz="2400" dirty="0">
                        <a:effectLst/>
                        <a:latin typeface="Battambang" panose="020B0606030804020204" pitchFamily="34" charset="0"/>
                        <a:ea typeface="Battambang" panose="020B0606030804020204" pitchFamily="34" charset="0"/>
                        <a:cs typeface="Battambang" panose="020B0606030804020204" pitchFamily="34" charset="0"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m-KH" sz="2400" dirty="0">
                          <a:effectLst/>
                          <a:latin typeface="Battambang" panose="020B0606030804020204" pitchFamily="34" charset="0"/>
                          <a:ea typeface="Battambang" panose="020B0606030804020204" pitchFamily="34" charset="0"/>
                          <a:cs typeface="Battambang" panose="020B0606030804020204" pitchFamily="34" charset="0"/>
                        </a:rPr>
                        <a:t>មករា = ៥ និង ខែ កុម្ភះ = ១ ។</a:t>
                      </a:r>
                      <a:endParaRPr lang="en-US" sz="2400" b="1" dirty="0">
                        <a:effectLst/>
                        <a:latin typeface="Battambang" panose="020B0606030804020204" pitchFamily="34" charset="0"/>
                        <a:ea typeface="Battambang" panose="020B0606030804020204" pitchFamily="34" charset="0"/>
                        <a:cs typeface="Battambang" panose="020B0606030804020204" pitchFamily="34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290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652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1C548AA-7205-4C50-B4FC-8B6AFBFFF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" y="444137"/>
            <a:ext cx="11155680" cy="6113417"/>
          </a:xfrm>
        </p:spPr>
        <p:txBody>
          <a:bodyPr/>
          <a:lstStyle/>
          <a:p>
            <a:pPr algn="l"/>
            <a:r>
              <a:rPr lang="km-KH" sz="3200" b="1" dirty="0">
                <a:solidFill>
                  <a:schemeClr val="accent1">
                    <a:lumMod val="50000"/>
                  </a:schemeClr>
                </a:solidFill>
                <a:latin typeface="Moul" panose="02000500000000000000" pitchFamily="2" charset="0"/>
                <a:cs typeface="Moul" panose="02000500000000000000" pitchFamily="2" charset="0"/>
              </a:rPr>
              <a:t>វិធីបង្កើតកម្មវិធី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Moul" panose="02000500000000000000" pitchFamily="2" charset="0"/>
              <a:cs typeface="Moul" panose="02000500000000000000" pitchFamily="2" charset="0"/>
            </a:endParaRPr>
          </a:p>
          <a:p>
            <a:pPr algn="l"/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CFE04B4-DDC7-4691-86F0-4FD8B43CE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97" y="936088"/>
            <a:ext cx="8273143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m-KH" sz="2400" b="1" u="sng" dirty="0">
                <a:solidFill>
                  <a:schemeClr val="accent5">
                    <a:lumMod val="50000"/>
                  </a:schemeClr>
                </a:solidFill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5.ដើម្បីគណនារកថ្ងៃដែលយើងកើតចំ</a:t>
            </a:r>
            <a:endParaRPr lang="en-US" sz="2400" b="1" u="sng" dirty="0">
              <a:solidFill>
                <a:schemeClr val="accent5">
                  <a:lumMod val="50000"/>
                </a:schemeClr>
              </a:solidFill>
              <a:latin typeface="Battambang" panose="020B0606030804020204" pitchFamily="34" charset="0"/>
              <a:ea typeface="Battambang" panose="020B0606030804020204" pitchFamily="34" charset="0"/>
              <a:cs typeface="Battambang" panose="020B06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0B25F3-2B8E-425B-B2FA-1615B8068B54}"/>
              </a:ext>
            </a:extLst>
          </p:cNvPr>
          <p:cNvSpPr txBox="1"/>
          <p:nvPr/>
        </p:nvSpPr>
        <p:spPr>
          <a:xfrm>
            <a:off x="916576" y="1594339"/>
            <a:ext cx="816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400" b="1" u="sng" dirty="0">
                <a:solidFill>
                  <a:schemeClr val="accent5">
                    <a:lumMod val="50000"/>
                  </a:schemeClr>
                </a:solidFill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ការគណនារកលេខកូដឆ្នាំ </a:t>
            </a:r>
            <a:r>
              <a:rPr lang="km-KH" sz="2400" b="1" u="sng" dirty="0">
                <a:solidFill>
                  <a:schemeClr val="accent5">
                    <a:lumMod val="50000"/>
                  </a:schemeClr>
                </a:solidFill>
                <a:ea typeface="Battambang" panose="020B0606030804020204" pitchFamily="34" charset="0"/>
                <a:cs typeface="Battambang" panose="020B0606030804020204" pitchFamily="34" charset="0"/>
              </a:rPr>
              <a:t>( </a:t>
            </a:r>
            <a:r>
              <a:rPr lang="en-US" sz="2400" b="1" u="sng" dirty="0">
                <a:solidFill>
                  <a:schemeClr val="accent5">
                    <a:lumMod val="50000"/>
                  </a:schemeClr>
                </a:solidFill>
                <a:ea typeface="Battambang" panose="020B0606030804020204" pitchFamily="34" charset="0"/>
                <a:cs typeface="Battambang" panose="020B0606030804020204" pitchFamily="34" charset="0"/>
              </a:rPr>
              <a:t>code of year )</a:t>
            </a:r>
            <a:endParaRPr lang="en-US" sz="2400" dirty="0">
              <a:solidFill>
                <a:schemeClr val="accent5">
                  <a:lumMod val="50000"/>
                </a:schemeClr>
              </a:solidFill>
              <a:ea typeface="Battambang" panose="020B0606030804020204" pitchFamily="34" charset="0"/>
              <a:cs typeface="Battambang" panose="020B0606030804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537860-4420-45B4-9128-9AC1F02B3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574598"/>
              </p:ext>
            </p:extLst>
          </p:nvPr>
        </p:nvGraphicFramePr>
        <p:xfrm>
          <a:off x="809897" y="3204754"/>
          <a:ext cx="8128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133189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if year &gt;= 1900:</a:t>
                      </a:r>
                    </a:p>
                    <a:p>
                      <a:r>
                        <a:rPr lang="en-US" sz="2800" dirty="0"/>
                        <a:t>    x=(year-1900)</a:t>
                      </a:r>
                    </a:p>
                    <a:p>
                      <a:r>
                        <a:rPr lang="en-US" sz="2800" dirty="0"/>
                        <a:t>    </a:t>
                      </a:r>
                      <a:r>
                        <a:rPr lang="en-US" sz="2800" dirty="0" err="1"/>
                        <a:t>codeofyear</a:t>
                      </a:r>
                      <a:r>
                        <a:rPr lang="en-US" sz="2800" dirty="0"/>
                        <a:t>=(x//4+x+1)%7</a:t>
                      </a:r>
                    </a:p>
                    <a:p>
                      <a:endParaRPr lang="en-US" sz="2800" dirty="0"/>
                    </a:p>
                    <a:p>
                      <a:r>
                        <a:rPr lang="en-US" sz="2800" dirty="0"/>
                        <a:t>if year &gt;= 2000:</a:t>
                      </a:r>
                    </a:p>
                    <a:p>
                      <a:r>
                        <a:rPr lang="en-US" sz="2800" dirty="0"/>
                        <a:t>    x=(year-2000)</a:t>
                      </a:r>
                    </a:p>
                    <a:p>
                      <a:r>
                        <a:rPr lang="en-US" sz="2800" dirty="0"/>
                        <a:t>    </a:t>
                      </a:r>
                      <a:r>
                        <a:rPr lang="en-US" sz="2800" dirty="0" err="1"/>
                        <a:t>codeofyear</a:t>
                      </a:r>
                      <a:r>
                        <a:rPr lang="en-US" sz="2800" dirty="0"/>
                        <a:t>=(x//4+x)%7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9204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58264C1-320A-4ECC-8F32-0F60C758A673}"/>
              </a:ext>
            </a:extLst>
          </p:cNvPr>
          <p:cNvSpPr txBox="1"/>
          <p:nvPr/>
        </p:nvSpPr>
        <p:spPr>
          <a:xfrm>
            <a:off x="913161" y="2269503"/>
            <a:ext cx="5077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2400" dirty="0"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+សតវត្សទី ២០ </a:t>
            </a:r>
            <a:r>
              <a:rPr lang="km-KH" sz="2400" dirty="0">
                <a:ea typeface="Battambang" panose="020B0606030804020204" pitchFamily="34" charset="0"/>
                <a:cs typeface="Battambang" panose="020B0606030804020204" pitchFamily="34" charset="0"/>
              </a:rPr>
              <a:t>( </a:t>
            </a:r>
            <a:r>
              <a:rPr lang="en-US" sz="2400" dirty="0">
                <a:ea typeface="Battambang" panose="020B0606030804020204" pitchFamily="34" charset="0"/>
                <a:cs typeface="Battambang" panose="020B0606030804020204" pitchFamily="34" charset="0"/>
              </a:rPr>
              <a:t>X/4 + X + 1) % 7</a:t>
            </a:r>
            <a:r>
              <a:rPr lang="en-US" sz="2400" dirty="0"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          </a:t>
            </a:r>
          </a:p>
          <a:p>
            <a:r>
              <a:rPr lang="en-US" sz="2400" dirty="0"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+</a:t>
            </a:r>
            <a:r>
              <a:rPr lang="km-KH" sz="2400" dirty="0"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សតវត្សទី ២១ </a:t>
            </a:r>
            <a:r>
              <a:rPr lang="km-KH" sz="2400" dirty="0">
                <a:ea typeface="Battambang" panose="020B0606030804020204" pitchFamily="34" charset="0"/>
                <a:cs typeface="Battambang" panose="020B0606030804020204" pitchFamily="34" charset="0"/>
              </a:rPr>
              <a:t>( </a:t>
            </a:r>
            <a:r>
              <a:rPr lang="en-US" sz="2400" dirty="0">
                <a:ea typeface="Battambang" panose="020B0606030804020204" pitchFamily="34" charset="0"/>
                <a:cs typeface="Battambang" panose="020B0606030804020204" pitchFamily="34" charset="0"/>
              </a:rPr>
              <a:t>X/4 + X ) % 7</a:t>
            </a:r>
          </a:p>
        </p:txBody>
      </p:sp>
    </p:spTree>
    <p:extLst>
      <p:ext uri="{BB962C8B-B14F-4D97-AF65-F5344CB8AC3E}">
        <p14:creationId xmlns:p14="http://schemas.microsoft.com/office/powerpoint/2010/main" val="370102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1C548AA-7205-4C50-B4FC-8B6AFBFFF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" y="444137"/>
            <a:ext cx="11155680" cy="6113417"/>
          </a:xfrm>
        </p:spPr>
        <p:txBody>
          <a:bodyPr/>
          <a:lstStyle/>
          <a:p>
            <a:pPr algn="l"/>
            <a:r>
              <a:rPr lang="km-KH" sz="3200" b="1" dirty="0">
                <a:solidFill>
                  <a:schemeClr val="accent1">
                    <a:lumMod val="50000"/>
                  </a:schemeClr>
                </a:solidFill>
                <a:latin typeface="Moul" panose="02000500000000000000" pitchFamily="2" charset="0"/>
                <a:cs typeface="Moul" panose="02000500000000000000" pitchFamily="2" charset="0"/>
              </a:rPr>
              <a:t>ដំណើរការកម្មវិធី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Moul" panose="02000500000000000000" pitchFamily="2" charset="0"/>
              <a:cs typeface="Moul" panose="02000500000000000000" pitchFamily="2" charset="0"/>
            </a:endParaRPr>
          </a:p>
          <a:p>
            <a:pPr algn="l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60BC9B-5734-4738-95CE-4DB633810BC8}"/>
              </a:ext>
            </a:extLst>
          </p:cNvPr>
          <p:cNvGraphicFramePr>
            <a:graphicFrameLocks noGrp="1"/>
          </p:cNvGraphicFramePr>
          <p:nvPr/>
        </p:nvGraphicFramePr>
        <p:xfrm>
          <a:off x="1008017" y="2587969"/>
          <a:ext cx="5087983" cy="10009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87983">
                  <a:extLst>
                    <a:ext uri="{9D8B030D-6E8A-4147-A177-3AD203B41FA5}">
                      <a16:colId xmlns:a16="http://schemas.microsoft.com/office/drawing/2014/main" val="1091794674"/>
                    </a:ext>
                  </a:extLst>
                </a:gridCol>
              </a:tblGrid>
              <a:tr h="100098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6050" algn="l"/>
                        </a:tabLs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To Start  Please Type: main()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6050" algn="l"/>
                        </a:tabLs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&gt;&gt;&gt; 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</a:rPr>
                        <a:t>main()</a:t>
                      </a: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Battambang" panose="020B0606030804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13439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CFE04B4-DDC7-4691-86F0-4FD8B43CE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97" y="1104579"/>
            <a:ext cx="510973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>
                <a:tab pos="146050" algn="l"/>
              </a:tabLst>
            </a:pPr>
            <a:r>
              <a:rPr kumimoji="0" lang="km-KH" altLang="en-US" sz="2400" b="1" i="0" u="sng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ដើម្បីចាប់ផ្តើមកម្មវិធី </a:t>
            </a:r>
            <a:endParaRPr kumimoji="0" lang="en-US" altLang="en-US" sz="2400" b="1" i="0" u="sng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Battambang" panose="020B0606030804020204" pitchFamily="34" charset="0"/>
              <a:ea typeface="Battambang" panose="020B0606030804020204" pitchFamily="34" charset="0"/>
              <a:cs typeface="Battambang" panose="020B06060308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6050" algn="l"/>
              </a:tabLst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6050" algn="l"/>
              </a:tabLst>
            </a:pPr>
            <a:r>
              <a:rPr kumimoji="0" lang="km-KH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យើងត្រូវ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Battambang" panose="020B0606030804020204" pitchFamily="34" charset="0"/>
                <a:cs typeface="Calibri" panose="020F0502020204030204" pitchFamily="34" charset="0"/>
              </a:rPr>
              <a:t>Type </a:t>
            </a:r>
            <a:r>
              <a:rPr kumimoji="0" lang="km-KH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ពាក្យ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Battambang" panose="020B0606030804020204" pitchFamily="34" charset="0"/>
                <a:cs typeface="Calibri" panose="020F0502020204030204" pitchFamily="34" charset="0"/>
              </a:rPr>
              <a:t> main() </a:t>
            </a:r>
            <a:r>
              <a:rPr kumimoji="0" lang="km-KH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ហើយ </a:t>
            </a:r>
            <a:r>
              <a:rPr lang="en-US" altLang="en-US" sz="2400" dirty="0">
                <a:latin typeface="+mn-lt"/>
                <a:ea typeface="Battambang" panose="020B0606030804020204" pitchFamily="34" charset="0"/>
                <a:cs typeface="Battambang" panose="020B0606030804020204" pitchFamily="34" charset="0"/>
              </a:rPr>
              <a:t>Enter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07ADE3-386C-4B05-AFC1-04E540B48D38}"/>
              </a:ext>
            </a:extLst>
          </p:cNvPr>
          <p:cNvSpPr/>
          <p:nvPr/>
        </p:nvSpPr>
        <p:spPr>
          <a:xfrm>
            <a:off x="809897" y="2512251"/>
            <a:ext cx="5286103" cy="1000982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21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F00B4CB-4FF9-42AE-95AA-58FA456A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8937" y="3010829"/>
            <a:ext cx="9419063" cy="1246052"/>
          </a:xfrm>
        </p:spPr>
        <p:txBody>
          <a:bodyPr>
            <a:normAutofit fontScale="92500" lnSpcReduction="10000"/>
          </a:bodyPr>
          <a:lstStyle/>
          <a:p>
            <a:r>
              <a:rPr lang="en-US" sz="9600" dirty="0">
                <a:solidFill>
                  <a:srgbClr val="CC0066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494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1C548AA-7205-4C50-B4FC-8B6AFBFFF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" y="444137"/>
            <a:ext cx="11155680" cy="6113417"/>
          </a:xfrm>
        </p:spPr>
        <p:txBody>
          <a:bodyPr/>
          <a:lstStyle/>
          <a:p>
            <a:pPr algn="l"/>
            <a:r>
              <a:rPr lang="km-KH" sz="3200" b="1" dirty="0">
                <a:solidFill>
                  <a:schemeClr val="accent1">
                    <a:lumMod val="50000"/>
                  </a:schemeClr>
                </a:solidFill>
                <a:latin typeface="Moul" panose="02000500000000000000" pitchFamily="2" charset="0"/>
                <a:cs typeface="Moul" panose="02000500000000000000" pitchFamily="2" charset="0"/>
              </a:rPr>
              <a:t>ដំណើរការកម្មវិធី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Moul" panose="02000500000000000000" pitchFamily="2" charset="0"/>
              <a:cs typeface="Moul" panose="02000500000000000000" pitchFamily="2" charset="0"/>
            </a:endParaRPr>
          </a:p>
          <a:p>
            <a:pPr algn="l"/>
            <a:endParaRPr lang="en-US" sz="3200" b="1" dirty="0">
              <a:latin typeface="Moul" panose="02000500000000000000" pitchFamily="2" charset="0"/>
              <a:cs typeface="Moul" panose="02000500000000000000" pitchFamily="2" charset="0"/>
            </a:endParaRPr>
          </a:p>
          <a:p>
            <a:pPr algn="l"/>
            <a:endParaRPr lang="en-US" sz="3200" b="1" dirty="0">
              <a:latin typeface="Moul" panose="02000500000000000000" pitchFamily="2" charset="0"/>
              <a:cs typeface="Moul" panose="02000500000000000000" pitchFamily="2" charset="0"/>
            </a:endParaRPr>
          </a:p>
          <a:p>
            <a:pPr algn="l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60BC9B-5734-4738-95CE-4DB633810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786636"/>
              </p:ext>
            </p:extLst>
          </p:nvPr>
        </p:nvGraphicFramePr>
        <p:xfrm>
          <a:off x="1219389" y="3223930"/>
          <a:ext cx="5168348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68348">
                  <a:extLst>
                    <a:ext uri="{9D8B030D-6E8A-4147-A177-3AD203B41FA5}">
                      <a16:colId xmlns:a16="http://schemas.microsoft.com/office/drawing/2014/main" val="1091794674"/>
                    </a:ext>
                  </a:extLst>
                </a:gridCol>
              </a:tblGrid>
              <a:tr h="1535648"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Battambang" panose="020B0606030804020204" pitchFamily="34" charset="0"/>
                          <a:cs typeface="Battambang" panose="020B0606030804020204" pitchFamily="34" charset="0"/>
                        </a:rPr>
                        <a:t>Please Type: main()</a:t>
                      </a:r>
                    </a:p>
                    <a:p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Battambang" panose="020B0606030804020204" pitchFamily="34" charset="0"/>
                          <a:cs typeface="Battambang" panose="020B0606030804020204" pitchFamily="34" charset="0"/>
                        </a:rPr>
                        <a:t>&gt;&gt;&gt; main()</a:t>
                      </a:r>
                    </a:p>
                    <a:p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Battambang" panose="020B0606030804020204" pitchFamily="34" charset="0"/>
                          <a:cs typeface="Battambang" panose="020B0606030804020204" pitchFamily="34" charset="0"/>
                        </a:rPr>
                        <a:t> CALCULATE YOUR DATE OF BIRTH</a:t>
                      </a:r>
                    </a:p>
                    <a:p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Battambang" panose="020B0606030804020204" pitchFamily="34" charset="0"/>
                          <a:cs typeface="Battambang" panose="020B0606030804020204" pitchFamily="34" charset="0"/>
                        </a:rPr>
                        <a:t>******************************</a:t>
                      </a:r>
                    </a:p>
                    <a:p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Battambang" panose="020B0606030804020204" pitchFamily="34" charset="0"/>
                          <a:cs typeface="Battambang" panose="020B0606030804020204" pitchFamily="34" charset="0"/>
                        </a:rPr>
                        <a:t>Enter Date : </a:t>
                      </a:r>
                      <a:r>
                        <a:rPr lang="en-US" sz="2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tambang" panose="020B0606030804020204" pitchFamily="34" charset="0"/>
                          <a:cs typeface="Battambang" panose="020B0606030804020204" pitchFamily="34" charset="0"/>
                        </a:rPr>
                        <a:t>27</a:t>
                      </a:r>
                    </a:p>
                    <a:p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Battambang" panose="020B0606030804020204" pitchFamily="34" charset="0"/>
                          <a:cs typeface="Battambang" panose="020B0606030804020204" pitchFamily="34" charset="0"/>
                        </a:rPr>
                        <a:t>Enter Month: </a:t>
                      </a:r>
                      <a:r>
                        <a:rPr lang="en-US" sz="2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tambang" panose="020B0606030804020204" pitchFamily="34" charset="0"/>
                          <a:cs typeface="Battambang" panose="020B0606030804020204" pitchFamily="34" charset="0"/>
                        </a:rPr>
                        <a:t>2</a:t>
                      </a:r>
                    </a:p>
                    <a:p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Battambang" panose="020B0606030804020204" pitchFamily="34" charset="0"/>
                          <a:cs typeface="Battambang" panose="020B0606030804020204" pitchFamily="34" charset="0"/>
                        </a:rPr>
                        <a:t>Enter Year : </a:t>
                      </a:r>
                      <a:r>
                        <a:rPr lang="en-US" sz="2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tambang" panose="020B0606030804020204" pitchFamily="34" charset="0"/>
                          <a:cs typeface="Battambang" panose="020B0606030804020204" pitchFamily="34" charset="0"/>
                        </a:rPr>
                        <a:t>2000</a:t>
                      </a:r>
                      <a:endParaRPr lang="en-US" sz="3600" dirty="0">
                        <a:solidFill>
                          <a:srgbClr val="C00000"/>
                        </a:solidFill>
                        <a:effectLst/>
                        <a:latin typeface="+mn-lt"/>
                        <a:ea typeface="Battambang" panose="020B0606030804020204" pitchFamily="34" charset="0"/>
                        <a:cs typeface="Battambang" panose="020B0606030804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13439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CFE04B4-DDC7-4691-86F0-4FD8B43CE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01" y="1073750"/>
            <a:ext cx="659828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km-KH" sz="2400" b="1" u="sng" dirty="0">
                <a:solidFill>
                  <a:schemeClr val="accent1">
                    <a:lumMod val="50000"/>
                  </a:schemeClr>
                </a:solidFill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បន្ទាប់មកដល់កន្លែងបំពេញពត័មាន</a:t>
            </a:r>
            <a:endParaRPr kumimoji="0" lang="en-US" altLang="en-US" sz="4000" b="1" i="0" u="sng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Battambang" panose="020B0606030804020204" pitchFamily="34" charset="0"/>
              <a:ea typeface="Battambang" panose="020B0606030804020204" pitchFamily="34" charset="0"/>
              <a:cs typeface="Battambang" panose="020B0606030804020204" pitchFamily="34" charset="0"/>
            </a:endParaRPr>
          </a:p>
          <a:p>
            <a:pPr marL="457200" lvl="0" indent="-457200">
              <a:buFont typeface="+mj-lt"/>
              <a:buAutoNum type="arabicParenR"/>
            </a:pPr>
            <a:endParaRPr lang="en-US" sz="2400" dirty="0">
              <a:latin typeface="Battambang" panose="020B0606030804020204" pitchFamily="34" charset="0"/>
              <a:ea typeface="Battambang" panose="020B0606030804020204" pitchFamily="34" charset="0"/>
              <a:cs typeface="Battambang" panose="020B0606030804020204" pitchFamily="34" charset="0"/>
            </a:endParaRPr>
          </a:p>
          <a:p>
            <a:pPr marL="457200" lvl="0" indent="-457200">
              <a:buFont typeface="+mj-lt"/>
              <a:buAutoNum type="arabicParenR"/>
            </a:pPr>
            <a:r>
              <a:rPr lang="km-KH" sz="2400" dirty="0"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មុនដំបូងយើងត្រូវ បំពេញថ្ងៃកើត</a:t>
            </a:r>
            <a:endParaRPr lang="en-US" sz="2400" dirty="0">
              <a:latin typeface="Battambang" panose="020B0606030804020204" pitchFamily="34" charset="0"/>
              <a:ea typeface="Battambang" panose="020B0606030804020204" pitchFamily="34" charset="0"/>
              <a:cs typeface="Battambang" panose="020B0606030804020204" pitchFamily="34" charset="0"/>
            </a:endParaRPr>
          </a:p>
          <a:p>
            <a:pPr marL="457200" lvl="0" indent="-457200">
              <a:buFont typeface="+mj-lt"/>
              <a:buAutoNum type="arabicParenR"/>
            </a:pPr>
            <a:r>
              <a:rPr lang="km-KH" sz="2400" dirty="0"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បន្ទាប់មកយើងត្រូវ បំពេញខែកើត</a:t>
            </a:r>
            <a:endParaRPr lang="en-US" sz="2400" dirty="0">
              <a:latin typeface="Battambang" panose="020B0606030804020204" pitchFamily="34" charset="0"/>
              <a:ea typeface="Battambang" panose="020B0606030804020204" pitchFamily="34" charset="0"/>
              <a:cs typeface="Battambang" panose="020B0606030804020204" pitchFamily="34" charset="0"/>
            </a:endParaRPr>
          </a:p>
          <a:p>
            <a:pPr marL="457200" lvl="0" indent="-457200">
              <a:buFont typeface="+mj-lt"/>
              <a:buAutoNum type="arabicParenR"/>
            </a:pPr>
            <a:r>
              <a:rPr lang="km-KH" sz="2400" dirty="0"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ចុងក្រោយយើងត្រូវ បំពេញឆ្នាំកើត ហើយ </a:t>
            </a:r>
            <a:r>
              <a:rPr lang="en-US" sz="2400" b="1" dirty="0"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Enter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07ADE3-386C-4B05-AFC1-04E540B48D38}"/>
              </a:ext>
            </a:extLst>
          </p:cNvPr>
          <p:cNvSpPr/>
          <p:nvPr/>
        </p:nvSpPr>
        <p:spPr>
          <a:xfrm>
            <a:off x="824001" y="3150826"/>
            <a:ext cx="5286103" cy="2786148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8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1C548AA-7205-4C50-B4FC-8B6AFBFFF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" y="444137"/>
            <a:ext cx="11155680" cy="6113417"/>
          </a:xfrm>
        </p:spPr>
        <p:txBody>
          <a:bodyPr/>
          <a:lstStyle/>
          <a:p>
            <a:pPr algn="l"/>
            <a:r>
              <a:rPr lang="km-KH" sz="3200" b="1" dirty="0">
                <a:solidFill>
                  <a:schemeClr val="accent1">
                    <a:lumMod val="50000"/>
                  </a:schemeClr>
                </a:solidFill>
                <a:latin typeface="Moul" panose="02000500000000000000" pitchFamily="2" charset="0"/>
                <a:cs typeface="Moul" panose="02000500000000000000" pitchFamily="2" charset="0"/>
              </a:rPr>
              <a:t>ដំណើរការកម្មវិធី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Moul" panose="02000500000000000000" pitchFamily="2" charset="0"/>
              <a:cs typeface="Moul" panose="02000500000000000000" pitchFamily="2" charset="0"/>
            </a:endParaRPr>
          </a:p>
          <a:p>
            <a:pPr algn="l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60BC9B-5734-4738-95CE-4DB633810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33329"/>
              </p:ext>
            </p:extLst>
          </p:nvPr>
        </p:nvGraphicFramePr>
        <p:xfrm>
          <a:off x="1299754" y="3283357"/>
          <a:ext cx="5087983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87983">
                  <a:extLst>
                    <a:ext uri="{9D8B030D-6E8A-4147-A177-3AD203B41FA5}">
                      <a16:colId xmlns:a16="http://schemas.microsoft.com/office/drawing/2014/main" val="1091794674"/>
                    </a:ext>
                  </a:extLst>
                </a:gridCol>
              </a:tblGrid>
              <a:tr h="1000982"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****************************</a:t>
                      </a:r>
                    </a:p>
                    <a:p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2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born on Sunday     </a:t>
                      </a:r>
                    </a:p>
                    <a:p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****************************</a:t>
                      </a:r>
                      <a:endParaRPr lang="en-US" sz="36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13439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CFE04B4-DDC7-4691-86F0-4FD8B43CE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97" y="1026359"/>
            <a:ext cx="9702849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km-KH" sz="2400" b="1" u="sng" dirty="0">
                <a:solidFill>
                  <a:schemeClr val="accent1">
                    <a:lumMod val="50000"/>
                  </a:schemeClr>
                </a:solidFill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ដំណើរការបង្ហាញលទ្ធផល</a:t>
            </a:r>
            <a:endParaRPr lang="en-US" sz="2400" b="1" u="sng" dirty="0">
              <a:solidFill>
                <a:schemeClr val="accent1">
                  <a:lumMod val="50000"/>
                </a:schemeClr>
              </a:solidFill>
              <a:latin typeface="Battambang" panose="020B0606030804020204" pitchFamily="34" charset="0"/>
              <a:ea typeface="Battambang" panose="020B0606030804020204" pitchFamily="34" charset="0"/>
              <a:cs typeface="Battambang" panose="020B06060308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6050" algn="l"/>
              </a:tabLst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km-KH" sz="2400" dirty="0"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លទ្ធផលបង្ហាញពី ថ្ងៃដែលកើតចំ</a:t>
            </a:r>
            <a:r>
              <a:rPr lang="en-US" sz="2400" dirty="0"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 :</a:t>
            </a:r>
          </a:p>
          <a:p>
            <a:r>
              <a:rPr lang="km-KH" sz="2400" b="1" dirty="0"/>
              <a:t> </a:t>
            </a:r>
          </a:p>
          <a:p>
            <a:r>
              <a:rPr lang="km-KH" sz="2400" b="1" dirty="0"/>
              <a:t>( </a:t>
            </a:r>
            <a:r>
              <a:rPr lang="en-US" sz="2400" dirty="0">
                <a:solidFill>
                  <a:schemeClr val="accent4"/>
                </a:solidFill>
              </a:rPr>
              <a:t>Monday</a:t>
            </a:r>
            <a:r>
              <a:rPr lang="en-US" sz="2400" dirty="0"/>
              <a:t> .</a:t>
            </a:r>
            <a:r>
              <a:rPr lang="en-US" sz="2400" dirty="0">
                <a:solidFill>
                  <a:srgbClr val="CC0066"/>
                </a:solidFill>
              </a:rPr>
              <a:t>Tuesday</a:t>
            </a:r>
            <a:r>
              <a:rPr lang="en-US" sz="2400" dirty="0"/>
              <a:t>. </a:t>
            </a:r>
            <a:r>
              <a:rPr lang="en-US" sz="2400" dirty="0">
                <a:solidFill>
                  <a:schemeClr val="accent6"/>
                </a:solidFill>
              </a:rPr>
              <a:t>Wednesday</a:t>
            </a:r>
            <a:r>
              <a:rPr lang="en-US" sz="2400" dirty="0"/>
              <a:t>. </a:t>
            </a:r>
            <a:r>
              <a:rPr lang="en-US" sz="2400" dirty="0">
                <a:solidFill>
                  <a:schemeClr val="accent2"/>
                </a:solidFill>
              </a:rPr>
              <a:t>Thursday</a:t>
            </a:r>
            <a:r>
              <a:rPr lang="en-US" sz="2400" dirty="0"/>
              <a:t>. Friday. </a:t>
            </a:r>
            <a:r>
              <a:rPr lang="en-US" sz="2400" dirty="0">
                <a:solidFill>
                  <a:srgbClr val="7030A0"/>
                </a:solidFill>
              </a:rPr>
              <a:t>Saturday</a:t>
            </a:r>
            <a:r>
              <a:rPr lang="en-US" sz="2400" dirty="0"/>
              <a:t>. </a:t>
            </a:r>
            <a:r>
              <a:rPr lang="en-US" sz="2400" dirty="0">
                <a:solidFill>
                  <a:srgbClr val="C00000"/>
                </a:solidFill>
              </a:rPr>
              <a:t>Sunday</a:t>
            </a:r>
            <a:r>
              <a:rPr lang="en-US" sz="2400" dirty="0"/>
              <a:t> </a:t>
            </a:r>
            <a:r>
              <a:rPr lang="en-US" b="1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07ADE3-386C-4B05-AFC1-04E540B48D38}"/>
              </a:ext>
            </a:extLst>
          </p:cNvPr>
          <p:cNvSpPr/>
          <p:nvPr/>
        </p:nvSpPr>
        <p:spPr>
          <a:xfrm>
            <a:off x="809897" y="3088462"/>
            <a:ext cx="5286103" cy="1328323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47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1C548AA-7205-4C50-B4FC-8B6AFBFFF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" y="444137"/>
            <a:ext cx="11155680" cy="6113417"/>
          </a:xfrm>
        </p:spPr>
        <p:txBody>
          <a:bodyPr/>
          <a:lstStyle/>
          <a:p>
            <a:pPr algn="l"/>
            <a:r>
              <a:rPr lang="km-KH" sz="3200" b="1" dirty="0">
                <a:solidFill>
                  <a:schemeClr val="accent1">
                    <a:lumMod val="50000"/>
                  </a:schemeClr>
                </a:solidFill>
                <a:latin typeface="Moul" panose="02000500000000000000" pitchFamily="2" charset="0"/>
                <a:cs typeface="Moul" panose="02000500000000000000" pitchFamily="2" charset="0"/>
              </a:rPr>
              <a:t>ដំណើរការកម្មវិធី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Moul" panose="02000500000000000000" pitchFamily="2" charset="0"/>
              <a:cs typeface="Moul" panose="02000500000000000000" pitchFamily="2" charset="0"/>
            </a:endParaRPr>
          </a:p>
          <a:p>
            <a:pPr algn="l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60BC9B-5734-4738-95CE-4DB633810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314668"/>
              </p:ext>
            </p:extLst>
          </p:nvPr>
        </p:nvGraphicFramePr>
        <p:xfrm>
          <a:off x="1008017" y="2788920"/>
          <a:ext cx="5087983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87983">
                  <a:extLst>
                    <a:ext uri="{9D8B030D-6E8A-4147-A177-3AD203B41FA5}">
                      <a16:colId xmlns:a16="http://schemas.microsoft.com/office/drawing/2014/main" val="1091794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1.Start Again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2.Exit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Number :</a:t>
                      </a:r>
                      <a:endParaRPr lang="en-US" sz="40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13439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CFE04B4-DDC7-4691-86F0-4FD8B43CE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97" y="981470"/>
            <a:ext cx="427232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km-KH" sz="2400" b="1" dirty="0">
                <a:solidFill>
                  <a:schemeClr val="accent1">
                    <a:lumMod val="50000"/>
                  </a:schemeClr>
                </a:solidFill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ដើម្បីដំណើរការកម្មវិធីឡើងវិញ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Battambang" panose="020B0606030804020204" pitchFamily="34" charset="0"/>
              <a:ea typeface="Battambang" panose="020B0606030804020204" pitchFamily="34" charset="0"/>
              <a:cs typeface="Battambang" panose="020B0606030804020204" pitchFamily="34" charset="0"/>
            </a:endParaRPr>
          </a:p>
          <a:p>
            <a:endParaRPr lang="en-US" sz="2400" b="1" dirty="0">
              <a:latin typeface="Battambang" panose="020B0606030804020204" pitchFamily="34" charset="0"/>
              <a:ea typeface="Battambang" panose="020B0606030804020204" pitchFamily="34" charset="0"/>
              <a:cs typeface="Battambang" panose="020B0606030804020204" pitchFamily="34" charset="0"/>
            </a:endParaRPr>
          </a:p>
          <a:p>
            <a:r>
              <a:rPr lang="km-KH" sz="2400" dirty="0">
                <a:solidFill>
                  <a:schemeClr val="accent1">
                    <a:lumMod val="75000"/>
                  </a:schemeClr>
                </a:solidFill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ចុចលេខ 1 </a:t>
            </a:r>
            <a:r>
              <a:rPr lang="km-KH" sz="2400" dirty="0"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ះ ដើម្បីចាប់ផ្តើមសារថ្មី</a:t>
            </a:r>
            <a:endParaRPr lang="en-US" sz="2400" dirty="0">
              <a:latin typeface="Battambang" panose="020B0606030804020204" pitchFamily="34" charset="0"/>
              <a:ea typeface="Battambang" panose="020B0606030804020204" pitchFamily="34" charset="0"/>
              <a:cs typeface="Battambang" panose="020B0606030804020204" pitchFamily="34" charset="0"/>
            </a:endParaRPr>
          </a:p>
          <a:p>
            <a:r>
              <a:rPr lang="km-KH" sz="2400" dirty="0">
                <a:solidFill>
                  <a:schemeClr val="accent1">
                    <a:lumMod val="75000"/>
                  </a:schemeClr>
                </a:solidFill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ចុចលេខ 2 </a:t>
            </a:r>
            <a:r>
              <a:rPr lang="km-KH" sz="2400" dirty="0"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ះ ដើម្បីបិទកម្មវិធី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ttambang" panose="020B0606030804020204" pitchFamily="34" charset="0"/>
              <a:ea typeface="Battambang" panose="020B0606030804020204" pitchFamily="34" charset="0"/>
              <a:cs typeface="Battambang" panose="020B06060308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07ADE3-386C-4B05-AFC1-04E540B48D38}"/>
              </a:ext>
            </a:extLst>
          </p:cNvPr>
          <p:cNvSpPr/>
          <p:nvPr/>
        </p:nvSpPr>
        <p:spPr>
          <a:xfrm>
            <a:off x="809897" y="2736185"/>
            <a:ext cx="5286103" cy="1569660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40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1C548AA-7205-4C50-B4FC-8B6AFBFFF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" y="444137"/>
            <a:ext cx="11155680" cy="6113417"/>
          </a:xfrm>
        </p:spPr>
        <p:txBody>
          <a:bodyPr>
            <a:normAutofit/>
          </a:bodyPr>
          <a:lstStyle/>
          <a:p>
            <a:pPr algn="l"/>
            <a:r>
              <a:rPr lang="km-KH" sz="3200" b="1" dirty="0">
                <a:solidFill>
                  <a:schemeClr val="accent1">
                    <a:lumMod val="50000"/>
                  </a:schemeClr>
                </a:solidFill>
                <a:latin typeface="Moul" panose="02000500000000000000" pitchFamily="2" charset="0"/>
                <a:cs typeface="Moul" panose="02000500000000000000" pitchFamily="2" charset="0"/>
              </a:rPr>
              <a:t>វិធីបង្កើតកម្មវិធី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Moul" panose="02000500000000000000" pitchFamily="2" charset="0"/>
              <a:cs typeface="Moul" panose="02000500000000000000" pitchFamily="2" charset="0"/>
            </a:endParaRPr>
          </a:p>
          <a:p>
            <a:pPr algn="l"/>
            <a:endParaRPr lang="en-US" sz="2800" dirty="0">
              <a:latin typeface="Moul" panose="02000500000000000000" pitchFamily="2" charset="0"/>
              <a:cs typeface="Moul" panose="02000500000000000000" pitchFamily="2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CFE04B4-DDC7-4691-86F0-4FD8B43CE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97" y="1032192"/>
            <a:ext cx="8783839" cy="253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1.</a:t>
            </a:r>
            <a:r>
              <a:rPr lang="km-KH" sz="2400" b="1" u="sng" dirty="0">
                <a:solidFill>
                  <a:schemeClr val="accent1">
                    <a:lumMod val="50000"/>
                  </a:schemeClr>
                </a:solidFill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ដើម្បីចាប់ផ្តើមកម្មវិធីយើងប្រើពាក្យ </a:t>
            </a: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latin typeface="+mn-lt"/>
                <a:ea typeface="Battambang" panose="020B0606030804020204" pitchFamily="34" charset="0"/>
                <a:cs typeface="Battambang" panose="020B0606030804020204" pitchFamily="34" charset="0"/>
              </a:rPr>
              <a:t>main()</a:t>
            </a:r>
          </a:p>
          <a:p>
            <a:pPr>
              <a:lnSpc>
                <a:spcPct val="150000"/>
              </a:lnSpc>
            </a:pPr>
            <a:r>
              <a:rPr lang="km-KH" sz="2400" dirty="0"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បានជាពួកយើងប្រើប្រាស់ </a:t>
            </a:r>
            <a:r>
              <a:rPr lang="en-US" sz="2800" dirty="0">
                <a:solidFill>
                  <a:srgbClr val="C00000"/>
                </a:solidFill>
                <a:latin typeface="+mn-lt"/>
                <a:ea typeface="Battambang" panose="020B0606030804020204" pitchFamily="34" charset="0"/>
                <a:cs typeface="Battambang" panose="020B0606030804020204" pitchFamily="34" charset="0"/>
              </a:rPr>
              <a:t>main()</a:t>
            </a:r>
            <a:r>
              <a:rPr lang="km-KH" sz="2800" dirty="0">
                <a:solidFill>
                  <a:srgbClr val="C00000"/>
                </a:solidFill>
                <a:latin typeface="+mn-lt"/>
                <a:ea typeface="Battambang" panose="020B0606030804020204" pitchFamily="34" charset="0"/>
                <a:cs typeface="Battambang" panose="020B0606030804020204" pitchFamily="34" charset="0"/>
              </a:rPr>
              <a:t> </a:t>
            </a:r>
            <a:r>
              <a:rPr lang="km-KH" sz="2400" dirty="0"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ដោយសារវាធ្វើអោយមានភាពងាយស្រួលក្នុងដាក់អោយកម្មវិធីដំណើរការបានសារថ្មីច្រើនដង ដោយមិនបាច់ </a:t>
            </a:r>
            <a:r>
              <a:rPr lang="en-US" sz="2800" b="1" dirty="0">
                <a:solidFill>
                  <a:srgbClr val="C00000"/>
                </a:solidFill>
                <a:latin typeface="+mn-lt"/>
                <a:ea typeface="Battambang" panose="020B0606030804020204" pitchFamily="34" charset="0"/>
                <a:cs typeface="Battambang" panose="020B0606030804020204" pitchFamily="34" charset="0"/>
              </a:rPr>
              <a:t>run </a:t>
            </a:r>
            <a:r>
              <a:rPr lang="en-US" sz="2400" dirty="0"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 </a:t>
            </a:r>
            <a:r>
              <a:rPr lang="km-KH" sz="2400" dirty="0"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ច្រើនលើក។</a:t>
            </a:r>
            <a:endParaRPr lang="en-US" sz="2400" dirty="0">
              <a:latin typeface="Battambang" panose="020B0606030804020204" pitchFamily="34" charset="0"/>
              <a:ea typeface="Battambang" panose="020B0606030804020204" pitchFamily="34" charset="0"/>
              <a:cs typeface="Battambang" panose="020B06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05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1C548AA-7205-4C50-B4FC-8B6AFBFFF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" y="444137"/>
            <a:ext cx="11155680" cy="3318971"/>
          </a:xfrm>
        </p:spPr>
        <p:txBody>
          <a:bodyPr>
            <a:normAutofit/>
          </a:bodyPr>
          <a:lstStyle/>
          <a:p>
            <a:pPr algn="l"/>
            <a:r>
              <a:rPr lang="km-KH" sz="3200" b="1" dirty="0">
                <a:solidFill>
                  <a:schemeClr val="accent1">
                    <a:lumMod val="50000"/>
                  </a:schemeClr>
                </a:solidFill>
                <a:latin typeface="Moul" panose="02000500000000000000" pitchFamily="2" charset="0"/>
                <a:cs typeface="Moul" panose="02000500000000000000" pitchFamily="2" charset="0"/>
              </a:rPr>
              <a:t>វិធីបង្កើតកម្មវិធី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Moul" panose="02000500000000000000" pitchFamily="2" charset="0"/>
              <a:cs typeface="Moul" panose="02000500000000000000" pitchFamily="2" charset="0"/>
            </a:endParaRPr>
          </a:p>
          <a:p>
            <a:pPr algn="l"/>
            <a:endParaRPr lang="en-US" sz="2800" dirty="0">
              <a:latin typeface="Moul" panose="02000500000000000000" pitchFamily="2" charset="0"/>
              <a:cs typeface="Moul" panose="02000500000000000000" pitchFamily="2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CFE04B4-DDC7-4691-86F0-4FD8B43CE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97" y="879231"/>
            <a:ext cx="8783839" cy="253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2.</a:t>
            </a:r>
            <a:r>
              <a:rPr lang="km-KH" sz="2400" b="1" u="sng" dirty="0">
                <a:solidFill>
                  <a:schemeClr val="accent1">
                    <a:lumMod val="50000"/>
                  </a:schemeClr>
                </a:solidFill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ការបំពេញពត័មាន</a:t>
            </a:r>
            <a:endParaRPr lang="en-US" sz="2400" b="1" u="sng" dirty="0">
              <a:solidFill>
                <a:schemeClr val="accent1">
                  <a:lumMod val="50000"/>
                </a:schemeClr>
              </a:solidFill>
              <a:latin typeface="Battambang" panose="020B0606030804020204" pitchFamily="34" charset="0"/>
              <a:ea typeface="Battambang" panose="020B0606030804020204" pitchFamily="34" charset="0"/>
              <a:cs typeface="Battambang" panose="020B06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km-KH" sz="2400" dirty="0"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នៅក្នុងភាសា</a:t>
            </a:r>
            <a:r>
              <a:rPr lang="km-KH" sz="2800" dirty="0">
                <a:latin typeface="+mn-lt"/>
                <a:ea typeface="Battambang" panose="020B0606030804020204" pitchFamily="34" charset="0"/>
                <a:cs typeface="Battambang" panose="020B0606030804020204" pitchFamily="34" charset="0"/>
              </a:rPr>
              <a:t> </a:t>
            </a:r>
            <a:r>
              <a:rPr lang="en-US" sz="2800" dirty="0">
                <a:latin typeface="+mn-lt"/>
                <a:ea typeface="Battambang" panose="020B0606030804020204" pitchFamily="34" charset="0"/>
                <a:cs typeface="Battambang" panose="020B0606030804020204" pitchFamily="34" charset="0"/>
              </a:rPr>
              <a:t>python</a:t>
            </a:r>
            <a:r>
              <a:rPr lang="km-KH" sz="2400" dirty="0"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នៅពេលយើងបំពេញពត័មានខុសដោយអចេត្តនា ឬ ចេត្តនាវាលោតពត័មាន</a:t>
            </a:r>
            <a:r>
              <a:rPr lang="en-US" sz="2800" b="1" dirty="0">
                <a:solidFill>
                  <a:srgbClr val="C00000"/>
                </a:solidFill>
                <a:latin typeface="+mn-lt"/>
                <a:ea typeface="Battambang" panose="020B0606030804020204" pitchFamily="34" charset="0"/>
                <a:cs typeface="Battambang" panose="020B0606030804020204" pitchFamily="34" charset="0"/>
              </a:rPr>
              <a:t>Error</a:t>
            </a:r>
            <a:r>
              <a:rPr lang="km-KH" sz="2800" b="1" dirty="0">
                <a:solidFill>
                  <a:srgbClr val="C00000"/>
                </a:solidFill>
                <a:latin typeface="+mn-lt"/>
                <a:ea typeface="Battambang" panose="020B0606030804020204" pitchFamily="34" charset="0"/>
                <a:cs typeface="Battambang" panose="020B0606030804020204" pitchFamily="34" charset="0"/>
              </a:rPr>
              <a:t> </a:t>
            </a:r>
            <a:r>
              <a:rPr lang="km-KH" sz="2400" dirty="0"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។ ដើម្បីអោយការ</a:t>
            </a:r>
            <a:r>
              <a:rPr lang="en-US" sz="2400" b="1" dirty="0">
                <a:solidFill>
                  <a:srgbClr val="C00000"/>
                </a:solidFill>
                <a:latin typeface="+mn-lt"/>
                <a:ea typeface="Battambang" panose="020B0606030804020204" pitchFamily="34" charset="0"/>
                <a:cs typeface="Battambang" panose="020B0606030804020204" pitchFamily="34" charset="0"/>
              </a:rPr>
              <a:t> Error</a:t>
            </a:r>
            <a:r>
              <a:rPr lang="km-KH" sz="2400" b="1" dirty="0">
                <a:solidFill>
                  <a:srgbClr val="C00000"/>
                </a:solidFill>
                <a:latin typeface="+mn-lt"/>
                <a:ea typeface="Battambang" panose="020B0606030804020204" pitchFamily="34" charset="0"/>
                <a:cs typeface="Battambang" panose="020B0606030804020204" pitchFamily="34" charset="0"/>
              </a:rPr>
              <a:t> </a:t>
            </a:r>
            <a:r>
              <a:rPr lang="km-KH" sz="2400" dirty="0"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ក្លាយទៅជាការប្រកាសអាសន្នវិញ យើងត្រូវប្រើប្រាស់ </a:t>
            </a:r>
            <a:r>
              <a:rPr lang="en-US" sz="2800" b="1" dirty="0">
                <a:solidFill>
                  <a:srgbClr val="C00000"/>
                </a:solidFill>
                <a:latin typeface="+mn-lt"/>
                <a:ea typeface="Battambang" panose="020B0606030804020204" pitchFamily="34" charset="0"/>
                <a:cs typeface="Battambang" panose="020B0606030804020204" pitchFamily="34" charset="0"/>
              </a:rPr>
              <a:t>try and except.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F11F78-A4F0-4109-81F7-5DF729DDC942}"/>
              </a:ext>
            </a:extLst>
          </p:cNvPr>
          <p:cNvSpPr txBox="1"/>
          <p:nvPr/>
        </p:nvSpPr>
        <p:spPr>
          <a:xfrm>
            <a:off x="2373923" y="4519246"/>
            <a:ext cx="4220308" cy="1459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91C31A-41BC-4BC8-A550-4D3549AA8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78131"/>
              </p:ext>
            </p:extLst>
          </p:nvPr>
        </p:nvGraphicFramePr>
        <p:xfrm>
          <a:off x="809897" y="3472670"/>
          <a:ext cx="7759338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9338">
                  <a:extLst>
                    <a:ext uri="{9D8B030D-6E8A-4147-A177-3AD203B41FA5}">
                      <a16:colId xmlns:a16="http://schemas.microsoft.com/office/drawing/2014/main" val="2917316235"/>
                    </a:ext>
                  </a:extLst>
                </a:gridCol>
              </a:tblGrid>
              <a:tr h="3079485"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try: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date=int(input("Enter Date : "))</a:t>
                      </a:r>
                    </a:p>
                    <a:p>
                      <a:pPr lvl="0"/>
                      <a:r>
                        <a:rPr lang="en-US" sz="2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except: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print(string)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print("        Date is wrong")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print(string,"\n")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main()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113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27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1C548AA-7205-4C50-B4FC-8B6AFBFFF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" y="444137"/>
            <a:ext cx="11155680" cy="6113417"/>
          </a:xfrm>
        </p:spPr>
        <p:txBody>
          <a:bodyPr>
            <a:normAutofit/>
          </a:bodyPr>
          <a:lstStyle/>
          <a:p>
            <a:pPr algn="l"/>
            <a:r>
              <a:rPr lang="km-KH" sz="3200" b="1" dirty="0">
                <a:solidFill>
                  <a:schemeClr val="accent1">
                    <a:lumMod val="50000"/>
                  </a:schemeClr>
                </a:solidFill>
                <a:latin typeface="Moul" panose="02000500000000000000" pitchFamily="2" charset="0"/>
                <a:cs typeface="Moul" panose="02000500000000000000" pitchFamily="2" charset="0"/>
              </a:rPr>
              <a:t>វិធីបង្កើតកម្មវិធី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Moul" panose="02000500000000000000" pitchFamily="2" charset="0"/>
              <a:cs typeface="Moul" panose="02000500000000000000" pitchFamily="2" charset="0"/>
            </a:endParaRPr>
          </a:p>
          <a:p>
            <a:pPr algn="l"/>
            <a:endParaRPr lang="en-US" sz="2800" dirty="0">
              <a:latin typeface="Moul" panose="02000500000000000000" pitchFamily="2" charset="0"/>
              <a:cs typeface="Moul" panose="02000500000000000000" pitchFamily="2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CFE04B4-DDC7-4691-86F0-4FD8B43CE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97" y="1016084"/>
            <a:ext cx="8783839" cy="920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rgbClr val="C00000"/>
                </a:solidFill>
                <a:latin typeface="+mn-lt"/>
                <a:ea typeface="Battambang" panose="020B0606030804020204" pitchFamily="34" charset="0"/>
                <a:cs typeface="Battambang" panose="020B0606030804020204" pitchFamily="34" charset="0"/>
              </a:rPr>
              <a:t>Output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BB42A3-D9F1-445D-9E3B-72A38128A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348820"/>
              </p:ext>
            </p:extLst>
          </p:nvPr>
        </p:nvGraphicFramePr>
        <p:xfrm>
          <a:off x="809897" y="2142202"/>
          <a:ext cx="5961018" cy="4415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1018">
                  <a:extLst>
                    <a:ext uri="{9D8B030D-6E8A-4147-A177-3AD203B41FA5}">
                      <a16:colId xmlns:a16="http://schemas.microsoft.com/office/drawing/2014/main" val="2309091488"/>
                    </a:ext>
                  </a:extLst>
                </a:gridCol>
              </a:tblGrid>
              <a:tr h="4415352"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 YOUR DATE OF BIRTH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******************************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Date : </a:t>
                      </a:r>
                      <a:r>
                        <a:rPr lang="en-US" sz="2800" b="1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qwsws</a:t>
                      </a:r>
                      <a:endParaRPr lang="en-US" sz="2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******************************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km-KH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​​​​​</a:t>
                      </a:r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m-KH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US" sz="2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is wrong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******************************</a:t>
                      </a:r>
                      <a:endParaRPr lang="en-US" sz="28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2490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43A783F-883C-484E-963F-E02B1843F948}"/>
              </a:ext>
            </a:extLst>
          </p:cNvPr>
          <p:cNvSpPr/>
          <p:nvPr/>
        </p:nvSpPr>
        <p:spPr>
          <a:xfrm>
            <a:off x="7053942" y="2142202"/>
            <a:ext cx="5138057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date=int(…) </a:t>
            </a:r>
            <a:r>
              <a:rPr lang="km-KH" sz="2400" dirty="0"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យើងបានប្រើប្រាស់ </a:t>
            </a:r>
            <a:r>
              <a:rPr lang="en-US" sz="2400" dirty="0"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int</a:t>
            </a:r>
            <a:r>
              <a:rPr lang="km-KH" sz="2400" dirty="0"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បន្ថែមដើម្បីអោយអ្នកបំពេញពត័មានអាចបព្ចាូនតែចំនួនលេខតែប៉ុណ្ណោះ</a:t>
            </a:r>
          </a:p>
          <a:p>
            <a:pPr>
              <a:lnSpc>
                <a:spcPct val="150000"/>
              </a:lnSpc>
            </a:pPr>
            <a:r>
              <a:rPr lang="km-KH" sz="2400" dirty="0"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ពេលដែលអ្នកបំពេញពត័មានបានបំពេញខុសពីលក្ចតក  ហើយដំណើរការទៅដើមវិញ ដើម្បីធ្វើដូចនេះយើងត្រូវប្រើប្រាស់ </a:t>
            </a:r>
            <a:r>
              <a:rPr lang="en-US" sz="2400" dirty="0">
                <a:ea typeface="Battambang" panose="020B0606030804020204" pitchFamily="34" charset="0"/>
                <a:cs typeface="Battambang" panose="020B0606030804020204" pitchFamily="34" charset="0"/>
              </a:rPr>
              <a:t>main()   </a:t>
            </a:r>
            <a:r>
              <a:rPr lang="km-KH" sz="2400" dirty="0"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។</a:t>
            </a:r>
          </a:p>
        </p:txBody>
      </p:sp>
    </p:spTree>
    <p:extLst>
      <p:ext uri="{BB962C8B-B14F-4D97-AF65-F5344CB8AC3E}">
        <p14:creationId xmlns:p14="http://schemas.microsoft.com/office/powerpoint/2010/main" val="3485113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1C548AA-7205-4C50-B4FC-8B6AFBFFF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" y="444137"/>
            <a:ext cx="11155680" cy="6113417"/>
          </a:xfrm>
        </p:spPr>
        <p:txBody>
          <a:bodyPr/>
          <a:lstStyle/>
          <a:p>
            <a:pPr algn="l"/>
            <a:r>
              <a:rPr lang="km-KH" sz="3200" b="1" dirty="0">
                <a:solidFill>
                  <a:schemeClr val="accent1">
                    <a:lumMod val="50000"/>
                  </a:schemeClr>
                </a:solidFill>
                <a:latin typeface="Moul" panose="02000500000000000000" pitchFamily="2" charset="0"/>
                <a:cs typeface="Moul" panose="02000500000000000000" pitchFamily="2" charset="0"/>
              </a:rPr>
              <a:t>វិធីបង្កើតកម្មវិធី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Moul" panose="02000500000000000000" pitchFamily="2" charset="0"/>
              <a:cs typeface="Moul" panose="02000500000000000000" pitchFamily="2" charset="0"/>
            </a:endParaRPr>
          </a:p>
          <a:p>
            <a:pPr algn="l"/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CFE04B4-DDC7-4691-86F0-4FD8B43CE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97" y="888108"/>
            <a:ext cx="8273143" cy="226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m-KH" sz="2400" b="1" dirty="0">
                <a:solidFill>
                  <a:schemeClr val="accent5">
                    <a:lumMod val="50000"/>
                  </a:schemeClr>
                </a:solidFill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3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.</a:t>
            </a:r>
            <a:r>
              <a:rPr lang="km-KH" sz="2400" b="1" u="sng" dirty="0">
                <a:solidFill>
                  <a:schemeClr val="accent5">
                    <a:lumMod val="50000"/>
                  </a:schemeClr>
                </a:solidFill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លក្ខខណ្ឌដែលបានកំណត់</a:t>
            </a:r>
            <a:endParaRPr lang="en-US" sz="2400" b="1" u="sng" dirty="0">
              <a:solidFill>
                <a:schemeClr val="accent5">
                  <a:lumMod val="50000"/>
                </a:schemeClr>
              </a:solidFill>
              <a:latin typeface="Battambang" panose="020B0606030804020204" pitchFamily="34" charset="0"/>
              <a:ea typeface="Battambang" panose="020B0606030804020204" pitchFamily="34" charset="0"/>
              <a:cs typeface="Battambang" panose="020B06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km-KH" sz="2400" dirty="0"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នៅក្នុងប្រតិទិនពីមួយឆ្នាំទៅមួយឆ្នាំមានលក្ខណះមិនដូចគ្្នាទេ​​​ តួយ៉ាង អ្នកកើតថ្ងៃទី ២៩ ខែ កុម្ភះ មានតែនៅក្នុងឆ្នាំ ដែលចែកដាច់នឹង ៤ តែប៉ុណ្ណោះ ឧទាហរណ៍ ២០០០ ២០០៤ ២០០៨</a:t>
            </a:r>
            <a:r>
              <a:rPr lang="en-US" sz="2400" dirty="0"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…</a:t>
            </a:r>
            <a:r>
              <a:rPr lang="km-KH" sz="2400" dirty="0">
                <a:latin typeface="Battambang" panose="020B0606030804020204" pitchFamily="34" charset="0"/>
                <a:ea typeface="Battambang" panose="020B0606030804020204" pitchFamily="34" charset="0"/>
                <a:cs typeface="Battambang" panose="020B0606030804020204" pitchFamily="34" charset="0"/>
              </a:rPr>
              <a:t>។ </a:t>
            </a:r>
            <a:endParaRPr lang="en-US" sz="2400" dirty="0">
              <a:latin typeface="Battambang" panose="020B0606030804020204" pitchFamily="34" charset="0"/>
              <a:ea typeface="Battambang" panose="020B0606030804020204" pitchFamily="34" charset="0"/>
              <a:cs typeface="Battambang" panose="020B0606030804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FD9506-D587-4232-B35A-DA83ED1C3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094965"/>
              </p:ext>
            </p:extLst>
          </p:nvPr>
        </p:nvGraphicFramePr>
        <p:xfrm>
          <a:off x="809897" y="3357154"/>
          <a:ext cx="8128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346647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date in [</a:t>
                      </a:r>
                      <a:r>
                        <a:rPr lang="km-KH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29,30,31]:</a:t>
                      </a:r>
                      <a:endParaRPr lang="en-US" sz="2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if month ==</a:t>
                      </a:r>
                      <a:r>
                        <a:rPr lang="km-KH" sz="3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m-KH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US" sz="2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if year</a:t>
                      </a:r>
                      <a:r>
                        <a:rPr lang="km-KH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%4!=0:</a:t>
                      </a:r>
                      <a:endParaRPr lang="en-US" sz="2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print(string)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print("        Year is wrong")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print(string,"\n")</a:t>
                      </a:r>
                    </a:p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main()</a:t>
                      </a:r>
                      <a:endParaRPr lang="en-US" sz="28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318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247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1217</Words>
  <Application>Microsoft Office PowerPoint</Application>
  <PresentationFormat>Widescreen</PresentationFormat>
  <Paragraphs>206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Battambang</vt:lpstr>
      <vt:lpstr>Calibri</vt:lpstr>
      <vt:lpstr>Calibri Light</vt:lpstr>
      <vt:lpstr>Moul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leng buntith</dc:creator>
  <cp:lastModifiedBy>leng buntith</cp:lastModifiedBy>
  <cp:revision>15</cp:revision>
  <dcterms:created xsi:type="dcterms:W3CDTF">2019-06-12T10:20:09Z</dcterms:created>
  <dcterms:modified xsi:type="dcterms:W3CDTF">2019-06-13T01:18:26Z</dcterms:modified>
</cp:coreProperties>
</file>