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2" r:id="rId5"/>
    <p:sldId id="276" r:id="rId6"/>
    <p:sldId id="299" r:id="rId7"/>
    <p:sldId id="263" r:id="rId8"/>
    <p:sldId id="300" r:id="rId9"/>
    <p:sldId id="302" r:id="rId10"/>
    <p:sldId id="303" r:id="rId11"/>
    <p:sldId id="304" r:id="rId12"/>
    <p:sldId id="306" r:id="rId13"/>
    <p:sldId id="305" r:id="rId14"/>
    <p:sldId id="309" r:id="rId15"/>
    <p:sldId id="307" r:id="rId16"/>
    <p:sldId id="308" r:id="rId17"/>
    <p:sldId id="310" r:id="rId18"/>
    <p:sldId id="312" r:id="rId19"/>
    <p:sldId id="313" r:id="rId20"/>
    <p:sldId id="314" r:id="rId21"/>
    <p:sldId id="316" r:id="rId22"/>
    <p:sldId id="318" r:id="rId23"/>
    <p:sldId id="319" r:id="rId24"/>
    <p:sldId id="320" r:id="rId25"/>
    <p:sldId id="317" r:id="rId26"/>
    <p:sldId id="321" r:id="rId27"/>
    <p:sldId id="323" r:id="rId28"/>
    <p:sldId id="324" r:id="rId29"/>
    <p:sldId id="322" r:id="rId30"/>
    <p:sldId id="326" r:id="rId31"/>
    <p:sldId id="327" r:id="rId32"/>
    <p:sldId id="329" r:id="rId33"/>
    <p:sldId id="32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70"/>
    <a:srgbClr val="2D4C6C"/>
    <a:srgbClr val="D84400"/>
    <a:srgbClr val="C95B3A"/>
    <a:srgbClr val="446992"/>
    <a:srgbClr val="AEC2D8"/>
    <a:srgbClr val="98432A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82" y="20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altLang="zh-CN" noProof="0"/>
              <a:t>Bấm biểu tượng để thêm hình ảnh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1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4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jpe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074845"/>
            <a:ext cx="5257793" cy="179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spc="313" dirty="0">
                <a:solidFill>
                  <a:srgbClr val="FFFFFF"/>
                </a:solidFill>
                <a:latin typeface="Open Sans Condensed"/>
              </a:rPr>
              <a:t>CUSTOMER CHURN </a:t>
            </a:r>
            <a:r>
              <a:rPr lang="vi-VN" sz="4400" spc="313" dirty="0">
                <a:solidFill>
                  <a:srgbClr val="00CFCC"/>
                </a:solidFill>
                <a:latin typeface="Open Sans Condensed"/>
              </a:rPr>
              <a:t>ANALYST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250198" cy="510752"/>
          </a:xfrm>
        </p:spPr>
        <p:txBody>
          <a:bodyPr/>
          <a:lstStyle/>
          <a:p>
            <a:r>
              <a:rPr lang="vi-VN" sz="1800" spc="9" dirty="0">
                <a:solidFill>
                  <a:srgbClr val="FFFFFF"/>
                </a:solidFill>
                <a:latin typeface="IBM Plex Sans"/>
              </a:rPr>
              <a:t>Lê Ngọc Khoa</a:t>
            </a:r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A00AC0A-25B1-EE8F-140C-1640E119A096}"/>
              </a:ext>
            </a:extLst>
          </p:cNvPr>
          <p:cNvSpPr/>
          <p:nvPr/>
        </p:nvSpPr>
        <p:spPr>
          <a:xfrm>
            <a:off x="1165860" y="2065020"/>
            <a:ext cx="9700260" cy="1402080"/>
          </a:xfrm>
          <a:custGeom>
            <a:avLst/>
            <a:gdLst/>
            <a:ahLst/>
            <a:cxnLst/>
            <a:rect l="l" t="t" r="r" b="b"/>
            <a:pathLst>
              <a:path w="9700260" h="1402080">
                <a:moveTo>
                  <a:pt x="0" y="0"/>
                </a:moveTo>
                <a:lnTo>
                  <a:pt x="9700260" y="0"/>
                </a:lnTo>
                <a:lnTo>
                  <a:pt x="9700260" y="1402080"/>
                </a:lnTo>
                <a:lnTo>
                  <a:pt x="0" y="1402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684DEA5-1F0E-A28A-FF01-5E25AA83E0FC}"/>
              </a:ext>
            </a:extLst>
          </p:cNvPr>
          <p:cNvSpPr/>
          <p:nvPr/>
        </p:nvSpPr>
        <p:spPr>
          <a:xfrm>
            <a:off x="1165860" y="3680460"/>
            <a:ext cx="5151120" cy="822960"/>
          </a:xfrm>
          <a:custGeom>
            <a:avLst/>
            <a:gdLst/>
            <a:ahLst/>
            <a:cxnLst/>
            <a:rect l="l" t="t" r="r" b="b"/>
            <a:pathLst>
              <a:path w="5151120" h="822960">
                <a:moveTo>
                  <a:pt x="0" y="0"/>
                </a:moveTo>
                <a:lnTo>
                  <a:pt x="5151120" y="0"/>
                </a:lnTo>
                <a:lnTo>
                  <a:pt x="5151120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11A4B68-3EFE-4129-4F49-5ECDEDEB33D2}"/>
              </a:ext>
            </a:extLst>
          </p:cNvPr>
          <p:cNvSpPr txBox="1"/>
          <p:nvPr/>
        </p:nvSpPr>
        <p:spPr>
          <a:xfrm>
            <a:off x="404173" y="292189"/>
            <a:ext cx="11502905" cy="678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400" spc="152" dirty="0">
                <a:solidFill>
                  <a:srgbClr val="E3BE4E"/>
                </a:solidFill>
                <a:latin typeface="Montserrat" panose="00000500000000000000" pitchFamily="2" charset="0"/>
              </a:rPr>
              <a:t>OUTLIER DETECTION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D3811D6-0907-CBDF-7BE2-D6598CB9519C}"/>
              </a:ext>
            </a:extLst>
          </p:cNvPr>
          <p:cNvSpPr txBox="1"/>
          <p:nvPr/>
        </p:nvSpPr>
        <p:spPr>
          <a:xfrm>
            <a:off x="751208" y="1218171"/>
            <a:ext cx="6940248" cy="325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82" spc="-19">
                <a:solidFill>
                  <a:srgbClr val="FFFFFF"/>
                </a:solidFill>
                <a:latin typeface="IBM Plex Sans"/>
              </a:rPr>
              <a:t>Using the interquartile range (IQR) to detect outliers in dataset</a:t>
            </a:r>
          </a:p>
        </p:txBody>
      </p:sp>
    </p:spTree>
    <p:extLst>
      <p:ext uri="{BB962C8B-B14F-4D97-AF65-F5344CB8AC3E}">
        <p14:creationId xmlns:p14="http://schemas.microsoft.com/office/powerpoint/2010/main" val="15129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33ECF03A-247B-657E-9FDB-7F0AE7E1FE4E}"/>
              </a:ext>
            </a:extLst>
          </p:cNvPr>
          <p:cNvSpPr/>
          <p:nvPr/>
        </p:nvSpPr>
        <p:spPr>
          <a:xfrm>
            <a:off x="1089660" y="1577340"/>
            <a:ext cx="10035540" cy="4000500"/>
          </a:xfrm>
          <a:custGeom>
            <a:avLst/>
            <a:gdLst/>
            <a:ahLst/>
            <a:cxnLst/>
            <a:rect l="l" t="t" r="r" b="b"/>
            <a:pathLst>
              <a:path w="10035540" h="4000500">
                <a:moveTo>
                  <a:pt x="0" y="0"/>
                </a:moveTo>
                <a:lnTo>
                  <a:pt x="10035540" y="0"/>
                </a:lnTo>
                <a:lnTo>
                  <a:pt x="10035540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A6D05F-19A5-0EBA-0912-60C5E90FB19A}"/>
              </a:ext>
            </a:extLst>
          </p:cNvPr>
          <p:cNvSpPr txBox="1"/>
          <p:nvPr/>
        </p:nvSpPr>
        <p:spPr>
          <a:xfrm>
            <a:off x="1089659" y="231502"/>
            <a:ext cx="10035539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046"/>
              </a:lnSpc>
            </a:pPr>
            <a:r>
              <a:rPr lang="en-US" sz="4400" spc="-86" dirty="0">
                <a:solidFill>
                  <a:srgbClr val="E5BF4D"/>
                </a:solidFill>
                <a:latin typeface="Montserrat"/>
              </a:rPr>
              <a:t>FIX TARGET BIAS</a:t>
            </a:r>
          </a:p>
        </p:txBody>
      </p:sp>
    </p:spTree>
    <p:extLst>
      <p:ext uri="{BB962C8B-B14F-4D97-AF65-F5344CB8AC3E}">
        <p14:creationId xmlns:p14="http://schemas.microsoft.com/office/powerpoint/2010/main" val="346144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30625" y="2398782"/>
            <a:ext cx="5901185" cy="96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en-US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EDA</a:t>
            </a:r>
            <a:endParaRPr lang="vi-VN" sz="5000" spc="204" dirty="0">
              <a:solidFill>
                <a:srgbClr val="FFFFFF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</a:t>
            </a:r>
            <a:r>
              <a:rPr lang="en-US" sz="7990" spc="295" dirty="0">
                <a:solidFill>
                  <a:srgbClr val="002845"/>
                </a:solidFill>
                <a:latin typeface="Open Sans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77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1242391" y="393735"/>
            <a:ext cx="10346635" cy="770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400" spc="152" dirty="0">
                <a:solidFill>
                  <a:srgbClr val="E3BE4E"/>
                </a:solidFill>
                <a:latin typeface="Montserrat" panose="00000500000000000000" pitchFamily="2" charset="0"/>
              </a:rPr>
              <a:t>CONTEXT INFORMATION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8E9F12B2-A139-A286-1BB6-8E25B40D395E}"/>
              </a:ext>
            </a:extLst>
          </p:cNvPr>
          <p:cNvSpPr/>
          <p:nvPr/>
        </p:nvSpPr>
        <p:spPr>
          <a:xfrm>
            <a:off x="373379" y="1356360"/>
            <a:ext cx="3751359" cy="2480144"/>
          </a:xfrm>
          <a:custGeom>
            <a:avLst/>
            <a:gdLst/>
            <a:ahLst/>
            <a:cxnLst/>
            <a:rect l="l" t="t" r="r" b="b"/>
            <a:pathLst>
              <a:path w="4107180" h="2377440">
                <a:moveTo>
                  <a:pt x="0" y="0"/>
                </a:moveTo>
                <a:lnTo>
                  <a:pt x="4107180" y="0"/>
                </a:lnTo>
                <a:lnTo>
                  <a:pt x="4107180" y="2377440"/>
                </a:lnTo>
                <a:lnTo>
                  <a:pt x="0" y="2377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52750B70-3725-BCE4-3D8E-143BF0A39D35}"/>
              </a:ext>
            </a:extLst>
          </p:cNvPr>
          <p:cNvSpPr/>
          <p:nvPr/>
        </p:nvSpPr>
        <p:spPr>
          <a:xfrm>
            <a:off x="8164672" y="1356360"/>
            <a:ext cx="3653949" cy="2480144"/>
          </a:xfrm>
          <a:custGeom>
            <a:avLst/>
            <a:gdLst/>
            <a:ahLst/>
            <a:cxnLst/>
            <a:rect l="l" t="t" r="r" b="b"/>
            <a:pathLst>
              <a:path w="3657600" h="2377440">
                <a:moveTo>
                  <a:pt x="0" y="0"/>
                </a:moveTo>
                <a:lnTo>
                  <a:pt x="3657600" y="0"/>
                </a:lnTo>
                <a:lnTo>
                  <a:pt x="3657600" y="2377440"/>
                </a:lnTo>
                <a:lnTo>
                  <a:pt x="0" y="2377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84E3531B-B6CD-39CE-009F-20A531B51969}"/>
              </a:ext>
            </a:extLst>
          </p:cNvPr>
          <p:cNvSpPr/>
          <p:nvPr/>
        </p:nvSpPr>
        <p:spPr>
          <a:xfrm>
            <a:off x="4315905" y="1356360"/>
            <a:ext cx="3657600" cy="2480144"/>
          </a:xfrm>
          <a:custGeom>
            <a:avLst/>
            <a:gdLst/>
            <a:ahLst/>
            <a:cxnLst/>
            <a:rect l="l" t="t" r="r" b="b"/>
            <a:pathLst>
              <a:path w="4107180" h="2377440">
                <a:moveTo>
                  <a:pt x="0" y="0"/>
                </a:moveTo>
                <a:lnTo>
                  <a:pt x="4107180" y="0"/>
                </a:lnTo>
                <a:lnTo>
                  <a:pt x="4107180" y="2377440"/>
                </a:lnTo>
                <a:lnTo>
                  <a:pt x="0" y="237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Chỗ dành sẵn cho Biểu đồ 7">
            <a:extLst>
              <a:ext uri="{FF2B5EF4-FFF2-40B4-BE49-F238E27FC236}">
                <a16:creationId xmlns:a16="http://schemas.microsoft.com/office/drawing/2014/main" id="{5A95313E-6E06-41C9-C580-C023DBD2538D}"/>
              </a:ext>
            </a:extLst>
          </p:cNvPr>
          <p:cNvSpPr txBox="1">
            <a:spLocks/>
          </p:cNvSpPr>
          <p:nvPr/>
        </p:nvSpPr>
        <p:spPr>
          <a:xfrm>
            <a:off x="373379" y="4069743"/>
            <a:ext cx="3751359" cy="1331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Data is generated from concentration </a:t>
            </a:r>
            <a:r>
              <a:rPr lang="en-US" sz="2400" spc="21" dirty="0">
                <a:solidFill>
                  <a:srgbClr val="FFC000"/>
                </a:solidFill>
                <a:latin typeface="Montserrat" panose="00000500000000000000" pitchFamily="2" charset="0"/>
              </a:rPr>
              <a:t>3 main areas</a:t>
            </a:r>
            <a:r>
              <a:rPr lang="en-US" sz="2400" spc="21" dirty="0">
                <a:solidFill>
                  <a:srgbClr val="E3BE4E"/>
                </a:solidFill>
                <a:latin typeface="Montserrat" panose="00000500000000000000" pitchFamily="2" charset="0"/>
              </a:rPr>
              <a:t>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with the most in 415</a:t>
            </a:r>
          </a:p>
          <a:p>
            <a:pPr marL="0" indent="0">
              <a:buNone/>
            </a:pPr>
            <a:endParaRPr lang="en-US" sz="2400" spc="21" dirty="0">
              <a:solidFill>
                <a:srgbClr val="E3BE4E"/>
              </a:solidFill>
              <a:latin typeface="IBM Plex Sans 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vi-VN" sz="2400" spc="21" dirty="0">
              <a:solidFill>
                <a:srgbClr val="E3BE4E"/>
              </a:solidFill>
              <a:latin typeface="monterat"/>
            </a:endParaRPr>
          </a:p>
        </p:txBody>
      </p:sp>
      <p:sp>
        <p:nvSpPr>
          <p:cNvPr id="12" name="Chỗ dành sẵn cho Biểu đồ 7">
            <a:extLst>
              <a:ext uri="{FF2B5EF4-FFF2-40B4-BE49-F238E27FC236}">
                <a16:creationId xmlns:a16="http://schemas.microsoft.com/office/drawing/2014/main" id="{C86AEEBB-21E1-393D-9D1E-B9D630217970}"/>
              </a:ext>
            </a:extLst>
          </p:cNvPr>
          <p:cNvSpPr txBox="1">
            <a:spLocks/>
          </p:cNvSpPr>
          <p:nvPr/>
        </p:nvSpPr>
        <p:spPr>
          <a:xfrm>
            <a:off x="4315905" y="4069743"/>
            <a:ext cx="3661908" cy="1098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13" dirty="0">
                <a:solidFill>
                  <a:srgbClr val="FFFFFF"/>
                </a:solidFill>
                <a:latin typeface="Montserrat" panose="00000500000000000000" pitchFamily="2" charset="0"/>
              </a:rPr>
              <a:t>The number of days members gather </a:t>
            </a:r>
            <a:r>
              <a:rPr lang="en-US" sz="2400" spc="21" dirty="0">
                <a:solidFill>
                  <a:srgbClr val="FFC000"/>
                </a:solidFill>
                <a:latin typeface="Montserrat" panose="00000500000000000000" pitchFamily="2" charset="0"/>
              </a:rPr>
              <a:t>from 70 to 120</a:t>
            </a:r>
            <a:endParaRPr lang="en-US" sz="2400" spc="13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hỗ dành sẵn cho Biểu đồ 7">
            <a:extLst>
              <a:ext uri="{FF2B5EF4-FFF2-40B4-BE49-F238E27FC236}">
                <a16:creationId xmlns:a16="http://schemas.microsoft.com/office/drawing/2014/main" id="{F375CEB9-FC0D-698E-7F01-2B92EE9C45BD}"/>
              </a:ext>
            </a:extLst>
          </p:cNvPr>
          <p:cNvSpPr txBox="1">
            <a:spLocks/>
          </p:cNvSpPr>
          <p:nvPr/>
        </p:nvSpPr>
        <p:spPr>
          <a:xfrm>
            <a:off x="8119279" y="4069743"/>
            <a:ext cx="3661908" cy="1331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61" dirty="0">
                <a:solidFill>
                  <a:srgbClr val="FFFFFF"/>
                </a:solidFill>
                <a:latin typeface="Montserrat" panose="00000500000000000000" pitchFamily="2" charset="0"/>
              </a:rPr>
              <a:t>it can be seen that the data set gives </a:t>
            </a:r>
            <a:r>
              <a:rPr lang="en-US" sz="2400" spc="61" dirty="0">
                <a:solidFill>
                  <a:srgbClr val="FFC000"/>
                </a:solidFill>
                <a:latin typeface="Montserrat" panose="00000500000000000000" pitchFamily="2" charset="0"/>
              </a:rPr>
              <a:t>a fair ratio of customer segments to demographics</a:t>
            </a:r>
            <a:endParaRPr lang="vi-VN" sz="2400" spc="21" dirty="0">
              <a:solidFill>
                <a:srgbClr val="E3BE4E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4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1232452" y="279313"/>
            <a:ext cx="10346635" cy="770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400" spc="152" dirty="0">
                <a:solidFill>
                  <a:srgbClr val="FFC000"/>
                </a:solidFill>
                <a:latin typeface="Montserrat" panose="00000500000000000000" pitchFamily="2" charset="0"/>
              </a:rPr>
              <a:t>HEATMAP</a:t>
            </a:r>
          </a:p>
        </p:txBody>
      </p:sp>
      <p:sp>
        <p:nvSpPr>
          <p:cNvPr id="2" name="Freeform 11">
            <a:extLst>
              <a:ext uri="{FF2B5EF4-FFF2-40B4-BE49-F238E27FC236}">
                <a16:creationId xmlns:a16="http://schemas.microsoft.com/office/drawing/2014/main" id="{0848C578-C19F-29A1-6E35-56E22694CBB4}"/>
              </a:ext>
            </a:extLst>
          </p:cNvPr>
          <p:cNvSpPr/>
          <p:nvPr/>
        </p:nvSpPr>
        <p:spPr>
          <a:xfrm>
            <a:off x="5754757" y="1232452"/>
            <a:ext cx="5933660" cy="5311326"/>
          </a:xfrm>
          <a:custGeom>
            <a:avLst/>
            <a:gdLst/>
            <a:ahLst/>
            <a:cxnLst/>
            <a:rect l="l" t="t" r="r" b="b"/>
            <a:pathLst>
              <a:path w="7040880" h="5760720">
                <a:moveTo>
                  <a:pt x="0" y="0"/>
                </a:moveTo>
                <a:lnTo>
                  <a:pt x="7040880" y="0"/>
                </a:lnTo>
                <a:lnTo>
                  <a:pt x="7040880" y="5760720"/>
                </a:lnTo>
                <a:lnTo>
                  <a:pt x="0" y="5760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89A9F01B-CB30-72F3-BCD3-418094F2F7B3}"/>
              </a:ext>
            </a:extLst>
          </p:cNvPr>
          <p:cNvSpPr/>
          <p:nvPr/>
        </p:nvSpPr>
        <p:spPr>
          <a:xfrm>
            <a:off x="2324021" y="4661880"/>
            <a:ext cx="477879" cy="416738"/>
          </a:xfrm>
          <a:custGeom>
            <a:avLst/>
            <a:gdLst/>
            <a:ahLst/>
            <a:cxnLst/>
            <a:rect l="l" t="t" r="r" b="b"/>
            <a:pathLst>
              <a:path w="477879" h="416738">
                <a:moveTo>
                  <a:pt x="0" y="0"/>
                </a:moveTo>
                <a:lnTo>
                  <a:pt x="477879" y="0"/>
                </a:lnTo>
                <a:lnTo>
                  <a:pt x="477879" y="416738"/>
                </a:lnTo>
                <a:lnTo>
                  <a:pt x="0" y="416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31CF6E4-13F2-9FBA-7E03-4AC5C586C110}"/>
              </a:ext>
            </a:extLst>
          </p:cNvPr>
          <p:cNvSpPr/>
          <p:nvPr/>
        </p:nvSpPr>
        <p:spPr>
          <a:xfrm>
            <a:off x="2324021" y="1427575"/>
            <a:ext cx="477879" cy="416738"/>
          </a:xfrm>
          <a:custGeom>
            <a:avLst/>
            <a:gdLst/>
            <a:ahLst/>
            <a:cxnLst/>
            <a:rect l="l" t="t" r="r" b="b"/>
            <a:pathLst>
              <a:path w="477879" h="416738">
                <a:moveTo>
                  <a:pt x="0" y="0"/>
                </a:moveTo>
                <a:lnTo>
                  <a:pt x="477879" y="0"/>
                </a:lnTo>
                <a:lnTo>
                  <a:pt x="477879" y="416738"/>
                </a:lnTo>
                <a:lnTo>
                  <a:pt x="0" y="416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698B100-EC09-E48E-7D56-C6CE0FE7916B}"/>
              </a:ext>
            </a:extLst>
          </p:cNvPr>
          <p:cNvSpPr/>
          <p:nvPr/>
        </p:nvSpPr>
        <p:spPr>
          <a:xfrm>
            <a:off x="2484115" y="2445575"/>
            <a:ext cx="477879" cy="416738"/>
          </a:xfrm>
          <a:custGeom>
            <a:avLst/>
            <a:gdLst/>
            <a:ahLst/>
            <a:cxnLst/>
            <a:rect l="l" t="t" r="r" b="b"/>
            <a:pathLst>
              <a:path w="477879" h="416738">
                <a:moveTo>
                  <a:pt x="0" y="0"/>
                </a:moveTo>
                <a:lnTo>
                  <a:pt x="477879" y="0"/>
                </a:lnTo>
                <a:lnTo>
                  <a:pt x="477879" y="416738"/>
                </a:lnTo>
                <a:lnTo>
                  <a:pt x="0" y="416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39DECF9-8EF1-45D4-0391-1461913E814F}"/>
              </a:ext>
            </a:extLst>
          </p:cNvPr>
          <p:cNvSpPr/>
          <p:nvPr/>
        </p:nvSpPr>
        <p:spPr>
          <a:xfrm>
            <a:off x="2301269" y="3480051"/>
            <a:ext cx="470259" cy="416738"/>
          </a:xfrm>
          <a:custGeom>
            <a:avLst/>
            <a:gdLst/>
            <a:ahLst/>
            <a:cxnLst/>
            <a:rect l="l" t="t" r="r" b="b"/>
            <a:pathLst>
              <a:path w="470259" h="416738">
                <a:moveTo>
                  <a:pt x="0" y="0"/>
                </a:moveTo>
                <a:lnTo>
                  <a:pt x="470259" y="0"/>
                </a:lnTo>
                <a:lnTo>
                  <a:pt x="470259" y="416738"/>
                </a:lnTo>
                <a:lnTo>
                  <a:pt x="0" y="416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DDACF50-796B-C5ED-EBD5-3411F4B79F24}"/>
              </a:ext>
            </a:extLst>
          </p:cNvPr>
          <p:cNvSpPr txBox="1"/>
          <p:nvPr/>
        </p:nvSpPr>
        <p:spPr>
          <a:xfrm>
            <a:off x="366712" y="1502730"/>
            <a:ext cx="1882274" cy="310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E3BE4E"/>
                </a:solidFill>
                <a:latin typeface="Montserrat" panose="00000500000000000000" pitchFamily="2" charset="0"/>
              </a:rPr>
              <a:t>App sessions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C8F6D8C-438C-05A2-C551-30F5BDC0274D}"/>
              </a:ext>
            </a:extLst>
          </p:cNvPr>
          <p:cNvSpPr txBox="1"/>
          <p:nvPr/>
        </p:nvSpPr>
        <p:spPr>
          <a:xfrm>
            <a:off x="360997" y="2516448"/>
            <a:ext cx="2358248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E3BE4E"/>
                </a:solidFill>
                <a:latin typeface="Montserrat" panose="00000500000000000000" pitchFamily="2" charset="0"/>
              </a:rPr>
              <a:t>Session duration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B12E974-5615-0B2C-14D7-8DB756644171}"/>
              </a:ext>
            </a:extLst>
          </p:cNvPr>
          <p:cNvSpPr txBox="1"/>
          <p:nvPr/>
        </p:nvSpPr>
        <p:spPr>
          <a:xfrm>
            <a:off x="356235" y="3560512"/>
            <a:ext cx="1793691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81"/>
              </a:lnSpc>
            </a:pPr>
            <a:r>
              <a:rPr lang="en-US" sz="2000" spc="-1" dirty="0">
                <a:solidFill>
                  <a:srgbClr val="E3BE4E"/>
                </a:solidFill>
                <a:latin typeface="Montserrat" panose="00000500000000000000" pitchFamily="2" charset="0"/>
              </a:rPr>
              <a:t>Discount rate per visited products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14CE535-C004-BF9C-10C7-7D4C660991DC}"/>
              </a:ext>
            </a:extLst>
          </p:cNvPr>
          <p:cNvSpPr txBox="1"/>
          <p:nvPr/>
        </p:nvSpPr>
        <p:spPr>
          <a:xfrm>
            <a:off x="2985944" y="1494712"/>
            <a:ext cx="2463413" cy="310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FFFFFF"/>
                </a:solidFill>
                <a:latin typeface="Montserrat" panose="00000500000000000000" pitchFamily="2" charset="0"/>
              </a:rPr>
              <a:t>Desktop sessions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A5A619E-6031-768A-EFAB-7868D2696B05}"/>
              </a:ext>
            </a:extLst>
          </p:cNvPr>
          <p:cNvSpPr txBox="1"/>
          <p:nvPr/>
        </p:nvSpPr>
        <p:spPr>
          <a:xfrm>
            <a:off x="2994165" y="3506074"/>
            <a:ext cx="2316508" cy="310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FFFFFF"/>
                </a:solidFill>
                <a:latin typeface="Montserrat" panose="00000500000000000000" pitchFamily="2" charset="0"/>
              </a:rPr>
              <a:t>Avg order value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09E5812E-3347-8D3F-9AC6-2DA1A1AAC942}"/>
              </a:ext>
            </a:extLst>
          </p:cNvPr>
          <p:cNvSpPr txBox="1"/>
          <p:nvPr/>
        </p:nvSpPr>
        <p:spPr>
          <a:xfrm>
            <a:off x="2994165" y="4675822"/>
            <a:ext cx="2454906" cy="646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FFFFFF"/>
                </a:solidFill>
                <a:latin typeface="Montserrat" panose="00000500000000000000" pitchFamily="2" charset="0"/>
              </a:rPr>
              <a:t>Add to cart per session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CC6F7FE-B322-3410-F41B-7186C4DB137E}"/>
              </a:ext>
            </a:extLst>
          </p:cNvPr>
          <p:cNvSpPr txBox="1"/>
          <p:nvPr/>
        </p:nvSpPr>
        <p:spPr>
          <a:xfrm>
            <a:off x="2994775" y="2518296"/>
            <a:ext cx="3026797" cy="3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7"/>
              </a:lnSpc>
            </a:pPr>
            <a:r>
              <a:rPr lang="en-US" sz="2000" spc="-1" dirty="0">
                <a:solidFill>
                  <a:srgbClr val="FFFFFF"/>
                </a:solidFill>
                <a:latin typeface="Montserrat" panose="00000500000000000000" pitchFamily="2" charset="0"/>
              </a:rPr>
              <a:t>Desktop transactions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D83524A-54CD-1688-B4FD-B2295EB40D02}"/>
              </a:ext>
            </a:extLst>
          </p:cNvPr>
          <p:cNvSpPr txBox="1"/>
          <p:nvPr/>
        </p:nvSpPr>
        <p:spPr>
          <a:xfrm>
            <a:off x="366712" y="4716761"/>
            <a:ext cx="188227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3"/>
              </a:lnSpc>
            </a:pPr>
            <a:r>
              <a:rPr lang="en-US" sz="2000" spc="-1" dirty="0">
                <a:solidFill>
                  <a:srgbClr val="E3BE4E"/>
                </a:solidFill>
                <a:latin typeface="Montserrat" panose="00000500000000000000" pitchFamily="2" charset="0"/>
              </a:rPr>
              <a:t>Product detail view per app session</a:t>
            </a:r>
          </a:p>
        </p:txBody>
      </p:sp>
    </p:spTree>
    <p:extLst>
      <p:ext uri="{BB962C8B-B14F-4D97-AF65-F5344CB8AC3E}">
        <p14:creationId xmlns:p14="http://schemas.microsoft.com/office/powerpoint/2010/main" val="170408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373379" y="393735"/>
            <a:ext cx="12100229" cy="148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31"/>
              </a:lnSpc>
            </a:pP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EFFECT OF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CUSTOMER SERVICE CALLS </a:t>
            </a: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ON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CUSTOMER CHURN ABILITY</a:t>
            </a:r>
            <a:endParaRPr lang="en-US" sz="4400" spc="152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hỗ dành sẵn cho Biểu đồ 7">
            <a:extLst>
              <a:ext uri="{FF2B5EF4-FFF2-40B4-BE49-F238E27FC236}">
                <a16:creationId xmlns:a16="http://schemas.microsoft.com/office/drawing/2014/main" id="{F375CEB9-FC0D-698E-7F01-2B92EE9C45BD}"/>
              </a:ext>
            </a:extLst>
          </p:cNvPr>
          <p:cNvSpPr txBox="1">
            <a:spLocks/>
          </p:cNvSpPr>
          <p:nvPr/>
        </p:nvSpPr>
        <p:spPr>
          <a:xfrm>
            <a:off x="7213485" y="2079930"/>
            <a:ext cx="4605135" cy="415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2"/>
              </a:lnSpc>
              <a:buNone/>
            </a:pPr>
            <a:r>
              <a:rPr lang="en-US" sz="2400" spc="25" dirty="0">
                <a:latin typeface="Montserrat" panose="00000500000000000000" pitchFamily="2" charset="0"/>
              </a:rPr>
              <a:t>The customer not churn group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has the highest frequency concentrated </a:t>
            </a:r>
            <a:r>
              <a:rPr lang="en-US" sz="2400" spc="25" dirty="0">
                <a:solidFill>
                  <a:srgbClr val="FFC000"/>
                </a:solidFill>
                <a:latin typeface="Montserrat" panose="00000500000000000000" pitchFamily="2" charset="0"/>
              </a:rPr>
              <a:t>on calls 1 to 3.</a:t>
            </a:r>
          </a:p>
          <a:p>
            <a:pPr marL="0" indent="0">
              <a:lnSpc>
                <a:spcPts val="2402"/>
              </a:lnSpc>
              <a:buNone/>
            </a:pPr>
            <a:r>
              <a:rPr lang="en-US" sz="2400" spc="17" dirty="0">
                <a:latin typeface="Montserrat" panose="00000500000000000000" pitchFamily="2" charset="0"/>
              </a:rPr>
              <a:t>The customer churn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continues </a:t>
            </a:r>
            <a:r>
              <a:rPr lang="en-US" sz="2400" spc="35" dirty="0">
                <a:solidFill>
                  <a:srgbClr val="FFFFFF"/>
                </a:solidFill>
                <a:latin typeface="Montserrat" panose="00000500000000000000" pitchFamily="2" charset="0"/>
              </a:rPr>
              <a:t>to contact the company for the </a:t>
            </a:r>
            <a:r>
              <a:rPr lang="en-US" sz="2400" spc="17" dirty="0">
                <a:solidFill>
                  <a:srgbClr val="FFC000"/>
                </a:solidFill>
                <a:latin typeface="Montserrat" panose="00000500000000000000" pitchFamily="2" charset="0"/>
              </a:rPr>
              <a:t>4th time or more</a:t>
            </a:r>
            <a:r>
              <a:rPr lang="en-US" sz="2400" spc="17" dirty="0">
                <a:solidFill>
                  <a:srgbClr val="FFFFFF"/>
                </a:solidFill>
                <a:latin typeface="Montserrat" panose="00000500000000000000" pitchFamily="2" charset="0"/>
              </a:rPr>
              <a:t>, especially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with the number of </a:t>
            </a:r>
            <a:r>
              <a:rPr lang="en-US" sz="2400" spc="17" dirty="0">
                <a:solidFill>
                  <a:srgbClr val="FFC000"/>
                </a:solidFill>
                <a:latin typeface="Montserrat" panose="00000500000000000000" pitchFamily="2" charset="0"/>
              </a:rPr>
              <a:t>callers increasing from 4 to 8 times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and accounts for</a:t>
            </a:r>
            <a:r>
              <a:rPr lang="en-US" sz="2400" spc="17" dirty="0">
                <a:solidFill>
                  <a:srgbClr val="FF9973"/>
                </a:solidFill>
                <a:latin typeface="Montserrat" panose="00000500000000000000" pitchFamily="2" charset="0"/>
              </a:rPr>
              <a:t> </a:t>
            </a:r>
            <a:r>
              <a:rPr lang="en-US" sz="2400" spc="31" dirty="0">
                <a:solidFill>
                  <a:srgbClr val="FFC000"/>
                </a:solidFill>
                <a:latin typeface="Montserrat" panose="00000500000000000000" pitchFamily="2" charset="0"/>
              </a:rPr>
              <a:t>nearly 23%</a:t>
            </a:r>
            <a:r>
              <a:rPr lang="en-US" sz="2400" spc="7" dirty="0">
                <a:solidFill>
                  <a:srgbClr val="FFC000"/>
                </a:solidFill>
                <a:latin typeface="Montserrat" panose="00000500000000000000" pitchFamily="2" charset="0"/>
              </a:rPr>
              <a:t> </a:t>
            </a: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of customers who have stopped shopping.</a:t>
            </a:r>
            <a:r>
              <a:rPr lang="en-US" sz="2400" spc="31" dirty="0">
                <a:solidFill>
                  <a:srgbClr val="FF9973"/>
                </a:solidFill>
                <a:latin typeface="Montserrat" panose="00000500000000000000" pitchFamily="2" charset="0"/>
              </a:rPr>
              <a:t> </a:t>
            </a:r>
          </a:p>
          <a:p>
            <a:pPr marL="0" indent="0">
              <a:lnSpc>
                <a:spcPts val="2402"/>
              </a:lnSpc>
              <a:buNone/>
            </a:pPr>
            <a:endParaRPr lang="en-US" sz="2400" spc="7" dirty="0">
              <a:solidFill>
                <a:srgbClr val="FFFFFF"/>
              </a:solidFill>
              <a:latin typeface="IBM Plex Sans"/>
            </a:endParaRPr>
          </a:p>
          <a:p>
            <a:pPr marL="0" indent="0">
              <a:lnSpc>
                <a:spcPts val="2402"/>
              </a:lnSpc>
              <a:buNone/>
            </a:pPr>
            <a:r>
              <a:rPr lang="en-US" sz="2400" spc="35" dirty="0">
                <a:solidFill>
                  <a:srgbClr val="FFFFFF"/>
                </a:solidFill>
                <a:latin typeface="IBM Plex Sans"/>
              </a:rPr>
              <a:t> </a:t>
            </a:r>
          </a:p>
          <a:p>
            <a:pPr marL="0" indent="0">
              <a:lnSpc>
                <a:spcPts val="2402"/>
              </a:lnSpc>
              <a:buNone/>
            </a:pPr>
            <a:endParaRPr lang="en-US" sz="2400" spc="17" dirty="0">
              <a:solidFill>
                <a:srgbClr val="E3BE4E"/>
              </a:solidFill>
              <a:latin typeface="IBM Plex Sans Bold"/>
            </a:endParaRPr>
          </a:p>
          <a:p>
            <a:pPr marL="0" indent="0">
              <a:lnSpc>
                <a:spcPts val="2402"/>
              </a:lnSpc>
              <a:buNone/>
            </a:pPr>
            <a:r>
              <a:rPr lang="en-US" sz="2400" spc="7" dirty="0">
                <a:solidFill>
                  <a:srgbClr val="FFFFFF"/>
                </a:solidFill>
                <a:latin typeface="IBM Plex Sans"/>
              </a:rPr>
              <a:t> </a:t>
            </a:r>
          </a:p>
          <a:p>
            <a:pPr marL="0" indent="0" algn="l">
              <a:lnSpc>
                <a:spcPts val="2402"/>
              </a:lnSpc>
              <a:buNone/>
            </a:pPr>
            <a:r>
              <a:rPr lang="en-US" sz="2400" spc="25" dirty="0">
                <a:solidFill>
                  <a:srgbClr val="E3BE4E"/>
                </a:solidFill>
                <a:latin typeface="IBM Plex Sans Bold"/>
              </a:rPr>
              <a:t> 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D6C61D25-C467-B6CB-0B5A-EFDCC321B6E7}"/>
              </a:ext>
            </a:extLst>
          </p:cNvPr>
          <p:cNvSpPr/>
          <p:nvPr/>
        </p:nvSpPr>
        <p:spPr>
          <a:xfrm>
            <a:off x="602974" y="2079929"/>
            <a:ext cx="6082085" cy="4151906"/>
          </a:xfrm>
          <a:custGeom>
            <a:avLst/>
            <a:gdLst/>
            <a:ahLst/>
            <a:cxnLst/>
            <a:rect l="l" t="t" r="r" b="b"/>
            <a:pathLst>
              <a:path w="6774180" h="4785360">
                <a:moveTo>
                  <a:pt x="0" y="0"/>
                </a:moveTo>
                <a:lnTo>
                  <a:pt x="6774180" y="0"/>
                </a:lnTo>
                <a:lnTo>
                  <a:pt x="6774180" y="4785360"/>
                </a:lnTo>
                <a:lnTo>
                  <a:pt x="0" y="4785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373380" y="393735"/>
            <a:ext cx="11066560" cy="219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31"/>
              </a:lnSpc>
            </a:pP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EFFECT OF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CREDIT CARD INFO SAVE </a:t>
            </a: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ON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CUSTOMER CHURN ABILITY</a:t>
            </a:r>
            <a:r>
              <a:rPr lang="en-US" sz="4400" spc="152" dirty="0">
                <a:solidFill>
                  <a:srgbClr val="FFC000"/>
                </a:solidFill>
                <a:latin typeface="Montserrat" panose="00000500000000000000" pitchFamily="2" charset="0"/>
              </a:rPr>
              <a:t> </a:t>
            </a:r>
          </a:p>
          <a:p>
            <a:pPr algn="l">
              <a:lnSpc>
                <a:spcPts val="5631"/>
              </a:lnSpc>
            </a:pPr>
            <a:endParaRPr lang="en-US" sz="4400" spc="152" dirty="0">
              <a:solidFill>
                <a:srgbClr val="FFFFFF"/>
              </a:solidFill>
              <a:latin typeface="Open Sans Condensed"/>
            </a:endParaRPr>
          </a:p>
        </p:txBody>
      </p:sp>
      <p:sp>
        <p:nvSpPr>
          <p:cNvPr id="13" name="Chỗ dành sẵn cho Biểu đồ 7">
            <a:extLst>
              <a:ext uri="{FF2B5EF4-FFF2-40B4-BE49-F238E27FC236}">
                <a16:creationId xmlns:a16="http://schemas.microsoft.com/office/drawing/2014/main" id="{F375CEB9-FC0D-698E-7F01-2B92EE9C45BD}"/>
              </a:ext>
            </a:extLst>
          </p:cNvPr>
          <p:cNvSpPr txBox="1">
            <a:spLocks/>
          </p:cNvSpPr>
          <p:nvPr/>
        </p:nvSpPr>
        <p:spPr>
          <a:xfrm>
            <a:off x="6947453" y="1850640"/>
            <a:ext cx="5039138" cy="43613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2"/>
              </a:lnSpc>
              <a:buNone/>
            </a:pPr>
            <a:r>
              <a:rPr lang="en-US" sz="2400" spc="47" dirty="0">
                <a:latin typeface="Montserrat" panose="00000500000000000000" pitchFamily="2" charset="0"/>
              </a:rPr>
              <a:t>The customer churn group </a:t>
            </a:r>
            <a:r>
              <a:rPr lang="en-US" sz="2400" spc="19" dirty="0">
                <a:latin typeface="Montserrat" panose="00000500000000000000" pitchFamily="2" charset="0"/>
              </a:rPr>
              <a:t>accounted </a:t>
            </a:r>
            <a:r>
              <a:rPr lang="en-US" sz="2400" spc="7" dirty="0">
                <a:latin typeface="Montserrat" panose="00000500000000000000" pitchFamily="2" charset="0"/>
              </a:rPr>
              <a:t>for </a:t>
            </a:r>
            <a:r>
              <a:rPr lang="en-US" sz="2400" spc="7" dirty="0">
                <a:solidFill>
                  <a:srgbClr val="FFC000"/>
                </a:solidFill>
                <a:latin typeface="Montserrat" panose="00000500000000000000" pitchFamily="2" charset="0"/>
              </a:rPr>
              <a:t>15% </a:t>
            </a:r>
            <a:r>
              <a:rPr lang="en-US" sz="2400" spc="7" dirty="0">
                <a:latin typeface="Montserrat" panose="00000500000000000000" pitchFamily="2" charset="0"/>
              </a:rPr>
              <a:t>who saved credit card info, while about </a:t>
            </a:r>
            <a:r>
              <a:rPr lang="en-US" sz="2400" spc="7" dirty="0">
                <a:solidFill>
                  <a:srgbClr val="FFC000"/>
                </a:solidFill>
                <a:latin typeface="Montserrat" panose="00000500000000000000" pitchFamily="2" charset="0"/>
              </a:rPr>
              <a:t>7%</a:t>
            </a:r>
            <a:r>
              <a:rPr lang="en-US" sz="2400" spc="7" dirty="0">
                <a:latin typeface="Montserrat" panose="00000500000000000000" pitchFamily="2" charset="0"/>
              </a:rPr>
              <a:t> in normal group.</a:t>
            </a:r>
          </a:p>
          <a:p>
            <a:pPr marL="0" indent="0">
              <a:lnSpc>
                <a:spcPts val="2402"/>
              </a:lnSpc>
              <a:buNone/>
            </a:pPr>
            <a:r>
              <a:rPr lang="en-US" sz="2400" spc="7" dirty="0">
                <a:latin typeface="Montserrat" panose="00000500000000000000" pitchFamily="2" charset="0"/>
              </a:rPr>
              <a:t>The customer churn </a:t>
            </a:r>
            <a:r>
              <a:rPr lang="en-US" sz="2400" spc="7" dirty="0">
                <a:solidFill>
                  <a:srgbClr val="FFC000"/>
                </a:solidFill>
                <a:latin typeface="Montserrat" panose="00000500000000000000" pitchFamily="2" charset="0"/>
              </a:rPr>
              <a:t>has 4+ support calls and saved credit card information</a:t>
            </a:r>
            <a:r>
              <a:rPr lang="en-US" sz="2400" spc="7" dirty="0">
                <a:latin typeface="Montserrat" panose="00000500000000000000" pitchFamily="2" charset="0"/>
              </a:rPr>
              <a:t>, which is </a:t>
            </a:r>
            <a:r>
              <a:rPr lang="en-US" sz="2400" spc="7" dirty="0">
                <a:solidFill>
                  <a:srgbClr val="FFC000"/>
                </a:solidFill>
                <a:latin typeface="Montserrat" panose="00000500000000000000" pitchFamily="2" charset="0"/>
              </a:rPr>
              <a:t>up to 90% higher </a:t>
            </a:r>
            <a:r>
              <a:rPr lang="en-US" sz="2400" spc="7" dirty="0">
                <a:latin typeface="Montserrat" panose="00000500000000000000" pitchFamily="2" charset="0"/>
              </a:rPr>
              <a:t>in numbers than the other customer group and they are also medium lifetime members, suggesting these could be popular issues customer encounters related to the company's payment and credit regulations.</a:t>
            </a:r>
          </a:p>
          <a:p>
            <a:pPr marL="0" indent="0">
              <a:lnSpc>
                <a:spcPts val="2402"/>
              </a:lnSpc>
              <a:buNone/>
            </a:pPr>
            <a:r>
              <a:rPr lang="en-US" sz="2400" spc="47" dirty="0">
                <a:latin typeface="IBM Plex Sans Bold"/>
              </a:rPr>
              <a:t> </a:t>
            </a:r>
          </a:p>
          <a:p>
            <a:pPr marL="0" indent="0">
              <a:lnSpc>
                <a:spcPts val="2402"/>
              </a:lnSpc>
              <a:buNone/>
            </a:pPr>
            <a:r>
              <a:rPr lang="en-US" sz="2400" spc="31" dirty="0">
                <a:latin typeface="Montserrat" panose="00000500000000000000" pitchFamily="2" charset="0"/>
              </a:rPr>
              <a:t> </a:t>
            </a:r>
          </a:p>
          <a:p>
            <a:pPr marL="0" indent="0">
              <a:lnSpc>
                <a:spcPts val="2402"/>
              </a:lnSpc>
              <a:buNone/>
            </a:pPr>
            <a:endParaRPr lang="en-US" sz="2400" spc="7" dirty="0">
              <a:latin typeface="IBM Plex Sans"/>
            </a:endParaRPr>
          </a:p>
          <a:p>
            <a:pPr marL="0" indent="0">
              <a:lnSpc>
                <a:spcPts val="2402"/>
              </a:lnSpc>
              <a:buNone/>
            </a:pPr>
            <a:r>
              <a:rPr lang="en-US" sz="2400" spc="35" dirty="0">
                <a:latin typeface="IBM Plex Sans"/>
              </a:rPr>
              <a:t> </a:t>
            </a:r>
          </a:p>
          <a:p>
            <a:pPr marL="0" indent="0">
              <a:lnSpc>
                <a:spcPts val="2402"/>
              </a:lnSpc>
              <a:buNone/>
            </a:pPr>
            <a:endParaRPr lang="en-US" sz="2400" spc="17" dirty="0">
              <a:latin typeface="IBM Plex Sans Bold"/>
            </a:endParaRPr>
          </a:p>
          <a:p>
            <a:pPr marL="0" indent="0">
              <a:lnSpc>
                <a:spcPts val="2402"/>
              </a:lnSpc>
              <a:buNone/>
            </a:pPr>
            <a:r>
              <a:rPr lang="en-US" sz="2400" spc="7" dirty="0">
                <a:latin typeface="IBM Plex Sans"/>
              </a:rPr>
              <a:t> </a:t>
            </a:r>
          </a:p>
          <a:p>
            <a:pPr marL="0" indent="0" algn="l">
              <a:lnSpc>
                <a:spcPts val="2402"/>
              </a:lnSpc>
              <a:buNone/>
            </a:pPr>
            <a:r>
              <a:rPr lang="en-US" sz="2400" spc="25" dirty="0">
                <a:latin typeface="IBM Plex Sans Bold"/>
              </a:rPr>
              <a:t> 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808D6FB4-C9BD-1306-EB17-C586F4EF2D05}"/>
              </a:ext>
            </a:extLst>
          </p:cNvPr>
          <p:cNvSpPr/>
          <p:nvPr/>
        </p:nvSpPr>
        <p:spPr>
          <a:xfrm>
            <a:off x="530750" y="1850640"/>
            <a:ext cx="6065520" cy="4808220"/>
          </a:xfrm>
          <a:custGeom>
            <a:avLst/>
            <a:gdLst/>
            <a:ahLst/>
            <a:cxnLst/>
            <a:rect l="l" t="t" r="r" b="b"/>
            <a:pathLst>
              <a:path w="6065520" h="4808220">
                <a:moveTo>
                  <a:pt x="0" y="0"/>
                </a:moveTo>
                <a:lnTo>
                  <a:pt x="6065520" y="0"/>
                </a:lnTo>
                <a:lnTo>
                  <a:pt x="6065520" y="4808220"/>
                </a:lnTo>
                <a:lnTo>
                  <a:pt x="0" y="480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365420" y="115791"/>
            <a:ext cx="12088310" cy="148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31"/>
              </a:lnSpc>
            </a:pP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EFFECT OF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DESKTOP AND APP SESSION </a:t>
            </a:r>
            <a:r>
              <a:rPr lang="en-US" sz="44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ON </a:t>
            </a:r>
            <a:r>
              <a:rPr lang="en-US" sz="44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CUSTOMER CHURN ABILITY</a:t>
            </a:r>
            <a:endParaRPr lang="en-US" sz="4400" spc="152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hỗ dành sẵn cho Biểu đồ 7">
            <a:extLst>
              <a:ext uri="{FF2B5EF4-FFF2-40B4-BE49-F238E27FC236}">
                <a16:creationId xmlns:a16="http://schemas.microsoft.com/office/drawing/2014/main" id="{F375CEB9-FC0D-698E-7F01-2B92EE9C45BD}"/>
              </a:ext>
            </a:extLst>
          </p:cNvPr>
          <p:cNvSpPr txBox="1">
            <a:spLocks/>
          </p:cNvSpPr>
          <p:nvPr/>
        </p:nvSpPr>
        <p:spPr>
          <a:xfrm>
            <a:off x="4403035" y="1973580"/>
            <a:ext cx="7613374" cy="1331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Customer churn group has </a:t>
            </a:r>
            <a:r>
              <a:rPr lang="en-US" sz="2400" spc="17" dirty="0">
                <a:solidFill>
                  <a:srgbClr val="E3BE4E"/>
                </a:solidFill>
                <a:latin typeface="Montserrat" panose="00000500000000000000" pitchFamily="2" charset="0"/>
              </a:rPr>
              <a:t>amount of session 40% </a:t>
            </a:r>
            <a:r>
              <a:rPr lang="en-US" sz="2400" spc="21" dirty="0">
                <a:solidFill>
                  <a:srgbClr val="E3BE4E"/>
                </a:solidFill>
                <a:latin typeface="Montserrat" panose="00000500000000000000" pitchFamily="2" charset="0"/>
              </a:rPr>
              <a:t>higher than normal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CCDDC74B-F513-04EC-95D4-030F1AC5FFF2}"/>
              </a:ext>
            </a:extLst>
          </p:cNvPr>
          <p:cNvSpPr/>
          <p:nvPr/>
        </p:nvSpPr>
        <p:spPr>
          <a:xfrm>
            <a:off x="419100" y="1973580"/>
            <a:ext cx="3810000" cy="2049780"/>
          </a:xfrm>
          <a:custGeom>
            <a:avLst/>
            <a:gdLst/>
            <a:ahLst/>
            <a:cxnLst/>
            <a:rect l="l" t="t" r="r" b="b"/>
            <a:pathLst>
              <a:path w="3810000" h="2049780">
                <a:moveTo>
                  <a:pt x="0" y="0"/>
                </a:moveTo>
                <a:lnTo>
                  <a:pt x="3810000" y="0"/>
                </a:lnTo>
                <a:lnTo>
                  <a:pt x="3810000" y="2049780"/>
                </a:lnTo>
                <a:lnTo>
                  <a:pt x="0" y="2049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A8E5AEEF-AF2D-0B8E-90DB-B8800023522A}"/>
              </a:ext>
            </a:extLst>
          </p:cNvPr>
          <p:cNvSpPr/>
          <p:nvPr/>
        </p:nvSpPr>
        <p:spPr>
          <a:xfrm>
            <a:off x="419100" y="4145280"/>
            <a:ext cx="3810000" cy="2042160"/>
          </a:xfrm>
          <a:custGeom>
            <a:avLst/>
            <a:gdLst/>
            <a:ahLst/>
            <a:cxnLst/>
            <a:rect l="l" t="t" r="r" b="b"/>
            <a:pathLst>
              <a:path w="3810000" h="2042160">
                <a:moveTo>
                  <a:pt x="0" y="0"/>
                </a:moveTo>
                <a:lnTo>
                  <a:pt x="3810000" y="0"/>
                </a:lnTo>
                <a:lnTo>
                  <a:pt x="3810000" y="2042160"/>
                </a:lnTo>
                <a:lnTo>
                  <a:pt x="0" y="204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6869D5DB-E554-5F28-1603-0F0CCDA7594D}"/>
              </a:ext>
            </a:extLst>
          </p:cNvPr>
          <p:cNvSpPr/>
          <p:nvPr/>
        </p:nvSpPr>
        <p:spPr>
          <a:xfrm>
            <a:off x="4328160" y="4145280"/>
            <a:ext cx="3810000" cy="2042160"/>
          </a:xfrm>
          <a:custGeom>
            <a:avLst/>
            <a:gdLst/>
            <a:ahLst/>
            <a:cxnLst/>
            <a:rect l="l" t="t" r="r" b="b"/>
            <a:pathLst>
              <a:path w="3810000" h="2042160">
                <a:moveTo>
                  <a:pt x="0" y="0"/>
                </a:moveTo>
                <a:lnTo>
                  <a:pt x="3810000" y="0"/>
                </a:lnTo>
                <a:lnTo>
                  <a:pt x="3810000" y="2042160"/>
                </a:lnTo>
                <a:lnTo>
                  <a:pt x="0" y="2042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Chỗ dành sẵn cho Biểu đồ 7">
            <a:extLst>
              <a:ext uri="{FF2B5EF4-FFF2-40B4-BE49-F238E27FC236}">
                <a16:creationId xmlns:a16="http://schemas.microsoft.com/office/drawing/2014/main" id="{2E0C078F-97C9-2E13-A467-46FC6F4F62BA}"/>
              </a:ext>
            </a:extLst>
          </p:cNvPr>
          <p:cNvSpPr txBox="1">
            <a:spLocks/>
          </p:cNvSpPr>
          <p:nvPr/>
        </p:nvSpPr>
        <p:spPr>
          <a:xfrm>
            <a:off x="8310437" y="4145281"/>
            <a:ext cx="3705971" cy="2255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13" dirty="0">
                <a:solidFill>
                  <a:srgbClr val="FFFFFF"/>
                </a:solidFill>
                <a:latin typeface="Montserrat" panose="00000500000000000000" pitchFamily="2" charset="0"/>
              </a:rPr>
              <a:t>A large customer churn has </a:t>
            </a:r>
            <a:r>
              <a:rPr lang="en-US" sz="2400" spc="11" dirty="0">
                <a:solidFill>
                  <a:srgbClr val="FFFFFF"/>
                </a:solidFill>
                <a:latin typeface="Montserrat" panose="00000500000000000000" pitchFamily="2" charset="0"/>
              </a:rPr>
              <a:t>more duration in a session </a:t>
            </a:r>
            <a:r>
              <a:rPr lang="en-US" sz="2400" spc="17" dirty="0">
                <a:solidFill>
                  <a:srgbClr val="E3BE4E"/>
                </a:solidFill>
                <a:latin typeface="Montserrat" panose="00000500000000000000" pitchFamily="2" charset="0"/>
              </a:rPr>
              <a:t>for 260 seconds mark or more</a:t>
            </a:r>
          </a:p>
        </p:txBody>
      </p:sp>
    </p:spTree>
    <p:extLst>
      <p:ext uri="{BB962C8B-B14F-4D97-AF65-F5344CB8AC3E}">
        <p14:creationId xmlns:p14="http://schemas.microsoft.com/office/powerpoint/2010/main" val="149234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DFD8857-89C2-1886-92AD-1A178D5C9BD6}"/>
              </a:ext>
            </a:extLst>
          </p:cNvPr>
          <p:cNvSpPr txBox="1"/>
          <p:nvPr/>
        </p:nvSpPr>
        <p:spPr>
          <a:xfrm>
            <a:off x="365420" y="115791"/>
            <a:ext cx="12088310" cy="147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31"/>
              </a:lnSpc>
            </a:pPr>
            <a:r>
              <a:rPr lang="en-US" sz="40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WHY DID </a:t>
            </a:r>
            <a:r>
              <a:rPr lang="en-US" sz="40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CUSTOMERS CHURN GROUP </a:t>
            </a:r>
            <a:r>
              <a:rPr lang="en-US" sz="40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HAS MORE </a:t>
            </a:r>
            <a:r>
              <a:rPr lang="en-US" sz="4000" b="0" i="0" dirty="0">
                <a:solidFill>
                  <a:srgbClr val="FFC000"/>
                </a:solidFill>
                <a:effectLst/>
                <a:latin typeface="Montserrat" panose="00000500000000000000" pitchFamily="2" charset="0"/>
              </a:rPr>
              <a:t>DURATION AND ACCESS TIMES</a:t>
            </a:r>
            <a:r>
              <a:rPr lang="en-US" sz="4000" b="0" i="0" dirty="0">
                <a:solidFill>
                  <a:srgbClr val="ECECF1"/>
                </a:solidFill>
                <a:effectLst/>
                <a:latin typeface="Montserrat" panose="00000500000000000000" pitchFamily="2" charset="0"/>
              </a:rPr>
              <a:t>?</a:t>
            </a:r>
            <a:endParaRPr lang="en-US" sz="4000" spc="152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hỗ dành sẵn cho Biểu đồ 7">
            <a:extLst>
              <a:ext uri="{FF2B5EF4-FFF2-40B4-BE49-F238E27FC236}">
                <a16:creationId xmlns:a16="http://schemas.microsoft.com/office/drawing/2014/main" id="{2E0C078F-97C9-2E13-A467-46FC6F4F62BA}"/>
              </a:ext>
            </a:extLst>
          </p:cNvPr>
          <p:cNvSpPr txBox="1">
            <a:spLocks/>
          </p:cNvSpPr>
          <p:nvPr/>
        </p:nvSpPr>
        <p:spPr>
          <a:xfrm>
            <a:off x="396239" y="4924948"/>
            <a:ext cx="11399521" cy="13963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This shows that they are</a:t>
            </a:r>
            <a:r>
              <a:rPr lang="vi-VN" sz="2400" spc="13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26" dirty="0">
                <a:solidFill>
                  <a:srgbClr val="FFC000"/>
                </a:solidFill>
                <a:latin typeface="Montserrat" panose="00000500000000000000" pitchFamily="2" charset="0"/>
              </a:rPr>
              <a:t>still hesitant before the decision </a:t>
            </a:r>
            <a:r>
              <a:rPr lang="en-US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to buy again but still</a:t>
            </a:r>
            <a:r>
              <a:rPr lang="vi-VN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43" dirty="0">
                <a:solidFill>
                  <a:srgbClr val="FFC000"/>
                </a:solidFill>
                <a:latin typeface="Montserrat" panose="00000500000000000000" pitchFamily="2" charset="0"/>
              </a:rPr>
              <a:t>regularly update information and promotions </a:t>
            </a:r>
            <a:r>
              <a:rPr lang="en-US" sz="2400" spc="43" dirty="0">
                <a:solidFill>
                  <a:srgbClr val="FFFFFF"/>
                </a:solidFill>
                <a:latin typeface="Montserrat" panose="00000500000000000000" pitchFamily="2" charset="0"/>
              </a:rPr>
              <a:t>of the product </a:t>
            </a:r>
            <a:r>
              <a:rPr lang="en-US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to </a:t>
            </a:r>
            <a:r>
              <a:rPr lang="vi-VN" sz="2400" spc="16" dirty="0" err="1">
                <a:solidFill>
                  <a:srgbClr val="FFFFFF"/>
                </a:solidFill>
                <a:latin typeface="Montserrat" panose="00000500000000000000" pitchFamily="2" charset="0"/>
              </a:rPr>
              <a:t>consider</a:t>
            </a:r>
            <a:r>
              <a:rPr lang="vi-VN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.</a:t>
            </a:r>
            <a:endParaRPr lang="en-US" sz="2400" spc="26" dirty="0">
              <a:solidFill>
                <a:srgbClr val="E3BE4E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sz="2400" spc="17" dirty="0">
              <a:solidFill>
                <a:srgbClr val="E3BE4E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4076E0C-E53C-8854-BE32-3ABC5C7F085A}"/>
              </a:ext>
            </a:extLst>
          </p:cNvPr>
          <p:cNvSpPr/>
          <p:nvPr/>
        </p:nvSpPr>
        <p:spPr>
          <a:xfrm>
            <a:off x="396240" y="1807323"/>
            <a:ext cx="11399520" cy="2720340"/>
          </a:xfrm>
          <a:custGeom>
            <a:avLst/>
            <a:gdLst/>
            <a:ahLst/>
            <a:cxnLst/>
            <a:rect l="l" t="t" r="r" b="b"/>
            <a:pathLst>
              <a:path w="11399520" h="2720340">
                <a:moveTo>
                  <a:pt x="0" y="0"/>
                </a:moveTo>
                <a:lnTo>
                  <a:pt x="11399520" y="0"/>
                </a:lnTo>
                <a:lnTo>
                  <a:pt x="11399520" y="2720340"/>
                </a:lnTo>
                <a:lnTo>
                  <a:pt x="0" y="272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30625" y="2398782"/>
            <a:ext cx="5901185" cy="2043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FEARTURE</a:t>
            </a:r>
          </a:p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ENGINEERING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04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377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54"/>
            <a:ext cx="12191999" cy="967305"/>
          </a:xfrm>
        </p:spPr>
        <p:txBody>
          <a:bodyPr/>
          <a:lstStyle/>
          <a:p>
            <a:pPr algn="ctr"/>
            <a:r>
              <a:rPr lang="vi-VN" altLang="zh-CN" b="0" dirty="0" err="1">
                <a:latin typeface="Montserrat SemiBold" panose="00000700000000000000" pitchFamily="2" charset="0"/>
                <a:ea typeface="Open Sans Condensed" panose="020B0604020202020204" charset="0"/>
                <a:cs typeface="Open Sans Condensed" panose="020B0604020202020204" charset="0"/>
              </a:rPr>
              <a:t>Customer</a:t>
            </a:r>
            <a:r>
              <a:rPr lang="vi-VN" altLang="zh-CN" b="0" dirty="0">
                <a:latin typeface="Montserrat SemiBold" panose="00000700000000000000" pitchFamily="2" charset="0"/>
                <a:ea typeface="Open Sans Condensed" panose="020B0604020202020204" charset="0"/>
                <a:cs typeface="Open Sans Condensed" panose="020B0604020202020204" charset="0"/>
              </a:rPr>
              <a:t> </a:t>
            </a:r>
            <a:r>
              <a:rPr lang="vi-VN" altLang="zh-CN" b="0" dirty="0" err="1">
                <a:latin typeface="Montserrat SemiBold" panose="00000700000000000000" pitchFamily="2" charset="0"/>
                <a:ea typeface="Open Sans Condensed" panose="020B0604020202020204" charset="0"/>
                <a:cs typeface="Open Sans Condensed" panose="020B0604020202020204" charset="0"/>
              </a:rPr>
              <a:t>churn</a:t>
            </a:r>
            <a:endParaRPr lang="en-US" b="0" dirty="0">
              <a:latin typeface="Montserrat SemiBold" panose="00000700000000000000" pitchFamily="2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pic>
        <p:nvPicPr>
          <p:cNvPr id="17" name="Chỗ dành sẵn cho Biểu đồ 16">
            <a:extLst>
              <a:ext uri="{FF2B5EF4-FFF2-40B4-BE49-F238E27FC236}">
                <a16:creationId xmlns:a16="http://schemas.microsoft.com/office/drawing/2014/main" id="{A17E4669-AB59-BEFA-63DC-DB1C5BF40589}"/>
              </a:ext>
            </a:extLst>
          </p:cNvPr>
          <p:cNvPicPr>
            <a:picLocks noGrp="1" noChangeAspect="1"/>
          </p:cNvPicPr>
          <p:nvPr>
            <p:ph type="chart" sz="quarter" idx="27"/>
          </p:nvPr>
        </p:nvPicPr>
        <p:blipFill>
          <a:blip r:embed="rId3"/>
          <a:stretch>
            <a:fillRect/>
          </a:stretch>
        </p:blipFill>
        <p:spPr>
          <a:xfrm>
            <a:off x="2734396" y="1443554"/>
            <a:ext cx="6890276" cy="2638425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5879" y="4930793"/>
            <a:ext cx="11426882" cy="9673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Montserrat Light" panose="020F0502020204030204" pitchFamily="2" charset="0"/>
                <a:ea typeface="Open Sans Condensed" panose="020B0604020202020204" charset="0"/>
                <a:cs typeface="Open Sans Condensed" panose="020B0604020202020204" charset="0"/>
              </a:rPr>
              <a:t>This concept refers to a situation in which customers leave and stop using a company's product or service  for a period of time. Usually, the company will measure and analyze to evaluate the effectiveness of its business and marketing strategy based on this indicator</a:t>
            </a:r>
          </a:p>
          <a:p>
            <a:pPr marL="0" indent="0">
              <a:buNone/>
            </a:pPr>
            <a:endParaRPr lang="en-US" dirty="0">
              <a:latin typeface="IBM Plex Sans Italics" panose="020B0604020202020204" charset="0"/>
            </a:endParaRPr>
          </a:p>
          <a:p>
            <a:endParaRPr lang="en-US" dirty="0">
              <a:latin typeface="IBM Plex Sans Italics" panose="020B0604020202020204" charset="0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EDD832EE-15C1-57A5-E5E0-D985EF79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1465023" cy="1115434"/>
          </a:xfrm>
        </p:spPr>
        <p:txBody>
          <a:bodyPr/>
          <a:lstStyle/>
          <a:p>
            <a:pPr algn="l">
              <a:lnSpc>
                <a:spcPts val="2012"/>
              </a:lnSpc>
            </a:pPr>
            <a:r>
              <a:rPr lang="en-US" sz="4400" b="0" spc="161" dirty="0" err="1">
                <a:solidFill>
                  <a:srgbClr val="E3BE4E"/>
                </a:solidFill>
                <a:latin typeface="Montserrat" panose="00000500000000000000" pitchFamily="2" charset="0"/>
              </a:rPr>
              <a:t>Featurescaling</a:t>
            </a:r>
            <a:endParaRPr lang="en-US" sz="4400" b="0" spc="161" dirty="0">
              <a:solidFill>
                <a:srgbClr val="E3BE4E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hỗ dành sẵn cho Biểu đồ 7">
            <a:extLst>
              <a:ext uri="{FF2B5EF4-FFF2-40B4-BE49-F238E27FC236}">
                <a16:creationId xmlns:a16="http://schemas.microsoft.com/office/drawing/2014/main" id="{49C7FB0B-86BA-DDFC-13BF-8038C287B15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8" y="1622510"/>
            <a:ext cx="11289433" cy="882151"/>
          </a:xfrm>
        </p:spPr>
        <p:txBody>
          <a:bodyPr/>
          <a:lstStyle/>
          <a:p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Encode categorical features using the</a:t>
            </a:r>
            <a:r>
              <a:rPr lang="vi-VN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15" dirty="0" err="1">
                <a:solidFill>
                  <a:srgbClr val="FF9973"/>
                </a:solidFill>
                <a:latin typeface="Montserrat" panose="00000500000000000000" pitchFamily="2" charset="0"/>
              </a:rPr>
              <a:t>get_dummies</a:t>
            </a:r>
            <a:r>
              <a:rPr lang="en-US" sz="2400" spc="15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15" dirty="0">
                <a:solidFill>
                  <a:srgbClr val="FF9973"/>
                </a:solidFill>
                <a:latin typeface="Montserrat" panose="00000500000000000000" pitchFamily="2" charset="0"/>
              </a:rPr>
              <a:t>function</a:t>
            </a:r>
          </a:p>
          <a:p>
            <a:r>
              <a:rPr lang="en-US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Scale numerical features using the</a:t>
            </a:r>
            <a:r>
              <a:rPr lang="vi-VN" sz="2400" spc="7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15" dirty="0" err="1">
                <a:solidFill>
                  <a:srgbClr val="FF9973"/>
                </a:solidFill>
                <a:latin typeface="Montserrat" panose="00000500000000000000" pitchFamily="2" charset="0"/>
              </a:rPr>
              <a:t>StandardScaler</a:t>
            </a:r>
            <a:r>
              <a:rPr lang="en-US" sz="2400" spc="15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spc="15" dirty="0">
                <a:solidFill>
                  <a:srgbClr val="FF9973"/>
                </a:solidFill>
                <a:latin typeface="Montserrat" panose="00000500000000000000" pitchFamily="2" charset="0"/>
              </a:rPr>
              <a:t>function</a:t>
            </a:r>
          </a:p>
          <a:p>
            <a:endParaRPr lang="vi-VN" sz="2400" spc="-17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iêu đề 6">
            <a:extLst>
              <a:ext uri="{FF2B5EF4-FFF2-40B4-BE49-F238E27FC236}">
                <a16:creationId xmlns:a16="http://schemas.microsoft.com/office/drawing/2014/main" id="{384654D1-E56D-425D-B45B-049200016572}"/>
              </a:ext>
            </a:extLst>
          </p:cNvPr>
          <p:cNvSpPr txBox="1">
            <a:spLocks/>
          </p:cNvSpPr>
          <p:nvPr/>
        </p:nvSpPr>
        <p:spPr>
          <a:xfrm>
            <a:off x="587828" y="2803675"/>
            <a:ext cx="11465023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012"/>
              </a:lnSpc>
            </a:pPr>
            <a:r>
              <a:rPr lang="en-US" sz="4400" b="0" spc="152" dirty="0">
                <a:solidFill>
                  <a:srgbClr val="E3BE4E"/>
                </a:solidFill>
                <a:latin typeface="Montserrat" panose="00000500000000000000" pitchFamily="2" charset="0"/>
              </a:rPr>
              <a:t>Split data into train set and test set</a:t>
            </a:r>
          </a:p>
          <a:p>
            <a:pPr>
              <a:lnSpc>
                <a:spcPts val="2012"/>
              </a:lnSpc>
            </a:pPr>
            <a:endParaRPr lang="en-US" b="0" spc="161" dirty="0">
              <a:solidFill>
                <a:srgbClr val="E3BE4E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hỗ dành sẵn cho Biểu đồ 7">
            <a:extLst>
              <a:ext uri="{FF2B5EF4-FFF2-40B4-BE49-F238E27FC236}">
                <a16:creationId xmlns:a16="http://schemas.microsoft.com/office/drawing/2014/main" id="{7CCFF23E-87EE-994C-DD8F-3F83B5500C14}"/>
              </a:ext>
            </a:extLst>
          </p:cNvPr>
          <p:cNvSpPr txBox="1">
            <a:spLocks/>
          </p:cNvSpPr>
          <p:nvPr/>
        </p:nvSpPr>
        <p:spPr>
          <a:xfrm>
            <a:off x="675623" y="3685826"/>
            <a:ext cx="10575474" cy="882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11" dirty="0">
                <a:solidFill>
                  <a:srgbClr val="FFFFFF"/>
                </a:solidFill>
                <a:latin typeface="Montserrat" panose="00000500000000000000" pitchFamily="2" charset="0"/>
              </a:rPr>
              <a:t>Split into 70-30 for train and test dataset</a:t>
            </a:r>
          </a:p>
          <a:p>
            <a:pPr marL="0" indent="0">
              <a:buNone/>
            </a:pPr>
            <a:endParaRPr lang="vi-VN" sz="2400" spc="-17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1E35B3A1-5917-34D7-68DE-991CD446C3BD}"/>
              </a:ext>
            </a:extLst>
          </p:cNvPr>
          <p:cNvSpPr/>
          <p:nvPr/>
        </p:nvSpPr>
        <p:spPr>
          <a:xfrm>
            <a:off x="766732" y="4567977"/>
            <a:ext cx="2964180" cy="1645920"/>
          </a:xfrm>
          <a:custGeom>
            <a:avLst/>
            <a:gdLst/>
            <a:ahLst/>
            <a:cxnLst/>
            <a:rect l="l" t="t" r="r" b="b"/>
            <a:pathLst>
              <a:path w="2964180" h="1645920">
                <a:moveTo>
                  <a:pt x="0" y="0"/>
                </a:moveTo>
                <a:lnTo>
                  <a:pt x="2964180" y="0"/>
                </a:lnTo>
                <a:lnTo>
                  <a:pt x="2964180" y="1645920"/>
                </a:lnTo>
                <a:lnTo>
                  <a:pt x="0" y="1645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66531" y="2398782"/>
            <a:ext cx="6865280" cy="2043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BUILD AND TRANING MODEL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05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6141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2FCC034-FC7C-10B2-D415-39CB3EF340CF}"/>
              </a:ext>
            </a:extLst>
          </p:cNvPr>
          <p:cNvSpPr txBox="1"/>
          <p:nvPr/>
        </p:nvSpPr>
        <p:spPr>
          <a:xfrm>
            <a:off x="470451" y="332837"/>
            <a:ext cx="12390783" cy="757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34"/>
              </a:lnSpc>
            </a:pPr>
            <a:r>
              <a:rPr lang="en-US" sz="4000" spc="152" dirty="0">
                <a:solidFill>
                  <a:srgbClr val="FFFFFF"/>
                </a:solidFill>
                <a:latin typeface="Montserrat" panose="00000500000000000000" pitchFamily="2" charset="0"/>
              </a:rPr>
              <a:t>CLASSIFICATION MODELS</a:t>
            </a:r>
            <a:r>
              <a:rPr lang="vi-VN" sz="4000" spc="152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4000" spc="113" dirty="0">
                <a:solidFill>
                  <a:srgbClr val="E3BE4E"/>
                </a:solidFill>
                <a:latin typeface="Montserrat" panose="00000500000000000000" pitchFamily="2" charset="0"/>
              </a:rPr>
              <a:t>(</a:t>
            </a:r>
            <a:r>
              <a:rPr lang="en-US" sz="4000" spc="113" dirty="0" err="1">
                <a:solidFill>
                  <a:srgbClr val="E3BE4E"/>
                </a:solidFill>
                <a:latin typeface="Montserrat" panose="00000500000000000000" pitchFamily="2" charset="0"/>
              </a:rPr>
              <a:t>Gridsearch</a:t>
            </a:r>
            <a:r>
              <a:rPr lang="en-US" sz="4000" spc="113" dirty="0">
                <a:solidFill>
                  <a:srgbClr val="E3BE4E"/>
                </a:solidFill>
                <a:latin typeface="Montserrat" panose="00000500000000000000" pitchFamily="2" charset="0"/>
              </a:rPr>
              <a:t> CV)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FA50BA-CA3F-389C-1D4F-202BC90E917B}"/>
              </a:ext>
            </a:extLst>
          </p:cNvPr>
          <p:cNvSpPr txBox="1"/>
          <p:nvPr/>
        </p:nvSpPr>
        <p:spPr>
          <a:xfrm>
            <a:off x="540026" y="1002072"/>
            <a:ext cx="1142668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006"/>
              </a:lnSpc>
            </a:pPr>
            <a:r>
              <a:rPr lang="en-US" sz="2402" spc="9" dirty="0">
                <a:solidFill>
                  <a:srgbClr val="FFFFFF"/>
                </a:solidFill>
                <a:latin typeface="Montserrat" panose="00000500000000000000" pitchFamily="2" charset="0"/>
              </a:rPr>
              <a:t>Logistic </a:t>
            </a:r>
            <a:r>
              <a:rPr lang="en-US" sz="2400" spc="9" dirty="0">
                <a:solidFill>
                  <a:srgbClr val="FFFFFF"/>
                </a:solidFill>
                <a:latin typeface="Montserrat" panose="00000500000000000000" pitchFamily="2" charset="0"/>
              </a:rPr>
              <a:t>Regression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048FB41-D88A-5B3C-3B7D-75CE5C27DCD7}"/>
              </a:ext>
            </a:extLst>
          </p:cNvPr>
          <p:cNvSpPr txBox="1"/>
          <p:nvPr/>
        </p:nvSpPr>
        <p:spPr>
          <a:xfrm>
            <a:off x="540026" y="2108767"/>
            <a:ext cx="1142668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006"/>
              </a:lnSpc>
            </a:pPr>
            <a:r>
              <a:rPr lang="en-US" sz="2402" spc="9" dirty="0">
                <a:solidFill>
                  <a:srgbClr val="FFFFFF"/>
                </a:solidFill>
                <a:latin typeface="Montserrat" panose="00000500000000000000" pitchFamily="2" charset="0"/>
              </a:rPr>
              <a:t>Support Vector Classification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EEBBDDC-F04E-0D0A-A95A-5BA2965574E2}"/>
              </a:ext>
            </a:extLst>
          </p:cNvPr>
          <p:cNvSpPr txBox="1"/>
          <p:nvPr/>
        </p:nvSpPr>
        <p:spPr>
          <a:xfrm>
            <a:off x="540026" y="3271468"/>
            <a:ext cx="1126202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006"/>
              </a:lnSpc>
            </a:pPr>
            <a:r>
              <a:rPr lang="en-US" sz="2402" spc="14" dirty="0">
                <a:solidFill>
                  <a:srgbClr val="FFFFFF"/>
                </a:solidFill>
                <a:latin typeface="Montserrat" panose="00000500000000000000" pitchFamily="2" charset="0"/>
              </a:rPr>
              <a:t>K-nearest neighbors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64B87A2-A6C6-866A-3DF8-1D699A5E5A8E}"/>
              </a:ext>
            </a:extLst>
          </p:cNvPr>
          <p:cNvSpPr txBox="1"/>
          <p:nvPr/>
        </p:nvSpPr>
        <p:spPr>
          <a:xfrm>
            <a:off x="540026" y="4307418"/>
            <a:ext cx="1142668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006"/>
              </a:lnSpc>
            </a:pPr>
            <a:r>
              <a:rPr lang="en-US" sz="2402" spc="9" dirty="0">
                <a:solidFill>
                  <a:srgbClr val="FFFFFF"/>
                </a:solidFill>
                <a:latin typeface="Montserrat" panose="00000500000000000000" pitchFamily="2" charset="0"/>
              </a:rPr>
              <a:t>Decision Tree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503C41-AED6-4E4A-B29A-10C46F8B0EF0}"/>
              </a:ext>
            </a:extLst>
          </p:cNvPr>
          <p:cNvSpPr txBox="1"/>
          <p:nvPr/>
        </p:nvSpPr>
        <p:spPr>
          <a:xfrm>
            <a:off x="540026" y="5435995"/>
            <a:ext cx="11426688" cy="747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006"/>
              </a:lnSpc>
            </a:pPr>
            <a:r>
              <a:rPr lang="en-US" sz="2402" spc="9" dirty="0">
                <a:solidFill>
                  <a:srgbClr val="FFFFFF"/>
                </a:solidFill>
                <a:latin typeface="Montserrat" panose="00000500000000000000" pitchFamily="2" charset="0"/>
              </a:rPr>
              <a:t>Random forests</a:t>
            </a: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D2EF271C-5E2F-1C2A-D7E1-E9F8658A5D8A}"/>
              </a:ext>
            </a:extLst>
          </p:cNvPr>
          <p:cNvSpPr/>
          <p:nvPr/>
        </p:nvSpPr>
        <p:spPr>
          <a:xfrm>
            <a:off x="635111" y="1856444"/>
            <a:ext cx="3139440" cy="411480"/>
          </a:xfrm>
          <a:custGeom>
            <a:avLst/>
            <a:gdLst/>
            <a:ahLst/>
            <a:cxnLst/>
            <a:rect l="l" t="t" r="r" b="b"/>
            <a:pathLst>
              <a:path w="3139440" h="411480">
                <a:moveTo>
                  <a:pt x="0" y="0"/>
                </a:moveTo>
                <a:lnTo>
                  <a:pt x="3139440" y="0"/>
                </a:lnTo>
                <a:lnTo>
                  <a:pt x="3139440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BB8277E-4CBD-AF6C-0E51-EDADF037C086}"/>
              </a:ext>
            </a:extLst>
          </p:cNvPr>
          <p:cNvSpPr/>
          <p:nvPr/>
        </p:nvSpPr>
        <p:spPr>
          <a:xfrm>
            <a:off x="635111" y="3000794"/>
            <a:ext cx="7863840" cy="381000"/>
          </a:xfrm>
          <a:custGeom>
            <a:avLst/>
            <a:gdLst/>
            <a:ahLst/>
            <a:cxnLst/>
            <a:rect l="l" t="t" r="r" b="b"/>
            <a:pathLst>
              <a:path w="7863840" h="381000">
                <a:moveTo>
                  <a:pt x="0" y="0"/>
                </a:moveTo>
                <a:lnTo>
                  <a:pt x="7863840" y="0"/>
                </a:lnTo>
                <a:lnTo>
                  <a:pt x="78638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FFAFE60-05B8-E7B0-A914-B842BFC27770}"/>
              </a:ext>
            </a:extLst>
          </p:cNvPr>
          <p:cNvSpPr/>
          <p:nvPr/>
        </p:nvSpPr>
        <p:spPr>
          <a:xfrm>
            <a:off x="635111" y="4116918"/>
            <a:ext cx="7330440" cy="381000"/>
          </a:xfrm>
          <a:custGeom>
            <a:avLst/>
            <a:gdLst/>
            <a:ahLst/>
            <a:cxnLst/>
            <a:rect l="l" t="t" r="r" b="b"/>
            <a:pathLst>
              <a:path w="7330440" h="381000">
                <a:moveTo>
                  <a:pt x="0" y="0"/>
                </a:moveTo>
                <a:lnTo>
                  <a:pt x="7330440" y="0"/>
                </a:lnTo>
                <a:lnTo>
                  <a:pt x="73304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B0969220-979B-8765-80C8-AE04210CE949}"/>
              </a:ext>
            </a:extLst>
          </p:cNvPr>
          <p:cNvSpPr/>
          <p:nvPr/>
        </p:nvSpPr>
        <p:spPr>
          <a:xfrm>
            <a:off x="635111" y="5245495"/>
            <a:ext cx="8069580" cy="381000"/>
          </a:xfrm>
          <a:custGeom>
            <a:avLst/>
            <a:gdLst/>
            <a:ahLst/>
            <a:cxnLst/>
            <a:rect l="l" t="t" r="r" b="b"/>
            <a:pathLst>
              <a:path w="8069580" h="381000">
                <a:moveTo>
                  <a:pt x="0" y="0"/>
                </a:moveTo>
                <a:lnTo>
                  <a:pt x="8069580" y="0"/>
                </a:lnTo>
                <a:lnTo>
                  <a:pt x="806958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AE89913-390A-210F-1927-8453EB6186E3}"/>
              </a:ext>
            </a:extLst>
          </p:cNvPr>
          <p:cNvSpPr/>
          <p:nvPr/>
        </p:nvSpPr>
        <p:spPr>
          <a:xfrm>
            <a:off x="635111" y="6334619"/>
            <a:ext cx="5539740" cy="342900"/>
          </a:xfrm>
          <a:custGeom>
            <a:avLst/>
            <a:gdLst/>
            <a:ahLst/>
            <a:cxnLst/>
            <a:rect l="l" t="t" r="r" b="b"/>
            <a:pathLst>
              <a:path w="5539740" h="342900">
                <a:moveTo>
                  <a:pt x="0" y="0"/>
                </a:moveTo>
                <a:lnTo>
                  <a:pt x="5539740" y="0"/>
                </a:lnTo>
                <a:lnTo>
                  <a:pt x="553974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28E0AC2-8B63-8506-694D-DC35C1759CC3}"/>
              </a:ext>
            </a:extLst>
          </p:cNvPr>
          <p:cNvSpPr txBox="1"/>
          <p:nvPr/>
        </p:nvSpPr>
        <p:spPr>
          <a:xfrm>
            <a:off x="772766" y="250611"/>
            <a:ext cx="10796381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4000" spc="25" dirty="0">
                <a:solidFill>
                  <a:srgbClr val="FFC000"/>
                </a:solidFill>
                <a:latin typeface="Montserrat" panose="00000500000000000000" pitchFamily="2" charset="0"/>
              </a:rPr>
              <a:t>MODEL PERFORMANCE EVALUATION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99A09AC-9913-E376-BD64-91C2E3A02BF1}"/>
              </a:ext>
            </a:extLst>
          </p:cNvPr>
          <p:cNvSpPr/>
          <p:nvPr/>
        </p:nvSpPr>
        <p:spPr>
          <a:xfrm>
            <a:off x="-17783" y="1042540"/>
            <a:ext cx="11863645" cy="5878954"/>
          </a:xfrm>
          <a:custGeom>
            <a:avLst/>
            <a:gdLst/>
            <a:ahLst/>
            <a:cxnLst/>
            <a:rect l="l" t="t" r="r" b="b"/>
            <a:pathLst>
              <a:path w="11863645" h="5878954">
                <a:moveTo>
                  <a:pt x="0" y="0"/>
                </a:moveTo>
                <a:lnTo>
                  <a:pt x="11863645" y="0"/>
                </a:lnTo>
                <a:lnTo>
                  <a:pt x="11863645" y="5878954"/>
                </a:lnTo>
                <a:lnTo>
                  <a:pt x="0" y="5878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CE89338-AB2A-EE8C-E7E8-EFB9BD421FDA}"/>
              </a:ext>
            </a:extLst>
          </p:cNvPr>
          <p:cNvSpPr txBox="1"/>
          <p:nvPr/>
        </p:nvSpPr>
        <p:spPr>
          <a:xfrm>
            <a:off x="3733419" y="1122607"/>
            <a:ext cx="1494564" cy="5163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2222" spc="8" dirty="0">
                <a:solidFill>
                  <a:srgbClr val="FF9973"/>
                </a:solidFill>
                <a:latin typeface="IBM Plex Sans"/>
              </a:rPr>
              <a:t>Precision</a:t>
            </a:r>
          </a:p>
          <a:p>
            <a:pPr algn="ctr">
              <a:lnSpc>
                <a:spcPts val="5556"/>
              </a:lnSpc>
            </a:pPr>
            <a:r>
              <a:rPr lang="en-US" sz="2222" spc="13" dirty="0">
                <a:solidFill>
                  <a:srgbClr val="FFFFFF"/>
                </a:solidFill>
                <a:latin typeface="IBM Plex Sans"/>
              </a:rPr>
              <a:t>0.76</a:t>
            </a:r>
          </a:p>
          <a:p>
            <a:pPr algn="ctr">
              <a:lnSpc>
                <a:spcPts val="1606"/>
              </a:lnSpc>
            </a:pPr>
            <a:endParaRPr lang="en-US" sz="2222" spc="13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0.91</a:t>
            </a:r>
          </a:p>
          <a:p>
            <a:pPr algn="ctr">
              <a:lnSpc>
                <a:spcPts val="1611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0.92</a:t>
            </a:r>
          </a:p>
          <a:p>
            <a:pPr algn="ctr">
              <a:lnSpc>
                <a:spcPts val="1609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0.92</a:t>
            </a:r>
          </a:p>
          <a:p>
            <a:pPr algn="ctr">
              <a:lnSpc>
                <a:spcPts val="1611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0.97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6A1577A3-A73A-4731-A474-B774C0589C4E}"/>
              </a:ext>
            </a:extLst>
          </p:cNvPr>
          <p:cNvSpPr txBox="1"/>
          <p:nvPr/>
        </p:nvSpPr>
        <p:spPr>
          <a:xfrm>
            <a:off x="6162036" y="1122607"/>
            <a:ext cx="1138439" cy="5163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2222" spc="8" dirty="0" err="1">
                <a:solidFill>
                  <a:srgbClr val="FF9973"/>
                </a:solidFill>
                <a:latin typeface="IBM Plex Sans"/>
              </a:rPr>
              <a:t>Recal</a:t>
            </a:r>
            <a:r>
              <a:rPr lang="en-US" sz="2222" spc="8" dirty="0">
                <a:solidFill>
                  <a:srgbClr val="FFFFFF"/>
                </a:solidFill>
                <a:latin typeface="IBM Plex Sans"/>
              </a:rPr>
              <a:t> </a:t>
            </a:r>
            <a:r>
              <a:rPr lang="en-US" sz="2222" spc="8" dirty="0">
                <a:solidFill>
                  <a:srgbClr val="FF9973"/>
                </a:solidFill>
                <a:latin typeface="IBM Plex Sans"/>
              </a:rPr>
              <a:t>l</a:t>
            </a:r>
          </a:p>
          <a:p>
            <a:pPr algn="l">
              <a:lnSpc>
                <a:spcPts val="5556"/>
              </a:lnSpc>
            </a:pPr>
            <a:r>
              <a:rPr lang="en-US" sz="2222" spc="11" dirty="0">
                <a:solidFill>
                  <a:srgbClr val="FFFFFF"/>
                </a:solidFill>
                <a:latin typeface="IBM Plex Sans"/>
              </a:rPr>
              <a:t>0.75</a:t>
            </a:r>
          </a:p>
          <a:p>
            <a:pPr algn="r">
              <a:lnSpc>
                <a:spcPts val="1606"/>
              </a:lnSpc>
            </a:pPr>
            <a:endParaRPr lang="en-US" sz="2222" spc="11" dirty="0">
              <a:solidFill>
                <a:srgbClr val="FFFFFF"/>
              </a:solidFill>
              <a:latin typeface="IBM Plex Sans"/>
            </a:endParaRPr>
          </a:p>
          <a:p>
            <a:pPr algn="l">
              <a:lnSpc>
                <a:spcPts val="5556"/>
              </a:lnSpc>
            </a:pPr>
            <a:r>
              <a:rPr lang="en-US" sz="2222" spc="20" dirty="0">
                <a:solidFill>
                  <a:srgbClr val="FFFFFF"/>
                </a:solidFill>
                <a:latin typeface="IBM Plex Sans"/>
              </a:rPr>
              <a:t>1.00</a:t>
            </a:r>
          </a:p>
          <a:p>
            <a:pPr algn="r">
              <a:lnSpc>
                <a:spcPts val="1611"/>
              </a:lnSpc>
            </a:pPr>
            <a:endParaRPr lang="en-US" sz="2222" spc="20" dirty="0">
              <a:solidFill>
                <a:srgbClr val="FFFFFF"/>
              </a:solidFill>
              <a:latin typeface="IBM Plex Sans"/>
            </a:endParaRPr>
          </a:p>
          <a:p>
            <a:pPr algn="l">
              <a:lnSpc>
                <a:spcPts val="5556"/>
              </a:lnSpc>
            </a:pPr>
            <a:r>
              <a:rPr lang="en-US" sz="2222" spc="20" dirty="0">
                <a:solidFill>
                  <a:srgbClr val="FFFFFF"/>
                </a:solidFill>
                <a:latin typeface="IBM Plex Sans"/>
              </a:rPr>
              <a:t>1.00</a:t>
            </a:r>
          </a:p>
          <a:p>
            <a:pPr algn="r">
              <a:lnSpc>
                <a:spcPts val="1609"/>
              </a:lnSpc>
            </a:pPr>
            <a:endParaRPr lang="en-US" sz="2222" spc="20" dirty="0">
              <a:solidFill>
                <a:srgbClr val="FFFFFF"/>
              </a:solidFill>
              <a:latin typeface="IBM Plex Sans"/>
            </a:endParaRPr>
          </a:p>
          <a:p>
            <a:pPr algn="l">
              <a:lnSpc>
                <a:spcPts val="5556"/>
              </a:lnSpc>
            </a:pPr>
            <a:r>
              <a:rPr lang="en-US" sz="2222" spc="20" dirty="0">
                <a:solidFill>
                  <a:srgbClr val="FFFFFF"/>
                </a:solidFill>
                <a:latin typeface="IBM Plex Sans"/>
              </a:rPr>
              <a:t>1.00</a:t>
            </a:r>
          </a:p>
          <a:p>
            <a:pPr algn="r">
              <a:lnSpc>
                <a:spcPts val="1611"/>
              </a:lnSpc>
            </a:pPr>
            <a:endParaRPr lang="en-US" sz="2222" spc="20" dirty="0">
              <a:solidFill>
                <a:srgbClr val="FFFFFF"/>
              </a:solidFill>
              <a:latin typeface="IBM Plex Sans"/>
            </a:endParaRPr>
          </a:p>
          <a:p>
            <a:pPr algn="l">
              <a:lnSpc>
                <a:spcPts val="5556"/>
              </a:lnSpc>
            </a:pPr>
            <a:r>
              <a:rPr lang="en-US" sz="2222" spc="20" dirty="0">
                <a:solidFill>
                  <a:srgbClr val="FFFFFF"/>
                </a:solidFill>
                <a:latin typeface="IBM Plex Sans"/>
              </a:rPr>
              <a:t>1.00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FD986E66-2C0B-DA75-929A-950A6AFBF036}"/>
              </a:ext>
            </a:extLst>
          </p:cNvPr>
          <p:cNvSpPr txBox="1"/>
          <p:nvPr/>
        </p:nvSpPr>
        <p:spPr>
          <a:xfrm>
            <a:off x="8133712" y="1122607"/>
            <a:ext cx="1314136" cy="5163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2222" spc="8" dirty="0">
                <a:solidFill>
                  <a:srgbClr val="FF9973"/>
                </a:solidFill>
                <a:latin typeface="IBM Plex Sans"/>
              </a:rPr>
              <a:t>F1-score</a:t>
            </a:r>
          </a:p>
          <a:p>
            <a:pPr algn="ctr">
              <a:lnSpc>
                <a:spcPts val="5556"/>
              </a:lnSpc>
            </a:pPr>
            <a:r>
              <a:rPr lang="en-US" sz="2222" spc="11" dirty="0">
                <a:solidFill>
                  <a:srgbClr val="FFFFFF"/>
                </a:solidFill>
                <a:latin typeface="IBM Plex Sans"/>
              </a:rPr>
              <a:t>0.75</a:t>
            </a:r>
          </a:p>
          <a:p>
            <a:pPr algn="ctr">
              <a:lnSpc>
                <a:spcPts val="1606"/>
              </a:lnSpc>
            </a:pPr>
            <a:endParaRPr lang="en-US" sz="2222" spc="11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0.95</a:t>
            </a:r>
          </a:p>
          <a:p>
            <a:pPr algn="ctr">
              <a:lnSpc>
                <a:spcPts val="1611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0.96</a:t>
            </a:r>
          </a:p>
          <a:p>
            <a:pPr algn="ctr">
              <a:lnSpc>
                <a:spcPts val="1609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0.96</a:t>
            </a:r>
          </a:p>
          <a:p>
            <a:pPr algn="ctr">
              <a:lnSpc>
                <a:spcPts val="1611"/>
              </a:lnSpc>
            </a:pPr>
            <a:endParaRPr lang="en-US" sz="2222" spc="22" dirty="0">
              <a:solidFill>
                <a:srgbClr val="FFFFFF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FFFF"/>
                </a:solidFill>
                <a:latin typeface="IBM Plex Sans"/>
              </a:rPr>
              <a:t>0.99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F8999F70-BEBE-AB75-99B4-DC49865C4B7B}"/>
              </a:ext>
            </a:extLst>
          </p:cNvPr>
          <p:cNvSpPr txBox="1"/>
          <p:nvPr/>
        </p:nvSpPr>
        <p:spPr>
          <a:xfrm>
            <a:off x="10178415" y="1122607"/>
            <a:ext cx="1314136" cy="3175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2222" spc="8" dirty="0">
                <a:solidFill>
                  <a:srgbClr val="FF9973"/>
                </a:solidFill>
                <a:latin typeface="IBM Plex Sans"/>
              </a:rPr>
              <a:t>Accuracy</a:t>
            </a:r>
          </a:p>
          <a:p>
            <a:pPr algn="ctr">
              <a:lnSpc>
                <a:spcPts val="5556"/>
              </a:lnSpc>
            </a:pPr>
            <a:r>
              <a:rPr lang="en-US" sz="2222" spc="11" dirty="0">
                <a:solidFill>
                  <a:srgbClr val="FFC000"/>
                </a:solidFill>
                <a:latin typeface="IBM Plex Sans"/>
              </a:rPr>
              <a:t>0.78</a:t>
            </a:r>
          </a:p>
          <a:p>
            <a:pPr algn="ctr">
              <a:lnSpc>
                <a:spcPts val="1606"/>
              </a:lnSpc>
            </a:pPr>
            <a:endParaRPr lang="en-US" sz="2222" spc="11" dirty="0">
              <a:solidFill>
                <a:srgbClr val="FFC000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C000"/>
                </a:solidFill>
                <a:latin typeface="IBM Plex Sans"/>
              </a:rPr>
              <a:t>0.95</a:t>
            </a:r>
          </a:p>
          <a:p>
            <a:pPr algn="ctr">
              <a:lnSpc>
                <a:spcPts val="1611"/>
              </a:lnSpc>
            </a:pPr>
            <a:endParaRPr lang="en-US" sz="2222" spc="22" dirty="0">
              <a:solidFill>
                <a:srgbClr val="FFC000"/>
              </a:solidFill>
              <a:latin typeface="IBM Plex Sans"/>
            </a:endParaRPr>
          </a:p>
          <a:p>
            <a:pPr algn="ctr">
              <a:lnSpc>
                <a:spcPts val="5556"/>
              </a:lnSpc>
            </a:pPr>
            <a:r>
              <a:rPr lang="en-US" sz="2222" spc="22" dirty="0">
                <a:solidFill>
                  <a:srgbClr val="FFC000"/>
                </a:solidFill>
                <a:latin typeface="IBM Plex Sans"/>
              </a:rPr>
              <a:t>0.96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91133248-7D7E-A070-C99E-4DC3E06445EE}"/>
              </a:ext>
            </a:extLst>
          </p:cNvPr>
          <p:cNvSpPr txBox="1"/>
          <p:nvPr/>
        </p:nvSpPr>
        <p:spPr>
          <a:xfrm>
            <a:off x="699449" y="2084965"/>
            <a:ext cx="2186168" cy="438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24">
                <a:solidFill>
                  <a:srgbClr val="FFFFFF"/>
                </a:solidFill>
                <a:latin typeface="IBM Plex Sans"/>
              </a:rPr>
              <a:t>Logistic Regression</a:t>
            </a:r>
          </a:p>
          <a:p>
            <a:pPr algn="l">
              <a:lnSpc>
                <a:spcPts val="5186"/>
              </a:lnSpc>
            </a:pPr>
            <a:r>
              <a:rPr lang="en-US" sz="2402" spc="14">
                <a:solidFill>
                  <a:srgbClr val="FFFFFF"/>
                </a:solidFill>
                <a:latin typeface="IBM Plex Sans"/>
              </a:rPr>
              <a:t>Support Vector </a:t>
            </a:r>
          </a:p>
          <a:p>
            <a:pPr algn="l">
              <a:lnSpc>
                <a:spcPts val="1201"/>
              </a:lnSpc>
            </a:pPr>
            <a:r>
              <a:rPr lang="en-US" sz="2402" spc="14">
                <a:solidFill>
                  <a:srgbClr val="FFFFFF"/>
                </a:solidFill>
                <a:latin typeface="IBM Plex Sans"/>
              </a:rPr>
              <a:t>Classification</a:t>
            </a:r>
          </a:p>
          <a:p>
            <a:pPr algn="l">
              <a:lnSpc>
                <a:spcPts val="6006"/>
              </a:lnSpc>
            </a:pPr>
            <a:r>
              <a:rPr lang="en-US" sz="2402" spc="16">
                <a:solidFill>
                  <a:srgbClr val="FFFFFF"/>
                </a:solidFill>
                <a:latin typeface="IBM Plex Sans"/>
              </a:rPr>
              <a:t>K-nearest </a:t>
            </a:r>
          </a:p>
          <a:p>
            <a:pPr algn="l">
              <a:lnSpc>
                <a:spcPts val="1201"/>
              </a:lnSpc>
            </a:pPr>
            <a:r>
              <a:rPr lang="en-US" sz="2402" spc="19">
                <a:solidFill>
                  <a:srgbClr val="FFFFFF"/>
                </a:solidFill>
                <a:latin typeface="IBM Plex Sans"/>
              </a:rPr>
              <a:t>neighbors</a:t>
            </a:r>
          </a:p>
          <a:p>
            <a:pPr algn="l">
              <a:lnSpc>
                <a:spcPts val="6006"/>
              </a:lnSpc>
            </a:pPr>
            <a:r>
              <a:rPr lang="en-US" sz="2402" spc="21">
                <a:solidFill>
                  <a:srgbClr val="FFFFFF"/>
                </a:solidFill>
                <a:latin typeface="IBM Plex Sans"/>
              </a:rPr>
              <a:t>Decision </a:t>
            </a:r>
          </a:p>
          <a:p>
            <a:pPr algn="l">
              <a:lnSpc>
                <a:spcPts val="1201"/>
              </a:lnSpc>
            </a:pPr>
            <a:r>
              <a:rPr lang="en-US" sz="2402" spc="19">
                <a:solidFill>
                  <a:srgbClr val="FFFFFF"/>
                </a:solidFill>
                <a:latin typeface="IBM Plex Sans"/>
              </a:rPr>
              <a:t>tree</a:t>
            </a:r>
          </a:p>
          <a:p>
            <a:pPr algn="l">
              <a:lnSpc>
                <a:spcPts val="6006"/>
              </a:lnSpc>
            </a:pPr>
            <a:r>
              <a:rPr lang="en-US" sz="2402" spc="9">
                <a:solidFill>
                  <a:srgbClr val="FFFFFF"/>
                </a:solidFill>
                <a:latin typeface="IBM Plex Sans"/>
              </a:rPr>
              <a:t>Random </a:t>
            </a:r>
          </a:p>
          <a:p>
            <a:pPr algn="l">
              <a:lnSpc>
                <a:spcPts val="1201"/>
              </a:lnSpc>
            </a:pPr>
            <a:r>
              <a:rPr lang="en-US" sz="2402" spc="16">
                <a:solidFill>
                  <a:srgbClr val="FFFFFF"/>
                </a:solidFill>
                <a:latin typeface="IBM Plex Sans"/>
              </a:rPr>
              <a:t>forests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C2413608-44C6-3226-C2CA-81A7DC1058CD}"/>
              </a:ext>
            </a:extLst>
          </p:cNvPr>
          <p:cNvSpPr txBox="1"/>
          <p:nvPr/>
        </p:nvSpPr>
        <p:spPr>
          <a:xfrm>
            <a:off x="10526001" y="4763062"/>
            <a:ext cx="618963" cy="152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2222" spc="22" dirty="0">
                <a:solidFill>
                  <a:srgbClr val="E3BE4E"/>
                </a:solidFill>
                <a:latin typeface="IBM Plex Sans Bold"/>
              </a:rPr>
              <a:t>0.96</a:t>
            </a:r>
          </a:p>
          <a:p>
            <a:pPr algn="l">
              <a:lnSpc>
                <a:spcPts val="5556"/>
              </a:lnSpc>
            </a:pPr>
            <a:r>
              <a:rPr lang="en-US" sz="2222" spc="20" dirty="0">
                <a:solidFill>
                  <a:srgbClr val="E3BE4E"/>
                </a:solidFill>
                <a:latin typeface="IBM Plex Sans Bold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36252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0AC3E9DC-C8D3-3321-C90B-601A8EC5900F}"/>
              </a:ext>
            </a:extLst>
          </p:cNvPr>
          <p:cNvSpPr txBox="1"/>
          <p:nvPr/>
        </p:nvSpPr>
        <p:spPr>
          <a:xfrm>
            <a:off x="699448" y="393813"/>
            <a:ext cx="11008848" cy="607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4000" spc="25" dirty="0">
                <a:solidFill>
                  <a:srgbClr val="FFC000"/>
                </a:solidFill>
                <a:latin typeface="Montserrat" panose="00000500000000000000" pitchFamily="2" charset="0"/>
              </a:rPr>
              <a:t>MODEL PERFORMANCE EVALUATION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4B45A893-BFA6-0D3B-99E2-52547A240086}"/>
              </a:ext>
            </a:extLst>
          </p:cNvPr>
          <p:cNvSpPr txBox="1"/>
          <p:nvPr/>
        </p:nvSpPr>
        <p:spPr>
          <a:xfrm>
            <a:off x="699449" y="4459643"/>
            <a:ext cx="10601342" cy="1755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7"/>
              </a:lnSpc>
            </a:pPr>
            <a:r>
              <a:rPr lang="en-US" sz="2000" spc="15" dirty="0">
                <a:solidFill>
                  <a:srgbClr val="FFFFFF"/>
                </a:solidFill>
                <a:latin typeface="Montserrat" panose="00000500000000000000" pitchFamily="2" charset="0"/>
              </a:rPr>
              <a:t>Top 1 performance model in the test</a:t>
            </a:r>
          </a:p>
          <a:p>
            <a:pPr algn="just">
              <a:lnSpc>
                <a:spcPts val="4807"/>
              </a:lnSpc>
            </a:pPr>
            <a:r>
              <a:rPr lang="en-US" sz="2000" spc="15" dirty="0">
                <a:solidFill>
                  <a:srgbClr val="FFFFFF"/>
                </a:solidFill>
                <a:latin typeface="Montserrat" panose="00000500000000000000" pitchFamily="2" charset="0"/>
              </a:rPr>
              <a:t>Need more time and resources to build and maintain in order to give out better result Higher reliability as basing on average result to determine the final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CAA904F4-1AF6-4245-062C-10E40DDC9898}"/>
              </a:ext>
            </a:extLst>
          </p:cNvPr>
          <p:cNvSpPr txBox="1"/>
          <p:nvPr/>
        </p:nvSpPr>
        <p:spPr>
          <a:xfrm>
            <a:off x="699449" y="1881292"/>
            <a:ext cx="10506932" cy="174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2000" spc="13" dirty="0">
                <a:solidFill>
                  <a:srgbClr val="FFFFFF"/>
                </a:solidFill>
                <a:latin typeface="Montserrat" panose="00000500000000000000" pitchFamily="2" charset="0"/>
              </a:rPr>
              <a:t>Top 2 performance model in the test</a:t>
            </a:r>
          </a:p>
          <a:p>
            <a:pPr algn="just">
              <a:lnSpc>
                <a:spcPts val="4805"/>
              </a:lnSpc>
            </a:pPr>
            <a:r>
              <a:rPr lang="en-US" sz="2000" spc="15" dirty="0">
                <a:solidFill>
                  <a:srgbClr val="FFFFFF"/>
                </a:solidFill>
                <a:latin typeface="Montserrat" panose="00000500000000000000" pitchFamily="2" charset="0"/>
              </a:rPr>
              <a:t>Higher performance as bringing out fast results and easier comprehensiveness by business A little chance to give out bad results that can affect the decision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AA5387E-ECA3-9BDE-8B01-7230CAC26076}"/>
              </a:ext>
            </a:extLst>
          </p:cNvPr>
          <p:cNvSpPr txBox="1"/>
          <p:nvPr/>
        </p:nvSpPr>
        <p:spPr>
          <a:xfrm>
            <a:off x="699448" y="1365933"/>
            <a:ext cx="5662452" cy="473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2800" spc="19" dirty="0">
                <a:solidFill>
                  <a:srgbClr val="E3BE4E"/>
                </a:solidFill>
                <a:latin typeface="Montserrat" panose="00000500000000000000" pitchFamily="2" charset="0"/>
              </a:rPr>
              <a:t>Decision tree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5497496-BBC7-3EA4-99E4-846891E88446}"/>
              </a:ext>
            </a:extLst>
          </p:cNvPr>
          <p:cNvSpPr txBox="1"/>
          <p:nvPr/>
        </p:nvSpPr>
        <p:spPr>
          <a:xfrm>
            <a:off x="699449" y="3898192"/>
            <a:ext cx="3697526" cy="474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2800" spc="19" dirty="0">
                <a:solidFill>
                  <a:srgbClr val="E3BE4E"/>
                </a:solidFill>
                <a:latin typeface="Montserrat" panose="00000500000000000000" pitchFamily="2" charset="0"/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00561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66531" y="2398782"/>
            <a:ext cx="6865280" cy="2043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FEATURE</a:t>
            </a:r>
          </a:p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IMPORTANCE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06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344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D8D38EC-EC7A-9C4C-E650-51D4032C9AB4}"/>
              </a:ext>
            </a:extLst>
          </p:cNvPr>
          <p:cNvSpPr txBox="1"/>
          <p:nvPr/>
        </p:nvSpPr>
        <p:spPr>
          <a:xfrm>
            <a:off x="447261" y="363802"/>
            <a:ext cx="1162878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55"/>
              </a:lnSpc>
            </a:pPr>
            <a:r>
              <a:rPr lang="en-US" sz="3400" spc="35" dirty="0">
                <a:solidFill>
                  <a:srgbClr val="E3BE4E"/>
                </a:solidFill>
                <a:latin typeface="IBM Plex Sans Bold"/>
              </a:rPr>
              <a:t>FEATURE IMPORTANCE </a:t>
            </a:r>
            <a:r>
              <a:rPr lang="en-US" sz="3400" spc="35" dirty="0">
                <a:solidFill>
                  <a:srgbClr val="FF9973"/>
                </a:solidFill>
                <a:latin typeface="IBM Plex Sans Bold"/>
              </a:rPr>
              <a:t>BY RANDOM</a:t>
            </a:r>
            <a:r>
              <a:rPr lang="vi-VN" sz="3400" spc="35" dirty="0">
                <a:solidFill>
                  <a:srgbClr val="FF9973"/>
                </a:solidFill>
                <a:latin typeface="IBM Plex Sans Bold"/>
              </a:rPr>
              <a:t> </a:t>
            </a:r>
            <a:r>
              <a:rPr lang="en-US" sz="3400" spc="28" dirty="0">
                <a:solidFill>
                  <a:srgbClr val="FF9973"/>
                </a:solidFill>
                <a:latin typeface="IBM Plex Sans Bold"/>
              </a:rPr>
              <a:t>FOREST MODEL</a:t>
            </a:r>
          </a:p>
          <a:p>
            <a:pPr algn="l">
              <a:lnSpc>
                <a:spcPts val="4455"/>
              </a:lnSpc>
            </a:pPr>
            <a:r>
              <a:rPr lang="en-US" sz="4000" spc="35" dirty="0">
                <a:solidFill>
                  <a:srgbClr val="FF9973"/>
                </a:solidFill>
                <a:latin typeface="IBM Plex Sans Bold"/>
              </a:rPr>
              <a:t> 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EA04E74-2401-324C-5DAA-C09A579AC5DC}"/>
              </a:ext>
            </a:extLst>
          </p:cNvPr>
          <p:cNvSpPr/>
          <p:nvPr/>
        </p:nvSpPr>
        <p:spPr>
          <a:xfrm>
            <a:off x="971550" y="1273865"/>
            <a:ext cx="10248900" cy="5029200"/>
          </a:xfrm>
          <a:custGeom>
            <a:avLst/>
            <a:gdLst/>
            <a:ahLst/>
            <a:cxnLst/>
            <a:rect l="l" t="t" r="r" b="b"/>
            <a:pathLst>
              <a:path w="10248900" h="5029200">
                <a:moveTo>
                  <a:pt x="0" y="0"/>
                </a:moveTo>
                <a:lnTo>
                  <a:pt x="10248900" y="0"/>
                </a:lnTo>
                <a:lnTo>
                  <a:pt x="102489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0033CD7-4EF2-A93E-2EA8-55AB27453351}"/>
              </a:ext>
            </a:extLst>
          </p:cNvPr>
          <p:cNvSpPr/>
          <p:nvPr/>
        </p:nvSpPr>
        <p:spPr>
          <a:xfrm>
            <a:off x="4011930" y="1273865"/>
            <a:ext cx="7208520" cy="5029200"/>
          </a:xfrm>
          <a:custGeom>
            <a:avLst/>
            <a:gdLst/>
            <a:ahLst/>
            <a:cxnLst/>
            <a:rect l="l" t="t" r="r" b="b"/>
            <a:pathLst>
              <a:path w="7208520" h="5029200">
                <a:moveTo>
                  <a:pt x="0" y="0"/>
                </a:moveTo>
                <a:lnTo>
                  <a:pt x="7208520" y="0"/>
                </a:lnTo>
                <a:lnTo>
                  <a:pt x="720852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66531" y="2398782"/>
            <a:ext cx="6865280" cy="96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RECOMENDATION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07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6704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006FE5D6-2010-851D-7E74-11902C6A9A01}"/>
              </a:ext>
            </a:extLst>
          </p:cNvPr>
          <p:cNvSpPr txBox="1"/>
          <p:nvPr/>
        </p:nvSpPr>
        <p:spPr>
          <a:xfrm>
            <a:off x="419100" y="420500"/>
            <a:ext cx="11292840" cy="1690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2800" spc="31" dirty="0">
                <a:solidFill>
                  <a:srgbClr val="FFC000"/>
                </a:solidFill>
                <a:latin typeface="Montserrat" panose="00000500000000000000" pitchFamily="2" charset="0"/>
              </a:rPr>
              <a:t>CUSTOMER CHURNS WHO HAVE MORE</a:t>
            </a:r>
            <a:r>
              <a:rPr lang="vi-VN" sz="2800" spc="31" dirty="0">
                <a:solidFill>
                  <a:srgbClr val="FFC000"/>
                </a:solidFill>
                <a:latin typeface="Montserrat" panose="00000500000000000000" pitchFamily="2" charset="0"/>
              </a:rPr>
              <a:t> </a:t>
            </a:r>
            <a:r>
              <a:rPr lang="en-US" sz="2800" spc="28" dirty="0">
                <a:solidFill>
                  <a:srgbClr val="FFC000"/>
                </a:solidFill>
                <a:latin typeface="Montserrat" panose="00000500000000000000" pitchFamily="2" charset="0"/>
              </a:rPr>
              <a:t>CONTACTS WITH CUSTOMER SERVICE</a:t>
            </a:r>
          </a:p>
          <a:p>
            <a:pPr algn="ctr">
              <a:lnSpc>
                <a:spcPts val="4455"/>
              </a:lnSpc>
            </a:pPr>
            <a:r>
              <a:rPr lang="en-US" sz="2800" spc="31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860DC5D-9C2A-44F6-FA60-11C12EDA3563}"/>
              </a:ext>
            </a:extLst>
          </p:cNvPr>
          <p:cNvSpPr txBox="1"/>
          <p:nvPr/>
        </p:nvSpPr>
        <p:spPr>
          <a:xfrm>
            <a:off x="566423" y="1805940"/>
            <a:ext cx="4780829" cy="4564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21" dirty="0">
                <a:solidFill>
                  <a:schemeClr val="accent4"/>
                </a:solidFill>
                <a:latin typeface="Montserrat" panose="00000500000000000000" pitchFamily="2" charset="0"/>
              </a:rPr>
              <a:t>Organize</a:t>
            </a:r>
            <a:r>
              <a:rPr lang="en-US" sz="2000" spc="21" dirty="0">
                <a:solidFill>
                  <a:schemeClr val="bg1"/>
                </a:solidFill>
                <a:latin typeface="Montserrat" panose="00000500000000000000" pitchFamily="2" charset="0"/>
              </a:rPr>
              <a:t> follow-up </a:t>
            </a:r>
            <a:r>
              <a:rPr lang="en-US" sz="2000" spc="21" dirty="0">
                <a:solidFill>
                  <a:schemeClr val="accent4"/>
                </a:solidFill>
                <a:latin typeface="Montserrat" panose="00000500000000000000" pitchFamily="2" charset="0"/>
              </a:rPr>
              <a:t>training</a:t>
            </a:r>
            <a:r>
              <a:rPr lang="en-US" sz="2000" spc="21" dirty="0">
                <a:solidFill>
                  <a:schemeClr val="bg1"/>
                </a:solidFill>
                <a:latin typeface="Montserrat" panose="00000500000000000000" pitchFamily="2" charset="0"/>
              </a:rPr>
              <a:t> for </a:t>
            </a:r>
            <a:r>
              <a:rPr lang="en-US" sz="2000" spc="21" dirty="0">
                <a:solidFill>
                  <a:schemeClr val="accent4"/>
                </a:solidFill>
                <a:latin typeface="Montserrat" panose="00000500000000000000" pitchFamily="2" charset="0"/>
              </a:rPr>
              <a:t>employees</a:t>
            </a:r>
            <a:r>
              <a:rPr lang="en-US" sz="2000" spc="21" dirty="0">
                <a:solidFill>
                  <a:schemeClr val="bg1"/>
                </a:solidFill>
                <a:latin typeface="Montserrat" panose="00000500000000000000" pitchFamily="2" charset="0"/>
              </a:rPr>
              <a:t> to improve the ability to thoroughly solve customer problems, conduct a satisfaction survey.</a:t>
            </a:r>
            <a:endParaRPr lang="vi-VN" sz="2000" spc="2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3" dirty="0">
                <a:solidFill>
                  <a:schemeClr val="accent4"/>
                </a:solidFill>
                <a:latin typeface="Montserrat" panose="00000500000000000000" pitchFamily="2" charset="0"/>
              </a:rPr>
              <a:t>Improve purchase policy </a:t>
            </a:r>
            <a:r>
              <a:rPr lang="en-US" sz="2000" spc="13" dirty="0">
                <a:solidFill>
                  <a:schemeClr val="bg1"/>
                </a:solidFill>
                <a:latin typeface="Montserrat" panose="00000500000000000000" pitchFamily="2" charset="0"/>
              </a:rPr>
              <a:t>and</a:t>
            </a:r>
            <a:r>
              <a:rPr lang="vi-VN" sz="2000" spc="13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spc="19" dirty="0">
                <a:solidFill>
                  <a:schemeClr val="accent4"/>
                </a:solidFill>
                <a:latin typeface="Montserrat" panose="00000500000000000000" pitchFamily="2" charset="0"/>
              </a:rPr>
              <a:t>special benefits, vouchers suitable </a:t>
            </a:r>
            <a:r>
              <a:rPr lang="en-US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for customers who call many times reduce the possibility of customers leaving.</a:t>
            </a:r>
          </a:p>
        </p:txBody>
      </p:sp>
      <p:pic>
        <p:nvPicPr>
          <p:cNvPr id="1026" name="Picture 2" descr="12 Benefits of Employee Training: Why it is Important?">
            <a:extLst>
              <a:ext uri="{FF2B5EF4-FFF2-40B4-BE49-F238E27FC236}">
                <a16:creationId xmlns:a16="http://schemas.microsoft.com/office/drawing/2014/main" id="{44B3AEEE-EA12-107C-4348-50366A38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49" y="2501679"/>
            <a:ext cx="5099128" cy="28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2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006FE5D6-2010-851D-7E74-11902C6A9A01}"/>
              </a:ext>
            </a:extLst>
          </p:cNvPr>
          <p:cNvSpPr txBox="1"/>
          <p:nvPr/>
        </p:nvSpPr>
        <p:spPr>
          <a:xfrm>
            <a:off x="419100" y="420500"/>
            <a:ext cx="11348830" cy="1100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2800" spc="28" dirty="0">
                <a:solidFill>
                  <a:schemeClr val="accent4"/>
                </a:solidFill>
                <a:latin typeface="Montserrat" panose="00000500000000000000" pitchFamily="2" charset="0"/>
              </a:rPr>
              <a:t>DIFFICULTIES OF CUSTOMERS IN MAKING PURCHASING DECISIONS</a:t>
            </a:r>
            <a:r>
              <a:rPr lang="en-US" sz="2800" spc="31" dirty="0">
                <a:solidFill>
                  <a:schemeClr val="accent4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860DC5D-9C2A-44F6-FA60-11C12EDA3563}"/>
              </a:ext>
            </a:extLst>
          </p:cNvPr>
          <p:cNvSpPr txBox="1"/>
          <p:nvPr/>
        </p:nvSpPr>
        <p:spPr>
          <a:xfrm>
            <a:off x="6093515" y="1676732"/>
            <a:ext cx="5256972" cy="4102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9" dirty="0">
                <a:solidFill>
                  <a:schemeClr val="bg1"/>
                </a:solidFill>
                <a:latin typeface="Montserrat" panose="00000500000000000000" pitchFamily="2" charset="0"/>
              </a:rPr>
              <a:t>Proposing</a:t>
            </a:r>
            <a:r>
              <a:rPr lang="vi-VN" sz="2000" spc="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spc="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spc="13" dirty="0">
                <a:solidFill>
                  <a:schemeClr val="bg1"/>
                </a:solidFill>
                <a:latin typeface="Montserrat" panose="00000500000000000000" pitchFamily="2" charset="0"/>
              </a:rPr>
              <a:t>customers to buy to </a:t>
            </a:r>
            <a:r>
              <a:rPr lang="en-US" sz="2000" spc="17" dirty="0">
                <a:solidFill>
                  <a:schemeClr val="bg1"/>
                </a:solidFill>
                <a:latin typeface="Montserrat" panose="00000500000000000000" pitchFamily="2" charset="0"/>
              </a:rPr>
              <a:t>membership cards</a:t>
            </a:r>
            <a:r>
              <a:rPr lang="vi-VN" sz="2000" spc="17" dirty="0">
                <a:solidFill>
                  <a:schemeClr val="bg1"/>
                </a:solidFill>
                <a:latin typeface="Montserrat" panose="00000500000000000000" pitchFamily="2" charset="0"/>
              </a:rPr>
              <a:t> to</a:t>
            </a:r>
            <a:r>
              <a:rPr lang="en-US" sz="2000" spc="17" dirty="0">
                <a:solidFill>
                  <a:schemeClr val="bg1"/>
                </a:solidFill>
                <a:latin typeface="Montserrat" panose="00000500000000000000" pitchFamily="2" charset="0"/>
              </a:rPr>
              <a:t> receive incentives quickly </a:t>
            </a:r>
            <a:r>
              <a:rPr lang="vi-VN" sz="2000" spc="17" dirty="0" err="1">
                <a:solidFill>
                  <a:schemeClr val="bg1"/>
                </a:solidFill>
                <a:latin typeface="Montserrat" panose="00000500000000000000" pitchFamily="2" charset="0"/>
              </a:rPr>
              <a:t>and</a:t>
            </a:r>
            <a:r>
              <a:rPr lang="vi-VN" sz="2000" spc="17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7" dirty="0" err="1">
                <a:solidFill>
                  <a:schemeClr val="bg1"/>
                </a:solidFill>
                <a:latin typeface="Montserrat" panose="00000500000000000000" pitchFamily="2" charset="0"/>
              </a:rPr>
              <a:t>increasingly</a:t>
            </a:r>
            <a:r>
              <a:rPr lang="vi-VN" sz="2000" spc="17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promote customer decision- making</a:t>
            </a:r>
            <a:endParaRPr lang="en-US" sz="2000" spc="13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Push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notifications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Promotional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Order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in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Customer’s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Cart</a:t>
            </a:r>
            <a:r>
              <a:rPr lang="en-US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vi-VN" sz="2000" spc="19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Create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time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or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quantity-limited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urgency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high-throughput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or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add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-to-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cart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vi-VN" sz="2000" spc="19" dirty="0" err="1">
                <a:solidFill>
                  <a:schemeClr val="bg1"/>
                </a:solidFill>
                <a:latin typeface="Montserrat" panose="00000500000000000000" pitchFamily="2" charset="0"/>
              </a:rPr>
              <a:t>procducts</a:t>
            </a:r>
            <a:r>
              <a:rPr lang="vi-VN" sz="2000" spc="19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2000" spc="19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050" name="Picture 2" descr="10-pack Custom Membership Cards VIP Cards Club Cards - Etsy">
            <a:extLst>
              <a:ext uri="{FF2B5EF4-FFF2-40B4-BE49-F238E27FC236}">
                <a16:creationId xmlns:a16="http://schemas.microsoft.com/office/drawing/2014/main" id="{A2F855C2-7A18-43CB-AF66-1C7B5186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42" y="1521058"/>
            <a:ext cx="3268940" cy="23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65CF560A-F04B-3BA8-55A9-11D61976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53" y="4065622"/>
            <a:ext cx="3332429" cy="22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17207" y="4357688"/>
            <a:ext cx="321650" cy="945004"/>
          </a:xfrm>
          <a:custGeom>
            <a:avLst/>
            <a:gdLst/>
            <a:ahLst/>
            <a:cxnLst/>
            <a:rect l="l" t="t" r="r" b="b"/>
            <a:pathLst>
              <a:path w="321650" h="945004">
                <a:moveTo>
                  <a:pt x="0" y="0"/>
                </a:moveTo>
                <a:lnTo>
                  <a:pt x="321650" y="0"/>
                </a:lnTo>
                <a:lnTo>
                  <a:pt x="32165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911667" y="2208848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1" y="0"/>
                </a:lnTo>
                <a:lnTo>
                  <a:pt x="321631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595688" y="4296728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0" y="0"/>
                </a:lnTo>
                <a:lnTo>
                  <a:pt x="32163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089208" y="2193608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0" y="0"/>
                </a:lnTo>
                <a:lnTo>
                  <a:pt x="32163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77024" y="1699384"/>
            <a:ext cx="937003" cy="937003"/>
          </a:xfrm>
          <a:custGeom>
            <a:avLst/>
            <a:gdLst/>
            <a:ahLst/>
            <a:cxnLst/>
            <a:rect l="l" t="t" r="r" b="b"/>
            <a:pathLst>
              <a:path w="937003" h="937003">
                <a:moveTo>
                  <a:pt x="0" y="0"/>
                </a:moveTo>
                <a:lnTo>
                  <a:pt x="937003" y="0"/>
                </a:lnTo>
                <a:lnTo>
                  <a:pt x="937003" y="937003"/>
                </a:lnTo>
                <a:lnTo>
                  <a:pt x="0" y="9370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6940868" y="4281488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0" y="0"/>
                </a:lnTo>
                <a:lnTo>
                  <a:pt x="32163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8882763" y="2210817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0" y="0"/>
                </a:lnTo>
                <a:lnTo>
                  <a:pt x="32163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836468" y="4296728"/>
            <a:ext cx="321631" cy="945004"/>
          </a:xfrm>
          <a:custGeom>
            <a:avLst/>
            <a:gdLst/>
            <a:ahLst/>
            <a:cxnLst/>
            <a:rect l="l" t="t" r="r" b="b"/>
            <a:pathLst>
              <a:path w="321631" h="945004">
                <a:moveTo>
                  <a:pt x="0" y="0"/>
                </a:moveTo>
                <a:lnTo>
                  <a:pt x="321630" y="0"/>
                </a:lnTo>
                <a:lnTo>
                  <a:pt x="321630" y="945003"/>
                </a:lnTo>
                <a:lnTo>
                  <a:pt x="0" y="945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9253033" y="1643510"/>
            <a:ext cx="1073706" cy="1071753"/>
          </a:xfrm>
          <a:custGeom>
            <a:avLst/>
            <a:gdLst/>
            <a:ahLst/>
            <a:cxnLst/>
            <a:rect l="l" t="t" r="r" b="b"/>
            <a:pathLst>
              <a:path w="1073706" h="1071753">
                <a:moveTo>
                  <a:pt x="0" y="0"/>
                </a:moveTo>
                <a:lnTo>
                  <a:pt x="1073705" y="0"/>
                </a:lnTo>
                <a:lnTo>
                  <a:pt x="1073705" y="1071753"/>
                </a:lnTo>
                <a:lnTo>
                  <a:pt x="0" y="10717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222791" y="3950381"/>
            <a:ext cx="833515" cy="688293"/>
          </a:xfrm>
          <a:custGeom>
            <a:avLst/>
            <a:gdLst/>
            <a:ahLst/>
            <a:cxnLst/>
            <a:rect l="l" t="t" r="r" b="b"/>
            <a:pathLst>
              <a:path w="667893" h="614677">
                <a:moveTo>
                  <a:pt x="0" y="0"/>
                </a:moveTo>
                <a:lnTo>
                  <a:pt x="667893" y="0"/>
                </a:lnTo>
                <a:lnTo>
                  <a:pt x="667893" y="614677"/>
                </a:lnTo>
                <a:lnTo>
                  <a:pt x="0" y="61467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1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61387" y="3866979"/>
            <a:ext cx="2286638" cy="915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4" b="0" i="0" u="none" strike="noStrike" kern="1200" cap="none" spc="183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 Medium" panose="00000600000000000000" pitchFamily="2" charset="0"/>
              </a:rPr>
              <a:t>04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43452" y="2054047"/>
            <a:ext cx="1544650" cy="117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4" b="0" i="0" u="none" strike="noStrike" kern="1200" cap="none" spc="183" normalizeH="0" baseline="0" noProof="0" dirty="0">
                <a:ln>
                  <a:noFill/>
                </a:ln>
                <a:solidFill>
                  <a:srgbClr val="00CFCC"/>
                </a:solidFill>
                <a:effectLst/>
                <a:uLnTx/>
                <a:uFillTx/>
                <a:latin typeface="Montserrat Medium" panose="00000600000000000000" pitchFamily="2" charset="0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ts val="601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4" b="0" i="0" u="none" strike="noStrike" kern="1200" cap="none" spc="8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DATASET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36438" y="3810457"/>
            <a:ext cx="1673619" cy="915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4" b="0" i="0" u="none" strike="noStrike" kern="1200" cap="none" spc="183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 Medium" panose="00000600000000000000" pitchFamily="2" charset="0"/>
              </a:rPr>
              <a:t>05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59390" y="2111246"/>
            <a:ext cx="1600257" cy="1070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4" b="0" i="0" u="none" strike="noStrike" kern="1200" cap="none" spc="183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Montserrat Medium" panose="00000600000000000000" pitchFamily="2" charset="0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ts val="600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EDA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7737" y="526380"/>
            <a:ext cx="6314762" cy="666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6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25" b="0" i="0" u="none" strike="noStrike" kern="1200" cap="none" spc="13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TABLE OF CONTENTS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7257" y="5273450"/>
            <a:ext cx="2870845" cy="403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4" b="0" i="0" u="none" strike="noStrike" kern="1200" cap="none" spc="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ENGINEERING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7257" y="4907661"/>
            <a:ext cx="2330768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FEATURE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243451" y="3106169"/>
            <a:ext cx="2064025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9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DISCOVERY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92242" y="4898774"/>
            <a:ext cx="1717815" cy="1470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BULDING AND TRAING MODEL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491733" y="3106169"/>
            <a:ext cx="3248283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PREPROCESSING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341869" y="4878076"/>
            <a:ext cx="2816230" cy="72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FEATURE IMPORTANCE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11438" y="5019170"/>
            <a:ext cx="1858642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2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491734" y="2041693"/>
            <a:ext cx="1544650" cy="1160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7" b="0" i="0" u="none" strike="noStrike" kern="1200" cap="none" spc="183" normalizeH="0" baseline="0" noProof="0" dirty="0">
                <a:ln>
                  <a:noFill/>
                </a:ln>
                <a:solidFill>
                  <a:srgbClr val="FF9973"/>
                </a:solidFill>
                <a:effectLst/>
                <a:uLnTx/>
                <a:uFillTx/>
                <a:latin typeface="Montserrat Medium" panose="00000600000000000000" pitchFamily="2" charset="0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ts val="601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4" b="0" i="0" u="none" strike="noStrike" kern="1200" cap="none" spc="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anose="00000600000000000000" pitchFamily="2" charset="0"/>
              </a:rPr>
              <a:t>DATA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386066" y="3789216"/>
            <a:ext cx="1552194" cy="91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5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7" b="0" i="0" u="none" strike="noStrike" kern="1200" cap="none" spc="183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 Medium" panose="000006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0796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86B5C55-5B44-8202-5797-5B48C99736B4}"/>
              </a:ext>
            </a:extLst>
          </p:cNvPr>
          <p:cNvSpPr txBox="1"/>
          <p:nvPr/>
        </p:nvSpPr>
        <p:spPr>
          <a:xfrm>
            <a:off x="2949436" y="2683988"/>
            <a:ext cx="6097656" cy="745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34"/>
              </a:lnSpc>
            </a:pPr>
            <a:r>
              <a:rPr lang="vi-VN" sz="3600" spc="16" dirty="0">
                <a:solidFill>
                  <a:srgbClr val="D84400"/>
                </a:solidFill>
                <a:latin typeface="Montserrat SemiBold" panose="00000700000000000000" pitchFamily="2" charset="0"/>
              </a:rPr>
              <a:t>THE END</a:t>
            </a:r>
            <a:endParaRPr lang="en-US" sz="3600" spc="16" dirty="0">
              <a:solidFill>
                <a:srgbClr val="D844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2A7C544-9BC7-9487-33EC-DF44BD10D053}"/>
              </a:ext>
            </a:extLst>
          </p:cNvPr>
          <p:cNvSpPr txBox="1"/>
          <p:nvPr/>
        </p:nvSpPr>
        <p:spPr>
          <a:xfrm>
            <a:off x="3047172" y="3500217"/>
            <a:ext cx="6097656" cy="70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2400" spc="16" dirty="0">
                <a:solidFill>
                  <a:srgbClr val="FFFFFF"/>
                </a:solidFill>
                <a:latin typeface="Montserrat" panose="00000500000000000000" pitchFamily="2" charset="0"/>
              </a:rPr>
              <a:t>THANKS FOR WATCHING </a:t>
            </a:r>
          </a:p>
        </p:txBody>
      </p:sp>
    </p:spTree>
    <p:extLst>
      <p:ext uri="{BB962C8B-B14F-4D97-AF65-F5344CB8AC3E}">
        <p14:creationId xmlns:p14="http://schemas.microsoft.com/office/powerpoint/2010/main" val="21348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226365" y="2398782"/>
            <a:ext cx="520544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DATASET</a:t>
            </a:r>
          </a:p>
          <a:p>
            <a:pPr algn="r"/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DISCOVERY</a:t>
            </a:r>
            <a:endParaRPr lang="en-US" sz="5000" spc="204" dirty="0">
              <a:solidFill>
                <a:srgbClr val="FFFFFF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01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EDD832EE-15C1-57A5-E5E0-D985E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5046"/>
              </a:lnSpc>
            </a:pPr>
            <a:r>
              <a:rPr lang="en-US" sz="4400" b="0" spc="-86" dirty="0">
                <a:solidFill>
                  <a:srgbClr val="E5BF4D"/>
                </a:solidFill>
                <a:latin typeface="Montserrat"/>
              </a:rPr>
              <a:t>ABOUT DATASET</a:t>
            </a:r>
          </a:p>
        </p:txBody>
      </p:sp>
      <p:sp>
        <p:nvSpPr>
          <p:cNvPr id="8" name="Chỗ dành sẵn cho Biểu đồ 7">
            <a:extLst>
              <a:ext uri="{FF2B5EF4-FFF2-40B4-BE49-F238E27FC236}">
                <a16:creationId xmlns:a16="http://schemas.microsoft.com/office/drawing/2014/main" id="{49C7FB0B-86BA-DDFC-13BF-8038C287B15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8" y="1622510"/>
            <a:ext cx="4759423" cy="4469313"/>
          </a:xfrm>
        </p:spPr>
        <p:txBody>
          <a:bodyPr/>
          <a:lstStyle/>
          <a:p>
            <a:r>
              <a:rPr lang="en-US" sz="2400" spc="-17" dirty="0">
                <a:solidFill>
                  <a:srgbClr val="FFFFFF"/>
                </a:solidFill>
                <a:latin typeface="Montserrat" panose="00000500000000000000" pitchFamily="2" charset="0"/>
              </a:rPr>
              <a:t>The dataset with 3388 records and 20 contributors</a:t>
            </a:r>
            <a:endParaRPr lang="vi-VN" sz="2400" spc="-17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65A9E4C-85D9-DBF5-48C4-73CD59B8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4700"/>
            <a:ext cx="4948185" cy="47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EDD832EE-15C1-57A5-E5E0-D985E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5046"/>
              </a:lnSpc>
            </a:pPr>
            <a:r>
              <a:rPr lang="en-US" sz="4400" b="0" spc="-86" dirty="0">
                <a:solidFill>
                  <a:srgbClr val="E5BF4D"/>
                </a:solidFill>
                <a:latin typeface="Montserrat"/>
              </a:rPr>
              <a:t>TARGET VARIANCE</a:t>
            </a:r>
          </a:p>
        </p:txBody>
      </p:sp>
      <p:sp>
        <p:nvSpPr>
          <p:cNvPr id="8" name="Chỗ dành sẵn cho Biểu đồ 7">
            <a:extLst>
              <a:ext uri="{FF2B5EF4-FFF2-40B4-BE49-F238E27FC236}">
                <a16:creationId xmlns:a16="http://schemas.microsoft.com/office/drawing/2014/main" id="{49C7FB0B-86BA-DDFC-13BF-8038C287B15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8" y="5178286"/>
            <a:ext cx="10951502" cy="1331843"/>
          </a:xfrm>
        </p:spPr>
        <p:txBody>
          <a:bodyPr/>
          <a:lstStyle/>
          <a:p>
            <a:pPr marL="0" indent="0">
              <a:buNone/>
            </a:pPr>
            <a:r>
              <a:rPr lang="en-US" sz="2400" spc="14" dirty="0">
                <a:solidFill>
                  <a:srgbClr val="FFFFFF"/>
                </a:solidFill>
                <a:latin typeface="Montserrat" panose="00000500000000000000" pitchFamily="2" charset="0"/>
              </a:rPr>
              <a:t>The churn variable will be our target variable with two values of 0 and 1 representing the group of customers who remain and the group of customers who have left, respectively. Therefore, the initial orientation </a:t>
            </a:r>
            <a:r>
              <a:rPr lang="en-US" sz="2400" spc="2" dirty="0">
                <a:solidFill>
                  <a:srgbClr val="FFFFFF"/>
                </a:solidFill>
                <a:latin typeface="Montserrat" panose="00000500000000000000" pitchFamily="2" charset="0"/>
              </a:rPr>
              <a:t>of the model in the article will be</a:t>
            </a:r>
            <a:r>
              <a:rPr lang="vi-VN" sz="2400" spc="2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b="1" spc="21" dirty="0">
                <a:latin typeface="Montserrat" panose="00000500000000000000" pitchFamily="2" charset="0"/>
              </a:rPr>
              <a:t>classification </a:t>
            </a:r>
            <a:r>
              <a:rPr lang="vi-VN" sz="2400" b="1" spc="21" dirty="0" err="1">
                <a:latin typeface="Montserrat" panose="00000500000000000000" pitchFamily="2" charset="0"/>
              </a:rPr>
              <a:t>models</a:t>
            </a:r>
            <a:r>
              <a:rPr lang="vi-VN" sz="2400" spc="21" dirty="0">
                <a:solidFill>
                  <a:srgbClr val="E3BE4E"/>
                </a:solidFill>
                <a:latin typeface="monterat"/>
              </a:rPr>
              <a:t>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DB958111-A8C2-6A00-B2A8-EEAE1FA94139}"/>
              </a:ext>
            </a:extLst>
          </p:cNvPr>
          <p:cNvSpPr/>
          <p:nvPr/>
        </p:nvSpPr>
        <p:spPr>
          <a:xfrm>
            <a:off x="1707969" y="1537915"/>
            <a:ext cx="8275320" cy="3291840"/>
          </a:xfrm>
          <a:custGeom>
            <a:avLst/>
            <a:gdLst/>
            <a:ahLst/>
            <a:cxnLst/>
            <a:rect l="l" t="t" r="r" b="b"/>
            <a:pathLst>
              <a:path w="8275320" h="3291840">
                <a:moveTo>
                  <a:pt x="0" y="0"/>
                </a:moveTo>
                <a:lnTo>
                  <a:pt x="8275320" y="0"/>
                </a:lnTo>
                <a:lnTo>
                  <a:pt x="8275320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765297" y="2428237"/>
            <a:ext cx="8501377" cy="2931157"/>
          </a:xfrm>
          <a:custGeom>
            <a:avLst/>
            <a:gdLst/>
            <a:ahLst/>
            <a:cxnLst/>
            <a:rect l="l" t="t" r="r" b="b"/>
            <a:pathLst>
              <a:path w="8501377" h="2931157">
                <a:moveTo>
                  <a:pt x="0" y="0"/>
                </a:moveTo>
                <a:lnTo>
                  <a:pt x="8501377" y="0"/>
                </a:lnTo>
                <a:lnTo>
                  <a:pt x="8501377" y="2931157"/>
                </a:lnTo>
                <a:lnTo>
                  <a:pt x="0" y="293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30625" y="2398782"/>
            <a:ext cx="5901185" cy="1562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406"/>
              </a:lnSpc>
            </a:pPr>
            <a:r>
              <a:rPr lang="vi-VN" sz="5000" spc="204" dirty="0">
                <a:solidFill>
                  <a:srgbClr val="FFFFFF"/>
                </a:solidFill>
                <a:latin typeface="Montserrat SemiBold" panose="00000700000000000000" pitchFamily="2" charset="0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ts val="33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9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 panose="00000700000000000000" pitchFamily="2" charset="0"/>
              </a:rPr>
              <a:t>PREPROCESSING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2624" y="2506066"/>
            <a:ext cx="1511634" cy="134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86"/>
              </a:lnSpc>
            </a:pPr>
            <a:r>
              <a:rPr lang="vi-VN" sz="7990" spc="295" dirty="0">
                <a:solidFill>
                  <a:srgbClr val="002845"/>
                </a:solidFill>
                <a:latin typeface="Open Sans Condensed"/>
              </a:rPr>
              <a:t>02</a:t>
            </a:r>
            <a:endParaRPr lang="en-US" sz="7990" spc="295" dirty="0">
              <a:solidFill>
                <a:srgbClr val="002845"/>
              </a:solidFill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318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>
            <a:extLst>
              <a:ext uri="{FF2B5EF4-FFF2-40B4-BE49-F238E27FC236}">
                <a16:creationId xmlns:a16="http://schemas.microsoft.com/office/drawing/2014/main" id="{4E75621F-BC7C-8BF6-CCE6-D01F94520584}"/>
              </a:ext>
            </a:extLst>
          </p:cNvPr>
          <p:cNvGrpSpPr>
            <a:grpSpLocks noChangeAspect="1"/>
          </p:cNvGrpSpPr>
          <p:nvPr/>
        </p:nvGrpSpPr>
        <p:grpSpPr>
          <a:xfrm>
            <a:off x="4873098" y="1150230"/>
            <a:ext cx="994534" cy="4469921"/>
            <a:chOff x="0" y="0"/>
            <a:chExt cx="994537" cy="4469917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DB2BD40-6280-2EC2-6333-53B953B42E2B}"/>
                </a:ext>
              </a:extLst>
            </p:cNvPr>
            <p:cNvSpPr/>
            <p:nvPr/>
          </p:nvSpPr>
          <p:spPr>
            <a:xfrm>
              <a:off x="65024" y="2192528"/>
              <a:ext cx="866013" cy="853821"/>
            </a:xfrm>
            <a:custGeom>
              <a:avLst/>
              <a:gdLst/>
              <a:ahLst/>
              <a:cxnLst/>
              <a:rect l="l" t="t" r="r" b="b"/>
              <a:pathLst>
                <a:path w="866013" h="853821">
                  <a:moveTo>
                    <a:pt x="8890" y="0"/>
                  </a:moveTo>
                  <a:lnTo>
                    <a:pt x="825246" y="804672"/>
                  </a:lnTo>
                  <a:lnTo>
                    <a:pt x="816356" y="813689"/>
                  </a:lnTo>
                  <a:lnTo>
                    <a:pt x="0" y="9144"/>
                  </a:lnTo>
                  <a:close/>
                  <a:moveTo>
                    <a:pt x="838454" y="773176"/>
                  </a:moveTo>
                  <a:lnTo>
                    <a:pt x="866013" y="853821"/>
                  </a:lnTo>
                  <a:lnTo>
                    <a:pt x="784987" y="827405"/>
                  </a:lnTo>
                  <a:close/>
                </a:path>
              </a:pathLst>
            </a:custGeom>
            <a:solidFill>
              <a:srgbClr val="E593A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E106C9F5-D899-0C8D-EA9E-9143C6B62B92}"/>
                </a:ext>
              </a:extLst>
            </p:cNvPr>
            <p:cNvSpPr/>
            <p:nvPr/>
          </p:nvSpPr>
          <p:spPr>
            <a:xfrm>
              <a:off x="63500" y="2194941"/>
              <a:ext cx="823087" cy="2211451"/>
            </a:xfrm>
            <a:custGeom>
              <a:avLst/>
              <a:gdLst/>
              <a:ahLst/>
              <a:cxnLst/>
              <a:rect l="l" t="t" r="r" b="b"/>
              <a:pathLst>
                <a:path w="823087" h="2211451">
                  <a:moveTo>
                    <a:pt x="11938" y="0"/>
                  </a:moveTo>
                  <a:lnTo>
                    <a:pt x="797687" y="2149602"/>
                  </a:lnTo>
                  <a:lnTo>
                    <a:pt x="785749" y="2154047"/>
                  </a:lnTo>
                  <a:lnTo>
                    <a:pt x="0" y="4318"/>
                  </a:lnTo>
                  <a:close/>
                  <a:moveTo>
                    <a:pt x="823087" y="2126869"/>
                  </a:moveTo>
                  <a:lnTo>
                    <a:pt x="813435" y="2211451"/>
                  </a:lnTo>
                  <a:lnTo>
                    <a:pt x="751586" y="2153031"/>
                  </a:lnTo>
                  <a:close/>
                </a:path>
              </a:pathLst>
            </a:custGeom>
            <a:solidFill>
              <a:srgbClr val="E593A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4861FDF-0F1C-410F-78C2-0B26113F1B15}"/>
                </a:ext>
              </a:extLst>
            </p:cNvPr>
            <p:cNvSpPr/>
            <p:nvPr/>
          </p:nvSpPr>
          <p:spPr>
            <a:xfrm>
              <a:off x="63500" y="63500"/>
              <a:ext cx="822071" cy="2130806"/>
            </a:xfrm>
            <a:custGeom>
              <a:avLst/>
              <a:gdLst/>
              <a:ahLst/>
              <a:cxnLst/>
              <a:rect l="l" t="t" r="r" b="b"/>
              <a:pathLst>
                <a:path w="822071" h="2130806">
                  <a:moveTo>
                    <a:pt x="11938" y="2130806"/>
                  </a:moveTo>
                  <a:lnTo>
                    <a:pt x="796925" y="61595"/>
                  </a:lnTo>
                  <a:lnTo>
                    <a:pt x="784987" y="57150"/>
                  </a:lnTo>
                  <a:lnTo>
                    <a:pt x="0" y="2126234"/>
                  </a:lnTo>
                  <a:close/>
                  <a:moveTo>
                    <a:pt x="822071" y="84709"/>
                  </a:moveTo>
                  <a:lnTo>
                    <a:pt x="813435" y="0"/>
                  </a:lnTo>
                  <a:lnTo>
                    <a:pt x="750824" y="57785"/>
                  </a:lnTo>
                  <a:close/>
                </a:path>
              </a:pathLst>
            </a:custGeom>
            <a:solidFill>
              <a:srgbClr val="E593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78B429DA-AE67-3D7A-4433-7C6055BBB60B}"/>
              </a:ext>
            </a:extLst>
          </p:cNvPr>
          <p:cNvGrpSpPr>
            <a:grpSpLocks noChangeAspect="1"/>
          </p:cNvGrpSpPr>
          <p:nvPr/>
        </p:nvGrpSpPr>
        <p:grpSpPr>
          <a:xfrm>
            <a:off x="366754" y="1545203"/>
            <a:ext cx="4572000" cy="3589020"/>
            <a:chOff x="0" y="0"/>
            <a:chExt cx="6096000" cy="4785360"/>
          </a:xfrm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102CA6-35A9-173D-5663-B26D307B21B8}"/>
                </a:ext>
              </a:extLst>
            </p:cNvPr>
            <p:cNvSpPr/>
            <p:nvPr/>
          </p:nvSpPr>
          <p:spPr>
            <a:xfrm>
              <a:off x="0" y="0"/>
              <a:ext cx="6096000" cy="4785360"/>
            </a:xfrm>
            <a:custGeom>
              <a:avLst/>
              <a:gdLst/>
              <a:ahLst/>
              <a:cxnLst/>
              <a:rect l="l" t="t" r="r" b="b"/>
              <a:pathLst>
                <a:path w="6096000" h="4785360">
                  <a:moveTo>
                    <a:pt x="0" y="0"/>
                  </a:moveTo>
                  <a:lnTo>
                    <a:pt x="0" y="4785360"/>
                  </a:lnTo>
                  <a:lnTo>
                    <a:pt x="6096000" y="4785360"/>
                  </a:lnTo>
                  <a:lnTo>
                    <a:pt x="6096000" y="4785360"/>
                  </a:lnTo>
                  <a:lnTo>
                    <a:pt x="609600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20">
            <a:extLst>
              <a:ext uri="{FF2B5EF4-FFF2-40B4-BE49-F238E27FC236}">
                <a16:creationId xmlns:a16="http://schemas.microsoft.com/office/drawing/2014/main" id="{98F19E0F-E5E6-A439-B168-5BA50EA7F1C8}"/>
              </a:ext>
            </a:extLst>
          </p:cNvPr>
          <p:cNvSpPr/>
          <p:nvPr/>
        </p:nvSpPr>
        <p:spPr>
          <a:xfrm>
            <a:off x="5807434" y="684143"/>
            <a:ext cx="4175760" cy="929640"/>
          </a:xfrm>
          <a:custGeom>
            <a:avLst/>
            <a:gdLst/>
            <a:ahLst/>
            <a:cxnLst/>
            <a:rect l="l" t="t" r="r" b="b"/>
            <a:pathLst>
              <a:path w="4175760" h="929640">
                <a:moveTo>
                  <a:pt x="0" y="0"/>
                </a:moveTo>
                <a:lnTo>
                  <a:pt x="4175760" y="0"/>
                </a:lnTo>
                <a:lnTo>
                  <a:pt x="4175760" y="929640"/>
                </a:lnTo>
                <a:lnTo>
                  <a:pt x="0" y="929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22FBE45F-EC75-5731-7C51-23D2D01DCCCA}"/>
              </a:ext>
            </a:extLst>
          </p:cNvPr>
          <p:cNvSpPr/>
          <p:nvPr/>
        </p:nvSpPr>
        <p:spPr>
          <a:xfrm>
            <a:off x="5799814" y="1750943"/>
            <a:ext cx="2606040" cy="1638300"/>
          </a:xfrm>
          <a:custGeom>
            <a:avLst/>
            <a:gdLst/>
            <a:ahLst/>
            <a:cxnLst/>
            <a:rect l="l" t="t" r="r" b="b"/>
            <a:pathLst>
              <a:path w="2606040" h="1638300">
                <a:moveTo>
                  <a:pt x="0" y="0"/>
                </a:moveTo>
                <a:lnTo>
                  <a:pt x="2606040" y="0"/>
                </a:lnTo>
                <a:lnTo>
                  <a:pt x="2606040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E9EEE788-392E-513C-3D3F-F99AD6FD1794}"/>
              </a:ext>
            </a:extLst>
          </p:cNvPr>
          <p:cNvSpPr/>
          <p:nvPr/>
        </p:nvSpPr>
        <p:spPr>
          <a:xfrm>
            <a:off x="5799814" y="3518783"/>
            <a:ext cx="6256020" cy="1333500"/>
          </a:xfrm>
          <a:custGeom>
            <a:avLst/>
            <a:gdLst/>
            <a:ahLst/>
            <a:cxnLst/>
            <a:rect l="l" t="t" r="r" b="b"/>
            <a:pathLst>
              <a:path w="6256020" h="1333500">
                <a:moveTo>
                  <a:pt x="0" y="0"/>
                </a:moveTo>
                <a:lnTo>
                  <a:pt x="6256020" y="0"/>
                </a:lnTo>
                <a:lnTo>
                  <a:pt x="625602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C247CA74-07AE-A1D2-509A-8CFE2D0CD339}"/>
              </a:ext>
            </a:extLst>
          </p:cNvPr>
          <p:cNvSpPr/>
          <p:nvPr/>
        </p:nvSpPr>
        <p:spPr>
          <a:xfrm>
            <a:off x="5799814" y="4989443"/>
            <a:ext cx="2202180" cy="1120140"/>
          </a:xfrm>
          <a:custGeom>
            <a:avLst/>
            <a:gdLst/>
            <a:ahLst/>
            <a:cxnLst/>
            <a:rect l="l" t="t" r="r" b="b"/>
            <a:pathLst>
              <a:path w="2202180" h="1120140">
                <a:moveTo>
                  <a:pt x="0" y="0"/>
                </a:moveTo>
                <a:lnTo>
                  <a:pt x="2202180" y="0"/>
                </a:lnTo>
                <a:lnTo>
                  <a:pt x="2202180" y="1120140"/>
                </a:lnTo>
                <a:lnTo>
                  <a:pt x="0" y="112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75318E9A-678B-DFCA-789F-030B88C8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F3A3726A-2E1A-A2E8-DEA8-BCE6EFABFC73}"/>
              </a:ext>
            </a:extLst>
          </p:cNvPr>
          <p:cNvGrpSpPr>
            <a:grpSpLocks noChangeAspect="1"/>
          </p:cNvGrpSpPr>
          <p:nvPr/>
        </p:nvGrpSpPr>
        <p:grpSpPr>
          <a:xfrm>
            <a:off x="297180" y="1584960"/>
            <a:ext cx="4572000" cy="3589020"/>
            <a:chOff x="0" y="0"/>
            <a:chExt cx="6096000" cy="4785360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8AA1D450-38EF-5754-51AC-97A46F1F2EC0}"/>
                </a:ext>
              </a:extLst>
            </p:cNvPr>
            <p:cNvSpPr/>
            <p:nvPr/>
          </p:nvSpPr>
          <p:spPr>
            <a:xfrm>
              <a:off x="0" y="0"/>
              <a:ext cx="6096000" cy="4785360"/>
            </a:xfrm>
            <a:custGeom>
              <a:avLst/>
              <a:gdLst/>
              <a:ahLst/>
              <a:cxnLst/>
              <a:rect l="l" t="t" r="r" b="b"/>
              <a:pathLst>
                <a:path w="6096000" h="4785360">
                  <a:moveTo>
                    <a:pt x="0" y="0"/>
                  </a:moveTo>
                  <a:lnTo>
                    <a:pt x="0" y="4785360"/>
                  </a:lnTo>
                  <a:lnTo>
                    <a:pt x="6096000" y="4785360"/>
                  </a:lnTo>
                  <a:lnTo>
                    <a:pt x="6096000" y="4785360"/>
                  </a:lnTo>
                  <a:lnTo>
                    <a:pt x="609600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16">
            <a:extLst>
              <a:ext uri="{FF2B5EF4-FFF2-40B4-BE49-F238E27FC236}">
                <a16:creationId xmlns:a16="http://schemas.microsoft.com/office/drawing/2014/main" id="{2BB04781-5B41-9C8F-DD74-719E83B53B5B}"/>
              </a:ext>
            </a:extLst>
          </p:cNvPr>
          <p:cNvSpPr/>
          <p:nvPr/>
        </p:nvSpPr>
        <p:spPr>
          <a:xfrm>
            <a:off x="4812030" y="3071946"/>
            <a:ext cx="1003478" cy="554079"/>
          </a:xfrm>
          <a:custGeom>
            <a:avLst/>
            <a:gdLst/>
            <a:ahLst/>
            <a:cxnLst/>
            <a:rect l="l" t="t" r="r" b="b"/>
            <a:pathLst>
              <a:path w="1003478" h="554079">
                <a:moveTo>
                  <a:pt x="0" y="0"/>
                </a:moveTo>
                <a:lnTo>
                  <a:pt x="1003478" y="0"/>
                </a:lnTo>
                <a:lnTo>
                  <a:pt x="1003478" y="554079"/>
                </a:lnTo>
                <a:lnTo>
                  <a:pt x="0" y="554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30E08522-77AF-93D9-3882-44EF209AC160}"/>
              </a:ext>
            </a:extLst>
          </p:cNvPr>
          <p:cNvSpPr/>
          <p:nvPr/>
        </p:nvSpPr>
        <p:spPr>
          <a:xfrm>
            <a:off x="5730240" y="2125980"/>
            <a:ext cx="6362700" cy="2446020"/>
          </a:xfrm>
          <a:custGeom>
            <a:avLst/>
            <a:gdLst/>
            <a:ahLst/>
            <a:cxnLst/>
            <a:rect l="l" t="t" r="r" b="b"/>
            <a:pathLst>
              <a:path w="6362700" h="2446020">
                <a:moveTo>
                  <a:pt x="0" y="0"/>
                </a:moveTo>
                <a:lnTo>
                  <a:pt x="6362700" y="0"/>
                </a:lnTo>
                <a:lnTo>
                  <a:pt x="6362700" y="2446020"/>
                </a:lnTo>
                <a:lnTo>
                  <a:pt x="0" y="24460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38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645</TotalTime>
  <Words>754</Words>
  <Application>Microsoft Office PowerPoint</Application>
  <PresentationFormat>Màn hình rộng</PresentationFormat>
  <Paragraphs>163</Paragraphs>
  <Slides>30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46" baseType="lpstr">
      <vt:lpstr>等线</vt:lpstr>
      <vt:lpstr>Abadi</vt:lpstr>
      <vt:lpstr>Arial</vt:lpstr>
      <vt:lpstr>Calibri</vt:lpstr>
      <vt:lpstr>IBM Plex Sans</vt:lpstr>
      <vt:lpstr>IBM Plex Sans Bold</vt:lpstr>
      <vt:lpstr>IBM Plex Sans Italics</vt:lpstr>
      <vt:lpstr>monterat</vt:lpstr>
      <vt:lpstr>Montserrat</vt:lpstr>
      <vt:lpstr>Montserrat Light</vt:lpstr>
      <vt:lpstr>Montserrat Medium</vt:lpstr>
      <vt:lpstr>Montserrat SemiBold</vt:lpstr>
      <vt:lpstr>Open Sans Condensed</vt:lpstr>
      <vt:lpstr>Posterama Text Black</vt:lpstr>
      <vt:lpstr>Posterama Text SemiBold</vt:lpstr>
      <vt:lpstr>Custom</vt:lpstr>
      <vt:lpstr>CUSTOMER CHURN ANALYST</vt:lpstr>
      <vt:lpstr>Customer churn</vt:lpstr>
      <vt:lpstr>Bản trình bày PowerPoint</vt:lpstr>
      <vt:lpstr>Bản trình bày PowerPoint</vt:lpstr>
      <vt:lpstr>ABOUT DATASET</vt:lpstr>
      <vt:lpstr>TARGET VARIANCE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Featurescaling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ANALYST</dc:title>
  <dc:creator>Lê Khoa</dc:creator>
  <cp:lastModifiedBy>Lê Khoa</cp:lastModifiedBy>
  <cp:revision>8</cp:revision>
  <dcterms:created xsi:type="dcterms:W3CDTF">2023-11-20T05:47:37Z</dcterms:created>
  <dcterms:modified xsi:type="dcterms:W3CDTF">2023-11-20T16:33:25Z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