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74" r:id="rId4"/>
    <p:sldId id="275" r:id="rId5"/>
    <p:sldId id="276" r:id="rId6"/>
    <p:sldId id="261" r:id="rId7"/>
    <p:sldId id="262" r:id="rId8"/>
    <p:sldId id="263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68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896CE7-E13D-41F7-BAE2-88FABD8C4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DD3FD58-1CEF-4141-B62E-C1842E4A7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AFEBC0-31DE-4A29-9284-EC41AA02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1E40-1DEC-43C1-87E5-B322FD5D022B}" type="datetimeFigureOut">
              <a:rPr lang="zh-TW" altLang="en-US" smtClean="0"/>
              <a:t>2020/8/27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47A118-4915-4FE8-A63C-7BC98CDEE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AE319C-9D9F-4ACA-8FDF-28B7260C1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52DC-D486-41EE-97C1-9487906460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4353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CCAECA-C2F7-47EE-A464-9F96C29BA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7B0994D-5DC8-4921-BDD3-F894A7216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799872-F766-4ED3-B0B6-DF1A65F18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1E40-1DEC-43C1-87E5-B322FD5D022B}" type="datetimeFigureOut">
              <a:rPr lang="zh-TW" altLang="en-US" smtClean="0"/>
              <a:t>2020/8/27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4D28C4-7689-4CE2-AC16-852789012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3ECB5E-CCF2-441B-B7A3-2D22DC860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52DC-D486-41EE-97C1-9487906460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269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D974C5F-8DCC-4B35-A4C3-4CC93442DE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85B6C53-201D-4466-9C63-83882418D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6CD0E0-79AF-4E6E-B999-46A443C75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1E40-1DEC-43C1-87E5-B322FD5D022B}" type="datetimeFigureOut">
              <a:rPr lang="zh-TW" altLang="en-US" smtClean="0"/>
              <a:t>2020/8/27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64AADA-7F80-425C-94AD-CFECE1545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95B59C-A63B-43DE-A74D-71065129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52DC-D486-41EE-97C1-9487906460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6914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66B83E-E8E8-401A-A370-7141CB6BF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16AD90-F989-48F6-A61B-086176224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C3BC8F-E092-452C-BBDA-20661D69D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1E40-1DEC-43C1-87E5-B322FD5D022B}" type="datetimeFigureOut">
              <a:rPr lang="zh-TW" altLang="en-US" smtClean="0"/>
              <a:t>2020/8/27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363987-25B5-4134-923F-F2A83B197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09DAA2-4AAC-4694-AC46-5CDEDB805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52DC-D486-41EE-97C1-9487906460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005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55D094-AE6D-4C5C-B1C5-00F4A531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85970E-6D29-495E-8F82-88F4F354D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7E21E4-535B-4405-9296-638E79A6A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1E40-1DEC-43C1-87E5-B322FD5D022B}" type="datetimeFigureOut">
              <a:rPr lang="zh-TW" altLang="en-US" smtClean="0"/>
              <a:t>2020/8/27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DB3E5B-FB59-4282-9357-AFC78DD5F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B0A93F-3AC8-4274-B024-EC9742AA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52DC-D486-41EE-97C1-9487906460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051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6907E1-E9B5-47D7-9F02-4306F4742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A25CBC-5D5A-4498-9830-192612614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94280BF-F83E-4AE5-B1F4-F872D0588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DF7CE45-DDD6-4583-8AD4-0CC6C3AC3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1E40-1DEC-43C1-87E5-B322FD5D022B}" type="datetimeFigureOut">
              <a:rPr lang="zh-TW" altLang="en-US" smtClean="0"/>
              <a:t>2020/8/27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D027AEC-1414-4D44-ADE4-1DE1EE22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6CBAD82-C6C3-4564-BD72-21622E1A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52DC-D486-41EE-97C1-9487906460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082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0102F6-58AB-4E01-9AA7-5D331A50D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0F6A791-3173-42E9-AC19-0FFF06C35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BBAB14-E153-4AA7-A91A-C8DD172F3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FDD7490-BD95-4820-9880-BEDC960BCF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AA4BC81-9F42-4EBA-BC78-4B729B20D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B8A69D2-A78B-4503-A779-9B252BA1C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1E40-1DEC-43C1-87E5-B322FD5D022B}" type="datetimeFigureOut">
              <a:rPr lang="zh-TW" altLang="en-US" smtClean="0"/>
              <a:t>2020/8/27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34C4C25-071F-40F1-9B29-691D4294D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77B2C23-D1BE-4AE7-BC8A-2AB606B03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52DC-D486-41EE-97C1-9487906460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473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B4EF02-1CB1-4E3C-91B6-8B81FC639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50D885C-2366-407F-8042-A7228EEE8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1E40-1DEC-43C1-87E5-B322FD5D022B}" type="datetimeFigureOut">
              <a:rPr lang="zh-TW" altLang="en-US" smtClean="0"/>
              <a:t>2020/8/27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3D7424C-7115-4BBB-AEF3-2875315D1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2903868-BC2F-4437-BD58-7E0F3757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52DC-D486-41EE-97C1-9487906460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0198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5E41CE5-4A53-442F-91CF-66D6D35B2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1E40-1DEC-43C1-87E5-B322FD5D022B}" type="datetimeFigureOut">
              <a:rPr lang="zh-TW" altLang="en-US" smtClean="0"/>
              <a:t>2020/8/27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7D33F13-3614-4BDB-A1EE-9720D6B10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250C92-C074-4BFA-8D47-C96EC983E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52DC-D486-41EE-97C1-9487906460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3301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E97D88-67C1-474C-8EF6-F3DB2C226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6881EF-9B19-4A28-B7C1-3BFFAACF2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3871332-A122-4671-9A85-52125903C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C0542DE-58C0-4EE0-A2CD-15A36BEDF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1E40-1DEC-43C1-87E5-B322FD5D022B}" type="datetimeFigureOut">
              <a:rPr lang="zh-TW" altLang="en-US" smtClean="0"/>
              <a:t>2020/8/27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A31A4E5-B358-4FF4-A0E0-CEDB46BF1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2C2A991-DFAB-4718-B0C6-7F5A89FFA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52DC-D486-41EE-97C1-9487906460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9448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1A74E6-AEDB-453E-AB15-832C460C1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55F6237-08EE-4A2E-80E6-EDA2023D21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3176656-26EA-4D57-84C3-60CF93ABA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75179DF-42D0-4344-B490-579AA827E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1E40-1DEC-43C1-87E5-B322FD5D022B}" type="datetimeFigureOut">
              <a:rPr lang="zh-TW" altLang="en-US" smtClean="0"/>
              <a:t>2020/8/27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8FB188F-9F2D-4106-A375-92AE86113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E905A75-AC78-490D-85BE-426BE4AD1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52DC-D486-41EE-97C1-9487906460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246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B960790-1B3A-4B9A-9BDB-62803E551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FB89B5-FE2E-4A4C-AD6E-A389171CB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1DEF57-F4C4-418A-8B89-A86E1F4A2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31E40-1DEC-43C1-87E5-B322FD5D022B}" type="datetimeFigureOut">
              <a:rPr lang="zh-TW" altLang="en-US" smtClean="0"/>
              <a:t>2020/8/27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A23A95-8626-4787-BE26-C5B7139CB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1DE9C6-D280-4E60-A521-5CC1286EB1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252DC-D486-41EE-97C1-9487906460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494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3.png"/><Relationship Id="rId18" Type="http://schemas.openxmlformats.org/officeDocument/2006/relationships/image" Target="../media/image8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" Type="http://schemas.openxmlformats.org/officeDocument/2006/relationships/tags" Target="../tags/tag2.xml"/><Relationship Id="rId16" Type="http://schemas.openxmlformats.org/officeDocument/2006/relationships/image" Target="../media/image6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.png"/><Relationship Id="rId5" Type="http://schemas.openxmlformats.org/officeDocument/2006/relationships/tags" Target="../tags/tag5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6.xml"/><Relationship Id="rId19" Type="http://schemas.openxmlformats.org/officeDocument/2006/relationships/image" Target="../media/image9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3" Type="http://schemas.openxmlformats.org/officeDocument/2006/relationships/image" Target="../media/image350.png"/><Relationship Id="rId7" Type="http://schemas.openxmlformats.org/officeDocument/2006/relationships/image" Target="../media/image39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0.png"/><Relationship Id="rId5" Type="http://schemas.openxmlformats.org/officeDocument/2006/relationships/image" Target="../media/image370.png"/><Relationship Id="rId4" Type="http://schemas.openxmlformats.org/officeDocument/2006/relationships/image" Target="../media/image360.png"/><Relationship Id="rId9" Type="http://schemas.openxmlformats.org/officeDocument/2006/relationships/image" Target="../media/image44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0.png"/><Relationship Id="rId7" Type="http://schemas.openxmlformats.org/officeDocument/2006/relationships/image" Target="../media/image5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0.png"/><Relationship Id="rId9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tags" Target="../tags/tag14.xml"/><Relationship Id="rId7" Type="http://schemas.openxmlformats.org/officeDocument/2006/relationships/image" Target="../media/image36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35.png"/><Relationship Id="rId11" Type="http://schemas.openxmlformats.org/officeDocument/2006/relationships/image" Target="../media/image220.png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210.png"/><Relationship Id="rId4" Type="http://schemas.openxmlformats.org/officeDocument/2006/relationships/tags" Target="../tags/tag15.xml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tags" Target="../tags/tag18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3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image" Target="../media/image42.png"/><Relationship Id="rId5" Type="http://schemas.openxmlformats.org/officeDocument/2006/relationships/tags" Target="../tags/tag20.xml"/><Relationship Id="rId10" Type="http://schemas.openxmlformats.org/officeDocument/2006/relationships/image" Target="../media/image41.png"/><Relationship Id="rId4" Type="http://schemas.openxmlformats.org/officeDocument/2006/relationships/tags" Target="../tags/tag19.xml"/><Relationship Id="rId9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24.xml"/><Relationship Id="rId7" Type="http://schemas.openxmlformats.org/officeDocument/2006/relationships/image" Target="../media/image46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45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5.xml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0.png"/><Relationship Id="rId4" Type="http://schemas.openxmlformats.org/officeDocument/2006/relationships/image" Target="../media/image4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954AB3C-2C03-4F3C-AE12-75E949D02BFA}"/>
              </a:ext>
            </a:extLst>
          </p:cNvPr>
          <p:cNvSpPr txBox="1"/>
          <p:nvPr/>
        </p:nvSpPr>
        <p:spPr>
          <a:xfrm>
            <a:off x="403123" y="107613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4816A79-4361-4CAB-B2BB-EDFDC1FEE174}"/>
              </a:ext>
            </a:extLst>
          </p:cNvPr>
          <p:cNvSpPr txBox="1"/>
          <p:nvPr/>
        </p:nvSpPr>
        <p:spPr>
          <a:xfrm>
            <a:off x="403123" y="2521600"/>
            <a:ext cx="40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px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432256D-BB53-4DE0-8F24-51A6BA1724E5}"/>
              </a:ext>
            </a:extLst>
          </p:cNvPr>
          <p:cNvSpPr txBox="1"/>
          <p:nvPr/>
        </p:nvSpPr>
        <p:spPr>
          <a:xfrm>
            <a:off x="403123" y="3967066"/>
            <a:ext cx="409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py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604D739-A07A-436D-8BCC-077554BA4318}"/>
              </a:ext>
            </a:extLst>
          </p:cNvPr>
          <p:cNvSpPr txBox="1"/>
          <p:nvPr/>
        </p:nvSpPr>
        <p:spPr>
          <a:xfrm>
            <a:off x="403123" y="5412532"/>
            <a:ext cx="409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pz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92FE840-AEE8-48B4-9B7C-CA5E39CE8354}"/>
              </a:ext>
            </a:extLst>
          </p:cNvPr>
          <p:cNvSpPr txBox="1"/>
          <p:nvPr/>
        </p:nvSpPr>
        <p:spPr>
          <a:xfrm>
            <a:off x="6096000" y="835223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dz2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D6885AA-5A76-4D4B-9BF4-A72E0DF3FC3A}"/>
              </a:ext>
            </a:extLst>
          </p:cNvPr>
          <p:cNvSpPr txBox="1"/>
          <p:nvPr/>
        </p:nvSpPr>
        <p:spPr>
          <a:xfrm>
            <a:off x="6096000" y="203977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dxz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4D51104-5C5F-4C0B-A706-EF5F2AD19F6C}"/>
              </a:ext>
            </a:extLst>
          </p:cNvPr>
          <p:cNvSpPr txBox="1"/>
          <p:nvPr/>
        </p:nvSpPr>
        <p:spPr>
          <a:xfrm>
            <a:off x="6096000" y="3244333"/>
            <a:ext cx="50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dyz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FA3CC9C-88E4-4D3A-89BF-CB4C811F86C1}"/>
              </a:ext>
            </a:extLst>
          </p:cNvPr>
          <p:cNvSpPr txBox="1"/>
          <p:nvPr/>
        </p:nvSpPr>
        <p:spPr>
          <a:xfrm>
            <a:off x="6096000" y="444888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dx2-y2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F1F7D17-CE70-428A-84FC-7492D6E3A540}"/>
              </a:ext>
            </a:extLst>
          </p:cNvPr>
          <p:cNvSpPr txBox="1"/>
          <p:nvPr/>
        </p:nvSpPr>
        <p:spPr>
          <a:xfrm>
            <a:off x="6095999" y="5653443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dxy</a:t>
            </a:r>
            <a:endParaRPr lang="zh-TW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FF7BED33-9DCC-42B2-A529-6533F5B3A2E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279" y="1154133"/>
            <a:ext cx="490667" cy="576000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0EB78115-13BA-4927-91A0-A233A808741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346" y="2380647"/>
            <a:ext cx="1656381" cy="608000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C643812C-A1B1-426C-962D-2A11E3AF022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205" y="3967066"/>
            <a:ext cx="1628953" cy="608000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F2B82146-8FBF-4865-AF4D-339EBF23912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204" y="5349443"/>
            <a:ext cx="1104762" cy="608000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69272472-6644-4AF1-8E30-BA1AFBC136E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581" y="715888"/>
            <a:ext cx="2087621" cy="608000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E33BEF18-D685-4B79-A0F0-452702369C2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581" y="1877029"/>
            <a:ext cx="2204952" cy="608000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CE8F0468-7FB7-4734-9C2E-EDDB0448F96A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628" y="3106713"/>
            <a:ext cx="2177524" cy="608000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7E1CE7FD-0D96-4850-96EC-D1503FD0E280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701" y="4341622"/>
            <a:ext cx="2022096" cy="608000"/>
          </a:xfrm>
          <a:prstGeom prst="rect">
            <a:avLst/>
          </a:prstGeom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8CAF61C8-4FDB-4114-8D7C-B26BA24BFD80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747" y="5564101"/>
            <a:ext cx="1994666" cy="608000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F566F142-C1FC-4033-AECF-E13962FC0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43872"/>
            <a:ext cx="10515600" cy="1325563"/>
          </a:xfrm>
        </p:spPr>
        <p:txBody>
          <a:bodyPr/>
          <a:lstStyle/>
          <a:p>
            <a:r>
              <a:rPr lang="en-US" altLang="zh-TW" dirty="0"/>
              <a:t>wannier90 basis set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3028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167893" y="297935"/>
                <a:ext cx="7024166" cy="32266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7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93" y="297935"/>
                <a:ext cx="7024166" cy="32266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7192059" y="297935"/>
                <a:ext cx="502189" cy="3720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059" y="297935"/>
                <a:ext cx="502189" cy="372090"/>
              </a:xfrm>
              <a:prstGeom prst="rect">
                <a:avLst/>
              </a:prstGeom>
              <a:blipFill>
                <a:blip r:embed="rId3"/>
                <a:stretch>
                  <a:fillRect l="-21951" r="-1220"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7192059" y="728557"/>
                <a:ext cx="635239" cy="374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𝑥𝑧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059" y="728557"/>
                <a:ext cx="635239" cy="374077"/>
              </a:xfrm>
              <a:prstGeom prst="rect">
                <a:avLst/>
              </a:prstGeom>
              <a:blipFill>
                <a:blip r:embed="rId4"/>
                <a:stretch>
                  <a:fillRect l="-17308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7192059" y="1161166"/>
                <a:ext cx="644857" cy="4153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059" y="1161166"/>
                <a:ext cx="644857" cy="415307"/>
              </a:xfrm>
              <a:prstGeom prst="rect">
                <a:avLst/>
              </a:prstGeom>
              <a:blipFill>
                <a:blip r:embed="rId5"/>
                <a:stretch>
                  <a:fillRect l="-16981" b="-202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7192059" y="1635005"/>
                <a:ext cx="1259254" cy="42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059" y="1635005"/>
                <a:ext cx="1259254" cy="421719"/>
              </a:xfrm>
              <a:prstGeom prst="rect">
                <a:avLst/>
              </a:prstGeom>
              <a:blipFill>
                <a:blip r:embed="rId6"/>
                <a:stretch>
                  <a:fillRect l="-8252" r="-4369" b="-246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7192059" y="2115256"/>
                <a:ext cx="590803" cy="398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𝑥𝑦𝑧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059" y="2115256"/>
                <a:ext cx="590803" cy="398507"/>
              </a:xfrm>
              <a:prstGeom prst="rect">
                <a:avLst/>
              </a:prstGeom>
              <a:blipFill>
                <a:blip r:embed="rId7"/>
                <a:stretch>
                  <a:fillRect l="-18557" r="-4124" b="-261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7192059" y="2572295"/>
                <a:ext cx="1404615" cy="42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059" y="2572295"/>
                <a:ext cx="1404615" cy="421719"/>
              </a:xfrm>
              <a:prstGeom prst="rect">
                <a:avLst/>
              </a:prstGeom>
              <a:blipFill>
                <a:blip r:embed="rId8"/>
                <a:stretch>
                  <a:fillRect l="-7391" r="-3913" b="-231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7192059" y="3052543"/>
                <a:ext cx="1413657" cy="42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(3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059" y="3052543"/>
                <a:ext cx="1413657" cy="421719"/>
              </a:xfrm>
              <a:prstGeom prst="rect">
                <a:avLst/>
              </a:prstGeom>
              <a:blipFill>
                <a:blip r:embed="rId9"/>
                <a:stretch>
                  <a:fillRect l="-7328" r="-3448" b="-231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133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27437" y="132424"/>
                <a:ext cx="12064563" cy="30828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sub>
                      </m:sSub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</a:rPr>
                                <m:t>𝜕𝜃</m:t>
                              </m:r>
                            </m:den>
                          </m:f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cot</m:t>
                              </m:r>
                            </m:fName>
                            <m:e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f>
                            <m:f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</a:rPr>
                                <m:t>𝜕𝜙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rad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4</m:t>
                          </m:r>
                          <m:rad>
                            <m:radPr>
                              <m:degHide m:val="on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5</m:t>
                          </m:r>
                          <m:func>
                            <m:func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−3</m:t>
                          </m:r>
                          <m:func>
                            <m:func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rad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4</m:t>
                          </m:r>
                          <m:rad>
                            <m:radPr>
                              <m:degHide m:val="on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5</m:t>
                          </m:r>
                          <m:func>
                            <m:func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−3</m:t>
                          </m:r>
                          <m:func>
                            <m:func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rad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4</m:t>
                          </m:r>
                          <m:rad>
                            <m:radPr>
                              <m:degHide m:val="on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−5</m:t>
                          </m:r>
                          <m:func>
                            <m:func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altLang="zh-TW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e>
                          </m:rad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4</m:t>
                          </m:r>
                          <m:rad>
                            <m:radPr>
                              <m:degHide m:val="on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rad>
                        </m:e>
                      </m:d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80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TW" altLang="en-US" sz="280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</m:e>
                      </m:d>
                      <m:func>
                        <m:func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TW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rad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𝑥𝑧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𝑦𝑧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37" y="132424"/>
                <a:ext cx="12064563" cy="30828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5114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-1" y="0"/>
                <a:ext cx="12536129" cy="67966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𝑥𝑧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𝜕𝜃</m:t>
                              </m:r>
                            </m:den>
                          </m:f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cot</m:t>
                              </m:r>
                            </m:fName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𝜕𝜙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e>
                          </m:rad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4</m:t>
                          </m:r>
                          <m:rad>
                            <m:radPr>
                              <m:degHide m:val="on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5</m:t>
                          </m:r>
                          <m:func>
                            <m:func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func>
                        <m:func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8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8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e>
                          </m:rad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4</m:t>
                          </m:r>
                          <m:rad>
                            <m:radPr>
                              <m:degHide m:val="on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𝜕𝜃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func>
                                <m:func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2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cot</m:t>
                              </m:r>
                            </m:fName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func>
                                <m:func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2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𝜕𝜙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e>
                          </m:rad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4</m:t>
                          </m:r>
                          <m:rad>
                            <m:radPr>
                              <m:degHide m:val="on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  <m:d>
                            <m:d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  <m:func>
                                <m:func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28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zh-TW" alt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sSup>
                                <m:sSup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TW" sz="28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func>
                                    <m:func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8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zh-TW" altLang="en-US" sz="2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280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zh-TW" altLang="en-US" sz="280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d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func>
                                <m:func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2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80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zh-TW" altLang="en-US" sz="280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altLang="zh-TW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e>
                          </m:rad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4</m:t>
                          </m:r>
                          <m:rad>
                            <m:radPr>
                              <m:degHide m:val="on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func>
                                <m:func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2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−10</m:t>
                          </m:r>
                          <m:func>
                            <m:func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  <m:func>
                            <m:func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altLang="zh-TW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e>
                          </m:rad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4</m:t>
                          </m:r>
                          <m:rad>
                            <m:radPr>
                              <m:degHide m:val="on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func>
                                <m:func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2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  <m:func>
                            <m:func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  <m:func>
                            <m:func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  <m:func>
                            <m:func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altLang="zh-TW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rad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sub>
                      </m:sSub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ad>
                        <m:radPr>
                          <m:deg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𝑥𝑦𝑧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0"/>
                <a:ext cx="12536129" cy="67966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4295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0" y="136730"/>
                <a:ext cx="12565626" cy="67966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𝜕𝜃</m:t>
                              </m:r>
                            </m:den>
                          </m:f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cot</m:t>
                              </m:r>
                            </m:fName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𝜕𝜙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e>
                          </m:rad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4</m:t>
                          </m:r>
                          <m:rad>
                            <m:radPr>
                              <m:degHide m:val="on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5</m:t>
                          </m:r>
                          <m:func>
                            <m:func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func>
                        <m:func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8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8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lang="en-US" altLang="zh-TW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e>
                          </m:rad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4</m:t>
                          </m:r>
                          <m:rad>
                            <m:radPr>
                              <m:degHide m:val="on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𝜕𝜃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func>
                                <m:func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2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cot</m:t>
                              </m:r>
                            </m:fName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func>
                                <m:func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2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𝜕𝜙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e>
                          </m:rad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4</m:t>
                          </m:r>
                          <m:rad>
                            <m:radPr>
                              <m:degHide m:val="on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  <m:func>
                                <m:func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2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TW" sz="2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func>
                                    <m:func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8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zh-TW" altLang="en-US" sz="2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2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d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func>
                                <m:func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2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80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TW" altLang="en-US" sz="280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altLang="zh-TW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e>
                          </m:rad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4</m:t>
                          </m:r>
                          <m:rad>
                            <m:radPr>
                              <m:degHide m:val="on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func>
                                <m:func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2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−10</m:t>
                          </m:r>
                          <m:func>
                            <m:func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  <m:func>
                            <m:func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altLang="zh-TW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e>
                          </m:rad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4</m:t>
                          </m:r>
                          <m:rad>
                            <m:radPr>
                              <m:degHide m:val="on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func>
                                <m:func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2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  <m:func>
                            <m:func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  <m:func>
                            <m:func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+5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  <m:func>
                            <m:func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altLang="zh-TW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ad>
                        <m:radPr>
                          <m:deg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rad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𝑖</m:t>
                      </m:r>
                      <m:rad>
                        <m:radPr>
                          <m:deg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𝑥𝑦𝑧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6730"/>
                <a:ext cx="12565626" cy="67966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7674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0" y="0"/>
                <a:ext cx="12192000" cy="68819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6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2600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sSub>
                        <m:sSubPr>
                          <m:ctrlPr>
                            <a:rPr lang="en-US" altLang="zh-TW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6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6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600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altLang="zh-TW" sz="26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600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d>
                        <m:dPr>
                          <m:ctrlPr>
                            <a:rPr lang="en-US" altLang="zh-TW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zh-TW" altLang="en-US" sz="2600" i="1">
                                  <a:latin typeface="Cambria Math" panose="02040503050406030204" pitchFamily="18" charset="0"/>
                                </a:rPr>
                                <m:t>𝜕𝜃</m:t>
                              </m:r>
                            </m:den>
                          </m:f>
                          <m:r>
                            <a:rPr lang="en-US" altLang="zh-TW" sz="2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600">
                                  <a:latin typeface="Cambria Math" panose="02040503050406030204" pitchFamily="18" charset="0"/>
                                </a:rPr>
                                <m:t>cot</m:t>
                              </m:r>
                            </m:fName>
                            <m:e>
                              <m:r>
                                <a:rPr lang="zh-TW" altLang="en-US" sz="2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f>
                            <m:fPr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zh-TW" altLang="en-US" sz="2600" i="1">
                                  <a:latin typeface="Cambria Math" panose="02040503050406030204" pitchFamily="18" charset="0"/>
                                </a:rPr>
                                <m:t>𝜕𝜙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US" altLang="zh-TW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  <m:t>105</m:t>
                              </m:r>
                            </m:e>
                          </m:rad>
                        </m:num>
                        <m:den>
                          <m:r>
                            <a:rPr lang="en-US" altLang="zh-TW" sz="2600" i="1">
                              <a:latin typeface="Cambria Math" panose="02040503050406030204" pitchFamily="18" charset="0"/>
                            </a:rPr>
                            <m:t>4</m:t>
                          </m:r>
                          <m:rad>
                            <m:radPr>
                              <m:degHide m:val="on"/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TW" altLang="en-US" sz="26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altLang="zh-TW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6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zh-TW" altLang="en-US" sz="2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lang="en-US" altLang="zh-TW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6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TW" altLang="en-US" sz="2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lang="en-US" altLang="zh-TW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6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TW" sz="26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TW" altLang="en-US" sz="26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lang="en-US" altLang="zh-TW" sz="2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  <m:t>105</m:t>
                              </m:r>
                            </m:e>
                          </m:rad>
                        </m:num>
                        <m:den>
                          <m:r>
                            <a:rPr lang="en-US" altLang="zh-TW" sz="2600" i="1">
                              <a:latin typeface="Cambria Math" panose="02040503050406030204" pitchFamily="18" charset="0"/>
                            </a:rPr>
                            <m:t>4</m:t>
                          </m:r>
                          <m:rad>
                            <m:radPr>
                              <m:degHide m:val="on"/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TW" altLang="en-US" sz="26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zh-TW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600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TW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6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TW" altLang="en-US" sz="26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  <m:f>
                            <m:fPr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zh-TW" altLang="en-US" sz="2600" i="1">
                                  <a:latin typeface="Cambria Math" panose="02040503050406030204" pitchFamily="18" charset="0"/>
                                </a:rPr>
                                <m:t>𝜕𝜃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6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zh-TW" altLang="en-US" sz="2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6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TW" altLang="en-US" sz="2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TW" sz="2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600">
                                  <a:latin typeface="Cambria Math" panose="02040503050406030204" pitchFamily="18" charset="0"/>
                                </a:rPr>
                                <m:t>cot</m:t>
                              </m:r>
                            </m:fName>
                            <m:e>
                              <m:r>
                                <a:rPr lang="zh-TW" altLang="en-US" sz="2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6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zh-TW" altLang="en-US" sz="2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6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TW" altLang="en-US" sz="2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f>
                            <m:fPr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zh-TW" altLang="en-US" sz="2600" i="1">
                                  <a:latin typeface="Cambria Math" panose="02040503050406030204" pitchFamily="18" charset="0"/>
                                </a:rPr>
                                <m:t>𝜕𝜙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6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TW" altLang="en-US" sz="26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altLang="zh-TW" sz="2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  <m:t>105</m:t>
                              </m:r>
                            </m:e>
                          </m:rad>
                        </m:num>
                        <m:den>
                          <m:r>
                            <a:rPr lang="en-US" altLang="zh-TW" sz="2600" i="1">
                              <a:latin typeface="Cambria Math" panose="02040503050406030204" pitchFamily="18" charset="0"/>
                            </a:rPr>
                            <m:t>4</m:t>
                          </m:r>
                          <m:rad>
                            <m:radPr>
                              <m:degHide m:val="on"/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TW" altLang="en-US" sz="26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zh-TW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600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TW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6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TW" altLang="en-US" sz="26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func>
                                    <m:funcPr>
                                      <m:ctrlPr>
                                        <a:rPr lang="en-US" altLang="zh-TW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600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zh-TW" alt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  <m:sSup>
                                    <m:sSupPr>
                                      <m:ctrlPr>
                                        <a:rPr lang="en-US" altLang="zh-TW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altLang="zh-TW" sz="26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e>
                                    <m:sup>
                                      <m:r>
                                        <a:rPr lang="en-US" altLang="zh-TW" sz="2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zh-TW" altLang="en-US" sz="26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altLang="zh-TW" sz="2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altLang="zh-TW" sz="2600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US" altLang="zh-TW" sz="26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r>
                                    <a:rPr lang="zh-TW" altLang="en-US" sz="26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unc>
                                <m:funcPr>
                                  <m:ctrlPr>
                                    <a:rPr lang="en-US" altLang="zh-TW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26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zh-TW" altLang="en-US" sz="26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sSup>
                                <m:sSupPr>
                                  <m:ctrlPr>
                                    <a:rPr lang="en-US" altLang="zh-TW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TW" sz="26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zh-TW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TW" altLang="en-US" sz="2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altLang="zh-TW" sz="26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60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TW" altLang="en-US" sz="26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altLang="zh-TW" sz="2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  <m:t>105</m:t>
                              </m:r>
                            </m:e>
                          </m:rad>
                        </m:num>
                        <m:den>
                          <m:r>
                            <a:rPr lang="en-US" altLang="zh-TW" sz="2600" i="1">
                              <a:latin typeface="Cambria Math" panose="02040503050406030204" pitchFamily="18" charset="0"/>
                            </a:rPr>
                            <m:t>4</m:t>
                          </m:r>
                          <m:rad>
                            <m:radPr>
                              <m:degHide m:val="on"/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TW" altLang="en-US" sz="26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TW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600" i="1"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6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zh-TW" altLang="en-US" sz="2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sSup>
                            <m:sSupPr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altLang="zh-TW" sz="26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TW" altLang="en-US" sz="2600" i="1">
                              <a:latin typeface="Cambria Math" panose="02040503050406030204" pitchFamily="18" charset="0"/>
                            </a:rPr>
                            <m:t>𝜃</m:t>
                          </m:r>
                          <m:sSup>
                            <m:sSupPr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TW" altLang="en-US" sz="26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p>
                          </m:sSup>
                          <m:r>
                            <a:rPr lang="en-US" altLang="zh-TW" sz="2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altLang="zh-TW" sz="26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zh-TW" altLang="en-US" sz="2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func>
                            <m:funcPr>
                              <m:ctrlPr>
                                <a:rPr lang="en-US" altLang="zh-TW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6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TW" altLang="en-US" sz="26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  <m:sSup>
                            <m:sSupPr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TW" altLang="en-US" sz="26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sz="2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  <m:t>105</m:t>
                              </m:r>
                            </m:e>
                          </m:rad>
                        </m:num>
                        <m:den>
                          <m:r>
                            <a:rPr lang="en-US" altLang="zh-TW" sz="2600" i="1">
                              <a:latin typeface="Cambria Math" panose="02040503050406030204" pitchFamily="18" charset="0"/>
                            </a:rPr>
                            <m:t>4</m:t>
                          </m:r>
                          <m:rad>
                            <m:radPr>
                              <m:degHide m:val="on"/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TW" altLang="en-US" sz="26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TW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600" i="1"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6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zh-TW" altLang="en-US" sz="2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sSup>
                            <m:sSupPr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altLang="zh-TW" sz="26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TW" altLang="en-US" sz="2600" i="1">
                              <a:latin typeface="Cambria Math" panose="02040503050406030204" pitchFamily="18" charset="0"/>
                            </a:rPr>
                            <m:t>𝜃</m:t>
                          </m:r>
                          <m:sSup>
                            <m:sSupPr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TW" altLang="en-US" sz="26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p>
                          </m:sSup>
                          <m:r>
                            <a:rPr lang="en-US" altLang="zh-TW" sz="2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altLang="zh-TW" sz="26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zh-TW" altLang="en-US" sz="2600" i="1">
                              <a:latin typeface="Cambria Math" panose="02040503050406030204" pitchFamily="18" charset="0"/>
                            </a:rPr>
                            <m:t>𝜃</m:t>
                          </m:r>
                          <m:f>
                            <m:fPr>
                              <m:ctrlPr>
                                <a:rPr lang="en-US" altLang="zh-TW" sz="2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sz="2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TW" altLang="en-US" sz="26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p>
                              </m:sSup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sz="2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TW" altLang="en-US" sz="26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TW" sz="2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  <m:t>105</m:t>
                              </m:r>
                            </m:e>
                          </m:rad>
                        </m:num>
                        <m:den>
                          <m:r>
                            <a:rPr lang="en-US" altLang="zh-TW" sz="2600" i="1">
                              <a:latin typeface="Cambria Math" panose="02040503050406030204" pitchFamily="18" charset="0"/>
                            </a:rPr>
                            <m:t>4</m:t>
                          </m:r>
                          <m:rad>
                            <m:radPr>
                              <m:degHide m:val="on"/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TW" altLang="en-US" sz="26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f>
                        <m:fPr>
                          <m:ctrlPr>
                            <a:rPr lang="en-US" altLang="zh-TW" sz="2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TW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6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zh-TW" altLang="en-US" sz="2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sSup>
                                <m:sSupPr>
                                  <m:ctrlP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TW" altLang="en-US" sz="26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TW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6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sSup>
                                    <m:sSupPr>
                                      <m:ctrlPr>
                                        <a:rPr lang="en-US" altLang="zh-TW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altLang="zh-TW" sz="26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e>
                                    <m:sup>
                                      <m:r>
                                        <a:rPr lang="en-US" altLang="zh-TW" sz="2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zh-TW" altLang="en-US" sz="2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altLang="zh-TW" sz="2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TW" sz="26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zh-TW" altLang="en-US" sz="2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en-US" altLang="zh-TW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altLang="zh-TW" sz="2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en-US" altLang="zh-TW" sz="260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zh-TW" altLang="en-US" sz="260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  <m:r>
                                        <a:rPr lang="en-US" altLang="zh-TW" sz="2600" b="0" i="1" smtClean="0"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en-US" altLang="zh-TW" sz="2600" b="0" i="0" smtClean="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zh-TW" altLang="en-US" sz="260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altLang="zh-TW" sz="2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60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zh-TW" altLang="en-US" sz="260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func>
                                  <m:r>
                                    <a:rPr lang="en-US" altLang="zh-TW" sz="2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sz="2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d>
                                    <m:dPr>
                                      <m:ctrlPr>
                                        <a:rPr lang="en-US" altLang="zh-TW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en-US" altLang="zh-TW" sz="2600" b="0" i="0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en-US" altLang="zh-TW" sz="260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zh-TW" altLang="en-US" sz="26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  <m:r>
                                        <a:rPr lang="en-US" altLang="zh-TW" sz="2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en-US" altLang="zh-TW" sz="260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zh-TW" altLang="en-US" sz="26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altLang="zh-TW" sz="2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60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zh-TW" altLang="en-US" sz="260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func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zh-TW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TW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  <m:sSub>
                        <m:sSubPr>
                          <m:ctrlPr>
                            <a:rPr lang="en-US" altLang="zh-TW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  <m:t>𝑥𝑧</m:t>
                              </m:r>
                            </m:e>
                            <m:sup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  <m:r>
                        <a:rPr lang="en-US" altLang="zh-TW" sz="2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600" b="0" i="1" smtClean="0">
                          <a:latin typeface="Cambria Math" panose="02040503050406030204" pitchFamily="18" charset="0"/>
                        </a:rPr>
                        <m:t>𝑖</m:t>
                      </m:r>
                      <m:rad>
                        <m:radPr>
                          <m:degHide m:val="on"/>
                          <m:ctrlPr>
                            <a:rPr lang="en-US" altLang="zh-TW" sz="2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  <m:sSub>
                        <m:sSubPr>
                          <m:ctrlPr>
                            <a:rPr lang="en-US" altLang="zh-TW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</m:e>
                            <m:sup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  <m:r>
                        <a:rPr lang="en-US" altLang="zh-TW" sz="2600" b="0" i="1" smtClean="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altLang="zh-TW" sz="2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TW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  <m:sSub>
                        <m:sSubPr>
                          <m:ctrlPr>
                            <a:rPr lang="en-US" altLang="zh-TW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sSup>
                                <m:sSupPr>
                                  <m:ctrlP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sub>
                      </m:sSub>
                      <m:r>
                        <a:rPr lang="en-US" altLang="zh-TW" sz="2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600" b="0" i="1" smtClean="0">
                          <a:latin typeface="Cambria Math" panose="02040503050406030204" pitchFamily="18" charset="0"/>
                        </a:rPr>
                        <m:t>𝑖</m:t>
                      </m:r>
                      <m:rad>
                        <m:radPr>
                          <m:degHide m:val="on"/>
                          <m:ctrlPr>
                            <a:rPr lang="en-US" altLang="zh-TW" sz="2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  <m:sSub>
                        <m:sSubPr>
                          <m:ctrlPr>
                            <a:rPr lang="en-US" altLang="zh-TW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6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600" i="1">
                              <a:latin typeface="Cambria Math" panose="02040503050406030204" pitchFamily="18" charset="0"/>
                            </a:rPr>
                            <m:t>(3</m:t>
                          </m:r>
                          <m:sSup>
                            <m:sSupPr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600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altLang="zh-TW" sz="26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68819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2143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0" y="0"/>
                <a:ext cx="12071436" cy="67792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−3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𝜕𝜃</m:t>
                              </m:r>
                            </m:den>
                          </m:f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cot</m:t>
                              </m:r>
                            </m:fName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𝜕𝜙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35</m:t>
                              </m:r>
                            </m:e>
                          </m:rad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4</m:t>
                          </m:r>
                          <m:rad>
                            <m:radPr>
                              <m:degHide m:val="on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fName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−3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func>
                        <m:func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8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lang="en-US" altLang="zh-TW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35</m:t>
                              </m:r>
                            </m:e>
                          </m:rad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4</m:t>
                          </m:r>
                          <m:rad>
                            <m:radPr>
                              <m:degHide m:val="on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TW" sz="2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TW" sz="2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𝜕𝜃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cot</m:t>
                              </m:r>
                            </m:fName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𝜕𝜙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TW" sz="2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TW" sz="2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altLang="zh-TW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35</m:t>
                              </m:r>
                            </m:e>
                          </m:rad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4</m:t>
                          </m:r>
                          <m:rad>
                            <m:radPr>
                              <m:degHide m:val="on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TW" sz="2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TW" sz="2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altLang="zh-TW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func>
                            <m:func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altLang="zh-TW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−8</m:t>
                              </m:r>
                              <m:sSup>
                                <m:sSup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TW" sz="28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func>
                                <m:func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28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zh-TW" alt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altLang="zh-TW" sz="28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cos</m:t>
                                      </m:r>
                                    </m:e>
                                    <m:sup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zh-TW" alt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−3</m:t>
                                  </m:r>
                                  <m:sSup>
                                    <m:sSup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altLang="zh-TW" sz="28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zh-TW" alt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28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zh-TW" alt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</m:e>
                          </m:d>
                        </m:e>
                      </m:d>
                    </m:oMath>
                  </m:oMathPara>
                </a14:m>
                <a:endParaRPr lang="en-US" altLang="zh-TW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35</m:t>
                              </m:r>
                            </m:e>
                          </m:rad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4</m:t>
                          </m:r>
                          <m:rad>
                            <m:radPr>
                              <m:degHide m:val="on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func>
                        <m:func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zh-TW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TW" alt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p>
                          </m:s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func>
                            <m:func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ad>
                            <m:radPr>
                              <m:degHide m:val="on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35</m:t>
                              </m:r>
                            </m:e>
                          </m:rad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4</m:t>
                          </m:r>
                          <m:rad>
                            <m:radPr>
                              <m:degHide m:val="on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zh-TW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TW" alt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ad>
                        <m:radPr>
                          <m:deg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𝑥𝑦𝑧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071436" cy="67792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1195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0" y="0"/>
                <a:ext cx="12192000" cy="57878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(3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𝜕𝜃</m:t>
                              </m:r>
                            </m:den>
                          </m:f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cot</m:t>
                              </m:r>
                            </m:fName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𝜕𝜙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35</m:t>
                              </m:r>
                            </m:e>
                          </m:rad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4</m:t>
                          </m:r>
                          <m:rad>
                            <m:radPr>
                              <m:degHide m:val="on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fName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func>
                        <m:func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8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lang="en-US" altLang="zh-TW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35</m:t>
                              </m:r>
                            </m:e>
                          </m:rad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4</m:t>
                          </m:r>
                          <m:rad>
                            <m:radPr>
                              <m:degHide m:val="on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TW" sz="28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2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TW" sz="2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𝜕𝜃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cot</m:t>
                              </m:r>
                            </m:fName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𝜕𝜙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TW" sz="28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2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TW" sz="2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altLang="zh-TW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35</m:t>
                              </m:r>
                            </m:e>
                          </m:rad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4</m:t>
                          </m:r>
                          <m:rad>
                            <m:radPr>
                              <m:degHide m:val="on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1+2</m:t>
                              </m:r>
                              <m:func>
                                <m:func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28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</m:e>
                          </m:d>
                          <m:func>
                            <m:func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TW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func>
                            <m:func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TW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d>
                            <m:d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−4</m:t>
                              </m:r>
                              <m:func>
                                <m:func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28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28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zh-TW" alt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1+2</m:t>
                                  </m:r>
                                  <m:func>
                                    <m:func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8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zh-TW" alt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func>
                                </m:e>
                              </m:d>
                              <m:func>
                                <m:func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28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zh-TW" alt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</m:e>
                          </m:d>
                        </m:e>
                      </m:d>
                    </m:oMath>
                  </m:oMathPara>
                </a14:m>
                <a:endParaRPr lang="en-US" altLang="zh-TW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35</m:t>
                              </m:r>
                            </m:e>
                          </m:rad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4</m:t>
                          </m:r>
                          <m:rad>
                            <m:radPr>
                              <m:degHide m:val="on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zh-TW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TW" alt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func>
                        <m:func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8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ad>
                        <m:radPr>
                          <m:deg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𝑥𝑦𝑧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57878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837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154858" y="582562"/>
                <a:ext cx="11280203" cy="3923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7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5/2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5/2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5/2</m:t>
                                    </m:r>
                                  </m:e>
                                </m:rad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5/2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5/2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5/2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3/2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3/2</m:t>
                                    </m:r>
                                  </m:e>
                                </m:rad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5/2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5/2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3/2</m:t>
                                    </m:r>
                                  </m:e>
                                </m:rad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3/2</m:t>
                                    </m:r>
                                  </m:e>
                                </m:rad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3/2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3/2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3/2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3/2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58" y="582562"/>
                <a:ext cx="11280203" cy="39235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1623348" y="208103"/>
                <a:ext cx="502189" cy="3720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348" y="208103"/>
                <a:ext cx="502189" cy="372090"/>
              </a:xfrm>
              <a:prstGeom prst="rect">
                <a:avLst/>
              </a:prstGeom>
              <a:blipFill>
                <a:blip r:embed="rId3"/>
                <a:stretch>
                  <a:fillRect l="-20482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944770" y="207110"/>
                <a:ext cx="635239" cy="374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𝑥𝑧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4770" y="207110"/>
                <a:ext cx="635239" cy="374077"/>
              </a:xfrm>
              <a:prstGeom prst="rect">
                <a:avLst/>
              </a:prstGeom>
              <a:blipFill>
                <a:blip r:embed="rId4"/>
                <a:stretch>
                  <a:fillRect l="-16346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415582" y="186495"/>
                <a:ext cx="644857" cy="4153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582" y="186495"/>
                <a:ext cx="644857" cy="415307"/>
              </a:xfrm>
              <a:prstGeom prst="rect">
                <a:avLst/>
              </a:prstGeom>
              <a:blipFill>
                <a:blip r:embed="rId5"/>
                <a:stretch>
                  <a:fillRect l="-16038" b="-205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5640273" y="183289"/>
                <a:ext cx="1259254" cy="42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273" y="183289"/>
                <a:ext cx="1259254" cy="421719"/>
              </a:xfrm>
              <a:prstGeom prst="rect">
                <a:avLst/>
              </a:prstGeom>
              <a:blipFill>
                <a:blip r:embed="rId6"/>
                <a:stretch>
                  <a:fillRect l="-7729" r="-4348" b="-246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7419057" y="194895"/>
                <a:ext cx="590803" cy="398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𝑥𝑦𝑧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057" y="194895"/>
                <a:ext cx="590803" cy="398507"/>
              </a:xfrm>
              <a:prstGeom prst="rect">
                <a:avLst/>
              </a:prstGeom>
              <a:blipFill>
                <a:blip r:embed="rId7"/>
                <a:stretch>
                  <a:fillRect l="-17526" r="-4124" b="-261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8411272" y="212852"/>
                <a:ext cx="1404615" cy="42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1272" y="212852"/>
                <a:ext cx="1404615" cy="421719"/>
              </a:xfrm>
              <a:prstGeom prst="rect">
                <a:avLst/>
              </a:prstGeom>
              <a:blipFill>
                <a:blip r:embed="rId8"/>
                <a:stretch>
                  <a:fillRect l="-7391" r="-3913" b="-231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9933702" y="209981"/>
                <a:ext cx="1413657" cy="42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(3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3702" y="209981"/>
                <a:ext cx="1413657" cy="421719"/>
              </a:xfrm>
              <a:prstGeom prst="rect">
                <a:avLst/>
              </a:prstGeom>
              <a:blipFill>
                <a:blip r:embed="rId9"/>
                <a:stretch>
                  <a:fillRect l="-7359" r="-3896" b="-228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6551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175313" y="217686"/>
                <a:ext cx="4926157" cy="986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rad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ad>
                            <m:radPr>
                              <m:degHide m:val="on"/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func>
                            <m:func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sSup>
                                <m:sSup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func>
                            <m:func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13" y="217686"/>
                <a:ext cx="4926157" cy="9862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75313" y="1236982"/>
                <a:ext cx="6066212" cy="988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𝑥𝑧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e>
                          </m:rad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ad>
                            <m:radPr>
                              <m:degHide m:val="on"/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func>
                            <m:func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sSup>
                                <m:sSup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func>
                        <m:func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13" y="1236982"/>
                <a:ext cx="6066212" cy="9883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6241525" y="1203982"/>
                <a:ext cx="5950475" cy="988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e>
                          </m:rad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ad>
                            <m:radPr>
                              <m:degHide m:val="on"/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func>
                            <m:func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sSup>
                                <m:sSup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func>
                        <m:func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525" y="1203982"/>
                <a:ext cx="5950475" cy="9883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75313" y="2394179"/>
                <a:ext cx="5633145" cy="991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105</m:t>
                              </m:r>
                            </m:e>
                          </m:rad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ad>
                            <m:radPr>
                              <m:degHide m:val="on"/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13" y="2394179"/>
                <a:ext cx="5633145" cy="9913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6264335" y="2394179"/>
                <a:ext cx="4803944" cy="991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𝑥𝑦𝑧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105</m:t>
                              </m:r>
                            </m:e>
                          </m:rad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ad>
                            <m:radPr>
                              <m:degHide m:val="on"/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335" y="2394179"/>
                <a:ext cx="4803944" cy="9913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45776" y="3385541"/>
                <a:ext cx="7660367" cy="991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35</m:t>
                              </m:r>
                            </m:e>
                          </m:rad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ad>
                            <m:radPr>
                              <m:degHide m:val="on"/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fName>
                        <m:e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func>
                        <m:func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6" y="3385541"/>
                <a:ext cx="7660367" cy="9913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4578" y="4406888"/>
                <a:ext cx="7742761" cy="991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(3</m:t>
                          </m:r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35</m:t>
                              </m:r>
                            </m:e>
                          </m:rad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ad>
                            <m:radPr>
                              <m:degHide m:val="on"/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fName>
                        <m:e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func>
                        <m:func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" y="4406888"/>
                <a:ext cx="7742761" cy="9913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2741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0BDF0-60E0-4B75-872B-08EC04C6D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603" y="-313301"/>
            <a:ext cx="10515600" cy="1325563"/>
          </a:xfrm>
        </p:spPr>
        <p:txBody>
          <a:bodyPr/>
          <a:lstStyle/>
          <a:p>
            <a:r>
              <a:rPr lang="en-US" dirty="0"/>
              <a:t>L operators: s, p ,d</a:t>
            </a:r>
          </a:p>
        </p:txBody>
      </p:sp>
      <p:pic>
        <p:nvPicPr>
          <p:cNvPr id="3" name="圖片 16">
            <a:extLst>
              <a:ext uri="{FF2B5EF4-FFF2-40B4-BE49-F238E27FC236}">
                <a16:creationId xmlns:a16="http://schemas.microsoft.com/office/drawing/2014/main" id="{FE084C9D-E35C-481D-AB54-C6817DBD034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51" y="1792201"/>
            <a:ext cx="3910090" cy="2579815"/>
          </a:xfrm>
          <a:prstGeom prst="rect">
            <a:avLst/>
          </a:prstGeom>
        </p:spPr>
      </p:pic>
      <p:pic>
        <p:nvPicPr>
          <p:cNvPr id="4" name="圖片 20">
            <a:extLst>
              <a:ext uri="{FF2B5EF4-FFF2-40B4-BE49-F238E27FC236}">
                <a16:creationId xmlns:a16="http://schemas.microsoft.com/office/drawing/2014/main" id="{298A00B7-AB32-4515-8621-3C2C28A3A7B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333" y="1769345"/>
            <a:ext cx="4633898" cy="260267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5B3DFAF-4A88-4D60-A46E-5DDC725B4ED5}"/>
              </a:ext>
            </a:extLst>
          </p:cNvPr>
          <p:cNvSpPr/>
          <p:nvPr/>
        </p:nvSpPr>
        <p:spPr>
          <a:xfrm>
            <a:off x="4535041" y="1699361"/>
            <a:ext cx="776175" cy="27238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900" dirty="0"/>
              <a:t>s</a:t>
            </a:r>
          </a:p>
          <a:p>
            <a:r>
              <a:rPr lang="en-US" altLang="zh-TW" sz="1900" dirty="0" err="1"/>
              <a:t>pz</a:t>
            </a:r>
            <a:endParaRPr lang="en-US" altLang="zh-TW" sz="1900" dirty="0"/>
          </a:p>
          <a:p>
            <a:r>
              <a:rPr lang="en-US" altLang="zh-TW" sz="1900" dirty="0"/>
              <a:t>px</a:t>
            </a:r>
          </a:p>
          <a:p>
            <a:r>
              <a:rPr lang="en-US" altLang="zh-TW" sz="1900" dirty="0" err="1"/>
              <a:t>py</a:t>
            </a:r>
            <a:endParaRPr lang="en-US" altLang="zh-TW" sz="1900" dirty="0"/>
          </a:p>
          <a:p>
            <a:r>
              <a:rPr lang="en-US" altLang="zh-TW" sz="1900" dirty="0"/>
              <a:t>dz2</a:t>
            </a:r>
          </a:p>
          <a:p>
            <a:r>
              <a:rPr lang="en-US" altLang="zh-TW" sz="1900" dirty="0" err="1"/>
              <a:t>dxz</a:t>
            </a:r>
            <a:endParaRPr lang="en-US" altLang="zh-TW" sz="1900" dirty="0"/>
          </a:p>
          <a:p>
            <a:r>
              <a:rPr lang="en-US" altLang="zh-TW" sz="1900" dirty="0" err="1"/>
              <a:t>dyz</a:t>
            </a:r>
            <a:endParaRPr lang="en-US" altLang="zh-TW" sz="1900" dirty="0"/>
          </a:p>
          <a:p>
            <a:r>
              <a:rPr lang="en-US" altLang="zh-TW" sz="1900" dirty="0"/>
              <a:t>dx2y2</a:t>
            </a:r>
          </a:p>
          <a:p>
            <a:r>
              <a:rPr lang="en-US" altLang="zh-TW" sz="1900" dirty="0" err="1"/>
              <a:t>dxy</a:t>
            </a:r>
            <a:endParaRPr lang="en-US" sz="19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A16CC6-AB96-479B-A73F-327A5098C17F}"/>
              </a:ext>
            </a:extLst>
          </p:cNvPr>
          <p:cNvSpPr/>
          <p:nvPr/>
        </p:nvSpPr>
        <p:spPr>
          <a:xfrm>
            <a:off x="10160231" y="1720196"/>
            <a:ext cx="776175" cy="27238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900" dirty="0"/>
              <a:t>s</a:t>
            </a:r>
          </a:p>
          <a:p>
            <a:r>
              <a:rPr lang="en-US" altLang="zh-TW" sz="1900" dirty="0" err="1"/>
              <a:t>pz</a:t>
            </a:r>
            <a:endParaRPr lang="en-US" altLang="zh-TW" sz="1900" dirty="0"/>
          </a:p>
          <a:p>
            <a:r>
              <a:rPr lang="en-US" altLang="zh-TW" sz="1900" dirty="0"/>
              <a:t>px</a:t>
            </a:r>
          </a:p>
          <a:p>
            <a:r>
              <a:rPr lang="en-US" altLang="zh-TW" sz="1900" dirty="0" err="1"/>
              <a:t>py</a:t>
            </a:r>
            <a:endParaRPr lang="en-US" altLang="zh-TW" sz="1900" dirty="0"/>
          </a:p>
          <a:p>
            <a:r>
              <a:rPr lang="en-US" altLang="zh-TW" sz="1900" dirty="0"/>
              <a:t>dz2</a:t>
            </a:r>
          </a:p>
          <a:p>
            <a:r>
              <a:rPr lang="en-US" altLang="zh-TW" sz="1900" dirty="0" err="1"/>
              <a:t>dxz</a:t>
            </a:r>
            <a:endParaRPr lang="en-US" altLang="zh-TW" sz="1900" dirty="0"/>
          </a:p>
          <a:p>
            <a:r>
              <a:rPr lang="en-US" altLang="zh-TW" sz="1900" dirty="0" err="1"/>
              <a:t>dyz</a:t>
            </a:r>
            <a:endParaRPr lang="en-US" altLang="zh-TW" sz="1900" dirty="0"/>
          </a:p>
          <a:p>
            <a:r>
              <a:rPr lang="en-US" altLang="zh-TW" sz="1900" dirty="0"/>
              <a:t>dx2y2</a:t>
            </a:r>
          </a:p>
          <a:p>
            <a:r>
              <a:rPr lang="en-US" altLang="zh-TW" sz="1900" dirty="0" err="1"/>
              <a:t>dxy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968381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CF53C-2BBA-49EA-8E36-067ED5C9E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5482"/>
            <a:ext cx="10515600" cy="1325563"/>
          </a:xfrm>
        </p:spPr>
        <p:txBody>
          <a:bodyPr/>
          <a:lstStyle/>
          <a:p>
            <a:r>
              <a:rPr lang="en-US" dirty="0"/>
              <a:t>L operators: 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1">
                <a:extLst>
                  <a:ext uri="{FF2B5EF4-FFF2-40B4-BE49-F238E27FC236}">
                    <a16:creationId xmlns:a16="http://schemas.microsoft.com/office/drawing/2014/main" id="{B2BEBA50-420D-4AEE-92CC-C3E21BA115C6}"/>
                  </a:ext>
                </a:extLst>
              </p:cNvPr>
              <p:cNvSpPr txBox="1"/>
              <p:nvPr/>
            </p:nvSpPr>
            <p:spPr>
              <a:xfrm>
                <a:off x="0" y="923386"/>
                <a:ext cx="5263044" cy="24198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7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" name="文字方塊 1">
                <a:extLst>
                  <a:ext uri="{FF2B5EF4-FFF2-40B4-BE49-F238E27FC236}">
                    <a16:creationId xmlns:a16="http://schemas.microsoft.com/office/drawing/2014/main" id="{B2BEBA50-420D-4AEE-92CC-C3E21BA11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23386"/>
                <a:ext cx="5263044" cy="24198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2">
                <a:extLst>
                  <a:ext uri="{FF2B5EF4-FFF2-40B4-BE49-F238E27FC236}">
                    <a16:creationId xmlns:a16="http://schemas.microsoft.com/office/drawing/2014/main" id="{20AD3148-69DE-4A5F-97F2-2FC17D06C6C8}"/>
                  </a:ext>
                </a:extLst>
              </p:cNvPr>
              <p:cNvSpPr txBox="1"/>
              <p:nvPr/>
            </p:nvSpPr>
            <p:spPr>
              <a:xfrm>
                <a:off x="5297444" y="908035"/>
                <a:ext cx="418000" cy="310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4" name="文字方塊 2">
                <a:extLst>
                  <a:ext uri="{FF2B5EF4-FFF2-40B4-BE49-F238E27FC236}">
                    <a16:creationId xmlns:a16="http://schemas.microsoft.com/office/drawing/2014/main" id="{20AD3148-69DE-4A5F-97F2-2FC17D06C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444" y="908035"/>
                <a:ext cx="418000" cy="310085"/>
              </a:xfrm>
              <a:prstGeom prst="rect">
                <a:avLst/>
              </a:prstGeom>
              <a:blipFill>
                <a:blip r:embed="rId3"/>
                <a:stretch>
                  <a:fillRect l="-20290" b="-3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3">
                <a:extLst>
                  <a:ext uri="{FF2B5EF4-FFF2-40B4-BE49-F238E27FC236}">
                    <a16:creationId xmlns:a16="http://schemas.microsoft.com/office/drawing/2014/main" id="{4F40E852-4AAD-4144-97FD-07292B8249C7}"/>
                  </a:ext>
                </a:extLst>
              </p:cNvPr>
              <p:cNvSpPr txBox="1"/>
              <p:nvPr/>
            </p:nvSpPr>
            <p:spPr>
              <a:xfrm>
                <a:off x="5297444" y="1238566"/>
                <a:ext cx="528606" cy="3116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𝑥𝑧</m:t>
                              </m:r>
                            </m:e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5" name="文字方塊 3">
                <a:extLst>
                  <a:ext uri="{FF2B5EF4-FFF2-40B4-BE49-F238E27FC236}">
                    <a16:creationId xmlns:a16="http://schemas.microsoft.com/office/drawing/2014/main" id="{4F40E852-4AAD-4144-97FD-07292B824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444" y="1238566"/>
                <a:ext cx="528606" cy="311688"/>
              </a:xfrm>
              <a:prstGeom prst="rect">
                <a:avLst/>
              </a:prstGeom>
              <a:blipFill>
                <a:blip r:embed="rId4"/>
                <a:stretch>
                  <a:fillRect l="-16092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4">
                <a:extLst>
                  <a:ext uri="{FF2B5EF4-FFF2-40B4-BE49-F238E27FC236}">
                    <a16:creationId xmlns:a16="http://schemas.microsoft.com/office/drawing/2014/main" id="{42F6B734-802F-4341-96BA-F02C04021F4D}"/>
                  </a:ext>
                </a:extLst>
              </p:cNvPr>
              <p:cNvSpPr txBox="1"/>
              <p:nvPr/>
            </p:nvSpPr>
            <p:spPr>
              <a:xfrm>
                <a:off x="5297444" y="1570700"/>
                <a:ext cx="536622" cy="3460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</m:e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6" name="文字方塊 4">
                <a:extLst>
                  <a:ext uri="{FF2B5EF4-FFF2-40B4-BE49-F238E27FC236}">
                    <a16:creationId xmlns:a16="http://schemas.microsoft.com/office/drawing/2014/main" id="{42F6B734-802F-4341-96BA-F02C04021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444" y="1570700"/>
                <a:ext cx="536622" cy="346057"/>
              </a:xfrm>
              <a:prstGeom prst="rect">
                <a:avLst/>
              </a:prstGeom>
              <a:blipFill>
                <a:blip r:embed="rId5"/>
                <a:stretch>
                  <a:fillRect l="-15909" r="-1136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5">
                <a:extLst>
                  <a:ext uri="{FF2B5EF4-FFF2-40B4-BE49-F238E27FC236}">
                    <a16:creationId xmlns:a16="http://schemas.microsoft.com/office/drawing/2014/main" id="{E9354C9F-E832-4153-9E55-9A59AE6F88DB}"/>
                  </a:ext>
                </a:extLst>
              </p:cNvPr>
              <p:cNvSpPr txBox="1"/>
              <p:nvPr/>
            </p:nvSpPr>
            <p:spPr>
              <a:xfrm>
                <a:off x="5297444" y="1937203"/>
                <a:ext cx="1046505" cy="351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7" name="文字方塊 5">
                <a:extLst>
                  <a:ext uri="{FF2B5EF4-FFF2-40B4-BE49-F238E27FC236}">
                    <a16:creationId xmlns:a16="http://schemas.microsoft.com/office/drawing/2014/main" id="{E9354C9F-E832-4153-9E55-9A59AE6F8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444" y="1937203"/>
                <a:ext cx="1046505" cy="351443"/>
              </a:xfrm>
              <a:prstGeom prst="rect">
                <a:avLst/>
              </a:prstGeom>
              <a:blipFill>
                <a:blip r:embed="rId6"/>
                <a:stretch>
                  <a:fillRect l="-8140" r="-4651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6">
                <a:extLst>
                  <a:ext uri="{FF2B5EF4-FFF2-40B4-BE49-F238E27FC236}">
                    <a16:creationId xmlns:a16="http://schemas.microsoft.com/office/drawing/2014/main" id="{585772F9-D29B-4310-A69A-7E7B559D553D}"/>
                  </a:ext>
                </a:extLst>
              </p:cNvPr>
              <p:cNvSpPr txBox="1"/>
              <p:nvPr/>
            </p:nvSpPr>
            <p:spPr>
              <a:xfrm>
                <a:off x="5297444" y="2309092"/>
                <a:ext cx="492058" cy="3319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𝑥𝑦𝑧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8" name="文字方塊 6">
                <a:extLst>
                  <a:ext uri="{FF2B5EF4-FFF2-40B4-BE49-F238E27FC236}">
                    <a16:creationId xmlns:a16="http://schemas.microsoft.com/office/drawing/2014/main" id="{585772F9-D29B-4310-A69A-7E7B559D5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444" y="2309092"/>
                <a:ext cx="492058" cy="331950"/>
              </a:xfrm>
              <a:prstGeom prst="rect">
                <a:avLst/>
              </a:prstGeom>
              <a:blipFill>
                <a:blip r:embed="rId7"/>
                <a:stretch>
                  <a:fillRect l="-17284" r="-4938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7">
                <a:extLst>
                  <a:ext uri="{FF2B5EF4-FFF2-40B4-BE49-F238E27FC236}">
                    <a16:creationId xmlns:a16="http://schemas.microsoft.com/office/drawing/2014/main" id="{DB8DD653-6368-45E7-8C8E-299BCA983429}"/>
                  </a:ext>
                </a:extLst>
              </p:cNvPr>
              <p:cNvSpPr txBox="1"/>
              <p:nvPr/>
            </p:nvSpPr>
            <p:spPr>
              <a:xfrm>
                <a:off x="5297444" y="2661488"/>
                <a:ext cx="1167627" cy="351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sSup>
                            <m:sSup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9" name="文字方塊 7">
                <a:extLst>
                  <a:ext uri="{FF2B5EF4-FFF2-40B4-BE49-F238E27FC236}">
                    <a16:creationId xmlns:a16="http://schemas.microsoft.com/office/drawing/2014/main" id="{DB8DD653-6368-45E7-8C8E-299BCA983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444" y="2661488"/>
                <a:ext cx="1167627" cy="351443"/>
              </a:xfrm>
              <a:prstGeom prst="rect">
                <a:avLst/>
              </a:prstGeom>
              <a:blipFill>
                <a:blip r:embed="rId8"/>
                <a:stretch>
                  <a:fillRect l="-6771" r="-4167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8">
                <a:extLst>
                  <a:ext uri="{FF2B5EF4-FFF2-40B4-BE49-F238E27FC236}">
                    <a16:creationId xmlns:a16="http://schemas.microsoft.com/office/drawing/2014/main" id="{083D8732-8133-4E20-948D-F5EAF776F692}"/>
                  </a:ext>
                </a:extLst>
              </p:cNvPr>
              <p:cNvSpPr txBox="1"/>
              <p:nvPr/>
            </p:nvSpPr>
            <p:spPr>
              <a:xfrm>
                <a:off x="5297444" y="3033376"/>
                <a:ext cx="1175194" cy="351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(3</m:t>
                          </m:r>
                          <m:sSup>
                            <m:sSup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10" name="文字方塊 8">
                <a:extLst>
                  <a:ext uri="{FF2B5EF4-FFF2-40B4-BE49-F238E27FC236}">
                    <a16:creationId xmlns:a16="http://schemas.microsoft.com/office/drawing/2014/main" id="{083D8732-8133-4E20-948D-F5EAF776F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444" y="3033376"/>
                <a:ext cx="1175194" cy="351443"/>
              </a:xfrm>
              <a:prstGeom prst="rect">
                <a:avLst/>
              </a:prstGeom>
              <a:blipFill>
                <a:blip r:embed="rId9"/>
                <a:stretch>
                  <a:fillRect l="-6736" r="-4145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">
                <a:extLst>
                  <a:ext uri="{FF2B5EF4-FFF2-40B4-BE49-F238E27FC236}">
                    <a16:creationId xmlns:a16="http://schemas.microsoft.com/office/drawing/2014/main" id="{C50B26A7-836F-4656-BADC-A501B926606F}"/>
                  </a:ext>
                </a:extLst>
              </p:cNvPr>
              <p:cNvSpPr txBox="1"/>
              <p:nvPr/>
            </p:nvSpPr>
            <p:spPr>
              <a:xfrm>
                <a:off x="29499" y="3429000"/>
                <a:ext cx="9657837" cy="3362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7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5/2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5/2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5/2</m:t>
                                    </m:r>
                                  </m:e>
                                </m:rad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5/2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5/2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5/2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3/2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3/2</m:t>
                                    </m:r>
                                  </m:e>
                                </m:rad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5/2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5/2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3/2</m:t>
                                    </m:r>
                                  </m:e>
                                </m:rad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3/2</m:t>
                                    </m:r>
                                  </m:e>
                                </m:rad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3/2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3/2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3/2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3/2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1" name="文字方塊 1">
                <a:extLst>
                  <a:ext uri="{FF2B5EF4-FFF2-40B4-BE49-F238E27FC236}">
                    <a16:creationId xmlns:a16="http://schemas.microsoft.com/office/drawing/2014/main" id="{C50B26A7-836F-4656-BADC-A501B9266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9" y="3429000"/>
                <a:ext cx="9657837" cy="33629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2">
                <a:extLst>
                  <a:ext uri="{FF2B5EF4-FFF2-40B4-BE49-F238E27FC236}">
                    <a16:creationId xmlns:a16="http://schemas.microsoft.com/office/drawing/2014/main" id="{56BEEE6B-8D29-46A4-B61C-3DB1D33DE535}"/>
                  </a:ext>
                </a:extLst>
              </p:cNvPr>
              <p:cNvSpPr txBox="1"/>
              <p:nvPr/>
            </p:nvSpPr>
            <p:spPr>
              <a:xfrm>
                <a:off x="9874363" y="3447653"/>
                <a:ext cx="418000" cy="310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12" name="文字方塊 2">
                <a:extLst>
                  <a:ext uri="{FF2B5EF4-FFF2-40B4-BE49-F238E27FC236}">
                    <a16:creationId xmlns:a16="http://schemas.microsoft.com/office/drawing/2014/main" id="{56BEEE6B-8D29-46A4-B61C-3DB1D33DE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63" y="3447653"/>
                <a:ext cx="418000" cy="310085"/>
              </a:xfrm>
              <a:prstGeom prst="rect">
                <a:avLst/>
              </a:prstGeom>
              <a:blipFill>
                <a:blip r:embed="rId11"/>
                <a:stretch>
                  <a:fillRect l="-22059" r="-1471"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3">
                <a:extLst>
                  <a:ext uri="{FF2B5EF4-FFF2-40B4-BE49-F238E27FC236}">
                    <a16:creationId xmlns:a16="http://schemas.microsoft.com/office/drawing/2014/main" id="{01AF565D-C7E7-4DDE-A562-00987E907E12}"/>
                  </a:ext>
                </a:extLst>
              </p:cNvPr>
              <p:cNvSpPr txBox="1"/>
              <p:nvPr/>
            </p:nvSpPr>
            <p:spPr>
              <a:xfrm>
                <a:off x="9874363" y="3914197"/>
                <a:ext cx="528606" cy="3116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𝑥𝑧</m:t>
                              </m:r>
                            </m:e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13" name="文字方塊 3">
                <a:extLst>
                  <a:ext uri="{FF2B5EF4-FFF2-40B4-BE49-F238E27FC236}">
                    <a16:creationId xmlns:a16="http://schemas.microsoft.com/office/drawing/2014/main" id="{01AF565D-C7E7-4DDE-A562-00987E907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63" y="3914197"/>
                <a:ext cx="528606" cy="311688"/>
              </a:xfrm>
              <a:prstGeom prst="rect">
                <a:avLst/>
              </a:prstGeom>
              <a:blipFill>
                <a:blip r:embed="rId12"/>
                <a:stretch>
                  <a:fillRect l="-17241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4">
                <a:extLst>
                  <a:ext uri="{FF2B5EF4-FFF2-40B4-BE49-F238E27FC236}">
                    <a16:creationId xmlns:a16="http://schemas.microsoft.com/office/drawing/2014/main" id="{38B13C08-020B-4818-9F20-C14EE00691BE}"/>
                  </a:ext>
                </a:extLst>
              </p:cNvPr>
              <p:cNvSpPr txBox="1"/>
              <p:nvPr/>
            </p:nvSpPr>
            <p:spPr>
              <a:xfrm>
                <a:off x="9874363" y="4382344"/>
                <a:ext cx="536622" cy="3460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</m:e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14" name="文字方塊 4">
                <a:extLst>
                  <a:ext uri="{FF2B5EF4-FFF2-40B4-BE49-F238E27FC236}">
                    <a16:creationId xmlns:a16="http://schemas.microsoft.com/office/drawing/2014/main" id="{38B13C08-020B-4818-9F20-C14EE0069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63" y="4382344"/>
                <a:ext cx="536622" cy="346057"/>
              </a:xfrm>
              <a:prstGeom prst="rect">
                <a:avLst/>
              </a:prstGeom>
              <a:blipFill>
                <a:blip r:embed="rId13"/>
                <a:stretch>
                  <a:fillRect l="-17045" r="-1136" b="-19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5">
                <a:extLst>
                  <a:ext uri="{FF2B5EF4-FFF2-40B4-BE49-F238E27FC236}">
                    <a16:creationId xmlns:a16="http://schemas.microsoft.com/office/drawing/2014/main" id="{3F96EF9A-B36A-450B-AD2C-B001CEE286E2}"/>
                  </a:ext>
                </a:extLst>
              </p:cNvPr>
              <p:cNvSpPr txBox="1"/>
              <p:nvPr/>
            </p:nvSpPr>
            <p:spPr>
              <a:xfrm>
                <a:off x="9874363" y="4884860"/>
                <a:ext cx="1046505" cy="351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15" name="文字方塊 5">
                <a:extLst>
                  <a:ext uri="{FF2B5EF4-FFF2-40B4-BE49-F238E27FC236}">
                    <a16:creationId xmlns:a16="http://schemas.microsoft.com/office/drawing/2014/main" id="{3F96EF9A-B36A-450B-AD2C-B001CEE28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63" y="4884860"/>
                <a:ext cx="1046505" cy="351443"/>
              </a:xfrm>
              <a:prstGeom prst="rect">
                <a:avLst/>
              </a:prstGeom>
              <a:blipFill>
                <a:blip r:embed="rId14"/>
                <a:stretch>
                  <a:fillRect l="-8772" r="-5263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6">
                <a:extLst>
                  <a:ext uri="{FF2B5EF4-FFF2-40B4-BE49-F238E27FC236}">
                    <a16:creationId xmlns:a16="http://schemas.microsoft.com/office/drawing/2014/main" id="{340E3DF8-0AD7-4C0A-A028-C2CD338F16F2}"/>
                  </a:ext>
                </a:extLst>
              </p:cNvPr>
              <p:cNvSpPr txBox="1"/>
              <p:nvPr/>
            </p:nvSpPr>
            <p:spPr>
              <a:xfrm>
                <a:off x="9874363" y="5392762"/>
                <a:ext cx="492058" cy="3319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𝑥𝑦𝑧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16" name="文字方塊 6">
                <a:extLst>
                  <a:ext uri="{FF2B5EF4-FFF2-40B4-BE49-F238E27FC236}">
                    <a16:creationId xmlns:a16="http://schemas.microsoft.com/office/drawing/2014/main" id="{340E3DF8-0AD7-4C0A-A028-C2CD338F1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63" y="5392762"/>
                <a:ext cx="492058" cy="331950"/>
              </a:xfrm>
              <a:prstGeom prst="rect">
                <a:avLst/>
              </a:prstGeom>
              <a:blipFill>
                <a:blip r:embed="rId15"/>
                <a:stretch>
                  <a:fillRect l="-18519" r="-4938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7">
                <a:extLst>
                  <a:ext uri="{FF2B5EF4-FFF2-40B4-BE49-F238E27FC236}">
                    <a16:creationId xmlns:a16="http://schemas.microsoft.com/office/drawing/2014/main" id="{3B45C13E-019D-4031-BB75-BF9AF787B39A}"/>
                  </a:ext>
                </a:extLst>
              </p:cNvPr>
              <p:cNvSpPr txBox="1"/>
              <p:nvPr/>
            </p:nvSpPr>
            <p:spPr>
              <a:xfrm>
                <a:off x="9874363" y="5881171"/>
                <a:ext cx="1167627" cy="351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sSup>
                            <m:sSup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17" name="文字方塊 7">
                <a:extLst>
                  <a:ext uri="{FF2B5EF4-FFF2-40B4-BE49-F238E27FC236}">
                    <a16:creationId xmlns:a16="http://schemas.microsoft.com/office/drawing/2014/main" id="{3B45C13E-019D-4031-BB75-BF9AF787B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63" y="5881171"/>
                <a:ext cx="1167627" cy="351443"/>
              </a:xfrm>
              <a:prstGeom prst="rect">
                <a:avLst/>
              </a:prstGeom>
              <a:blipFill>
                <a:blip r:embed="rId16"/>
                <a:stretch>
                  <a:fillRect l="-7330" r="-4712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8">
                <a:extLst>
                  <a:ext uri="{FF2B5EF4-FFF2-40B4-BE49-F238E27FC236}">
                    <a16:creationId xmlns:a16="http://schemas.microsoft.com/office/drawing/2014/main" id="{C98DBEC7-02F9-4FBB-AFB1-09826A609797}"/>
                  </a:ext>
                </a:extLst>
              </p:cNvPr>
              <p:cNvSpPr txBox="1"/>
              <p:nvPr/>
            </p:nvSpPr>
            <p:spPr>
              <a:xfrm>
                <a:off x="9874363" y="6389072"/>
                <a:ext cx="1175194" cy="351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(3</m:t>
                          </m:r>
                          <m:sSup>
                            <m:sSup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18" name="文字方塊 8">
                <a:extLst>
                  <a:ext uri="{FF2B5EF4-FFF2-40B4-BE49-F238E27FC236}">
                    <a16:creationId xmlns:a16="http://schemas.microsoft.com/office/drawing/2014/main" id="{C98DBEC7-02F9-4FBB-AFB1-09826A609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63" y="6389072"/>
                <a:ext cx="1175194" cy="351443"/>
              </a:xfrm>
              <a:prstGeom prst="rect">
                <a:avLst/>
              </a:prstGeom>
              <a:blipFill>
                <a:blip r:embed="rId17"/>
                <a:stretch>
                  <a:fillRect l="-7254" r="-4145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2165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B80869-A3C4-4F20-A4EC-63F6BFFF4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34AC8-F575-40DA-A5D2-B66095FB91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06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FC7268-EEBE-422D-985C-C4A0EB32B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3301"/>
            <a:ext cx="10515600" cy="1325563"/>
          </a:xfrm>
        </p:spPr>
        <p:txBody>
          <a:bodyPr/>
          <a:lstStyle/>
          <a:p>
            <a:r>
              <a:rPr lang="en-US" altLang="zh-TW" dirty="0"/>
              <a:t>Angular momentum operation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6A6B8CC-0ADB-40E3-A5B1-2CCF4988A3C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83" y="760359"/>
            <a:ext cx="2992761" cy="1281524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4137A15C-A0FD-44FF-A706-CB7F656C7B7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92" y="2225999"/>
            <a:ext cx="6558471" cy="633905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2B82959C-7FF2-453E-AC3C-BF4CC37743B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92" y="3012065"/>
            <a:ext cx="7693715" cy="758857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360ACDC5-4914-4A85-ACEA-4984C42D265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71" y="3923083"/>
            <a:ext cx="7701336" cy="7588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3905123" y="828873"/>
                <a:ext cx="16094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123" y="828873"/>
                <a:ext cx="1609479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877179" y="795210"/>
                <a:ext cx="1341778" cy="4982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179" y="795210"/>
                <a:ext cx="1341778" cy="49821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2276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EEAC8C54-C1EF-4DE5-A14B-72E74414E7D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1" y="275998"/>
            <a:ext cx="9203815" cy="649143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DFDB01E7-52E0-495B-8C18-E9161411949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1" y="1240106"/>
            <a:ext cx="10052571" cy="649143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E3EEFDB9-1CBA-4FB4-B480-D617953E097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1" y="2066230"/>
            <a:ext cx="10104379" cy="649143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6E55CA15-09C0-44BC-8399-5483FA6E02F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2" y="3026469"/>
            <a:ext cx="10846488" cy="649143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E44A2C02-0C6B-46EE-B886-4CA2864FBD5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36" y="3986708"/>
            <a:ext cx="11008001" cy="1366857"/>
          </a:xfrm>
          <a:prstGeom prst="rect">
            <a:avLst/>
          </a:prstGeom>
        </p:spPr>
      </p:pic>
      <p:pic>
        <p:nvPicPr>
          <p:cNvPr id="50" name="圖片 49">
            <a:extLst>
              <a:ext uri="{FF2B5EF4-FFF2-40B4-BE49-F238E27FC236}">
                <a16:creationId xmlns:a16="http://schemas.microsoft.com/office/drawing/2014/main" id="{8441E854-C435-484A-A619-E8E64A43FEA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36" y="5448499"/>
            <a:ext cx="10974480" cy="136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347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B8B8F156-FF3A-46B7-962E-EB7F3479A88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267047" cy="102704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A7E419EF-197A-4FB3-A6BC-57CDD339BB1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4787"/>
            <a:ext cx="10884572" cy="1027048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49B0F732-ECFF-44FA-890F-4A6C8A02382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15" y="2936083"/>
            <a:ext cx="3910090" cy="2579815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DA5C9DFC-915F-447F-BB84-983F334DAF0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197" y="2913227"/>
            <a:ext cx="4633898" cy="260267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B9D91E8-8CCA-4B9A-A9A8-5CCF6B8959BA}"/>
              </a:ext>
            </a:extLst>
          </p:cNvPr>
          <p:cNvSpPr/>
          <p:nvPr/>
        </p:nvSpPr>
        <p:spPr>
          <a:xfrm>
            <a:off x="4249905" y="2843243"/>
            <a:ext cx="776175" cy="27238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900" dirty="0"/>
              <a:t>s</a:t>
            </a:r>
          </a:p>
          <a:p>
            <a:r>
              <a:rPr lang="en-US" altLang="zh-TW" sz="1900" dirty="0" err="1"/>
              <a:t>pz</a:t>
            </a:r>
            <a:endParaRPr lang="en-US" altLang="zh-TW" sz="1900" dirty="0"/>
          </a:p>
          <a:p>
            <a:r>
              <a:rPr lang="en-US" altLang="zh-TW" sz="1900" dirty="0"/>
              <a:t>px</a:t>
            </a:r>
          </a:p>
          <a:p>
            <a:r>
              <a:rPr lang="en-US" altLang="zh-TW" sz="1900" dirty="0" err="1"/>
              <a:t>py</a:t>
            </a:r>
            <a:endParaRPr lang="en-US" altLang="zh-TW" sz="1900" dirty="0"/>
          </a:p>
          <a:p>
            <a:r>
              <a:rPr lang="en-US" altLang="zh-TW" sz="1900" dirty="0"/>
              <a:t>dz2</a:t>
            </a:r>
          </a:p>
          <a:p>
            <a:r>
              <a:rPr lang="en-US" altLang="zh-TW" sz="1900" dirty="0" err="1"/>
              <a:t>dxz</a:t>
            </a:r>
            <a:endParaRPr lang="en-US" altLang="zh-TW" sz="1900" dirty="0"/>
          </a:p>
          <a:p>
            <a:r>
              <a:rPr lang="en-US" altLang="zh-TW" sz="1900" dirty="0" err="1"/>
              <a:t>dyz</a:t>
            </a:r>
            <a:endParaRPr lang="en-US" altLang="zh-TW" sz="1900" dirty="0"/>
          </a:p>
          <a:p>
            <a:r>
              <a:rPr lang="en-US" altLang="zh-TW" sz="1900" dirty="0"/>
              <a:t>dx2y2</a:t>
            </a:r>
          </a:p>
          <a:p>
            <a:r>
              <a:rPr lang="en-US" altLang="zh-TW" sz="1900" dirty="0" err="1"/>
              <a:t>dxy</a:t>
            </a:r>
            <a:endParaRPr lang="en-US" sz="19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73AADB-6698-41B7-97C5-AFBC75489915}"/>
              </a:ext>
            </a:extLst>
          </p:cNvPr>
          <p:cNvSpPr/>
          <p:nvPr/>
        </p:nvSpPr>
        <p:spPr>
          <a:xfrm>
            <a:off x="9875095" y="2864078"/>
            <a:ext cx="776175" cy="27238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900" dirty="0"/>
              <a:t>s</a:t>
            </a:r>
          </a:p>
          <a:p>
            <a:r>
              <a:rPr lang="en-US" altLang="zh-TW" sz="1900" dirty="0" err="1"/>
              <a:t>pz</a:t>
            </a:r>
            <a:endParaRPr lang="en-US" altLang="zh-TW" sz="1900" dirty="0"/>
          </a:p>
          <a:p>
            <a:r>
              <a:rPr lang="en-US" altLang="zh-TW" sz="1900" dirty="0"/>
              <a:t>px</a:t>
            </a:r>
          </a:p>
          <a:p>
            <a:r>
              <a:rPr lang="en-US" altLang="zh-TW" sz="1900" dirty="0" err="1"/>
              <a:t>py</a:t>
            </a:r>
            <a:endParaRPr lang="en-US" altLang="zh-TW" sz="1900" dirty="0"/>
          </a:p>
          <a:p>
            <a:r>
              <a:rPr lang="en-US" altLang="zh-TW" sz="1900" dirty="0"/>
              <a:t>dz2</a:t>
            </a:r>
          </a:p>
          <a:p>
            <a:r>
              <a:rPr lang="en-US" altLang="zh-TW" sz="1900" dirty="0" err="1"/>
              <a:t>dxz</a:t>
            </a:r>
            <a:endParaRPr lang="en-US" altLang="zh-TW" sz="1900" dirty="0"/>
          </a:p>
          <a:p>
            <a:r>
              <a:rPr lang="en-US" altLang="zh-TW" sz="1900" dirty="0" err="1"/>
              <a:t>dyz</a:t>
            </a:r>
            <a:endParaRPr lang="en-US" altLang="zh-TW" sz="1900" dirty="0"/>
          </a:p>
          <a:p>
            <a:r>
              <a:rPr lang="en-US" altLang="zh-TW" sz="1900" dirty="0"/>
              <a:t>dx2y2</a:t>
            </a:r>
          </a:p>
          <a:p>
            <a:r>
              <a:rPr lang="en-US" altLang="zh-TW" sz="1900" dirty="0" err="1"/>
              <a:t>dxy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4053802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0" y="161921"/>
                <a:ext cx="1787925" cy="5262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sub>
                      </m:sSub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1921"/>
                <a:ext cx="1787925" cy="5262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0" y="919005"/>
                <a:ext cx="12192000" cy="20690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𝑥𝑧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𝑖</m:t>
                      </m:r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𝜕𝜙</m:t>
                          </m:r>
                        </m:den>
                      </m:f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e>
                          </m:rad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4</m:t>
                          </m:r>
                          <m:rad>
                            <m:radPr>
                              <m:degHide m:val="on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5</m:t>
                          </m:r>
                          <m:func>
                            <m:func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func>
                        <m:func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8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8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e>
                          </m:rad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4</m:t>
                          </m:r>
                          <m:rad>
                            <m:radPr>
                              <m:degHide m:val="on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5</m:t>
                          </m:r>
                          <m:func>
                            <m:func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func>
                        <m:func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8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80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19005"/>
                <a:ext cx="12192000" cy="20690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0" y="2988033"/>
                <a:ext cx="12192000" cy="15485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𝑖</m:t>
                      </m:r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𝜕𝜙</m:t>
                          </m:r>
                        </m:den>
                      </m:f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105</m:t>
                              </m:r>
                            </m:e>
                          </m:rad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4</m:t>
                          </m:r>
                          <m:rad>
                            <m:radPr>
                              <m:degHide m:val="on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8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8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105</m:t>
                              </m:r>
                            </m:e>
                          </m:rad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4</m:t>
                          </m:r>
                          <m:rad>
                            <m:radPr>
                              <m:degHide m:val="on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8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80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𝑥𝑦𝑧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988033"/>
                <a:ext cx="12192000" cy="15485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0" y="4536598"/>
                <a:ext cx="12192000" cy="20750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−3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𝑖</m:t>
                      </m:r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𝜕𝜙</m:t>
                          </m:r>
                        </m:den>
                      </m:f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35</m:t>
                              </m:r>
                            </m:e>
                          </m:rad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4</m:t>
                          </m:r>
                          <m:rad>
                            <m:radPr>
                              <m:degHide m:val="on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fName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−3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func>
                        <m:func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8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35</m:t>
                              </m:r>
                            </m:e>
                          </m:rad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4</m:t>
                          </m:r>
                          <m:rad>
                            <m:radPr>
                              <m:degHide m:val="on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fName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func>
                        <m:func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8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(3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36598"/>
                <a:ext cx="12192000" cy="20750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75107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83.4646"/>
  <p:tag name="ORIGINALWIDTH" val="241.4698"/>
  <p:tag name="OUTPUTDPI" val="1200"/>
  <p:tag name="LATEXADDIN" val="\documentclass[amsmath,amssymb]{revtex4}&#10;\pagestyle{empty}&#10;\begin{document}&#10;&#10;\begin{align*}&#10;\frac{1}{\sqrt{4\pi}}&#10;\end{align*}&#10;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c:\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69.591"/>
  <p:tag name="ORIGINALWIDTH" val="1924.26"/>
  <p:tag name="OUTPUTDPI" val="1200"/>
  <p:tag name="LATEXADDIN" val="\documentclass[amsmath,amssymb]{revtex4}&#10;\pagestyle{empty}&#10;\begin{document}&#10;&#10;\begin{align*}&#10;L_z=\begin{bmatrix}&#10;0\\&#10;&amp;0&amp;0&amp;0\\&#10;&amp;0&amp;0&amp;-i\\&#10;&amp;0&amp;i&amp;0\\&#10;&amp;&amp;&amp;&amp;0&amp;0&amp;0&amp;0&amp;0\\&#10;&amp;&amp;&amp;&amp;0&amp;0&amp;-i&amp;0&amp;0\\&#10;&amp;&amp;&amp;&amp;0&amp;i&amp;0&amp;0&amp;0\\&#10;&amp;&amp;&amp;&amp;0&amp;0&amp;0&amp;0&amp;-2i\\&#10;&amp;&amp;&amp;&amp;0&amp;0&amp;0&amp;2i&amp;0&#10;\end{bmatrix}&#10;\end{align*}&#10;&#10;&#10;\end{document}"/>
  <p:tag name="IGUANATEXSIZE" val="20"/>
  <p:tag name="IGUANATEXCURSOR" val="206"/>
  <p:tag name="TRANSPARENCY" val="True"/>
  <p:tag name="FILENAME" val=""/>
  <p:tag name="INPUTTYPE" val="0"/>
  <p:tag name="LATEXENGINEID" val="0"/>
  <p:tag name="TEMPFOLDER" val="c:\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80.84"/>
  <p:tag name="ORIGINALWIDTH" val="2280.465"/>
  <p:tag name="OUTPUTDPI" val="1200"/>
  <p:tag name="LATEXADDIN" val="\documentclass[amsmath,amssymb]{revtex4}&#10;\pagestyle{empty}&#10;\begin{document}&#10;&#10;\begin{align*}&#10;L_+=\begin{bmatrix}&#10;0\\&#10;&amp;0&amp;1&amp;i\\&#10;&amp;-1&amp;0&amp;0\\&#10;&amp;-i&amp;0&amp;0\\&#10;&amp;&amp;&amp;&amp;0       &amp;\sqrt3&amp;i\sqrt3&amp;0&amp;0\\&#10;&amp;&amp;&amp;&amp;-\sqrt3 &amp;0     &amp;0      &amp;1&amp;i\\&#10;&amp;&amp;&amp;&amp;-i\sqrt3&amp;0     &amp;0      &amp;-i&amp;1\\&#10;&amp;&amp;&amp;&amp;0       &amp;-1    &amp;i      &amp;0&amp;0\\&#10;&amp;&amp;&amp;&amp;0       &amp;-i    &amp;-1     &amp;0&amp;0&#10;\end{bmatrix}&#10;\end{align*}&#10;&#10;&#10;\end{document}"/>
  <p:tag name="IGUANATEXSIZE" val="20"/>
  <p:tag name="IGUANATEXCURSOR" val="209"/>
  <p:tag name="TRANSPARENCY" val="True"/>
  <p:tag name="FILENAME" val=""/>
  <p:tag name="INPUTTYPE" val="0"/>
  <p:tag name="LATEXENGINEID" val="0"/>
  <p:tag name="TEMPFOLDER" val="c:\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30.6712"/>
  <p:tag name="ORIGINALWIDTH" val="1472.816"/>
  <p:tag name="OUTPUTDPI" val="1200"/>
  <p:tag name="LATEXADDIN" val="\documentclass[amsmath,amssymb]{revtex4}&#10;\pagestyle{empty}&#10;\begin{document}&#10;&#10;\begin{align*}&#10;&amp;L_+=e^{i\phi}\left(\frac{\partial}{\partial\theta}+i\cot\theta\frac{\partial}{\partial\phi}\right)\\&#10;&amp;L_z=-i\frac{\partial}{\partial\phi}&#10;\end{align*}&#10;&#10;&#10;\end{document}"/>
  <p:tag name="IGUANATEXSIZE" val="20"/>
  <p:tag name="IGUANATEXCURSOR" val="229"/>
  <p:tag name="TRANSPARENCY" val="True"/>
  <p:tag name="FILENAME" val=""/>
  <p:tag name="INPUTTYPE" val="0"/>
  <p:tag name="LATEXENGINEID" val="0"/>
  <p:tag name="TEMPFOLDER" val="c:\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11.961"/>
  <p:tag name="ORIGINALWIDTH" val="3227.596"/>
  <p:tag name="OUTPUTDPI" val="1200"/>
  <p:tag name="LATEXADDIN" val="\documentclass[amsmath,amssymb]{revtex4}&#10;\pagestyle{empty}&#10;\begin{document}&#10;&#10;\begin{align*}&#10;L_zp_x=\sqrt{\frac{3}{4\pi}}\sin\theta\times-i\frac{\partial}{\partial\phi}\cos\phi&#10;=\sqrt{\frac{3}{4\pi}}\sin\theta\times i\sin\phi=ip_y&#10;\end{align*}&#10;&#10;&#10;\end{document}"/>
  <p:tag name="IGUANATEXSIZE" val="20"/>
  <p:tag name="IGUANATEXCURSOR" val="228"/>
  <p:tag name="TRANSPARENCY" val="True"/>
  <p:tag name="FILENAME" val=""/>
  <p:tag name="INPUTTYPE" val="0"/>
  <p:tag name="LATEXENGINEID" val="0"/>
  <p:tag name="TEMPFOLDER" val="c:\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3.4533"/>
  <p:tag name="ORIGINALWIDTH" val="3786.277"/>
  <p:tag name="OUTPUTDPI" val="1200"/>
  <p:tag name="LATEXADDIN" val="\documentclass[amsmath,amssymb]{revtex4}&#10;\pagestyle{empty}&#10;\begin{document}&#10;&#10;\begin{align*}&#10;L_zd_{xz}=-i\frac{\partial}{\partial\phi}\left(\sqrt{\frac{15}{4\pi}}\sin\theta\cos\theta\cos\phi\right)&#10;=i\sqrt{\frac{15}{4\pi}}\sin\theta\cos\theta\sin\phi=id_{yz}&#10;\end{align*}&#10;&#10;&#10;\end{document}"/>
  <p:tag name="IGUANATEXSIZE" val="20"/>
  <p:tag name="IGUANATEXCURSOR" val="256"/>
  <p:tag name="TRANSPARENCY" val="True"/>
  <p:tag name="FILENAME" val=""/>
  <p:tag name="INPUTTYPE" val="0"/>
  <p:tag name="LATEXENGINEID" val="0"/>
  <p:tag name="TEMPFOLDER" val="c:\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3.4533"/>
  <p:tag name="ORIGINALWIDTH" val="3790.026"/>
  <p:tag name="OUTPUTDPI" val="1200"/>
  <p:tag name="LATEXADDIN" val="\documentclass[amsmath,amssymb]{revtex4}&#10;\pagestyle{empty}&#10;\begin{document}&#10;&#10;\begin{align*}&#10;L_zd_{x^2-y^2}=-i\frac{\partial}{\partial\phi}\left(\sqrt{\frac{15}{4\pi}}\sin^2\theta\cos2\phi\right)&#10;=2i\sqrt{\frac{15}{4\pi}}\sin^2\theta\sin2\phi=2id_{xy}&#10;\end{align*}&#10;&#10;&#10;\end{document}"/>
  <p:tag name="IGUANATEXSIZE" val="20"/>
  <p:tag name="IGUANATEXCURSOR" val="249"/>
  <p:tag name="TRANSPARENCY" val="True"/>
  <p:tag name="FILENAME" val=""/>
  <p:tag name="INPUTTYPE" val="0"/>
  <p:tag name="LATEXENGINEID" val="0"/>
  <p:tag name="TEMPFOLDER" val="c:\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19.4601"/>
  <p:tag name="ORIGINALWIDTH" val="4529.434"/>
  <p:tag name="OUTPUTDPI" val="1200"/>
  <p:tag name="LATEXADDIN" val="\documentclass[amsmath,amssymb]{revtex4}&#10;\pagestyle{empty}&#10;\begin{document}&#10;&#10;\begin{align*}&#10;L_+p_z=e^{i\phi}\left(\frac{\partial}{\partial\theta}+i\cot\theta\frac{\partial}{\partial\phi}\right)\sqrt{\frac{3}{4\pi}}\cos\theta&#10;=-\sqrt{\frac{3}{4\pi}}(\cos\phi+i\sin\phi)\sin\theta&#10;=-p_x-ip_y&#10;\end{align*}&#10;&#10;&#10;\end{document}"/>
  <p:tag name="IGUANATEXSIZE" val="20"/>
  <p:tag name="IGUANATEXCURSOR" val="289"/>
  <p:tag name="TRANSPARENCY" val="True"/>
  <p:tag name="FILENAME" val=""/>
  <p:tag name="INPUTTYPE" val="0"/>
  <p:tag name="LATEXENGINEID" val="0"/>
  <p:tag name="TEMPFOLDER" val="c:\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19.4601"/>
  <p:tag name="ORIGINALWIDTH" val="4947.132"/>
  <p:tag name="OUTPUTDPI" val="1200"/>
  <p:tag name="LATEXADDIN" val="\documentclass[amsmath,amssymb]{revtex4}&#10;\pagestyle{empty}&#10;\begin{document}&#10;&#10;\begin{align*}&#10;L_+p_x=e^{i\phi}\left(\frac{\partial}{\partial\theta}+i\cot\theta\frac{\partial}{\partial\phi}\right)\sqrt{\frac{3}{4\pi}}\sin\theta\cos\phi&#10;=\sqrt{\frac{3}{4\pi}}\left(e^{i\phi}\cos\theta\cos\phi-ie^{i\phi}\cos\theta\sin\phi\right)=p_z&#10;\end{align*}&#10;&#10;&#10;\end{document}"/>
  <p:tag name="IGUANATEXSIZE" val="20"/>
  <p:tag name="IGUANATEXCURSOR" val="328"/>
  <p:tag name="TRANSPARENCY" val="True"/>
  <p:tag name="FILENAME" val=""/>
  <p:tag name="INPUTTYPE" val="0"/>
  <p:tag name="LATEXENGINEID" val="0"/>
  <p:tag name="TEMPFOLDER" val="c:\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19.4601"/>
  <p:tag name="ORIGINALWIDTH" val="4972.628"/>
  <p:tag name="OUTPUTDPI" val="1200"/>
  <p:tag name="LATEXADDIN" val="\documentclass[amsmath,amssymb]{revtex4}&#10;\pagestyle{empty}&#10;\begin{document}&#10;&#10;\begin{align*}&#10;L_+p_y=e^{i\phi}\left(\frac{\partial}{\partial\theta}+i\cot\theta\frac{\partial}{\partial\phi}\right)\sqrt{\frac{3}{4\pi}}\sin\theta\sin\phi&#10;=\sqrt{\frac{3}{4\pi}}\left(e^{i\phi}\cos\theta\sin\phi+ie^{i\phi}\cos\theta\cos\phi\right)=ip_z&#10;\end{align*}&#10;&#10;&#10;\end{document}"/>
  <p:tag name="IGUANATEXSIZE" val="20"/>
  <p:tag name="IGUANATEXCURSOR" val="326"/>
  <p:tag name="TRANSPARENCY" val="True"/>
  <p:tag name="FILENAME" val=""/>
  <p:tag name="INPUTTYPE" val="0"/>
  <p:tag name="LATEXENGINEID" val="0"/>
  <p:tag name="TEMPFOLDER" val="c:\te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19.4601"/>
  <p:tag name="ORIGINALWIDTH" val="5337.833"/>
  <p:tag name="OUTPUTDPI" val="1200"/>
  <p:tag name="LATEXADDIN" val="\documentclass[amsmath,amssymb]{revtex4}&#10;\pagestyle{empty}&#10;\begin{document}&#10;&#10;\begin{align*}&#10;L_+d_{z^2}=e^{i\phi}\left(\frac{\partial}{\partial\theta}+i\cot\theta\frac{\partial}{\partial\phi}\right)\sqrt{\frac{5}{16\pi}}(3\cos^2\theta-1)&#10;=\sqrt{\frac{5}{16\pi}}e^{i\phi}(-6\sin\theta\cos\theta)&#10;=-\sqrt3 d_{xz}-i\sqrt3d_{yz}&#10;\end{align*}&#10;&#10;&#10;\end{document}"/>
  <p:tag name="IGUANATEXSIZE" val="20"/>
  <p:tag name="IGUANATEXCURSOR" val="322"/>
  <p:tag name="TRANSPARENCY" val="True"/>
  <p:tag name="FILENAME" val=""/>
  <p:tag name="INPUTTYPE" val="0"/>
  <p:tag name="LATEXENGINEID" val="0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9.2126"/>
  <p:tag name="ORIGINALWIDTH" val="815.1481"/>
  <p:tag name="OUTPUTDPI" val="1200"/>
  <p:tag name="LATEXADDIN" val="\documentclass[amsmath,amssymb]{revtex4}&#10;\pagestyle{empty}&#10;\begin{document}&#10;&#10;\begin{align*}&#10;\sqrt{\frac{3}{4\pi}}\sin\theta\cos\phi&#10;\end{align*}&#10;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c:\temp\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72.6659"/>
  <p:tag name="ORIGINALWIDTH" val="5417.323"/>
  <p:tag name="OUTPUTDPI" val="1200"/>
  <p:tag name="LATEXADDIN" val="\documentclass[amsmath,amssymb]{revtex4}&#10;\pagestyle{empty}&#10;\begin{document}&#10;&#10;\begin{align*}&#10;&amp;L_+d_{xz}=e^{i\phi}\left(\frac{\partial}{\partial\theta}+i\cot\theta\frac{\partial}{\partial\phi}\right)\sqrt{\frac{15}{4\pi}}\sin\theta\cos\theta\cos\phi&#10;=\sqrt{\frac{15}{4\pi}}e^{i\phi}((\cos^2\theta-\sin^2\theta)\cos\phi-i\cos^2\theta\sin\phi)\\&#10;&amp;=\sqrt{\frac{15}{4\pi}}(\cos^2\theta-\sin^2\theta\cos^2\phi-i\sin^2\theta\sin\phi\cos\phi)&#10;=\sqrt3d_{z^2}-d_{x^2-y^2}-id_{xy}&#10;\end{align*}&#10;&#10;&#10;\end{document}"/>
  <p:tag name="IGUANATEXSIZE" val="20"/>
  <p:tag name="IGUANATEXCURSOR" val="307"/>
  <p:tag name="TRANSPARENCY" val="True"/>
  <p:tag name="FILENAME" val=""/>
  <p:tag name="INPUTTYPE" val="0"/>
  <p:tag name="LATEXENGINEID" val="0"/>
  <p:tag name="TEMPFOLDER" val="c:\te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72.6659"/>
  <p:tag name="ORIGINALWIDTH" val="5400.825"/>
  <p:tag name="OUTPUTDPI" val="1200"/>
  <p:tag name="LATEXADDIN" val="\documentclass[amsmath,amssymb]{revtex4}&#10;\pagestyle{empty}&#10;\begin{document}&#10;&#10;\begin{align*}&#10;&amp;L_+d_{yz}=e^{i\phi}\left(\frac{\partial}{\partial\theta}+i\cot\theta\frac{\partial}{\partial\phi}\right)\sqrt{\frac{15}{4\pi}}\sin\theta\cos\theta\sin\phi&#10;=\sqrt{\frac{15}{4\pi}}e^{i\phi}((\cos^2\theta-\sin^2\theta)\sin\phi+i\cos^2\theta\cos\phi)\\&#10;&amp;=\sqrt{\frac{15}{4\pi}}(i\cos^2\theta-\sin^2\theta\sin\phi\cos\phi-i\sin^2\theta\sin^2\phi)&#10;=i\sqrt3d_{z^2}+id_{x^2-y^2}-d_{xy}&#10;\end{align*}&#10;&#10;&#10;\end{document}"/>
  <p:tag name="IGUANATEXSIZE" val="20"/>
  <p:tag name="IGUANATEXCURSOR" val="100"/>
  <p:tag name="TRANSPARENCY" val="True"/>
  <p:tag name="FILENAME" val=""/>
  <p:tag name="INPUTTYPE" val="0"/>
  <p:tag name="LATEXENGINEID" val="0"/>
  <p:tag name="TEMPFOLDER" val="c:\te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05.4369"/>
  <p:tag name="ORIGINALWIDTH" val="5544.807"/>
  <p:tag name="OUTPUTDPI" val="1200"/>
  <p:tag name="LATEXADDIN" val="\documentclass[amsmath,amssymb]{revtex4}&#10;\pagestyle{empty}&#10;\begin{document}&#10;&#10;\begin{align*}&#10;&amp;L_+d_{x^2-y^2}=e^{i\phi}\left(\frac{\partial}{\partial\theta}+i\cot\theta\frac{\partial}{\partial\phi}\right)\sqrt{\frac{15}{16\pi}}\sin^2\theta\cos2\phi&#10;=\sqrt{\frac{15}{4\pi}}e^{i\phi}(\sin\theta\cos\theta\cos2\phi-i\cot\theta\sin^2\theta\sin2\phi)\\&#10;&amp;=d_{xz}-id_{yz}&#10;\end{align*}&#10;&#10;&#10;\end{document}"/>
  <p:tag name="IGUANATEXSIZE" val="20"/>
  <p:tag name="IGUANATEXCURSOR" val="347"/>
  <p:tag name="TRANSPARENCY" val="True"/>
  <p:tag name="FILENAME" val=""/>
  <p:tag name="INPUTTYPE" val="0"/>
  <p:tag name="LATEXENGINEID" val="0"/>
  <p:tag name="TEMPFOLDER" val="c:\temp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05.4369"/>
  <p:tag name="ORIGINALWIDTH" val="5356.58"/>
  <p:tag name="OUTPUTDPI" val="1200"/>
  <p:tag name="LATEXADDIN" val="\documentclass[amsmath,amssymb]{revtex4}&#10;\pagestyle{empty}&#10;\begin{document}&#10;&#10;\begin{align*}&#10;&amp;L_+d_{xy}=e^{i\phi}\left(\frac{\partial}{\partial\theta}+i\cot\theta\frac{\partial}{\partial\phi}\right)\sqrt{\frac{15}{16\pi}}\sin^2\theta\sin2\phi&#10;=\sqrt{\frac{15}{4\pi}}e^{i\phi}(\sin\theta\cos\theta\sin2\phi+i\cot\theta\sin^2\theta\cos2\phi)\\&#10;&amp;=id_{xz}+d_{yz}&#10;\end{align*}&#10;&#10;&#10;\end{document}"/>
  <p:tag name="IGUANATEXSIZE" val="20"/>
  <p:tag name="IGUANATEXCURSOR" val="351"/>
  <p:tag name="TRANSPARENCY" val="True"/>
  <p:tag name="FILENAME" val=""/>
  <p:tag name="INPUTTYPE" val="0"/>
  <p:tag name="LATEXENGINEID" val="0"/>
  <p:tag name="TEMPFOLDER" val="c:\temp\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69.591"/>
  <p:tag name="ORIGINALWIDTH" val="1924.26"/>
  <p:tag name="OUTPUTDPI" val="1200"/>
  <p:tag name="LATEXADDIN" val="\documentclass[amsmath,amssymb]{revtex4}&#10;\pagestyle{empty}&#10;\begin{document}&#10;&#10;\begin{align*}&#10;L_z=\begin{bmatrix}&#10;0\\&#10;&amp;0&amp;0&amp;0\\&#10;&amp;0&amp;0&amp;-i\\&#10;&amp;0&amp;i&amp;0\\&#10;&amp;&amp;&amp;&amp;0&amp;0&amp;0&amp;0&amp;0\\&#10;&amp;&amp;&amp;&amp;0&amp;0&amp;-i&amp;0&amp;0\\&#10;&amp;&amp;&amp;&amp;0&amp;i&amp;0&amp;0&amp;0\\&#10;&amp;&amp;&amp;&amp;0&amp;0&amp;0&amp;0&amp;-2i\\&#10;&amp;&amp;&amp;&amp;0&amp;0&amp;0&amp;2i&amp;0&#10;\end{bmatrix}&#10;\end{align*}&#10;&#10;&#10;\end{document}"/>
  <p:tag name="IGUANATEXSIZE" val="20"/>
  <p:tag name="IGUANATEXCURSOR" val="206"/>
  <p:tag name="TRANSPARENCY" val="True"/>
  <p:tag name="FILENAME" val=""/>
  <p:tag name="INPUTTYPE" val="0"/>
  <p:tag name="LATEXENGINEID" val="0"/>
  <p:tag name="TEMPFOLDER" val="c:\temp\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80.84"/>
  <p:tag name="ORIGINALWIDTH" val="2280.465"/>
  <p:tag name="OUTPUTDPI" val="1200"/>
  <p:tag name="LATEXADDIN" val="\documentclass[amsmath,amssymb]{revtex4}&#10;\pagestyle{empty}&#10;\begin{document}&#10;&#10;\begin{align*}&#10;L_+=\begin{bmatrix}&#10;0\\&#10;&amp;0&amp;1&amp;i\\&#10;&amp;-1&amp;0&amp;0\\&#10;&amp;-i&amp;0&amp;0\\&#10;&amp;&amp;&amp;&amp;0       &amp;\sqrt3&amp;i\sqrt3&amp;0&amp;0\\&#10;&amp;&amp;&amp;&amp;-\sqrt3 &amp;0     &amp;0      &amp;1&amp;i\\&#10;&amp;&amp;&amp;&amp;-i\sqrt3&amp;0     &amp;0      &amp;-i&amp;1\\&#10;&amp;&amp;&amp;&amp;0       &amp;-1    &amp;i      &amp;0&amp;0\\&#10;&amp;&amp;&amp;&amp;0       &amp;-i    &amp;-1     &amp;0&amp;0&#10;\end{bmatrix}&#10;\end{align*}&#10;&#10;&#10;\end{document}"/>
  <p:tag name="IGUANATEXSIZE" val="20"/>
  <p:tag name="IGUANATEXCURSOR" val="209"/>
  <p:tag name="TRANSPARENCY" val="True"/>
  <p:tag name="FILENAME" val=""/>
  <p:tag name="INPUTTYPE" val="0"/>
  <p:tag name="LATEXENGINEID" val="0"/>
  <p:tag name="TEMPFOLDER" val="c: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9.2126"/>
  <p:tag name="ORIGINALWIDTH" val="801.6498"/>
  <p:tag name="OUTPUTDPI" val="1200"/>
  <p:tag name="LATEXADDIN" val="\documentclass[amsmath,amssymb]{revtex4}&#10;\pagestyle{empty}&#10;\begin{document}&#10;&#10;\begin{align*}&#10;\sqrt{\frac{3}{4\pi}}\sin\theta\sin\phi&#10;\end{align*}&#10;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c: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9.2126"/>
  <p:tag name="ORIGINALWIDTH" val="543.6821"/>
  <p:tag name="OUTPUTDPI" val="1200"/>
  <p:tag name="LATEXADDIN" val="\documentclass[amsmath,amssymb]{revtex4}&#10;\pagestyle{empty}&#10;\begin{document}&#10;&#10;\begin{align*}&#10;\sqrt{\frac{3}{4\pi}}\cos\theta&#10;\end{align*}&#10;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c: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9.2126"/>
  <p:tag name="ORIGINALWIDTH" val="1027.372"/>
  <p:tag name="OUTPUTDPI" val="1200"/>
  <p:tag name="LATEXADDIN" val="\documentclass[amsmath,amssymb]{revtex4}&#10;\pagestyle{empty}&#10;\begin{document}&#10;&#10;\begin{align*}&#10;\sqrt{\frac{5}{16\pi}}(3\cos^2\theta-1)&#10;\end{align*}&#10;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c: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9.2126"/>
  <p:tag name="ORIGINALWIDTH" val="1085.114"/>
  <p:tag name="OUTPUTDPI" val="1200"/>
  <p:tag name="LATEXADDIN" val="\documentclass[amsmath,amssymb]{revtex4}&#10;\pagestyle{empty}&#10;\begin{document}&#10;&#10;\begin{align*}&#10;\sqrt{\frac{15}{4\pi}}\sin\theta\cos\theta\cos\phi&#10;\end{align*}&#10;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c:\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9.2126"/>
  <p:tag name="ORIGINALWIDTH" val="1071.616"/>
  <p:tag name="OUTPUTDPI" val="1200"/>
  <p:tag name="LATEXADDIN" val="\documentclass[amsmath,amssymb]{revtex4}&#10;\pagestyle{empty}&#10;\begin{document}&#10;&#10;\begin{align*}&#10;\sqrt{\frac{15}{4\pi}}\sin\theta\cos\theta\sin\phi&#10;\end{align*}&#10;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c:\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9.2126"/>
  <p:tag name="ORIGINALWIDTH" val="995.1256"/>
  <p:tag name="OUTPUTDPI" val="1200"/>
  <p:tag name="LATEXADDIN" val="\documentclass[amsmath,amssymb]{revtex4}&#10;\pagestyle{empty}&#10;\begin{document}&#10;&#10;\begin{align*}&#10;\sqrt{\frac{15}{16\pi}}\sin^2\theta\cos2\phi&#10;\end{align*}&#10;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c:\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9.2126"/>
  <p:tag name="ORIGINALWIDTH" val="981.6273"/>
  <p:tag name="OUTPUTDPI" val="1200"/>
  <p:tag name="LATEXADDIN" val="\documentclass[amsmath,amssymb]{revtex4}&#10;\pagestyle{empty}&#10;\begin{document}&#10;&#10;\begin{align*}&#10;\sqrt{\frac{15}{16\pi}}\sin^2\theta\sin2\phi&#10;\end{align*}&#10;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c:\temp\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1773</TotalTime>
  <Words>426</Words>
  <Application>Microsoft Office PowerPoint</Application>
  <PresentationFormat>Widescreen</PresentationFormat>
  <Paragraphs>120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佈景主題</vt:lpstr>
      <vt:lpstr>wannier90 basis set</vt:lpstr>
      <vt:lpstr>PowerPoint Presentation</vt:lpstr>
      <vt:lpstr>L operators: s, p ,d</vt:lpstr>
      <vt:lpstr>L operators: f</vt:lpstr>
      <vt:lpstr>Derivation</vt:lpstr>
      <vt:lpstr>Angular momentum operation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D012030003</dc:creator>
  <cp:lastModifiedBy>LeoPicasso Huang</cp:lastModifiedBy>
  <cp:revision>86</cp:revision>
  <dcterms:created xsi:type="dcterms:W3CDTF">2018-07-31T17:49:19Z</dcterms:created>
  <dcterms:modified xsi:type="dcterms:W3CDTF">2020-08-28T00:03:36Z</dcterms:modified>
</cp:coreProperties>
</file>