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0" r:id="rId3"/>
    <p:sldId id="269" r:id="rId4"/>
    <p:sldId id="256" r:id="rId5"/>
    <p:sldId id="265" r:id="rId6"/>
    <p:sldId id="262" r:id="rId7"/>
    <p:sldId id="263" r:id="rId8"/>
    <p:sldId id="270" r:id="rId9"/>
    <p:sldId id="264" r:id="rId10"/>
    <p:sldId id="274" r:id="rId11"/>
    <p:sldId id="259" r:id="rId12"/>
    <p:sldId id="266" r:id="rId13"/>
    <p:sldId id="271" r:id="rId14"/>
    <p:sldId id="272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09C7-696C-4FD8-B4D1-FEBFEF2784FE}" type="datetimeFigureOut">
              <a:rPr lang="zh-TW" altLang="en-US" smtClean="0"/>
              <a:t>2021/2/16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6E18-A70A-44F9-B8F6-D9AAE57245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21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09C7-696C-4FD8-B4D1-FEBFEF2784FE}" type="datetimeFigureOut">
              <a:rPr lang="zh-TW" altLang="en-US" smtClean="0"/>
              <a:t>2021/2/16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6E18-A70A-44F9-B8F6-D9AAE57245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71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09C7-696C-4FD8-B4D1-FEBFEF2784FE}" type="datetimeFigureOut">
              <a:rPr lang="zh-TW" altLang="en-US" smtClean="0"/>
              <a:t>2021/2/16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6E18-A70A-44F9-B8F6-D9AAE57245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0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09C7-696C-4FD8-B4D1-FEBFEF2784FE}" type="datetimeFigureOut">
              <a:rPr lang="zh-TW" altLang="en-US" smtClean="0"/>
              <a:t>2021/2/16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6E18-A70A-44F9-B8F6-D9AAE57245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38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09C7-696C-4FD8-B4D1-FEBFEF2784FE}" type="datetimeFigureOut">
              <a:rPr lang="zh-TW" altLang="en-US" smtClean="0"/>
              <a:t>2021/2/16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6E18-A70A-44F9-B8F6-D9AAE57245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23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09C7-696C-4FD8-B4D1-FEBFEF2784FE}" type="datetimeFigureOut">
              <a:rPr lang="zh-TW" altLang="en-US" smtClean="0"/>
              <a:t>2021/2/16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6E18-A70A-44F9-B8F6-D9AAE57245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8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09C7-696C-4FD8-B4D1-FEBFEF2784FE}" type="datetimeFigureOut">
              <a:rPr lang="zh-TW" altLang="en-US" smtClean="0"/>
              <a:t>2021/2/16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6E18-A70A-44F9-B8F6-D9AAE57245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29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09C7-696C-4FD8-B4D1-FEBFEF2784FE}" type="datetimeFigureOut">
              <a:rPr lang="zh-TW" altLang="en-US" smtClean="0"/>
              <a:t>2021/2/16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6E18-A70A-44F9-B8F6-D9AAE57245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5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09C7-696C-4FD8-B4D1-FEBFEF2784FE}" type="datetimeFigureOut">
              <a:rPr lang="zh-TW" altLang="en-US" smtClean="0"/>
              <a:t>2021/2/16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6E18-A70A-44F9-B8F6-D9AAE57245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55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09C7-696C-4FD8-B4D1-FEBFEF2784FE}" type="datetimeFigureOut">
              <a:rPr lang="zh-TW" altLang="en-US" smtClean="0"/>
              <a:t>2021/2/16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6E18-A70A-44F9-B8F6-D9AAE57245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437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09C7-696C-4FD8-B4D1-FEBFEF2784FE}" type="datetimeFigureOut">
              <a:rPr lang="zh-TW" altLang="en-US" smtClean="0"/>
              <a:t>2021/2/16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D6E18-A70A-44F9-B8F6-D9AAE57245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18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909C7-696C-4FD8-B4D1-FEBFEF2784FE}" type="datetimeFigureOut">
              <a:rPr lang="zh-TW" altLang="en-US" smtClean="0"/>
              <a:t>2021/2/16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D6E18-A70A-44F9-B8F6-D9AAE57245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73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8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61.png"/><Relationship Id="rId7" Type="http://schemas.openxmlformats.org/officeDocument/2006/relationships/image" Target="../media/image8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8385" y="1719743"/>
            <a:ext cx="11339119" cy="2293560"/>
          </a:xfrm>
        </p:spPr>
        <p:txBody>
          <a:bodyPr>
            <a:normAutofit fontScale="90000"/>
          </a:bodyPr>
          <a:lstStyle/>
          <a:p>
            <a:r>
              <a:rPr lang="en-US" altLang="zh-TW" sz="7300" b="1" dirty="0" smtClean="0">
                <a:solidFill>
                  <a:srgbClr val="FF0000"/>
                </a:solidFill>
              </a:rPr>
              <a:t>Principles</a:t>
            </a:r>
            <a:r>
              <a:rPr lang="en-US" altLang="zh-TW" dirty="0" smtClean="0"/>
              <a:t> and </a:t>
            </a:r>
            <a:r>
              <a:rPr lang="en-US" altLang="zh-TW" sz="7300" b="1" dirty="0" smtClean="0">
                <a:solidFill>
                  <a:srgbClr val="FF0000"/>
                </a:solidFill>
              </a:rPr>
              <a:t>Restrictions</a:t>
            </a:r>
            <a:br>
              <a:rPr lang="en-US" altLang="zh-TW" sz="7300" b="1" dirty="0" smtClean="0">
                <a:solidFill>
                  <a:srgbClr val="FF0000"/>
                </a:solidFill>
              </a:rPr>
            </a:br>
            <a:r>
              <a:rPr lang="en-US" altLang="zh-TW" dirty="0" smtClean="0"/>
              <a:t>for </a:t>
            </a:r>
            <a:r>
              <a:rPr lang="en-US" altLang="zh-TW" b="1" dirty="0" smtClean="0"/>
              <a:t>One-site Real-space Basis </a:t>
            </a:r>
            <a:r>
              <a:rPr lang="en-US" altLang="zh-TW" b="1" dirty="0"/>
              <a:t>R</a:t>
            </a:r>
            <a:r>
              <a:rPr lang="en-US" altLang="zh-TW" b="1" dirty="0" smtClean="0"/>
              <a:t>otation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on </a:t>
            </a:r>
            <a:r>
              <a:rPr lang="en-US" altLang="zh-TW" b="1" dirty="0" smtClean="0"/>
              <a:t>ftn58sparse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65945" y="4838326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4400" dirty="0" smtClean="0"/>
              <a:t>Feb, 2, 2021 </a:t>
            </a:r>
            <a:r>
              <a:rPr lang="zh-TW" altLang="en-US" sz="4400" dirty="0" smtClean="0"/>
              <a:t>洪逸群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0753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8000" b="1" dirty="0" smtClean="0"/>
              <a:t>Optional debug programs</a:t>
            </a:r>
            <a:endParaRPr lang="zh-TW" altLang="en-US" sz="8000" b="1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39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32398" y="252788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debug_rotateftn58_five.m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16405" y="3584995"/>
            <a:ext cx="936211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000" dirty="0" smtClean="0">
                <a:latin typeface="Cambria Math" panose="02040503050406030204" pitchFamily="18" charset="0"/>
              </a:rPr>
              <a:t>The main program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000" dirty="0" smtClean="0">
                <a:latin typeface="Cambria Math" panose="02040503050406030204" pitchFamily="18" charset="0"/>
              </a:rPr>
              <a:t>Present the results that proves the rotation is legitimate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000" dirty="0" smtClean="0">
                <a:latin typeface="Cambria Math" panose="02040503050406030204" pitchFamily="18" charset="0"/>
              </a:rPr>
              <a:t>Please use it inside the directory ‘</a:t>
            </a:r>
            <a:r>
              <a:rPr lang="en-US" altLang="zh-TW" sz="4000" dirty="0" err="1" smtClean="0">
                <a:latin typeface="Cambria Math" panose="02040503050406030204" pitchFamily="18" charset="0"/>
              </a:rPr>
              <a:t>basis_rotation_five</a:t>
            </a:r>
            <a:r>
              <a:rPr lang="en-US" altLang="zh-TW" sz="4000" dirty="0" smtClean="0">
                <a:latin typeface="Cambria Math" panose="02040503050406030204" pitchFamily="18" charset="0"/>
              </a:rPr>
              <a:t>’ !</a:t>
            </a:r>
          </a:p>
        </p:txBody>
      </p:sp>
    </p:spTree>
    <p:extLst>
      <p:ext uri="{BB962C8B-B14F-4D97-AF65-F5344CB8AC3E}">
        <p14:creationId xmlns:p14="http://schemas.microsoft.com/office/powerpoint/2010/main" val="3331813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583860" y="3689207"/>
                <a:ext cx="7505581" cy="1567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4400" dirty="0" smtClean="0">
                    <a:ea typeface="Cambria Math" panose="02040503050406030204" pitchFamily="18" charset="0"/>
                  </a:rPr>
                  <a:t>t</a:t>
                </a:r>
                <a:r>
                  <a:rPr lang="en-US" altLang="zh-TW" sz="44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o check that: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</m:t>
                        </m:r>
                        <m:acc>
                          <m:accPr>
                            <m:chr m:val="⃑"/>
                            <m:ctrlPr>
                              <a:rPr lang="en-US" altLang="zh-TW" sz="4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4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altLang="zh-TW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n-US" altLang="zh-TW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𝑚𝑚</m:t>
                        </m:r>
                      </m:sup>
                    </m:sSubSup>
                    <m:r>
                      <a:rPr lang="en-US" altLang="zh-TW" sz="4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TW" sz="4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4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sz="4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⃑"/>
                                <m:ctrlPr>
                                  <a:rPr lang="en-US" altLang="zh-TW" sz="4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4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altLang="zh-TW" sz="4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en-US" altLang="zh-TW" sz="4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𝑚𝑚</m:t>
                            </m:r>
                          </m:sup>
                        </m:sSubSup>
                        <m:r>
                          <a:rPr lang="en-US" altLang="zh-TW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TW" altLang="en-US" sz="4400" dirty="0" smtClean="0">
                    <a:solidFill>
                      <a:schemeClr val="tx1"/>
                    </a:solidFill>
                  </a:rPr>
                  <a:t> </a:t>
                </a:r>
                <a:endParaRPr lang="en-US" altLang="zh-TW" sz="4400" dirty="0"/>
              </a:p>
              <a:p>
                <a:r>
                  <a:rPr lang="en-US" altLang="zh-TW" sz="4400" dirty="0"/>
                  <a:t> </a:t>
                </a:r>
                <a:r>
                  <a:rPr lang="en-US" altLang="zh-TW" sz="4400" dirty="0" smtClean="0"/>
                  <a:t>  is still valid after rotation </a:t>
                </a:r>
                <a:endParaRPr lang="zh-TW" altLang="en-US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860" y="3689207"/>
                <a:ext cx="7505581" cy="1567930"/>
              </a:xfrm>
              <a:prstGeom prst="rect">
                <a:avLst/>
              </a:prstGeom>
              <a:blipFill>
                <a:blip r:embed="rId2"/>
                <a:stretch>
                  <a:fillRect l="-3006" t="-7004" b="-178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132398" y="2527880"/>
            <a:ext cx="10515600" cy="1325563"/>
          </a:xfrm>
        </p:spPr>
        <p:txBody>
          <a:bodyPr/>
          <a:lstStyle/>
          <a:p>
            <a:r>
              <a:rPr lang="en-US" altLang="zh-TW" dirty="0" err="1"/>
              <a:t>c</a:t>
            </a:r>
            <a:r>
              <a:rPr lang="en-US" altLang="zh-TW" dirty="0" err="1" smtClean="0"/>
              <a:t>heck_hopping_diagonal.m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9759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2"/>
          <a:srcRect t="18086" b="46065"/>
          <a:stretch/>
        </p:blipFill>
        <p:spPr>
          <a:xfrm>
            <a:off x="114187" y="147012"/>
            <a:ext cx="11589630" cy="1958514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016" y="3886311"/>
            <a:ext cx="8292905" cy="22854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-452845" y="2861619"/>
                <a:ext cx="5338354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𝒐𝒓𝒃𝒊𝒕𝒂𝒍𝒔</m:t>
                      </m:r>
                    </m:oMath>
                  </m:oMathPara>
                </a14:m>
                <a:endParaRPr lang="en-US" altLang="zh-TW" sz="2800" b="1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TW" sz="2800" b="1" dirty="0" smtClean="0"/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TW" sz="2800" b="1" i="1" smtClean="0"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altLang="zh-TW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b="1" i="1" smtClean="0">
                        <a:latin typeface="Cambria Math" panose="02040503050406030204" pitchFamily="18" charset="0"/>
                      </a:rPr>
                      <m:t>𝒕𝒓𝒂𝒏𝒔𝒍𝒂𝒕𝒊𝒐𝒏</m:t>
                    </m:r>
                  </m:oMath>
                </a14:m>
                <a:endParaRPr lang="en-US" altLang="zh-TW" sz="2800" b="1" dirty="0" smtClean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2845" y="2861619"/>
                <a:ext cx="5338354" cy="8617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圖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06588"/>
            <a:ext cx="7640722" cy="45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07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3333" y="1510096"/>
            <a:ext cx="11353800" cy="4675334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Other attached files support the aforementioned programs, as functions for calculations or as input data to debug.  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2404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0" y="2055678"/>
                <a:ext cx="12061507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7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lang="en-US" altLang="zh-TW" sz="27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TW" sz="27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𝑓𝑡𝑛</m:t>
                      </m:r>
                      <m:r>
                        <a:rPr lang="en-US" altLang="zh-TW" sz="27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58</m:t>
                      </m:r>
                      <m:r>
                        <a:rPr lang="en-US" altLang="zh-TW" sz="27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𝑠𝑝𝑎𝑟𝑠𝑒</m:t>
                      </m:r>
                      <m:r>
                        <a:rPr lang="en-US" altLang="zh-TW" sz="2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7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𝒓𝒐𝒕𝒂𝒕𝒆𝒇𝒕𝒏</m:t>
                      </m:r>
                      <m:r>
                        <a:rPr lang="en-US" altLang="zh-TW" sz="27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𝟓𝟖</m:t>
                      </m:r>
                      <m:r>
                        <a:rPr lang="en-US" altLang="zh-TW" sz="27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TW" sz="27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𝒇𝒊𝒗𝒆</m:t>
                      </m:r>
                      <m:r>
                        <a:rPr lang="en-US" altLang="zh-TW" sz="27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700" i="1">
                          <a:latin typeface="Cambria Math" panose="02040503050406030204" pitchFamily="18" charset="0"/>
                        </a:rPr>
                        <m:t>𝑓𝑡𝑛</m:t>
                      </m:r>
                      <m:r>
                        <a:rPr lang="en-US" altLang="zh-TW" sz="2700" i="1">
                          <a:latin typeface="Cambria Math" panose="02040503050406030204" pitchFamily="18" charset="0"/>
                        </a:rPr>
                        <m:t>58</m:t>
                      </m:r>
                      <m:r>
                        <a:rPr lang="en-US" altLang="zh-TW" sz="2700" b="0" i="1" smtClean="0">
                          <a:latin typeface="Cambria Math" panose="02040503050406030204" pitchFamily="18" charset="0"/>
                        </a:rPr>
                        <m:t>𝑠𝑝𝑎𝑟𝑠𝑒</m:t>
                      </m:r>
                      <m:r>
                        <a:rPr lang="en-US" altLang="zh-TW" sz="27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7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7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7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𝑜𝑟𝑏𝑖𝑡𝑦𝑝𝑒</m:t>
                      </m:r>
                      <m:r>
                        <a:rPr lang="en-US" altLang="zh-TW" sz="2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7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𝑜𝑟𝑏𝑖𝑡𝑎𝑙</m:t>
                      </m:r>
                      <m:r>
                        <a:rPr lang="en-US" altLang="zh-TW" sz="27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7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55678"/>
                <a:ext cx="12061507" cy="415498"/>
              </a:xfrm>
              <a:prstGeom prst="rect">
                <a:avLst/>
              </a:prstGeom>
              <a:blipFill>
                <a:blip r:embed="rId2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494669" y="3239566"/>
                <a:ext cx="877996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TW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   </m:t>
                      </m:r>
                      <m:r>
                        <a:rPr lang="en-US" altLang="zh-TW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𝑜𝑟𝑏𝑖𝑡𝑎𝑙</m:t>
                      </m:r>
                      <m:r>
                        <a:rPr lang="en-US" altLang="zh-TW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1 2 3</m:t>
                          </m:r>
                        </m:e>
                      </m:d>
                      <m:r>
                        <a:rPr lang="en-US" altLang="zh-TW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altLang="zh-TW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TW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𝒄𝒐𝒓𝒓𝒆𝒄𝒕</m:t>
                      </m:r>
                      <m:r>
                        <a:rPr lang="en-US" altLang="zh-TW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𝒐𝒓𝒅𝒆𝒓</m:t>
                      </m:r>
                      <m:r>
                        <a:rPr lang="en-US" altLang="zh-TW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69" y="3239566"/>
                <a:ext cx="877996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74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8000" b="1" dirty="0" smtClean="0">
                <a:solidFill>
                  <a:srgbClr val="FF0000"/>
                </a:solidFill>
              </a:rPr>
              <a:t>Principles</a:t>
            </a:r>
            <a:endParaRPr lang="zh-TW" altLang="en-US" sz="8000" b="1" dirty="0">
              <a:solidFill>
                <a:srgbClr val="FF000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4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293870" y="1484684"/>
                <a:ext cx="11224868" cy="2158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5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altLang="zh-TW" sz="5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⟩"/>
                                      <m:ctrlPr>
                                        <a:rPr lang="en-US" altLang="zh-TW" sz="5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5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54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5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5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TW" sz="5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  <m:r>
                                <a:rPr lang="en-US" altLang="zh-TW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TW" sz="5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5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zh-TW" sz="5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5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5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altLang="zh-TW" sz="5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TW" sz="5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5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altLang="zh-TW" sz="5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⟩"/>
                                      <m:ctrlPr>
                                        <a:rPr lang="en-US" altLang="zh-TW" sz="5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5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54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5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5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altLang="zh-TW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zh-TW" sz="5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𝑜𝑟𝑏𝑖𝑡𝑦𝑝𝑒</m:t>
                              </m:r>
                            </m:e>
                            <m:e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𝑒𝑟𝑒</m:t>
                              </m:r>
                              <m:r>
                                <a:rPr lang="en-US" altLang="zh-TW" sz="5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TW" sz="5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5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r>
                                <a:rPr lang="en-US" altLang="zh-TW" sz="5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TW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5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5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5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5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sSub>
                                    <m:sSubPr>
                                      <m:ctrlPr>
                                        <a:rPr lang="en-US" altLang="zh-TW" sz="5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5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54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sz="5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5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5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5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5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en-US" altLang="zh-TW" sz="5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5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54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sz="5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5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5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5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5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sSub>
                                    <m:sSubPr>
                                      <m:ctrlPr>
                                        <a:rPr lang="en-US" altLang="zh-TW" sz="5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5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54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sz="5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zh-TW" altLang="en-US" sz="5400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66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70" y="1484684"/>
                <a:ext cx="11224868" cy="21582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718723" y="145452"/>
            <a:ext cx="837517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chemeClr val="tx1"/>
                </a:solidFill>
              </a:rPr>
              <a:t>Summation convention is applied throu</a:t>
            </a:r>
            <a:r>
              <a:rPr lang="en-US" altLang="zh-TW" sz="2800" dirty="0" smtClean="0">
                <a:ln w="0"/>
              </a:rPr>
              <a:t>gh out these PPT</a:t>
            </a:r>
            <a:endParaRPr lang="zh-TW" altLang="en-US" sz="2800" b="0" cap="none" spc="0" dirty="0">
              <a:ln w="0"/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2663974" y="4120927"/>
                <a:ext cx="8801576" cy="1862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altLang="zh-TW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⃑"/>
                              <m:ctrlPr>
                                <a:rPr lang="en-US" altLang="zh-TW" sz="4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4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  <m:r>
                            <a:rPr lang="en-US" altLang="zh-TW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TW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TW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altLang="zh-TW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  <m:r>
                                <a:rPr lang="en-US" altLang="zh-TW" sz="4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altLang="zh-TW" sz="44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4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en-US" altLang="zh-TW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TW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altLang="zh-TW" sz="4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4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  <m:r>
                                <a:rPr lang="en-US" altLang="zh-TW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TW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TW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en-US" altLang="zh-TW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TW" sz="4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4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altLang="zh-TW" sz="4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US" altLang="zh-TW" sz="440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4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  <m:r>
                                    <a:rPr lang="en-US" altLang="zh-TW" sz="4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TW" altLang="en-US" sz="4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d>
                      <m:d>
                        <m:dPr>
                          <m:begChr m:val=""/>
                          <m:endChr m:val="|"/>
                          <m:ctrlPr>
                            <a:rPr lang="en-US" altLang="zh-TW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en-US" altLang="zh-TW" sz="4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TW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4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TW" sz="4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altLang="zh-TW" sz="44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974" y="4120927"/>
                <a:ext cx="8801576" cy="18623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740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-234936" y="1965045"/>
                <a:ext cx="6028510" cy="945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̂"/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e>
                          <m:acc>
                            <m:accPr>
                              <m:chr m:val="̃"/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</m:acc>
                        </m:e>
                      </m:d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  <m:acc>
                            <m:accPr>
                              <m:chr m:val="̃"/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en-US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</m:acc>
                        </m:sub>
                      </m:sSub>
                      <m:sSup>
                        <m:sSupPr>
                          <m:ctrlPr>
                            <a:rPr lang="en-US" altLang="zh-TW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acc>
                            <m:accPr>
                              <m:chr m:val="⃑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  <m:r>
                            <a:rPr lang="en-US" altLang="zh-TW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⃑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sup>
                      </m:sSup>
                    </m:oMath>
                  </m:oMathPara>
                </a14:m>
                <a:endParaRPr lang="en-US" altLang="zh-TW" sz="32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4936" y="1965045"/>
                <a:ext cx="6028510" cy="9453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5793574" y="1909621"/>
                <a:ext cx="6222409" cy="10579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⃑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 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e>
                          <m:acc>
                            <m:accPr>
                              <m:chr m:val="̃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</m:acc>
                        </m:e>
                      </m:d>
                    </m:oMath>
                  </m:oMathPara>
                </a14:m>
                <a:endParaRPr lang="en-US" altLang="zh-TW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574" y="1909621"/>
                <a:ext cx="6222409" cy="10579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2445114" y="3912990"/>
                <a:ext cx="9315499" cy="13420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⃑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sup>
                          </m:sSup>
                        </m:e>
                      </m:nary>
                      <m:sSubSup>
                        <m:sSubSupPr>
                          <m:ctrlPr>
                            <a:rPr lang="en-US" altLang="zh-TW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b>
                        <m:sup>
                          <m:r>
                            <a:rPr lang="en-US" altLang="zh-TW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⃑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  <m:r>
                            <a:rPr lang="en-US" altLang="zh-TW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altLang="zh-TW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e>
                          <m:sSubSup>
                            <m:sSubSup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</m:e>
                            <m:sub>
                              <m:sSup>
                                <m:sSup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  <m:e>
                          <m:sSup>
                            <m:sSup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altLang="zh-TW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e>
                          <m:sSubSup>
                            <m:sSubSup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sub>
                            <m:sup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</m:acc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114" y="3912990"/>
                <a:ext cx="9315499" cy="13420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199979" y="2967603"/>
                <a:ext cx="8372164" cy="945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𝑠𝑠𝑢𝑚𝑒</m:t>
                      </m:r>
                      <m:r>
                        <a:rPr lang="en-US" altLang="zh-TW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TW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TW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altLang="zh-TW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r>
                                <a:rPr lang="en-US" altLang="zh-TW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altLang="zh-TW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e>
                          <m:sSup>
                            <m:sSupPr>
                              <m:ctrlPr>
                                <a:rPr lang="en-US" altLang="zh-TW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TW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altLang="zh-TW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  <m:r>
                                <a:rPr lang="en-US" altLang="zh-TW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altLang="zh-TW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zh-TW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⃑"/>
                          <m:ctrlPr>
                            <a:rPr lang="en-US" altLang="zh-TW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altLang="zh-TW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⃑"/>
                          <m:ctrlPr>
                            <a:rPr lang="en-US" altLang="zh-TW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altLang="zh-TW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altLang="zh-TW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altLang="zh-TW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3200" i="1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79" y="2967603"/>
                <a:ext cx="8372164" cy="9453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1658566" y="5075204"/>
                <a:ext cx="8473217" cy="178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𝑇h𝑒𝑛</m:t>
                      </m:r>
                      <m:r>
                        <a:rPr lang="en-US" altLang="zh-TW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altLang="zh-TW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4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sz="4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4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altLang="zh-TW" sz="4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altLang="zh-TW" sz="4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4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TW" sz="4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4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4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4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altLang="zh-TW" sz="4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d>
                        <m:dPr>
                          <m:ctrlPr>
                            <a:rPr lang="en-US" altLang="zh-TW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4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4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4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altLang="zh-TW" sz="4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4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</m:d>
                            </m:sup>
                          </m:sSup>
                        </m:e>
                      </m:d>
                      <m:acc>
                        <m:accPr>
                          <m:chr m:val="̂"/>
                          <m:ctrlPr>
                            <a:rPr lang="en-US" altLang="zh-TW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altLang="zh-TW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4400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altLang="zh-TW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𝑠𝑝𝑖𝑛</m:t>
                      </m:r>
                      <m:r>
                        <a:rPr lang="en-US" altLang="zh-TW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𝑜𝑟𝑏𝑖𝑡𝑎𝑙</m:t>
                      </m:r>
                      <m:r>
                        <a:rPr lang="en-US" altLang="zh-TW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𝑟𝑒𝑝𝑟𝑒𝑠𝑒𝑛𝑡𝑎𝑡𝑖𝑜𝑛</m:t>
                      </m:r>
                    </m:oMath>
                  </m:oMathPara>
                </a14:m>
                <a:endParaRPr lang="zh-TW" altLang="en-US" sz="4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566" y="5075204"/>
                <a:ext cx="8473217" cy="17827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199979" y="-189060"/>
                <a:ext cx="8801576" cy="1862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altLang="zh-TW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⃑"/>
                              <m:ctrlPr>
                                <a:rPr lang="en-US" altLang="zh-TW" sz="4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4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  <m:r>
                            <a:rPr lang="en-US" altLang="zh-TW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TW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TW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altLang="zh-TW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  <m:r>
                                <a:rPr lang="en-US" altLang="zh-TW" sz="4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altLang="zh-TW" sz="44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4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en-US" altLang="zh-TW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TW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altLang="zh-TW" sz="4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4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  <m:r>
                                <a:rPr lang="en-US" altLang="zh-TW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TW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𝜎𝜎</m:t>
                          </m:r>
                          <m:r>
                            <a:rPr lang="en-US" altLang="zh-TW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en-US" altLang="zh-TW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TW" sz="4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4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altLang="zh-TW" sz="4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US" altLang="zh-TW" sz="440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4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  <m:r>
                                    <a:rPr lang="en-US" altLang="zh-TW" sz="4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TW" altLang="en-US" sz="4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d>
                      <m:d>
                        <m:dPr>
                          <m:begChr m:val=""/>
                          <m:endChr m:val="|"/>
                          <m:ctrlPr>
                            <a:rPr lang="en-US" altLang="zh-TW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en-US" altLang="zh-TW" sz="4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TW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4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TW" sz="4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altLang="zh-TW" sz="44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79" y="-189060"/>
                <a:ext cx="8801576" cy="18623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61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6864" y="483191"/>
                <a:ext cx="3777188" cy="9239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altLang="zh-TW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⃑"/>
                              <m:ctrlPr>
                                <a:rPr lang="en-US" altLang="zh-TW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  <m:r>
                            <a:rPr lang="en-US" altLang="zh-TW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TW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4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4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en-US" altLang="zh-TW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TW" sz="4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d>
                        <m:dPr>
                          <m:begChr m:val=""/>
                          <m:endChr m:val="|"/>
                          <m:ctrlPr>
                            <a:rPr lang="en-US" altLang="zh-TW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en-US" altLang="zh-TW" sz="4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4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sz="44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4" y="483191"/>
                <a:ext cx="3777188" cy="9239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3351879" y="-40029"/>
            <a:ext cx="50338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chemeClr val="tx1"/>
                </a:solidFill>
              </a:rPr>
              <a:t>Summation convention is applied</a:t>
            </a:r>
            <a:endParaRPr lang="zh-TW" altLang="en-US" sz="2800" b="0" cap="none" spc="0" dirty="0">
              <a:ln w="0"/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0" y="1506387"/>
                <a:ext cx="9522928" cy="6908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𝑘𝑚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en-US" altLang="zh-TW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TW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d>
                        <m:dPr>
                          <m:begChr m:val=""/>
                          <m:endChr m:val="|"/>
                          <m:ctrlPr>
                            <a:rPr lang="en-US" altLang="zh-TW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en-US" altLang="zh-TW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d>
                        <m:dPr>
                          <m:begChr m:val=""/>
                          <m:endChr m:val="|"/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360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d>
                        <m:dPr>
                          <m:begChr m:val=""/>
                          <m:endChr m:val="|"/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d>
                        <m:dPr>
                          <m:begChr m:val=""/>
                          <m:endChr m:val="|"/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sz="36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06387"/>
                <a:ext cx="9522928" cy="6908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37599" y="3511509"/>
                <a:ext cx="9939250" cy="17835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600" i="1" smtClean="0">
                                    <a:latin typeface="Cambria Math" panose="02040503050406030204" pitchFamily="18" charset="0"/>
                                  </a:rPr>
                                  <m:t>①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6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③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  <m:t>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6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②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6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④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6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②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  <m:t>①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6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③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  <m:t>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99" y="3511509"/>
                <a:ext cx="9939250" cy="17835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329557" y="2155005"/>
                <a:ext cx="81304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zh-TW" sz="4000" i="1">
                          <a:latin typeface="Cambria Math" panose="02040503050406030204" pitchFamily="18" charset="0"/>
                        </a:rPr>
                        <m:t>①</m:t>
                      </m:r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557" y="2155005"/>
                <a:ext cx="813043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029100" y="2155426"/>
                <a:ext cx="81304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zh-TW" sz="40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</m:oMath>
                  </m:oMathPara>
                </a14:m>
                <a:endParaRPr lang="zh-TW" altLang="en-US" sz="4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100" y="2155426"/>
                <a:ext cx="813043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6177115" y="2104874"/>
                <a:ext cx="81304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zh-TW" sz="40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③</m:t>
                      </m:r>
                    </m:oMath>
                  </m:oMathPara>
                </a14:m>
                <a:endParaRPr lang="zh-TW" altLang="en-US" sz="4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115" y="2104874"/>
                <a:ext cx="813043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8325130" y="2125371"/>
                <a:ext cx="81304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zh-TW" sz="40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④</m:t>
                      </m:r>
                    </m:oMath>
                  </m:oMathPara>
                </a14:m>
                <a:endParaRPr lang="zh-TW" altLang="en-US" sz="4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130" y="2125371"/>
                <a:ext cx="813043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20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0" y="791034"/>
                <a:ext cx="12353574" cy="7434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𝑘𝑚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en-US" altLang="zh-TW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TW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d>
                        <m:dPr>
                          <m:begChr m:val=""/>
                          <m:endChr m:val="|"/>
                          <m:ctrlPr>
                            <a:rPr lang="en-US" altLang="zh-TW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en-US" altLang="zh-TW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d>
                        <m:dPr>
                          <m:begChr m:val="|"/>
                          <m:endChr m:val=""/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d>
                        <m:dPr>
                          <m:begChr m:val=""/>
                          <m:endChr m:val="|"/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d>
                        <m:dPr>
                          <m:begChr m:val=""/>
                          <m:endChr m:val="|"/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altLang="zh-TW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altLang="zh-TW" sz="3600" i="1" smtClean="0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acc>
                        <m:accPr>
                          <m:chr m:val="̂"/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d>
                        <m:dPr>
                          <m:begChr m:val="|"/>
                          <m:endChr m:val=""/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d>
                        <m:dPr>
                          <m:begChr m:val=""/>
                          <m:endChr m:val="|"/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US" altLang="zh-TW" sz="36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91034"/>
                <a:ext cx="12353574" cy="7434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40131" y="1984694"/>
                <a:ext cx="11473312" cy="18624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′)</m:t>
                      </m:r>
                      <m:r>
                        <a:rPr lang="en-US" altLang="zh-TW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zh-TW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𝑟𝑜𝑡</m:t>
                          </m:r>
                        </m:e>
                      </m:d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b="0" i="1" smtClean="0"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  <a:noFill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>
                                <m:sSup>
                                  <m:sSupPr>
                                    <m:ctrlPr>
                                      <a:rPr lang="en-US" altLang="zh-TW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</a:rPr>
                                      <m:t>†</m:t>
                                    </m:r>
                                  </m:sup>
                                </m:sSup>
                              </m:e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i="1"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  <a:noFill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  <m:t>①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③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  <m:t>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②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④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②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  <m:t>①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③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i="1">
                                    <a:latin typeface="Cambria Math" panose="02040503050406030204" pitchFamily="18" charset="0"/>
                                  </a:rPr>
                                  <m:t>①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i="1"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  <a:noFill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acc>
                              </m:e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i="1">
                                    <a:ln w="12700">
                                      <a:solidFill>
                                        <a:schemeClr val="tx1"/>
                                      </a:solidFill>
                                    </a:ln>
                                    <a:noFill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3200" i="1" dirty="0" smtClean="0">
                  <a:ln w="12700">
                    <a:solidFill>
                      <a:schemeClr val="tx1"/>
                    </a:solidFill>
                  </a:ln>
                  <a:noFill/>
                  <a:latin typeface="Cambria Math" panose="02040503050406030204" pitchFamily="18" charset="0"/>
                </a:endParaRPr>
              </a:p>
              <a:p>
                <a:endParaRPr lang="zh-TW" altLang="en-US" sz="16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31" y="1984694"/>
                <a:ext cx="11473312" cy="1862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034513" y="3646848"/>
                <a:ext cx="5981574" cy="1887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>
                          <a:ln w="12700">
                            <a:noFill/>
                          </a:ln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  <m:t>①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③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TW" sz="3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3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acc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  <m:t>①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sz="3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3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3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3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†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altLang="zh-TW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TW" sz="3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②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TW" sz="3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3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3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3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†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altLang="zh-TW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TW" sz="3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④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TW" sz="3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3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acc>
                              </m:e>
                              <m:e>
                                <m:sSup>
                                  <m:sSupPr>
                                    <m:ctrlPr>
                                      <a:rPr lang="en-US" altLang="zh-TW" sz="3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3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3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3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†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US" altLang="zh-TW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TW" sz="3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②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  <m:t>①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③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TW" sz="3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3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acc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  <m:t>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513" y="3646848"/>
                <a:ext cx="5981574" cy="18875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55455" y="100139"/>
                <a:ext cx="8835367" cy="6908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𝑘𝑚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en-US" altLang="zh-TW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TW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d>
                        <m:dPr>
                          <m:begChr m:val=""/>
                          <m:endChr m:val="|"/>
                          <m:ctrlPr>
                            <a:rPr lang="en-US" altLang="zh-TW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en-US" altLang="zh-TW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d>
                        <m:dPr>
                          <m:begChr m:val=""/>
                          <m:endChr m:val="|"/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360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d>
                        <m:dPr>
                          <m:begChr m:val=""/>
                          <m:endChr m:val="|"/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d>
                        <m:dPr>
                          <m:begChr m:val=""/>
                          <m:endChr m:val="|"/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sz="36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55" y="100139"/>
                <a:ext cx="8835367" cy="6908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028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8000" b="1" dirty="0" smtClean="0">
                <a:solidFill>
                  <a:srgbClr val="FF0000"/>
                </a:solidFill>
              </a:rPr>
              <a:t>Restrictions</a:t>
            </a:r>
            <a:endParaRPr lang="zh-TW" altLang="en-US" sz="8000" b="1" dirty="0">
              <a:solidFill>
                <a:srgbClr val="FF000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44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29300" y="342241"/>
                <a:ext cx="11962700" cy="4526082"/>
              </a:xfrm>
            </p:spPr>
            <p:txBody>
              <a:bodyPr>
                <a:no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Direction of spin(if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), must be out of rotation plane</a:t>
                </a:r>
              </a:p>
              <a:p>
                <a:pPr marL="0" indent="0">
                  <a:buNone/>
                </a:pPr>
                <a:r>
                  <a:rPr lang="en-US" altLang="zh-TW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	 (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  <m:d>
                      <m:dPr>
                        <m:begChr m:val=""/>
                        <m:endChr m:val="|"/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"/>
                            <m:ctrlP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"/>
                        <m:endChr m:val="|"/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"/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acc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</m:d>
                      </m:e>
                    </m:d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⃑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as an assumption)</a:t>
                </a:r>
              </a:p>
              <a:p>
                <a:endParaRPr lang="en-US" altLang="zh-TW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TW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Do </a:t>
                </a:r>
                <a:r>
                  <a:rPr lang="en-US" altLang="zh-TW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NOT </a:t>
                </a:r>
                <a:r>
                  <a:rPr lang="en-US" altLang="zh-TW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select the </a:t>
                </a:r>
                <a:r>
                  <a:rPr lang="en-US" altLang="zh-TW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orbitals </a:t>
                </a:r>
                <a:r>
                  <a:rPr lang="en-US" altLang="zh-TW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before rotation !</a:t>
                </a:r>
                <a:r>
                  <a:rPr lang="es-ES" altLang="zh-TW" dirty="0">
                    <a:solidFill>
                      <a:srgbClr val="FF0000"/>
                    </a:solidFill>
                  </a:rPr>
                  <a:t>	</a:t>
                </a:r>
                <a:endParaRPr lang="es-ES" altLang="zh-TW" dirty="0" smtClean="0">
                  <a:solidFill>
                    <a:srgbClr val="FF0000"/>
                  </a:solidFill>
                </a:endParaRPr>
              </a:p>
              <a:p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TW" dirty="0" smtClean="0"/>
                  <a:t>During WANNIERIZATIOM,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i="1" dirty="0" smtClean="0">
                    <a:latin typeface="Cambria Math" panose="02040503050406030204" pitchFamily="18" charset="0"/>
                  </a:rPr>
                  <a:t>  </a:t>
                </a:r>
                <a:r>
                  <a:rPr lang="en-US" altLang="zh-TW" dirty="0" smtClean="0">
                    <a:latin typeface="Cambria Math" panose="02040503050406030204" pitchFamily="18" charset="0"/>
                  </a:rPr>
                  <a:t>should be indexed </a:t>
                </a:r>
                <a:r>
                  <a:rPr lang="en-US" altLang="zh-TW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from small to large ceaselessly</a:t>
                </a:r>
                <a:r>
                  <a:rPr lang="en-US" altLang="zh-TW" dirty="0" smtClean="0">
                    <a:latin typeface="Cambria Math" panose="02040503050406030204" pitchFamily="18" charset="0"/>
                  </a:rPr>
                  <a:t>.  e.g.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𝑝𝑧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𝑝𝑦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→[4 5 6]</m:t>
                    </m:r>
                  </m:oMath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TW" dirty="0" smtClean="0"/>
                  <a:t>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 should </a:t>
                </a:r>
                <a:r>
                  <a:rPr lang="en-US" altLang="zh-TW" dirty="0" smtClean="0"/>
                  <a:t>also be </a:t>
                </a:r>
                <a:r>
                  <a:rPr lang="en-US" altLang="zh-TW" dirty="0"/>
                  <a:t>in </a:t>
                </a:r>
                <a:r>
                  <a:rPr lang="en-US" altLang="zh-TW" dirty="0" smtClean="0"/>
                  <a:t>the following </a:t>
                </a:r>
                <a:r>
                  <a:rPr lang="en-US" altLang="zh-TW" dirty="0"/>
                  <a:t>order:</a:t>
                </a:r>
              </a:p>
              <a:p>
                <a:pPr marL="457200" lvl="1" indent="0">
                  <a:buNone/>
                </a:pPr>
                <a:r>
                  <a:rPr lang="en-US" altLang="zh-TW" sz="2800" dirty="0">
                    <a:solidFill>
                      <a:srgbClr val="FF0000"/>
                    </a:solidFill>
                  </a:rPr>
                  <a:t>P:  </a:t>
                </a:r>
                <a:r>
                  <a:rPr lang="en-US" altLang="zh-TW" sz="2800" dirty="0" err="1">
                    <a:solidFill>
                      <a:srgbClr val="FF0000"/>
                    </a:solidFill>
                  </a:rPr>
                  <a:t>pz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, </a:t>
                </a:r>
                <a:r>
                  <a:rPr lang="en-US" altLang="zh-TW" sz="2800" dirty="0" err="1">
                    <a:solidFill>
                      <a:srgbClr val="FF0000"/>
                    </a:solidFill>
                  </a:rPr>
                  <a:t>px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, </a:t>
                </a:r>
                <a:r>
                  <a:rPr lang="en-US" altLang="zh-TW" sz="2800" dirty="0" err="1">
                    <a:solidFill>
                      <a:srgbClr val="FF0000"/>
                    </a:solidFill>
                  </a:rPr>
                  <a:t>py</a:t>
                </a:r>
                <a:endParaRPr lang="en-US" altLang="zh-TW" sz="2800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s-ES" altLang="zh-TW" sz="2800" dirty="0">
                    <a:solidFill>
                      <a:srgbClr val="FF0000"/>
                    </a:solidFill>
                  </a:rPr>
                  <a:t>D:  dz2, dxz, dyz, dx2-y2, dxy</a:t>
                </a:r>
              </a:p>
              <a:p>
                <a:pPr marL="457200" lvl="1" indent="0">
                  <a:buNone/>
                </a:pPr>
                <a:r>
                  <a:rPr lang="es-ES" altLang="zh-TW" sz="2800" dirty="0">
                    <a:solidFill>
                      <a:srgbClr val="FF0000"/>
                    </a:solidFill>
                  </a:rPr>
                  <a:t>F:  fz3,  fxz2,  fyz2, fz(x2-y2), fxyz, fx(x2-3y2), fy(3x2-y2</a:t>
                </a:r>
                <a:r>
                  <a:rPr lang="es-ES" altLang="zh-TW" sz="2800" dirty="0" smtClean="0">
                    <a:solidFill>
                      <a:srgbClr val="FF0000"/>
                    </a:solidFill>
                  </a:rPr>
                  <a:t>)</a:t>
                </a:r>
                <a:endParaRPr lang="es-ES" altLang="zh-TW" sz="2800" dirty="0">
                  <a:solidFill>
                    <a:srgbClr val="FF0000"/>
                  </a:solidFill>
                </a:endParaRP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9300" y="342241"/>
                <a:ext cx="11962700" cy="4526082"/>
              </a:xfrm>
              <a:blipFill>
                <a:blip r:embed="rId2"/>
                <a:stretch>
                  <a:fillRect l="-917" t="-2288" b="-380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57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150</Words>
  <Application>Microsoft Office PowerPoint</Application>
  <PresentationFormat>寬螢幕</PresentationFormat>
  <Paragraphs>50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Cambria Math</vt:lpstr>
      <vt:lpstr>Office 佈景主題</vt:lpstr>
      <vt:lpstr>Principles and Restrictions for One-site Real-space Basis Rotation  on ftn58sparse</vt:lpstr>
      <vt:lpstr>PowerPoint 簡報</vt:lpstr>
      <vt:lpstr>Principles</vt:lpstr>
      <vt:lpstr>PowerPoint 簡報</vt:lpstr>
      <vt:lpstr>PowerPoint 簡報</vt:lpstr>
      <vt:lpstr>PowerPoint 簡報</vt:lpstr>
      <vt:lpstr>PowerPoint 簡報</vt:lpstr>
      <vt:lpstr>Restrictions</vt:lpstr>
      <vt:lpstr>PowerPoint 簡報</vt:lpstr>
      <vt:lpstr>Optional debug programs</vt:lpstr>
      <vt:lpstr>debug_rotateftn58_five.m</vt:lpstr>
      <vt:lpstr>check_hopping_diagonal.m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逸群 洪</dc:creator>
  <cp:lastModifiedBy>逸群 洪</cp:lastModifiedBy>
  <cp:revision>116</cp:revision>
  <dcterms:created xsi:type="dcterms:W3CDTF">2020-09-20T15:14:31Z</dcterms:created>
  <dcterms:modified xsi:type="dcterms:W3CDTF">2021-02-16T01:01:08Z</dcterms:modified>
</cp:coreProperties>
</file>