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367" r:id="rId6"/>
    <p:sldId id="318" r:id="rId7"/>
    <p:sldId id="319" r:id="rId8"/>
    <p:sldId id="320" r:id="rId9"/>
    <p:sldId id="321" r:id="rId10"/>
    <p:sldId id="322" r:id="rId11"/>
    <p:sldId id="311" r:id="rId12"/>
    <p:sldId id="312" r:id="rId13"/>
    <p:sldId id="337" r:id="rId14"/>
    <p:sldId id="314" r:id="rId15"/>
    <p:sldId id="315" r:id="rId16"/>
    <p:sldId id="338" r:id="rId17"/>
    <p:sldId id="324" r:id="rId18"/>
    <p:sldId id="325" r:id="rId19"/>
    <p:sldId id="327" r:id="rId20"/>
    <p:sldId id="326" r:id="rId21"/>
    <p:sldId id="328" r:id="rId22"/>
    <p:sldId id="339" r:id="rId23"/>
    <p:sldId id="329" r:id="rId24"/>
    <p:sldId id="340" r:id="rId25"/>
    <p:sldId id="330" r:id="rId26"/>
    <p:sldId id="341" r:id="rId27"/>
    <p:sldId id="342" r:id="rId28"/>
    <p:sldId id="331" r:id="rId29"/>
    <p:sldId id="332" r:id="rId30"/>
    <p:sldId id="333" r:id="rId31"/>
    <p:sldId id="343" r:id="rId32"/>
    <p:sldId id="334" r:id="rId33"/>
    <p:sldId id="335" r:id="rId34"/>
    <p:sldId id="344" r:id="rId35"/>
    <p:sldId id="345" r:id="rId36"/>
    <p:sldId id="336" r:id="rId37"/>
    <p:sldId id="350" r:id="rId38"/>
    <p:sldId id="346" r:id="rId39"/>
    <p:sldId id="347" r:id="rId40"/>
    <p:sldId id="348" r:id="rId41"/>
    <p:sldId id="349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95A3"/>
    <a:srgbClr val="328273"/>
    <a:srgbClr val="50C8AE"/>
    <a:srgbClr val="07C9C4"/>
    <a:srgbClr val="40A693"/>
    <a:srgbClr val="4276AA"/>
    <a:srgbClr val="5E7280"/>
    <a:srgbClr val="516D82"/>
    <a:srgbClr val="0CB692"/>
    <a:srgbClr val="1A7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46" y="96"/>
      </p:cViewPr>
      <p:guideLst>
        <p:guide orient="horz" pos="20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6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33178-B0D2-4D18-A1A6-149F71C605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C706-B552-48CF-B615-B4F29AB3EE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 userDrawn="1"/>
        </p:nvSpPr>
        <p:spPr>
          <a:xfrm>
            <a:off x="2034745" y="4284124"/>
            <a:ext cx="80780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BF585A-A565-448C-A0F9-FF2FA03C6E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62607B-C3C5-4423-BE98-0A3E96D36A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blinds dir="vert"/>
      </p:transition>
    </mc:Choice>
    <mc:Fallback>
      <p:transition spd="slow" advClick="0" advTm="200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4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5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6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7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28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7.xml"/><Relationship Id="rId5" Type="http://schemas.openxmlformats.org/officeDocument/2006/relationships/themeOverride" Target="../theme/themeOverride2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39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7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9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等腰三角形 72"/>
          <p:cNvSpPr/>
          <p:nvPr/>
        </p:nvSpPr>
        <p:spPr>
          <a:xfrm rot="9044306">
            <a:off x="11241086" y="4091705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等腰三角形 73"/>
          <p:cNvSpPr/>
          <p:nvPr/>
        </p:nvSpPr>
        <p:spPr>
          <a:xfrm rot="4836188">
            <a:off x="11395188" y="2857377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等腰三角形 74"/>
          <p:cNvSpPr/>
          <p:nvPr/>
        </p:nvSpPr>
        <p:spPr>
          <a:xfrm rot="4836188">
            <a:off x="11235406" y="3555778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 flipV="1">
            <a:off x="-16706" y="2394856"/>
            <a:ext cx="5488210" cy="4489174"/>
            <a:chOff x="2438347" y="1509485"/>
            <a:chExt cx="6139543" cy="5021943"/>
          </a:xfrm>
        </p:grpSpPr>
        <p:sp>
          <p:nvSpPr>
            <p:cNvPr id="65" name="等腰三角形 64"/>
            <p:cNvSpPr/>
            <p:nvPr/>
          </p:nvSpPr>
          <p:spPr>
            <a:xfrm rot="10800000">
              <a:off x="3570462" y="1970314"/>
              <a:ext cx="5007428" cy="4316748"/>
            </a:xfrm>
            <a:prstGeom prst="triangle">
              <a:avLst/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等腰三角形 65"/>
            <p:cNvSpPr/>
            <p:nvPr/>
          </p:nvSpPr>
          <p:spPr>
            <a:xfrm rot="10800000">
              <a:off x="2576524" y="2838169"/>
              <a:ext cx="427880" cy="368862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10800000">
              <a:off x="2777400" y="3667859"/>
              <a:ext cx="2759746" cy="2379091"/>
            </a:xfrm>
            <a:prstGeom prst="triangle">
              <a:avLst/>
            </a:prstGeom>
            <a:noFill/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10800000">
              <a:off x="4942060" y="6131971"/>
              <a:ext cx="413658" cy="399457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10800000">
              <a:off x="6241382" y="4266573"/>
              <a:ext cx="427880" cy="368862"/>
            </a:xfrm>
            <a:prstGeom prst="triangle">
              <a:avLst/>
            </a:prstGeom>
            <a:solidFill>
              <a:srgbClr val="0CB692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10800000">
              <a:off x="3425867" y="4188494"/>
              <a:ext cx="1462810" cy="1337820"/>
            </a:xfrm>
            <a:prstGeom prst="triangle">
              <a:avLst/>
            </a:prstGeom>
            <a:solidFill>
              <a:srgbClr val="516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10800000">
              <a:off x="2438347" y="1509485"/>
              <a:ext cx="5007428" cy="4316748"/>
            </a:xfrm>
            <a:prstGeom prst="triangle">
              <a:avLst/>
            </a:prstGeom>
            <a:blipFill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8" name="KSO_FD"/>
          <p:cNvSpPr>
            <a:spLocks noGrp="1"/>
          </p:cNvSpPr>
          <p:nvPr/>
        </p:nvSpPr>
        <p:spPr>
          <a:xfrm>
            <a:off x="83814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412CF1-F9F4-4F7B-AD53-1A88622A8C7B}" type="datetimeFigureOut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9" name="KSO_FT"/>
          <p:cNvSpPr>
            <a:spLocks noGrp="1"/>
          </p:cNvSpPr>
          <p:nvPr/>
        </p:nvSpPr>
        <p:spPr>
          <a:xfrm>
            <a:off x="4038547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KSO_FN"/>
          <p:cNvSpPr>
            <a:spLocks noGrp="1"/>
          </p:cNvSpPr>
          <p:nvPr/>
        </p:nvSpPr>
        <p:spPr>
          <a:xfrm>
            <a:off x="861054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8BB862-31F9-4E79-AD8F-15F270DE74C8}" type="slidenum">
              <a:rPr lang="zh-CN" altLang="en-US" smtClean="0">
                <a:cs typeface="+mn-ea"/>
                <a:sym typeface="+mn-lt"/>
              </a:rPr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83" name="任意多边形 82"/>
          <p:cNvSpPr/>
          <p:nvPr/>
        </p:nvSpPr>
        <p:spPr>
          <a:xfrm rot="10800000">
            <a:off x="9796758" y="-1"/>
            <a:ext cx="1981912" cy="1708545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4" name="任意多边形 83"/>
          <p:cNvSpPr/>
          <p:nvPr/>
        </p:nvSpPr>
        <p:spPr>
          <a:xfrm rot="10800000">
            <a:off x="10557563" y="71201"/>
            <a:ext cx="1634490" cy="1757883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5" name="等腰三角形 84"/>
          <p:cNvSpPr/>
          <p:nvPr/>
        </p:nvSpPr>
        <p:spPr>
          <a:xfrm rot="10800000">
            <a:off x="10824598" y="272314"/>
            <a:ext cx="1150082" cy="991450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6" name="等腰三角形 85"/>
          <p:cNvSpPr/>
          <p:nvPr/>
        </p:nvSpPr>
        <p:spPr>
          <a:xfrm rot="10800000">
            <a:off x="10099375" y="1533913"/>
            <a:ext cx="537399" cy="463275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等腰三角形 86"/>
          <p:cNvSpPr/>
          <p:nvPr/>
        </p:nvSpPr>
        <p:spPr>
          <a:xfrm rot="10800000">
            <a:off x="11675689" y="1953679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8" name="等腰三角形 87"/>
          <p:cNvSpPr/>
          <p:nvPr/>
        </p:nvSpPr>
        <p:spPr>
          <a:xfrm rot="10800000">
            <a:off x="10924617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9" name="等腰三角形 88"/>
          <p:cNvSpPr/>
          <p:nvPr/>
        </p:nvSpPr>
        <p:spPr>
          <a:xfrm rot="10800000">
            <a:off x="10922921" y="2071208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0" name="等腰三角形 89"/>
          <p:cNvSpPr/>
          <p:nvPr/>
        </p:nvSpPr>
        <p:spPr>
          <a:xfrm rot="10800000">
            <a:off x="11230640" y="2203504"/>
            <a:ext cx="325834" cy="280891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1" name="等腰三角形 90"/>
          <p:cNvSpPr/>
          <p:nvPr/>
        </p:nvSpPr>
        <p:spPr>
          <a:xfrm rot="10800000">
            <a:off x="9655494" y="1054522"/>
            <a:ext cx="187125" cy="161315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TextBox 26"/>
          <p:cNvSpPr txBox="1"/>
          <p:nvPr/>
        </p:nvSpPr>
        <p:spPr>
          <a:xfrm>
            <a:off x="3301133" y="2331052"/>
            <a:ext cx="76009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CB692"/>
                </a:solidFill>
                <a:cs typeface="+mn-ea"/>
                <a:sym typeface="+mn-lt"/>
              </a:rPr>
              <a:t>管理思维工具培训</a:t>
            </a:r>
            <a:endParaRPr lang="zh-CN" altLang="en-US" sz="5000" b="1" dirty="0">
              <a:solidFill>
                <a:srgbClr val="0CB69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83" grpId="0" animBg="1"/>
      <p:bldP spid="84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结构化思维的价值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6885" y="1597660"/>
            <a:ext cx="902462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/>
              <a:t>第一、帮助我们更全面以及更系统的思考，将复杂的问题简单化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第二、方便我们与人沟通，让他人更好的理解我们的意思。有些人常说自己的沟通能力差，其实本质上不是沟通问题，而是思维问题，几乎不存在思维清晰但是沟通不清楚的人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第三、信息都是碎片化的，如果没有结构化思维，信息只是信息，可如果有了结构化思维，就能够建立起自己的知识体系，每当接触到碎片信息的时候，把它塞到自己的知识体系中就行了。（开发排期）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所以说，解决问题、沟通、学习、如果没有结构化思维、效率都不高。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9472828" y="5465775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结构化思维的方法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20" name="08711b99-5076-42ab-8052-9c6e5b89f4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5624" y="1308654"/>
            <a:ext cx="11349655" cy="4518112"/>
            <a:chOff x="365149" y="1308654"/>
            <a:chExt cx="11349655" cy="4518112"/>
          </a:xfrm>
        </p:grpSpPr>
        <p:sp>
          <p:nvSpPr>
            <p:cNvPr id="21" name="iṩḻiḑe"/>
            <p:cNvSpPr/>
            <p:nvPr/>
          </p:nvSpPr>
          <p:spPr>
            <a:xfrm flipH="1" flipV="1">
              <a:off x="3975654" y="1586073"/>
              <a:ext cx="4240694" cy="4240693"/>
            </a:xfrm>
            <a:prstGeom prst="arc">
              <a:avLst>
                <a:gd name="adj1" fmla="val 12136914"/>
                <a:gd name="adj2" fmla="val 20239707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2" name="iṥļîḍe"/>
            <p:cNvGrpSpPr/>
            <p:nvPr/>
          </p:nvGrpSpPr>
          <p:grpSpPr>
            <a:xfrm>
              <a:off x="365149" y="1308654"/>
              <a:ext cx="11349655" cy="4240693"/>
              <a:chOff x="365149" y="1586073"/>
              <a:chExt cx="11349655" cy="4240693"/>
            </a:xfrm>
          </p:grpSpPr>
          <p:sp>
            <p:nvSpPr>
              <p:cNvPr id="23" name="îṥ1îḓé"/>
              <p:cNvSpPr/>
              <p:nvPr/>
            </p:nvSpPr>
            <p:spPr>
              <a:xfrm>
                <a:off x="4535521" y="2145942"/>
                <a:ext cx="3120960" cy="3120955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0" anchor="b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ïSļïďê"/>
              <p:cNvSpPr/>
              <p:nvPr/>
            </p:nvSpPr>
            <p:spPr>
              <a:xfrm>
                <a:off x="3301042" y="2896402"/>
                <a:ext cx="1620039" cy="1620036"/>
              </a:xfrm>
              <a:prstGeom prst="ellipse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íŝḻíḑè"/>
              <p:cNvSpPr/>
              <p:nvPr/>
            </p:nvSpPr>
            <p:spPr>
              <a:xfrm>
                <a:off x="7270920" y="2896402"/>
                <a:ext cx="1620039" cy="1620036"/>
              </a:xfrm>
              <a:prstGeom prst="ellipse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îṡľiḓè"/>
              <p:cNvSpPr/>
              <p:nvPr/>
            </p:nvSpPr>
            <p:spPr>
              <a:xfrm>
                <a:off x="3975654" y="1586073"/>
                <a:ext cx="4240694" cy="4240693"/>
              </a:xfrm>
              <a:prstGeom prst="arc">
                <a:avLst>
                  <a:gd name="adj1" fmla="val 12136914"/>
                  <a:gd name="adj2" fmla="val 20239707"/>
                </a:avLst>
              </a:prstGeom>
              <a:ln w="19050"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ïṣľïḓè"/>
              <p:cNvSpPr/>
              <p:nvPr/>
            </p:nvSpPr>
            <p:spPr bwMode="auto">
              <a:xfrm>
                <a:off x="3792393" y="3441049"/>
                <a:ext cx="637337" cy="530742"/>
              </a:xfrm>
              <a:custGeom>
                <a:avLst/>
                <a:gdLst>
                  <a:gd name="T0" fmla="*/ 1028 w 1149"/>
                  <a:gd name="T1" fmla="*/ 541 h 955"/>
                  <a:gd name="T2" fmla="*/ 1044 w 1149"/>
                  <a:gd name="T3" fmla="*/ 661 h 955"/>
                  <a:gd name="T4" fmla="*/ 1005 w 1149"/>
                  <a:gd name="T5" fmla="*/ 753 h 955"/>
                  <a:gd name="T6" fmla="*/ 915 w 1149"/>
                  <a:gd name="T7" fmla="*/ 813 h 955"/>
                  <a:gd name="T8" fmla="*/ 862 w 1149"/>
                  <a:gd name="T9" fmla="*/ 882 h 955"/>
                  <a:gd name="T10" fmla="*/ 786 w 1149"/>
                  <a:gd name="T11" fmla="*/ 926 h 955"/>
                  <a:gd name="T12" fmla="*/ 670 w 1149"/>
                  <a:gd name="T13" fmla="*/ 944 h 955"/>
                  <a:gd name="T14" fmla="*/ 702 w 1149"/>
                  <a:gd name="T15" fmla="*/ 895 h 955"/>
                  <a:gd name="T16" fmla="*/ 752 w 1149"/>
                  <a:gd name="T17" fmla="*/ 876 h 955"/>
                  <a:gd name="T18" fmla="*/ 670 w 1149"/>
                  <a:gd name="T19" fmla="*/ 761 h 955"/>
                  <a:gd name="T20" fmla="*/ 793 w 1149"/>
                  <a:gd name="T21" fmla="*/ 816 h 955"/>
                  <a:gd name="T22" fmla="*/ 854 w 1149"/>
                  <a:gd name="T23" fmla="*/ 819 h 955"/>
                  <a:gd name="T24" fmla="*/ 754 w 1149"/>
                  <a:gd name="T25" fmla="*/ 707 h 955"/>
                  <a:gd name="T26" fmla="*/ 767 w 1149"/>
                  <a:gd name="T27" fmla="*/ 662 h 955"/>
                  <a:gd name="T28" fmla="*/ 909 w 1149"/>
                  <a:gd name="T29" fmla="*/ 755 h 955"/>
                  <a:gd name="T30" fmla="*/ 948 w 1149"/>
                  <a:gd name="T31" fmla="*/ 714 h 955"/>
                  <a:gd name="T32" fmla="*/ 813 w 1149"/>
                  <a:gd name="T33" fmla="*/ 581 h 955"/>
                  <a:gd name="T34" fmla="*/ 858 w 1149"/>
                  <a:gd name="T35" fmla="*/ 566 h 955"/>
                  <a:gd name="T36" fmla="*/ 998 w 1149"/>
                  <a:gd name="T37" fmla="*/ 628 h 955"/>
                  <a:gd name="T38" fmla="*/ 683 w 1149"/>
                  <a:gd name="T39" fmla="*/ 301 h 955"/>
                  <a:gd name="T40" fmla="*/ 730 w 1149"/>
                  <a:gd name="T41" fmla="*/ 285 h 955"/>
                  <a:gd name="T42" fmla="*/ 97 w 1149"/>
                  <a:gd name="T43" fmla="*/ 439 h 955"/>
                  <a:gd name="T44" fmla="*/ 0 w 1149"/>
                  <a:gd name="T45" fmla="*/ 254 h 955"/>
                  <a:gd name="T46" fmla="*/ 174 w 1149"/>
                  <a:gd name="T47" fmla="*/ 32 h 955"/>
                  <a:gd name="T48" fmla="*/ 260 w 1149"/>
                  <a:gd name="T49" fmla="*/ 2 h 955"/>
                  <a:gd name="T50" fmla="*/ 362 w 1149"/>
                  <a:gd name="T51" fmla="*/ 59 h 955"/>
                  <a:gd name="T52" fmla="*/ 525 w 1149"/>
                  <a:gd name="T53" fmla="*/ 40 h 955"/>
                  <a:gd name="T54" fmla="*/ 338 w 1149"/>
                  <a:gd name="T55" fmla="*/ 112 h 955"/>
                  <a:gd name="T56" fmla="*/ 233 w 1149"/>
                  <a:gd name="T57" fmla="*/ 59 h 955"/>
                  <a:gd name="T58" fmla="*/ 60 w 1149"/>
                  <a:gd name="T59" fmla="*/ 267 h 955"/>
                  <a:gd name="T60" fmla="*/ 143 w 1149"/>
                  <a:gd name="T61" fmla="*/ 367 h 955"/>
                  <a:gd name="T62" fmla="*/ 149 w 1149"/>
                  <a:gd name="T63" fmla="*/ 500 h 955"/>
                  <a:gd name="T64" fmla="*/ 538 w 1149"/>
                  <a:gd name="T65" fmla="*/ 788 h 955"/>
                  <a:gd name="T66" fmla="*/ 512 w 1149"/>
                  <a:gd name="T67" fmla="*/ 773 h 955"/>
                  <a:gd name="T68" fmla="*/ 456 w 1149"/>
                  <a:gd name="T69" fmla="*/ 707 h 955"/>
                  <a:gd name="T70" fmla="*/ 394 w 1149"/>
                  <a:gd name="T71" fmla="*/ 710 h 955"/>
                  <a:gd name="T72" fmla="*/ 370 w 1149"/>
                  <a:gd name="T73" fmla="*/ 642 h 955"/>
                  <a:gd name="T74" fmla="*/ 295 w 1149"/>
                  <a:gd name="T75" fmla="*/ 627 h 955"/>
                  <a:gd name="T76" fmla="*/ 283 w 1149"/>
                  <a:gd name="T77" fmla="*/ 546 h 955"/>
                  <a:gd name="T78" fmla="*/ 195 w 1149"/>
                  <a:gd name="T79" fmla="*/ 527 h 955"/>
                  <a:gd name="T80" fmla="*/ 135 w 1149"/>
                  <a:gd name="T81" fmla="*/ 607 h 955"/>
                  <a:gd name="T82" fmla="*/ 174 w 1149"/>
                  <a:gd name="T83" fmla="*/ 681 h 955"/>
                  <a:gd name="T84" fmla="*/ 230 w 1149"/>
                  <a:gd name="T85" fmla="*/ 692 h 955"/>
                  <a:gd name="T86" fmla="*/ 239 w 1149"/>
                  <a:gd name="T87" fmla="*/ 794 h 955"/>
                  <a:gd name="T88" fmla="*/ 341 w 1149"/>
                  <a:gd name="T89" fmla="*/ 789 h 955"/>
                  <a:gd name="T90" fmla="*/ 358 w 1149"/>
                  <a:gd name="T91" fmla="*/ 843 h 955"/>
                  <a:gd name="T92" fmla="*/ 458 w 1149"/>
                  <a:gd name="T93" fmla="*/ 862 h 955"/>
                  <a:gd name="T94" fmla="*/ 478 w 1149"/>
                  <a:gd name="T95" fmla="*/ 883 h 955"/>
                  <a:gd name="T96" fmla="*/ 540 w 1149"/>
                  <a:gd name="T97" fmla="*/ 937 h 955"/>
                  <a:gd name="T98" fmla="*/ 618 w 1149"/>
                  <a:gd name="T99" fmla="*/ 894 h 955"/>
                  <a:gd name="T100" fmla="*/ 602 w 1149"/>
                  <a:gd name="T101" fmla="*/ 804 h 955"/>
                  <a:gd name="T102" fmla="*/ 1035 w 1149"/>
                  <a:gd name="T103" fmla="*/ 442 h 955"/>
                  <a:gd name="T104" fmla="*/ 1090 w 1149"/>
                  <a:gd name="T105" fmla="*/ 313 h 955"/>
                  <a:gd name="T106" fmla="*/ 1130 w 1149"/>
                  <a:gd name="T107" fmla="*/ 172 h 955"/>
                  <a:gd name="T108" fmla="*/ 864 w 1149"/>
                  <a:gd name="T109" fmla="*/ 42 h 955"/>
                  <a:gd name="T110" fmla="*/ 685 w 1149"/>
                  <a:gd name="T111" fmla="*/ 43 h 955"/>
                  <a:gd name="T112" fmla="*/ 333 w 1149"/>
                  <a:gd name="T113" fmla="*/ 247 h 955"/>
                  <a:gd name="T114" fmla="*/ 358 w 1149"/>
                  <a:gd name="T115" fmla="*/ 338 h 955"/>
                  <a:gd name="T116" fmla="*/ 609 w 1149"/>
                  <a:gd name="T117" fmla="*/ 222 h 955"/>
                  <a:gd name="T118" fmla="*/ 713 w 1149"/>
                  <a:gd name="T119" fmla="*/ 240 h 955"/>
                  <a:gd name="T120" fmla="*/ 797 w 1149"/>
                  <a:gd name="T121" fmla="*/ 256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49" h="955">
                    <a:moveTo>
                      <a:pt x="748" y="284"/>
                    </a:moveTo>
                    <a:lnTo>
                      <a:pt x="748" y="284"/>
                    </a:lnTo>
                    <a:lnTo>
                      <a:pt x="852" y="378"/>
                    </a:lnTo>
                    <a:lnTo>
                      <a:pt x="903" y="424"/>
                    </a:lnTo>
                    <a:lnTo>
                      <a:pt x="954" y="473"/>
                    </a:lnTo>
                    <a:lnTo>
                      <a:pt x="954" y="473"/>
                    </a:lnTo>
                    <a:lnTo>
                      <a:pt x="961" y="478"/>
                    </a:lnTo>
                    <a:lnTo>
                      <a:pt x="968" y="484"/>
                    </a:lnTo>
                    <a:lnTo>
                      <a:pt x="1006" y="518"/>
                    </a:lnTo>
                    <a:lnTo>
                      <a:pt x="1028" y="541"/>
                    </a:lnTo>
                    <a:lnTo>
                      <a:pt x="1028" y="541"/>
                    </a:lnTo>
                    <a:lnTo>
                      <a:pt x="1037" y="552"/>
                    </a:lnTo>
                    <a:lnTo>
                      <a:pt x="1044" y="562"/>
                    </a:lnTo>
                    <a:lnTo>
                      <a:pt x="1050" y="573"/>
                    </a:lnTo>
                    <a:lnTo>
                      <a:pt x="1054" y="585"/>
                    </a:lnTo>
                    <a:lnTo>
                      <a:pt x="1057" y="596"/>
                    </a:lnTo>
                    <a:lnTo>
                      <a:pt x="1057" y="607"/>
                    </a:lnTo>
                    <a:lnTo>
                      <a:pt x="1057" y="618"/>
                    </a:lnTo>
                    <a:lnTo>
                      <a:pt x="1056" y="630"/>
                    </a:lnTo>
                    <a:lnTo>
                      <a:pt x="1054" y="641"/>
                    </a:lnTo>
                    <a:lnTo>
                      <a:pt x="1049" y="651"/>
                    </a:lnTo>
                    <a:lnTo>
                      <a:pt x="1044" y="661"/>
                    </a:lnTo>
                    <a:lnTo>
                      <a:pt x="1038" y="671"/>
                    </a:lnTo>
                    <a:lnTo>
                      <a:pt x="1030" y="679"/>
                    </a:lnTo>
                    <a:lnTo>
                      <a:pt x="1022" y="686"/>
                    </a:lnTo>
                    <a:lnTo>
                      <a:pt x="1013" y="692"/>
                    </a:lnTo>
                    <a:lnTo>
                      <a:pt x="1003" y="697"/>
                    </a:lnTo>
                    <a:lnTo>
                      <a:pt x="1003" y="697"/>
                    </a:lnTo>
                    <a:lnTo>
                      <a:pt x="1006" y="709"/>
                    </a:lnTo>
                    <a:lnTo>
                      <a:pt x="1009" y="720"/>
                    </a:lnTo>
                    <a:lnTo>
                      <a:pt x="1009" y="731"/>
                    </a:lnTo>
                    <a:lnTo>
                      <a:pt x="1008" y="742"/>
                    </a:lnTo>
                    <a:lnTo>
                      <a:pt x="1005" y="753"/>
                    </a:lnTo>
                    <a:lnTo>
                      <a:pt x="1002" y="762"/>
                    </a:lnTo>
                    <a:lnTo>
                      <a:pt x="997" y="772"/>
                    </a:lnTo>
                    <a:lnTo>
                      <a:pt x="991" y="780"/>
                    </a:lnTo>
                    <a:lnTo>
                      <a:pt x="984" y="787"/>
                    </a:lnTo>
                    <a:lnTo>
                      <a:pt x="977" y="794"/>
                    </a:lnTo>
                    <a:lnTo>
                      <a:pt x="967" y="800"/>
                    </a:lnTo>
                    <a:lnTo>
                      <a:pt x="958" y="806"/>
                    </a:lnTo>
                    <a:lnTo>
                      <a:pt x="948" y="810"/>
                    </a:lnTo>
                    <a:lnTo>
                      <a:pt x="937" y="812"/>
                    </a:lnTo>
                    <a:lnTo>
                      <a:pt x="927" y="813"/>
                    </a:lnTo>
                    <a:lnTo>
                      <a:pt x="915" y="813"/>
                    </a:lnTo>
                    <a:lnTo>
                      <a:pt x="915" y="813"/>
                    </a:lnTo>
                    <a:lnTo>
                      <a:pt x="914" y="823"/>
                    </a:lnTo>
                    <a:lnTo>
                      <a:pt x="911" y="832"/>
                    </a:lnTo>
                    <a:lnTo>
                      <a:pt x="908" y="841"/>
                    </a:lnTo>
                    <a:lnTo>
                      <a:pt x="903" y="849"/>
                    </a:lnTo>
                    <a:lnTo>
                      <a:pt x="898" y="856"/>
                    </a:lnTo>
                    <a:lnTo>
                      <a:pt x="892" y="862"/>
                    </a:lnTo>
                    <a:lnTo>
                      <a:pt x="885" y="869"/>
                    </a:lnTo>
                    <a:lnTo>
                      <a:pt x="878" y="874"/>
                    </a:lnTo>
                    <a:lnTo>
                      <a:pt x="871" y="879"/>
                    </a:lnTo>
                    <a:lnTo>
                      <a:pt x="862" y="882"/>
                    </a:lnTo>
                    <a:lnTo>
                      <a:pt x="854" y="886"/>
                    </a:lnTo>
                    <a:lnTo>
                      <a:pt x="846" y="888"/>
                    </a:lnTo>
                    <a:lnTo>
                      <a:pt x="836" y="889"/>
                    </a:lnTo>
                    <a:lnTo>
                      <a:pt x="827" y="889"/>
                    </a:lnTo>
                    <a:lnTo>
                      <a:pt x="817" y="888"/>
                    </a:lnTo>
                    <a:lnTo>
                      <a:pt x="808" y="887"/>
                    </a:lnTo>
                    <a:lnTo>
                      <a:pt x="808" y="887"/>
                    </a:lnTo>
                    <a:lnTo>
                      <a:pt x="804" y="898"/>
                    </a:lnTo>
                    <a:lnTo>
                      <a:pt x="799" y="908"/>
                    </a:lnTo>
                    <a:lnTo>
                      <a:pt x="793" y="918"/>
                    </a:lnTo>
                    <a:lnTo>
                      <a:pt x="786" y="926"/>
                    </a:lnTo>
                    <a:lnTo>
                      <a:pt x="778" y="934"/>
                    </a:lnTo>
                    <a:lnTo>
                      <a:pt x="770" y="940"/>
                    </a:lnTo>
                    <a:lnTo>
                      <a:pt x="760" y="945"/>
                    </a:lnTo>
                    <a:lnTo>
                      <a:pt x="750" y="950"/>
                    </a:lnTo>
                    <a:lnTo>
                      <a:pt x="739" y="952"/>
                    </a:lnTo>
                    <a:lnTo>
                      <a:pt x="728" y="955"/>
                    </a:lnTo>
                    <a:lnTo>
                      <a:pt x="716" y="955"/>
                    </a:lnTo>
                    <a:lnTo>
                      <a:pt x="704" y="953"/>
                    </a:lnTo>
                    <a:lnTo>
                      <a:pt x="692" y="952"/>
                    </a:lnTo>
                    <a:lnTo>
                      <a:pt x="681" y="949"/>
                    </a:lnTo>
                    <a:lnTo>
                      <a:pt x="670" y="944"/>
                    </a:lnTo>
                    <a:lnTo>
                      <a:pt x="658" y="938"/>
                    </a:lnTo>
                    <a:lnTo>
                      <a:pt x="650" y="932"/>
                    </a:lnTo>
                    <a:lnTo>
                      <a:pt x="650" y="932"/>
                    </a:lnTo>
                    <a:lnTo>
                      <a:pt x="658" y="920"/>
                    </a:lnTo>
                    <a:lnTo>
                      <a:pt x="664" y="907"/>
                    </a:lnTo>
                    <a:lnTo>
                      <a:pt x="669" y="894"/>
                    </a:lnTo>
                    <a:lnTo>
                      <a:pt x="672" y="880"/>
                    </a:lnTo>
                    <a:lnTo>
                      <a:pt x="672" y="880"/>
                    </a:lnTo>
                    <a:lnTo>
                      <a:pt x="684" y="887"/>
                    </a:lnTo>
                    <a:lnTo>
                      <a:pt x="696" y="893"/>
                    </a:lnTo>
                    <a:lnTo>
                      <a:pt x="702" y="895"/>
                    </a:lnTo>
                    <a:lnTo>
                      <a:pt x="708" y="896"/>
                    </a:lnTo>
                    <a:lnTo>
                      <a:pt x="714" y="898"/>
                    </a:lnTo>
                    <a:lnTo>
                      <a:pt x="721" y="898"/>
                    </a:lnTo>
                    <a:lnTo>
                      <a:pt x="721" y="898"/>
                    </a:lnTo>
                    <a:lnTo>
                      <a:pt x="732" y="895"/>
                    </a:lnTo>
                    <a:lnTo>
                      <a:pt x="740" y="892"/>
                    </a:lnTo>
                    <a:lnTo>
                      <a:pt x="744" y="888"/>
                    </a:lnTo>
                    <a:lnTo>
                      <a:pt x="747" y="885"/>
                    </a:lnTo>
                    <a:lnTo>
                      <a:pt x="750" y="881"/>
                    </a:lnTo>
                    <a:lnTo>
                      <a:pt x="752" y="876"/>
                    </a:lnTo>
                    <a:lnTo>
                      <a:pt x="752" y="876"/>
                    </a:lnTo>
                    <a:lnTo>
                      <a:pt x="753" y="867"/>
                    </a:lnTo>
                    <a:lnTo>
                      <a:pt x="751" y="855"/>
                    </a:lnTo>
                    <a:lnTo>
                      <a:pt x="677" y="795"/>
                    </a:lnTo>
                    <a:lnTo>
                      <a:pt x="677" y="795"/>
                    </a:lnTo>
                    <a:lnTo>
                      <a:pt x="673" y="792"/>
                    </a:lnTo>
                    <a:lnTo>
                      <a:pt x="670" y="787"/>
                    </a:lnTo>
                    <a:lnTo>
                      <a:pt x="667" y="782"/>
                    </a:lnTo>
                    <a:lnTo>
                      <a:pt x="666" y="776"/>
                    </a:lnTo>
                    <a:lnTo>
                      <a:pt x="666" y="772"/>
                    </a:lnTo>
                    <a:lnTo>
                      <a:pt x="667" y="766"/>
                    </a:lnTo>
                    <a:lnTo>
                      <a:pt x="670" y="761"/>
                    </a:lnTo>
                    <a:lnTo>
                      <a:pt x="672" y="756"/>
                    </a:lnTo>
                    <a:lnTo>
                      <a:pt x="672" y="756"/>
                    </a:lnTo>
                    <a:lnTo>
                      <a:pt x="677" y="751"/>
                    </a:lnTo>
                    <a:lnTo>
                      <a:pt x="682" y="749"/>
                    </a:lnTo>
                    <a:lnTo>
                      <a:pt x="686" y="747"/>
                    </a:lnTo>
                    <a:lnTo>
                      <a:pt x="691" y="745"/>
                    </a:lnTo>
                    <a:lnTo>
                      <a:pt x="697" y="745"/>
                    </a:lnTo>
                    <a:lnTo>
                      <a:pt x="702" y="747"/>
                    </a:lnTo>
                    <a:lnTo>
                      <a:pt x="708" y="748"/>
                    </a:lnTo>
                    <a:lnTo>
                      <a:pt x="713" y="751"/>
                    </a:lnTo>
                    <a:lnTo>
                      <a:pt x="793" y="816"/>
                    </a:lnTo>
                    <a:lnTo>
                      <a:pt x="793" y="816"/>
                    </a:lnTo>
                    <a:lnTo>
                      <a:pt x="801" y="821"/>
                    </a:lnTo>
                    <a:lnTo>
                      <a:pt x="808" y="826"/>
                    </a:lnTo>
                    <a:lnTo>
                      <a:pt x="816" y="830"/>
                    </a:lnTo>
                    <a:lnTo>
                      <a:pt x="823" y="831"/>
                    </a:lnTo>
                    <a:lnTo>
                      <a:pt x="829" y="832"/>
                    </a:lnTo>
                    <a:lnTo>
                      <a:pt x="836" y="831"/>
                    </a:lnTo>
                    <a:lnTo>
                      <a:pt x="843" y="829"/>
                    </a:lnTo>
                    <a:lnTo>
                      <a:pt x="849" y="825"/>
                    </a:lnTo>
                    <a:lnTo>
                      <a:pt x="849" y="825"/>
                    </a:lnTo>
                    <a:lnTo>
                      <a:pt x="854" y="819"/>
                    </a:lnTo>
                    <a:lnTo>
                      <a:pt x="858" y="813"/>
                    </a:lnTo>
                    <a:lnTo>
                      <a:pt x="858" y="813"/>
                    </a:lnTo>
                    <a:lnTo>
                      <a:pt x="859" y="806"/>
                    </a:lnTo>
                    <a:lnTo>
                      <a:pt x="860" y="799"/>
                    </a:lnTo>
                    <a:lnTo>
                      <a:pt x="860" y="795"/>
                    </a:lnTo>
                    <a:lnTo>
                      <a:pt x="859" y="792"/>
                    </a:lnTo>
                    <a:lnTo>
                      <a:pt x="857" y="789"/>
                    </a:lnTo>
                    <a:lnTo>
                      <a:pt x="854" y="786"/>
                    </a:lnTo>
                    <a:lnTo>
                      <a:pt x="758" y="711"/>
                    </a:lnTo>
                    <a:lnTo>
                      <a:pt x="758" y="711"/>
                    </a:lnTo>
                    <a:lnTo>
                      <a:pt x="754" y="707"/>
                    </a:lnTo>
                    <a:lnTo>
                      <a:pt x="751" y="703"/>
                    </a:lnTo>
                    <a:lnTo>
                      <a:pt x="748" y="698"/>
                    </a:lnTo>
                    <a:lnTo>
                      <a:pt x="747" y="692"/>
                    </a:lnTo>
                    <a:lnTo>
                      <a:pt x="747" y="687"/>
                    </a:lnTo>
                    <a:lnTo>
                      <a:pt x="748" y="681"/>
                    </a:lnTo>
                    <a:lnTo>
                      <a:pt x="751" y="676"/>
                    </a:lnTo>
                    <a:lnTo>
                      <a:pt x="753" y="672"/>
                    </a:lnTo>
                    <a:lnTo>
                      <a:pt x="753" y="672"/>
                    </a:lnTo>
                    <a:lnTo>
                      <a:pt x="758" y="667"/>
                    </a:lnTo>
                    <a:lnTo>
                      <a:pt x="763" y="665"/>
                    </a:lnTo>
                    <a:lnTo>
                      <a:pt x="767" y="662"/>
                    </a:lnTo>
                    <a:lnTo>
                      <a:pt x="772" y="661"/>
                    </a:lnTo>
                    <a:lnTo>
                      <a:pt x="778" y="661"/>
                    </a:lnTo>
                    <a:lnTo>
                      <a:pt x="783" y="661"/>
                    </a:lnTo>
                    <a:lnTo>
                      <a:pt x="789" y="663"/>
                    </a:lnTo>
                    <a:lnTo>
                      <a:pt x="793" y="667"/>
                    </a:lnTo>
                    <a:lnTo>
                      <a:pt x="893" y="745"/>
                    </a:lnTo>
                    <a:lnTo>
                      <a:pt x="893" y="745"/>
                    </a:lnTo>
                    <a:lnTo>
                      <a:pt x="896" y="747"/>
                    </a:lnTo>
                    <a:lnTo>
                      <a:pt x="896" y="747"/>
                    </a:lnTo>
                    <a:lnTo>
                      <a:pt x="902" y="751"/>
                    </a:lnTo>
                    <a:lnTo>
                      <a:pt x="909" y="755"/>
                    </a:lnTo>
                    <a:lnTo>
                      <a:pt x="916" y="756"/>
                    </a:lnTo>
                    <a:lnTo>
                      <a:pt x="922" y="757"/>
                    </a:lnTo>
                    <a:lnTo>
                      <a:pt x="929" y="756"/>
                    </a:lnTo>
                    <a:lnTo>
                      <a:pt x="935" y="754"/>
                    </a:lnTo>
                    <a:lnTo>
                      <a:pt x="940" y="750"/>
                    </a:lnTo>
                    <a:lnTo>
                      <a:pt x="944" y="747"/>
                    </a:lnTo>
                    <a:lnTo>
                      <a:pt x="948" y="741"/>
                    </a:lnTo>
                    <a:lnTo>
                      <a:pt x="950" y="735"/>
                    </a:lnTo>
                    <a:lnTo>
                      <a:pt x="952" y="729"/>
                    </a:lnTo>
                    <a:lnTo>
                      <a:pt x="950" y="722"/>
                    </a:lnTo>
                    <a:lnTo>
                      <a:pt x="948" y="714"/>
                    </a:lnTo>
                    <a:lnTo>
                      <a:pt x="944" y="706"/>
                    </a:lnTo>
                    <a:lnTo>
                      <a:pt x="937" y="699"/>
                    </a:lnTo>
                    <a:lnTo>
                      <a:pt x="929" y="691"/>
                    </a:lnTo>
                    <a:lnTo>
                      <a:pt x="823" y="611"/>
                    </a:lnTo>
                    <a:lnTo>
                      <a:pt x="823" y="611"/>
                    </a:lnTo>
                    <a:lnTo>
                      <a:pt x="818" y="607"/>
                    </a:lnTo>
                    <a:lnTo>
                      <a:pt x="816" y="603"/>
                    </a:lnTo>
                    <a:lnTo>
                      <a:pt x="814" y="598"/>
                    </a:lnTo>
                    <a:lnTo>
                      <a:pt x="813" y="592"/>
                    </a:lnTo>
                    <a:lnTo>
                      <a:pt x="813" y="587"/>
                    </a:lnTo>
                    <a:lnTo>
                      <a:pt x="813" y="581"/>
                    </a:lnTo>
                    <a:lnTo>
                      <a:pt x="815" y="577"/>
                    </a:lnTo>
                    <a:lnTo>
                      <a:pt x="817" y="572"/>
                    </a:lnTo>
                    <a:lnTo>
                      <a:pt x="817" y="572"/>
                    </a:lnTo>
                    <a:lnTo>
                      <a:pt x="822" y="567"/>
                    </a:lnTo>
                    <a:lnTo>
                      <a:pt x="826" y="564"/>
                    </a:lnTo>
                    <a:lnTo>
                      <a:pt x="832" y="561"/>
                    </a:lnTo>
                    <a:lnTo>
                      <a:pt x="836" y="560"/>
                    </a:lnTo>
                    <a:lnTo>
                      <a:pt x="842" y="560"/>
                    </a:lnTo>
                    <a:lnTo>
                      <a:pt x="847" y="561"/>
                    </a:lnTo>
                    <a:lnTo>
                      <a:pt x="853" y="562"/>
                    </a:lnTo>
                    <a:lnTo>
                      <a:pt x="858" y="566"/>
                    </a:lnTo>
                    <a:lnTo>
                      <a:pt x="962" y="644"/>
                    </a:lnTo>
                    <a:lnTo>
                      <a:pt x="962" y="644"/>
                    </a:lnTo>
                    <a:lnTo>
                      <a:pt x="967" y="647"/>
                    </a:lnTo>
                    <a:lnTo>
                      <a:pt x="971" y="647"/>
                    </a:lnTo>
                    <a:lnTo>
                      <a:pt x="975" y="647"/>
                    </a:lnTo>
                    <a:lnTo>
                      <a:pt x="979" y="646"/>
                    </a:lnTo>
                    <a:lnTo>
                      <a:pt x="984" y="643"/>
                    </a:lnTo>
                    <a:lnTo>
                      <a:pt x="987" y="641"/>
                    </a:lnTo>
                    <a:lnTo>
                      <a:pt x="994" y="634"/>
                    </a:lnTo>
                    <a:lnTo>
                      <a:pt x="994" y="634"/>
                    </a:lnTo>
                    <a:lnTo>
                      <a:pt x="998" y="628"/>
                    </a:lnTo>
                    <a:lnTo>
                      <a:pt x="1000" y="621"/>
                    </a:lnTo>
                    <a:lnTo>
                      <a:pt x="1002" y="615"/>
                    </a:lnTo>
                    <a:lnTo>
                      <a:pt x="1002" y="607"/>
                    </a:lnTo>
                    <a:lnTo>
                      <a:pt x="999" y="600"/>
                    </a:lnTo>
                    <a:lnTo>
                      <a:pt x="997" y="593"/>
                    </a:lnTo>
                    <a:lnTo>
                      <a:pt x="993" y="587"/>
                    </a:lnTo>
                    <a:lnTo>
                      <a:pt x="987" y="581"/>
                    </a:lnTo>
                    <a:lnTo>
                      <a:pt x="966" y="559"/>
                    </a:lnTo>
                    <a:lnTo>
                      <a:pt x="685" y="303"/>
                    </a:lnTo>
                    <a:lnTo>
                      <a:pt x="685" y="303"/>
                    </a:lnTo>
                    <a:lnTo>
                      <a:pt x="683" y="301"/>
                    </a:lnTo>
                    <a:lnTo>
                      <a:pt x="683" y="298"/>
                    </a:lnTo>
                    <a:lnTo>
                      <a:pt x="682" y="296"/>
                    </a:lnTo>
                    <a:lnTo>
                      <a:pt x="683" y="292"/>
                    </a:lnTo>
                    <a:lnTo>
                      <a:pt x="684" y="290"/>
                    </a:lnTo>
                    <a:lnTo>
                      <a:pt x="686" y="289"/>
                    </a:lnTo>
                    <a:lnTo>
                      <a:pt x="689" y="288"/>
                    </a:lnTo>
                    <a:lnTo>
                      <a:pt x="692" y="288"/>
                    </a:lnTo>
                    <a:lnTo>
                      <a:pt x="692" y="288"/>
                    </a:lnTo>
                    <a:lnTo>
                      <a:pt x="706" y="288"/>
                    </a:lnTo>
                    <a:lnTo>
                      <a:pt x="719" y="286"/>
                    </a:lnTo>
                    <a:lnTo>
                      <a:pt x="730" y="285"/>
                    </a:lnTo>
                    <a:lnTo>
                      <a:pt x="744" y="284"/>
                    </a:lnTo>
                    <a:lnTo>
                      <a:pt x="744" y="284"/>
                    </a:lnTo>
                    <a:lnTo>
                      <a:pt x="748" y="284"/>
                    </a:lnTo>
                    <a:lnTo>
                      <a:pt x="748" y="284"/>
                    </a:lnTo>
                    <a:close/>
                    <a:moveTo>
                      <a:pt x="129" y="522"/>
                    </a:moveTo>
                    <a:lnTo>
                      <a:pt x="129" y="522"/>
                    </a:lnTo>
                    <a:lnTo>
                      <a:pt x="119" y="506"/>
                    </a:lnTo>
                    <a:lnTo>
                      <a:pt x="112" y="491"/>
                    </a:lnTo>
                    <a:lnTo>
                      <a:pt x="106" y="474"/>
                    </a:lnTo>
                    <a:lnTo>
                      <a:pt x="102" y="457"/>
                    </a:lnTo>
                    <a:lnTo>
                      <a:pt x="97" y="439"/>
                    </a:lnTo>
                    <a:lnTo>
                      <a:pt x="94" y="421"/>
                    </a:lnTo>
                    <a:lnTo>
                      <a:pt x="90" y="383"/>
                    </a:lnTo>
                    <a:lnTo>
                      <a:pt x="54" y="350"/>
                    </a:lnTo>
                    <a:lnTo>
                      <a:pt x="54" y="350"/>
                    </a:lnTo>
                    <a:lnTo>
                      <a:pt x="34" y="328"/>
                    </a:lnTo>
                    <a:lnTo>
                      <a:pt x="24" y="317"/>
                    </a:lnTo>
                    <a:lnTo>
                      <a:pt x="17" y="307"/>
                    </a:lnTo>
                    <a:lnTo>
                      <a:pt x="10" y="296"/>
                    </a:lnTo>
                    <a:lnTo>
                      <a:pt x="5" y="283"/>
                    </a:lnTo>
                    <a:lnTo>
                      <a:pt x="2" y="270"/>
                    </a:lnTo>
                    <a:lnTo>
                      <a:pt x="0" y="254"/>
                    </a:lnTo>
                    <a:lnTo>
                      <a:pt x="0" y="254"/>
                    </a:lnTo>
                    <a:lnTo>
                      <a:pt x="2" y="246"/>
                    </a:lnTo>
                    <a:lnTo>
                      <a:pt x="3" y="238"/>
                    </a:lnTo>
                    <a:lnTo>
                      <a:pt x="4" y="229"/>
                    </a:lnTo>
                    <a:lnTo>
                      <a:pt x="8" y="222"/>
                    </a:lnTo>
                    <a:lnTo>
                      <a:pt x="11" y="214"/>
                    </a:lnTo>
                    <a:lnTo>
                      <a:pt x="15" y="207"/>
                    </a:lnTo>
                    <a:lnTo>
                      <a:pt x="19" y="200"/>
                    </a:lnTo>
                    <a:lnTo>
                      <a:pt x="25" y="193"/>
                    </a:lnTo>
                    <a:lnTo>
                      <a:pt x="174" y="32"/>
                    </a:lnTo>
                    <a:lnTo>
                      <a:pt x="174" y="32"/>
                    </a:lnTo>
                    <a:lnTo>
                      <a:pt x="180" y="25"/>
                    </a:lnTo>
                    <a:lnTo>
                      <a:pt x="187" y="20"/>
                    </a:lnTo>
                    <a:lnTo>
                      <a:pt x="194" y="15"/>
                    </a:lnTo>
                    <a:lnTo>
                      <a:pt x="203" y="11"/>
                    </a:lnTo>
                    <a:lnTo>
                      <a:pt x="210" y="7"/>
                    </a:lnTo>
                    <a:lnTo>
                      <a:pt x="218" y="5"/>
                    </a:lnTo>
                    <a:lnTo>
                      <a:pt x="226" y="2"/>
                    </a:lnTo>
                    <a:lnTo>
                      <a:pt x="235" y="1"/>
                    </a:lnTo>
                    <a:lnTo>
                      <a:pt x="243" y="1"/>
                    </a:lnTo>
                    <a:lnTo>
                      <a:pt x="251" y="1"/>
                    </a:lnTo>
                    <a:lnTo>
                      <a:pt x="260" y="2"/>
                    </a:lnTo>
                    <a:lnTo>
                      <a:pt x="268" y="5"/>
                    </a:lnTo>
                    <a:lnTo>
                      <a:pt x="276" y="7"/>
                    </a:lnTo>
                    <a:lnTo>
                      <a:pt x="285" y="11"/>
                    </a:lnTo>
                    <a:lnTo>
                      <a:pt x="292" y="15"/>
                    </a:lnTo>
                    <a:lnTo>
                      <a:pt x="299" y="20"/>
                    </a:lnTo>
                    <a:lnTo>
                      <a:pt x="299" y="20"/>
                    </a:lnTo>
                    <a:lnTo>
                      <a:pt x="314" y="32"/>
                    </a:lnTo>
                    <a:lnTo>
                      <a:pt x="329" y="42"/>
                    </a:lnTo>
                    <a:lnTo>
                      <a:pt x="343" y="51"/>
                    </a:lnTo>
                    <a:lnTo>
                      <a:pt x="362" y="59"/>
                    </a:lnTo>
                    <a:lnTo>
                      <a:pt x="362" y="59"/>
                    </a:lnTo>
                    <a:lnTo>
                      <a:pt x="375" y="64"/>
                    </a:lnTo>
                    <a:lnTo>
                      <a:pt x="382" y="65"/>
                    </a:lnTo>
                    <a:lnTo>
                      <a:pt x="382" y="65"/>
                    </a:lnTo>
                    <a:lnTo>
                      <a:pt x="399" y="62"/>
                    </a:lnTo>
                    <a:lnTo>
                      <a:pt x="415" y="58"/>
                    </a:lnTo>
                    <a:lnTo>
                      <a:pt x="451" y="50"/>
                    </a:lnTo>
                    <a:lnTo>
                      <a:pt x="469" y="46"/>
                    </a:lnTo>
                    <a:lnTo>
                      <a:pt x="488" y="43"/>
                    </a:lnTo>
                    <a:lnTo>
                      <a:pt x="506" y="40"/>
                    </a:lnTo>
                    <a:lnTo>
                      <a:pt x="525" y="40"/>
                    </a:lnTo>
                    <a:lnTo>
                      <a:pt x="525" y="40"/>
                    </a:lnTo>
                    <a:lnTo>
                      <a:pt x="501" y="57"/>
                    </a:lnTo>
                    <a:lnTo>
                      <a:pt x="469" y="82"/>
                    </a:lnTo>
                    <a:lnTo>
                      <a:pt x="426" y="114"/>
                    </a:lnTo>
                    <a:lnTo>
                      <a:pt x="426" y="114"/>
                    </a:lnTo>
                    <a:lnTo>
                      <a:pt x="407" y="119"/>
                    </a:lnTo>
                    <a:lnTo>
                      <a:pt x="389" y="121"/>
                    </a:lnTo>
                    <a:lnTo>
                      <a:pt x="389" y="121"/>
                    </a:lnTo>
                    <a:lnTo>
                      <a:pt x="379" y="121"/>
                    </a:lnTo>
                    <a:lnTo>
                      <a:pt x="365" y="120"/>
                    </a:lnTo>
                    <a:lnTo>
                      <a:pt x="352" y="116"/>
                    </a:lnTo>
                    <a:lnTo>
                      <a:pt x="338" y="112"/>
                    </a:lnTo>
                    <a:lnTo>
                      <a:pt x="325" y="106"/>
                    </a:lnTo>
                    <a:lnTo>
                      <a:pt x="313" y="100"/>
                    </a:lnTo>
                    <a:lnTo>
                      <a:pt x="302" y="93"/>
                    </a:lnTo>
                    <a:lnTo>
                      <a:pt x="293" y="88"/>
                    </a:lnTo>
                    <a:lnTo>
                      <a:pt x="264" y="65"/>
                    </a:lnTo>
                    <a:lnTo>
                      <a:pt x="264" y="65"/>
                    </a:lnTo>
                    <a:lnTo>
                      <a:pt x="258" y="62"/>
                    </a:lnTo>
                    <a:lnTo>
                      <a:pt x="253" y="59"/>
                    </a:lnTo>
                    <a:lnTo>
                      <a:pt x="247" y="58"/>
                    </a:lnTo>
                    <a:lnTo>
                      <a:pt x="239" y="58"/>
                    </a:lnTo>
                    <a:lnTo>
                      <a:pt x="233" y="59"/>
                    </a:lnTo>
                    <a:lnTo>
                      <a:pt x="228" y="62"/>
                    </a:lnTo>
                    <a:lnTo>
                      <a:pt x="222" y="65"/>
                    </a:lnTo>
                    <a:lnTo>
                      <a:pt x="216" y="70"/>
                    </a:lnTo>
                    <a:lnTo>
                      <a:pt x="67" y="231"/>
                    </a:lnTo>
                    <a:lnTo>
                      <a:pt x="67" y="231"/>
                    </a:lnTo>
                    <a:lnTo>
                      <a:pt x="63" y="237"/>
                    </a:lnTo>
                    <a:lnTo>
                      <a:pt x="60" y="243"/>
                    </a:lnTo>
                    <a:lnTo>
                      <a:pt x="59" y="248"/>
                    </a:lnTo>
                    <a:lnTo>
                      <a:pt x="58" y="256"/>
                    </a:lnTo>
                    <a:lnTo>
                      <a:pt x="59" y="262"/>
                    </a:lnTo>
                    <a:lnTo>
                      <a:pt x="60" y="267"/>
                    </a:lnTo>
                    <a:lnTo>
                      <a:pt x="63" y="273"/>
                    </a:lnTo>
                    <a:lnTo>
                      <a:pt x="67" y="279"/>
                    </a:lnTo>
                    <a:lnTo>
                      <a:pt x="67" y="279"/>
                    </a:lnTo>
                    <a:lnTo>
                      <a:pt x="85" y="300"/>
                    </a:lnTo>
                    <a:lnTo>
                      <a:pt x="105" y="320"/>
                    </a:lnTo>
                    <a:lnTo>
                      <a:pt x="105" y="320"/>
                    </a:lnTo>
                    <a:lnTo>
                      <a:pt x="117" y="332"/>
                    </a:lnTo>
                    <a:lnTo>
                      <a:pt x="130" y="346"/>
                    </a:lnTo>
                    <a:lnTo>
                      <a:pt x="136" y="353"/>
                    </a:lnTo>
                    <a:lnTo>
                      <a:pt x="140" y="360"/>
                    </a:lnTo>
                    <a:lnTo>
                      <a:pt x="143" y="367"/>
                    </a:lnTo>
                    <a:lnTo>
                      <a:pt x="146" y="374"/>
                    </a:lnTo>
                    <a:lnTo>
                      <a:pt x="146" y="374"/>
                    </a:lnTo>
                    <a:lnTo>
                      <a:pt x="149" y="403"/>
                    </a:lnTo>
                    <a:lnTo>
                      <a:pt x="154" y="433"/>
                    </a:lnTo>
                    <a:lnTo>
                      <a:pt x="157" y="448"/>
                    </a:lnTo>
                    <a:lnTo>
                      <a:pt x="161" y="461"/>
                    </a:lnTo>
                    <a:lnTo>
                      <a:pt x="167" y="474"/>
                    </a:lnTo>
                    <a:lnTo>
                      <a:pt x="173" y="485"/>
                    </a:lnTo>
                    <a:lnTo>
                      <a:pt x="173" y="485"/>
                    </a:lnTo>
                    <a:lnTo>
                      <a:pt x="160" y="492"/>
                    </a:lnTo>
                    <a:lnTo>
                      <a:pt x="149" y="500"/>
                    </a:lnTo>
                    <a:lnTo>
                      <a:pt x="140" y="510"/>
                    </a:lnTo>
                    <a:lnTo>
                      <a:pt x="129" y="522"/>
                    </a:lnTo>
                    <a:lnTo>
                      <a:pt x="129" y="522"/>
                    </a:lnTo>
                    <a:close/>
                    <a:moveTo>
                      <a:pt x="602" y="804"/>
                    </a:moveTo>
                    <a:lnTo>
                      <a:pt x="602" y="804"/>
                    </a:lnTo>
                    <a:lnTo>
                      <a:pt x="593" y="797"/>
                    </a:lnTo>
                    <a:lnTo>
                      <a:pt x="582" y="792"/>
                    </a:lnTo>
                    <a:lnTo>
                      <a:pt x="571" y="788"/>
                    </a:lnTo>
                    <a:lnTo>
                      <a:pt x="560" y="786"/>
                    </a:lnTo>
                    <a:lnTo>
                      <a:pt x="549" y="786"/>
                    </a:lnTo>
                    <a:lnTo>
                      <a:pt x="538" y="788"/>
                    </a:lnTo>
                    <a:lnTo>
                      <a:pt x="527" y="791"/>
                    </a:lnTo>
                    <a:lnTo>
                      <a:pt x="518" y="797"/>
                    </a:lnTo>
                    <a:lnTo>
                      <a:pt x="518" y="797"/>
                    </a:lnTo>
                    <a:lnTo>
                      <a:pt x="514" y="797"/>
                    </a:lnTo>
                    <a:lnTo>
                      <a:pt x="512" y="795"/>
                    </a:lnTo>
                    <a:lnTo>
                      <a:pt x="512" y="795"/>
                    </a:lnTo>
                    <a:lnTo>
                      <a:pt x="511" y="794"/>
                    </a:lnTo>
                    <a:lnTo>
                      <a:pt x="511" y="791"/>
                    </a:lnTo>
                    <a:lnTo>
                      <a:pt x="511" y="791"/>
                    </a:lnTo>
                    <a:lnTo>
                      <a:pt x="512" y="782"/>
                    </a:lnTo>
                    <a:lnTo>
                      <a:pt x="512" y="773"/>
                    </a:lnTo>
                    <a:lnTo>
                      <a:pt x="509" y="763"/>
                    </a:lnTo>
                    <a:lnTo>
                      <a:pt x="507" y="754"/>
                    </a:lnTo>
                    <a:lnTo>
                      <a:pt x="503" y="745"/>
                    </a:lnTo>
                    <a:lnTo>
                      <a:pt x="499" y="737"/>
                    </a:lnTo>
                    <a:lnTo>
                      <a:pt x="493" y="729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87" y="723"/>
                    </a:lnTo>
                    <a:lnTo>
                      <a:pt x="477" y="716"/>
                    </a:lnTo>
                    <a:lnTo>
                      <a:pt x="467" y="710"/>
                    </a:lnTo>
                    <a:lnTo>
                      <a:pt x="456" y="707"/>
                    </a:lnTo>
                    <a:lnTo>
                      <a:pt x="444" y="705"/>
                    </a:lnTo>
                    <a:lnTo>
                      <a:pt x="433" y="705"/>
                    </a:lnTo>
                    <a:lnTo>
                      <a:pt x="423" y="706"/>
                    </a:lnTo>
                    <a:lnTo>
                      <a:pt x="412" y="710"/>
                    </a:lnTo>
                    <a:lnTo>
                      <a:pt x="401" y="716"/>
                    </a:lnTo>
                    <a:lnTo>
                      <a:pt x="401" y="716"/>
                    </a:lnTo>
                    <a:lnTo>
                      <a:pt x="399" y="716"/>
                    </a:lnTo>
                    <a:lnTo>
                      <a:pt x="396" y="714"/>
                    </a:lnTo>
                    <a:lnTo>
                      <a:pt x="396" y="714"/>
                    </a:lnTo>
                    <a:lnTo>
                      <a:pt x="394" y="713"/>
                    </a:lnTo>
                    <a:lnTo>
                      <a:pt x="394" y="710"/>
                    </a:lnTo>
                    <a:lnTo>
                      <a:pt x="394" y="710"/>
                    </a:lnTo>
                    <a:lnTo>
                      <a:pt x="395" y="700"/>
                    </a:lnTo>
                    <a:lnTo>
                      <a:pt x="395" y="692"/>
                    </a:lnTo>
                    <a:lnTo>
                      <a:pt x="394" y="682"/>
                    </a:lnTo>
                    <a:lnTo>
                      <a:pt x="392" y="673"/>
                    </a:lnTo>
                    <a:lnTo>
                      <a:pt x="388" y="665"/>
                    </a:lnTo>
                    <a:lnTo>
                      <a:pt x="383" y="656"/>
                    </a:lnTo>
                    <a:lnTo>
                      <a:pt x="377" y="648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70" y="642"/>
                    </a:lnTo>
                    <a:lnTo>
                      <a:pt x="363" y="636"/>
                    </a:lnTo>
                    <a:lnTo>
                      <a:pt x="355" y="631"/>
                    </a:lnTo>
                    <a:lnTo>
                      <a:pt x="345" y="628"/>
                    </a:lnTo>
                    <a:lnTo>
                      <a:pt x="337" y="625"/>
                    </a:lnTo>
                    <a:lnTo>
                      <a:pt x="327" y="624"/>
                    </a:lnTo>
                    <a:lnTo>
                      <a:pt x="318" y="624"/>
                    </a:lnTo>
                    <a:lnTo>
                      <a:pt x="308" y="625"/>
                    </a:lnTo>
                    <a:lnTo>
                      <a:pt x="300" y="628"/>
                    </a:lnTo>
                    <a:lnTo>
                      <a:pt x="300" y="628"/>
                    </a:lnTo>
                    <a:lnTo>
                      <a:pt x="298" y="628"/>
                    </a:lnTo>
                    <a:lnTo>
                      <a:pt x="295" y="627"/>
                    </a:lnTo>
                    <a:lnTo>
                      <a:pt x="295" y="627"/>
                    </a:lnTo>
                    <a:lnTo>
                      <a:pt x="294" y="624"/>
                    </a:lnTo>
                    <a:lnTo>
                      <a:pt x="294" y="622"/>
                    </a:lnTo>
                    <a:lnTo>
                      <a:pt x="294" y="622"/>
                    </a:lnTo>
                    <a:lnTo>
                      <a:pt x="298" y="610"/>
                    </a:lnTo>
                    <a:lnTo>
                      <a:pt x="300" y="599"/>
                    </a:lnTo>
                    <a:lnTo>
                      <a:pt x="300" y="587"/>
                    </a:lnTo>
                    <a:lnTo>
                      <a:pt x="299" y="577"/>
                    </a:lnTo>
                    <a:lnTo>
                      <a:pt x="295" y="566"/>
                    </a:lnTo>
                    <a:lnTo>
                      <a:pt x="291" y="555"/>
                    </a:lnTo>
                    <a:lnTo>
                      <a:pt x="283" y="546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75" y="537"/>
                    </a:lnTo>
                    <a:lnTo>
                      <a:pt x="269" y="533"/>
                    </a:lnTo>
                    <a:lnTo>
                      <a:pt x="263" y="529"/>
                    </a:lnTo>
                    <a:lnTo>
                      <a:pt x="256" y="525"/>
                    </a:lnTo>
                    <a:lnTo>
                      <a:pt x="250" y="523"/>
                    </a:lnTo>
                    <a:lnTo>
                      <a:pt x="236" y="520"/>
                    </a:lnTo>
                    <a:lnTo>
                      <a:pt x="222" y="520"/>
                    </a:lnTo>
                    <a:lnTo>
                      <a:pt x="209" y="522"/>
                    </a:lnTo>
                    <a:lnTo>
                      <a:pt x="195" y="527"/>
                    </a:lnTo>
                    <a:lnTo>
                      <a:pt x="190" y="530"/>
                    </a:lnTo>
                    <a:lnTo>
                      <a:pt x="184" y="535"/>
                    </a:lnTo>
                    <a:lnTo>
                      <a:pt x="178" y="540"/>
                    </a:lnTo>
                    <a:lnTo>
                      <a:pt x="173" y="544"/>
                    </a:lnTo>
                    <a:lnTo>
                      <a:pt x="151" y="568"/>
                    </a:lnTo>
                    <a:lnTo>
                      <a:pt x="151" y="568"/>
                    </a:lnTo>
                    <a:lnTo>
                      <a:pt x="147" y="574"/>
                    </a:lnTo>
                    <a:lnTo>
                      <a:pt x="143" y="581"/>
                    </a:lnTo>
                    <a:lnTo>
                      <a:pt x="140" y="587"/>
                    </a:lnTo>
                    <a:lnTo>
                      <a:pt x="137" y="594"/>
                    </a:lnTo>
                    <a:lnTo>
                      <a:pt x="135" y="607"/>
                    </a:lnTo>
                    <a:lnTo>
                      <a:pt x="134" y="622"/>
                    </a:lnTo>
                    <a:lnTo>
                      <a:pt x="136" y="635"/>
                    </a:lnTo>
                    <a:lnTo>
                      <a:pt x="142" y="648"/>
                    </a:lnTo>
                    <a:lnTo>
                      <a:pt x="146" y="655"/>
                    </a:lnTo>
                    <a:lnTo>
                      <a:pt x="149" y="661"/>
                    </a:lnTo>
                    <a:lnTo>
                      <a:pt x="154" y="666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59" y="672"/>
                    </a:lnTo>
                    <a:lnTo>
                      <a:pt x="166" y="676"/>
                    </a:lnTo>
                    <a:lnTo>
                      <a:pt x="174" y="681"/>
                    </a:lnTo>
                    <a:lnTo>
                      <a:pt x="182" y="685"/>
                    </a:lnTo>
                    <a:lnTo>
                      <a:pt x="191" y="687"/>
                    </a:lnTo>
                    <a:lnTo>
                      <a:pt x="199" y="688"/>
                    </a:lnTo>
                    <a:lnTo>
                      <a:pt x="207" y="688"/>
                    </a:lnTo>
                    <a:lnTo>
                      <a:pt x="216" y="688"/>
                    </a:lnTo>
                    <a:lnTo>
                      <a:pt x="224" y="687"/>
                    </a:lnTo>
                    <a:lnTo>
                      <a:pt x="224" y="687"/>
                    </a:lnTo>
                    <a:lnTo>
                      <a:pt x="228" y="687"/>
                    </a:lnTo>
                    <a:lnTo>
                      <a:pt x="230" y="688"/>
                    </a:lnTo>
                    <a:lnTo>
                      <a:pt x="230" y="688"/>
                    </a:lnTo>
                    <a:lnTo>
                      <a:pt x="230" y="692"/>
                    </a:lnTo>
                    <a:lnTo>
                      <a:pt x="229" y="694"/>
                    </a:lnTo>
                    <a:lnTo>
                      <a:pt x="229" y="694"/>
                    </a:lnTo>
                    <a:lnTo>
                      <a:pt x="222" y="706"/>
                    </a:lnTo>
                    <a:lnTo>
                      <a:pt x="217" y="719"/>
                    </a:lnTo>
                    <a:lnTo>
                      <a:pt x="214" y="732"/>
                    </a:lnTo>
                    <a:lnTo>
                      <a:pt x="214" y="745"/>
                    </a:lnTo>
                    <a:lnTo>
                      <a:pt x="217" y="758"/>
                    </a:lnTo>
                    <a:lnTo>
                      <a:pt x="222" y="772"/>
                    </a:lnTo>
                    <a:lnTo>
                      <a:pt x="229" y="783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39" y="794"/>
                    </a:lnTo>
                    <a:lnTo>
                      <a:pt x="250" y="801"/>
                    </a:lnTo>
                    <a:lnTo>
                      <a:pt x="263" y="807"/>
                    </a:lnTo>
                    <a:lnTo>
                      <a:pt x="276" y="811"/>
                    </a:lnTo>
                    <a:lnTo>
                      <a:pt x="289" y="811"/>
                    </a:lnTo>
                    <a:lnTo>
                      <a:pt x="302" y="810"/>
                    </a:lnTo>
                    <a:lnTo>
                      <a:pt x="316" y="805"/>
                    </a:lnTo>
                    <a:lnTo>
                      <a:pt x="327" y="799"/>
                    </a:lnTo>
                    <a:lnTo>
                      <a:pt x="338" y="791"/>
                    </a:lnTo>
                    <a:lnTo>
                      <a:pt x="338" y="791"/>
                    </a:lnTo>
                    <a:lnTo>
                      <a:pt x="341" y="789"/>
                    </a:lnTo>
                    <a:lnTo>
                      <a:pt x="343" y="789"/>
                    </a:lnTo>
                    <a:lnTo>
                      <a:pt x="343" y="789"/>
                    </a:lnTo>
                    <a:lnTo>
                      <a:pt x="345" y="792"/>
                    </a:lnTo>
                    <a:lnTo>
                      <a:pt x="345" y="794"/>
                    </a:lnTo>
                    <a:lnTo>
                      <a:pt x="345" y="794"/>
                    </a:lnTo>
                    <a:lnTo>
                      <a:pt x="345" y="802"/>
                    </a:lnTo>
                    <a:lnTo>
                      <a:pt x="346" y="811"/>
                    </a:lnTo>
                    <a:lnTo>
                      <a:pt x="348" y="820"/>
                    </a:lnTo>
                    <a:lnTo>
                      <a:pt x="350" y="827"/>
                    </a:lnTo>
                    <a:lnTo>
                      <a:pt x="354" y="836"/>
                    </a:lnTo>
                    <a:lnTo>
                      <a:pt x="358" y="843"/>
                    </a:lnTo>
                    <a:lnTo>
                      <a:pt x="364" y="850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70" y="857"/>
                    </a:lnTo>
                    <a:lnTo>
                      <a:pt x="382" y="864"/>
                    </a:lnTo>
                    <a:lnTo>
                      <a:pt x="394" y="870"/>
                    </a:lnTo>
                    <a:lnTo>
                      <a:pt x="407" y="874"/>
                    </a:lnTo>
                    <a:lnTo>
                      <a:pt x="420" y="874"/>
                    </a:lnTo>
                    <a:lnTo>
                      <a:pt x="433" y="873"/>
                    </a:lnTo>
                    <a:lnTo>
                      <a:pt x="446" y="868"/>
                    </a:lnTo>
                    <a:lnTo>
                      <a:pt x="458" y="862"/>
                    </a:lnTo>
                    <a:lnTo>
                      <a:pt x="469" y="854"/>
                    </a:lnTo>
                    <a:lnTo>
                      <a:pt x="469" y="854"/>
                    </a:lnTo>
                    <a:lnTo>
                      <a:pt x="471" y="852"/>
                    </a:lnTo>
                    <a:lnTo>
                      <a:pt x="474" y="852"/>
                    </a:lnTo>
                    <a:lnTo>
                      <a:pt x="474" y="852"/>
                    </a:lnTo>
                    <a:lnTo>
                      <a:pt x="476" y="855"/>
                    </a:lnTo>
                    <a:lnTo>
                      <a:pt x="477" y="857"/>
                    </a:lnTo>
                    <a:lnTo>
                      <a:pt x="477" y="857"/>
                    </a:lnTo>
                    <a:lnTo>
                      <a:pt x="476" y="865"/>
                    </a:lnTo>
                    <a:lnTo>
                      <a:pt x="477" y="874"/>
                    </a:lnTo>
                    <a:lnTo>
                      <a:pt x="478" y="883"/>
                    </a:lnTo>
                    <a:lnTo>
                      <a:pt x="482" y="890"/>
                    </a:lnTo>
                    <a:lnTo>
                      <a:pt x="486" y="899"/>
                    </a:lnTo>
                    <a:lnTo>
                      <a:pt x="489" y="906"/>
                    </a:lnTo>
                    <a:lnTo>
                      <a:pt x="495" y="913"/>
                    </a:lnTo>
                    <a:lnTo>
                      <a:pt x="502" y="920"/>
                    </a:lnTo>
                    <a:lnTo>
                      <a:pt x="502" y="920"/>
                    </a:lnTo>
                    <a:lnTo>
                      <a:pt x="507" y="924"/>
                    </a:lnTo>
                    <a:lnTo>
                      <a:pt x="514" y="928"/>
                    </a:lnTo>
                    <a:lnTo>
                      <a:pt x="520" y="931"/>
                    </a:lnTo>
                    <a:lnTo>
                      <a:pt x="527" y="933"/>
                    </a:lnTo>
                    <a:lnTo>
                      <a:pt x="540" y="937"/>
                    </a:lnTo>
                    <a:lnTo>
                      <a:pt x="555" y="937"/>
                    </a:lnTo>
                    <a:lnTo>
                      <a:pt x="569" y="934"/>
                    </a:lnTo>
                    <a:lnTo>
                      <a:pt x="582" y="930"/>
                    </a:lnTo>
                    <a:lnTo>
                      <a:pt x="588" y="926"/>
                    </a:lnTo>
                    <a:lnTo>
                      <a:pt x="594" y="923"/>
                    </a:lnTo>
                    <a:lnTo>
                      <a:pt x="599" y="918"/>
                    </a:lnTo>
                    <a:lnTo>
                      <a:pt x="604" y="912"/>
                    </a:lnTo>
                    <a:lnTo>
                      <a:pt x="609" y="906"/>
                    </a:lnTo>
                    <a:lnTo>
                      <a:pt x="609" y="906"/>
                    </a:lnTo>
                    <a:lnTo>
                      <a:pt x="614" y="900"/>
                    </a:lnTo>
                    <a:lnTo>
                      <a:pt x="618" y="894"/>
                    </a:lnTo>
                    <a:lnTo>
                      <a:pt x="621" y="887"/>
                    </a:lnTo>
                    <a:lnTo>
                      <a:pt x="623" y="881"/>
                    </a:lnTo>
                    <a:lnTo>
                      <a:pt x="627" y="867"/>
                    </a:lnTo>
                    <a:lnTo>
                      <a:pt x="627" y="854"/>
                    </a:lnTo>
                    <a:lnTo>
                      <a:pt x="625" y="839"/>
                    </a:lnTo>
                    <a:lnTo>
                      <a:pt x="620" y="826"/>
                    </a:lnTo>
                    <a:lnTo>
                      <a:pt x="616" y="820"/>
                    </a:lnTo>
                    <a:lnTo>
                      <a:pt x="612" y="814"/>
                    </a:lnTo>
                    <a:lnTo>
                      <a:pt x="607" y="808"/>
                    </a:lnTo>
                    <a:lnTo>
                      <a:pt x="602" y="804"/>
                    </a:lnTo>
                    <a:lnTo>
                      <a:pt x="602" y="804"/>
                    </a:lnTo>
                    <a:close/>
                    <a:moveTo>
                      <a:pt x="797" y="256"/>
                    </a:moveTo>
                    <a:lnTo>
                      <a:pt x="797" y="256"/>
                    </a:lnTo>
                    <a:lnTo>
                      <a:pt x="987" y="439"/>
                    </a:lnTo>
                    <a:lnTo>
                      <a:pt x="987" y="439"/>
                    </a:lnTo>
                    <a:lnTo>
                      <a:pt x="994" y="443"/>
                    </a:lnTo>
                    <a:lnTo>
                      <a:pt x="1002" y="447"/>
                    </a:lnTo>
                    <a:lnTo>
                      <a:pt x="1010" y="449"/>
                    </a:lnTo>
                    <a:lnTo>
                      <a:pt x="1019" y="448"/>
                    </a:lnTo>
                    <a:lnTo>
                      <a:pt x="1019" y="448"/>
                    </a:lnTo>
                    <a:lnTo>
                      <a:pt x="1028" y="446"/>
                    </a:lnTo>
                    <a:lnTo>
                      <a:pt x="1035" y="442"/>
                    </a:lnTo>
                    <a:lnTo>
                      <a:pt x="1042" y="436"/>
                    </a:lnTo>
                    <a:lnTo>
                      <a:pt x="1047" y="429"/>
                    </a:lnTo>
                    <a:lnTo>
                      <a:pt x="1047" y="429"/>
                    </a:lnTo>
                    <a:lnTo>
                      <a:pt x="1057" y="409"/>
                    </a:lnTo>
                    <a:lnTo>
                      <a:pt x="1066" y="388"/>
                    </a:lnTo>
                    <a:lnTo>
                      <a:pt x="1072" y="365"/>
                    </a:lnTo>
                    <a:lnTo>
                      <a:pt x="1078" y="341"/>
                    </a:lnTo>
                    <a:lnTo>
                      <a:pt x="1078" y="341"/>
                    </a:lnTo>
                    <a:lnTo>
                      <a:pt x="1080" y="330"/>
                    </a:lnTo>
                    <a:lnTo>
                      <a:pt x="1084" y="321"/>
                    </a:lnTo>
                    <a:lnTo>
                      <a:pt x="1090" y="313"/>
                    </a:lnTo>
                    <a:lnTo>
                      <a:pt x="1095" y="304"/>
                    </a:lnTo>
                    <a:lnTo>
                      <a:pt x="1129" y="269"/>
                    </a:lnTo>
                    <a:lnTo>
                      <a:pt x="1129" y="269"/>
                    </a:lnTo>
                    <a:lnTo>
                      <a:pt x="1138" y="258"/>
                    </a:lnTo>
                    <a:lnTo>
                      <a:pt x="1144" y="246"/>
                    </a:lnTo>
                    <a:lnTo>
                      <a:pt x="1148" y="233"/>
                    </a:lnTo>
                    <a:lnTo>
                      <a:pt x="1149" y="220"/>
                    </a:lnTo>
                    <a:lnTo>
                      <a:pt x="1148" y="208"/>
                    </a:lnTo>
                    <a:lnTo>
                      <a:pt x="1144" y="195"/>
                    </a:lnTo>
                    <a:lnTo>
                      <a:pt x="1138" y="183"/>
                    </a:lnTo>
                    <a:lnTo>
                      <a:pt x="1130" y="172"/>
                    </a:lnTo>
                    <a:lnTo>
                      <a:pt x="993" y="23"/>
                    </a:lnTo>
                    <a:lnTo>
                      <a:pt x="993" y="23"/>
                    </a:lnTo>
                    <a:lnTo>
                      <a:pt x="983" y="13"/>
                    </a:lnTo>
                    <a:lnTo>
                      <a:pt x="972" y="7"/>
                    </a:lnTo>
                    <a:lnTo>
                      <a:pt x="959" y="2"/>
                    </a:lnTo>
                    <a:lnTo>
                      <a:pt x="946" y="0"/>
                    </a:lnTo>
                    <a:lnTo>
                      <a:pt x="933" y="0"/>
                    </a:lnTo>
                    <a:lnTo>
                      <a:pt x="920" y="2"/>
                    </a:lnTo>
                    <a:lnTo>
                      <a:pt x="908" y="7"/>
                    </a:lnTo>
                    <a:lnTo>
                      <a:pt x="896" y="15"/>
                    </a:lnTo>
                    <a:lnTo>
                      <a:pt x="864" y="42"/>
                    </a:lnTo>
                    <a:lnTo>
                      <a:pt x="864" y="42"/>
                    </a:lnTo>
                    <a:lnTo>
                      <a:pt x="852" y="49"/>
                    </a:lnTo>
                    <a:lnTo>
                      <a:pt x="845" y="52"/>
                    </a:lnTo>
                    <a:lnTo>
                      <a:pt x="839" y="55"/>
                    </a:lnTo>
                    <a:lnTo>
                      <a:pt x="832" y="56"/>
                    </a:lnTo>
                    <a:lnTo>
                      <a:pt x="824" y="57"/>
                    </a:lnTo>
                    <a:lnTo>
                      <a:pt x="810" y="57"/>
                    </a:lnTo>
                    <a:lnTo>
                      <a:pt x="810" y="57"/>
                    </a:lnTo>
                    <a:lnTo>
                      <a:pt x="708" y="44"/>
                    </a:lnTo>
                    <a:lnTo>
                      <a:pt x="708" y="44"/>
                    </a:lnTo>
                    <a:lnTo>
                      <a:pt x="685" y="43"/>
                    </a:lnTo>
                    <a:lnTo>
                      <a:pt x="662" y="43"/>
                    </a:lnTo>
                    <a:lnTo>
                      <a:pt x="639" y="45"/>
                    </a:lnTo>
                    <a:lnTo>
                      <a:pt x="618" y="50"/>
                    </a:lnTo>
                    <a:lnTo>
                      <a:pt x="596" y="57"/>
                    </a:lnTo>
                    <a:lnTo>
                      <a:pt x="575" y="67"/>
                    </a:lnTo>
                    <a:lnTo>
                      <a:pt x="555" y="77"/>
                    </a:lnTo>
                    <a:lnTo>
                      <a:pt x="535" y="92"/>
                    </a:lnTo>
                    <a:lnTo>
                      <a:pt x="535" y="92"/>
                    </a:lnTo>
                    <a:lnTo>
                      <a:pt x="434" y="169"/>
                    </a:lnTo>
                    <a:lnTo>
                      <a:pt x="333" y="247"/>
                    </a:lnTo>
                    <a:lnTo>
                      <a:pt x="333" y="247"/>
                    </a:lnTo>
                    <a:lnTo>
                      <a:pt x="323" y="257"/>
                    </a:lnTo>
                    <a:lnTo>
                      <a:pt x="316" y="267"/>
                    </a:lnTo>
                    <a:lnTo>
                      <a:pt x="311" y="278"/>
                    </a:lnTo>
                    <a:lnTo>
                      <a:pt x="310" y="288"/>
                    </a:lnTo>
                    <a:lnTo>
                      <a:pt x="311" y="298"/>
                    </a:lnTo>
                    <a:lnTo>
                      <a:pt x="314" y="308"/>
                    </a:lnTo>
                    <a:lnTo>
                      <a:pt x="320" y="316"/>
                    </a:lnTo>
                    <a:lnTo>
                      <a:pt x="327" y="323"/>
                    </a:lnTo>
                    <a:lnTo>
                      <a:pt x="336" y="329"/>
                    </a:lnTo>
                    <a:lnTo>
                      <a:pt x="346" y="335"/>
                    </a:lnTo>
                    <a:lnTo>
                      <a:pt x="358" y="338"/>
                    </a:lnTo>
                    <a:lnTo>
                      <a:pt x="371" y="340"/>
                    </a:lnTo>
                    <a:lnTo>
                      <a:pt x="386" y="339"/>
                    </a:lnTo>
                    <a:lnTo>
                      <a:pt x="400" y="336"/>
                    </a:lnTo>
                    <a:lnTo>
                      <a:pt x="414" y="332"/>
                    </a:lnTo>
                    <a:lnTo>
                      <a:pt x="430" y="323"/>
                    </a:lnTo>
                    <a:lnTo>
                      <a:pt x="576" y="233"/>
                    </a:lnTo>
                    <a:lnTo>
                      <a:pt x="576" y="233"/>
                    </a:lnTo>
                    <a:lnTo>
                      <a:pt x="584" y="228"/>
                    </a:lnTo>
                    <a:lnTo>
                      <a:pt x="593" y="225"/>
                    </a:lnTo>
                    <a:lnTo>
                      <a:pt x="601" y="223"/>
                    </a:lnTo>
                    <a:lnTo>
                      <a:pt x="609" y="222"/>
                    </a:lnTo>
                    <a:lnTo>
                      <a:pt x="618" y="222"/>
                    </a:lnTo>
                    <a:lnTo>
                      <a:pt x="626" y="222"/>
                    </a:lnTo>
                    <a:lnTo>
                      <a:pt x="634" y="225"/>
                    </a:lnTo>
                    <a:lnTo>
                      <a:pt x="643" y="228"/>
                    </a:lnTo>
                    <a:lnTo>
                      <a:pt x="643" y="228"/>
                    </a:lnTo>
                    <a:lnTo>
                      <a:pt x="653" y="232"/>
                    </a:lnTo>
                    <a:lnTo>
                      <a:pt x="665" y="235"/>
                    </a:lnTo>
                    <a:lnTo>
                      <a:pt x="677" y="238"/>
                    </a:lnTo>
                    <a:lnTo>
                      <a:pt x="689" y="239"/>
                    </a:lnTo>
                    <a:lnTo>
                      <a:pt x="701" y="240"/>
                    </a:lnTo>
                    <a:lnTo>
                      <a:pt x="713" y="240"/>
                    </a:lnTo>
                    <a:lnTo>
                      <a:pt x="725" y="239"/>
                    </a:lnTo>
                    <a:lnTo>
                      <a:pt x="735" y="238"/>
                    </a:lnTo>
                    <a:lnTo>
                      <a:pt x="735" y="238"/>
                    </a:lnTo>
                    <a:lnTo>
                      <a:pt x="744" y="237"/>
                    </a:lnTo>
                    <a:lnTo>
                      <a:pt x="752" y="237"/>
                    </a:lnTo>
                    <a:lnTo>
                      <a:pt x="760" y="237"/>
                    </a:lnTo>
                    <a:lnTo>
                      <a:pt x="769" y="239"/>
                    </a:lnTo>
                    <a:lnTo>
                      <a:pt x="776" y="241"/>
                    </a:lnTo>
                    <a:lnTo>
                      <a:pt x="783" y="246"/>
                    </a:lnTo>
                    <a:lnTo>
                      <a:pt x="790" y="251"/>
                    </a:lnTo>
                    <a:lnTo>
                      <a:pt x="797" y="256"/>
                    </a:lnTo>
                    <a:lnTo>
                      <a:pt x="797" y="256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íš1iḍê"/>
              <p:cNvSpPr/>
              <p:nvPr/>
            </p:nvSpPr>
            <p:spPr bwMode="auto">
              <a:xfrm>
                <a:off x="7826670" y="3368320"/>
                <a:ext cx="508539" cy="676199"/>
              </a:xfrm>
              <a:custGeom>
                <a:avLst/>
                <a:gdLst>
                  <a:gd name="T0" fmla="*/ 560 w 915"/>
                  <a:gd name="T1" fmla="*/ 881 h 1218"/>
                  <a:gd name="T2" fmla="*/ 900 w 915"/>
                  <a:gd name="T3" fmla="*/ 652 h 1218"/>
                  <a:gd name="T4" fmla="*/ 887 w 915"/>
                  <a:gd name="T5" fmla="*/ 898 h 1218"/>
                  <a:gd name="T6" fmla="*/ 379 w 915"/>
                  <a:gd name="T7" fmla="*/ 67 h 1218"/>
                  <a:gd name="T8" fmla="*/ 380 w 915"/>
                  <a:gd name="T9" fmla="*/ 54 h 1218"/>
                  <a:gd name="T10" fmla="*/ 391 w 915"/>
                  <a:gd name="T11" fmla="*/ 30 h 1218"/>
                  <a:gd name="T12" fmla="*/ 409 w 915"/>
                  <a:gd name="T13" fmla="*/ 12 h 1218"/>
                  <a:gd name="T14" fmla="*/ 433 w 915"/>
                  <a:gd name="T15" fmla="*/ 1 h 1218"/>
                  <a:gd name="T16" fmla="*/ 446 w 915"/>
                  <a:gd name="T17" fmla="*/ 0 h 1218"/>
                  <a:gd name="T18" fmla="*/ 472 w 915"/>
                  <a:gd name="T19" fmla="*/ 5 h 1218"/>
                  <a:gd name="T20" fmla="*/ 493 w 915"/>
                  <a:gd name="T21" fmla="*/ 19 h 1218"/>
                  <a:gd name="T22" fmla="*/ 508 w 915"/>
                  <a:gd name="T23" fmla="*/ 41 h 1218"/>
                  <a:gd name="T24" fmla="*/ 512 w 915"/>
                  <a:gd name="T25" fmla="*/ 67 h 1218"/>
                  <a:gd name="T26" fmla="*/ 379 w 915"/>
                  <a:gd name="T27" fmla="*/ 161 h 1218"/>
                  <a:gd name="T28" fmla="*/ 379 w 915"/>
                  <a:gd name="T29" fmla="*/ 67 h 1218"/>
                  <a:gd name="T30" fmla="*/ 512 w 915"/>
                  <a:gd name="T31" fmla="*/ 1103 h 1218"/>
                  <a:gd name="T32" fmla="*/ 514 w 915"/>
                  <a:gd name="T33" fmla="*/ 1107 h 1218"/>
                  <a:gd name="T34" fmla="*/ 518 w 915"/>
                  <a:gd name="T35" fmla="*/ 1116 h 1218"/>
                  <a:gd name="T36" fmla="*/ 528 w 915"/>
                  <a:gd name="T37" fmla="*/ 1122 h 1218"/>
                  <a:gd name="T38" fmla="*/ 568 w 915"/>
                  <a:gd name="T39" fmla="*/ 1122 h 1218"/>
                  <a:gd name="T40" fmla="*/ 579 w 915"/>
                  <a:gd name="T41" fmla="*/ 1124 h 1218"/>
                  <a:gd name="T42" fmla="*/ 598 w 915"/>
                  <a:gd name="T43" fmla="*/ 1132 h 1218"/>
                  <a:gd name="T44" fmla="*/ 613 w 915"/>
                  <a:gd name="T45" fmla="*/ 1146 h 1218"/>
                  <a:gd name="T46" fmla="*/ 621 w 915"/>
                  <a:gd name="T47" fmla="*/ 1165 h 1218"/>
                  <a:gd name="T48" fmla="*/ 622 w 915"/>
                  <a:gd name="T49" fmla="*/ 1218 h 1218"/>
                  <a:gd name="T50" fmla="*/ 270 w 915"/>
                  <a:gd name="T51" fmla="*/ 1176 h 1218"/>
                  <a:gd name="T52" fmla="*/ 271 w 915"/>
                  <a:gd name="T53" fmla="*/ 1165 h 1218"/>
                  <a:gd name="T54" fmla="*/ 279 w 915"/>
                  <a:gd name="T55" fmla="*/ 1146 h 1218"/>
                  <a:gd name="T56" fmla="*/ 294 w 915"/>
                  <a:gd name="T57" fmla="*/ 1132 h 1218"/>
                  <a:gd name="T58" fmla="*/ 313 w 915"/>
                  <a:gd name="T59" fmla="*/ 1124 h 1218"/>
                  <a:gd name="T60" fmla="*/ 360 w 915"/>
                  <a:gd name="T61" fmla="*/ 1122 h 1218"/>
                  <a:gd name="T62" fmla="*/ 364 w 915"/>
                  <a:gd name="T63" fmla="*/ 1122 h 1218"/>
                  <a:gd name="T64" fmla="*/ 375 w 915"/>
                  <a:gd name="T65" fmla="*/ 1116 h 1218"/>
                  <a:gd name="T66" fmla="*/ 379 w 915"/>
                  <a:gd name="T67" fmla="*/ 1107 h 1218"/>
                  <a:gd name="T68" fmla="*/ 379 w 915"/>
                  <a:gd name="T69" fmla="*/ 504 h 1218"/>
                  <a:gd name="T70" fmla="*/ 512 w 915"/>
                  <a:gd name="T71" fmla="*/ 497 h 1218"/>
                  <a:gd name="T72" fmla="*/ 89 w 915"/>
                  <a:gd name="T73" fmla="*/ 856 h 1218"/>
                  <a:gd name="T74" fmla="*/ 102 w 915"/>
                  <a:gd name="T75" fmla="*/ 610 h 1218"/>
                  <a:gd name="T76" fmla="*/ 332 w 915"/>
                  <a:gd name="T77" fmla="*/ 869 h 1218"/>
                  <a:gd name="T78" fmla="*/ 15 w 915"/>
                  <a:gd name="T79" fmla="*/ 228 h 1218"/>
                  <a:gd name="T80" fmla="*/ 814 w 915"/>
                  <a:gd name="T81" fmla="*/ 186 h 1218"/>
                  <a:gd name="T82" fmla="*/ 827 w 915"/>
                  <a:gd name="T83" fmla="*/ 433 h 1218"/>
                  <a:gd name="T84" fmla="*/ 29 w 915"/>
                  <a:gd name="T85" fmla="*/ 476 h 1218"/>
                  <a:gd name="T86" fmla="*/ 15 w 915"/>
                  <a:gd name="T87" fmla="*/ 22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15" h="1218">
                    <a:moveTo>
                      <a:pt x="887" y="898"/>
                    </a:moveTo>
                    <a:lnTo>
                      <a:pt x="560" y="881"/>
                    </a:lnTo>
                    <a:lnTo>
                      <a:pt x="560" y="634"/>
                    </a:lnTo>
                    <a:lnTo>
                      <a:pt x="900" y="652"/>
                    </a:lnTo>
                    <a:lnTo>
                      <a:pt x="799" y="769"/>
                    </a:lnTo>
                    <a:lnTo>
                      <a:pt x="887" y="898"/>
                    </a:lnTo>
                    <a:lnTo>
                      <a:pt x="887" y="898"/>
                    </a:lnTo>
                    <a:close/>
                    <a:moveTo>
                      <a:pt x="379" y="67"/>
                    </a:moveTo>
                    <a:lnTo>
                      <a:pt x="379" y="67"/>
                    </a:lnTo>
                    <a:lnTo>
                      <a:pt x="380" y="54"/>
                    </a:lnTo>
                    <a:lnTo>
                      <a:pt x="385" y="41"/>
                    </a:lnTo>
                    <a:lnTo>
                      <a:pt x="391" y="30"/>
                    </a:lnTo>
                    <a:lnTo>
                      <a:pt x="399" y="19"/>
                    </a:lnTo>
                    <a:lnTo>
                      <a:pt x="409" y="12"/>
                    </a:lnTo>
                    <a:lnTo>
                      <a:pt x="420" y="5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46" y="0"/>
                    </a:lnTo>
                    <a:lnTo>
                      <a:pt x="460" y="1"/>
                    </a:lnTo>
                    <a:lnTo>
                      <a:pt x="472" y="5"/>
                    </a:lnTo>
                    <a:lnTo>
                      <a:pt x="484" y="12"/>
                    </a:lnTo>
                    <a:lnTo>
                      <a:pt x="493" y="19"/>
                    </a:lnTo>
                    <a:lnTo>
                      <a:pt x="502" y="30"/>
                    </a:lnTo>
                    <a:lnTo>
                      <a:pt x="508" y="41"/>
                    </a:lnTo>
                    <a:lnTo>
                      <a:pt x="511" y="54"/>
                    </a:lnTo>
                    <a:lnTo>
                      <a:pt x="512" y="67"/>
                    </a:lnTo>
                    <a:lnTo>
                      <a:pt x="512" y="155"/>
                    </a:lnTo>
                    <a:lnTo>
                      <a:pt x="379" y="161"/>
                    </a:lnTo>
                    <a:lnTo>
                      <a:pt x="379" y="67"/>
                    </a:lnTo>
                    <a:lnTo>
                      <a:pt x="379" y="67"/>
                    </a:lnTo>
                    <a:close/>
                    <a:moveTo>
                      <a:pt x="512" y="497"/>
                    </a:moveTo>
                    <a:lnTo>
                      <a:pt x="512" y="1103"/>
                    </a:lnTo>
                    <a:lnTo>
                      <a:pt x="512" y="1103"/>
                    </a:lnTo>
                    <a:lnTo>
                      <a:pt x="514" y="1107"/>
                    </a:lnTo>
                    <a:lnTo>
                      <a:pt x="515" y="1111"/>
                    </a:lnTo>
                    <a:lnTo>
                      <a:pt x="518" y="1116"/>
                    </a:lnTo>
                    <a:lnTo>
                      <a:pt x="524" y="1121"/>
                    </a:lnTo>
                    <a:lnTo>
                      <a:pt x="528" y="1122"/>
                    </a:lnTo>
                    <a:lnTo>
                      <a:pt x="531" y="1122"/>
                    </a:lnTo>
                    <a:lnTo>
                      <a:pt x="568" y="1122"/>
                    </a:lnTo>
                    <a:lnTo>
                      <a:pt x="568" y="1122"/>
                    </a:lnTo>
                    <a:lnTo>
                      <a:pt x="579" y="1124"/>
                    </a:lnTo>
                    <a:lnTo>
                      <a:pt x="590" y="1127"/>
                    </a:lnTo>
                    <a:lnTo>
                      <a:pt x="598" y="1132"/>
                    </a:lnTo>
                    <a:lnTo>
                      <a:pt x="606" y="1138"/>
                    </a:lnTo>
                    <a:lnTo>
                      <a:pt x="613" y="1146"/>
                    </a:lnTo>
                    <a:lnTo>
                      <a:pt x="618" y="1156"/>
                    </a:lnTo>
                    <a:lnTo>
                      <a:pt x="621" y="1165"/>
                    </a:lnTo>
                    <a:lnTo>
                      <a:pt x="622" y="1176"/>
                    </a:lnTo>
                    <a:lnTo>
                      <a:pt x="622" y="1218"/>
                    </a:lnTo>
                    <a:lnTo>
                      <a:pt x="270" y="1218"/>
                    </a:lnTo>
                    <a:lnTo>
                      <a:pt x="270" y="1176"/>
                    </a:lnTo>
                    <a:lnTo>
                      <a:pt x="270" y="1176"/>
                    </a:lnTo>
                    <a:lnTo>
                      <a:pt x="271" y="1165"/>
                    </a:lnTo>
                    <a:lnTo>
                      <a:pt x="275" y="1156"/>
                    </a:lnTo>
                    <a:lnTo>
                      <a:pt x="279" y="1146"/>
                    </a:lnTo>
                    <a:lnTo>
                      <a:pt x="285" y="1138"/>
                    </a:lnTo>
                    <a:lnTo>
                      <a:pt x="294" y="1132"/>
                    </a:lnTo>
                    <a:lnTo>
                      <a:pt x="303" y="1127"/>
                    </a:lnTo>
                    <a:lnTo>
                      <a:pt x="313" y="1124"/>
                    </a:lnTo>
                    <a:lnTo>
                      <a:pt x="323" y="1122"/>
                    </a:lnTo>
                    <a:lnTo>
                      <a:pt x="360" y="1122"/>
                    </a:lnTo>
                    <a:lnTo>
                      <a:pt x="360" y="1122"/>
                    </a:lnTo>
                    <a:lnTo>
                      <a:pt x="364" y="1122"/>
                    </a:lnTo>
                    <a:lnTo>
                      <a:pt x="367" y="1121"/>
                    </a:lnTo>
                    <a:lnTo>
                      <a:pt x="375" y="1116"/>
                    </a:lnTo>
                    <a:lnTo>
                      <a:pt x="378" y="1111"/>
                    </a:lnTo>
                    <a:lnTo>
                      <a:pt x="379" y="1107"/>
                    </a:lnTo>
                    <a:lnTo>
                      <a:pt x="379" y="1103"/>
                    </a:lnTo>
                    <a:lnTo>
                      <a:pt x="379" y="504"/>
                    </a:lnTo>
                    <a:lnTo>
                      <a:pt x="512" y="497"/>
                    </a:lnTo>
                    <a:lnTo>
                      <a:pt x="512" y="497"/>
                    </a:lnTo>
                    <a:close/>
                    <a:moveTo>
                      <a:pt x="332" y="869"/>
                    </a:moveTo>
                    <a:lnTo>
                      <a:pt x="89" y="856"/>
                    </a:lnTo>
                    <a:lnTo>
                      <a:pt x="0" y="728"/>
                    </a:lnTo>
                    <a:lnTo>
                      <a:pt x="102" y="610"/>
                    </a:lnTo>
                    <a:lnTo>
                      <a:pt x="332" y="622"/>
                    </a:lnTo>
                    <a:lnTo>
                      <a:pt x="332" y="869"/>
                    </a:lnTo>
                    <a:lnTo>
                      <a:pt x="332" y="869"/>
                    </a:lnTo>
                    <a:close/>
                    <a:moveTo>
                      <a:pt x="15" y="228"/>
                    </a:moveTo>
                    <a:lnTo>
                      <a:pt x="415" y="207"/>
                    </a:lnTo>
                    <a:lnTo>
                      <a:pt x="814" y="186"/>
                    </a:lnTo>
                    <a:lnTo>
                      <a:pt x="915" y="304"/>
                    </a:lnTo>
                    <a:lnTo>
                      <a:pt x="827" y="433"/>
                    </a:lnTo>
                    <a:lnTo>
                      <a:pt x="428" y="454"/>
                    </a:lnTo>
                    <a:lnTo>
                      <a:pt x="29" y="476"/>
                    </a:lnTo>
                    <a:lnTo>
                      <a:pt x="118" y="346"/>
                    </a:lnTo>
                    <a:lnTo>
                      <a:pt x="15" y="228"/>
                    </a:lnTo>
                    <a:lnTo>
                      <a:pt x="15" y="228"/>
                    </a:lnTo>
                    <a:close/>
                  </a:path>
                </a:pathLst>
              </a:custGeom>
              <a:solidFill>
                <a:schemeClr val="bg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íśḷîde"/>
              <p:cNvSpPr txBox="1"/>
              <p:nvPr/>
            </p:nvSpPr>
            <p:spPr bwMode="auto">
              <a:xfrm>
                <a:off x="5336532" y="3552673"/>
                <a:ext cx="1538883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fontScale="90000"/>
              </a:bodyPr>
              <a:lstStyle/>
              <a:p>
                <a:pPr algn="ctr">
                  <a:buClr>
                    <a:prstClr val="white"/>
                  </a:buClr>
                  <a:defRPr/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结构化思维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ïšļîḍè"/>
              <p:cNvGrpSpPr/>
              <p:nvPr/>
            </p:nvGrpSpPr>
            <p:grpSpPr>
              <a:xfrm>
                <a:off x="365149" y="2531716"/>
                <a:ext cx="2935893" cy="2474119"/>
                <a:chOff x="8328246" y="1667621"/>
                <a:chExt cx="2198694" cy="2474119"/>
              </a:xfrm>
            </p:grpSpPr>
            <p:sp>
              <p:nvSpPr>
                <p:cNvPr id="36" name="iSļíḑê"/>
                <p:cNvSpPr txBox="1"/>
                <p:nvPr/>
              </p:nvSpPr>
              <p:spPr>
                <a:xfrm>
                  <a:off x="8328247" y="3134749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</a:rPr>
                    <a:t>方法</a:t>
                  </a:r>
                  <a:endParaRPr lang="zh-CN" altLang="en-US" sz="1600" b="1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7" name="işḻîḓe"/>
                <p:cNvSpPr txBox="1"/>
                <p:nvPr/>
              </p:nvSpPr>
              <p:spPr>
                <a:xfrm>
                  <a:off x="8328246" y="3522974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>
                      <a:sym typeface="+mn-ea"/>
                    </a:rPr>
                    <a:t>如：</a:t>
                  </a:r>
                  <a:r>
                    <a:rPr lang="en-US" altLang="zh-CN" sz="1200">
                      <a:sym typeface="+mn-ea"/>
                    </a:rPr>
                    <a:t>1 1.1 1.1.1 1.1.1.1</a:t>
                  </a:r>
                  <a:r>
                    <a:rPr lang="zh-CN" altLang="en-US" sz="1200">
                      <a:sym typeface="+mn-ea"/>
                    </a:rPr>
                    <a:t>顺序性的编排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8" name="îṥḷîḓe"/>
                <p:cNvSpPr txBox="1"/>
                <p:nvPr/>
              </p:nvSpPr>
              <p:spPr>
                <a:xfrm>
                  <a:off x="8328247" y="1667621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0" tIns="0" rIns="360000" bIns="0" anchor="b" anchorCtr="0">
                  <a:normAutofit/>
                </a:bodyPr>
                <a:lstStyle/>
                <a:p>
                  <a:pPr algn="r"/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</a:rPr>
                    <a:t>自上而下</a:t>
                  </a:r>
                  <a:endParaRPr lang="zh-CN" altLang="en-US" sz="1600" b="1">
                    <a:solidFill>
                      <a:schemeClr val="accent2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9" name="íSlíḍe"/>
                <p:cNvSpPr txBox="1"/>
                <p:nvPr/>
              </p:nvSpPr>
              <p:spPr>
                <a:xfrm>
                  <a:off x="8328246" y="2055846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0" tIns="0" rIns="36000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dk1">
                          <a:lumMod val="100000"/>
                        </a:schemeClr>
                      </a:solidFill>
                    </a:rPr>
                    <a:t>找结构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  <p:grpSp>
            <p:nvGrpSpPr>
              <p:cNvPr id="31" name="îšḻídê"/>
              <p:cNvGrpSpPr/>
              <p:nvPr/>
            </p:nvGrpSpPr>
            <p:grpSpPr>
              <a:xfrm>
                <a:off x="8890959" y="2531716"/>
                <a:ext cx="2823845" cy="2924175"/>
                <a:chOff x="1197898" y="1894293"/>
                <a:chExt cx="2198894" cy="2924175"/>
              </a:xfrm>
            </p:grpSpPr>
            <p:sp>
              <p:nvSpPr>
                <p:cNvPr id="32" name="ïślidè"/>
                <p:cNvSpPr txBox="1"/>
                <p:nvPr/>
              </p:nvSpPr>
              <p:spPr>
                <a:xfrm>
                  <a:off x="1197898" y="3361421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</a:rPr>
                    <a:t>方法</a:t>
                  </a:r>
                  <a:endParaRPr lang="zh-CN" altLang="en-US" sz="1600" b="1">
                    <a:solidFill>
                      <a:schemeClr val="accent3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3" name="îṧľíḓé"/>
                <p:cNvSpPr txBox="1"/>
                <p:nvPr/>
              </p:nvSpPr>
              <p:spPr>
                <a:xfrm>
                  <a:off x="1197898" y="3749763"/>
                  <a:ext cx="2198894" cy="1068705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dk1">
                          <a:lumMod val="100000"/>
                        </a:schemeClr>
                      </a:solidFill>
                    </a:rPr>
                    <a:t>1.头脑风暴 》 信息归类（连线）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dk1">
                          <a:lumMod val="100000"/>
                        </a:schemeClr>
                      </a:solidFill>
                    </a:rPr>
                    <a:t>2.信息分组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dk1">
                          <a:lumMod val="100000"/>
                        </a:schemeClr>
                      </a:solidFill>
                    </a:rPr>
                    <a:t>3.结构提炼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>
                      <a:solidFill>
                        <a:schemeClr val="dk1">
                          <a:lumMod val="100000"/>
                        </a:schemeClr>
                      </a:solidFill>
                    </a:rPr>
                    <a:t>4.补充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4" name="ïṥ1îďê"/>
                <p:cNvSpPr txBox="1"/>
                <p:nvPr/>
              </p:nvSpPr>
              <p:spPr>
                <a:xfrm>
                  <a:off x="1197898" y="1894293"/>
                  <a:ext cx="2198693" cy="388226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rmAutofit/>
                </a:bodyPr>
                <a:lstStyle/>
                <a:p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</a:rPr>
                    <a:t>自下而上</a:t>
                  </a:r>
                  <a:endParaRPr lang="zh-CN" altLang="en-US" sz="1600" b="1">
                    <a:solidFill>
                      <a:schemeClr val="accent3">
                        <a:lumMod val="100000"/>
                      </a:schemeClr>
                    </a:solidFill>
                  </a:endParaRPr>
                </a:p>
              </p:txBody>
            </p:sp>
            <p:sp>
              <p:nvSpPr>
                <p:cNvPr id="35" name="íṧ1ïḍê"/>
                <p:cNvSpPr txBox="1"/>
                <p:nvPr/>
              </p:nvSpPr>
              <p:spPr>
                <a:xfrm>
                  <a:off x="1197898" y="2282518"/>
                  <a:ext cx="2198693" cy="618766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1200">
                      <a:sym typeface="+mn-ea"/>
                    </a:rPr>
                    <a:t>归纳 提炼</a:t>
                  </a:r>
                  <a:endParaRPr lang="zh-CN" altLang="en-US" sz="1200">
                    <a:solidFill>
                      <a:schemeClr val="dk1">
                        <a:lumMod val="100000"/>
                      </a:schemeClr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结构化思维的方法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7470" y="1423670"/>
            <a:ext cx="884682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你会如何安排自己本周的计划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如何看待人工智能当前所处的宏观大环境？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      （政治层面，经济层面，社会层面，技术层面）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张三丰向你咨询职业选择建议，他性格外向且大条，学的是工科，他刚刚毕业，拿到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个</a:t>
            </a:r>
            <a:r>
              <a:rPr lang="en-US" altLang="zh-CN">
                <a:sym typeface="+mn-ea"/>
              </a:rPr>
              <a:t>OFFER</a:t>
            </a:r>
            <a:r>
              <a:rPr lang="zh-CN" altLang="en-US">
                <a:sym typeface="+mn-ea"/>
              </a:rPr>
              <a:t>，一个是技术方面，二是销售方面。从纯理性的角色，你怎么帮他分析呢？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       1.</a:t>
            </a:r>
            <a:r>
              <a:rPr lang="zh-CN" altLang="en-US">
                <a:sym typeface="+mn-ea"/>
              </a:rPr>
              <a:t>写下所有想法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  2.</a:t>
            </a:r>
            <a:r>
              <a:rPr lang="zh-CN" altLang="en-US">
                <a:sym typeface="+mn-ea"/>
              </a:rPr>
              <a:t>连线分组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  3.</a:t>
            </a:r>
            <a:r>
              <a:rPr lang="zh-CN" altLang="en-US">
                <a:sym typeface="+mn-ea"/>
              </a:rPr>
              <a:t>分组确定结构（收入，性格，知识经验）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       4.</a:t>
            </a:r>
            <a:r>
              <a:rPr lang="zh-CN" altLang="en-US">
                <a:sym typeface="+mn-ea"/>
              </a:rPr>
              <a:t>补充， 收入？福利？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3" dur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8" dur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结构化思维的训练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2071370"/>
            <a:ext cx="106114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b="1"/>
              <a:t>累结构：</a:t>
            </a:r>
            <a:r>
              <a:rPr lang="zh-CN"/>
              <a:t>看书时，看到一些有意思的东西，思考出它的三个应用，然后记下来，作为自己的素材，有空可以拿出来看看。同时，还可以给这些理论进行归类</a:t>
            </a:r>
            <a:endParaRPr lang="zh-CN"/>
          </a:p>
          <a:p>
            <a:pPr>
              <a:lnSpc>
                <a:spcPct val="150000"/>
              </a:lnSpc>
            </a:pPr>
            <a:endParaRPr lang="zh-CN"/>
          </a:p>
          <a:p>
            <a:pPr>
              <a:lnSpc>
                <a:spcPct val="150000"/>
              </a:lnSpc>
            </a:pPr>
            <a:r>
              <a:rPr lang="zh-CN" b="1"/>
              <a:t>写文章：</a:t>
            </a:r>
            <a:r>
              <a:rPr lang="zh-CN"/>
              <a:t>一周一篇文章，必须用结构化的思维方式写，并且，尽量使用斧 积累的结构素材。如果你没有时间，那就只搭建文章架构，写出关键点即可。</a:t>
            </a:r>
            <a:endParaRPr lang="zh-CN"/>
          </a:p>
          <a:p>
            <a:pPr>
              <a:lnSpc>
                <a:spcPct val="150000"/>
              </a:lnSpc>
            </a:pPr>
            <a:endParaRPr lang="zh-CN"/>
          </a:p>
          <a:p>
            <a:pPr>
              <a:lnSpc>
                <a:spcPct val="150000"/>
              </a:lnSpc>
            </a:pPr>
            <a:r>
              <a:rPr lang="zh-CN" b="1"/>
              <a:t>讲议题：</a:t>
            </a:r>
            <a:r>
              <a:rPr lang="zh-CN"/>
              <a:t>每天给自己一个议题，用</a:t>
            </a:r>
            <a:r>
              <a:rPr lang="en-US" altLang="zh-CN"/>
              <a:t>15-20</a:t>
            </a:r>
            <a:r>
              <a:rPr lang="zh-CN" altLang="en-US"/>
              <a:t>分钟时间，用结构思维方法来解决、认证这个议题，不一定写下来，说给自己或同伴听。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结构化思维常见结构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20" name="eabea3db-7b9a-4e60-823d-a3f9834aaf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2392434"/>
            <a:ext cx="12192000" cy="3313112"/>
            <a:chOff x="0" y="2132856"/>
            <a:chExt cx="12192000" cy="3313112"/>
          </a:xfrm>
        </p:grpSpPr>
        <p:sp>
          <p:nvSpPr>
            <p:cNvPr id="22" name="iŝ1íďé"/>
            <p:cNvSpPr/>
            <p:nvPr/>
          </p:nvSpPr>
          <p:spPr>
            <a:xfrm>
              <a:off x="0" y="2132856"/>
              <a:ext cx="12192000" cy="1152129"/>
            </a:xfrm>
            <a:prstGeom prst="rect">
              <a:avLst/>
            </a:prstGeom>
            <a:solidFill>
              <a:srgbClr val="8195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ïslïďé"/>
            <p:cNvGrpSpPr/>
            <p:nvPr/>
          </p:nvGrpSpPr>
          <p:grpSpPr>
            <a:xfrm>
              <a:off x="719139" y="2780928"/>
              <a:ext cx="10753723" cy="2665040"/>
              <a:chOff x="236857" y="2418839"/>
              <a:chExt cx="11710668" cy="3027129"/>
            </a:xfrm>
          </p:grpSpPr>
          <p:sp>
            <p:nvSpPr>
              <p:cNvPr id="28" name="ïşḻídè"/>
              <p:cNvSpPr/>
              <p:nvPr/>
            </p:nvSpPr>
            <p:spPr bwMode="auto">
              <a:xfrm>
                <a:off x="236857" y="2418839"/>
                <a:ext cx="2794190" cy="3027129"/>
              </a:xfrm>
              <a:prstGeom prst="rect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ïšlíḍê"/>
              <p:cNvSpPr/>
              <p:nvPr/>
            </p:nvSpPr>
            <p:spPr bwMode="auto">
              <a:xfrm>
                <a:off x="3209016" y="2418839"/>
                <a:ext cx="2794190" cy="3027129"/>
              </a:xfrm>
              <a:prstGeom prst="rect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iś1îďe"/>
              <p:cNvSpPr/>
              <p:nvPr/>
            </p:nvSpPr>
            <p:spPr bwMode="auto">
              <a:xfrm>
                <a:off x="6181175" y="2418839"/>
                <a:ext cx="2794190" cy="3027129"/>
              </a:xfrm>
              <a:prstGeom prst="rect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ïşḷide"/>
              <p:cNvSpPr/>
              <p:nvPr/>
            </p:nvSpPr>
            <p:spPr bwMode="auto">
              <a:xfrm>
                <a:off x="9153335" y="2418839"/>
                <a:ext cx="2794190" cy="3027129"/>
              </a:xfrm>
              <a:prstGeom prst="rect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sz="2000" b="1" kern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32" name="iṡlïḓe"/>
              <p:cNvGrpSpPr/>
              <p:nvPr/>
            </p:nvGrpSpPr>
            <p:grpSpPr>
              <a:xfrm>
                <a:off x="431259" y="3236752"/>
                <a:ext cx="2600066" cy="1635130"/>
                <a:chOff x="1636739" y="3623932"/>
                <a:chExt cx="2600066" cy="2387830"/>
              </a:xfrm>
            </p:grpSpPr>
            <p:sp>
              <p:nvSpPr>
                <p:cNvPr id="42" name="iSļíḍê"/>
                <p:cNvSpPr txBox="1"/>
                <p:nvPr/>
              </p:nvSpPr>
              <p:spPr bwMode="auto">
                <a:xfrm>
                  <a:off x="1732858" y="3623932"/>
                  <a:ext cx="2213143" cy="2830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600" b="1">
                      <a:sym typeface="+mn-ea"/>
                    </a:rPr>
                    <a:t>二维矩阵结构类</a:t>
                  </a:r>
                  <a:endParaRPr lang="zh-CN" altLang="en-US" sz="1600" b="1"/>
                </a:p>
              </p:txBody>
            </p:sp>
            <p:sp>
              <p:nvSpPr>
                <p:cNvPr id="43" name="iṡḻïḑè"/>
                <p:cNvSpPr txBox="1"/>
                <p:nvPr/>
              </p:nvSpPr>
              <p:spPr bwMode="auto">
                <a:xfrm>
                  <a:off x="1636739" y="4298044"/>
                  <a:ext cx="2600066" cy="17137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>
                      <a:sym typeface="+mn-ea"/>
                    </a:rPr>
                    <a:t>任务分析矩阵（紧急性、重要性）</a:t>
                  </a:r>
                  <a:endParaRPr lang="zh-CN" altLang="en-US" sz="1200"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>
                      <a:sym typeface="+mn-ea"/>
                    </a:rPr>
                    <a:t>波士顿（市占率、增长率）</a:t>
                  </a:r>
                  <a:endParaRPr lang="zh-CN" altLang="en-US" sz="1200"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>
                      <a:sym typeface="+mn-ea"/>
                    </a:rPr>
                    <a:t>安索夫矩阵（新</a:t>
                  </a:r>
                  <a:r>
                    <a:rPr lang="en-US" altLang="zh-CN" sz="1200">
                      <a:sym typeface="+mn-ea"/>
                    </a:rPr>
                    <a:t>/</a:t>
                  </a:r>
                  <a:r>
                    <a:rPr lang="zh-CN" altLang="en-US" sz="1200">
                      <a:sym typeface="+mn-ea"/>
                    </a:rPr>
                    <a:t>老产品、新</a:t>
                  </a:r>
                  <a:r>
                    <a:rPr lang="en-US" altLang="zh-CN" sz="1200">
                      <a:sym typeface="+mn-ea"/>
                    </a:rPr>
                    <a:t>/</a:t>
                  </a:r>
                  <a:r>
                    <a:rPr lang="zh-CN" altLang="en-US" sz="1200">
                      <a:sym typeface="+mn-ea"/>
                    </a:rPr>
                    <a:t>老市场）</a:t>
                  </a:r>
                  <a:endParaRPr lang="zh-CN" altLang="en-US" sz="1200">
                    <a:sym typeface="+mn-ea"/>
                  </a:endParaRPr>
                </a:p>
              </p:txBody>
            </p:sp>
          </p:grpSp>
          <p:grpSp>
            <p:nvGrpSpPr>
              <p:cNvPr id="33" name="îṩ1îḓê"/>
              <p:cNvGrpSpPr/>
              <p:nvPr/>
            </p:nvGrpSpPr>
            <p:grpSpPr>
              <a:xfrm>
                <a:off x="3499028" y="3236752"/>
                <a:ext cx="2213143" cy="1472246"/>
                <a:chOff x="1732858" y="3623932"/>
                <a:chExt cx="2213143" cy="2149965"/>
              </a:xfrm>
            </p:grpSpPr>
            <p:sp>
              <p:nvSpPr>
                <p:cNvPr id="40" name="í$ḻíḓe"/>
                <p:cNvSpPr txBox="1"/>
                <p:nvPr/>
              </p:nvSpPr>
              <p:spPr bwMode="auto">
                <a:xfrm>
                  <a:off x="1732858" y="3623932"/>
                  <a:ext cx="2213143" cy="2830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600" b="1">
                      <a:sym typeface="+mn-ea"/>
                    </a:rPr>
                    <a:t>流程类</a:t>
                  </a:r>
                  <a:endParaRPr lang="zh-CN" altLang="en-US" sz="1600" b="1"/>
                </a:p>
              </p:txBody>
            </p:sp>
            <p:sp>
              <p:nvSpPr>
                <p:cNvPr id="41" name="îṥḻïďé"/>
                <p:cNvSpPr txBox="1"/>
                <p:nvPr/>
              </p:nvSpPr>
              <p:spPr bwMode="auto">
                <a:xfrm>
                  <a:off x="1732858" y="4298274"/>
                  <a:ext cx="2213143" cy="1475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60000"/>
                    </a:lnSpc>
                    <a:defRPr/>
                  </a:pPr>
                  <a:r>
                    <a:rPr lang="zh-CN" altLang="en-US" sz="1200">
                      <a:sym typeface="+mn-ea"/>
                    </a:rPr>
                    <a:t>产品价格链</a:t>
                  </a:r>
                  <a:endParaRPr lang="zh-CN" altLang="en-US" sz="1200">
                    <a:sym typeface="+mn-ea"/>
                  </a:endParaRPr>
                </a:p>
                <a:p>
                  <a:pPr algn="ctr">
                    <a:lnSpc>
                      <a:spcPct val="160000"/>
                    </a:lnSpc>
                    <a:defRPr/>
                  </a:pPr>
                  <a:r>
                    <a:rPr lang="zh-CN" altLang="en-US" sz="1200">
                      <a:sym typeface="+mn-ea"/>
                    </a:rPr>
                    <a:t>客户生命周期</a:t>
                  </a:r>
                  <a:endParaRPr lang="zh-CN" altLang="en-US" sz="1200"/>
                </a:p>
              </p:txBody>
            </p:sp>
          </p:grpSp>
          <p:grpSp>
            <p:nvGrpSpPr>
              <p:cNvPr id="34" name="ïšlíḍe"/>
              <p:cNvGrpSpPr/>
              <p:nvPr/>
            </p:nvGrpSpPr>
            <p:grpSpPr>
              <a:xfrm>
                <a:off x="6470678" y="3236752"/>
                <a:ext cx="2213143" cy="1472246"/>
                <a:chOff x="1732858" y="3623932"/>
                <a:chExt cx="2213143" cy="2149965"/>
              </a:xfrm>
            </p:grpSpPr>
            <p:sp>
              <p:nvSpPr>
                <p:cNvPr id="38" name="iṩḷïḑê"/>
                <p:cNvSpPr txBox="1"/>
                <p:nvPr/>
              </p:nvSpPr>
              <p:spPr bwMode="auto">
                <a:xfrm>
                  <a:off x="1732858" y="3623932"/>
                  <a:ext cx="2213143" cy="2830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600" b="1">
                      <a:sym typeface="+mn-ea"/>
                    </a:rPr>
                    <a:t>三要素类</a:t>
                  </a:r>
                  <a:endParaRPr lang="zh-CN" altLang="en-US" sz="1600" b="1"/>
                </a:p>
              </p:txBody>
            </p:sp>
            <p:sp>
              <p:nvSpPr>
                <p:cNvPr id="39" name="ïŝḻïde"/>
                <p:cNvSpPr txBox="1"/>
                <p:nvPr/>
              </p:nvSpPr>
              <p:spPr bwMode="auto">
                <a:xfrm>
                  <a:off x="1732858" y="4298274"/>
                  <a:ext cx="2213143" cy="1475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>
                      <a:sym typeface="+mn-ea"/>
                    </a:rPr>
                    <a:t>3C</a:t>
                  </a:r>
                  <a:r>
                    <a:rPr lang="zh-CN" altLang="en-US" sz="1200">
                      <a:sym typeface="+mn-ea"/>
                    </a:rPr>
                    <a:t>战略三角</a:t>
                  </a:r>
                  <a:endParaRPr lang="zh-CN" altLang="en-US" sz="1200">
                    <a:sym typeface="+mn-ea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>
                      <a:sym typeface="+mn-ea"/>
                    </a:rPr>
                    <a:t>爱情三元论</a:t>
                  </a:r>
                  <a:endParaRPr lang="zh-CN" altLang="en-US" sz="1200"/>
                </a:p>
              </p:txBody>
            </p:sp>
          </p:grpSp>
          <p:grpSp>
            <p:nvGrpSpPr>
              <p:cNvPr id="35" name="íşlîḋé"/>
              <p:cNvGrpSpPr/>
              <p:nvPr/>
            </p:nvGrpSpPr>
            <p:grpSpPr>
              <a:xfrm>
                <a:off x="9442328" y="3236752"/>
                <a:ext cx="2213143" cy="1472246"/>
                <a:chOff x="1732858" y="3623932"/>
                <a:chExt cx="2213143" cy="2149965"/>
              </a:xfrm>
            </p:grpSpPr>
            <p:sp>
              <p:nvSpPr>
                <p:cNvPr id="36" name="ïṥľîḋe"/>
                <p:cNvSpPr txBox="1"/>
                <p:nvPr/>
              </p:nvSpPr>
              <p:spPr bwMode="auto">
                <a:xfrm>
                  <a:off x="1732858" y="3623932"/>
                  <a:ext cx="2213143" cy="2830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600" b="1">
                      <a:sym typeface="+mn-ea"/>
                    </a:rPr>
                    <a:t>利益相关方类</a:t>
                  </a:r>
                  <a:endParaRPr lang="zh-CN" altLang="en-US" sz="1600" b="1"/>
                </a:p>
              </p:txBody>
            </p:sp>
            <p:sp>
              <p:nvSpPr>
                <p:cNvPr id="37" name="ï$ļîḋê"/>
                <p:cNvSpPr txBox="1"/>
                <p:nvPr/>
              </p:nvSpPr>
              <p:spPr bwMode="auto">
                <a:xfrm>
                  <a:off x="1732858" y="4298274"/>
                  <a:ext cx="2213143" cy="14756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60000"/>
                    </a:lnSpc>
                    <a:defRPr/>
                  </a:pPr>
                  <a:r>
                    <a:rPr lang="zh-CN" altLang="en-US" sz="1200">
                      <a:sym typeface="+mn-ea"/>
                    </a:rPr>
                    <a:t>波特五力模型</a:t>
                  </a:r>
                  <a:endParaRPr lang="zh-CN" altLang="en-US" sz="1200">
                    <a:sym typeface="+mn-ea"/>
                  </a:endParaRPr>
                </a:p>
              </p:txBody>
            </p:sp>
          </p:grpSp>
        </p:grpSp>
        <p:sp>
          <p:nvSpPr>
            <p:cNvPr id="24" name="iṩlíḑè"/>
            <p:cNvSpPr/>
            <p:nvPr/>
          </p:nvSpPr>
          <p:spPr>
            <a:xfrm>
              <a:off x="1684369" y="2463230"/>
              <a:ext cx="635396" cy="635396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kern="0">
                  <a:solidFill>
                    <a:prstClr val="black"/>
                  </a:solidFill>
                </a:rPr>
                <a:t>1</a:t>
              </a:r>
              <a:endParaRPr lang="zh-CN" altLang="en-US" sz="2000" b="1" kern="0">
                <a:solidFill>
                  <a:prstClr val="black"/>
                </a:solidFill>
              </a:endParaRPr>
            </a:p>
          </p:txBody>
        </p:sp>
        <p:sp>
          <p:nvSpPr>
            <p:cNvPr id="25" name="iṡ1ïḋe"/>
            <p:cNvSpPr/>
            <p:nvPr/>
          </p:nvSpPr>
          <p:spPr>
            <a:xfrm>
              <a:off x="4413189" y="2463230"/>
              <a:ext cx="635396" cy="635396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kern="0">
                  <a:solidFill>
                    <a:prstClr val="black"/>
                  </a:solidFill>
                </a:rPr>
                <a:t>2</a:t>
              </a:r>
              <a:endParaRPr lang="zh-CN" altLang="en-US" sz="2000" b="1" kern="0">
                <a:solidFill>
                  <a:prstClr val="black"/>
                </a:solidFill>
              </a:endParaRPr>
            </a:p>
          </p:txBody>
        </p:sp>
        <p:sp>
          <p:nvSpPr>
            <p:cNvPr id="26" name="iSḷïďê"/>
            <p:cNvSpPr/>
            <p:nvPr/>
          </p:nvSpPr>
          <p:spPr>
            <a:xfrm>
              <a:off x="7142009" y="2463230"/>
              <a:ext cx="635396" cy="635396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kern="0">
                  <a:solidFill>
                    <a:prstClr val="black"/>
                  </a:solidFill>
                </a:rPr>
                <a:t>3</a:t>
              </a:r>
              <a:endParaRPr lang="zh-CN" altLang="en-US" sz="2000" b="1" kern="0">
                <a:solidFill>
                  <a:prstClr val="black"/>
                </a:solidFill>
              </a:endParaRPr>
            </a:p>
          </p:txBody>
        </p:sp>
        <p:sp>
          <p:nvSpPr>
            <p:cNvPr id="27" name="íṣ1ïḑe"/>
            <p:cNvSpPr/>
            <p:nvPr/>
          </p:nvSpPr>
          <p:spPr>
            <a:xfrm>
              <a:off x="9870829" y="2463230"/>
              <a:ext cx="635396" cy="635396"/>
            </a:xfrm>
            <a:prstGeom prst="ellipse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chemeClr val="accent1"/>
                  </a:gs>
                  <a:gs pos="58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225425" indent="-225425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kern="0">
                  <a:solidFill>
                    <a:prstClr val="black"/>
                  </a:solidFill>
                </a:rPr>
                <a:t>4</a:t>
              </a:r>
              <a:endParaRPr lang="zh-CN" altLang="en-US" sz="2000" b="1" kern="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204371"/>
            <a:ext cx="5407215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思维引言 </a:t>
            </a:r>
            <a:r>
              <a:rPr lang="en-US" altLang="zh-CN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平时的思维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0720" y="1582420"/>
            <a:ext cx="66713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300000"/>
              </a:lnSpc>
              <a:buAutoNum type="arabicPeriod"/>
            </a:pPr>
            <a:r>
              <a:rPr lang="zh-CN" altLang="en-US"/>
              <a:t>描述一下具体某个学习的过程</a:t>
            </a:r>
            <a:endParaRPr lang="zh-CN" altLang="en-US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CN" altLang="en-US"/>
              <a:t>做个人或工作规划的过程</a:t>
            </a:r>
            <a:endParaRPr lang="zh-CN" altLang="en-US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CN" altLang="en-US"/>
              <a:t>确定工作事项（如产品需求等）优先级的过程</a:t>
            </a:r>
            <a:endParaRPr lang="zh-CN" altLang="en-US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CN" altLang="en-US"/>
              <a:t>任务进度（如开发）的编制过程</a:t>
            </a:r>
            <a:endParaRPr lang="zh-CN" altLang="en-US"/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zh-CN" altLang="en-US"/>
              <a:t>怎么确定某个人做事靠谱还是不靠谱？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851535" y="3238500"/>
          <a:ext cx="10618470" cy="1014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30"/>
                <a:gridCol w="1179830"/>
                <a:gridCol w="1179830"/>
                <a:gridCol w="1179830"/>
                <a:gridCol w="1179830"/>
                <a:gridCol w="1179830"/>
                <a:gridCol w="1179830"/>
                <a:gridCol w="1179830"/>
                <a:gridCol w="1179830"/>
              </a:tblGrid>
              <a:tr h="1014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SMART</a:t>
                      </a:r>
                      <a:endParaRPr lang="en-US" altLang="zh-CN"/>
                    </a:p>
                  </a:txBody>
                  <a:tcPr anchor="ctr" anchorCtr="0"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二八定律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FE4444"/>
                        </a:gs>
                        <a:gs pos="100000">
                          <a:srgbClr val="832B2B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PDCA</a:t>
                      </a:r>
                      <a:endParaRPr lang="en-US" altLang="zh-CN"/>
                    </a:p>
                  </a:txBody>
                  <a:tcPr anchor="ctr" anchorCtr="0">
                    <a:gradFill>
                      <a:gsLst>
                        <a:gs pos="0">
                          <a:srgbClr val="FECF40"/>
                        </a:gs>
                        <a:gs pos="100000">
                          <a:srgbClr val="846C21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SWOT</a:t>
                      </a:r>
                      <a:endParaRPr lang="en-US" altLang="zh-CN"/>
                    </a:p>
                  </a:txBody>
                  <a:tcPr anchor="ctr" anchorCtr="0">
                    <a:gradFill>
                      <a:gsLst>
                        <a:gs pos="0">
                          <a:srgbClr val="FBFB11"/>
                        </a:gs>
                        <a:gs pos="100000">
                          <a:srgbClr val="838309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时间管理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9EE256"/>
                        </a:gs>
                        <a:gs pos="100000">
                          <a:srgbClr val="52762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鱼骨图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5W2H</a:t>
                      </a:r>
                      <a:endParaRPr lang="en-US" altLang="zh-CN"/>
                    </a:p>
                  </a:txBody>
                  <a:tcPr anchor="ctr" anchorCtr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35C7D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DISC</a:t>
                      </a:r>
                      <a:endParaRPr lang="en-US" altLang="zh-CN"/>
                    </a:p>
                  </a:txBody>
                  <a:tcPr anchor="ctr" anchorCtr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关键事件</a:t>
                      </a:r>
                      <a:endParaRPr lang="zh-CN" altLang="en-US"/>
                    </a:p>
                  </a:txBody>
                  <a:tcPr anchor="ctr" anchorCtr="0">
                    <a:gradFill>
                      <a:gsLst>
                        <a:gs pos="0">
                          <a:srgbClr val="012D86"/>
                        </a:gs>
                        <a:gs pos="100000">
                          <a:srgbClr val="0E2557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5967730" y="5158105"/>
            <a:ext cx="4408805" cy="9220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对人分析的</a:t>
            </a:r>
            <a:endParaRPr lang="zh-CN" altLang="en-US"/>
          </a:p>
          <a:p>
            <a:r>
              <a:rPr lang="zh-CN" altLang="en-US"/>
              <a:t>DISC矩阵理论：性格预测，做事预期</a:t>
            </a:r>
            <a:endParaRPr lang="zh-CN" altLang="en-US"/>
          </a:p>
          <a:p>
            <a:r>
              <a:rPr lang="zh-CN" altLang="en-US"/>
              <a:t>关键事件法：一种长效的评价分析机制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6265" y="1241425"/>
            <a:ext cx="3566160" cy="922020"/>
          </a:xfrm>
          <a:prstGeom prst="rect">
            <a:avLst/>
          </a:prstGeom>
          <a:solidFill>
            <a:schemeClr val="accent1"/>
          </a:solidFill>
          <a:ln w="0" cmpd="sng">
            <a:noFill/>
            <a:prstDash val="solid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对管理和事件的衡量工具和原则</a:t>
            </a:r>
            <a:endParaRPr lang="zh-CN" altLang="en-US"/>
          </a:p>
          <a:p>
            <a:r>
              <a:rPr lang="zh-CN" altLang="en-US">
                <a:sym typeface="+mn-ea"/>
              </a:rPr>
              <a:t>SMART：衡量工作的工具</a:t>
            </a:r>
            <a:endParaRPr lang="zh-CN" altLang="en-US"/>
          </a:p>
          <a:p>
            <a:r>
              <a:rPr lang="zh-CN" altLang="en-US">
                <a:sym typeface="+mn-ea"/>
              </a:rPr>
              <a:t>二八定律：衡量工作的工具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6265" y="2828925"/>
            <a:ext cx="2540000" cy="645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对学习的</a:t>
            </a:r>
            <a:endParaRPr lang="zh-CN" altLang="en-US"/>
          </a:p>
          <a:p>
            <a:r>
              <a:rPr lang="zh-CN" altLang="en-US">
                <a:sym typeface="+mn-ea"/>
              </a:rPr>
              <a:t>PDCA：学习过程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7730" y="2560955"/>
            <a:ext cx="3870960" cy="17532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对管理和事件分析</a:t>
            </a:r>
            <a:endParaRPr lang="zh-CN" altLang="en-US"/>
          </a:p>
          <a:p>
            <a:r>
              <a:rPr lang="zh-CN" altLang="en-US">
                <a:sym typeface="+mn-ea"/>
              </a:rPr>
              <a:t>SWOT： 适用于企业战略制定，个人职业规划。是规划型工具。</a:t>
            </a:r>
            <a:endParaRPr lang="zh-CN" altLang="en-US"/>
          </a:p>
          <a:p>
            <a:r>
              <a:rPr lang="zh-CN" altLang="en-US">
                <a:sym typeface="+mn-ea"/>
              </a:rPr>
              <a:t>时间管理：时间和事的优先级管理</a:t>
            </a:r>
            <a:endParaRPr lang="zh-CN" altLang="en-US"/>
          </a:p>
          <a:p>
            <a:r>
              <a:rPr lang="zh-CN" altLang="en-US">
                <a:sym typeface="+mn-ea"/>
              </a:rPr>
              <a:t>鱼骨图：分析事情条理的方法</a:t>
            </a:r>
            <a:endParaRPr lang="zh-CN" altLang="en-US"/>
          </a:p>
          <a:p>
            <a:r>
              <a:rPr lang="zh-CN" altLang="en-US">
                <a:sym typeface="+mn-ea"/>
              </a:rPr>
              <a:t>5W2H：企业管理和技术活动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8620" y="1510665"/>
            <a:ext cx="70345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SWOT 又称态势分析法，可以帮助您在认清自己的同时，认清外部环境，思考优势、劣势、机会、威胁。再思考通过哪些资源、能力、方法来把握环境提供的机构，规避存在的威胁。有利于把握全局，对自身合理定位，快速成长。SWOT分别代表：strengths（优势）、weaknesses（劣势）、opportunities(机遇)、threats（威胁）。适用于企业战略制定，企业管理，人力资源，产品研发，个人职业规划。是规划型工具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3030" y="3540760"/>
            <a:ext cx="2657475" cy="2162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43685" y="4769485"/>
            <a:ext cx="7264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个人</a:t>
            </a:r>
            <a:r>
              <a:rPr lang="en-US" altLang="zh-CN"/>
              <a:t>SWOT</a:t>
            </a:r>
            <a:r>
              <a:rPr lang="zh-CN" altLang="en-US"/>
              <a:t>分析：</a:t>
            </a:r>
            <a:r>
              <a:rPr lang="zh-CN" altLang="en-US"/>
              <a:t>http://www.360doc.com/content/07/0314/12/18109_396818.shtml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54835" y="1140460"/>
            <a:ext cx="68535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PDCA 复盘学习循环，plan制定计划，do执行计划，check检查发现问题，action改进并提升、巩固并循环，用PDCA循环理论可以加速您的成长，每一项工作，每一项学习任务，都可以通过PDCA来复盘学习循环来保质保量。然而大部分人只会去做plan, do2个步骤，遇到挫折可能会选择放弃，而不会去check, action。之所以有的人每件事都能样样精通，正是因为他们有意或无意之间使用的PDCA来高效学习、高效工作，从而快速成长。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835" y="3227705"/>
            <a:ext cx="4591050" cy="3248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4053205"/>
            <a:ext cx="2095500" cy="1990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9721696" y="0"/>
            <a:ext cx="2115043" cy="1823314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>
            <a:off x="10450593" y="61686"/>
            <a:ext cx="1744285" cy="1875966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0800000">
            <a:off x="10779218" y="235921"/>
            <a:ext cx="1227337" cy="105804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10273951" y="1328919"/>
            <a:ext cx="573499" cy="494395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0800000">
            <a:off x="11709944" y="1692585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11096824" y="223767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rot="10800000">
            <a:off x="11057778" y="1794408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11296518" y="1909024"/>
            <a:ext cx="347721" cy="29975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9959732" y="91359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PA_库_矩形 4"/>
          <p:cNvSpPr/>
          <p:nvPr/>
        </p:nvSpPr>
        <p:spPr bwMode="auto">
          <a:xfrm>
            <a:off x="1325046" y="2466098"/>
            <a:ext cx="6955354" cy="3579102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grpSp>
        <p:nvGrpSpPr>
          <p:cNvPr id="56" name="PA_库_组合 1"/>
          <p:cNvGrpSpPr/>
          <p:nvPr/>
        </p:nvGrpSpPr>
        <p:grpSpPr>
          <a:xfrm>
            <a:off x="1315557" y="735793"/>
            <a:ext cx="4470687" cy="1029745"/>
            <a:chOff x="4646351" y="1122630"/>
            <a:chExt cx="4470687" cy="1029745"/>
          </a:xfrm>
        </p:grpSpPr>
        <p:sp>
          <p:nvSpPr>
            <p:cNvPr id="73" name="Rectangle 3"/>
            <p:cNvSpPr/>
            <p:nvPr/>
          </p:nvSpPr>
          <p:spPr>
            <a:xfrm>
              <a:off x="4646351" y="1122630"/>
              <a:ext cx="4470687" cy="921733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200" b="1" dirty="0">
                  <a:solidFill>
                    <a:srgbClr val="50C8AE"/>
                  </a:solidFill>
                </a:rPr>
                <a:t>目录</a:t>
              </a:r>
              <a:r>
                <a:rPr lang="en-US" altLang="zh-CN" sz="3200" b="1" dirty="0">
                  <a:solidFill>
                    <a:srgbClr val="50C8AE"/>
                  </a:solidFill>
                </a:rPr>
                <a:t>CONTENT</a:t>
              </a:r>
              <a:endParaRPr lang="en-US" altLang="zh-CN" sz="3200" b="1" dirty="0">
                <a:solidFill>
                  <a:srgbClr val="50C8AE"/>
                </a:solidFill>
              </a:endParaRPr>
            </a:p>
          </p:txBody>
        </p:sp>
        <p:sp>
          <p:nvSpPr>
            <p:cNvPr id="74" name="Rectangle 5"/>
            <p:cNvSpPr/>
            <p:nvPr/>
          </p:nvSpPr>
          <p:spPr bwMode="auto">
            <a:xfrm>
              <a:off x="4646352" y="2044363"/>
              <a:ext cx="972108" cy="108012"/>
            </a:xfrm>
            <a:prstGeom prst="rect">
              <a:avLst/>
            </a:prstGeom>
            <a:solidFill>
              <a:schemeClr val="tx2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</p:grpSp>
      <p:grpSp>
        <p:nvGrpSpPr>
          <p:cNvPr id="57" name="PA_库_组合 1"/>
          <p:cNvGrpSpPr/>
          <p:nvPr/>
        </p:nvGrpSpPr>
        <p:grpSpPr>
          <a:xfrm>
            <a:off x="1792332" y="2815297"/>
            <a:ext cx="4661468" cy="369332"/>
            <a:chOff x="5656526" y="2414734"/>
            <a:chExt cx="4661468" cy="369332"/>
          </a:xfrm>
        </p:grpSpPr>
        <p:sp>
          <p:nvSpPr>
            <p:cNvPr id="70" name="Oval 41"/>
            <p:cNvSpPr/>
            <p:nvPr/>
          </p:nvSpPr>
          <p:spPr bwMode="auto">
            <a:xfrm>
              <a:off x="5656526" y="2491388"/>
              <a:ext cx="216024" cy="216024"/>
            </a:xfrm>
            <a:prstGeom prst="ellipse">
              <a:avLst/>
            </a:prstGeom>
            <a:solidFill>
              <a:srgbClr val="50C8AE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rgbClr val="50C8AE"/>
                </a:solidFill>
              </a:endParaRPr>
            </a:p>
          </p:txBody>
        </p:sp>
        <p:sp>
          <p:nvSpPr>
            <p:cNvPr id="71" name="Rectangle 51"/>
            <p:cNvSpPr/>
            <p:nvPr/>
          </p:nvSpPr>
          <p:spPr>
            <a:xfrm>
              <a:off x="6537574" y="2414734"/>
              <a:ext cx="3780420" cy="338554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50C8AE"/>
                  </a:solidFill>
                </a:rPr>
                <a:t>思维引言 </a:t>
              </a:r>
              <a:r>
                <a:rPr lang="en-US" altLang="zh-CN" sz="1600" dirty="0">
                  <a:solidFill>
                    <a:srgbClr val="50C8AE"/>
                  </a:solidFill>
                </a:rPr>
                <a:t>- </a:t>
              </a:r>
              <a:r>
                <a:rPr lang="zh-CN" altLang="en-US" sz="1600" dirty="0">
                  <a:solidFill>
                    <a:srgbClr val="50C8AE"/>
                  </a:solidFill>
                </a:rPr>
                <a:t>结构化思维</a:t>
              </a:r>
              <a:endParaRPr lang="zh-CN" altLang="en-US" sz="1600" dirty="0">
                <a:solidFill>
                  <a:srgbClr val="50C8AE"/>
                </a:solidFill>
              </a:endParaRPr>
            </a:p>
          </p:txBody>
        </p:sp>
        <p:sp>
          <p:nvSpPr>
            <p:cNvPr id="72" name="Rectangle 55"/>
            <p:cNvSpPr/>
            <p:nvPr/>
          </p:nvSpPr>
          <p:spPr>
            <a:xfrm>
              <a:off x="6051318" y="2414734"/>
              <a:ext cx="27283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50C8AE"/>
                  </a:solidFill>
                  <a:latin typeface="Impact" panose="020B0806030902050204" pitchFamily="34" charset="0"/>
                </a:rPr>
                <a:t>1</a:t>
              </a:r>
              <a:endParaRPr lang="en-US" altLang="zh-CN" dirty="0">
                <a:solidFill>
                  <a:srgbClr val="50C8A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8" name="PA_库_组合 20"/>
          <p:cNvGrpSpPr/>
          <p:nvPr/>
        </p:nvGrpSpPr>
        <p:grpSpPr>
          <a:xfrm>
            <a:off x="1792332" y="3467879"/>
            <a:ext cx="4661468" cy="369332"/>
            <a:chOff x="5656526" y="3068519"/>
            <a:chExt cx="4661468" cy="369332"/>
          </a:xfrm>
        </p:grpSpPr>
        <p:sp>
          <p:nvSpPr>
            <p:cNvPr id="67" name="Oval 43"/>
            <p:cNvSpPr/>
            <p:nvPr/>
          </p:nvSpPr>
          <p:spPr bwMode="auto">
            <a:xfrm>
              <a:off x="5656526" y="3138454"/>
              <a:ext cx="216024" cy="216024"/>
            </a:xfrm>
            <a:prstGeom prst="ellipse">
              <a:avLst/>
            </a:prstGeom>
            <a:solidFill>
              <a:srgbClr val="50C8AE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rgbClr val="50C8AE"/>
                </a:solidFill>
              </a:endParaRPr>
            </a:p>
          </p:txBody>
        </p:sp>
        <p:sp>
          <p:nvSpPr>
            <p:cNvPr id="68" name="Rectangle 52"/>
            <p:cNvSpPr/>
            <p:nvPr/>
          </p:nvSpPr>
          <p:spPr>
            <a:xfrm>
              <a:off x="6537574" y="3068519"/>
              <a:ext cx="3780420" cy="338554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50C8AE"/>
                  </a:solidFill>
                </a:rPr>
                <a:t>思维工具的介绍</a:t>
              </a:r>
              <a:endParaRPr lang="zh-CN" altLang="en-US" sz="1600" dirty="0">
                <a:solidFill>
                  <a:srgbClr val="50C8AE"/>
                </a:solidFill>
              </a:endParaRPr>
            </a:p>
          </p:txBody>
        </p:sp>
        <p:sp>
          <p:nvSpPr>
            <p:cNvPr id="69" name="Rectangle 56"/>
            <p:cNvSpPr/>
            <p:nvPr/>
          </p:nvSpPr>
          <p:spPr>
            <a:xfrm>
              <a:off x="6037693" y="3068519"/>
              <a:ext cx="300082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50C8AE"/>
                  </a:solidFill>
                  <a:latin typeface="Impact" panose="020B0806030902050204" pitchFamily="34" charset="0"/>
                </a:rPr>
                <a:t>2</a:t>
              </a:r>
              <a:endParaRPr lang="en-US" altLang="zh-CN" dirty="0">
                <a:solidFill>
                  <a:srgbClr val="50C8A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9" name="PA_库_组合 21"/>
          <p:cNvGrpSpPr/>
          <p:nvPr/>
        </p:nvGrpSpPr>
        <p:grpSpPr>
          <a:xfrm>
            <a:off x="1792332" y="4120461"/>
            <a:ext cx="4661468" cy="369332"/>
            <a:chOff x="5656526" y="3716591"/>
            <a:chExt cx="4661468" cy="369332"/>
          </a:xfrm>
        </p:grpSpPr>
        <p:sp>
          <p:nvSpPr>
            <p:cNvPr id="64" name="Oval 44"/>
            <p:cNvSpPr/>
            <p:nvPr/>
          </p:nvSpPr>
          <p:spPr bwMode="auto">
            <a:xfrm>
              <a:off x="5656526" y="3785520"/>
              <a:ext cx="216024" cy="216024"/>
            </a:xfrm>
            <a:prstGeom prst="ellipse">
              <a:avLst/>
            </a:prstGeom>
            <a:solidFill>
              <a:srgbClr val="50C8AE"/>
            </a:solidFill>
            <a:ln w="19050">
              <a:noFill/>
              <a:rou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solidFill>
                  <a:srgbClr val="50C8AE"/>
                </a:solidFill>
              </a:endParaRPr>
            </a:p>
          </p:txBody>
        </p:sp>
        <p:sp>
          <p:nvSpPr>
            <p:cNvPr id="65" name="Rectangle 53"/>
            <p:cNvSpPr/>
            <p:nvPr/>
          </p:nvSpPr>
          <p:spPr>
            <a:xfrm>
              <a:off x="6537574" y="3716591"/>
              <a:ext cx="3780420" cy="338554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>
                  <a:solidFill>
                    <a:srgbClr val="50C8AE"/>
                  </a:solidFill>
                </a:rPr>
                <a:t>日常生活工作中的应用</a:t>
              </a:r>
              <a:endParaRPr lang="zh-CN" altLang="en-US" sz="1600" dirty="0">
                <a:solidFill>
                  <a:srgbClr val="50C8AE"/>
                </a:solidFill>
              </a:endParaRPr>
            </a:p>
          </p:txBody>
        </p:sp>
        <p:sp>
          <p:nvSpPr>
            <p:cNvPr id="66" name="Rectangle 57"/>
            <p:cNvSpPr/>
            <p:nvPr/>
          </p:nvSpPr>
          <p:spPr>
            <a:xfrm>
              <a:off x="6034487" y="3716591"/>
              <a:ext cx="306494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50C8AE"/>
                  </a:solidFill>
                  <a:latin typeface="Impact" panose="020B0806030902050204" pitchFamily="34" charset="0"/>
                </a:rPr>
                <a:t>3</a:t>
              </a:r>
              <a:endParaRPr lang="en-US" altLang="zh-CN" dirty="0">
                <a:solidFill>
                  <a:srgbClr val="50C8AE"/>
                </a:solidFill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4280" y="2456180"/>
            <a:ext cx="1040828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P（Planning）——计划职能包括三小部分：目标（goal）；实施计划（plan）；收支预算（budget）；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D（Do)——执行；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C（4C)——4C管理：Check（检查）；Communicate（沟通）；Clear （清理）；Control（控制）；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A（2A)——Action（执行，对总结检查的结果进行处理）；Aim（按照目标要求行事，如改善、提高）；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4265" y="1080135"/>
            <a:ext cx="102298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ISC矩阵理论，是一种人类行为语言，有助地情商的提升，研究的是通过人的情绪反应，预测人行为性格的倾向性。D：指挥者，关注事、执行快的，I：影响者，关注人、行动快的人，S：支持者，关注人，行动慢的人，C：思考者，关注事，行动慢的人；了解DISC矩阵理论，您就能更好的了解别人，满足对方的需求，成为对方的朋友，与对方产生资源人脉连接从而快速成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D指挥者类的人需求：希望掌控局势、需要结果呈现、要求高效行动</a:t>
            </a:r>
            <a:endParaRPr lang="zh-CN" altLang="en-US"/>
          </a:p>
          <a:p>
            <a:r>
              <a:rPr lang="zh-CN" altLang="en-US"/>
              <a:t>I影响者类人需求：希望得到积极肯定，需要及时的互动、希望别人敢于尝试</a:t>
            </a:r>
            <a:endParaRPr lang="zh-CN" altLang="en-US"/>
          </a:p>
          <a:p>
            <a:r>
              <a:rPr lang="zh-CN" altLang="en-US"/>
              <a:t>S支持者类的人需求：希望别人保持友好、私下有交情和关怀；</a:t>
            </a:r>
            <a:endParaRPr lang="zh-CN" altLang="en-US"/>
          </a:p>
          <a:p>
            <a:r>
              <a:rPr lang="zh-CN" altLang="en-US"/>
              <a:t>C思考者类的人需求：希望数据支撑、希望别人有原则、希望别人和他一样专业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31900" y="4802505"/>
            <a:ext cx="3661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测试地址：https://www.apesk.com/disc/</a:t>
            </a:r>
            <a:endParaRPr lang="zh-CN" altLang="en-US"/>
          </a:p>
          <a:p>
            <a:r>
              <a:rPr lang="zh-CN" altLang="en-US"/>
              <a:t>https://www.xjy.cn/ceping/new/question/id/7.html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2440" y="706755"/>
            <a:ext cx="6557010" cy="599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7470" y="1692275"/>
            <a:ext cx="934974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时间管理矩阵</a:t>
            </a:r>
            <a:endParaRPr lang="zh-CN" altLang="en-US"/>
          </a:p>
          <a:p>
            <a:r>
              <a:rPr lang="zh-CN" altLang="en-US"/>
              <a:t>01重要且紧急（优先处理）</a:t>
            </a:r>
            <a:endParaRPr lang="zh-CN" altLang="en-US"/>
          </a:p>
          <a:p>
            <a:r>
              <a:rPr lang="zh-CN" altLang="en-US"/>
              <a:t>如deadline、突发事故、领导交代的急事、你不做其它人也不能做的事</a:t>
            </a:r>
            <a:endParaRPr lang="zh-CN" altLang="en-US"/>
          </a:p>
          <a:p>
            <a:r>
              <a:rPr lang="zh-CN" altLang="en-US"/>
              <a:t>02重要不紧急（会向01转变，提前处理）</a:t>
            </a:r>
            <a:endParaRPr lang="zh-CN" altLang="en-US"/>
          </a:p>
          <a:p>
            <a:r>
              <a:rPr lang="zh-CN" altLang="en-US"/>
              <a:t>如自我提升、改善人脉、一些预防性的措施、准备工作、计划。</a:t>
            </a:r>
            <a:endParaRPr lang="zh-CN" altLang="en-US"/>
          </a:p>
          <a:p>
            <a:r>
              <a:rPr lang="zh-CN" altLang="en-US"/>
              <a:t>03紧急不重要（可以让别人帮忙完成）</a:t>
            </a:r>
            <a:endParaRPr lang="zh-CN" altLang="en-US"/>
          </a:p>
          <a:p>
            <a:r>
              <a:rPr lang="zh-CN" altLang="en-US"/>
              <a:t>电话突然响起、凑热闹、必须出席的无关会议、迎合别人期望的事</a:t>
            </a:r>
            <a:endParaRPr lang="zh-CN" altLang="en-US"/>
          </a:p>
          <a:p>
            <a:r>
              <a:rPr lang="zh-CN" altLang="en-US"/>
              <a:t>04不重要不紧急（尽量不做）</a:t>
            </a:r>
            <a:endParaRPr lang="zh-CN" altLang="en-US"/>
          </a:p>
          <a:p>
            <a:r>
              <a:rPr lang="zh-CN" altLang="en-US"/>
              <a:t>毫无意义的工作、盲目的刷微博朋友圈、广告邮件、垃圾消息。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时间管理矩阵能够清晰的反应当前事情的优先级。只有在处理事情的时候，权衡好各种优先顺序，才能在工作，生活中有条不紊。这样避免重要不紧急的事情发展为重要且紧急的事情，避免重要且紧急的事情堆积成山，从而管理好时间，做时间的主人，从而快速成长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" y="1597660"/>
            <a:ext cx="6066790" cy="45504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2071370"/>
            <a:ext cx="4077970" cy="4183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345" y="1600200"/>
            <a:ext cx="45339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7470" y="2003425"/>
            <a:ext cx="811720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5W2H分析，又叫七问分析法，是一种问题分析和高效决策的方法，广泛应用于企业管理和技术活动。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WHAT: 工作任务是什么（内容和目标）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WHY：为什么要做（原因）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WHO：谁来做（负责人）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WHEN：什么时间做（时间期限）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WHERE：在哪做（任务地点）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HOW：如何做（任务方法）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HOW MUCH：做到什么程度，费用多少（数量和成本）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4495" y="2652395"/>
            <a:ext cx="5238750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220" y="1785620"/>
            <a:ext cx="822388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SMART原则是目标管理和绩效管理的重要工具，是经理人必备的工具之一。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Specific: 具体，目标具体，不能笼统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Measurable: 可度量，量化可测量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Attainable: 可实现，目标不能太高或太低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Relavant：相关性，与工作和其它目标有关联性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Time bound: 时间性，明确完成时间要求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6060" y="3226435"/>
            <a:ext cx="3514725" cy="2705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6335" y="1485900"/>
            <a:ext cx="610616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鱼骨图，是一种发现问题“根本原因”的方法，是一种透过现象看本质的分析方法。按相互关联性整理而成的层次分明，条理清楚，并标出重要因素的图形就叫特性要因图，因果图。鱼骨图的三种类型，整理问题型，原因型，对策型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2495" y="1104900"/>
            <a:ext cx="4810125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604520"/>
            <a:ext cx="5629275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80" y="112395"/>
            <a:ext cx="5006340" cy="3755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780" y="3846195"/>
            <a:ext cx="4999990" cy="28555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" y="3728720"/>
            <a:ext cx="5075555" cy="309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/>
        </p:nvSpPr>
        <p:spPr>
          <a:xfrm rot="10800000">
            <a:off x="9721696" y="0"/>
            <a:ext cx="2115043" cy="1823314"/>
          </a:xfrm>
          <a:custGeom>
            <a:avLst/>
            <a:gdLst>
              <a:gd name="connsiteX0" fmla="*/ 2441304 w 2441304"/>
              <a:gd name="connsiteY0" fmla="*/ 2104573 h 2104573"/>
              <a:gd name="connsiteX1" fmla="*/ 0 w 2441304"/>
              <a:gd name="connsiteY1" fmla="*/ 2104573 h 2104573"/>
              <a:gd name="connsiteX2" fmla="*/ 1220652 w 2441304"/>
              <a:gd name="connsiteY2" fmla="*/ 0 h 210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1304" h="2104573">
                <a:moveTo>
                  <a:pt x="2441304" y="2104573"/>
                </a:moveTo>
                <a:lnTo>
                  <a:pt x="0" y="2104573"/>
                </a:lnTo>
                <a:lnTo>
                  <a:pt x="1220652" y="0"/>
                </a:lnTo>
                <a:close/>
              </a:path>
            </a:pathLst>
          </a:cu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10800000">
            <a:off x="10450593" y="61686"/>
            <a:ext cx="1744285" cy="1875966"/>
          </a:xfrm>
          <a:custGeom>
            <a:avLst/>
            <a:gdLst>
              <a:gd name="connsiteX0" fmla="*/ 2013353 w 2013353"/>
              <a:gd name="connsiteY0" fmla="*/ 2165347 h 2165347"/>
              <a:gd name="connsiteX1" fmla="*/ 0 w 2013353"/>
              <a:gd name="connsiteY1" fmla="*/ 2165347 h 2165347"/>
              <a:gd name="connsiteX2" fmla="*/ 0 w 2013353"/>
              <a:gd name="connsiteY2" fmla="*/ 1305951 h 2165347"/>
              <a:gd name="connsiteX3" fmla="*/ 757452 w 2013353"/>
              <a:gd name="connsiteY3" fmla="*/ 0 h 216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353" h="2165347">
                <a:moveTo>
                  <a:pt x="2013353" y="2165347"/>
                </a:moveTo>
                <a:lnTo>
                  <a:pt x="0" y="2165347"/>
                </a:lnTo>
                <a:lnTo>
                  <a:pt x="0" y="1305951"/>
                </a:lnTo>
                <a:lnTo>
                  <a:pt x="757452" y="0"/>
                </a:lnTo>
                <a:close/>
              </a:path>
            </a:pathLst>
          </a:cu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等腰三角形 27"/>
          <p:cNvSpPr/>
          <p:nvPr/>
        </p:nvSpPr>
        <p:spPr>
          <a:xfrm rot="10800000">
            <a:off x="10779218" y="235921"/>
            <a:ext cx="1227337" cy="105804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等腰三角形 28"/>
          <p:cNvSpPr/>
          <p:nvPr/>
        </p:nvSpPr>
        <p:spPr>
          <a:xfrm rot="10800000">
            <a:off x="10273951" y="1328919"/>
            <a:ext cx="573499" cy="494395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等腰三角形 29"/>
          <p:cNvSpPr/>
          <p:nvPr/>
        </p:nvSpPr>
        <p:spPr>
          <a:xfrm rot="10800000">
            <a:off x="11709944" y="1692585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等腰三角形 30"/>
          <p:cNvSpPr/>
          <p:nvPr/>
        </p:nvSpPr>
        <p:spPr>
          <a:xfrm rot="10800000">
            <a:off x="11096824" y="223767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等腰三角形 31"/>
          <p:cNvSpPr/>
          <p:nvPr/>
        </p:nvSpPr>
        <p:spPr>
          <a:xfrm rot="10800000">
            <a:off x="11057778" y="1794408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等腰三角形 32"/>
          <p:cNvSpPr/>
          <p:nvPr/>
        </p:nvSpPr>
        <p:spPr>
          <a:xfrm rot="10800000">
            <a:off x="11296518" y="1909024"/>
            <a:ext cx="347721" cy="29975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/>
          <p:cNvSpPr/>
          <p:nvPr/>
        </p:nvSpPr>
        <p:spPr>
          <a:xfrm rot="10800000">
            <a:off x="9959732" y="913594"/>
            <a:ext cx="199695" cy="172151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9850" y="204851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609850" y="2945130"/>
            <a:ext cx="50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609850" y="1151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58970" y="2048510"/>
            <a:ext cx="74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1.1</a:t>
            </a:r>
            <a:r>
              <a:rPr lang="en-US" altLang="zh-CN" baseline="30000"/>
              <a:t>100</a:t>
            </a:r>
            <a:endParaRPr lang="en-US" altLang="zh-CN" baseline="30000"/>
          </a:p>
        </p:txBody>
      </p:sp>
      <p:sp>
        <p:nvSpPr>
          <p:cNvPr id="7" name="文本框 6"/>
          <p:cNvSpPr txBox="1"/>
          <p:nvPr/>
        </p:nvSpPr>
        <p:spPr>
          <a:xfrm>
            <a:off x="4458970" y="2945130"/>
            <a:ext cx="74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1.2</a:t>
            </a:r>
            <a:r>
              <a:rPr lang="en-US" altLang="zh-CN" baseline="30000"/>
              <a:t>100</a:t>
            </a:r>
            <a:endParaRPr lang="en-US" altLang="zh-CN" baseline="30000"/>
          </a:p>
        </p:txBody>
      </p:sp>
      <p:sp>
        <p:nvSpPr>
          <p:cNvPr id="8" name="文本框 7"/>
          <p:cNvSpPr txBox="1"/>
          <p:nvPr/>
        </p:nvSpPr>
        <p:spPr>
          <a:xfrm>
            <a:off x="5207000" y="204851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=  13780</a:t>
            </a:r>
            <a:endParaRPr lang="en-US" altLang="zh-CN" baseline="30000"/>
          </a:p>
        </p:txBody>
      </p:sp>
      <p:sp>
        <p:nvSpPr>
          <p:cNvPr id="9" name="文本框 8"/>
          <p:cNvSpPr txBox="1"/>
          <p:nvPr/>
        </p:nvSpPr>
        <p:spPr>
          <a:xfrm>
            <a:off x="5207000" y="2945130"/>
            <a:ext cx="158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=  82,817,974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8" grpId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</a:t>
            </a:r>
            <a:r>
              <a:rPr lang="zh-CN" altLang="en-US" sz="2000" b="1" dirty="0" smtClean="0">
                <a:solidFill>
                  <a:srgbClr val="50C8AE"/>
                </a:solidFill>
                <a:cs typeface="+mn-ea"/>
                <a:sym typeface="+mn-lt"/>
              </a:rPr>
              <a:t>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220" y="1785620"/>
            <a:ext cx="794385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关键事件法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关键事件法是一种行为分析技术，主要求上级主管把每位员工的在工作活动中表现出来的、对组织效益产生重大影响的、非同一般的工作行为记录下来。这些行为可是积极的，也可以是消极的。在一定时间里，通常是半年或一年之后，根据累积的记录资料，通过对这些在工作中极为成功或极为失败的事件进行分析和评价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220" y="1597660"/>
            <a:ext cx="487616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二八定律和长尾定律，80/20法则，在任何一组东西中，最重要的只占其中一小部分，约20%，其余80%尽管是多数，却是次要的。应用范围包括时间管理，重点客户管理，财富分配，资源分配，核心产品，核心利润，关键人才，关键技术，融资问题等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3145" y="1329055"/>
            <a:ext cx="2571750" cy="1790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5845" y="5768340"/>
            <a:ext cx="89712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80/20 思想如果运用到日常生活中，能帮助人们改变行为并把注意力集中到最重要的20%的事情上。80/20思想的行动结果就是使人们以少获多。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105" y="3414395"/>
            <a:ext cx="4286250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81705" y="61595"/>
            <a:ext cx="771525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30</a:t>
            </a:r>
            <a:r>
              <a:rPr lang="zh-CN" altLang="en-US"/>
              <a:t>个</a:t>
            </a:r>
            <a:r>
              <a:rPr lang="en-US" altLang="zh-CN"/>
              <a:t>28</a:t>
            </a:r>
            <a:r>
              <a:rPr lang="zh-CN" altLang="en-US"/>
              <a:t>事件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1、20%的人用脖子以上来挣钱 80%的人用脖子以下赚钱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2、20%的人正面思考着 80%的人负面思考着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3、20%的人买时间 80%的人卖时间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4、20%的人做事业 80%的人做事情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5、20%的人重视经验 80%的人重视学历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6、20%的人知道行动才有结果 80%的人认为知识就是力量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7、20%的人我要怎样做就会有钱 80%的人我要有钱我就会怎样做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8、20%的人爱投资 80%的人爱购物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9、20%的人有目标 80%的人爱瞎想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10、20%的人在问题中找答案 80%的人在答案中找问题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11、20%的人放眼长远 80%的人在乎眼前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12、20%的人把握机会 80%的人错失机会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13、20%的人计划未来 80%的人早上才想今天干什么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14、20%的人按成功的经验做事情 80%的人按自己的意愿来做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15、20%的人可以重复做简单的事情 80%的人不愿意做简单的事情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思维工具介绍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02710" y="267335"/>
            <a:ext cx="6689090" cy="6323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30</a:t>
            </a:r>
            <a:r>
              <a:rPr lang="zh-CN" altLang="en-US"/>
              <a:t>个</a:t>
            </a:r>
            <a:r>
              <a:rPr lang="en-US" altLang="zh-CN"/>
              <a:t>28</a:t>
            </a:r>
            <a:r>
              <a:rPr lang="zh-CN" altLang="en-US"/>
              <a:t>事件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16、20%的人明天的事情今天做 80%的人今天的事情明天做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17、20%的人如何能办到 80%的人不可能办到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18、20%的人记笔记 80%的人忘性好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19、20%的人受成功人的影响 80%的人受失败人的影响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20、20%的人状态很好 80%的人状态不好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21、20%的人整理资料 80%的人不整理资料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22、20%的人相信以后会成功 80%的人受以前失败的影响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23、20%的人与成功人为伍 80%的人不愿意改变环境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24、20%的人改变自己 80%的人改变别人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25、20%的人爱争气 80%的人爱生气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26、20%的人鼓励和赞美 80%的人批评和漫骂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27、20%的人会坚持 80%的人爱放弃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28、20%的人是富人 80%的人是穷人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29、20%的人掌握世上80%的财富 80%的人掌握世上20%的财富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220" y="1080135"/>
            <a:ext cx="911288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1、PDCA，</a:t>
            </a:r>
            <a:endParaRPr lang="zh-CN" altLang="en-US"/>
          </a:p>
          <a:p>
            <a:r>
              <a:rPr lang="zh-CN" altLang="en-US"/>
              <a:t>    实际应用：第一次学技术（VB）；</a:t>
            </a:r>
            <a:endParaRPr lang="zh-CN" altLang="en-US"/>
          </a:p>
          <a:p>
            <a:r>
              <a:rPr lang="zh-CN" altLang="en-US"/>
              <a:t>    场景：自动化学习，产品学习，框架学习，学做菜，做家务，学买菜，学修电器，    学开车，学礼仪等等；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2、SWOT，</a:t>
            </a:r>
            <a:endParaRPr lang="zh-CN" altLang="en-US"/>
          </a:p>
          <a:p>
            <a:r>
              <a:rPr lang="zh-CN" altLang="en-US"/>
              <a:t>     </a:t>
            </a:r>
            <a:r>
              <a:rPr lang="zh-CN" altLang="en-US">
                <a:sym typeface="+mn-ea"/>
              </a:rPr>
              <a:t>实际</a:t>
            </a:r>
            <a:r>
              <a:rPr lang="zh-CN" altLang="en-US"/>
              <a:t>应用：职业规划（2次）；</a:t>
            </a:r>
            <a:endParaRPr lang="zh-CN" altLang="en-US"/>
          </a:p>
          <a:p>
            <a:r>
              <a:rPr lang="zh-CN" altLang="en-US"/>
              <a:t>     场景：公司部门个人规则、进度开发、产品功能规划、市场规范、客户规划；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3、鱼骨图，</a:t>
            </a:r>
            <a:endParaRPr lang="zh-CN" altLang="en-US"/>
          </a:p>
          <a:p>
            <a:r>
              <a:rPr lang="zh-CN" altLang="en-US"/>
              <a:t>     场景：疏理部门的工作年度目标；个人或部门工作月、年目标，花钱的地方（财务规划），学习目标等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4、时间管理，</a:t>
            </a:r>
            <a:endParaRPr lang="zh-CN" altLang="en-US"/>
          </a:p>
          <a:p>
            <a:r>
              <a:rPr lang="zh-CN" altLang="en-US"/>
              <a:t>     场景：任务排期，个人的日、周、月等工作等；使用同SWOT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6</a:t>
            </a:r>
            <a:r>
              <a:rPr lang="zh-CN" altLang="en-US"/>
              <a:t>、关键事件法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DISC矩阵理论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     场景：对同事分析；产品的好坏，产品功能的好处，人是否好，朋友判定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06220" y="1692275"/>
            <a:ext cx="794385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1、PDCA，</a:t>
            </a:r>
            <a:endParaRPr lang="zh-CN" altLang="en-US"/>
          </a:p>
          <a:p>
            <a:r>
              <a:rPr lang="zh-CN" altLang="en-US"/>
              <a:t>    我的应用：第一次学技术（VB）；</a:t>
            </a:r>
            <a:endParaRPr lang="zh-CN" altLang="en-US"/>
          </a:p>
          <a:p>
            <a:r>
              <a:rPr lang="zh-CN" altLang="en-US"/>
              <a:t>    场景：自动化学习，产品学习，框架学习，学做菜，做家务，学买菜，学修电器，    学开车，学礼仪等等；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2、SWOT，</a:t>
            </a:r>
            <a:endParaRPr lang="zh-CN" altLang="en-US"/>
          </a:p>
          <a:p>
            <a:r>
              <a:rPr lang="zh-CN" altLang="en-US"/>
              <a:t>     我的应用：我的职业规划（2次）；</a:t>
            </a:r>
            <a:endParaRPr lang="zh-CN" altLang="en-US"/>
          </a:p>
          <a:p>
            <a:r>
              <a:rPr lang="zh-CN" altLang="en-US"/>
              <a:t>     场景：公司部门个人规则、进度开发、产品功能规划、市场规范、客户规划；</a:t>
            </a:r>
            <a:endParaRPr lang="zh-CN" altLang="en-US"/>
          </a:p>
          <a:p>
            <a:r>
              <a:rPr lang="zh-CN" altLang="en-US"/>
              <a:t>3、鱼骨图，疏理部门的工作年度目标；个人或部门工作月、年目标，花钱的地方（财务规划），学习目标等； 思维导图，或手画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4、时间管理，任务排期，个人的日、周、月等工作等；使用同SWOT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6、DISC矩阵理论，对同事分析；四象限不列举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7、关键事件法，对同事分析；产品的好坏，产品功能的好处，人是否好，朋友判定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3371215"/>
            <a:ext cx="3524250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391795"/>
            <a:ext cx="5455285" cy="6137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25320" y="989965"/>
            <a:ext cx="218948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四象限应用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1.</a:t>
            </a:r>
            <a:r>
              <a:rPr lang="zh-CN" altLang="en-US" b="1"/>
              <a:t>手或黑板画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 b="1"/>
              <a:t>2.excel</a:t>
            </a:r>
            <a:r>
              <a:rPr lang="zh-CN" altLang="en-US" b="1"/>
              <a:t>，</a:t>
            </a:r>
            <a:r>
              <a:rPr lang="en-US" altLang="zh-CN" b="1"/>
              <a:t>4-8</a:t>
            </a:r>
            <a:r>
              <a:rPr lang="zh-CN" altLang="en-US" b="1"/>
              <a:t>个表格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 b="1"/>
              <a:t>3.</a:t>
            </a:r>
            <a:r>
              <a:rPr lang="zh-CN" altLang="en-US" b="1"/>
              <a:t>思维导航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en-US" altLang="zh-CN" b="1"/>
              <a:t>4.</a:t>
            </a:r>
            <a:r>
              <a:rPr lang="zh-CN" altLang="en-US" b="1"/>
              <a:t>表格形式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0" y="1597660"/>
            <a:ext cx="3524250" cy="3057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391795"/>
            <a:ext cx="5455285" cy="6137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692275"/>
            <a:ext cx="5541645" cy="4667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329055"/>
            <a:ext cx="5611495" cy="4815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5" name="文本框 4"/>
          <p:cNvSpPr txBox="1"/>
          <p:nvPr/>
        </p:nvSpPr>
        <p:spPr>
          <a:xfrm>
            <a:off x="1506244" y="6181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思维工具日常应用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619760"/>
            <a:ext cx="5645150" cy="6104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825" y="1173480"/>
            <a:ext cx="4870450" cy="4383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045845" y="1785620"/>
          <a:ext cx="9836785" cy="387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905"/>
                <a:gridCol w="2630805"/>
                <a:gridCol w="2458720"/>
                <a:gridCol w="2459355"/>
              </a:tblGrid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年龄阶段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年龄阶段一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年龄阶段二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年龄阶段三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童年</a:t>
                      </a:r>
                      <a:r>
                        <a:rPr lang="zh-CN" altLang="en-US" sz="1800">
                          <a:sym typeface="+mn-ea"/>
                        </a:rPr>
                        <a:t>0岁—6岁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婴儿期0-3周月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小儿期4周月—2</a:t>
                      </a:r>
                      <a:r>
                        <a:rPr lang="en-US" altLang="zh-CN" sz="1800">
                          <a:sym typeface="+mn-ea"/>
                        </a:rPr>
                        <a:t>.</a:t>
                      </a:r>
                      <a:r>
                        <a:rPr lang="zh-CN" altLang="en-US" sz="1800">
                          <a:sym typeface="+mn-ea"/>
                        </a:rPr>
                        <a:t>5岁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幼儿期2、5岁后—6岁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少年7岁—17岁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启蒙期7岁—10岁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逆反期11岁—14岁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成长期15岁—17岁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青年18岁—40岁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青春期18—28岁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成熟期29—40岁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中年41—65岁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壮实期41—48岁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稳健期49—55岁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调整期56-65岁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老年66岁以后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初老期67—72岁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中老期73—84岁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年老期85岁以后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506244" y="165318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思维引言 </a:t>
            </a:r>
            <a:r>
              <a:rPr lang="en-US" altLang="zh-CN" sz="2400" b="1" dirty="0" smtClean="0">
                <a:solidFill>
                  <a:srgbClr val="50C8AE"/>
                </a:solidFill>
                <a:cs typeface="+mn-ea"/>
                <a:sym typeface="+mn-lt"/>
              </a:rPr>
              <a:t>- </a:t>
            </a: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年龄断的划分</a:t>
            </a:r>
            <a:endParaRPr lang="zh-CN" altLang="en-US" sz="2400" b="1" dirty="0" smtClean="0">
              <a:solidFill>
                <a:srgbClr val="50C8A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grpSp>
        <p:nvGrpSpPr>
          <p:cNvPr id="29" name="组合 28"/>
          <p:cNvGrpSpPr/>
          <p:nvPr/>
        </p:nvGrpSpPr>
        <p:grpSpPr>
          <a:xfrm>
            <a:off x="2167255" y="1409700"/>
            <a:ext cx="5760720" cy="4596130"/>
            <a:chOff x="1271" y="2311"/>
            <a:chExt cx="9072" cy="7238"/>
          </a:xfrm>
        </p:grpSpPr>
        <p:sp>
          <p:nvSpPr>
            <p:cNvPr id="2" name="矩形 1"/>
            <p:cNvSpPr/>
            <p:nvPr/>
          </p:nvSpPr>
          <p:spPr>
            <a:xfrm>
              <a:off x="5807" y="4140"/>
              <a:ext cx="2268" cy="45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271" y="6408"/>
              <a:ext cx="2268" cy="2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39" y="5274"/>
              <a:ext cx="2268" cy="34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075" y="3006"/>
              <a:ext cx="2268" cy="56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05" y="8969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18-25</a:t>
              </a:r>
              <a:r>
                <a:rPr lang="zh-CN" altLang="en-US"/>
                <a:t>岁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889" y="8954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25-35</a:t>
              </a:r>
              <a:r>
                <a:rPr lang="zh-CN" altLang="en-US"/>
                <a:t>岁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09" y="8969"/>
              <a:ext cx="15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35-55</a:t>
              </a:r>
              <a:r>
                <a:rPr lang="zh-CN" altLang="en-US"/>
                <a:t>岁</a:t>
              </a:r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425" y="8969"/>
              <a:ext cx="17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55</a:t>
              </a:r>
              <a:r>
                <a:rPr lang="zh-CN" altLang="en-US"/>
                <a:t>岁退休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71" y="5550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/>
                <a:t>选择、学习</a:t>
              </a:r>
              <a:endParaRPr lang="zh-CN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539" y="4554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/>
                <a:t>发展、赚钱</a:t>
              </a:r>
              <a:endParaRPr lang="zh-CN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807" y="2924"/>
              <a:ext cx="172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/>
                <a:t>赚钱、</a:t>
              </a:r>
              <a:endParaRPr lang="zh-CN"/>
            </a:p>
            <a:p>
              <a:r>
                <a:rPr lang="zh-CN"/>
                <a:t>自我实现</a:t>
              </a:r>
              <a:endParaRPr 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075" y="2311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/>
                <a:t>支持</a:t>
              </a:r>
              <a:endParaRPr lang="zh-CN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506244" y="172938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思维引言 </a:t>
            </a:r>
            <a:r>
              <a:rPr lang="en-US" altLang="zh-CN" sz="2400" b="1" dirty="0" smtClean="0">
                <a:solidFill>
                  <a:srgbClr val="50C8AE"/>
                </a:solidFill>
                <a:cs typeface="+mn-ea"/>
                <a:sym typeface="+mn-lt"/>
              </a:rPr>
              <a:t>- </a:t>
            </a: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不同年龄阶段的发展</a:t>
            </a:r>
            <a:endParaRPr lang="zh-CN" altLang="en-US" sz="2400" b="1" dirty="0" smtClean="0">
              <a:solidFill>
                <a:srgbClr val="50C8A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28" name="文本框 27"/>
          <p:cNvSpPr txBox="1"/>
          <p:nvPr/>
        </p:nvSpPr>
        <p:spPr>
          <a:xfrm>
            <a:off x="1007110" y="2157095"/>
            <a:ext cx="1017778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18-25岁：</a:t>
            </a:r>
            <a:r>
              <a:rPr lang="zh-CN" altLang="en-US"/>
              <a:t>此阶段为职业生涯初期，从学校走上社会岗位，首先面临的是职业选择。其实的主要任务是学习，初进社会，需要学习的东西特别多，学习的内容订有2方面：专业知识和生存技巧。同时要在学习中树立正确的人生观，价值观和世界观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25-35岁：</a:t>
            </a:r>
            <a:r>
              <a:rPr lang="zh-CN" altLang="en-US"/>
              <a:t>这个时间是一个人风化正茂之时，是充分展现自己才能、获得晋升、事业迅速发展之时。此时的任务，除发奋努力，展示才能，拓展事业以外，对很多人来说，还有一个调整职业、修订目标的任务。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35-55岁：</a:t>
            </a:r>
            <a:r>
              <a:rPr lang="zh-CN" altLang="en-US"/>
              <a:t>这一阶段，是人生收获的季节，也是事业上获得成功的人大显射手的时期。这个年龄段的人进入公司或自主创业过程中，注意的是自我价值的实现。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506244" y="172938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思维引言 </a:t>
            </a:r>
            <a:r>
              <a:rPr lang="en-US" altLang="zh-CN" sz="2400" b="1" dirty="0" smtClean="0">
                <a:solidFill>
                  <a:srgbClr val="50C8AE"/>
                </a:solidFill>
                <a:cs typeface="+mn-ea"/>
                <a:sym typeface="+mn-lt"/>
              </a:rPr>
              <a:t>- </a:t>
            </a: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不同年龄阶段的发展</a:t>
            </a:r>
            <a:endParaRPr lang="zh-CN" altLang="en-US" sz="2400" b="1" dirty="0" smtClean="0">
              <a:solidFill>
                <a:srgbClr val="50C8A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898525" y="1329055"/>
          <a:ext cx="10776585" cy="485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785"/>
                <a:gridCol w="4205605"/>
                <a:gridCol w="35921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职业发展阶段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工作方面的需求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情感方面的需求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职业发展阶段（0-18岁）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对职业进行评估和选择；接受必须的职业教育培训 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发展职业想象力；培养职业兴趣和能力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职业探索阶段（18-25岁）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要求从事不同工作；希望自己探索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进行试探性职业选择；在比较中选定职业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0941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立业发展阶段（25-35岁）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希望干挑战性工作；希望在某一领域发展知识和技能；希望工作有创造和革新；希望经历3-5年后转向其他领域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希望面对竞争，敢于面对失败；能处理工作和人际关系矛盾；希望互相支持，希望独立自主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11995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职业中期阶段（35-55岁）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希望更新技能；希望在培训辅导他人中发展自身技能；为转向其他工作而学习新知识、技能；希望了解全组织的情况，发挥自身在组织中的作用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具有稳健的思想感情；对工作、家庭和周围的看法有所改变；自我陶醉和竞争性逐渐减弱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职业后期阶段（55岁以后）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计划好退休；转向咨询和指导性工作；寻找接班人；寻找组织外其他活动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希望把咨询看做对他人的帮助；希望能接受和欣赏组织外的其它活动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1506244" y="172938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思维引言 </a:t>
            </a:r>
            <a:r>
              <a:rPr lang="en-US" altLang="zh-CN" sz="2400" b="1" dirty="0" smtClean="0">
                <a:solidFill>
                  <a:srgbClr val="50C8AE"/>
                </a:solidFill>
                <a:cs typeface="+mn-ea"/>
                <a:sym typeface="+mn-lt"/>
              </a:rPr>
              <a:t>- </a:t>
            </a: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职业发展阶段</a:t>
            </a:r>
            <a:endParaRPr lang="zh-CN" altLang="en-US" sz="2400" b="1" dirty="0" smtClean="0">
              <a:solidFill>
                <a:srgbClr val="50C8AE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204371"/>
            <a:ext cx="5407215" cy="5530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四维引言 </a:t>
            </a:r>
            <a:r>
              <a:rPr lang="en-US" altLang="zh-CN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rgbClr val="F0F0F0">
                    <a:lumMod val="50000"/>
                  </a:srgbClr>
                </a:solidFill>
                <a:cs typeface="+mn-ea"/>
                <a:sym typeface="+mn-lt"/>
              </a:rPr>
              <a:t>实现职业生涯的帮助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50720" y="1582420"/>
            <a:ext cx="66713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1、提供富有挑战性的最初工作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2、提供现实的未来工作展望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3、提供阶段性的工作轮换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4、组织多样化、多层次的培训开发活动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5、开发职业发导向的工作绩效评估</a:t>
            </a:r>
            <a:endParaRPr lang="zh-CN" altLang="en-US" b="1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zh-CN" altLang="en-US" b="1">
                <a:solidFill>
                  <a:srgbClr val="FF0000"/>
                </a:solidFill>
              </a:rPr>
              <a:t>6、合理进行晋升和调动管理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2875" y="339090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>
                    <a:lumMod val="85000"/>
                    <a:alpha val="38000"/>
                  </a:schemeClr>
                </a:solidFill>
                <a:sym typeface="+mn-ea"/>
              </a:rPr>
              <a:t>去年主动评估</a:t>
            </a:r>
            <a:endParaRPr lang="zh-CN" altLang="en-US">
              <a:solidFill>
                <a:schemeClr val="bg1">
                  <a:lumMod val="85000"/>
                  <a:alpha val="38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flipH="1">
            <a:off x="0" y="0"/>
            <a:ext cx="2143841" cy="2331114"/>
            <a:chOff x="10051036" y="0"/>
            <a:chExt cx="2143841" cy="2331114"/>
          </a:xfrm>
        </p:grpSpPr>
        <p:sp>
          <p:nvSpPr>
            <p:cNvPr id="10" name="任意多边形 9"/>
            <p:cNvSpPr/>
            <p:nvPr/>
          </p:nvSpPr>
          <p:spPr>
            <a:xfrm rot="10800000">
              <a:off x="10688733" y="0"/>
              <a:ext cx="1148005" cy="989660"/>
            </a:xfrm>
            <a:custGeom>
              <a:avLst/>
              <a:gdLst>
                <a:gd name="connsiteX0" fmla="*/ 2441304 w 2441304"/>
                <a:gd name="connsiteY0" fmla="*/ 2104573 h 2104573"/>
                <a:gd name="connsiteX1" fmla="*/ 0 w 2441304"/>
                <a:gd name="connsiteY1" fmla="*/ 2104573 h 2104573"/>
                <a:gd name="connsiteX2" fmla="*/ 1220652 w 2441304"/>
                <a:gd name="connsiteY2" fmla="*/ 0 h 210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1304" h="2104573">
                  <a:moveTo>
                    <a:pt x="2441304" y="2104573"/>
                  </a:moveTo>
                  <a:lnTo>
                    <a:pt x="0" y="2104573"/>
                  </a:lnTo>
                  <a:lnTo>
                    <a:pt x="1220652" y="0"/>
                  </a:lnTo>
                  <a:close/>
                </a:path>
              </a:pathLst>
            </a:cu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10800000">
              <a:off x="11248113" y="61686"/>
              <a:ext cx="946764" cy="1018238"/>
            </a:xfrm>
            <a:custGeom>
              <a:avLst/>
              <a:gdLst>
                <a:gd name="connsiteX0" fmla="*/ 2013353 w 2013353"/>
                <a:gd name="connsiteY0" fmla="*/ 2165347 h 2165347"/>
                <a:gd name="connsiteX1" fmla="*/ 0 w 2013353"/>
                <a:gd name="connsiteY1" fmla="*/ 2165347 h 2165347"/>
                <a:gd name="connsiteX2" fmla="*/ 0 w 2013353"/>
                <a:gd name="connsiteY2" fmla="*/ 1305951 h 2165347"/>
                <a:gd name="connsiteX3" fmla="*/ 757452 w 2013353"/>
                <a:gd name="connsiteY3" fmla="*/ 0 h 216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3353" h="2165347">
                  <a:moveTo>
                    <a:pt x="2013353" y="2165347"/>
                  </a:moveTo>
                  <a:lnTo>
                    <a:pt x="0" y="2165347"/>
                  </a:lnTo>
                  <a:lnTo>
                    <a:pt x="0" y="1305951"/>
                  </a:lnTo>
                  <a:lnTo>
                    <a:pt x="757452" y="0"/>
                  </a:ln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1340379" y="235920"/>
              <a:ext cx="666175" cy="574289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10536165" y="1328919"/>
              <a:ext cx="311284" cy="268348"/>
            </a:xfrm>
            <a:prstGeom prst="triangle">
              <a:avLst/>
            </a:prstGeom>
            <a:solidFill>
              <a:srgbClr val="EED66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 rot="10800000">
              <a:off x="11801248" y="1692585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11188128" y="223767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等腰三角形 15"/>
            <p:cNvSpPr/>
            <p:nvPr/>
          </p:nvSpPr>
          <p:spPr>
            <a:xfrm rot="10800000">
              <a:off x="11149082" y="1794408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11455502" y="1909023"/>
              <a:ext cx="188736" cy="162703"/>
            </a:xfrm>
            <a:prstGeom prst="triangle">
              <a:avLst/>
            </a:prstGeom>
            <a:solidFill>
              <a:srgbClr val="516D8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10800000">
              <a:off x="10051036" y="913594"/>
              <a:ext cx="108390" cy="93440"/>
            </a:xfrm>
            <a:prstGeom prst="triangle">
              <a:avLst/>
            </a:prstGeom>
            <a:solidFill>
              <a:srgbClr val="0CB69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424078" y="989660"/>
            <a:ext cx="11343845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" name="文本框 6"/>
          <p:cNvSpPr txBox="1"/>
          <p:nvPr/>
        </p:nvSpPr>
        <p:spPr>
          <a:xfrm>
            <a:off x="1503069" y="158333"/>
            <a:ext cx="5407215" cy="6451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50C8AE"/>
                </a:solidFill>
                <a:cs typeface="+mn-ea"/>
                <a:sym typeface="+mn-lt"/>
              </a:rPr>
              <a:t>结构化思维的重要性</a:t>
            </a:r>
            <a:endParaRPr lang="zh-CN" altLang="en-US" sz="2000" dirty="0">
              <a:solidFill>
                <a:srgbClr val="F0F0F0">
                  <a:lumMod val="50000"/>
                </a:srgbClr>
              </a:solidFill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356360" y="248285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356360" y="442531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  <a:gridCol w="608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56360" y="574040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文件夹混乱，文档混乱等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347470" y="2071370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</a:t>
            </a:r>
            <a:r>
              <a:rPr lang="en-US" altLang="zh-CN"/>
              <a:t>3</a:t>
            </a:r>
            <a:r>
              <a:rPr lang="zh-CN" altLang="en-US"/>
              <a:t>秒内记住如下数字：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347470" y="3959225"/>
            <a:ext cx="259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请</a:t>
            </a:r>
            <a:r>
              <a:rPr lang="en-US" altLang="zh-CN"/>
              <a:t>3</a:t>
            </a:r>
            <a:r>
              <a:rPr lang="zh-CN" altLang="en-US"/>
              <a:t>秒内记住如下数字：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56360" y="53721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身边的混乱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3" grpId="0"/>
    </p:bldLst>
  </p:timing>
</p:sld>
</file>

<file path=ppt/tags/tag1.xml><?xml version="1.0" encoding="utf-8"?>
<p:tagLst xmlns:p="http://schemas.openxmlformats.org/presentationml/2006/main">
  <p:tag name="KSO_WM_UNIT_TABLE_BEAUTIFY" val="smartTable{e926c041-096a-4e0c-a411-c19cd01f8f6e}"/>
</p:tagLst>
</file>

<file path=ppt/tags/tag2.xml><?xml version="1.0" encoding="utf-8"?>
<p:tagLst xmlns:p="http://schemas.openxmlformats.org/presentationml/2006/main">
  <p:tag name="KSO_WM_UNIT_TABLE_BEAUTIFY" val="smartTable{bc11f9f7-b833-4deb-99b0-322cdd9c9a3f}"/>
</p:tagLst>
</file>

<file path=ppt/tags/tag3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88755174650_1_1"/>
</p:tagLst>
</file>

<file path=ppt/tags/tag4.xml><?xml version="1.0" encoding="utf-8"?>
<p:tagLst xmlns:p="http://schemas.openxmlformats.org/presentationml/2006/main">
  <p:tag name="ISLIDE.DIAGRAM" val="08711b99-5076-42ab-8052-9c6e5b89f4ee"/>
</p:tagLst>
</file>

<file path=ppt/tags/tag5.xml><?xml version="1.0" encoding="utf-8"?>
<p:tagLst xmlns:p="http://schemas.openxmlformats.org/presentationml/2006/main">
  <p:tag name="ISLIDE.DIAGRAM" val="eabea3db-7b9a-4e60-823d-a3f9834aaf5e"/>
</p:tagLst>
</file>

<file path=ppt/tags/tag6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AB0B8"/>
      </a:accent1>
      <a:accent2>
        <a:srgbClr val="00C077"/>
      </a:accent2>
      <a:accent3>
        <a:srgbClr val="08DA76"/>
      </a:accent3>
      <a:accent4>
        <a:srgbClr val="11B797"/>
      </a:accent4>
      <a:accent5>
        <a:srgbClr val="1A7C77"/>
      </a:accent5>
      <a:accent6>
        <a:srgbClr val="09996C"/>
      </a:accent6>
      <a:hlink>
        <a:srgbClr val="1AB0B8"/>
      </a:hlink>
      <a:folHlink>
        <a:srgbClr val="BFBFBF"/>
      </a:folHlink>
    </a:clrScheme>
    <a:fontScheme name="juxnimsu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1AB0B8"/>
    </a:accent1>
    <a:accent2>
      <a:srgbClr val="00C077"/>
    </a:accent2>
    <a:accent3>
      <a:srgbClr val="08DA76"/>
    </a:accent3>
    <a:accent4>
      <a:srgbClr val="11B797"/>
    </a:accent4>
    <a:accent5>
      <a:srgbClr val="1A7C77"/>
    </a:accent5>
    <a:accent6>
      <a:srgbClr val="09996C"/>
    </a:accent6>
    <a:hlink>
      <a:srgbClr val="1AB0B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6047</Words>
  <Application>WPS 演示</Application>
  <PresentationFormat>宽屏</PresentationFormat>
  <Paragraphs>532</Paragraphs>
  <Slides>39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Impact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伊诺</cp:lastModifiedBy>
  <cp:revision>286</cp:revision>
  <dcterms:created xsi:type="dcterms:W3CDTF">2017-12-11T08:38:00Z</dcterms:created>
  <dcterms:modified xsi:type="dcterms:W3CDTF">2020-06-04T13:49:29Z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