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9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1" r:id="rId3"/>
  </p:sldMasterIdLst>
  <p:notesMasterIdLst>
    <p:notesMasterId r:id="rId13"/>
  </p:notesMasterIdLst>
  <p:sldIdLst>
    <p:sldId id="356" r:id="rId4"/>
    <p:sldId id="358" r:id="rId5"/>
    <p:sldId id="359" r:id="rId6"/>
    <p:sldId id="371" r:id="rId7"/>
    <p:sldId id="370" r:id="rId8"/>
    <p:sldId id="360" r:id="rId9"/>
    <p:sldId id="361" r:id="rId10"/>
    <p:sldId id="362" r:id="rId11"/>
    <p:sldId id="3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0C6E"/>
    <a:srgbClr val="692266"/>
    <a:srgbClr val="DEC9FB"/>
    <a:srgbClr val="F7E4FC"/>
    <a:srgbClr val="61106A"/>
    <a:srgbClr val="AC2761"/>
    <a:srgbClr val="862C73"/>
    <a:srgbClr val="9214B4"/>
    <a:srgbClr val="AB17D3"/>
    <a:srgbClr val="3C6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0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84938-860B-40A8-9DE6-812BAC971F07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DB2CD-2A9E-4DF6-82E8-63C03AA850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47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09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DB1EA-3FAC-41CE-A40B-EE2C07A6057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2023/11/8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2140-CB71-4442-8529-49571E635128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B1EA-3FAC-41CE-A40B-EE2C07A60573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E5D8-6200-46CA-A960-1DA5B550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B1EA-3FAC-41CE-A40B-EE2C07A60573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E5D8-6200-46CA-A960-1DA5B550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3.jpe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10" Type="http://schemas.microsoft.com/office/2007/relationships/hdphoto" Target="../media/hdphoto1.wdp"/><Relationship Id="rId4" Type="http://schemas.openxmlformats.org/officeDocument/2006/relationships/image" Target="../media/image15.sv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1.jpe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svg"/><Relationship Id="rId11" Type="http://schemas.openxmlformats.org/officeDocument/2006/relationships/image" Target="../media/image17.png"/><Relationship Id="rId5" Type="http://schemas.openxmlformats.org/officeDocument/2006/relationships/image" Target="../media/image23.png"/><Relationship Id="rId10" Type="http://schemas.openxmlformats.org/officeDocument/2006/relationships/image" Target="../media/image5.sv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odao.cc/proto/GQlJxmD1s2wun5BeCePPeX/sharing?view_mode=read_only%20#&#26410;&#21629;&#21517;&#21407;&#22411;-&#20998;&#20139;" TargetMode="Externa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7748" y="-164983"/>
            <a:ext cx="12227495" cy="6050360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676709" y="1070728"/>
            <a:ext cx="3001231" cy="923425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676709" y="2387721"/>
            <a:ext cx="879341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守“忘”</a:t>
            </a:r>
          </a:p>
        </p:txBody>
      </p:sp>
      <p:cxnSp>
        <p:nvCxnSpPr>
          <p:cNvPr id="117" name="直接连接符 116"/>
          <p:cNvCxnSpPr/>
          <p:nvPr/>
        </p:nvCxnSpPr>
        <p:spPr>
          <a:xfrm>
            <a:off x="676709" y="2107150"/>
            <a:ext cx="71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676709" y="6203044"/>
            <a:ext cx="5330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思源黑体 CN Bold" panose="020B0800000000000000"/>
              </a:rPr>
              <a:t>小组组员：邱皓炜、童新荷、冷杰、任玿呈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6" grpId="0"/>
      <p:bldP spid="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7" b="29432"/>
          <a:stretch>
            <a:fillRect/>
          </a:stretch>
        </p:blipFill>
        <p:spPr>
          <a:xfrm flipH="1">
            <a:off x="5611976" y="12700"/>
            <a:ext cx="3326355" cy="9826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9" b="19764"/>
          <a:stretch>
            <a:fillRect/>
          </a:stretch>
        </p:blipFill>
        <p:spPr>
          <a:xfrm>
            <a:off x="8905565" y="0"/>
            <a:ext cx="3326355" cy="995306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49000">
                <a:srgbClr val="580C6E"/>
              </a:gs>
              <a:gs pos="72000">
                <a:srgbClr val="692266"/>
              </a:gs>
              <a:gs pos="86000">
                <a:srgbClr val="952064">
                  <a:alpha val="46000"/>
                </a:srgbClr>
              </a:gs>
              <a:gs pos="25000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00823" y="1243446"/>
            <a:ext cx="20156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/>
                <a:ea typeface="思源黑体 CN Bold" panose="020B0800000000000000"/>
              </a:rPr>
              <a:t>目录</a:t>
            </a:r>
            <a:endParaRPr kumimoji="0" lang="zh-CN" altLang="en-US" sz="5400" b="1" i="0" u="none" strike="noStrike" kern="1200" cap="none" spc="0" normalizeH="0" baseline="300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思源黑体 CN Bold" panose="020B0800000000000000"/>
              <a:ea typeface="思源黑体 CN Bold" panose="020B080000000000000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58182" y="168355"/>
            <a:ext cx="2369202" cy="728961"/>
            <a:chOff x="9730702" y="211219"/>
            <a:chExt cx="2374282" cy="701101"/>
          </a:xfrm>
        </p:grpSpPr>
        <p:pic>
          <p:nvPicPr>
            <p:cNvPr id="114" name="图片 113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70" name="图片 169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867667" y="3733800"/>
            <a:ext cx="906244" cy="906244"/>
            <a:chOff x="1010349" y="3441700"/>
            <a:chExt cx="639543" cy="639543"/>
          </a:xfrm>
        </p:grpSpPr>
        <p:sp>
          <p:nvSpPr>
            <p:cNvPr id="176" name="椭圆 175"/>
            <p:cNvSpPr/>
            <p:nvPr/>
          </p:nvSpPr>
          <p:spPr>
            <a:xfrm>
              <a:off x="1010349" y="3441700"/>
              <a:ext cx="639543" cy="639543"/>
            </a:xfrm>
            <a:prstGeom prst="ellipse">
              <a:avLst/>
            </a:prstGeom>
            <a:gradFill>
              <a:gsLst>
                <a:gs pos="70000">
                  <a:srgbClr val="580C6E">
                    <a:lumMod val="100000"/>
                  </a:srgbClr>
                </a:gs>
                <a:gs pos="100000">
                  <a:srgbClr val="580C6E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1" name="图形 10" descr="铅笔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54402" y="3575214"/>
              <a:ext cx="356151" cy="356151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7008285" y="2363723"/>
            <a:ext cx="906244" cy="906244"/>
            <a:chOff x="9952257" y="1932424"/>
            <a:chExt cx="639543" cy="639543"/>
          </a:xfrm>
        </p:grpSpPr>
        <p:sp>
          <p:nvSpPr>
            <p:cNvPr id="174" name="椭圆 173"/>
            <p:cNvSpPr/>
            <p:nvPr/>
          </p:nvSpPr>
          <p:spPr>
            <a:xfrm>
              <a:off x="9952257" y="1932424"/>
              <a:ext cx="639543" cy="639543"/>
            </a:xfrm>
            <a:prstGeom prst="ellipse">
              <a:avLst/>
            </a:prstGeom>
            <a:gradFill>
              <a:gsLst>
                <a:gs pos="70000">
                  <a:srgbClr val="580C6E">
                    <a:lumMod val="100000"/>
                  </a:srgbClr>
                </a:gs>
                <a:gs pos="100000">
                  <a:srgbClr val="580C6E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形 12" descr="书籍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96310" y="2086768"/>
              <a:ext cx="356151" cy="356151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4738687" y="5109170"/>
            <a:ext cx="906244" cy="906244"/>
            <a:chOff x="1001639" y="4710118"/>
            <a:chExt cx="639543" cy="639543"/>
          </a:xfrm>
        </p:grpSpPr>
        <p:sp>
          <p:nvSpPr>
            <p:cNvPr id="175" name="椭圆 174"/>
            <p:cNvSpPr/>
            <p:nvPr/>
          </p:nvSpPr>
          <p:spPr>
            <a:xfrm>
              <a:off x="1001639" y="4710118"/>
              <a:ext cx="639543" cy="639543"/>
            </a:xfrm>
            <a:prstGeom prst="ellipse">
              <a:avLst/>
            </a:prstGeom>
            <a:gradFill>
              <a:gsLst>
                <a:gs pos="70000">
                  <a:srgbClr val="580C6E">
                    <a:lumMod val="100000"/>
                  </a:srgbClr>
                </a:gs>
                <a:gs pos="100000">
                  <a:srgbClr val="580C6E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 descr="地球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54402" y="4836301"/>
              <a:ext cx="356151" cy="356151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867667" y="2363723"/>
            <a:ext cx="906244" cy="906244"/>
            <a:chOff x="1012153" y="2236723"/>
            <a:chExt cx="639543" cy="639543"/>
          </a:xfrm>
        </p:grpSpPr>
        <p:sp>
          <p:nvSpPr>
            <p:cNvPr id="6" name="椭圆 5"/>
            <p:cNvSpPr/>
            <p:nvPr/>
          </p:nvSpPr>
          <p:spPr>
            <a:xfrm>
              <a:off x="1012153" y="2236723"/>
              <a:ext cx="639543" cy="639543"/>
            </a:xfrm>
            <a:prstGeom prst="ellipse">
              <a:avLst/>
            </a:prstGeom>
            <a:gradFill>
              <a:gsLst>
                <a:gs pos="70000">
                  <a:srgbClr val="580C6E">
                    <a:lumMod val="100000"/>
                  </a:srgbClr>
                </a:gs>
                <a:gs pos="100000">
                  <a:srgbClr val="580C6E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 descr="书架上的书籍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6838" y="2389907"/>
              <a:ext cx="356151" cy="356151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2996838" y="2583101"/>
            <a:ext cx="325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项目背景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&amp;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目标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000283" y="3808057"/>
            <a:ext cx="386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总体架构和技术选型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861399" y="5247922"/>
            <a:ext cx="2925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开发迭代计划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153546" y="2583101"/>
            <a:ext cx="3271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用户需求与分析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156990" y="3808057"/>
            <a:ext cx="2820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产品原型设计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995585" y="3733800"/>
            <a:ext cx="906244" cy="906244"/>
            <a:chOff x="7386857" y="3644900"/>
            <a:chExt cx="639543" cy="639543"/>
          </a:xfrm>
        </p:grpSpPr>
        <p:sp>
          <p:nvSpPr>
            <p:cNvPr id="42" name="椭圆 41"/>
            <p:cNvSpPr/>
            <p:nvPr/>
          </p:nvSpPr>
          <p:spPr>
            <a:xfrm>
              <a:off x="7386857" y="3644900"/>
              <a:ext cx="639543" cy="639543"/>
            </a:xfrm>
            <a:prstGeom prst="ellipse">
              <a:avLst/>
            </a:prstGeom>
            <a:gradFill>
              <a:gsLst>
                <a:gs pos="70000">
                  <a:srgbClr val="580C6E">
                    <a:lumMod val="100000"/>
                  </a:srgbClr>
                </a:gs>
                <a:gs pos="100000">
                  <a:srgbClr val="580C6E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形 11" descr="原子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509760" y="3778414"/>
              <a:ext cx="390001" cy="390001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6" grpId="0"/>
      <p:bldP spid="32" grpId="0"/>
      <p:bldP spid="34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2744777" y="443044"/>
            <a:ext cx="3351223" cy="632557"/>
          </a:xfrm>
          <a:prstGeom prst="roundRect">
            <a:avLst>
              <a:gd name="adj" fmla="val 9640"/>
            </a:avLst>
          </a:prstGeom>
          <a:solidFill>
            <a:srgbClr val="58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178"/>
          <p:cNvSpPr txBox="1"/>
          <p:nvPr/>
        </p:nvSpPr>
        <p:spPr>
          <a:xfrm>
            <a:off x="3282153" y="494028"/>
            <a:ext cx="230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项目背景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029234" y="1056158"/>
            <a:ext cx="4940865" cy="0"/>
          </a:xfrm>
          <a:prstGeom prst="line">
            <a:avLst/>
          </a:prstGeom>
          <a:ln w="19050">
            <a:solidFill>
              <a:srgbClr val="58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/>
          <p:cNvSpPr/>
          <p:nvPr/>
        </p:nvSpPr>
        <p:spPr>
          <a:xfrm>
            <a:off x="2744777" y="1167319"/>
            <a:ext cx="5225322" cy="2198450"/>
          </a:xfrm>
          <a:prstGeom prst="roundRect">
            <a:avLst>
              <a:gd name="adj" fmla="val 2065"/>
            </a:avLst>
          </a:prstGeom>
          <a:noFill/>
          <a:ln w="28575"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/>
          <p:cNvSpPr txBox="1"/>
          <p:nvPr/>
        </p:nvSpPr>
        <p:spPr>
          <a:xfrm>
            <a:off x="2883855" y="1338752"/>
            <a:ext cx="5061960" cy="144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老年痴呆症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是一种常见的老年疾病，对患者、家庭和医疗机构都带来了重大挑战。患者需要长期的护理和监测，监护人需要承担重大的责任，医疗人员需要提供高质量的医疗服务。</a:t>
            </a:r>
          </a:p>
          <a:p>
            <a:pPr marL="171450" indent="-17145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因此，本项目旨在开发一款</a:t>
            </a:r>
            <a:r>
              <a:rPr lang="zh-CN" altLang="en-US" sz="120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微信小程序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，针对老年痴呆症患者、监护人和医生，提供健康安全的智能助手，以改善患者的生活质量、减轻监护人的负担，并提供更便捷的医疗支持。</a:t>
            </a:r>
          </a:p>
        </p:txBody>
      </p:sp>
      <p:pic>
        <p:nvPicPr>
          <p:cNvPr id="28" name="图形 27" descr="研究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315235" y="3577250"/>
            <a:ext cx="508314" cy="50831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5856" y="1214546"/>
            <a:ext cx="3670387" cy="2094090"/>
          </a:xfrm>
          <a:prstGeom prst="rect">
            <a:avLst/>
          </a:prstGeom>
          <a:ln w="31750">
            <a:solidFill>
              <a:schemeClr val="bg1"/>
            </a:solidFill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7" name="矩形: 圆角 186"/>
          <p:cNvSpPr/>
          <p:nvPr/>
        </p:nvSpPr>
        <p:spPr>
          <a:xfrm>
            <a:off x="8542155" y="3557795"/>
            <a:ext cx="3351223" cy="632557"/>
          </a:xfrm>
          <a:prstGeom prst="roundRect">
            <a:avLst>
              <a:gd name="adj" fmla="val 9640"/>
            </a:avLst>
          </a:prstGeom>
          <a:solidFill>
            <a:srgbClr val="58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文本框 187"/>
          <p:cNvSpPr txBox="1"/>
          <p:nvPr/>
        </p:nvSpPr>
        <p:spPr>
          <a:xfrm>
            <a:off x="9079531" y="3608779"/>
            <a:ext cx="230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项目目标</a:t>
            </a:r>
          </a:p>
        </p:txBody>
      </p:sp>
      <p:cxnSp>
        <p:nvCxnSpPr>
          <p:cNvPr id="189" name="直接连接符 188"/>
          <p:cNvCxnSpPr/>
          <p:nvPr/>
        </p:nvCxnSpPr>
        <p:spPr>
          <a:xfrm>
            <a:off x="6596628" y="4170909"/>
            <a:ext cx="5186412" cy="0"/>
          </a:xfrm>
          <a:prstGeom prst="line">
            <a:avLst/>
          </a:prstGeom>
          <a:ln w="19050">
            <a:solidFill>
              <a:srgbClr val="58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: 圆角 189"/>
          <p:cNvSpPr/>
          <p:nvPr/>
        </p:nvSpPr>
        <p:spPr>
          <a:xfrm>
            <a:off x="6596628" y="4282070"/>
            <a:ext cx="5225322" cy="2198450"/>
          </a:xfrm>
          <a:prstGeom prst="roundRect">
            <a:avLst>
              <a:gd name="adj" fmla="val 2065"/>
            </a:avLst>
          </a:prstGeom>
          <a:noFill/>
          <a:ln w="28575"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/>
          <p:cNvSpPr txBox="1"/>
          <p:nvPr/>
        </p:nvSpPr>
        <p:spPr>
          <a:xfrm>
            <a:off x="6869279" y="4704965"/>
            <a:ext cx="4641109" cy="1033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1. 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为老年痴呆症患者提供方便的</a:t>
            </a:r>
            <a:r>
              <a:rPr lang="zh-CN" altLang="en-US" sz="120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健康管理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工具，促进她们</a:t>
            </a: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/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他们按时服药和监测病情。</a:t>
            </a: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2. 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支持监护人通过</a:t>
            </a:r>
            <a:r>
              <a:rPr lang="zh-CN" altLang="en-US" sz="120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远程监测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、定位等功能来更好地关心和照顾患者。</a:t>
            </a: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3. 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提供医生</a:t>
            </a:r>
            <a:r>
              <a:rPr lang="zh-CN" altLang="en-US" sz="120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在线诊疗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功能，为患者和监护人提供及时的医疗建议。</a:t>
            </a:r>
          </a:p>
        </p:txBody>
      </p:sp>
      <p:pic>
        <p:nvPicPr>
          <p:cNvPr id="45" name="图形 44" descr="显微镜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49" y="386809"/>
            <a:ext cx="649907" cy="649907"/>
          </a:xfrm>
          <a:prstGeom prst="rect">
            <a:avLst/>
          </a:prstGeom>
        </p:spPr>
      </p:pic>
      <p:pic>
        <p:nvPicPr>
          <p:cNvPr id="193" name="图片 19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4875" y="4291185"/>
            <a:ext cx="3670387" cy="2170315"/>
          </a:xfrm>
          <a:prstGeom prst="rect">
            <a:avLst/>
          </a:prstGeom>
          <a:ln w="31750">
            <a:solidFill>
              <a:schemeClr val="bg1"/>
            </a:solidFill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矩形 25"/>
          <p:cNvSpPr/>
          <p:nvPr/>
        </p:nvSpPr>
        <p:spPr>
          <a:xfrm rot="5400000">
            <a:off x="-2485415" y="2485419"/>
            <a:ext cx="6858000" cy="1887166"/>
          </a:xfrm>
          <a:prstGeom prst="rect">
            <a:avLst/>
          </a:prstGeom>
          <a:gradFill flip="none" rotWithShape="1">
            <a:gsLst>
              <a:gs pos="100000">
                <a:srgbClr val="8F1E65"/>
              </a:gs>
              <a:gs pos="90000">
                <a:srgbClr val="72156A"/>
              </a:gs>
              <a:gs pos="74000">
                <a:srgbClr val="580C6E"/>
              </a:gs>
              <a:gs pos="100000">
                <a:srgbClr val="AC276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2" y="338387"/>
            <a:ext cx="1311701" cy="1325314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149698" y="2125635"/>
            <a:ext cx="1611053" cy="4515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27220" y="2197507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项目背景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&amp;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目标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27220" y="3933463"/>
            <a:ext cx="146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总体架构</a:t>
            </a:r>
            <a:endParaRPr lang="en-US" altLang="zh-CN" sz="1400" b="1" dirty="0">
              <a:solidFill>
                <a:schemeClr val="bg1"/>
              </a:solidFill>
              <a:ea typeface="思源黑体 CN Bold" panose="020B0800000000000000"/>
            </a:endParaRP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和技术选型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27220" y="4818176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产品原型设计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27220" y="5702888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开发迭代计划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16364" y="3048750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用户需求与分析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330828" y="1883050"/>
            <a:ext cx="1256300" cy="0"/>
          </a:xfrm>
          <a:prstGeom prst="line">
            <a:avLst/>
          </a:prstGeom>
          <a:ln w="3175">
            <a:solidFill>
              <a:schemeClr val="bg1">
                <a:alpha val="8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9" grpId="0"/>
      <p:bldP spid="20" grpId="0" animBg="1"/>
      <p:bldP spid="180" grpId="0"/>
      <p:bldP spid="187" grpId="0" animBg="1"/>
      <p:bldP spid="188" grpId="0"/>
      <p:bldP spid="190" grpId="0" animBg="1"/>
      <p:bldP spid="191" grpId="0"/>
      <p:bldP spid="29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0" b="24109"/>
          <a:stretch>
            <a:fillRect/>
          </a:stretch>
        </p:blipFill>
        <p:spPr>
          <a:xfrm flipH="1">
            <a:off x="5597345" y="-254000"/>
            <a:ext cx="3326355" cy="11770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3" b="24366"/>
          <a:stretch>
            <a:fillRect/>
          </a:stretch>
        </p:blipFill>
        <p:spPr>
          <a:xfrm>
            <a:off x="8890933" y="-203200"/>
            <a:ext cx="3326355" cy="11770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-9832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71" name="矩形: 圆角 170"/>
          <p:cNvSpPr/>
          <p:nvPr/>
        </p:nvSpPr>
        <p:spPr>
          <a:xfrm>
            <a:off x="3411256" y="212006"/>
            <a:ext cx="1697251" cy="456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2" name="文本框 171"/>
          <p:cNvSpPr txBox="1"/>
          <p:nvPr/>
        </p:nvSpPr>
        <p:spPr>
          <a:xfrm>
            <a:off x="1689300" y="291532"/>
            <a:ext cx="150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项目背景</a:t>
            </a:r>
            <a:r>
              <a:rPr lang="en-US" altLang="zh-CN" sz="1400" b="1" dirty="0">
                <a:solidFill>
                  <a:schemeClr val="bg1"/>
                </a:solidFill>
                <a:ea typeface="思源黑体 CN Bold" panose="020B0800000000000000"/>
              </a:rPr>
              <a:t>&amp;</a:t>
            </a:r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目标</a:t>
            </a:r>
          </a:p>
        </p:txBody>
      </p:sp>
      <p:sp>
        <p:nvSpPr>
          <p:cNvPr id="173" name="文本框 172"/>
          <p:cNvSpPr txBox="1"/>
          <p:nvPr/>
        </p:nvSpPr>
        <p:spPr>
          <a:xfrm>
            <a:off x="5357148" y="211942"/>
            <a:ext cx="150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总体架构</a:t>
            </a:r>
            <a:endParaRPr lang="en-US" altLang="zh-CN" sz="1400" b="1" dirty="0">
              <a:solidFill>
                <a:schemeClr val="bg1"/>
              </a:solidFill>
              <a:ea typeface="思源黑体 CN Bold" panose="020B0800000000000000"/>
            </a:endParaRP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和技术选型</a:t>
            </a:r>
          </a:p>
        </p:txBody>
      </p:sp>
      <p:sp>
        <p:nvSpPr>
          <p:cNvPr id="174" name="文本框 173"/>
          <p:cNvSpPr txBox="1"/>
          <p:nvPr/>
        </p:nvSpPr>
        <p:spPr>
          <a:xfrm>
            <a:off x="7181384" y="300286"/>
            <a:ext cx="150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产品原型设计</a:t>
            </a:r>
          </a:p>
        </p:txBody>
      </p:sp>
      <p:sp>
        <p:nvSpPr>
          <p:cNvPr id="175" name="文本框 174"/>
          <p:cNvSpPr txBox="1"/>
          <p:nvPr/>
        </p:nvSpPr>
        <p:spPr>
          <a:xfrm>
            <a:off x="9012078" y="291531"/>
            <a:ext cx="150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开发迭代计划</a:t>
            </a:r>
          </a:p>
        </p:txBody>
      </p:sp>
      <p:sp>
        <p:nvSpPr>
          <p:cNvPr id="212" name="文本框 211"/>
          <p:cNvSpPr txBox="1"/>
          <p:nvPr/>
        </p:nvSpPr>
        <p:spPr>
          <a:xfrm>
            <a:off x="3519994" y="286368"/>
            <a:ext cx="150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ea typeface="思源黑体 CN Bold" panose="020B0800000000000000"/>
              </a:rPr>
              <a:t>用户需求与分析</a:t>
            </a:r>
          </a:p>
        </p:txBody>
      </p:sp>
      <p:sp>
        <p:nvSpPr>
          <p:cNvPr id="71" name="矩形 70"/>
          <p:cNvSpPr/>
          <p:nvPr/>
        </p:nvSpPr>
        <p:spPr>
          <a:xfrm>
            <a:off x="228683" y="1916285"/>
            <a:ext cx="2619351" cy="373503"/>
          </a:xfrm>
          <a:prstGeom prst="rect">
            <a:avLst/>
          </a:prstGeom>
          <a:gradFill>
            <a:gsLst>
              <a:gs pos="0">
                <a:srgbClr val="9C50B4">
                  <a:alpha val="19000"/>
                </a:srgbClr>
              </a:gs>
              <a:gs pos="100000">
                <a:srgbClr val="70388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老年痴呆症患者</a:t>
            </a:r>
          </a:p>
        </p:txBody>
      </p:sp>
      <p:sp>
        <p:nvSpPr>
          <p:cNvPr id="72" name="矩形 71"/>
          <p:cNvSpPr/>
          <p:nvPr/>
        </p:nvSpPr>
        <p:spPr>
          <a:xfrm>
            <a:off x="3131876" y="1907486"/>
            <a:ext cx="2602767" cy="373504"/>
          </a:xfrm>
          <a:prstGeom prst="rect">
            <a:avLst/>
          </a:prstGeom>
          <a:gradFill>
            <a:gsLst>
              <a:gs pos="0">
                <a:srgbClr val="9C50B4">
                  <a:alpha val="19000"/>
                </a:srgbClr>
              </a:gs>
              <a:gs pos="100000">
                <a:srgbClr val="70388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监护人</a:t>
            </a:r>
            <a:endParaRPr lang="zh-CN" altLang="en-US" b="1" dirty="0"/>
          </a:p>
        </p:txBody>
      </p:sp>
      <p:sp>
        <p:nvSpPr>
          <p:cNvPr id="73" name="矩形 72"/>
          <p:cNvSpPr/>
          <p:nvPr/>
        </p:nvSpPr>
        <p:spPr>
          <a:xfrm>
            <a:off x="3131876" y="4943584"/>
            <a:ext cx="2594668" cy="373504"/>
          </a:xfrm>
          <a:prstGeom prst="rect">
            <a:avLst/>
          </a:prstGeom>
          <a:gradFill>
            <a:gsLst>
              <a:gs pos="0">
                <a:srgbClr val="9C50B4">
                  <a:alpha val="19000"/>
                </a:srgbClr>
              </a:gs>
              <a:gs pos="100000">
                <a:srgbClr val="70388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医生</a:t>
            </a:r>
            <a:endParaRPr lang="zh-CN" altLang="en-US" b="1" dirty="0"/>
          </a:p>
        </p:txBody>
      </p:sp>
      <p:sp>
        <p:nvSpPr>
          <p:cNvPr id="74" name="矩形 73"/>
          <p:cNvSpPr/>
          <p:nvPr/>
        </p:nvSpPr>
        <p:spPr>
          <a:xfrm>
            <a:off x="7729720" y="1224422"/>
            <a:ext cx="2590578" cy="373504"/>
          </a:xfrm>
          <a:prstGeom prst="rect">
            <a:avLst/>
          </a:prstGeom>
          <a:gradFill>
            <a:gsLst>
              <a:gs pos="0">
                <a:srgbClr val="9C50B4">
                  <a:alpha val="19000"/>
                </a:srgbClr>
              </a:gs>
              <a:gs pos="100000">
                <a:srgbClr val="70388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用户故事地图</a:t>
            </a:r>
          </a:p>
        </p:txBody>
      </p:sp>
      <p:sp>
        <p:nvSpPr>
          <p:cNvPr id="3" name="矩形: 圆角 19">
            <a:extLst>
              <a:ext uri="{FF2B5EF4-FFF2-40B4-BE49-F238E27FC236}">
                <a16:creationId xmlns:a16="http://schemas.microsoft.com/office/drawing/2014/main" id="{69D399AF-2C5B-6063-0346-D8340BF6DABC}"/>
              </a:ext>
            </a:extLst>
          </p:cNvPr>
          <p:cNvSpPr/>
          <p:nvPr/>
        </p:nvSpPr>
        <p:spPr>
          <a:xfrm>
            <a:off x="228683" y="1774635"/>
            <a:ext cx="2594668" cy="4881592"/>
          </a:xfrm>
          <a:prstGeom prst="roundRect">
            <a:avLst>
              <a:gd name="adj" fmla="val 2065"/>
            </a:avLst>
          </a:prstGeom>
          <a:noFill/>
          <a:ln w="28575"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zh-CN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记忆力问题</a:t>
            </a:r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老年痴呆患者常常面临记忆力衰退的问题，包括忘记各种日常事项、忘记吃药等。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忘记生活中的重要信息，例如监护人电话、周围的路线信息等，容易导致以外走失的情况发生。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忘记一些重要回忆，很多场景或者画面可能非常重要和有意义，但是没有记录下来，随着时间的推移，患者很有可能容易忘记这些重要回忆。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ctr"/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认知能力问题</a:t>
            </a:r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老年痴呆患者通常年龄较大，认知能力下降，所以面对各种智能设备常常感觉到无从下手。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部分老年痴呆症患者可能由于遗忘，阅读繁琐的文字信息感到非常困难，无法使用诸如智能手机上各种 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的功能。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19">
            <a:extLst>
              <a:ext uri="{FF2B5EF4-FFF2-40B4-BE49-F238E27FC236}">
                <a16:creationId xmlns:a16="http://schemas.microsoft.com/office/drawing/2014/main" id="{A97A82BD-5A46-BF5F-5729-B2B015C6C510}"/>
              </a:ext>
            </a:extLst>
          </p:cNvPr>
          <p:cNvSpPr/>
          <p:nvPr/>
        </p:nvSpPr>
        <p:spPr>
          <a:xfrm>
            <a:off x="3135926" y="1774635"/>
            <a:ext cx="2594668" cy="2798688"/>
          </a:xfrm>
          <a:prstGeom prst="roundRect">
            <a:avLst>
              <a:gd name="adj" fmla="val 2065"/>
            </a:avLst>
          </a:prstGeom>
          <a:noFill/>
          <a:ln w="28575"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监护困难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：很多时候监护人都无法在旁边对患者进行监护，这个时候患者的正常生活很可能会受到很大影响。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由于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缺乏专业知识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，很多问题出现的时候难以得到医生的指导，对于患者的健康状况和康复情况等也难以做出有效的判断。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19">
            <a:extLst>
              <a:ext uri="{FF2B5EF4-FFF2-40B4-BE49-F238E27FC236}">
                <a16:creationId xmlns:a16="http://schemas.microsoft.com/office/drawing/2014/main" id="{E6155F31-823D-26FC-475F-E49460887345}"/>
              </a:ext>
            </a:extLst>
          </p:cNvPr>
          <p:cNvSpPr/>
          <p:nvPr/>
        </p:nvSpPr>
        <p:spPr>
          <a:xfrm>
            <a:off x="3148633" y="4799028"/>
            <a:ext cx="2594668" cy="1853222"/>
          </a:xfrm>
          <a:prstGeom prst="roundRect">
            <a:avLst>
              <a:gd name="adj" fmla="val 2065"/>
            </a:avLst>
          </a:prstGeom>
          <a:noFill/>
          <a:ln w="28575"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难以及时查看患者身体状况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并且做出有效指导。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形 27" descr="研究">
            <a:extLst>
              <a:ext uri="{FF2B5EF4-FFF2-40B4-BE49-F238E27FC236}">
                <a16:creationId xmlns:a16="http://schemas.microsoft.com/office/drawing/2014/main" id="{0BAAE5A7-0663-486A-1D97-F0F969F5B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365210" y="1040878"/>
            <a:ext cx="508314" cy="508314"/>
          </a:xfrm>
          <a:prstGeom prst="rect">
            <a:avLst/>
          </a:prstGeom>
        </p:spPr>
      </p:pic>
      <p:sp>
        <p:nvSpPr>
          <p:cNvPr id="4" name="矩形: 圆角 186">
            <a:extLst>
              <a:ext uri="{FF2B5EF4-FFF2-40B4-BE49-F238E27FC236}">
                <a16:creationId xmlns:a16="http://schemas.microsoft.com/office/drawing/2014/main" id="{60768850-6BD8-FDF8-4770-788C43C01C86}"/>
              </a:ext>
            </a:extLst>
          </p:cNvPr>
          <p:cNvSpPr/>
          <p:nvPr/>
        </p:nvSpPr>
        <p:spPr>
          <a:xfrm>
            <a:off x="247252" y="1021423"/>
            <a:ext cx="3351223" cy="632557"/>
          </a:xfrm>
          <a:prstGeom prst="roundRect">
            <a:avLst>
              <a:gd name="adj" fmla="val 9640"/>
            </a:avLst>
          </a:prstGeom>
          <a:solidFill>
            <a:srgbClr val="58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187">
            <a:extLst>
              <a:ext uri="{FF2B5EF4-FFF2-40B4-BE49-F238E27FC236}">
                <a16:creationId xmlns:a16="http://schemas.microsoft.com/office/drawing/2014/main" id="{95811894-E587-C9DF-2AED-371D4CAF11BF}"/>
              </a:ext>
            </a:extLst>
          </p:cNvPr>
          <p:cNvSpPr txBox="1"/>
          <p:nvPr/>
        </p:nvSpPr>
        <p:spPr>
          <a:xfrm>
            <a:off x="784628" y="1072407"/>
            <a:ext cx="23015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用户分析</a:t>
            </a:r>
          </a:p>
        </p:txBody>
      </p:sp>
      <p:cxnSp>
        <p:nvCxnSpPr>
          <p:cNvPr id="9" name="直接连接符 188">
            <a:extLst>
              <a:ext uri="{FF2B5EF4-FFF2-40B4-BE49-F238E27FC236}">
                <a16:creationId xmlns:a16="http://schemas.microsoft.com/office/drawing/2014/main" id="{67D1392B-FA05-A359-7564-C6086E891C7D}"/>
              </a:ext>
            </a:extLst>
          </p:cNvPr>
          <p:cNvCxnSpPr/>
          <p:nvPr/>
        </p:nvCxnSpPr>
        <p:spPr>
          <a:xfrm>
            <a:off x="293803" y="1634537"/>
            <a:ext cx="5186412" cy="0"/>
          </a:xfrm>
          <a:prstGeom prst="line">
            <a:avLst/>
          </a:prstGeom>
          <a:ln w="19050">
            <a:solidFill>
              <a:srgbClr val="58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195670A-AD69-D41B-57DF-1901C923C47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72" r="3795"/>
          <a:stretch/>
        </p:blipFill>
        <p:spPr>
          <a:xfrm>
            <a:off x="5794611" y="1634537"/>
            <a:ext cx="6300885" cy="502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72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212" grpId="0"/>
      <p:bldP spid="71" grpId="0" animBg="1"/>
      <p:bldP spid="72" grpId="0" animBg="1"/>
      <p:bldP spid="73" grpId="0" animBg="1"/>
      <p:bldP spid="74" grpId="0" animBg="1"/>
      <p:bldP spid="3" grpId="0" animBg="1"/>
      <p:bldP spid="5" grpId="0" animBg="1"/>
      <p:bldP spid="6" grpId="0" animBg="1"/>
      <p:bldP spid="4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 rot="5400000">
            <a:off x="-2485415" y="2485419"/>
            <a:ext cx="6858000" cy="1887166"/>
          </a:xfrm>
          <a:prstGeom prst="rect">
            <a:avLst/>
          </a:prstGeom>
          <a:gradFill flip="none" rotWithShape="1">
            <a:gsLst>
              <a:gs pos="100000">
                <a:srgbClr val="8F1E65"/>
              </a:gs>
              <a:gs pos="90000">
                <a:srgbClr val="72156A"/>
              </a:gs>
              <a:gs pos="74000">
                <a:srgbClr val="580C6E"/>
              </a:gs>
              <a:gs pos="100000">
                <a:srgbClr val="AC276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8767FD-162E-D649-39CA-825D43614F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2" y="338387"/>
            <a:ext cx="1311701" cy="1325314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FDE3419F-67BF-8FAF-79A1-9FBBCAD55D5E}"/>
              </a:ext>
            </a:extLst>
          </p:cNvPr>
          <p:cNvSpPr/>
          <p:nvPr/>
        </p:nvSpPr>
        <p:spPr>
          <a:xfrm>
            <a:off x="150476" y="2997289"/>
            <a:ext cx="1611053" cy="4515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C8CBE7-5F8F-1B51-8B8B-DF9EAD76B38C}"/>
              </a:ext>
            </a:extLst>
          </p:cNvPr>
          <p:cNvSpPr txBox="1"/>
          <p:nvPr/>
        </p:nvSpPr>
        <p:spPr>
          <a:xfrm>
            <a:off x="227220" y="2197507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项目背景</a:t>
            </a:r>
            <a:r>
              <a:rPr lang="en-US" altLang="zh-CN" sz="1400" b="1" dirty="0">
                <a:solidFill>
                  <a:schemeClr val="bg1"/>
                </a:solidFill>
                <a:ea typeface="思源黑体 CN Bold" panose="020B0800000000000000"/>
              </a:rPr>
              <a:t>&amp;</a:t>
            </a:r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目标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0786C2-C994-1E33-A402-C16D4372E4F0}"/>
              </a:ext>
            </a:extLst>
          </p:cNvPr>
          <p:cNvSpPr txBox="1"/>
          <p:nvPr/>
        </p:nvSpPr>
        <p:spPr>
          <a:xfrm>
            <a:off x="227220" y="4818176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产品原型设计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07D66D-E1E4-360C-BCC3-F37748AC49BE}"/>
              </a:ext>
            </a:extLst>
          </p:cNvPr>
          <p:cNvSpPr txBox="1"/>
          <p:nvPr/>
        </p:nvSpPr>
        <p:spPr>
          <a:xfrm>
            <a:off x="227220" y="5702888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开发迭代计划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A5FB35-8FA5-537F-79AB-D87BE2C540DD}"/>
              </a:ext>
            </a:extLst>
          </p:cNvPr>
          <p:cNvSpPr txBox="1"/>
          <p:nvPr/>
        </p:nvSpPr>
        <p:spPr>
          <a:xfrm>
            <a:off x="216364" y="3048750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ea typeface="思源黑体 CN Bold" panose="020B0800000000000000"/>
              </a:rPr>
              <a:t>用户需求与分析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05DB4A1-3978-E202-88AE-093683ACF310}"/>
              </a:ext>
            </a:extLst>
          </p:cNvPr>
          <p:cNvCxnSpPr/>
          <p:nvPr/>
        </p:nvCxnSpPr>
        <p:spPr>
          <a:xfrm>
            <a:off x="330828" y="1883050"/>
            <a:ext cx="1256300" cy="0"/>
          </a:xfrm>
          <a:prstGeom prst="line">
            <a:avLst/>
          </a:prstGeom>
          <a:ln w="3175">
            <a:solidFill>
              <a:schemeClr val="bg1">
                <a:alpha val="8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F529EA1-D055-4E67-A850-1EE308DEB553}"/>
              </a:ext>
            </a:extLst>
          </p:cNvPr>
          <p:cNvSpPr txBox="1"/>
          <p:nvPr/>
        </p:nvSpPr>
        <p:spPr>
          <a:xfrm>
            <a:off x="214744" y="3899993"/>
            <a:ext cx="146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总体架构</a:t>
            </a:r>
            <a:endParaRPr lang="en-US" altLang="zh-CN" sz="1400" b="1" dirty="0">
              <a:solidFill>
                <a:schemeClr val="bg1"/>
              </a:solidFill>
              <a:ea typeface="思源黑体 CN Bold" panose="020B0800000000000000"/>
            </a:endParaRP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和技术选型</a:t>
            </a:r>
          </a:p>
        </p:txBody>
      </p:sp>
      <p:sp>
        <p:nvSpPr>
          <p:cNvPr id="4" name="矩形: 圆角 52">
            <a:extLst>
              <a:ext uri="{FF2B5EF4-FFF2-40B4-BE49-F238E27FC236}">
                <a16:creationId xmlns:a16="http://schemas.microsoft.com/office/drawing/2014/main" id="{D036E16C-D6CF-EACB-1CD0-3484807124C0}"/>
              </a:ext>
            </a:extLst>
          </p:cNvPr>
          <p:cNvSpPr/>
          <p:nvPr/>
        </p:nvSpPr>
        <p:spPr>
          <a:xfrm>
            <a:off x="3783659" y="3095456"/>
            <a:ext cx="6829911" cy="1355061"/>
          </a:xfrm>
          <a:prstGeom prst="roundRect">
            <a:avLst>
              <a:gd name="adj" fmla="val 8717"/>
            </a:avLst>
          </a:prstGeom>
          <a:solidFill>
            <a:sysClr val="window" lastClr="FFFFFF"/>
          </a:solidFill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53">
            <a:extLst>
              <a:ext uri="{FF2B5EF4-FFF2-40B4-BE49-F238E27FC236}">
                <a16:creationId xmlns:a16="http://schemas.microsoft.com/office/drawing/2014/main" id="{3FC1AD1C-1827-AF79-7DF2-CD5C3B817514}"/>
              </a:ext>
            </a:extLst>
          </p:cNvPr>
          <p:cNvSpPr/>
          <p:nvPr/>
        </p:nvSpPr>
        <p:spPr>
          <a:xfrm>
            <a:off x="4005569" y="3405795"/>
            <a:ext cx="130085" cy="342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66000">
                    <a:srgbClr val="7D4DA1"/>
                  </a:gs>
                  <a:gs pos="0">
                    <a:srgbClr val="6E448F"/>
                  </a:gs>
                  <a:gs pos="100000">
                    <a:srgbClr val="2B2862"/>
                  </a:gs>
                </a:gsLst>
                <a:lin ang="0" scaled="1"/>
                <a:tileRect/>
              </a:gradFill>
              <a:effectLst/>
              <a:uLnTx/>
              <a:uFillTx/>
              <a:latin typeface="方正小标宋简体" panose="02000000000000000000" pitchFamily="2" charset="-122"/>
              <a:ea typeface="方正小标宋简体" panose="02000000000000000000" pitchFamily="2" charset="-122"/>
              <a:cs typeface="+mn-cs"/>
            </a:endParaRPr>
          </a:p>
        </p:txBody>
      </p:sp>
      <p:sp>
        <p:nvSpPr>
          <p:cNvPr id="8" name="矩形: 圆角 54">
            <a:extLst>
              <a:ext uri="{FF2B5EF4-FFF2-40B4-BE49-F238E27FC236}">
                <a16:creationId xmlns:a16="http://schemas.microsoft.com/office/drawing/2014/main" id="{7A2065C3-109C-2E97-AE71-FE82B3BFB725}"/>
              </a:ext>
            </a:extLst>
          </p:cNvPr>
          <p:cNvSpPr/>
          <p:nvPr/>
        </p:nvSpPr>
        <p:spPr>
          <a:xfrm>
            <a:off x="4915772" y="4667486"/>
            <a:ext cx="7014971" cy="1599527"/>
          </a:xfrm>
          <a:prstGeom prst="roundRect">
            <a:avLst>
              <a:gd name="adj" fmla="val 8717"/>
            </a:avLst>
          </a:prstGeom>
          <a:solidFill>
            <a:sysClr val="window" lastClr="FFFFFF"/>
          </a:solidFill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椭圆 57">
            <a:extLst>
              <a:ext uri="{FF2B5EF4-FFF2-40B4-BE49-F238E27FC236}">
                <a16:creationId xmlns:a16="http://schemas.microsoft.com/office/drawing/2014/main" id="{1EB522FB-A857-E4C7-E633-04102B9ECC1C}"/>
              </a:ext>
            </a:extLst>
          </p:cNvPr>
          <p:cNvSpPr/>
          <p:nvPr/>
        </p:nvSpPr>
        <p:spPr>
          <a:xfrm>
            <a:off x="5159558" y="4709351"/>
            <a:ext cx="464555" cy="352468"/>
          </a:xfrm>
          <a:prstGeom prst="ellipse">
            <a:avLst/>
          </a:prstGeom>
          <a:solidFill>
            <a:srgbClr val="58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cs typeface="+mn-ea"/>
              <a:sym typeface="+mn-lt"/>
            </a:endParaRPr>
          </a:p>
        </p:txBody>
      </p:sp>
      <p:sp>
        <p:nvSpPr>
          <p:cNvPr id="16" name="Docer Falling Dust PPT demo 12">
            <a:extLst>
              <a:ext uri="{FF2B5EF4-FFF2-40B4-BE49-F238E27FC236}">
                <a16:creationId xmlns:a16="http://schemas.microsoft.com/office/drawing/2014/main" id="{349C8D05-8B4E-2C6F-C077-BD71E95E0158}"/>
              </a:ext>
            </a:extLst>
          </p:cNvPr>
          <p:cNvSpPr txBox="1"/>
          <p:nvPr/>
        </p:nvSpPr>
        <p:spPr>
          <a:xfrm>
            <a:off x="4470495" y="3122422"/>
            <a:ext cx="1728723" cy="402697"/>
          </a:xfrm>
          <a:prstGeom prst="rect">
            <a:avLst/>
          </a:prstGeom>
          <a:solidFill>
            <a:schemeClr val="bg1"/>
          </a:solidFill>
        </p:spPr>
        <p:txBody>
          <a:bodyPr wrap="square" lIns="94002" tIns="47001" rIns="94002" bIns="4700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703881"/>
                </a:solidFill>
                <a:effectLst/>
                <a:uLnTx/>
                <a:uFillTx/>
                <a:latin typeface="HelveticaExt-Normal"/>
                <a:cs typeface="+mn-ea"/>
                <a:sym typeface="+mn-lt"/>
              </a:rPr>
              <a:t>设计约束需求</a:t>
            </a:r>
          </a:p>
        </p:txBody>
      </p:sp>
      <p:sp>
        <p:nvSpPr>
          <p:cNvPr id="28" name="椭圆 56">
            <a:extLst>
              <a:ext uri="{FF2B5EF4-FFF2-40B4-BE49-F238E27FC236}">
                <a16:creationId xmlns:a16="http://schemas.microsoft.com/office/drawing/2014/main" id="{E867AA00-5D1C-4455-5D87-8A62D497EA7F}"/>
              </a:ext>
            </a:extLst>
          </p:cNvPr>
          <p:cNvSpPr/>
          <p:nvPr/>
        </p:nvSpPr>
        <p:spPr>
          <a:xfrm>
            <a:off x="4017607" y="3139616"/>
            <a:ext cx="464400" cy="352800"/>
          </a:xfrm>
          <a:prstGeom prst="ellipse">
            <a:avLst/>
          </a:prstGeom>
          <a:solidFill>
            <a:srgbClr val="58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cs typeface="+mn-ea"/>
              <a:sym typeface="+mn-lt"/>
            </a:endParaRPr>
          </a:p>
        </p:txBody>
      </p:sp>
      <p:sp>
        <p:nvSpPr>
          <p:cNvPr id="29" name="Docer Falling Dust PPT demo 12">
            <a:extLst>
              <a:ext uri="{FF2B5EF4-FFF2-40B4-BE49-F238E27FC236}">
                <a16:creationId xmlns:a16="http://schemas.microsoft.com/office/drawing/2014/main" id="{9CEFD4EE-B18A-F4DF-C9A4-BE3F0171A05E}"/>
              </a:ext>
            </a:extLst>
          </p:cNvPr>
          <p:cNvSpPr txBox="1"/>
          <p:nvPr/>
        </p:nvSpPr>
        <p:spPr>
          <a:xfrm>
            <a:off x="2843845" y="885488"/>
            <a:ext cx="1728470" cy="402590"/>
          </a:xfrm>
          <a:prstGeom prst="rect">
            <a:avLst/>
          </a:prstGeom>
          <a:noFill/>
        </p:spPr>
        <p:txBody>
          <a:bodyPr wrap="none" lIns="94002" tIns="47001" rIns="94002" bIns="4700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Ext-Normal"/>
                <a:cs typeface="+mn-ea"/>
                <a:sym typeface="+mn-lt"/>
              </a:rPr>
              <a:t>点击文本内容</a:t>
            </a:r>
          </a:p>
        </p:txBody>
      </p:sp>
      <p:sp>
        <p:nvSpPr>
          <p:cNvPr id="31" name="Docer Falling Dust PPT demo 13">
            <a:extLst>
              <a:ext uri="{FF2B5EF4-FFF2-40B4-BE49-F238E27FC236}">
                <a16:creationId xmlns:a16="http://schemas.microsoft.com/office/drawing/2014/main" id="{168A7D69-FF76-8252-6F8A-6F713CDE34BC}"/>
              </a:ext>
            </a:extLst>
          </p:cNvPr>
          <p:cNvSpPr txBox="1"/>
          <p:nvPr/>
        </p:nvSpPr>
        <p:spPr>
          <a:xfrm>
            <a:off x="3953843" y="3520028"/>
            <a:ext cx="6518214" cy="893280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患者端易用性要求高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：考虑到老年痴呆症患者的认知能力和学习能力，对应的界面和功能必须简洁明确，要求支持语音输入输出功能，同时尽量减少其进行信息的输入，更多地让监护人记录和上传信息。</a:t>
            </a:r>
          </a:p>
        </p:txBody>
      </p:sp>
      <p:sp>
        <p:nvSpPr>
          <p:cNvPr id="32" name="Docer Falling Dust PPT demo 13">
            <a:extLst>
              <a:ext uri="{FF2B5EF4-FFF2-40B4-BE49-F238E27FC236}">
                <a16:creationId xmlns:a16="http://schemas.microsoft.com/office/drawing/2014/main" id="{68DA11FB-6441-795F-4EDB-F5CD26831592}"/>
              </a:ext>
            </a:extLst>
          </p:cNvPr>
          <p:cNvSpPr txBox="1"/>
          <p:nvPr/>
        </p:nvSpPr>
        <p:spPr>
          <a:xfrm>
            <a:off x="5089837" y="5021294"/>
            <a:ext cx="6710278" cy="1170279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并发量要求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500-1000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并发量。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数据管理要求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：需要记录各位患者身体状况信息等大量数据，对于数据库的管理和数据的使用要求较高。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定位功能要求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由于微信小程序关闭后无法获取位置信息，所以该要求暂时待定。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Docer Falling Dust PPT demo 12">
            <a:extLst>
              <a:ext uri="{FF2B5EF4-FFF2-40B4-BE49-F238E27FC236}">
                <a16:creationId xmlns:a16="http://schemas.microsoft.com/office/drawing/2014/main" id="{FEC79DD7-4DA6-B630-F65A-3AD404BE02E5}"/>
              </a:ext>
            </a:extLst>
          </p:cNvPr>
          <p:cNvSpPr txBox="1"/>
          <p:nvPr/>
        </p:nvSpPr>
        <p:spPr>
          <a:xfrm>
            <a:off x="5620441" y="4708282"/>
            <a:ext cx="1164466" cy="387308"/>
          </a:xfrm>
          <a:prstGeom prst="rect">
            <a:avLst/>
          </a:prstGeom>
          <a:solidFill>
            <a:schemeClr val="bg1"/>
          </a:solidFill>
        </p:spPr>
        <p:txBody>
          <a:bodyPr wrap="none" lIns="94002" tIns="47001" rIns="94002" bIns="4700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703881"/>
                </a:solidFill>
                <a:effectLst/>
                <a:uLnTx/>
                <a:uFillTx/>
                <a:latin typeface="HelveticaExt-Normal"/>
                <a:cs typeface="+mn-ea"/>
                <a:sym typeface="+mn-lt"/>
              </a:rPr>
              <a:t>质量需求</a:t>
            </a:r>
          </a:p>
        </p:txBody>
      </p:sp>
      <p:sp>
        <p:nvSpPr>
          <p:cNvPr id="34" name="矩形: 圆角 52">
            <a:extLst>
              <a:ext uri="{FF2B5EF4-FFF2-40B4-BE49-F238E27FC236}">
                <a16:creationId xmlns:a16="http://schemas.microsoft.com/office/drawing/2014/main" id="{FC35BB93-E2F8-DDB7-51A5-F0CFAA462E41}"/>
              </a:ext>
            </a:extLst>
          </p:cNvPr>
          <p:cNvSpPr/>
          <p:nvPr/>
        </p:nvSpPr>
        <p:spPr>
          <a:xfrm>
            <a:off x="2324975" y="902854"/>
            <a:ext cx="6829910" cy="1972403"/>
          </a:xfrm>
          <a:prstGeom prst="roundRect">
            <a:avLst>
              <a:gd name="adj" fmla="val 8717"/>
            </a:avLst>
          </a:prstGeom>
          <a:solidFill>
            <a:sysClr val="window" lastClr="FFFFFF"/>
          </a:solidFill>
          <a:ln w="635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Docer Falling Dust PPT demo 13">
            <a:extLst>
              <a:ext uri="{FF2B5EF4-FFF2-40B4-BE49-F238E27FC236}">
                <a16:creationId xmlns:a16="http://schemas.microsoft.com/office/drawing/2014/main" id="{06AC856F-AFCB-10D7-F7C1-7DC814456C05}"/>
              </a:ext>
            </a:extLst>
          </p:cNvPr>
          <p:cNvSpPr txBox="1"/>
          <p:nvPr/>
        </p:nvSpPr>
        <p:spPr>
          <a:xfrm>
            <a:off x="2568759" y="1350297"/>
            <a:ext cx="6477269" cy="1447278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登录及身份选择界面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登陆界面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、身份选择界面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患者界面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：个人中心、我的健康数据、我的回忆录、服药提醒、备忘录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监护人界面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：个人中心、联系医生、我的预约、预约时段、预约详情、患者相关、编辑服药提醒、记录健康数据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医生界面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：个人中心、监护人通讯录、联系监护人、患者健康数据、我的预约</a:t>
            </a:r>
          </a:p>
        </p:txBody>
      </p:sp>
      <p:sp>
        <p:nvSpPr>
          <p:cNvPr id="36" name="Docer Falling Dust PPT demo 12">
            <a:extLst>
              <a:ext uri="{FF2B5EF4-FFF2-40B4-BE49-F238E27FC236}">
                <a16:creationId xmlns:a16="http://schemas.microsoft.com/office/drawing/2014/main" id="{0CC4AC03-E6CD-082A-69F4-33304D0DD12A}"/>
              </a:ext>
            </a:extLst>
          </p:cNvPr>
          <p:cNvSpPr txBox="1"/>
          <p:nvPr/>
        </p:nvSpPr>
        <p:spPr>
          <a:xfrm>
            <a:off x="3062386" y="943797"/>
            <a:ext cx="1215762" cy="387308"/>
          </a:xfrm>
          <a:prstGeom prst="rect">
            <a:avLst/>
          </a:prstGeom>
          <a:solidFill>
            <a:schemeClr val="bg1"/>
          </a:solidFill>
        </p:spPr>
        <p:txBody>
          <a:bodyPr wrap="square" lIns="94002" tIns="47001" rIns="94002" bIns="4700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703881"/>
                </a:solidFill>
                <a:effectLst/>
                <a:uLnTx/>
                <a:uFillTx/>
                <a:latin typeface="HelveticaExt-Normal"/>
                <a:cs typeface="+mn-ea"/>
                <a:sym typeface="+mn-lt"/>
              </a:rPr>
              <a:t>功能需求</a:t>
            </a:r>
          </a:p>
        </p:txBody>
      </p:sp>
      <p:sp>
        <p:nvSpPr>
          <p:cNvPr id="37" name="椭圆 56">
            <a:extLst>
              <a:ext uri="{FF2B5EF4-FFF2-40B4-BE49-F238E27FC236}">
                <a16:creationId xmlns:a16="http://schemas.microsoft.com/office/drawing/2014/main" id="{86FFBC4F-6434-5860-01D8-E863C00266CD}"/>
              </a:ext>
            </a:extLst>
          </p:cNvPr>
          <p:cNvSpPr/>
          <p:nvPr/>
        </p:nvSpPr>
        <p:spPr>
          <a:xfrm>
            <a:off x="2603170" y="966330"/>
            <a:ext cx="464400" cy="352800"/>
          </a:xfrm>
          <a:prstGeom prst="ellipse">
            <a:avLst/>
          </a:prstGeom>
          <a:solidFill>
            <a:srgbClr val="58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cs typeface="+mn-ea"/>
              <a:sym typeface="+mn-lt"/>
            </a:endParaRPr>
          </a:p>
        </p:txBody>
      </p:sp>
      <p:pic>
        <p:nvPicPr>
          <p:cNvPr id="38" name="图形 66" descr="文凭卷筒">
            <a:extLst>
              <a:ext uri="{FF2B5EF4-FFF2-40B4-BE49-F238E27FC236}">
                <a16:creationId xmlns:a16="http://schemas.microsoft.com/office/drawing/2014/main" id="{C0A7BDA9-90F4-3350-110F-08D18F8847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6270" y="994686"/>
            <a:ext cx="316800" cy="316800"/>
          </a:xfrm>
          <a:prstGeom prst="rect">
            <a:avLst/>
          </a:prstGeom>
        </p:spPr>
      </p:pic>
      <p:pic>
        <p:nvPicPr>
          <p:cNvPr id="39" name="图形 12" descr="书籍">
            <a:extLst>
              <a:ext uri="{FF2B5EF4-FFF2-40B4-BE49-F238E27FC236}">
                <a16:creationId xmlns:a16="http://schemas.microsoft.com/office/drawing/2014/main" id="{DAC6EF46-E651-0E9A-984A-C38FD7717C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5768" y="4731847"/>
            <a:ext cx="318189" cy="318189"/>
          </a:xfrm>
          <a:prstGeom prst="rect">
            <a:avLst/>
          </a:prstGeom>
        </p:spPr>
      </p:pic>
      <p:pic>
        <p:nvPicPr>
          <p:cNvPr id="40" name="图形 10" descr="铅笔">
            <a:extLst>
              <a:ext uri="{FF2B5EF4-FFF2-40B4-BE49-F238E27FC236}">
                <a16:creationId xmlns:a16="http://schemas.microsoft.com/office/drawing/2014/main" id="{D7612B17-2C22-8FA6-6A8E-B95B4AD51A2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5483" y="3168730"/>
            <a:ext cx="316800" cy="316800"/>
          </a:xfrm>
          <a:prstGeom prst="rect">
            <a:avLst/>
          </a:prstGeom>
        </p:spPr>
      </p:pic>
      <p:sp>
        <p:nvSpPr>
          <p:cNvPr id="41" name="矩形: 圆角 12">
            <a:extLst>
              <a:ext uri="{FF2B5EF4-FFF2-40B4-BE49-F238E27FC236}">
                <a16:creationId xmlns:a16="http://schemas.microsoft.com/office/drawing/2014/main" id="{53DC1644-BAB7-E2ED-8A94-00588005B8B6}"/>
              </a:ext>
            </a:extLst>
          </p:cNvPr>
          <p:cNvSpPr/>
          <p:nvPr/>
        </p:nvSpPr>
        <p:spPr>
          <a:xfrm>
            <a:off x="2363779" y="290645"/>
            <a:ext cx="3351223" cy="525788"/>
          </a:xfrm>
          <a:prstGeom prst="roundRect">
            <a:avLst>
              <a:gd name="adj" fmla="val 9640"/>
            </a:avLst>
          </a:prstGeom>
          <a:solidFill>
            <a:srgbClr val="58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需求分析</a:t>
            </a:r>
          </a:p>
        </p:txBody>
      </p:sp>
      <p:cxnSp>
        <p:nvCxnSpPr>
          <p:cNvPr id="42" name="直接连接符 16">
            <a:extLst>
              <a:ext uri="{FF2B5EF4-FFF2-40B4-BE49-F238E27FC236}">
                <a16:creationId xmlns:a16="http://schemas.microsoft.com/office/drawing/2014/main" id="{BED1D7D7-AD9B-E3D3-A875-F60989665D40}"/>
              </a:ext>
            </a:extLst>
          </p:cNvPr>
          <p:cNvCxnSpPr>
            <a:cxnSpLocks/>
          </p:cNvCxnSpPr>
          <p:nvPr/>
        </p:nvCxnSpPr>
        <p:spPr>
          <a:xfrm>
            <a:off x="4248436" y="805789"/>
            <a:ext cx="4940865" cy="0"/>
          </a:xfrm>
          <a:prstGeom prst="line">
            <a:avLst/>
          </a:prstGeom>
          <a:ln w="19050">
            <a:solidFill>
              <a:srgbClr val="58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形 26" descr="显微镜">
            <a:extLst>
              <a:ext uri="{FF2B5EF4-FFF2-40B4-BE49-F238E27FC236}">
                <a16:creationId xmlns:a16="http://schemas.microsoft.com/office/drawing/2014/main" id="{749948E0-4C6F-769F-1860-091395A128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29951" y="234410"/>
            <a:ext cx="649907" cy="540210"/>
          </a:xfrm>
          <a:prstGeom prst="rect">
            <a:avLst/>
          </a:prstGeom>
        </p:spPr>
      </p:pic>
      <p:sp>
        <p:nvSpPr>
          <p:cNvPr id="44" name="矩形: 圆角 17">
            <a:extLst>
              <a:ext uri="{FF2B5EF4-FFF2-40B4-BE49-F238E27FC236}">
                <a16:creationId xmlns:a16="http://schemas.microsoft.com/office/drawing/2014/main" id="{E15333D0-E7DC-8E6A-8F81-F4C4B5ECF040}"/>
              </a:ext>
            </a:extLst>
          </p:cNvPr>
          <p:cNvSpPr/>
          <p:nvPr/>
        </p:nvSpPr>
        <p:spPr>
          <a:xfrm>
            <a:off x="2324975" y="893951"/>
            <a:ext cx="6829910" cy="1981305"/>
          </a:xfrm>
          <a:prstGeom prst="roundRect">
            <a:avLst>
              <a:gd name="adj" fmla="val 2065"/>
            </a:avLst>
          </a:prstGeom>
          <a:noFill/>
          <a:ln w="28575"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17">
            <a:extLst>
              <a:ext uri="{FF2B5EF4-FFF2-40B4-BE49-F238E27FC236}">
                <a16:creationId xmlns:a16="http://schemas.microsoft.com/office/drawing/2014/main" id="{6BE5F0CA-DE0A-BFA8-505C-193DB767B6DF}"/>
              </a:ext>
            </a:extLst>
          </p:cNvPr>
          <p:cNvSpPr/>
          <p:nvPr/>
        </p:nvSpPr>
        <p:spPr>
          <a:xfrm>
            <a:off x="3797995" y="3092226"/>
            <a:ext cx="6829910" cy="1363646"/>
          </a:xfrm>
          <a:prstGeom prst="roundRect">
            <a:avLst>
              <a:gd name="adj" fmla="val 2065"/>
            </a:avLst>
          </a:prstGeom>
          <a:noFill/>
          <a:ln w="28575"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17">
            <a:extLst>
              <a:ext uri="{FF2B5EF4-FFF2-40B4-BE49-F238E27FC236}">
                <a16:creationId xmlns:a16="http://schemas.microsoft.com/office/drawing/2014/main" id="{3ADB1AD6-D376-E466-79F9-215F6A747A73}"/>
              </a:ext>
            </a:extLst>
          </p:cNvPr>
          <p:cNvSpPr/>
          <p:nvPr/>
        </p:nvSpPr>
        <p:spPr>
          <a:xfrm>
            <a:off x="4915770" y="4679318"/>
            <a:ext cx="7014971" cy="1599527"/>
          </a:xfrm>
          <a:prstGeom prst="roundRect">
            <a:avLst>
              <a:gd name="adj" fmla="val 2065"/>
            </a:avLst>
          </a:prstGeom>
          <a:noFill/>
          <a:ln w="28575"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20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4" grpId="0" animBg="1"/>
      <p:bldP spid="5" grpId="0"/>
      <p:bldP spid="8" grpId="0" animBg="1"/>
      <p:bldP spid="14" grpId="0" animBg="1"/>
      <p:bldP spid="16" grpId="0" animBg="1"/>
      <p:bldP spid="28" grpId="0" animBg="1"/>
      <p:bldP spid="29" grpId="0"/>
      <p:bldP spid="31" grpId="0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41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 rot="5400000">
            <a:off x="-2485415" y="2485419"/>
            <a:ext cx="6858000" cy="1887166"/>
          </a:xfrm>
          <a:prstGeom prst="rect">
            <a:avLst/>
          </a:prstGeom>
          <a:gradFill flip="none" rotWithShape="1">
            <a:gsLst>
              <a:gs pos="100000">
                <a:srgbClr val="8F1E65"/>
              </a:gs>
              <a:gs pos="90000">
                <a:srgbClr val="72156A"/>
              </a:gs>
              <a:gs pos="74000">
                <a:srgbClr val="580C6E"/>
              </a:gs>
              <a:gs pos="100000">
                <a:srgbClr val="AC276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8767FD-162E-D649-39CA-825D43614F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2" y="338387"/>
            <a:ext cx="1311701" cy="1325314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FDE3419F-67BF-8FAF-79A1-9FBBCAD55D5E}"/>
              </a:ext>
            </a:extLst>
          </p:cNvPr>
          <p:cNvSpPr/>
          <p:nvPr/>
        </p:nvSpPr>
        <p:spPr>
          <a:xfrm>
            <a:off x="150476" y="3933462"/>
            <a:ext cx="1611053" cy="4515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C8CBE7-5F8F-1B51-8B8B-DF9EAD76B38C}"/>
              </a:ext>
            </a:extLst>
          </p:cNvPr>
          <p:cNvSpPr txBox="1"/>
          <p:nvPr/>
        </p:nvSpPr>
        <p:spPr>
          <a:xfrm>
            <a:off x="227220" y="2197507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项目背景</a:t>
            </a:r>
            <a:r>
              <a:rPr lang="en-US" altLang="zh-CN" sz="1400" b="1" dirty="0">
                <a:solidFill>
                  <a:schemeClr val="bg1"/>
                </a:solidFill>
                <a:ea typeface="思源黑体 CN Bold" panose="020B0800000000000000"/>
              </a:rPr>
              <a:t>&amp;</a:t>
            </a:r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目标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0786C2-C994-1E33-A402-C16D4372E4F0}"/>
              </a:ext>
            </a:extLst>
          </p:cNvPr>
          <p:cNvSpPr txBox="1"/>
          <p:nvPr/>
        </p:nvSpPr>
        <p:spPr>
          <a:xfrm>
            <a:off x="227220" y="4818176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产品原型设计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07D66D-E1E4-360C-BCC3-F37748AC49BE}"/>
              </a:ext>
            </a:extLst>
          </p:cNvPr>
          <p:cNvSpPr txBox="1"/>
          <p:nvPr/>
        </p:nvSpPr>
        <p:spPr>
          <a:xfrm>
            <a:off x="227220" y="5702888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开发迭代计划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A5FB35-8FA5-537F-79AB-D87BE2C540DD}"/>
              </a:ext>
            </a:extLst>
          </p:cNvPr>
          <p:cNvSpPr txBox="1"/>
          <p:nvPr/>
        </p:nvSpPr>
        <p:spPr>
          <a:xfrm>
            <a:off x="216364" y="3048750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用户需求与分析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05DB4A1-3978-E202-88AE-093683ACF310}"/>
              </a:ext>
            </a:extLst>
          </p:cNvPr>
          <p:cNvCxnSpPr/>
          <p:nvPr/>
        </p:nvCxnSpPr>
        <p:spPr>
          <a:xfrm>
            <a:off x="330828" y="1883050"/>
            <a:ext cx="1256300" cy="0"/>
          </a:xfrm>
          <a:prstGeom prst="line">
            <a:avLst/>
          </a:prstGeom>
          <a:ln w="3175">
            <a:solidFill>
              <a:schemeClr val="bg1">
                <a:alpha val="8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F529EA1-D055-4E67-A850-1EE308DEB553}"/>
              </a:ext>
            </a:extLst>
          </p:cNvPr>
          <p:cNvSpPr txBox="1"/>
          <p:nvPr/>
        </p:nvSpPr>
        <p:spPr>
          <a:xfrm>
            <a:off x="214744" y="3899993"/>
            <a:ext cx="146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ea typeface="思源黑体 CN Bold" panose="020B0800000000000000"/>
              </a:rPr>
              <a:t>总体架构</a:t>
            </a:r>
            <a:endParaRPr lang="en-US" altLang="zh-CN" sz="1400" b="1" dirty="0">
              <a:ea typeface="思源黑体 CN Bold" panose="020B0800000000000000"/>
            </a:endParaRPr>
          </a:p>
          <a:p>
            <a:pPr algn="ctr"/>
            <a:r>
              <a:rPr lang="zh-CN" altLang="en-US" sz="1400" b="1" dirty="0">
                <a:ea typeface="思源黑体 CN Bold" panose="020B0800000000000000"/>
              </a:rPr>
              <a:t>和技术选型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3C5A300-8DAE-F3D4-B198-DF99F114B364}"/>
              </a:ext>
            </a:extLst>
          </p:cNvPr>
          <p:cNvSpPr/>
          <p:nvPr/>
        </p:nvSpPr>
        <p:spPr>
          <a:xfrm>
            <a:off x="2744777" y="443044"/>
            <a:ext cx="3351223" cy="632557"/>
          </a:xfrm>
          <a:prstGeom prst="roundRect">
            <a:avLst>
              <a:gd name="adj" fmla="val 9640"/>
            </a:avLst>
          </a:prstGeom>
          <a:solidFill>
            <a:srgbClr val="58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DFD12E-01F1-10E0-C1E2-8FF7760A42DD}"/>
              </a:ext>
            </a:extLst>
          </p:cNvPr>
          <p:cNvSpPr txBox="1"/>
          <p:nvPr/>
        </p:nvSpPr>
        <p:spPr>
          <a:xfrm>
            <a:off x="3029234" y="497712"/>
            <a:ext cx="274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前端架构与技术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046BF03-E4FC-E752-AF22-626B33293360}"/>
              </a:ext>
            </a:extLst>
          </p:cNvPr>
          <p:cNvCxnSpPr/>
          <p:nvPr/>
        </p:nvCxnSpPr>
        <p:spPr>
          <a:xfrm>
            <a:off x="3029234" y="1056158"/>
            <a:ext cx="4940865" cy="0"/>
          </a:xfrm>
          <a:prstGeom prst="line">
            <a:avLst/>
          </a:prstGeom>
          <a:ln w="19050">
            <a:solidFill>
              <a:srgbClr val="58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2BDE4CF-0007-DA70-74A7-A859D2AAA225}"/>
              </a:ext>
            </a:extLst>
          </p:cNvPr>
          <p:cNvSpPr/>
          <p:nvPr/>
        </p:nvSpPr>
        <p:spPr>
          <a:xfrm>
            <a:off x="2744777" y="1167319"/>
            <a:ext cx="5225322" cy="2198450"/>
          </a:xfrm>
          <a:prstGeom prst="roundRect">
            <a:avLst>
              <a:gd name="adj" fmla="val 2065"/>
            </a:avLst>
          </a:prstGeom>
          <a:noFill/>
          <a:ln w="28575"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D39F12-B3A1-4A42-BFAD-1669D00076F0}"/>
              </a:ext>
            </a:extLst>
          </p:cNvPr>
          <p:cNvSpPr txBox="1"/>
          <p:nvPr/>
        </p:nvSpPr>
        <p:spPr>
          <a:xfrm>
            <a:off x="2883855" y="1313210"/>
            <a:ext cx="4477001" cy="173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前端部分使用</a:t>
            </a:r>
            <a:r>
              <a:rPr lang="en-US" altLang="zh-CN" sz="1200" dirty="0" err="1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uni</a:t>
            </a: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-app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框架，主要包括以下模块：</a:t>
            </a: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1.</a:t>
            </a:r>
            <a:r>
              <a:rPr lang="en-US" altLang="zh-CN" sz="120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UI</a:t>
            </a:r>
            <a:r>
              <a:rPr lang="zh-CN" altLang="en-US" sz="120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组件层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：使用</a:t>
            </a: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vue2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构建用户界面，微信小程序提供了一套基础组件库，可用于快速搭建界面。</a:t>
            </a: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2.</a:t>
            </a:r>
            <a:r>
              <a:rPr lang="zh-CN" altLang="en-US" sz="120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逻辑控制层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：使用</a:t>
            </a: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JavaScript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进行业务逻辑的编写。前端逻辑控制层负责用户交互、前端验证、实时通信等。</a:t>
            </a: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3.</a:t>
            </a:r>
            <a:r>
              <a:rPr lang="zh-CN" altLang="en-US" sz="120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网络请求层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：通过小程序的</a:t>
            </a:r>
            <a:r>
              <a:rPr lang="en-US" altLang="zh-CN" sz="1200" dirty="0" err="1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wx.request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进行</a:t>
            </a: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HTTP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请求，与后端交互。</a:t>
            </a:r>
          </a:p>
        </p:txBody>
      </p:sp>
      <p:pic>
        <p:nvPicPr>
          <p:cNvPr id="20" name="图形 19" descr="研究">
            <a:extLst>
              <a:ext uri="{FF2B5EF4-FFF2-40B4-BE49-F238E27FC236}">
                <a16:creationId xmlns:a16="http://schemas.microsoft.com/office/drawing/2014/main" id="{E06DF237-4CD0-F279-F111-DAFC2D346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315235" y="3577250"/>
            <a:ext cx="508314" cy="5083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9D1E14A-68C0-FD7F-653B-CC6F6691E3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856" y="1157414"/>
            <a:ext cx="3670387" cy="2208355"/>
          </a:xfrm>
          <a:prstGeom prst="rect">
            <a:avLst/>
          </a:prstGeom>
          <a:ln w="31750">
            <a:solidFill>
              <a:schemeClr val="bg1"/>
            </a:solidFill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E00BC5B-733A-CC39-C513-75442DA23616}"/>
              </a:ext>
            </a:extLst>
          </p:cNvPr>
          <p:cNvSpPr/>
          <p:nvPr/>
        </p:nvSpPr>
        <p:spPr>
          <a:xfrm>
            <a:off x="8542155" y="3557795"/>
            <a:ext cx="3351223" cy="632557"/>
          </a:xfrm>
          <a:prstGeom prst="roundRect">
            <a:avLst>
              <a:gd name="adj" fmla="val 9640"/>
            </a:avLst>
          </a:prstGeom>
          <a:solidFill>
            <a:srgbClr val="58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F33FC1-6A42-6920-FEDB-B769C84A64B2}"/>
              </a:ext>
            </a:extLst>
          </p:cNvPr>
          <p:cNvSpPr txBox="1"/>
          <p:nvPr/>
        </p:nvSpPr>
        <p:spPr>
          <a:xfrm>
            <a:off x="8771790" y="3601830"/>
            <a:ext cx="2891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后端架构与技术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DEFB0C8-DAAC-CF4E-194C-85D6F82AA87C}"/>
              </a:ext>
            </a:extLst>
          </p:cNvPr>
          <p:cNvCxnSpPr>
            <a:cxnSpLocks/>
          </p:cNvCxnSpPr>
          <p:nvPr/>
        </p:nvCxnSpPr>
        <p:spPr>
          <a:xfrm flipV="1">
            <a:off x="2628900" y="4170909"/>
            <a:ext cx="9154140" cy="19443"/>
          </a:xfrm>
          <a:prstGeom prst="line">
            <a:avLst/>
          </a:prstGeom>
          <a:ln w="19050">
            <a:solidFill>
              <a:srgbClr val="58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03A7CF1-E794-4FE0-5E48-784A90EF8886}"/>
              </a:ext>
            </a:extLst>
          </p:cNvPr>
          <p:cNvSpPr/>
          <p:nvPr/>
        </p:nvSpPr>
        <p:spPr>
          <a:xfrm>
            <a:off x="2628900" y="4282070"/>
            <a:ext cx="9193050" cy="2198450"/>
          </a:xfrm>
          <a:prstGeom prst="roundRect">
            <a:avLst>
              <a:gd name="adj" fmla="val 2065"/>
            </a:avLst>
          </a:prstGeom>
          <a:noFill/>
          <a:ln w="28575">
            <a:solidFill>
              <a:srgbClr val="580C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401423-6186-7E2D-D13C-EACDD6D79E95}"/>
              </a:ext>
            </a:extLst>
          </p:cNvPr>
          <p:cNvSpPr txBox="1"/>
          <p:nvPr/>
        </p:nvSpPr>
        <p:spPr>
          <a:xfrm>
            <a:off x="2744777" y="4395619"/>
            <a:ext cx="8998173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后端采用分层结构，包括以下模块：</a:t>
            </a: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1.</a:t>
            </a:r>
            <a:r>
              <a:rPr lang="zh-CN" altLang="en-US" sz="120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路由和控制器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：使用</a:t>
            </a: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Express.js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建立</a:t>
            </a: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RESTful API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，定义各种请求路由，并编写控制器处理请求。</a:t>
            </a: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2.</a:t>
            </a:r>
            <a:r>
              <a:rPr lang="zh-CN" altLang="en-US" sz="120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业务逻辑层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：包含所有的业务逻辑，如用户认证、</a:t>
            </a: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GPS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定位处理、医疗信息管理、通知等。</a:t>
            </a: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3.</a:t>
            </a:r>
            <a:r>
              <a:rPr lang="zh-CN" altLang="en-US" sz="120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数据访问层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：用于与数据库进行交互，目前选择</a:t>
            </a: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MySQL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数据库，通过</a:t>
            </a:r>
            <a:r>
              <a:rPr lang="en-US" altLang="zh-CN" sz="1200" dirty="0" err="1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Sequelize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（</a:t>
            </a: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MySQL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）来管理数据。</a:t>
            </a: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4.</a:t>
            </a:r>
            <a:r>
              <a:rPr lang="zh-CN" altLang="en-US" sz="120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实时通信层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：使用</a:t>
            </a: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WebSocket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实现实时通信，使用</a:t>
            </a:r>
            <a:r>
              <a:rPr lang="en-US" altLang="zh-CN" sz="1200" dirty="0" err="1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wxpusher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公众号发送消息的方式实现消息提醒。</a:t>
            </a:r>
            <a:endParaRPr lang="en-US" altLang="zh-CN" sz="12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5.</a:t>
            </a:r>
            <a:r>
              <a:rPr lang="zh-CN" altLang="en-US" sz="120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云存储服务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：存储用户上传的照片和其他数据，可以使用云服务如</a:t>
            </a: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AWS S3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。</a:t>
            </a: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6.</a:t>
            </a:r>
            <a:r>
              <a:rPr lang="zh-CN" altLang="en-US" sz="120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身份验证和授权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：使用</a:t>
            </a: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JWT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（</a:t>
            </a: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JSON Web Tokens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）进行用户身份验证和授权管理。</a:t>
            </a:r>
            <a:endParaRPr lang="en-US" altLang="zh-CN" sz="12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7.</a:t>
            </a:r>
            <a:r>
              <a:rPr lang="zh-CN" altLang="en-US" sz="1200" dirty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后台获取定位信息（待定）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：使用</a:t>
            </a:r>
            <a:r>
              <a:rPr lang="en-US" altLang="zh-CN" sz="1200" dirty="0" err="1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wx.startLocationUpdateBackground</a:t>
            </a: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</a:rPr>
              <a:t>进行后台定位获取。</a:t>
            </a:r>
          </a:p>
        </p:txBody>
      </p:sp>
      <p:pic>
        <p:nvPicPr>
          <p:cNvPr id="27" name="图形 26" descr="显微镜">
            <a:extLst>
              <a:ext uri="{FF2B5EF4-FFF2-40B4-BE49-F238E27FC236}">
                <a16:creationId xmlns:a16="http://schemas.microsoft.com/office/drawing/2014/main" id="{6EA420AE-0B89-499D-7692-7B85247E07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0949" y="386809"/>
            <a:ext cx="649907" cy="64990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3" grpId="0" animBg="1"/>
      <p:bldP spid="15" grpId="0"/>
      <p:bldP spid="18" grpId="0" animBg="1"/>
      <p:bldP spid="19" grpId="0"/>
      <p:bldP spid="22" grpId="0" animBg="1"/>
      <p:bldP spid="23" grpId="0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 rot="5400000">
            <a:off x="-2485415" y="2485419"/>
            <a:ext cx="6858000" cy="1887166"/>
          </a:xfrm>
          <a:prstGeom prst="rect">
            <a:avLst/>
          </a:prstGeom>
          <a:gradFill flip="none" rotWithShape="1">
            <a:gsLst>
              <a:gs pos="100000">
                <a:srgbClr val="8F1E65"/>
              </a:gs>
              <a:gs pos="90000">
                <a:srgbClr val="72156A"/>
              </a:gs>
              <a:gs pos="74000">
                <a:srgbClr val="580C6E"/>
              </a:gs>
              <a:gs pos="100000">
                <a:srgbClr val="AC276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DDFCDF-1E2D-5B8C-7789-73718F0C9C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2" y="338387"/>
            <a:ext cx="1311701" cy="1325314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A987DA-8118-D64C-851C-9ED31BCD4788}"/>
              </a:ext>
            </a:extLst>
          </p:cNvPr>
          <p:cNvSpPr/>
          <p:nvPr/>
        </p:nvSpPr>
        <p:spPr>
          <a:xfrm>
            <a:off x="141561" y="4772367"/>
            <a:ext cx="1611053" cy="4515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A12597-6ADC-EF72-BD7E-FA73FF4B6E9E}"/>
              </a:ext>
            </a:extLst>
          </p:cNvPr>
          <p:cNvSpPr txBox="1"/>
          <p:nvPr/>
        </p:nvSpPr>
        <p:spPr>
          <a:xfrm>
            <a:off x="227220" y="2197507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项目背景</a:t>
            </a:r>
            <a:r>
              <a:rPr lang="en-US" altLang="zh-CN" sz="1400" b="1" dirty="0">
                <a:solidFill>
                  <a:schemeClr val="bg1"/>
                </a:solidFill>
                <a:ea typeface="思源黑体 CN Bold" panose="020B0800000000000000"/>
              </a:rPr>
              <a:t>&amp;</a:t>
            </a:r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目标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FB25ED-745D-601A-1F34-05F58DBF0E2D}"/>
              </a:ext>
            </a:extLst>
          </p:cNvPr>
          <p:cNvSpPr txBox="1"/>
          <p:nvPr/>
        </p:nvSpPr>
        <p:spPr>
          <a:xfrm>
            <a:off x="227220" y="3933463"/>
            <a:ext cx="146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总体架构</a:t>
            </a:r>
            <a:endParaRPr lang="en-US" altLang="zh-CN" sz="1400" b="1" dirty="0">
              <a:solidFill>
                <a:schemeClr val="bg1"/>
              </a:solidFill>
              <a:ea typeface="思源黑体 CN Bold" panose="020B0800000000000000"/>
            </a:endParaRP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和技术选型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EECA634-B444-4E46-5D2A-688662649C0C}"/>
              </a:ext>
            </a:extLst>
          </p:cNvPr>
          <p:cNvSpPr txBox="1"/>
          <p:nvPr/>
        </p:nvSpPr>
        <p:spPr>
          <a:xfrm>
            <a:off x="292139" y="5697232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开发迭代计划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F2FE74-1DBF-B6A0-17BA-AF3E4F8CD8BF}"/>
              </a:ext>
            </a:extLst>
          </p:cNvPr>
          <p:cNvSpPr txBox="1"/>
          <p:nvPr/>
        </p:nvSpPr>
        <p:spPr>
          <a:xfrm>
            <a:off x="216364" y="3048750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用户需求与分析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730DCD-7F76-21A8-8431-2AF9380AF7DF}"/>
              </a:ext>
            </a:extLst>
          </p:cNvPr>
          <p:cNvCxnSpPr/>
          <p:nvPr/>
        </p:nvCxnSpPr>
        <p:spPr>
          <a:xfrm>
            <a:off x="330828" y="1883050"/>
            <a:ext cx="1256300" cy="0"/>
          </a:xfrm>
          <a:prstGeom prst="line">
            <a:avLst/>
          </a:prstGeom>
          <a:ln w="3175">
            <a:solidFill>
              <a:schemeClr val="bg1">
                <a:alpha val="8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EBD39B1-A94D-9A1C-BC17-652D1B37CB05}"/>
              </a:ext>
            </a:extLst>
          </p:cNvPr>
          <p:cNvSpPr txBox="1"/>
          <p:nvPr/>
        </p:nvSpPr>
        <p:spPr>
          <a:xfrm>
            <a:off x="323134" y="4844240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ea typeface="思源黑体 CN Bold" panose="020B0800000000000000"/>
              </a:rPr>
              <a:t>产品原型设计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CBD35B-1048-EAB0-10E9-37450D4789A0}"/>
              </a:ext>
            </a:extLst>
          </p:cNvPr>
          <p:cNvSpPr txBox="1"/>
          <p:nvPr/>
        </p:nvSpPr>
        <p:spPr>
          <a:xfrm>
            <a:off x="3029234" y="1236719"/>
            <a:ext cx="6095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https://modao.cc/proto/GQlJxmD1s2wun5BeCePPeX/sharing?view_mode=read_only #</a:t>
            </a:r>
            <a:r>
              <a:rPr lang="zh-CN" altLang="en-US" dirty="0">
                <a:hlinkClick r:id="rId5"/>
              </a:rPr>
              <a:t>未命名原型</a:t>
            </a:r>
            <a:r>
              <a:rPr lang="en-US" altLang="zh-CN" dirty="0">
                <a:hlinkClick r:id="rId5"/>
              </a:rPr>
              <a:t>-</a:t>
            </a:r>
            <a:r>
              <a:rPr lang="zh-CN" altLang="en-US" dirty="0">
                <a:hlinkClick r:id="rId5"/>
              </a:rPr>
              <a:t>分享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8C058AE-4988-8BB1-B816-8641376B6DF4}"/>
              </a:ext>
            </a:extLst>
          </p:cNvPr>
          <p:cNvSpPr/>
          <p:nvPr/>
        </p:nvSpPr>
        <p:spPr>
          <a:xfrm>
            <a:off x="2744777" y="443044"/>
            <a:ext cx="3351223" cy="632557"/>
          </a:xfrm>
          <a:prstGeom prst="roundRect">
            <a:avLst>
              <a:gd name="adj" fmla="val 9640"/>
            </a:avLst>
          </a:prstGeom>
          <a:solidFill>
            <a:srgbClr val="58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049D63-1EB4-1433-49CA-ACFE00128E2D}"/>
              </a:ext>
            </a:extLst>
          </p:cNvPr>
          <p:cNvSpPr txBox="1"/>
          <p:nvPr/>
        </p:nvSpPr>
        <p:spPr>
          <a:xfrm>
            <a:off x="3029234" y="497712"/>
            <a:ext cx="274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墨刀原型设计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102"/>
          <p:cNvSpPr/>
          <p:nvPr/>
        </p:nvSpPr>
        <p:spPr>
          <a:xfrm rot="5400000">
            <a:off x="-2485415" y="2485419"/>
            <a:ext cx="6858000" cy="1887166"/>
          </a:xfrm>
          <a:prstGeom prst="rect">
            <a:avLst/>
          </a:prstGeom>
          <a:gradFill flip="none" rotWithShape="1">
            <a:gsLst>
              <a:gs pos="100000">
                <a:srgbClr val="8F1E65"/>
              </a:gs>
              <a:gs pos="90000">
                <a:srgbClr val="72156A"/>
              </a:gs>
              <a:gs pos="74000">
                <a:srgbClr val="580C6E"/>
              </a:gs>
              <a:gs pos="100000">
                <a:srgbClr val="AC276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C299DA-B751-E48A-54AC-0491890FA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2" y="338387"/>
            <a:ext cx="1311701" cy="1325314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8D20B1E-038A-2027-D399-5ADF48AD0B0D}"/>
              </a:ext>
            </a:extLst>
          </p:cNvPr>
          <p:cNvSpPr/>
          <p:nvPr/>
        </p:nvSpPr>
        <p:spPr>
          <a:xfrm>
            <a:off x="133512" y="5612327"/>
            <a:ext cx="1611053" cy="4515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2F802F-720D-10AF-C095-606FFCE4FB36}"/>
              </a:ext>
            </a:extLst>
          </p:cNvPr>
          <p:cNvSpPr txBox="1"/>
          <p:nvPr/>
        </p:nvSpPr>
        <p:spPr>
          <a:xfrm>
            <a:off x="227220" y="2197507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项目背景</a:t>
            </a:r>
            <a:r>
              <a:rPr lang="en-US" altLang="zh-CN" sz="1400" b="1" dirty="0">
                <a:solidFill>
                  <a:schemeClr val="bg1"/>
                </a:solidFill>
                <a:ea typeface="思源黑体 CN Bold" panose="020B0800000000000000"/>
              </a:rPr>
              <a:t>&amp;</a:t>
            </a:r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目标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1E8AD0-B910-5C38-7785-0F6B0C246641}"/>
              </a:ext>
            </a:extLst>
          </p:cNvPr>
          <p:cNvSpPr txBox="1"/>
          <p:nvPr/>
        </p:nvSpPr>
        <p:spPr>
          <a:xfrm>
            <a:off x="227220" y="3933463"/>
            <a:ext cx="1464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总体架构</a:t>
            </a:r>
            <a:endParaRPr lang="en-US" altLang="zh-CN" sz="1400" b="1" dirty="0">
              <a:solidFill>
                <a:schemeClr val="bg1"/>
              </a:solidFill>
              <a:ea typeface="思源黑体 CN Bold" panose="020B0800000000000000"/>
            </a:endParaRP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和技术选型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8348D3-DA0F-8E6D-DAFC-50F9B1B2C00C}"/>
              </a:ext>
            </a:extLst>
          </p:cNvPr>
          <p:cNvSpPr txBox="1"/>
          <p:nvPr/>
        </p:nvSpPr>
        <p:spPr>
          <a:xfrm>
            <a:off x="300423" y="4818175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产品原型设计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325688-BB41-F908-2FEC-C4C968B31F44}"/>
              </a:ext>
            </a:extLst>
          </p:cNvPr>
          <p:cNvSpPr txBox="1"/>
          <p:nvPr/>
        </p:nvSpPr>
        <p:spPr>
          <a:xfrm>
            <a:off x="216364" y="3048750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思源黑体 CN Bold" panose="020B0800000000000000"/>
              </a:rPr>
              <a:t>用户需求与分析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6C3FBF6-AA71-99FE-7E9C-E44EA696E384}"/>
              </a:ext>
            </a:extLst>
          </p:cNvPr>
          <p:cNvCxnSpPr/>
          <p:nvPr/>
        </p:nvCxnSpPr>
        <p:spPr>
          <a:xfrm>
            <a:off x="330828" y="1883050"/>
            <a:ext cx="1256300" cy="0"/>
          </a:xfrm>
          <a:prstGeom prst="line">
            <a:avLst/>
          </a:prstGeom>
          <a:ln w="3175">
            <a:solidFill>
              <a:schemeClr val="bg1">
                <a:alpha val="8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1957D0C-3117-E226-7F0E-283548EACE76}"/>
              </a:ext>
            </a:extLst>
          </p:cNvPr>
          <p:cNvSpPr txBox="1"/>
          <p:nvPr/>
        </p:nvSpPr>
        <p:spPr>
          <a:xfrm>
            <a:off x="282145" y="5684200"/>
            <a:ext cx="1464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ea typeface="思源黑体 CN Bold" panose="020B0800000000000000"/>
              </a:rPr>
              <a:t>开发迭代计划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480D3B9-C3F6-781F-B705-9EECFD0B8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019474"/>
              </p:ext>
            </p:extLst>
          </p:nvPr>
        </p:nvGraphicFramePr>
        <p:xfrm>
          <a:off x="1896806" y="0"/>
          <a:ext cx="10295191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7546">
                  <a:extLst>
                    <a:ext uri="{9D8B030D-6E8A-4147-A177-3AD203B41FA5}">
                      <a16:colId xmlns:a16="http://schemas.microsoft.com/office/drawing/2014/main" val="3036331691"/>
                    </a:ext>
                  </a:extLst>
                </a:gridCol>
                <a:gridCol w="1655067">
                  <a:extLst>
                    <a:ext uri="{9D8B030D-6E8A-4147-A177-3AD203B41FA5}">
                      <a16:colId xmlns:a16="http://schemas.microsoft.com/office/drawing/2014/main" val="3616552259"/>
                    </a:ext>
                  </a:extLst>
                </a:gridCol>
                <a:gridCol w="7162578">
                  <a:extLst>
                    <a:ext uri="{9D8B030D-6E8A-4147-A177-3AD203B41FA5}">
                      <a16:colId xmlns:a16="http://schemas.microsoft.com/office/drawing/2014/main" val="347727076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zh-CN" sz="1800" kern="0" dirty="0">
                          <a:effectLst/>
                        </a:rPr>
                        <a:t>迭代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</a:rPr>
                        <a:t>时间范围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 dirty="0">
                          <a:effectLst/>
                        </a:rPr>
                        <a:t>任务和功能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18036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 dirty="0">
                          <a:effectLst/>
                        </a:rPr>
                        <a:t>第</a:t>
                      </a:r>
                      <a:r>
                        <a:rPr lang="en-US" sz="1800" kern="0" dirty="0">
                          <a:effectLst/>
                        </a:rPr>
                        <a:t>6</a:t>
                      </a:r>
                      <a:r>
                        <a:rPr lang="zh-CN" sz="1800" kern="0" dirty="0">
                          <a:effectLst/>
                        </a:rPr>
                        <a:t>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- </a:t>
                      </a:r>
                      <a:r>
                        <a:rPr lang="zh-CN" sz="1800" kern="0">
                          <a:effectLst/>
                        </a:rPr>
                        <a:t>前端后端框架搭建（</a:t>
                      </a:r>
                      <a:r>
                        <a:rPr lang="en-US" sz="1800" kern="0">
                          <a:effectLst/>
                        </a:rPr>
                        <a:t>1</a:t>
                      </a:r>
                      <a:r>
                        <a:rPr lang="zh-CN" sz="1800" kern="0">
                          <a:effectLst/>
                        </a:rPr>
                        <a:t>周）</a:t>
                      </a:r>
                      <a:r>
                        <a:rPr lang="en-US" sz="1800" kern="0">
                          <a:effectLst/>
                        </a:rPr>
                        <a:t>- </a:t>
                      </a:r>
                      <a:r>
                        <a:rPr lang="zh-CN" sz="1800" kern="0">
                          <a:effectLst/>
                        </a:rPr>
                        <a:t>用户认证和登录功能（</a:t>
                      </a:r>
                      <a:r>
                        <a:rPr lang="en-US" sz="1800" kern="0">
                          <a:effectLst/>
                        </a:rPr>
                        <a:t>1</a:t>
                      </a:r>
                      <a:r>
                        <a:rPr lang="zh-CN" sz="1800" kern="0">
                          <a:effectLst/>
                        </a:rPr>
                        <a:t>周）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387479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7</a:t>
                      </a:r>
                      <a:r>
                        <a:rPr lang="zh-CN" sz="1800" kern="0">
                          <a:effectLst/>
                        </a:rPr>
                        <a:t>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- </a:t>
                      </a:r>
                      <a:r>
                        <a:rPr lang="zh-CN" sz="1800" kern="0" dirty="0">
                          <a:effectLst/>
                        </a:rPr>
                        <a:t>患者个人中心备忘录服药提醒（</a:t>
                      </a:r>
                      <a:r>
                        <a:rPr lang="en-US" sz="1800" kern="0" dirty="0">
                          <a:effectLst/>
                        </a:rPr>
                        <a:t>1</a:t>
                      </a:r>
                      <a:r>
                        <a:rPr lang="zh-CN" sz="1800" kern="0" dirty="0">
                          <a:effectLst/>
                        </a:rPr>
                        <a:t>周）</a:t>
                      </a:r>
                      <a:r>
                        <a:rPr lang="en-US" sz="1800" kern="0" dirty="0">
                          <a:effectLst/>
                        </a:rPr>
                        <a:t>- </a:t>
                      </a:r>
                      <a:r>
                        <a:rPr lang="zh-CN" sz="1800" kern="0" dirty="0">
                          <a:effectLst/>
                        </a:rPr>
                        <a:t>绑定功能（</a:t>
                      </a:r>
                      <a:r>
                        <a:rPr lang="en-US" sz="1800" kern="0" dirty="0">
                          <a:effectLst/>
                        </a:rPr>
                        <a:t>1</a:t>
                      </a:r>
                      <a:r>
                        <a:rPr lang="zh-CN" sz="1800" kern="0" dirty="0">
                          <a:effectLst/>
                        </a:rPr>
                        <a:t>周）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9376676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 dirty="0">
                          <a:effectLst/>
                        </a:rPr>
                        <a:t>第</a:t>
                      </a:r>
                      <a:r>
                        <a:rPr lang="en-US" sz="1800" kern="0" dirty="0">
                          <a:effectLst/>
                        </a:rPr>
                        <a:t>8</a:t>
                      </a:r>
                      <a:r>
                        <a:rPr lang="zh-CN" sz="1800" kern="0" dirty="0">
                          <a:effectLst/>
                        </a:rPr>
                        <a:t>周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- </a:t>
                      </a:r>
                      <a:r>
                        <a:rPr lang="zh-CN" sz="1800" kern="0" dirty="0">
                          <a:effectLst/>
                        </a:rPr>
                        <a:t>监护人个人中心及与患者相关功能（</a:t>
                      </a:r>
                      <a:r>
                        <a:rPr lang="en-US" sz="1800" kern="0" dirty="0">
                          <a:effectLst/>
                        </a:rPr>
                        <a:t>1</a:t>
                      </a:r>
                      <a:r>
                        <a:rPr lang="zh-CN" sz="1800" kern="0" dirty="0">
                          <a:effectLst/>
                        </a:rPr>
                        <a:t>周）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4717851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9</a:t>
                      </a:r>
                      <a:r>
                        <a:rPr lang="zh-CN" sz="1800" kern="0">
                          <a:effectLst/>
                        </a:rPr>
                        <a:t>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- </a:t>
                      </a:r>
                      <a:r>
                        <a:rPr lang="zh-CN" sz="1800" kern="0" dirty="0">
                          <a:effectLst/>
                        </a:rPr>
                        <a:t>患者回忆录功能（</a:t>
                      </a:r>
                      <a:r>
                        <a:rPr lang="en-US" sz="1800" kern="0" dirty="0">
                          <a:effectLst/>
                        </a:rPr>
                        <a:t>1</a:t>
                      </a:r>
                      <a:r>
                        <a:rPr lang="zh-CN" sz="1800" kern="0" dirty="0">
                          <a:effectLst/>
                        </a:rPr>
                        <a:t>周）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413856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10</a:t>
                      </a:r>
                      <a:r>
                        <a:rPr lang="zh-CN" sz="1800" kern="0">
                          <a:effectLst/>
                        </a:rPr>
                        <a:t>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- </a:t>
                      </a:r>
                      <a:r>
                        <a:rPr lang="zh-CN" sz="1800" kern="0" dirty="0">
                          <a:effectLst/>
                        </a:rPr>
                        <a:t>医生个人中心个人资料完善（</a:t>
                      </a:r>
                      <a:r>
                        <a:rPr lang="en-US" sz="1800" kern="0" dirty="0">
                          <a:effectLst/>
                        </a:rPr>
                        <a:t>1</a:t>
                      </a:r>
                      <a:r>
                        <a:rPr lang="zh-CN" sz="1800" kern="0" dirty="0">
                          <a:effectLst/>
                        </a:rPr>
                        <a:t>周）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537906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11</a:t>
                      </a:r>
                      <a:r>
                        <a:rPr lang="zh-CN" sz="1800" kern="0">
                          <a:effectLst/>
                        </a:rPr>
                        <a:t>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- </a:t>
                      </a:r>
                      <a:r>
                        <a:rPr lang="zh-CN" sz="1800" kern="0" dirty="0">
                          <a:effectLst/>
                        </a:rPr>
                        <a:t>监护人与医生通信（</a:t>
                      </a:r>
                      <a:r>
                        <a:rPr lang="en-US" sz="1800" kern="0" dirty="0">
                          <a:effectLst/>
                        </a:rPr>
                        <a:t>1</a:t>
                      </a:r>
                      <a:r>
                        <a:rPr lang="zh-CN" sz="1800" kern="0" dirty="0">
                          <a:effectLst/>
                        </a:rPr>
                        <a:t>周）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64975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12</a:t>
                      </a:r>
                      <a:r>
                        <a:rPr lang="zh-CN" sz="1800" kern="0">
                          <a:effectLst/>
                        </a:rPr>
                        <a:t>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- </a:t>
                      </a:r>
                      <a:r>
                        <a:rPr lang="zh-CN" sz="1800" kern="0" dirty="0">
                          <a:effectLst/>
                        </a:rPr>
                        <a:t>医生查看健康数据（</a:t>
                      </a:r>
                      <a:r>
                        <a:rPr lang="en-US" sz="1800" kern="0" dirty="0">
                          <a:effectLst/>
                        </a:rPr>
                        <a:t>1</a:t>
                      </a:r>
                      <a:r>
                        <a:rPr lang="zh-CN" sz="1800" kern="0" dirty="0">
                          <a:effectLst/>
                        </a:rPr>
                        <a:t>周）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9582956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13</a:t>
                      </a:r>
                      <a:r>
                        <a:rPr lang="zh-CN" sz="1800" kern="0">
                          <a:effectLst/>
                        </a:rPr>
                        <a:t>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- </a:t>
                      </a:r>
                      <a:r>
                        <a:rPr lang="zh-CN" sz="1800" kern="0" dirty="0">
                          <a:effectLst/>
                        </a:rPr>
                        <a:t>预约就医功能（</a:t>
                      </a:r>
                      <a:r>
                        <a:rPr lang="en-US" sz="1800" kern="0" dirty="0">
                          <a:effectLst/>
                        </a:rPr>
                        <a:t>1</a:t>
                      </a:r>
                      <a:r>
                        <a:rPr lang="zh-CN" sz="1800" kern="0" dirty="0">
                          <a:effectLst/>
                        </a:rPr>
                        <a:t>周）</a:t>
                      </a:r>
                      <a:r>
                        <a:rPr lang="en-US" sz="1800" kern="0" dirty="0">
                          <a:effectLst/>
                        </a:rPr>
                        <a:t>- GPS</a:t>
                      </a:r>
                      <a:r>
                        <a:rPr lang="zh-CN" sz="1800" kern="0" dirty="0">
                          <a:effectLst/>
                        </a:rPr>
                        <a:t>定位和紧急通知（</a:t>
                      </a:r>
                      <a:r>
                        <a:rPr lang="en-US" sz="1800" kern="0" dirty="0">
                          <a:effectLst/>
                        </a:rPr>
                        <a:t>1</a:t>
                      </a:r>
                      <a:r>
                        <a:rPr lang="zh-CN" sz="1800" kern="0" dirty="0">
                          <a:effectLst/>
                        </a:rPr>
                        <a:t>周）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2851067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0">
                          <a:effectLst/>
                        </a:rPr>
                        <a:t>第</a:t>
                      </a:r>
                      <a:r>
                        <a:rPr lang="en-US" sz="1800" kern="0">
                          <a:effectLst/>
                        </a:rPr>
                        <a:t>14</a:t>
                      </a:r>
                      <a:r>
                        <a:rPr lang="zh-CN" sz="1800" kern="0">
                          <a:effectLst/>
                        </a:rPr>
                        <a:t>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- </a:t>
                      </a:r>
                      <a:r>
                        <a:rPr lang="zh-CN" sz="1800" kern="0" dirty="0">
                          <a:effectLst/>
                        </a:rPr>
                        <a:t>界面与系统优化和测试（</a:t>
                      </a:r>
                      <a:r>
                        <a:rPr lang="en-US" sz="1800" kern="0" dirty="0">
                          <a:effectLst/>
                        </a:rPr>
                        <a:t>1</a:t>
                      </a:r>
                      <a:r>
                        <a:rPr lang="zh-CN" sz="1800" kern="0" dirty="0">
                          <a:effectLst/>
                        </a:rPr>
                        <a:t>周）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470306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-17748" y="-15896"/>
            <a:ext cx="12227495" cy="6050360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7" name="任意多边形: 形状 36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76709" y="1070728"/>
            <a:ext cx="3001231" cy="923425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676709" y="2387721"/>
            <a:ext cx="879341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</a:rPr>
              <a:t>感谢观看</a:t>
            </a:r>
          </a:p>
        </p:txBody>
      </p:sp>
      <p:cxnSp>
        <p:nvCxnSpPr>
          <p:cNvPr id="117" name="直接连接符 116"/>
          <p:cNvCxnSpPr/>
          <p:nvPr/>
        </p:nvCxnSpPr>
        <p:spPr>
          <a:xfrm>
            <a:off x="676709" y="2107150"/>
            <a:ext cx="71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1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+Helve">
      <a:majorFont>
        <a:latin typeface="等线 Light"/>
        <a:ea typeface="等线 Light"/>
        <a:cs typeface=""/>
      </a:majorFont>
      <a:minorFont>
        <a:latin typeface="HelveticaExt-Normal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+Helve">
      <a:majorFont>
        <a:latin typeface="等线 Light"/>
        <a:ea typeface="等线 Light"/>
        <a:cs typeface=""/>
      </a:majorFont>
      <a:minorFont>
        <a:latin typeface="HelveticaExt-Normal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1205</Words>
  <Application>Microsoft Office PowerPoint</Application>
  <PresentationFormat>宽屏</PresentationFormat>
  <Paragraphs>144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Gotham Rounded Book</vt:lpstr>
      <vt:lpstr>HelveticaExt-Normal</vt:lpstr>
      <vt:lpstr>OPPOSans M</vt:lpstr>
      <vt:lpstr>等线</vt:lpstr>
      <vt:lpstr>等线 Light</vt:lpstr>
      <vt:lpstr>方正小标宋简体</vt:lpstr>
      <vt:lpstr>思源黑体 CN Bold</vt:lpstr>
      <vt:lpstr>微软雅黑</vt:lpstr>
      <vt:lpstr>字魂58号-创中黑</vt:lpstr>
      <vt:lpstr>Arial</vt:lpstr>
      <vt:lpstr>Office 主题​​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3528571680@qq.com</dc:creator>
  <cp:lastModifiedBy>皓炜 邱</cp:lastModifiedBy>
  <cp:revision>53</cp:revision>
  <dcterms:created xsi:type="dcterms:W3CDTF">2021-04-05T08:53:00Z</dcterms:created>
  <dcterms:modified xsi:type="dcterms:W3CDTF">2023-11-08T13:07:08Z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7D6207DFAF8C474294EF4F6911650BA1</vt:lpwstr>
  </property>
  <property fmtid="{D5CDD505-2E9C-101B-9397-08002B2CF9AE}" pid="3" name="KSOProductBuildVer">
    <vt:lpwstr>2052-11.1.0.10667</vt:lpwstr>
  </property>
</Properties>
</file>