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67" r:id="rId4"/>
    <p:sldId id="287" r:id="rId5"/>
    <p:sldId id="310" r:id="rId6"/>
    <p:sldId id="314" r:id="rId7"/>
    <p:sldId id="305" r:id="rId8"/>
    <p:sldId id="307" r:id="rId9"/>
    <p:sldId id="288" r:id="rId10"/>
    <p:sldId id="315" r:id="rId11"/>
    <p:sldId id="289" r:id="rId12"/>
    <p:sldId id="290" r:id="rId13"/>
    <p:sldId id="291" r:id="rId14"/>
    <p:sldId id="292" r:id="rId15"/>
    <p:sldId id="293" r:id="rId16"/>
    <p:sldId id="316" r:id="rId17"/>
    <p:sldId id="317" r:id="rId18"/>
    <p:sldId id="319" r:id="rId19"/>
    <p:sldId id="318" r:id="rId20"/>
    <p:sldId id="320" r:id="rId21"/>
    <p:sldId id="296" r:id="rId22"/>
    <p:sldId id="297" r:id="rId23"/>
    <p:sldId id="322" r:id="rId24"/>
    <p:sldId id="323" r:id="rId25"/>
    <p:sldId id="299" r:id="rId26"/>
    <p:sldId id="300" r:id="rId27"/>
    <p:sldId id="302" r:id="rId28"/>
    <p:sldId id="303" r:id="rId29"/>
    <p:sldId id="321" r:id="rId30"/>
    <p:sldId id="30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5075C-4542-4EA8-A4AE-CBE4AD3A1F79}">
          <p14:sldIdLst>
            <p14:sldId id="257"/>
            <p14:sldId id="258"/>
            <p14:sldId id="267"/>
            <p14:sldId id="287"/>
            <p14:sldId id="310"/>
            <p14:sldId id="314"/>
            <p14:sldId id="305"/>
            <p14:sldId id="307"/>
          </p14:sldIdLst>
        </p14:section>
        <p14:section name="Untitled Section" id="{A2FD51D2-2A6F-4C7F-9CDE-14A7D5967BB7}">
          <p14:sldIdLst>
            <p14:sldId id="288"/>
            <p14:sldId id="315"/>
            <p14:sldId id="289"/>
            <p14:sldId id="290"/>
            <p14:sldId id="291"/>
            <p14:sldId id="292"/>
            <p14:sldId id="293"/>
            <p14:sldId id="316"/>
            <p14:sldId id="317"/>
            <p14:sldId id="319"/>
            <p14:sldId id="318"/>
            <p14:sldId id="320"/>
            <p14:sldId id="296"/>
            <p14:sldId id="297"/>
            <p14:sldId id="322"/>
            <p14:sldId id="323"/>
            <p14:sldId id="299"/>
            <p14:sldId id="300"/>
            <p14:sldId id="302"/>
            <p14:sldId id="303"/>
            <p14:sldId id="321"/>
            <p14:sldId id="30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nh" initials="H" lastIdx="2" clrIdx="0">
    <p:extLst>
      <p:ext uri="{19B8F6BF-5375-455C-9EA6-DF929625EA0E}">
        <p15:presenceInfo xmlns:p15="http://schemas.microsoft.com/office/powerpoint/2012/main" userId="6079c205853d97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3AD8AD-4FDF-4CD5-953C-F3A0A14E9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4067B-B9B1-40D0-9F1D-BCBDD8B308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48AA4-3F84-4987-BAA8-51D0AAF94BE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7F71F-EB31-4C71-A9D5-74FA8F54F7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2C738-FF9B-4FDC-9B72-8FB85955F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DD6D9-EE8B-4652-A4F3-2B62A7791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0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B6B1-3D22-4594-83C7-3AA21BF9583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9D82-2617-47AD-8ADD-D5558117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0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https://viblo.asia/p/c-can-ban-kieu-du-lieu-khai-bao-bien-hang-so-toan-tu-XL6lAVJB5ek</a:t>
            </a:r>
          </a:p>
          <a:p>
            <a:r>
              <a:rPr lang="en-US"/>
              <a:t>https://tuhocict.com/kieu-du-lieu-c-sharp/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4" descr="Logo moi">
            <a:extLst>
              <a:ext uri="{FF2B5EF4-FFF2-40B4-BE49-F238E27FC236}">
                <a16:creationId xmlns:a16="http://schemas.microsoft.com/office/drawing/2014/main" id="{BA4D6AD0-AC32-4B25-8B7E-337F7A8D2CF5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EC07AB-BBF8-4FF6-B966-30B64057D8FD}"/>
              </a:ext>
            </a:extLst>
          </p:cNvPr>
          <p:cNvSpPr txBox="1"/>
          <p:nvPr userDrawn="1"/>
        </p:nvSpPr>
        <p:spPr>
          <a:xfrm>
            <a:off x="5804894" y="6345923"/>
            <a:ext cx="58221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3535A-C575-4D05-BC73-0C5C839435C5}"/>
              </a:ext>
            </a:extLst>
          </p:cNvPr>
          <p:cNvSpPr txBox="1"/>
          <p:nvPr userDrawn="1"/>
        </p:nvSpPr>
        <p:spPr>
          <a:xfrm>
            <a:off x="3777416" y="9307"/>
            <a:ext cx="4637167" cy="866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Trường ĐH Khoa Học Tự Nhiên Tp. Hồ Chí Minh</a:t>
            </a:r>
          </a:p>
          <a:p>
            <a:pPr algn="ctr">
              <a:lnSpc>
                <a:spcPct val="150000"/>
              </a:lnSpc>
            </a:pPr>
            <a:r>
              <a:rPr lang="en-US" sz="20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TRUNG TÂM TIN HỌC</a:t>
            </a:r>
          </a:p>
        </p:txBody>
      </p:sp>
      <p:sp>
        <p:nvSpPr>
          <p:cNvPr id="13" name="Line 55">
            <a:extLst>
              <a:ext uri="{FF2B5EF4-FFF2-40B4-BE49-F238E27FC236}">
                <a16:creationId xmlns:a16="http://schemas.microsoft.com/office/drawing/2014/main" id="{6A1A8846-A17A-46FF-B1D1-B2B9AE73768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241540" y="2869190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6">
            <a:extLst>
              <a:ext uri="{FF2B5EF4-FFF2-40B4-BE49-F238E27FC236}">
                <a16:creationId xmlns:a16="http://schemas.microsoft.com/office/drawing/2014/main" id="{F872BF40-BC72-474F-AEEE-157302559B2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31152" y="4020127"/>
            <a:ext cx="6910388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8882C6AE-8448-4648-B5E1-9079CBEAB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8" y="6320180"/>
            <a:ext cx="25447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50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7AE8-EFC8-41FA-8ED0-3E6BB32F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30" y="247680"/>
            <a:ext cx="9522203" cy="515718"/>
          </a:xfrm>
          <a:prstGeom prst="rect">
            <a:avLst/>
          </a:prstGeom>
        </p:spPr>
        <p:txBody>
          <a:bodyPr/>
          <a:lstStyle>
            <a:lvl1pPr>
              <a:defRPr lang="en-US" sz="2800" b="1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54" descr="Logo moi">
            <a:extLst>
              <a:ext uri="{FF2B5EF4-FFF2-40B4-BE49-F238E27FC236}">
                <a16:creationId xmlns:a16="http://schemas.microsoft.com/office/drawing/2014/main" id="{9FCF7030-EF09-42EA-BDFE-0DD1140C65D4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FA5D1-D1F1-48B2-A719-AE304179D4B5}"/>
              </a:ext>
            </a:extLst>
          </p:cNvPr>
          <p:cNvSpPr txBox="1"/>
          <p:nvPr userDrawn="1"/>
        </p:nvSpPr>
        <p:spPr>
          <a:xfrm>
            <a:off x="4766982" y="6345923"/>
            <a:ext cx="2658035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Lập trình viên .NET – Module 1</a:t>
            </a:r>
          </a:p>
        </p:txBody>
      </p:sp>
      <p:pic>
        <p:nvPicPr>
          <p:cNvPr id="8" name="Picture 75" descr="Logo T3H">
            <a:extLst>
              <a:ext uri="{FF2B5EF4-FFF2-40B4-BE49-F238E27FC236}">
                <a16:creationId xmlns:a16="http://schemas.microsoft.com/office/drawing/2014/main" id="{91BDCD7B-680E-4B04-BC5B-AB22B3D3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3" y="6324149"/>
            <a:ext cx="4206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1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D6CFEDE-A1E5-4DB8-8261-5B44411DB923}"/>
              </a:ext>
            </a:extLst>
          </p:cNvPr>
          <p:cNvSpPr txBox="1"/>
          <p:nvPr userDrawn="1"/>
        </p:nvSpPr>
        <p:spPr>
          <a:xfrm>
            <a:off x="11617355" y="6345923"/>
            <a:ext cx="402674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fld id="{466C94E2-A68D-45FE-83D7-35AC1173755E}" type="slidenum">
              <a:rPr lang="en-US" sz="1400" b="0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400" b="1" kern="1200">
              <a:solidFill>
                <a:srgbClr val="33339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CB13A511-BDF1-4920-B2F7-8F48737ABC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556" y="86191"/>
            <a:ext cx="968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40">
            <a:extLst>
              <a:ext uri="{FF2B5EF4-FFF2-40B4-BE49-F238E27FC236}">
                <a16:creationId xmlns:a16="http://schemas.microsoft.com/office/drawing/2014/main" id="{D20FBBBE-0416-4B93-B32D-EED832966B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84183" y="926678"/>
            <a:ext cx="9420837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B9E97-9583-4572-A799-5881ACE504F1}"/>
              </a:ext>
            </a:extLst>
          </p:cNvPr>
          <p:cNvSpPr txBox="1"/>
          <p:nvPr/>
        </p:nvSpPr>
        <p:spPr>
          <a:xfrm>
            <a:off x="1159934" y="3044279"/>
            <a:ext cx="8974666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400" b="1">
                <a:solidFill>
                  <a:srgbClr val="FF66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Bài 2: Biến &amp; Hằng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900E4-AE18-451A-993A-E4E7D2861650}"/>
              </a:ext>
            </a:extLst>
          </p:cNvPr>
          <p:cNvSpPr txBox="1"/>
          <p:nvPr/>
        </p:nvSpPr>
        <p:spPr>
          <a:xfrm>
            <a:off x="1322337" y="4180573"/>
            <a:ext cx="894772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Huỳnh Mậu Quý – Phòng Dự Án</a:t>
            </a:r>
          </a:p>
        </p:txBody>
      </p:sp>
    </p:spTree>
    <p:extLst>
      <p:ext uri="{BB962C8B-B14F-4D97-AF65-F5344CB8AC3E}">
        <p14:creationId xmlns:p14="http://schemas.microsoft.com/office/powerpoint/2010/main" val="2710272936"/>
      </p:ext>
    </p:extLst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Giới thiệu về Biến và Hằng trong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465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về biến và hằng?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tuoi = 10;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diemTrungBinh = 8.5;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loiChao = “Xin chao”;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hoTen = “Quy”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 kiemTra = false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exit = ‘q’;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0812016"/>
      </p:ext>
    </p:extLst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8650125" cy="4752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Biến (variable) &amp; </a:t>
            </a:r>
            <a:r>
              <a:rPr lang="en-US" sz="24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 (constant)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quy ước đặt tên cho biến và hằng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và cách ép kiểu dữ liệu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cấu trúc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liệt kê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thư viện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54544"/>
      </p:ext>
    </p:extLst>
  </p:cSld>
  <p:clrMapOvr>
    <a:masterClrMapping/>
  </p:clrMapOvr>
  <p:transition spd="med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Một số quy ước đặt tên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30250" cy="409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ước cách đặt tên cho biến, hằng, …?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các từ có nghĩa, tên của biến, hằng, hàm hoặc lớp nên cho phép người đọc dễ hiểu về chức năng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bắt đầu bằng số hoặc các ký tự đặc biệt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các từ viết tắt chỉ khi chúng thật sự phổ biến và dễ hiểu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quy tắc camelCase hoặc snake_case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quy tắc thống nhất</a:t>
            </a:r>
          </a:p>
        </p:txBody>
      </p:sp>
    </p:spTree>
    <p:extLst>
      <p:ext uri="{BB962C8B-B14F-4D97-AF65-F5344CB8AC3E}">
        <p14:creationId xmlns:p14="http://schemas.microsoft.com/office/powerpoint/2010/main" val="791835212"/>
      </p:ext>
    </p:extLst>
  </p:cSld>
  <p:clrMapOvr>
    <a:masterClrMapping/>
  </p:clrMapOvr>
  <p:transition spd="med"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Một số quy ước đặt tên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về cách đặt tên hằng, biến, hàm,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EA6BD-C9D3-4CD2-9203-3DF2566FC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298" y="2179848"/>
            <a:ext cx="3613404" cy="40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10752"/>
      </p:ext>
    </p:extLst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7500771" cy="4752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Biến (variable) &amp; </a:t>
            </a:r>
            <a:r>
              <a:rPr lang="en-US" sz="24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 (constant)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quy ước đặt tên cho biến và hằng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và cách ép kiểu dữ liệu</a:t>
            </a:r>
            <a:endParaRPr lang="en-US" sz="28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cấu trúc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liệt kê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thư viện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62828"/>
      </p:ext>
    </p:extLst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Toán tử và cách ép kiểu dữ liệu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số học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A = 20 và B = 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75C826-523A-408B-BF49-F548BA495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0386"/>
              </p:ext>
            </p:extLst>
          </p:nvPr>
        </p:nvGraphicFramePr>
        <p:xfrm>
          <a:off x="1425429" y="2742819"/>
          <a:ext cx="9411903" cy="273249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6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4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Toán</a:t>
                      </a:r>
                      <a:r>
                        <a:rPr lang="en-US" sz="1700" baseline="0">
                          <a:effectLst/>
                        </a:rPr>
                        <a:t> tử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Giải</a:t>
                      </a:r>
                      <a:r>
                        <a:rPr lang="en-US" sz="1700" baseline="0">
                          <a:effectLst/>
                        </a:rPr>
                        <a:t> thích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Ví</a:t>
                      </a:r>
                      <a:r>
                        <a:rPr lang="en-US" sz="1700" baseline="0">
                          <a:effectLst/>
                        </a:rPr>
                        <a:t> dụ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+</a:t>
                      </a: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Cộng</a:t>
                      </a:r>
                      <a:r>
                        <a:rPr lang="en-US" sz="1700" baseline="0">
                          <a:effectLst/>
                        </a:rPr>
                        <a:t> hai số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A + B = 26</a:t>
                      </a: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-</a:t>
                      </a: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Trừ</a:t>
                      </a:r>
                      <a:r>
                        <a:rPr lang="en-US" sz="1700" baseline="0">
                          <a:effectLst/>
                        </a:rPr>
                        <a:t> hai số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A - B = 14</a:t>
                      </a: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*</a:t>
                      </a: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Nhân</a:t>
                      </a:r>
                      <a:r>
                        <a:rPr lang="en-US" sz="1700" baseline="0">
                          <a:effectLst/>
                        </a:rPr>
                        <a:t> hai số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A * B = 120</a:t>
                      </a: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/</a:t>
                      </a: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Chia</a:t>
                      </a:r>
                      <a:r>
                        <a:rPr lang="en-US" sz="1700" baseline="0">
                          <a:effectLst/>
                        </a:rPr>
                        <a:t> hai số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</a:rPr>
                        <a:t>A / B = 3 chia</a:t>
                      </a:r>
                      <a:r>
                        <a:rPr lang="en-US" sz="1700" baseline="0">
                          <a:effectLst/>
                        </a:rPr>
                        <a:t> lấy nguyên</a:t>
                      </a:r>
                      <a:endParaRPr lang="en-US" sz="1700">
                        <a:effectLst/>
                      </a:endParaRPr>
                    </a:p>
                    <a:p>
                      <a:pPr algn="ctr" fontAlgn="t"/>
                      <a:r>
                        <a:rPr lang="en-US" sz="1700">
                          <a:effectLst/>
                        </a:rPr>
                        <a:t>A / B = 3.333333 chia</a:t>
                      </a:r>
                      <a:r>
                        <a:rPr lang="en-US" sz="1700" baseline="0">
                          <a:effectLst/>
                        </a:rPr>
                        <a:t> lấy lẻ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%</a:t>
                      </a: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Chia lấy</a:t>
                      </a:r>
                      <a:r>
                        <a:rPr lang="en-US" sz="1700" baseline="0">
                          <a:effectLst/>
                        </a:rPr>
                        <a:t> phần </a:t>
                      </a:r>
                      <a:r>
                        <a:rPr lang="en-US" sz="1700">
                          <a:effectLst/>
                        </a:rPr>
                        <a:t>dư</a:t>
                      </a: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A % B = 2</a:t>
                      </a:r>
                    </a:p>
                  </a:txBody>
                  <a:tcPr marL="70447" marR="70447" marT="70440" marB="7044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346577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Toán tử và cách ép kiểu dữ liệu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</a:t>
            </a:r>
            <a:r>
              <a:rPr lang="vi-VN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A = 20 và B = 6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D60A06-B4AF-48AA-BB5B-317449EA8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40684"/>
              </p:ext>
            </p:extLst>
          </p:nvPr>
        </p:nvGraphicFramePr>
        <p:xfrm>
          <a:off x="2190000" y="2832656"/>
          <a:ext cx="7993062" cy="291982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4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Toán</a:t>
                      </a:r>
                      <a:r>
                        <a:rPr lang="en-US" sz="1700" baseline="0">
                          <a:effectLst/>
                        </a:rPr>
                        <a:t> tử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Giải</a:t>
                      </a:r>
                      <a:r>
                        <a:rPr lang="en-US" sz="1700" baseline="0">
                          <a:effectLst/>
                        </a:rPr>
                        <a:t> thích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Ví</a:t>
                      </a:r>
                      <a:r>
                        <a:rPr lang="en-US" sz="1700" baseline="0">
                          <a:effectLst/>
                        </a:rPr>
                        <a:t> dụ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==</a:t>
                      </a: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So sánh</a:t>
                      </a:r>
                      <a:r>
                        <a:rPr lang="en-US" sz="1700" baseline="0">
                          <a:effectLst/>
                        </a:rPr>
                        <a:t> bằng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(A == B) </a:t>
                      </a:r>
                      <a:r>
                        <a:rPr lang="en-US" sz="170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700">
                          <a:effectLst/>
                        </a:rPr>
                        <a:t>false</a:t>
                      </a: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!=</a:t>
                      </a: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</a:rPr>
                        <a:t>So sánh</a:t>
                      </a:r>
                      <a:r>
                        <a:rPr lang="en-US" sz="1700" baseline="0">
                          <a:effectLst/>
                        </a:rPr>
                        <a:t> khác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(A != B) </a:t>
                      </a:r>
                      <a:r>
                        <a:rPr lang="en-US" sz="170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700">
                          <a:effectLst/>
                        </a:rPr>
                        <a:t>true</a:t>
                      </a: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&gt;</a:t>
                      </a: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So sánh</a:t>
                      </a:r>
                      <a:r>
                        <a:rPr lang="en-US" sz="1700" baseline="0">
                          <a:effectLst/>
                        </a:rPr>
                        <a:t> lớn hơn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(A &gt; B) </a:t>
                      </a:r>
                      <a:r>
                        <a:rPr lang="en-US" sz="1700">
                          <a:effectLst/>
                          <a:sym typeface="Wingdings" panose="05000000000000000000" pitchFamily="2" charset="2"/>
                        </a:rPr>
                        <a:t> true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&lt;</a:t>
                      </a: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So sánh</a:t>
                      </a:r>
                      <a:r>
                        <a:rPr lang="en-US" sz="1700" baseline="0">
                          <a:effectLst/>
                        </a:rPr>
                        <a:t> nhỏ hơn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(A &lt; B) </a:t>
                      </a:r>
                      <a:r>
                        <a:rPr lang="en-US" sz="170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700">
                          <a:effectLst/>
                        </a:rPr>
                        <a:t>false</a:t>
                      </a: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9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&gt;=</a:t>
                      </a: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So sánh</a:t>
                      </a:r>
                      <a:r>
                        <a:rPr lang="en-US" sz="1700" baseline="0">
                          <a:effectLst/>
                        </a:rPr>
                        <a:t> lớn hơn hoặc bằng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(A &gt;= B) </a:t>
                      </a:r>
                      <a:r>
                        <a:rPr lang="en-US" sz="1700">
                          <a:effectLst/>
                          <a:sym typeface="Wingdings" panose="05000000000000000000" pitchFamily="2" charset="2"/>
                        </a:rPr>
                        <a:t> true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&lt;=</a:t>
                      </a: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So sánh</a:t>
                      </a:r>
                      <a:r>
                        <a:rPr lang="en-US" sz="1700" baseline="0">
                          <a:effectLst/>
                        </a:rPr>
                        <a:t> nhỏ hơn hoặc bằng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(A &lt;= B) </a:t>
                      </a:r>
                      <a:r>
                        <a:rPr lang="en-US" sz="170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700">
                          <a:effectLst/>
                        </a:rPr>
                        <a:t>false</a:t>
                      </a:r>
                    </a:p>
                  </a:txBody>
                  <a:tcPr marL="70447" marR="70447" marT="70446" marB="704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813901"/>
      </p:ext>
    </p:extLst>
  </p:cSld>
  <p:clrMapOvr>
    <a:masterClrMapping/>
  </p:clrMapOvr>
  <p:transition spd="med">
    <p:pull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Toán tử và cách ép kiểu dữ liệu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</a:t>
            </a:r>
            <a:r>
              <a:rPr lang="vi-VN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 lý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A = </a:t>
            </a:r>
            <a:r>
              <a:rPr lang="vi-VN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B = </a:t>
            </a:r>
            <a:r>
              <a:rPr lang="vi-VN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662BBA-6E8A-420B-8606-89F8A9804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96621"/>
              </p:ext>
            </p:extLst>
          </p:nvPr>
        </p:nvGraphicFramePr>
        <p:xfrm>
          <a:off x="2190000" y="3270967"/>
          <a:ext cx="7993062" cy="1600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Toán</a:t>
                      </a:r>
                      <a:r>
                        <a:rPr lang="en-US" sz="1700" baseline="0">
                          <a:effectLst/>
                        </a:rPr>
                        <a:t> tử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Giải</a:t>
                      </a:r>
                      <a:r>
                        <a:rPr lang="en-US" sz="1700" baseline="0">
                          <a:effectLst/>
                        </a:rPr>
                        <a:t> thích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Ví</a:t>
                      </a:r>
                      <a:r>
                        <a:rPr lang="en-US" sz="1700" baseline="0">
                          <a:effectLst/>
                        </a:rPr>
                        <a:t> dụ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&amp;&amp;</a:t>
                      </a: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AND</a:t>
                      </a: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(A &amp;&amp; B) </a:t>
                      </a:r>
                      <a:r>
                        <a:rPr lang="en-US" sz="170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700">
                          <a:effectLst/>
                        </a:rPr>
                        <a:t>false</a:t>
                      </a: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||</a:t>
                      </a: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</a:rPr>
                        <a:t>OR</a:t>
                      </a: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(A || B) </a:t>
                      </a:r>
                      <a:r>
                        <a:rPr lang="en-US" sz="170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700">
                          <a:effectLst/>
                        </a:rPr>
                        <a:t>true</a:t>
                      </a: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!</a:t>
                      </a: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NOT</a:t>
                      </a: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(!B) </a:t>
                      </a:r>
                      <a:r>
                        <a:rPr lang="en-US" sz="1700">
                          <a:effectLst/>
                          <a:sym typeface="Wingdings" panose="05000000000000000000" pitchFamily="2" charset="2"/>
                        </a:rPr>
                        <a:t> true</a:t>
                      </a:r>
                      <a:endParaRPr lang="en-US" sz="1700">
                        <a:effectLst/>
                      </a:endParaRPr>
                    </a:p>
                  </a:txBody>
                  <a:tcPr marL="70447" marR="70447" marT="70459" marB="704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156470"/>
      </p:ext>
    </p:extLst>
  </p:cSld>
  <p:clrMapOvr>
    <a:masterClrMapping/>
  </p:clrMapOvr>
  <p:transition spd="med">
    <p:pull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Toán tử và cách ép kiểu dữ liệu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</a:t>
            </a:r>
            <a:r>
              <a:rPr lang="vi-VN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 và postfix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A = </a:t>
            </a:r>
            <a:r>
              <a:rPr lang="vi-VN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638F1-7DCB-4105-A8D6-B9CE4AF0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72" y="2940229"/>
            <a:ext cx="4726333" cy="246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EBFC1-F202-4CFB-BD28-382690A9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858" y="2940230"/>
            <a:ext cx="4562475" cy="246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787703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Toán tử và cách ép kiểu dữ liệu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</a:t>
            </a:r>
            <a:r>
              <a:rPr lang="vi-VN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vi-VN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&amp;, |, ^, ~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FAD42-3EF5-492A-B265-5A914CC2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83607"/>
              </p:ext>
            </p:extLst>
          </p:nvPr>
        </p:nvGraphicFramePr>
        <p:xfrm>
          <a:off x="3219450" y="2805430"/>
          <a:ext cx="5753100" cy="2133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 &amp;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 |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 ^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502050"/>
      </p:ext>
    </p:extLst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8531503" cy="4752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Biến (variable) &amp; </a:t>
            </a: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 (constant)</a:t>
            </a:r>
            <a:endParaRPr lang="en-US" sz="28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quy ước đặt tên cho biến và hằng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và cách ép kiểu dữ liệu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cấu trúc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liệt kê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thư viện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59429"/>
      </p:ext>
    </p:extLst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Toán tử và cách ép kiểu dữ liệu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Nhập vào 2 số nguyên a, b từ bàn phím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tổng, hiệu, tích, thương và hiển thị ra màn hình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69440-4C45-4C75-9283-053E229F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35" y="2837173"/>
            <a:ext cx="6934200" cy="3257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BB3A9E-7D4B-40CE-BC8A-FAAE8DC70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114" y="4660684"/>
            <a:ext cx="45529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90156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7199407" cy="4752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Biến (variable) &amp; 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 (constant)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quy ước đặt tên cho biến và hằng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và cách ép kiểu dữ liệu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cấu trúc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liệt kê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thư viện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91254"/>
      </p:ext>
    </p:extLst>
  </p:cSld>
  <p:clrMapOvr>
    <a:masterClrMapping/>
  </p:clrMapOvr>
  <p:transition spd="med">
    <p:pull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4. Kiểu cấu trúc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cấu trúc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phép nhóm các thông tin có liên quan lại thành một kiểu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 là kiểu dữ liệu do người dung định nghĩa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C73C0-8437-4494-9D83-21D65E5C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30" y="3429000"/>
            <a:ext cx="3733800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8C591-43C6-49C9-9AF2-6FCE7968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177" y="3695372"/>
            <a:ext cx="46863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0662"/>
      </p:ext>
    </p:extLst>
  </p:cSld>
  <p:clrMapOvr>
    <a:masterClrMapping/>
  </p:clrMapOvr>
  <p:transition spd="med">
    <p:pull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4. Kiểu cấu trúc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cấu trúc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phép nhóm các thông tin có liên quan lại thành một kiểu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 là kiểu dữ liệu do người dung định nghĩa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30998-0AEA-42F4-9ABF-1CE4C850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670" y="3294928"/>
            <a:ext cx="5566659" cy="29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5009"/>
      </p:ext>
    </p:extLst>
  </p:cSld>
  <p:clrMapOvr>
    <a:masterClrMapping/>
  </p:clrMapOvr>
  <p:transition spd="med">
    <p:pull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4. Kiểu cấu trúc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cấu trúc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phép nhóm các thông tin có liên quan lại thành một kiểu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 là kiểu dữ liệu do người dung định nghĩa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39B36-8F55-4AD5-8B0B-A572FC7B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31" y="3858780"/>
            <a:ext cx="86487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1922"/>
      </p:ext>
    </p:extLst>
  </p:cSld>
  <p:clrMapOvr>
    <a:masterClrMapping/>
  </p:clrMapOvr>
  <p:transition spd="med">
    <p:pull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7199407" cy="4752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Biến (variable) &amp; 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 (constant)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quy ước đặt tên cho biến và hằng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và cách ép kiểu dữ liệu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cấu trúc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liệt kê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thư viện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53949"/>
      </p:ext>
    </p:extLst>
  </p:cSld>
  <p:clrMapOvr>
    <a:masterClrMapping/>
  </p:clrMapOvr>
  <p:transition spd="med">
    <p:pull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5. Kiểu liệt kê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dữ liệu dạng liệt kê là gì</a:t>
            </a: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danh sách chứa các hằng số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hằng số không được trùng tên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99084-A713-4012-BA8D-44A80C52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30" y="3429000"/>
            <a:ext cx="476250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7AFF5-F68E-4B43-AC9F-5E2C63D5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30" y="4128952"/>
            <a:ext cx="7048500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891C7-348B-4A15-A8DC-D6FD5B35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494" y="3386137"/>
            <a:ext cx="4695825" cy="1209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65919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7199407" cy="4752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Biến (variable) &amp; 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 (constant)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quy ước đặt tên cho biến và hằng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tử và cách ép kiểu dữ liệu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cấu trúc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liệt kê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thư viện</a:t>
            </a:r>
            <a:endParaRPr lang="en-US" sz="28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45028"/>
      </p:ext>
    </p:extLst>
  </p:cSld>
  <p:clrMapOvr>
    <a:masterClrMapping/>
  </p:clrMapOvr>
  <p:transition spd="med">
    <p:pull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6. Sử dụng thư viện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 viện toán học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125875-BB38-4AA8-B03D-A724090B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3923"/>
              </p:ext>
            </p:extLst>
          </p:nvPr>
        </p:nvGraphicFramePr>
        <p:xfrm>
          <a:off x="1425430" y="2315441"/>
          <a:ext cx="95222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1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Ví</a:t>
                      </a:r>
                      <a:r>
                        <a:rPr lang="en-US" baseline="0"/>
                        <a:t> dụ</a:t>
                      </a:r>
                      <a:endParaRPr lang="en-US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Giải</a:t>
                      </a:r>
                      <a:r>
                        <a:rPr lang="en-US" baseline="0"/>
                        <a:t> thích</a:t>
                      </a:r>
                      <a:endParaRPr lang="en-US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Kết</a:t>
                      </a:r>
                      <a:r>
                        <a:rPr lang="en-US" baseline="0"/>
                        <a:t> quả</a:t>
                      </a:r>
                      <a:endParaRPr lang="en-US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Math.Abs(-5.2)</a:t>
                      </a: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/>
                        <a:t>Lấy giá</a:t>
                      </a:r>
                      <a:r>
                        <a:rPr lang="en-US" baseline="0"/>
                        <a:t> trị tuyệt đối</a:t>
                      </a:r>
                      <a:endParaRPr lang="en-US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5.2</a:t>
                      </a:r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Math.Ceiling(4.8)</a:t>
                      </a: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/>
                        <a:t>Làm</a:t>
                      </a:r>
                      <a:r>
                        <a:rPr lang="en-US" baseline="0"/>
                        <a:t> tròn đến số nguyên nhỏ nhất của cận trên</a:t>
                      </a:r>
                      <a:endParaRPr lang="en-US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Math.Floor(4.8)</a:t>
                      </a: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/>
                        <a:t>Làm</a:t>
                      </a:r>
                      <a:r>
                        <a:rPr lang="en-US" baseline="0"/>
                        <a:t> tròn đến số nguyên lớn nhất của cận dưới</a:t>
                      </a:r>
                      <a:endParaRPr lang="en-US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Math.Pow(3,2)</a:t>
                      </a: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/>
                        <a:t>Nâng</a:t>
                      </a:r>
                      <a:r>
                        <a:rPr lang="en-US" baseline="0"/>
                        <a:t> một số double lên lũy thừa</a:t>
                      </a:r>
                      <a:endParaRPr lang="en-US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Math.Round(4.6)</a:t>
                      </a: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/>
                        <a:t>Làm</a:t>
                      </a:r>
                      <a:r>
                        <a:rPr lang="en-US" baseline="0"/>
                        <a:t> tròn phần nguyên</a:t>
                      </a:r>
                      <a:endParaRPr lang="en-US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Math.Round(4.675,1)</a:t>
                      </a: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/>
                        <a:t>Làm</a:t>
                      </a:r>
                      <a:r>
                        <a:rPr lang="en-US" baseline="0"/>
                        <a:t> tròn phần lẻ</a:t>
                      </a:r>
                      <a:endParaRPr lang="en-US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4.7</a:t>
                      </a:r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Math.Sqrt(9)</a:t>
                      </a: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/>
                        <a:t>Lấy</a:t>
                      </a:r>
                      <a:r>
                        <a:rPr lang="en-US" baseline="0"/>
                        <a:t> căn bậc hai</a:t>
                      </a:r>
                      <a:endParaRPr lang="en-US"/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875354"/>
      </p:ext>
    </p:extLst>
  </p:cSld>
  <p:clrMapOvr>
    <a:masterClrMapping/>
  </p:clrMapOvr>
  <p:transition spd="med">
    <p:pull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6. Sử dụng thư viện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 viện xử lý chuỗi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chuoi = “Hello, my name is Quy ”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B743A3-4DFC-43A6-B2EC-C99D0D747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09680"/>
              </p:ext>
            </p:extLst>
          </p:nvPr>
        </p:nvGraphicFramePr>
        <p:xfrm>
          <a:off x="1425429" y="2713038"/>
          <a:ext cx="941190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6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Ví</a:t>
                      </a:r>
                      <a:r>
                        <a:rPr lang="en-US" baseline="0"/>
                        <a:t> dụ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Giải</a:t>
                      </a:r>
                      <a:r>
                        <a:rPr lang="en-US" baseline="0"/>
                        <a:t> thích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Kết</a:t>
                      </a:r>
                      <a:r>
                        <a:rPr lang="en-US" baseline="0"/>
                        <a:t> quả</a:t>
                      </a:r>
                      <a:endParaRPr lang="en-US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7">
                <a:tc>
                  <a:txBody>
                    <a:bodyPr/>
                    <a:lstStyle/>
                    <a:p>
                      <a:r>
                        <a:rPr lang="en-US"/>
                        <a:t>Chuoi.ToUpper()</a:t>
                      </a: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Đổi</a:t>
                      </a:r>
                      <a:r>
                        <a:rPr lang="en-US" baseline="0"/>
                        <a:t> sang chữ hoa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HELLO, MY NAME IS QUY.</a:t>
                      </a: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7">
                <a:tc>
                  <a:txBody>
                    <a:bodyPr/>
                    <a:lstStyle/>
                    <a:p>
                      <a:r>
                        <a:rPr lang="en-US"/>
                        <a:t>Chuoi.ToLower()</a:t>
                      </a: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Đổi</a:t>
                      </a:r>
                      <a:r>
                        <a:rPr lang="en-US" baseline="0"/>
                        <a:t> sang chữ thường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hello, my name is quy.</a:t>
                      </a: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7">
                <a:tc>
                  <a:txBody>
                    <a:bodyPr/>
                    <a:lstStyle/>
                    <a:p>
                      <a:r>
                        <a:rPr lang="en-US"/>
                        <a:t>Chuoi.Length</a:t>
                      </a: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Lấy chiều</a:t>
                      </a:r>
                      <a:r>
                        <a:rPr lang="en-US" baseline="0"/>
                        <a:t> dài chuỗi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26</a:t>
                      </a: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7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Chuoi.Contains("is")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Xét</a:t>
                      </a:r>
                      <a:r>
                        <a:rPr lang="en-US" baseline="0"/>
                        <a:t> chuỗi con có chứa trong chuỗi cha (có phân biệt hoa/thường)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7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Chuoi.IndexOf("llo")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Tìm</a:t>
                      </a:r>
                      <a:r>
                        <a:rPr lang="en-US" baseline="0"/>
                        <a:t> vị trí đầu của chuỗi con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7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Chuoi.LastIndexOf(“e")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Tìm</a:t>
                      </a:r>
                      <a:r>
                        <a:rPr lang="en-US" baseline="0"/>
                        <a:t> vị trí cuối của chuỗi con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647">
                <a:tc>
                  <a:txBody>
                    <a:bodyPr/>
                    <a:lstStyle/>
                    <a:p>
                      <a:r>
                        <a:rPr lang="en-US"/>
                        <a:t>Chuoi.Trim()</a:t>
                      </a: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/>
                        <a:t>Xóa</a:t>
                      </a:r>
                      <a:r>
                        <a:rPr lang="en-US" baseline="0"/>
                        <a:t> các ký tự trắng ở đầu và cuối chuỗi</a:t>
                      </a:r>
                      <a:endParaRPr lang="en-US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49494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Giới thiệu về Biến và Hằng trong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298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và Hằng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diện cho một giá trị dữ liệu, có thể đọc và sử dụng trong khi chương trình hoạt động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khác biệt giữa biến và hằng là biến có thể thay đổi được giá trị trong khi chương trình thực thi, hằng thì không thể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D14E3-4EB9-491D-B374-981DFE7F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30" y="4502489"/>
            <a:ext cx="3771900" cy="1085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336C1-756F-4D9F-98A6-B1EE9CC9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783" y="4502489"/>
            <a:ext cx="489585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281202"/>
      </p:ext>
    </p:extLst>
  </p:cSld>
  <p:clrMapOvr>
    <a:masterClrMapping/>
  </p:clrMapOvr>
  <p:transition spd="med">
    <p:pull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6. Sử dụng thư viện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 viện DateTime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377ECD-95ED-48BE-BF0F-FBEEC69CC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53504"/>
              </p:ext>
            </p:extLst>
          </p:nvPr>
        </p:nvGraphicFramePr>
        <p:xfrm>
          <a:off x="1425430" y="2071833"/>
          <a:ext cx="9411902" cy="404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7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Ví</a:t>
                      </a:r>
                      <a:r>
                        <a:rPr lang="en-US" sz="1800" baseline="0"/>
                        <a:t> dụ</a:t>
                      </a:r>
                      <a:endParaRPr lang="en-US" sz="1800"/>
                    </a:p>
                  </a:txBody>
                  <a:tcPr marL="91438" marR="91438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Giải</a:t>
                      </a:r>
                      <a:r>
                        <a:rPr lang="en-US" sz="1800" baseline="0"/>
                        <a:t> thích</a:t>
                      </a:r>
                      <a:endParaRPr lang="en-US" sz="1800"/>
                    </a:p>
                  </a:txBody>
                  <a:tcPr marL="91438" marR="91438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 ngay_sinh = new DateTime(1989, 7, 14);</a:t>
                      </a:r>
                      <a:endParaRPr lang="en-US" sz="1600"/>
                    </a:p>
                  </a:txBody>
                  <a:tcPr marL="91438" marR="91438" marT="45712" marB="457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Khởi tạo theo năm,</a:t>
                      </a:r>
                      <a:r>
                        <a:rPr lang="en-US" sz="1600" baseline="0"/>
                        <a:t> tháng, ngày</a:t>
                      </a:r>
                      <a:endParaRPr lang="en-US" sz="1600"/>
                    </a:p>
                  </a:txBody>
                  <a:tcPr marL="91438" marR="91438" marT="45712" marB="457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03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 ngay_gio_hien_tai = DateTime.Now;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 ngay_hien_tai = DateTime.Today;</a:t>
                      </a:r>
                      <a:endParaRPr lang="en-US" sz="1600"/>
                    </a:p>
                  </a:txBody>
                  <a:tcPr marL="91438" marR="91438" marT="45712" marB="457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Lấy thời</a:t>
                      </a:r>
                      <a:r>
                        <a:rPr lang="en-US" sz="1600" baseline="0"/>
                        <a:t> gian hiện tại</a:t>
                      </a:r>
                      <a:endParaRPr lang="en-US" sz="1600"/>
                    </a:p>
                  </a:txBody>
                  <a:tcPr marL="91438" marR="91438" marT="45712" marB="4571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43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ngay = ngay_hien_tai.Day;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thang = ngay_hien_tai.Month;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nam = ngay_hien_tai.Year;</a:t>
                      </a:r>
                      <a:endParaRPr lang="en-US" sz="1600"/>
                    </a:p>
                  </a:txBody>
                  <a:tcPr marL="91438" marR="91438" marT="45712" marB="457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Lấy ngày,</a:t>
                      </a:r>
                      <a:r>
                        <a:rPr lang="en-US" sz="1600" baseline="0"/>
                        <a:t> tháng, năm</a:t>
                      </a:r>
                      <a:endParaRPr lang="en-US" sz="1600"/>
                    </a:p>
                  </a:txBody>
                  <a:tcPr marL="91438" marR="91438" marT="45712" marB="4571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03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 hom_qua = DateTime.Today.AddDays(-1);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 ngay_mai = DateTime.Today.AddDays(1);</a:t>
                      </a:r>
                      <a:endParaRPr lang="en-US" sz="1600"/>
                    </a:p>
                  </a:txBody>
                  <a:tcPr marL="91438" marR="91438" marT="45712" marB="457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Lấy ngày</a:t>
                      </a:r>
                      <a:r>
                        <a:rPr lang="en-US" sz="1600" baseline="0"/>
                        <a:t> hôm qua và ngày mai</a:t>
                      </a:r>
                      <a:endParaRPr lang="en-US" sz="1600"/>
                    </a:p>
                  </a:txBody>
                  <a:tcPr marL="91438" marR="91438" marT="45712" marB="4571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so_ngay = DateTime.DaysInMonth(2018, 2);</a:t>
                      </a:r>
                      <a:endParaRPr lang="en-US" sz="1600"/>
                    </a:p>
                  </a:txBody>
                  <a:tcPr marL="91438" marR="91438" marT="45712" marB="457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Lấy</a:t>
                      </a:r>
                      <a:r>
                        <a:rPr lang="en-US" sz="1600" baseline="0"/>
                        <a:t> số ngày trong tháng của năm</a:t>
                      </a:r>
                      <a:endParaRPr lang="en-US" sz="1600"/>
                    </a:p>
                  </a:txBody>
                  <a:tcPr marL="91438" marR="91438" marT="45712" marB="4571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03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 ngay_min = DateTime.MinValue;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 ngay_max = DateTime.MaxValue;</a:t>
                      </a:r>
                      <a:endParaRPr lang="en-US" sz="1600"/>
                    </a:p>
                  </a:txBody>
                  <a:tcPr marL="91438" marR="91438" marT="45712" marB="457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Cho biết</a:t>
                      </a:r>
                      <a:r>
                        <a:rPr lang="en-US" sz="1600" baseline="0"/>
                        <a:t> min và max của ngày, từ năm 0001 đến năm 9999</a:t>
                      </a:r>
                      <a:endParaRPr lang="en-US" sz="1600"/>
                    </a:p>
                  </a:txBody>
                  <a:tcPr marL="91438" marR="91438" marT="45712" marB="4571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 la_nam_nhuan = DateTime.IsLeapYear(2018);</a:t>
                      </a:r>
                      <a:endParaRPr lang="en-US" sz="1600"/>
                    </a:p>
                  </a:txBody>
                  <a:tcPr marL="91438" marR="91438" marT="45712" marB="457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Xét</a:t>
                      </a:r>
                      <a:r>
                        <a:rPr lang="en-US" sz="1600" baseline="0"/>
                        <a:t> năm có là năm nhuần</a:t>
                      </a:r>
                      <a:endParaRPr lang="en-US" sz="1600"/>
                    </a:p>
                  </a:txBody>
                  <a:tcPr marL="91438" marR="91438" marT="45712" marB="4571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33473"/>
      </p:ext>
    </p:extLst>
  </p:cSld>
  <p:clrMapOvr>
    <a:masterClrMapping/>
  </p:clrMapOvr>
  <p:transition spd="med">
    <p:pull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7DF16C-5160-4E6E-BF68-CF75B914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Coding</a:t>
            </a:r>
          </a:p>
        </p:txBody>
      </p:sp>
      <p:pic>
        <p:nvPicPr>
          <p:cNvPr id="1030" name="Picture 6" descr="vector illustration of women working in informational technologies sphere / girl programmer and coder - 120178681">
            <a:extLst>
              <a:ext uri="{FF2B5EF4-FFF2-40B4-BE49-F238E27FC236}">
                <a16:creationId xmlns:a16="http://schemas.microsoft.com/office/drawing/2014/main" id="{522E693C-34AC-4B51-A519-3F5EAE91B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33" y="1329266"/>
            <a:ext cx="9414934" cy="47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37623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Giới thiệu về Biến và Hằng trong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về khai báo biến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E0775-B790-48E4-8012-436A60BF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2390775"/>
            <a:ext cx="5162550" cy="2076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CAEB01-D92E-41ED-A8A3-FAC4ED1A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39" y="4119879"/>
            <a:ext cx="453390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27983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Giới thiệu về Biến và Hằng trong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về khai báo hằng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5CE2F-093C-4D68-A1D8-AFCCD6A7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2319337"/>
            <a:ext cx="5210175" cy="2219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6BD52E-EC9B-413A-8737-73136F964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47" y="4165023"/>
            <a:ext cx="4505325" cy="2019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FED214-35A7-48B9-B4F7-26D5F45B5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234" y="4579360"/>
            <a:ext cx="6391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7558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Giới thiệu về Biến và Hằng trong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về khai báo hằng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CFB68-5F0A-4202-8755-B8D3684A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552700"/>
            <a:ext cx="38862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292969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Giới thiệu về Biến và Hằng trong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409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khai báo biến và hằng như thế nào?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khai báo biến: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&lt;Kiểu dữ liệu&gt; tênBiến = giá trị;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đó:</a:t>
            </a: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dữ liệu bao gồm: int, float, string, bool, …</a:t>
            </a: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tênBiến: Là tên gọi của biến</a:t>
            </a: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trị: giá trị được gán cho biến</a:t>
            </a:r>
          </a:p>
        </p:txBody>
      </p:sp>
    </p:spTree>
    <p:extLst>
      <p:ext uri="{BB962C8B-B14F-4D97-AF65-F5344CB8AC3E}">
        <p14:creationId xmlns:p14="http://schemas.microsoft.com/office/powerpoint/2010/main" val="2962060296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Giới thiệu về Biến và Hằng trong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409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khai báo biến và hằng như thế nào?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khai báo hằng: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&lt;Kiểu dữ liệu&gt; tênHằng = giá trị;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đó:</a:t>
            </a: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dữ liệu bao gồm: int, float, string, bool, …</a:t>
            </a: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tênHằng: Là tên gọi của hằng</a:t>
            </a:r>
          </a:p>
          <a:p>
            <a:pPr marL="17145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trị: giá trị được gán cho hằng</a:t>
            </a:r>
          </a:p>
        </p:txBody>
      </p:sp>
    </p:spTree>
    <p:extLst>
      <p:ext uri="{BB962C8B-B14F-4D97-AF65-F5344CB8AC3E}">
        <p14:creationId xmlns:p14="http://schemas.microsoft.com/office/powerpoint/2010/main" val="2552319173"/>
      </p:ext>
    </p:extLst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Giới thiệu về Biến và Hằng trong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510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kiểu dữ liệu bao gồm: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nguyên (Integer):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nguyên dương (unsigned integer)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nguyên âm dương (signed integer)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số thực: float hoặc double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chuỗi (string)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bool: true hoặc false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liệt kê (enumeration)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mảng (Array)</a:t>
            </a:r>
          </a:p>
        </p:txBody>
      </p:sp>
    </p:spTree>
    <p:extLst>
      <p:ext uri="{BB962C8B-B14F-4D97-AF65-F5344CB8AC3E}">
        <p14:creationId xmlns:p14="http://schemas.microsoft.com/office/powerpoint/2010/main" val="839148172"/>
      </p:ext>
    </p:extLst>
  </p:cSld>
  <p:clrMapOvr>
    <a:masterClrMapping/>
  </p:clrMapOvr>
  <p:transition spd="med">
    <p:pull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1694</Words>
  <Application>Microsoft Office PowerPoint</Application>
  <PresentationFormat>Widescreen</PresentationFormat>
  <Paragraphs>287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PowerPoint Presentation</vt:lpstr>
      <vt:lpstr>Nội dung</vt:lpstr>
      <vt:lpstr>1. Giới thiệu về Biến và Hằng trong C#</vt:lpstr>
      <vt:lpstr>1. Giới thiệu về Biến và Hằng trong C#</vt:lpstr>
      <vt:lpstr>1. Giới thiệu về Biến và Hằng trong C#</vt:lpstr>
      <vt:lpstr>1. Giới thiệu về Biến và Hằng trong C#</vt:lpstr>
      <vt:lpstr>1. Giới thiệu về Biến và Hằng trong C#</vt:lpstr>
      <vt:lpstr>1. Giới thiệu về Biến và Hằng trong C#</vt:lpstr>
      <vt:lpstr>1. Giới thiệu về Biến và Hằng trong C#</vt:lpstr>
      <vt:lpstr>1. Giới thiệu về Biến và Hằng trong C#</vt:lpstr>
      <vt:lpstr>Nội dung</vt:lpstr>
      <vt:lpstr>2. Một số quy ước đặt tên</vt:lpstr>
      <vt:lpstr>2. Một số quy ước đặt tên</vt:lpstr>
      <vt:lpstr>Nội dung</vt:lpstr>
      <vt:lpstr>3. Toán tử và cách ép kiểu dữ liệu</vt:lpstr>
      <vt:lpstr>3. Toán tử và cách ép kiểu dữ liệu</vt:lpstr>
      <vt:lpstr>3. Toán tử và cách ép kiểu dữ liệu</vt:lpstr>
      <vt:lpstr>3. Toán tử và cách ép kiểu dữ liệu</vt:lpstr>
      <vt:lpstr>3. Toán tử và cách ép kiểu dữ liệu</vt:lpstr>
      <vt:lpstr>3. Toán tử và cách ép kiểu dữ liệu</vt:lpstr>
      <vt:lpstr>Nội dung</vt:lpstr>
      <vt:lpstr>4. Kiểu cấu trúc</vt:lpstr>
      <vt:lpstr>4. Kiểu cấu trúc</vt:lpstr>
      <vt:lpstr>4. Kiểu cấu trúc</vt:lpstr>
      <vt:lpstr>Nội dung</vt:lpstr>
      <vt:lpstr>5. Kiểu liệt kê</vt:lpstr>
      <vt:lpstr>Nội dung</vt:lpstr>
      <vt:lpstr>6. Sử dụng thư viện</vt:lpstr>
      <vt:lpstr>6. Sử dụng thư viện</vt:lpstr>
      <vt:lpstr>6. Sử dụng thư viện</vt:lpstr>
      <vt:lpstr>Happy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</dc:creator>
  <cp:lastModifiedBy>Huynh</cp:lastModifiedBy>
  <cp:revision>52</cp:revision>
  <dcterms:created xsi:type="dcterms:W3CDTF">2023-02-24T06:20:16Z</dcterms:created>
  <dcterms:modified xsi:type="dcterms:W3CDTF">2023-03-17T15:11:40Z</dcterms:modified>
</cp:coreProperties>
</file>