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7" r:id="rId2"/>
    <p:sldId id="258" r:id="rId3"/>
    <p:sldId id="267" r:id="rId4"/>
    <p:sldId id="287" r:id="rId5"/>
    <p:sldId id="324" r:id="rId6"/>
    <p:sldId id="328" r:id="rId7"/>
    <p:sldId id="346" r:id="rId8"/>
    <p:sldId id="329" r:id="rId9"/>
    <p:sldId id="347" r:id="rId10"/>
    <p:sldId id="330" r:id="rId11"/>
    <p:sldId id="326" r:id="rId12"/>
    <p:sldId id="331" r:id="rId13"/>
    <p:sldId id="290" r:id="rId14"/>
    <p:sldId id="332" r:id="rId15"/>
    <p:sldId id="333" r:id="rId16"/>
    <p:sldId id="334" r:id="rId17"/>
    <p:sldId id="293" r:id="rId18"/>
    <p:sldId id="349" r:id="rId19"/>
    <p:sldId id="336" r:id="rId20"/>
    <p:sldId id="297" r:id="rId21"/>
    <p:sldId id="322" r:id="rId22"/>
    <p:sldId id="337" r:id="rId23"/>
    <p:sldId id="344" r:id="rId24"/>
    <p:sldId id="345" r:id="rId25"/>
    <p:sldId id="338" r:id="rId26"/>
    <p:sldId id="339" r:id="rId27"/>
    <p:sldId id="348" r:id="rId28"/>
    <p:sldId id="340" r:id="rId29"/>
    <p:sldId id="300" r:id="rId30"/>
    <p:sldId id="341"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85075C-4542-4EA8-A4AE-CBE4AD3A1F79}">
          <p14:sldIdLst>
            <p14:sldId id="257"/>
            <p14:sldId id="258"/>
            <p14:sldId id="267"/>
            <p14:sldId id="287"/>
            <p14:sldId id="324"/>
            <p14:sldId id="328"/>
            <p14:sldId id="346"/>
            <p14:sldId id="329"/>
            <p14:sldId id="347"/>
            <p14:sldId id="330"/>
            <p14:sldId id="326"/>
          </p14:sldIdLst>
        </p14:section>
        <p14:section name="Untitled Section" id="{A2FD51D2-2A6F-4C7F-9CDE-14A7D5967BB7}">
          <p14:sldIdLst>
            <p14:sldId id="331"/>
            <p14:sldId id="290"/>
            <p14:sldId id="332"/>
            <p14:sldId id="333"/>
            <p14:sldId id="334"/>
            <p14:sldId id="293"/>
            <p14:sldId id="349"/>
            <p14:sldId id="336"/>
            <p14:sldId id="297"/>
            <p14:sldId id="322"/>
            <p14:sldId id="337"/>
            <p14:sldId id="344"/>
            <p14:sldId id="345"/>
            <p14:sldId id="338"/>
            <p14:sldId id="339"/>
            <p14:sldId id="348"/>
            <p14:sldId id="340"/>
            <p14:sldId id="300"/>
            <p14:sldId id="341"/>
            <p14:sldId id="28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ynh" initials="H" lastIdx="2" clrIdx="0">
    <p:extLst>
      <p:ext uri="{19B8F6BF-5375-455C-9EA6-DF929625EA0E}">
        <p15:presenceInfo xmlns:p15="http://schemas.microsoft.com/office/powerpoint/2012/main" userId="6079c205853d97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223" autoAdjust="0"/>
  </p:normalViewPr>
  <p:slideViewPr>
    <p:cSldViewPr snapToGrid="0">
      <p:cViewPr varScale="1">
        <p:scale>
          <a:sx n="97" d="100"/>
          <a:sy n="97" d="100"/>
        </p:scale>
        <p:origin x="11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3AD8AD-4FDF-4CD5-953C-F3A0A14E93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E64067B-B9B1-40D0-9F1D-BCBDD8B308B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48AA4-3F84-4987-BAA8-51D0AAF94BEA}" type="datetimeFigureOut">
              <a:rPr lang="en-US" smtClean="0"/>
              <a:t>3/25/2023</a:t>
            </a:fld>
            <a:endParaRPr lang="en-US"/>
          </a:p>
        </p:txBody>
      </p:sp>
      <p:sp>
        <p:nvSpPr>
          <p:cNvPr id="4" name="Footer Placeholder 3">
            <a:extLst>
              <a:ext uri="{FF2B5EF4-FFF2-40B4-BE49-F238E27FC236}">
                <a16:creationId xmlns:a16="http://schemas.microsoft.com/office/drawing/2014/main" id="{7137F71F-EB31-4C71-A9D5-74FA8F54F70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0A2C738-FF9B-4FDC-9B72-8FB85955FF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EDD6D9-EE8B-4652-A4F3-2B62A7791013}" type="slidenum">
              <a:rPr lang="en-US" smtClean="0"/>
              <a:t>‹#›</a:t>
            </a:fld>
            <a:endParaRPr lang="en-US"/>
          </a:p>
        </p:txBody>
      </p:sp>
    </p:spTree>
    <p:extLst>
      <p:ext uri="{BB962C8B-B14F-4D97-AF65-F5344CB8AC3E}">
        <p14:creationId xmlns:p14="http://schemas.microsoft.com/office/powerpoint/2010/main" val="20515809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DB6B1-3D22-4594-83C7-3AA21BF95838}" type="datetimeFigureOut">
              <a:rPr lang="en-US" smtClean="0"/>
              <a:t>3/25/2023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49D82-2617-47AD-8ADD-D5558117F2E2}" type="slidenum">
              <a:rPr lang="en-US" smtClean="0"/>
              <a:t>‹#›</a:t>
            </a:fld>
            <a:endParaRPr lang="en-US"/>
          </a:p>
        </p:txBody>
      </p:sp>
    </p:spTree>
    <p:extLst>
      <p:ext uri="{BB962C8B-B14F-4D97-AF65-F5344CB8AC3E}">
        <p14:creationId xmlns:p14="http://schemas.microsoft.com/office/powerpoint/2010/main" val="12831002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17</a:t>
            </a:fld>
            <a:endParaRPr lang="en-US"/>
          </a:p>
        </p:txBody>
      </p:sp>
    </p:spTree>
    <p:extLst>
      <p:ext uri="{BB962C8B-B14F-4D97-AF65-F5344CB8AC3E}">
        <p14:creationId xmlns:p14="http://schemas.microsoft.com/office/powerpoint/2010/main" val="60630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54" descr="Logo moi">
            <a:extLst>
              <a:ext uri="{FF2B5EF4-FFF2-40B4-BE49-F238E27FC236}">
                <a16:creationId xmlns:a16="http://schemas.microsoft.com/office/drawing/2014/main" id="{BA4D6AD0-AC32-4B25-8B7E-337F7A8D2CF5}"/>
              </a:ext>
            </a:extLst>
          </p:cNvPr>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1600" y="42863"/>
            <a:ext cx="1230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7DEC07AB-BBF8-4FF6-B966-30B64057D8FD}"/>
              </a:ext>
            </a:extLst>
          </p:cNvPr>
          <p:cNvSpPr txBox="1"/>
          <p:nvPr userDrawn="1"/>
        </p:nvSpPr>
        <p:spPr>
          <a:xfrm>
            <a:off x="5804894" y="6345923"/>
            <a:ext cx="582211" cy="375552"/>
          </a:xfrm>
          <a:prstGeom prst="rect">
            <a:avLst/>
          </a:prstGeom>
          <a:noFill/>
        </p:spPr>
        <p:txBody>
          <a:bodyPr wrap="none" rtlCol="0">
            <a:spAutoFit/>
          </a:bodyPr>
          <a:lstStyle/>
          <a:p>
            <a:pPr algn="ctr">
              <a:lnSpc>
                <a:spcPct val="150000"/>
              </a:lnSpc>
            </a:pPr>
            <a:r>
              <a:rPr lang="en-US" sz="1400" b="1" kern="1200">
                <a:solidFill>
                  <a:srgbClr val="333399"/>
                </a:solidFill>
                <a:latin typeface="Arial" panose="020B0604020202020204" pitchFamily="34" charset="0"/>
                <a:ea typeface="+mn-ea"/>
                <a:cs typeface="Arial" panose="020B0604020202020204" pitchFamily="34" charset="0"/>
              </a:rPr>
              <a:t>2023</a:t>
            </a:r>
          </a:p>
        </p:txBody>
      </p:sp>
      <p:sp>
        <p:nvSpPr>
          <p:cNvPr id="12" name="TextBox 11">
            <a:extLst>
              <a:ext uri="{FF2B5EF4-FFF2-40B4-BE49-F238E27FC236}">
                <a16:creationId xmlns:a16="http://schemas.microsoft.com/office/drawing/2014/main" id="{D383535A-C575-4D05-BC73-0C5C839435C5}"/>
              </a:ext>
            </a:extLst>
          </p:cNvPr>
          <p:cNvSpPr txBox="1"/>
          <p:nvPr userDrawn="1"/>
        </p:nvSpPr>
        <p:spPr>
          <a:xfrm>
            <a:off x="3777416" y="9307"/>
            <a:ext cx="4637167" cy="866327"/>
          </a:xfrm>
          <a:prstGeom prst="rect">
            <a:avLst/>
          </a:prstGeom>
          <a:noFill/>
        </p:spPr>
        <p:txBody>
          <a:bodyPr wrap="none" rtlCol="0">
            <a:spAutoFit/>
          </a:bodyPr>
          <a:lstStyle/>
          <a:p>
            <a:pPr algn="ctr">
              <a:lnSpc>
                <a:spcPct val="150000"/>
              </a:lnSpc>
            </a:pPr>
            <a:r>
              <a:rPr lang="en-US" sz="1600" b="0" kern="1200">
                <a:solidFill>
                  <a:srgbClr val="333399"/>
                </a:solidFill>
                <a:latin typeface="Arial" panose="020B0604020202020204" pitchFamily="34" charset="0"/>
                <a:ea typeface="+mn-ea"/>
                <a:cs typeface="Arial" panose="020B0604020202020204" pitchFamily="34" charset="0"/>
              </a:rPr>
              <a:t>Trường ĐH Khoa Học Tự Nhiên Tp. Hồ Chí Minh</a:t>
            </a:r>
          </a:p>
          <a:p>
            <a:pPr algn="ctr">
              <a:lnSpc>
                <a:spcPct val="150000"/>
              </a:lnSpc>
            </a:pPr>
            <a:r>
              <a:rPr lang="en-US" sz="2000" b="1" kern="1200">
                <a:solidFill>
                  <a:srgbClr val="333399"/>
                </a:solidFill>
                <a:latin typeface="Arial" panose="020B0604020202020204" pitchFamily="34" charset="0"/>
                <a:ea typeface="+mn-ea"/>
                <a:cs typeface="Arial" panose="020B0604020202020204" pitchFamily="34" charset="0"/>
              </a:rPr>
              <a:t>TRUNG TÂM TIN HỌC</a:t>
            </a:r>
          </a:p>
        </p:txBody>
      </p:sp>
      <p:sp>
        <p:nvSpPr>
          <p:cNvPr id="13" name="Line 55">
            <a:extLst>
              <a:ext uri="{FF2B5EF4-FFF2-40B4-BE49-F238E27FC236}">
                <a16:creationId xmlns:a16="http://schemas.microsoft.com/office/drawing/2014/main" id="{6A1A8846-A17A-46FF-B1D1-B2B9AE737680}"/>
              </a:ext>
            </a:extLst>
          </p:cNvPr>
          <p:cNvSpPr>
            <a:spLocks noChangeShapeType="1"/>
          </p:cNvSpPr>
          <p:nvPr userDrawn="1"/>
        </p:nvSpPr>
        <p:spPr bwMode="auto">
          <a:xfrm>
            <a:off x="10241540" y="2869190"/>
            <a:ext cx="0" cy="1150937"/>
          </a:xfrm>
          <a:prstGeom prst="line">
            <a:avLst/>
          </a:prstGeom>
          <a:noFill/>
          <a:ln w="28575">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 name="Line 56">
            <a:extLst>
              <a:ext uri="{FF2B5EF4-FFF2-40B4-BE49-F238E27FC236}">
                <a16:creationId xmlns:a16="http://schemas.microsoft.com/office/drawing/2014/main" id="{F872BF40-BC72-474F-AEEE-157302559B20}"/>
              </a:ext>
            </a:extLst>
          </p:cNvPr>
          <p:cNvSpPr>
            <a:spLocks noChangeShapeType="1"/>
          </p:cNvSpPr>
          <p:nvPr userDrawn="1"/>
        </p:nvSpPr>
        <p:spPr bwMode="auto">
          <a:xfrm flipV="1">
            <a:off x="3331152" y="4020127"/>
            <a:ext cx="6910388" cy="0"/>
          </a:xfrm>
          <a:prstGeom prst="line">
            <a:avLst/>
          </a:prstGeom>
          <a:noFill/>
          <a:ln w="5715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15" name="Picture 15">
            <a:extLst>
              <a:ext uri="{FF2B5EF4-FFF2-40B4-BE49-F238E27FC236}">
                <a16:creationId xmlns:a16="http://schemas.microsoft.com/office/drawing/2014/main" id="{8882C6AE-8448-4648-B5E1-9079CBEABCB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1308" y="6320180"/>
            <a:ext cx="25447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850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7AE8-EFC8-41FA-8ED0-3E6BB32F56EC}"/>
              </a:ext>
            </a:extLst>
          </p:cNvPr>
          <p:cNvSpPr>
            <a:spLocks noGrp="1"/>
          </p:cNvSpPr>
          <p:nvPr>
            <p:ph type="title"/>
          </p:nvPr>
        </p:nvSpPr>
        <p:spPr>
          <a:xfrm>
            <a:off x="1425430" y="247680"/>
            <a:ext cx="9522203" cy="515718"/>
          </a:xfrm>
          <a:prstGeom prst="rect">
            <a:avLst/>
          </a:prstGeom>
        </p:spPr>
        <p:txBody>
          <a:bodyPr/>
          <a:lstStyle>
            <a:lvl1pPr>
              <a:defRPr lang="en-US" sz="2800" b="1" kern="1200" smtClean="0">
                <a:solidFill>
                  <a:srgbClr val="333399"/>
                </a:solidFill>
                <a:latin typeface="Arial" panose="020B0604020202020204" pitchFamily="34" charset="0"/>
                <a:ea typeface="+mn-ea"/>
                <a:cs typeface="Arial" panose="020B0604020202020204" pitchFamily="34" charset="0"/>
              </a:defRPr>
            </a:lvl1pPr>
          </a:lstStyle>
          <a:p>
            <a:r>
              <a:rPr lang="en-US"/>
              <a:t>Click to edit Master title style</a:t>
            </a:r>
          </a:p>
        </p:txBody>
      </p:sp>
      <p:pic>
        <p:nvPicPr>
          <p:cNvPr id="3" name="Picture 54" descr="Logo moi">
            <a:extLst>
              <a:ext uri="{FF2B5EF4-FFF2-40B4-BE49-F238E27FC236}">
                <a16:creationId xmlns:a16="http://schemas.microsoft.com/office/drawing/2014/main" id="{9FCF7030-EF09-42EA-BDFE-0DD1140C65D4}"/>
              </a:ext>
            </a:extLst>
          </p:cNvPr>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1600" y="42863"/>
            <a:ext cx="1230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DBFFA5D1-D1F1-48B2-A719-AE304179D4B5}"/>
              </a:ext>
            </a:extLst>
          </p:cNvPr>
          <p:cNvSpPr txBox="1"/>
          <p:nvPr userDrawn="1"/>
        </p:nvSpPr>
        <p:spPr>
          <a:xfrm>
            <a:off x="4766982" y="6345923"/>
            <a:ext cx="2658035" cy="375552"/>
          </a:xfrm>
          <a:prstGeom prst="rect">
            <a:avLst/>
          </a:prstGeom>
          <a:noFill/>
        </p:spPr>
        <p:txBody>
          <a:bodyPr wrap="none" rtlCol="0">
            <a:spAutoFit/>
          </a:bodyPr>
          <a:lstStyle/>
          <a:p>
            <a:pPr algn="ctr">
              <a:lnSpc>
                <a:spcPct val="150000"/>
              </a:lnSpc>
            </a:pPr>
            <a:r>
              <a:rPr lang="en-US" sz="1400" b="0" kern="1200">
                <a:solidFill>
                  <a:srgbClr val="333399"/>
                </a:solidFill>
                <a:latin typeface="Arial" panose="020B0604020202020204" pitchFamily="34" charset="0"/>
                <a:ea typeface="+mn-ea"/>
                <a:cs typeface="Arial" panose="020B0604020202020204" pitchFamily="34" charset="0"/>
              </a:rPr>
              <a:t>Lập trình viên .NET – Module 1</a:t>
            </a:r>
          </a:p>
        </p:txBody>
      </p:sp>
      <p:pic>
        <p:nvPicPr>
          <p:cNvPr id="8" name="Picture 75" descr="Logo T3H">
            <a:extLst>
              <a:ext uri="{FF2B5EF4-FFF2-40B4-BE49-F238E27FC236}">
                <a16:creationId xmlns:a16="http://schemas.microsoft.com/office/drawing/2014/main" id="{91BDCD7B-680E-4B04-BC5B-AB22B3D3966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0713" y="6324149"/>
            <a:ext cx="420687"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51677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D6CFEDE-A1E5-4DB8-8261-5B44411DB923}"/>
              </a:ext>
            </a:extLst>
          </p:cNvPr>
          <p:cNvSpPr txBox="1"/>
          <p:nvPr userDrawn="1"/>
        </p:nvSpPr>
        <p:spPr>
          <a:xfrm>
            <a:off x="11617355" y="6345923"/>
            <a:ext cx="402674" cy="375552"/>
          </a:xfrm>
          <a:prstGeom prst="rect">
            <a:avLst/>
          </a:prstGeom>
          <a:noFill/>
        </p:spPr>
        <p:txBody>
          <a:bodyPr wrap="none" rtlCol="0">
            <a:spAutoFit/>
          </a:bodyPr>
          <a:lstStyle/>
          <a:p>
            <a:pPr algn="ctr">
              <a:lnSpc>
                <a:spcPct val="150000"/>
              </a:lnSpc>
            </a:pPr>
            <a:fld id="{466C94E2-A68D-45FE-83D7-35AC1173755E}" type="slidenum">
              <a:rPr lang="en-US" sz="1400" b="0" kern="1200" smtClean="0">
                <a:solidFill>
                  <a:srgbClr val="333399"/>
                </a:solidFill>
                <a:latin typeface="Arial" panose="020B0604020202020204" pitchFamily="34" charset="0"/>
                <a:ea typeface="+mn-ea"/>
                <a:cs typeface="Arial" panose="020B0604020202020204" pitchFamily="34" charset="0"/>
              </a:rPr>
              <a:t>‹#›</a:t>
            </a:fld>
            <a:endParaRPr lang="en-US" sz="1400" b="1" kern="1200">
              <a:solidFill>
                <a:srgbClr val="333399"/>
              </a:solidFill>
              <a:latin typeface="Arial" panose="020B0604020202020204" pitchFamily="34" charset="0"/>
              <a:ea typeface="+mn-ea"/>
              <a:cs typeface="Arial" panose="020B0604020202020204" pitchFamily="34" charset="0"/>
            </a:endParaRPr>
          </a:p>
        </p:txBody>
      </p:sp>
      <p:pic>
        <p:nvPicPr>
          <p:cNvPr id="11" name="Picture 8">
            <a:extLst>
              <a:ext uri="{FF2B5EF4-FFF2-40B4-BE49-F238E27FC236}">
                <a16:creationId xmlns:a16="http://schemas.microsoft.com/office/drawing/2014/main" id="{CB13A511-BDF1-4920-B2F7-8F48737ABC7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141556" y="86191"/>
            <a:ext cx="9683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40">
            <a:extLst>
              <a:ext uri="{FF2B5EF4-FFF2-40B4-BE49-F238E27FC236}">
                <a16:creationId xmlns:a16="http://schemas.microsoft.com/office/drawing/2014/main" id="{D20FBBBE-0416-4B93-B32D-EED832966B28}"/>
              </a:ext>
            </a:extLst>
          </p:cNvPr>
          <p:cNvSpPr>
            <a:spLocks noChangeShapeType="1"/>
          </p:cNvSpPr>
          <p:nvPr userDrawn="1"/>
        </p:nvSpPr>
        <p:spPr bwMode="auto">
          <a:xfrm>
            <a:off x="1384183" y="926678"/>
            <a:ext cx="9420837" cy="0"/>
          </a:xfrm>
          <a:prstGeom prst="line">
            <a:avLst/>
          </a:prstGeom>
          <a:noFill/>
          <a:ln w="3810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52926502"/>
      </p:ext>
    </p:extLst>
  </p:cSld>
  <p:clrMap bg1="lt1" tx1="dk1" bg2="lt2" tx2="dk2" accent1="accent1" accent2="accent2" accent3="accent3" accent4="accent4" accent5="accent5" accent6="accent6" hlink="hlink" folHlink="folHlink"/>
  <p:sldLayoutIdLst>
    <p:sldLayoutId id="2147483650"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4B9E97-9583-4572-A799-5881ACE504F1}"/>
              </a:ext>
            </a:extLst>
          </p:cNvPr>
          <p:cNvSpPr txBox="1"/>
          <p:nvPr/>
        </p:nvSpPr>
        <p:spPr>
          <a:xfrm>
            <a:off x="1159934" y="3044279"/>
            <a:ext cx="8974666" cy="769441"/>
          </a:xfrm>
          <a:prstGeom prst="rect">
            <a:avLst/>
          </a:prstGeom>
          <a:noFill/>
        </p:spPr>
        <p:txBody>
          <a:bodyPr wrap="square" rtlCol="0" anchor="ctr" anchorCtr="0">
            <a:spAutoFit/>
          </a:bodyPr>
          <a:lstStyle/>
          <a:p>
            <a:pPr algn="ctr"/>
            <a:r>
              <a:rPr lang="en-US" sz="4400" b="1">
                <a:solidFill>
                  <a:srgbClr val="FF6600"/>
                </a:solidFill>
                <a:latin typeface="Arial" panose="020B0604020202020204" pitchFamily="34" charset="0"/>
                <a:ea typeface="+mj-ea"/>
                <a:cs typeface="Arial" panose="020B0604020202020204" pitchFamily="34" charset="0"/>
              </a:rPr>
              <a:t>Bài 2: Cấu trúc điều khiển</a:t>
            </a:r>
          </a:p>
        </p:txBody>
      </p:sp>
      <p:sp>
        <p:nvSpPr>
          <p:cNvPr id="3" name="TextBox 2">
            <a:extLst>
              <a:ext uri="{FF2B5EF4-FFF2-40B4-BE49-F238E27FC236}">
                <a16:creationId xmlns:a16="http://schemas.microsoft.com/office/drawing/2014/main" id="{056900E4-AE18-451A-993A-E4E7D2861650}"/>
              </a:ext>
            </a:extLst>
          </p:cNvPr>
          <p:cNvSpPr txBox="1"/>
          <p:nvPr/>
        </p:nvSpPr>
        <p:spPr>
          <a:xfrm>
            <a:off x="1322337" y="4180573"/>
            <a:ext cx="8947729" cy="461665"/>
          </a:xfrm>
          <a:prstGeom prst="rect">
            <a:avLst/>
          </a:prstGeom>
          <a:noFill/>
        </p:spPr>
        <p:txBody>
          <a:bodyPr wrap="square" rtlCol="0" anchor="ctr" anchorCtr="0">
            <a:spAutoFit/>
          </a:bodyPr>
          <a:lstStyle/>
          <a:p>
            <a:pPr algn="r"/>
            <a:r>
              <a:rPr lang="en-US" sz="2400" b="1">
                <a:solidFill>
                  <a:srgbClr val="333399"/>
                </a:solidFill>
                <a:latin typeface="Arial" panose="020B0604020202020204" pitchFamily="34" charset="0"/>
                <a:ea typeface="+mj-ea"/>
                <a:cs typeface="Arial" panose="020B0604020202020204" pitchFamily="34" charset="0"/>
              </a:rPr>
              <a:t>Huỳnh Mậu Quý – Phòng Dự Án</a:t>
            </a:r>
          </a:p>
        </p:txBody>
      </p:sp>
    </p:spTree>
    <p:extLst>
      <p:ext uri="{BB962C8B-B14F-4D97-AF65-F5344CB8AC3E}">
        <p14:creationId xmlns:p14="http://schemas.microsoft.com/office/powerpoint/2010/main" val="2710272936"/>
      </p:ext>
    </p:extLst>
  </p:cSld>
  <p:clrMapOvr>
    <a:masterClrMapping/>
  </p:clrMapOvr>
  <p:transition spd="med">
    <p:pull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Cấu trúc rẽ nhánh (loại 3)</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a:t>
            </a:r>
            <a:endParaRPr lang="en-US" sz="2400">
              <a:solidFill>
                <a:srgbClr val="333399"/>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AD18C05-2CF2-48F3-BC37-A9D983DE2CBA}"/>
              </a:ext>
            </a:extLst>
          </p:cNvPr>
          <p:cNvPicPr>
            <a:picLocks noChangeAspect="1"/>
          </p:cNvPicPr>
          <p:nvPr/>
        </p:nvPicPr>
        <p:blipFill>
          <a:blip r:embed="rId2"/>
          <a:stretch>
            <a:fillRect/>
          </a:stretch>
        </p:blipFill>
        <p:spPr>
          <a:xfrm>
            <a:off x="2017103" y="2259946"/>
            <a:ext cx="4057650" cy="3019425"/>
          </a:xfrm>
          <a:prstGeom prst="rect">
            <a:avLst/>
          </a:prstGeom>
        </p:spPr>
      </p:pic>
      <p:pic>
        <p:nvPicPr>
          <p:cNvPr id="7" name="Picture 6">
            <a:extLst>
              <a:ext uri="{FF2B5EF4-FFF2-40B4-BE49-F238E27FC236}">
                <a16:creationId xmlns:a16="http://schemas.microsoft.com/office/drawing/2014/main" id="{F115C9A5-50F0-4875-9AD1-C71ADAC8DACE}"/>
              </a:ext>
            </a:extLst>
          </p:cNvPr>
          <p:cNvPicPr>
            <a:picLocks noChangeAspect="1"/>
          </p:cNvPicPr>
          <p:nvPr/>
        </p:nvPicPr>
        <p:blipFill>
          <a:blip r:embed="rId3"/>
          <a:stretch>
            <a:fillRect/>
          </a:stretch>
        </p:blipFill>
        <p:spPr>
          <a:xfrm>
            <a:off x="6910788" y="1260136"/>
            <a:ext cx="3352800" cy="4857750"/>
          </a:xfrm>
          <a:prstGeom prst="rect">
            <a:avLst/>
          </a:prstGeom>
        </p:spPr>
      </p:pic>
    </p:spTree>
    <p:extLst>
      <p:ext uri="{BB962C8B-B14F-4D97-AF65-F5344CB8AC3E}">
        <p14:creationId xmlns:p14="http://schemas.microsoft.com/office/powerpoint/2010/main" val="2281308935"/>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Cấu trúc rẽ nhánh (mở rộng)</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4527135" cy="2988767"/>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Câu điều kiện if lồng</a:t>
            </a:r>
          </a:p>
          <a:p>
            <a:pPr marL="914400" lvl="1"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Nhập vào 3 cạnh của tam giác. Kiểm tra xem 3 cạnh vừa nhập vào thuộc tam giác gì?</a:t>
            </a:r>
          </a:p>
        </p:txBody>
      </p:sp>
      <p:pic>
        <p:nvPicPr>
          <p:cNvPr id="5" name="Picture 4">
            <a:extLst>
              <a:ext uri="{FF2B5EF4-FFF2-40B4-BE49-F238E27FC236}">
                <a16:creationId xmlns:a16="http://schemas.microsoft.com/office/drawing/2014/main" id="{EBD6AE4A-69A9-4633-A2E8-813BF4D4A4B5}"/>
              </a:ext>
            </a:extLst>
          </p:cNvPr>
          <p:cNvPicPr>
            <a:picLocks noChangeAspect="1"/>
          </p:cNvPicPr>
          <p:nvPr/>
        </p:nvPicPr>
        <p:blipFill>
          <a:blip r:embed="rId2"/>
          <a:stretch>
            <a:fillRect/>
          </a:stretch>
        </p:blipFill>
        <p:spPr>
          <a:xfrm>
            <a:off x="6391835" y="1434464"/>
            <a:ext cx="4445498" cy="4694703"/>
          </a:xfrm>
          <a:prstGeom prst="rect">
            <a:avLst/>
          </a:prstGeom>
        </p:spPr>
      </p:pic>
    </p:spTree>
    <p:extLst>
      <p:ext uri="{BB962C8B-B14F-4D97-AF65-F5344CB8AC3E}">
        <p14:creationId xmlns:p14="http://schemas.microsoft.com/office/powerpoint/2010/main" val="2683531631"/>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5367175" cy="3952044"/>
          </a:xfrm>
          <a:prstGeom prst="rect">
            <a:avLst/>
          </a:prstGeom>
          <a:noFill/>
        </p:spPr>
        <p:txBody>
          <a:bodyPr wrap="none" rtlCol="0">
            <a:spAutoFit/>
          </a:bodyPr>
          <a:lstStyle/>
          <a:p>
            <a:pPr marL="457200" indent="-457200">
              <a:lnSpc>
                <a:spcPct val="150000"/>
              </a:lnSpc>
              <a:spcAft>
                <a:spcPts val="1200"/>
              </a:spcAft>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Cấu trúc rẽ nhánh</a:t>
            </a:r>
            <a:endParaRPr lang="en-US" sz="2800" dirty="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3200" b="1">
                <a:solidFill>
                  <a:srgbClr val="333399"/>
                </a:solidFill>
                <a:latin typeface="Arial" panose="020B0604020202020204" pitchFamily="34" charset="0"/>
                <a:cs typeface="Arial" panose="020B0604020202020204" pitchFamily="34" charset="0"/>
              </a:rPr>
              <a:t>Cấu trúc lựa chọn</a:t>
            </a:r>
          </a:p>
          <a:p>
            <a:pPr marL="457200" indent="-457200">
              <a:lnSpc>
                <a:spcPct val="150000"/>
              </a:lnSpc>
              <a:spcAft>
                <a:spcPts val="1200"/>
              </a:spcAft>
              <a:buFont typeface="+mj-lt"/>
              <a:buAutoNum type="arabicPeriod"/>
            </a:pPr>
            <a:r>
              <a:rPr lang="en-US" sz="2800">
                <a:solidFill>
                  <a:srgbClr val="333399"/>
                </a:solidFill>
                <a:latin typeface="Arial" panose="020B0604020202020204" pitchFamily="34" charset="0"/>
                <a:cs typeface="Arial" panose="020B0604020202020204" pitchFamily="34" charset="0"/>
              </a:rPr>
              <a:t>Pattern Matching</a:t>
            </a:r>
            <a:endParaRPr lang="en-US" sz="2800" dirty="0">
              <a:solidFill>
                <a:srgbClr val="333399"/>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2800">
                <a:solidFill>
                  <a:srgbClr val="333399"/>
                </a:solidFill>
                <a:latin typeface="Arial" panose="020B0604020202020204" pitchFamily="34" charset="0"/>
                <a:cs typeface="Arial" panose="020B0604020202020204" pitchFamily="34" charset="0"/>
              </a:rPr>
              <a:t>Cấu trúc lặp</a:t>
            </a:r>
          </a:p>
          <a:p>
            <a:pPr marL="457200" indent="-457200">
              <a:lnSpc>
                <a:spcPct val="150000"/>
              </a:lnSpc>
              <a:spcAft>
                <a:spcPts val="1200"/>
              </a:spcAft>
              <a:buFont typeface="+mj-lt"/>
              <a:buAutoNum type="arabicPeriod"/>
            </a:pPr>
            <a:r>
              <a:rPr lang="en-US" sz="2800">
                <a:solidFill>
                  <a:srgbClr val="333399"/>
                </a:solidFill>
                <a:latin typeface="Arial" panose="020B0604020202020204" pitchFamily="34" charset="0"/>
                <a:cs typeface="Arial" panose="020B0604020202020204" pitchFamily="34" charset="0"/>
              </a:rPr>
              <a:t>Sử dụng lệnh break, continue</a:t>
            </a:r>
          </a:p>
        </p:txBody>
      </p:sp>
    </p:spTree>
    <p:extLst>
      <p:ext uri="{BB962C8B-B14F-4D97-AF65-F5344CB8AC3E}">
        <p14:creationId xmlns:p14="http://schemas.microsoft.com/office/powerpoint/2010/main" val="3938152669"/>
      </p:ext>
    </p:extLst>
  </p:cSld>
  <p:clrMapOvr>
    <a:masterClrMapping/>
  </p:clrMapOvr>
  <p:transition spd="med">
    <p:pull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Cấu trúc lựa chọn</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730250" cy="409676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Cấu trúc lựa chọn switch là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Khối lệnh dùng để kiểm tra một biểu thức có giá trị nào đó và thực hiện các hành động dựa trên giá trị của biểu thức đó.</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Sử dụng để thay thế cho nhiều cấu trúc if-else lồng nhau khi giá trị của biểu thức có thể được so sánh với giá trị cụ thể.</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Cấu trúc lựa chọn switch được sử dụng bằng từ khóa “switch” và “case”.</a:t>
            </a:r>
          </a:p>
        </p:txBody>
      </p:sp>
    </p:spTree>
    <p:extLst>
      <p:ext uri="{BB962C8B-B14F-4D97-AF65-F5344CB8AC3E}">
        <p14:creationId xmlns:p14="http://schemas.microsoft.com/office/powerpoint/2010/main" val="791835212"/>
      </p:ext>
    </p:extLst>
  </p:cSld>
  <p:clrMapOvr>
    <a:masterClrMapping/>
  </p:clrMapOvr>
  <p:transition spd="med">
    <p:pull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Cấu trúc lựa chọn</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730250" cy="4780796"/>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Cách thức khai báo</a:t>
            </a:r>
          </a:p>
          <a:p>
            <a:pPr marL="800100" lvl="1" indent="-342900" algn="just">
              <a:spcAft>
                <a:spcPts val="600"/>
              </a:spcAft>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 switch</a:t>
            </a:r>
            <a:r>
              <a:rPr lang="en-US" sz="2400">
                <a:solidFill>
                  <a:srgbClr val="333399"/>
                </a:solidFill>
                <a:latin typeface="Arial" panose="020B0604020202020204" pitchFamily="34" charset="0"/>
                <a:cs typeface="Arial" panose="020B0604020202020204" pitchFamily="34" charset="0"/>
              </a:rPr>
              <a:t>(biến giá trị đầu vào)</a:t>
            </a:r>
          </a:p>
          <a:p>
            <a:pPr lvl="1" algn="just">
              <a:spcAft>
                <a:spcPts val="600"/>
              </a:spcAft>
            </a:pPr>
            <a:r>
              <a:rPr lang="en-US" sz="2400">
                <a:solidFill>
                  <a:srgbClr val="333399"/>
                </a:solidFill>
                <a:latin typeface="Arial" panose="020B0604020202020204" pitchFamily="34" charset="0"/>
                <a:cs typeface="Arial" panose="020B0604020202020204" pitchFamily="34" charset="0"/>
              </a:rPr>
              <a:t>	{</a:t>
            </a:r>
          </a:p>
          <a:p>
            <a:pPr lvl="1" algn="just">
              <a:spcAft>
                <a:spcPts val="600"/>
              </a:spcAft>
            </a:pPr>
            <a:r>
              <a:rPr lang="en-US" sz="2400">
                <a:solidFill>
                  <a:srgbClr val="333399"/>
                </a:solidFill>
                <a:latin typeface="Arial" panose="020B0604020202020204" pitchFamily="34" charset="0"/>
                <a:cs typeface="Arial" panose="020B0604020202020204" pitchFamily="34" charset="0"/>
              </a:rPr>
              <a:t>		</a:t>
            </a:r>
            <a:r>
              <a:rPr lang="en-US" sz="2400" b="1">
                <a:solidFill>
                  <a:srgbClr val="333399"/>
                </a:solidFill>
                <a:latin typeface="Arial" panose="020B0604020202020204" pitchFamily="34" charset="0"/>
                <a:cs typeface="Arial" panose="020B0604020202020204" pitchFamily="34" charset="0"/>
              </a:rPr>
              <a:t>case</a:t>
            </a:r>
            <a:r>
              <a:rPr lang="en-US" sz="2400">
                <a:solidFill>
                  <a:srgbClr val="333399"/>
                </a:solidFill>
                <a:latin typeface="Arial" panose="020B0604020202020204" pitchFamily="34" charset="0"/>
                <a:cs typeface="Arial" panose="020B0604020202020204" pitchFamily="34" charset="0"/>
              </a:rPr>
              <a:t> &lt;giá trị so sánh&gt;:</a:t>
            </a:r>
          </a:p>
          <a:p>
            <a:pPr lvl="1" algn="just">
              <a:spcAft>
                <a:spcPts val="600"/>
              </a:spcAft>
            </a:pPr>
            <a:r>
              <a:rPr lang="en-US" sz="2400">
                <a:solidFill>
                  <a:srgbClr val="333399"/>
                </a:solidFill>
                <a:latin typeface="Arial" panose="020B0604020202020204" pitchFamily="34" charset="0"/>
                <a:cs typeface="Arial" panose="020B0604020202020204" pitchFamily="34" charset="0"/>
              </a:rPr>
              <a:t>			Các câu lệnh thực thi</a:t>
            </a:r>
          </a:p>
          <a:p>
            <a:pPr lvl="1" algn="just">
              <a:spcAft>
                <a:spcPts val="600"/>
              </a:spcAft>
            </a:pPr>
            <a:r>
              <a:rPr lang="en-US" sz="2400">
                <a:solidFill>
                  <a:srgbClr val="333399"/>
                </a:solidFill>
                <a:latin typeface="Arial" panose="020B0604020202020204" pitchFamily="34" charset="0"/>
                <a:cs typeface="Arial" panose="020B0604020202020204" pitchFamily="34" charset="0"/>
              </a:rPr>
              <a:t>			</a:t>
            </a:r>
            <a:r>
              <a:rPr lang="en-US" sz="2400" b="1">
                <a:solidFill>
                  <a:srgbClr val="333399"/>
                </a:solidFill>
                <a:latin typeface="Arial" panose="020B0604020202020204" pitchFamily="34" charset="0"/>
                <a:cs typeface="Arial" panose="020B0604020202020204" pitchFamily="34" charset="0"/>
              </a:rPr>
              <a:t>break;</a:t>
            </a:r>
          </a:p>
          <a:p>
            <a:pPr lvl="1" algn="just">
              <a:spcAft>
                <a:spcPts val="600"/>
              </a:spcAft>
            </a:pPr>
            <a:r>
              <a:rPr lang="en-US" sz="2400">
                <a:solidFill>
                  <a:srgbClr val="333399"/>
                </a:solidFill>
                <a:latin typeface="Arial" panose="020B0604020202020204" pitchFamily="34" charset="0"/>
                <a:cs typeface="Arial" panose="020B0604020202020204" pitchFamily="34" charset="0"/>
              </a:rPr>
              <a:t>		</a:t>
            </a:r>
            <a:r>
              <a:rPr lang="en-US" sz="2400" b="1">
                <a:solidFill>
                  <a:srgbClr val="333399"/>
                </a:solidFill>
                <a:latin typeface="Arial" panose="020B0604020202020204" pitchFamily="34" charset="0"/>
                <a:cs typeface="Arial" panose="020B0604020202020204" pitchFamily="34" charset="0"/>
              </a:rPr>
              <a:t>default</a:t>
            </a:r>
            <a:r>
              <a:rPr lang="en-US" sz="2400">
                <a:solidFill>
                  <a:srgbClr val="333399"/>
                </a:solidFill>
                <a:latin typeface="Arial" panose="020B0604020202020204" pitchFamily="34" charset="0"/>
                <a:cs typeface="Arial" panose="020B0604020202020204" pitchFamily="34" charset="0"/>
              </a:rPr>
              <a:t>:</a:t>
            </a:r>
          </a:p>
          <a:p>
            <a:pPr lvl="1" algn="just">
              <a:spcAft>
                <a:spcPts val="600"/>
              </a:spcAft>
            </a:pPr>
            <a:r>
              <a:rPr lang="en-US" sz="2400">
                <a:solidFill>
                  <a:srgbClr val="333399"/>
                </a:solidFill>
                <a:latin typeface="Arial" panose="020B0604020202020204" pitchFamily="34" charset="0"/>
                <a:cs typeface="Arial" panose="020B0604020202020204" pitchFamily="34" charset="0"/>
              </a:rPr>
              <a:t>			Các câu lệnh mặc định</a:t>
            </a:r>
          </a:p>
          <a:p>
            <a:pPr lvl="1" algn="just">
              <a:spcAft>
                <a:spcPts val="600"/>
              </a:spcAft>
            </a:pPr>
            <a:r>
              <a:rPr lang="en-US" sz="2400">
                <a:solidFill>
                  <a:srgbClr val="333399"/>
                </a:solidFill>
                <a:latin typeface="Arial" panose="020B0604020202020204" pitchFamily="34" charset="0"/>
                <a:cs typeface="Arial" panose="020B0604020202020204" pitchFamily="34" charset="0"/>
              </a:rPr>
              <a:t>			</a:t>
            </a:r>
            <a:r>
              <a:rPr lang="en-US" sz="2400" b="1">
                <a:solidFill>
                  <a:srgbClr val="333399"/>
                </a:solidFill>
                <a:latin typeface="Arial" panose="020B0604020202020204" pitchFamily="34" charset="0"/>
                <a:cs typeface="Arial" panose="020B0604020202020204" pitchFamily="34" charset="0"/>
              </a:rPr>
              <a:t>break;</a:t>
            </a:r>
          </a:p>
          <a:p>
            <a:pPr lvl="1" algn="just">
              <a:spcAft>
                <a:spcPts val="600"/>
              </a:spcAft>
            </a:pPr>
            <a:r>
              <a:rPr lang="en-US" sz="2400">
                <a:solidFill>
                  <a:srgbClr val="333399"/>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337213241"/>
      </p:ext>
    </p:extLst>
  </p:cSld>
  <p:clrMapOvr>
    <a:masterClrMapping/>
  </p:clrMapOvr>
  <p:transition spd="med">
    <p:pull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Cấu trúc lựa chọn</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4464382" cy="354276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Bài tập ví dụ</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Nhập vào số cạnh của 1 hình từ bàn phím. Hiển thị kết quả hình vừa nhập là hình gì? Số cạnh nhập vào từ 3 đến 8 cạnh.</a:t>
            </a:r>
          </a:p>
        </p:txBody>
      </p:sp>
      <p:pic>
        <p:nvPicPr>
          <p:cNvPr id="5" name="Picture 4">
            <a:extLst>
              <a:ext uri="{FF2B5EF4-FFF2-40B4-BE49-F238E27FC236}">
                <a16:creationId xmlns:a16="http://schemas.microsoft.com/office/drawing/2014/main" id="{FC9C4A07-B90D-4582-A862-E289BA206E83}"/>
              </a:ext>
            </a:extLst>
          </p:cNvPr>
          <p:cNvPicPr>
            <a:picLocks noChangeAspect="1"/>
          </p:cNvPicPr>
          <p:nvPr/>
        </p:nvPicPr>
        <p:blipFill>
          <a:blip r:embed="rId2"/>
          <a:stretch>
            <a:fillRect/>
          </a:stretch>
        </p:blipFill>
        <p:spPr>
          <a:xfrm>
            <a:off x="6186531" y="1532965"/>
            <a:ext cx="4461164" cy="4267200"/>
          </a:xfrm>
          <a:prstGeom prst="rect">
            <a:avLst/>
          </a:prstGeom>
        </p:spPr>
      </p:pic>
    </p:spTree>
    <p:extLst>
      <p:ext uri="{BB962C8B-B14F-4D97-AF65-F5344CB8AC3E}">
        <p14:creationId xmlns:p14="http://schemas.microsoft.com/office/powerpoint/2010/main" val="538799640"/>
      </p:ext>
    </p:extLst>
  </p:cSld>
  <p:clrMapOvr>
    <a:masterClrMapping/>
  </p:clrMapOvr>
  <p:transition spd="med">
    <p:pull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5540299" cy="3952044"/>
          </a:xfrm>
          <a:prstGeom prst="rect">
            <a:avLst/>
          </a:prstGeom>
          <a:noFill/>
        </p:spPr>
        <p:txBody>
          <a:bodyPr wrap="none" rtlCol="0">
            <a:spAutoFit/>
          </a:bodyPr>
          <a:lstStyle/>
          <a:p>
            <a:pPr marL="457200" indent="-457200">
              <a:lnSpc>
                <a:spcPct val="150000"/>
              </a:lnSpc>
              <a:spcAft>
                <a:spcPts val="1200"/>
              </a:spcAft>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Cấu trúc rẽ nhánh</a:t>
            </a:r>
            <a:endParaRPr lang="en-US" sz="2800" dirty="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Cấu trúc lựa chọn</a:t>
            </a:r>
            <a:endParaRPr lang="en-US" sz="320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3200" b="1">
                <a:solidFill>
                  <a:srgbClr val="333399"/>
                </a:solidFill>
                <a:latin typeface="Arial" panose="020B0604020202020204" pitchFamily="34" charset="0"/>
                <a:cs typeface="Arial" panose="020B0604020202020204" pitchFamily="34" charset="0"/>
              </a:rPr>
              <a:t>Pattern Matching</a:t>
            </a:r>
            <a:endParaRPr lang="en-US" sz="3200" b="1" dirty="0">
              <a:solidFill>
                <a:srgbClr val="333399"/>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2800">
                <a:solidFill>
                  <a:srgbClr val="333399"/>
                </a:solidFill>
                <a:latin typeface="Arial" panose="020B0604020202020204" pitchFamily="34" charset="0"/>
                <a:cs typeface="Arial" panose="020B0604020202020204" pitchFamily="34" charset="0"/>
              </a:rPr>
              <a:t>Cấu trúc lặp</a:t>
            </a:r>
          </a:p>
          <a:p>
            <a:pPr marL="457200" indent="-457200">
              <a:lnSpc>
                <a:spcPct val="150000"/>
              </a:lnSpc>
              <a:spcAft>
                <a:spcPts val="1200"/>
              </a:spcAft>
              <a:buFont typeface="+mj-lt"/>
              <a:buAutoNum type="arabicPeriod"/>
            </a:pPr>
            <a:r>
              <a:rPr lang="en-US" sz="2800">
                <a:solidFill>
                  <a:srgbClr val="333399"/>
                </a:solidFill>
                <a:latin typeface="Arial" panose="020B0604020202020204" pitchFamily="34" charset="0"/>
                <a:cs typeface="Arial" panose="020B0604020202020204" pitchFamily="34" charset="0"/>
              </a:rPr>
              <a:t>Sử dụng lệnh break, continue</a:t>
            </a:r>
          </a:p>
        </p:txBody>
      </p:sp>
    </p:spTree>
    <p:extLst>
      <p:ext uri="{BB962C8B-B14F-4D97-AF65-F5344CB8AC3E}">
        <p14:creationId xmlns:p14="http://schemas.microsoft.com/office/powerpoint/2010/main" val="2087431785"/>
      </p:ext>
    </p:extLst>
  </p:cSld>
  <p:clrMapOvr>
    <a:masterClrMapping/>
  </p:clrMapOvr>
  <p:transition spd="med">
    <p:pull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3. </a:t>
            </a:r>
            <a:r>
              <a:rPr lang="en-US"/>
              <a:t>Pattern Matching</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Pattern Matching là gì?</a:t>
            </a:r>
          </a:p>
          <a:p>
            <a:pPr marL="800100" lvl="1" indent="-342900" algn="just">
              <a:lnSpc>
                <a:spcPct val="150000"/>
              </a:lnSpc>
              <a:spcAft>
                <a:spcPts val="12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Cho phép kiểm tra và so sánh các giá trị với một mẫu được xác định trước và thực hiện các hành động tương ứng với các trường hợp khớp hoặc không khớp.</a:t>
            </a:r>
          </a:p>
        </p:txBody>
      </p:sp>
    </p:spTree>
    <p:extLst>
      <p:ext uri="{BB962C8B-B14F-4D97-AF65-F5344CB8AC3E}">
        <p14:creationId xmlns:p14="http://schemas.microsoft.com/office/powerpoint/2010/main" val="4033346577"/>
      </p:ext>
    </p:extLst>
  </p:cSld>
  <p:clrMapOvr>
    <a:masterClrMapping/>
  </p:clrMapOvr>
  <p:transition spd="med">
    <p:pull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3. </a:t>
            </a:r>
            <a:r>
              <a:rPr lang="en-US"/>
              <a:t>Pattern Matching</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60136"/>
            <a:ext cx="4670570" cy="1880771"/>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Kiểm tra các thành phần trong một mảng dữ liệu </a:t>
            </a:r>
          </a:p>
        </p:txBody>
      </p:sp>
      <p:pic>
        <p:nvPicPr>
          <p:cNvPr id="5" name="Picture 4">
            <a:extLst>
              <a:ext uri="{FF2B5EF4-FFF2-40B4-BE49-F238E27FC236}">
                <a16:creationId xmlns:a16="http://schemas.microsoft.com/office/drawing/2014/main" id="{82C1C03B-DBB8-495A-8146-9022A3290552}"/>
              </a:ext>
            </a:extLst>
          </p:cNvPr>
          <p:cNvPicPr>
            <a:picLocks noChangeAspect="1"/>
          </p:cNvPicPr>
          <p:nvPr/>
        </p:nvPicPr>
        <p:blipFill>
          <a:blip r:embed="rId2"/>
          <a:stretch>
            <a:fillRect/>
          </a:stretch>
        </p:blipFill>
        <p:spPr>
          <a:xfrm>
            <a:off x="6620031" y="2080898"/>
            <a:ext cx="3895725" cy="3781425"/>
          </a:xfrm>
          <a:prstGeom prst="rect">
            <a:avLst/>
          </a:prstGeom>
        </p:spPr>
      </p:pic>
    </p:spTree>
    <p:extLst>
      <p:ext uri="{BB962C8B-B14F-4D97-AF65-F5344CB8AC3E}">
        <p14:creationId xmlns:p14="http://schemas.microsoft.com/office/powerpoint/2010/main" val="3026715238"/>
      </p:ext>
    </p:extLst>
  </p:cSld>
  <p:clrMapOvr>
    <a:masterClrMapping/>
  </p:clrMapOvr>
  <p:transition spd="med">
    <p:pull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5367175" cy="3952044"/>
          </a:xfrm>
          <a:prstGeom prst="rect">
            <a:avLst/>
          </a:prstGeom>
          <a:noFill/>
        </p:spPr>
        <p:txBody>
          <a:bodyPr wrap="none" rtlCol="0">
            <a:spAutoFit/>
          </a:bodyPr>
          <a:lstStyle/>
          <a:p>
            <a:pPr marL="457200" indent="-457200">
              <a:lnSpc>
                <a:spcPct val="150000"/>
              </a:lnSpc>
              <a:spcAft>
                <a:spcPts val="1200"/>
              </a:spcAft>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Cấu trúc rẽ nhánh</a:t>
            </a:r>
            <a:endParaRPr lang="en-US" sz="2800" dirty="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Cấu trúc lựa chọn</a:t>
            </a:r>
            <a:endParaRPr lang="en-US" sz="320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Pattern Matching</a:t>
            </a:r>
            <a:endParaRPr lang="en-US" sz="2800" dirty="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3200" b="1">
                <a:solidFill>
                  <a:srgbClr val="333399"/>
                </a:solidFill>
                <a:latin typeface="Arial" panose="020B0604020202020204" pitchFamily="34" charset="0"/>
                <a:cs typeface="Arial" panose="020B0604020202020204" pitchFamily="34" charset="0"/>
              </a:rPr>
              <a:t>Cấu trúc vòng lặp</a:t>
            </a:r>
          </a:p>
          <a:p>
            <a:pPr marL="457200" indent="-457200">
              <a:lnSpc>
                <a:spcPct val="150000"/>
              </a:lnSpc>
              <a:spcAft>
                <a:spcPts val="1200"/>
              </a:spcAft>
              <a:buFont typeface="+mj-lt"/>
              <a:buAutoNum type="arabicPeriod"/>
            </a:pPr>
            <a:r>
              <a:rPr lang="en-US" sz="2800">
                <a:solidFill>
                  <a:srgbClr val="333399"/>
                </a:solidFill>
                <a:latin typeface="Arial" panose="020B0604020202020204" pitchFamily="34" charset="0"/>
                <a:cs typeface="Arial" panose="020B0604020202020204" pitchFamily="34" charset="0"/>
              </a:rPr>
              <a:t>Sử dụng lệnh break, continue</a:t>
            </a:r>
          </a:p>
        </p:txBody>
      </p:sp>
    </p:spTree>
    <p:extLst>
      <p:ext uri="{BB962C8B-B14F-4D97-AF65-F5344CB8AC3E}">
        <p14:creationId xmlns:p14="http://schemas.microsoft.com/office/powerpoint/2010/main" val="2063084200"/>
      </p:ext>
    </p:extLst>
  </p:cSld>
  <p:clrMapOvr>
    <a:masterClrMapping/>
  </p:clrMapOvr>
  <p:transition spd="med">
    <p:pull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5367175" cy="3952044"/>
          </a:xfrm>
          <a:prstGeom prst="rect">
            <a:avLst/>
          </a:prstGeom>
          <a:noFill/>
        </p:spPr>
        <p:txBody>
          <a:bodyPr wrap="none" rtlCol="0">
            <a:spAutoFit/>
          </a:bodyPr>
          <a:lstStyle/>
          <a:p>
            <a:pPr marL="457200" indent="-457200">
              <a:lnSpc>
                <a:spcPct val="150000"/>
              </a:lnSpc>
              <a:spcAft>
                <a:spcPts val="1200"/>
              </a:spcAft>
              <a:buFont typeface="+mj-lt"/>
              <a:buAutoNum type="arabicPeriod"/>
            </a:pPr>
            <a:r>
              <a:rPr lang="en-US" sz="3200" b="1">
                <a:solidFill>
                  <a:srgbClr val="333399"/>
                </a:solidFill>
                <a:latin typeface="Arial" panose="020B0604020202020204" pitchFamily="34" charset="0"/>
                <a:cs typeface="Arial" panose="020B0604020202020204" pitchFamily="34" charset="0"/>
              </a:rPr>
              <a:t>Cấu trúc rẽ nhánh</a:t>
            </a:r>
            <a:endParaRPr lang="en-US" sz="2800" b="1" dirty="0">
              <a:solidFill>
                <a:srgbClr val="333399"/>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2800">
                <a:solidFill>
                  <a:srgbClr val="333399"/>
                </a:solidFill>
                <a:latin typeface="Arial" panose="020B0604020202020204" pitchFamily="34" charset="0"/>
                <a:cs typeface="Arial" panose="020B0604020202020204" pitchFamily="34" charset="0"/>
              </a:rPr>
              <a:t>Cấu trúc lựa chọn</a:t>
            </a:r>
          </a:p>
          <a:p>
            <a:pPr marL="457200" indent="-457200">
              <a:lnSpc>
                <a:spcPct val="150000"/>
              </a:lnSpc>
              <a:spcAft>
                <a:spcPts val="1200"/>
              </a:spcAft>
              <a:buFont typeface="+mj-lt"/>
              <a:buAutoNum type="arabicPeriod"/>
            </a:pPr>
            <a:r>
              <a:rPr lang="en-US" sz="2800">
                <a:solidFill>
                  <a:srgbClr val="333399"/>
                </a:solidFill>
                <a:latin typeface="Arial" panose="020B0604020202020204" pitchFamily="34" charset="0"/>
                <a:cs typeface="Arial" panose="020B0604020202020204" pitchFamily="34" charset="0"/>
              </a:rPr>
              <a:t>Pattern Matching</a:t>
            </a:r>
            <a:endParaRPr lang="en-US" sz="2800" dirty="0">
              <a:solidFill>
                <a:srgbClr val="333399"/>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2800">
                <a:solidFill>
                  <a:srgbClr val="333399"/>
                </a:solidFill>
                <a:latin typeface="Arial" panose="020B0604020202020204" pitchFamily="34" charset="0"/>
                <a:cs typeface="Arial" panose="020B0604020202020204" pitchFamily="34" charset="0"/>
              </a:rPr>
              <a:t>Cấu trúc lặp</a:t>
            </a:r>
          </a:p>
          <a:p>
            <a:pPr marL="457200" indent="-457200">
              <a:lnSpc>
                <a:spcPct val="150000"/>
              </a:lnSpc>
              <a:spcAft>
                <a:spcPts val="1200"/>
              </a:spcAft>
              <a:buFont typeface="+mj-lt"/>
              <a:buAutoNum type="arabicPeriod"/>
            </a:pPr>
            <a:r>
              <a:rPr lang="en-US" sz="2800">
                <a:solidFill>
                  <a:srgbClr val="333399"/>
                </a:solidFill>
                <a:latin typeface="Arial" panose="020B0604020202020204" pitchFamily="34" charset="0"/>
                <a:cs typeface="Arial" panose="020B0604020202020204" pitchFamily="34" charset="0"/>
              </a:rPr>
              <a:t>Sử dụng lệnh break, continue</a:t>
            </a:r>
          </a:p>
        </p:txBody>
      </p:sp>
    </p:spTree>
    <p:extLst>
      <p:ext uri="{BB962C8B-B14F-4D97-AF65-F5344CB8AC3E}">
        <p14:creationId xmlns:p14="http://schemas.microsoft.com/office/powerpoint/2010/main" val="3905859429"/>
      </p:ext>
    </p:extLst>
  </p:cSld>
  <p:clrMapOvr>
    <a:masterClrMapping/>
  </p:clrMapOvr>
  <p:transition spd="med">
    <p:pull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Cấu trúc vòng lặp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354276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Cấu trúc vòng lặp là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Cho phép một hay nhiều lệnh được thực thi nhiều lần theo một điều kiện đúng nào đó.</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Có 2 loại vòng lặp:</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Biết trước số lần lặp</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Không biết trước</a:t>
            </a:r>
          </a:p>
        </p:txBody>
      </p:sp>
    </p:spTree>
    <p:extLst>
      <p:ext uri="{BB962C8B-B14F-4D97-AF65-F5344CB8AC3E}">
        <p14:creationId xmlns:p14="http://schemas.microsoft.com/office/powerpoint/2010/main" val="3450410662"/>
      </p:ext>
    </p:extLst>
  </p:cSld>
  <p:clrMapOvr>
    <a:masterClrMapping/>
  </p:clrMapOvr>
  <p:transition spd="med">
    <p:pull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Cấu trúc vòng lặp với for</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354276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Cách thức khai báo</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 </a:t>
            </a:r>
            <a:r>
              <a:rPr lang="en-US" sz="2400" b="1">
                <a:solidFill>
                  <a:srgbClr val="333399"/>
                </a:solidFill>
                <a:latin typeface="Arial" panose="020B0604020202020204" pitchFamily="34" charset="0"/>
                <a:cs typeface="Arial" panose="020B0604020202020204" pitchFamily="34" charset="0"/>
              </a:rPr>
              <a:t>for</a:t>
            </a:r>
            <a:r>
              <a:rPr lang="en-US" sz="2400">
                <a:solidFill>
                  <a:srgbClr val="333399"/>
                </a:solidFill>
                <a:latin typeface="Arial" panose="020B0604020202020204" pitchFamily="34" charset="0"/>
                <a:cs typeface="Arial" panose="020B0604020202020204" pitchFamily="34" charset="0"/>
              </a:rPr>
              <a:t>(giá trị bắt đầu </a:t>
            </a:r>
            <a:r>
              <a:rPr lang="en-US" sz="2400" b="1">
                <a:solidFill>
                  <a:srgbClr val="FF0000"/>
                </a:solidFill>
                <a:latin typeface="Arial" panose="020B0604020202020204" pitchFamily="34" charset="0"/>
                <a:cs typeface="Arial" panose="020B0604020202020204" pitchFamily="34" charset="0"/>
              </a:rPr>
              <a:t>;</a:t>
            </a:r>
            <a:r>
              <a:rPr lang="en-US" sz="2400">
                <a:solidFill>
                  <a:srgbClr val="333399"/>
                </a:solidFill>
                <a:latin typeface="Arial" panose="020B0604020202020204" pitchFamily="34" charset="0"/>
                <a:cs typeface="Arial" panose="020B0604020202020204" pitchFamily="34" charset="0"/>
              </a:rPr>
              <a:t> điều kiện </a:t>
            </a:r>
            <a:r>
              <a:rPr lang="en-US" sz="2400" b="1">
                <a:solidFill>
                  <a:srgbClr val="FF0000"/>
                </a:solidFill>
                <a:latin typeface="Arial" panose="020B0604020202020204" pitchFamily="34" charset="0"/>
                <a:cs typeface="Arial" panose="020B0604020202020204" pitchFamily="34" charset="0"/>
              </a:rPr>
              <a:t>;</a:t>
            </a:r>
            <a:r>
              <a:rPr lang="en-US" sz="2400">
                <a:solidFill>
                  <a:srgbClr val="333399"/>
                </a:solidFill>
                <a:latin typeface="Arial" panose="020B0604020202020204" pitchFamily="34" charset="0"/>
                <a:cs typeface="Arial" panose="020B0604020202020204" pitchFamily="34" charset="0"/>
              </a:rPr>
              <a:t> điểu khiển lặp)</a:t>
            </a:r>
          </a:p>
          <a:p>
            <a:pPr lvl="1" algn="just">
              <a:lnSpc>
                <a:spcPct val="150000"/>
              </a:lnSpc>
            </a:pPr>
            <a:r>
              <a:rPr lang="en-US" sz="2400">
                <a:solidFill>
                  <a:srgbClr val="333399"/>
                </a:solidFill>
                <a:latin typeface="Arial" panose="020B0604020202020204" pitchFamily="34" charset="0"/>
                <a:cs typeface="Arial" panose="020B0604020202020204" pitchFamily="34" charset="0"/>
              </a:rPr>
              <a:t>	{</a:t>
            </a:r>
          </a:p>
          <a:p>
            <a:pPr lvl="1" algn="just">
              <a:lnSpc>
                <a:spcPct val="150000"/>
              </a:lnSpc>
            </a:pPr>
            <a:r>
              <a:rPr lang="en-US" sz="2400">
                <a:solidFill>
                  <a:srgbClr val="333399"/>
                </a:solidFill>
                <a:latin typeface="Arial" panose="020B0604020202020204" pitchFamily="34" charset="0"/>
                <a:cs typeface="Arial" panose="020B0604020202020204" pitchFamily="34" charset="0"/>
              </a:rPr>
              <a:t>		Các lệnh được thực hiện khi lệnh còn đúng</a:t>
            </a:r>
          </a:p>
          <a:p>
            <a:pPr lvl="1" algn="just">
              <a:lnSpc>
                <a:spcPct val="150000"/>
              </a:lnSpc>
            </a:pPr>
            <a:r>
              <a:rPr lang="en-US" sz="2400">
                <a:solidFill>
                  <a:srgbClr val="333399"/>
                </a:solidFill>
                <a:latin typeface="Arial" panose="020B0604020202020204" pitchFamily="34" charset="0"/>
                <a:cs typeface="Arial" panose="020B0604020202020204" pitchFamily="34" charset="0"/>
              </a:rPr>
              <a:t>	}</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Phải biết giá trị khởi đầu và số điều kiện để lặp</a:t>
            </a:r>
          </a:p>
        </p:txBody>
      </p:sp>
    </p:spTree>
    <p:extLst>
      <p:ext uri="{BB962C8B-B14F-4D97-AF65-F5344CB8AC3E}">
        <p14:creationId xmlns:p14="http://schemas.microsoft.com/office/powerpoint/2010/main" val="428515009"/>
      </p:ext>
    </p:extLst>
  </p:cSld>
  <p:clrMapOvr>
    <a:masterClrMapping/>
  </p:clrMapOvr>
  <p:transition spd="med">
    <p:pull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Cấu trúc vòng lặp với for</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Hiển thị ra màn hình các số từ 1 đến 10</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Nhập n, tính tổng từ 1 đến n.</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Hiển thị bảng cửu chương.</a:t>
            </a:r>
          </a:p>
        </p:txBody>
      </p:sp>
      <p:pic>
        <p:nvPicPr>
          <p:cNvPr id="5" name="Picture 4">
            <a:extLst>
              <a:ext uri="{FF2B5EF4-FFF2-40B4-BE49-F238E27FC236}">
                <a16:creationId xmlns:a16="http://schemas.microsoft.com/office/drawing/2014/main" id="{03B379FE-4727-4AB7-8FBA-D4AF48BB69DA}"/>
              </a:ext>
            </a:extLst>
          </p:cNvPr>
          <p:cNvPicPr>
            <a:picLocks noChangeAspect="1"/>
          </p:cNvPicPr>
          <p:nvPr/>
        </p:nvPicPr>
        <p:blipFill>
          <a:blip r:embed="rId2"/>
          <a:stretch>
            <a:fillRect/>
          </a:stretch>
        </p:blipFill>
        <p:spPr>
          <a:xfrm>
            <a:off x="8128315" y="1999275"/>
            <a:ext cx="2638255" cy="1166501"/>
          </a:xfrm>
          <a:prstGeom prst="rect">
            <a:avLst/>
          </a:prstGeom>
        </p:spPr>
      </p:pic>
      <p:pic>
        <p:nvPicPr>
          <p:cNvPr id="7" name="Picture 6">
            <a:extLst>
              <a:ext uri="{FF2B5EF4-FFF2-40B4-BE49-F238E27FC236}">
                <a16:creationId xmlns:a16="http://schemas.microsoft.com/office/drawing/2014/main" id="{4E9F2F21-5523-4F82-A466-9B3DE2BB3C8A}"/>
              </a:ext>
            </a:extLst>
          </p:cNvPr>
          <p:cNvPicPr>
            <a:picLocks noChangeAspect="1"/>
          </p:cNvPicPr>
          <p:nvPr/>
        </p:nvPicPr>
        <p:blipFill>
          <a:blip r:embed="rId3"/>
          <a:stretch>
            <a:fillRect/>
          </a:stretch>
        </p:blipFill>
        <p:spPr>
          <a:xfrm>
            <a:off x="6122458" y="3662514"/>
            <a:ext cx="4714875" cy="2133600"/>
          </a:xfrm>
          <a:prstGeom prst="rect">
            <a:avLst/>
          </a:prstGeom>
        </p:spPr>
      </p:pic>
      <p:pic>
        <p:nvPicPr>
          <p:cNvPr id="9" name="Picture 8">
            <a:extLst>
              <a:ext uri="{FF2B5EF4-FFF2-40B4-BE49-F238E27FC236}">
                <a16:creationId xmlns:a16="http://schemas.microsoft.com/office/drawing/2014/main" id="{F3224E30-F7D0-4B60-A586-F9C7A9159128}"/>
              </a:ext>
            </a:extLst>
          </p:cNvPr>
          <p:cNvPicPr>
            <a:picLocks noChangeAspect="1"/>
          </p:cNvPicPr>
          <p:nvPr/>
        </p:nvPicPr>
        <p:blipFill>
          <a:blip r:embed="rId4"/>
          <a:stretch>
            <a:fillRect/>
          </a:stretch>
        </p:blipFill>
        <p:spPr>
          <a:xfrm>
            <a:off x="1425430" y="4119714"/>
            <a:ext cx="4371975" cy="1676400"/>
          </a:xfrm>
          <a:prstGeom prst="rect">
            <a:avLst/>
          </a:prstGeom>
        </p:spPr>
      </p:pic>
    </p:spTree>
    <p:extLst>
      <p:ext uri="{BB962C8B-B14F-4D97-AF65-F5344CB8AC3E}">
        <p14:creationId xmlns:p14="http://schemas.microsoft.com/office/powerpoint/2010/main" val="3144502718"/>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Cấu trúc vòng lặp với foreach</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354276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Cách thức khai báo</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 </a:t>
            </a:r>
            <a:r>
              <a:rPr lang="en-US" sz="2400" b="1">
                <a:solidFill>
                  <a:srgbClr val="333399"/>
                </a:solidFill>
                <a:latin typeface="Arial" panose="020B0604020202020204" pitchFamily="34" charset="0"/>
                <a:cs typeface="Arial" panose="020B0604020202020204" pitchFamily="34" charset="0"/>
              </a:rPr>
              <a:t>foreach</a:t>
            </a:r>
            <a:r>
              <a:rPr lang="en-US" sz="2400">
                <a:solidFill>
                  <a:srgbClr val="333399"/>
                </a:solidFill>
                <a:latin typeface="Arial" panose="020B0604020202020204" pitchFamily="34" charset="0"/>
                <a:cs typeface="Arial" panose="020B0604020202020204" pitchFamily="34" charset="0"/>
              </a:rPr>
              <a:t>(</a:t>
            </a:r>
            <a:r>
              <a:rPr lang="en-US" sz="2400" b="1">
                <a:solidFill>
                  <a:srgbClr val="333399"/>
                </a:solidFill>
                <a:latin typeface="Arial" panose="020B0604020202020204" pitchFamily="34" charset="0"/>
                <a:cs typeface="Arial" panose="020B0604020202020204" pitchFamily="34" charset="0"/>
              </a:rPr>
              <a:t>var</a:t>
            </a:r>
            <a:r>
              <a:rPr lang="en-US" sz="2400">
                <a:solidFill>
                  <a:srgbClr val="333399"/>
                </a:solidFill>
                <a:latin typeface="Arial" panose="020B0604020202020204" pitchFamily="34" charset="0"/>
                <a:cs typeface="Arial" panose="020B0604020202020204" pitchFamily="34" charset="0"/>
              </a:rPr>
              <a:t> “giá trị” </a:t>
            </a:r>
            <a:r>
              <a:rPr lang="en-US" sz="2400" b="1">
                <a:solidFill>
                  <a:srgbClr val="FF0000"/>
                </a:solidFill>
                <a:latin typeface="Arial" panose="020B0604020202020204" pitchFamily="34" charset="0"/>
                <a:cs typeface="Arial" panose="020B0604020202020204" pitchFamily="34" charset="0"/>
              </a:rPr>
              <a:t>in</a:t>
            </a:r>
            <a:r>
              <a:rPr lang="en-US" sz="2400">
                <a:solidFill>
                  <a:srgbClr val="333399"/>
                </a:solidFill>
                <a:latin typeface="Arial" panose="020B0604020202020204" pitchFamily="34" charset="0"/>
                <a:cs typeface="Arial" panose="020B0604020202020204" pitchFamily="34" charset="0"/>
              </a:rPr>
              <a:t> “danh sách”)</a:t>
            </a:r>
          </a:p>
          <a:p>
            <a:pPr lvl="1" algn="just">
              <a:lnSpc>
                <a:spcPct val="150000"/>
              </a:lnSpc>
            </a:pPr>
            <a:r>
              <a:rPr lang="en-US" sz="2400">
                <a:solidFill>
                  <a:srgbClr val="333399"/>
                </a:solidFill>
                <a:latin typeface="Arial" panose="020B0604020202020204" pitchFamily="34" charset="0"/>
                <a:cs typeface="Arial" panose="020B0604020202020204" pitchFamily="34" charset="0"/>
              </a:rPr>
              <a:t>	{</a:t>
            </a:r>
          </a:p>
          <a:p>
            <a:pPr lvl="1" algn="just">
              <a:lnSpc>
                <a:spcPct val="150000"/>
              </a:lnSpc>
            </a:pPr>
            <a:r>
              <a:rPr lang="en-US" sz="2400">
                <a:solidFill>
                  <a:srgbClr val="333399"/>
                </a:solidFill>
                <a:latin typeface="Arial" panose="020B0604020202020204" pitchFamily="34" charset="0"/>
                <a:cs typeface="Arial" panose="020B0604020202020204" pitchFamily="34" charset="0"/>
              </a:rPr>
              <a:t>		Các lệnh được thực hiện</a:t>
            </a:r>
          </a:p>
          <a:p>
            <a:pPr lvl="1" algn="just">
              <a:lnSpc>
                <a:spcPct val="150000"/>
              </a:lnSpc>
            </a:pPr>
            <a:r>
              <a:rPr lang="en-US" sz="2400">
                <a:solidFill>
                  <a:srgbClr val="333399"/>
                </a:solidFill>
                <a:latin typeface="Arial" panose="020B0604020202020204" pitchFamily="34" charset="0"/>
                <a:cs typeface="Arial" panose="020B0604020202020204" pitchFamily="34" charset="0"/>
              </a:rPr>
              <a:t>	}</a:t>
            </a:r>
          </a:p>
          <a:p>
            <a:pPr marL="800100" lvl="1"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Không</a:t>
            </a:r>
            <a:r>
              <a:rPr lang="en-US" sz="2400">
                <a:solidFill>
                  <a:srgbClr val="333399"/>
                </a:solidFill>
                <a:latin typeface="Arial" panose="020B0604020202020204" pitchFamily="34" charset="0"/>
                <a:cs typeface="Arial" panose="020B0604020202020204" pitchFamily="34" charset="0"/>
              </a:rPr>
              <a:t> cần giá trị khởi đầu và điều kiện lặp </a:t>
            </a:r>
          </a:p>
        </p:txBody>
      </p:sp>
    </p:spTree>
    <p:extLst>
      <p:ext uri="{BB962C8B-B14F-4D97-AF65-F5344CB8AC3E}">
        <p14:creationId xmlns:p14="http://schemas.microsoft.com/office/powerpoint/2010/main" val="3600413490"/>
      </p:ext>
    </p:extLst>
  </p:cSld>
  <p:clrMapOvr>
    <a:masterClrMapping/>
  </p:clrMapOvr>
  <p:transition spd="med">
    <p:pull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Cấu trúc vòng lặp với foreach</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Hiển thị các chữ cái trong chuỗi</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Hiển thị tên trong danh sách</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Tính tổng các số trong danh sách</a:t>
            </a:r>
          </a:p>
        </p:txBody>
      </p:sp>
      <p:pic>
        <p:nvPicPr>
          <p:cNvPr id="5" name="Picture 4">
            <a:extLst>
              <a:ext uri="{FF2B5EF4-FFF2-40B4-BE49-F238E27FC236}">
                <a16:creationId xmlns:a16="http://schemas.microsoft.com/office/drawing/2014/main" id="{4005142D-8EF2-4D10-A591-F90127ABC6B4}"/>
              </a:ext>
            </a:extLst>
          </p:cNvPr>
          <p:cNvPicPr>
            <a:picLocks noChangeAspect="1"/>
          </p:cNvPicPr>
          <p:nvPr/>
        </p:nvPicPr>
        <p:blipFill>
          <a:blip r:embed="rId2"/>
          <a:stretch>
            <a:fillRect/>
          </a:stretch>
        </p:blipFill>
        <p:spPr>
          <a:xfrm>
            <a:off x="1425430" y="4256079"/>
            <a:ext cx="5396712" cy="1382851"/>
          </a:xfrm>
          <a:prstGeom prst="rect">
            <a:avLst/>
          </a:prstGeom>
        </p:spPr>
      </p:pic>
      <p:pic>
        <p:nvPicPr>
          <p:cNvPr id="7" name="Picture 6">
            <a:extLst>
              <a:ext uri="{FF2B5EF4-FFF2-40B4-BE49-F238E27FC236}">
                <a16:creationId xmlns:a16="http://schemas.microsoft.com/office/drawing/2014/main" id="{786664FC-31DC-4212-AB40-1B763569E413}"/>
              </a:ext>
            </a:extLst>
          </p:cNvPr>
          <p:cNvPicPr>
            <a:picLocks noChangeAspect="1"/>
          </p:cNvPicPr>
          <p:nvPr/>
        </p:nvPicPr>
        <p:blipFill>
          <a:blip r:embed="rId3"/>
          <a:stretch>
            <a:fillRect/>
          </a:stretch>
        </p:blipFill>
        <p:spPr>
          <a:xfrm>
            <a:off x="7853238" y="1840566"/>
            <a:ext cx="2398860" cy="1588434"/>
          </a:xfrm>
          <a:prstGeom prst="rect">
            <a:avLst/>
          </a:prstGeom>
        </p:spPr>
      </p:pic>
      <p:pic>
        <p:nvPicPr>
          <p:cNvPr id="9" name="Picture 8">
            <a:extLst>
              <a:ext uri="{FF2B5EF4-FFF2-40B4-BE49-F238E27FC236}">
                <a16:creationId xmlns:a16="http://schemas.microsoft.com/office/drawing/2014/main" id="{E8BDF1F1-20F2-45FE-83EE-CB9134479386}"/>
              </a:ext>
            </a:extLst>
          </p:cNvPr>
          <p:cNvPicPr>
            <a:picLocks noChangeAspect="1"/>
          </p:cNvPicPr>
          <p:nvPr/>
        </p:nvPicPr>
        <p:blipFill>
          <a:blip r:embed="rId4"/>
          <a:stretch>
            <a:fillRect/>
          </a:stretch>
        </p:blipFill>
        <p:spPr>
          <a:xfrm>
            <a:off x="7078468" y="3825903"/>
            <a:ext cx="3948400" cy="2243202"/>
          </a:xfrm>
          <a:prstGeom prst="rect">
            <a:avLst/>
          </a:prstGeom>
        </p:spPr>
      </p:pic>
    </p:spTree>
    <p:extLst>
      <p:ext uri="{BB962C8B-B14F-4D97-AF65-F5344CB8AC3E}">
        <p14:creationId xmlns:p14="http://schemas.microsoft.com/office/powerpoint/2010/main" val="437148184"/>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Cấu trúc vòng lặp với while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09676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Cách thức khai báo</a:t>
            </a:r>
          </a:p>
          <a:p>
            <a:pPr marL="800100" lvl="1"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while</a:t>
            </a:r>
            <a:r>
              <a:rPr lang="en-US" sz="2400">
                <a:solidFill>
                  <a:srgbClr val="333399"/>
                </a:solidFill>
                <a:latin typeface="Arial" panose="020B0604020202020204" pitchFamily="34" charset="0"/>
                <a:cs typeface="Arial" panose="020B0604020202020204" pitchFamily="34" charset="0"/>
              </a:rPr>
              <a:t>(điều kiện)</a:t>
            </a:r>
          </a:p>
          <a:p>
            <a:pPr lvl="1" algn="just">
              <a:lnSpc>
                <a:spcPct val="150000"/>
              </a:lnSpc>
            </a:pPr>
            <a:r>
              <a:rPr lang="en-US" sz="2400">
                <a:solidFill>
                  <a:srgbClr val="333399"/>
                </a:solidFill>
                <a:latin typeface="Arial" panose="020B0604020202020204" pitchFamily="34" charset="0"/>
                <a:cs typeface="Arial" panose="020B0604020202020204" pitchFamily="34" charset="0"/>
              </a:rPr>
              <a:t>	{</a:t>
            </a:r>
          </a:p>
          <a:p>
            <a:pPr lvl="1" algn="just">
              <a:lnSpc>
                <a:spcPct val="150000"/>
              </a:lnSpc>
            </a:pPr>
            <a:r>
              <a:rPr lang="en-US" sz="2400">
                <a:solidFill>
                  <a:srgbClr val="333399"/>
                </a:solidFill>
                <a:latin typeface="Arial" panose="020B0604020202020204" pitchFamily="34" charset="0"/>
                <a:cs typeface="Arial" panose="020B0604020202020204" pitchFamily="34" charset="0"/>
              </a:rPr>
              <a:t>		Các lệnh được thực hiện khi điều kiện còn đúng</a:t>
            </a:r>
          </a:p>
          <a:p>
            <a:pPr lvl="1" algn="just">
              <a:lnSpc>
                <a:spcPct val="150000"/>
              </a:lnSpc>
            </a:pPr>
            <a:r>
              <a:rPr lang="en-US" sz="2400">
                <a:solidFill>
                  <a:srgbClr val="333399"/>
                </a:solidFill>
                <a:latin typeface="Arial" panose="020B0604020202020204" pitchFamily="34" charset="0"/>
                <a:cs typeface="Arial" panose="020B0604020202020204" pitchFamily="34" charset="0"/>
              </a:rPr>
              <a:t>	}</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Kiểm tra điều kiện khi bắt đầu vòng lặp. Nếu điều kiện còn đúng thì sẽ thực hiện, còn điều kiện sai thì sẽ dừng</a:t>
            </a:r>
          </a:p>
        </p:txBody>
      </p:sp>
    </p:spTree>
    <p:extLst>
      <p:ext uri="{BB962C8B-B14F-4D97-AF65-F5344CB8AC3E}">
        <p14:creationId xmlns:p14="http://schemas.microsoft.com/office/powerpoint/2010/main" val="1503813090"/>
      </p:ext>
    </p:extLst>
  </p:cSld>
  <p:clrMapOvr>
    <a:masterClrMapping/>
  </p:clrMapOvr>
  <p:transition spd="med">
    <p:pull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Cấu trúc vòng lặp với while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1880771"/>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In ra các số nguyên từ 1 đến 10</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Tính tổng từ 1 đến 100</a:t>
            </a:r>
          </a:p>
        </p:txBody>
      </p:sp>
      <p:pic>
        <p:nvPicPr>
          <p:cNvPr id="5" name="Picture 4">
            <a:extLst>
              <a:ext uri="{FF2B5EF4-FFF2-40B4-BE49-F238E27FC236}">
                <a16:creationId xmlns:a16="http://schemas.microsoft.com/office/drawing/2014/main" id="{094ABEEA-2ED4-4A65-BE0C-4CCC6B4BA748}"/>
              </a:ext>
            </a:extLst>
          </p:cNvPr>
          <p:cNvPicPr>
            <a:picLocks noChangeAspect="1"/>
          </p:cNvPicPr>
          <p:nvPr/>
        </p:nvPicPr>
        <p:blipFill>
          <a:blip r:embed="rId2"/>
          <a:stretch>
            <a:fillRect/>
          </a:stretch>
        </p:blipFill>
        <p:spPr>
          <a:xfrm>
            <a:off x="7648294" y="1653484"/>
            <a:ext cx="2178248" cy="1845609"/>
          </a:xfrm>
          <a:prstGeom prst="rect">
            <a:avLst/>
          </a:prstGeom>
        </p:spPr>
      </p:pic>
      <p:pic>
        <p:nvPicPr>
          <p:cNvPr id="7" name="Picture 6">
            <a:extLst>
              <a:ext uri="{FF2B5EF4-FFF2-40B4-BE49-F238E27FC236}">
                <a16:creationId xmlns:a16="http://schemas.microsoft.com/office/drawing/2014/main" id="{C6EA9F91-72E0-40D7-A4F5-099570CD5E72}"/>
              </a:ext>
            </a:extLst>
          </p:cNvPr>
          <p:cNvPicPr>
            <a:picLocks noChangeAspect="1"/>
          </p:cNvPicPr>
          <p:nvPr/>
        </p:nvPicPr>
        <p:blipFill>
          <a:blip r:embed="rId3"/>
          <a:stretch>
            <a:fillRect/>
          </a:stretch>
        </p:blipFill>
        <p:spPr>
          <a:xfrm>
            <a:off x="1709781" y="3429000"/>
            <a:ext cx="4476750" cy="2390775"/>
          </a:xfrm>
          <a:prstGeom prst="rect">
            <a:avLst/>
          </a:prstGeom>
        </p:spPr>
      </p:pic>
    </p:spTree>
    <p:extLst>
      <p:ext uri="{BB962C8B-B14F-4D97-AF65-F5344CB8AC3E}">
        <p14:creationId xmlns:p14="http://schemas.microsoft.com/office/powerpoint/2010/main" val="3630158107"/>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Cấu trúc vòng lặp với do … while …</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1880771"/>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Kiểm tra mật khẩu</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CE7B3436-A4B0-4B41-91B8-51D7B12C5D49}"/>
              </a:ext>
            </a:extLst>
          </p:cNvPr>
          <p:cNvPicPr>
            <a:picLocks noChangeAspect="1"/>
          </p:cNvPicPr>
          <p:nvPr/>
        </p:nvPicPr>
        <p:blipFill>
          <a:blip r:embed="rId2"/>
          <a:stretch>
            <a:fillRect/>
          </a:stretch>
        </p:blipFill>
        <p:spPr>
          <a:xfrm>
            <a:off x="5565920" y="1726266"/>
            <a:ext cx="5200650" cy="3943350"/>
          </a:xfrm>
          <a:prstGeom prst="rect">
            <a:avLst/>
          </a:prstGeom>
        </p:spPr>
      </p:pic>
    </p:spTree>
    <p:extLst>
      <p:ext uri="{BB962C8B-B14F-4D97-AF65-F5344CB8AC3E}">
        <p14:creationId xmlns:p14="http://schemas.microsoft.com/office/powerpoint/2010/main" val="1666397114"/>
      </p:ext>
    </p:extLst>
  </p:cSld>
  <p:clrMapOvr>
    <a:masterClrMapping/>
  </p:clrMapOvr>
  <p:transition spd="med">
    <p:pull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6426759" cy="3940631"/>
          </a:xfrm>
          <a:prstGeom prst="rect">
            <a:avLst/>
          </a:prstGeom>
          <a:noFill/>
        </p:spPr>
        <p:txBody>
          <a:bodyPr wrap="none" rtlCol="0">
            <a:spAutoFit/>
          </a:bodyPr>
          <a:lstStyle/>
          <a:p>
            <a:pPr marL="457200" indent="-457200">
              <a:lnSpc>
                <a:spcPct val="150000"/>
              </a:lnSpc>
              <a:spcAft>
                <a:spcPts val="1200"/>
              </a:spcAft>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Cấu trúc rẽ nhánh</a:t>
            </a:r>
            <a:endParaRPr lang="en-US" sz="2800" dirty="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Cấu trúc lựa chọn</a:t>
            </a:r>
            <a:endParaRPr lang="en-US" sz="320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Pattern Matching</a:t>
            </a:r>
            <a:endParaRPr lang="en-US" sz="2800" dirty="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Cấu trúc vòng lặp</a:t>
            </a:r>
          </a:p>
          <a:p>
            <a:pPr marL="457200" indent="-457200">
              <a:lnSpc>
                <a:spcPct val="150000"/>
              </a:lnSpc>
              <a:spcAft>
                <a:spcPts val="1200"/>
              </a:spcAft>
              <a:buFont typeface="+mj-lt"/>
              <a:buAutoNum type="arabicPeriod"/>
            </a:pPr>
            <a:r>
              <a:rPr lang="en-US" sz="3200" b="1">
                <a:solidFill>
                  <a:srgbClr val="333399"/>
                </a:solidFill>
                <a:latin typeface="Arial" panose="020B0604020202020204" pitchFamily="34" charset="0"/>
                <a:cs typeface="Arial" panose="020B0604020202020204" pitchFamily="34" charset="0"/>
              </a:rPr>
              <a:t>Sử dụng lệnh break, continue</a:t>
            </a:r>
          </a:p>
        </p:txBody>
      </p:sp>
    </p:spTree>
    <p:extLst>
      <p:ext uri="{BB962C8B-B14F-4D97-AF65-F5344CB8AC3E}">
        <p14:creationId xmlns:p14="http://schemas.microsoft.com/office/powerpoint/2010/main" val="4231504191"/>
      </p:ext>
    </p:extLst>
  </p:cSld>
  <p:clrMapOvr>
    <a:masterClrMapping/>
  </p:clrMapOvr>
  <p:transition spd="med">
    <p:pull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5. </a:t>
            </a:r>
            <a:r>
              <a:rPr lang="en-US"/>
              <a:t>Sử dụng lệnh break</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Lệnh break dùng để làm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Dừng và thoát khởi vòng lặp ngay lập tức.</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Được sử dụng để thoát khỏi vòng lặp khi điều kiện kết thúc được đáp ứng.</a:t>
            </a:r>
            <a:endParaRPr lang="vi-VN" sz="2400">
              <a:solidFill>
                <a:srgbClr val="333399"/>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A264F9F-08AB-4964-A326-3EE182AF9D05}"/>
              </a:ext>
            </a:extLst>
          </p:cNvPr>
          <p:cNvPicPr>
            <a:picLocks noChangeAspect="1"/>
          </p:cNvPicPr>
          <p:nvPr/>
        </p:nvPicPr>
        <p:blipFill>
          <a:blip r:embed="rId2"/>
          <a:stretch>
            <a:fillRect/>
          </a:stretch>
        </p:blipFill>
        <p:spPr>
          <a:xfrm>
            <a:off x="1497150" y="3784550"/>
            <a:ext cx="4861997" cy="2534445"/>
          </a:xfrm>
          <a:prstGeom prst="rect">
            <a:avLst/>
          </a:prstGeom>
        </p:spPr>
      </p:pic>
      <p:pic>
        <p:nvPicPr>
          <p:cNvPr id="7" name="Picture 6">
            <a:extLst>
              <a:ext uri="{FF2B5EF4-FFF2-40B4-BE49-F238E27FC236}">
                <a16:creationId xmlns:a16="http://schemas.microsoft.com/office/drawing/2014/main" id="{7D0E50CD-5828-485D-B7AB-D09DD61A3CD3}"/>
              </a:ext>
            </a:extLst>
          </p:cNvPr>
          <p:cNvPicPr>
            <a:picLocks noChangeAspect="1"/>
          </p:cNvPicPr>
          <p:nvPr/>
        </p:nvPicPr>
        <p:blipFill>
          <a:blip r:embed="rId3"/>
          <a:stretch>
            <a:fillRect/>
          </a:stretch>
        </p:blipFill>
        <p:spPr>
          <a:xfrm>
            <a:off x="6759431" y="3504765"/>
            <a:ext cx="4188202" cy="2492605"/>
          </a:xfrm>
          <a:prstGeom prst="rect">
            <a:avLst/>
          </a:prstGeom>
        </p:spPr>
      </p:pic>
    </p:spTree>
    <p:extLst>
      <p:ext uri="{BB962C8B-B14F-4D97-AF65-F5344CB8AC3E}">
        <p14:creationId xmlns:p14="http://schemas.microsoft.com/office/powerpoint/2010/main" val="2518659192"/>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a:t>
            </a:r>
            <a:r>
              <a:rPr lang="en-US"/>
              <a:t>Cấu trúc rẽ nhánh</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354276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Cấu trúc rẽ nhánh là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Là một trong cấu trúc lập trình cơ bản nhất, cho phép chương trình thực hiện các hành động dựa vào điều kiện đúng/sai bằng cách sử dụng biểu thức login hoặc so sánh.</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Thường được sử dụng để kiểm tra các điều kiện và thực hiện các hành động khác nhau.</a:t>
            </a:r>
          </a:p>
        </p:txBody>
      </p:sp>
    </p:spTree>
    <p:extLst>
      <p:ext uri="{BB962C8B-B14F-4D97-AF65-F5344CB8AC3E}">
        <p14:creationId xmlns:p14="http://schemas.microsoft.com/office/powerpoint/2010/main" val="441281202"/>
      </p:ext>
    </p:extLst>
  </p:cSld>
  <p:clrMapOvr>
    <a:masterClrMapping/>
  </p:clrMapOvr>
  <p:transition spd="med">
    <p:pull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5. </a:t>
            </a:r>
            <a:r>
              <a:rPr lang="en-US"/>
              <a:t>Sử dụng lệnh continue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250324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dirty="0" err="1">
                <a:solidFill>
                  <a:srgbClr val="333399"/>
                </a:solidFill>
                <a:latin typeface="Arial" panose="020B0604020202020204" pitchFamily="34" charset="0"/>
                <a:cs typeface="Arial" panose="020B0604020202020204" pitchFamily="34" charset="0"/>
              </a:rPr>
              <a:t>Lệnh</a:t>
            </a:r>
            <a:r>
              <a:rPr lang="en-US" sz="2800" b="1" dirty="0">
                <a:solidFill>
                  <a:srgbClr val="333399"/>
                </a:solidFill>
                <a:latin typeface="Arial" panose="020B0604020202020204" pitchFamily="34" charset="0"/>
                <a:cs typeface="Arial" panose="020B0604020202020204" pitchFamily="34" charset="0"/>
              </a:rPr>
              <a:t> continue </a:t>
            </a:r>
            <a:r>
              <a:rPr lang="en-US" sz="2800" b="1" dirty="0" err="1">
                <a:solidFill>
                  <a:srgbClr val="333399"/>
                </a:solidFill>
                <a:latin typeface="Arial" panose="020B0604020202020204" pitchFamily="34" charset="0"/>
                <a:cs typeface="Arial" panose="020B0604020202020204" pitchFamily="34" charset="0"/>
              </a:rPr>
              <a:t>dùng</a:t>
            </a:r>
            <a:r>
              <a:rPr lang="en-US" sz="2800" b="1" dirty="0">
                <a:solidFill>
                  <a:srgbClr val="333399"/>
                </a:solidFill>
                <a:latin typeface="Arial" panose="020B0604020202020204" pitchFamily="34" charset="0"/>
                <a:cs typeface="Arial" panose="020B0604020202020204" pitchFamily="34" charset="0"/>
              </a:rPr>
              <a:t> </a:t>
            </a:r>
            <a:r>
              <a:rPr lang="en-US" sz="2800" b="1" dirty="0" err="1">
                <a:solidFill>
                  <a:srgbClr val="333399"/>
                </a:solidFill>
                <a:latin typeface="Arial" panose="020B0604020202020204" pitchFamily="34" charset="0"/>
                <a:cs typeface="Arial" panose="020B0604020202020204" pitchFamily="34" charset="0"/>
              </a:rPr>
              <a:t>để</a:t>
            </a:r>
            <a:r>
              <a:rPr lang="en-US" sz="2800" b="1" dirty="0">
                <a:solidFill>
                  <a:srgbClr val="333399"/>
                </a:solidFill>
                <a:latin typeface="Arial" panose="020B0604020202020204" pitchFamily="34" charset="0"/>
                <a:cs typeface="Arial" panose="020B0604020202020204" pitchFamily="34" charset="0"/>
              </a:rPr>
              <a:t> </a:t>
            </a:r>
            <a:r>
              <a:rPr lang="en-US" sz="2800" b="1" dirty="0" err="1">
                <a:solidFill>
                  <a:srgbClr val="333399"/>
                </a:solidFill>
                <a:latin typeface="Arial" panose="020B0604020202020204" pitchFamily="34" charset="0"/>
                <a:cs typeface="Arial" panose="020B0604020202020204" pitchFamily="34" charset="0"/>
              </a:rPr>
              <a:t>làm</a:t>
            </a:r>
            <a:r>
              <a:rPr lang="en-US" sz="2800" b="1" dirty="0">
                <a:solidFill>
                  <a:srgbClr val="333399"/>
                </a:solidFill>
                <a:latin typeface="Arial" panose="020B0604020202020204" pitchFamily="34" charset="0"/>
                <a:cs typeface="Arial" panose="020B0604020202020204" pitchFamily="34" charset="0"/>
              </a:rPr>
              <a:t> </a:t>
            </a:r>
            <a:r>
              <a:rPr lang="en-US" sz="2800" b="1" dirty="0" err="1">
                <a:solidFill>
                  <a:srgbClr val="333399"/>
                </a:solidFill>
                <a:latin typeface="Arial" panose="020B0604020202020204" pitchFamily="34" charset="0"/>
                <a:cs typeface="Arial" panose="020B0604020202020204" pitchFamily="34" charset="0"/>
              </a:rPr>
              <a:t>gì</a:t>
            </a:r>
            <a:r>
              <a:rPr lang="en-US" sz="2800" b="1" dirty="0">
                <a:solidFill>
                  <a:srgbClr val="333399"/>
                </a:solidFill>
                <a:latin typeface="Arial" panose="020B0604020202020204" pitchFamily="34" charset="0"/>
                <a:cs typeface="Arial" panose="020B0604020202020204" pitchFamily="34" charset="0"/>
              </a:rPr>
              <a:t>?</a:t>
            </a:r>
          </a:p>
          <a:p>
            <a:pPr marL="800100" lvl="1" indent="-342900" algn="just">
              <a:lnSpc>
                <a:spcPct val="150000"/>
              </a:lnSpc>
              <a:buFont typeface="Arial" panose="020B0604020202020204" pitchFamily="34" charset="0"/>
              <a:buChar char="•"/>
            </a:pPr>
            <a:r>
              <a:rPr lang="en-US" sz="2400" dirty="0" err="1">
                <a:solidFill>
                  <a:srgbClr val="333399"/>
                </a:solidFill>
                <a:latin typeface="Arial" panose="020B0604020202020204" pitchFamily="34" charset="0"/>
                <a:cs typeface="Arial" panose="020B0604020202020204" pitchFamily="34" charset="0"/>
              </a:rPr>
              <a:t>Sử</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dụng</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để</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bỏ</a:t>
            </a:r>
            <a:r>
              <a:rPr lang="en-US" sz="2400" dirty="0">
                <a:solidFill>
                  <a:srgbClr val="333399"/>
                </a:solidFill>
                <a:latin typeface="Arial" panose="020B0604020202020204" pitchFamily="34" charset="0"/>
                <a:cs typeface="Arial" panose="020B0604020202020204" pitchFamily="34" charset="0"/>
              </a:rPr>
              <a:t> qua </a:t>
            </a:r>
            <a:r>
              <a:rPr lang="en-US" sz="2400" dirty="0" err="1">
                <a:solidFill>
                  <a:srgbClr val="333399"/>
                </a:solidFill>
                <a:latin typeface="Arial" panose="020B0604020202020204" pitchFamily="34" charset="0"/>
                <a:cs typeface="Arial" panose="020B0604020202020204" pitchFamily="34" charset="0"/>
              </a:rPr>
              <a:t>vòng</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lặp</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hiện</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tại</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và</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tiếp</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tục</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vòng</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lặp</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tiếp</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theo.</a:t>
            </a:r>
            <a:endParaRPr lang="en-US" sz="2400" dirty="0">
              <a:solidFill>
                <a:srgbClr val="333399"/>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r>
              <a:rPr lang="en-US" sz="2400" dirty="0" err="1">
                <a:solidFill>
                  <a:srgbClr val="333399"/>
                </a:solidFill>
                <a:latin typeface="Arial" panose="020B0604020202020204" pitchFamily="34" charset="0"/>
                <a:cs typeface="Arial" panose="020B0604020202020204" pitchFamily="34" charset="0"/>
              </a:rPr>
              <a:t>Sử</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dụng</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khi</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muốn</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bỏ</a:t>
            </a:r>
            <a:r>
              <a:rPr lang="en-US" sz="2400" dirty="0">
                <a:solidFill>
                  <a:srgbClr val="333399"/>
                </a:solidFill>
                <a:latin typeface="Arial" panose="020B0604020202020204" pitchFamily="34" charset="0"/>
                <a:cs typeface="Arial" panose="020B0604020202020204" pitchFamily="34" charset="0"/>
              </a:rPr>
              <a:t> qua 1 </a:t>
            </a:r>
            <a:r>
              <a:rPr lang="en-US" sz="2400" dirty="0" err="1">
                <a:solidFill>
                  <a:srgbClr val="333399"/>
                </a:solidFill>
                <a:latin typeface="Arial" panose="020B0604020202020204" pitchFamily="34" charset="0"/>
                <a:cs typeface="Arial" panose="020B0604020202020204" pitchFamily="34" charset="0"/>
              </a:rPr>
              <a:t>phần</a:t>
            </a:r>
            <a:r>
              <a:rPr lang="en-US" sz="2400" dirty="0">
                <a:solidFill>
                  <a:srgbClr val="333399"/>
                </a:solidFill>
                <a:latin typeface="Arial" panose="020B0604020202020204" pitchFamily="34" charset="0"/>
                <a:cs typeface="Arial" panose="020B0604020202020204" pitchFamily="34" charset="0"/>
              </a:rPr>
              <a:t> </a:t>
            </a:r>
            <a:r>
              <a:rPr lang="en-US" sz="2400" dirty="0" err="1" smtClean="0">
                <a:solidFill>
                  <a:srgbClr val="333399"/>
                </a:solidFill>
                <a:latin typeface="Arial" panose="020B0604020202020204" pitchFamily="34" charset="0"/>
                <a:cs typeface="Arial" panose="020B0604020202020204" pitchFamily="34" charset="0"/>
              </a:rPr>
              <a:t>tử</a:t>
            </a:r>
            <a:r>
              <a:rPr lang="en-US" sz="2400" dirty="0" smtClean="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hoặc</a:t>
            </a:r>
            <a:r>
              <a:rPr lang="en-US" sz="2400" dirty="0">
                <a:solidFill>
                  <a:srgbClr val="333399"/>
                </a:solidFill>
                <a:latin typeface="Arial" panose="020B0604020202020204" pitchFamily="34" charset="0"/>
                <a:cs typeface="Arial" panose="020B0604020202020204" pitchFamily="34" charset="0"/>
              </a:rPr>
              <a:t> 1 </a:t>
            </a:r>
            <a:r>
              <a:rPr lang="en-US" sz="2400" dirty="0" err="1">
                <a:solidFill>
                  <a:srgbClr val="333399"/>
                </a:solidFill>
                <a:latin typeface="Arial" panose="020B0604020202020204" pitchFamily="34" charset="0"/>
                <a:cs typeface="Arial" panose="020B0604020202020204" pitchFamily="34" charset="0"/>
              </a:rPr>
              <a:t>vòng</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lặp</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nào</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đó</a:t>
            </a:r>
            <a:endParaRPr lang="vi-VN" sz="2400" dirty="0">
              <a:solidFill>
                <a:srgbClr val="333399"/>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EE3FC65-B29F-4039-8A91-5F126ACDEB5D}"/>
              </a:ext>
            </a:extLst>
          </p:cNvPr>
          <p:cNvPicPr>
            <a:picLocks noChangeAspect="1"/>
          </p:cNvPicPr>
          <p:nvPr/>
        </p:nvPicPr>
        <p:blipFill>
          <a:blip r:embed="rId2"/>
          <a:stretch>
            <a:fillRect/>
          </a:stretch>
        </p:blipFill>
        <p:spPr>
          <a:xfrm>
            <a:off x="2509236" y="3919022"/>
            <a:ext cx="3366807" cy="2261288"/>
          </a:xfrm>
          <a:prstGeom prst="rect">
            <a:avLst/>
          </a:prstGeom>
        </p:spPr>
      </p:pic>
      <p:pic>
        <p:nvPicPr>
          <p:cNvPr id="7" name="Picture 6">
            <a:extLst>
              <a:ext uri="{FF2B5EF4-FFF2-40B4-BE49-F238E27FC236}">
                <a16:creationId xmlns:a16="http://schemas.microsoft.com/office/drawing/2014/main" id="{CCBB7821-726F-4E7C-971B-8A591D50EC04}"/>
              </a:ext>
            </a:extLst>
          </p:cNvPr>
          <p:cNvPicPr>
            <a:picLocks noChangeAspect="1"/>
          </p:cNvPicPr>
          <p:nvPr/>
        </p:nvPicPr>
        <p:blipFill>
          <a:blip r:embed="rId3"/>
          <a:stretch>
            <a:fillRect/>
          </a:stretch>
        </p:blipFill>
        <p:spPr>
          <a:xfrm>
            <a:off x="6315958" y="3860686"/>
            <a:ext cx="3742442" cy="2319624"/>
          </a:xfrm>
          <a:prstGeom prst="rect">
            <a:avLst/>
          </a:prstGeom>
        </p:spPr>
      </p:pic>
    </p:spTree>
    <p:extLst>
      <p:ext uri="{BB962C8B-B14F-4D97-AF65-F5344CB8AC3E}">
        <p14:creationId xmlns:p14="http://schemas.microsoft.com/office/powerpoint/2010/main" val="386100191"/>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7DF16C-5160-4E6E-BF68-CF75B914C537}"/>
              </a:ext>
            </a:extLst>
          </p:cNvPr>
          <p:cNvSpPr>
            <a:spLocks noGrp="1"/>
          </p:cNvSpPr>
          <p:nvPr>
            <p:ph type="title"/>
          </p:nvPr>
        </p:nvSpPr>
        <p:spPr/>
        <p:txBody>
          <a:bodyPr/>
          <a:lstStyle/>
          <a:p>
            <a:r>
              <a:rPr lang="en-US"/>
              <a:t>Happy Coding</a:t>
            </a:r>
          </a:p>
        </p:txBody>
      </p:sp>
      <p:pic>
        <p:nvPicPr>
          <p:cNvPr id="1030" name="Picture 6" descr="vector illustration of women working in informational technologies sphere / girl programmer and coder - 120178681">
            <a:extLst>
              <a:ext uri="{FF2B5EF4-FFF2-40B4-BE49-F238E27FC236}">
                <a16:creationId xmlns:a16="http://schemas.microsoft.com/office/drawing/2014/main" id="{522E693C-34AC-4B51-A519-3F5EAE91B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33" y="1329266"/>
            <a:ext cx="9414934" cy="470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637623"/>
      </p:ext>
    </p:extLst>
  </p:cSld>
  <p:clrMapOvr>
    <a:masterClrMapping/>
  </p:clrMapOvr>
  <p:transition spd="med">
    <p:pull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Cấu trúc rẽ nhánh</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263995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cấu trú rẽ nhánh if</a:t>
            </a:r>
          </a:p>
          <a:p>
            <a:pPr marL="914400" lvl="1"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Nếu … thì …</a:t>
            </a:r>
          </a:p>
          <a:p>
            <a:pPr marL="914400" lvl="1"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Nếu … thì … ngược lại …</a:t>
            </a:r>
          </a:p>
          <a:p>
            <a:pPr marL="914400" lvl="1"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Nếu … thì … ngược lại nếu … thì … ngược lại …</a:t>
            </a:r>
          </a:p>
        </p:txBody>
      </p:sp>
    </p:spTree>
    <p:extLst>
      <p:ext uri="{BB962C8B-B14F-4D97-AF65-F5344CB8AC3E}">
        <p14:creationId xmlns:p14="http://schemas.microsoft.com/office/powerpoint/2010/main" val="3116279838"/>
      </p:ext>
    </p:extLst>
  </p:cSld>
  <p:clrMapOvr>
    <a:masterClrMapping/>
  </p:clrMapOvr>
  <p:transition spd="med">
    <p:pull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Cấu trúc rẽ nhánh (loại 1)</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045466"/>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Cách khai báo</a:t>
            </a:r>
          </a:p>
          <a:p>
            <a:pPr marL="914400" lvl="1"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Nếu điều kiện </a:t>
            </a:r>
            <a:r>
              <a:rPr lang="en-US" sz="2400" b="1">
                <a:solidFill>
                  <a:srgbClr val="333399"/>
                </a:solidFill>
                <a:latin typeface="Arial" panose="020B0604020202020204" pitchFamily="34" charset="0"/>
                <a:cs typeface="Arial" panose="020B0604020202020204" pitchFamily="34" charset="0"/>
              </a:rPr>
              <a:t>đúng</a:t>
            </a:r>
            <a:r>
              <a:rPr lang="en-US" sz="2400">
                <a:solidFill>
                  <a:srgbClr val="333399"/>
                </a:solidFill>
                <a:latin typeface="Arial" panose="020B0604020202020204" pitchFamily="34" charset="0"/>
                <a:cs typeface="Arial" panose="020B0604020202020204" pitchFamily="34" charset="0"/>
              </a:rPr>
              <a:t> thì khối lệnh trong if sẽ được thực hiện</a:t>
            </a:r>
          </a:p>
          <a:p>
            <a:pPr marL="914400" lvl="1" indent="-457200" algn="just">
              <a:lnSpc>
                <a:spcPct val="150000"/>
              </a:lnSpc>
              <a:spcAft>
                <a:spcPts val="800"/>
              </a:spcAft>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if</a:t>
            </a:r>
            <a:r>
              <a:rPr lang="en-US" sz="2400">
                <a:solidFill>
                  <a:srgbClr val="333399"/>
                </a:solidFill>
                <a:latin typeface="Arial" panose="020B0604020202020204" pitchFamily="34" charset="0"/>
                <a:cs typeface="Arial" panose="020B0604020202020204" pitchFamily="34" charset="0"/>
              </a:rPr>
              <a:t> (điều kiện) 	//điều kiện logic hoặc so sánh</a:t>
            </a:r>
          </a:p>
          <a:p>
            <a:pPr lvl="1" algn="just">
              <a:lnSpc>
                <a:spcPct val="150000"/>
              </a:lnSpc>
              <a:spcAft>
                <a:spcPts val="800"/>
              </a:spcAft>
            </a:pPr>
            <a:r>
              <a:rPr lang="en-US" sz="2400">
                <a:solidFill>
                  <a:srgbClr val="333399"/>
                </a:solidFill>
                <a:latin typeface="Arial" panose="020B0604020202020204" pitchFamily="34" charset="0"/>
                <a:cs typeface="Arial" panose="020B0604020202020204" pitchFamily="34" charset="0"/>
              </a:rPr>
              <a:t>	{</a:t>
            </a:r>
          </a:p>
          <a:p>
            <a:pPr lvl="1" algn="just">
              <a:lnSpc>
                <a:spcPct val="150000"/>
              </a:lnSpc>
              <a:spcAft>
                <a:spcPts val="800"/>
              </a:spcAft>
            </a:pPr>
            <a:r>
              <a:rPr lang="en-US" sz="2400">
                <a:solidFill>
                  <a:srgbClr val="333399"/>
                </a:solidFill>
                <a:latin typeface="Arial" panose="020B0604020202020204" pitchFamily="34" charset="0"/>
                <a:cs typeface="Arial" panose="020B0604020202020204" pitchFamily="34" charset="0"/>
              </a:rPr>
              <a:t>		Các lệnh được thực hiện khi điều kiện </a:t>
            </a:r>
            <a:r>
              <a:rPr lang="en-US" sz="2400" b="1">
                <a:solidFill>
                  <a:srgbClr val="333399"/>
                </a:solidFill>
                <a:latin typeface="Arial" panose="020B0604020202020204" pitchFamily="34" charset="0"/>
                <a:cs typeface="Arial" panose="020B0604020202020204" pitchFamily="34" charset="0"/>
              </a:rPr>
              <a:t>đúng</a:t>
            </a:r>
          </a:p>
          <a:p>
            <a:pPr lvl="1" algn="just">
              <a:lnSpc>
                <a:spcPct val="150000"/>
              </a:lnSpc>
              <a:spcAft>
                <a:spcPts val="800"/>
              </a:spcAft>
            </a:pPr>
            <a:r>
              <a:rPr lang="en-US" sz="2400">
                <a:solidFill>
                  <a:srgbClr val="333399"/>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568483148"/>
      </p:ext>
    </p:extLst>
  </p:cSld>
  <p:clrMapOvr>
    <a:masterClrMapping/>
  </p:clrMapOvr>
  <p:transition spd="med">
    <p:pull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Cấu trúc rẽ nhánh (loại 1)</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263995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a:t>
            </a:r>
          </a:p>
          <a:p>
            <a:pPr marL="914400" lvl="1"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Kiểm tra 1 số có thỏa điều kiện hay không?</a:t>
            </a:r>
          </a:p>
          <a:p>
            <a:pPr marL="914400" lvl="1"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So sánh và tìm số lớn hơn</a:t>
            </a:r>
          </a:p>
          <a:p>
            <a:pPr marL="914400" lvl="1"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342274C4-9F41-45AA-B1F9-13A159CAD52F}"/>
              </a:ext>
            </a:extLst>
          </p:cNvPr>
          <p:cNvPicPr>
            <a:picLocks noChangeAspect="1"/>
          </p:cNvPicPr>
          <p:nvPr/>
        </p:nvPicPr>
        <p:blipFill>
          <a:blip r:embed="rId2"/>
          <a:stretch>
            <a:fillRect/>
          </a:stretch>
        </p:blipFill>
        <p:spPr>
          <a:xfrm>
            <a:off x="6933410" y="2719387"/>
            <a:ext cx="3248025" cy="1419225"/>
          </a:xfrm>
          <a:prstGeom prst="rect">
            <a:avLst/>
          </a:prstGeom>
        </p:spPr>
      </p:pic>
      <p:pic>
        <p:nvPicPr>
          <p:cNvPr id="7" name="Picture 6">
            <a:extLst>
              <a:ext uri="{FF2B5EF4-FFF2-40B4-BE49-F238E27FC236}">
                <a16:creationId xmlns:a16="http://schemas.microsoft.com/office/drawing/2014/main" id="{96BC1CCD-30BE-4278-AE1D-74E90FEE8E62}"/>
              </a:ext>
            </a:extLst>
          </p:cNvPr>
          <p:cNvPicPr>
            <a:picLocks noChangeAspect="1"/>
          </p:cNvPicPr>
          <p:nvPr/>
        </p:nvPicPr>
        <p:blipFill>
          <a:blip r:embed="rId3"/>
          <a:stretch>
            <a:fillRect/>
          </a:stretch>
        </p:blipFill>
        <p:spPr>
          <a:xfrm>
            <a:off x="6637575" y="4396827"/>
            <a:ext cx="3905250" cy="1466850"/>
          </a:xfrm>
          <a:prstGeom prst="rect">
            <a:avLst/>
          </a:prstGeom>
        </p:spPr>
      </p:pic>
      <p:pic>
        <p:nvPicPr>
          <p:cNvPr id="9" name="Picture 8">
            <a:extLst>
              <a:ext uri="{FF2B5EF4-FFF2-40B4-BE49-F238E27FC236}">
                <a16:creationId xmlns:a16="http://schemas.microsoft.com/office/drawing/2014/main" id="{F47A8AD2-D76B-4063-BA95-695C86745E34}"/>
              </a:ext>
            </a:extLst>
          </p:cNvPr>
          <p:cNvPicPr>
            <a:picLocks noChangeAspect="1"/>
          </p:cNvPicPr>
          <p:nvPr/>
        </p:nvPicPr>
        <p:blipFill>
          <a:blip r:embed="rId4"/>
          <a:stretch>
            <a:fillRect/>
          </a:stretch>
        </p:blipFill>
        <p:spPr>
          <a:xfrm>
            <a:off x="1425430" y="4187277"/>
            <a:ext cx="4267200" cy="1676400"/>
          </a:xfrm>
          <a:prstGeom prst="rect">
            <a:avLst/>
          </a:prstGeom>
        </p:spPr>
      </p:pic>
    </p:spTree>
    <p:extLst>
      <p:ext uri="{BB962C8B-B14F-4D97-AF65-F5344CB8AC3E}">
        <p14:creationId xmlns:p14="http://schemas.microsoft.com/office/powerpoint/2010/main" val="3766772550"/>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Cấu trúc rẽ nhánh (loại 2)</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514056"/>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Cách khai báo</a:t>
            </a:r>
          </a:p>
          <a:p>
            <a:pPr marL="914400" lvl="1" indent="-457200" algn="just">
              <a:spcAft>
                <a:spcPts val="800"/>
              </a:spcAft>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if</a:t>
            </a:r>
            <a:r>
              <a:rPr lang="en-US" sz="2400">
                <a:solidFill>
                  <a:srgbClr val="333399"/>
                </a:solidFill>
                <a:latin typeface="Arial" panose="020B0604020202020204" pitchFamily="34" charset="0"/>
                <a:cs typeface="Arial" panose="020B0604020202020204" pitchFamily="34" charset="0"/>
              </a:rPr>
              <a:t> (điều kiện) 	//điều kiện logic hoặc so sánh</a:t>
            </a:r>
          </a:p>
          <a:p>
            <a:pPr lvl="1" algn="just">
              <a:spcAft>
                <a:spcPts val="800"/>
              </a:spcAft>
            </a:pPr>
            <a:r>
              <a:rPr lang="en-US" sz="2400">
                <a:solidFill>
                  <a:srgbClr val="333399"/>
                </a:solidFill>
                <a:latin typeface="Arial" panose="020B0604020202020204" pitchFamily="34" charset="0"/>
                <a:cs typeface="Arial" panose="020B0604020202020204" pitchFamily="34" charset="0"/>
              </a:rPr>
              <a:t>	{</a:t>
            </a:r>
          </a:p>
          <a:p>
            <a:pPr lvl="1" algn="just">
              <a:spcAft>
                <a:spcPts val="800"/>
              </a:spcAft>
            </a:pPr>
            <a:r>
              <a:rPr lang="en-US" sz="2400">
                <a:solidFill>
                  <a:srgbClr val="333399"/>
                </a:solidFill>
                <a:latin typeface="Arial" panose="020B0604020202020204" pitchFamily="34" charset="0"/>
                <a:cs typeface="Arial" panose="020B0604020202020204" pitchFamily="34" charset="0"/>
              </a:rPr>
              <a:t>		Các lệnh được thực hiện khi điều kiện </a:t>
            </a:r>
            <a:r>
              <a:rPr lang="en-US" sz="2400" b="1">
                <a:solidFill>
                  <a:srgbClr val="333399"/>
                </a:solidFill>
                <a:latin typeface="Arial" panose="020B0604020202020204" pitchFamily="34" charset="0"/>
                <a:cs typeface="Arial" panose="020B0604020202020204" pitchFamily="34" charset="0"/>
              </a:rPr>
              <a:t>đúng</a:t>
            </a:r>
            <a:endParaRPr lang="en-US" sz="2400">
              <a:solidFill>
                <a:srgbClr val="333399"/>
              </a:solidFill>
              <a:latin typeface="Arial" panose="020B0604020202020204" pitchFamily="34" charset="0"/>
              <a:cs typeface="Arial" panose="020B0604020202020204" pitchFamily="34" charset="0"/>
            </a:endParaRPr>
          </a:p>
          <a:p>
            <a:pPr lvl="1" algn="just">
              <a:spcAft>
                <a:spcPts val="800"/>
              </a:spcAft>
            </a:pPr>
            <a:r>
              <a:rPr lang="en-US" sz="2400">
                <a:solidFill>
                  <a:srgbClr val="333399"/>
                </a:solidFill>
                <a:latin typeface="Arial" panose="020B0604020202020204" pitchFamily="34" charset="0"/>
                <a:cs typeface="Arial" panose="020B0604020202020204" pitchFamily="34" charset="0"/>
              </a:rPr>
              <a:t>	}</a:t>
            </a:r>
          </a:p>
          <a:p>
            <a:pPr lvl="1" algn="just">
              <a:spcAft>
                <a:spcPts val="800"/>
              </a:spcAft>
            </a:pPr>
            <a:r>
              <a:rPr lang="en-US" sz="2400">
                <a:solidFill>
                  <a:srgbClr val="333399"/>
                </a:solidFill>
                <a:latin typeface="Arial" panose="020B0604020202020204" pitchFamily="34" charset="0"/>
                <a:cs typeface="Arial" panose="020B0604020202020204" pitchFamily="34" charset="0"/>
              </a:rPr>
              <a:t>	</a:t>
            </a:r>
            <a:r>
              <a:rPr lang="en-US" sz="2400" b="1">
                <a:solidFill>
                  <a:srgbClr val="333399"/>
                </a:solidFill>
                <a:latin typeface="Arial" panose="020B0604020202020204" pitchFamily="34" charset="0"/>
                <a:cs typeface="Arial" panose="020B0604020202020204" pitchFamily="34" charset="0"/>
              </a:rPr>
              <a:t>else</a:t>
            </a:r>
          </a:p>
          <a:p>
            <a:pPr lvl="1" algn="just">
              <a:spcAft>
                <a:spcPts val="800"/>
              </a:spcAft>
            </a:pPr>
            <a:r>
              <a:rPr lang="en-US" sz="2400">
                <a:solidFill>
                  <a:srgbClr val="333399"/>
                </a:solidFill>
                <a:latin typeface="Arial" panose="020B0604020202020204" pitchFamily="34" charset="0"/>
                <a:cs typeface="Arial" panose="020B0604020202020204" pitchFamily="34" charset="0"/>
              </a:rPr>
              <a:t>	{</a:t>
            </a:r>
          </a:p>
          <a:p>
            <a:pPr lvl="1" algn="just">
              <a:spcAft>
                <a:spcPts val="800"/>
              </a:spcAft>
            </a:pPr>
            <a:r>
              <a:rPr lang="en-US" sz="2400">
                <a:solidFill>
                  <a:srgbClr val="333399"/>
                </a:solidFill>
                <a:latin typeface="Arial" panose="020B0604020202020204" pitchFamily="34" charset="0"/>
                <a:cs typeface="Arial" panose="020B0604020202020204" pitchFamily="34" charset="0"/>
              </a:rPr>
              <a:t>		Các lệnh được thực hiện khi điều kiện </a:t>
            </a:r>
            <a:r>
              <a:rPr lang="en-US" sz="2400" b="1">
                <a:solidFill>
                  <a:srgbClr val="FF0000"/>
                </a:solidFill>
                <a:latin typeface="Arial" panose="020B0604020202020204" pitchFamily="34" charset="0"/>
                <a:cs typeface="Arial" panose="020B0604020202020204" pitchFamily="34" charset="0"/>
              </a:rPr>
              <a:t>sai</a:t>
            </a:r>
            <a:endParaRPr lang="en-US" sz="2400">
              <a:solidFill>
                <a:srgbClr val="333399"/>
              </a:solidFill>
              <a:latin typeface="Arial" panose="020B0604020202020204" pitchFamily="34" charset="0"/>
              <a:cs typeface="Arial" panose="020B0604020202020204" pitchFamily="34" charset="0"/>
            </a:endParaRPr>
          </a:p>
          <a:p>
            <a:pPr lvl="1" algn="just">
              <a:spcAft>
                <a:spcPts val="800"/>
              </a:spcAft>
            </a:pPr>
            <a:r>
              <a:rPr lang="en-US" sz="2400">
                <a:solidFill>
                  <a:srgbClr val="333399"/>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14330133"/>
      </p:ext>
    </p:extLst>
  </p:cSld>
  <p:clrMapOvr>
    <a:masterClrMapping/>
  </p:clrMapOvr>
  <p:transition spd="med">
    <p:pull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Cấu trúc rẽ nhánh (loại </a:t>
            </a:r>
            <a:r>
              <a:rPr lang="en-US"/>
              <a:t>2</a:t>
            </a:r>
            <a:r>
              <a:rPr lang="en-US" b="1"/>
              <a:t>)</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a:t>
            </a:r>
          </a:p>
          <a:p>
            <a:pPr marL="914400" lvl="1"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Viết chương trình nhập vào số nguyên từ bàn phím, kiểm tra xem số nguyên vừa nhập vào là số chẵn hay số lẻ. Hiển thị kết quả kiểm tra ra màn hình. </a:t>
            </a:r>
          </a:p>
        </p:txBody>
      </p:sp>
      <p:pic>
        <p:nvPicPr>
          <p:cNvPr id="5" name="Picture 4">
            <a:extLst>
              <a:ext uri="{FF2B5EF4-FFF2-40B4-BE49-F238E27FC236}">
                <a16:creationId xmlns:a16="http://schemas.microsoft.com/office/drawing/2014/main" id="{177DCD4B-F480-4E1C-9926-D3571062BBE1}"/>
              </a:ext>
            </a:extLst>
          </p:cNvPr>
          <p:cNvPicPr>
            <a:picLocks noChangeAspect="1"/>
          </p:cNvPicPr>
          <p:nvPr/>
        </p:nvPicPr>
        <p:blipFill>
          <a:blip r:embed="rId2"/>
          <a:stretch>
            <a:fillRect/>
          </a:stretch>
        </p:blipFill>
        <p:spPr>
          <a:xfrm>
            <a:off x="3567112" y="3929062"/>
            <a:ext cx="5057775" cy="2047875"/>
          </a:xfrm>
          <a:prstGeom prst="rect">
            <a:avLst/>
          </a:prstGeom>
        </p:spPr>
      </p:pic>
    </p:spTree>
    <p:extLst>
      <p:ext uri="{BB962C8B-B14F-4D97-AF65-F5344CB8AC3E}">
        <p14:creationId xmlns:p14="http://schemas.microsoft.com/office/powerpoint/2010/main" val="2861179784"/>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Cấu trúc rẽ nhánh (loại 3)</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5273238"/>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Cách khai báo</a:t>
            </a:r>
          </a:p>
          <a:p>
            <a:pPr marL="914400" lvl="1" indent="-457200" algn="just">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if</a:t>
            </a:r>
            <a:r>
              <a:rPr lang="en-US" sz="2400">
                <a:solidFill>
                  <a:srgbClr val="333399"/>
                </a:solidFill>
                <a:latin typeface="Arial" panose="020B0604020202020204" pitchFamily="34" charset="0"/>
                <a:cs typeface="Arial" panose="020B0604020202020204" pitchFamily="34" charset="0"/>
              </a:rPr>
              <a:t> (điều kiện 1) 	//điều kiện logic hoặc so sánh</a:t>
            </a:r>
          </a:p>
          <a:p>
            <a:pPr lvl="1" algn="just"/>
            <a:r>
              <a:rPr lang="en-US" sz="2400">
                <a:solidFill>
                  <a:srgbClr val="333399"/>
                </a:solidFill>
                <a:latin typeface="Arial" panose="020B0604020202020204" pitchFamily="34" charset="0"/>
                <a:cs typeface="Arial" panose="020B0604020202020204" pitchFamily="34" charset="0"/>
              </a:rPr>
              <a:t>	{</a:t>
            </a:r>
          </a:p>
          <a:p>
            <a:pPr lvl="1" algn="just"/>
            <a:r>
              <a:rPr lang="en-US" sz="2400">
                <a:solidFill>
                  <a:srgbClr val="333399"/>
                </a:solidFill>
                <a:latin typeface="Arial" panose="020B0604020202020204" pitchFamily="34" charset="0"/>
                <a:cs typeface="Arial" panose="020B0604020202020204" pitchFamily="34" charset="0"/>
              </a:rPr>
              <a:t>		Các lệnh được thực hiện khi điều kiện 1 </a:t>
            </a:r>
            <a:r>
              <a:rPr lang="en-US" sz="2400" b="1">
                <a:solidFill>
                  <a:srgbClr val="333399"/>
                </a:solidFill>
                <a:latin typeface="Arial" panose="020B0604020202020204" pitchFamily="34" charset="0"/>
                <a:cs typeface="Arial" panose="020B0604020202020204" pitchFamily="34" charset="0"/>
              </a:rPr>
              <a:t>đúng</a:t>
            </a:r>
            <a:endParaRPr lang="en-US" sz="2400">
              <a:solidFill>
                <a:srgbClr val="333399"/>
              </a:solidFill>
              <a:latin typeface="Arial" panose="020B0604020202020204" pitchFamily="34" charset="0"/>
              <a:cs typeface="Arial" panose="020B0604020202020204" pitchFamily="34" charset="0"/>
            </a:endParaRPr>
          </a:p>
          <a:p>
            <a:pPr lvl="1" algn="just"/>
            <a:r>
              <a:rPr lang="en-US" sz="2400">
                <a:solidFill>
                  <a:srgbClr val="333399"/>
                </a:solidFill>
                <a:latin typeface="Arial" panose="020B0604020202020204" pitchFamily="34" charset="0"/>
                <a:cs typeface="Arial" panose="020B0604020202020204" pitchFamily="34" charset="0"/>
              </a:rPr>
              <a:t>	}</a:t>
            </a:r>
          </a:p>
          <a:p>
            <a:pPr lvl="1" algn="just"/>
            <a:r>
              <a:rPr lang="en-US" sz="2400">
                <a:solidFill>
                  <a:srgbClr val="333399"/>
                </a:solidFill>
                <a:latin typeface="Arial" panose="020B0604020202020204" pitchFamily="34" charset="0"/>
                <a:cs typeface="Arial" panose="020B0604020202020204" pitchFamily="34" charset="0"/>
              </a:rPr>
              <a:t>	</a:t>
            </a:r>
            <a:r>
              <a:rPr lang="en-US" sz="2400" b="1">
                <a:solidFill>
                  <a:srgbClr val="333399"/>
                </a:solidFill>
                <a:latin typeface="Arial" panose="020B0604020202020204" pitchFamily="34" charset="0"/>
                <a:cs typeface="Arial" panose="020B0604020202020204" pitchFamily="34" charset="0"/>
              </a:rPr>
              <a:t>else if</a:t>
            </a:r>
            <a:r>
              <a:rPr lang="en-US" sz="2400">
                <a:solidFill>
                  <a:srgbClr val="333399"/>
                </a:solidFill>
                <a:latin typeface="Arial" panose="020B0604020202020204" pitchFamily="34" charset="0"/>
                <a:cs typeface="Arial" panose="020B0604020202020204" pitchFamily="34" charset="0"/>
              </a:rPr>
              <a:t> (điều kiện 2)</a:t>
            </a:r>
          </a:p>
          <a:p>
            <a:pPr lvl="1" algn="just"/>
            <a:r>
              <a:rPr lang="en-US" sz="2400">
                <a:solidFill>
                  <a:srgbClr val="333399"/>
                </a:solidFill>
                <a:latin typeface="Arial" panose="020B0604020202020204" pitchFamily="34" charset="0"/>
                <a:cs typeface="Arial" panose="020B0604020202020204" pitchFamily="34" charset="0"/>
              </a:rPr>
              <a:t>	{</a:t>
            </a:r>
          </a:p>
          <a:p>
            <a:pPr lvl="1" algn="just"/>
            <a:r>
              <a:rPr lang="en-US" sz="2400">
                <a:solidFill>
                  <a:srgbClr val="333399"/>
                </a:solidFill>
                <a:latin typeface="Arial" panose="020B0604020202020204" pitchFamily="34" charset="0"/>
                <a:cs typeface="Arial" panose="020B0604020202020204" pitchFamily="34" charset="0"/>
              </a:rPr>
              <a:t>		Các lệnh được thực hiện khi điều kiện 2 </a:t>
            </a:r>
            <a:r>
              <a:rPr lang="en-US" sz="2400" b="1">
                <a:solidFill>
                  <a:srgbClr val="333399"/>
                </a:solidFill>
                <a:latin typeface="Arial" panose="020B0604020202020204" pitchFamily="34" charset="0"/>
                <a:cs typeface="Arial" panose="020B0604020202020204" pitchFamily="34" charset="0"/>
              </a:rPr>
              <a:t>đúng</a:t>
            </a:r>
          </a:p>
          <a:p>
            <a:pPr lvl="1" algn="just"/>
            <a:r>
              <a:rPr lang="en-US" sz="2400">
                <a:solidFill>
                  <a:srgbClr val="333399"/>
                </a:solidFill>
                <a:latin typeface="Arial" panose="020B0604020202020204" pitchFamily="34" charset="0"/>
                <a:cs typeface="Arial" panose="020B0604020202020204" pitchFamily="34" charset="0"/>
              </a:rPr>
              <a:t>	}</a:t>
            </a:r>
          </a:p>
          <a:p>
            <a:pPr lvl="1" algn="just"/>
            <a:r>
              <a:rPr lang="en-US" sz="2400">
                <a:solidFill>
                  <a:srgbClr val="333399"/>
                </a:solidFill>
                <a:latin typeface="Arial" panose="020B0604020202020204" pitchFamily="34" charset="0"/>
                <a:cs typeface="Arial" panose="020B0604020202020204" pitchFamily="34" charset="0"/>
              </a:rPr>
              <a:t>	</a:t>
            </a:r>
            <a:r>
              <a:rPr lang="en-US" sz="2400" b="1">
                <a:solidFill>
                  <a:srgbClr val="333399"/>
                </a:solidFill>
                <a:latin typeface="Arial" panose="020B0604020202020204" pitchFamily="34" charset="0"/>
                <a:cs typeface="Arial" panose="020B0604020202020204" pitchFamily="34" charset="0"/>
              </a:rPr>
              <a:t>else</a:t>
            </a:r>
          </a:p>
          <a:p>
            <a:pPr lvl="1" algn="just"/>
            <a:r>
              <a:rPr lang="en-US" sz="2400">
                <a:solidFill>
                  <a:srgbClr val="333399"/>
                </a:solidFill>
                <a:latin typeface="Arial" panose="020B0604020202020204" pitchFamily="34" charset="0"/>
                <a:cs typeface="Arial" panose="020B0604020202020204" pitchFamily="34" charset="0"/>
              </a:rPr>
              <a:t>	{</a:t>
            </a:r>
          </a:p>
          <a:p>
            <a:pPr lvl="1" algn="just"/>
            <a:r>
              <a:rPr lang="en-US" sz="2400">
                <a:solidFill>
                  <a:srgbClr val="333399"/>
                </a:solidFill>
                <a:latin typeface="Arial" panose="020B0604020202020204" pitchFamily="34" charset="0"/>
                <a:cs typeface="Arial" panose="020B0604020202020204" pitchFamily="34" charset="0"/>
              </a:rPr>
              <a:t>		Các lệnh được thực hiện khi điều kiện 1 và 2 </a:t>
            </a:r>
            <a:r>
              <a:rPr lang="en-US" sz="2400" b="1">
                <a:solidFill>
                  <a:srgbClr val="FF0000"/>
                </a:solidFill>
                <a:latin typeface="Arial" panose="020B0604020202020204" pitchFamily="34" charset="0"/>
                <a:cs typeface="Arial" panose="020B0604020202020204" pitchFamily="34" charset="0"/>
              </a:rPr>
              <a:t>sai</a:t>
            </a:r>
          </a:p>
          <a:p>
            <a:pPr lvl="1" algn="just"/>
            <a:r>
              <a:rPr lang="en-US" sz="2400">
                <a:solidFill>
                  <a:srgbClr val="333399"/>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15481943"/>
      </p:ext>
    </p:extLst>
  </p:cSld>
  <p:clrMapOvr>
    <a:masterClrMapping/>
  </p:clrMapOvr>
  <p:transition spd="med">
    <p:pull dir="u"/>
  </p:transition>
</p:sld>
</file>

<file path=ppt/tags/tag1.xml><?xml version="1.0" encoding="utf-8"?>
<p:tagLst xmlns:a="http://schemas.openxmlformats.org/drawingml/2006/main" xmlns:r="http://schemas.openxmlformats.org/officeDocument/2006/relationships" xmlns:p="http://schemas.openxmlformats.org/presentationml/2006/main">
  <p:tag name="MMPROD_SUBSTITUTION_ID" val="{3CE1DD0C-F23F-4A50-AF91-8D24E5749DE9}"/>
</p:tagLst>
</file>

<file path=ppt/tags/tag2.xml><?xml version="1.0" encoding="utf-8"?>
<p:tagLst xmlns:a="http://schemas.openxmlformats.org/drawingml/2006/main" xmlns:r="http://schemas.openxmlformats.org/officeDocument/2006/relationships" xmlns:p="http://schemas.openxmlformats.org/presentationml/2006/main">
  <p:tag name="MMPROD_SUBSTITUTION_ID" val="{3CE1DD0C-F23F-4A50-AF91-8D24E5749DE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TotalTime>
  <Words>1202</Words>
  <Application>Microsoft Office PowerPoint</Application>
  <PresentationFormat>Widescreen</PresentationFormat>
  <Paragraphs>165</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Theme</vt:lpstr>
      <vt:lpstr>PowerPoint Presentation</vt:lpstr>
      <vt:lpstr>Nội dung</vt:lpstr>
      <vt:lpstr>1. Cấu trúc rẽ nhánh</vt:lpstr>
      <vt:lpstr>1. Cấu trúc rẽ nhánh</vt:lpstr>
      <vt:lpstr>1. Cấu trúc rẽ nhánh (loại 1)</vt:lpstr>
      <vt:lpstr>1. Cấu trúc rẽ nhánh (loại 1)</vt:lpstr>
      <vt:lpstr>1. Cấu trúc rẽ nhánh (loại 2)</vt:lpstr>
      <vt:lpstr>1. Cấu trúc rẽ nhánh (loại 2)</vt:lpstr>
      <vt:lpstr>1. Cấu trúc rẽ nhánh (loại 3)</vt:lpstr>
      <vt:lpstr>1. Cấu trúc rẽ nhánh (loại 3)</vt:lpstr>
      <vt:lpstr>1. Cấu trúc rẽ nhánh (mở rộng)</vt:lpstr>
      <vt:lpstr>Nội dung</vt:lpstr>
      <vt:lpstr>2. Cấu trúc lựa chọn</vt:lpstr>
      <vt:lpstr>2. Cấu trúc lựa chọn</vt:lpstr>
      <vt:lpstr>2. Cấu trúc lựa chọn</vt:lpstr>
      <vt:lpstr>Nội dung</vt:lpstr>
      <vt:lpstr>3. Pattern Matching</vt:lpstr>
      <vt:lpstr>3. Pattern Matching</vt:lpstr>
      <vt:lpstr>Nội dung</vt:lpstr>
      <vt:lpstr>4. Cấu trúc vòng lặp</vt:lpstr>
      <vt:lpstr>4. Cấu trúc vòng lặp với for</vt:lpstr>
      <vt:lpstr>4. Cấu trúc vòng lặp với for</vt:lpstr>
      <vt:lpstr>4. Cấu trúc vòng lặp với foreach</vt:lpstr>
      <vt:lpstr>4. Cấu trúc vòng lặp với foreach</vt:lpstr>
      <vt:lpstr>4. Cấu trúc vòng lặp với while</vt:lpstr>
      <vt:lpstr>4. Cấu trúc vòng lặp với while</vt:lpstr>
      <vt:lpstr>4. Cấu trúc vòng lặp với do … while …</vt:lpstr>
      <vt:lpstr>Nội dung</vt:lpstr>
      <vt:lpstr>5. Sử dụng lệnh break</vt:lpstr>
      <vt:lpstr>5. Sử dụng lệnh continue</vt:lpstr>
      <vt:lpstr>Happy Coding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Huynh</dc:creator>
  <cp:lastModifiedBy>hv</cp:lastModifiedBy>
  <cp:revision>88</cp:revision>
  <dcterms:created xsi:type="dcterms:W3CDTF">2023-02-24T06:20:16Z</dcterms:created>
  <dcterms:modified xsi:type="dcterms:W3CDTF">2023-03-25T01:07:44Z</dcterms:modified>
</cp:coreProperties>
</file>