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7" r:id="rId2"/>
    <p:sldId id="258" r:id="rId3"/>
    <p:sldId id="299" r:id="rId4"/>
    <p:sldId id="306" r:id="rId5"/>
    <p:sldId id="307" r:id="rId6"/>
    <p:sldId id="308" r:id="rId7"/>
    <p:sldId id="305" r:id="rId8"/>
    <p:sldId id="321" r:id="rId9"/>
    <p:sldId id="309" r:id="rId10"/>
    <p:sldId id="312" r:id="rId11"/>
    <p:sldId id="313" r:id="rId12"/>
    <p:sldId id="314" r:id="rId13"/>
    <p:sldId id="315" r:id="rId14"/>
    <p:sldId id="320" r:id="rId15"/>
    <p:sldId id="316" r:id="rId16"/>
    <p:sldId id="317" r:id="rId17"/>
    <p:sldId id="318" r:id="rId18"/>
    <p:sldId id="319" r:id="rId19"/>
    <p:sldId id="325" r:id="rId20"/>
    <p:sldId id="310" r:id="rId21"/>
    <p:sldId id="311" r:id="rId22"/>
    <p:sldId id="327" r:id="rId23"/>
    <p:sldId id="326" r:id="rId24"/>
    <p:sldId id="328" r:id="rId25"/>
    <p:sldId id="329" r:id="rId26"/>
    <p:sldId id="322"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23" r:id="rId40"/>
    <p:sldId id="342" r:id="rId41"/>
    <p:sldId id="343" r:id="rId42"/>
    <p:sldId id="324" r:id="rId43"/>
    <p:sldId id="345" r:id="rId44"/>
    <p:sldId id="344" r:id="rId45"/>
    <p:sldId id="346" r:id="rId46"/>
    <p:sldId id="347" r:id="rId47"/>
    <p:sldId id="348" r:id="rId48"/>
    <p:sldId id="349" r:id="rId49"/>
    <p:sldId id="2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075C-4542-4EA8-A4AE-CBE4AD3A1F79}">
          <p14:sldIdLst>
            <p14:sldId id="257"/>
            <p14:sldId id="258"/>
            <p14:sldId id="299"/>
            <p14:sldId id="306"/>
            <p14:sldId id="307"/>
            <p14:sldId id="308"/>
            <p14:sldId id="305"/>
            <p14:sldId id="321"/>
            <p14:sldId id="309"/>
            <p14:sldId id="312"/>
            <p14:sldId id="313"/>
            <p14:sldId id="314"/>
            <p14:sldId id="315"/>
            <p14:sldId id="320"/>
            <p14:sldId id="316"/>
            <p14:sldId id="317"/>
            <p14:sldId id="318"/>
            <p14:sldId id="319"/>
            <p14:sldId id="325"/>
            <p14:sldId id="310"/>
            <p14:sldId id="311"/>
            <p14:sldId id="327"/>
            <p14:sldId id="326"/>
            <p14:sldId id="328"/>
            <p14:sldId id="329"/>
            <p14:sldId id="322"/>
            <p14:sldId id="330"/>
            <p14:sldId id="331"/>
            <p14:sldId id="332"/>
            <p14:sldId id="333"/>
            <p14:sldId id="334"/>
            <p14:sldId id="335"/>
            <p14:sldId id="336"/>
            <p14:sldId id="337"/>
            <p14:sldId id="338"/>
            <p14:sldId id="339"/>
            <p14:sldId id="340"/>
            <p14:sldId id="341"/>
            <p14:sldId id="323"/>
            <p14:sldId id="342"/>
            <p14:sldId id="343"/>
            <p14:sldId id="324"/>
            <p14:sldId id="345"/>
            <p14:sldId id="344"/>
            <p14:sldId id="346"/>
            <p14:sldId id="347"/>
            <p14:sldId id="348"/>
            <p14:sldId id="349"/>
          </p14:sldIdLst>
        </p14:section>
        <p14:section name="Untitled Section" id="{A2FD51D2-2A6F-4C7F-9CDE-14A7D5967BB7}">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initials="H" lastIdx="2" clrIdx="0">
    <p:extLst>
      <p:ext uri="{19B8F6BF-5375-455C-9EA6-DF929625EA0E}">
        <p15:presenceInfo xmlns:p15="http://schemas.microsoft.com/office/powerpoint/2012/main" userId="6079c205853d97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4/7/2023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1608667" y="2391961"/>
            <a:ext cx="8974666" cy="1446550"/>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7: Lập Trình Hướng</a:t>
            </a:r>
            <a:br>
              <a:rPr lang="en-US" sz="4400" b="1">
                <a:solidFill>
                  <a:srgbClr val="FF6600"/>
                </a:solidFill>
                <a:latin typeface="Arial" panose="020B0604020202020204" pitchFamily="34" charset="0"/>
                <a:ea typeface="+mj-ea"/>
                <a:cs typeface="Arial" panose="020B0604020202020204" pitchFamily="34" charset="0"/>
              </a:rPr>
            </a:br>
            <a:r>
              <a:rPr lang="en-US" sz="4400" b="1">
                <a:solidFill>
                  <a:srgbClr val="FF6600"/>
                </a:solidFill>
                <a:latin typeface="Arial" panose="020B0604020202020204" pitchFamily="34" charset="0"/>
                <a:ea typeface="+mj-ea"/>
                <a:cs typeface="Arial" panose="020B0604020202020204" pitchFamily="34" charset="0"/>
              </a:rPr>
              <a:t>Đối Tượng (OOP)</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9406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đóng gói (Encapsulation)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Che dấu những tích chất, các xử lý bên trong đối tượng, những đối tượng khác không thể tác động trực tiếp hoặc thay đổi trạng thái các thuộc tính bên trong đối tượng.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 Chỉ có thể tác động vào các thuộc tính của đối tượng thông qua các phương thức được public của đối tượng đó.</a:t>
            </a:r>
          </a:p>
        </p:txBody>
      </p:sp>
    </p:spTree>
    <p:extLst>
      <p:ext uri="{BB962C8B-B14F-4D97-AF65-F5344CB8AC3E}">
        <p14:creationId xmlns:p14="http://schemas.microsoft.com/office/powerpoint/2010/main" val="1411995260"/>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Encapsulation</a:t>
            </a:r>
          </a:p>
        </p:txBody>
      </p:sp>
      <p:pic>
        <p:nvPicPr>
          <p:cNvPr id="5" name="Picture 4">
            <a:extLst>
              <a:ext uri="{FF2B5EF4-FFF2-40B4-BE49-F238E27FC236}">
                <a16:creationId xmlns:a16="http://schemas.microsoft.com/office/drawing/2014/main" id="{5929AC7C-FA77-41E4-8D10-4C2477F43797}"/>
              </a:ext>
            </a:extLst>
          </p:cNvPr>
          <p:cNvPicPr>
            <a:picLocks noChangeAspect="1"/>
          </p:cNvPicPr>
          <p:nvPr/>
        </p:nvPicPr>
        <p:blipFill>
          <a:blip r:embed="rId2"/>
          <a:stretch>
            <a:fillRect/>
          </a:stretch>
        </p:blipFill>
        <p:spPr>
          <a:xfrm>
            <a:off x="4285711" y="2112308"/>
            <a:ext cx="3620578" cy="4064518"/>
          </a:xfrm>
          <a:prstGeom prst="rect">
            <a:avLst/>
          </a:prstGeom>
        </p:spPr>
      </p:pic>
    </p:spTree>
    <p:extLst>
      <p:ext uri="{BB962C8B-B14F-4D97-AF65-F5344CB8AC3E}">
        <p14:creationId xmlns:p14="http://schemas.microsoft.com/office/powerpoint/2010/main" val="2152204309"/>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301947"/>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kế thừa (Inheritance)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Kỹ thuật cho phép kế thừa lại những tính năng mà một đói tượng khác đã có.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Tránh việc code lặp lại, dư thừa mà chỉ để xử lý công việc tương tự.</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Kế thừa một cấp: Với một lớp cha sẽ có một lớp con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Kế thừa nhiều cấp: Kế thừa từ nhiều class khác nhau</a:t>
            </a:r>
          </a:p>
        </p:txBody>
      </p:sp>
    </p:spTree>
    <p:extLst>
      <p:ext uri="{BB962C8B-B14F-4D97-AF65-F5344CB8AC3E}">
        <p14:creationId xmlns:p14="http://schemas.microsoft.com/office/powerpoint/2010/main" val="1211862758"/>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kế thừa một cấp</a:t>
            </a:r>
            <a:r>
              <a:rPr lang="en-US" sz="2400">
                <a:solidFill>
                  <a:srgbClr val="333399"/>
                </a:solidFill>
                <a:latin typeface="Arial" panose="020B0604020202020204" pitchFamily="34" charset="0"/>
                <a:cs typeface="Arial" panose="020B0604020202020204" pitchFamily="34" charset="0"/>
              </a:rPr>
              <a:t> </a:t>
            </a:r>
          </a:p>
        </p:txBody>
      </p:sp>
      <p:pic>
        <p:nvPicPr>
          <p:cNvPr id="7" name="Picture 6">
            <a:extLst>
              <a:ext uri="{FF2B5EF4-FFF2-40B4-BE49-F238E27FC236}">
                <a16:creationId xmlns:a16="http://schemas.microsoft.com/office/drawing/2014/main" id="{7EF8F024-82B7-48AC-B622-21B222453197}"/>
              </a:ext>
            </a:extLst>
          </p:cNvPr>
          <p:cNvPicPr>
            <a:picLocks noChangeAspect="1"/>
          </p:cNvPicPr>
          <p:nvPr/>
        </p:nvPicPr>
        <p:blipFill>
          <a:blip r:embed="rId2"/>
          <a:stretch>
            <a:fillRect/>
          </a:stretch>
        </p:blipFill>
        <p:spPr>
          <a:xfrm>
            <a:off x="1992826" y="2610970"/>
            <a:ext cx="4679896" cy="2776818"/>
          </a:xfrm>
          <a:prstGeom prst="rect">
            <a:avLst/>
          </a:prstGeom>
        </p:spPr>
      </p:pic>
      <p:pic>
        <p:nvPicPr>
          <p:cNvPr id="9" name="Picture 8">
            <a:extLst>
              <a:ext uri="{FF2B5EF4-FFF2-40B4-BE49-F238E27FC236}">
                <a16:creationId xmlns:a16="http://schemas.microsoft.com/office/drawing/2014/main" id="{0F348CCC-6A48-48CA-AD93-17728C11BA4F}"/>
              </a:ext>
            </a:extLst>
          </p:cNvPr>
          <p:cNvPicPr>
            <a:picLocks noChangeAspect="1"/>
          </p:cNvPicPr>
          <p:nvPr/>
        </p:nvPicPr>
        <p:blipFill>
          <a:blip r:embed="rId3"/>
          <a:stretch>
            <a:fillRect/>
          </a:stretch>
        </p:blipFill>
        <p:spPr>
          <a:xfrm>
            <a:off x="7348817" y="4138003"/>
            <a:ext cx="3047276" cy="2032358"/>
          </a:xfrm>
          <a:prstGeom prst="rect">
            <a:avLst/>
          </a:prstGeom>
        </p:spPr>
      </p:pic>
      <p:pic>
        <p:nvPicPr>
          <p:cNvPr id="11" name="Picture 10">
            <a:extLst>
              <a:ext uri="{FF2B5EF4-FFF2-40B4-BE49-F238E27FC236}">
                <a16:creationId xmlns:a16="http://schemas.microsoft.com/office/drawing/2014/main" id="{293A975E-2BB6-4A09-ACB6-42BC417CD3C8}"/>
              </a:ext>
            </a:extLst>
          </p:cNvPr>
          <p:cNvPicPr>
            <a:picLocks noChangeAspect="1"/>
          </p:cNvPicPr>
          <p:nvPr/>
        </p:nvPicPr>
        <p:blipFill>
          <a:blip r:embed="rId4"/>
          <a:stretch>
            <a:fillRect/>
          </a:stretch>
        </p:blipFill>
        <p:spPr>
          <a:xfrm>
            <a:off x="7240118" y="1829324"/>
            <a:ext cx="3264673" cy="2062479"/>
          </a:xfrm>
          <a:prstGeom prst="rect">
            <a:avLst/>
          </a:prstGeom>
        </p:spPr>
      </p:pic>
    </p:spTree>
    <p:extLst>
      <p:ext uri="{BB962C8B-B14F-4D97-AF65-F5344CB8AC3E}">
        <p14:creationId xmlns:p14="http://schemas.microsoft.com/office/powerpoint/2010/main" val="379830524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kế thừa nhiều cấp</a:t>
            </a:r>
          </a:p>
        </p:txBody>
      </p:sp>
      <p:pic>
        <p:nvPicPr>
          <p:cNvPr id="5" name="Picture 4">
            <a:extLst>
              <a:ext uri="{FF2B5EF4-FFF2-40B4-BE49-F238E27FC236}">
                <a16:creationId xmlns:a16="http://schemas.microsoft.com/office/drawing/2014/main" id="{0E98FEF0-BF74-43F2-8984-7AFD83EB36EB}"/>
              </a:ext>
            </a:extLst>
          </p:cNvPr>
          <p:cNvPicPr>
            <a:picLocks noChangeAspect="1"/>
          </p:cNvPicPr>
          <p:nvPr/>
        </p:nvPicPr>
        <p:blipFill>
          <a:blip r:embed="rId2"/>
          <a:stretch>
            <a:fillRect/>
          </a:stretch>
        </p:blipFill>
        <p:spPr>
          <a:xfrm>
            <a:off x="2065572" y="2343048"/>
            <a:ext cx="4030428" cy="1612171"/>
          </a:xfrm>
          <a:prstGeom prst="rect">
            <a:avLst/>
          </a:prstGeom>
        </p:spPr>
      </p:pic>
      <p:pic>
        <p:nvPicPr>
          <p:cNvPr id="7" name="Picture 6">
            <a:extLst>
              <a:ext uri="{FF2B5EF4-FFF2-40B4-BE49-F238E27FC236}">
                <a16:creationId xmlns:a16="http://schemas.microsoft.com/office/drawing/2014/main" id="{792C19D9-6D31-44C1-809F-D6F3EEB0CB3D}"/>
              </a:ext>
            </a:extLst>
          </p:cNvPr>
          <p:cNvPicPr>
            <a:picLocks noChangeAspect="1"/>
          </p:cNvPicPr>
          <p:nvPr/>
        </p:nvPicPr>
        <p:blipFill>
          <a:blip r:embed="rId3"/>
          <a:stretch>
            <a:fillRect/>
          </a:stretch>
        </p:blipFill>
        <p:spPr>
          <a:xfrm>
            <a:off x="2473883" y="4271720"/>
            <a:ext cx="3213806" cy="1612172"/>
          </a:xfrm>
          <a:prstGeom prst="rect">
            <a:avLst/>
          </a:prstGeom>
        </p:spPr>
      </p:pic>
      <p:pic>
        <p:nvPicPr>
          <p:cNvPr id="9" name="Picture 8">
            <a:extLst>
              <a:ext uri="{FF2B5EF4-FFF2-40B4-BE49-F238E27FC236}">
                <a16:creationId xmlns:a16="http://schemas.microsoft.com/office/drawing/2014/main" id="{E0E3A2B3-62FC-4C0A-A723-903AF4AAB728}"/>
              </a:ext>
            </a:extLst>
          </p:cNvPr>
          <p:cNvPicPr>
            <a:picLocks noChangeAspect="1"/>
          </p:cNvPicPr>
          <p:nvPr/>
        </p:nvPicPr>
        <p:blipFill>
          <a:blip r:embed="rId4"/>
          <a:stretch>
            <a:fillRect/>
          </a:stretch>
        </p:blipFill>
        <p:spPr>
          <a:xfrm>
            <a:off x="7055784" y="3000750"/>
            <a:ext cx="3298452" cy="2237411"/>
          </a:xfrm>
          <a:prstGeom prst="rect">
            <a:avLst/>
          </a:prstGeom>
        </p:spPr>
      </p:pic>
    </p:spTree>
    <p:extLst>
      <p:ext uri="{BB962C8B-B14F-4D97-AF65-F5344CB8AC3E}">
        <p14:creationId xmlns:p14="http://schemas.microsoft.com/office/powerpoint/2010/main" val="269428357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747949"/>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đa hình (Polymorphism)</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đối tượng thuộc các lớp khác nhau có thể hiểu cùng một thông điệp theo cách khác nhau.</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đa hình được thể hiện qua 2 cách:</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Method Overloading (Compile time polymorphism)</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Method Overriding (Run time polymorphism)</a:t>
            </a:r>
          </a:p>
        </p:txBody>
      </p:sp>
    </p:spTree>
    <p:extLst>
      <p:ext uri="{BB962C8B-B14F-4D97-AF65-F5344CB8AC3E}">
        <p14:creationId xmlns:p14="http://schemas.microsoft.com/office/powerpoint/2010/main" val="3133439316"/>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5512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Method Overloading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Cách nạp chồng các phương thức có cùng tên nhưng khác tham số đầu vào.</a:t>
            </a:r>
          </a:p>
        </p:txBody>
      </p:sp>
      <p:pic>
        <p:nvPicPr>
          <p:cNvPr id="5" name="Picture 4">
            <a:extLst>
              <a:ext uri="{FF2B5EF4-FFF2-40B4-BE49-F238E27FC236}">
                <a16:creationId xmlns:a16="http://schemas.microsoft.com/office/drawing/2014/main" id="{9071AECA-9938-4F71-8019-42D1BC8DA30D}"/>
              </a:ext>
            </a:extLst>
          </p:cNvPr>
          <p:cNvPicPr>
            <a:picLocks noChangeAspect="1"/>
          </p:cNvPicPr>
          <p:nvPr/>
        </p:nvPicPr>
        <p:blipFill>
          <a:blip r:embed="rId2"/>
          <a:stretch>
            <a:fillRect/>
          </a:stretch>
        </p:blipFill>
        <p:spPr>
          <a:xfrm>
            <a:off x="1547864" y="3611996"/>
            <a:ext cx="4714974" cy="1773331"/>
          </a:xfrm>
          <a:prstGeom prst="rect">
            <a:avLst/>
          </a:prstGeom>
        </p:spPr>
      </p:pic>
      <p:pic>
        <p:nvPicPr>
          <p:cNvPr id="7" name="Picture 6">
            <a:extLst>
              <a:ext uri="{FF2B5EF4-FFF2-40B4-BE49-F238E27FC236}">
                <a16:creationId xmlns:a16="http://schemas.microsoft.com/office/drawing/2014/main" id="{ACFBCBA0-9970-4FD7-BA84-0A4F8A2949D6}"/>
              </a:ext>
            </a:extLst>
          </p:cNvPr>
          <p:cNvPicPr>
            <a:picLocks noChangeAspect="1"/>
          </p:cNvPicPr>
          <p:nvPr/>
        </p:nvPicPr>
        <p:blipFill>
          <a:blip r:embed="rId3"/>
          <a:stretch>
            <a:fillRect/>
          </a:stretch>
        </p:blipFill>
        <p:spPr>
          <a:xfrm>
            <a:off x="6952127" y="4665195"/>
            <a:ext cx="3195917" cy="1440265"/>
          </a:xfrm>
          <a:prstGeom prst="rect">
            <a:avLst/>
          </a:prstGeom>
        </p:spPr>
      </p:pic>
      <p:pic>
        <p:nvPicPr>
          <p:cNvPr id="9" name="Picture 8">
            <a:extLst>
              <a:ext uri="{FF2B5EF4-FFF2-40B4-BE49-F238E27FC236}">
                <a16:creationId xmlns:a16="http://schemas.microsoft.com/office/drawing/2014/main" id="{822CCCD2-0A61-4E08-BC53-A3C0A35B30F2}"/>
              </a:ext>
            </a:extLst>
          </p:cNvPr>
          <p:cNvPicPr>
            <a:picLocks noChangeAspect="1"/>
          </p:cNvPicPr>
          <p:nvPr/>
        </p:nvPicPr>
        <p:blipFill>
          <a:blip r:embed="rId4"/>
          <a:stretch>
            <a:fillRect/>
          </a:stretch>
        </p:blipFill>
        <p:spPr>
          <a:xfrm>
            <a:off x="6952127" y="2947074"/>
            <a:ext cx="3195917" cy="1329845"/>
          </a:xfrm>
          <a:prstGeom prst="rect">
            <a:avLst/>
          </a:prstGeom>
        </p:spPr>
      </p:pic>
    </p:spTree>
    <p:extLst>
      <p:ext uri="{BB962C8B-B14F-4D97-AF65-F5344CB8AC3E}">
        <p14:creationId xmlns:p14="http://schemas.microsoft.com/office/powerpoint/2010/main" val="187275986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301947"/>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Method Overriding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phương pháp được ghi đè lại các phương thức ảo của một lớp cha nào đó.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Cách thức khai báo Method Overriding:</a:t>
            </a:r>
          </a:p>
          <a:p>
            <a:pPr marL="1371600" lvl="2" indent="-457200" algn="just">
              <a:lnSpc>
                <a:spcPct val="150000"/>
              </a:lnSpc>
              <a:spcAft>
                <a:spcPts val="6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virtual</a:t>
            </a:r>
            <a:r>
              <a:rPr lang="en-US" sz="2400">
                <a:solidFill>
                  <a:srgbClr val="333399"/>
                </a:solidFill>
                <a:latin typeface="Arial" panose="020B0604020202020204" pitchFamily="34" charset="0"/>
                <a:cs typeface="Arial" panose="020B0604020202020204" pitchFamily="34" charset="0"/>
              </a:rPr>
              <a:t>: Khai báo một phương thức ảo (Cho phép ghi đè)</a:t>
            </a:r>
          </a:p>
          <a:p>
            <a:pPr marL="1371600" lvl="2" indent="-457200" algn="just">
              <a:lnSpc>
                <a:spcPct val="150000"/>
              </a:lnSpc>
              <a:spcAft>
                <a:spcPts val="6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override</a:t>
            </a:r>
            <a:r>
              <a:rPr lang="en-US" sz="2400">
                <a:solidFill>
                  <a:srgbClr val="333399"/>
                </a:solidFill>
                <a:latin typeface="Arial" panose="020B0604020202020204" pitchFamily="34" charset="0"/>
                <a:cs typeface="Arial" panose="020B0604020202020204" pitchFamily="34" charset="0"/>
              </a:rPr>
              <a:t>: Đánh dấu phương thức ghi đè lên phương thức ảo của lớp cha.</a:t>
            </a:r>
          </a:p>
        </p:txBody>
      </p:sp>
    </p:spTree>
    <p:extLst>
      <p:ext uri="{BB962C8B-B14F-4D97-AF65-F5344CB8AC3E}">
        <p14:creationId xmlns:p14="http://schemas.microsoft.com/office/powerpoint/2010/main" val="2884858315"/>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Method Overriding</a:t>
            </a:r>
          </a:p>
        </p:txBody>
      </p:sp>
      <p:pic>
        <p:nvPicPr>
          <p:cNvPr id="5" name="Picture 4">
            <a:extLst>
              <a:ext uri="{FF2B5EF4-FFF2-40B4-BE49-F238E27FC236}">
                <a16:creationId xmlns:a16="http://schemas.microsoft.com/office/drawing/2014/main" id="{DAE44B6C-C8E2-4B4C-B24D-DBB791C9CE40}"/>
              </a:ext>
            </a:extLst>
          </p:cNvPr>
          <p:cNvPicPr>
            <a:picLocks noChangeAspect="1"/>
          </p:cNvPicPr>
          <p:nvPr/>
        </p:nvPicPr>
        <p:blipFill>
          <a:blip r:embed="rId2"/>
          <a:stretch>
            <a:fillRect/>
          </a:stretch>
        </p:blipFill>
        <p:spPr>
          <a:xfrm>
            <a:off x="2417949" y="2161019"/>
            <a:ext cx="2999518" cy="4051523"/>
          </a:xfrm>
          <a:prstGeom prst="rect">
            <a:avLst/>
          </a:prstGeom>
        </p:spPr>
      </p:pic>
      <p:pic>
        <p:nvPicPr>
          <p:cNvPr id="7" name="Picture 6">
            <a:extLst>
              <a:ext uri="{FF2B5EF4-FFF2-40B4-BE49-F238E27FC236}">
                <a16:creationId xmlns:a16="http://schemas.microsoft.com/office/drawing/2014/main" id="{C1C990FC-63CD-4142-8425-6E37F3F47B3D}"/>
              </a:ext>
            </a:extLst>
          </p:cNvPr>
          <p:cNvPicPr>
            <a:picLocks noChangeAspect="1"/>
          </p:cNvPicPr>
          <p:nvPr/>
        </p:nvPicPr>
        <p:blipFill>
          <a:blip r:embed="rId3"/>
          <a:stretch>
            <a:fillRect/>
          </a:stretch>
        </p:blipFill>
        <p:spPr>
          <a:xfrm>
            <a:off x="6774535" y="2161019"/>
            <a:ext cx="2695575" cy="2124075"/>
          </a:xfrm>
          <a:prstGeom prst="rect">
            <a:avLst/>
          </a:prstGeom>
        </p:spPr>
      </p:pic>
      <p:pic>
        <p:nvPicPr>
          <p:cNvPr id="9" name="Picture 8">
            <a:extLst>
              <a:ext uri="{FF2B5EF4-FFF2-40B4-BE49-F238E27FC236}">
                <a16:creationId xmlns:a16="http://schemas.microsoft.com/office/drawing/2014/main" id="{6C265D8F-5EAA-4726-A3A1-D147E0689C7F}"/>
              </a:ext>
            </a:extLst>
          </p:cNvPr>
          <p:cNvPicPr>
            <a:picLocks noChangeAspect="1"/>
          </p:cNvPicPr>
          <p:nvPr/>
        </p:nvPicPr>
        <p:blipFill>
          <a:blip r:embed="rId4"/>
          <a:stretch>
            <a:fillRect/>
          </a:stretch>
        </p:blipFill>
        <p:spPr>
          <a:xfrm>
            <a:off x="6612609" y="4663888"/>
            <a:ext cx="3019425" cy="1295400"/>
          </a:xfrm>
          <a:prstGeom prst="rect">
            <a:avLst/>
          </a:prstGeom>
        </p:spPr>
      </p:pic>
    </p:spTree>
    <p:extLst>
      <p:ext uri="{BB962C8B-B14F-4D97-AF65-F5344CB8AC3E}">
        <p14:creationId xmlns:p14="http://schemas.microsoft.com/office/powerpoint/2010/main" val="379455105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Method Overriding</a:t>
            </a:r>
          </a:p>
        </p:txBody>
      </p:sp>
      <p:pic>
        <p:nvPicPr>
          <p:cNvPr id="7" name="Picture 6">
            <a:extLst>
              <a:ext uri="{FF2B5EF4-FFF2-40B4-BE49-F238E27FC236}">
                <a16:creationId xmlns:a16="http://schemas.microsoft.com/office/drawing/2014/main" id="{C1C990FC-63CD-4142-8425-6E37F3F47B3D}"/>
              </a:ext>
            </a:extLst>
          </p:cNvPr>
          <p:cNvPicPr>
            <a:picLocks noChangeAspect="1"/>
          </p:cNvPicPr>
          <p:nvPr/>
        </p:nvPicPr>
        <p:blipFill>
          <a:blip r:embed="rId2"/>
          <a:stretch>
            <a:fillRect/>
          </a:stretch>
        </p:blipFill>
        <p:spPr>
          <a:xfrm>
            <a:off x="6774535" y="2161019"/>
            <a:ext cx="2695575" cy="2124075"/>
          </a:xfrm>
          <a:prstGeom prst="rect">
            <a:avLst/>
          </a:prstGeom>
        </p:spPr>
      </p:pic>
      <p:pic>
        <p:nvPicPr>
          <p:cNvPr id="6" name="Picture 5">
            <a:extLst>
              <a:ext uri="{FF2B5EF4-FFF2-40B4-BE49-F238E27FC236}">
                <a16:creationId xmlns:a16="http://schemas.microsoft.com/office/drawing/2014/main" id="{8B818152-EEF2-43F2-93D9-30A6FECFFF66}"/>
              </a:ext>
            </a:extLst>
          </p:cNvPr>
          <p:cNvPicPr>
            <a:picLocks noChangeAspect="1"/>
          </p:cNvPicPr>
          <p:nvPr/>
        </p:nvPicPr>
        <p:blipFill>
          <a:blip r:embed="rId3"/>
          <a:stretch>
            <a:fillRect/>
          </a:stretch>
        </p:blipFill>
        <p:spPr>
          <a:xfrm>
            <a:off x="2721890" y="2098230"/>
            <a:ext cx="2895781" cy="4175312"/>
          </a:xfrm>
          <a:prstGeom prst="rect">
            <a:avLst/>
          </a:prstGeom>
        </p:spPr>
      </p:pic>
      <p:pic>
        <p:nvPicPr>
          <p:cNvPr id="10" name="Picture 9">
            <a:extLst>
              <a:ext uri="{FF2B5EF4-FFF2-40B4-BE49-F238E27FC236}">
                <a16:creationId xmlns:a16="http://schemas.microsoft.com/office/drawing/2014/main" id="{FE926A6C-4E5B-4E3C-AF4A-D9BDABA072B2}"/>
              </a:ext>
            </a:extLst>
          </p:cNvPr>
          <p:cNvPicPr>
            <a:picLocks noChangeAspect="1"/>
          </p:cNvPicPr>
          <p:nvPr/>
        </p:nvPicPr>
        <p:blipFill>
          <a:blip r:embed="rId4"/>
          <a:stretch>
            <a:fillRect/>
          </a:stretch>
        </p:blipFill>
        <p:spPr>
          <a:xfrm>
            <a:off x="6584034" y="4777068"/>
            <a:ext cx="3076575" cy="1104900"/>
          </a:xfrm>
          <a:prstGeom prst="rect">
            <a:avLst/>
          </a:prstGeom>
        </p:spPr>
      </p:pic>
    </p:spTree>
    <p:extLst>
      <p:ext uri="{BB962C8B-B14F-4D97-AF65-F5344CB8AC3E}">
        <p14:creationId xmlns:p14="http://schemas.microsoft.com/office/powerpoint/2010/main" val="71858724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555547" cy="4629152"/>
          </a:xfrm>
          <a:prstGeom prst="rect">
            <a:avLst/>
          </a:prstGeom>
          <a:noFill/>
        </p:spPr>
        <p:txBody>
          <a:bodyPr wrap="none" rtlCol="0">
            <a:spAutoFit/>
          </a:bodyPr>
          <a:lstStyle/>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Tổng quan về lập trình hướng đối tượng</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3905859429"/>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747949"/>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Tính trừu tượng (Abstraction)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Là phương pháp trừu tượng hóa định nghĩa lên những hành động, tính chất của loại đối tượng nào đó cần phải có.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trừu tượng được thể hiện qua 2 cách:</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abstract </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interface</a:t>
            </a:r>
          </a:p>
        </p:txBody>
      </p:sp>
    </p:spTree>
    <p:extLst>
      <p:ext uri="{BB962C8B-B14F-4D97-AF65-F5344CB8AC3E}">
        <p14:creationId xmlns:p14="http://schemas.microsoft.com/office/powerpoint/2010/main" val="1526151467"/>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77900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abstract</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Từ khóa để khai báo một lớp </a:t>
            </a:r>
            <a:r>
              <a:rPr lang="en-US" sz="2400" b="1">
                <a:solidFill>
                  <a:srgbClr val="333399"/>
                </a:solidFill>
                <a:latin typeface="Arial" panose="020B0604020202020204" pitchFamily="34" charset="0"/>
                <a:cs typeface="Arial" panose="020B0604020202020204" pitchFamily="34" charset="0"/>
              </a:rPr>
              <a:t>(abstract class)</a:t>
            </a:r>
            <a:r>
              <a:rPr lang="en-US" sz="2400">
                <a:solidFill>
                  <a:srgbClr val="333399"/>
                </a:solidFill>
                <a:latin typeface="Arial" panose="020B0604020202020204" pitchFamily="34" charset="0"/>
                <a:cs typeface="Arial" panose="020B0604020202020204" pitchFamily="34" charset="0"/>
              </a:rPr>
              <a:t> hoặc một phương thức </a:t>
            </a:r>
            <a:r>
              <a:rPr lang="en-US" sz="2400" b="1">
                <a:solidFill>
                  <a:srgbClr val="333399"/>
                </a:solidFill>
                <a:latin typeface="Arial" panose="020B0604020202020204" pitchFamily="34" charset="0"/>
                <a:cs typeface="Arial" panose="020B0604020202020204" pitchFamily="34" charset="0"/>
              </a:rPr>
              <a:t>(abstract method)</a:t>
            </a:r>
            <a:r>
              <a:rPr lang="en-US" sz="2400">
                <a:solidFill>
                  <a:srgbClr val="333399"/>
                </a:solidFill>
                <a:latin typeface="Arial" panose="020B0604020202020204" pitchFamily="34" charset="0"/>
                <a:cs typeface="Arial" panose="020B0604020202020204" pitchFamily="34" charset="0"/>
              </a:rPr>
              <a:t> trừu tượng.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lớp trừu tượng: không thể khởi tạo trực tiếp, chỉ có thể sử dụng như là lớp cơ sở cho các lớp kế thừa từ nó.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phương thức trừu tượng: chỉ có thể khai báo mà không có định nghĩa. Được khai báo trong một lớp trừu tượng và phải được định nghĩa lại trong lớp kế thừa để sử dụng. </a:t>
            </a:r>
          </a:p>
        </p:txBody>
      </p:sp>
    </p:spTree>
    <p:extLst>
      <p:ext uri="{BB962C8B-B14F-4D97-AF65-F5344CB8AC3E}">
        <p14:creationId xmlns:p14="http://schemas.microsoft.com/office/powerpoint/2010/main" val="3638613680"/>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abstract class và abstract method</a:t>
            </a:r>
          </a:p>
        </p:txBody>
      </p:sp>
      <p:pic>
        <p:nvPicPr>
          <p:cNvPr id="5" name="Picture 4">
            <a:extLst>
              <a:ext uri="{FF2B5EF4-FFF2-40B4-BE49-F238E27FC236}">
                <a16:creationId xmlns:a16="http://schemas.microsoft.com/office/drawing/2014/main" id="{838FA9B9-93C0-4CB6-BE0E-ACC05C08CF8A}"/>
              </a:ext>
            </a:extLst>
          </p:cNvPr>
          <p:cNvPicPr>
            <a:picLocks noChangeAspect="1"/>
          </p:cNvPicPr>
          <p:nvPr/>
        </p:nvPicPr>
        <p:blipFill>
          <a:blip r:embed="rId2"/>
          <a:stretch>
            <a:fillRect/>
          </a:stretch>
        </p:blipFill>
        <p:spPr>
          <a:xfrm>
            <a:off x="4294094" y="2331943"/>
            <a:ext cx="3603812" cy="3378574"/>
          </a:xfrm>
          <a:prstGeom prst="rect">
            <a:avLst/>
          </a:prstGeom>
        </p:spPr>
      </p:pic>
    </p:spTree>
    <p:extLst>
      <p:ext uri="{BB962C8B-B14F-4D97-AF65-F5344CB8AC3E}">
        <p14:creationId xmlns:p14="http://schemas.microsoft.com/office/powerpoint/2010/main" val="1868042367"/>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22500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interface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tập hợp các phương thức, thuộc tính, sự kiện hoặc các thành phần trừu tượng khác mà một lớp có thể triển khai.</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interface chỉ định các phương thức, thuộc tính, sự kiện mà lớp sẽ phải cung cấp nhưng không được định nghĩa trong thân hàm của chúng.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khai báo interface ta sử dụng từ khóa </a:t>
            </a:r>
            <a:r>
              <a:rPr lang="en-US" sz="2400" b="1">
                <a:solidFill>
                  <a:srgbClr val="333399"/>
                </a:solidFill>
                <a:latin typeface="Arial" panose="020B0604020202020204" pitchFamily="34" charset="0"/>
                <a:cs typeface="Arial" panose="020B0604020202020204" pitchFamily="34" charset="0"/>
              </a:rPr>
              <a:t>interface</a:t>
            </a:r>
          </a:p>
        </p:txBody>
      </p:sp>
    </p:spTree>
    <p:extLst>
      <p:ext uri="{BB962C8B-B14F-4D97-AF65-F5344CB8AC3E}">
        <p14:creationId xmlns:p14="http://schemas.microsoft.com/office/powerpoint/2010/main" val="3545357124"/>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148059"/>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Sự khác nhau giữa class và interface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class: một kiểu đối tượng cụ thể có thuộc tính, phương thức hoặc các sự kiện riêng của class và cung cấp luôn định nghĩa của phương thức, sự kiện trong thân hàm của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interface: chỉ định các thành phần trừu tượng mà lớp triển khai phải có nhưng không cung cấp bất kỳ định nghĩa nào trong than hàm của interface.</a:t>
            </a:r>
          </a:p>
        </p:txBody>
      </p:sp>
    </p:spTree>
    <p:extLst>
      <p:ext uri="{BB962C8B-B14F-4D97-AF65-F5344CB8AC3E}">
        <p14:creationId xmlns:p14="http://schemas.microsoft.com/office/powerpoint/2010/main" val="1650706263"/>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interface</a:t>
            </a:r>
          </a:p>
        </p:txBody>
      </p:sp>
      <p:pic>
        <p:nvPicPr>
          <p:cNvPr id="5" name="Picture 4">
            <a:extLst>
              <a:ext uri="{FF2B5EF4-FFF2-40B4-BE49-F238E27FC236}">
                <a16:creationId xmlns:a16="http://schemas.microsoft.com/office/drawing/2014/main" id="{321C0810-7457-4DD2-9046-B1885A4688AD}"/>
              </a:ext>
            </a:extLst>
          </p:cNvPr>
          <p:cNvPicPr>
            <a:picLocks noChangeAspect="1"/>
          </p:cNvPicPr>
          <p:nvPr/>
        </p:nvPicPr>
        <p:blipFill>
          <a:blip r:embed="rId2"/>
          <a:stretch>
            <a:fillRect/>
          </a:stretch>
        </p:blipFill>
        <p:spPr>
          <a:xfrm>
            <a:off x="4530958" y="2163856"/>
            <a:ext cx="3130084" cy="3930332"/>
          </a:xfrm>
          <a:prstGeom prst="rect">
            <a:avLst/>
          </a:prstGeom>
        </p:spPr>
      </p:pic>
    </p:spTree>
    <p:extLst>
      <p:ext uri="{BB962C8B-B14F-4D97-AF65-F5344CB8AC3E}">
        <p14:creationId xmlns:p14="http://schemas.microsoft.com/office/powerpoint/2010/main" val="1984649519"/>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4076606388"/>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563009"/>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Khai báo và xây dựng class như thế nào?</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Khai báo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Xây dựng các thành phần trong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Tạo đối tượng có kiểu class</a:t>
            </a:r>
          </a:p>
        </p:txBody>
      </p:sp>
    </p:spTree>
    <p:extLst>
      <p:ext uri="{BB962C8B-B14F-4D97-AF65-F5344CB8AC3E}">
        <p14:creationId xmlns:p14="http://schemas.microsoft.com/office/powerpoint/2010/main" val="4229974313"/>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5086777"/>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Cú pháp khai báo class</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&lt;từ khóa phạm vi&gt; </a:t>
            </a:r>
            <a:r>
              <a:rPr lang="en-US" sz="2400" b="1">
                <a:solidFill>
                  <a:srgbClr val="333399"/>
                </a:solidFill>
                <a:latin typeface="Arial" panose="020B0604020202020204" pitchFamily="34" charset="0"/>
                <a:cs typeface="Arial" panose="020B0604020202020204" pitchFamily="34" charset="0"/>
              </a:rPr>
              <a:t>class</a:t>
            </a:r>
            <a:r>
              <a:rPr lang="en-US" sz="2400">
                <a:solidFill>
                  <a:srgbClr val="333399"/>
                </a:solidFill>
                <a:latin typeface="Arial" panose="020B0604020202020204" pitchFamily="34" charset="0"/>
                <a:cs typeface="Arial" panose="020B0604020202020204" pitchFamily="34" charset="0"/>
              </a:rPr>
              <a:t> &lt;tên lớp&gt;</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	Khai báo các biến thành viên (Fields)	</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	Khai báo các thuộc tính (Properties)</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	Khai báo các sự kiện (Events)</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	Khai báo các phương thức (Method)</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27898632"/>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khai báo class</a:t>
            </a:r>
          </a:p>
        </p:txBody>
      </p:sp>
      <p:pic>
        <p:nvPicPr>
          <p:cNvPr id="5" name="Picture 4">
            <a:extLst>
              <a:ext uri="{FF2B5EF4-FFF2-40B4-BE49-F238E27FC236}">
                <a16:creationId xmlns:a16="http://schemas.microsoft.com/office/drawing/2014/main" id="{D7F798A1-C938-45A6-AA9B-9DB9F15815D2}"/>
              </a:ext>
            </a:extLst>
          </p:cNvPr>
          <p:cNvPicPr>
            <a:picLocks noChangeAspect="1"/>
          </p:cNvPicPr>
          <p:nvPr/>
        </p:nvPicPr>
        <p:blipFill>
          <a:blip r:embed="rId2"/>
          <a:stretch>
            <a:fillRect/>
          </a:stretch>
        </p:blipFill>
        <p:spPr>
          <a:xfrm>
            <a:off x="3506181" y="2092465"/>
            <a:ext cx="5179638" cy="4157615"/>
          </a:xfrm>
          <a:prstGeom prst="rect">
            <a:avLst/>
          </a:prstGeom>
        </p:spPr>
      </p:pic>
    </p:spTree>
    <p:extLst>
      <p:ext uri="{BB962C8B-B14F-4D97-AF65-F5344CB8AC3E}">
        <p14:creationId xmlns:p14="http://schemas.microsoft.com/office/powerpoint/2010/main" val="3381528992"/>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Tổng quan về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85594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OOP là gì?</a:t>
            </a:r>
          </a:p>
          <a:p>
            <a:pPr marL="914400" lvl="1" indent="-457200" algn="just">
              <a:lnSpc>
                <a:spcPct val="150000"/>
              </a:lnSpc>
              <a:spcAft>
                <a:spcPts val="600"/>
              </a:spcAft>
              <a:buFont typeface="Arial" panose="020B0604020202020204" pitchFamily="34" charset="0"/>
              <a:buChar char="•"/>
            </a:pPr>
            <a:r>
              <a:rPr lang="en-US" sz="2400" b="1">
                <a:solidFill>
                  <a:srgbClr val="FF0000"/>
                </a:solidFill>
                <a:latin typeface="Arial" panose="020B0604020202020204" pitchFamily="34" charset="0"/>
                <a:cs typeface="Arial" panose="020B0604020202020204" pitchFamily="34" charset="0"/>
              </a:rPr>
              <a:t>O</a:t>
            </a:r>
            <a:r>
              <a:rPr lang="en-US" sz="2400">
                <a:solidFill>
                  <a:srgbClr val="333399"/>
                </a:solidFill>
                <a:latin typeface="Arial" panose="020B0604020202020204" pitchFamily="34" charset="0"/>
                <a:cs typeface="Arial" panose="020B0604020202020204" pitchFamily="34" charset="0"/>
              </a:rPr>
              <a:t>bject-</a:t>
            </a:r>
            <a:r>
              <a:rPr lang="en-US" sz="2400" b="1">
                <a:solidFill>
                  <a:srgbClr val="FF0000"/>
                </a:solidFill>
                <a:latin typeface="Arial" panose="020B0604020202020204" pitchFamily="34" charset="0"/>
                <a:cs typeface="Arial" panose="020B0604020202020204" pitchFamily="34" charset="0"/>
              </a:rPr>
              <a:t>O</a:t>
            </a:r>
            <a:r>
              <a:rPr lang="en-US" sz="2400">
                <a:solidFill>
                  <a:srgbClr val="333399"/>
                </a:solidFill>
                <a:latin typeface="Arial" panose="020B0604020202020204" pitchFamily="34" charset="0"/>
                <a:cs typeface="Arial" panose="020B0604020202020204" pitchFamily="34" charset="0"/>
              </a:rPr>
              <a:t>rientend </a:t>
            </a:r>
            <a:r>
              <a:rPr lang="en-US" sz="2400" b="1">
                <a:solidFill>
                  <a:srgbClr val="FF0000"/>
                </a:solidFill>
                <a:latin typeface="Arial" panose="020B0604020202020204" pitchFamily="34" charset="0"/>
                <a:cs typeface="Arial" panose="020B0604020202020204" pitchFamily="34" charset="0"/>
              </a:rPr>
              <a:t>P</a:t>
            </a:r>
            <a:r>
              <a:rPr lang="en-US" sz="2400">
                <a:solidFill>
                  <a:srgbClr val="333399"/>
                </a:solidFill>
                <a:latin typeface="Arial" panose="020B0604020202020204" pitchFamily="34" charset="0"/>
                <a:cs typeface="Arial" panose="020B0604020202020204" pitchFamily="34" charset="0"/>
              </a:rPr>
              <a:t>rogramming – OOP là phương pháp thiết kế và phát triển phần mềm dựa trên kiến trúc lớp </a:t>
            </a:r>
            <a:r>
              <a:rPr lang="en-US" sz="2400" b="1">
                <a:solidFill>
                  <a:srgbClr val="333399"/>
                </a:solidFill>
                <a:latin typeface="Arial" panose="020B0604020202020204" pitchFamily="34" charset="0"/>
                <a:cs typeface="Arial" panose="020B0604020202020204" pitchFamily="34" charset="0"/>
              </a:rPr>
              <a:t>(Class)</a:t>
            </a:r>
            <a:r>
              <a:rPr lang="en-US" sz="2400">
                <a:solidFill>
                  <a:srgbClr val="333399"/>
                </a:solidFill>
                <a:latin typeface="Arial" panose="020B0604020202020204" pitchFamily="34" charset="0"/>
                <a:cs typeface="Arial" panose="020B0604020202020204" pitchFamily="34" charset="0"/>
              </a:rPr>
              <a:t> và đối tượng </a:t>
            </a:r>
            <a:r>
              <a:rPr lang="en-US" sz="2400" b="1">
                <a:solidFill>
                  <a:srgbClr val="333399"/>
                </a:solidFill>
                <a:latin typeface="Arial" panose="020B0604020202020204" pitchFamily="34" charset="0"/>
                <a:cs typeface="Arial" panose="020B0604020202020204" pitchFamily="34" charset="0"/>
              </a:rPr>
              <a:t>(Object)</a:t>
            </a:r>
            <a:r>
              <a:rPr lang="en-US" sz="2400">
                <a:solidFill>
                  <a:srgbClr val="333399"/>
                </a:solidFill>
                <a:latin typeface="Arial" panose="020B0604020202020204" pitchFamily="34" charset="0"/>
                <a:cs typeface="Arial" panose="020B0604020202020204" pitchFamily="34" charset="0"/>
              </a:rPr>
              <a:t>.</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Hầu hết các ngôn ngữ lập trình hiện này như Python, Java, C#, Javascript, … đều hỗ trợ OOP.</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kỹ thuật lập trình cho phép tạo ra các đối tượng trong code bằng cách trừu tượng hóa các đối tượng thực tế.</a:t>
            </a:r>
          </a:p>
        </p:txBody>
      </p:sp>
    </p:spTree>
    <p:extLst>
      <p:ext uri="{BB962C8B-B14F-4D97-AF65-F5344CB8AC3E}">
        <p14:creationId xmlns:p14="http://schemas.microsoft.com/office/powerpoint/2010/main" val="3664457841"/>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82489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Xây dựng các thành phần trong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Biến thành viên (Fields)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Thuộc tính (Properties)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phương thức (Method)</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Nạp chồng phương thức (Method Overloading)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Nạp chồng toán tử (Operator Overloading)</a:t>
            </a:r>
          </a:p>
        </p:txBody>
      </p:sp>
    </p:spTree>
    <p:extLst>
      <p:ext uri="{BB962C8B-B14F-4D97-AF65-F5344CB8AC3E}">
        <p14:creationId xmlns:p14="http://schemas.microsoft.com/office/powerpoint/2010/main" val="3377545667"/>
      </p:ext>
    </p:extLst>
  </p:cSld>
  <p:clrMapOvr>
    <a:masterClrMapping/>
  </p:clrMapOvr>
  <p:transition spd="med">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77900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Biến thành viên (Fields)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trường thông tin lưu trữ dữ liệu của một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khai báo biến thành viên mà không chỉ định rõ phạm vi thì mặc định được hiểu là private.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xuất hiện từ khóa </a:t>
            </a:r>
            <a:r>
              <a:rPr lang="en-US" sz="2400" b="1">
                <a:solidFill>
                  <a:srgbClr val="333399"/>
                </a:solidFill>
                <a:latin typeface="Arial" panose="020B0604020202020204" pitchFamily="34" charset="0"/>
                <a:cs typeface="Arial" panose="020B0604020202020204" pitchFamily="34" charset="0"/>
              </a:rPr>
              <a:t>static</a:t>
            </a:r>
            <a:r>
              <a:rPr lang="en-US" sz="2400">
                <a:solidFill>
                  <a:srgbClr val="333399"/>
                </a:solidFill>
                <a:latin typeface="Arial" panose="020B0604020202020204" pitchFamily="34" charset="0"/>
                <a:cs typeface="Arial" panose="020B0604020202020204" pitchFamily="34" charset="0"/>
              </a:rPr>
              <a:t> trước tên biến thì mặc định biến này </a:t>
            </a:r>
            <a:r>
              <a:rPr lang="en-US" sz="2400" b="1" u="sng">
                <a:solidFill>
                  <a:srgbClr val="333399"/>
                </a:solidFill>
                <a:latin typeface="Arial" panose="020B0604020202020204" pitchFamily="34" charset="0"/>
                <a:cs typeface="Arial" panose="020B0604020202020204" pitchFamily="34" charset="0"/>
              </a:rPr>
              <a:t>thuộc về class</a:t>
            </a:r>
            <a:r>
              <a:rPr lang="en-US" sz="2400">
                <a:solidFill>
                  <a:srgbClr val="333399"/>
                </a:solidFill>
                <a:latin typeface="Arial" panose="020B0604020202020204" pitchFamily="34" charset="0"/>
                <a:cs typeface="Arial" panose="020B0604020202020204" pitchFamily="34" charset="0"/>
              </a:rPr>
              <a:t> chứ không thuộc về đối tượng. Để truy xuất thông tin biến ta phải sử dụng </a:t>
            </a:r>
            <a:r>
              <a:rPr lang="en-US" sz="2400" b="1">
                <a:solidFill>
                  <a:srgbClr val="333399"/>
                </a:solidFill>
                <a:latin typeface="Arial" panose="020B0604020202020204" pitchFamily="34" charset="0"/>
                <a:cs typeface="Arial" panose="020B0604020202020204" pitchFamily="34" charset="0"/>
              </a:rPr>
              <a:t>&lt;tên class&gt;.&lt;tên biến static&gt;</a:t>
            </a:r>
          </a:p>
        </p:txBody>
      </p:sp>
    </p:spTree>
    <p:extLst>
      <p:ext uri="{BB962C8B-B14F-4D97-AF65-F5344CB8AC3E}">
        <p14:creationId xmlns:p14="http://schemas.microsoft.com/office/powerpoint/2010/main" val="1669658726"/>
      </p:ext>
    </p:extLst>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04006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Thuộc tính (Properties)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Thành phần được sử dụng để truy xuất đến các biến thành viên được khai báo </a:t>
            </a:r>
            <a:r>
              <a:rPr lang="en-US" sz="2400" b="1">
                <a:solidFill>
                  <a:srgbClr val="333399"/>
                </a:solidFill>
                <a:latin typeface="Arial" panose="020B0604020202020204" pitchFamily="34" charset="0"/>
                <a:cs typeface="Arial" panose="020B0604020202020204" pitchFamily="34" charset="0"/>
              </a:rPr>
              <a:t>private</a:t>
            </a:r>
            <a:r>
              <a:rPr lang="en-US" sz="2400">
                <a:solidFill>
                  <a:srgbClr val="333399"/>
                </a:solidFill>
                <a:latin typeface="Arial" panose="020B0604020202020204" pitchFamily="34" charset="0"/>
                <a:cs typeface="Arial" panose="020B0604020202020204" pitchFamily="34" charset="0"/>
              </a:rPr>
              <a:t> trong class.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Mỗi thuộc tính chỉ truy xuất đến một biến thành viên duy nhất.</a:t>
            </a:r>
          </a:p>
        </p:txBody>
      </p:sp>
    </p:spTree>
    <p:extLst>
      <p:ext uri="{BB962C8B-B14F-4D97-AF65-F5344CB8AC3E}">
        <p14:creationId xmlns:p14="http://schemas.microsoft.com/office/powerpoint/2010/main" val="2735517798"/>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thuộc tính (Properties)</a:t>
            </a:r>
          </a:p>
        </p:txBody>
      </p:sp>
      <p:pic>
        <p:nvPicPr>
          <p:cNvPr id="5" name="Picture 4">
            <a:extLst>
              <a:ext uri="{FF2B5EF4-FFF2-40B4-BE49-F238E27FC236}">
                <a16:creationId xmlns:a16="http://schemas.microsoft.com/office/drawing/2014/main" id="{559A3FB5-39E7-4C92-84BD-F5B13BB02C7F}"/>
              </a:ext>
            </a:extLst>
          </p:cNvPr>
          <p:cNvPicPr>
            <a:picLocks noChangeAspect="1"/>
          </p:cNvPicPr>
          <p:nvPr/>
        </p:nvPicPr>
        <p:blipFill>
          <a:blip r:embed="rId2"/>
          <a:stretch>
            <a:fillRect/>
          </a:stretch>
        </p:blipFill>
        <p:spPr>
          <a:xfrm>
            <a:off x="1917816" y="2666998"/>
            <a:ext cx="3783738" cy="2807643"/>
          </a:xfrm>
          <a:prstGeom prst="rect">
            <a:avLst/>
          </a:prstGeom>
        </p:spPr>
      </p:pic>
      <p:pic>
        <p:nvPicPr>
          <p:cNvPr id="6" name="Picture 5">
            <a:extLst>
              <a:ext uri="{FF2B5EF4-FFF2-40B4-BE49-F238E27FC236}">
                <a16:creationId xmlns:a16="http://schemas.microsoft.com/office/drawing/2014/main" id="{6E768A1D-A23A-4DED-BE40-E169D99BFCE9}"/>
              </a:ext>
            </a:extLst>
          </p:cNvPr>
          <p:cNvPicPr>
            <a:picLocks noChangeAspect="1"/>
          </p:cNvPicPr>
          <p:nvPr/>
        </p:nvPicPr>
        <p:blipFill>
          <a:blip r:embed="rId3"/>
          <a:stretch>
            <a:fillRect/>
          </a:stretch>
        </p:blipFill>
        <p:spPr>
          <a:xfrm>
            <a:off x="6293223" y="2666998"/>
            <a:ext cx="4446494" cy="2804879"/>
          </a:xfrm>
          <a:prstGeom prst="rect">
            <a:avLst/>
          </a:prstGeom>
        </p:spPr>
      </p:pic>
    </p:spTree>
    <p:extLst>
      <p:ext uri="{BB962C8B-B14F-4D97-AF65-F5344CB8AC3E}">
        <p14:creationId xmlns:p14="http://schemas.microsoft.com/office/powerpoint/2010/main" val="2168012323"/>
      </p:ext>
    </p:extLst>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04006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Thuộc tính (Properties)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Xây dựng thuộc tính tự động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Thao tác đọc và ghi dữ liệu vào biến thành viên do bộ truy xuất thực hiện. Người dung không thể thấy được các biến do hệ thống phát sinh.</a:t>
            </a:r>
          </a:p>
        </p:txBody>
      </p:sp>
      <p:pic>
        <p:nvPicPr>
          <p:cNvPr id="5" name="Picture 4">
            <a:extLst>
              <a:ext uri="{FF2B5EF4-FFF2-40B4-BE49-F238E27FC236}">
                <a16:creationId xmlns:a16="http://schemas.microsoft.com/office/drawing/2014/main" id="{0F9CD9FD-2585-4B2D-98ED-648DC88CE8DB}"/>
              </a:ext>
            </a:extLst>
          </p:cNvPr>
          <p:cNvPicPr>
            <a:picLocks noChangeAspect="1"/>
          </p:cNvPicPr>
          <p:nvPr/>
        </p:nvPicPr>
        <p:blipFill>
          <a:blip r:embed="rId2"/>
          <a:stretch>
            <a:fillRect/>
          </a:stretch>
        </p:blipFill>
        <p:spPr>
          <a:xfrm>
            <a:off x="6003676" y="4008258"/>
            <a:ext cx="3806390" cy="2095780"/>
          </a:xfrm>
          <a:prstGeom prst="rect">
            <a:avLst/>
          </a:prstGeom>
        </p:spPr>
      </p:pic>
    </p:spTree>
    <p:extLst>
      <p:ext uri="{BB962C8B-B14F-4D97-AF65-F5344CB8AC3E}">
        <p14:creationId xmlns:p14="http://schemas.microsoft.com/office/powerpoint/2010/main" val="3218593074"/>
      </p:ext>
    </p:extLst>
  </p:cSld>
  <p:clrMapOvr>
    <a:masterClrMapping/>
  </p:clrMapOvr>
  <p:transition spd="med">
    <p:pull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5512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Thuộc tính (Properties)</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từ khóa private để tạo ra các thuộc tính “read-only” hoặc “write-only”</a:t>
            </a:r>
          </a:p>
        </p:txBody>
      </p:sp>
      <p:pic>
        <p:nvPicPr>
          <p:cNvPr id="6" name="Picture 5">
            <a:extLst>
              <a:ext uri="{FF2B5EF4-FFF2-40B4-BE49-F238E27FC236}">
                <a16:creationId xmlns:a16="http://schemas.microsoft.com/office/drawing/2014/main" id="{86CFC6D1-E650-4F60-894F-3456145FF19E}"/>
              </a:ext>
            </a:extLst>
          </p:cNvPr>
          <p:cNvPicPr>
            <a:picLocks noChangeAspect="1"/>
          </p:cNvPicPr>
          <p:nvPr/>
        </p:nvPicPr>
        <p:blipFill>
          <a:blip r:embed="rId2"/>
          <a:stretch>
            <a:fillRect/>
          </a:stretch>
        </p:blipFill>
        <p:spPr>
          <a:xfrm>
            <a:off x="3727922" y="3429000"/>
            <a:ext cx="4736155" cy="2170238"/>
          </a:xfrm>
          <a:prstGeom prst="rect">
            <a:avLst/>
          </a:prstGeom>
        </p:spPr>
      </p:pic>
    </p:spTree>
    <p:extLst>
      <p:ext uri="{BB962C8B-B14F-4D97-AF65-F5344CB8AC3E}">
        <p14:creationId xmlns:p14="http://schemas.microsoft.com/office/powerpoint/2010/main" val="3915076276"/>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455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Tạo đối tượng có kiểu class</a:t>
            </a:r>
          </a:p>
          <a:p>
            <a:pPr lvl="1" algn="just">
              <a:lnSpc>
                <a:spcPct val="150000"/>
              </a:lnSpc>
              <a:spcAft>
                <a:spcPts val="600"/>
              </a:spcAft>
            </a:pPr>
            <a:r>
              <a:rPr lang="en-US" sz="2400">
                <a:solidFill>
                  <a:srgbClr val="333399"/>
                </a:solidFill>
                <a:latin typeface="Arial" panose="020B0604020202020204" pitchFamily="34" charset="0"/>
                <a:cs typeface="Arial" panose="020B0604020202020204" pitchFamily="34" charset="0"/>
              </a:rPr>
              <a:t>&lt;tên class&gt; &lt;tên đối tượng&gt; =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&lt;tên class&gt;(&lt;tham số&gt;);</a:t>
            </a:r>
          </a:p>
          <a:p>
            <a:pPr marL="800100" lvl="1" indent="-3429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Trong đó:</a:t>
            </a:r>
          </a:p>
          <a:p>
            <a:pPr marL="1257300" lvl="2" indent="-3429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tên class: lớp chứa các thông tin về đối tượng.</a:t>
            </a:r>
          </a:p>
          <a:p>
            <a:pPr marL="1257300" lvl="2" indent="-3429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tên đối tượng: tên gợi nhớ cho đối tượng nào đó</a:t>
            </a:r>
          </a:p>
          <a:p>
            <a:pPr marL="1257300" lvl="2" indent="-3429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new: từ khóa dung để tạo đối tượng có kiểu class.</a:t>
            </a:r>
          </a:p>
          <a:p>
            <a:pPr marL="1257300" lvl="2" indent="-3429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tham số: các tham số khởi tạo đối tượng nếu có.</a:t>
            </a:r>
          </a:p>
        </p:txBody>
      </p:sp>
    </p:spTree>
    <p:extLst>
      <p:ext uri="{BB962C8B-B14F-4D97-AF65-F5344CB8AC3E}">
        <p14:creationId xmlns:p14="http://schemas.microsoft.com/office/powerpoint/2010/main" val="3511896584"/>
      </p:ext>
    </p:extLst>
  </p:cSld>
  <p:clrMapOvr>
    <a:masterClrMapping/>
  </p:clrMapOvr>
  <p:transition spd="med">
    <p:pull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37889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Phương thức khởi tạo class (Constructor)</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Constructor là một phương thức đặc biệt có cùng tên với class chứa nó. Dùng để khởi tạo đối tượng được chỉ định.</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Constructor có các dạng sau:</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Constructor mặc định</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Constructor có tham số đầu vào là các biến</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Constructor có tham số đầu vào là kiểu class</a:t>
            </a:r>
          </a:p>
        </p:txBody>
      </p:sp>
    </p:spTree>
    <p:extLst>
      <p:ext uri="{BB962C8B-B14F-4D97-AF65-F5344CB8AC3E}">
        <p14:creationId xmlns:p14="http://schemas.microsoft.com/office/powerpoint/2010/main" val="2036021361"/>
      </p:ext>
    </p:extLst>
  </p:cSld>
  <p:clrMapOvr>
    <a:masterClrMapping/>
  </p:clrMapOvr>
  <p:transition spd="med">
    <p:pull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3. Khai báo và xây dựng class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constructor</a:t>
            </a:r>
          </a:p>
        </p:txBody>
      </p:sp>
      <p:pic>
        <p:nvPicPr>
          <p:cNvPr id="5" name="Picture 4">
            <a:extLst>
              <a:ext uri="{FF2B5EF4-FFF2-40B4-BE49-F238E27FC236}">
                <a16:creationId xmlns:a16="http://schemas.microsoft.com/office/drawing/2014/main" id="{6A6E354C-C4D8-40D4-A5B1-BE5D9B173873}"/>
              </a:ext>
            </a:extLst>
          </p:cNvPr>
          <p:cNvPicPr>
            <a:picLocks noChangeAspect="1"/>
          </p:cNvPicPr>
          <p:nvPr/>
        </p:nvPicPr>
        <p:blipFill>
          <a:blip r:embed="rId2"/>
          <a:stretch>
            <a:fillRect/>
          </a:stretch>
        </p:blipFill>
        <p:spPr>
          <a:xfrm>
            <a:off x="1113669" y="2219043"/>
            <a:ext cx="5072862" cy="3961149"/>
          </a:xfrm>
          <a:prstGeom prst="rect">
            <a:avLst/>
          </a:prstGeom>
        </p:spPr>
      </p:pic>
      <p:pic>
        <p:nvPicPr>
          <p:cNvPr id="7" name="Picture 6">
            <a:extLst>
              <a:ext uri="{FF2B5EF4-FFF2-40B4-BE49-F238E27FC236}">
                <a16:creationId xmlns:a16="http://schemas.microsoft.com/office/drawing/2014/main" id="{14665E90-7EBE-4B8C-B51C-D8F31090E353}"/>
              </a:ext>
            </a:extLst>
          </p:cNvPr>
          <p:cNvPicPr>
            <a:picLocks noChangeAspect="1"/>
          </p:cNvPicPr>
          <p:nvPr/>
        </p:nvPicPr>
        <p:blipFill>
          <a:blip r:embed="rId3"/>
          <a:stretch>
            <a:fillRect/>
          </a:stretch>
        </p:blipFill>
        <p:spPr>
          <a:xfrm>
            <a:off x="6581216" y="2219043"/>
            <a:ext cx="4633632" cy="2359720"/>
          </a:xfrm>
          <a:prstGeom prst="rect">
            <a:avLst/>
          </a:prstGeom>
        </p:spPr>
      </p:pic>
      <p:pic>
        <p:nvPicPr>
          <p:cNvPr id="9" name="Picture 8">
            <a:extLst>
              <a:ext uri="{FF2B5EF4-FFF2-40B4-BE49-F238E27FC236}">
                <a16:creationId xmlns:a16="http://schemas.microsoft.com/office/drawing/2014/main" id="{640A625F-5D50-448C-9CFA-38C83D23F751}"/>
              </a:ext>
            </a:extLst>
          </p:cNvPr>
          <p:cNvPicPr>
            <a:picLocks noChangeAspect="1"/>
          </p:cNvPicPr>
          <p:nvPr/>
        </p:nvPicPr>
        <p:blipFill>
          <a:blip r:embed="rId4"/>
          <a:stretch>
            <a:fillRect/>
          </a:stretch>
        </p:blipFill>
        <p:spPr>
          <a:xfrm>
            <a:off x="5766548" y="4980042"/>
            <a:ext cx="5448300" cy="1200150"/>
          </a:xfrm>
          <a:prstGeom prst="rect">
            <a:avLst/>
          </a:prstGeom>
        </p:spPr>
      </p:pic>
    </p:spTree>
    <p:extLst>
      <p:ext uri="{BB962C8B-B14F-4D97-AF65-F5344CB8AC3E}">
        <p14:creationId xmlns:p14="http://schemas.microsoft.com/office/powerpoint/2010/main" val="3000386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113027834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Tổng quan về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301947"/>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Kiến trúc lớp (Class)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cấu trúc dữ liệu quan trọng để xây dựng các đối tượng, mô tả cho những thực thể có chung tính chất, hành vi.</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Kết quả của sự </a:t>
            </a:r>
            <a:r>
              <a:rPr lang="en-US" sz="2400" b="1">
                <a:solidFill>
                  <a:srgbClr val="333399"/>
                </a:solidFill>
                <a:latin typeface="Arial" panose="020B0604020202020204" pitchFamily="34" charset="0"/>
                <a:cs typeface="Arial" panose="020B0604020202020204" pitchFamily="34" charset="0"/>
              </a:rPr>
              <a:t>“Trừu tượng hóa” (Abstraction)</a:t>
            </a:r>
            <a:r>
              <a:rPr lang="en-US" sz="2400">
                <a:solidFill>
                  <a:srgbClr val="333399"/>
                </a:solidFill>
                <a:latin typeface="Arial" panose="020B0604020202020204" pitchFamily="34" charset="0"/>
                <a:cs typeface="Arial" panose="020B0604020202020204" pitchFamily="34" charset="0"/>
              </a:rPr>
              <a:t> các đối tượng cùng loại, cùng các thông tin mô tả, …</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Class trong C# được định nghĩa bằng từ khóa “</a:t>
            </a:r>
            <a:r>
              <a:rPr lang="en-US" sz="2400" b="1">
                <a:solidFill>
                  <a:srgbClr val="333399"/>
                </a:solidFill>
                <a:latin typeface="Arial" panose="020B0604020202020204" pitchFamily="34" charset="0"/>
                <a:cs typeface="Arial" panose="020B0604020202020204" pitchFamily="34" charset="0"/>
              </a:rPr>
              <a:t>class</a:t>
            </a:r>
            <a:r>
              <a:rPr lang="en-US" sz="2400">
                <a:solidFill>
                  <a:srgbClr val="333399"/>
                </a:solidFill>
                <a:latin typeface="Arial" panose="020B0604020202020204" pitchFamily="34" charset="0"/>
                <a:cs typeface="Arial" panose="020B0604020202020204" pitchFamily="34" charset="0"/>
              </a:rPr>
              <a:t>”, theo sau là tên của class và một cặp dấu ngoặc nhọn.</a:t>
            </a:r>
          </a:p>
        </p:txBody>
      </p:sp>
    </p:spTree>
    <p:extLst>
      <p:ext uri="{BB962C8B-B14F-4D97-AF65-F5344CB8AC3E}">
        <p14:creationId xmlns:p14="http://schemas.microsoft.com/office/powerpoint/2010/main" val="1813928596"/>
      </p:ext>
    </p:extLst>
  </p:cSld>
  <p:clrMapOvr>
    <a:masterClrMapping/>
  </p:clrMapOvr>
  <p:transition spd="med">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 Từ khóa static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702056"/>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Static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Chỉ ra một biến thành viên hay một phương thức của lớp được tạo ra một lần duy nhất và sẽ được chia sẽ cho các đối tượng của lớp đó.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xuất hiện từ khóa </a:t>
            </a:r>
            <a:r>
              <a:rPr lang="en-US" sz="2400" b="1">
                <a:solidFill>
                  <a:srgbClr val="333399"/>
                </a:solidFill>
                <a:latin typeface="Arial" panose="020B0604020202020204" pitchFamily="34" charset="0"/>
                <a:cs typeface="Arial" panose="020B0604020202020204" pitchFamily="34" charset="0"/>
              </a:rPr>
              <a:t>static</a:t>
            </a:r>
            <a:r>
              <a:rPr lang="en-US" sz="2400">
                <a:solidFill>
                  <a:srgbClr val="333399"/>
                </a:solidFill>
                <a:latin typeface="Arial" panose="020B0604020202020204" pitchFamily="34" charset="0"/>
                <a:cs typeface="Arial" panose="020B0604020202020204" pitchFamily="34" charset="0"/>
              </a:rPr>
              <a:t> trước tên biến thì mặc định biến này </a:t>
            </a:r>
            <a:r>
              <a:rPr lang="en-US" sz="2400" b="1" u="sng">
                <a:solidFill>
                  <a:srgbClr val="333399"/>
                </a:solidFill>
                <a:latin typeface="Arial" panose="020B0604020202020204" pitchFamily="34" charset="0"/>
                <a:cs typeface="Arial" panose="020B0604020202020204" pitchFamily="34" charset="0"/>
              </a:rPr>
              <a:t>thuộc về class</a:t>
            </a:r>
            <a:r>
              <a:rPr lang="en-US" sz="2400">
                <a:solidFill>
                  <a:srgbClr val="333399"/>
                </a:solidFill>
                <a:latin typeface="Arial" panose="020B0604020202020204" pitchFamily="34" charset="0"/>
                <a:cs typeface="Arial" panose="020B0604020202020204" pitchFamily="34" charset="0"/>
              </a:rPr>
              <a:t> chứ không thuộc về đối tượng. Để truy xuất thông tin biến ta phải sử dụng </a:t>
            </a:r>
            <a:r>
              <a:rPr lang="en-US" sz="2400" b="1">
                <a:solidFill>
                  <a:srgbClr val="333399"/>
                </a:solidFill>
                <a:latin typeface="Arial" panose="020B0604020202020204" pitchFamily="34" charset="0"/>
                <a:cs typeface="Arial" panose="020B0604020202020204" pitchFamily="34" charset="0"/>
              </a:rPr>
              <a:t>&lt;tên class&gt;.&lt;tên biến static&gt;</a:t>
            </a:r>
          </a:p>
        </p:txBody>
      </p:sp>
    </p:spTree>
    <p:extLst>
      <p:ext uri="{BB962C8B-B14F-4D97-AF65-F5344CB8AC3E}">
        <p14:creationId xmlns:p14="http://schemas.microsoft.com/office/powerpoint/2010/main" val="3780862944"/>
      </p:ext>
    </p:extLst>
  </p:cSld>
  <p:clrMapOvr>
    <a:masterClrMapping/>
  </p:clrMapOvr>
  <p:transition spd="med">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4. Từ khóa static</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22500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Static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static class là class không có đối tượng (đối tượng không được tạo bởi từ khóa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của lớp đó)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Có thể dung static class để khai báo các hằng số, các phương thức chuyển đổi, …</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Ví dụ: class Math là một static class có hằng số Math.PI và các phương thức hàm như Math.Pow(), Math.Sqrt(), …</a:t>
            </a:r>
          </a:p>
        </p:txBody>
      </p:sp>
    </p:spTree>
    <p:extLst>
      <p:ext uri="{BB962C8B-B14F-4D97-AF65-F5344CB8AC3E}">
        <p14:creationId xmlns:p14="http://schemas.microsoft.com/office/powerpoint/2010/main" val="3528115554"/>
      </p:ext>
    </p:extLst>
  </p:cSld>
  <p:clrMapOvr>
    <a:masterClrMapping/>
  </p:clrMapOvr>
  <p:transition spd="med">
    <p:pull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3087975658"/>
      </p:ext>
    </p:extLst>
  </p:cSld>
  <p:clrMapOvr>
    <a:masterClrMapping/>
  </p:clrMapOvr>
  <p:transition spd="med">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5. Kiểu vô danh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67100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Kiểu vô danh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Kiểu class không có tên và được kế thừa từ đối tượng (Object) nào đó.</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Kiểu dữ liệu của các thành viên được xác định dựa trên giá trị khởi tạo tương ứng.</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từ khóa </a:t>
            </a:r>
            <a:r>
              <a:rPr lang="en-US" sz="2400" b="1">
                <a:solidFill>
                  <a:srgbClr val="333399"/>
                </a:solidFill>
                <a:latin typeface="Arial" panose="020B0604020202020204" pitchFamily="34" charset="0"/>
                <a:cs typeface="Arial" panose="020B0604020202020204" pitchFamily="34" charset="0"/>
              </a:rPr>
              <a:t>var</a:t>
            </a:r>
            <a:r>
              <a:rPr lang="en-US" sz="2400">
                <a:solidFill>
                  <a:srgbClr val="333399"/>
                </a:solidFill>
                <a:latin typeface="Arial" panose="020B0604020202020204" pitchFamily="34" charset="0"/>
                <a:cs typeface="Arial" panose="020B0604020202020204" pitchFamily="34" charset="0"/>
              </a:rPr>
              <a:t> và </a:t>
            </a:r>
            <a:r>
              <a:rPr lang="en-US" sz="2400" b="1">
                <a:solidFill>
                  <a:srgbClr val="333399"/>
                </a:solidFill>
                <a:latin typeface="Arial" panose="020B0604020202020204" pitchFamily="34" charset="0"/>
                <a:cs typeface="Arial" panose="020B0604020202020204" pitchFamily="34" charset="0"/>
              </a:rPr>
              <a:t>new</a:t>
            </a:r>
            <a:r>
              <a:rPr lang="en-US" sz="2400">
                <a:solidFill>
                  <a:srgbClr val="333399"/>
                </a:solidFill>
                <a:latin typeface="Arial" panose="020B0604020202020204" pitchFamily="34" charset="0"/>
                <a:cs typeface="Arial" panose="020B0604020202020204" pitchFamily="34" charset="0"/>
              </a:rPr>
              <a:t> để khai báo.</a:t>
            </a:r>
          </a:p>
        </p:txBody>
      </p:sp>
    </p:spTree>
    <p:extLst>
      <p:ext uri="{BB962C8B-B14F-4D97-AF65-F5344CB8AC3E}">
        <p14:creationId xmlns:p14="http://schemas.microsoft.com/office/powerpoint/2010/main" val="1836818841"/>
      </p:ext>
    </p:extLst>
  </p:cSld>
  <p:clrMapOvr>
    <a:masterClrMapping/>
  </p:clrMapOvr>
  <p:transition spd="med">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4119598274"/>
      </p:ext>
    </p:extLst>
  </p:cSld>
  <p:clrMapOvr>
    <a:masterClrMapping/>
  </p:clrMapOvr>
  <p:transition spd="med">
    <p:pull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6. Namespace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77900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Namespace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sử dụng để phân chia và tổ chức mã nguồn vào các nhóm logic khác nhau, giúp cho việc quản lý mã nguồn trở nên dễ dàng hơn.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Namespace không tương ứng với tên tệp tin hay thư mục.</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Khi sử dụng các class và các thành phần trong namespace khác nhau, chúng ta có thể sử dụng từ khóa </a:t>
            </a:r>
            <a:r>
              <a:rPr lang="en-US" sz="2400" b="1">
                <a:solidFill>
                  <a:srgbClr val="333399"/>
                </a:solidFill>
                <a:latin typeface="Arial" panose="020B0604020202020204" pitchFamily="34" charset="0"/>
                <a:cs typeface="Arial" panose="020B0604020202020204" pitchFamily="34" charset="0"/>
              </a:rPr>
              <a:t>using</a:t>
            </a:r>
            <a:r>
              <a:rPr lang="en-US" sz="2400">
                <a:solidFill>
                  <a:srgbClr val="333399"/>
                </a:solidFill>
                <a:latin typeface="Arial" panose="020B0604020202020204" pitchFamily="34" charset="0"/>
                <a:cs typeface="Arial" panose="020B0604020202020204" pitchFamily="34" charset="0"/>
              </a:rPr>
              <a:t> để chỉ định namespace cần sử dụng.</a:t>
            </a:r>
          </a:p>
        </p:txBody>
      </p:sp>
    </p:spTree>
    <p:extLst>
      <p:ext uri="{BB962C8B-B14F-4D97-AF65-F5344CB8AC3E}">
        <p14:creationId xmlns:p14="http://schemas.microsoft.com/office/powerpoint/2010/main" val="2363195970"/>
      </p:ext>
    </p:extLst>
  </p:cSld>
  <p:clrMapOvr>
    <a:masterClrMapping/>
  </p:clrMapOvr>
  <p:transition spd="med">
    <p:pull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6. Namespace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55123"/>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Namespace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Cách tốt nhất để tổ chức các namespace là theo hướng hệ thống phân cấp.</a:t>
            </a:r>
          </a:p>
        </p:txBody>
      </p:sp>
      <p:sp>
        <p:nvSpPr>
          <p:cNvPr id="5" name="Text Box 5">
            <a:extLst>
              <a:ext uri="{FF2B5EF4-FFF2-40B4-BE49-F238E27FC236}">
                <a16:creationId xmlns:a16="http://schemas.microsoft.com/office/drawing/2014/main" id="{B3CB9BB5-6788-4A29-8865-FAF56BDA6D43}"/>
              </a:ext>
            </a:extLst>
          </p:cNvPr>
          <p:cNvSpPr txBox="1">
            <a:spLocks noChangeArrowheads="1"/>
          </p:cNvSpPr>
          <p:nvPr/>
        </p:nvSpPr>
        <p:spPr bwMode="auto">
          <a:xfrm>
            <a:off x="5137659" y="2679666"/>
            <a:ext cx="4311141" cy="3539430"/>
          </a:xfrm>
          <a:prstGeom prst="rect">
            <a:avLst/>
          </a:prstGeom>
          <a:solidFill>
            <a:schemeClr val="bg1"/>
          </a:solidFill>
          <a:ln w="9525">
            <a:solidFill>
              <a:srgbClr val="0033CC"/>
            </a:solidFill>
            <a:miter lim="800000"/>
            <a:headEnd/>
            <a:tailEnd/>
          </a:ln>
        </p:spPr>
        <p:txBody>
          <a:bodyPr wrap="square">
            <a:spAutoFit/>
          </a:bodyPr>
          <a:lstStyle>
            <a:lvl1pPr>
              <a:lnSpc>
                <a:spcPct val="125000"/>
              </a:lnSpc>
              <a:spcBef>
                <a:spcPct val="125000"/>
              </a:spcBef>
              <a:buClr>
                <a:schemeClr val="tx2"/>
              </a:buClr>
              <a:buSzPct val="90000"/>
              <a:buFont typeface="Wingdings" panose="05000000000000000000" pitchFamily="2" charset="2"/>
              <a:buChar char="q"/>
              <a:defRPr sz="3200" b="1">
                <a:solidFill>
                  <a:srgbClr val="333399"/>
                </a:solidFill>
                <a:latin typeface="Arial" panose="020B0604020202020204" pitchFamily="34" charset="0"/>
              </a:defRPr>
            </a:lvl1pPr>
            <a:lvl2pPr marL="742950" indent="-285750">
              <a:lnSpc>
                <a:spcPct val="125000"/>
              </a:lnSpc>
              <a:spcBef>
                <a:spcPct val="25000"/>
              </a:spcBef>
              <a:buClr>
                <a:srgbClr val="333399"/>
              </a:buClr>
              <a:buFont typeface="Times New Roman" panose="02020603050405020304" pitchFamily="18" charset="0"/>
              <a:buChar char="●"/>
              <a:defRPr sz="2800">
                <a:solidFill>
                  <a:srgbClr val="333399"/>
                </a:solidFill>
                <a:latin typeface="Arial" panose="020B0604020202020204" pitchFamily="34" charset="0"/>
              </a:defRPr>
            </a:lvl2pPr>
            <a:lvl3pPr marL="1143000" indent="-228600">
              <a:lnSpc>
                <a:spcPct val="125000"/>
              </a:lnSpc>
              <a:spcBef>
                <a:spcPct val="25000"/>
              </a:spcBef>
              <a:buClr>
                <a:schemeClr val="accent2"/>
              </a:buClr>
              <a:buFont typeface="Wingdings" panose="05000000000000000000" pitchFamily="2" charset="2"/>
              <a:buChar char="§"/>
              <a:defRPr sz="2400">
                <a:solidFill>
                  <a:srgbClr val="3366FF"/>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using System;</a:t>
            </a:r>
          </a:p>
          <a:p>
            <a:pPr eaLnBrk="1" hangingPunct="1">
              <a:lnSpc>
                <a:spcPct val="100000"/>
              </a:lnSpc>
              <a:spcBef>
                <a:spcPct val="0"/>
              </a:spcBef>
              <a:buClrTx/>
              <a:buSzTx/>
              <a:buFontTx/>
              <a:buNone/>
            </a:pPr>
            <a:r>
              <a:rPr lang="pt-BR" altLang="en-US" sz="1600" b="0">
                <a:solidFill>
                  <a:srgbClr val="0033CC"/>
                </a:solidFill>
                <a:cs typeface="Arial" panose="020B0604020202020204" pitchFamily="34" charset="0"/>
              </a:rPr>
              <a:t>namespace</a:t>
            </a:r>
            <a:r>
              <a:rPr lang="pt-BR" altLang="en-US" sz="1600" b="0">
                <a:solidFill>
                  <a:schemeClr val="tx1"/>
                </a:solidFill>
                <a:cs typeface="Arial" panose="020B0604020202020204" pitchFamily="34" charset="0"/>
              </a:rPr>
              <a:t> ten_namespace_cha</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r>
              <a:rPr lang="pt-BR" altLang="en-US" sz="1600" b="0">
                <a:solidFill>
                  <a:srgbClr val="0033CC"/>
                </a:solidFill>
                <a:cs typeface="Arial" panose="020B0604020202020204" pitchFamily="34" charset="0"/>
              </a:rPr>
              <a:t>namespac</a:t>
            </a:r>
            <a:r>
              <a:rPr lang="pt-BR" altLang="en-US" sz="1600" b="0">
                <a:solidFill>
                  <a:schemeClr val="tx1"/>
                </a:solidFill>
                <a:cs typeface="Arial" panose="020B0604020202020204" pitchFamily="34" charset="0"/>
              </a:rPr>
              <a:t>e ten_namespace_con</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r>
              <a:rPr lang="pt-BR" altLang="en-US" sz="1600" b="0">
                <a:solidFill>
                  <a:srgbClr val="0033CC"/>
                </a:solidFill>
                <a:cs typeface="Arial" panose="020B0604020202020204" pitchFamily="34" charset="0"/>
              </a:rPr>
              <a:t>class</a:t>
            </a:r>
            <a:r>
              <a:rPr lang="pt-BR" altLang="en-US" sz="1600" b="0">
                <a:solidFill>
                  <a:schemeClr val="tx1"/>
                </a:solidFill>
                <a:cs typeface="Arial" panose="020B0604020202020204" pitchFamily="34" charset="0"/>
              </a:rPr>
              <a:t> ten_class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r>
              <a:rPr lang="pt-BR" altLang="en-US" sz="1600" b="0">
                <a:solidFill>
                  <a:srgbClr val="0033CC"/>
                </a:solidFill>
                <a:cs typeface="Arial" panose="020B0604020202020204" pitchFamily="34" charset="0"/>
              </a:rPr>
              <a:t>public void</a:t>
            </a:r>
            <a:r>
              <a:rPr lang="pt-BR" altLang="en-US" sz="1600" b="0">
                <a:solidFill>
                  <a:schemeClr val="tx1"/>
                </a:solidFill>
                <a:cs typeface="Arial" panose="020B0604020202020204" pitchFamily="34" charset="0"/>
              </a:rPr>
              <a:t> Ten_phuong_thuc()</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r>
              <a:rPr lang="pt-BR" altLang="en-US" sz="1600" b="0" i="1">
                <a:solidFill>
                  <a:schemeClr val="tx1"/>
                </a:solidFill>
                <a:cs typeface="Arial" panose="020B0604020202020204" pitchFamily="34" charset="0"/>
              </a:rPr>
              <a:t>	</a:t>
            </a:r>
            <a:r>
              <a:rPr lang="pt-BR" altLang="en-US" sz="1600" b="0" i="1">
                <a:solidFill>
                  <a:srgbClr val="008000"/>
                </a:solidFill>
                <a:cs typeface="Arial" panose="020B0604020202020204" pitchFamily="34" charset="0"/>
              </a:rPr>
              <a:t>// các câu lệnh</a:t>
            </a:r>
            <a:endParaRPr lang="pt-BR" altLang="en-US" sz="1600" b="0">
              <a:solidFill>
                <a:srgbClr val="008000"/>
              </a:solidFill>
              <a:cs typeface="Arial" panose="020B0604020202020204" pitchFamily="34" charset="0"/>
            </a:endParaRP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    }</a:t>
            </a:r>
          </a:p>
          <a:p>
            <a:pPr eaLnBrk="1" hangingPunct="1">
              <a:lnSpc>
                <a:spcPct val="100000"/>
              </a:lnSpc>
              <a:spcBef>
                <a:spcPct val="0"/>
              </a:spcBef>
              <a:buClrTx/>
              <a:buSzTx/>
              <a:buFontTx/>
              <a:buNone/>
            </a:pPr>
            <a:r>
              <a:rPr lang="pt-BR" altLang="en-US" sz="1600" b="0">
                <a:solidFill>
                  <a:schemeClr val="tx1"/>
                </a:solidFill>
                <a:cs typeface="Arial" panose="020B0604020202020204" pitchFamily="34" charset="0"/>
              </a:rPr>
              <a:t>}</a:t>
            </a:r>
            <a:r>
              <a:rPr lang="en-US" altLang="en-US" sz="1600" b="0">
                <a:solidFill>
                  <a:schemeClr val="tx1"/>
                </a:solidFill>
                <a:cs typeface="Arial" panose="020B0604020202020204" pitchFamily="34" charset="0"/>
              </a:rPr>
              <a:t> </a:t>
            </a:r>
          </a:p>
        </p:txBody>
      </p:sp>
    </p:spTree>
    <p:extLst>
      <p:ext uri="{BB962C8B-B14F-4D97-AF65-F5344CB8AC3E}">
        <p14:creationId xmlns:p14="http://schemas.microsoft.com/office/powerpoint/2010/main" val="1718901424"/>
      </p:ext>
    </p:extLst>
  </p:cSld>
  <p:clrMapOvr>
    <a:masterClrMapping/>
  </p:clrMapOvr>
  <p:transition spd="med">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Namespace</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Expression-bodied members</a:t>
            </a:r>
          </a:p>
        </p:txBody>
      </p:sp>
    </p:spTree>
    <p:extLst>
      <p:ext uri="{BB962C8B-B14F-4D97-AF65-F5344CB8AC3E}">
        <p14:creationId xmlns:p14="http://schemas.microsoft.com/office/powerpoint/2010/main" val="213594492"/>
      </p:ext>
    </p:extLst>
  </p:cSld>
  <p:clrMapOvr>
    <a:masterClrMapping/>
  </p:clrMapOvr>
  <p:transition spd="med">
    <p:pull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7. Expression-bodied members</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8606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Expression-bodied members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cú pháp rút gọn để định nghĩa các phương thức, thuộc tính hay chỉ mục.</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khai báo bằng từ khóa </a:t>
            </a:r>
            <a:r>
              <a:rPr lang="en-US" sz="2400" b="1">
                <a:solidFill>
                  <a:srgbClr val="333399"/>
                </a:solidFill>
                <a:latin typeface="Arial" panose="020B0604020202020204" pitchFamily="34" charset="0"/>
                <a:cs typeface="Arial" panose="020B0604020202020204" pitchFamily="34" charset="0"/>
              </a:rPr>
              <a:t>=&gt;</a:t>
            </a:r>
          </a:p>
        </p:txBody>
      </p:sp>
      <p:pic>
        <p:nvPicPr>
          <p:cNvPr id="6" name="Picture 5">
            <a:extLst>
              <a:ext uri="{FF2B5EF4-FFF2-40B4-BE49-F238E27FC236}">
                <a16:creationId xmlns:a16="http://schemas.microsoft.com/office/drawing/2014/main" id="{D2994938-6801-4242-A108-F10C42058605}"/>
              </a:ext>
            </a:extLst>
          </p:cNvPr>
          <p:cNvPicPr>
            <a:picLocks noChangeAspect="1"/>
          </p:cNvPicPr>
          <p:nvPr/>
        </p:nvPicPr>
        <p:blipFill>
          <a:blip r:embed="rId2"/>
          <a:stretch>
            <a:fillRect/>
          </a:stretch>
        </p:blipFill>
        <p:spPr>
          <a:xfrm>
            <a:off x="1568000" y="4122363"/>
            <a:ext cx="9055999" cy="1032343"/>
          </a:xfrm>
          <a:prstGeom prst="rect">
            <a:avLst/>
          </a:prstGeom>
        </p:spPr>
      </p:pic>
    </p:spTree>
    <p:extLst>
      <p:ext uri="{BB962C8B-B14F-4D97-AF65-F5344CB8AC3E}">
        <p14:creationId xmlns:p14="http://schemas.microsoft.com/office/powerpoint/2010/main" val="1747727929"/>
      </p:ext>
    </p:extLst>
  </p:cSld>
  <p:clrMapOvr>
    <a:masterClrMapping/>
  </p:clrMapOvr>
  <p:transition spd="med">
    <p:pull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Tổng quan về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85054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Đối tượng (Object) là gì?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Đối tượng (Object) là một thực thể trong thực thế.</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Một đối tượng bao gồm 2 thông tin:</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Thuộc tính: Những thông tin, đặc điểm của đối tượng.</a:t>
            </a:r>
          </a:p>
          <a:p>
            <a:pPr marL="1371600" lvl="2"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Phương thức: Những thao tác, hành động mà đối tượng có thể thực hiện.</a:t>
            </a:r>
          </a:p>
        </p:txBody>
      </p:sp>
    </p:spTree>
    <p:extLst>
      <p:ext uri="{BB962C8B-B14F-4D97-AF65-F5344CB8AC3E}">
        <p14:creationId xmlns:p14="http://schemas.microsoft.com/office/powerpoint/2010/main" val="1889804545"/>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Tổng quan về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Sự khác nhau giữa Class và Object</a:t>
            </a:r>
          </a:p>
        </p:txBody>
      </p:sp>
      <p:graphicFrame>
        <p:nvGraphicFramePr>
          <p:cNvPr id="3" name="Table 4">
            <a:extLst>
              <a:ext uri="{FF2B5EF4-FFF2-40B4-BE49-F238E27FC236}">
                <a16:creationId xmlns:a16="http://schemas.microsoft.com/office/drawing/2014/main" id="{ACDB6C99-8CB0-48FB-8C38-13C5301D2A2E}"/>
              </a:ext>
            </a:extLst>
          </p:cNvPr>
          <p:cNvGraphicFramePr>
            <a:graphicFrameLocks noGrp="1"/>
          </p:cNvGraphicFramePr>
          <p:nvPr>
            <p:extLst>
              <p:ext uri="{D42A27DB-BD31-4B8C-83A1-F6EECF244321}">
                <p14:modId xmlns:p14="http://schemas.microsoft.com/office/powerpoint/2010/main" val="1852200905"/>
              </p:ext>
            </p:extLst>
          </p:nvPr>
        </p:nvGraphicFramePr>
        <p:xfrm>
          <a:off x="1425430" y="2316480"/>
          <a:ext cx="9411902" cy="3672840"/>
        </p:xfrm>
        <a:graphic>
          <a:graphicData uri="http://schemas.openxmlformats.org/drawingml/2006/table">
            <a:tbl>
              <a:tblPr firstRow="1" bandRow="1">
                <a:tableStyleId>{5C22544A-7EE6-4342-B048-85BDC9FD1C3A}</a:tableStyleId>
              </a:tblPr>
              <a:tblGrid>
                <a:gridCol w="4705951">
                  <a:extLst>
                    <a:ext uri="{9D8B030D-6E8A-4147-A177-3AD203B41FA5}">
                      <a16:colId xmlns:a16="http://schemas.microsoft.com/office/drawing/2014/main" val="3270337996"/>
                    </a:ext>
                  </a:extLst>
                </a:gridCol>
                <a:gridCol w="4705951">
                  <a:extLst>
                    <a:ext uri="{9D8B030D-6E8A-4147-A177-3AD203B41FA5}">
                      <a16:colId xmlns:a16="http://schemas.microsoft.com/office/drawing/2014/main" val="2139876909"/>
                    </a:ext>
                  </a:extLst>
                </a:gridCol>
              </a:tblGrid>
              <a:tr h="370840">
                <a:tc>
                  <a:txBody>
                    <a:bodyPr/>
                    <a:lstStyle/>
                    <a:p>
                      <a:pPr algn="ctr">
                        <a:spcBef>
                          <a:spcPts val="600"/>
                        </a:spcBef>
                        <a:spcAft>
                          <a:spcPts val="600"/>
                        </a:spcAft>
                      </a:pPr>
                      <a:r>
                        <a:rPr lang="en-US" b="1">
                          <a:latin typeface="Arial" panose="020B0604020202020204" pitchFamily="34" charset="0"/>
                          <a:cs typeface="Arial" panose="020B0604020202020204" pitchFamily="34" charset="0"/>
                        </a:rPr>
                        <a:t>Kiến trúc lớp (Class)</a:t>
                      </a:r>
                    </a:p>
                  </a:txBody>
                  <a:tcPr anchor="ctr"/>
                </a:tc>
                <a:tc>
                  <a:txBody>
                    <a:bodyPr/>
                    <a:lstStyle/>
                    <a:p>
                      <a:pPr algn="ctr">
                        <a:spcBef>
                          <a:spcPts val="600"/>
                        </a:spcBef>
                        <a:spcAft>
                          <a:spcPts val="600"/>
                        </a:spcAft>
                      </a:pPr>
                      <a:r>
                        <a:rPr lang="en-US">
                          <a:latin typeface="Arial" panose="020B0604020202020204" pitchFamily="34" charset="0"/>
                          <a:cs typeface="Arial" panose="020B0604020202020204" pitchFamily="34" charset="0"/>
                        </a:rPr>
                        <a:t>Đối tượng (Object)</a:t>
                      </a:r>
                    </a:p>
                  </a:txBody>
                  <a:tcPr anchor="ctr"/>
                </a:tc>
                <a:extLst>
                  <a:ext uri="{0D108BD9-81ED-4DB2-BD59-A6C34878D82A}">
                    <a16:rowId xmlns:a16="http://schemas.microsoft.com/office/drawing/2014/main" val="3181712814"/>
                  </a:ext>
                </a:extLst>
              </a:tr>
              <a:tr h="370840">
                <a:tc>
                  <a:txBody>
                    <a:bodyPr/>
                    <a:lstStyle/>
                    <a:p>
                      <a:pPr>
                        <a:spcBef>
                          <a:spcPts val="1200"/>
                        </a:spcBef>
                        <a:spcAft>
                          <a:spcPts val="1200"/>
                        </a:spcAft>
                      </a:pPr>
                      <a:r>
                        <a:rPr lang="en-US">
                          <a:latin typeface="Arial" panose="020B0604020202020204" pitchFamily="34" charset="0"/>
                          <a:cs typeface="Arial" panose="020B0604020202020204" pitchFamily="34" charset="0"/>
                        </a:rPr>
                        <a:t>Bản thiết kế hoặc khuôn mẫu mà từ đó tạo ra đối tượng</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Một thể hiện của lớp</a:t>
                      </a:r>
                    </a:p>
                  </a:txBody>
                  <a:tcPr anchor="ctr"/>
                </a:tc>
                <a:extLst>
                  <a:ext uri="{0D108BD9-81ED-4DB2-BD59-A6C34878D82A}">
                    <a16:rowId xmlns:a16="http://schemas.microsoft.com/office/drawing/2014/main" val="2040024117"/>
                  </a:ext>
                </a:extLst>
              </a:tr>
              <a:tr h="370840">
                <a:tc>
                  <a:txBody>
                    <a:bodyPr/>
                    <a:lstStyle/>
                    <a:p>
                      <a:pPr>
                        <a:spcBef>
                          <a:spcPts val="1200"/>
                        </a:spcBef>
                        <a:spcAft>
                          <a:spcPts val="1200"/>
                        </a:spcAft>
                      </a:pPr>
                      <a:r>
                        <a:rPr lang="en-US">
                          <a:latin typeface="Arial" panose="020B0604020202020204" pitchFamily="34" charset="0"/>
                          <a:cs typeface="Arial" panose="020B0604020202020204" pitchFamily="34" charset="0"/>
                        </a:rPr>
                        <a:t>Tập hợp những đối tượng có thuộc tính giống nhau</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Một thực thể trong thế giới thực: xe máy, xe ô tô, máy tính, laptop, …</a:t>
                      </a:r>
                    </a:p>
                  </a:txBody>
                  <a:tcPr anchor="ctr"/>
                </a:tc>
                <a:extLst>
                  <a:ext uri="{0D108BD9-81ED-4DB2-BD59-A6C34878D82A}">
                    <a16:rowId xmlns:a16="http://schemas.microsoft.com/office/drawing/2014/main" val="1022971695"/>
                  </a:ext>
                </a:extLst>
              </a:tr>
              <a:tr h="370840">
                <a:tc>
                  <a:txBody>
                    <a:bodyPr/>
                    <a:lstStyle/>
                    <a:p>
                      <a:pPr>
                        <a:spcBef>
                          <a:spcPts val="1200"/>
                        </a:spcBef>
                        <a:spcAft>
                          <a:spcPts val="1200"/>
                        </a:spcAft>
                      </a:pPr>
                      <a:r>
                        <a:rPr lang="en-US">
                          <a:latin typeface="Arial" panose="020B0604020202020204" pitchFamily="34" charset="0"/>
                          <a:cs typeface="Arial" panose="020B0604020202020204" pitchFamily="34" charset="0"/>
                        </a:rPr>
                        <a:t>Một lớp chỉ khai báo một lần</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Một đối tượng được khai báo nhiều lần khi có yêu cầu</a:t>
                      </a:r>
                    </a:p>
                  </a:txBody>
                  <a:tcPr anchor="ctr"/>
                </a:tc>
                <a:extLst>
                  <a:ext uri="{0D108BD9-81ED-4DB2-BD59-A6C34878D82A}">
                    <a16:rowId xmlns:a16="http://schemas.microsoft.com/office/drawing/2014/main" val="2598653596"/>
                  </a:ext>
                </a:extLst>
              </a:tr>
              <a:tr h="370840">
                <a:tc>
                  <a:txBody>
                    <a:bodyPr/>
                    <a:lstStyle/>
                    <a:p>
                      <a:pPr>
                        <a:spcBef>
                          <a:spcPts val="1200"/>
                        </a:spcBef>
                        <a:spcAft>
                          <a:spcPts val="1200"/>
                        </a:spcAft>
                      </a:pPr>
                      <a:r>
                        <a:rPr lang="en-US">
                          <a:latin typeface="Arial" panose="020B0604020202020204" pitchFamily="34" charset="0"/>
                          <a:cs typeface="Arial" panose="020B0604020202020204" pitchFamily="34" charset="0"/>
                        </a:rPr>
                        <a:t>Khai báo thông qua từ khóa </a:t>
                      </a:r>
                      <a:r>
                        <a:rPr lang="en-US" b="1">
                          <a:latin typeface="Arial" panose="020B0604020202020204" pitchFamily="34" charset="0"/>
                          <a:cs typeface="Arial" panose="020B0604020202020204" pitchFamily="34" charset="0"/>
                        </a:rPr>
                        <a:t>class</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Khai báo thông qua từ khóa </a:t>
                      </a:r>
                      <a:r>
                        <a:rPr lang="en-US" b="1">
                          <a:latin typeface="Arial" panose="020B0604020202020204" pitchFamily="34" charset="0"/>
                          <a:cs typeface="Arial" panose="020B0604020202020204" pitchFamily="34" charset="0"/>
                        </a:rPr>
                        <a:t>new</a:t>
                      </a:r>
                      <a:r>
                        <a:rPr lang="en-US">
                          <a:latin typeface="Arial" panose="020B0604020202020204" pitchFamily="34" charset="0"/>
                          <a:cs typeface="Arial" panose="020B0604020202020204" pitchFamily="34" charset="0"/>
                        </a:rPr>
                        <a:t> hoặc tên lớp</a:t>
                      </a:r>
                    </a:p>
                  </a:txBody>
                  <a:tcPr anchor="ctr"/>
                </a:tc>
                <a:extLst>
                  <a:ext uri="{0D108BD9-81ED-4DB2-BD59-A6C34878D82A}">
                    <a16:rowId xmlns:a16="http://schemas.microsoft.com/office/drawing/2014/main" val="1369050538"/>
                  </a:ext>
                </a:extLst>
              </a:tr>
              <a:tr h="370840">
                <a:tc>
                  <a:txBody>
                    <a:bodyPr/>
                    <a:lstStyle/>
                    <a:p>
                      <a:pPr>
                        <a:spcBef>
                          <a:spcPts val="1200"/>
                        </a:spcBef>
                        <a:spcAft>
                          <a:spcPts val="1200"/>
                        </a:spcAft>
                      </a:pPr>
                      <a:r>
                        <a:rPr lang="en-US" b="0">
                          <a:latin typeface="Arial" panose="020B0604020202020204" pitchFamily="34" charset="0"/>
                          <a:cs typeface="Arial" panose="020B0604020202020204" pitchFamily="34" charset="0"/>
                        </a:rPr>
                        <a:t>Không được cấp phát bộ nhứ khu được tạo</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Được phân bộ nhớ mỗi lần khởi tạo</a:t>
                      </a:r>
                    </a:p>
                  </a:txBody>
                  <a:tcPr anchor="ctr"/>
                </a:tc>
                <a:extLst>
                  <a:ext uri="{0D108BD9-81ED-4DB2-BD59-A6C34878D82A}">
                    <a16:rowId xmlns:a16="http://schemas.microsoft.com/office/drawing/2014/main" val="2396024571"/>
                  </a:ext>
                </a:extLst>
              </a:tr>
              <a:tr h="370840">
                <a:tc>
                  <a:txBody>
                    <a:bodyPr/>
                    <a:lstStyle/>
                    <a:p>
                      <a:pPr>
                        <a:spcBef>
                          <a:spcPts val="1200"/>
                        </a:spcBef>
                        <a:spcAft>
                          <a:spcPts val="1200"/>
                        </a:spcAft>
                      </a:pPr>
                      <a:r>
                        <a:rPr lang="en-US" b="0">
                          <a:latin typeface="Arial" panose="020B0604020202020204" pitchFamily="34" charset="0"/>
                          <a:cs typeface="Arial" panose="020B0604020202020204" pitchFamily="34" charset="0"/>
                        </a:rPr>
                        <a:t>Lớp là một thực thể logic</a:t>
                      </a:r>
                    </a:p>
                  </a:txBody>
                  <a:tcPr anchor="ctr"/>
                </a:tc>
                <a:tc>
                  <a:txBody>
                    <a:bodyPr/>
                    <a:lstStyle/>
                    <a:p>
                      <a:pPr>
                        <a:spcBef>
                          <a:spcPts val="1200"/>
                        </a:spcBef>
                        <a:spcAft>
                          <a:spcPts val="1200"/>
                        </a:spcAft>
                      </a:pPr>
                      <a:r>
                        <a:rPr lang="en-US">
                          <a:latin typeface="Arial" panose="020B0604020202020204" pitchFamily="34" charset="0"/>
                          <a:cs typeface="Arial" panose="020B0604020202020204" pitchFamily="34" charset="0"/>
                        </a:rPr>
                        <a:t>Đối tượng là một thực thể vật lý</a:t>
                      </a:r>
                    </a:p>
                  </a:txBody>
                  <a:tcPr anchor="ctr"/>
                </a:tc>
                <a:extLst>
                  <a:ext uri="{0D108BD9-81ED-4DB2-BD59-A6C34878D82A}">
                    <a16:rowId xmlns:a16="http://schemas.microsoft.com/office/drawing/2014/main" val="1046831799"/>
                  </a:ext>
                </a:extLst>
              </a:tr>
            </a:tbl>
          </a:graphicData>
        </a:graphic>
      </p:graphicFrame>
    </p:spTree>
    <p:extLst>
      <p:ext uri="{BB962C8B-B14F-4D97-AF65-F5344CB8AC3E}">
        <p14:creationId xmlns:p14="http://schemas.microsoft.com/office/powerpoint/2010/main" val="3249955195"/>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1. Tổng quan về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5086777"/>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Lợi ích của việc sử dụng OOP</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Tái sử dụng mã nguồn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mở rộng cao</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Dễ bảo trì</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trừu tượng cao</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Giúp phát triển ứng dụng theo đội nhóm</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Đảm bảo tính kế thừa</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95877732"/>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079182" cy="4629152"/>
          </a:xfrm>
          <a:prstGeom prst="rect">
            <a:avLst/>
          </a:prstGeom>
          <a:noFill/>
        </p:spPr>
        <p:txBody>
          <a:bodyPr wrap="none" rtlCol="0">
            <a:spAutoFit/>
          </a:bodyPr>
          <a:lstStyle/>
          <a:p>
            <a:pPr marL="457200" indent="-457200">
              <a:lnSpc>
                <a:spcPct val="150000"/>
              </a:lnSpc>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Tổng quan về lập trình hướng đối tượng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Một số tính chất của OOP</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Khai báo và xây dựng Class</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Từ khóa static</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Kiểu vô danh (Anonymous Type)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Namespace</a:t>
            </a:r>
          </a:p>
          <a:p>
            <a:pPr marL="457200" indent="-457200">
              <a:lnSpc>
                <a:spcPct val="150000"/>
              </a:lnSpc>
              <a:buFont typeface="+mj-lt"/>
              <a:buAutoNum type="arabicPeriod"/>
            </a:pPr>
            <a:r>
              <a:rPr lang="en-US" sz="2800">
                <a:solidFill>
                  <a:srgbClr val="333399"/>
                </a:solidFill>
                <a:latin typeface="Arial" panose="020B0604020202020204" pitchFamily="34" charset="0"/>
                <a:cs typeface="Arial" panose="020B0604020202020204" pitchFamily="34" charset="0"/>
              </a:rPr>
              <a:t>Expression Bodied members</a:t>
            </a:r>
          </a:p>
        </p:txBody>
      </p:sp>
    </p:spTree>
    <p:extLst>
      <p:ext uri="{BB962C8B-B14F-4D97-AF65-F5344CB8AC3E}">
        <p14:creationId xmlns:p14="http://schemas.microsoft.com/office/powerpoint/2010/main" val="1890459546"/>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Một số tính chất của OOP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193951"/>
          </a:xfrm>
          <a:prstGeom prst="rect">
            <a:avLst/>
          </a:prstGeom>
          <a:noFill/>
        </p:spPr>
        <p:txBody>
          <a:bodyPr wrap="square" rtlCol="0">
            <a:spAutoFit/>
          </a:bodyPr>
          <a:lstStyle/>
          <a:p>
            <a:pPr marL="457200" indent="-457200" algn="just">
              <a:lnSpc>
                <a:spcPct val="150000"/>
              </a:lnSpc>
              <a:spcAft>
                <a:spcPts val="6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Một số tính chất của OOP</a:t>
            </a:r>
            <a:endParaRPr lang="en-US" sz="2400">
              <a:solidFill>
                <a:srgbClr val="333399"/>
              </a:solidFill>
              <a:latin typeface="Arial" panose="020B0604020202020204" pitchFamily="34" charset="0"/>
              <a:cs typeface="Arial" panose="020B0604020202020204" pitchFamily="34" charset="0"/>
            </a:endParaRP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đóng gói (Encapsulation)</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kế thừa (Inheritance)</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đa hình (Polymorphism)</a:t>
            </a:r>
          </a:p>
          <a:p>
            <a:pPr marL="914400" lvl="1" indent="-457200" algn="just">
              <a:lnSpc>
                <a:spcPct val="150000"/>
              </a:lnSpc>
              <a:spcAft>
                <a:spcPts val="6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trừu tượng (Abstraction)</a:t>
            </a:r>
          </a:p>
        </p:txBody>
      </p:sp>
    </p:spTree>
    <p:extLst>
      <p:ext uri="{BB962C8B-B14F-4D97-AF65-F5344CB8AC3E}">
        <p14:creationId xmlns:p14="http://schemas.microsoft.com/office/powerpoint/2010/main" val="1360394133"/>
      </p:ext>
    </p:extLst>
  </p:cSld>
  <p:clrMapOvr>
    <a:masterClrMapping/>
  </p:clrMapOvr>
  <p:transition spd="med">
    <p:pull dir="u"/>
  </p:transition>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2415</Words>
  <Application>Microsoft Office PowerPoint</Application>
  <PresentationFormat>Widescreen</PresentationFormat>
  <Paragraphs>263</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Office Theme</vt:lpstr>
      <vt:lpstr>PowerPoint Presentation</vt:lpstr>
      <vt:lpstr>Nội dung</vt:lpstr>
      <vt:lpstr>1. Tổng quan về OOP</vt:lpstr>
      <vt:lpstr>1. Tổng quan về OOP</vt:lpstr>
      <vt:lpstr>1. Tổng quan về OOP</vt:lpstr>
      <vt:lpstr>1. Tổng quan về OOP</vt:lpstr>
      <vt:lpstr>1. Tổng quan về OOP</vt:lpstr>
      <vt:lpstr>Nội dung</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2. Một số tính chất của OOP</vt:lpstr>
      <vt:lpstr>Nội dung</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3. Khai báo và xây dựng class</vt:lpstr>
      <vt:lpstr>Nội dung</vt:lpstr>
      <vt:lpstr>4. Từ khóa static</vt:lpstr>
      <vt:lpstr>4. Từ khóa static</vt:lpstr>
      <vt:lpstr>Nội dung</vt:lpstr>
      <vt:lpstr>5. Kiểu vô danh</vt:lpstr>
      <vt:lpstr>Nội dung</vt:lpstr>
      <vt:lpstr>6. Namespace</vt:lpstr>
      <vt:lpstr>6. Namespace</vt:lpstr>
      <vt:lpstr>Nội dung</vt:lpstr>
      <vt:lpstr>7. Expression-bodied members</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cp:lastModifiedBy>
  <cp:revision>125</cp:revision>
  <dcterms:created xsi:type="dcterms:W3CDTF">2023-02-24T06:20:16Z</dcterms:created>
  <dcterms:modified xsi:type="dcterms:W3CDTF">2023-04-07T17:08:48Z</dcterms:modified>
</cp:coreProperties>
</file>