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58" r:id="rId3"/>
    <p:sldId id="301" r:id="rId4"/>
    <p:sldId id="302" r:id="rId5"/>
    <p:sldId id="303" r:id="rId6"/>
    <p:sldId id="304" r:id="rId7"/>
    <p:sldId id="305" r:id="rId8"/>
    <p:sldId id="300" r:id="rId9"/>
    <p:sldId id="306" r:id="rId10"/>
    <p:sldId id="307" r:id="rId11"/>
    <p:sldId id="308"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5075C-4542-4EA8-A4AE-CBE4AD3A1F79}">
          <p14:sldIdLst>
            <p14:sldId id="257"/>
            <p14:sldId id="258"/>
            <p14:sldId id="301"/>
            <p14:sldId id="302"/>
            <p14:sldId id="303"/>
            <p14:sldId id="304"/>
            <p14:sldId id="305"/>
            <p14:sldId id="300"/>
            <p14:sldId id="306"/>
            <p14:sldId id="307"/>
            <p14:sldId id="308"/>
          </p14:sldIdLst>
        </p14:section>
        <p14:section name="Untitled Section" id="{A2FD51D2-2A6F-4C7F-9CDE-14A7D5967BB7}">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nh" initials="H" lastIdx="2" clrIdx="0">
    <p:extLst>
      <p:ext uri="{19B8F6BF-5375-455C-9EA6-DF929625EA0E}">
        <p15:presenceInfo xmlns:p15="http://schemas.microsoft.com/office/powerpoint/2012/main" userId="6079c205853d97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4/8/2023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1608667" y="2391961"/>
            <a:ext cx="8974666" cy="1446550"/>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8: Lập Trình Hướng</a:t>
            </a:r>
            <a:br>
              <a:rPr lang="en-US" sz="4400" b="1">
                <a:solidFill>
                  <a:srgbClr val="FF6600"/>
                </a:solidFill>
                <a:latin typeface="Arial" panose="020B0604020202020204" pitchFamily="34" charset="0"/>
                <a:ea typeface="+mj-ea"/>
                <a:cs typeface="Arial" panose="020B0604020202020204" pitchFamily="34" charset="0"/>
              </a:rPr>
            </a:br>
            <a:r>
              <a:rPr lang="en-US" sz="4400" b="1">
                <a:solidFill>
                  <a:srgbClr val="FF6600"/>
                </a:solidFill>
                <a:latin typeface="Arial" panose="020B0604020202020204" pitchFamily="34" charset="0"/>
                <a:ea typeface="+mj-ea"/>
                <a:cs typeface="Arial" panose="020B0604020202020204" pitchFamily="34" charset="0"/>
              </a:rPr>
              <a:t>Đối Tượng (OOP) – Mở rộng</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Event</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2563009"/>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Event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Dùng để gửi thông điệp từ một lớp đến một lớp khác.</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Lớp gửi thông điệp được gọi là Publisher</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Lớp nhận và xử lý thông điệp được gọi là Subcriber</a:t>
            </a:r>
          </a:p>
        </p:txBody>
      </p:sp>
    </p:spTree>
    <p:extLst>
      <p:ext uri="{BB962C8B-B14F-4D97-AF65-F5344CB8AC3E}">
        <p14:creationId xmlns:p14="http://schemas.microsoft.com/office/powerpoint/2010/main" val="2136655090"/>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Event</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event</a:t>
            </a:r>
          </a:p>
        </p:txBody>
      </p:sp>
      <p:pic>
        <p:nvPicPr>
          <p:cNvPr id="5" name="Picture 4">
            <a:extLst>
              <a:ext uri="{FF2B5EF4-FFF2-40B4-BE49-F238E27FC236}">
                <a16:creationId xmlns:a16="http://schemas.microsoft.com/office/drawing/2014/main" id="{D6FBE8D5-18D2-401C-8611-366A14D01735}"/>
              </a:ext>
            </a:extLst>
          </p:cNvPr>
          <p:cNvPicPr>
            <a:picLocks noChangeAspect="1"/>
          </p:cNvPicPr>
          <p:nvPr/>
        </p:nvPicPr>
        <p:blipFill>
          <a:blip r:embed="rId2"/>
          <a:stretch>
            <a:fillRect/>
          </a:stretch>
        </p:blipFill>
        <p:spPr>
          <a:xfrm>
            <a:off x="2355195" y="2074488"/>
            <a:ext cx="3895725" cy="4143375"/>
          </a:xfrm>
          <a:prstGeom prst="rect">
            <a:avLst/>
          </a:prstGeom>
        </p:spPr>
      </p:pic>
      <p:pic>
        <p:nvPicPr>
          <p:cNvPr id="7" name="Picture 6">
            <a:extLst>
              <a:ext uri="{FF2B5EF4-FFF2-40B4-BE49-F238E27FC236}">
                <a16:creationId xmlns:a16="http://schemas.microsoft.com/office/drawing/2014/main" id="{4FCDA0B2-F7C9-4764-ABF4-C2E73CF91DB1}"/>
              </a:ext>
            </a:extLst>
          </p:cNvPr>
          <p:cNvPicPr>
            <a:picLocks noChangeAspect="1"/>
          </p:cNvPicPr>
          <p:nvPr/>
        </p:nvPicPr>
        <p:blipFill>
          <a:blip r:embed="rId3"/>
          <a:stretch>
            <a:fillRect/>
          </a:stretch>
        </p:blipFill>
        <p:spPr>
          <a:xfrm>
            <a:off x="6750424" y="3429000"/>
            <a:ext cx="3544508" cy="1151965"/>
          </a:xfrm>
          <a:prstGeom prst="rect">
            <a:avLst/>
          </a:prstGeom>
        </p:spPr>
      </p:pic>
    </p:spTree>
    <p:extLst>
      <p:ext uri="{BB962C8B-B14F-4D97-AF65-F5344CB8AC3E}">
        <p14:creationId xmlns:p14="http://schemas.microsoft.com/office/powerpoint/2010/main" val="3742930783"/>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2353529" cy="1397498"/>
          </a:xfrm>
          <a:prstGeom prst="rect">
            <a:avLst/>
          </a:prstGeom>
          <a:noFill/>
        </p:spPr>
        <p:txBody>
          <a:bodyPr wrap="none" rtlCol="0">
            <a:spAutoFit/>
          </a:bodyPr>
          <a:lstStyle/>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Delegate</a:t>
            </a:r>
            <a:endParaRPr lang="en-US" sz="2800" b="1" dirty="0">
              <a:solidFill>
                <a:srgbClr val="333399"/>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Event</a:t>
            </a:r>
          </a:p>
        </p:txBody>
      </p:sp>
    </p:spTree>
    <p:extLst>
      <p:ext uri="{BB962C8B-B14F-4D97-AF65-F5344CB8AC3E}">
        <p14:creationId xmlns:p14="http://schemas.microsoft.com/office/powerpoint/2010/main" val="3905859429"/>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Delegate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477900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Delegate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kiểu dữ liệu tham chiếu (reference type) cho phép lưu trữ tham chiếu tới một phương thức. Delegate cũng được coi là một con trỏ hàm (function pointer) trong các ngôn ngữ lập trình khác.</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Delegate giúp cho việc gọi hàm trở nên linh hoạt hơn.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Phương thức delegate trong C# được khai báo bằng từ khóa </a:t>
            </a:r>
            <a:r>
              <a:rPr lang="en-US" sz="2400" b="1">
                <a:solidFill>
                  <a:srgbClr val="333399"/>
                </a:solidFill>
                <a:latin typeface="Arial" panose="020B0604020202020204" pitchFamily="34" charset="0"/>
                <a:cs typeface="Arial" panose="020B0604020202020204" pitchFamily="34" charset="0"/>
              </a:rPr>
              <a:t>delegate</a:t>
            </a:r>
          </a:p>
        </p:txBody>
      </p:sp>
    </p:spTree>
    <p:extLst>
      <p:ext uri="{BB962C8B-B14F-4D97-AF65-F5344CB8AC3E}">
        <p14:creationId xmlns:p14="http://schemas.microsoft.com/office/powerpoint/2010/main" val="568897239"/>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Delegate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130112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 delegate</a:t>
            </a:r>
          </a:p>
          <a:p>
            <a:pPr lvl="1" algn="just">
              <a:lnSpc>
                <a:spcPct val="150000"/>
              </a:lnSpc>
              <a:spcAft>
                <a:spcPts val="600"/>
              </a:spcAft>
            </a:pPr>
            <a:r>
              <a:rPr lang="en-US" sz="2400" b="1">
                <a:solidFill>
                  <a:srgbClr val="333399"/>
                </a:solidFill>
                <a:latin typeface="Arial" panose="020B0604020202020204" pitchFamily="34" charset="0"/>
                <a:cs typeface="Arial" panose="020B0604020202020204" pitchFamily="34" charset="0"/>
              </a:rPr>
              <a:t>delegate</a:t>
            </a:r>
            <a:r>
              <a:rPr lang="en-US" sz="2400">
                <a:solidFill>
                  <a:srgbClr val="333399"/>
                </a:solidFill>
                <a:latin typeface="Arial" panose="020B0604020202020204" pitchFamily="34" charset="0"/>
                <a:cs typeface="Arial" panose="020B0604020202020204" pitchFamily="34" charset="0"/>
              </a:rPr>
              <a:t> &lt;kiểu dữ liệu trả về&gt; &lt;tên delegate&gt;(&lt;tham số&gt;);</a:t>
            </a:r>
          </a:p>
        </p:txBody>
      </p:sp>
      <p:pic>
        <p:nvPicPr>
          <p:cNvPr id="6" name="Picture 5">
            <a:extLst>
              <a:ext uri="{FF2B5EF4-FFF2-40B4-BE49-F238E27FC236}">
                <a16:creationId xmlns:a16="http://schemas.microsoft.com/office/drawing/2014/main" id="{5E108A6D-3F4A-40A8-921E-9D4BCC3B3CB2}"/>
              </a:ext>
            </a:extLst>
          </p:cNvPr>
          <p:cNvPicPr>
            <a:picLocks noChangeAspect="1"/>
          </p:cNvPicPr>
          <p:nvPr/>
        </p:nvPicPr>
        <p:blipFill>
          <a:blip r:embed="rId2"/>
          <a:stretch>
            <a:fillRect/>
          </a:stretch>
        </p:blipFill>
        <p:spPr>
          <a:xfrm>
            <a:off x="3932286" y="2884005"/>
            <a:ext cx="4398189" cy="1042428"/>
          </a:xfrm>
          <a:prstGeom prst="rect">
            <a:avLst/>
          </a:prstGeom>
        </p:spPr>
      </p:pic>
      <p:sp>
        <p:nvSpPr>
          <p:cNvPr id="7" name="TextBox 6">
            <a:extLst>
              <a:ext uri="{FF2B5EF4-FFF2-40B4-BE49-F238E27FC236}">
                <a16:creationId xmlns:a16="http://schemas.microsoft.com/office/drawing/2014/main" id="{3D0297A2-AB8F-4575-A99C-21946087CD7F}"/>
              </a:ext>
            </a:extLst>
          </p:cNvPr>
          <p:cNvSpPr txBox="1"/>
          <p:nvPr/>
        </p:nvSpPr>
        <p:spPr>
          <a:xfrm>
            <a:off x="1425428" y="4121557"/>
            <a:ext cx="9411903" cy="130112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khởi tạo delegate</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&lt;tên delegate&gt; &lt;tên đối tượng&gt; = </a:t>
            </a:r>
            <a:r>
              <a:rPr lang="en-US" sz="2400" b="1">
                <a:solidFill>
                  <a:srgbClr val="333399"/>
                </a:solidFill>
                <a:latin typeface="Arial" panose="020B0604020202020204" pitchFamily="34" charset="0"/>
                <a:cs typeface="Arial" panose="020B0604020202020204" pitchFamily="34" charset="0"/>
              </a:rPr>
              <a:t>new</a:t>
            </a:r>
            <a:r>
              <a:rPr lang="en-US" sz="2400">
                <a:solidFill>
                  <a:srgbClr val="333399"/>
                </a:solidFill>
                <a:latin typeface="Arial" panose="020B0604020202020204" pitchFamily="34" charset="0"/>
                <a:cs typeface="Arial" panose="020B0604020202020204" pitchFamily="34" charset="0"/>
              </a:rPr>
              <a:t> &lt;tên delegate&gt;(PT);</a:t>
            </a:r>
          </a:p>
        </p:txBody>
      </p:sp>
      <p:pic>
        <p:nvPicPr>
          <p:cNvPr id="9" name="Picture 8">
            <a:extLst>
              <a:ext uri="{FF2B5EF4-FFF2-40B4-BE49-F238E27FC236}">
                <a16:creationId xmlns:a16="http://schemas.microsoft.com/office/drawing/2014/main" id="{720D2134-B8EB-4475-9279-7EE83C5269F8}"/>
              </a:ext>
            </a:extLst>
          </p:cNvPr>
          <p:cNvPicPr>
            <a:picLocks noChangeAspect="1"/>
          </p:cNvPicPr>
          <p:nvPr/>
        </p:nvPicPr>
        <p:blipFill>
          <a:blip r:embed="rId3"/>
          <a:stretch>
            <a:fillRect/>
          </a:stretch>
        </p:blipFill>
        <p:spPr>
          <a:xfrm>
            <a:off x="2998423" y="5617807"/>
            <a:ext cx="6195154" cy="593153"/>
          </a:xfrm>
          <a:prstGeom prst="rect">
            <a:avLst/>
          </a:prstGeom>
        </p:spPr>
      </p:pic>
    </p:spTree>
    <p:extLst>
      <p:ext uri="{BB962C8B-B14F-4D97-AF65-F5344CB8AC3E}">
        <p14:creationId xmlns:p14="http://schemas.microsoft.com/office/powerpoint/2010/main" val="1903280874"/>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Delegate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delegate</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443577A-DAD0-4E5C-847F-E21B24285C61}"/>
              </a:ext>
            </a:extLst>
          </p:cNvPr>
          <p:cNvPicPr>
            <a:picLocks noChangeAspect="1"/>
          </p:cNvPicPr>
          <p:nvPr/>
        </p:nvPicPr>
        <p:blipFill>
          <a:blip r:embed="rId2"/>
          <a:stretch>
            <a:fillRect/>
          </a:stretch>
        </p:blipFill>
        <p:spPr>
          <a:xfrm>
            <a:off x="2178465" y="2213722"/>
            <a:ext cx="4943475" cy="3829050"/>
          </a:xfrm>
          <a:prstGeom prst="rect">
            <a:avLst/>
          </a:prstGeom>
        </p:spPr>
      </p:pic>
      <p:pic>
        <p:nvPicPr>
          <p:cNvPr id="10" name="Picture 9">
            <a:extLst>
              <a:ext uri="{FF2B5EF4-FFF2-40B4-BE49-F238E27FC236}">
                <a16:creationId xmlns:a16="http://schemas.microsoft.com/office/drawing/2014/main" id="{A013421A-C92B-4D64-9116-67F82B8C69FB}"/>
              </a:ext>
            </a:extLst>
          </p:cNvPr>
          <p:cNvPicPr>
            <a:picLocks noChangeAspect="1"/>
          </p:cNvPicPr>
          <p:nvPr/>
        </p:nvPicPr>
        <p:blipFill>
          <a:blip r:embed="rId3"/>
          <a:stretch>
            <a:fillRect/>
          </a:stretch>
        </p:blipFill>
        <p:spPr>
          <a:xfrm>
            <a:off x="7503530" y="3670486"/>
            <a:ext cx="3444103" cy="915521"/>
          </a:xfrm>
          <a:prstGeom prst="rect">
            <a:avLst/>
          </a:prstGeom>
        </p:spPr>
      </p:pic>
    </p:spTree>
    <p:extLst>
      <p:ext uri="{BB962C8B-B14F-4D97-AF65-F5344CB8AC3E}">
        <p14:creationId xmlns:p14="http://schemas.microsoft.com/office/powerpoint/2010/main" val="3977173654"/>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Delegate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delegate</a:t>
            </a:r>
            <a:endParaRPr lang="en-US" sz="2400">
              <a:solidFill>
                <a:srgbClr val="333399"/>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D9AC134-6FF0-4FF3-A1C0-943394558E96}"/>
              </a:ext>
            </a:extLst>
          </p:cNvPr>
          <p:cNvPicPr>
            <a:picLocks noChangeAspect="1"/>
          </p:cNvPicPr>
          <p:nvPr/>
        </p:nvPicPr>
        <p:blipFill>
          <a:blip r:embed="rId2"/>
          <a:stretch>
            <a:fillRect/>
          </a:stretch>
        </p:blipFill>
        <p:spPr>
          <a:xfrm>
            <a:off x="1425430" y="2076431"/>
            <a:ext cx="4352925" cy="2257425"/>
          </a:xfrm>
          <a:prstGeom prst="rect">
            <a:avLst/>
          </a:prstGeom>
        </p:spPr>
      </p:pic>
      <p:pic>
        <p:nvPicPr>
          <p:cNvPr id="11" name="Picture 10">
            <a:extLst>
              <a:ext uri="{FF2B5EF4-FFF2-40B4-BE49-F238E27FC236}">
                <a16:creationId xmlns:a16="http://schemas.microsoft.com/office/drawing/2014/main" id="{2C8B4266-D1BE-463A-8725-215F5BA029DF}"/>
              </a:ext>
            </a:extLst>
          </p:cNvPr>
          <p:cNvPicPr>
            <a:picLocks noChangeAspect="1"/>
          </p:cNvPicPr>
          <p:nvPr/>
        </p:nvPicPr>
        <p:blipFill>
          <a:blip r:embed="rId3"/>
          <a:stretch>
            <a:fillRect/>
          </a:stretch>
        </p:blipFill>
        <p:spPr>
          <a:xfrm>
            <a:off x="2082654" y="4464422"/>
            <a:ext cx="3038475" cy="1809750"/>
          </a:xfrm>
          <a:prstGeom prst="rect">
            <a:avLst/>
          </a:prstGeom>
        </p:spPr>
      </p:pic>
      <p:pic>
        <p:nvPicPr>
          <p:cNvPr id="13" name="Picture 12">
            <a:extLst>
              <a:ext uri="{FF2B5EF4-FFF2-40B4-BE49-F238E27FC236}">
                <a16:creationId xmlns:a16="http://schemas.microsoft.com/office/drawing/2014/main" id="{B4773D41-C127-46AE-B13A-1C5B65AD27C7}"/>
              </a:ext>
            </a:extLst>
          </p:cNvPr>
          <p:cNvPicPr>
            <a:picLocks noChangeAspect="1"/>
          </p:cNvPicPr>
          <p:nvPr/>
        </p:nvPicPr>
        <p:blipFill>
          <a:blip r:embed="rId4"/>
          <a:stretch>
            <a:fillRect/>
          </a:stretch>
        </p:blipFill>
        <p:spPr>
          <a:xfrm>
            <a:off x="6676184" y="3429000"/>
            <a:ext cx="3782767" cy="1474433"/>
          </a:xfrm>
          <a:prstGeom prst="rect">
            <a:avLst/>
          </a:prstGeom>
        </p:spPr>
      </p:pic>
    </p:spTree>
    <p:extLst>
      <p:ext uri="{BB962C8B-B14F-4D97-AF65-F5344CB8AC3E}">
        <p14:creationId xmlns:p14="http://schemas.microsoft.com/office/powerpoint/2010/main" val="4166856071"/>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Delegate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485594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Lợi ích của Delegate</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Tạo ra biến đại diện cho một hoặc nhiều phương thức.</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Giúp cho việc truyền các phương thức này qua các phương thức khác trở nên dễ dàng hơn.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Cho phép các phương thức có thể được truyền dưới dạng tham số hoặc lưu trữ trong một thuộc tính, biến.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Hữu ích trong các tình huống như sử dụng event handler, callback và các phương thức đa luồng khác.</a:t>
            </a:r>
          </a:p>
        </p:txBody>
      </p:sp>
    </p:spTree>
    <p:extLst>
      <p:ext uri="{BB962C8B-B14F-4D97-AF65-F5344CB8AC3E}">
        <p14:creationId xmlns:p14="http://schemas.microsoft.com/office/powerpoint/2010/main" val="658972210"/>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2087431" cy="1386085"/>
          </a:xfrm>
          <a:prstGeom prst="rect">
            <a:avLst/>
          </a:prstGeom>
          <a:noFill/>
        </p:spPr>
        <p:txBody>
          <a:bodyPr wrap="none" rtlCol="0">
            <a:spAutoFit/>
          </a:bodyPr>
          <a:lstStyle/>
          <a:p>
            <a:pPr marL="457200" indent="-457200">
              <a:lnSpc>
                <a:spcPct val="15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Delegate</a:t>
            </a:r>
            <a:endParaRPr lang="en-US" sz="28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Event</a:t>
            </a:r>
          </a:p>
        </p:txBody>
      </p:sp>
    </p:spTree>
    <p:extLst>
      <p:ext uri="{BB962C8B-B14F-4D97-AF65-F5344CB8AC3E}">
        <p14:creationId xmlns:p14="http://schemas.microsoft.com/office/powerpoint/2010/main" val="2142470419"/>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Event</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87030"/>
            <a:ext cx="9411903" cy="477900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Event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cơ chế cho phép các đối tượng (object) tương tác với nhau một cách không đồng bộ.</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xảy ra một sự kiện, các đối tượng được đăng ký với sự kiện đó sẽ được thông báo về sự kiện đang xảy ra để đối tượng đó thực hiện các hành động tương ứng.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từ khóa event kết hợp với một delegate cho sự kiện nào đó.</a:t>
            </a:r>
          </a:p>
        </p:txBody>
      </p:sp>
    </p:spTree>
    <p:extLst>
      <p:ext uri="{BB962C8B-B14F-4D97-AF65-F5344CB8AC3E}">
        <p14:creationId xmlns:p14="http://schemas.microsoft.com/office/powerpoint/2010/main" val="1767772112"/>
      </p:ext>
    </p:extLst>
  </p:cSld>
  <p:clrMapOvr>
    <a:masterClrMapping/>
  </p:clrMapOvr>
  <p:transition spd="med">
    <p:pull dir="u"/>
  </p:transition>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376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PowerPoint Presentation</vt:lpstr>
      <vt:lpstr>Nội dung</vt:lpstr>
      <vt:lpstr>1. Delegate</vt:lpstr>
      <vt:lpstr>1. Delegate</vt:lpstr>
      <vt:lpstr>1. Delegate</vt:lpstr>
      <vt:lpstr>1. Delegate</vt:lpstr>
      <vt:lpstr>1. Delegate</vt:lpstr>
      <vt:lpstr>Nội dung</vt:lpstr>
      <vt:lpstr>2. Event</vt:lpstr>
      <vt:lpstr>2. Event</vt:lpstr>
      <vt:lpstr>2. Event</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cp:lastModifiedBy>
  <cp:revision>132</cp:revision>
  <dcterms:created xsi:type="dcterms:W3CDTF">2023-02-24T06:20:16Z</dcterms:created>
  <dcterms:modified xsi:type="dcterms:W3CDTF">2023-04-08T10:47:01Z</dcterms:modified>
</cp:coreProperties>
</file>