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7" r:id="rId2"/>
    <p:sldId id="258" r:id="rId3"/>
    <p:sldId id="267" r:id="rId4"/>
    <p:sldId id="289" r:id="rId5"/>
    <p:sldId id="293" r:id="rId6"/>
    <p:sldId id="294" r:id="rId7"/>
    <p:sldId id="295" r:id="rId8"/>
    <p:sldId id="296" r:id="rId9"/>
    <p:sldId id="297" r:id="rId10"/>
    <p:sldId id="317" r:id="rId11"/>
    <p:sldId id="287" r:id="rId12"/>
    <p:sldId id="304" r:id="rId13"/>
    <p:sldId id="312" r:id="rId14"/>
    <p:sldId id="305" r:id="rId15"/>
    <p:sldId id="306" r:id="rId16"/>
    <p:sldId id="311" r:id="rId17"/>
    <p:sldId id="307" r:id="rId18"/>
    <p:sldId id="308" r:id="rId19"/>
    <p:sldId id="310" r:id="rId20"/>
    <p:sldId id="309" r:id="rId21"/>
    <p:sldId id="313" r:id="rId22"/>
    <p:sldId id="314" r:id="rId23"/>
    <p:sldId id="288" r:id="rId24"/>
    <p:sldId id="315" r:id="rId25"/>
    <p:sldId id="316" r:id="rId26"/>
    <p:sldId id="298" r:id="rId27"/>
    <p:sldId id="290" r:id="rId28"/>
    <p:sldId id="292" r:id="rId29"/>
    <p:sldId id="299" r:id="rId30"/>
    <p:sldId id="302" r:id="rId31"/>
    <p:sldId id="303" r:id="rId32"/>
    <p:sldId id="318"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5075C-4542-4EA8-A4AE-CBE4AD3A1F79}">
          <p14:sldIdLst>
            <p14:sldId id="257"/>
            <p14:sldId id="258"/>
            <p14:sldId id="267"/>
            <p14:sldId id="289"/>
            <p14:sldId id="293"/>
            <p14:sldId id="294"/>
            <p14:sldId id="295"/>
            <p14:sldId id="296"/>
            <p14:sldId id="297"/>
            <p14:sldId id="317"/>
            <p14:sldId id="287"/>
            <p14:sldId id="304"/>
            <p14:sldId id="312"/>
            <p14:sldId id="305"/>
            <p14:sldId id="306"/>
            <p14:sldId id="311"/>
            <p14:sldId id="307"/>
            <p14:sldId id="308"/>
            <p14:sldId id="310"/>
            <p14:sldId id="309"/>
            <p14:sldId id="313"/>
            <p14:sldId id="314"/>
            <p14:sldId id="288"/>
            <p14:sldId id="315"/>
            <p14:sldId id="316"/>
            <p14:sldId id="298"/>
            <p14:sldId id="290"/>
            <p14:sldId id="292"/>
            <p14:sldId id="299"/>
            <p14:sldId id="302"/>
            <p14:sldId id="303"/>
            <p14:sldId id="318"/>
          </p14:sldIdLst>
        </p14:section>
        <p14:section name="Untitled Section" id="{A2FD51D2-2A6F-4C7F-9CDE-14A7D5967BB7}">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nh" initials="H" lastIdx="2" clrIdx="0">
    <p:extLst>
      <p:ext uri="{19B8F6BF-5375-455C-9EA6-DF929625EA0E}">
        <p15:presenceInfo xmlns:p15="http://schemas.microsoft.com/office/powerpoint/2012/main" userId="6079c205853d97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4/14/2023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1</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1295400" y="2462480"/>
            <a:ext cx="8974666" cy="1323439"/>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9: Làm quen với danh sách</a:t>
            </a:r>
          </a:p>
          <a:p>
            <a:pPr algn="ctr"/>
            <a:r>
              <a:rPr lang="en-US" sz="3600" b="1">
                <a:solidFill>
                  <a:srgbClr val="FF6600"/>
                </a:solidFill>
                <a:latin typeface="Arial" panose="020B0604020202020204" pitchFamily="34" charset="0"/>
                <a:ea typeface="+mj-ea"/>
                <a:cs typeface="Arial" panose="020B0604020202020204" pitchFamily="34" charset="0"/>
              </a:rPr>
              <a:t>(Collection &amp; Generic Collection)</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Hashtable</a:t>
            </a:r>
          </a:p>
        </p:txBody>
      </p:sp>
      <p:pic>
        <p:nvPicPr>
          <p:cNvPr id="5" name="Picture 4">
            <a:extLst>
              <a:ext uri="{FF2B5EF4-FFF2-40B4-BE49-F238E27FC236}">
                <a16:creationId xmlns:a16="http://schemas.microsoft.com/office/drawing/2014/main" id="{EF3C88D2-8D4D-4135-AFE8-49ABC38104C8}"/>
              </a:ext>
            </a:extLst>
          </p:cNvPr>
          <p:cNvPicPr>
            <a:picLocks noChangeAspect="1"/>
          </p:cNvPicPr>
          <p:nvPr/>
        </p:nvPicPr>
        <p:blipFill>
          <a:blip r:embed="rId2"/>
          <a:stretch>
            <a:fillRect/>
          </a:stretch>
        </p:blipFill>
        <p:spPr>
          <a:xfrm>
            <a:off x="2027704" y="2073928"/>
            <a:ext cx="4695825" cy="4162425"/>
          </a:xfrm>
          <a:prstGeom prst="rect">
            <a:avLst/>
          </a:prstGeom>
        </p:spPr>
      </p:pic>
      <p:pic>
        <p:nvPicPr>
          <p:cNvPr id="8" name="Picture 7">
            <a:extLst>
              <a:ext uri="{FF2B5EF4-FFF2-40B4-BE49-F238E27FC236}">
                <a16:creationId xmlns:a16="http://schemas.microsoft.com/office/drawing/2014/main" id="{7DFBA6D3-4C15-4CE0-963A-7AB99E4BCDDF}"/>
              </a:ext>
            </a:extLst>
          </p:cNvPr>
          <p:cNvPicPr>
            <a:picLocks noChangeAspect="1"/>
          </p:cNvPicPr>
          <p:nvPr/>
        </p:nvPicPr>
        <p:blipFill>
          <a:blip r:embed="rId3"/>
          <a:stretch>
            <a:fillRect/>
          </a:stretch>
        </p:blipFill>
        <p:spPr>
          <a:xfrm>
            <a:off x="7399243" y="3300971"/>
            <a:ext cx="2933700" cy="1457325"/>
          </a:xfrm>
          <a:prstGeom prst="rect">
            <a:avLst/>
          </a:prstGeom>
        </p:spPr>
      </p:pic>
    </p:spTree>
    <p:extLst>
      <p:ext uri="{BB962C8B-B14F-4D97-AF65-F5344CB8AC3E}">
        <p14:creationId xmlns:p14="http://schemas.microsoft.com/office/powerpoint/2010/main" val="697981131"/>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3765774" cy="2351606"/>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Collections</a:t>
            </a: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Generic</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Generic Collections</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076835"/>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Generic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tính năng cho phép định nghĩa các class, interface, phương thức và biến mà có thể được tham số hóa với một hoặc nhiều kiểu dữ liệu khác nhau.</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Có thể tạo ra một lớp, phương thức mà có thể chấp nhận bất kỳ kiểu dữ liệu nào, thay vì chỉ hỗ trợ một kiểu cụ thể.</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Tăng tính linh hoạt và tái sử dụng mã nguồn.</a:t>
            </a:r>
          </a:p>
        </p:txBody>
      </p:sp>
    </p:spTree>
    <p:extLst>
      <p:ext uri="{BB962C8B-B14F-4D97-AF65-F5344CB8AC3E}">
        <p14:creationId xmlns:p14="http://schemas.microsoft.com/office/powerpoint/2010/main" val="2842380362"/>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 loại Generic thường dùng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Generic Class</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Generic Method</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Generic Interface</a:t>
            </a:r>
          </a:p>
        </p:txBody>
      </p:sp>
    </p:spTree>
    <p:extLst>
      <p:ext uri="{BB962C8B-B14F-4D97-AF65-F5344CB8AC3E}">
        <p14:creationId xmlns:p14="http://schemas.microsoft.com/office/powerpoint/2010/main" val="758893940"/>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60972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Khai báo một Generic Class</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&lt;phạm vi&gt; class &lt;ten class&gt;</a:t>
            </a:r>
            <a:r>
              <a:rPr lang="en-US" sz="2400" b="1">
                <a:solidFill>
                  <a:srgbClr val="333399"/>
                </a:solidFill>
                <a:latin typeface="Arial" panose="020B0604020202020204" pitchFamily="34" charset="0"/>
                <a:cs typeface="Arial" panose="020B0604020202020204" pitchFamily="34" charset="0"/>
              </a:rPr>
              <a:t>&lt;T&gt;</a:t>
            </a:r>
            <a:endParaRPr lang="en-US" sz="2400">
              <a:solidFill>
                <a:srgbClr val="333399"/>
              </a:solidFill>
              <a:latin typeface="Arial" panose="020B0604020202020204" pitchFamily="34" charset="0"/>
              <a:cs typeface="Arial" panose="020B0604020202020204" pitchFamily="34" charset="0"/>
            </a:endParaRP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Khai báo biến thành viên</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Khai báo thuộc tính</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Khai báo phương thức</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15356218"/>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Generic Class</a:t>
            </a:r>
          </a:p>
        </p:txBody>
      </p:sp>
      <p:pic>
        <p:nvPicPr>
          <p:cNvPr id="7" name="Picture 6">
            <a:extLst>
              <a:ext uri="{FF2B5EF4-FFF2-40B4-BE49-F238E27FC236}">
                <a16:creationId xmlns:a16="http://schemas.microsoft.com/office/drawing/2014/main" id="{13D85E27-00D8-4FD7-83C7-7C20C46F965D}"/>
              </a:ext>
            </a:extLst>
          </p:cNvPr>
          <p:cNvPicPr>
            <a:picLocks noChangeAspect="1"/>
          </p:cNvPicPr>
          <p:nvPr/>
        </p:nvPicPr>
        <p:blipFill>
          <a:blip r:embed="rId2"/>
          <a:stretch>
            <a:fillRect/>
          </a:stretch>
        </p:blipFill>
        <p:spPr>
          <a:xfrm>
            <a:off x="6051431" y="3171525"/>
            <a:ext cx="4785902" cy="1925523"/>
          </a:xfrm>
          <a:prstGeom prst="rect">
            <a:avLst/>
          </a:prstGeom>
        </p:spPr>
      </p:pic>
      <p:pic>
        <p:nvPicPr>
          <p:cNvPr id="6" name="Picture 5">
            <a:extLst>
              <a:ext uri="{FF2B5EF4-FFF2-40B4-BE49-F238E27FC236}">
                <a16:creationId xmlns:a16="http://schemas.microsoft.com/office/drawing/2014/main" id="{513D4643-6BEF-4359-9D58-B7AC149EB304}"/>
              </a:ext>
            </a:extLst>
          </p:cNvPr>
          <p:cNvPicPr>
            <a:picLocks noChangeAspect="1"/>
          </p:cNvPicPr>
          <p:nvPr/>
        </p:nvPicPr>
        <p:blipFill>
          <a:blip r:embed="rId3"/>
          <a:stretch>
            <a:fillRect/>
          </a:stretch>
        </p:blipFill>
        <p:spPr>
          <a:xfrm>
            <a:off x="3146424" y="2088821"/>
            <a:ext cx="2360153" cy="4090933"/>
          </a:xfrm>
          <a:prstGeom prst="rect">
            <a:avLst/>
          </a:prstGeom>
        </p:spPr>
      </p:pic>
    </p:spTree>
    <p:extLst>
      <p:ext uri="{BB962C8B-B14F-4D97-AF65-F5344CB8AC3E}">
        <p14:creationId xmlns:p14="http://schemas.microsoft.com/office/powerpoint/2010/main" val="1145916343"/>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Generic Class</a:t>
            </a:r>
          </a:p>
        </p:txBody>
      </p:sp>
      <p:pic>
        <p:nvPicPr>
          <p:cNvPr id="5" name="Picture 4">
            <a:extLst>
              <a:ext uri="{FF2B5EF4-FFF2-40B4-BE49-F238E27FC236}">
                <a16:creationId xmlns:a16="http://schemas.microsoft.com/office/drawing/2014/main" id="{CD699181-003A-49A3-BD65-5642A61D0F3E}"/>
              </a:ext>
            </a:extLst>
          </p:cNvPr>
          <p:cNvPicPr>
            <a:picLocks noChangeAspect="1"/>
          </p:cNvPicPr>
          <p:nvPr/>
        </p:nvPicPr>
        <p:blipFill>
          <a:blip r:embed="rId2"/>
          <a:stretch>
            <a:fillRect/>
          </a:stretch>
        </p:blipFill>
        <p:spPr>
          <a:xfrm>
            <a:off x="1725611" y="2131291"/>
            <a:ext cx="4145757" cy="4020128"/>
          </a:xfrm>
          <a:prstGeom prst="rect">
            <a:avLst/>
          </a:prstGeom>
        </p:spPr>
      </p:pic>
      <p:pic>
        <p:nvPicPr>
          <p:cNvPr id="8" name="Picture 7">
            <a:extLst>
              <a:ext uri="{FF2B5EF4-FFF2-40B4-BE49-F238E27FC236}">
                <a16:creationId xmlns:a16="http://schemas.microsoft.com/office/drawing/2014/main" id="{240FCAC6-5153-4287-9255-A142F68C74B1}"/>
              </a:ext>
            </a:extLst>
          </p:cNvPr>
          <p:cNvPicPr>
            <a:picLocks noChangeAspect="1"/>
          </p:cNvPicPr>
          <p:nvPr/>
        </p:nvPicPr>
        <p:blipFill>
          <a:blip r:embed="rId3"/>
          <a:stretch>
            <a:fillRect/>
          </a:stretch>
        </p:blipFill>
        <p:spPr>
          <a:xfrm>
            <a:off x="6096000" y="3811937"/>
            <a:ext cx="5238278" cy="658835"/>
          </a:xfrm>
          <a:prstGeom prst="rect">
            <a:avLst/>
          </a:prstGeom>
        </p:spPr>
      </p:pic>
    </p:spTree>
    <p:extLst>
      <p:ext uri="{BB962C8B-B14F-4D97-AF65-F5344CB8AC3E}">
        <p14:creationId xmlns:p14="http://schemas.microsoft.com/office/powerpoint/2010/main" val="29154821"/>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29654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Khai báo một Generic Method</a:t>
            </a:r>
          </a:p>
          <a:p>
            <a:pPr lvl="1" algn="ctr">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&lt;phạm vi&gt; &lt;static T&gt; &lt;tên phương thức&gt;&lt;T&gt;(&lt;tham số&gt;)</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Các lệnh được thực thi khi Method được gọi</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25594694"/>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Generic Method</a:t>
            </a:r>
          </a:p>
        </p:txBody>
      </p:sp>
      <p:pic>
        <p:nvPicPr>
          <p:cNvPr id="10" name="Picture 9">
            <a:extLst>
              <a:ext uri="{FF2B5EF4-FFF2-40B4-BE49-F238E27FC236}">
                <a16:creationId xmlns:a16="http://schemas.microsoft.com/office/drawing/2014/main" id="{79B40DDF-0929-44BD-A257-0D7EE3BEB353}"/>
              </a:ext>
            </a:extLst>
          </p:cNvPr>
          <p:cNvPicPr>
            <a:picLocks noChangeAspect="1"/>
          </p:cNvPicPr>
          <p:nvPr/>
        </p:nvPicPr>
        <p:blipFill>
          <a:blip r:embed="rId2"/>
          <a:stretch>
            <a:fillRect/>
          </a:stretch>
        </p:blipFill>
        <p:spPr>
          <a:xfrm>
            <a:off x="4180969" y="2148324"/>
            <a:ext cx="3830061" cy="1843663"/>
          </a:xfrm>
          <a:prstGeom prst="rect">
            <a:avLst/>
          </a:prstGeom>
        </p:spPr>
      </p:pic>
      <p:pic>
        <p:nvPicPr>
          <p:cNvPr id="12" name="Picture 11">
            <a:extLst>
              <a:ext uri="{FF2B5EF4-FFF2-40B4-BE49-F238E27FC236}">
                <a16:creationId xmlns:a16="http://schemas.microsoft.com/office/drawing/2014/main" id="{8E10A3B2-A57E-404C-B5A5-9C105EC9B9C8}"/>
              </a:ext>
            </a:extLst>
          </p:cNvPr>
          <p:cNvPicPr>
            <a:picLocks noChangeAspect="1"/>
          </p:cNvPicPr>
          <p:nvPr/>
        </p:nvPicPr>
        <p:blipFill>
          <a:blip r:embed="rId3"/>
          <a:stretch>
            <a:fillRect/>
          </a:stretch>
        </p:blipFill>
        <p:spPr>
          <a:xfrm>
            <a:off x="2992659" y="4327331"/>
            <a:ext cx="6206680" cy="1841982"/>
          </a:xfrm>
          <a:prstGeom prst="rect">
            <a:avLst/>
          </a:prstGeom>
        </p:spPr>
      </p:pic>
    </p:spTree>
    <p:extLst>
      <p:ext uri="{BB962C8B-B14F-4D97-AF65-F5344CB8AC3E}">
        <p14:creationId xmlns:p14="http://schemas.microsoft.com/office/powerpoint/2010/main" val="952892926"/>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Generic Method</a:t>
            </a:r>
          </a:p>
        </p:txBody>
      </p:sp>
      <p:pic>
        <p:nvPicPr>
          <p:cNvPr id="5" name="Picture 4">
            <a:extLst>
              <a:ext uri="{FF2B5EF4-FFF2-40B4-BE49-F238E27FC236}">
                <a16:creationId xmlns:a16="http://schemas.microsoft.com/office/drawing/2014/main" id="{1737C42D-4C3D-4BBA-8EFC-3A7CFFBAB7CB}"/>
              </a:ext>
            </a:extLst>
          </p:cNvPr>
          <p:cNvPicPr>
            <a:picLocks noChangeAspect="1"/>
          </p:cNvPicPr>
          <p:nvPr/>
        </p:nvPicPr>
        <p:blipFill>
          <a:blip r:embed="rId2"/>
          <a:stretch>
            <a:fillRect/>
          </a:stretch>
        </p:blipFill>
        <p:spPr>
          <a:xfrm>
            <a:off x="2107285" y="2927371"/>
            <a:ext cx="4024096" cy="2523147"/>
          </a:xfrm>
          <a:prstGeom prst="rect">
            <a:avLst/>
          </a:prstGeom>
        </p:spPr>
      </p:pic>
      <p:pic>
        <p:nvPicPr>
          <p:cNvPr id="7" name="Picture 6">
            <a:extLst>
              <a:ext uri="{FF2B5EF4-FFF2-40B4-BE49-F238E27FC236}">
                <a16:creationId xmlns:a16="http://schemas.microsoft.com/office/drawing/2014/main" id="{A1D65865-A933-4216-B950-091C1F644AE1}"/>
              </a:ext>
            </a:extLst>
          </p:cNvPr>
          <p:cNvPicPr>
            <a:picLocks noChangeAspect="1"/>
          </p:cNvPicPr>
          <p:nvPr/>
        </p:nvPicPr>
        <p:blipFill>
          <a:blip r:embed="rId3"/>
          <a:stretch>
            <a:fillRect/>
          </a:stretch>
        </p:blipFill>
        <p:spPr>
          <a:xfrm>
            <a:off x="6749759" y="2927371"/>
            <a:ext cx="3807403" cy="2524167"/>
          </a:xfrm>
          <a:prstGeom prst="rect">
            <a:avLst/>
          </a:prstGeom>
        </p:spPr>
      </p:pic>
    </p:spTree>
    <p:extLst>
      <p:ext uri="{BB962C8B-B14F-4D97-AF65-F5344CB8AC3E}">
        <p14:creationId xmlns:p14="http://schemas.microsoft.com/office/powerpoint/2010/main" val="3729328358"/>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3765774" cy="2351606"/>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Collections</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Generic</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Generic Collections</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59429"/>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Generic Method</a:t>
            </a:r>
          </a:p>
        </p:txBody>
      </p:sp>
      <p:pic>
        <p:nvPicPr>
          <p:cNvPr id="5" name="Picture 4">
            <a:extLst>
              <a:ext uri="{FF2B5EF4-FFF2-40B4-BE49-F238E27FC236}">
                <a16:creationId xmlns:a16="http://schemas.microsoft.com/office/drawing/2014/main" id="{0F8F8444-C91F-4578-8E18-E75F8E77EE42}"/>
              </a:ext>
            </a:extLst>
          </p:cNvPr>
          <p:cNvPicPr>
            <a:picLocks noChangeAspect="1"/>
          </p:cNvPicPr>
          <p:nvPr/>
        </p:nvPicPr>
        <p:blipFill>
          <a:blip r:embed="rId2"/>
          <a:stretch>
            <a:fillRect/>
          </a:stretch>
        </p:blipFill>
        <p:spPr>
          <a:xfrm>
            <a:off x="1425430" y="2803112"/>
            <a:ext cx="4801654" cy="2519680"/>
          </a:xfrm>
          <a:prstGeom prst="rect">
            <a:avLst/>
          </a:prstGeom>
        </p:spPr>
      </p:pic>
      <p:pic>
        <p:nvPicPr>
          <p:cNvPr id="8" name="Picture 7">
            <a:extLst>
              <a:ext uri="{FF2B5EF4-FFF2-40B4-BE49-F238E27FC236}">
                <a16:creationId xmlns:a16="http://schemas.microsoft.com/office/drawing/2014/main" id="{BBF8C16A-84CB-40C7-8586-00959D5EA314}"/>
              </a:ext>
            </a:extLst>
          </p:cNvPr>
          <p:cNvPicPr>
            <a:picLocks noChangeAspect="1"/>
          </p:cNvPicPr>
          <p:nvPr/>
        </p:nvPicPr>
        <p:blipFill>
          <a:blip r:embed="rId3"/>
          <a:stretch>
            <a:fillRect/>
          </a:stretch>
        </p:blipFill>
        <p:spPr>
          <a:xfrm>
            <a:off x="6550977" y="3284500"/>
            <a:ext cx="4396656" cy="1554915"/>
          </a:xfrm>
          <a:prstGeom prst="rect">
            <a:avLst/>
          </a:prstGeom>
        </p:spPr>
      </p:pic>
    </p:spTree>
    <p:extLst>
      <p:ext uri="{BB962C8B-B14F-4D97-AF65-F5344CB8AC3E}">
        <p14:creationId xmlns:p14="http://schemas.microsoft.com/office/powerpoint/2010/main" val="1139746577"/>
      </p:ext>
    </p:extLst>
  </p:cSld>
  <p:clrMapOvr>
    <a:masterClrMapping/>
  </p:clrMapOvr>
  <p:transition spd="med">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29654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Khai báo một Generic Interface</a:t>
            </a:r>
          </a:p>
          <a:p>
            <a:pPr lvl="1">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&lt;phạm vi&gt; interface &lt;tên interface&gt;&lt;T&gt;</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Các phương thức</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34312338"/>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Generic</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Generic Interface</a:t>
            </a:r>
          </a:p>
        </p:txBody>
      </p:sp>
      <p:pic>
        <p:nvPicPr>
          <p:cNvPr id="5" name="Picture 4">
            <a:extLst>
              <a:ext uri="{FF2B5EF4-FFF2-40B4-BE49-F238E27FC236}">
                <a16:creationId xmlns:a16="http://schemas.microsoft.com/office/drawing/2014/main" id="{DF250D44-B9E6-492C-A56D-8A6B0EE82B43}"/>
              </a:ext>
            </a:extLst>
          </p:cNvPr>
          <p:cNvPicPr>
            <a:picLocks noChangeAspect="1"/>
          </p:cNvPicPr>
          <p:nvPr/>
        </p:nvPicPr>
        <p:blipFill>
          <a:blip r:embed="rId2"/>
          <a:stretch>
            <a:fillRect/>
          </a:stretch>
        </p:blipFill>
        <p:spPr>
          <a:xfrm>
            <a:off x="2615447" y="2236489"/>
            <a:ext cx="3007943" cy="1441306"/>
          </a:xfrm>
          <a:prstGeom prst="rect">
            <a:avLst/>
          </a:prstGeom>
        </p:spPr>
      </p:pic>
      <p:pic>
        <p:nvPicPr>
          <p:cNvPr id="7" name="Picture 6">
            <a:extLst>
              <a:ext uri="{FF2B5EF4-FFF2-40B4-BE49-F238E27FC236}">
                <a16:creationId xmlns:a16="http://schemas.microsoft.com/office/drawing/2014/main" id="{232AF98C-65AC-4E83-9648-F6AB58DB428D}"/>
              </a:ext>
            </a:extLst>
          </p:cNvPr>
          <p:cNvPicPr>
            <a:picLocks noChangeAspect="1"/>
          </p:cNvPicPr>
          <p:nvPr/>
        </p:nvPicPr>
        <p:blipFill>
          <a:blip r:embed="rId3"/>
          <a:stretch>
            <a:fillRect/>
          </a:stretch>
        </p:blipFill>
        <p:spPr>
          <a:xfrm>
            <a:off x="6998758" y="1260136"/>
            <a:ext cx="3961360" cy="4983646"/>
          </a:xfrm>
          <a:prstGeom prst="rect">
            <a:avLst/>
          </a:prstGeom>
        </p:spPr>
      </p:pic>
      <p:pic>
        <p:nvPicPr>
          <p:cNvPr id="9" name="Picture 8">
            <a:extLst>
              <a:ext uri="{FF2B5EF4-FFF2-40B4-BE49-F238E27FC236}">
                <a16:creationId xmlns:a16="http://schemas.microsoft.com/office/drawing/2014/main" id="{E50C7C3A-BC1E-42A1-8D74-E06BE3109119}"/>
              </a:ext>
            </a:extLst>
          </p:cNvPr>
          <p:cNvPicPr>
            <a:picLocks noChangeAspect="1"/>
          </p:cNvPicPr>
          <p:nvPr/>
        </p:nvPicPr>
        <p:blipFill>
          <a:blip r:embed="rId4"/>
          <a:stretch>
            <a:fillRect/>
          </a:stretch>
        </p:blipFill>
        <p:spPr>
          <a:xfrm>
            <a:off x="1780597" y="4117282"/>
            <a:ext cx="4672222" cy="1643495"/>
          </a:xfrm>
          <a:prstGeom prst="rect">
            <a:avLst/>
          </a:prstGeom>
        </p:spPr>
      </p:pic>
    </p:spTree>
    <p:extLst>
      <p:ext uri="{BB962C8B-B14F-4D97-AF65-F5344CB8AC3E}">
        <p14:creationId xmlns:p14="http://schemas.microsoft.com/office/powerpoint/2010/main" val="1504149919"/>
      </p:ext>
    </p:extLst>
  </p:cSld>
  <p:clrMapOvr>
    <a:masterClrMapping/>
  </p:clrMapOvr>
  <p:transition spd="med">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4493538" cy="2340192"/>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Collections</a:t>
            </a:r>
          </a:p>
          <a:p>
            <a:pPr marL="457200" indent="-457200">
              <a:lnSpc>
                <a:spcPct val="150000"/>
              </a:lnSpc>
              <a:spcAft>
                <a:spcPts val="1200"/>
              </a:spcAft>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Generic</a:t>
            </a: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Generic Collections</a:t>
            </a:r>
            <a:endParaRPr lang="en-US" sz="3200" b="1"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2070731"/>
      </p:ext>
    </p:extLst>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Generic Collections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Generic Collection (tạm dịch là bộ sưu tập kiểu chung) là một loại cấu trúc dữ liệu cho phép lưu trữ các đối tượng của bất kỳ kiểu nào trong một bộ sưu tập duy nhất.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 kiểu được sử dụng trong Generic Collection được xác định khi khởi tạo bộ sưu tập.</a:t>
            </a:r>
          </a:p>
        </p:txBody>
      </p:sp>
    </p:spTree>
    <p:extLst>
      <p:ext uri="{BB962C8B-B14F-4D97-AF65-F5344CB8AC3E}">
        <p14:creationId xmlns:p14="http://schemas.microsoft.com/office/powerpoint/2010/main" val="1371050619"/>
      </p:ext>
    </p:extLst>
  </p:cSld>
  <p:clrMapOvr>
    <a:masterClrMapping/>
  </p:clrMapOvr>
  <p:transition spd="med">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520475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 loại Generic Collections</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Generic Collection cung cấp những loại phổ biến như:</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List</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Queue, Stack</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Dictionary, HashSet, SortedSet, …</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Ngoài ra còn được triển khai dựa trên các interface:</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IList</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ICollection, IQueue, IStack, …</a:t>
            </a:r>
          </a:p>
          <a:p>
            <a:pPr marL="1257300" lvl="2" indent="-342900" algn="just">
              <a:lnSpc>
                <a:spcPct val="150000"/>
              </a:lnSpc>
              <a:buFont typeface="Arial" panose="020B0604020202020204" pitchFamily="34" charset="0"/>
              <a:buChar char="•"/>
            </a:pPr>
            <a:endParaRPr lang="en-US" sz="240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3714619"/>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List là gì?</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lớp thuộc Generic Collection dùng để lưu trữ và truy xuất các phần thử qua index. List tương tự như ArrayList nhưng cải tiến hơn và </a:t>
            </a:r>
            <a:r>
              <a:rPr lang="en-US" sz="2400" b="1">
                <a:solidFill>
                  <a:srgbClr val="333399"/>
                </a:solidFill>
                <a:latin typeface="Arial" panose="020B0604020202020204" pitchFamily="34" charset="0"/>
                <a:cs typeface="Arial" panose="020B0604020202020204" pitchFamily="34" charset="0"/>
              </a:rPr>
              <a:t>Microsoft</a:t>
            </a:r>
            <a:r>
              <a:rPr lang="en-US" sz="2400">
                <a:solidFill>
                  <a:srgbClr val="333399"/>
                </a:solidFill>
                <a:latin typeface="Arial" panose="020B0604020202020204" pitchFamily="34" charset="0"/>
                <a:cs typeface="Arial" panose="020B0604020202020204" pitchFamily="34" charset="0"/>
              </a:rPr>
              <a:t> </a:t>
            </a:r>
            <a:r>
              <a:rPr lang="en-US" sz="2400" u="sng">
                <a:solidFill>
                  <a:srgbClr val="FF0000"/>
                </a:solidFill>
                <a:latin typeface="Arial" panose="020B0604020202020204" pitchFamily="34" charset="0"/>
                <a:cs typeface="Arial" panose="020B0604020202020204" pitchFamily="34" charset="0"/>
              </a:rPr>
              <a:t>khuyến kích</a:t>
            </a:r>
            <a:r>
              <a:rPr lang="en-US" sz="2400">
                <a:solidFill>
                  <a:srgbClr val="333399"/>
                </a:solidFill>
                <a:latin typeface="Arial" panose="020B0604020202020204" pitchFamily="34" charset="0"/>
                <a:cs typeface="Arial" panose="020B0604020202020204" pitchFamily="34" charset="0"/>
              </a:rPr>
              <a:t> sử dụng </a:t>
            </a:r>
            <a:r>
              <a:rPr lang="en-US" sz="2400" b="1">
                <a:solidFill>
                  <a:srgbClr val="333399"/>
                </a:solidFill>
                <a:latin typeface="Arial" panose="020B0604020202020204" pitchFamily="34" charset="0"/>
                <a:cs typeface="Arial" panose="020B0604020202020204" pitchFamily="34" charset="0"/>
              </a:rPr>
              <a:t>List</a:t>
            </a:r>
            <a:r>
              <a:rPr lang="en-US" sz="2400">
                <a:solidFill>
                  <a:srgbClr val="333399"/>
                </a:solidFill>
                <a:latin typeface="Arial" panose="020B0604020202020204" pitchFamily="34" charset="0"/>
                <a:cs typeface="Arial" panose="020B0604020202020204" pitchFamily="34" charset="0"/>
              </a:rPr>
              <a:t> hơn </a:t>
            </a:r>
            <a:r>
              <a:rPr lang="en-US" sz="2400" b="1">
                <a:solidFill>
                  <a:srgbClr val="333399"/>
                </a:solidFill>
                <a:latin typeface="Arial" panose="020B0604020202020204" pitchFamily="34" charset="0"/>
                <a:cs typeface="Arial" panose="020B0604020202020204" pitchFamily="34" charset="0"/>
              </a:rPr>
              <a:t>ArrayList</a:t>
            </a:r>
            <a:r>
              <a:rPr lang="en-US" sz="2400">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List</a:t>
            </a:r>
            <a:r>
              <a:rPr lang="en-US" sz="2400">
                <a:solidFill>
                  <a:srgbClr val="333399"/>
                </a:solidFill>
                <a:latin typeface="Arial" panose="020B0604020202020204" pitchFamily="34" charset="0"/>
                <a:cs typeface="Arial" panose="020B0604020202020204" pitchFamily="34" charset="0"/>
              </a:rPr>
              <a:t> </a:t>
            </a:r>
            <a:r>
              <a:rPr lang="en-US" sz="2400" u="sng">
                <a:solidFill>
                  <a:srgbClr val="FF0000"/>
                </a:solidFill>
                <a:latin typeface="Arial" panose="020B0604020202020204" pitchFamily="34" charset="0"/>
                <a:cs typeface="Arial" panose="020B0604020202020204" pitchFamily="34" charset="0"/>
              </a:rPr>
              <a:t>an toàn</a:t>
            </a:r>
            <a:r>
              <a:rPr lang="en-US" sz="2400">
                <a:solidFill>
                  <a:srgbClr val="333399"/>
                </a:solidFill>
                <a:latin typeface="Arial" panose="020B0604020202020204" pitchFamily="34" charset="0"/>
                <a:cs typeface="Arial" panose="020B0604020202020204" pitchFamily="34" charset="0"/>
              </a:rPr>
              <a:t> hơn </a:t>
            </a:r>
            <a:r>
              <a:rPr lang="en-US" sz="2400" b="1">
                <a:solidFill>
                  <a:srgbClr val="333399"/>
                </a:solidFill>
                <a:latin typeface="Arial" panose="020B0604020202020204" pitchFamily="34" charset="0"/>
                <a:cs typeface="Arial" panose="020B0604020202020204" pitchFamily="34" charset="0"/>
              </a:rPr>
              <a:t>ArrayList</a:t>
            </a:r>
            <a:r>
              <a:rPr lang="en-US" sz="2400">
                <a:solidFill>
                  <a:srgbClr val="333399"/>
                </a:solidFill>
                <a:latin typeface="Arial" panose="020B0604020202020204" pitchFamily="34" charset="0"/>
                <a:cs typeface="Arial" panose="020B0604020202020204" pitchFamily="34" charset="0"/>
              </a:rPr>
              <a:t> vì </a:t>
            </a:r>
            <a:r>
              <a:rPr lang="en-US" sz="2400" b="1">
                <a:solidFill>
                  <a:srgbClr val="333399"/>
                </a:solidFill>
                <a:latin typeface="Arial" panose="020B0604020202020204" pitchFamily="34" charset="0"/>
                <a:cs typeface="Arial" panose="020B0604020202020204" pitchFamily="34" charset="0"/>
              </a:rPr>
              <a:t>List</a:t>
            </a:r>
            <a:r>
              <a:rPr lang="en-US" sz="2400">
                <a:solidFill>
                  <a:srgbClr val="333399"/>
                </a:solidFill>
                <a:latin typeface="Arial" panose="020B0604020202020204" pitchFamily="34" charset="0"/>
                <a:cs typeface="Arial" panose="020B0604020202020204" pitchFamily="34" charset="0"/>
              </a:rPr>
              <a:t> lưu trữ một danh sách các phần tử có kiểu dữ liệu cố định. Còn ArrayList lưu trữ danh sách kiểu đối tượng (Object).</a:t>
            </a:r>
            <a:endParaRPr lang="en-US" sz="2400" b="1">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9851187"/>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List là gì?</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sử dụng </a:t>
            </a:r>
            <a:r>
              <a:rPr lang="en-US" sz="2400" b="1">
                <a:solidFill>
                  <a:srgbClr val="333399"/>
                </a:solidFill>
                <a:latin typeface="Arial" panose="020B0604020202020204" pitchFamily="34" charset="0"/>
                <a:cs typeface="Arial" panose="020B0604020202020204" pitchFamily="34" charset="0"/>
              </a:rPr>
              <a:t>List</a:t>
            </a:r>
            <a:r>
              <a:rPr lang="en-US" sz="2400">
                <a:solidFill>
                  <a:srgbClr val="333399"/>
                </a:solidFill>
                <a:latin typeface="Arial" panose="020B0604020202020204" pitchFamily="34" charset="0"/>
                <a:cs typeface="Arial" panose="020B0604020202020204" pitchFamily="34" charset="0"/>
              </a:rPr>
              <a:t> trong C#, ta cần phải thêm thư viện </a:t>
            </a:r>
            <a:r>
              <a:rPr lang="en-US" sz="2400" b="1">
                <a:solidFill>
                  <a:srgbClr val="333399"/>
                </a:solidFill>
                <a:latin typeface="Arial" panose="020B0604020202020204" pitchFamily="34" charset="0"/>
                <a:cs typeface="Arial" panose="020B0604020202020204" pitchFamily="34" charset="0"/>
              </a:rPr>
              <a:t>System.Collections.Generic</a:t>
            </a:r>
            <a:r>
              <a:rPr lang="en-US" sz="2400">
                <a:solidFill>
                  <a:srgbClr val="333399"/>
                </a:solidFill>
                <a:latin typeface="Arial" panose="020B0604020202020204" pitchFamily="34" charset="0"/>
                <a:cs typeface="Arial" panose="020B0604020202020204" pitchFamily="34" charset="0"/>
              </a:rPr>
              <a:t> và từ khóa </a:t>
            </a:r>
            <a:r>
              <a:rPr lang="en-US" sz="2400" b="1">
                <a:solidFill>
                  <a:srgbClr val="333399"/>
                </a:solidFill>
                <a:latin typeface="Arial" panose="020B0604020202020204" pitchFamily="34" charset="0"/>
                <a:cs typeface="Arial" panose="020B0604020202020204" pitchFamily="34" charset="0"/>
              </a:rPr>
              <a:t>List</a:t>
            </a:r>
          </a:p>
        </p:txBody>
      </p:sp>
    </p:spTree>
    <p:extLst>
      <p:ext uri="{BB962C8B-B14F-4D97-AF65-F5344CB8AC3E}">
        <p14:creationId xmlns:p14="http://schemas.microsoft.com/office/powerpoint/2010/main" val="999461138"/>
      </p:ext>
    </p:extLst>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 List</a:t>
            </a:r>
          </a:p>
          <a:p>
            <a:pPr lvl="1" algn="ctr">
              <a:lnSpc>
                <a:spcPct val="150000"/>
              </a:lnSpc>
            </a:pPr>
            <a:r>
              <a:rPr lang="en-US" sz="2400">
                <a:solidFill>
                  <a:srgbClr val="333399"/>
                </a:solidFill>
                <a:latin typeface="Arial" panose="020B0604020202020204" pitchFamily="34" charset="0"/>
                <a:cs typeface="Arial" panose="020B0604020202020204" pitchFamily="34" charset="0"/>
              </a:rPr>
              <a:t>List&lt;T&gt; &lt;tên danh sách&gt; = </a:t>
            </a:r>
            <a:r>
              <a:rPr lang="en-US" sz="2400" b="1">
                <a:solidFill>
                  <a:srgbClr val="333399"/>
                </a:solidFill>
                <a:latin typeface="Arial" panose="020B0604020202020204" pitchFamily="34" charset="0"/>
                <a:cs typeface="Arial" panose="020B0604020202020204" pitchFamily="34" charset="0"/>
              </a:rPr>
              <a:t>new</a:t>
            </a:r>
            <a:r>
              <a:rPr lang="en-US" sz="2400">
                <a:solidFill>
                  <a:srgbClr val="333399"/>
                </a:solidFill>
                <a:latin typeface="Arial" panose="020B0604020202020204" pitchFamily="34" charset="0"/>
                <a:cs typeface="Arial" panose="020B0604020202020204" pitchFamily="34" charset="0"/>
              </a:rPr>
              <a:t> List&lt;T&gt;();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Trong đó:</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 Kiểu dữ liệu (int, string, double, …) của các phần tử trong danh sách List</a:t>
            </a:r>
          </a:p>
        </p:txBody>
      </p:sp>
    </p:spTree>
    <p:extLst>
      <p:ext uri="{BB962C8B-B14F-4D97-AF65-F5344CB8AC3E}">
        <p14:creationId xmlns:p14="http://schemas.microsoft.com/office/powerpoint/2010/main" val="2619328337"/>
      </p:ext>
    </p:extLst>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 List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thao tác với List:</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Thêm:</a:t>
            </a:r>
            <a:r>
              <a:rPr lang="en-US" sz="2400">
                <a:solidFill>
                  <a:srgbClr val="333399"/>
                </a:solidFill>
                <a:latin typeface="Arial" panose="020B0604020202020204" pitchFamily="34" charset="0"/>
                <a:cs typeface="Arial" panose="020B0604020202020204" pitchFamily="34" charset="0"/>
              </a:rPr>
              <a:t> Add, AddRange, Insert, InsertRange</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Xóa:</a:t>
            </a:r>
            <a:r>
              <a:rPr lang="en-US" sz="2400">
                <a:solidFill>
                  <a:srgbClr val="333399"/>
                </a:solidFill>
                <a:latin typeface="Arial" panose="020B0604020202020204" pitchFamily="34" charset="0"/>
                <a:cs typeface="Arial" panose="020B0604020202020204" pitchFamily="34" charset="0"/>
              </a:rPr>
              <a:t> Remove, RemoveAt, RemoveRange, Clear</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Sắp xếp:</a:t>
            </a:r>
            <a:r>
              <a:rPr lang="en-US" sz="2400">
                <a:solidFill>
                  <a:srgbClr val="333399"/>
                </a:solidFill>
                <a:latin typeface="Arial" panose="020B0604020202020204" pitchFamily="34" charset="0"/>
                <a:cs typeface="Arial" panose="020B0604020202020204" pitchFamily="34" charset="0"/>
              </a:rPr>
              <a:t> Sort, Reverse</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So sánh, tìm kiếm:</a:t>
            </a:r>
            <a:r>
              <a:rPr lang="en-US" sz="2400">
                <a:solidFill>
                  <a:srgbClr val="333399"/>
                </a:solidFill>
                <a:latin typeface="Arial" panose="020B0604020202020204" pitchFamily="34" charset="0"/>
                <a:cs typeface="Arial" panose="020B0604020202020204" pitchFamily="34" charset="0"/>
              </a:rPr>
              <a:t> Contains, IndexOf, LastIndexOf, …</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Truy cập phần thử thông qua chỉ mục (index)</a:t>
            </a:r>
          </a:p>
        </p:txBody>
      </p:sp>
    </p:spTree>
    <p:extLst>
      <p:ext uri="{BB962C8B-B14F-4D97-AF65-F5344CB8AC3E}">
        <p14:creationId xmlns:p14="http://schemas.microsoft.com/office/powerpoint/2010/main" val="2325165676"/>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Collections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Collection không phải là một kiểu dữ liệu cố định, mà nó đại diện cho một tập hợp các kiểu dữ liệu khác nhau và được xử lý dưới dạng một nhóm.</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Collection cung cấp các lớp hỗ trợ thu thập thông tin và quản lý các đối tượng một cách có thứ tự.</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Hỗ trợ lưu, tìm kiếm và duyệt qua các đối tượng trong cùng một tập hợp.</a:t>
            </a:r>
          </a:p>
        </p:txBody>
      </p:sp>
    </p:spTree>
    <p:extLst>
      <p:ext uri="{BB962C8B-B14F-4D97-AF65-F5344CB8AC3E}">
        <p14:creationId xmlns:p14="http://schemas.microsoft.com/office/powerpoint/2010/main" val="441281202"/>
      </p:ext>
    </p:extLst>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List</a:t>
            </a:r>
          </a:p>
        </p:txBody>
      </p:sp>
      <p:pic>
        <p:nvPicPr>
          <p:cNvPr id="9" name="Picture 8">
            <a:extLst>
              <a:ext uri="{FF2B5EF4-FFF2-40B4-BE49-F238E27FC236}">
                <a16:creationId xmlns:a16="http://schemas.microsoft.com/office/drawing/2014/main" id="{C2589FD0-7493-40A9-B742-DB46CF2A9195}"/>
              </a:ext>
            </a:extLst>
          </p:cNvPr>
          <p:cNvPicPr>
            <a:picLocks noChangeAspect="1"/>
          </p:cNvPicPr>
          <p:nvPr/>
        </p:nvPicPr>
        <p:blipFill>
          <a:blip r:embed="rId2"/>
          <a:stretch>
            <a:fillRect/>
          </a:stretch>
        </p:blipFill>
        <p:spPr>
          <a:xfrm>
            <a:off x="6785640" y="2359364"/>
            <a:ext cx="3067050" cy="3238500"/>
          </a:xfrm>
          <a:prstGeom prst="rect">
            <a:avLst/>
          </a:prstGeom>
        </p:spPr>
      </p:pic>
      <p:pic>
        <p:nvPicPr>
          <p:cNvPr id="5" name="Picture 4">
            <a:extLst>
              <a:ext uri="{FF2B5EF4-FFF2-40B4-BE49-F238E27FC236}">
                <a16:creationId xmlns:a16="http://schemas.microsoft.com/office/drawing/2014/main" id="{182E8BD0-D309-450D-B361-A4EE453667FB}"/>
              </a:ext>
            </a:extLst>
          </p:cNvPr>
          <p:cNvPicPr>
            <a:picLocks noChangeAspect="1"/>
          </p:cNvPicPr>
          <p:nvPr/>
        </p:nvPicPr>
        <p:blipFill>
          <a:blip r:embed="rId3"/>
          <a:stretch>
            <a:fillRect/>
          </a:stretch>
        </p:blipFill>
        <p:spPr>
          <a:xfrm>
            <a:off x="2367325" y="2014581"/>
            <a:ext cx="3657600" cy="4195011"/>
          </a:xfrm>
          <a:prstGeom prst="rect">
            <a:avLst/>
          </a:prstGeom>
        </p:spPr>
      </p:pic>
    </p:spTree>
    <p:extLst>
      <p:ext uri="{BB962C8B-B14F-4D97-AF65-F5344CB8AC3E}">
        <p14:creationId xmlns:p14="http://schemas.microsoft.com/office/powerpoint/2010/main" val="2967857266"/>
      </p:ext>
    </p:extLst>
  </p:cSld>
  <p:clrMapOvr>
    <a:masterClrMapping/>
  </p:clrMapOvr>
  <p:transition spd="med">
    <p:pull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Một số so sanh về ArrayList và List:</a:t>
            </a:r>
          </a:p>
        </p:txBody>
      </p:sp>
      <p:graphicFrame>
        <p:nvGraphicFramePr>
          <p:cNvPr id="3" name="Table 5">
            <a:extLst>
              <a:ext uri="{FF2B5EF4-FFF2-40B4-BE49-F238E27FC236}">
                <a16:creationId xmlns:a16="http://schemas.microsoft.com/office/drawing/2014/main" id="{300C6491-84DA-42C1-BB87-7A21F7C51567}"/>
              </a:ext>
            </a:extLst>
          </p:cNvPr>
          <p:cNvGraphicFramePr>
            <a:graphicFrameLocks noGrp="1"/>
          </p:cNvGraphicFramePr>
          <p:nvPr/>
        </p:nvGraphicFramePr>
        <p:xfrm>
          <a:off x="1425428" y="2415709"/>
          <a:ext cx="9522204" cy="3657600"/>
        </p:xfrm>
        <a:graphic>
          <a:graphicData uri="http://schemas.openxmlformats.org/drawingml/2006/table">
            <a:tbl>
              <a:tblPr firstRow="1" bandRow="1">
                <a:tableStyleId>{5C22544A-7EE6-4342-B048-85BDC9FD1C3A}</a:tableStyleId>
              </a:tblPr>
              <a:tblGrid>
                <a:gridCol w="4761102">
                  <a:extLst>
                    <a:ext uri="{9D8B030D-6E8A-4147-A177-3AD203B41FA5}">
                      <a16:colId xmlns:a16="http://schemas.microsoft.com/office/drawing/2014/main" val="709393325"/>
                    </a:ext>
                  </a:extLst>
                </a:gridCol>
                <a:gridCol w="4761102">
                  <a:extLst>
                    <a:ext uri="{9D8B030D-6E8A-4147-A177-3AD203B41FA5}">
                      <a16:colId xmlns:a16="http://schemas.microsoft.com/office/drawing/2014/main" val="1841997865"/>
                    </a:ext>
                  </a:extLst>
                </a:gridCol>
              </a:tblGrid>
              <a:tr h="370840">
                <a:tc>
                  <a:txBody>
                    <a:bodyPr/>
                    <a:lstStyle/>
                    <a:p>
                      <a:pPr algn="ctr">
                        <a:spcBef>
                          <a:spcPts val="600"/>
                        </a:spcBef>
                        <a:spcAft>
                          <a:spcPts val="600"/>
                        </a:spcAft>
                      </a:pPr>
                      <a:r>
                        <a:rPr lang="en-US" sz="2400">
                          <a:latin typeface="Arial" panose="020B0604020202020204" pitchFamily="34" charset="0"/>
                          <a:cs typeface="Arial" panose="020B0604020202020204" pitchFamily="34" charset="0"/>
                        </a:rPr>
                        <a:t>ArrayList</a:t>
                      </a:r>
                    </a:p>
                  </a:txBody>
                  <a:tcPr anchor="ctr"/>
                </a:tc>
                <a:tc>
                  <a:txBody>
                    <a:bodyPr/>
                    <a:lstStyle/>
                    <a:p>
                      <a:pPr algn="ctr">
                        <a:spcBef>
                          <a:spcPts val="600"/>
                        </a:spcBef>
                        <a:spcAft>
                          <a:spcPts val="600"/>
                        </a:spcAft>
                      </a:pPr>
                      <a:r>
                        <a:rPr lang="en-US" sz="2400">
                          <a:latin typeface="Arial" panose="020B0604020202020204" pitchFamily="34" charset="0"/>
                          <a:cs typeface="Arial" panose="020B0604020202020204" pitchFamily="34" charset="0"/>
                        </a:rPr>
                        <a:t>List</a:t>
                      </a:r>
                    </a:p>
                  </a:txBody>
                  <a:tcPr anchor="ctr"/>
                </a:tc>
                <a:extLst>
                  <a:ext uri="{0D108BD9-81ED-4DB2-BD59-A6C34878D82A}">
                    <a16:rowId xmlns:a16="http://schemas.microsoft.com/office/drawing/2014/main" val="340349580"/>
                  </a:ext>
                </a:extLst>
              </a:tr>
              <a:tr h="370840">
                <a:tc>
                  <a:txBody>
                    <a:bodyPr/>
                    <a:lstStyle/>
                    <a:p>
                      <a:pPr>
                        <a:spcBef>
                          <a:spcPts val="600"/>
                        </a:spcBef>
                        <a:spcAft>
                          <a:spcPts val="600"/>
                        </a:spcAft>
                      </a:pPr>
                      <a:r>
                        <a:rPr lang="en-US" sz="2000">
                          <a:latin typeface="Arial" panose="020B0604020202020204" pitchFamily="34" charset="0"/>
                          <a:cs typeface="Arial" panose="020B0604020202020204" pitchFamily="34" charset="0"/>
                        </a:rPr>
                        <a:t>Một lớp chức các đối tượng không có kiểu dữ liệu cụ thể</a:t>
                      </a:r>
                    </a:p>
                  </a:txBody>
                  <a:tcPr anchor="ctr"/>
                </a:tc>
                <a:tc>
                  <a:txBody>
                    <a:bodyPr/>
                    <a:lstStyle/>
                    <a:p>
                      <a:pPr>
                        <a:spcBef>
                          <a:spcPts val="600"/>
                        </a:spcBef>
                        <a:spcAft>
                          <a:spcPts val="600"/>
                        </a:spcAft>
                      </a:pPr>
                      <a:r>
                        <a:rPr lang="en-US" sz="2000">
                          <a:latin typeface="Arial" panose="020B0604020202020204" pitchFamily="34" charset="0"/>
                          <a:cs typeface="Arial" panose="020B0604020202020204" pitchFamily="34" charset="0"/>
                        </a:rPr>
                        <a:t>Cho phép khai báo kiểu dữ liệu cụ thể của danh sách</a:t>
                      </a:r>
                    </a:p>
                  </a:txBody>
                  <a:tcPr anchor="ctr"/>
                </a:tc>
                <a:extLst>
                  <a:ext uri="{0D108BD9-81ED-4DB2-BD59-A6C34878D82A}">
                    <a16:rowId xmlns:a16="http://schemas.microsoft.com/office/drawing/2014/main" val="2643338312"/>
                  </a:ext>
                </a:extLst>
              </a:tr>
              <a:tr h="370840">
                <a:tc>
                  <a:txBody>
                    <a:bodyPr/>
                    <a:lstStyle/>
                    <a:p>
                      <a:pPr>
                        <a:spcBef>
                          <a:spcPts val="600"/>
                        </a:spcBef>
                        <a:spcAft>
                          <a:spcPts val="600"/>
                        </a:spcAft>
                      </a:pPr>
                      <a:r>
                        <a:rPr lang="en-US" sz="2000">
                          <a:latin typeface="Arial" panose="020B0604020202020204" pitchFamily="34" charset="0"/>
                          <a:cs typeface="Arial" panose="020B0604020202020204" pitchFamily="34" charset="0"/>
                        </a:rPr>
                        <a:t>Phải ép kiểu từ Object khi truy xuất phần tử</a:t>
                      </a:r>
                    </a:p>
                  </a:txBody>
                  <a:tcPr anchor="ctr"/>
                </a:tc>
                <a:tc>
                  <a:txBody>
                    <a:bodyPr/>
                    <a:lstStyle/>
                    <a:p>
                      <a:pPr>
                        <a:spcBef>
                          <a:spcPts val="600"/>
                        </a:spcBef>
                        <a:spcAft>
                          <a:spcPts val="600"/>
                        </a:spcAft>
                      </a:pPr>
                      <a:r>
                        <a:rPr lang="en-US" sz="2000" b="0">
                          <a:latin typeface="Arial" panose="020B0604020202020204" pitchFamily="34" charset="0"/>
                          <a:cs typeface="Arial" panose="020B0604020202020204" pitchFamily="34" charset="0"/>
                        </a:rPr>
                        <a:t>Không cần ép kiểu khi truy xuất phần tử</a:t>
                      </a:r>
                    </a:p>
                  </a:txBody>
                  <a:tcPr anchor="ctr"/>
                </a:tc>
                <a:extLst>
                  <a:ext uri="{0D108BD9-81ED-4DB2-BD59-A6C34878D82A}">
                    <a16:rowId xmlns:a16="http://schemas.microsoft.com/office/drawing/2014/main" val="3935778082"/>
                  </a:ext>
                </a:extLst>
              </a:tr>
              <a:tr h="370840">
                <a:tc>
                  <a:txBody>
                    <a:bodyPr/>
                    <a:lstStyle/>
                    <a:p>
                      <a:pPr>
                        <a:spcBef>
                          <a:spcPts val="600"/>
                        </a:spcBef>
                        <a:spcAft>
                          <a:spcPts val="600"/>
                        </a:spcAft>
                      </a:pPr>
                      <a:r>
                        <a:rPr lang="en-US" sz="2000">
                          <a:latin typeface="Arial" panose="020B0604020202020204" pitchFamily="34" charset="0"/>
                          <a:cs typeface="Arial" panose="020B0604020202020204" pitchFamily="34" charset="0"/>
                        </a:rPr>
                        <a:t>Không được kiểm tra kiểu dữ liệu tại thời điểm biên dịch</a:t>
                      </a:r>
                    </a:p>
                  </a:txBody>
                  <a:tcPr anchor="ctr"/>
                </a:tc>
                <a:tc>
                  <a:txBody>
                    <a:bodyPr/>
                    <a:lstStyle/>
                    <a:p>
                      <a:pPr>
                        <a:spcBef>
                          <a:spcPts val="600"/>
                        </a:spcBef>
                        <a:spcAft>
                          <a:spcPts val="600"/>
                        </a:spcAft>
                      </a:pPr>
                      <a:r>
                        <a:rPr lang="en-US" sz="2000">
                          <a:latin typeface="Arial" panose="020B0604020202020204" pitchFamily="34" charset="0"/>
                          <a:cs typeface="Arial" panose="020B0604020202020204" pitchFamily="34" charset="0"/>
                        </a:rPr>
                        <a:t>Kiểm tra kiểu dữ liệu tại thời điểm biên dịch</a:t>
                      </a:r>
                      <a:endParaRPr lang="en-US" sz="2000" b="1">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08624186"/>
                  </a:ext>
                </a:extLst>
              </a:tr>
              <a:tr h="370840">
                <a:tc>
                  <a:txBody>
                    <a:bodyPr/>
                    <a:lstStyle/>
                    <a:p>
                      <a:pPr>
                        <a:spcBef>
                          <a:spcPts val="600"/>
                        </a:spcBef>
                        <a:spcAft>
                          <a:spcPts val="600"/>
                        </a:spcAft>
                      </a:pPr>
                      <a:r>
                        <a:rPr lang="en-US" sz="2000">
                          <a:latin typeface="Arial" panose="020B0604020202020204" pitchFamily="34" charset="0"/>
                          <a:cs typeface="Arial" panose="020B0604020202020204" pitchFamily="34" charset="0"/>
                        </a:rPr>
                        <a:t>Không tiết kiệm bộ nhớ do phải lưu trữ các đối tượng không có kiểu cụ thể</a:t>
                      </a:r>
                    </a:p>
                  </a:txBody>
                  <a:tcPr anchor="ctr"/>
                </a:tc>
                <a:tc>
                  <a:txBody>
                    <a:bodyPr/>
                    <a:lstStyle/>
                    <a:p>
                      <a:pPr>
                        <a:spcBef>
                          <a:spcPts val="600"/>
                        </a:spcBef>
                        <a:spcAft>
                          <a:spcPts val="600"/>
                        </a:spcAft>
                      </a:pPr>
                      <a:r>
                        <a:rPr lang="en-US" sz="2000">
                          <a:latin typeface="Arial" panose="020B0604020202020204" pitchFamily="34" charset="0"/>
                          <a:cs typeface="Arial" panose="020B0604020202020204" pitchFamily="34" charset="0"/>
                        </a:rPr>
                        <a:t>Tiết kiệm bộ nhớ do chỉ lưu trữ một kiểu dữ liệu duy nhất</a:t>
                      </a:r>
                    </a:p>
                  </a:txBody>
                  <a:tcPr anchor="ctr"/>
                </a:tc>
                <a:extLst>
                  <a:ext uri="{0D108BD9-81ED-4DB2-BD59-A6C34878D82A}">
                    <a16:rowId xmlns:a16="http://schemas.microsoft.com/office/drawing/2014/main" val="1171071144"/>
                  </a:ext>
                </a:extLst>
              </a:tr>
              <a:tr h="370840">
                <a:tc>
                  <a:txBody>
                    <a:bodyPr/>
                    <a:lstStyle/>
                    <a:p>
                      <a:pPr>
                        <a:spcBef>
                          <a:spcPts val="600"/>
                        </a:spcBef>
                        <a:spcAft>
                          <a:spcPts val="600"/>
                        </a:spcAft>
                      </a:pPr>
                      <a:r>
                        <a:rPr lang="en-US" sz="2000">
                          <a:latin typeface="Arial" panose="020B0604020202020204" pitchFamily="34" charset="0"/>
                          <a:cs typeface="Arial" panose="020B0604020202020204" pitchFamily="34" charset="0"/>
                        </a:rPr>
                        <a:t>Không phải là kiểu dữ liệu an toàn</a:t>
                      </a:r>
                    </a:p>
                  </a:txBody>
                  <a:tcPr anchor="ctr"/>
                </a:tc>
                <a:tc>
                  <a:txBody>
                    <a:bodyPr/>
                    <a:lstStyle/>
                    <a:p>
                      <a:pPr>
                        <a:spcBef>
                          <a:spcPts val="600"/>
                        </a:spcBef>
                        <a:spcAft>
                          <a:spcPts val="600"/>
                        </a:spcAft>
                      </a:pPr>
                      <a:r>
                        <a:rPr lang="en-US" sz="2000">
                          <a:latin typeface="Arial" panose="020B0604020202020204" pitchFamily="34" charset="0"/>
                          <a:cs typeface="Arial" panose="020B0604020202020204" pitchFamily="34" charset="0"/>
                        </a:rPr>
                        <a:t>Kiểu dữ liệu an toàn hơn</a:t>
                      </a:r>
                    </a:p>
                  </a:txBody>
                  <a:tcPr anchor="ctr"/>
                </a:tc>
                <a:extLst>
                  <a:ext uri="{0D108BD9-81ED-4DB2-BD59-A6C34878D82A}">
                    <a16:rowId xmlns:a16="http://schemas.microsoft.com/office/drawing/2014/main" val="1943208502"/>
                  </a:ext>
                </a:extLst>
              </a:tr>
            </a:tbl>
          </a:graphicData>
        </a:graphic>
      </p:graphicFrame>
    </p:spTree>
    <p:extLst>
      <p:ext uri="{BB962C8B-B14F-4D97-AF65-F5344CB8AC3E}">
        <p14:creationId xmlns:p14="http://schemas.microsoft.com/office/powerpoint/2010/main" val="2841113835"/>
      </p:ext>
    </p:extLst>
  </p:cSld>
  <p:clrMapOvr>
    <a:masterClrMapping/>
  </p:clrMapOvr>
  <p:transition spd="med">
    <p:pull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a:t>
            </a:r>
            <a:r>
              <a:rPr lang="en-US" b="1"/>
              <a:t>. Generic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Dictionary</a:t>
            </a:r>
          </a:p>
        </p:txBody>
      </p:sp>
      <p:pic>
        <p:nvPicPr>
          <p:cNvPr id="6" name="Picture 5">
            <a:extLst>
              <a:ext uri="{FF2B5EF4-FFF2-40B4-BE49-F238E27FC236}">
                <a16:creationId xmlns:a16="http://schemas.microsoft.com/office/drawing/2014/main" id="{FBA81FE8-3BD4-49D7-95C9-A5A984FAEEE7}"/>
              </a:ext>
            </a:extLst>
          </p:cNvPr>
          <p:cNvPicPr>
            <a:picLocks noChangeAspect="1"/>
          </p:cNvPicPr>
          <p:nvPr/>
        </p:nvPicPr>
        <p:blipFill>
          <a:blip r:embed="rId2"/>
          <a:stretch>
            <a:fillRect/>
          </a:stretch>
        </p:blipFill>
        <p:spPr>
          <a:xfrm>
            <a:off x="3878776" y="2076169"/>
            <a:ext cx="4434448" cy="4181653"/>
          </a:xfrm>
          <a:prstGeom prst="rect">
            <a:avLst/>
          </a:prstGeom>
        </p:spPr>
      </p:pic>
    </p:spTree>
    <p:extLst>
      <p:ext uri="{BB962C8B-B14F-4D97-AF65-F5344CB8AC3E}">
        <p14:creationId xmlns:p14="http://schemas.microsoft.com/office/powerpoint/2010/main" val="1271657866"/>
      </p:ext>
    </p:extLst>
  </p:cSld>
  <p:clrMapOvr>
    <a:masterClrMapping/>
  </p:clrMapOvr>
  <p:transition spd="med">
    <p:pull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Collections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Trong lập trình có nhiều loại Collection khác nhau giúp giải quyết các vấn đề khác nhau.</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kiểu Collection thông dụng bao gồm:</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ArrayList: Một danh sách động lưu trữ các đối tượng</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SortedList: Một bảng băm của các cặp key-value</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HashTable: Một danh sách được sắp xếp của các cặp key-value, trong đó key được sắp xếp theo thứ tự tang dần.</a:t>
            </a:r>
          </a:p>
        </p:txBody>
      </p:sp>
    </p:spTree>
    <p:extLst>
      <p:ext uri="{BB962C8B-B14F-4D97-AF65-F5344CB8AC3E}">
        <p14:creationId xmlns:p14="http://schemas.microsoft.com/office/powerpoint/2010/main" val="1543588461"/>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ArrayList là gì?</a:t>
            </a:r>
            <a:endParaRPr lang="en-US" sz="240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lớp thuộc Collection dung để lưu trữ một mảng, truy xuất các phần thử qua index. Giống như mảng như tiện lợi hơn mảng do có hỗ trợ các phương thức them, xóa, sửa phần tử, … và thay đổi kích thước mảng.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sử dụng </a:t>
            </a:r>
            <a:r>
              <a:rPr lang="en-US" sz="2400" b="1">
                <a:solidFill>
                  <a:srgbClr val="333399"/>
                </a:solidFill>
                <a:latin typeface="Arial" panose="020B0604020202020204" pitchFamily="34" charset="0"/>
                <a:cs typeface="Arial" panose="020B0604020202020204" pitchFamily="34" charset="0"/>
              </a:rPr>
              <a:t>ArrayList</a:t>
            </a:r>
            <a:r>
              <a:rPr lang="en-US" sz="2400">
                <a:solidFill>
                  <a:srgbClr val="333399"/>
                </a:solidFill>
                <a:latin typeface="Arial" panose="020B0604020202020204" pitchFamily="34" charset="0"/>
                <a:cs typeface="Arial" panose="020B0604020202020204" pitchFamily="34" charset="0"/>
              </a:rPr>
              <a:t> trong C#, ta cần phải thêm thư viện </a:t>
            </a:r>
            <a:r>
              <a:rPr lang="en-US" sz="2400" b="1">
                <a:solidFill>
                  <a:srgbClr val="333399"/>
                </a:solidFill>
                <a:latin typeface="Arial" panose="020B0604020202020204" pitchFamily="34" charset="0"/>
                <a:cs typeface="Arial" panose="020B0604020202020204" pitchFamily="34" charset="0"/>
              </a:rPr>
              <a:t> System.Collections</a:t>
            </a:r>
            <a:r>
              <a:rPr lang="en-US" sz="2400">
                <a:solidFill>
                  <a:srgbClr val="333399"/>
                </a:solidFill>
                <a:latin typeface="Arial" panose="020B0604020202020204" pitchFamily="34" charset="0"/>
                <a:cs typeface="Arial" panose="020B0604020202020204" pitchFamily="34" charset="0"/>
              </a:rPr>
              <a:t> và từ khóa </a:t>
            </a:r>
            <a:r>
              <a:rPr lang="en-US" sz="2400" b="1">
                <a:solidFill>
                  <a:srgbClr val="333399"/>
                </a:solidFill>
                <a:latin typeface="Arial" panose="020B0604020202020204" pitchFamily="34" charset="0"/>
                <a:cs typeface="Arial" panose="020B0604020202020204" pitchFamily="34" charset="0"/>
              </a:rPr>
              <a:t>ArrayList</a:t>
            </a:r>
          </a:p>
        </p:txBody>
      </p:sp>
    </p:spTree>
    <p:extLst>
      <p:ext uri="{BB962C8B-B14F-4D97-AF65-F5344CB8AC3E}">
        <p14:creationId xmlns:p14="http://schemas.microsoft.com/office/powerpoint/2010/main" val="2449616305"/>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 ArrayList</a:t>
            </a:r>
          </a:p>
          <a:p>
            <a:pPr lvl="1" algn="ctr">
              <a:lnSpc>
                <a:spcPct val="150000"/>
              </a:lnSpc>
            </a:pPr>
            <a:r>
              <a:rPr lang="en-US" sz="2400">
                <a:solidFill>
                  <a:srgbClr val="333399"/>
                </a:solidFill>
                <a:latin typeface="Arial" panose="020B0604020202020204" pitchFamily="34" charset="0"/>
                <a:cs typeface="Arial" panose="020B0604020202020204" pitchFamily="34" charset="0"/>
              </a:rPr>
              <a:t>ArrayList &lt;tên danh sách&gt; = </a:t>
            </a:r>
            <a:r>
              <a:rPr lang="en-US" sz="2400" b="1">
                <a:solidFill>
                  <a:srgbClr val="333399"/>
                </a:solidFill>
                <a:latin typeface="Arial" panose="020B0604020202020204" pitchFamily="34" charset="0"/>
                <a:cs typeface="Arial" panose="020B0604020202020204" pitchFamily="34" charset="0"/>
              </a:rPr>
              <a:t>new</a:t>
            </a:r>
            <a:r>
              <a:rPr lang="en-US" sz="2400">
                <a:solidFill>
                  <a:srgbClr val="333399"/>
                </a:solidFill>
                <a:latin typeface="Arial" panose="020B0604020202020204" pitchFamily="34" charset="0"/>
                <a:cs typeface="Arial" panose="020B0604020202020204" pitchFamily="34" charset="0"/>
              </a:rPr>
              <a:t> ArrayList();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số thao tác với ArrayList:</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Thêm:</a:t>
            </a:r>
            <a:r>
              <a:rPr lang="en-US" sz="2400">
                <a:solidFill>
                  <a:srgbClr val="333399"/>
                </a:solidFill>
                <a:latin typeface="Arial" panose="020B0604020202020204" pitchFamily="34" charset="0"/>
                <a:cs typeface="Arial" panose="020B0604020202020204" pitchFamily="34" charset="0"/>
              </a:rPr>
              <a:t> Add, AddRange, Insert, InsertRange</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Xóa:</a:t>
            </a:r>
            <a:r>
              <a:rPr lang="en-US" sz="2400">
                <a:solidFill>
                  <a:srgbClr val="333399"/>
                </a:solidFill>
                <a:latin typeface="Arial" panose="020B0604020202020204" pitchFamily="34" charset="0"/>
                <a:cs typeface="Arial" panose="020B0604020202020204" pitchFamily="34" charset="0"/>
              </a:rPr>
              <a:t> Remove, RemoveAt, RemoveRange, Clear</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Sắp xếp:</a:t>
            </a:r>
            <a:r>
              <a:rPr lang="en-US" sz="2400">
                <a:solidFill>
                  <a:srgbClr val="333399"/>
                </a:solidFill>
                <a:latin typeface="Arial" panose="020B0604020202020204" pitchFamily="34" charset="0"/>
                <a:cs typeface="Arial" panose="020B0604020202020204" pitchFamily="34" charset="0"/>
              </a:rPr>
              <a:t> Sort, Reverse</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So sánh, tìm kiếm:</a:t>
            </a:r>
            <a:r>
              <a:rPr lang="en-US" sz="2400">
                <a:solidFill>
                  <a:srgbClr val="333399"/>
                </a:solidFill>
                <a:latin typeface="Arial" panose="020B0604020202020204" pitchFamily="34" charset="0"/>
                <a:cs typeface="Arial" panose="020B0604020202020204" pitchFamily="34" charset="0"/>
              </a:rPr>
              <a:t> Contains, IndexOf, LastIndexOf, …</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Truy cập phần thử thông qua chỉ mục (index)</a:t>
            </a:r>
          </a:p>
        </p:txBody>
      </p:sp>
    </p:spTree>
    <p:extLst>
      <p:ext uri="{BB962C8B-B14F-4D97-AF65-F5344CB8AC3E}">
        <p14:creationId xmlns:p14="http://schemas.microsoft.com/office/powerpoint/2010/main" val="163918036"/>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ArrayList</a:t>
            </a:r>
          </a:p>
        </p:txBody>
      </p:sp>
      <p:pic>
        <p:nvPicPr>
          <p:cNvPr id="7" name="Picture 6">
            <a:extLst>
              <a:ext uri="{FF2B5EF4-FFF2-40B4-BE49-F238E27FC236}">
                <a16:creationId xmlns:a16="http://schemas.microsoft.com/office/drawing/2014/main" id="{82D1AD7D-4A9B-46C2-9D77-C7B9DCAEA38D}"/>
              </a:ext>
            </a:extLst>
          </p:cNvPr>
          <p:cNvPicPr>
            <a:picLocks noChangeAspect="1"/>
          </p:cNvPicPr>
          <p:nvPr/>
        </p:nvPicPr>
        <p:blipFill>
          <a:blip r:embed="rId2"/>
          <a:stretch>
            <a:fillRect/>
          </a:stretch>
        </p:blipFill>
        <p:spPr>
          <a:xfrm>
            <a:off x="2492230" y="2415709"/>
            <a:ext cx="3795432" cy="3269559"/>
          </a:xfrm>
          <a:prstGeom prst="rect">
            <a:avLst/>
          </a:prstGeom>
        </p:spPr>
      </p:pic>
      <p:pic>
        <p:nvPicPr>
          <p:cNvPr id="9" name="Picture 8">
            <a:extLst>
              <a:ext uri="{FF2B5EF4-FFF2-40B4-BE49-F238E27FC236}">
                <a16:creationId xmlns:a16="http://schemas.microsoft.com/office/drawing/2014/main" id="{CCC4E98C-2903-41EF-8205-EA60EC4BF813}"/>
              </a:ext>
            </a:extLst>
          </p:cNvPr>
          <p:cNvPicPr>
            <a:picLocks noChangeAspect="1"/>
          </p:cNvPicPr>
          <p:nvPr/>
        </p:nvPicPr>
        <p:blipFill>
          <a:blip r:embed="rId3"/>
          <a:stretch>
            <a:fillRect/>
          </a:stretch>
        </p:blipFill>
        <p:spPr>
          <a:xfrm>
            <a:off x="7135624" y="3276322"/>
            <a:ext cx="2905125" cy="1238250"/>
          </a:xfrm>
          <a:prstGeom prst="rect">
            <a:avLst/>
          </a:prstGeom>
        </p:spPr>
      </p:pic>
    </p:spTree>
    <p:extLst>
      <p:ext uri="{BB962C8B-B14F-4D97-AF65-F5344CB8AC3E}">
        <p14:creationId xmlns:p14="http://schemas.microsoft.com/office/powerpoint/2010/main" val="3532677314"/>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ArrayList</a:t>
            </a:r>
          </a:p>
        </p:txBody>
      </p:sp>
      <p:pic>
        <p:nvPicPr>
          <p:cNvPr id="5" name="Picture 4">
            <a:extLst>
              <a:ext uri="{FF2B5EF4-FFF2-40B4-BE49-F238E27FC236}">
                <a16:creationId xmlns:a16="http://schemas.microsoft.com/office/drawing/2014/main" id="{67608679-3998-4C90-AA75-806ED0E73FE3}"/>
              </a:ext>
            </a:extLst>
          </p:cNvPr>
          <p:cNvPicPr>
            <a:picLocks noChangeAspect="1"/>
          </p:cNvPicPr>
          <p:nvPr/>
        </p:nvPicPr>
        <p:blipFill>
          <a:blip r:embed="rId2"/>
          <a:stretch>
            <a:fillRect/>
          </a:stretch>
        </p:blipFill>
        <p:spPr>
          <a:xfrm>
            <a:off x="1511672" y="2415709"/>
            <a:ext cx="4828615" cy="3311935"/>
          </a:xfrm>
          <a:prstGeom prst="rect">
            <a:avLst/>
          </a:prstGeom>
        </p:spPr>
      </p:pic>
      <p:pic>
        <p:nvPicPr>
          <p:cNvPr id="8" name="Picture 7">
            <a:extLst>
              <a:ext uri="{FF2B5EF4-FFF2-40B4-BE49-F238E27FC236}">
                <a16:creationId xmlns:a16="http://schemas.microsoft.com/office/drawing/2014/main" id="{A5A33D63-FC91-4F09-A2B7-C4D1BF8458AF}"/>
              </a:ext>
            </a:extLst>
          </p:cNvPr>
          <p:cNvPicPr>
            <a:picLocks noChangeAspect="1"/>
          </p:cNvPicPr>
          <p:nvPr/>
        </p:nvPicPr>
        <p:blipFill>
          <a:blip r:embed="rId3"/>
          <a:stretch>
            <a:fillRect/>
          </a:stretch>
        </p:blipFill>
        <p:spPr>
          <a:xfrm>
            <a:off x="7224993" y="3025588"/>
            <a:ext cx="3067050" cy="1828800"/>
          </a:xfrm>
          <a:prstGeom prst="rect">
            <a:avLst/>
          </a:prstGeom>
        </p:spPr>
      </p:pic>
    </p:spTree>
    <p:extLst>
      <p:ext uri="{BB962C8B-B14F-4D97-AF65-F5344CB8AC3E}">
        <p14:creationId xmlns:p14="http://schemas.microsoft.com/office/powerpoint/2010/main" val="2144571533"/>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Collections</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ArrayList</a:t>
            </a:r>
          </a:p>
        </p:txBody>
      </p:sp>
      <p:pic>
        <p:nvPicPr>
          <p:cNvPr id="6" name="Picture 5">
            <a:extLst>
              <a:ext uri="{FF2B5EF4-FFF2-40B4-BE49-F238E27FC236}">
                <a16:creationId xmlns:a16="http://schemas.microsoft.com/office/drawing/2014/main" id="{1F010188-7E9B-4746-B207-8D1D1C04810F}"/>
              </a:ext>
            </a:extLst>
          </p:cNvPr>
          <p:cNvPicPr>
            <a:picLocks noChangeAspect="1"/>
          </p:cNvPicPr>
          <p:nvPr/>
        </p:nvPicPr>
        <p:blipFill>
          <a:blip r:embed="rId2"/>
          <a:stretch>
            <a:fillRect/>
          </a:stretch>
        </p:blipFill>
        <p:spPr>
          <a:xfrm>
            <a:off x="2339310" y="2052917"/>
            <a:ext cx="3836758" cy="4145650"/>
          </a:xfrm>
          <a:prstGeom prst="rect">
            <a:avLst/>
          </a:prstGeom>
        </p:spPr>
      </p:pic>
      <p:pic>
        <p:nvPicPr>
          <p:cNvPr id="9" name="Picture 8">
            <a:extLst>
              <a:ext uri="{FF2B5EF4-FFF2-40B4-BE49-F238E27FC236}">
                <a16:creationId xmlns:a16="http://schemas.microsoft.com/office/drawing/2014/main" id="{C2589FD0-7493-40A9-B742-DB46CF2A9195}"/>
              </a:ext>
            </a:extLst>
          </p:cNvPr>
          <p:cNvPicPr>
            <a:picLocks noChangeAspect="1"/>
          </p:cNvPicPr>
          <p:nvPr/>
        </p:nvPicPr>
        <p:blipFill>
          <a:blip r:embed="rId3"/>
          <a:stretch>
            <a:fillRect/>
          </a:stretch>
        </p:blipFill>
        <p:spPr>
          <a:xfrm>
            <a:off x="6785640" y="2359364"/>
            <a:ext cx="3067050" cy="3238500"/>
          </a:xfrm>
          <a:prstGeom prst="rect">
            <a:avLst/>
          </a:prstGeom>
        </p:spPr>
      </p:pic>
    </p:spTree>
    <p:extLst>
      <p:ext uri="{BB962C8B-B14F-4D97-AF65-F5344CB8AC3E}">
        <p14:creationId xmlns:p14="http://schemas.microsoft.com/office/powerpoint/2010/main" val="2076322430"/>
      </p:ext>
    </p:extLst>
  </p:cSld>
  <p:clrMapOvr>
    <a:masterClrMapping/>
  </p:clrMapOvr>
  <p:transition spd="med">
    <p:pull dir="u"/>
  </p:transition>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1105</Words>
  <Application>Microsoft Office PowerPoint</Application>
  <PresentationFormat>Widescreen</PresentationFormat>
  <Paragraphs>142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PowerPoint Presentation</vt:lpstr>
      <vt:lpstr>Nội dung</vt:lpstr>
      <vt:lpstr>1. Collections</vt:lpstr>
      <vt:lpstr>1. Collections</vt:lpstr>
      <vt:lpstr>1. Collections</vt:lpstr>
      <vt:lpstr>1. Collections</vt:lpstr>
      <vt:lpstr>1. Collections</vt:lpstr>
      <vt:lpstr>1. Collections</vt:lpstr>
      <vt:lpstr>1. Collections</vt:lpstr>
      <vt:lpstr>1. Collections</vt:lpstr>
      <vt:lpstr>Nội dung</vt:lpstr>
      <vt:lpstr>2. Generic</vt:lpstr>
      <vt:lpstr>2. Generic</vt:lpstr>
      <vt:lpstr>2. Generic</vt:lpstr>
      <vt:lpstr>2. Generic</vt:lpstr>
      <vt:lpstr>2. Generic</vt:lpstr>
      <vt:lpstr>2. Generic</vt:lpstr>
      <vt:lpstr>2. Generic</vt:lpstr>
      <vt:lpstr>2. Generic</vt:lpstr>
      <vt:lpstr>2. Generic</vt:lpstr>
      <vt:lpstr>2. Generic</vt:lpstr>
      <vt:lpstr>2. Generic</vt:lpstr>
      <vt:lpstr>Nội dung</vt:lpstr>
      <vt:lpstr>3. Generic Collections</vt:lpstr>
      <vt:lpstr>3. Generic Collections</vt:lpstr>
      <vt:lpstr>3. Generic Collections</vt:lpstr>
      <vt:lpstr>3. Generic Collections</vt:lpstr>
      <vt:lpstr>3. Generic Collections</vt:lpstr>
      <vt:lpstr>3. Generic Collections</vt:lpstr>
      <vt:lpstr>3. Generic Collections</vt:lpstr>
      <vt:lpstr>3. Generic Collections</vt:lpstr>
      <vt:lpstr>3. Generic Collections</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Huynh</cp:lastModifiedBy>
  <cp:revision>107</cp:revision>
  <dcterms:created xsi:type="dcterms:W3CDTF">2023-02-24T06:20:16Z</dcterms:created>
  <dcterms:modified xsi:type="dcterms:W3CDTF">2023-04-14T08:42:48Z</dcterms:modified>
</cp:coreProperties>
</file>