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1.svg" ContentType="image/svg+xml"/>
  <Override PartName="/ppt/media/image13.svg" ContentType="image/svg+xml"/>
  <Override PartName="/ppt/media/image15.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9" r:id="rId3"/>
    <p:sldId id="260" r:id="rId4"/>
    <p:sldId id="257" r:id="rId5"/>
    <p:sldId id="258" r:id="rId6"/>
    <p:sldId id="261" r:id="rId7"/>
    <p:sldId id="262" r:id="rId8"/>
  </p:sldIdLst>
  <p:sldSz cx="18288000" cy="10287000"/>
  <p:notesSz cx="6858000" cy="9144000"/>
  <p:embeddedFontLst>
    <p:embeddedFont>
      <p:font typeface="Aptos ExtraBold" panose="020B0004020202020204" pitchFamily="34" charset="0"/>
      <p:bold r:id="rId12"/>
    </p:embeddedFont>
    <p:embeddedFont>
      <p:font typeface="Calibri" panose="020F050202020403020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48" d="100"/>
          <a:sy n="48" d="100"/>
        </p:scale>
        <p:origin x="828"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font" Target="fonts/font5.fntdata"/><Relationship Id="rId15" Type="http://schemas.openxmlformats.org/officeDocument/2006/relationships/font" Target="fonts/font4.fntdata"/><Relationship Id="rId14" Type="http://schemas.openxmlformats.org/officeDocument/2006/relationships/font" Target="fonts/font3.fntdata"/><Relationship Id="rId13" Type="http://schemas.openxmlformats.org/officeDocument/2006/relationships/font" Target="fonts/font2.fntdata"/><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sv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2" Type="http://schemas.openxmlformats.org/officeDocument/2006/relationships/slideLayout" Target="../slideLayouts/slideLayout7.xml"/><Relationship Id="rId11" Type="http://schemas.openxmlformats.org/officeDocument/2006/relationships/image" Target="../media/image1.jpeg"/><Relationship Id="rId10" Type="http://schemas.openxmlformats.org/officeDocument/2006/relationships/image" Target="../media/image11.sv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image" Target="../media/image1.jpeg"/><Relationship Id="rId8" Type="http://schemas.openxmlformats.org/officeDocument/2006/relationships/image" Target="../media/image4.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15.svg"/><Relationship Id="rId3" Type="http://schemas.openxmlformats.org/officeDocument/2006/relationships/image" Target="../media/image14.png"/><Relationship Id="rId2" Type="http://schemas.openxmlformats.org/officeDocument/2006/relationships/image" Target="../media/image13.svg"/><Relationship Id="rId10" Type="http://schemas.openxmlformats.org/officeDocument/2006/relationships/slideLayout" Target="../slideLayouts/slideLayout7.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extBox 8"/>
          <p:cNvSpPr txBox="1"/>
          <p:nvPr/>
        </p:nvSpPr>
        <p:spPr>
          <a:xfrm>
            <a:off x="2514600" y="4000500"/>
            <a:ext cx="13258800" cy="1569660"/>
          </a:xfrm>
          <a:prstGeom prst="rect">
            <a:avLst/>
          </a:prstGeom>
          <a:noFill/>
        </p:spPr>
        <p:txBody>
          <a:bodyPr wrap="square" rtlCol="0">
            <a:spAutoFit/>
          </a:bodyPr>
          <a:lstStyle/>
          <a:p>
            <a:r>
              <a:rPr lang="en-US" sz="9600" dirty="0">
                <a:latin typeface="Aptos ExtraBold" panose="020B0004020202020204" pitchFamily="34" charset="0"/>
                <a:ea typeface="ADLaM Display" panose="020F0502020204030204" pitchFamily="2" charset="0"/>
                <a:cs typeface="ADLaM Display" panose="020F0502020204030204" pitchFamily="2" charset="0"/>
              </a:rPr>
              <a:t>GIAO THỨC KERBEROS</a:t>
            </a:r>
            <a:endParaRPr lang="en-US" sz="9600" dirty="0">
              <a:latin typeface="Aptos ExtraBold" panose="020B0004020202020204" pitchFamily="34" charset="0"/>
              <a:ea typeface="ADLaM Display" panose="020F0502020204030204" pitchFamily="2" charset="0"/>
              <a:cs typeface="ADLaM Display" panose="020F0502020204030204" pitchFamily="2" charset="0"/>
            </a:endParaRPr>
          </a:p>
        </p:txBody>
      </p:sp>
      <p:sp>
        <p:nvSpPr>
          <p:cNvPr id="10" name="TextBox 9"/>
          <p:cNvSpPr txBox="1"/>
          <p:nvPr/>
        </p:nvSpPr>
        <p:spPr>
          <a:xfrm>
            <a:off x="152400" y="9029700"/>
            <a:ext cx="5029200" cy="1077218"/>
          </a:xfrm>
          <a:prstGeom prst="rect">
            <a:avLst/>
          </a:prstGeom>
          <a:noFill/>
        </p:spPr>
        <p:txBody>
          <a:bodyPr wrap="square" rtlCol="0">
            <a:spAutoFit/>
          </a:bodyPr>
          <a:lstStyle/>
          <a:p>
            <a:r>
              <a:rPr lang="en-US" sz="3200" dirty="0"/>
              <a:t>Lê Ngọc Kiều Anh</a:t>
            </a:r>
            <a:endParaRPr lang="en-US" sz="3200" dirty="0"/>
          </a:p>
          <a:p>
            <a:r>
              <a:rPr lang="en-US" sz="3200" dirty="0"/>
              <a:t>MSSV: 22520047</a:t>
            </a:r>
            <a:endParaRPr lang="en-US" sz="3200" dirty="0"/>
          </a:p>
        </p:txBody>
      </p:sp>
      <p:pic>
        <p:nvPicPr>
          <p:cNvPr id="1028" name="Picture 4" descr="Kerberos 驗證"/>
          <p:cNvPicPr>
            <a:picLocks noChangeAspect="1" noChangeArrowheads="1"/>
          </p:cNvPicPr>
          <p:nvPr/>
        </p:nvPicPr>
        <p:blipFill>
          <a:blip r:embed="rId1">
            <a:alphaModFix amt="5000"/>
            <a:extLst>
              <a:ext uri="{28A0092B-C50C-407E-A947-70E740481C1C}">
                <a14:useLocalDpi xmlns:a14="http://schemas.microsoft.com/office/drawing/2010/main" val="0"/>
              </a:ext>
            </a:extLst>
          </a:blip>
          <a:srcRect/>
          <a:stretch>
            <a:fillRect/>
          </a:stretch>
        </p:blipFill>
        <p:spPr bwMode="auto">
          <a:xfrm>
            <a:off x="3429000" y="1257300"/>
            <a:ext cx="11249558" cy="7582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8" name="Picture 4" descr="Kerberos 驗證"/>
          <p:cNvPicPr>
            <a:picLocks noChangeAspect="1" noChangeArrowheads="1"/>
          </p:cNvPicPr>
          <p:nvPr/>
        </p:nvPicPr>
        <p:blipFill>
          <a:blip r:embed="rId1">
            <a:alphaModFix amt="5000"/>
            <a:extLst>
              <a:ext uri="{28A0092B-C50C-407E-A947-70E740481C1C}">
                <a14:useLocalDpi xmlns:a14="http://schemas.microsoft.com/office/drawing/2010/main" val="0"/>
              </a:ext>
            </a:extLst>
          </a:blip>
          <a:srcRect/>
          <a:stretch>
            <a:fillRect/>
          </a:stretch>
        </p:blipFill>
        <p:spPr bwMode="auto">
          <a:xfrm>
            <a:off x="4267200" y="1866900"/>
            <a:ext cx="9101138" cy="6134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150269" y="2019300"/>
            <a:ext cx="13987462" cy="7086600"/>
          </a:xfrm>
          <a:prstGeom prst="rect">
            <a:avLst/>
          </a:prstGeom>
          <a:noFill/>
        </p:spPr>
        <p:txBody>
          <a:bodyPr wrap="square">
            <a:spAutoFit/>
          </a:bodyPr>
          <a:lstStyle/>
          <a:p>
            <a:pPr marL="571500" indent="-571500" algn="just">
              <a:buFontTx/>
              <a:buChar char="-"/>
            </a:pPr>
            <a:r>
              <a:rPr lang="vi-VN" sz="4000" b="1" i="0" dirty="0">
                <a:solidFill>
                  <a:srgbClr val="333333"/>
                </a:solidFill>
                <a:effectLst/>
              </a:rPr>
              <a:t>Kerberos</a:t>
            </a:r>
            <a:r>
              <a:rPr lang="vi-VN" sz="4000" b="0" i="0" dirty="0">
                <a:solidFill>
                  <a:srgbClr val="333333"/>
                </a:solidFill>
                <a:effectLst/>
              </a:rPr>
              <a:t> là giao thức xác thực đăng nhập được sử dụng để xác thực người dùng trên một mạng máy tính. </a:t>
            </a:r>
            <a:endParaRPr lang="en-US" sz="4000" b="0" i="0" dirty="0">
              <a:solidFill>
                <a:srgbClr val="333333"/>
              </a:solidFill>
              <a:effectLst/>
            </a:endParaRPr>
          </a:p>
          <a:p>
            <a:pPr marL="571500" indent="-571500" algn="just">
              <a:buFontTx/>
              <a:buChar char="-"/>
            </a:pPr>
            <a:r>
              <a:rPr lang="vi-VN" sz="4000" b="0" i="0" dirty="0">
                <a:solidFill>
                  <a:srgbClr val="333333"/>
                </a:solidFill>
                <a:effectLst/>
              </a:rPr>
              <a:t>Giao thức Kerberos cung cấp tính năng xác thực bằng cách sử dụng mã hóa để bảo vệ thông tin đăng nhập của người dùng, đồng thời cung cấp các giải pháp bảo mật khác như sự toàn vẹn dữ liệu, bảo mật phiên làm việc và xác thực máy chủ.</a:t>
            </a:r>
            <a:endParaRPr lang="en-US" sz="4000" dirty="0">
              <a:solidFill>
                <a:srgbClr val="333333"/>
              </a:solidFill>
            </a:endParaRPr>
          </a:p>
          <a:p>
            <a:pPr marL="571500" indent="-571500" algn="just">
              <a:buFontTx/>
              <a:buChar char="-"/>
            </a:pPr>
            <a:r>
              <a:rPr lang="vi-VN" sz="4000" b="0" i="0" dirty="0">
                <a:solidFill>
                  <a:srgbClr val="333333"/>
                </a:solidFill>
                <a:effectLst/>
              </a:rPr>
              <a:t>Kerberos sử dụng trong nhiều hệ thống xác thực đăng nhập, bao gồm các hệ thống quản lý tài nguyên, hệ thống điều khiển truy cập và các ứng dụng web.</a:t>
            </a:r>
            <a:endParaRPr lang="vi-VN" sz="4000" b="0" i="0" dirty="0">
              <a:solidFill>
                <a:srgbClr val="333333"/>
              </a:solidFill>
              <a:effectLst/>
            </a:endParaRPr>
          </a:p>
          <a:p>
            <a:pPr marL="571500" indent="-571500" algn="just">
              <a:buFontTx/>
              <a:buChar char="-"/>
            </a:pPr>
            <a:endParaRPr lang="en-US" sz="4000" dirty="0"/>
          </a:p>
        </p:txBody>
      </p:sp>
      <p:sp>
        <p:nvSpPr>
          <p:cNvPr id="4" name="TextBox 3"/>
          <p:cNvSpPr txBox="1"/>
          <p:nvPr/>
        </p:nvSpPr>
        <p:spPr>
          <a:xfrm>
            <a:off x="5875734" y="952500"/>
            <a:ext cx="6536532" cy="769441"/>
          </a:xfrm>
          <a:prstGeom prst="rect">
            <a:avLst/>
          </a:prstGeom>
          <a:noFill/>
        </p:spPr>
        <p:txBody>
          <a:bodyPr wrap="square">
            <a:spAutoFit/>
          </a:bodyPr>
          <a:lstStyle/>
          <a:p>
            <a:r>
              <a:rPr lang="vi-VN" sz="4400" dirty="0">
                <a:solidFill>
                  <a:schemeClr val="tx1">
                    <a:lumMod val="95000"/>
                    <a:lumOff val="5000"/>
                  </a:schemeClr>
                </a:solidFill>
                <a:latin typeface="Aptos ExtraBold" panose="020B0004020202020204" pitchFamily="34" charset="0"/>
              </a:rPr>
              <a:t> </a:t>
            </a:r>
            <a:r>
              <a:rPr lang="en-US" sz="4400" dirty="0" err="1">
                <a:solidFill>
                  <a:schemeClr val="tx1">
                    <a:lumMod val="95000"/>
                    <a:lumOff val="5000"/>
                  </a:schemeClr>
                </a:solidFill>
                <a:latin typeface="Aptos ExtraBold" panose="020B0004020202020204" pitchFamily="34" charset="0"/>
              </a:rPr>
              <a:t>Tổng</a:t>
            </a:r>
            <a:r>
              <a:rPr lang="en-US" sz="4400" dirty="0">
                <a:solidFill>
                  <a:schemeClr val="tx1">
                    <a:lumMod val="95000"/>
                    <a:lumOff val="5000"/>
                  </a:schemeClr>
                </a:solidFill>
                <a:latin typeface="Aptos ExtraBold" panose="020B0004020202020204" pitchFamily="34" charset="0"/>
              </a:rPr>
              <a:t> </a:t>
            </a:r>
            <a:r>
              <a:rPr lang="en-US" sz="4400" dirty="0" err="1">
                <a:solidFill>
                  <a:schemeClr val="tx1">
                    <a:lumMod val="95000"/>
                    <a:lumOff val="5000"/>
                  </a:schemeClr>
                </a:solidFill>
                <a:latin typeface="Aptos ExtraBold" panose="020B0004020202020204" pitchFamily="34" charset="0"/>
              </a:rPr>
              <a:t>quan</a:t>
            </a:r>
            <a:r>
              <a:rPr lang="en-US" sz="4400" dirty="0">
                <a:solidFill>
                  <a:schemeClr val="tx1">
                    <a:lumMod val="95000"/>
                    <a:lumOff val="5000"/>
                  </a:schemeClr>
                </a:solidFill>
                <a:latin typeface="Aptos ExtraBold" panose="020B0004020202020204" pitchFamily="34" charset="0"/>
              </a:rPr>
              <a:t> </a:t>
            </a:r>
            <a:r>
              <a:rPr lang="en-US" sz="4400" dirty="0" err="1">
                <a:solidFill>
                  <a:schemeClr val="tx1">
                    <a:lumMod val="95000"/>
                    <a:lumOff val="5000"/>
                  </a:schemeClr>
                </a:solidFill>
                <a:latin typeface="Aptos ExtraBold" panose="020B0004020202020204" pitchFamily="34" charset="0"/>
              </a:rPr>
              <a:t>về</a:t>
            </a:r>
            <a:r>
              <a:rPr lang="en-US" sz="4400" dirty="0">
                <a:solidFill>
                  <a:schemeClr val="tx1">
                    <a:lumMod val="95000"/>
                    <a:lumOff val="5000"/>
                  </a:schemeClr>
                </a:solidFill>
                <a:latin typeface="Aptos ExtraBold" panose="020B0004020202020204" pitchFamily="34" charset="0"/>
              </a:rPr>
              <a:t> Kerberos</a:t>
            </a:r>
            <a:endParaRPr lang="en-US" sz="4400" dirty="0">
              <a:solidFill>
                <a:schemeClr val="tx1">
                  <a:lumMod val="95000"/>
                  <a:lumOff val="5000"/>
                </a:schemeClr>
              </a:solidFill>
              <a:latin typeface="Aptos ExtraBold" panose="020B00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A key and ticket with a yellow key&#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33434" y="3629279"/>
            <a:ext cx="1109086" cy="807246"/>
          </a:xfrm>
          <a:prstGeom prst="rect">
            <a:avLst/>
          </a:prstGeom>
        </p:spPr>
      </p:pic>
      <p:pic>
        <p:nvPicPr>
          <p:cNvPr id="38" name="Picture 37" descr="A green key and red and black sig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2520" y="3502865"/>
            <a:ext cx="1284150" cy="914610"/>
          </a:xfrm>
          <a:prstGeom prst="rect">
            <a:avLst/>
          </a:prstGeom>
        </p:spPr>
      </p:pic>
      <p:pic>
        <p:nvPicPr>
          <p:cNvPr id="40" name="Picture 39" descr="A circular logo with a black and blue object&#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6317" y="2463603"/>
            <a:ext cx="2863847" cy="2527497"/>
          </a:xfrm>
          <a:prstGeom prst="rect">
            <a:avLst/>
          </a:prstGeom>
        </p:spPr>
      </p:pic>
      <p:pic>
        <p:nvPicPr>
          <p:cNvPr id="13" name="Picture 12" descr="A yellow rectangular sign with black text&#10;&#10;Description automatically generate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2393" y="6821371"/>
            <a:ext cx="1319047" cy="457200"/>
          </a:xfrm>
          <a:prstGeom prst="rect">
            <a:avLst/>
          </a:prstGeom>
        </p:spPr>
      </p:pic>
      <p:sp>
        <p:nvSpPr>
          <p:cNvPr id="15" name="Rectangle 14"/>
          <p:cNvSpPr/>
          <p:nvPr/>
        </p:nvSpPr>
        <p:spPr>
          <a:xfrm>
            <a:off x="6477000" y="3695700"/>
            <a:ext cx="2438400" cy="457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Authentication server</a:t>
            </a:r>
            <a:endParaRPr lang="en-US" dirty="0"/>
          </a:p>
        </p:txBody>
      </p:sp>
      <p:pic>
        <p:nvPicPr>
          <p:cNvPr id="41" name="Picture 40" descr="A blue and white logo&#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06400" y="5539095"/>
            <a:ext cx="3309944" cy="3290124"/>
          </a:xfrm>
          <a:prstGeom prst="rect">
            <a:avLst/>
          </a:prstGeom>
        </p:spPr>
      </p:pic>
      <p:sp>
        <p:nvSpPr>
          <p:cNvPr id="49" name="TextBox 48"/>
          <p:cNvSpPr txBox="1"/>
          <p:nvPr/>
        </p:nvSpPr>
        <p:spPr>
          <a:xfrm>
            <a:off x="457201" y="743156"/>
            <a:ext cx="6705599" cy="1200329"/>
          </a:xfrm>
          <a:prstGeom prst="rect">
            <a:avLst/>
          </a:prstGeom>
          <a:noFill/>
        </p:spPr>
        <p:txBody>
          <a:bodyPr wrap="square">
            <a:spAutoFit/>
          </a:bodyPr>
          <a:lstStyle/>
          <a:p>
            <a:pPr algn="just"/>
            <a:r>
              <a:rPr lang="vi-VN" dirty="0"/>
              <a:t>1</a:t>
            </a:r>
            <a:r>
              <a:rPr lang="vi-VN" b="1" dirty="0">
                <a:latin typeface="+mj-lt"/>
              </a:rPr>
              <a:t>. Yêu cầu xác thực từ Client:</a:t>
            </a:r>
            <a:endParaRPr lang="vi-VN" b="1" dirty="0">
              <a:latin typeface="+mj-lt"/>
            </a:endParaRPr>
          </a:p>
          <a:p>
            <a:pPr algn="just"/>
            <a:r>
              <a:rPr lang="en-US" dirty="0">
                <a:latin typeface="+mj-lt"/>
              </a:rPr>
              <a:t>Client </a:t>
            </a:r>
            <a:r>
              <a:rPr lang="en-US" dirty="0" err="1">
                <a:latin typeface="+mj-lt"/>
              </a:rPr>
              <a:t>đăng</a:t>
            </a:r>
            <a:r>
              <a:rPr lang="en-US" dirty="0">
                <a:latin typeface="+mj-lt"/>
              </a:rPr>
              <a:t> </a:t>
            </a:r>
            <a:r>
              <a:rPr lang="en-US" dirty="0" err="1">
                <a:latin typeface="+mj-lt"/>
              </a:rPr>
              <a:t>nhập</a:t>
            </a:r>
            <a:r>
              <a:rPr lang="en-US" dirty="0">
                <a:latin typeface="+mj-lt"/>
              </a:rPr>
              <a:t> </a:t>
            </a:r>
            <a:r>
              <a:rPr lang="en-US" dirty="0" err="1">
                <a:latin typeface="+mj-lt"/>
              </a:rPr>
              <a:t>bằng</a:t>
            </a:r>
            <a:r>
              <a:rPr lang="en-US" dirty="0">
                <a:latin typeface="+mj-lt"/>
              </a:rPr>
              <a:t> </a:t>
            </a:r>
            <a:r>
              <a:rPr lang="en-US" dirty="0" err="1">
                <a:latin typeface="+mj-lt"/>
              </a:rPr>
              <a:t>tên</a:t>
            </a:r>
            <a:r>
              <a:rPr lang="en-US" dirty="0">
                <a:latin typeface="+mj-lt"/>
              </a:rPr>
              <a:t> </a:t>
            </a:r>
            <a:r>
              <a:rPr lang="en-US" dirty="0" err="1">
                <a:latin typeface="+mj-lt"/>
              </a:rPr>
              <a:t>tài</a:t>
            </a:r>
            <a:r>
              <a:rPr lang="en-US" dirty="0">
                <a:latin typeface="+mj-lt"/>
              </a:rPr>
              <a:t> </a:t>
            </a:r>
            <a:r>
              <a:rPr lang="en-US" dirty="0" err="1">
                <a:latin typeface="+mj-lt"/>
              </a:rPr>
              <a:t>khoản</a:t>
            </a:r>
            <a:r>
              <a:rPr lang="en-US" dirty="0">
                <a:latin typeface="+mj-lt"/>
              </a:rPr>
              <a:t> </a:t>
            </a:r>
            <a:r>
              <a:rPr lang="en-US" dirty="0" err="1">
                <a:latin typeface="+mj-lt"/>
              </a:rPr>
              <a:t>và</a:t>
            </a:r>
            <a:r>
              <a:rPr lang="en-US" dirty="0">
                <a:latin typeface="+mj-lt"/>
              </a:rPr>
              <a:t> </a:t>
            </a:r>
            <a:r>
              <a:rPr lang="en-US" dirty="0" err="1">
                <a:latin typeface="+mj-lt"/>
              </a:rPr>
              <a:t>mật</a:t>
            </a:r>
            <a:r>
              <a:rPr lang="en-US" dirty="0">
                <a:latin typeface="+mj-lt"/>
              </a:rPr>
              <a:t> </a:t>
            </a:r>
            <a:r>
              <a:rPr lang="en-US" dirty="0" err="1">
                <a:latin typeface="+mj-lt"/>
              </a:rPr>
              <a:t>khẩu</a:t>
            </a:r>
            <a:r>
              <a:rPr lang="en-US" dirty="0">
                <a:latin typeface="+mj-lt"/>
              </a:rPr>
              <a:t>. </a:t>
            </a:r>
            <a:endParaRPr lang="vi-VN" dirty="0">
              <a:latin typeface="+mj-lt"/>
            </a:endParaRPr>
          </a:p>
          <a:p>
            <a:pPr algn="just"/>
            <a:r>
              <a:rPr lang="en-US" dirty="0">
                <a:latin typeface="+mj-lt"/>
              </a:rPr>
              <a:t>Sau </a:t>
            </a:r>
            <a:r>
              <a:rPr lang="en-US" dirty="0" err="1">
                <a:latin typeface="+mj-lt"/>
              </a:rPr>
              <a:t>đó</a:t>
            </a:r>
            <a:r>
              <a:rPr lang="en-US" dirty="0">
                <a:latin typeface="+mj-lt"/>
              </a:rPr>
              <a:t>, </a:t>
            </a:r>
            <a:r>
              <a:rPr lang="en-US" dirty="0" err="1">
                <a:latin typeface="+mj-lt"/>
              </a:rPr>
              <a:t>gửi</a:t>
            </a:r>
            <a:r>
              <a:rPr lang="en-US" dirty="0">
                <a:latin typeface="+mj-lt"/>
              </a:rPr>
              <a:t> </a:t>
            </a:r>
            <a:r>
              <a:rPr lang="en-US" dirty="0" err="1">
                <a:latin typeface="+mj-lt"/>
              </a:rPr>
              <a:t>yêu</a:t>
            </a:r>
            <a:r>
              <a:rPr lang="en-US" dirty="0">
                <a:latin typeface="+mj-lt"/>
              </a:rPr>
              <a:t> </a:t>
            </a:r>
            <a:r>
              <a:rPr lang="en-US" dirty="0" err="1">
                <a:latin typeface="+mj-lt"/>
              </a:rPr>
              <a:t>cầu</a:t>
            </a:r>
            <a:r>
              <a:rPr lang="en-US" dirty="0">
                <a:latin typeface="+mj-lt"/>
              </a:rPr>
              <a:t> </a:t>
            </a:r>
            <a:r>
              <a:rPr lang="en-US" dirty="0" err="1">
                <a:latin typeface="+mj-lt"/>
              </a:rPr>
              <a:t>xác</a:t>
            </a:r>
            <a:r>
              <a:rPr lang="en-US" dirty="0">
                <a:latin typeface="+mj-lt"/>
              </a:rPr>
              <a:t> </a:t>
            </a:r>
            <a:r>
              <a:rPr lang="en-US" dirty="0" err="1">
                <a:latin typeface="+mj-lt"/>
              </a:rPr>
              <a:t>thực</a:t>
            </a:r>
            <a:r>
              <a:rPr lang="en-US" dirty="0">
                <a:latin typeface="+mj-lt"/>
              </a:rPr>
              <a:t> </a:t>
            </a:r>
            <a:r>
              <a:rPr lang="en-US" dirty="0" err="1">
                <a:latin typeface="+mj-lt"/>
              </a:rPr>
              <a:t>đến</a:t>
            </a:r>
            <a:r>
              <a:rPr lang="en-US" dirty="0">
                <a:latin typeface="+mj-lt"/>
              </a:rPr>
              <a:t> </a:t>
            </a:r>
            <a:r>
              <a:rPr lang="en-US" dirty="0" err="1">
                <a:latin typeface="+mj-lt"/>
              </a:rPr>
              <a:t>máy</a:t>
            </a:r>
            <a:r>
              <a:rPr lang="en-US" dirty="0">
                <a:latin typeface="+mj-lt"/>
              </a:rPr>
              <a:t> </a:t>
            </a:r>
            <a:r>
              <a:rPr lang="en-US" dirty="0" err="1">
                <a:latin typeface="+mj-lt"/>
              </a:rPr>
              <a:t>chủ</a:t>
            </a:r>
            <a:r>
              <a:rPr lang="en-US" dirty="0">
                <a:latin typeface="+mj-lt"/>
              </a:rPr>
              <a:t> AS (Authentication Server) </a:t>
            </a:r>
            <a:r>
              <a:rPr lang="en-US" dirty="0" err="1">
                <a:latin typeface="+mj-lt"/>
              </a:rPr>
              <a:t>với</a:t>
            </a:r>
            <a:r>
              <a:rPr lang="en-US" dirty="0">
                <a:latin typeface="+mj-lt"/>
              </a:rPr>
              <a:t> </a:t>
            </a:r>
            <a:r>
              <a:rPr lang="en-US" dirty="0" err="1">
                <a:latin typeface="+mj-lt"/>
              </a:rPr>
              <a:t>thông</a:t>
            </a:r>
            <a:r>
              <a:rPr lang="en-US" dirty="0">
                <a:latin typeface="+mj-lt"/>
              </a:rPr>
              <a:t> tin </a:t>
            </a:r>
            <a:r>
              <a:rPr lang="en-US" dirty="0" err="1">
                <a:latin typeface="+mj-lt"/>
              </a:rPr>
              <a:t>đăng</a:t>
            </a:r>
            <a:r>
              <a:rPr lang="en-US" dirty="0">
                <a:latin typeface="+mj-lt"/>
              </a:rPr>
              <a:t> </a:t>
            </a:r>
            <a:r>
              <a:rPr lang="en-US" dirty="0" err="1">
                <a:latin typeface="+mj-lt"/>
              </a:rPr>
              <a:t>nhập</a:t>
            </a:r>
            <a:r>
              <a:rPr lang="en-US" dirty="0">
                <a:latin typeface="+mj-lt"/>
              </a:rPr>
              <a:t> </a:t>
            </a:r>
            <a:r>
              <a:rPr lang="en-US" dirty="0" err="1">
                <a:latin typeface="+mj-lt"/>
              </a:rPr>
              <a:t>đã</a:t>
            </a:r>
            <a:r>
              <a:rPr lang="en-US" dirty="0">
                <a:latin typeface="+mj-lt"/>
              </a:rPr>
              <a:t> </a:t>
            </a:r>
            <a:r>
              <a:rPr lang="en-US" dirty="0" err="1">
                <a:latin typeface="+mj-lt"/>
              </a:rPr>
              <a:t>được</a:t>
            </a:r>
            <a:r>
              <a:rPr lang="en-US" dirty="0">
                <a:latin typeface="+mj-lt"/>
              </a:rPr>
              <a:t> </a:t>
            </a:r>
            <a:r>
              <a:rPr lang="en-US" dirty="0" err="1">
                <a:latin typeface="+mj-lt"/>
              </a:rPr>
              <a:t>mã</a:t>
            </a:r>
            <a:r>
              <a:rPr lang="en-US" dirty="0">
                <a:latin typeface="+mj-lt"/>
              </a:rPr>
              <a:t> </a:t>
            </a:r>
            <a:r>
              <a:rPr lang="en-US" dirty="0" err="1">
                <a:latin typeface="+mj-lt"/>
              </a:rPr>
              <a:t>hóa</a:t>
            </a:r>
            <a:r>
              <a:rPr lang="en-US" dirty="0">
                <a:latin typeface="+mj-lt"/>
              </a:rPr>
              <a:t> </a:t>
            </a:r>
            <a:r>
              <a:rPr lang="en-US" dirty="0" err="1">
                <a:latin typeface="+mj-lt"/>
              </a:rPr>
              <a:t>bằng</a:t>
            </a:r>
            <a:r>
              <a:rPr lang="en-US" dirty="0">
                <a:latin typeface="+mj-lt"/>
              </a:rPr>
              <a:t> </a:t>
            </a:r>
            <a:r>
              <a:rPr lang="en-US" dirty="0" err="1">
                <a:latin typeface="+mj-lt"/>
              </a:rPr>
              <a:t>khóa</a:t>
            </a:r>
            <a:r>
              <a:rPr lang="en-US" dirty="0">
                <a:latin typeface="+mj-lt"/>
              </a:rPr>
              <a:t> </a:t>
            </a:r>
            <a:r>
              <a:rPr lang="en-US" dirty="0" err="1">
                <a:latin typeface="+mj-lt"/>
              </a:rPr>
              <a:t>bí</a:t>
            </a:r>
            <a:r>
              <a:rPr lang="en-US" dirty="0">
                <a:latin typeface="+mj-lt"/>
              </a:rPr>
              <a:t> </a:t>
            </a:r>
            <a:r>
              <a:rPr lang="en-US" dirty="0" err="1">
                <a:latin typeface="+mj-lt"/>
              </a:rPr>
              <a:t>mật</a:t>
            </a:r>
            <a:r>
              <a:rPr lang="en-US" dirty="0">
                <a:latin typeface="+mj-lt"/>
              </a:rPr>
              <a:t> </a:t>
            </a:r>
            <a:r>
              <a:rPr lang="en-US" dirty="0" err="1">
                <a:latin typeface="+mj-lt"/>
              </a:rPr>
              <a:t>của</a:t>
            </a:r>
            <a:r>
              <a:rPr lang="en-US" dirty="0">
                <a:latin typeface="+mj-lt"/>
              </a:rPr>
              <a:t> client.</a:t>
            </a:r>
            <a:endParaRPr lang="en-US" dirty="0">
              <a:latin typeface="+mj-lt"/>
            </a:endParaRPr>
          </a:p>
        </p:txBody>
      </p:sp>
      <p:sp>
        <p:nvSpPr>
          <p:cNvPr id="51" name="TextBox 50"/>
          <p:cNvSpPr txBox="1"/>
          <p:nvPr/>
        </p:nvSpPr>
        <p:spPr>
          <a:xfrm>
            <a:off x="476250" y="2019300"/>
            <a:ext cx="6620383" cy="646331"/>
          </a:xfrm>
          <a:prstGeom prst="rect">
            <a:avLst/>
          </a:prstGeom>
          <a:noFill/>
        </p:spPr>
        <p:txBody>
          <a:bodyPr wrap="square">
            <a:spAutoFit/>
          </a:bodyPr>
          <a:lstStyle/>
          <a:p>
            <a:r>
              <a:rPr lang="en-US" dirty="0"/>
              <a:t>AS </a:t>
            </a:r>
            <a:r>
              <a:rPr lang="en-US" dirty="0" err="1"/>
              <a:t>kiểm</a:t>
            </a:r>
            <a:r>
              <a:rPr lang="en-US" dirty="0"/>
              <a:t> </a:t>
            </a:r>
            <a:r>
              <a:rPr lang="en-US" dirty="0" err="1"/>
              <a:t>tra</a:t>
            </a:r>
            <a:r>
              <a:rPr lang="en-US" dirty="0"/>
              <a:t> </a:t>
            </a:r>
            <a:r>
              <a:rPr lang="en-US" dirty="0" err="1"/>
              <a:t>thông</a:t>
            </a:r>
            <a:r>
              <a:rPr lang="en-US" dirty="0"/>
              <a:t> tin username </a:t>
            </a:r>
            <a:r>
              <a:rPr lang="en-US" dirty="0" err="1"/>
              <a:t>và</a:t>
            </a:r>
            <a:r>
              <a:rPr lang="en-US" dirty="0"/>
              <a:t> </a:t>
            </a:r>
            <a:r>
              <a:rPr lang="en-US" dirty="0" err="1"/>
              <a:t>mật</a:t>
            </a:r>
            <a:r>
              <a:rPr lang="en-US" dirty="0"/>
              <a:t> </a:t>
            </a:r>
            <a:r>
              <a:rPr lang="en-US" dirty="0" err="1"/>
              <a:t>khẩu</a:t>
            </a:r>
            <a:r>
              <a:rPr lang="en-US" dirty="0"/>
              <a:t> (</a:t>
            </a:r>
            <a:r>
              <a:rPr lang="en-US" dirty="0" err="1"/>
              <a:t>đã</a:t>
            </a:r>
            <a:r>
              <a:rPr lang="en-US" dirty="0"/>
              <a:t> </a:t>
            </a:r>
            <a:r>
              <a:rPr lang="en-US" dirty="0" err="1"/>
              <a:t>được</a:t>
            </a:r>
            <a:r>
              <a:rPr lang="en-US" dirty="0"/>
              <a:t> </a:t>
            </a:r>
            <a:r>
              <a:rPr lang="en-US" dirty="0" err="1"/>
              <a:t>băm</a:t>
            </a:r>
            <a:r>
              <a:rPr lang="en-US" dirty="0"/>
              <a:t>) </a:t>
            </a:r>
            <a:r>
              <a:rPr lang="en-US" dirty="0" err="1"/>
              <a:t>từ</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a:t>
            </a:r>
            <a:endParaRPr lang="en-US" dirty="0"/>
          </a:p>
        </p:txBody>
      </p:sp>
      <p:sp>
        <p:nvSpPr>
          <p:cNvPr id="53" name="TextBox 52"/>
          <p:cNvSpPr txBox="1"/>
          <p:nvPr/>
        </p:nvSpPr>
        <p:spPr>
          <a:xfrm>
            <a:off x="451960" y="2781300"/>
            <a:ext cx="6580698" cy="1200329"/>
          </a:xfrm>
          <a:prstGeom prst="rect">
            <a:avLst/>
          </a:prstGeom>
          <a:noFill/>
        </p:spPr>
        <p:txBody>
          <a:bodyPr wrap="square">
            <a:spAutoFit/>
          </a:bodyPr>
          <a:lstStyle/>
          <a:p>
            <a:pPr algn="just"/>
            <a:r>
              <a:rPr lang="vi-VN" b="1" dirty="0"/>
              <a:t>2. </a:t>
            </a:r>
            <a:r>
              <a:rPr lang="en-US" b="1" dirty="0" err="1"/>
              <a:t>Phản</a:t>
            </a:r>
            <a:r>
              <a:rPr lang="en-US" b="1" dirty="0"/>
              <a:t> </a:t>
            </a:r>
            <a:r>
              <a:rPr lang="en-US" b="1" dirty="0" err="1"/>
              <a:t>hồi</a:t>
            </a:r>
            <a:r>
              <a:rPr lang="en-US" b="1" dirty="0"/>
              <a:t> </a:t>
            </a:r>
            <a:r>
              <a:rPr lang="en-US" b="1" dirty="0" err="1"/>
              <a:t>từ</a:t>
            </a:r>
            <a:r>
              <a:rPr lang="en-US" b="1" dirty="0"/>
              <a:t> </a:t>
            </a:r>
            <a:r>
              <a:rPr lang="en-US" b="1" dirty="0" err="1"/>
              <a:t>máy</a:t>
            </a:r>
            <a:r>
              <a:rPr lang="en-US" b="1" dirty="0"/>
              <a:t> </a:t>
            </a:r>
            <a:r>
              <a:rPr lang="en-US" b="1" dirty="0" err="1"/>
              <a:t>chủ</a:t>
            </a:r>
            <a:r>
              <a:rPr lang="en-US" b="1" dirty="0"/>
              <a:t> AS:</a:t>
            </a:r>
            <a:endParaRPr lang="vi-VN" dirty="0"/>
          </a:p>
          <a:p>
            <a:pPr algn="just"/>
            <a:r>
              <a:rPr lang="en-US" dirty="0" err="1"/>
              <a:t>Nếu</a:t>
            </a:r>
            <a:r>
              <a:rPr lang="en-US" dirty="0"/>
              <a:t> </a:t>
            </a:r>
            <a:r>
              <a:rPr lang="en-US" dirty="0" err="1"/>
              <a:t>xác</a:t>
            </a:r>
            <a:r>
              <a:rPr lang="en-US" dirty="0"/>
              <a:t> </a:t>
            </a:r>
            <a:r>
              <a:rPr lang="en-US" dirty="0" err="1"/>
              <a:t>minh</a:t>
            </a:r>
            <a:r>
              <a:rPr lang="en-US" dirty="0"/>
              <a:t> </a:t>
            </a:r>
            <a:r>
              <a:rPr lang="en-US" dirty="0" err="1"/>
              <a:t>thành</a:t>
            </a:r>
            <a:r>
              <a:rPr lang="en-US" dirty="0"/>
              <a:t> </a:t>
            </a:r>
            <a:r>
              <a:rPr lang="en-US" dirty="0" err="1"/>
              <a:t>công</a:t>
            </a:r>
            <a:r>
              <a:rPr lang="en-US" dirty="0"/>
              <a:t>, AS </a:t>
            </a:r>
            <a:r>
              <a:rPr lang="en-US" dirty="0" err="1"/>
              <a:t>sẽ</a:t>
            </a:r>
            <a:r>
              <a:rPr lang="en-US" dirty="0"/>
              <a:t> </a:t>
            </a:r>
            <a:r>
              <a:rPr lang="en-US" dirty="0" err="1"/>
              <a:t>dùng</a:t>
            </a:r>
            <a:r>
              <a:rPr lang="en-US" dirty="0"/>
              <a:t> </a:t>
            </a:r>
            <a:r>
              <a:rPr lang="en-US" dirty="0" err="1"/>
              <a:t>hàm</a:t>
            </a:r>
            <a:r>
              <a:rPr lang="en-US" dirty="0"/>
              <a:t> </a:t>
            </a:r>
            <a:r>
              <a:rPr lang="en-US" dirty="0" err="1"/>
              <a:t>băm</a:t>
            </a:r>
            <a:r>
              <a:rPr lang="en-US" dirty="0"/>
              <a:t> </a:t>
            </a:r>
            <a:r>
              <a:rPr lang="en-US" dirty="0" err="1"/>
              <a:t>mật</a:t>
            </a:r>
            <a:r>
              <a:rPr lang="en-US" dirty="0"/>
              <a:t> </a:t>
            </a:r>
            <a:r>
              <a:rPr lang="en-US" dirty="0" err="1"/>
              <a:t>khẩu</a:t>
            </a:r>
            <a:r>
              <a:rPr lang="en-US" dirty="0"/>
              <a:t> </a:t>
            </a:r>
            <a:r>
              <a:rPr lang="en-US" dirty="0" err="1"/>
              <a:t>để</a:t>
            </a:r>
            <a:r>
              <a:rPr lang="en-US" dirty="0"/>
              <a:t> </a:t>
            </a:r>
            <a:r>
              <a:rPr lang="en-US" dirty="0" err="1"/>
              <a:t>giải</a:t>
            </a:r>
            <a:r>
              <a:rPr lang="en-US" dirty="0"/>
              <a:t> </a:t>
            </a:r>
            <a:r>
              <a:rPr lang="en-US" dirty="0" err="1"/>
              <a:t>mã</a:t>
            </a:r>
            <a:r>
              <a:rPr lang="en-US" dirty="0"/>
              <a:t> </a:t>
            </a:r>
            <a:r>
              <a:rPr lang="en-US" dirty="0" err="1"/>
              <a:t>yêu</a:t>
            </a:r>
            <a:r>
              <a:rPr lang="en-US" dirty="0"/>
              <a:t> </a:t>
            </a:r>
            <a:r>
              <a:rPr lang="en-US" dirty="0" err="1"/>
              <a:t>cầu</a:t>
            </a:r>
            <a:r>
              <a:rPr lang="en-US" dirty="0"/>
              <a:t>, </a:t>
            </a:r>
            <a:r>
              <a:rPr lang="en-US" dirty="0" err="1"/>
              <a:t>rồi</a:t>
            </a:r>
            <a:r>
              <a:rPr lang="en-US" dirty="0"/>
              <a:t> </a:t>
            </a:r>
            <a:r>
              <a:rPr lang="en-US" dirty="0" err="1"/>
              <a:t>gửi</a:t>
            </a:r>
            <a:r>
              <a:rPr lang="en-US" dirty="0"/>
              <a:t> </a:t>
            </a:r>
            <a:r>
              <a:rPr lang="en-US" dirty="0" err="1"/>
              <a:t>lại</a:t>
            </a:r>
            <a:r>
              <a:rPr lang="en-US" dirty="0"/>
              <a:t> </a:t>
            </a:r>
            <a:r>
              <a:rPr lang="en-US" dirty="0" err="1"/>
              <a:t>cho</a:t>
            </a:r>
            <a:r>
              <a:rPr lang="en-US" dirty="0"/>
              <a:t> client </a:t>
            </a:r>
            <a:r>
              <a:rPr lang="en-US" dirty="0" err="1"/>
              <a:t>một</a:t>
            </a:r>
            <a:r>
              <a:rPr lang="en-US" dirty="0"/>
              <a:t> TGT (Ticket-Granting Ticket) </a:t>
            </a:r>
            <a:r>
              <a:rPr lang="en-US" dirty="0" err="1"/>
              <a:t>và</a:t>
            </a:r>
            <a:r>
              <a:rPr lang="en-US" dirty="0"/>
              <a:t> </a:t>
            </a:r>
            <a:r>
              <a:rPr lang="en-US" dirty="0" err="1"/>
              <a:t>một</a:t>
            </a:r>
            <a:r>
              <a:rPr lang="en-US" dirty="0"/>
              <a:t> </a:t>
            </a:r>
            <a:r>
              <a:rPr lang="en-US" dirty="0" err="1"/>
              <a:t>khóa</a:t>
            </a:r>
            <a:r>
              <a:rPr lang="en-US" dirty="0"/>
              <a:t> </a:t>
            </a:r>
            <a:r>
              <a:rPr lang="en-US" dirty="0" err="1"/>
              <a:t>phiên</a:t>
            </a:r>
            <a:r>
              <a:rPr lang="en-US" dirty="0"/>
              <a:t>.</a:t>
            </a:r>
            <a:endParaRPr lang="en-US" dirty="0"/>
          </a:p>
        </p:txBody>
      </p:sp>
      <p:sp>
        <p:nvSpPr>
          <p:cNvPr id="55" name="TextBox 54"/>
          <p:cNvSpPr txBox="1"/>
          <p:nvPr/>
        </p:nvSpPr>
        <p:spPr>
          <a:xfrm>
            <a:off x="11907695" y="921309"/>
            <a:ext cx="5589730" cy="1200329"/>
          </a:xfrm>
          <a:prstGeom prst="rect">
            <a:avLst/>
          </a:prstGeom>
          <a:noFill/>
        </p:spPr>
        <p:txBody>
          <a:bodyPr wrap="square">
            <a:spAutoFit/>
          </a:bodyPr>
          <a:lstStyle/>
          <a:p>
            <a:pPr algn="just"/>
            <a:r>
              <a:rPr lang="vi-VN" b="1" dirty="0"/>
              <a:t>3. </a:t>
            </a:r>
            <a:r>
              <a:rPr lang="en-US" b="1" dirty="0" err="1"/>
              <a:t>Yêu</a:t>
            </a:r>
            <a:r>
              <a:rPr lang="en-US" b="1" dirty="0"/>
              <a:t> </a:t>
            </a:r>
            <a:r>
              <a:rPr lang="en-US" b="1" dirty="0" err="1"/>
              <a:t>cầu</a:t>
            </a:r>
            <a:r>
              <a:rPr lang="en-US" b="1" dirty="0"/>
              <a:t> Ticket </a:t>
            </a:r>
            <a:r>
              <a:rPr lang="en-US" b="1" dirty="0" err="1"/>
              <a:t>dịch</a:t>
            </a:r>
            <a:r>
              <a:rPr lang="en-US" b="1" dirty="0"/>
              <a:t> </a:t>
            </a:r>
            <a:r>
              <a:rPr lang="en-US" b="1" dirty="0" err="1"/>
              <a:t>vụ</a:t>
            </a:r>
            <a:r>
              <a:rPr lang="en-US" b="1" dirty="0"/>
              <a:t>:</a:t>
            </a:r>
            <a:endParaRPr lang="en-US" b="1" dirty="0"/>
          </a:p>
          <a:p>
            <a:pPr algn="just"/>
            <a:r>
              <a:rPr lang="en-US" dirty="0"/>
              <a:t>Client </a:t>
            </a:r>
            <a:r>
              <a:rPr lang="en-US" dirty="0" err="1"/>
              <a:t>dùng</a:t>
            </a:r>
            <a:r>
              <a:rPr lang="en-US" dirty="0"/>
              <a:t> TGT </a:t>
            </a:r>
            <a:r>
              <a:rPr lang="en-US" dirty="0" err="1"/>
              <a:t>nhận</a:t>
            </a:r>
            <a:r>
              <a:rPr lang="en-US" dirty="0"/>
              <a:t> </a:t>
            </a:r>
            <a:r>
              <a:rPr lang="en-US" dirty="0" err="1"/>
              <a:t>được</a:t>
            </a:r>
            <a:r>
              <a:rPr lang="en-US" dirty="0"/>
              <a:t> </a:t>
            </a:r>
            <a:r>
              <a:rPr lang="en-US" dirty="0" err="1"/>
              <a:t>để</a:t>
            </a:r>
            <a:r>
              <a:rPr lang="en-US" dirty="0"/>
              <a:t> </a:t>
            </a:r>
            <a:r>
              <a:rPr lang="en-US" dirty="0" err="1"/>
              <a:t>yêu</a:t>
            </a:r>
            <a:r>
              <a:rPr lang="en-US" dirty="0"/>
              <a:t> </a:t>
            </a:r>
            <a:r>
              <a:rPr lang="en-US" dirty="0" err="1"/>
              <a:t>cầu</a:t>
            </a:r>
            <a:r>
              <a:rPr lang="en-US" dirty="0"/>
              <a:t> </a:t>
            </a:r>
            <a:r>
              <a:rPr lang="en-US" dirty="0" err="1"/>
              <a:t>cấp</a:t>
            </a:r>
            <a:r>
              <a:rPr lang="en-US" dirty="0"/>
              <a:t> Ticket </a:t>
            </a:r>
            <a:r>
              <a:rPr lang="en-US" dirty="0" err="1"/>
              <a:t>dịch</a:t>
            </a:r>
            <a:r>
              <a:rPr lang="en-US" dirty="0"/>
              <a:t> </a:t>
            </a:r>
            <a:r>
              <a:rPr lang="en-US" dirty="0" err="1"/>
              <a:t>vụ</a:t>
            </a:r>
            <a:r>
              <a:rPr lang="en-US" dirty="0"/>
              <a:t> </a:t>
            </a:r>
            <a:r>
              <a:rPr lang="en-US" dirty="0" err="1"/>
              <a:t>từ</a:t>
            </a:r>
            <a:r>
              <a:rPr lang="en-US" dirty="0"/>
              <a:t> </a:t>
            </a:r>
            <a:r>
              <a:rPr lang="en-US" dirty="0" err="1"/>
              <a:t>máy</a:t>
            </a:r>
            <a:r>
              <a:rPr lang="en-US" dirty="0"/>
              <a:t> </a:t>
            </a:r>
            <a:r>
              <a:rPr lang="en-US" dirty="0" err="1"/>
              <a:t>chủ</a:t>
            </a:r>
            <a:r>
              <a:rPr lang="en-US" dirty="0"/>
              <a:t> TGS (Ticket-Granting Server) </a:t>
            </a:r>
            <a:r>
              <a:rPr lang="en-US" dirty="0" err="1"/>
              <a:t>nhằm</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một</a:t>
            </a:r>
            <a:r>
              <a:rPr lang="en-US" dirty="0"/>
              <a:t> </a:t>
            </a:r>
            <a:r>
              <a:rPr lang="en-US" dirty="0" err="1"/>
              <a:t>dịch</a:t>
            </a:r>
            <a:r>
              <a:rPr lang="en-US" dirty="0"/>
              <a:t> </a:t>
            </a:r>
            <a:r>
              <a:rPr lang="en-US" dirty="0" err="1"/>
              <a:t>vụ</a:t>
            </a:r>
            <a:r>
              <a:rPr lang="en-US" dirty="0"/>
              <a:t> </a:t>
            </a:r>
            <a:r>
              <a:rPr lang="en-US" dirty="0" err="1"/>
              <a:t>cụ</a:t>
            </a:r>
            <a:r>
              <a:rPr lang="en-US" dirty="0"/>
              <a:t> </a:t>
            </a:r>
            <a:r>
              <a:rPr lang="en-US" dirty="0" err="1"/>
              <a:t>thể</a:t>
            </a:r>
            <a:r>
              <a:rPr lang="en-US" dirty="0"/>
              <a:t>.</a:t>
            </a:r>
            <a:endParaRPr lang="en-US" dirty="0"/>
          </a:p>
        </p:txBody>
      </p:sp>
      <p:pic>
        <p:nvPicPr>
          <p:cNvPr id="56" name="Picture 55" descr="A key and ticket with a yellow key&#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01137" y="6882326"/>
            <a:ext cx="1109086" cy="807246"/>
          </a:xfrm>
          <a:prstGeom prst="rect">
            <a:avLst/>
          </a:prstGeom>
        </p:spPr>
      </p:pic>
      <p:sp>
        <p:nvSpPr>
          <p:cNvPr id="58" name="TextBox 57"/>
          <p:cNvSpPr txBox="1"/>
          <p:nvPr/>
        </p:nvSpPr>
        <p:spPr>
          <a:xfrm>
            <a:off x="11907695" y="2167804"/>
            <a:ext cx="5885005" cy="1200329"/>
          </a:xfrm>
          <a:prstGeom prst="rect">
            <a:avLst/>
          </a:prstGeom>
          <a:noFill/>
        </p:spPr>
        <p:txBody>
          <a:bodyPr wrap="square">
            <a:spAutoFit/>
          </a:bodyPr>
          <a:lstStyle/>
          <a:p>
            <a:pPr algn="just"/>
            <a:r>
              <a:rPr lang="vi-VN" b="1" dirty="0"/>
              <a:t>4. </a:t>
            </a:r>
            <a:r>
              <a:rPr lang="en-US" b="1" dirty="0" err="1"/>
              <a:t>Phản</a:t>
            </a:r>
            <a:r>
              <a:rPr lang="en-US" b="1" dirty="0"/>
              <a:t> </a:t>
            </a:r>
            <a:r>
              <a:rPr lang="en-US" b="1" dirty="0" err="1"/>
              <a:t>hồi</a:t>
            </a:r>
            <a:r>
              <a:rPr lang="en-US" b="1" dirty="0"/>
              <a:t> </a:t>
            </a:r>
            <a:r>
              <a:rPr lang="en-US" b="1" dirty="0" err="1"/>
              <a:t>từ</a:t>
            </a:r>
            <a:r>
              <a:rPr lang="en-US" b="1" dirty="0"/>
              <a:t> TGS:</a:t>
            </a:r>
            <a:endParaRPr lang="en-US" b="1" dirty="0"/>
          </a:p>
          <a:p>
            <a:pPr algn="just"/>
            <a:r>
              <a:rPr lang="en-US" dirty="0" err="1"/>
              <a:t>Nếu</a:t>
            </a:r>
            <a:r>
              <a:rPr lang="en-US" dirty="0"/>
              <a:t> TGS </a:t>
            </a:r>
            <a:r>
              <a:rPr lang="en-US" dirty="0" err="1"/>
              <a:t>xác</a:t>
            </a:r>
            <a:r>
              <a:rPr lang="en-US" dirty="0"/>
              <a:t> </a:t>
            </a:r>
            <a:r>
              <a:rPr lang="en-US" dirty="0" err="1"/>
              <a:t>minh</a:t>
            </a:r>
            <a:r>
              <a:rPr lang="en-US" dirty="0"/>
              <a:t> </a:t>
            </a:r>
            <a:r>
              <a:rPr lang="en-US" dirty="0" err="1"/>
              <a:t>thành</a:t>
            </a:r>
            <a:r>
              <a:rPr lang="en-US" dirty="0"/>
              <a:t> </a:t>
            </a:r>
            <a:r>
              <a:rPr lang="en-US" dirty="0" err="1"/>
              <a:t>công</a:t>
            </a:r>
            <a:r>
              <a:rPr lang="en-US" dirty="0"/>
              <a:t> TGT, </a:t>
            </a:r>
            <a:r>
              <a:rPr lang="en-US" dirty="0" err="1"/>
              <a:t>nó</a:t>
            </a:r>
            <a:r>
              <a:rPr lang="en-US" dirty="0"/>
              <a:t> </a:t>
            </a:r>
            <a:r>
              <a:rPr lang="en-US" dirty="0" err="1"/>
              <a:t>sẽ</a:t>
            </a:r>
            <a:r>
              <a:rPr lang="en-US" dirty="0"/>
              <a:t> </a:t>
            </a:r>
            <a:r>
              <a:rPr lang="en-US" dirty="0" err="1"/>
              <a:t>gửi</a:t>
            </a:r>
            <a:r>
              <a:rPr lang="en-US" dirty="0"/>
              <a:t> </a:t>
            </a:r>
            <a:r>
              <a:rPr lang="en-US" dirty="0" err="1"/>
              <a:t>lại</a:t>
            </a:r>
            <a:r>
              <a:rPr lang="en-US" dirty="0"/>
              <a:t> </a:t>
            </a:r>
            <a:r>
              <a:rPr lang="en-US" dirty="0" err="1"/>
              <a:t>một</a:t>
            </a:r>
            <a:r>
              <a:rPr lang="en-US" dirty="0"/>
              <a:t> Ticket </a:t>
            </a:r>
            <a:r>
              <a:rPr lang="en-US" dirty="0" err="1"/>
              <a:t>dịch</a:t>
            </a:r>
            <a:r>
              <a:rPr lang="en-US" dirty="0"/>
              <a:t> </a:t>
            </a:r>
            <a:r>
              <a:rPr lang="en-US" dirty="0" err="1"/>
              <a:t>vụ</a:t>
            </a:r>
            <a:r>
              <a:rPr lang="en-US" dirty="0"/>
              <a:t> </a:t>
            </a:r>
            <a:r>
              <a:rPr lang="en-US" dirty="0" err="1"/>
              <a:t>và</a:t>
            </a:r>
            <a:r>
              <a:rPr lang="en-US" dirty="0"/>
              <a:t> </a:t>
            </a:r>
            <a:r>
              <a:rPr lang="en-US" dirty="0" err="1"/>
              <a:t>thông</a:t>
            </a:r>
            <a:r>
              <a:rPr lang="en-US" dirty="0"/>
              <a:t> tin </a:t>
            </a:r>
            <a:r>
              <a:rPr lang="en-US" dirty="0" err="1"/>
              <a:t>đăng</a:t>
            </a:r>
            <a:r>
              <a:rPr lang="en-US" dirty="0"/>
              <a:t> </a:t>
            </a:r>
            <a:r>
              <a:rPr lang="en-US" dirty="0" err="1"/>
              <a:t>nhập</a:t>
            </a:r>
            <a:r>
              <a:rPr lang="en-US" dirty="0"/>
              <a:t>, </a:t>
            </a:r>
            <a:r>
              <a:rPr lang="en-US" dirty="0" err="1"/>
              <a:t>mã</a:t>
            </a:r>
            <a:r>
              <a:rPr lang="en-US" dirty="0"/>
              <a:t> </a:t>
            </a:r>
            <a:r>
              <a:rPr lang="en-US" dirty="0" err="1"/>
              <a:t>hóa</a:t>
            </a:r>
            <a:r>
              <a:rPr lang="en-US" dirty="0"/>
              <a:t> </a:t>
            </a:r>
            <a:r>
              <a:rPr lang="en-US" dirty="0" err="1"/>
              <a:t>bằng</a:t>
            </a:r>
            <a:r>
              <a:rPr lang="en-US" dirty="0"/>
              <a:t> </a:t>
            </a:r>
            <a:r>
              <a:rPr lang="en-US" dirty="0" err="1"/>
              <a:t>khóa</a:t>
            </a:r>
            <a:r>
              <a:rPr lang="en-US" dirty="0"/>
              <a:t> </a:t>
            </a:r>
            <a:r>
              <a:rPr lang="en-US" dirty="0" err="1"/>
              <a:t>phiên</a:t>
            </a:r>
            <a:r>
              <a:rPr lang="en-US" dirty="0"/>
              <a:t>. Client </a:t>
            </a:r>
            <a:r>
              <a:rPr lang="en-US" dirty="0" err="1"/>
              <a:t>dùng</a:t>
            </a:r>
            <a:r>
              <a:rPr lang="en-US" dirty="0"/>
              <a:t> Ticket </a:t>
            </a:r>
            <a:r>
              <a:rPr lang="en-US" dirty="0" err="1"/>
              <a:t>này</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dịch</a:t>
            </a:r>
            <a:r>
              <a:rPr lang="en-US" dirty="0"/>
              <a:t> </a:t>
            </a:r>
            <a:r>
              <a:rPr lang="en-US" dirty="0" err="1"/>
              <a:t>vụ</a:t>
            </a:r>
            <a:r>
              <a:rPr lang="en-US" dirty="0"/>
              <a:t> </a:t>
            </a:r>
            <a:r>
              <a:rPr lang="en-US" dirty="0" err="1"/>
              <a:t>mong</a:t>
            </a:r>
            <a:r>
              <a:rPr lang="en-US" dirty="0"/>
              <a:t> </a:t>
            </a:r>
            <a:r>
              <a:rPr lang="en-US" dirty="0" err="1"/>
              <a:t>muốn</a:t>
            </a:r>
            <a:r>
              <a:rPr lang="en-US" dirty="0"/>
              <a:t>.</a:t>
            </a:r>
            <a:endParaRPr lang="en-US" dirty="0"/>
          </a:p>
        </p:txBody>
      </p:sp>
      <p:pic>
        <p:nvPicPr>
          <p:cNvPr id="39" name="Picture 38" descr="A pink computer screen with a blue circle&#10;&#10;Description automatically generate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52800" y="5963486"/>
            <a:ext cx="2701984" cy="2441342"/>
          </a:xfrm>
          <a:prstGeom prst="rect">
            <a:avLst/>
          </a:prstGeom>
        </p:spPr>
      </p:pic>
      <p:pic>
        <p:nvPicPr>
          <p:cNvPr id="19" name="Graphic 18" descr="Magnifying glass with solid fill"/>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48297" y="3903507"/>
            <a:ext cx="914400" cy="914400"/>
          </a:xfrm>
          <a:prstGeom prst="rect">
            <a:avLst/>
          </a:prstGeom>
        </p:spPr>
      </p:pic>
      <p:pic>
        <p:nvPicPr>
          <p:cNvPr id="22" name="Graphic 21" descr="Checkmark with solid fill"/>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86860" y="4696174"/>
            <a:ext cx="371126" cy="371126"/>
          </a:xfrm>
          <a:prstGeom prst="rect">
            <a:avLst/>
          </a:prstGeom>
        </p:spPr>
      </p:pic>
      <p:sp>
        <p:nvSpPr>
          <p:cNvPr id="62" name="TextBox 61"/>
          <p:cNvSpPr txBox="1"/>
          <p:nvPr/>
        </p:nvSpPr>
        <p:spPr>
          <a:xfrm>
            <a:off x="4572000" y="8853775"/>
            <a:ext cx="9144000" cy="769441"/>
          </a:xfrm>
          <a:prstGeom prst="rect">
            <a:avLst/>
          </a:prstGeom>
          <a:noFill/>
        </p:spPr>
        <p:txBody>
          <a:bodyPr wrap="square">
            <a:spAutoFit/>
          </a:bodyPr>
          <a:lstStyle/>
          <a:p>
            <a:r>
              <a:rPr lang="vi-VN" sz="4400" dirty="0">
                <a:solidFill>
                  <a:schemeClr val="tx1">
                    <a:lumMod val="95000"/>
                    <a:lumOff val="5000"/>
                  </a:schemeClr>
                </a:solidFill>
                <a:latin typeface="Aptos ExtraBold" panose="020B0004020202020204" pitchFamily="34" charset="0"/>
              </a:rPr>
              <a:t> Hoạt động của g</a:t>
            </a:r>
            <a:r>
              <a:rPr lang="en-US" sz="4400" dirty="0" err="1">
                <a:solidFill>
                  <a:schemeClr val="tx1">
                    <a:lumMod val="95000"/>
                    <a:lumOff val="5000"/>
                  </a:schemeClr>
                </a:solidFill>
                <a:latin typeface="Aptos ExtraBold" panose="020B0004020202020204" pitchFamily="34" charset="0"/>
              </a:rPr>
              <a:t>iao</a:t>
            </a:r>
            <a:r>
              <a:rPr lang="en-US" sz="4400" dirty="0">
                <a:solidFill>
                  <a:schemeClr val="tx1">
                    <a:lumMod val="95000"/>
                    <a:lumOff val="5000"/>
                  </a:schemeClr>
                </a:solidFill>
                <a:latin typeface="Aptos ExtraBold" panose="020B0004020202020204" pitchFamily="34" charset="0"/>
              </a:rPr>
              <a:t> </a:t>
            </a:r>
            <a:r>
              <a:rPr lang="en-US" sz="4400" dirty="0" err="1">
                <a:solidFill>
                  <a:schemeClr val="tx1">
                    <a:lumMod val="95000"/>
                    <a:lumOff val="5000"/>
                  </a:schemeClr>
                </a:solidFill>
                <a:latin typeface="Aptos ExtraBold" panose="020B0004020202020204" pitchFamily="34" charset="0"/>
              </a:rPr>
              <a:t>thức</a:t>
            </a:r>
            <a:r>
              <a:rPr lang="en-US" sz="4400" dirty="0">
                <a:solidFill>
                  <a:schemeClr val="tx1">
                    <a:lumMod val="95000"/>
                    <a:lumOff val="5000"/>
                  </a:schemeClr>
                </a:solidFill>
                <a:latin typeface="Aptos ExtraBold" panose="020B0004020202020204" pitchFamily="34" charset="0"/>
              </a:rPr>
              <a:t> Kerberos</a:t>
            </a:r>
            <a:endParaRPr lang="en-US" sz="4400" dirty="0">
              <a:solidFill>
                <a:schemeClr val="tx1">
                  <a:lumMod val="95000"/>
                  <a:lumOff val="5000"/>
                </a:schemeClr>
              </a:solidFill>
              <a:latin typeface="Aptos ExtraBold" panose="020B0004020202020204" pitchFamily="34" charset="0"/>
            </a:endParaRPr>
          </a:p>
        </p:txBody>
      </p:sp>
      <p:pic>
        <p:nvPicPr>
          <p:cNvPr id="63" name="Picture 4" descr="Kerberos 驗證"/>
          <p:cNvPicPr>
            <a:picLocks noChangeAspect="1" noChangeArrowheads="1"/>
          </p:cNvPicPr>
          <p:nvPr/>
        </p:nvPicPr>
        <p:blipFill>
          <a:blip r:embed="rId11">
            <a:alphaModFix amt="5000"/>
            <a:extLst>
              <a:ext uri="{28A0092B-C50C-407E-A947-70E740481C1C}">
                <a14:useLocalDpi xmlns:a14="http://schemas.microsoft.com/office/drawing/2010/main" val="0"/>
              </a:ext>
            </a:extLst>
          </a:blip>
          <a:srcRect/>
          <a:stretch>
            <a:fillRect/>
          </a:stretch>
        </p:blipFill>
        <p:spPr bwMode="auto">
          <a:xfrm>
            <a:off x="3429000" y="1257300"/>
            <a:ext cx="11249558" cy="7582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08333E-6 4.93827E-7 L 0.20287 -0.25941 " pathEditMode="relative" rAng="0" ptsTypes="AA">
                                      <p:cBhvr>
                                        <p:cTn id="10" dur="2000" fill="hold"/>
                                        <p:tgtEl>
                                          <p:spTgt spid="13"/>
                                        </p:tgtEl>
                                        <p:attrNameLst>
                                          <p:attrName>ppt_x</p:attrName>
                                          <p:attrName>ppt_y</p:attrName>
                                        </p:attrNameLst>
                                      </p:cBhvr>
                                      <p:rCtr x="10139" y="-12978"/>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1"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2000"/>
                                        <p:tgtEl>
                                          <p:spTgt spid="4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2000" fill="hold"/>
                                        <p:tgtEl>
                                          <p:spTgt spid="19"/>
                                        </p:tgtEl>
                                      </p:cBhvr>
                                      <p:by x="150000" y="150000"/>
                                    </p:animScale>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2000"/>
                                        <p:tgtEl>
                                          <p:spTgt spid="5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down)">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nodeType="clickEffect">
                                  <p:stCondLst>
                                    <p:cond delay="0"/>
                                  </p:stCondLst>
                                  <p:childTnLst>
                                    <p:animMotion origin="layout" path="M 0 4.69136E-6 L -0.26875 0.33194 " pathEditMode="relative" rAng="0" ptsTypes="AA">
                                      <p:cBhvr>
                                        <p:cTn id="53" dur="2000" fill="hold"/>
                                        <p:tgtEl>
                                          <p:spTgt spid="31"/>
                                        </p:tgtEl>
                                        <p:attrNameLst>
                                          <p:attrName>ppt_x</p:attrName>
                                          <p:attrName>ppt_y</p:attrName>
                                        </p:attrNameLst>
                                      </p:cBhvr>
                                      <p:rCtr x="-13438" y="16590"/>
                                    </p:animMotion>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2000"/>
                                        <p:tgtEl>
                                          <p:spTgt spid="5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50" presetClass="path" presetSubtype="0" accel="50000" decel="50000" fill="hold" nodeType="clickEffect">
                                  <p:stCondLst>
                                    <p:cond delay="0"/>
                                  </p:stCondLst>
                                  <p:childTnLst>
                                    <p:animMotion origin="layout" path="M -1.73472E-17 2.46914E-7 L 0.15625 2.46914E-7 C 0.22578 2.46914E-7 0.3125 -0.08611 0.3125 -0.1554 L 0.3125 -0.30895 " pathEditMode="relative" rAng="0" ptsTypes="AAAA">
                                      <p:cBhvr>
                                        <p:cTn id="66" dur="2000" fill="hold"/>
                                        <p:tgtEl>
                                          <p:spTgt spid="56"/>
                                        </p:tgtEl>
                                        <p:attrNameLst>
                                          <p:attrName>ppt_x</p:attrName>
                                          <p:attrName>ppt_y</p:attrName>
                                        </p:attrNameLst>
                                      </p:cBhvr>
                                      <p:rCtr x="15625" y="-15448"/>
                                    </p:animMotion>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fade">
                                      <p:cBhvr>
                                        <p:cTn id="71" dur="2000"/>
                                        <p:tgtEl>
                                          <p:spTgt spid="55"/>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50" presetClass="path" presetSubtype="0" accel="50000" decel="50000" fill="hold" nodeType="clickEffect">
                                  <p:stCondLst>
                                    <p:cond delay="0"/>
                                  </p:stCondLst>
                                  <p:childTnLst>
                                    <p:animMotion origin="layout" path="M 9.72222E-7 -2.09877E-6 L 9.72222E-7 0.1534 C -8.90278E-5 0.22176 -0.0803 0.3071 -0.14583 0.30772 L -0.29314 0.30679 " pathEditMode="relative" rAng="5400000" ptsTypes="AAAA">
                                      <p:cBhvr>
                                        <p:cTn id="79" dur="2000" fill="hold"/>
                                        <p:tgtEl>
                                          <p:spTgt spid="38"/>
                                        </p:tgtEl>
                                        <p:attrNameLst>
                                          <p:attrName>ppt_x</p:attrName>
                                          <p:attrName>ppt_y</p:attrName>
                                        </p:attrNameLst>
                                      </p:cBhvr>
                                      <p:rCtr x="-14653" y="15386"/>
                                    </p:animMotion>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fade">
                                      <p:cBhvr>
                                        <p:cTn id="84"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9" grpId="0"/>
      <p:bldP spid="49" grpId="1"/>
      <p:bldP spid="51" grpId="0"/>
      <p:bldP spid="53" grpId="0"/>
      <p:bldP spid="55"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phic 36" descr="Envelope outlin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830138" y="6501324"/>
            <a:ext cx="914400" cy="914400"/>
          </a:xfrm>
          <a:prstGeom prst="rect">
            <a:avLst/>
          </a:prstGeom>
        </p:spPr>
      </p:pic>
      <p:pic>
        <p:nvPicPr>
          <p:cNvPr id="36" name="Graphic 35" descr="Envelope outline"/>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801600" y="6619498"/>
            <a:ext cx="914400" cy="914400"/>
          </a:xfrm>
          <a:prstGeom prst="rect">
            <a:avLst/>
          </a:prstGeom>
        </p:spPr>
      </p:pic>
      <p:pic>
        <p:nvPicPr>
          <p:cNvPr id="32" name="Graphic 31" descr="Key with solid fil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80259">
            <a:off x="13389771" y="5981700"/>
            <a:ext cx="914400" cy="914400"/>
          </a:xfrm>
          <a:prstGeom prst="rect">
            <a:avLst/>
          </a:prstGeom>
        </p:spPr>
      </p:pic>
      <p:pic>
        <p:nvPicPr>
          <p:cNvPr id="17" name="Picture 16" descr="A green key and red and black sign&#10;&#10;Description automatically generat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00" y="6438900"/>
            <a:ext cx="992988" cy="707236"/>
          </a:xfrm>
          <a:prstGeom prst="rect">
            <a:avLst/>
          </a:prstGeom>
        </p:spPr>
      </p:pic>
      <p:pic>
        <p:nvPicPr>
          <p:cNvPr id="24" name="Picture 23" descr="A blue and white logo&#10;&#10;Description automatically generate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87200" y="4914900"/>
            <a:ext cx="3309944" cy="3290124"/>
          </a:xfrm>
          <a:prstGeom prst="rect">
            <a:avLst/>
          </a:prstGeom>
        </p:spPr>
      </p:pic>
      <p:pic>
        <p:nvPicPr>
          <p:cNvPr id="26" name="Picture 25" descr="A pink computer screen with a blue circle&#10;&#10;Description automatically generated"/>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6000" y="5676900"/>
            <a:ext cx="2701984" cy="2441342"/>
          </a:xfrm>
          <a:prstGeom prst="rect">
            <a:avLst/>
          </a:prstGeom>
        </p:spPr>
      </p:pic>
      <p:pic>
        <p:nvPicPr>
          <p:cNvPr id="28" name="Picture 27" descr="A circular logo with a black and blue object&#10;&#10;Description automatically generated"/>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62800" y="1333500"/>
            <a:ext cx="2590800" cy="2286513"/>
          </a:xfrm>
          <a:prstGeom prst="rect">
            <a:avLst/>
          </a:prstGeom>
        </p:spPr>
      </p:pic>
      <p:sp>
        <p:nvSpPr>
          <p:cNvPr id="44" name="TextBox 43"/>
          <p:cNvSpPr txBox="1"/>
          <p:nvPr/>
        </p:nvSpPr>
        <p:spPr>
          <a:xfrm>
            <a:off x="782138" y="1776125"/>
            <a:ext cx="6228262" cy="1200329"/>
          </a:xfrm>
          <a:prstGeom prst="rect">
            <a:avLst/>
          </a:prstGeom>
          <a:noFill/>
        </p:spPr>
        <p:txBody>
          <a:bodyPr wrap="square">
            <a:spAutoFit/>
          </a:bodyPr>
          <a:lstStyle/>
          <a:p>
            <a:pPr algn="just"/>
            <a:r>
              <a:rPr lang="vi-VN" b="1" dirty="0"/>
              <a:t>5. </a:t>
            </a:r>
            <a:r>
              <a:rPr lang="en-US" b="1" dirty="0" err="1"/>
              <a:t>Yêu</a:t>
            </a:r>
            <a:r>
              <a:rPr lang="en-US" b="1" dirty="0"/>
              <a:t> </a:t>
            </a:r>
            <a:r>
              <a:rPr lang="en-US" b="1" dirty="0" err="1"/>
              <a:t>cầu</a:t>
            </a:r>
            <a:r>
              <a:rPr lang="en-US" b="1" dirty="0"/>
              <a:t> </a:t>
            </a:r>
            <a:r>
              <a:rPr lang="en-US" b="1" dirty="0" err="1"/>
              <a:t>máy</a:t>
            </a:r>
            <a:r>
              <a:rPr lang="en-US" b="1" dirty="0"/>
              <a:t> </a:t>
            </a:r>
            <a:r>
              <a:rPr lang="en-US" b="1" dirty="0" err="1"/>
              <a:t>chủ</a:t>
            </a:r>
            <a:r>
              <a:rPr lang="en-US" b="1" dirty="0"/>
              <a:t> </a:t>
            </a:r>
            <a:r>
              <a:rPr lang="en-US" b="1" dirty="0" err="1"/>
              <a:t>ứng</a:t>
            </a:r>
            <a:r>
              <a:rPr lang="en-US" b="1" dirty="0"/>
              <a:t> </a:t>
            </a:r>
            <a:r>
              <a:rPr lang="en-US" b="1" dirty="0" err="1"/>
              <a:t>dụng</a:t>
            </a:r>
            <a:r>
              <a:rPr lang="en-US" b="1" dirty="0"/>
              <a:t>:</a:t>
            </a:r>
            <a:endParaRPr lang="en-US" b="1" dirty="0"/>
          </a:p>
          <a:p>
            <a:pPr algn="just"/>
            <a:r>
              <a:rPr lang="en-US" dirty="0"/>
              <a:t>Client </a:t>
            </a:r>
            <a:r>
              <a:rPr lang="en-US" dirty="0" err="1"/>
              <a:t>gửi</a:t>
            </a:r>
            <a:r>
              <a:rPr lang="en-US" dirty="0"/>
              <a:t> Ticket </a:t>
            </a:r>
            <a:r>
              <a:rPr lang="en-US" dirty="0" err="1"/>
              <a:t>dịch</a:t>
            </a:r>
            <a:r>
              <a:rPr lang="en-US" dirty="0"/>
              <a:t> </a:t>
            </a:r>
            <a:r>
              <a:rPr lang="en-US" dirty="0" err="1"/>
              <a:t>vụ</a:t>
            </a:r>
            <a:r>
              <a:rPr lang="en-US" dirty="0"/>
              <a:t> </a:t>
            </a:r>
            <a:r>
              <a:rPr lang="en-US" dirty="0" err="1"/>
              <a:t>tới</a:t>
            </a:r>
            <a:r>
              <a:rPr lang="en-US" dirty="0"/>
              <a:t> </a:t>
            </a:r>
            <a:r>
              <a:rPr lang="en-US" dirty="0" err="1"/>
              <a:t>máy</a:t>
            </a:r>
            <a:r>
              <a:rPr lang="en-US" dirty="0"/>
              <a:t> </a:t>
            </a:r>
            <a:r>
              <a:rPr lang="en-US" dirty="0" err="1"/>
              <a:t>chủ</a:t>
            </a:r>
            <a:r>
              <a:rPr lang="en-US" dirty="0"/>
              <a:t> </a:t>
            </a:r>
            <a:r>
              <a:rPr lang="en-US" dirty="0" err="1"/>
              <a:t>ứng</a:t>
            </a:r>
            <a:r>
              <a:rPr lang="en-US" dirty="0"/>
              <a:t> </a:t>
            </a:r>
            <a:r>
              <a:rPr lang="en-US" dirty="0" err="1"/>
              <a:t>dụng</a:t>
            </a:r>
            <a:r>
              <a:rPr lang="en-US" dirty="0"/>
              <a:t> </a:t>
            </a:r>
            <a:r>
              <a:rPr lang="en-US" dirty="0" err="1"/>
              <a:t>để</a:t>
            </a:r>
            <a:r>
              <a:rPr lang="en-US" dirty="0"/>
              <a:t> </a:t>
            </a:r>
            <a:r>
              <a:rPr lang="en-US" dirty="0" err="1"/>
              <a:t>yêu</a:t>
            </a:r>
            <a:r>
              <a:rPr lang="en-US" dirty="0"/>
              <a:t> </a:t>
            </a:r>
            <a:r>
              <a:rPr lang="en-US" dirty="0" err="1"/>
              <a:t>cầu</a:t>
            </a:r>
            <a:r>
              <a:rPr lang="en-US" dirty="0"/>
              <a:t> </a:t>
            </a:r>
            <a:r>
              <a:rPr lang="en-US" dirty="0" err="1"/>
              <a:t>truy</a:t>
            </a:r>
            <a:r>
              <a:rPr lang="en-US" dirty="0"/>
              <a:t> </a:t>
            </a:r>
            <a:r>
              <a:rPr lang="en-US" dirty="0" err="1"/>
              <a:t>cập</a:t>
            </a:r>
            <a:r>
              <a:rPr lang="en-US" dirty="0"/>
              <a:t>. </a:t>
            </a:r>
            <a:r>
              <a:rPr lang="en-US" dirty="0" err="1"/>
              <a:t>Máy</a:t>
            </a:r>
            <a:r>
              <a:rPr lang="en-US" dirty="0"/>
              <a:t> </a:t>
            </a:r>
            <a:r>
              <a:rPr lang="en-US" dirty="0" err="1"/>
              <a:t>chủ</a:t>
            </a:r>
            <a:r>
              <a:rPr lang="en-US" dirty="0"/>
              <a:t> </a:t>
            </a:r>
            <a:r>
              <a:rPr lang="en-US" dirty="0" err="1"/>
              <a:t>ứng</a:t>
            </a:r>
            <a:r>
              <a:rPr lang="en-US" dirty="0"/>
              <a:t> </a:t>
            </a:r>
            <a:r>
              <a:rPr lang="en-US" dirty="0" err="1"/>
              <a:t>dụng</a:t>
            </a:r>
            <a:r>
              <a:rPr lang="en-US" dirty="0"/>
              <a:t> </a:t>
            </a:r>
            <a:r>
              <a:rPr lang="en-US" dirty="0" err="1"/>
              <a:t>chỉ</a:t>
            </a:r>
            <a:r>
              <a:rPr lang="en-US" dirty="0"/>
              <a:t> </a:t>
            </a:r>
            <a:r>
              <a:rPr lang="en-US" dirty="0" err="1"/>
              <a:t>cấp</a:t>
            </a:r>
            <a:r>
              <a:rPr lang="en-US" dirty="0"/>
              <a:t> </a:t>
            </a:r>
            <a:r>
              <a:rPr lang="en-US" dirty="0" err="1"/>
              <a:t>quyền</a:t>
            </a:r>
            <a:r>
              <a:rPr lang="en-US" dirty="0"/>
              <a:t> </a:t>
            </a:r>
            <a:r>
              <a:rPr lang="en-US" dirty="0" err="1"/>
              <a:t>truy</a:t>
            </a:r>
            <a:r>
              <a:rPr lang="en-US" dirty="0"/>
              <a:t> </a:t>
            </a:r>
            <a:r>
              <a:rPr lang="en-US" dirty="0" err="1"/>
              <a:t>cập</a:t>
            </a:r>
            <a:r>
              <a:rPr lang="en-US" dirty="0"/>
              <a:t> </a:t>
            </a:r>
            <a:r>
              <a:rPr lang="en-US" dirty="0" err="1"/>
              <a:t>nếu</a:t>
            </a:r>
            <a:r>
              <a:rPr lang="en-US" dirty="0"/>
              <a:t> </a:t>
            </a:r>
            <a:r>
              <a:rPr lang="en-US" dirty="0" err="1"/>
              <a:t>xác</a:t>
            </a:r>
            <a:r>
              <a:rPr lang="en-US" dirty="0"/>
              <a:t> </a:t>
            </a:r>
            <a:r>
              <a:rPr lang="en-US" dirty="0" err="1"/>
              <a:t>thực</a:t>
            </a:r>
            <a:r>
              <a:rPr lang="en-US" dirty="0"/>
              <a:t> </a:t>
            </a:r>
            <a:r>
              <a:rPr lang="en-US" dirty="0" err="1"/>
              <a:t>thành</a:t>
            </a:r>
            <a:r>
              <a:rPr lang="en-US" dirty="0"/>
              <a:t> </a:t>
            </a:r>
            <a:r>
              <a:rPr lang="en-US" dirty="0" err="1"/>
              <a:t>công</a:t>
            </a:r>
            <a:r>
              <a:rPr lang="en-US" dirty="0"/>
              <a:t>.</a:t>
            </a:r>
            <a:endParaRPr lang="en-US" dirty="0"/>
          </a:p>
        </p:txBody>
      </p:sp>
      <p:sp>
        <p:nvSpPr>
          <p:cNvPr id="46" name="TextBox 45"/>
          <p:cNvSpPr txBox="1"/>
          <p:nvPr/>
        </p:nvSpPr>
        <p:spPr>
          <a:xfrm>
            <a:off x="776613" y="3173729"/>
            <a:ext cx="6324600" cy="1477328"/>
          </a:xfrm>
          <a:prstGeom prst="rect">
            <a:avLst/>
          </a:prstGeom>
          <a:noFill/>
        </p:spPr>
        <p:txBody>
          <a:bodyPr wrap="square">
            <a:spAutoFit/>
          </a:bodyPr>
          <a:lstStyle/>
          <a:p>
            <a:pPr algn="just"/>
            <a:r>
              <a:rPr lang="vi-VN" b="1" dirty="0"/>
              <a:t>6. </a:t>
            </a:r>
            <a:r>
              <a:rPr lang="en-US" b="1" dirty="0" err="1"/>
              <a:t>Phản</a:t>
            </a:r>
            <a:r>
              <a:rPr lang="en-US" b="1" dirty="0"/>
              <a:t> </a:t>
            </a:r>
            <a:r>
              <a:rPr lang="en-US" b="1" dirty="0" err="1"/>
              <a:t>hồi</a:t>
            </a:r>
            <a:r>
              <a:rPr lang="en-US" b="1" dirty="0"/>
              <a:t> </a:t>
            </a:r>
            <a:r>
              <a:rPr lang="en-US" b="1" dirty="0" err="1"/>
              <a:t>từ</a:t>
            </a:r>
            <a:r>
              <a:rPr lang="en-US" b="1" dirty="0"/>
              <a:t> </a:t>
            </a:r>
            <a:r>
              <a:rPr lang="en-US" b="1" dirty="0" err="1"/>
              <a:t>máy</a:t>
            </a:r>
            <a:r>
              <a:rPr lang="en-US" b="1" dirty="0"/>
              <a:t> </a:t>
            </a:r>
            <a:r>
              <a:rPr lang="en-US" b="1" dirty="0" err="1"/>
              <a:t>chủ</a:t>
            </a:r>
            <a:r>
              <a:rPr lang="en-US" b="1" dirty="0"/>
              <a:t> </a:t>
            </a:r>
            <a:r>
              <a:rPr lang="en-US" b="1" dirty="0" err="1"/>
              <a:t>ứng</a:t>
            </a:r>
            <a:r>
              <a:rPr lang="en-US" b="1" dirty="0"/>
              <a:t> </a:t>
            </a:r>
            <a:r>
              <a:rPr lang="en-US" b="1" dirty="0" err="1"/>
              <a:t>dụng</a:t>
            </a:r>
            <a:r>
              <a:rPr lang="en-US" b="1" dirty="0"/>
              <a:t>:</a:t>
            </a:r>
            <a:endParaRPr lang="en-US" b="1" dirty="0"/>
          </a:p>
          <a:p>
            <a:pPr algn="just"/>
            <a:r>
              <a:rPr lang="en-US" dirty="0" err="1"/>
              <a:t>Máy</a:t>
            </a:r>
            <a:r>
              <a:rPr lang="en-US" dirty="0"/>
              <a:t> </a:t>
            </a:r>
            <a:r>
              <a:rPr lang="en-US" dirty="0" err="1"/>
              <a:t>chủ</a:t>
            </a:r>
            <a:r>
              <a:rPr lang="en-US" dirty="0"/>
              <a:t> </a:t>
            </a:r>
            <a:r>
              <a:rPr lang="en-US" dirty="0" err="1"/>
              <a:t>ứng</a:t>
            </a:r>
            <a:r>
              <a:rPr lang="en-US" dirty="0"/>
              <a:t> </a:t>
            </a:r>
            <a:r>
              <a:rPr lang="en-US" dirty="0" err="1"/>
              <a:t>dụng</a:t>
            </a:r>
            <a:r>
              <a:rPr lang="en-US" dirty="0"/>
              <a:t> </a:t>
            </a:r>
            <a:r>
              <a:rPr lang="en-US" dirty="0" err="1"/>
              <a:t>xác</a:t>
            </a:r>
            <a:r>
              <a:rPr lang="en-US" dirty="0"/>
              <a:t> </a:t>
            </a:r>
            <a:r>
              <a:rPr lang="en-US" dirty="0" err="1"/>
              <a:t>nhận</a:t>
            </a:r>
            <a:r>
              <a:rPr lang="en-US" dirty="0"/>
              <a:t> </a:t>
            </a:r>
            <a:r>
              <a:rPr lang="en-US" dirty="0" err="1"/>
              <a:t>và</a:t>
            </a:r>
            <a:r>
              <a:rPr lang="en-US" dirty="0"/>
              <a:t> </a:t>
            </a:r>
            <a:r>
              <a:rPr lang="en-US" dirty="0" err="1"/>
              <a:t>chấp</a:t>
            </a:r>
            <a:r>
              <a:rPr lang="en-US" dirty="0"/>
              <a:t> </a:t>
            </a:r>
            <a:r>
              <a:rPr lang="en-US" dirty="0" err="1"/>
              <a:t>thuận</a:t>
            </a:r>
            <a:r>
              <a:rPr lang="en-US" dirty="0"/>
              <a:t> </a:t>
            </a:r>
            <a:r>
              <a:rPr lang="en-US" dirty="0" err="1"/>
              <a:t>truy</a:t>
            </a:r>
            <a:r>
              <a:rPr lang="en-US" dirty="0"/>
              <a:t> </a:t>
            </a:r>
            <a:r>
              <a:rPr lang="en-US" dirty="0" err="1"/>
              <a:t>cập</a:t>
            </a:r>
            <a:r>
              <a:rPr lang="en-US" dirty="0"/>
              <a:t> </a:t>
            </a:r>
            <a:r>
              <a:rPr lang="en-US" dirty="0" err="1"/>
              <a:t>nếu</a:t>
            </a:r>
            <a:r>
              <a:rPr lang="en-US" dirty="0"/>
              <a:t> </a:t>
            </a:r>
            <a:r>
              <a:rPr lang="en-US" dirty="0" err="1"/>
              <a:t>yêu</a:t>
            </a:r>
            <a:r>
              <a:rPr lang="en-US" dirty="0"/>
              <a:t> </a:t>
            </a:r>
            <a:r>
              <a:rPr lang="en-US" dirty="0" err="1"/>
              <a:t>cầu</a:t>
            </a:r>
            <a:r>
              <a:rPr lang="en-US" dirty="0"/>
              <a:t> </a:t>
            </a:r>
            <a:r>
              <a:rPr lang="en-US" dirty="0" err="1"/>
              <a:t>từ</a:t>
            </a:r>
            <a:r>
              <a:rPr lang="en-US" dirty="0"/>
              <a:t> client </a:t>
            </a:r>
            <a:r>
              <a:rPr lang="en-US" dirty="0" err="1"/>
              <a:t>hợp</a:t>
            </a:r>
            <a:r>
              <a:rPr lang="en-US" dirty="0"/>
              <a:t> </a:t>
            </a:r>
            <a:r>
              <a:rPr lang="en-US" dirty="0" err="1"/>
              <a:t>lệ</a:t>
            </a:r>
            <a:r>
              <a:rPr lang="en-US" dirty="0"/>
              <a:t>. Ticket </a:t>
            </a:r>
            <a:r>
              <a:rPr lang="en-US" dirty="0" err="1"/>
              <a:t>dịch</a:t>
            </a:r>
            <a:r>
              <a:rPr lang="en-US" dirty="0"/>
              <a:t> </a:t>
            </a:r>
            <a:r>
              <a:rPr lang="en-US" dirty="0" err="1"/>
              <a:t>vụ</a:t>
            </a:r>
            <a:r>
              <a:rPr lang="en-US" dirty="0"/>
              <a:t> do TGS </a:t>
            </a:r>
            <a:r>
              <a:rPr lang="en-US" dirty="0" err="1"/>
              <a:t>cấp</a:t>
            </a:r>
            <a:r>
              <a:rPr lang="en-US" dirty="0"/>
              <a:t> </a:t>
            </a:r>
            <a:r>
              <a:rPr lang="en-US" dirty="0" err="1"/>
              <a:t>kèm</a:t>
            </a:r>
            <a:r>
              <a:rPr lang="en-US" dirty="0"/>
              <a:t> </a:t>
            </a:r>
            <a:r>
              <a:rPr lang="en-US" dirty="0" err="1"/>
              <a:t>dấu</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giới</a:t>
            </a:r>
            <a:r>
              <a:rPr lang="en-US" dirty="0"/>
              <a:t> </a:t>
            </a:r>
            <a:r>
              <a:rPr lang="en-US" dirty="0" err="1"/>
              <a:t>hạn</a:t>
            </a:r>
            <a:r>
              <a:rPr lang="en-US" dirty="0"/>
              <a:t> </a:t>
            </a:r>
            <a:r>
              <a:rPr lang="en-US" dirty="0" err="1"/>
              <a:t>thời</a:t>
            </a:r>
            <a:r>
              <a:rPr lang="en-US" dirty="0"/>
              <a:t> </a:t>
            </a:r>
            <a:r>
              <a:rPr lang="en-US" dirty="0" err="1"/>
              <a:t>gian</a:t>
            </a:r>
            <a:r>
              <a:rPr lang="en-US" dirty="0"/>
              <a:t> </a:t>
            </a:r>
            <a:r>
              <a:rPr lang="en-US" dirty="0" err="1"/>
              <a:t>truy</a:t>
            </a:r>
            <a:r>
              <a:rPr lang="en-US" dirty="0"/>
              <a:t> </a:t>
            </a:r>
            <a:r>
              <a:rPr lang="en-US" dirty="0" err="1"/>
              <a:t>cập</a:t>
            </a:r>
            <a:r>
              <a:rPr lang="en-US" dirty="0"/>
              <a:t>, </a:t>
            </a:r>
            <a:r>
              <a:rPr lang="en-US" dirty="0" err="1"/>
              <a:t>ngăn</a:t>
            </a:r>
            <a:r>
              <a:rPr lang="en-US" dirty="0"/>
              <a:t> </a:t>
            </a:r>
            <a:r>
              <a:rPr lang="en-US" dirty="0" err="1"/>
              <a:t>chặn</a:t>
            </a:r>
            <a:r>
              <a:rPr lang="en-US" dirty="0"/>
              <a:t> </a:t>
            </a:r>
            <a:r>
              <a:rPr lang="en-US" dirty="0" err="1"/>
              <a:t>việc</a:t>
            </a:r>
            <a:r>
              <a:rPr lang="en-US" dirty="0"/>
              <a:t> </a:t>
            </a:r>
            <a:r>
              <a:rPr lang="en-US" dirty="0" err="1"/>
              <a:t>sử</a:t>
            </a:r>
            <a:r>
              <a:rPr lang="en-US" dirty="0"/>
              <a:t> </a:t>
            </a:r>
            <a:r>
              <a:rPr lang="en-US" dirty="0" err="1"/>
              <a:t>dụng</a:t>
            </a:r>
            <a:r>
              <a:rPr lang="en-US" dirty="0"/>
              <a:t> </a:t>
            </a:r>
            <a:r>
              <a:rPr lang="en-US" dirty="0" err="1"/>
              <a:t>trái</a:t>
            </a:r>
            <a:r>
              <a:rPr lang="en-US" dirty="0"/>
              <a:t> </a:t>
            </a:r>
            <a:r>
              <a:rPr lang="en-US" dirty="0" err="1"/>
              <a:t>phép</a:t>
            </a:r>
            <a:r>
              <a:rPr lang="en-US" dirty="0"/>
              <a:t> Ticket </a:t>
            </a:r>
            <a:r>
              <a:rPr lang="en-US" dirty="0" err="1"/>
              <a:t>trong</a:t>
            </a:r>
            <a:r>
              <a:rPr lang="en-US" dirty="0"/>
              <a:t> </a:t>
            </a:r>
            <a:r>
              <a:rPr lang="en-US" dirty="0" err="1"/>
              <a:t>tương</a:t>
            </a:r>
            <a:r>
              <a:rPr lang="en-US" dirty="0"/>
              <a:t> </a:t>
            </a:r>
            <a:r>
              <a:rPr lang="en-US" dirty="0" err="1"/>
              <a:t>lai</a:t>
            </a:r>
            <a:r>
              <a:rPr lang="en-US" dirty="0"/>
              <a:t>.</a:t>
            </a:r>
            <a:endParaRPr lang="en-US" dirty="0"/>
          </a:p>
        </p:txBody>
      </p:sp>
      <p:sp>
        <p:nvSpPr>
          <p:cNvPr id="49" name="TextBox 48"/>
          <p:cNvSpPr txBox="1"/>
          <p:nvPr/>
        </p:nvSpPr>
        <p:spPr>
          <a:xfrm>
            <a:off x="4572000" y="8853775"/>
            <a:ext cx="9144000" cy="769441"/>
          </a:xfrm>
          <a:prstGeom prst="rect">
            <a:avLst/>
          </a:prstGeom>
          <a:noFill/>
        </p:spPr>
        <p:txBody>
          <a:bodyPr wrap="square">
            <a:spAutoFit/>
          </a:bodyPr>
          <a:lstStyle/>
          <a:p>
            <a:r>
              <a:rPr lang="vi-VN" sz="4400" dirty="0">
                <a:solidFill>
                  <a:schemeClr val="tx1">
                    <a:lumMod val="95000"/>
                    <a:lumOff val="5000"/>
                  </a:schemeClr>
                </a:solidFill>
                <a:latin typeface="Aptos ExtraBold" panose="020B0004020202020204" pitchFamily="34" charset="0"/>
              </a:rPr>
              <a:t> Hoạt động của g</a:t>
            </a:r>
            <a:r>
              <a:rPr lang="en-US" sz="4400" dirty="0" err="1">
                <a:solidFill>
                  <a:schemeClr val="tx1">
                    <a:lumMod val="95000"/>
                    <a:lumOff val="5000"/>
                  </a:schemeClr>
                </a:solidFill>
                <a:latin typeface="Aptos ExtraBold" panose="020B0004020202020204" pitchFamily="34" charset="0"/>
              </a:rPr>
              <a:t>iao</a:t>
            </a:r>
            <a:r>
              <a:rPr lang="en-US" sz="4400" dirty="0">
                <a:solidFill>
                  <a:schemeClr val="tx1">
                    <a:lumMod val="95000"/>
                    <a:lumOff val="5000"/>
                  </a:schemeClr>
                </a:solidFill>
                <a:latin typeface="Aptos ExtraBold" panose="020B0004020202020204" pitchFamily="34" charset="0"/>
              </a:rPr>
              <a:t> </a:t>
            </a:r>
            <a:r>
              <a:rPr lang="en-US" sz="4400" dirty="0" err="1">
                <a:solidFill>
                  <a:schemeClr val="tx1">
                    <a:lumMod val="95000"/>
                    <a:lumOff val="5000"/>
                  </a:schemeClr>
                </a:solidFill>
                <a:latin typeface="Aptos ExtraBold" panose="020B0004020202020204" pitchFamily="34" charset="0"/>
              </a:rPr>
              <a:t>thức</a:t>
            </a:r>
            <a:r>
              <a:rPr lang="en-US" sz="4400" dirty="0">
                <a:solidFill>
                  <a:schemeClr val="tx1">
                    <a:lumMod val="95000"/>
                    <a:lumOff val="5000"/>
                  </a:schemeClr>
                </a:solidFill>
                <a:latin typeface="Aptos ExtraBold" panose="020B0004020202020204" pitchFamily="34" charset="0"/>
              </a:rPr>
              <a:t> Kerberos</a:t>
            </a:r>
            <a:endParaRPr lang="en-US" sz="4400" dirty="0">
              <a:solidFill>
                <a:schemeClr val="tx1">
                  <a:lumMod val="95000"/>
                  <a:lumOff val="5000"/>
                </a:schemeClr>
              </a:solidFill>
              <a:latin typeface="Aptos ExtraBold" panose="020B0004020202020204" pitchFamily="34" charset="0"/>
            </a:endParaRPr>
          </a:p>
        </p:txBody>
      </p:sp>
      <p:pic>
        <p:nvPicPr>
          <p:cNvPr id="50" name="Picture 4" descr="Kerberos 驗證"/>
          <p:cNvPicPr>
            <a:picLocks noChangeAspect="1" noChangeArrowheads="1"/>
          </p:cNvPicPr>
          <p:nvPr/>
        </p:nvPicPr>
        <p:blipFill>
          <a:blip r:embed="rId9">
            <a:alphaModFix amt="5000"/>
            <a:extLst>
              <a:ext uri="{28A0092B-C50C-407E-A947-70E740481C1C}">
                <a14:useLocalDpi xmlns:a14="http://schemas.microsoft.com/office/drawing/2010/main" val="0"/>
              </a:ext>
            </a:extLst>
          </a:blip>
          <a:srcRect/>
          <a:stretch>
            <a:fillRect/>
          </a:stretch>
        </p:blipFill>
        <p:spPr bwMode="auto">
          <a:xfrm>
            <a:off x="3429000" y="1257300"/>
            <a:ext cx="11249558" cy="75821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38889E-7 4.93827E-7 L 0.48533 -0.00478 " pathEditMode="relative" rAng="0" ptsTypes="AA">
                                      <p:cBhvr>
                                        <p:cTn id="6" dur="2000" fill="hold"/>
                                        <p:tgtEl>
                                          <p:spTgt spid="17"/>
                                        </p:tgtEl>
                                        <p:attrNameLst>
                                          <p:attrName>ppt_x</p:attrName>
                                          <p:attrName>ppt_y</p:attrName>
                                        </p:attrNameLst>
                                      </p:cBhvr>
                                      <p:rCtr x="24262" y="-247"/>
                                    </p:animMotion>
                                  </p:childTnLst>
                                </p:cTn>
                              </p:par>
                            </p:childTnLst>
                          </p:cTn>
                        </p:par>
                        <p:par>
                          <p:cTn id="7" fill="hold">
                            <p:stCondLst>
                              <p:cond delay="2000"/>
                            </p:stCondLst>
                            <p:childTnLst>
                              <p:par>
                                <p:cTn id="8" presetID="1" presetClass="exit" presetSubtype="0" fill="hold" nodeType="afterEffect">
                                  <p:stCondLst>
                                    <p:cond delay="0"/>
                                  </p:stCondLst>
                                  <p:childTnLst>
                                    <p:set>
                                      <p:cBhvr>
                                        <p:cTn id="9" dur="1" fill="hold">
                                          <p:stCondLst>
                                            <p:cond delay="0"/>
                                          </p:stCondLst>
                                        </p:cTn>
                                        <p:tgtEl>
                                          <p:spTgt spid="1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nodeType="clickEffect">
                                  <p:stCondLst>
                                    <p:cond delay="0"/>
                                  </p:stCondLst>
                                  <p:childTnLst>
                                    <p:animMotion origin="layout" path="M -4.86111E-6 4.07407E-6 L -0.15303 -0.22963 " pathEditMode="relative" rAng="0" ptsTypes="AA">
                                      <p:cBhvr>
                                        <p:cTn id="13" dur="2000" fill="hold"/>
                                        <p:tgtEl>
                                          <p:spTgt spid="32"/>
                                        </p:tgtEl>
                                        <p:attrNameLst>
                                          <p:attrName>ppt_x</p:attrName>
                                          <p:attrName>ppt_y</p:attrName>
                                        </p:attrNameLst>
                                      </p:cBhvr>
                                      <p:rCtr x="-7656" y="-11481"/>
                                    </p:animMotion>
                                  </p:childTnLst>
                                </p:cTn>
                              </p:par>
                              <p:par>
                                <p:cTn id="14" presetID="1" presetClass="entr" presetSubtype="0" fill="hold" nodeType="withEffect">
                                  <p:stCondLst>
                                    <p:cond delay="2000"/>
                                  </p:stCondLst>
                                  <p:childTnLst>
                                    <p:set>
                                      <p:cBhvr>
                                        <p:cTn id="15" dur="1" fill="hold">
                                          <p:stCondLst>
                                            <p:cond delay="0"/>
                                          </p:stCondLst>
                                        </p:cTn>
                                        <p:tgtEl>
                                          <p:spTgt spid="36"/>
                                        </p:tgtEl>
                                        <p:attrNameLst>
                                          <p:attrName>style.visibility</p:attrName>
                                        </p:attrNameLst>
                                      </p:cBhvr>
                                      <p:to>
                                        <p:strVal val="visible"/>
                                      </p:to>
                                    </p:set>
                                  </p:childTnLst>
                                </p:cTn>
                              </p:par>
                            </p:childTnLst>
                          </p:cTn>
                        </p:par>
                        <p:par>
                          <p:cTn id="16" fill="hold">
                            <p:stCondLst>
                              <p:cond delay="2000"/>
                            </p:stCondLst>
                            <p:childTnLst>
                              <p:par>
                                <p:cTn id="17" presetID="35" presetClass="path" presetSubtype="0" accel="50000" decel="50000" fill="hold" nodeType="afterEffect">
                                  <p:stCondLst>
                                    <p:cond delay="0"/>
                                  </p:stCondLst>
                                  <p:childTnLst>
                                    <p:animMotion origin="layout" path="M 3.33333E-6 3.58025E-6 L -0.50834 0.00231 " pathEditMode="relative" rAng="0" ptsTypes="AA">
                                      <p:cBhvr>
                                        <p:cTn id="18" dur="2000" fill="hold"/>
                                        <p:tgtEl>
                                          <p:spTgt spid="36"/>
                                        </p:tgtEl>
                                        <p:attrNameLst>
                                          <p:attrName>ppt_x</p:attrName>
                                          <p:attrName>ppt_y</p:attrName>
                                        </p:attrNameLst>
                                      </p:cBhvr>
                                      <p:rCtr x="-25417" y="108"/>
                                    </p:animMotion>
                                  </p:childTnLst>
                                </p:cTn>
                              </p:par>
                            </p:childTnLst>
                          </p:cTn>
                        </p:par>
                        <p:par>
                          <p:cTn id="19" fill="hold">
                            <p:stCondLst>
                              <p:cond delay="4000"/>
                            </p:stCondLst>
                            <p:childTnLst>
                              <p:par>
                                <p:cTn id="20" presetID="1" presetClass="exit" presetSubtype="0" fill="hold" nodeType="afterEffect">
                                  <p:stCondLst>
                                    <p:cond delay="0"/>
                                  </p:stCondLst>
                                  <p:childTnLst>
                                    <p:set>
                                      <p:cBhvr>
                                        <p:cTn id="21" dur="1" fill="hold">
                                          <p:stCondLst>
                                            <p:cond delay="0"/>
                                          </p:stCondLst>
                                        </p:cTn>
                                        <p:tgtEl>
                                          <p:spTgt spid="36"/>
                                        </p:tgtEl>
                                        <p:attrNameLst>
                                          <p:attrName>style.visibility</p:attrName>
                                        </p:attrNameLst>
                                      </p:cBhvr>
                                      <p:to>
                                        <p:strVal val="hidden"/>
                                      </p:to>
                                    </p:set>
                                  </p:childTnLst>
                                </p:cTn>
                              </p:par>
                              <p:par>
                                <p:cTn id="22" presetID="1" presetClass="entr" presetSubtype="0" fill="hold" nodeType="withEffect">
                                  <p:stCondLst>
                                    <p:cond delay="1000"/>
                                  </p:stCondLst>
                                  <p:childTnLst>
                                    <p:set>
                                      <p:cBhvr>
                                        <p:cTn id="23" dur="1" fill="hold">
                                          <p:stCondLst>
                                            <p:cond delay="0"/>
                                          </p:stCondLst>
                                        </p:cTn>
                                        <p:tgtEl>
                                          <p:spTgt spid="37"/>
                                        </p:tgtEl>
                                        <p:attrNameLst>
                                          <p:attrName>style.visibility</p:attrName>
                                        </p:attrNameLst>
                                      </p:cBhvr>
                                      <p:to>
                                        <p:strVal val="visible"/>
                                      </p:to>
                                    </p:set>
                                  </p:childTnLst>
                                </p:cTn>
                              </p:par>
                              <p:par>
                                <p:cTn id="24" presetID="42" presetClass="path" presetSubtype="0" accel="50000" decel="50000" fill="hold" nodeType="withEffect">
                                  <p:stCondLst>
                                    <p:cond delay="1000"/>
                                  </p:stCondLst>
                                  <p:childTnLst>
                                    <p:animMotion origin="layout" path="M 0.10104 0.0054 L 0.44271 1.11111E-6 " pathEditMode="relative" rAng="0" ptsTypes="AA">
                                      <p:cBhvr>
                                        <p:cTn id="25" dur="2000" fill="hold"/>
                                        <p:tgtEl>
                                          <p:spTgt spid="37"/>
                                        </p:tgtEl>
                                        <p:attrNameLst>
                                          <p:attrName>ppt_x</p:attrName>
                                          <p:attrName>ppt_y</p:attrName>
                                        </p:attrNameLst>
                                      </p:cBhvr>
                                      <p:rCtr x="17083" y="-278"/>
                                    </p:animMotion>
                                  </p:childTnLst>
                                </p:cTn>
                              </p:par>
                            </p:childTnLst>
                          </p:cTn>
                        </p:par>
                        <p:par>
                          <p:cTn id="26" fill="hold">
                            <p:stCondLst>
                              <p:cond delay="4000"/>
                            </p:stCondLst>
                            <p:childTnLst>
                              <p:par>
                                <p:cTn id="27" presetID="1" presetClass="exit" presetSubtype="0" fill="hold" nodeType="afterEffect">
                                  <p:stCondLst>
                                    <p:cond delay="0"/>
                                  </p:stCondLst>
                                  <p:childTnLst>
                                    <p:set>
                                      <p:cBhvr>
                                        <p:cTn id="28"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8" name="Picture 4" descr="Kerberos 驗證"/>
          <p:cNvPicPr>
            <a:picLocks noChangeAspect="1" noChangeArrowheads="1"/>
          </p:cNvPicPr>
          <p:nvPr/>
        </p:nvPicPr>
        <p:blipFill>
          <a:blip r:embed="rId1">
            <a:alphaModFix amt="5000"/>
            <a:extLst>
              <a:ext uri="{28A0092B-C50C-407E-A947-70E740481C1C}">
                <a14:useLocalDpi xmlns:a14="http://schemas.microsoft.com/office/drawing/2010/main" val="0"/>
              </a:ext>
            </a:extLst>
          </a:blip>
          <a:srcRect/>
          <a:stretch>
            <a:fillRect/>
          </a:stretch>
        </p:blipFill>
        <p:spPr bwMode="auto">
          <a:xfrm>
            <a:off x="4267200" y="1866900"/>
            <a:ext cx="9101138" cy="6134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81200" y="2628900"/>
            <a:ext cx="13987462" cy="5016758"/>
          </a:xfrm>
          <a:prstGeom prst="rect">
            <a:avLst/>
          </a:prstGeom>
          <a:noFill/>
        </p:spPr>
        <p:txBody>
          <a:bodyPr wrap="square">
            <a:spAutoFit/>
          </a:bodyPr>
          <a:lstStyle/>
          <a:p>
            <a:pPr marL="571500" indent="-571500" algn="just">
              <a:buFontTx/>
              <a:buChar char="-"/>
            </a:pPr>
            <a:r>
              <a:rPr lang="vi-VN" sz="4000" b="1" dirty="0"/>
              <a:t>Tăng tính bảo mật cho hệ thống: </a:t>
            </a:r>
            <a:r>
              <a:rPr lang="vi-VN" sz="4000" dirty="0"/>
              <a:t>Mã hóa thông tin nhạy cảm và xác thực đa lớp giúp hạn chế các rủi ro bảo mật.</a:t>
            </a:r>
            <a:endParaRPr lang="en-US" sz="4000" dirty="0"/>
          </a:p>
          <a:p>
            <a:pPr algn="just"/>
            <a:endParaRPr lang="vi-VN" sz="4000" dirty="0"/>
          </a:p>
          <a:p>
            <a:pPr marL="571500" indent="-571500" algn="just">
              <a:buFontTx/>
              <a:buChar char="-"/>
            </a:pPr>
            <a:r>
              <a:rPr lang="vi-VN" sz="4000" b="1" dirty="0"/>
              <a:t>Tiết kiệm thời gian: </a:t>
            </a:r>
            <a:r>
              <a:rPr lang="vi-VN" sz="4000" dirty="0"/>
              <a:t>Người dùng chỉ cần đăng nhập một lần mà có thể truy cập nhiều dịch vụ khác nhau.</a:t>
            </a:r>
            <a:endParaRPr lang="en-US" sz="4000" dirty="0"/>
          </a:p>
          <a:p>
            <a:pPr algn="just"/>
            <a:endParaRPr lang="vi-VN" sz="4000" dirty="0"/>
          </a:p>
          <a:p>
            <a:pPr marL="571500" indent="-571500" algn="just">
              <a:buFontTx/>
              <a:buChar char="-"/>
            </a:pPr>
            <a:r>
              <a:rPr lang="vi-VN" sz="4000" b="1" dirty="0"/>
              <a:t>Giảm thiểu rủi ro lộ mật khẩu: </a:t>
            </a:r>
            <a:r>
              <a:rPr lang="vi-VN" sz="4000" dirty="0"/>
              <a:t>Vì không phải gửi lại mật khẩu ở mỗi lần truy cập dịch vụ.</a:t>
            </a:r>
            <a:endParaRPr lang="en-US" sz="4000" dirty="0"/>
          </a:p>
        </p:txBody>
      </p:sp>
      <p:sp>
        <p:nvSpPr>
          <p:cNvPr id="4" name="TextBox 3"/>
          <p:cNvSpPr txBox="1"/>
          <p:nvPr/>
        </p:nvSpPr>
        <p:spPr>
          <a:xfrm>
            <a:off x="3886200" y="1209040"/>
            <a:ext cx="10628630" cy="860425"/>
          </a:xfrm>
          <a:prstGeom prst="rect">
            <a:avLst/>
          </a:prstGeom>
          <a:noFill/>
        </p:spPr>
        <p:txBody>
          <a:bodyPr wrap="square">
            <a:spAutoFit/>
          </a:bodyPr>
          <a:lstStyle/>
          <a:p>
            <a:pPr algn="l">
              <a:lnSpc>
                <a:spcPts val="3000"/>
              </a:lnSpc>
            </a:pPr>
            <a:r>
              <a:rPr lang="en-US" altLang="vi-VN" sz="4400" b="1" dirty="0">
                <a:solidFill>
                  <a:srgbClr val="24292E"/>
                </a:solidFill>
                <a:effectLst/>
                <a:latin typeface="Aptos ExtraBold" panose="020B0004020202020204" pitchFamily="34" charset="0"/>
                <a:sym typeface="+mn-ea"/>
              </a:rPr>
              <a:t>Ưu điểm bảo mật khi sử dụng Kerberos</a:t>
            </a:r>
            <a:endParaRPr lang="vi-VN" sz="4400" b="1" i="0" dirty="0">
              <a:solidFill>
                <a:srgbClr val="24292E"/>
              </a:solidFill>
              <a:effectLst/>
              <a:latin typeface="Mulish"/>
            </a:endParaRPr>
          </a:p>
          <a:p>
            <a:pPr algn="l">
              <a:lnSpc>
                <a:spcPts val="3000"/>
              </a:lnSpc>
            </a:pPr>
            <a:endParaRPr lang="vi-VN" sz="4400" b="1" i="0" dirty="0">
              <a:solidFill>
                <a:srgbClr val="24292E"/>
              </a:solidFill>
              <a:effectLst/>
              <a:latin typeface="Mulish"/>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8" name="Picture 4" descr="Kerberos 驗證"/>
          <p:cNvPicPr>
            <a:picLocks noChangeAspect="1" noChangeArrowheads="1"/>
          </p:cNvPicPr>
          <p:nvPr/>
        </p:nvPicPr>
        <p:blipFill>
          <a:blip r:embed="rId1">
            <a:alphaModFix amt="5000"/>
            <a:extLst>
              <a:ext uri="{28A0092B-C50C-407E-A947-70E740481C1C}">
                <a14:useLocalDpi xmlns:a14="http://schemas.microsoft.com/office/drawing/2010/main" val="0"/>
              </a:ext>
            </a:extLst>
          </a:blip>
          <a:srcRect/>
          <a:stretch>
            <a:fillRect/>
          </a:stretch>
        </p:blipFill>
        <p:spPr bwMode="auto">
          <a:xfrm>
            <a:off x="4267200" y="1866900"/>
            <a:ext cx="9101138" cy="61341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566267" y="1562100"/>
            <a:ext cx="15155466" cy="8094524"/>
          </a:xfrm>
          <a:prstGeom prst="rect">
            <a:avLst/>
          </a:prstGeom>
          <a:noFill/>
        </p:spPr>
        <p:txBody>
          <a:bodyPr wrap="square">
            <a:spAutoFit/>
          </a:bodyPr>
          <a:lstStyle/>
          <a:p>
            <a:pPr marL="571500" indent="-571500" algn="just">
              <a:buFontTx/>
              <a:buChar char="-"/>
            </a:pPr>
            <a:r>
              <a:rPr lang="vi-VN" sz="4000" b="1" dirty="0"/>
              <a:t>Tính khả dụng: </a:t>
            </a:r>
            <a:r>
              <a:rPr lang="vi-VN" sz="4000" dirty="0"/>
              <a:t>Nếu KDC gặp sự cố, hệ thống sẽ không thể hoạt động, dẫn đến khả năng truy cập các tài nguyên bị gián đoạn</a:t>
            </a:r>
            <a:endParaRPr lang="en-US" sz="4000" dirty="0"/>
          </a:p>
          <a:p>
            <a:pPr marL="571500" indent="-571500" algn="just">
              <a:buFontTx/>
              <a:buChar char="-"/>
            </a:pPr>
            <a:r>
              <a:rPr lang="vi-VN" sz="4000" b="1" dirty="0"/>
              <a:t>Phụ thuộc vào đồng bộ hóa thời gian:</a:t>
            </a:r>
            <a:r>
              <a:rPr lang="vi-VN" sz="4000" dirty="0"/>
              <a:t> Nếu thời gian không được đồng bộ hóa đúng cách, người dùng có thể không thể truy cập tài nguyên.</a:t>
            </a:r>
            <a:endParaRPr lang="en-US" sz="4000" dirty="0"/>
          </a:p>
          <a:p>
            <a:pPr marL="571500" indent="-571500" algn="just">
              <a:buFontTx/>
              <a:buChar char="-"/>
            </a:pPr>
            <a:r>
              <a:rPr lang="vi-VN" sz="4000" b="1" dirty="0"/>
              <a:t>Mã hóa bảo mật yếu: </a:t>
            </a:r>
            <a:r>
              <a:rPr lang="vi-VN" sz="4000" dirty="0"/>
              <a:t>Mã hóa trong Kerberos dựa trên DES, bảo mật yếu hơn các thuật toán mã hóa hiện đại.</a:t>
            </a:r>
            <a:endParaRPr lang="en-US" sz="4000" dirty="0"/>
          </a:p>
          <a:p>
            <a:pPr marL="571500" indent="-571500" algn="just">
              <a:buFontTx/>
              <a:buChar char="-"/>
            </a:pPr>
            <a:r>
              <a:rPr lang="vi-VN" sz="4000" b="1" dirty="0"/>
              <a:t>Đòi hỏi cấu hình phức tạp: </a:t>
            </a:r>
            <a:r>
              <a:rPr lang="vi-VN" sz="4000" dirty="0"/>
              <a:t>Kerberos đòi hỏi cấu hình phức tạp, đặc biệt là khi triển khai trên các hệ thống phân tán lớn. </a:t>
            </a:r>
            <a:endParaRPr lang="en-US" sz="4000" dirty="0"/>
          </a:p>
          <a:p>
            <a:pPr marL="571500" indent="-571500" algn="just">
              <a:buFontTx/>
              <a:buChar char="-"/>
            </a:pPr>
            <a:r>
              <a:rPr lang="vi-VN" sz="4000" b="1" dirty="0"/>
              <a:t>Không hỗ trợ định dạng dữ liệu mở rộng: </a:t>
            </a:r>
            <a:r>
              <a:rPr lang="vi-VN" sz="4000" dirty="0"/>
              <a:t>Kerberos không hỗ trợ định dạng dữ liệu mở rộng, điều này giới hạn khả năng mở rộng và tích hợp của hệ thống Kerberos.</a:t>
            </a:r>
            <a:endParaRPr lang="en-US" sz="4000" dirty="0"/>
          </a:p>
        </p:txBody>
      </p:sp>
      <p:sp>
        <p:nvSpPr>
          <p:cNvPr id="4" name="TextBox 3"/>
          <p:cNvSpPr txBox="1"/>
          <p:nvPr/>
        </p:nvSpPr>
        <p:spPr>
          <a:xfrm>
            <a:off x="6019800" y="721179"/>
            <a:ext cx="10050066" cy="535468"/>
          </a:xfrm>
          <a:prstGeom prst="rect">
            <a:avLst/>
          </a:prstGeom>
          <a:noFill/>
        </p:spPr>
        <p:txBody>
          <a:bodyPr wrap="square">
            <a:spAutoFit/>
          </a:bodyPr>
          <a:lstStyle/>
          <a:p>
            <a:pPr algn="l">
              <a:lnSpc>
                <a:spcPts val="3000"/>
              </a:lnSpc>
            </a:pPr>
            <a:r>
              <a:rPr lang="en-US" sz="4400" b="1" i="0" dirty="0" err="1">
                <a:solidFill>
                  <a:srgbClr val="24292E"/>
                </a:solidFill>
                <a:effectLst/>
                <a:latin typeface="Aptos ExtraBold" panose="020B0004020202020204" pitchFamily="34" charset="0"/>
              </a:rPr>
              <a:t>Hạn</a:t>
            </a:r>
            <a:r>
              <a:rPr lang="en-US" sz="4400" b="1" i="0" dirty="0">
                <a:solidFill>
                  <a:srgbClr val="24292E"/>
                </a:solidFill>
                <a:effectLst/>
                <a:latin typeface="Aptos ExtraBold" panose="020B0004020202020204" pitchFamily="34" charset="0"/>
              </a:rPr>
              <a:t> </a:t>
            </a:r>
            <a:r>
              <a:rPr lang="vi-VN" sz="4400" b="1" i="0" dirty="0">
                <a:solidFill>
                  <a:srgbClr val="24292E"/>
                </a:solidFill>
                <a:effectLst/>
                <a:latin typeface="Aptos ExtraBold" panose="020B0004020202020204" pitchFamily="34" charset="0"/>
              </a:rPr>
              <a:t>chế của Kerbero</a:t>
            </a:r>
            <a:r>
              <a:rPr lang="en-US" sz="4400" b="1" i="0" dirty="0">
                <a:solidFill>
                  <a:srgbClr val="24292E"/>
                </a:solidFill>
                <a:effectLst/>
                <a:latin typeface="Aptos ExtraBold" panose="020B0004020202020204" pitchFamily="34" charset="0"/>
              </a:rPr>
              <a:t>s</a:t>
            </a:r>
            <a:endParaRPr lang="vi-VN" sz="4400" b="1" i="0" dirty="0">
              <a:solidFill>
                <a:srgbClr val="24292E"/>
              </a:solidFill>
              <a:effectLst/>
              <a:latin typeface="Mulish"/>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a762089-36ad-4bf7-9314-c7223c4b604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D07160FFEFB08F46AB62E22C91B08D12" ma:contentTypeVersion="8" ma:contentTypeDescription="Tạo tài liệu mới." ma:contentTypeScope="" ma:versionID="0e1ef81a236d7c89085cfb26fb53eae8">
  <xsd:schema xmlns:xsd="http://www.w3.org/2001/XMLSchema" xmlns:xs="http://www.w3.org/2001/XMLSchema" xmlns:p="http://schemas.microsoft.com/office/2006/metadata/properties" xmlns:ns3="aa762089-36ad-4bf7-9314-c7223c4b604d" xmlns:ns4="176bb0a3-45c3-4757-8618-101ee49f8be1" targetNamespace="http://schemas.microsoft.com/office/2006/metadata/properties" ma:root="true" ma:fieldsID="6c402e2d9de932cea6b32120bb7281e2" ns3:_="" ns4:_="">
    <xsd:import namespace="aa762089-36ad-4bf7-9314-c7223c4b604d"/>
    <xsd:import namespace="176bb0a3-45c3-4757-8618-101ee49f8be1"/>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762089-36ad-4bf7-9314-c7223c4b6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6bb0a3-45c3-4757-8618-101ee49f8be1" elementFormDefault="qualified">
    <xsd:import namespace="http://schemas.microsoft.com/office/2006/documentManagement/types"/>
    <xsd:import namespace="http://schemas.microsoft.com/office/infopath/2007/PartnerControls"/>
    <xsd:element name="SharedWithUsers" ma:index="11"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Chia sẻ Có Chi tiết" ma:internalName="SharedWithDetails" ma:readOnly="true">
      <xsd:simpleType>
        <xsd:restriction base="dms:Note">
          <xsd:maxLength value="255"/>
        </xsd:restriction>
      </xsd:simpleType>
    </xsd:element>
    <xsd:element name="SharingHintHash" ma:index="13"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0F262C-A663-4000-8C9F-CA828EC414FE}">
  <ds:schemaRefs/>
</ds:datastoreItem>
</file>

<file path=customXml/itemProps2.xml><?xml version="1.0" encoding="utf-8"?>
<ds:datastoreItem xmlns:ds="http://schemas.openxmlformats.org/officeDocument/2006/customXml" ds:itemID="{E1F5CEE3-A394-4974-A8C8-7144A8A2B296}">
  <ds:schemaRefs/>
</ds:datastoreItem>
</file>

<file path=customXml/itemProps3.xml><?xml version="1.0" encoding="utf-8"?>
<ds:datastoreItem xmlns:ds="http://schemas.openxmlformats.org/officeDocument/2006/customXml" ds:itemID="{9C7AF3D2-19A1-4492-B852-3912D9F22680}">
  <ds:schemaRefs/>
</ds:datastoreItem>
</file>

<file path=docProps/app.xml><?xml version="1.0" encoding="utf-8"?>
<Properties xmlns="http://schemas.openxmlformats.org/officeDocument/2006/extended-properties" xmlns:vt="http://schemas.openxmlformats.org/officeDocument/2006/docPropsVTypes">
  <TotalTime>0</TotalTime>
  <Words>2843</Words>
  <Application>WPS Presentation</Application>
  <PresentationFormat>Custom</PresentationFormat>
  <Paragraphs>56</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Aptos ExtraBold</vt:lpstr>
      <vt:lpstr>ADLaM Display</vt:lpstr>
      <vt:lpstr>Calibri</vt:lpstr>
      <vt:lpstr>Mulish</vt:lpstr>
      <vt:lpstr>Segoe Print</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dc:title>
  <dc:creator>Kieu Anh</dc:creator>
  <cp:lastModifiedBy>Anh Lê Ngọc Kiều</cp:lastModifiedBy>
  <cp:revision>4</cp:revision>
  <dcterms:created xsi:type="dcterms:W3CDTF">2006-08-16T00:00:00Z</dcterms:created>
  <dcterms:modified xsi:type="dcterms:W3CDTF">2024-11-04T16:18:45Z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0x010100D07160FFEFB08F46AB62E22C91B08D12</vt:lpwstr>
  </property>
  <property fmtid="{D5CDD505-2E9C-101B-9397-08002B2CF9AE}" pid="3" name="ICV">
    <vt:lpwstr>6018A00C0F39425FADADBF3DA4842087_12</vt:lpwstr>
  </property>
  <property fmtid="{D5CDD505-2E9C-101B-9397-08002B2CF9AE}" pid="4" name="KSOProductBuildVer">
    <vt:lpwstr>1033-12.2.0.18607</vt:lpwstr>
  </property>
</Properties>
</file>