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56" r:id="rId7"/>
    <p:sldId id="262" r:id="rId8"/>
    <p:sldId id="279" r:id="rId9"/>
    <p:sldId id="274" r:id="rId10"/>
    <p:sldId id="263" r:id="rId11"/>
    <p:sldId id="273" r:id="rId12"/>
    <p:sldId id="276" r:id="rId13"/>
    <p:sldId id="271" r:id="rId14"/>
    <p:sldId id="278" r:id="rId15"/>
    <p:sldId id="264" r:id="rId16"/>
    <p:sldId id="272" r:id="rId17"/>
    <p:sldId id="270" r:id="rId18"/>
    <p:sldId id="268" r:id="rId19"/>
    <p:sldId id="267" r:id="rId20"/>
    <p:sldId id="269" r:id="rId21"/>
    <p:sldId id="265"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CC33"/>
    <a:srgbClr val="E7FFE8"/>
    <a:srgbClr val="CDFFCE"/>
    <a:srgbClr val="C5FFC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85" autoAdjust="0"/>
    <p:restoredTop sz="84547" autoAdjust="0"/>
  </p:normalViewPr>
  <p:slideViewPr>
    <p:cSldViewPr>
      <p:cViewPr>
        <p:scale>
          <a:sx n="66" d="100"/>
          <a:sy n="66" d="100"/>
        </p:scale>
        <p:origin x="-900" y="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F5BE78-F04D-49FE-AAC3-BC185033EDEB}" type="datetimeFigureOut">
              <a:rPr lang="en-US" smtClean="0"/>
              <a:pPr/>
              <a:t>12/20/2010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C342A-238D-4C9E-B8B8-6E37ECB0F0FB}" type="slidenum">
              <a:rPr lang="en-US" smtClean="0"/>
              <a:pPr/>
              <a:t>‹#›</a:t>
            </a:fld>
            <a:endParaRPr lang="en-US"/>
          </a:p>
        </p:txBody>
      </p:sp>
    </p:spTree>
    <p:extLst>
      <p:ext uri="{BB962C8B-B14F-4D97-AF65-F5344CB8AC3E}">
        <p14:creationId xmlns="" xmlns:p14="http://schemas.microsoft.com/office/powerpoint/2010/main" val="248768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pPr/>
              <a:t>1</a:t>
            </a:fld>
            <a:endParaRPr lang="en-US"/>
          </a:p>
        </p:txBody>
      </p:sp>
    </p:spTree>
    <p:extLst>
      <p:ext uri="{BB962C8B-B14F-4D97-AF65-F5344CB8AC3E}">
        <p14:creationId xmlns="" xmlns:p14="http://schemas.microsoft.com/office/powerpoint/2010/main" val="1639322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sz="1200" kern="1200" smtClean="0">
                <a:solidFill>
                  <a:schemeClr val="tx1"/>
                </a:solidFill>
                <a:effectLst/>
                <a:latin typeface="+mn-lt"/>
                <a:ea typeface="+mn-ea"/>
                <a:cs typeface="+mn-cs"/>
              </a:rPr>
              <a:t>Hệ thống đã có nền tảng ban đầu dành cho khu vực giáo dục và khu vực vui chơi phục vụ cho việc vừa chơi vừa học. </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0C342A-238D-4C9E-B8B8-6E37ECB0F0FB}" type="slidenum">
              <a:rPr lang="en-US" smtClean="0"/>
              <a:pPr/>
              <a:t>7</a:t>
            </a:fld>
            <a:endParaRPr lang="en-US"/>
          </a:p>
        </p:txBody>
      </p:sp>
    </p:spTree>
    <p:extLst>
      <p:ext uri="{BB962C8B-B14F-4D97-AF65-F5344CB8AC3E}">
        <p14:creationId xmlns="" xmlns:p14="http://schemas.microsoft.com/office/powerpoint/2010/main" val="2691589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0C342A-238D-4C9E-B8B8-6E37ECB0F0FB}"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Mạng xã hội, hay gọi là mạng xã hội ảo, (tiếng Anh: social networking) là dịch vụ nối kết các thành viên trên Internet lại với nhau với nhiều mục đích khác nhau không phân biệt không gian và thời gian.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pPr/>
              <a:t>10</a:t>
            </a:fld>
            <a:endParaRPr lang="en-US"/>
          </a:p>
        </p:txBody>
      </p:sp>
    </p:spTree>
    <p:extLst>
      <p:ext uri="{BB962C8B-B14F-4D97-AF65-F5344CB8AC3E}">
        <p14:creationId xmlns="" xmlns:p14="http://schemas.microsoft.com/office/powerpoint/2010/main" val="346548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sz="1200" i="1" kern="1200" smtClean="0">
                <a:solidFill>
                  <a:schemeClr val="tx1"/>
                </a:solidFill>
                <a:effectLst/>
                <a:latin typeface="+mn-lt"/>
                <a:ea typeface="+mn-ea"/>
                <a:cs typeface="+mn-cs"/>
              </a:rPr>
              <a:t>Là một mạng xã hội ảo miễn phí, trang web là công cụ cộng tác nhằm vào nhóm học giả và giới nghiên cứu từ tất cả các nghành. Ra mắt vào năm 2010 và nó đã trở thành một trong các mạng xã hội lớn nhất cho các học giả trong năm 2010, được mệnh danh là cổng thông tin cho các nhà nghiên cứu.</a:t>
            </a:r>
            <a:endParaRPr lang="en-US" sz="1200" kern="1200" dirty="0" smtClean="0">
              <a:solidFill>
                <a:schemeClr val="tx1"/>
              </a:solidFill>
              <a:effectLst/>
              <a:latin typeface="+mn-lt"/>
              <a:ea typeface="+mn-ea"/>
              <a:cs typeface="+mn-cs"/>
            </a:endParaRPr>
          </a:p>
          <a:p>
            <a:endParaRPr lang="en-US" dirty="0" smtClean="0"/>
          </a:p>
          <a:p>
            <a:endParaRPr lang="en-US" dirty="0" smtClean="0"/>
          </a:p>
          <a:p>
            <a:r>
              <a:rPr lang="x-none" sz="1200" i="1" kern="1200" smtClean="0">
                <a:solidFill>
                  <a:schemeClr val="tx1"/>
                </a:solidFill>
                <a:effectLst/>
                <a:latin typeface="+mn-lt"/>
                <a:ea typeface="+mn-ea"/>
                <a:cs typeface="+mn-cs"/>
              </a:rPr>
              <a:t>StudiVZ</a:t>
            </a:r>
            <a:r>
              <a:rPr lang="x-none" sz="1200" b="1" i="1" kern="1200" smtClean="0">
                <a:solidFill>
                  <a:schemeClr val="tx1"/>
                </a:solidFill>
                <a:effectLst/>
                <a:latin typeface="+mn-lt"/>
                <a:ea typeface="+mn-ea"/>
                <a:cs typeface="+mn-cs"/>
              </a:rPr>
              <a:t> </a:t>
            </a:r>
            <a:r>
              <a:rPr lang="x-none" sz="1200" i="1" kern="1200" smtClean="0">
                <a:solidFill>
                  <a:schemeClr val="tx1"/>
                </a:solidFill>
                <a:effectLst/>
                <a:latin typeface="+mn-lt"/>
                <a:ea typeface="+mn-ea"/>
                <a:cs typeface="+mn-cs"/>
              </a:rPr>
              <a:t>mạng xã hội ảo chủ yếu phục vụ cho giới học sinh, sinh viên</a:t>
            </a:r>
            <a:r>
              <a:rPr lang="x-none" sz="1200" b="1" i="1" kern="1200" smtClean="0">
                <a:solidFill>
                  <a:schemeClr val="tx1"/>
                </a:solidFill>
                <a:effectLst/>
                <a:latin typeface="+mn-lt"/>
                <a:ea typeface="+mn-ea"/>
                <a:cs typeface="+mn-cs"/>
              </a:rPr>
              <a:t> </a:t>
            </a:r>
            <a:r>
              <a:rPr lang="x-none" sz="1200" i="1" kern="1200" smtClean="0">
                <a:solidFill>
                  <a:schemeClr val="tx1"/>
                </a:solidFill>
                <a:effectLst/>
                <a:latin typeface="+mn-lt"/>
                <a:ea typeface="+mn-ea"/>
                <a:cs typeface="+mn-cs"/>
              </a:rPr>
              <a:t>đại học ở các nước châu Âu đặc biệt là các nước nói tiếng Đức. StudiVZ tuyên bố là mạng xã hội mạnh nhất châu Âu vơi hơn 15 triệu người sử dụng.</a:t>
            </a:r>
            <a:endParaRPr lang="en-US" sz="1200" kern="1200" dirty="0" smtClean="0">
              <a:solidFill>
                <a:schemeClr val="tx1"/>
              </a:solidFill>
              <a:effectLst/>
              <a:latin typeface="+mn-lt"/>
              <a:ea typeface="+mn-ea"/>
              <a:cs typeface="+mn-cs"/>
            </a:endParaRPr>
          </a:p>
          <a:p>
            <a:r>
              <a:rPr lang="x-none" sz="1200" i="1" kern="1200" smtClean="0">
                <a:solidFill>
                  <a:schemeClr val="tx1"/>
                </a:solidFill>
                <a:effectLst/>
                <a:latin typeface="+mn-lt"/>
                <a:ea typeface="+mn-ea"/>
                <a:cs typeface="+mn-cs"/>
              </a:rPr>
              <a:t>StudiVZ cung cấp cho một số tính năng cho các thành viên, học sinh có thể giữ và duy trì một trang cá nhân chứa thông tin về độ tuổi, họ tên, đối tượng nghiên cứu, sở thích, các khóa học và các thành viên nhóm trong StudiVZ. Họ có thể tùy chọn để tải lên hình ảnh trên các trang cá nhân của mình. Thông qua chức năng tìm kiếm thì c</a:t>
            </a:r>
            <a:r>
              <a:rPr lang="en-US" sz="1200" i="1" kern="1200" dirty="0" err="1" smtClean="0">
                <a:solidFill>
                  <a:schemeClr val="tx1"/>
                </a:solidFill>
                <a:effectLst/>
                <a:latin typeface="+mn-lt"/>
                <a:ea typeface="+mn-ea"/>
                <a:cs typeface="+mn-cs"/>
              </a:rPr>
              <a:t>ác</a:t>
            </a:r>
            <a:r>
              <a:rPr lang="x-none" sz="1200" i="1" kern="1200" smtClean="0">
                <a:solidFill>
                  <a:schemeClr val="tx1"/>
                </a:solidFill>
                <a:effectLst/>
                <a:latin typeface="+mn-lt"/>
                <a:ea typeface="+mn-ea"/>
                <a:cs typeface="+mn-cs"/>
              </a:rPr>
              <a:t> bạn học cùng lớp, sinh viên, các đối tác học tập hoặc những người có cùng sở thích có thể được tìm thấy. Các nhóm người dùng có các trang của riêng mình và thảo luận một diễn đàn mở cho các thành viên nhóm …</a:t>
            </a:r>
            <a:endParaRPr lang="en-US" sz="1200" i="1" kern="1200" dirty="0" smtClean="0">
              <a:solidFill>
                <a:schemeClr val="tx1"/>
              </a:solidFill>
              <a:effectLst/>
              <a:latin typeface="+mn-lt"/>
              <a:ea typeface="+mn-ea"/>
              <a:cs typeface="+mn-cs"/>
            </a:endParaRPr>
          </a:p>
          <a:p>
            <a:endParaRPr lang="en-US" sz="1200" i="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Việt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dành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(Socnhi.com,  Webtretho.com, …)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pPr/>
              <a:t>11</a:t>
            </a:fld>
            <a:endParaRPr lang="en-US"/>
          </a:p>
        </p:txBody>
      </p:sp>
    </p:spTree>
    <p:extLst>
      <p:ext uri="{BB962C8B-B14F-4D97-AF65-F5344CB8AC3E}">
        <p14:creationId xmlns="" xmlns:p14="http://schemas.microsoft.com/office/powerpoint/2010/main" val="3465482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pPr/>
              <a:t>12</a:t>
            </a:fld>
            <a:endParaRPr lang="en-US"/>
          </a:p>
        </p:txBody>
      </p:sp>
    </p:spTree>
    <p:extLst>
      <p:ext uri="{BB962C8B-B14F-4D97-AF65-F5344CB8AC3E}">
        <p14:creationId xmlns="" xmlns:p14="http://schemas.microsoft.com/office/powerpoint/2010/main" val="346548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C342A-238D-4C9E-B8B8-6E37ECB0F0FB}" type="slidenum">
              <a:rPr lang="en-US" smtClean="0"/>
              <a:pPr/>
              <a:t>19</a:t>
            </a:fld>
            <a:endParaRPr lang="en-US"/>
          </a:p>
        </p:txBody>
      </p:sp>
    </p:spTree>
    <p:extLst>
      <p:ext uri="{BB962C8B-B14F-4D97-AF65-F5344CB8AC3E}">
        <p14:creationId xmlns="" xmlns:p14="http://schemas.microsoft.com/office/powerpoint/2010/main" val="509018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5679C8-949D-4657-86BE-0B330BB70591}" type="datetime1">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655D70-C57C-44C3-937E-89E520BE6789}" type="datetime1">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177B46-F546-4AA1-A130-860EA28E9936}" type="datetime1">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24BDB-84D1-4ED8-8B84-6B6DABF96D54}" type="datetime1">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4E2D57-E3D5-4A1E-A86C-3522052E8FC3}" type="datetime1">
              <a:rPr lang="en-US" smtClean="0"/>
              <a:pPr/>
              <a:t>12/20/2010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9F8DED-00F6-40AD-A315-E15FAA45C1C6}" type="datetime1">
              <a:rPr lang="en-US" smtClean="0"/>
              <a:pPr/>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5572DE-1B2D-4839-AE93-3D92446A0E59}" type="datetime1">
              <a:rPr lang="en-US" smtClean="0"/>
              <a:pPr/>
              <a:t>12/20/2010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F41DA3-5051-4FC6-9B1D-661D519523F2}" type="datetime1">
              <a:rPr lang="en-US" smtClean="0"/>
              <a:pPr/>
              <a:t>12/20/2010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082C9-A432-45EB-8439-EC9CD37CD1E9}" type="datetime1">
              <a:rPr lang="en-US" smtClean="0"/>
              <a:pPr/>
              <a:t>12/20/2010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38BC28-6F2B-4FF5-B0B5-362575B9B05C}" type="datetime1">
              <a:rPr lang="en-US" smtClean="0"/>
              <a:pPr/>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AF0870-963D-44EE-A1B6-D3357B909CB2}" type="datetime1">
              <a:rPr lang="en-US" smtClean="0"/>
              <a:pPr/>
              <a:t>12/20/2010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F1A1A-5B53-436D-9EFB-6B8EE7A500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8A1C7-C1BF-442C-92E5-D8B26ACFFEF6}" type="datetime1">
              <a:rPr lang="en-US" smtClean="0"/>
              <a:pPr/>
              <a:t>12/20/2010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F1A1A-5B53-436D-9EFB-6B8EE7A500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tieuhoc.net/"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81400" y="1295400"/>
            <a:ext cx="4800600" cy="5029200"/>
          </a:xfrm>
        </p:spPr>
        <p:txBody>
          <a:bodyPr>
            <a:normAutofit fontScale="85000" lnSpcReduction="10000"/>
          </a:bodyPr>
          <a:lstStyle/>
          <a:p>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BÁO CÁO KHÓA LUẬN TỐT </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NGHIỆP</a:t>
            </a:r>
          </a:p>
          <a:p>
            <a:endPar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lvl="0"/>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ĐỀ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TÀI:</a:t>
            </a:r>
          </a:p>
          <a:p>
            <a:pPr algn="l"/>
            <a:endPar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nSpc>
                <a:spcPct val="120000"/>
              </a:lnSpc>
            </a:pP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HỆ THỐNG HỖ TRỢ GIÁO DỤC </a:t>
            </a:r>
            <a:b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b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TIỂU HỌC TRỰC TUYẾN</a:t>
            </a:r>
          </a:p>
          <a:p>
            <a:endPar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nSpc>
                <a:spcPct val="160000"/>
              </a:lnSpc>
            </a:pP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Sinh</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viên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thực</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hiện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
            </a:r>
          </a:p>
          <a:p>
            <a:pPr lvl="4" algn="l">
              <a:lnSpc>
                <a:spcPct val="120000"/>
              </a:lnSpc>
              <a:buFont typeface="Wingdings" pitchFamily="2" charset="2"/>
              <a:buChar cha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Lê</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Ngọc</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Luyện</a:t>
            </a: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lvl="4" algn="l">
              <a:lnSpc>
                <a:spcPct val="120000"/>
              </a:lnSpc>
              <a:buFont typeface="Wingdings" pitchFamily="2" charset="2"/>
              <a:buChar cha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Nguyễn</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Tuân</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Bưng</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nSpc>
                <a:spcPct val="170000"/>
              </a:lnSpc>
            </a:pP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Giảng</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viên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hướng</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dẫn</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
            </a:r>
          </a:p>
          <a:p>
            <a:pPr lvl="4" algn="just">
              <a:lnSpc>
                <a:spcPct val="110000"/>
              </a:lnSpc>
              <a:buFont typeface="Wingdings" pitchFamily="2" charset="2"/>
              <a:buChar cha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Th.S</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Nguyễn</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Thị</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Thanh</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Bình</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lvl="4" algn="just">
              <a:lnSpc>
                <a:spcPct val="110000"/>
              </a:lnSpc>
              <a:buFont typeface="Wingdings" pitchFamily="2" charset="2"/>
              <a:buChar cha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KS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Phạm</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Tuấn</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Anh</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8CFF1A1A-5B53-436D-9EFB-6B8EE7A50023}" type="slidenum">
              <a:rPr lang="en-US" smtClean="0"/>
              <a:pPr/>
              <a:t>1</a:t>
            </a:fld>
            <a:endParaRPr lang="en-US" dirty="0"/>
          </a:p>
        </p:txBody>
      </p:sp>
      <p:pic>
        <p:nvPicPr>
          <p:cNvPr id="2051" name="Picture 3" descr="E:\LAM VIEC\NTDV\Pes\Uom mam tre tho\Source Code\PESWeb\images\Children_dq.gif"/>
          <p:cNvPicPr>
            <a:picLocks noChangeAspect="1" noChangeArrowheads="1"/>
          </p:cNvPicPr>
          <p:nvPr/>
        </p:nvPicPr>
        <p:blipFill>
          <a:blip r:embed="rId3"/>
          <a:srcRect/>
          <a:stretch>
            <a:fillRect/>
          </a:stretch>
        </p:blipFill>
        <p:spPr bwMode="auto">
          <a:xfrm>
            <a:off x="207818" y="1600200"/>
            <a:ext cx="3611563" cy="457200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xã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hội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10</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pic>
        <p:nvPicPr>
          <p:cNvPr id="7" name="Picture 3"/>
          <p:cNvPicPr>
            <a:picLocks noChangeAspect="1" noChangeArrowheads="1"/>
          </p:cNvPicPr>
          <p:nvPr/>
        </p:nvPicPr>
        <p:blipFill>
          <a:blip r:embed="rId3">
            <a:extLst>
              <a:ext uri="{28A0092B-C50C-407E-A947-70E740481C1C}">
                <a14:useLocalDpi xmlns="" xmlns:a14="http://schemas.microsoft.com/office/drawing/2010/main" val="0"/>
              </a:ext>
            </a:extLst>
          </a:blip>
          <a:stretch>
            <a:fillRect/>
          </a:stretch>
        </p:blipFill>
        <p:spPr bwMode="auto">
          <a:xfrm>
            <a:off x="2971800" y="2822652"/>
            <a:ext cx="3429000" cy="22827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Oval Callout 2"/>
          <p:cNvSpPr/>
          <p:nvPr/>
        </p:nvSpPr>
        <p:spPr>
          <a:xfrm>
            <a:off x="5334000" y="1524000"/>
            <a:ext cx="3124200" cy="1143000"/>
          </a:xfrm>
          <a:prstGeom prst="wedgeEllipseCallout">
            <a:avLst>
              <a:gd name="adj1" fmla="val -55736"/>
              <a:gd name="adj2" fmla="val 71623"/>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b="1" smtClean="0"/>
              <a:t>KHÁI NIỆM</a:t>
            </a:r>
            <a:endParaRPr lang="en-US" sz="3200" b="1"/>
          </a:p>
        </p:txBody>
      </p:sp>
      <p:sp>
        <p:nvSpPr>
          <p:cNvPr id="8" name="Oval Callout 7"/>
          <p:cNvSpPr/>
          <p:nvPr/>
        </p:nvSpPr>
        <p:spPr>
          <a:xfrm>
            <a:off x="6019800" y="4419600"/>
            <a:ext cx="3124200" cy="1066800"/>
          </a:xfrm>
          <a:prstGeom prst="wedgeEllipseCallout">
            <a:avLst>
              <a:gd name="adj1" fmla="val -78965"/>
              <a:gd name="adj2" fmla="val -3024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b="1" smtClean="0"/>
              <a:t>TÍNH NĂNG</a:t>
            </a:r>
            <a:endParaRPr lang="en-US" sz="3200" b="1"/>
          </a:p>
        </p:txBody>
      </p:sp>
      <p:sp>
        <p:nvSpPr>
          <p:cNvPr id="10" name="Oval Callout 9"/>
          <p:cNvSpPr/>
          <p:nvPr/>
        </p:nvSpPr>
        <p:spPr>
          <a:xfrm>
            <a:off x="609600" y="4572000"/>
            <a:ext cx="3124200" cy="1219200"/>
          </a:xfrm>
          <a:prstGeom prst="wedgeEllipseCallout">
            <a:avLst>
              <a:gd name="adj1" fmla="val 73881"/>
              <a:gd name="adj2" fmla="val -5094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smtClean="0"/>
              <a:t>LỊCH SỬ</a:t>
            </a:r>
            <a:endParaRPr lang="en-US" sz="3200" b="1"/>
          </a:p>
        </p:txBody>
      </p:sp>
      <p:sp>
        <p:nvSpPr>
          <p:cNvPr id="11" name="Oval Callout 10"/>
          <p:cNvSpPr/>
          <p:nvPr/>
        </p:nvSpPr>
        <p:spPr>
          <a:xfrm>
            <a:off x="-228600" y="1524000"/>
            <a:ext cx="3352800" cy="1447800"/>
          </a:xfrm>
          <a:prstGeom prst="wedgeEllipseCallout">
            <a:avLst>
              <a:gd name="adj1" fmla="val 82243"/>
              <a:gd name="adj2" fmla="val 7576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smtClean="0"/>
              <a:t>CẤU THÀNH</a:t>
            </a:r>
            <a:endParaRPr lang="en-US" sz="3200" b="1"/>
          </a:p>
        </p:txBody>
      </p:sp>
    </p:spTree>
    <p:extLst>
      <p:ext uri="{BB962C8B-B14F-4D97-AF65-F5344CB8AC3E}">
        <p14:creationId xmlns="" xmlns:p14="http://schemas.microsoft.com/office/powerpoint/2010/main" val="41715084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xã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hội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ảo</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phục</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vụ</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giáo</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dục</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11</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10" name="Subtitle 2"/>
          <p:cNvSpPr>
            <a:spLocks noGrp="1"/>
          </p:cNvSpPr>
          <p:nvPr>
            <p:ph type="subTitle" idx="1"/>
          </p:nvPr>
        </p:nvSpPr>
        <p:spPr>
          <a:xfrm>
            <a:off x="457200" y="1524000"/>
            <a:ext cx="8305800" cy="5029200"/>
          </a:xfrm>
        </p:spPr>
        <p:txBody>
          <a:bodyPr>
            <a:normAutofit lnSpcReduction="10000"/>
          </a:bodyPr>
          <a:lstStyle/>
          <a:p>
            <a:pPr algn="l">
              <a:buBlip>
                <a:blip r:embed="rId3"/>
              </a:buBlip>
            </a:pPr>
            <a:r>
              <a:rPr lang="en-US" sz="2800" b="1" dirty="0" smtClean="0">
                <a:solidFill>
                  <a:schemeClr val="accent3">
                    <a:lumMod val="50000"/>
                  </a:schemeClr>
                </a:solidFill>
                <a:latin typeface="Times New Roman" pitchFamily="18" charset="0"/>
                <a:cs typeface="Times New Roman" pitchFamily="18" charset="0"/>
              </a:rPr>
              <a:t> Academia</a:t>
            </a: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Đối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tượng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giả</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các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nhà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nghiên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cứu</a:t>
            </a:r>
            <a:endParaRPr lang="en-US"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Mục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tiêu</a:t>
            </a:r>
            <a:r>
              <a:rPr lang="en-US" dirty="0" smtClean="0">
                <a:solidFill>
                  <a:schemeClr val="accent3">
                    <a:lumMod val="50000"/>
                  </a:schemeClr>
                </a:solidFill>
                <a:latin typeface="Times New Roman" pitchFamily="18" charset="0"/>
                <a:cs typeface="Times New Roman" pitchFamily="18" charset="0"/>
              </a:rPr>
              <a:t> chia </a:t>
            </a:r>
            <a:r>
              <a:rPr lang="en-US" dirty="0" err="1" smtClean="0">
                <a:solidFill>
                  <a:schemeClr val="accent3">
                    <a:lumMod val="50000"/>
                  </a:schemeClr>
                </a:solidFill>
                <a:latin typeface="Times New Roman" pitchFamily="18" charset="0"/>
                <a:cs typeface="Times New Roman" pitchFamily="18" charset="0"/>
              </a:rPr>
              <a:t>sẻ</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tài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liệu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kinh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nghiệm</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các</a:t>
            </a:r>
            <a:r>
              <a:rPr lang="en-US" dirty="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quan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điểm</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khoa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a:t>
            </a:r>
          </a:p>
          <a:p>
            <a:pPr algn="l">
              <a:buBlip>
                <a:blip r:embed="rId3"/>
              </a:buBlip>
            </a:pP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StudiVZ</a:t>
            </a:r>
            <a:endParaRPr lang="en-US" sz="2800" b="1"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Đối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tượng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là</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viên</a:t>
            </a:r>
            <a:endParaRPr lang="en-US"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Mục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tiêu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tạo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ra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sân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chơi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viên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có</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thể</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giao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lưu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tập</a:t>
            </a:r>
            <a:r>
              <a:rPr lang="en-US" dirty="0" smtClean="0">
                <a:solidFill>
                  <a:schemeClr val="accent3">
                    <a:lumMod val="50000"/>
                  </a:schemeClr>
                </a:solidFill>
                <a:latin typeface="Times New Roman" pitchFamily="18" charset="0"/>
                <a:cs typeface="Times New Roman" pitchFamily="18" charset="0"/>
              </a:rPr>
              <a:t>.</a:t>
            </a:r>
            <a:endParaRPr lang="en-US" dirty="0">
              <a:solidFill>
                <a:schemeClr val="accent3">
                  <a:lumMod val="50000"/>
                </a:schemeClr>
              </a:solidFill>
              <a:latin typeface="Times New Roman" pitchFamily="18" charset="0"/>
              <a:cs typeface="Times New Roman" pitchFamily="18" charset="0"/>
            </a:endParaRPr>
          </a:p>
          <a:p>
            <a:pPr algn="l">
              <a:buBlip>
                <a:blip r:embed="rId3"/>
              </a:buBlip>
            </a:pPr>
            <a:r>
              <a:rPr lang="en-US" sz="2800" b="1" dirty="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Mạng</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giáo</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dục</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tại</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Việt</a:t>
            </a:r>
            <a:r>
              <a:rPr lang="en-US" sz="2800" b="1" dirty="0" smtClean="0">
                <a:solidFill>
                  <a:schemeClr val="accent3">
                    <a:lumMod val="50000"/>
                  </a:schemeClr>
                </a:solidFill>
                <a:latin typeface="Times New Roman" pitchFamily="18" charset="0"/>
                <a:cs typeface="Times New Roman" pitchFamily="18" charset="0"/>
              </a:rPr>
              <a:t> Nam</a:t>
            </a:r>
          </a:p>
          <a:p>
            <a:pPr marL="914400" lvl="1" indent="-457200" algn="l">
              <a:buFont typeface="Wingdings" pitchFamily="2" charset="2"/>
              <a:buChar char="Ø"/>
            </a:pPr>
            <a:r>
              <a:rPr lang="en-US" dirty="0" err="1" smtClean="0">
                <a:solidFill>
                  <a:schemeClr val="accent3">
                    <a:lumMod val="50000"/>
                  </a:schemeClr>
                </a:solidFill>
                <a:latin typeface="Times New Roman" pitchFamily="18" charset="0"/>
                <a:cs typeface="Times New Roman" pitchFamily="18" charset="0"/>
              </a:rPr>
              <a:t>Những</a:t>
            </a:r>
            <a:r>
              <a:rPr lang="en-US" dirty="0" smtClean="0">
                <a:solidFill>
                  <a:schemeClr val="accent3">
                    <a:lumMod val="50000"/>
                  </a:schemeClr>
                </a:solidFill>
                <a:latin typeface="Times New Roman" pitchFamily="18" charset="0"/>
                <a:cs typeface="Times New Roman" pitchFamily="18" charset="0"/>
              </a:rPr>
              <a:t> website </a:t>
            </a:r>
            <a:r>
              <a:rPr lang="en-US" dirty="0" err="1" smtClean="0">
                <a:solidFill>
                  <a:schemeClr val="accent3">
                    <a:lumMod val="50000"/>
                  </a:schemeClr>
                </a:solidFill>
                <a:latin typeface="Times New Roman" pitchFamily="18" charset="0"/>
                <a:cs typeface="Times New Roman" pitchFamily="18" charset="0"/>
              </a:rPr>
              <a:t>dành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lứa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tuổi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sinh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tiểu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học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còn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rất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ít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Nội</a:t>
            </a:r>
            <a:r>
              <a:rPr lang="en-US" dirty="0" smtClean="0">
                <a:solidFill>
                  <a:schemeClr val="accent3">
                    <a:lumMod val="50000"/>
                  </a:schemeClr>
                </a:solidFill>
                <a:latin typeface="Times New Roman" pitchFamily="18" charset="0"/>
                <a:cs typeface="Times New Roman" pitchFamily="18" charset="0"/>
              </a:rPr>
              <a:t> dung </a:t>
            </a:r>
            <a:r>
              <a:rPr lang="en-US" dirty="0" err="1" smtClean="0">
                <a:solidFill>
                  <a:schemeClr val="accent3">
                    <a:lumMod val="50000"/>
                  </a:schemeClr>
                </a:solidFill>
                <a:latin typeface="Times New Roman" pitchFamily="18" charset="0"/>
                <a:cs typeface="Times New Roman" pitchFamily="18" charset="0"/>
              </a:rPr>
              <a:t>tập</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trung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vào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giải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trí</a:t>
            </a:r>
            <a:r>
              <a:rPr lang="en-US" dirty="0" smtClean="0">
                <a:solidFill>
                  <a:schemeClr val="accent3">
                    <a:lumMod val="50000"/>
                  </a:schemeClr>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1801072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xã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hội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dành</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cho</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gia</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đình</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12</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10" name="Subtitle 2"/>
          <p:cNvSpPr>
            <a:spLocks noGrp="1"/>
          </p:cNvSpPr>
          <p:nvPr>
            <p:ph type="subTitle" idx="1"/>
          </p:nvPr>
        </p:nvSpPr>
        <p:spPr>
          <a:xfrm>
            <a:off x="381000" y="1600200"/>
            <a:ext cx="8305800" cy="5029200"/>
          </a:xfrm>
        </p:spPr>
        <p:txBody>
          <a:bodyPr>
            <a:normAutofit/>
          </a:bodyPr>
          <a:lstStyle/>
          <a:p>
            <a:pPr algn="l">
              <a:buBlip>
                <a:blip r:embed="rId3"/>
              </a:buBlip>
            </a:pPr>
            <a:r>
              <a:rPr lang="en-US" sz="2800" b="1" dirty="0">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Giới</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thiệu</a:t>
            </a:r>
            <a:endParaRPr lang="en-US" sz="2800" b="1"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Nơi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giao</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lưu</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giữa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các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đình</a:t>
            </a:r>
            <a:endParaRPr lang="en-US" sz="2400"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Lưu</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lại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các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kỷ</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niệm</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của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đình</a:t>
            </a:r>
            <a:endParaRPr lang="en-US" sz="2400" dirty="0" smtClean="0">
              <a:solidFill>
                <a:schemeClr val="accent3">
                  <a:lumMod val="50000"/>
                </a:schemeClr>
              </a:solidFill>
              <a:latin typeface="Times New Roman" pitchFamily="18" charset="0"/>
              <a:cs typeface="Times New Roman" pitchFamily="18" charset="0"/>
            </a:endParaRPr>
          </a:p>
          <a:p>
            <a:pPr algn="l">
              <a:buBlip>
                <a:blip r:embed="rId3"/>
              </a:buBlip>
            </a:pPr>
            <a:r>
              <a:rPr lang="en-US" sz="2800" b="1" dirty="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Chức</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năng</a:t>
            </a:r>
            <a:endParaRPr lang="en-US" sz="2800" b="1"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Đăng</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trạng</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thái</a:t>
            </a:r>
            <a:endParaRPr lang="en-US" sz="2400"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Viết</a:t>
            </a:r>
            <a:r>
              <a:rPr lang="en-US" sz="2400" dirty="0" smtClean="0">
                <a:solidFill>
                  <a:schemeClr val="accent3">
                    <a:lumMod val="50000"/>
                  </a:schemeClr>
                </a:solidFill>
                <a:latin typeface="Times New Roman" pitchFamily="18" charset="0"/>
                <a:cs typeface="Times New Roman" pitchFamily="18" charset="0"/>
              </a:rPr>
              <a:t> blog</a:t>
            </a:r>
          </a:p>
          <a:p>
            <a:pPr marL="914400" lvl="1" indent="-457200" algn="l">
              <a:buFont typeface="Wingdings" pitchFamily="2" charset="2"/>
              <a:buChar char="Ø"/>
            </a:pPr>
            <a:r>
              <a:rPr lang="en-US" sz="2400" dirty="0" smtClean="0">
                <a:solidFill>
                  <a:schemeClr val="accent3">
                    <a:lumMod val="50000"/>
                  </a:schemeClr>
                </a:solidFill>
                <a:latin typeface="Times New Roman" pitchFamily="18" charset="0"/>
                <a:cs typeface="Times New Roman" pitchFamily="18" charset="0"/>
              </a:rPr>
              <a:t>Chia </a:t>
            </a:r>
            <a:r>
              <a:rPr lang="en-US" sz="2400" dirty="0" err="1" smtClean="0">
                <a:solidFill>
                  <a:schemeClr val="accent3">
                    <a:lumMod val="50000"/>
                  </a:schemeClr>
                </a:solidFill>
                <a:latin typeface="Times New Roman" pitchFamily="18" charset="0"/>
                <a:cs typeface="Times New Roman" pitchFamily="18" charset="0"/>
              </a:rPr>
              <a:t>sẻ</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hình</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ảnh</a:t>
            </a:r>
            <a:endParaRPr lang="en-US" sz="2400"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Giao</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lưu</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kết</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bạn</a:t>
            </a:r>
            <a:endParaRPr lang="en-US" sz="2400" dirty="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err="1" smtClean="0">
                <a:solidFill>
                  <a:schemeClr val="accent3">
                    <a:lumMod val="50000"/>
                  </a:schemeClr>
                </a:solidFill>
                <a:latin typeface="Times New Roman" pitchFamily="18" charset="0"/>
                <a:cs typeface="Times New Roman" pitchFamily="18" charset="0"/>
              </a:rPr>
              <a:t>Cảm</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nhận</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từ</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khóa</a:t>
            </a:r>
            <a:endParaRPr lang="en-US" sz="2400" dirty="0" smtClean="0">
              <a:solidFill>
                <a:schemeClr val="accent3">
                  <a:lumMod val="50000"/>
                </a:schemeClr>
              </a:solidFill>
              <a:latin typeface="Times New Roman" pitchFamily="18" charset="0"/>
              <a:cs typeface="Times New Roman" pitchFamily="18" charset="0"/>
            </a:endParaRPr>
          </a:p>
          <a:p>
            <a:pPr marL="914400" lvl="1" indent="-457200" algn="l">
              <a:buFont typeface="Wingdings" pitchFamily="2" charset="2"/>
              <a:buChar char="Ø"/>
            </a:pPr>
            <a:r>
              <a:rPr lang="en-US" sz="2400" dirty="0" smtClean="0">
                <a:solidFill>
                  <a:schemeClr val="accent3">
                    <a:lumMod val="50000"/>
                  </a:schemeClr>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4157668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Quá</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trình</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thực</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hiện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13</a:t>
            </a:fld>
            <a:endParaRPr lang="en-US"/>
          </a:p>
        </p:txBody>
      </p:sp>
      <p:sp>
        <p:nvSpPr>
          <p:cNvPr id="7" name="Flowchart: Process 6"/>
          <p:cNvSpPr/>
          <p:nvPr/>
        </p:nvSpPr>
        <p:spPr>
          <a:xfrm>
            <a:off x="1066800" y="1752600"/>
            <a:ext cx="7467600" cy="4343400"/>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a:latin typeface="Times New Roman" pitchFamily="18" charset="0"/>
              <a:cs typeface="Times New Roman" pitchFamily="18" charset="0"/>
            </a:endParaRPr>
          </a:p>
        </p:txBody>
      </p:sp>
      <p:sp>
        <p:nvSpPr>
          <p:cNvPr id="8" name="Rounded Rectangle 7"/>
          <p:cNvSpPr/>
          <p:nvPr/>
        </p:nvSpPr>
        <p:spPr>
          <a:xfrm>
            <a:off x="1219200" y="3657600"/>
            <a:ext cx="71628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chung</a:t>
            </a:r>
            <a:endParaRPr lang="en-US" sz="2400" dirty="0">
              <a:latin typeface="Times New Roman" pitchFamily="18" charset="0"/>
              <a:cs typeface="Times New Roman" pitchFamily="18" charset="0"/>
            </a:endParaRPr>
          </a:p>
        </p:txBody>
      </p:sp>
      <p:sp>
        <p:nvSpPr>
          <p:cNvPr id="10" name="Rounded Rectangle 9"/>
          <p:cNvSpPr/>
          <p:nvPr/>
        </p:nvSpPr>
        <p:spPr>
          <a:xfrm>
            <a:off x="1295400" y="1981200"/>
            <a:ext cx="19812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trò</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chơi</a:t>
            </a:r>
            <a:endParaRPr lang="en-US" sz="2400" dirty="0">
              <a:latin typeface="Times New Roman" pitchFamily="18" charset="0"/>
              <a:cs typeface="Times New Roman" pitchFamily="18" charset="0"/>
            </a:endParaRPr>
          </a:p>
        </p:txBody>
      </p:sp>
      <p:sp>
        <p:nvSpPr>
          <p:cNvPr id="11" name="Rounded Rectangle 10"/>
          <p:cNvSpPr/>
          <p:nvPr/>
        </p:nvSpPr>
        <p:spPr>
          <a:xfrm>
            <a:off x="5638800" y="1981200"/>
            <a:ext cx="27432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đình</a:t>
            </a:r>
            <a:endParaRPr lang="en-US" sz="2400" dirty="0">
              <a:latin typeface="Times New Roman" pitchFamily="18" charset="0"/>
              <a:cs typeface="Times New Roman" pitchFamily="18" charset="0"/>
            </a:endParaRPr>
          </a:p>
        </p:txBody>
      </p:sp>
      <p:sp>
        <p:nvSpPr>
          <p:cNvPr id="12" name="Rounded Rectangle 11"/>
          <p:cNvSpPr/>
          <p:nvPr/>
        </p:nvSpPr>
        <p:spPr>
          <a:xfrm>
            <a:off x="3429000" y="1981200"/>
            <a:ext cx="19812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a:latin typeface="Times New Roman" pitchFamily="18" charset="0"/>
              <a:cs typeface="Times New Roman" pitchFamily="18" charset="0"/>
            </a:endParaRPr>
          </a:p>
        </p:txBody>
      </p:sp>
      <p:sp>
        <p:nvSpPr>
          <p:cNvPr id="13" name="Flowchart: Magnetic Disk 12"/>
          <p:cNvSpPr/>
          <p:nvPr/>
        </p:nvSpPr>
        <p:spPr>
          <a:xfrm>
            <a:off x="1295400" y="5257800"/>
            <a:ext cx="7010400" cy="762000"/>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endParaRPr lang="en-US" sz="2400" dirty="0">
              <a:latin typeface="Times New Roman" pitchFamily="18" charset="0"/>
              <a:cs typeface="Times New Roman" pitchFamily="18" charset="0"/>
            </a:endParaRPr>
          </a:p>
        </p:txBody>
      </p:sp>
      <p:sp>
        <p:nvSpPr>
          <p:cNvPr id="14" name="Up Arrow 13"/>
          <p:cNvSpPr/>
          <p:nvPr/>
        </p:nvSpPr>
        <p:spPr>
          <a:xfrm>
            <a:off x="4343400" y="4953000"/>
            <a:ext cx="381000" cy="304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
        <p:nvSpPr>
          <p:cNvPr id="15" name="Up Arrow 14"/>
          <p:cNvSpPr/>
          <p:nvPr/>
        </p:nvSpPr>
        <p:spPr>
          <a:xfrm>
            <a:off x="2095500" y="3352800"/>
            <a:ext cx="381000" cy="304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
        <p:nvSpPr>
          <p:cNvPr id="16" name="Up Arrow 15"/>
          <p:cNvSpPr/>
          <p:nvPr/>
        </p:nvSpPr>
        <p:spPr>
          <a:xfrm>
            <a:off x="4343400" y="3352800"/>
            <a:ext cx="381000" cy="304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
        <p:nvSpPr>
          <p:cNvPr id="17" name="Up Arrow 16"/>
          <p:cNvSpPr/>
          <p:nvPr/>
        </p:nvSpPr>
        <p:spPr>
          <a:xfrm>
            <a:off x="6629400" y="3352800"/>
            <a:ext cx="381000" cy="30480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latin typeface="Times New Roman" pitchFamily="18" charset="0"/>
              <a:cs typeface="Times New Roman" pitchFamily="18" charset="0"/>
            </a:endParaRPr>
          </a:p>
        </p:txBody>
      </p:sp>
    </p:spTree>
    <p:extLst>
      <p:ext uri="{BB962C8B-B14F-4D97-AF65-F5344CB8AC3E}">
        <p14:creationId xmlns="" xmlns:p14="http://schemas.microsoft.com/office/powerpoint/2010/main" val="106181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1000"/>
                                        <p:tgtEl>
                                          <p:spTgt spid="11"/>
                                        </p:tgtEl>
                                      </p:cBhvr>
                                    </p:animEffect>
                                    <p:anim calcmode="lin" valueType="num">
                                      <p:cBhvr>
                                        <p:cTn id="69" dur="1000" fill="hold"/>
                                        <p:tgtEl>
                                          <p:spTgt spid="11"/>
                                        </p:tgtEl>
                                        <p:attrNameLst>
                                          <p:attrName>ppt_x</p:attrName>
                                        </p:attrNameLst>
                                      </p:cBhvr>
                                      <p:tavLst>
                                        <p:tav tm="0">
                                          <p:val>
                                            <p:strVal val="#ppt_x"/>
                                          </p:val>
                                        </p:tav>
                                        <p:tav tm="100000">
                                          <p:val>
                                            <p:strVal val="#ppt_x"/>
                                          </p:val>
                                        </p:tav>
                                      </p:tavLst>
                                    </p:anim>
                                    <p:anim calcmode="lin" valueType="num">
                                      <p:cBhvr>
                                        <p:cTn id="7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Quá</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trình</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xây</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dựng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14</a:t>
            </a:fld>
            <a:endParaRPr lang="en-US"/>
          </a:p>
        </p:txBody>
      </p:sp>
      <p:sp>
        <p:nvSpPr>
          <p:cNvPr id="18" name="Subtitle 2"/>
          <p:cNvSpPr>
            <a:spLocks noGrp="1"/>
          </p:cNvSpPr>
          <p:nvPr>
            <p:ph type="subTitle" idx="1"/>
          </p:nvPr>
        </p:nvSpPr>
        <p:spPr>
          <a:xfrm>
            <a:off x="381000" y="1600200"/>
            <a:ext cx="8305800" cy="5029200"/>
          </a:xfrm>
        </p:spPr>
        <p:txBody>
          <a:bodyPr>
            <a:normAutofit/>
          </a:bodyPr>
          <a:lstStyle/>
          <a:p>
            <a:pPr algn="l">
              <a:buBlip>
                <a:blip r:embed="rId2"/>
              </a:buBlip>
            </a:pPr>
            <a:r>
              <a:rPr lang="en-US" sz="2800" b="1" dirty="0" smtClean="0">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Chức</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năng</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bạn</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bè</a:t>
            </a:r>
            <a:r>
              <a:rPr lang="en-US" sz="2800" b="1" dirty="0">
                <a:solidFill>
                  <a:schemeClr val="accent3">
                    <a:lumMod val="50000"/>
                  </a:schemeClr>
                </a:solidFill>
                <a:latin typeface="Times New Roman" pitchFamily="18" charset="0"/>
                <a:cs typeface="Times New Roman" pitchFamily="18" charset="0"/>
              </a:rPr>
              <a:t>,</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kết</a:t>
            </a:r>
            <a:r>
              <a:rPr lang="en-US" sz="2800" b="1" dirty="0" smtClean="0">
                <a:solidFill>
                  <a:schemeClr val="accent3">
                    <a:lumMod val="50000"/>
                  </a:schemeClr>
                </a:solidFill>
                <a:latin typeface="Times New Roman" pitchFamily="18" charset="0"/>
                <a:cs typeface="Times New Roman" pitchFamily="18" charset="0"/>
              </a:rPr>
              <a:t> </a:t>
            </a:r>
            <a:r>
              <a:rPr lang="en-US" sz="2800" b="1" dirty="0" err="1" smtClean="0">
                <a:solidFill>
                  <a:schemeClr val="accent3">
                    <a:lumMod val="50000"/>
                  </a:schemeClr>
                </a:solidFill>
                <a:latin typeface="Times New Roman" pitchFamily="18" charset="0"/>
                <a:cs typeface="Times New Roman" pitchFamily="18" charset="0"/>
              </a:rPr>
              <a:t>bạn</a:t>
            </a:r>
            <a:r>
              <a:rPr lang="en-US" sz="2800" b="1" dirty="0" smtClean="0">
                <a:solidFill>
                  <a:schemeClr val="accent3">
                    <a:lumMod val="50000"/>
                  </a:schemeClr>
                </a:solidFill>
                <a:latin typeface="Times New Roman" pitchFamily="18" charset="0"/>
                <a:cs typeface="Times New Roman" pitchFamily="18" charset="0"/>
              </a:rPr>
              <a:t> </a:t>
            </a:r>
          </a:p>
          <a:p>
            <a:pPr algn="l"/>
            <a:endParaRPr lang="en-US" sz="2800" b="1" dirty="0" smtClean="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93261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Kết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đề</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tài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15</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 y="1621067"/>
            <a:ext cx="6204550" cy="340813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05000" y="2057400"/>
            <a:ext cx="5029200" cy="337349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475141" y="2733675"/>
            <a:ext cx="5897459" cy="36671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8245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E:\LAM VIEC\NTDV\Pes\Uom mam tre tho\Source Code\PESWeb\images\Children_dq.gif"/>
          <p:cNvPicPr>
            <a:picLocks noChangeAspect="1" noChangeArrowheads="1"/>
          </p:cNvPicPr>
          <p:nvPr/>
        </p:nvPicPr>
        <p:blipFill>
          <a:blip r:embed="rId2"/>
          <a:srcRect/>
          <a:stretch>
            <a:fillRect/>
          </a:stretch>
        </p:blipFill>
        <p:spPr bwMode="auto">
          <a:xfrm>
            <a:off x="76200" y="5638800"/>
            <a:ext cx="914399" cy="1143000"/>
          </a:xfrm>
          <a:prstGeom prst="rect">
            <a:avLst/>
          </a:prstGeom>
          <a:noFill/>
        </p:spPr>
      </p:pic>
      <p:sp>
        <p:nvSpPr>
          <p:cNvPr id="2" name="Title 1"/>
          <p:cNvSpPr>
            <a:spLocks noGrp="1"/>
          </p:cNvSpPr>
          <p:nvPr>
            <p:ph type="ctrTitle"/>
          </p:nvPr>
        </p:nvSpPr>
        <p:spPr>
          <a:xfrm>
            <a:off x="0" y="9906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Kết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quả</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đề</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tài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16</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smtClean="0">
              <a:latin typeface="Times New Roman" pitchFamily="18" charset="0"/>
              <a:cs typeface="Times New Roman" pitchFamily="18" charset="0"/>
            </a:endParaRPr>
          </a:p>
        </p:txBody>
      </p:sp>
      <p:sp>
        <p:nvSpPr>
          <p:cNvPr id="8" name="Subtitle 2"/>
          <p:cNvSpPr>
            <a:spLocks noGrp="1"/>
          </p:cNvSpPr>
          <p:nvPr>
            <p:ph type="subTitle" idx="1"/>
          </p:nvPr>
        </p:nvSpPr>
        <p:spPr>
          <a:xfrm>
            <a:off x="381000" y="1600200"/>
            <a:ext cx="8610600" cy="5029200"/>
          </a:xfrm>
        </p:spPr>
        <p:txBody>
          <a:bodyPr>
            <a:normAutofit/>
          </a:bodyPr>
          <a:lstStyle/>
          <a:p>
            <a:pPr algn="l">
              <a:buBlip>
                <a:blip r:embed="rId3"/>
              </a:buBlip>
            </a:pPr>
            <a:r>
              <a:rPr lang="en-US" dirty="0" smtClean="0">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Hệ</a:t>
            </a:r>
            <a:r>
              <a:rPr lang="en-US" dirty="0" smtClean="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thống</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đã</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được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hoàn</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thiện</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về</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mặt</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chương</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trình</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và</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chức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năng</a:t>
            </a:r>
            <a:endParaRPr lang="en-US" dirty="0">
              <a:solidFill>
                <a:schemeClr val="accent3">
                  <a:lumMod val="50000"/>
                </a:schemeClr>
              </a:solidFill>
              <a:latin typeface="Times New Roman" pitchFamily="18" charset="0"/>
              <a:cs typeface="Times New Roman" pitchFamily="18" charset="0"/>
            </a:endParaRPr>
          </a:p>
          <a:p>
            <a:pPr algn="l">
              <a:buBlip>
                <a:blip r:embed="rId3"/>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Các</a:t>
            </a:r>
            <a:r>
              <a:rPr lang="en-US" dirty="0" smtClean="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khu</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vực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đã</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được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tích</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hợp</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vào</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cùng</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một</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nền</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tảng</a:t>
            </a:r>
            <a:endParaRPr lang="en-US" dirty="0">
              <a:solidFill>
                <a:schemeClr val="accent3">
                  <a:lumMod val="50000"/>
                </a:schemeClr>
              </a:solidFill>
              <a:latin typeface="Times New Roman" pitchFamily="18" charset="0"/>
              <a:cs typeface="Times New Roman" pitchFamily="18" charset="0"/>
            </a:endParaRPr>
          </a:p>
          <a:p>
            <a:pPr algn="l">
              <a:buBlip>
                <a:blip r:embed="rId3"/>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Sản</a:t>
            </a:r>
            <a:r>
              <a:rPr lang="en-US" dirty="0" smtClean="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phẩm</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được</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xuất</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bản</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và</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chạy</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thử</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nghiệm</a:t>
            </a:r>
            <a:r>
              <a:rPr lang="en-US" dirty="0">
                <a:solidFill>
                  <a:schemeClr val="accent3">
                    <a:lumMod val="50000"/>
                  </a:schemeClr>
                </a:solidFill>
                <a:latin typeface="Times New Roman" pitchFamily="18" charset="0"/>
                <a:cs typeface="Times New Roman" pitchFamily="18" charset="0"/>
              </a:rPr>
              <a:t> </a:t>
            </a:r>
            <a:r>
              <a:rPr lang="en-US" dirty="0" err="1">
                <a:solidFill>
                  <a:schemeClr val="accent3">
                    <a:lumMod val="50000"/>
                  </a:schemeClr>
                </a:solidFill>
                <a:latin typeface="Times New Roman" pitchFamily="18" charset="0"/>
                <a:cs typeface="Times New Roman" pitchFamily="18" charset="0"/>
              </a:rPr>
              <a:t>thực</a:t>
            </a:r>
            <a:r>
              <a:rPr lang="en-US" dirty="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tế</a:t>
            </a:r>
            <a:endParaRPr lang="en-US" dirty="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877926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Công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nghệ</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sử</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dụng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17</a:t>
            </a:fld>
            <a:endParaRPr lang="en-US"/>
          </a:p>
        </p:txBody>
      </p:sp>
      <p:sp>
        <p:nvSpPr>
          <p:cNvPr id="7" name="Subtitle 2"/>
          <p:cNvSpPr>
            <a:spLocks noGrp="1"/>
          </p:cNvSpPr>
          <p:nvPr>
            <p:ph type="subTitle" idx="1"/>
          </p:nvPr>
        </p:nvSpPr>
        <p:spPr>
          <a:xfrm>
            <a:off x="1143000" y="1752600"/>
            <a:ext cx="7543800" cy="4267200"/>
          </a:xfrm>
        </p:spPr>
        <p:txBody>
          <a:bodyPr>
            <a:normAutofit/>
          </a:bodyPr>
          <a:lstStyle/>
          <a:p>
            <a:pPr algn="l">
              <a:buBlip>
                <a:blip r:embed="rId2"/>
              </a:buBlip>
            </a:pPr>
            <a:r>
              <a:rPr lang="en-US" dirty="0" smtClean="0">
                <a:latin typeface="Times New Roman" pitchFamily="18" charset="0"/>
                <a:cs typeface="Times New Roman" pitchFamily="18" charset="0"/>
              </a:rPr>
              <a:t> </a:t>
            </a:r>
            <a:r>
              <a:rPr lang="en-US" dirty="0" smtClean="0">
                <a:solidFill>
                  <a:schemeClr val="accent3">
                    <a:lumMod val="50000"/>
                  </a:schemeClr>
                </a:solidFill>
                <a:latin typeface="Times New Roman" pitchFamily="18" charset="0"/>
                <a:cs typeface="Times New Roman" pitchFamily="18" charset="0"/>
              </a:rPr>
              <a:t>ASP.NET 3.5 (MVP, MVC Model)</a:t>
            </a:r>
          </a:p>
          <a:p>
            <a:pPr algn="l">
              <a:buBlip>
                <a:blip r:embed="rId2"/>
              </a:buBlip>
            </a:pPr>
            <a:r>
              <a:rPr lang="en-US" dirty="0">
                <a:solidFill>
                  <a:schemeClr val="accent3">
                    <a:lumMod val="50000"/>
                  </a:schemeClr>
                </a:solidFill>
                <a:latin typeface="Times New Roman" pitchFamily="18" charset="0"/>
                <a:cs typeface="Times New Roman" pitchFamily="18" charset="0"/>
              </a:rPr>
              <a:t> </a:t>
            </a:r>
            <a:r>
              <a:rPr lang="en-US" dirty="0" smtClean="0">
                <a:solidFill>
                  <a:schemeClr val="accent3">
                    <a:lumMod val="50000"/>
                  </a:schemeClr>
                </a:solidFill>
                <a:latin typeface="Times New Roman" pitchFamily="18" charset="0"/>
                <a:cs typeface="Times New Roman" pitchFamily="18" charset="0"/>
              </a:rPr>
              <a:t>Silverlight</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LINQ</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SQL Server 2005</a:t>
            </a: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WebService</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Ajax</a:t>
            </a:r>
            <a:endParaRPr lang="en-US" dirty="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577714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Kết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luận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18</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10" name="Subtitle 2"/>
          <p:cNvSpPr>
            <a:spLocks noGrp="1"/>
          </p:cNvSpPr>
          <p:nvPr>
            <p:ph type="subTitle" idx="1"/>
          </p:nvPr>
        </p:nvSpPr>
        <p:spPr>
          <a:xfrm>
            <a:off x="1143000" y="1600200"/>
            <a:ext cx="7543800" cy="5029200"/>
          </a:xfrm>
        </p:spPr>
        <p:txBody>
          <a:bodyPr>
            <a:normAutofit/>
          </a:bodyPr>
          <a:lstStyle/>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Hiện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tại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hệ</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thống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chỉ</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có</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các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chức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năng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cơ</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bản</a:t>
            </a:r>
            <a:r>
              <a:rPr lang="en-US" dirty="0" smtClean="0">
                <a:solidFill>
                  <a:schemeClr val="accent3">
                    <a:lumMod val="50000"/>
                  </a:schemeClr>
                </a:solidFill>
                <a:latin typeface="Times New Roman" pitchFamily="18" charset="0"/>
                <a:cs typeface="Times New Roman" pitchFamily="18" charset="0"/>
              </a:rPr>
              <a:t>.</a:t>
            </a:r>
          </a:p>
          <a:p>
            <a:pPr algn="l">
              <a:buBlip>
                <a:blip r:embed="rId2"/>
              </a:buBlip>
            </a:pPr>
            <a:r>
              <a:rPr lang="en-US" dirty="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Một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số</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tính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năng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còn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thiếu</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nhóm</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sẽ</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đưa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vào</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hướng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phát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triển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để</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tiếp</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tục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phát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triển</a:t>
            </a:r>
            <a:r>
              <a:rPr lang="en-US" dirty="0" smtClean="0">
                <a:solidFill>
                  <a:schemeClr val="accent3">
                    <a:lumMod val="50000"/>
                  </a:schemeClr>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4256170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Hướng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phát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triển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19</a:t>
            </a:fld>
            <a:endParaRPr lang="en-US"/>
          </a:p>
        </p:txBody>
      </p:sp>
      <p:sp>
        <p:nvSpPr>
          <p:cNvPr id="7" name="Subtitle 2"/>
          <p:cNvSpPr>
            <a:spLocks noGrp="1"/>
          </p:cNvSpPr>
          <p:nvPr>
            <p:ph type="subTitle" idx="1"/>
          </p:nvPr>
        </p:nvSpPr>
        <p:spPr>
          <a:xfrm>
            <a:off x="1143000" y="1524000"/>
            <a:ext cx="7543800" cy="5029200"/>
          </a:xfrm>
        </p:spPr>
        <p:txBody>
          <a:bodyPr>
            <a:normAutofit lnSpcReduction="10000"/>
          </a:bodyPr>
          <a:lstStyle/>
          <a:p>
            <a:pPr algn="just">
              <a:buBlip>
                <a:blip r:embed="rId3"/>
              </a:buBlip>
            </a:pPr>
            <a:r>
              <a:rPr lang="en-US" dirty="0" smtClean="0">
                <a:solidFill>
                  <a:schemeClr val="accent3">
                    <a:lumMod val="50000"/>
                  </a:schemeClr>
                </a:solidFill>
                <a:latin typeface="Times New Roman" pitchFamily="18" charset="0"/>
                <a:cs typeface="Times New Roman" pitchFamily="18" charset="0"/>
              </a:rPr>
              <a:t> </a:t>
            </a:r>
            <a:r>
              <a:rPr lang="vi-VN" dirty="0" smtClean="0">
                <a:solidFill>
                  <a:schemeClr val="accent3">
                    <a:lumMod val="50000"/>
                  </a:schemeClr>
                </a:solidFill>
                <a:latin typeface="Times New Roman" pitchFamily="18" charset="0"/>
                <a:cs typeface="Times New Roman" pitchFamily="18" charset="0"/>
              </a:rPr>
              <a:t>Nội </a:t>
            </a:r>
            <a:r>
              <a:rPr lang="vi-VN" dirty="0">
                <a:solidFill>
                  <a:schemeClr val="accent3">
                    <a:lumMod val="50000"/>
                  </a:schemeClr>
                </a:solidFill>
                <a:latin typeface="Times New Roman" pitchFamily="18" charset="0"/>
                <a:cs typeface="Times New Roman" pitchFamily="18" charset="0"/>
              </a:rPr>
              <a:t>dung phần vui chơi và học tập phong phú hơn</a:t>
            </a:r>
          </a:p>
          <a:p>
            <a:pPr algn="just">
              <a:buBlip>
                <a:blip r:embed="rId3"/>
              </a:buBlip>
            </a:pPr>
            <a:r>
              <a:rPr lang="en-US" dirty="0" smtClean="0">
                <a:solidFill>
                  <a:schemeClr val="accent3">
                    <a:lumMod val="50000"/>
                  </a:schemeClr>
                </a:solidFill>
                <a:latin typeface="Times New Roman" pitchFamily="18" charset="0"/>
                <a:cs typeface="Times New Roman" pitchFamily="18" charset="0"/>
              </a:rPr>
              <a:t> </a:t>
            </a:r>
            <a:r>
              <a:rPr lang="vi-VN" dirty="0" smtClean="0">
                <a:solidFill>
                  <a:schemeClr val="accent3">
                    <a:lumMod val="50000"/>
                  </a:schemeClr>
                </a:solidFill>
                <a:latin typeface="Times New Roman" pitchFamily="18" charset="0"/>
                <a:cs typeface="Times New Roman" pitchFamily="18" charset="0"/>
              </a:rPr>
              <a:t>Phần </a:t>
            </a:r>
            <a:r>
              <a:rPr lang="vi-VN" dirty="0">
                <a:solidFill>
                  <a:schemeClr val="accent3">
                    <a:lumMod val="50000"/>
                  </a:schemeClr>
                </a:solidFill>
                <a:latin typeface="Times New Roman" pitchFamily="18" charset="0"/>
                <a:cs typeface="Times New Roman" pitchFamily="18" charset="0"/>
              </a:rPr>
              <a:t>kết bạn được mở rộng và linh hoạt hơn, có thể liên kết người dùng với các hệ thống mạng xã hội khác.</a:t>
            </a:r>
          </a:p>
          <a:p>
            <a:pPr algn="just">
              <a:buBlip>
                <a:blip r:embed="rId3"/>
              </a:buBlip>
            </a:pPr>
            <a:r>
              <a:rPr lang="en-US" dirty="0" smtClean="0">
                <a:solidFill>
                  <a:schemeClr val="accent3">
                    <a:lumMod val="50000"/>
                  </a:schemeClr>
                </a:solidFill>
                <a:latin typeface="Times New Roman" pitchFamily="18" charset="0"/>
                <a:cs typeface="Times New Roman" pitchFamily="18" charset="0"/>
              </a:rPr>
              <a:t> </a:t>
            </a:r>
            <a:r>
              <a:rPr lang="vi-VN" dirty="0" smtClean="0">
                <a:solidFill>
                  <a:schemeClr val="accent3">
                    <a:lumMod val="50000"/>
                  </a:schemeClr>
                </a:solidFill>
                <a:latin typeface="Times New Roman" pitchFamily="18" charset="0"/>
                <a:cs typeface="Times New Roman" pitchFamily="18" charset="0"/>
              </a:rPr>
              <a:t>Hệ </a:t>
            </a:r>
            <a:r>
              <a:rPr lang="vi-VN" dirty="0">
                <a:solidFill>
                  <a:schemeClr val="accent3">
                    <a:lumMod val="50000"/>
                  </a:schemeClr>
                </a:solidFill>
                <a:latin typeface="Times New Roman" pitchFamily="18" charset="0"/>
                <a:cs typeface="Times New Roman" pitchFamily="18" charset="0"/>
              </a:rPr>
              <a:t>thống quản trị về mặt nội dung của website.</a:t>
            </a:r>
          </a:p>
          <a:p>
            <a:pPr algn="just">
              <a:buBlip>
                <a:blip r:embed="rId3"/>
              </a:buBlip>
            </a:pPr>
            <a:r>
              <a:rPr lang="en-US" dirty="0" smtClean="0">
                <a:solidFill>
                  <a:schemeClr val="accent3">
                    <a:lumMod val="50000"/>
                  </a:schemeClr>
                </a:solidFill>
                <a:latin typeface="Times New Roman" pitchFamily="18" charset="0"/>
                <a:cs typeface="Times New Roman" pitchFamily="18" charset="0"/>
              </a:rPr>
              <a:t> </a:t>
            </a:r>
            <a:r>
              <a:rPr lang="vi-VN" dirty="0" smtClean="0">
                <a:solidFill>
                  <a:schemeClr val="accent3">
                    <a:lumMod val="50000"/>
                  </a:schemeClr>
                </a:solidFill>
                <a:latin typeface="Times New Roman" pitchFamily="18" charset="0"/>
                <a:cs typeface="Times New Roman" pitchFamily="18" charset="0"/>
              </a:rPr>
              <a:t>Xây </a:t>
            </a:r>
            <a:r>
              <a:rPr lang="vi-VN" dirty="0">
                <a:solidFill>
                  <a:schemeClr val="accent3">
                    <a:lumMod val="50000"/>
                  </a:schemeClr>
                </a:solidFill>
                <a:latin typeface="Times New Roman" pitchFamily="18" charset="0"/>
                <a:cs typeface="Times New Roman" pitchFamily="18" charset="0"/>
              </a:rPr>
              <a:t>dựng các công cụ lọc từ lọc nghĩa, lọc ảnh đối với những bình luận, blogs, hình  ảnh không đúng thuần quan mỹ tục</a:t>
            </a:r>
            <a:r>
              <a:rPr lang="vi-VN" dirty="0" smtClean="0">
                <a:solidFill>
                  <a:schemeClr val="accent3">
                    <a:lumMod val="50000"/>
                  </a:schemeClr>
                </a:solidFill>
                <a:latin typeface="Times New Roman" pitchFamily="18" charset="0"/>
                <a:cs typeface="Times New Roman" pitchFamily="18" charset="0"/>
              </a:rPr>
              <a:t>.</a:t>
            </a:r>
            <a:endParaRPr lang="vi-VN" dirty="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27066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Trẻ</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em</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và</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những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trò</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chơi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2</a:t>
            </a:fld>
            <a:endParaRPr lang="en-US"/>
          </a:p>
        </p:txBody>
      </p:sp>
      <p:pic>
        <p:nvPicPr>
          <p:cNvPr id="7" name="Picture 5" descr="nghien-games"/>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81000" y="1828800"/>
            <a:ext cx="4343400" cy="3811555"/>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
        <p:nvSpPr>
          <p:cNvPr id="6" name="Chevron 5"/>
          <p:cNvSpPr/>
          <p:nvPr/>
        </p:nvSpPr>
        <p:spPr>
          <a:xfrm flipH="1">
            <a:off x="5181600" y="2743200"/>
            <a:ext cx="3962400" cy="1981200"/>
          </a:xfrm>
          <a:prstGeom prst="chevron">
            <a:avLst>
              <a:gd name="adj" fmla="val 26350"/>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2800" b="1" smtClean="0">
                <a:solidFill>
                  <a:srgbClr val="C00000"/>
                </a:solidFill>
                <a:latin typeface="Times New Roman" pitchFamily="18" charset="0"/>
                <a:cs typeface="Times New Roman" pitchFamily="18" charset="0"/>
              </a:rPr>
              <a:t>Làm thế nào để các trò chơi thực sự là hữu ích đối với các em?</a:t>
            </a:r>
            <a:endParaRPr lang="en-US" sz="2800" b="1"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3382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09600"/>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Demo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Chương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trình</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20</a:t>
            </a:fld>
            <a:endParaRPr lang="en-US"/>
          </a:p>
        </p:txBody>
      </p:sp>
      <p:sp>
        <p:nvSpPr>
          <p:cNvPr id="9" name="Content Placeholder 2"/>
          <p:cNvSpPr txBox="1">
            <a:spLocks/>
          </p:cNvSpPr>
          <p:nvPr/>
        </p:nvSpPr>
        <p:spPr>
          <a:xfrm>
            <a:off x="457200" y="193548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pic>
        <p:nvPicPr>
          <p:cNvPr id="7" name="Picture 2">
            <a:hlinkClick r:id="rId2"/>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31928" y="2286000"/>
            <a:ext cx="2859272" cy="2914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08804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CFF1A1A-5B53-436D-9EFB-6B8EE7A50023}" type="slidenum">
              <a:rPr lang="en-US" smtClean="0"/>
              <a:pPr/>
              <a:t>21</a:t>
            </a:fld>
            <a:endParaRPr lang="en-US"/>
          </a:p>
        </p:txBody>
      </p:sp>
      <p:sp>
        <p:nvSpPr>
          <p:cNvPr id="3" name="Title 2"/>
          <p:cNvSpPr>
            <a:spLocks noGrp="1"/>
          </p:cNvSpPr>
          <p:nvPr>
            <p:ph type="ctrTitle"/>
          </p:nvPr>
        </p:nvSpPr>
        <p:spPr>
          <a:xfrm>
            <a:off x="685800" y="2895600"/>
            <a:ext cx="7772400" cy="1470025"/>
          </a:xfrm>
        </p:spPr>
        <p:txBody>
          <a:bodyPr>
            <a:normAutofit/>
          </a:bodyPr>
          <a:lstStyle/>
          <a:p>
            <a:r>
              <a:rPr lang="en-US" sz="6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Trân</a:t>
            </a: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6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trọng</a:t>
            </a: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6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cảm</a:t>
            </a: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6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ơn</a:t>
            </a: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t>
            </a:r>
            <a:endParaRPr lang="en-US" sz="6600" dirty="0"/>
          </a:p>
        </p:txBody>
      </p:sp>
    </p:spTree>
    <p:extLst>
      <p:ext uri="{BB962C8B-B14F-4D97-AF65-F5344CB8AC3E}">
        <p14:creationId xmlns="" xmlns:p14="http://schemas.microsoft.com/office/powerpoint/2010/main" val="1983077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CFF1A1A-5B53-436D-9EFB-6B8EE7A50023}" type="slidenum">
              <a:rPr lang="en-US" smtClean="0"/>
              <a:pPr/>
              <a:t>22</a:t>
            </a:fld>
            <a:endParaRPr lang="en-US"/>
          </a:p>
        </p:txBody>
      </p:sp>
      <p:sp>
        <p:nvSpPr>
          <p:cNvPr id="3" name="Title 2"/>
          <p:cNvSpPr>
            <a:spLocks noGrp="1"/>
          </p:cNvSpPr>
          <p:nvPr>
            <p:ph type="ctrTitle"/>
          </p:nvPr>
        </p:nvSpPr>
        <p:spPr>
          <a:xfrm>
            <a:off x="685800" y="2895600"/>
            <a:ext cx="7772400" cy="1470025"/>
          </a:xfrm>
        </p:spPr>
        <p:txBody>
          <a:bodyPr>
            <a:normAutofit/>
          </a:bodyPr>
          <a:lstStyle/>
          <a:p>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Q&amp;A</a:t>
            </a:r>
            <a:endParaRPr lang="en-US" sz="6600" dirty="0"/>
          </a:p>
        </p:txBody>
      </p:sp>
    </p:spTree>
    <p:extLst>
      <p:ext uri="{BB962C8B-B14F-4D97-AF65-F5344CB8AC3E}">
        <p14:creationId xmlns="" xmlns:p14="http://schemas.microsoft.com/office/powerpoint/2010/main" val="1892860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Gian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nan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tới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trường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3</a:t>
            </a:fld>
            <a:endParaRPr lang="en-US"/>
          </a:p>
        </p:txBody>
      </p:sp>
      <p:pic>
        <p:nvPicPr>
          <p:cNvPr id="2050" name="Picture 2" descr="C:\Users\LeNgocLuyen\Desktop\sachnang281010.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5400" y="1752600"/>
            <a:ext cx="3405187" cy="4460495"/>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5105400" y="1929348"/>
            <a:ext cx="3657600" cy="1015663"/>
          </a:xfrm>
          <a:prstGeom prst="rect">
            <a:avLst/>
          </a:prstGeom>
          <a:effectLst>
            <a:outerShdw blurRad="50800" dist="38100" dir="18900000" algn="bl" rotWithShape="0">
              <a:prstClr val="black">
                <a:alpha val="40000"/>
              </a:prstClr>
            </a:outerShdw>
          </a:effectLst>
        </p:spPr>
        <p:txBody>
          <a:bodyPr wrap="square">
            <a:spAutoFit/>
          </a:bodyPr>
          <a:lstStyle/>
          <a:p>
            <a:pPr algn="just"/>
            <a:endParaRPr lang="en-US" sz="6000" b="1" dirty="0">
              <a:solidFill>
                <a:srgbClr val="C00000"/>
              </a:solidFill>
              <a:latin typeface="Times New Roman" pitchFamily="18" charset="0"/>
              <a:cs typeface="Times New Roman" pitchFamily="18" charset="0"/>
            </a:endParaRPr>
          </a:p>
        </p:txBody>
      </p:sp>
      <p:sp>
        <p:nvSpPr>
          <p:cNvPr id="7" name="Chevron 6"/>
          <p:cNvSpPr/>
          <p:nvPr/>
        </p:nvSpPr>
        <p:spPr>
          <a:xfrm flipH="1">
            <a:off x="4876800" y="2743200"/>
            <a:ext cx="3962400" cy="1981200"/>
          </a:xfrm>
          <a:prstGeom prst="chevron">
            <a:avLst>
              <a:gd name="adj" fmla="val 26350"/>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2800" b="1" smtClean="0">
                <a:solidFill>
                  <a:srgbClr val="C00000"/>
                </a:solidFill>
                <a:latin typeface="Times New Roman" pitchFamily="18" charset="0"/>
                <a:cs typeface="Times New Roman" pitchFamily="18" charset="0"/>
              </a:rPr>
              <a:t>Chúng ta đã làm gì để giúp đỡ các em?</a:t>
            </a:r>
            <a:endParaRPr lang="en-US" sz="2800" b="1"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40595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Phụ</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huynh</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và</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những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điều</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trăn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trở</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4</a:t>
            </a:fld>
            <a:endParaRPr lang="en-US"/>
          </a:p>
        </p:txBody>
      </p:sp>
      <p:pic>
        <p:nvPicPr>
          <p:cNvPr id="8" name="Picture 5" descr="1236582018_im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1828800"/>
            <a:ext cx="4495801" cy="3371851"/>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
        <p:nvSpPr>
          <p:cNvPr id="7" name="Chevron 6"/>
          <p:cNvSpPr/>
          <p:nvPr/>
        </p:nvSpPr>
        <p:spPr>
          <a:xfrm flipH="1">
            <a:off x="5181600" y="2590800"/>
            <a:ext cx="3962400" cy="1981200"/>
          </a:xfrm>
          <a:prstGeom prst="chevron">
            <a:avLst>
              <a:gd name="adj" fmla="val 26350"/>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3600" b="1" smtClean="0">
                <a:solidFill>
                  <a:srgbClr val="C00000"/>
                </a:solidFill>
                <a:latin typeface="Times New Roman" pitchFamily="18" charset="0"/>
                <a:cs typeface="Times New Roman" pitchFamily="18" charset="0"/>
              </a:rPr>
              <a:t>H</a:t>
            </a:r>
            <a:r>
              <a:rPr lang="vi-VN" sz="3600" b="1" smtClean="0">
                <a:solidFill>
                  <a:srgbClr val="C00000"/>
                </a:solidFill>
                <a:latin typeface="Times New Roman" pitchFamily="18" charset="0"/>
                <a:cs typeface="Times New Roman" pitchFamily="18" charset="0"/>
              </a:rPr>
              <a:t>ọ sẽ tìm những điều đó ở đâu?</a:t>
            </a:r>
            <a:endParaRPr lang="en-US" sz="3600" b="1"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2580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096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Mục</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tiêu</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đề</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tài</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553200" y="6324600"/>
            <a:ext cx="2133600" cy="365125"/>
          </a:xfrm>
        </p:spPr>
        <p:txBody>
          <a:bodyPr/>
          <a:lstStyle/>
          <a:p>
            <a:fld id="{8CFF1A1A-5B53-436D-9EFB-6B8EE7A50023}" type="slidenum">
              <a:rPr lang="en-US" smtClean="0"/>
              <a:pPr/>
              <a:t>5</a:t>
            </a:fld>
            <a:endParaRPr lang="en-US" dirty="0"/>
          </a:p>
        </p:txBody>
      </p:sp>
      <p:sp>
        <p:nvSpPr>
          <p:cNvPr id="12" name="Subtitle 2"/>
          <p:cNvSpPr>
            <a:spLocks noGrp="1"/>
          </p:cNvSpPr>
          <p:nvPr>
            <p:ph type="subTitle" idx="1"/>
          </p:nvPr>
        </p:nvSpPr>
        <p:spPr>
          <a:xfrm>
            <a:off x="381000" y="1600200"/>
            <a:ext cx="8305800" cy="5029200"/>
          </a:xfrm>
        </p:spPr>
        <p:txBody>
          <a:bodyPr>
            <a:normAutofit/>
          </a:bodyPr>
          <a:lstStyle/>
          <a:p>
            <a:pPr algn="l">
              <a:buBlip>
                <a:blip r:embed="rId2"/>
              </a:buBlip>
            </a:pPr>
            <a:r>
              <a:rPr lang="en-US" dirty="0" smtClean="0">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Đối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với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gia</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đình</a:t>
            </a:r>
            <a:endParaRPr lang="en-US" dirty="0">
              <a:solidFill>
                <a:schemeClr val="accent3">
                  <a:lumMod val="50000"/>
                </a:schemeClr>
              </a:solidFill>
              <a:latin typeface="Times New Roman" pitchFamily="18" charset="0"/>
              <a:cs typeface="Times New Roman" pitchFamily="18" charset="0"/>
            </a:endParaRPr>
          </a:p>
          <a:p>
            <a:pPr marL="1371600" lvl="2" indent="-457200" algn="l">
              <a:buFont typeface="Wingdings" pitchFamily="2" charset="2"/>
              <a:buChar char="Ø"/>
            </a:pPr>
            <a:r>
              <a:rPr lang="en-US" sz="2800" dirty="0" err="1">
                <a:solidFill>
                  <a:schemeClr val="accent3">
                    <a:lumMod val="50000"/>
                  </a:schemeClr>
                </a:solidFill>
                <a:latin typeface="Times New Roman" pitchFamily="18" charset="0"/>
                <a:cs typeface="Times New Roman" pitchFamily="18" charset="0"/>
              </a:rPr>
              <a:t>Xây</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dựng</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ngôi</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nhà</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trên</a:t>
            </a:r>
            <a:r>
              <a:rPr lang="en-US" sz="2800" dirty="0">
                <a:solidFill>
                  <a:schemeClr val="accent3">
                    <a:lumMod val="50000"/>
                  </a:schemeClr>
                </a:solidFill>
                <a:latin typeface="Times New Roman" pitchFamily="18" charset="0"/>
                <a:cs typeface="Times New Roman" pitchFamily="18" charset="0"/>
              </a:rPr>
              <a:t> internet</a:t>
            </a:r>
          </a:p>
          <a:p>
            <a:pPr marL="1371600" lvl="2" indent="-457200" algn="l">
              <a:buFont typeface="Wingdings" pitchFamily="2" charset="2"/>
              <a:buChar char="Ø"/>
            </a:pPr>
            <a:r>
              <a:rPr lang="en-US" sz="2800" dirty="0">
                <a:solidFill>
                  <a:schemeClr val="accent3">
                    <a:lumMod val="50000"/>
                  </a:schemeClr>
                </a:solidFill>
                <a:latin typeface="Times New Roman" pitchFamily="18" charset="0"/>
                <a:cs typeface="Times New Roman" pitchFamily="18" charset="0"/>
              </a:rPr>
              <a:t>Chia </a:t>
            </a:r>
            <a:r>
              <a:rPr lang="en-US" sz="2800" dirty="0" err="1">
                <a:solidFill>
                  <a:schemeClr val="accent3">
                    <a:lumMod val="50000"/>
                  </a:schemeClr>
                </a:solidFill>
                <a:latin typeface="Times New Roman" pitchFamily="18" charset="0"/>
                <a:cs typeface="Times New Roman" pitchFamily="18" charset="0"/>
              </a:rPr>
              <a:t>sẻ</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những</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kinh</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nghiệm</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kết</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bạn</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và</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lưu</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lại</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những</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kỷ</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niệm</a:t>
            </a:r>
            <a:r>
              <a:rPr lang="en-US" sz="2800" dirty="0">
                <a:solidFill>
                  <a:schemeClr val="accent3">
                    <a:lumMod val="50000"/>
                  </a:schemeClr>
                </a:solidFill>
                <a:latin typeface="Times New Roman" pitchFamily="18" charset="0"/>
                <a:cs typeface="Times New Roman" pitchFamily="18" charset="0"/>
              </a:rPr>
              <a:t> </a:t>
            </a:r>
            <a:r>
              <a:rPr lang="en-US" sz="2800" err="1">
                <a:solidFill>
                  <a:schemeClr val="accent3">
                    <a:lumMod val="50000"/>
                  </a:schemeClr>
                </a:solidFill>
                <a:latin typeface="Times New Roman" pitchFamily="18" charset="0"/>
                <a:cs typeface="Times New Roman" pitchFamily="18" charset="0"/>
              </a:rPr>
              <a:t>về</a:t>
            </a:r>
            <a:r>
              <a:rPr lang="en-US" sz="2800">
                <a:solidFill>
                  <a:schemeClr val="accent3">
                    <a:lumMod val="50000"/>
                  </a:schemeClr>
                </a:solidFill>
                <a:latin typeface="Times New Roman" pitchFamily="18" charset="0"/>
                <a:cs typeface="Times New Roman" pitchFamily="18" charset="0"/>
              </a:rPr>
              <a:t> </a:t>
            </a:r>
            <a:r>
              <a:rPr lang="en-US" sz="2800" smtClean="0">
                <a:solidFill>
                  <a:schemeClr val="accent3">
                    <a:lumMod val="50000"/>
                  </a:schemeClr>
                </a:solidFill>
                <a:latin typeface="Times New Roman" pitchFamily="18" charset="0"/>
                <a:cs typeface="Times New Roman" pitchFamily="18" charset="0"/>
              </a:rPr>
              <a:t>con cái họ</a:t>
            </a:r>
            <a:endParaRPr lang="en-US" sz="2800" dirty="0">
              <a:solidFill>
                <a:schemeClr val="accent3">
                  <a:lumMod val="50000"/>
                </a:schemeClr>
              </a:solidFill>
              <a:latin typeface="Times New Roman" pitchFamily="18" charset="0"/>
              <a:cs typeface="Times New Roman" pitchFamily="18" charset="0"/>
            </a:endParaRPr>
          </a:p>
          <a:p>
            <a:pPr marL="1371600" lvl="2" indent="-457200" algn="l">
              <a:buFont typeface="Wingdings" pitchFamily="2" charset="2"/>
              <a:buChar char="Ø"/>
            </a:pPr>
            <a:r>
              <a:rPr lang="en-US" sz="2800" dirty="0" err="1">
                <a:solidFill>
                  <a:schemeClr val="accent3">
                    <a:lumMod val="50000"/>
                  </a:schemeClr>
                </a:solidFill>
                <a:latin typeface="Times New Roman" pitchFamily="18" charset="0"/>
                <a:cs typeface="Times New Roman" pitchFamily="18" charset="0"/>
              </a:rPr>
              <a:t>Giáo</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dục</a:t>
            </a:r>
            <a:r>
              <a:rPr lang="en-US" sz="2800" dirty="0">
                <a:solidFill>
                  <a:schemeClr val="accent3">
                    <a:lumMod val="50000"/>
                  </a:schemeClr>
                </a:solidFill>
                <a:latin typeface="Times New Roman" pitchFamily="18" charset="0"/>
                <a:cs typeface="Times New Roman" pitchFamily="18" charset="0"/>
              </a:rPr>
              <a:t> con </a:t>
            </a:r>
            <a:r>
              <a:rPr lang="en-US" sz="2800" dirty="0" err="1" smtClean="0">
                <a:solidFill>
                  <a:schemeClr val="accent3">
                    <a:lumMod val="50000"/>
                  </a:schemeClr>
                </a:solidFill>
                <a:latin typeface="Times New Roman" pitchFamily="18" charset="0"/>
                <a:cs typeface="Times New Roman" pitchFamily="18" charset="0"/>
              </a:rPr>
              <a:t>cái</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Đối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với</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trẻ</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thơ</a:t>
            </a:r>
            <a:endParaRPr lang="en-US" dirty="0" smtClean="0">
              <a:solidFill>
                <a:schemeClr val="accent3">
                  <a:lumMod val="50000"/>
                </a:schemeClr>
              </a:solidFill>
              <a:latin typeface="Times New Roman" pitchFamily="18" charset="0"/>
              <a:cs typeface="Times New Roman" pitchFamily="18" charset="0"/>
            </a:endParaRPr>
          </a:p>
          <a:p>
            <a:pPr marL="1371600" lvl="2" indent="-457200" algn="l">
              <a:buFont typeface="Wingdings" pitchFamily="2" charset="2"/>
              <a:buChar char="Ø"/>
            </a:pPr>
            <a:r>
              <a:rPr lang="en-US" sz="2800" dirty="0" err="1">
                <a:solidFill>
                  <a:schemeClr val="accent3">
                    <a:lumMod val="50000"/>
                  </a:schemeClr>
                </a:solidFill>
                <a:latin typeface="Times New Roman" pitchFamily="18" charset="0"/>
                <a:cs typeface="Times New Roman" pitchFamily="18" charset="0"/>
              </a:rPr>
              <a:t>Giáo</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dục</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những</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kiến</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thức</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nền</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tảng</a:t>
            </a:r>
            <a:endParaRPr lang="en-US" sz="2800" dirty="0">
              <a:solidFill>
                <a:schemeClr val="accent3">
                  <a:lumMod val="50000"/>
                </a:schemeClr>
              </a:solidFill>
              <a:latin typeface="Times New Roman" pitchFamily="18" charset="0"/>
              <a:cs typeface="Times New Roman" pitchFamily="18" charset="0"/>
            </a:endParaRPr>
          </a:p>
          <a:p>
            <a:pPr marL="1371600" lvl="2" indent="-457200" algn="l">
              <a:buFont typeface="Wingdings" pitchFamily="2" charset="2"/>
              <a:buChar char="Ø"/>
            </a:pPr>
            <a:r>
              <a:rPr lang="en-US" sz="2800" dirty="0" err="1">
                <a:solidFill>
                  <a:schemeClr val="accent3">
                    <a:lumMod val="50000"/>
                  </a:schemeClr>
                </a:solidFill>
                <a:latin typeface="Times New Roman" pitchFamily="18" charset="0"/>
                <a:cs typeface="Times New Roman" pitchFamily="18" charset="0"/>
              </a:rPr>
              <a:t>Khích</a:t>
            </a:r>
            <a:r>
              <a:rPr lang="en-US" sz="2800" dirty="0">
                <a:solidFill>
                  <a:schemeClr val="accent3">
                    <a:lumMod val="50000"/>
                  </a:schemeClr>
                </a:solidFill>
                <a:latin typeface="Times New Roman" pitchFamily="18" charset="0"/>
                <a:cs typeface="Times New Roman" pitchFamily="18" charset="0"/>
              </a:rPr>
              <a:t> </a:t>
            </a:r>
            <a:r>
              <a:rPr lang="en-US" sz="2800" dirty="0" err="1">
                <a:solidFill>
                  <a:schemeClr val="accent3">
                    <a:lumMod val="50000"/>
                  </a:schemeClr>
                </a:solidFill>
                <a:latin typeface="Times New Roman" pitchFamily="18" charset="0"/>
                <a:cs typeface="Times New Roman" pitchFamily="18" charset="0"/>
              </a:rPr>
              <a:t>lệ</a:t>
            </a:r>
            <a:r>
              <a:rPr lang="en-US" sz="2800" dirty="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tính</a:t>
            </a:r>
            <a:r>
              <a:rPr lang="en-US" sz="2800" dirty="0" smtClean="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sáng</a:t>
            </a:r>
            <a:r>
              <a:rPr lang="en-US" sz="2800" dirty="0" smtClean="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tạo</a:t>
            </a:r>
            <a:r>
              <a:rPr lang="en-US" sz="2800" dirty="0" smtClean="0">
                <a:solidFill>
                  <a:schemeClr val="accent3">
                    <a:lumMod val="50000"/>
                  </a:schemeClr>
                </a:solidFill>
                <a:latin typeface="Times New Roman" pitchFamily="18" charset="0"/>
                <a:cs typeface="Times New Roman" pitchFamily="18" charset="0"/>
              </a:rPr>
              <a:t> qua </a:t>
            </a:r>
            <a:r>
              <a:rPr lang="en-US" sz="2800" dirty="0" err="1" smtClean="0">
                <a:solidFill>
                  <a:schemeClr val="accent3">
                    <a:lumMod val="50000"/>
                  </a:schemeClr>
                </a:solidFill>
                <a:latin typeface="Times New Roman" pitchFamily="18" charset="0"/>
                <a:cs typeface="Times New Roman" pitchFamily="18" charset="0"/>
              </a:rPr>
              <a:t>những</a:t>
            </a:r>
            <a:r>
              <a:rPr lang="en-US" sz="2800" dirty="0" smtClean="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trò</a:t>
            </a:r>
            <a:r>
              <a:rPr lang="en-US" sz="2800" dirty="0" smtClean="0">
                <a:solidFill>
                  <a:schemeClr val="accent3">
                    <a:lumMod val="50000"/>
                  </a:schemeClr>
                </a:solidFill>
                <a:latin typeface="Times New Roman" pitchFamily="18" charset="0"/>
                <a:cs typeface="Times New Roman" pitchFamily="18" charset="0"/>
              </a:rPr>
              <a:t> </a:t>
            </a:r>
            <a:r>
              <a:rPr lang="en-US" sz="2800" dirty="0" err="1" smtClean="0">
                <a:solidFill>
                  <a:schemeClr val="accent3">
                    <a:lumMod val="50000"/>
                  </a:schemeClr>
                </a:solidFill>
                <a:latin typeface="Times New Roman" pitchFamily="18" charset="0"/>
                <a:cs typeface="Times New Roman" pitchFamily="18" charset="0"/>
              </a:rPr>
              <a:t>chơi</a:t>
            </a:r>
            <a:r>
              <a:rPr lang="en-US" sz="2800" dirty="0" smtClean="0">
                <a:solidFill>
                  <a:schemeClr val="accent3">
                    <a:lumMod val="50000"/>
                  </a:schemeClr>
                </a:solidFill>
                <a:latin typeface="Times New Roman" pitchFamily="18" charset="0"/>
                <a:cs typeface="Times New Roman" pitchFamily="18" charset="0"/>
              </a:rPr>
              <a:t>.</a:t>
            </a:r>
            <a:endParaRPr lang="en-US" sz="2800" dirty="0">
              <a:solidFill>
                <a:schemeClr val="accent3">
                  <a:lumMod val="50000"/>
                </a:schemeClr>
              </a:solidFill>
              <a:latin typeface="Times New Roman" pitchFamily="18" charset="0"/>
              <a:cs typeface="Times New Roman" pitchFamily="18" charset="0"/>
            </a:endParaRPr>
          </a:p>
          <a:p>
            <a:pPr lvl="2"/>
            <a:endParaRPr lang="en-US" sz="28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023236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685800"/>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Nội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dung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143000" y="1905000"/>
            <a:ext cx="7315200" cy="4724400"/>
          </a:xfrm>
        </p:spPr>
        <p:txBody>
          <a:bodyPr/>
          <a:lstStyle/>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Tổng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quan</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hệ</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thống</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Quá</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trình</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thực</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hiện</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Kết</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quả</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đề</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tài</a:t>
            </a:r>
            <a:endParaRPr lang="en-US" dirty="0" smtClean="0">
              <a:solidFill>
                <a:schemeClr val="accent3">
                  <a:lumMod val="50000"/>
                </a:schemeClr>
              </a:solidFill>
              <a:latin typeface="Times New Roman" pitchFamily="18" charset="0"/>
              <a:cs typeface="Times New Roman" pitchFamily="18" charset="0"/>
            </a:endParaRPr>
          </a:p>
          <a:p>
            <a:pPr algn="l">
              <a:buBlip>
                <a:blip r:embed="rId2"/>
              </a:buBlip>
            </a:pPr>
            <a:r>
              <a:rPr lang="en-US" dirty="0" smtClean="0">
                <a:solidFill>
                  <a:schemeClr val="accent3">
                    <a:lumMod val="50000"/>
                  </a:schemeClr>
                </a:solidFill>
                <a:latin typeface="Times New Roman" pitchFamily="18" charset="0"/>
                <a:cs typeface="Times New Roman" pitchFamily="18" charset="0"/>
              </a:rPr>
              <a:t> Demo </a:t>
            </a:r>
            <a:r>
              <a:rPr lang="en-US" dirty="0" err="1" smtClean="0">
                <a:solidFill>
                  <a:schemeClr val="accent3">
                    <a:lumMod val="50000"/>
                  </a:schemeClr>
                </a:solidFill>
                <a:latin typeface="Times New Roman" pitchFamily="18" charset="0"/>
                <a:cs typeface="Times New Roman" pitchFamily="18" charset="0"/>
              </a:rPr>
              <a:t>chương</a:t>
            </a:r>
            <a:r>
              <a:rPr lang="en-US" dirty="0" smtClean="0">
                <a:solidFill>
                  <a:schemeClr val="accent3">
                    <a:lumMod val="50000"/>
                  </a:schemeClr>
                </a:solidFill>
                <a:latin typeface="Times New Roman" pitchFamily="18" charset="0"/>
                <a:cs typeface="Times New Roman" pitchFamily="18" charset="0"/>
              </a:rPr>
              <a:t> </a:t>
            </a:r>
            <a:r>
              <a:rPr lang="en-US" dirty="0" err="1" smtClean="0">
                <a:solidFill>
                  <a:schemeClr val="accent3">
                    <a:lumMod val="50000"/>
                  </a:schemeClr>
                </a:solidFill>
                <a:latin typeface="Times New Roman" pitchFamily="18" charset="0"/>
                <a:cs typeface="Times New Roman" pitchFamily="18" charset="0"/>
              </a:rPr>
              <a:t>trình</a:t>
            </a:r>
            <a:endParaRPr lang="en-US" dirty="0" smtClean="0">
              <a:solidFill>
                <a:schemeClr val="accent3">
                  <a:lumMod val="5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CFF1A1A-5B53-436D-9EFB-6B8EE7A5002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699655"/>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Hiện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trạng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hệ</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thống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553200" y="6324600"/>
            <a:ext cx="2133600" cy="365125"/>
          </a:xfrm>
        </p:spPr>
        <p:txBody>
          <a:bodyPr/>
          <a:lstStyle/>
          <a:p>
            <a:fld id="{8CFF1A1A-5B53-436D-9EFB-6B8EE7A50023}" type="slidenum">
              <a:rPr lang="en-US" smtClean="0"/>
              <a:pPr/>
              <a:t>7</a:t>
            </a:fld>
            <a:endParaRPr lang="en-US" dirty="0"/>
          </a:p>
        </p:txBody>
      </p:sp>
      <p:sp>
        <p:nvSpPr>
          <p:cNvPr id="9" name="Content Placeholder 2"/>
          <p:cNvSpPr txBox="1">
            <a:spLocks/>
          </p:cNvSpPr>
          <p:nvPr/>
        </p:nvSpPr>
        <p:spPr>
          <a:xfrm>
            <a:off x="457200" y="1537855"/>
            <a:ext cx="8229600" cy="4267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7" name="Rounded Rectangle 6"/>
          <p:cNvSpPr/>
          <p:nvPr/>
        </p:nvSpPr>
        <p:spPr>
          <a:xfrm>
            <a:off x="5715000" y="4267200"/>
            <a:ext cx="30480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err="1" smtClean="0">
                <a:solidFill>
                  <a:srgbClr val="C00000"/>
                </a:solidFill>
                <a:latin typeface="Times New Roman" pitchFamily="18" charset="0"/>
                <a:cs typeface="Times New Roman" pitchFamily="18" charset="0"/>
              </a:rPr>
              <a:t>Khu</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vực</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vui</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chơi</a:t>
            </a:r>
            <a:endParaRPr lang="en-US" sz="2800" b="1" dirty="0">
              <a:solidFill>
                <a:srgbClr val="C00000"/>
              </a:solidFill>
              <a:latin typeface="Times New Roman" pitchFamily="18" charset="0"/>
              <a:cs typeface="Times New Roman" pitchFamily="18" charset="0"/>
            </a:endParaRPr>
          </a:p>
        </p:txBody>
      </p:sp>
      <p:sp>
        <p:nvSpPr>
          <p:cNvPr id="11" name="Rounded Rectangle 10"/>
          <p:cNvSpPr/>
          <p:nvPr/>
        </p:nvSpPr>
        <p:spPr>
          <a:xfrm>
            <a:off x="228600" y="4191000"/>
            <a:ext cx="29718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err="1" smtClean="0">
                <a:solidFill>
                  <a:srgbClr val="C00000"/>
                </a:solidFill>
                <a:latin typeface="Times New Roman" pitchFamily="18" charset="0"/>
                <a:cs typeface="Times New Roman" pitchFamily="18" charset="0"/>
              </a:rPr>
              <a:t>Khu</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vực</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học</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tập</a:t>
            </a:r>
            <a:endParaRPr lang="en-US" sz="2800" b="1" dirty="0">
              <a:solidFill>
                <a:srgbClr val="C00000"/>
              </a:solidFill>
              <a:latin typeface="Times New Roman" pitchFamily="18" charset="0"/>
              <a:cs typeface="Times New Roman" pitchFamily="18" charset="0"/>
            </a:endParaRPr>
          </a:p>
        </p:txBody>
      </p:sp>
      <p:sp>
        <p:nvSpPr>
          <p:cNvPr id="8" name="Left-Right Arrow 7"/>
          <p:cNvSpPr/>
          <p:nvPr/>
        </p:nvSpPr>
        <p:spPr>
          <a:xfrm>
            <a:off x="3810000" y="2971800"/>
            <a:ext cx="1676400" cy="609600"/>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028" name="Picture 4" descr="E:\LAM VIEC\NTDV\Pes\Uom mam tre tho\Source Code\PesBanner\Images\Shool.png"/>
          <p:cNvPicPr>
            <a:picLocks noChangeAspect="1" noChangeArrowheads="1"/>
          </p:cNvPicPr>
          <p:nvPr/>
        </p:nvPicPr>
        <p:blipFill>
          <a:blip r:embed="rId3"/>
          <a:srcRect/>
          <a:stretch>
            <a:fillRect/>
          </a:stretch>
        </p:blipFill>
        <p:spPr bwMode="auto">
          <a:xfrm>
            <a:off x="609600" y="2438400"/>
            <a:ext cx="2456645" cy="1600200"/>
          </a:xfrm>
          <a:prstGeom prst="rect">
            <a:avLst/>
          </a:prstGeom>
          <a:noFill/>
        </p:spPr>
      </p:pic>
      <p:pic>
        <p:nvPicPr>
          <p:cNvPr id="1029" name="Picture 5" descr="E:\LAM VIEC\NTDV\Pes\Uom mam tre tho\Source Code\PesBanner\Images\Park.png"/>
          <p:cNvPicPr>
            <a:picLocks noChangeAspect="1" noChangeArrowheads="1"/>
          </p:cNvPicPr>
          <p:nvPr/>
        </p:nvPicPr>
        <p:blipFill>
          <a:blip r:embed="rId4"/>
          <a:srcRect/>
          <a:stretch>
            <a:fillRect/>
          </a:stretch>
        </p:blipFill>
        <p:spPr bwMode="auto">
          <a:xfrm>
            <a:off x="5943600" y="2286000"/>
            <a:ext cx="2606431" cy="1752600"/>
          </a:xfrm>
          <a:prstGeom prst="rect">
            <a:avLst/>
          </a:prstGeom>
          <a:noFill/>
        </p:spPr>
      </p:pic>
    </p:spTree>
    <p:extLst>
      <p:ext uri="{BB962C8B-B14F-4D97-AF65-F5344CB8AC3E}">
        <p14:creationId xmlns="" xmlns:p14="http://schemas.microsoft.com/office/powerpoint/2010/main" val="929894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CFF1A1A-5B53-436D-9EFB-6B8EE7A50023}" type="slidenum">
              <a:rPr lang="en-US" smtClean="0"/>
              <a:pPr/>
              <a:t>8</a:t>
            </a:fld>
            <a:endParaRPr lang="en-US"/>
          </a:p>
        </p:txBody>
      </p:sp>
      <p:pic>
        <p:nvPicPr>
          <p:cNvPr id="5" name="Picture 2" descr="C:\Users\Nguyen\AppData\Local\Temp\Rar$DR02.382\Home\ImgsSil\Box_GioiThieu\ITBus.jpg"/>
          <p:cNvPicPr>
            <a:picLocks noChangeAspect="1" noChangeArrowheads="1"/>
          </p:cNvPicPr>
          <p:nvPr/>
        </p:nvPicPr>
        <p:blipFill>
          <a:blip r:embed="rId3"/>
          <a:srcRect/>
          <a:stretch>
            <a:fillRect/>
          </a:stretch>
        </p:blipFill>
        <p:spPr bwMode="auto">
          <a:xfrm>
            <a:off x="762000" y="1295400"/>
            <a:ext cx="1524000" cy="2220359"/>
          </a:xfrm>
          <a:prstGeom prst="rect">
            <a:avLst/>
          </a:prstGeom>
          <a:noFill/>
        </p:spPr>
      </p:pic>
      <p:pic>
        <p:nvPicPr>
          <p:cNvPr id="6" name="Picture 3" descr="E:\LAM VIEC\IMAGINE\Team video\IMG_1098.JPG"/>
          <p:cNvPicPr>
            <a:picLocks noChangeAspect="1" noChangeArrowheads="1"/>
          </p:cNvPicPr>
          <p:nvPr/>
        </p:nvPicPr>
        <p:blipFill>
          <a:blip r:embed="rId4" cstate="print"/>
          <a:srcRect/>
          <a:stretch>
            <a:fillRect/>
          </a:stretch>
        </p:blipFill>
        <p:spPr bwMode="auto">
          <a:xfrm>
            <a:off x="1371600" y="4114800"/>
            <a:ext cx="2362200" cy="1771549"/>
          </a:xfrm>
          <a:prstGeom prst="rect">
            <a:avLst/>
          </a:prstGeom>
          <a:ln w="228600" cap="sq" cmpd="thickThin">
            <a:solidFill>
              <a:srgbClr val="000000"/>
            </a:solidFill>
            <a:prstDash val="solid"/>
            <a:miter lim="800000"/>
          </a:ln>
          <a:effectLst>
            <a:innerShdw blurRad="76200">
              <a:srgbClr val="000000"/>
            </a:innerShdw>
          </a:effectLst>
        </p:spPr>
      </p:pic>
      <p:sp>
        <p:nvSpPr>
          <p:cNvPr id="7" name="Subtitle 2"/>
          <p:cNvSpPr txBox="1">
            <a:spLocks/>
          </p:cNvSpPr>
          <p:nvPr/>
        </p:nvSpPr>
        <p:spPr>
          <a:xfrm>
            <a:off x="1676400" y="3581400"/>
            <a:ext cx="1981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1" i="0" u="none" strike="noStrike" kern="1200" cap="all" spc="0" normalizeH="0" baseline="0" noProof="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Times New Roman" pitchFamily="18" charset="0"/>
                <a:ea typeface="+mn-ea"/>
                <a:cs typeface="Times New Roman" pitchFamily="18" charset="0"/>
              </a:rPr>
              <a:t>Flychips</a:t>
            </a:r>
            <a:endParaRPr kumimoji="0" lang="en-US" sz="32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Times New Roman" pitchFamily="18" charset="0"/>
              <a:ea typeface="+mn-ea"/>
              <a:cs typeface="Times New Roman" pitchFamily="18" charset="0"/>
            </a:endParaRPr>
          </a:p>
        </p:txBody>
      </p:sp>
      <p:sp>
        <p:nvSpPr>
          <p:cNvPr id="8" name="Chevron 7"/>
          <p:cNvSpPr/>
          <p:nvPr/>
        </p:nvSpPr>
        <p:spPr>
          <a:xfrm>
            <a:off x="2743200" y="1524000"/>
            <a:ext cx="5638800" cy="457200"/>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b="1" smtClean="0">
                <a:solidFill>
                  <a:schemeClr val="tx1"/>
                </a:solidFill>
                <a:latin typeface="Times New Roman" pitchFamily="18" charset="0"/>
                <a:cs typeface="Times New Roman" pitchFamily="18" charset="0"/>
              </a:rPr>
              <a:t>Định hình hệ thống</a:t>
            </a:r>
            <a:endParaRPr lang="en-US" sz="2400" b="1">
              <a:solidFill>
                <a:schemeClr val="tx1"/>
              </a:solidFill>
              <a:latin typeface="Times New Roman" pitchFamily="18" charset="0"/>
              <a:cs typeface="Times New Roman" pitchFamily="18" charset="0"/>
            </a:endParaRPr>
          </a:p>
        </p:txBody>
      </p:sp>
      <p:sp>
        <p:nvSpPr>
          <p:cNvPr id="9" name="Chevron 8"/>
          <p:cNvSpPr/>
          <p:nvPr/>
        </p:nvSpPr>
        <p:spPr>
          <a:xfrm>
            <a:off x="4114800" y="3733800"/>
            <a:ext cx="5029200" cy="533400"/>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b="1" smtClean="0">
                <a:solidFill>
                  <a:schemeClr val="tx1"/>
                </a:solidFill>
                <a:latin typeface="Times New Roman" pitchFamily="18" charset="0"/>
                <a:cs typeface="Times New Roman" pitchFamily="18" charset="0"/>
              </a:rPr>
              <a:t>Kế thừa từ ITBus</a:t>
            </a:r>
            <a:endParaRPr lang="en-US" sz="2400" b="1">
              <a:solidFill>
                <a:schemeClr val="tx1"/>
              </a:solidFill>
              <a:latin typeface="Times New Roman" pitchFamily="18" charset="0"/>
              <a:cs typeface="Times New Roman" pitchFamily="18" charset="0"/>
            </a:endParaRPr>
          </a:p>
        </p:txBody>
      </p:sp>
      <p:sp>
        <p:nvSpPr>
          <p:cNvPr id="10" name="Chevron 9"/>
          <p:cNvSpPr/>
          <p:nvPr/>
        </p:nvSpPr>
        <p:spPr>
          <a:xfrm>
            <a:off x="2743200" y="2895600"/>
            <a:ext cx="5638800" cy="457200"/>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b="1" smtClean="0">
                <a:solidFill>
                  <a:schemeClr val="tx1"/>
                </a:solidFill>
                <a:latin typeface="Times New Roman" pitchFamily="18" charset="0"/>
                <a:cs typeface="Times New Roman" pitchFamily="18" charset="0"/>
              </a:rPr>
              <a:t>Phát triển nền tảng khu vui chơi</a:t>
            </a:r>
            <a:endParaRPr lang="en-US" sz="2400" b="1">
              <a:solidFill>
                <a:schemeClr val="tx1"/>
              </a:solidFill>
              <a:latin typeface="Times New Roman" pitchFamily="18" charset="0"/>
              <a:cs typeface="Times New Roman" pitchFamily="18" charset="0"/>
            </a:endParaRPr>
          </a:p>
        </p:txBody>
      </p:sp>
      <p:sp>
        <p:nvSpPr>
          <p:cNvPr id="11" name="Chevron 10"/>
          <p:cNvSpPr/>
          <p:nvPr/>
        </p:nvSpPr>
        <p:spPr>
          <a:xfrm>
            <a:off x="2743200" y="2209800"/>
            <a:ext cx="5638800" cy="457200"/>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b="1" smtClean="0">
                <a:solidFill>
                  <a:schemeClr val="tx1"/>
                </a:solidFill>
                <a:latin typeface="Times New Roman" pitchFamily="18" charset="0"/>
                <a:cs typeface="Times New Roman" pitchFamily="18" charset="0"/>
              </a:rPr>
              <a:t>Xây dựng hệ thống học Tiếng Việt</a:t>
            </a:r>
            <a:endParaRPr lang="en-US" sz="2400" b="1">
              <a:solidFill>
                <a:schemeClr val="tx1"/>
              </a:solidFill>
              <a:latin typeface="Times New Roman" pitchFamily="18" charset="0"/>
              <a:cs typeface="Times New Roman" pitchFamily="18" charset="0"/>
            </a:endParaRPr>
          </a:p>
        </p:txBody>
      </p:sp>
      <p:sp>
        <p:nvSpPr>
          <p:cNvPr id="12" name="Chevron 11"/>
          <p:cNvSpPr/>
          <p:nvPr/>
        </p:nvSpPr>
        <p:spPr>
          <a:xfrm>
            <a:off x="4114800" y="5791200"/>
            <a:ext cx="5029200" cy="609600"/>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b="1" smtClean="0">
                <a:solidFill>
                  <a:schemeClr val="tx1"/>
                </a:solidFill>
                <a:latin typeface="Times New Roman" pitchFamily="18" charset="0"/>
                <a:cs typeface="Times New Roman" pitchFamily="18" charset="0"/>
              </a:rPr>
              <a:t>Phát triển thành hệ thống giáo dục tiểu học</a:t>
            </a:r>
            <a:endParaRPr lang="en-US" sz="2000" b="1">
              <a:solidFill>
                <a:schemeClr val="tx1"/>
              </a:solidFill>
              <a:latin typeface="Times New Roman" pitchFamily="18" charset="0"/>
              <a:cs typeface="Times New Roman" pitchFamily="18" charset="0"/>
            </a:endParaRPr>
          </a:p>
        </p:txBody>
      </p:sp>
      <p:sp>
        <p:nvSpPr>
          <p:cNvPr id="13" name="Chevron 12"/>
          <p:cNvSpPr/>
          <p:nvPr/>
        </p:nvSpPr>
        <p:spPr>
          <a:xfrm>
            <a:off x="4114800" y="4419600"/>
            <a:ext cx="5029200" cy="533400"/>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b="1" smtClean="0">
                <a:solidFill>
                  <a:schemeClr val="tx1"/>
                </a:solidFill>
                <a:latin typeface="Times New Roman" pitchFamily="18" charset="0"/>
                <a:cs typeface="Times New Roman" pitchFamily="18" charset="0"/>
              </a:rPr>
              <a:t>Xây dựng nội dung học Toán </a:t>
            </a:r>
            <a:endParaRPr lang="en-US" sz="2400" b="1">
              <a:solidFill>
                <a:schemeClr val="tx1"/>
              </a:solidFill>
              <a:latin typeface="Times New Roman" pitchFamily="18" charset="0"/>
              <a:cs typeface="Times New Roman" pitchFamily="18" charset="0"/>
            </a:endParaRPr>
          </a:p>
        </p:txBody>
      </p:sp>
      <p:sp>
        <p:nvSpPr>
          <p:cNvPr id="14" name="Chevron 13"/>
          <p:cNvSpPr/>
          <p:nvPr/>
        </p:nvSpPr>
        <p:spPr>
          <a:xfrm>
            <a:off x="4114800" y="5105400"/>
            <a:ext cx="5029200" cy="533400"/>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b="1" smtClean="0">
                <a:solidFill>
                  <a:schemeClr val="tx1"/>
                </a:solidFill>
                <a:latin typeface="Times New Roman" pitchFamily="18" charset="0"/>
                <a:cs typeface="Times New Roman" pitchFamily="18" charset="0"/>
              </a:rPr>
              <a:t>Định hình mạng gia đình ảo</a:t>
            </a:r>
            <a:endParaRPr lang="en-US" sz="2400" b="1">
              <a:solidFill>
                <a:schemeClr val="tx1"/>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76745"/>
            <a:ext cx="9144000" cy="699655"/>
          </a:xfrm>
        </p:spPr>
        <p:txBody>
          <a:bodyPr>
            <a:normAutofit fontScale="90000"/>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Tổng</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quan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hệ</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thống</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50800" dist="38100" algn="l" rotWithShape="0">
                  <a:prstClr val="black">
                    <a:alpha val="40000"/>
                  </a:prstClr>
                </a:outerShdw>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553200" y="6324600"/>
            <a:ext cx="2133600" cy="365125"/>
          </a:xfrm>
        </p:spPr>
        <p:txBody>
          <a:bodyPr/>
          <a:lstStyle/>
          <a:p>
            <a:fld id="{8CFF1A1A-5B53-436D-9EFB-6B8EE7A50023}" type="slidenum">
              <a:rPr lang="en-US" smtClean="0"/>
              <a:pPr/>
              <a:t>9</a:t>
            </a:fld>
            <a:endParaRPr lang="en-US" dirty="0"/>
          </a:p>
        </p:txBody>
      </p:sp>
      <p:sp>
        <p:nvSpPr>
          <p:cNvPr id="9" name="Content Placeholder 2"/>
          <p:cNvSpPr txBox="1">
            <a:spLocks/>
          </p:cNvSpPr>
          <p:nvPr/>
        </p:nvSpPr>
        <p:spPr>
          <a:xfrm>
            <a:off x="457200" y="1537855"/>
            <a:ext cx="8229600" cy="4267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latin typeface="Times New Roman" pitchFamily="18" charset="0"/>
              <a:cs typeface="Times New Roman" pitchFamily="18" charset="0"/>
            </a:endParaRPr>
          </a:p>
        </p:txBody>
      </p:sp>
      <p:sp>
        <p:nvSpPr>
          <p:cNvPr id="7" name="Rounded Rectangle 6"/>
          <p:cNvSpPr/>
          <p:nvPr/>
        </p:nvSpPr>
        <p:spPr>
          <a:xfrm>
            <a:off x="1219200" y="2286000"/>
            <a:ext cx="2971800" cy="914400"/>
          </a:xfrm>
          <a:prstGeom prst="round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Đình</a:t>
            </a:r>
            <a:endParaRPr lang="en-US" sz="2400" dirty="0">
              <a:latin typeface="Times New Roman" pitchFamily="18" charset="0"/>
              <a:cs typeface="Times New Roman" pitchFamily="18" charset="0"/>
            </a:endParaRPr>
          </a:p>
        </p:txBody>
      </p:sp>
      <p:sp>
        <p:nvSpPr>
          <p:cNvPr id="8" name="Rounded Rectangle 7"/>
          <p:cNvSpPr/>
          <p:nvPr/>
        </p:nvSpPr>
        <p:spPr>
          <a:xfrm>
            <a:off x="1219200" y="3657600"/>
            <a:ext cx="2971800" cy="914400"/>
          </a:xfrm>
          <a:prstGeom prst="round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a:latin typeface="Times New Roman" pitchFamily="18" charset="0"/>
              <a:cs typeface="Times New Roman" pitchFamily="18" charset="0"/>
            </a:endParaRPr>
          </a:p>
        </p:txBody>
      </p:sp>
      <p:sp>
        <p:nvSpPr>
          <p:cNvPr id="10" name="Rounded Rectangle 9"/>
          <p:cNvSpPr/>
          <p:nvPr/>
        </p:nvSpPr>
        <p:spPr>
          <a:xfrm>
            <a:off x="1212273" y="5015388"/>
            <a:ext cx="2971800" cy="914400"/>
          </a:xfrm>
          <a:prstGeom prst="round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latin typeface="Times New Roman" pitchFamily="18" charset="0"/>
                <a:cs typeface="Times New Roman" pitchFamily="18" charset="0"/>
              </a:rPr>
              <a:t>Khu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vui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chơi</a:t>
            </a:r>
            <a:endParaRPr lang="en-US" sz="2400" dirty="0">
              <a:latin typeface="Times New Roman" pitchFamily="18" charset="0"/>
              <a:cs typeface="Times New Roman" pitchFamily="18" charset="0"/>
            </a:endParaRPr>
          </a:p>
        </p:txBody>
      </p:sp>
      <p:sp>
        <p:nvSpPr>
          <p:cNvPr id="11" name="Right Brace 10"/>
          <p:cNvSpPr/>
          <p:nvPr/>
        </p:nvSpPr>
        <p:spPr>
          <a:xfrm>
            <a:off x="4648200" y="3657600"/>
            <a:ext cx="266700" cy="2279073"/>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 name="Right Brace 11"/>
          <p:cNvSpPr/>
          <p:nvPr/>
        </p:nvSpPr>
        <p:spPr>
          <a:xfrm>
            <a:off x="4648200" y="2286000"/>
            <a:ext cx="228600" cy="91440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 name="Flowchart: Process 12"/>
          <p:cNvSpPr/>
          <p:nvPr/>
        </p:nvSpPr>
        <p:spPr>
          <a:xfrm>
            <a:off x="5410200" y="2286000"/>
            <a:ext cx="3200400" cy="9144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400" dirty="0" err="1" smtClean="0">
                <a:solidFill>
                  <a:schemeClr val="accent3">
                    <a:lumMod val="50000"/>
                  </a:schemeClr>
                </a:solidFill>
                <a:latin typeface="Times New Roman" pitchFamily="18" charset="0"/>
                <a:cs typeface="Times New Roman" pitchFamily="18" charset="0"/>
              </a:rPr>
              <a:t>Nơi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giao</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lưu</a:t>
            </a:r>
            <a:r>
              <a:rPr lang="en-US" sz="2400" dirty="0" smtClean="0">
                <a:solidFill>
                  <a:schemeClr val="accent3">
                    <a:lumMod val="50000"/>
                  </a:schemeClr>
                </a:solidFill>
                <a:latin typeface="Times New Roman" pitchFamily="18" charset="0"/>
                <a:cs typeface="Times New Roman" pitchFamily="18" charset="0"/>
              </a:rPr>
              <a:t> chia </a:t>
            </a:r>
            <a:r>
              <a:rPr lang="en-US" sz="2400" dirty="0" err="1" smtClean="0">
                <a:solidFill>
                  <a:schemeClr val="accent3">
                    <a:lumMod val="50000"/>
                  </a:schemeClr>
                </a:solidFill>
                <a:latin typeface="Times New Roman" pitchFamily="18" charset="0"/>
                <a:cs typeface="Times New Roman" pitchFamily="18" charset="0"/>
              </a:rPr>
              <a:t>sẻ</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giữa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các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gia</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đình</a:t>
            </a:r>
            <a:endParaRPr lang="en-US" sz="2400" dirty="0">
              <a:solidFill>
                <a:schemeClr val="accent3">
                  <a:lumMod val="50000"/>
                </a:schemeClr>
              </a:solidFill>
              <a:latin typeface="Times New Roman" pitchFamily="18" charset="0"/>
              <a:cs typeface="Times New Roman" pitchFamily="18" charset="0"/>
            </a:endParaRPr>
          </a:p>
        </p:txBody>
      </p:sp>
      <p:sp>
        <p:nvSpPr>
          <p:cNvPr id="14" name="Flowchart: Process 13"/>
          <p:cNvSpPr/>
          <p:nvPr/>
        </p:nvSpPr>
        <p:spPr>
          <a:xfrm>
            <a:off x="5410200" y="3657600"/>
            <a:ext cx="3200400" cy="2223655"/>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400" dirty="0" err="1" smtClean="0">
                <a:solidFill>
                  <a:schemeClr val="accent3">
                    <a:lumMod val="50000"/>
                  </a:schemeClr>
                </a:solidFill>
                <a:latin typeface="Times New Roman" pitchFamily="18" charset="0"/>
                <a:cs typeface="Times New Roman" pitchFamily="18" charset="0"/>
              </a:rPr>
              <a:t>Dành</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cho</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các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em</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học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sinh</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tiểu</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học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học</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tập</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và</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giải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trí</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với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những</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trò</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chơi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mang</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tính</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chơi</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mà</a:t>
            </a:r>
            <a:r>
              <a:rPr lang="en-US" sz="2400" dirty="0" smtClean="0">
                <a:solidFill>
                  <a:schemeClr val="accent3">
                    <a:lumMod val="50000"/>
                  </a:schemeClr>
                </a:solidFill>
                <a:latin typeface="Times New Roman" pitchFamily="18" charset="0"/>
                <a:cs typeface="Times New Roman" pitchFamily="18" charset="0"/>
              </a:rPr>
              <a:t> </a:t>
            </a:r>
            <a:r>
              <a:rPr lang="en-US" sz="2400" dirty="0" err="1" smtClean="0">
                <a:solidFill>
                  <a:schemeClr val="accent3">
                    <a:lumMod val="50000"/>
                  </a:schemeClr>
                </a:solidFill>
                <a:latin typeface="Times New Roman" pitchFamily="18" charset="0"/>
                <a:cs typeface="Times New Roman" pitchFamily="18" charset="0"/>
              </a:rPr>
              <a:t>học</a:t>
            </a:r>
            <a:endParaRPr lang="en-US" sz="2400" dirty="0">
              <a:solidFill>
                <a:schemeClr val="accent3">
                  <a:lumMod val="50000"/>
                </a:schemeClr>
              </a:solidFill>
              <a:latin typeface="Times New Roman" pitchFamily="18" charset="0"/>
              <a:cs typeface="Times New Roman" pitchFamily="18" charset="0"/>
            </a:endParaRPr>
          </a:p>
        </p:txBody>
      </p:sp>
      <p:sp>
        <p:nvSpPr>
          <p:cNvPr id="15" name="Subtitle 2"/>
          <p:cNvSpPr>
            <a:spLocks noGrp="1"/>
          </p:cNvSpPr>
          <p:nvPr>
            <p:ph type="subTitle" idx="1"/>
          </p:nvPr>
        </p:nvSpPr>
        <p:spPr>
          <a:xfrm>
            <a:off x="762000" y="1676400"/>
            <a:ext cx="7543800" cy="4724400"/>
          </a:xfrm>
        </p:spPr>
        <p:txBody>
          <a:bodyPr/>
          <a:lstStyle/>
          <a:p>
            <a:pPr algn="l"/>
            <a:endParaRPr lang="en-US" dirty="0" smtClean="0">
              <a:solidFill>
                <a:schemeClr val="accent3">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55928551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thesi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Template>
  <TotalTime>1250</TotalTime>
  <Words>1065</Words>
  <Application>Microsoft Office PowerPoint</Application>
  <PresentationFormat>On-screen Show (4:3)</PresentationFormat>
  <Paragraphs>143</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thesis</vt:lpstr>
      <vt:lpstr>Slide 1</vt:lpstr>
      <vt:lpstr>Trẻ em và những trò chơi</vt:lpstr>
      <vt:lpstr>Gian nan tới trường</vt:lpstr>
      <vt:lpstr>Phụ huynh và những điều trăn trở</vt:lpstr>
      <vt:lpstr>Mục tiêu đề tài</vt:lpstr>
      <vt:lpstr>Nội dung</vt:lpstr>
      <vt:lpstr>Hiện trạng hệ thống</vt:lpstr>
      <vt:lpstr>Slide 8</vt:lpstr>
      <vt:lpstr>Tổng quan hệ thống</vt:lpstr>
      <vt:lpstr>Mạng xã hội</vt:lpstr>
      <vt:lpstr>Mạng xã hội ảo phục vụ giáo dục</vt:lpstr>
      <vt:lpstr>Mạng xã hội dành cho gia đình</vt:lpstr>
      <vt:lpstr>Quá trình thực hiện</vt:lpstr>
      <vt:lpstr>Quá trình xây dựng</vt:lpstr>
      <vt:lpstr>Kết quả đề tài</vt:lpstr>
      <vt:lpstr>Kết quả đề tài</vt:lpstr>
      <vt:lpstr>Công nghệ sử dụng</vt:lpstr>
      <vt:lpstr>Kết luận</vt:lpstr>
      <vt:lpstr>Hướng phát triển</vt:lpstr>
      <vt:lpstr>Demo Chương trình</vt:lpstr>
      <vt:lpstr>Trân trọng cảm ơn!</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LENGOCLUYEN</dc:creator>
  <cp:lastModifiedBy>Nguyen</cp:lastModifiedBy>
  <cp:revision>64</cp:revision>
  <dcterms:created xsi:type="dcterms:W3CDTF">2010-12-11T07:57:18Z</dcterms:created>
  <dcterms:modified xsi:type="dcterms:W3CDTF">2010-12-20T13:07:57Z</dcterms:modified>
</cp:coreProperties>
</file>