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56" r:id="rId7"/>
    <p:sldId id="262" r:id="rId8"/>
    <p:sldId id="274" r:id="rId9"/>
    <p:sldId id="263" r:id="rId10"/>
    <p:sldId id="275" r:id="rId11"/>
    <p:sldId id="273" r:id="rId12"/>
    <p:sldId id="276" r:id="rId13"/>
    <p:sldId id="271" r:id="rId14"/>
    <p:sldId id="278" r:id="rId15"/>
    <p:sldId id="264" r:id="rId16"/>
    <p:sldId id="272" r:id="rId17"/>
    <p:sldId id="270" r:id="rId18"/>
    <p:sldId id="268" r:id="rId19"/>
    <p:sldId id="267" r:id="rId20"/>
    <p:sldId id="269" r:id="rId21"/>
    <p:sldId id="266" r:id="rId22"/>
    <p:sldId id="26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CC33"/>
    <a:srgbClr val="E7FFE8"/>
    <a:srgbClr val="CDFFCE"/>
    <a:srgbClr val="C5F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4547" autoAdjust="0"/>
  </p:normalViewPr>
  <p:slideViewPr>
    <p:cSldViewPr>
      <p:cViewPr varScale="1">
        <p:scale>
          <a:sx n="62" d="100"/>
          <a:sy n="62"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5BE78-F04D-49FE-AAC3-BC185033EDEB}" type="datetimeFigureOut">
              <a:rPr lang="en-US" smtClean="0"/>
              <a:t>12/20/2010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C342A-238D-4C9E-B8B8-6E37ECB0F0FB}" type="slidenum">
              <a:rPr lang="en-US" smtClean="0"/>
              <a:t>‹#›</a:t>
            </a:fld>
            <a:endParaRPr lang="en-US"/>
          </a:p>
        </p:txBody>
      </p:sp>
    </p:spTree>
    <p:extLst>
      <p:ext uri="{BB962C8B-B14F-4D97-AF65-F5344CB8AC3E}">
        <p14:creationId xmlns:p14="http://schemas.microsoft.com/office/powerpoint/2010/main" val="248768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1</a:t>
            </a:fld>
            <a:endParaRPr lang="en-US"/>
          </a:p>
        </p:txBody>
      </p:sp>
    </p:spTree>
    <p:extLst>
      <p:ext uri="{BB962C8B-B14F-4D97-AF65-F5344CB8AC3E}">
        <p14:creationId xmlns:p14="http://schemas.microsoft.com/office/powerpoint/2010/main" val="1639322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200" kern="1200" smtClean="0">
                <a:solidFill>
                  <a:schemeClr val="tx1"/>
                </a:solidFill>
                <a:effectLst/>
                <a:latin typeface="+mn-lt"/>
                <a:ea typeface="+mn-ea"/>
                <a:cs typeface="+mn-cs"/>
              </a:rPr>
              <a:t>Hệ thống đã có nền tảng ban đầu dành cho khu vực giáo dục và khu vực vui chơi phục vụ cho việc vừa chơi vừa học. </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0C342A-238D-4C9E-B8B8-6E37ECB0F0FB}" type="slidenum">
              <a:rPr lang="en-US" smtClean="0"/>
              <a:t>7</a:t>
            </a:fld>
            <a:endParaRPr lang="en-US"/>
          </a:p>
        </p:txBody>
      </p:sp>
    </p:spTree>
    <p:extLst>
      <p:ext uri="{BB962C8B-B14F-4D97-AF65-F5344CB8AC3E}">
        <p14:creationId xmlns:p14="http://schemas.microsoft.com/office/powerpoint/2010/main" val="2691589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Mạng xã hội, hay gọi là mạng xã hội ảo, (tiếng Anh: social networking) là dịch vụ nối kết các thành viên trên Internet lại với nhau với nhiều mục đích khác nhau không phân biệt không gian và thời gian.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9</a:t>
            </a:fld>
            <a:endParaRPr lang="en-US"/>
          </a:p>
        </p:txBody>
      </p:sp>
    </p:spTree>
    <p:extLst>
      <p:ext uri="{BB962C8B-B14F-4D97-AF65-F5344CB8AC3E}">
        <p14:creationId xmlns:p14="http://schemas.microsoft.com/office/powerpoint/2010/main" val="3465482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Mạng xã hội, hay gọi là mạng xã hội ảo, (tiếng Anh: social networking) là dịch vụ nối kết các thành viên trên Internet lại với nhau với nhiều mục đích khác nhau không phân biệt không gian và thời gian.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chat, e-mail, </a:t>
            </a:r>
            <a:r>
              <a:rPr lang="en-US" sz="1200" b="1" kern="1200" dirty="0" err="1" smtClean="0">
                <a:solidFill>
                  <a:schemeClr val="tx1"/>
                </a:solidFill>
                <a:effectLst/>
                <a:latin typeface="+mn-lt"/>
                <a:ea typeface="+mn-ea"/>
                <a:cs typeface="+mn-cs"/>
              </a:rPr>
              <a:t>phim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ảnh</a:t>
            </a:r>
            <a:r>
              <a:rPr lang="en-US" sz="1200" b="1" kern="1200" dirty="0" smtClean="0">
                <a:solidFill>
                  <a:schemeClr val="tx1"/>
                </a:solidFill>
                <a:effectLst/>
                <a:latin typeface="+mn-lt"/>
                <a:ea typeface="+mn-ea"/>
                <a:cs typeface="+mn-cs"/>
              </a:rPr>
              <a:t>, voice chat, chia </a:t>
            </a:r>
            <a:r>
              <a:rPr lang="en-US" sz="1200" b="1" kern="1200" dirty="0" err="1" smtClean="0">
                <a:solidFill>
                  <a:schemeClr val="tx1"/>
                </a:solidFill>
                <a:effectLst/>
                <a:latin typeface="+mn-lt"/>
                <a:ea typeface="+mn-ea"/>
                <a:cs typeface="+mn-cs"/>
              </a:rPr>
              <a:t>sẻ</a:t>
            </a:r>
            <a:r>
              <a:rPr lang="en-US" sz="1200" b="1" kern="1200" dirty="0" smtClean="0">
                <a:solidFill>
                  <a:schemeClr val="tx1"/>
                </a:solidFill>
                <a:effectLst/>
                <a:latin typeface="+mn-lt"/>
                <a:ea typeface="+mn-ea"/>
                <a:cs typeface="+mn-cs"/>
              </a:rPr>
              <a:t> file, blog </a:t>
            </a:r>
            <a:r>
              <a:rPr lang="en-US" sz="1200"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xã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1995 với sự ra đời của trang </a:t>
            </a:r>
            <a:r>
              <a:rPr lang="x-none" sz="1200" b="1" kern="1200" smtClean="0">
                <a:solidFill>
                  <a:schemeClr val="tx1"/>
                </a:solidFill>
                <a:effectLst/>
                <a:latin typeface="+mn-lt"/>
                <a:ea typeface="+mn-ea"/>
                <a:cs typeface="+mn-cs"/>
              </a:rPr>
              <a:t>Classmate</a:t>
            </a:r>
            <a:r>
              <a:rPr lang="x-none" sz="1200" kern="1200" smtClean="0">
                <a:solidFill>
                  <a:schemeClr val="tx1"/>
                </a:solidFill>
                <a:effectLst/>
                <a:latin typeface="+mn-lt"/>
                <a:ea typeface="+mn-ea"/>
                <a:cs typeface="+mn-cs"/>
              </a:rPr>
              <a:t> với mục đích kết nối bạn học, tiếp theo là sự xuất hiện của </a:t>
            </a:r>
            <a:r>
              <a:rPr lang="x-none" sz="1200" b="1" kern="1200" smtClean="0">
                <a:solidFill>
                  <a:schemeClr val="tx1"/>
                </a:solidFill>
                <a:effectLst/>
                <a:latin typeface="+mn-lt"/>
                <a:ea typeface="+mn-ea"/>
                <a:cs typeface="+mn-cs"/>
              </a:rPr>
              <a:t>SixDegrees</a:t>
            </a:r>
            <a:r>
              <a:rPr lang="x-none" sz="1200" kern="1200" smtClean="0">
                <a:solidFill>
                  <a:schemeClr val="tx1"/>
                </a:solidFill>
                <a:effectLst/>
                <a:latin typeface="+mn-lt"/>
                <a:ea typeface="+mn-ea"/>
                <a:cs typeface="+mn-cs"/>
              </a:rPr>
              <a:t> vào năm 1997 với mục đích giao lưu kết bạn dựa theo sở thích.</a:t>
            </a:r>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Năm 2002, </a:t>
            </a:r>
            <a:r>
              <a:rPr lang="x-none" sz="1200" b="1" kern="1200" smtClean="0">
                <a:solidFill>
                  <a:schemeClr val="tx1"/>
                </a:solidFill>
                <a:effectLst/>
                <a:latin typeface="+mn-lt"/>
                <a:ea typeface="+mn-ea"/>
                <a:cs typeface="+mn-cs"/>
              </a:rPr>
              <a:t>Friendster</a:t>
            </a:r>
            <a:r>
              <a:rPr lang="x-none" sz="1200" kern="1200" smtClean="0">
                <a:solidFill>
                  <a:schemeClr val="tx1"/>
                </a:solidFill>
                <a:effectLst/>
                <a:latin typeface="+mn-lt"/>
                <a:ea typeface="+mn-ea"/>
                <a:cs typeface="+mn-cs"/>
              </a:rPr>
              <a:t> trở thành một trào lưu mới tại Hoa Kỳ với hàng triệu thành viên ghi danh. Tuy nhiên sự phát triển quá nhanh này cũng là con dao hai lưỡi khi server của Friendster thường bị quá tải mỗi ngày, gây bất bình cho rất nhiều thành viên.</a:t>
            </a:r>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Năm 2004, </a:t>
            </a:r>
            <a:r>
              <a:rPr lang="x-none" sz="1200" b="1" kern="1200" smtClean="0">
                <a:solidFill>
                  <a:schemeClr val="tx1"/>
                </a:solidFill>
                <a:effectLst/>
                <a:latin typeface="+mn-lt"/>
                <a:ea typeface="+mn-ea"/>
                <a:cs typeface="+mn-cs"/>
              </a:rPr>
              <a:t>MySpace</a:t>
            </a:r>
            <a:r>
              <a:rPr lang="x-none" sz="1200" kern="1200" smtClean="0">
                <a:solidFill>
                  <a:schemeClr val="tx1"/>
                </a:solidFill>
                <a:effectLst/>
                <a:latin typeface="+mn-lt"/>
                <a:ea typeface="+mn-ea"/>
                <a:cs typeface="+mn-cs"/>
              </a:rPr>
              <a:t> ra đời với các tính năng như nhúng phim ảnh (embeded video) và nhanh chóng thu hút hàng chục ngàn thành viên mới mỗi ngày, các thành viên cũ của Friendster cũng lũ lượt chuyển qua MySpace và trong vòng một năm</a:t>
            </a:r>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Năm 2006, sự ra đời của </a:t>
            </a:r>
            <a:r>
              <a:rPr lang="x-none" sz="1200" b="1" kern="1200" smtClean="0">
                <a:solidFill>
                  <a:schemeClr val="tx1"/>
                </a:solidFill>
                <a:effectLst/>
                <a:latin typeface="+mn-lt"/>
                <a:ea typeface="+mn-ea"/>
                <a:cs typeface="+mn-cs"/>
              </a:rPr>
              <a:t>Facebook</a:t>
            </a:r>
            <a:r>
              <a:rPr lang="x-none" sz="1200" kern="1200" smtClean="0">
                <a:solidFill>
                  <a:schemeClr val="tx1"/>
                </a:solidFill>
                <a:effectLst/>
                <a:latin typeface="+mn-lt"/>
                <a:ea typeface="+mn-ea"/>
                <a:cs typeface="+mn-cs"/>
              </a:rPr>
              <a:t> đánh dấu bước ngoặt mới cho hệ thống mạng xã hội trực tuyến với nền tảng lập trình "</a:t>
            </a:r>
            <a:r>
              <a:rPr lang="x-none" sz="1200" b="1" kern="1200" smtClean="0">
                <a:solidFill>
                  <a:schemeClr val="tx1"/>
                </a:solidFill>
                <a:effectLst/>
                <a:latin typeface="+mn-lt"/>
                <a:ea typeface="+mn-ea"/>
                <a:cs typeface="+mn-cs"/>
              </a:rPr>
              <a:t>Facebook Platform</a:t>
            </a:r>
            <a:r>
              <a:rPr lang="x-none" sz="1200" kern="1200" smtClean="0">
                <a:solidFill>
                  <a:schemeClr val="tx1"/>
                </a:solidFill>
                <a:effectLst/>
                <a:latin typeface="+mn-lt"/>
                <a:ea typeface="+mn-ea"/>
                <a:cs typeface="+mn-cs"/>
              </a:rPr>
              <a:t>" cho phép thành viên tạo ra những công cụ (apps) mới cho cá nhân mình cũng như các thành viên khác dùng.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Nút (node): Là một thực thể trong mạng. Thực thể này có thể là một cá nhân, một doanh nghiệp hoặc một tổ chức bất kỳ nào đó</a:t>
            </a:r>
            <a:endParaRPr lang="en-US" sz="1200" kern="1200" dirty="0" smtClean="0">
              <a:solidFill>
                <a:schemeClr val="tx1"/>
              </a:solidFill>
              <a:effectLst/>
              <a:latin typeface="+mn-lt"/>
              <a:ea typeface="+mn-ea"/>
              <a:cs typeface="+mn-cs"/>
            </a:endParaRPr>
          </a:p>
          <a:p>
            <a:r>
              <a:rPr lang="x-none" sz="1200" kern="1200" smtClean="0">
                <a:solidFill>
                  <a:schemeClr val="tx1"/>
                </a:solidFill>
                <a:effectLst/>
                <a:latin typeface="+mn-lt"/>
                <a:ea typeface="+mn-ea"/>
                <a:cs typeface="+mn-cs"/>
              </a:rPr>
              <a:t>Liên kết (tie): </a:t>
            </a:r>
            <a:r>
              <a:rPr lang="en-US" sz="1200" kern="1200" dirty="0" smtClean="0">
                <a:solidFill>
                  <a:schemeClr val="tx1"/>
                </a:solidFill>
                <a:effectLst/>
                <a:latin typeface="+mn-lt"/>
                <a:ea typeface="+mn-ea"/>
                <a:cs typeface="+mn-cs"/>
              </a:rPr>
              <a:t>L</a:t>
            </a:r>
            <a:r>
              <a:rPr lang="x-none" sz="1200" kern="1200" smtClean="0">
                <a:solidFill>
                  <a:schemeClr val="tx1"/>
                </a:solidFill>
                <a:effectLst/>
                <a:latin typeface="+mn-lt"/>
                <a:ea typeface="+mn-ea"/>
                <a:cs typeface="+mn-cs"/>
              </a:rPr>
              <a:t>à mối quan hệ giữa các thực thể đó</a:t>
            </a:r>
            <a:r>
              <a:rPr lang="en-US" sz="1200" kern="1200" dirty="0" smtClean="0">
                <a:solidFill>
                  <a:schemeClr val="tx1"/>
                </a:solidFill>
                <a:effectLst/>
                <a:latin typeface="+mn-lt"/>
                <a:ea typeface="+mn-ea"/>
                <a:cs typeface="+mn-cs"/>
              </a:rPr>
              <a:t>, t</a:t>
            </a:r>
            <a:r>
              <a:rPr lang="x-none" sz="1200" kern="1200" smtClean="0">
                <a:solidFill>
                  <a:schemeClr val="tx1"/>
                </a:solidFill>
                <a:effectLst/>
                <a:latin typeface="+mn-lt"/>
                <a:ea typeface="+mn-ea"/>
                <a:cs typeface="+mn-cs"/>
              </a:rPr>
              <a:t>rong mạng có thể có nhiều kiểu liên kết</a:t>
            </a:r>
            <a:r>
              <a:rPr lang="en-US" sz="1200" kern="1200" dirty="0" smtClean="0">
                <a:solidFill>
                  <a:schemeClr val="tx1"/>
                </a:solidFill>
                <a:effectLst/>
                <a:latin typeface="+mn-lt"/>
                <a:ea typeface="+mn-ea"/>
                <a:cs typeface="+mn-cs"/>
              </a:rPr>
              <a:t>. Ở</a:t>
            </a:r>
            <a:r>
              <a:rPr lang="x-none" sz="1200" kern="1200" smtClean="0">
                <a:solidFill>
                  <a:schemeClr val="tx1"/>
                </a:solidFill>
                <a:effectLst/>
                <a:latin typeface="+mn-lt"/>
                <a:ea typeface="+mn-ea"/>
                <a:cs typeface="+mn-cs"/>
              </a:rPr>
              <a:t> dạng đơn giản nhất, mạng xã hội là một đơn đồ thị vô hướng các mối liên kết phù hợp giữa các nút. Ta có thể biểu diễn mạng liên kết này bằng một biểu đồ mà các nút được biểu diễn bởi các điểm còn các liên kết được biểu diễn bởi các đoạn thẳng, minh họa bằng sơ đồ bên dưới.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10</a:t>
            </a:fld>
            <a:endParaRPr lang="en-US"/>
          </a:p>
        </p:txBody>
      </p:sp>
    </p:spTree>
    <p:extLst>
      <p:ext uri="{BB962C8B-B14F-4D97-AF65-F5344CB8AC3E}">
        <p14:creationId xmlns:p14="http://schemas.microsoft.com/office/powerpoint/2010/main" val="346548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200" i="1" kern="1200" smtClean="0">
                <a:solidFill>
                  <a:schemeClr val="tx1"/>
                </a:solidFill>
                <a:effectLst/>
                <a:latin typeface="+mn-lt"/>
                <a:ea typeface="+mn-ea"/>
                <a:cs typeface="+mn-cs"/>
              </a:rPr>
              <a:t>Là một mạng xã hội ảo miễn phí, trang web là công cụ cộng tác nhằm vào nhóm học giả và giới nghiên cứu từ tất cả các nghành. Ra mắt vào năm 2010 và nó đã trở thành một trong các mạng xã hội lớn nhất cho các học giả trong năm 2010, được mệnh danh là cổng thông tin cho các nhà nghiên cứu.</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x-none" sz="1200" i="1" kern="1200" smtClean="0">
                <a:solidFill>
                  <a:schemeClr val="tx1"/>
                </a:solidFill>
                <a:effectLst/>
                <a:latin typeface="+mn-lt"/>
                <a:ea typeface="+mn-ea"/>
                <a:cs typeface="+mn-cs"/>
              </a:rPr>
              <a:t>StudiVZ</a:t>
            </a:r>
            <a:r>
              <a:rPr lang="x-none" sz="1200" b="1" i="1" kern="1200" smtClean="0">
                <a:solidFill>
                  <a:schemeClr val="tx1"/>
                </a:solidFill>
                <a:effectLst/>
                <a:latin typeface="+mn-lt"/>
                <a:ea typeface="+mn-ea"/>
                <a:cs typeface="+mn-cs"/>
              </a:rPr>
              <a:t> </a:t>
            </a:r>
            <a:r>
              <a:rPr lang="x-none" sz="1200" i="1" kern="1200" smtClean="0">
                <a:solidFill>
                  <a:schemeClr val="tx1"/>
                </a:solidFill>
                <a:effectLst/>
                <a:latin typeface="+mn-lt"/>
                <a:ea typeface="+mn-ea"/>
                <a:cs typeface="+mn-cs"/>
              </a:rPr>
              <a:t>mạng xã hội ảo chủ yếu phục vụ cho giới học sinh, sinh viên</a:t>
            </a:r>
            <a:r>
              <a:rPr lang="x-none" sz="1200" b="1" i="1" kern="1200" smtClean="0">
                <a:solidFill>
                  <a:schemeClr val="tx1"/>
                </a:solidFill>
                <a:effectLst/>
                <a:latin typeface="+mn-lt"/>
                <a:ea typeface="+mn-ea"/>
                <a:cs typeface="+mn-cs"/>
              </a:rPr>
              <a:t> </a:t>
            </a:r>
            <a:r>
              <a:rPr lang="x-none" sz="1200" i="1" kern="1200" smtClean="0">
                <a:solidFill>
                  <a:schemeClr val="tx1"/>
                </a:solidFill>
                <a:effectLst/>
                <a:latin typeface="+mn-lt"/>
                <a:ea typeface="+mn-ea"/>
                <a:cs typeface="+mn-cs"/>
              </a:rPr>
              <a:t>đại học ở các nước châu Âu đặc biệt là các nước nói tiếng Đức. StudiVZ tuyên bố là mạng xã hội mạnh nhất châu Âu vơi hơn 15 triệu người sử dụng.</a:t>
            </a:r>
            <a:endParaRPr lang="en-US" sz="1200" kern="1200" dirty="0" smtClean="0">
              <a:solidFill>
                <a:schemeClr val="tx1"/>
              </a:solidFill>
              <a:effectLst/>
              <a:latin typeface="+mn-lt"/>
              <a:ea typeface="+mn-ea"/>
              <a:cs typeface="+mn-cs"/>
            </a:endParaRPr>
          </a:p>
          <a:p>
            <a:r>
              <a:rPr lang="x-none" sz="1200" i="1" kern="1200" smtClean="0">
                <a:solidFill>
                  <a:schemeClr val="tx1"/>
                </a:solidFill>
                <a:effectLst/>
                <a:latin typeface="+mn-lt"/>
                <a:ea typeface="+mn-ea"/>
                <a:cs typeface="+mn-cs"/>
              </a:rPr>
              <a:t>StudiVZ cung cấp cho một số tính năng cho các thành viên, học sinh có thể giữ và duy trì một trang cá nhân chứa thông tin về độ tuổi, họ tên, đối tượng nghiên cứu, sở thích, các khóa học và các thành viên nhóm trong StudiVZ. Họ có thể tùy chọn để tải lên hình ảnh trên các trang cá nhân của mình. Thông qua chức năng tìm kiếm thì c</a:t>
            </a:r>
            <a:r>
              <a:rPr lang="en-US" sz="1200" i="1" kern="1200" dirty="0" err="1" smtClean="0">
                <a:solidFill>
                  <a:schemeClr val="tx1"/>
                </a:solidFill>
                <a:effectLst/>
                <a:latin typeface="+mn-lt"/>
                <a:ea typeface="+mn-ea"/>
                <a:cs typeface="+mn-cs"/>
              </a:rPr>
              <a:t>ác</a:t>
            </a:r>
            <a:r>
              <a:rPr lang="x-none" sz="1200" i="1" kern="1200" smtClean="0">
                <a:solidFill>
                  <a:schemeClr val="tx1"/>
                </a:solidFill>
                <a:effectLst/>
                <a:latin typeface="+mn-lt"/>
                <a:ea typeface="+mn-ea"/>
                <a:cs typeface="+mn-cs"/>
              </a:rPr>
              <a:t> bạn học cùng lớp, sinh viên, các đối tác học tập hoặc những người có cùng sở thích có thể được tìm thấy. Các nhóm người dùng có các trang của riêng mình và thảo luận một diễn đàn mở cho các thành viên nhóm …</a:t>
            </a:r>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Việt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(Socnhi.com,  Webtretho.com, …)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11</a:t>
            </a:fld>
            <a:endParaRPr lang="en-US"/>
          </a:p>
        </p:txBody>
      </p:sp>
    </p:spTree>
    <p:extLst>
      <p:ext uri="{BB962C8B-B14F-4D97-AF65-F5344CB8AC3E}">
        <p14:creationId xmlns:p14="http://schemas.microsoft.com/office/powerpoint/2010/main" val="3465482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12</a:t>
            </a:fld>
            <a:endParaRPr lang="en-US"/>
          </a:p>
        </p:txBody>
      </p:sp>
    </p:spTree>
    <p:extLst>
      <p:ext uri="{BB962C8B-B14F-4D97-AF65-F5344CB8AC3E}">
        <p14:creationId xmlns:p14="http://schemas.microsoft.com/office/powerpoint/2010/main" val="346548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t>19</a:t>
            </a:fld>
            <a:endParaRPr lang="en-US"/>
          </a:p>
        </p:txBody>
      </p:sp>
    </p:spTree>
    <p:extLst>
      <p:ext uri="{BB962C8B-B14F-4D97-AF65-F5344CB8AC3E}">
        <p14:creationId xmlns:p14="http://schemas.microsoft.com/office/powerpoint/2010/main" val="50901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79C8-949D-4657-86BE-0B330BB70591}" type="datetime1">
              <a:rPr lang="en-US" smtClean="0"/>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55D70-C57C-44C3-937E-89E520BE6789}" type="datetime1">
              <a:rPr lang="en-US" smtClean="0"/>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177B46-F546-4AA1-A130-860EA28E9936}" type="datetime1">
              <a:rPr lang="en-US" smtClean="0"/>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24BDB-84D1-4ED8-8B84-6B6DABF96D54}" type="datetime1">
              <a:rPr lang="en-US" smtClean="0"/>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4E2D57-E3D5-4A1E-A86C-3522052E8FC3}" type="datetime1">
              <a:rPr lang="en-US" smtClean="0"/>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F8DED-00F6-40AD-A315-E15FAA45C1C6}" type="datetime1">
              <a:rPr lang="en-US" smtClean="0"/>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572DE-1B2D-4839-AE93-3D92446A0E59}" type="datetime1">
              <a:rPr lang="en-US" smtClean="0"/>
              <a:t>12/20/2010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41DA3-5051-4FC6-9B1D-661D519523F2}" type="datetime1">
              <a:rPr lang="en-US" smtClean="0"/>
              <a:t>12/20/2010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082C9-A432-45EB-8439-EC9CD37CD1E9}" type="datetime1">
              <a:rPr lang="en-US" smtClean="0"/>
              <a:t>12/20/2010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8BC28-6F2B-4FF5-B0B5-362575B9B05C}" type="datetime1">
              <a:rPr lang="en-US" smtClean="0"/>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AF0870-963D-44EE-A1B6-D3357B909CB2}" type="datetime1">
              <a:rPr lang="en-US" smtClean="0"/>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8A1C7-C1BF-442C-92E5-D8B26ACFFEF6}" type="datetime1">
              <a:rPr lang="en-US" smtClean="0"/>
              <a:t>12/20/2010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F1A1A-5B53-436D-9EFB-6B8EE7A500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tieuhoc.ne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ikipedia.com/" TargetMode="External"/><Relationship Id="rId2" Type="http://schemas.openxmlformats.org/officeDocument/2006/relationships/image" Target="../media/image6.gif"/><Relationship Id="rId1" Type="http://schemas.openxmlformats.org/officeDocument/2006/relationships/slideLayout" Target="../slideLayouts/slideLayout1.xml"/><Relationship Id="rId5" Type="http://schemas.openxmlformats.org/officeDocument/2006/relationships/hyperlink" Target="http://asp.net/" TargetMode="External"/><Relationship Id="rId4" Type="http://schemas.openxmlformats.org/officeDocument/2006/relationships/hyperlink" Target="http://msdn.microsoft.com/en-us/librar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1400" y="1295400"/>
            <a:ext cx="4800600" cy="5029200"/>
          </a:xfrm>
        </p:spPr>
        <p:txBody>
          <a:bodyPr>
            <a:normAutofit fontScale="85000" lnSpcReduction="10000"/>
          </a:bodyPr>
          <a:lstStyle/>
          <a:p>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BÁO CÁO KHÓA LUẬN TỐT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NGHIỆP</a:t>
            </a:r>
          </a:p>
          <a:p>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0"/>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p>
          <a:p>
            <a:pPr algn="l"/>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20000"/>
              </a:lnSpc>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 THỐNG HỖ TRỢ GIÁO DỤC </a:t>
            </a:r>
            <a:b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TIỂU HỌC TRỰC TUYẾN</a:t>
            </a:r>
          </a:p>
          <a:p>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60000"/>
              </a:lnSpc>
            </a:pP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Sinh</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viên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thực</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p>
          <a:p>
            <a:pPr lvl="4" algn="l">
              <a:lnSpc>
                <a:spcPct val="12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Lê</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Ngọc</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Luyện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4" algn="l">
              <a:lnSpc>
                <a:spcPct val="12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Nguyễn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Tuân</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Bưng</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70000"/>
              </a:lnSpc>
            </a:pP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Giảng</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viên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hướng</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dẫn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p>
          <a:p>
            <a:pPr lvl="4" algn="just">
              <a:lnSpc>
                <a:spcPct val="11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Th.S</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Nguyễn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Thị</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Thanh</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Bình</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4" algn="just">
              <a:lnSpc>
                <a:spcPct val="11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KS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Phạm</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Tuấn</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Anh</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8CFF1A1A-5B53-436D-9EFB-6B8EE7A50023}" type="slidenum">
              <a:rPr lang="en-US" smtClean="0"/>
              <a:t>1</a:t>
            </a:fld>
            <a:endParaRPr lang="en-US" dirty="0"/>
          </a:p>
        </p:txBody>
      </p:sp>
      <p:pic>
        <p:nvPicPr>
          <p:cNvPr id="2051" name="Picture 3" descr="E:\LAM VIEC\NTDV\Pes\Uom mam tre tho\Source Code\PESWeb\images\Children_dq.gif"/>
          <p:cNvPicPr>
            <a:picLocks noChangeAspect="1" noChangeArrowheads="1"/>
          </p:cNvPicPr>
          <p:nvPr/>
        </p:nvPicPr>
        <p:blipFill>
          <a:blip r:embed="rId3"/>
          <a:srcRect/>
          <a:stretch>
            <a:fillRect/>
          </a:stretch>
        </p:blipFill>
        <p:spPr bwMode="auto">
          <a:xfrm>
            <a:off x="207818" y="1600200"/>
            <a:ext cx="3611563" cy="45720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10</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1143000" y="1905000"/>
            <a:ext cx="7543800" cy="4724400"/>
          </a:xfrm>
        </p:spPr>
        <p:txBody>
          <a:bodyPr/>
          <a:lstStyle/>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xã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hội</a:t>
            </a: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gì</a:t>
            </a:r>
            <a:r>
              <a:rPr lang="en-US" dirty="0" smtClean="0">
                <a:solidFill>
                  <a:schemeClr val="accent3">
                    <a:lumMod val="50000"/>
                  </a:schemeClr>
                </a:solidFill>
                <a:latin typeface="Times New Roman" pitchFamily="18" charset="0"/>
                <a:cs typeface="Times New Roman" pitchFamily="18" charset="0"/>
              </a:rPr>
              <a:t>?</a:t>
            </a:r>
            <a:endParaRPr lang="en-US" dirty="0" smtClean="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Tính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năng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của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xã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hội</a:t>
            </a:r>
            <a:endParaRPr lang="en-US" dirty="0" smtClean="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Lịch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sử</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xã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hội</a:t>
            </a:r>
            <a:endParaRPr lang="en-US" dirty="0" smtClean="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Cấu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thành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xã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hội</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26391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ảo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phục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vụ</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giáo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dục</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11</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457200" y="1524000"/>
            <a:ext cx="8305800" cy="5029200"/>
          </a:xfrm>
        </p:spPr>
        <p:txBody>
          <a:bodyPr>
            <a:normAutofit lnSpcReduction="10000"/>
          </a:bodyPr>
          <a:lstStyle/>
          <a:p>
            <a:pPr algn="l">
              <a:buBlip>
                <a:blip r:embed="rId3"/>
              </a:buBlip>
            </a:pPr>
            <a:r>
              <a:rPr lang="en-US" sz="2800" b="1" dirty="0" smtClean="0">
                <a:solidFill>
                  <a:schemeClr val="accent3">
                    <a:lumMod val="50000"/>
                  </a:schemeClr>
                </a:solidFill>
                <a:latin typeface="Times New Roman" pitchFamily="18" charset="0"/>
                <a:cs typeface="Times New Roman" pitchFamily="18" charset="0"/>
              </a:rPr>
              <a:t> Academia</a:t>
            </a: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tượng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nhà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nghiên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cứu</a:t>
            </a:r>
            <a:endParaRPr lang="en-US"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Mục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tiêu</a:t>
            </a:r>
            <a:r>
              <a:rPr lang="en-US" dirty="0" smtClean="0">
                <a:solidFill>
                  <a:schemeClr val="accent3">
                    <a:lumMod val="50000"/>
                  </a:schemeClr>
                </a:solidFill>
                <a:latin typeface="Times New Roman" pitchFamily="18" charset="0"/>
                <a:cs typeface="Times New Roman" pitchFamily="18" charset="0"/>
              </a:rPr>
              <a:t> chia </a:t>
            </a:r>
            <a:r>
              <a:rPr lang="en-US" dirty="0" err="1" smtClean="0">
                <a:solidFill>
                  <a:schemeClr val="accent3">
                    <a:lumMod val="50000"/>
                  </a:schemeClr>
                </a:solidFill>
                <a:latin typeface="Times New Roman" pitchFamily="18" charset="0"/>
                <a:cs typeface="Times New Roman" pitchFamily="18" charset="0"/>
              </a:rPr>
              <a:t>sẻ</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tài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liệu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nghiệm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quan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điểm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khoa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a:t>
            </a:r>
            <a:endParaRPr lang="en-US" dirty="0" smtClean="0">
              <a:solidFill>
                <a:schemeClr val="accent3">
                  <a:lumMod val="50000"/>
                </a:schemeClr>
              </a:solidFill>
              <a:latin typeface="Times New Roman" pitchFamily="18" charset="0"/>
              <a:cs typeface="Times New Roman" pitchFamily="18" charset="0"/>
            </a:endParaRPr>
          </a:p>
          <a:p>
            <a:pPr algn="l">
              <a:buBlip>
                <a:blip r:embed="rId3"/>
              </a:buBlip>
            </a:pP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StudiVZ</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tượng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viên</a:t>
            </a:r>
            <a:endParaRPr lang="en-US"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Mục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tiêu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tạo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ra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sân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chơi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viên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có</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thể</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giao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lưu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tập</a:t>
            </a:r>
            <a:r>
              <a:rPr lang="en-US" dirty="0" smtClean="0">
                <a:solidFill>
                  <a:schemeClr val="accent3">
                    <a:lumMod val="50000"/>
                  </a:schemeClr>
                </a:solidFill>
                <a:latin typeface="Times New Roman" pitchFamily="18" charset="0"/>
                <a:cs typeface="Times New Roman" pitchFamily="18" charset="0"/>
              </a:rPr>
              <a:t>.</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sz="2800" b="1" dirty="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Mạng</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giáo</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dục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tại</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Việt</a:t>
            </a:r>
            <a:r>
              <a:rPr lang="en-US" sz="2800" b="1" dirty="0" smtClean="0">
                <a:solidFill>
                  <a:schemeClr val="accent3">
                    <a:lumMod val="50000"/>
                  </a:schemeClr>
                </a:solidFill>
                <a:latin typeface="Times New Roman" pitchFamily="18" charset="0"/>
                <a:cs typeface="Times New Roman" pitchFamily="18" charset="0"/>
              </a:rPr>
              <a:t> </a:t>
            </a:r>
            <a:r>
              <a:rPr lang="en-US" sz="2800" b="1" dirty="0" smtClean="0">
                <a:solidFill>
                  <a:schemeClr val="accent3">
                    <a:lumMod val="50000"/>
                  </a:schemeClr>
                </a:solidFill>
                <a:latin typeface="Times New Roman" pitchFamily="18" charset="0"/>
                <a:cs typeface="Times New Roman" pitchFamily="18" charset="0"/>
              </a:rPr>
              <a:t>Nam</a:t>
            </a: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Những</a:t>
            </a:r>
            <a:r>
              <a:rPr lang="en-US" dirty="0" smtClean="0">
                <a:solidFill>
                  <a:schemeClr val="accent3">
                    <a:lumMod val="50000"/>
                  </a:schemeClr>
                </a:solidFill>
                <a:latin typeface="Times New Roman" pitchFamily="18" charset="0"/>
                <a:cs typeface="Times New Roman" pitchFamily="18" charset="0"/>
              </a:rPr>
              <a:t> website </a:t>
            </a:r>
            <a:r>
              <a:rPr lang="en-US" dirty="0" err="1" smtClean="0">
                <a:solidFill>
                  <a:schemeClr val="accent3">
                    <a:lumMod val="50000"/>
                  </a:schemeClr>
                </a:solidFill>
                <a:latin typeface="Times New Roman" pitchFamily="18" charset="0"/>
                <a:cs typeface="Times New Roman" pitchFamily="18" charset="0"/>
              </a:rPr>
              <a:t>dành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lứa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tuổi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tiểu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còn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rất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ít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Nội</a:t>
            </a:r>
            <a:r>
              <a:rPr lang="en-US" dirty="0" smtClean="0">
                <a:solidFill>
                  <a:schemeClr val="accent3">
                    <a:lumMod val="50000"/>
                  </a:schemeClr>
                </a:solidFill>
                <a:latin typeface="Times New Roman" pitchFamily="18" charset="0"/>
                <a:cs typeface="Times New Roman" pitchFamily="18" charset="0"/>
              </a:rPr>
              <a:t> dung </a:t>
            </a:r>
            <a:r>
              <a:rPr lang="en-US" dirty="0" err="1" smtClean="0">
                <a:solidFill>
                  <a:schemeClr val="accent3">
                    <a:lumMod val="50000"/>
                  </a:schemeClr>
                </a:solidFill>
                <a:latin typeface="Times New Roman" pitchFamily="18" charset="0"/>
                <a:cs typeface="Times New Roman" pitchFamily="18" charset="0"/>
              </a:rPr>
              <a:t>tập</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trung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giải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trí</a:t>
            </a:r>
            <a:r>
              <a:rPr lang="en-US" dirty="0" smtClean="0">
                <a:solidFill>
                  <a:schemeClr val="accent3">
                    <a:lumMod val="50000"/>
                  </a:schemeClr>
                </a:solidFill>
                <a:latin typeface="Times New Roman" pitchFamily="18" charset="0"/>
                <a:cs typeface="Times New Roman" pitchFamily="18" charset="0"/>
              </a:rPr>
              <a:t>.</a:t>
            </a:r>
            <a:endParaRPr lang="en-US"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0107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dành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gia</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đình</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12</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381000" y="1600200"/>
            <a:ext cx="8305800" cy="5029200"/>
          </a:xfrm>
        </p:spPr>
        <p:txBody>
          <a:bodyPr>
            <a:normAutofit/>
          </a:bodyPr>
          <a:lstStyle/>
          <a:p>
            <a:pPr algn="l">
              <a:buBlip>
                <a:blip r:embed="rId3"/>
              </a:buBlip>
            </a:pPr>
            <a:r>
              <a:rPr lang="en-US" sz="2800" b="1" dirty="0">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Giới</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thiệu</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Nơi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giữa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kỷ</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niệm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của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smtClean="0">
              <a:solidFill>
                <a:schemeClr val="accent3">
                  <a:lumMod val="50000"/>
                </a:schemeClr>
              </a:solidFill>
              <a:latin typeface="Times New Roman" pitchFamily="18" charset="0"/>
              <a:cs typeface="Times New Roman" pitchFamily="18" charset="0"/>
            </a:endParaRPr>
          </a:p>
          <a:p>
            <a:pPr algn="l">
              <a:buBlip>
                <a:blip r:embed="rId3"/>
              </a:buBlip>
            </a:pPr>
            <a:r>
              <a:rPr lang="en-US" sz="2800" b="1" dirty="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Chức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năng</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Đăng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trạng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thái</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Viết</a:t>
            </a:r>
            <a:r>
              <a:rPr lang="en-US" sz="2400" dirty="0" smtClean="0">
                <a:solidFill>
                  <a:schemeClr val="accent3">
                    <a:lumMod val="50000"/>
                  </a:schemeClr>
                </a:solidFill>
                <a:latin typeface="Times New Roman" pitchFamily="18" charset="0"/>
                <a:cs typeface="Times New Roman" pitchFamily="18" charset="0"/>
              </a:rPr>
              <a:t> blog</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smtClean="0">
                <a:solidFill>
                  <a:schemeClr val="accent3">
                    <a:lumMod val="50000"/>
                  </a:schemeClr>
                </a:solidFill>
                <a:latin typeface="Times New Roman" pitchFamily="18" charset="0"/>
                <a:cs typeface="Times New Roman" pitchFamily="18" charset="0"/>
              </a:rPr>
              <a:t>Chia </a:t>
            </a:r>
            <a:r>
              <a:rPr lang="en-US" sz="2400" dirty="0" err="1" smtClean="0">
                <a:solidFill>
                  <a:schemeClr val="accent3">
                    <a:lumMod val="50000"/>
                  </a:schemeClr>
                </a:solidFill>
                <a:latin typeface="Times New Roman" pitchFamily="18" charset="0"/>
                <a:cs typeface="Times New Roman" pitchFamily="18" charset="0"/>
              </a:rPr>
              <a:t>sẻ</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hình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ảnh</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kết</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bạn</a:t>
            </a:r>
            <a:endParaRPr lang="en-US" sz="2400" dirty="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Cảm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nhận</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từ</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khóa</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smtClean="0">
                <a:solidFill>
                  <a:schemeClr val="accent3">
                    <a:lumMod val="50000"/>
                  </a:schemeClr>
                </a:solidFill>
                <a:latin typeface="Times New Roman" pitchFamily="18" charset="0"/>
                <a:cs typeface="Times New Roman" pitchFamily="18" charset="0"/>
              </a:rPr>
              <a:t>…</a:t>
            </a:r>
            <a:endParaRPr lang="en-US" sz="2400"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766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Quá</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thực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13</a:t>
            </a:fld>
            <a:endParaRPr lang="en-US"/>
          </a:p>
        </p:txBody>
      </p:sp>
      <p:sp>
        <p:nvSpPr>
          <p:cNvPr id="7" name="Flowchart: Process 6"/>
          <p:cNvSpPr/>
          <p:nvPr/>
        </p:nvSpPr>
        <p:spPr>
          <a:xfrm>
            <a:off x="1066800" y="1752600"/>
            <a:ext cx="7467600" cy="434340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a:latin typeface="Times New Roman" pitchFamily="18" charset="0"/>
              <a:cs typeface="Times New Roman" pitchFamily="18" charset="0"/>
            </a:endParaRPr>
          </a:p>
        </p:txBody>
      </p:sp>
      <p:sp>
        <p:nvSpPr>
          <p:cNvPr id="8" name="Rounded Rectangle 7"/>
          <p:cNvSpPr/>
          <p:nvPr/>
        </p:nvSpPr>
        <p:spPr>
          <a:xfrm>
            <a:off x="1219200" y="3657600"/>
            <a:ext cx="71628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chung</a:t>
            </a:r>
            <a:endParaRPr lang="en-US" sz="2400" dirty="0">
              <a:latin typeface="Times New Roman" pitchFamily="18" charset="0"/>
              <a:cs typeface="Times New Roman" pitchFamily="18" charset="0"/>
            </a:endParaRPr>
          </a:p>
        </p:txBody>
      </p:sp>
      <p:sp>
        <p:nvSpPr>
          <p:cNvPr id="10" name="Rounded Rectangle 9"/>
          <p:cNvSpPr/>
          <p:nvPr/>
        </p:nvSpPr>
        <p:spPr>
          <a:xfrm>
            <a:off x="1295400" y="1981200"/>
            <a:ext cx="1981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a:latin typeface="Times New Roman" pitchFamily="18" charset="0"/>
              <a:cs typeface="Times New Roman" pitchFamily="18" charset="0"/>
            </a:endParaRPr>
          </a:p>
        </p:txBody>
      </p:sp>
      <p:sp>
        <p:nvSpPr>
          <p:cNvPr id="11" name="Rounded Rectangle 10"/>
          <p:cNvSpPr/>
          <p:nvPr/>
        </p:nvSpPr>
        <p:spPr>
          <a:xfrm>
            <a:off x="5638800" y="1981200"/>
            <a:ext cx="2743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đình</a:t>
            </a:r>
            <a:endParaRPr lang="en-US" sz="2400" dirty="0">
              <a:latin typeface="Times New Roman" pitchFamily="18" charset="0"/>
              <a:cs typeface="Times New Roman" pitchFamily="18" charset="0"/>
            </a:endParaRPr>
          </a:p>
        </p:txBody>
      </p:sp>
      <p:sp>
        <p:nvSpPr>
          <p:cNvPr id="12" name="Rounded Rectangle 11"/>
          <p:cNvSpPr/>
          <p:nvPr/>
        </p:nvSpPr>
        <p:spPr>
          <a:xfrm>
            <a:off x="3429000" y="1981200"/>
            <a:ext cx="1981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a:latin typeface="Times New Roman" pitchFamily="18" charset="0"/>
              <a:cs typeface="Times New Roman" pitchFamily="18" charset="0"/>
            </a:endParaRPr>
          </a:p>
        </p:txBody>
      </p:sp>
      <p:sp>
        <p:nvSpPr>
          <p:cNvPr id="13" name="Flowchart: Magnetic Disk 12"/>
          <p:cNvSpPr/>
          <p:nvPr/>
        </p:nvSpPr>
        <p:spPr>
          <a:xfrm>
            <a:off x="1295400" y="5257800"/>
            <a:ext cx="7010400" cy="76200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endParaRPr lang="en-US" sz="2400" dirty="0">
              <a:latin typeface="Times New Roman" pitchFamily="18" charset="0"/>
              <a:cs typeface="Times New Roman" pitchFamily="18" charset="0"/>
            </a:endParaRPr>
          </a:p>
        </p:txBody>
      </p:sp>
      <p:sp>
        <p:nvSpPr>
          <p:cNvPr id="14" name="Up Arrow 13"/>
          <p:cNvSpPr/>
          <p:nvPr/>
        </p:nvSpPr>
        <p:spPr>
          <a:xfrm>
            <a:off x="4343400" y="49530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5" name="Up Arrow 14"/>
          <p:cNvSpPr/>
          <p:nvPr/>
        </p:nvSpPr>
        <p:spPr>
          <a:xfrm>
            <a:off x="20955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6" name="Up Arrow 15"/>
          <p:cNvSpPr/>
          <p:nvPr/>
        </p:nvSpPr>
        <p:spPr>
          <a:xfrm>
            <a:off x="43434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7" name="Up Arrow 16"/>
          <p:cNvSpPr/>
          <p:nvPr/>
        </p:nvSpPr>
        <p:spPr>
          <a:xfrm>
            <a:off x="66294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06181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Quá</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xây</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dựng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14</a:t>
            </a:fld>
            <a:endParaRPr lang="en-US"/>
          </a:p>
        </p:txBody>
      </p:sp>
      <p:sp>
        <p:nvSpPr>
          <p:cNvPr id="18" name="Subtitle 2"/>
          <p:cNvSpPr>
            <a:spLocks noGrp="1"/>
          </p:cNvSpPr>
          <p:nvPr>
            <p:ph type="subTitle" idx="1"/>
          </p:nvPr>
        </p:nvSpPr>
        <p:spPr>
          <a:xfrm>
            <a:off x="381000" y="1600200"/>
            <a:ext cx="8305800" cy="5029200"/>
          </a:xfrm>
        </p:spPr>
        <p:txBody>
          <a:bodyPr>
            <a:normAutofit/>
          </a:bodyPr>
          <a:lstStyle/>
          <a:p>
            <a:pPr algn="l">
              <a:buBlip>
                <a:blip r:embed="rId2"/>
              </a:buBlip>
            </a:pPr>
            <a:r>
              <a:rPr lang="en-US" sz="2800" b="1" dirty="0" smtClean="0">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Chức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năng</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bạn</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bè</a:t>
            </a:r>
            <a:r>
              <a:rPr lang="en-US" sz="2800" b="1" dirty="0">
                <a:solidFill>
                  <a:schemeClr val="accent3">
                    <a:lumMod val="50000"/>
                  </a:schemeClr>
                </a:solidFill>
                <a:latin typeface="Times New Roman" pitchFamily="18" charset="0"/>
                <a:cs typeface="Times New Roman" pitchFamily="18" charset="0"/>
              </a:rPr>
              <a:t>,</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kết</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bạn</a:t>
            </a:r>
            <a:r>
              <a:rPr lang="en-US" sz="2800" b="1" dirty="0" smtClean="0">
                <a:solidFill>
                  <a:schemeClr val="accent3">
                    <a:lumMod val="50000"/>
                  </a:schemeClr>
                </a:solidFill>
                <a:latin typeface="Times New Roman" pitchFamily="18" charset="0"/>
                <a:cs typeface="Times New Roman" pitchFamily="18" charset="0"/>
              </a:rPr>
              <a:t> </a:t>
            </a:r>
          </a:p>
          <a:p>
            <a:pPr algn="l"/>
            <a:endParaRPr lang="en-US" sz="2800" b="1"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9326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15</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21067"/>
            <a:ext cx="6204550" cy="34081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57400"/>
            <a:ext cx="5029200" cy="33734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141" y="2733675"/>
            <a:ext cx="5897459" cy="36671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4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E:\LAM VIEC\NTDV\Pes\Uom mam tre tho\Source Code\PESWeb\images\Children_dq.gif"/>
          <p:cNvPicPr>
            <a:picLocks noChangeAspect="1" noChangeArrowheads="1"/>
          </p:cNvPicPr>
          <p:nvPr/>
        </p:nvPicPr>
        <p:blipFill>
          <a:blip r:embed="rId2"/>
          <a:srcRect/>
          <a:stretch>
            <a:fillRect/>
          </a:stretch>
        </p:blipFill>
        <p:spPr bwMode="auto">
          <a:xfrm>
            <a:off x="76200" y="5638800"/>
            <a:ext cx="914399" cy="1143000"/>
          </a:xfrm>
          <a:prstGeom prst="rect">
            <a:avLst/>
          </a:prstGeom>
          <a:noFill/>
        </p:spPr>
      </p:pic>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16</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latin typeface="Times New Roman" pitchFamily="18" charset="0"/>
              <a:cs typeface="Times New Roman" pitchFamily="18" charset="0"/>
            </a:endParaRPr>
          </a:p>
        </p:txBody>
      </p:sp>
      <p:sp>
        <p:nvSpPr>
          <p:cNvPr id="8" name="Subtitle 2"/>
          <p:cNvSpPr>
            <a:spLocks noGrp="1"/>
          </p:cNvSpPr>
          <p:nvPr>
            <p:ph type="subTitle" idx="1"/>
          </p:nvPr>
        </p:nvSpPr>
        <p:spPr>
          <a:xfrm>
            <a:off x="381000" y="1600200"/>
            <a:ext cx="8610600" cy="5029200"/>
          </a:xfrm>
        </p:spPr>
        <p:txBody>
          <a:bodyPr>
            <a:normAutofit/>
          </a:bodyPr>
          <a:lstStyle/>
          <a:p>
            <a:pPr algn="l">
              <a:buBlip>
                <a:blip r:embed="rId3"/>
              </a:buBlip>
            </a:pPr>
            <a:r>
              <a:rPr lang="en-US" dirty="0" smtClean="0">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thống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đã</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hoàn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thiện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về</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mặt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chương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trình</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chức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năng</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khu</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vực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đã</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tích</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hợp</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vào</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cùng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một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nền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tảng</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Sản</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phẩm</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xuất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bản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chạy</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thử</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nghiệm</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thực</a:t>
            </a: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tế</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77926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Công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sử</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dụng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17</a:t>
            </a:fld>
            <a:endParaRPr lang="en-US"/>
          </a:p>
        </p:txBody>
      </p:sp>
      <p:sp>
        <p:nvSpPr>
          <p:cNvPr id="7" name="Subtitle 2"/>
          <p:cNvSpPr>
            <a:spLocks noGrp="1"/>
          </p:cNvSpPr>
          <p:nvPr>
            <p:ph type="subTitle" idx="1"/>
          </p:nvPr>
        </p:nvSpPr>
        <p:spPr>
          <a:xfrm>
            <a:off x="1143000" y="1752600"/>
            <a:ext cx="7543800" cy="4267200"/>
          </a:xfrm>
        </p:spPr>
        <p:txBody>
          <a:bodyPr>
            <a:normAutofit/>
          </a:bodyPr>
          <a:lstStyle/>
          <a:p>
            <a:pPr algn="l">
              <a:buBlip>
                <a:blip r:embed="rId2"/>
              </a:buBlip>
            </a:pPr>
            <a:r>
              <a:rPr lang="en-US" dirty="0" smtClean="0">
                <a:latin typeface="Times New Roman" pitchFamily="18" charset="0"/>
                <a:cs typeface="Times New Roman" pitchFamily="18" charset="0"/>
              </a:rPr>
              <a:t> </a:t>
            </a:r>
            <a:r>
              <a:rPr lang="en-US" dirty="0" smtClean="0">
                <a:solidFill>
                  <a:schemeClr val="accent3">
                    <a:lumMod val="50000"/>
                  </a:schemeClr>
                </a:solidFill>
                <a:latin typeface="Times New Roman" pitchFamily="18" charset="0"/>
                <a:cs typeface="Times New Roman" pitchFamily="18" charset="0"/>
              </a:rPr>
              <a:t>ASP.NET 3.5 (MVP, MVC Model)</a:t>
            </a:r>
          </a:p>
          <a:p>
            <a:pPr algn="l">
              <a:buBlip>
                <a:blip r:embed="rId2"/>
              </a:buBlip>
            </a:pPr>
            <a:r>
              <a:rPr lang="en-US" dirty="0">
                <a:solidFill>
                  <a:schemeClr val="accent3">
                    <a:lumMod val="50000"/>
                  </a:schemeClr>
                </a:solidFill>
                <a:latin typeface="Times New Roman" pitchFamily="18" charset="0"/>
                <a:cs typeface="Times New Roman" pitchFamily="18" charset="0"/>
              </a:rPr>
              <a:t> </a:t>
            </a:r>
            <a:r>
              <a:rPr lang="en-US" dirty="0" smtClean="0">
                <a:solidFill>
                  <a:schemeClr val="accent3">
                    <a:lumMod val="50000"/>
                  </a:schemeClr>
                </a:solidFill>
                <a:latin typeface="Times New Roman" pitchFamily="18" charset="0"/>
                <a:cs typeface="Times New Roman" pitchFamily="18" charset="0"/>
              </a:rPr>
              <a:t>Silverlight</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LINQ</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SQL Server 2005</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WebService</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Ajax</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77714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luận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18</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1143000" y="1600200"/>
            <a:ext cx="7543800" cy="5029200"/>
          </a:xfrm>
        </p:spPr>
        <p:txBody>
          <a:bodyPr>
            <a:normAutofit/>
          </a:bodyPr>
          <a:lstStyle/>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Hiện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tại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thống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chỉ</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có</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chức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năng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cơ</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bản</a:t>
            </a:r>
            <a:r>
              <a:rPr lang="en-US" dirty="0" smtClean="0">
                <a:solidFill>
                  <a:schemeClr val="accent3">
                    <a:lumMod val="50000"/>
                  </a:schemeClr>
                </a:solidFill>
                <a:latin typeface="Times New Roman" pitchFamily="18" charset="0"/>
                <a:cs typeface="Times New Roman" pitchFamily="18" charset="0"/>
              </a:rPr>
              <a:t>.</a:t>
            </a:r>
          </a:p>
          <a:p>
            <a:pPr algn="l">
              <a:buBlip>
                <a:blip r:embed="rId2"/>
              </a:buBlip>
            </a:pP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Một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số</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tính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năng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còn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thiếu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nhóm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sẽ</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đưa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hướng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phát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triển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để</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tiếp</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phát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triển</a:t>
            </a:r>
            <a:r>
              <a:rPr lang="en-US" dirty="0" smtClean="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425617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Hướng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phát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triển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19</a:t>
            </a:fld>
            <a:endParaRPr lang="en-US"/>
          </a:p>
        </p:txBody>
      </p:sp>
      <p:sp>
        <p:nvSpPr>
          <p:cNvPr id="7" name="Subtitle 2"/>
          <p:cNvSpPr>
            <a:spLocks noGrp="1"/>
          </p:cNvSpPr>
          <p:nvPr>
            <p:ph type="subTitle" idx="1"/>
          </p:nvPr>
        </p:nvSpPr>
        <p:spPr>
          <a:xfrm>
            <a:off x="1143000" y="1524000"/>
            <a:ext cx="7543800" cy="5029200"/>
          </a:xfrm>
        </p:spPr>
        <p:txBody>
          <a:bodyPr>
            <a:normAutofit lnSpcReduction="10000"/>
          </a:bodyPr>
          <a:lstStyle/>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Nội </a:t>
            </a:r>
            <a:r>
              <a:rPr lang="vi-VN" dirty="0">
                <a:solidFill>
                  <a:schemeClr val="accent3">
                    <a:lumMod val="50000"/>
                  </a:schemeClr>
                </a:solidFill>
                <a:latin typeface="Times New Roman" pitchFamily="18" charset="0"/>
                <a:cs typeface="Times New Roman" pitchFamily="18" charset="0"/>
              </a:rPr>
              <a:t>dung phần vui chơi và học tập phong phú hơn</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Phần </a:t>
            </a:r>
            <a:r>
              <a:rPr lang="vi-VN" dirty="0">
                <a:solidFill>
                  <a:schemeClr val="accent3">
                    <a:lumMod val="50000"/>
                  </a:schemeClr>
                </a:solidFill>
                <a:latin typeface="Times New Roman" pitchFamily="18" charset="0"/>
                <a:cs typeface="Times New Roman" pitchFamily="18" charset="0"/>
              </a:rPr>
              <a:t>kết bạn được mở rộng và linh hoạt hơn, có thể liên kết người dùng với các hệ thống mạng xã hội khác.</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Hệ </a:t>
            </a:r>
            <a:r>
              <a:rPr lang="vi-VN" dirty="0">
                <a:solidFill>
                  <a:schemeClr val="accent3">
                    <a:lumMod val="50000"/>
                  </a:schemeClr>
                </a:solidFill>
                <a:latin typeface="Times New Roman" pitchFamily="18" charset="0"/>
                <a:cs typeface="Times New Roman" pitchFamily="18" charset="0"/>
              </a:rPr>
              <a:t>thống quản trị về mặt nội dung của website.</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Xây </a:t>
            </a:r>
            <a:r>
              <a:rPr lang="vi-VN" dirty="0">
                <a:solidFill>
                  <a:schemeClr val="accent3">
                    <a:lumMod val="50000"/>
                  </a:schemeClr>
                </a:solidFill>
                <a:latin typeface="Times New Roman" pitchFamily="18" charset="0"/>
                <a:cs typeface="Times New Roman" pitchFamily="18" charset="0"/>
              </a:rPr>
              <a:t>dựng các công cụ lọc từ lọc nghĩa, lọc ảnh đối với những bình luận, blogs, hình  ảnh không đúng thuần quan mỹ tục</a:t>
            </a:r>
            <a:r>
              <a:rPr lang="vi-VN" dirty="0" smtClean="0">
                <a:solidFill>
                  <a:schemeClr val="accent3">
                    <a:lumMod val="50000"/>
                  </a:schemeClr>
                </a:solidFill>
                <a:latin typeface="Times New Roman" pitchFamily="18" charset="0"/>
                <a:cs typeface="Times New Roman" pitchFamily="18" charset="0"/>
              </a:rPr>
              <a:t>.</a:t>
            </a:r>
            <a:endParaRPr lang="vi-VN"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06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Trẻ</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em</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và</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những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trò</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chơi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2</a:t>
            </a:fld>
            <a:endParaRPr lang="en-US"/>
          </a:p>
        </p:txBody>
      </p:sp>
      <p:pic>
        <p:nvPicPr>
          <p:cNvPr id="7" name="Picture 5" descr="nghien-gam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041398"/>
            <a:ext cx="5943600" cy="41308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0" y="2057400"/>
            <a:ext cx="6019800" cy="3785652"/>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r>
              <a:rPr lang="en-US" sz="6000" b="1" dirty="0" err="1" smtClean="0">
                <a:solidFill>
                  <a:srgbClr val="009900"/>
                </a:solidFill>
                <a:latin typeface="Times New Roman" pitchFamily="18" charset="0"/>
                <a:cs typeface="Times New Roman" pitchFamily="18" charset="0"/>
              </a:rPr>
              <a:t>Làm</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thế</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nào</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để</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các</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trò</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chơi</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thực</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sự</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là</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hữu</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ích</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đối</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với</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các</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em</a:t>
            </a:r>
            <a:r>
              <a:rPr lang="en-US" sz="6000" b="1" dirty="0" smtClean="0">
                <a:solidFill>
                  <a:srgbClr val="009900"/>
                </a:solidFill>
                <a:latin typeface="Times New Roman" pitchFamily="18" charset="0"/>
                <a:cs typeface="Times New Roman" pitchFamily="18" charset="0"/>
              </a:rPr>
              <a:t>?</a:t>
            </a:r>
            <a:endParaRPr lang="en-US" sz="6000" b="1" dirty="0">
              <a:solidFill>
                <a:srgbClr val="009900"/>
              </a:solidFill>
              <a:latin typeface="Times New Roman" pitchFamily="18" charset="0"/>
              <a:cs typeface="Times New Roman" pitchFamily="18" charset="0"/>
            </a:endParaRPr>
          </a:p>
        </p:txBody>
      </p:sp>
    </p:spTree>
    <p:extLst>
      <p:ext uri="{BB962C8B-B14F-4D97-AF65-F5344CB8AC3E}">
        <p14:creationId xmlns:p14="http://schemas.microsoft.com/office/powerpoint/2010/main" val="19338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Demo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Chương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20</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7"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928" y="2286000"/>
            <a:ext cx="2859272" cy="2914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804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liệu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tham</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khảo</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21</a:t>
            </a:fld>
            <a:endParaRPr lang="en-US"/>
          </a:p>
        </p:txBody>
      </p:sp>
      <p:sp>
        <p:nvSpPr>
          <p:cNvPr id="11" name="Subtitle 2"/>
          <p:cNvSpPr txBox="1">
            <a:spLocks/>
          </p:cNvSpPr>
          <p:nvPr/>
        </p:nvSpPr>
        <p:spPr>
          <a:xfrm>
            <a:off x="1143000" y="1752600"/>
            <a:ext cx="7543800" cy="50292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a:solidFill>
                  <a:schemeClr val="accent3">
                    <a:lumMod val="50000"/>
                  </a:schemeClr>
                </a:solidFill>
                <a:latin typeface="Times New Roman" pitchFamily="18" charset="0"/>
                <a:cs typeface="Times New Roman" pitchFamily="18" charset="0"/>
              </a:rPr>
              <a:t>1] Mike </a:t>
            </a:r>
            <a:r>
              <a:rPr lang="en-US" dirty="0" err="1">
                <a:solidFill>
                  <a:schemeClr val="accent3">
                    <a:lumMod val="50000"/>
                  </a:schemeClr>
                </a:solidFill>
                <a:latin typeface="Times New Roman" pitchFamily="18" charset="0"/>
                <a:cs typeface="Times New Roman" pitchFamily="18" charset="0"/>
              </a:rPr>
              <a:t>O’Docherty</a:t>
            </a:r>
            <a:r>
              <a:rPr lang="en-US" dirty="0">
                <a:solidFill>
                  <a:schemeClr val="accent3">
                    <a:lumMod val="50000"/>
                  </a:schemeClr>
                </a:solidFill>
                <a:latin typeface="Times New Roman" pitchFamily="18" charset="0"/>
                <a:cs typeface="Times New Roman" pitchFamily="18" charset="0"/>
              </a:rPr>
              <a:t>, Object-Oriented Analysis and Design Understanding System Development with UML 2.0, NXB 2005.</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a:solidFill>
                  <a:schemeClr val="accent3">
                    <a:lumMod val="50000"/>
                  </a:schemeClr>
                </a:solidFill>
                <a:latin typeface="Times New Roman" pitchFamily="18" charset="0"/>
                <a:cs typeface="Times New Roman" pitchFamily="18" charset="0"/>
              </a:rPr>
              <a:t>2] Hans-Erik Eriksson </a:t>
            </a:r>
            <a:r>
              <a:rPr lang="en-US" dirty="0" err="1">
                <a:solidFill>
                  <a:schemeClr val="accent3">
                    <a:lumMod val="50000"/>
                  </a:schemeClr>
                </a:solidFill>
                <a:latin typeface="Times New Roman" pitchFamily="18" charset="0"/>
                <a:cs typeface="Times New Roman" pitchFamily="18" charset="0"/>
              </a:rPr>
              <a:t>và</a:t>
            </a:r>
            <a:r>
              <a:rPr lang="en-US" dirty="0">
                <a:solidFill>
                  <a:schemeClr val="accent3">
                    <a:lumMod val="50000"/>
                  </a:schemeClr>
                </a:solidFill>
                <a:latin typeface="Times New Roman" pitchFamily="18" charset="0"/>
                <a:cs typeface="Times New Roman" pitchFamily="18" charset="0"/>
              </a:rPr>
              <a:t> Magnus </a:t>
            </a:r>
            <a:r>
              <a:rPr lang="en-US" dirty="0" err="1">
                <a:solidFill>
                  <a:schemeClr val="accent3">
                    <a:lumMod val="50000"/>
                  </a:schemeClr>
                </a:solidFill>
                <a:latin typeface="Times New Roman" pitchFamily="18" charset="0"/>
                <a:cs typeface="Times New Roman" pitchFamily="18" charset="0"/>
              </a:rPr>
              <a:t>Penker</a:t>
            </a:r>
            <a:r>
              <a:rPr lang="en-US" dirty="0">
                <a:solidFill>
                  <a:schemeClr val="accent3">
                    <a:lumMod val="50000"/>
                  </a:schemeClr>
                </a:solidFill>
                <a:latin typeface="Times New Roman" pitchFamily="18" charset="0"/>
                <a:cs typeface="Times New Roman" pitchFamily="18" charset="0"/>
              </a:rPr>
              <a:t>, Business Modeling with UML: Business Patterns at Work, NXB 2000.</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a:solidFill>
                  <a:schemeClr val="accent3">
                    <a:lumMod val="50000"/>
                  </a:schemeClr>
                </a:solidFill>
                <a:latin typeface="Times New Roman" pitchFamily="18" charset="0"/>
                <a:cs typeface="Times New Roman" pitchFamily="18" charset="0"/>
              </a:rPr>
              <a:t>3] Andrew </a:t>
            </a:r>
            <a:r>
              <a:rPr lang="en-US" dirty="0" err="1">
                <a:solidFill>
                  <a:schemeClr val="accent3">
                    <a:lumMod val="50000"/>
                  </a:schemeClr>
                </a:solidFill>
                <a:latin typeface="Times New Roman" pitchFamily="18" charset="0"/>
                <a:cs typeface="Times New Roman" pitchFamily="18" charset="0"/>
              </a:rPr>
              <a:t>Siemer</a:t>
            </a:r>
            <a:r>
              <a:rPr lang="en-US" dirty="0">
                <a:solidFill>
                  <a:schemeClr val="accent3">
                    <a:lumMod val="50000"/>
                  </a:schemeClr>
                </a:solidFill>
                <a:latin typeface="Times New Roman" pitchFamily="18" charset="0"/>
                <a:cs typeface="Times New Roman" pitchFamily="18" charset="0"/>
              </a:rPr>
              <a:t>, ASP.NET 3.5 Social Networking, NXB 2008.</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[4] </a:t>
            </a:r>
            <a:r>
              <a:rPr lang="en-US" dirty="0">
                <a:solidFill>
                  <a:schemeClr val="accent3">
                    <a:lumMod val="50000"/>
                  </a:schemeClr>
                </a:solidFill>
                <a:latin typeface="Times New Roman" pitchFamily="18" charset="0"/>
                <a:cs typeface="Times New Roman" pitchFamily="18" charset="0"/>
                <a:hlinkClick r:id="rId3"/>
              </a:rPr>
              <a:t>http://wikipedia.com</a:t>
            </a:r>
            <a:endParaRPr lang="en-US" dirty="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[5] </a:t>
            </a:r>
            <a:r>
              <a:rPr lang="en-US" u="sng" dirty="0">
                <a:solidFill>
                  <a:schemeClr val="accent3">
                    <a:lumMod val="50000"/>
                  </a:schemeClr>
                </a:solidFill>
                <a:latin typeface="Times New Roman" pitchFamily="18" charset="0"/>
                <a:cs typeface="Times New Roman" pitchFamily="18" charset="0"/>
                <a:hlinkClick r:id="rId4"/>
              </a:rPr>
              <a:t>http://msdn.microsoft.com/en-us/library</a:t>
            </a:r>
            <a:r>
              <a:rPr lang="en-US" dirty="0">
                <a:solidFill>
                  <a:schemeClr val="accent3">
                    <a:lumMod val="50000"/>
                  </a:schemeClr>
                </a:solidFill>
                <a:latin typeface="Times New Roman" pitchFamily="18" charset="0"/>
                <a:cs typeface="Times New Roman" pitchFamily="18" charset="0"/>
              </a:rPr>
              <a:t>.</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[6] </a:t>
            </a:r>
            <a:r>
              <a:rPr lang="en-US" u="sng" dirty="0">
                <a:solidFill>
                  <a:schemeClr val="accent3">
                    <a:lumMod val="50000"/>
                  </a:schemeClr>
                </a:solidFill>
                <a:latin typeface="Times New Roman" pitchFamily="18" charset="0"/>
                <a:cs typeface="Times New Roman" pitchFamily="18" charset="0"/>
                <a:hlinkClick r:id="rId5"/>
              </a:rPr>
              <a:t>http://</a:t>
            </a:r>
            <a:r>
              <a:rPr lang="en-US" u="sng" dirty="0" smtClean="0">
                <a:solidFill>
                  <a:schemeClr val="accent3">
                    <a:lumMod val="50000"/>
                  </a:schemeClr>
                </a:solidFill>
                <a:latin typeface="Times New Roman" pitchFamily="18" charset="0"/>
                <a:cs typeface="Times New Roman" pitchFamily="18" charset="0"/>
                <a:hlinkClick r:id="rId5"/>
              </a:rPr>
              <a:t>asp.net</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92435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FF1A1A-5B53-436D-9EFB-6B8EE7A50023}" type="slidenum">
              <a:rPr lang="en-US" smtClean="0"/>
              <a:t>22</a:t>
            </a:fld>
            <a:endParaRPr lang="en-US"/>
          </a:p>
        </p:txBody>
      </p:sp>
      <p:sp>
        <p:nvSpPr>
          <p:cNvPr id="3" name="Title 2"/>
          <p:cNvSpPr>
            <a:spLocks noGrp="1"/>
          </p:cNvSpPr>
          <p:nvPr>
            <p:ph type="ctrTitle"/>
          </p:nvPr>
        </p:nvSpPr>
        <p:spPr>
          <a:xfrm>
            <a:off x="685800" y="2895600"/>
            <a:ext cx="7772400" cy="1470025"/>
          </a:xfrm>
        </p:spPr>
        <p:txBody>
          <a:bodyPr>
            <a:normAutofit/>
          </a:bodyPr>
          <a:lstStyle/>
          <a:p>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Trân</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trọng</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cảm</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ơn</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endParaRPr lang="en-US" sz="6600" dirty="0"/>
          </a:p>
        </p:txBody>
      </p:sp>
    </p:spTree>
    <p:extLst>
      <p:ext uri="{BB962C8B-B14F-4D97-AF65-F5344CB8AC3E}">
        <p14:creationId xmlns:p14="http://schemas.microsoft.com/office/powerpoint/2010/main" val="1983077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FF1A1A-5B53-436D-9EFB-6B8EE7A50023}" type="slidenum">
              <a:rPr lang="en-US" smtClean="0"/>
              <a:t>23</a:t>
            </a:fld>
            <a:endParaRPr lang="en-US"/>
          </a:p>
        </p:txBody>
      </p:sp>
      <p:sp>
        <p:nvSpPr>
          <p:cNvPr id="3" name="Title 2"/>
          <p:cNvSpPr>
            <a:spLocks noGrp="1"/>
          </p:cNvSpPr>
          <p:nvPr>
            <p:ph type="ctrTitle"/>
          </p:nvPr>
        </p:nvSpPr>
        <p:spPr>
          <a:xfrm>
            <a:off x="685800" y="2895600"/>
            <a:ext cx="7772400" cy="1470025"/>
          </a:xfrm>
        </p:spPr>
        <p:txBody>
          <a:bodyPr>
            <a:normAutofit/>
          </a:bodyPr>
          <a:lstStyle/>
          <a:p>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Q&amp;A</a:t>
            </a:r>
            <a:endParaRPr lang="en-US" sz="6600" dirty="0"/>
          </a:p>
        </p:txBody>
      </p:sp>
    </p:spTree>
    <p:extLst>
      <p:ext uri="{BB962C8B-B14F-4D97-AF65-F5344CB8AC3E}">
        <p14:creationId xmlns:p14="http://schemas.microsoft.com/office/powerpoint/2010/main" val="189286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Gian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nan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tới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trường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3</a:t>
            </a:fld>
            <a:endParaRPr lang="en-US"/>
          </a:p>
        </p:txBody>
      </p:sp>
      <p:pic>
        <p:nvPicPr>
          <p:cNvPr id="2050" name="Picture 2" descr="C:\Users\LeNgocLuyen\Desktop\sachnang281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3405187" cy="446049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105400" y="1929348"/>
            <a:ext cx="3657600" cy="3785652"/>
          </a:xfrm>
          <a:prstGeom prst="rect">
            <a:avLst/>
          </a:prstGeom>
          <a:effectLst>
            <a:outerShdw blurRad="50800" dist="38100" dir="18900000" algn="bl" rotWithShape="0">
              <a:prstClr val="black">
                <a:alpha val="40000"/>
              </a:prstClr>
            </a:outerShdw>
          </a:effectLst>
        </p:spPr>
        <p:txBody>
          <a:bodyPr wrap="square">
            <a:spAutoFit/>
          </a:bodyPr>
          <a:lstStyle/>
          <a:p>
            <a:pPr algn="just"/>
            <a:r>
              <a:rPr lang="en-US" sz="6000" b="1" dirty="0" err="1" smtClean="0">
                <a:solidFill>
                  <a:srgbClr val="009900"/>
                </a:solidFill>
                <a:latin typeface="Times New Roman" pitchFamily="18" charset="0"/>
                <a:cs typeface="Times New Roman" pitchFamily="18" charset="0"/>
              </a:rPr>
              <a:t>Chúng</a:t>
            </a:r>
            <a:r>
              <a:rPr lang="en-US" sz="6000" b="1" dirty="0" smtClean="0">
                <a:solidFill>
                  <a:srgbClr val="009900"/>
                </a:solidFill>
                <a:latin typeface="Times New Roman" pitchFamily="18" charset="0"/>
                <a:cs typeface="Times New Roman" pitchFamily="18" charset="0"/>
              </a:rPr>
              <a:t> ta </a:t>
            </a:r>
            <a:r>
              <a:rPr lang="en-US" sz="6000" b="1" dirty="0" err="1" smtClean="0">
                <a:solidFill>
                  <a:srgbClr val="009900"/>
                </a:solidFill>
                <a:latin typeface="Times New Roman" pitchFamily="18" charset="0"/>
                <a:cs typeface="Times New Roman" pitchFamily="18" charset="0"/>
              </a:rPr>
              <a:t>đã</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làm</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gì</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để</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giúp</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đỡ</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các</a:t>
            </a:r>
            <a:r>
              <a:rPr lang="en-US" sz="6000" b="1" dirty="0" smtClean="0">
                <a:solidFill>
                  <a:srgbClr val="009900"/>
                </a:solidFill>
                <a:latin typeface="Times New Roman" pitchFamily="18" charset="0"/>
                <a:cs typeface="Times New Roman" pitchFamily="18" charset="0"/>
              </a:rPr>
              <a:t> </a:t>
            </a:r>
            <a:r>
              <a:rPr lang="en-US" sz="6000" b="1" dirty="0" err="1" smtClean="0">
                <a:solidFill>
                  <a:srgbClr val="009900"/>
                </a:solidFill>
                <a:latin typeface="Times New Roman" pitchFamily="18" charset="0"/>
                <a:cs typeface="Times New Roman" pitchFamily="18" charset="0"/>
              </a:rPr>
              <a:t>em</a:t>
            </a:r>
            <a:r>
              <a:rPr lang="en-US" sz="6000" b="1" dirty="0" smtClean="0">
                <a:solidFill>
                  <a:srgbClr val="009900"/>
                </a:solidFill>
                <a:latin typeface="Times New Roman" pitchFamily="18" charset="0"/>
                <a:cs typeface="Times New Roman" pitchFamily="18" charset="0"/>
              </a:rPr>
              <a:t>?</a:t>
            </a:r>
            <a:endParaRPr lang="en-US" sz="6000" b="1" dirty="0">
              <a:solidFill>
                <a:srgbClr val="009900"/>
              </a:solidFill>
              <a:latin typeface="Times New Roman" pitchFamily="18" charset="0"/>
              <a:cs typeface="Times New Roman" pitchFamily="18" charset="0"/>
            </a:endParaRPr>
          </a:p>
        </p:txBody>
      </p:sp>
    </p:spTree>
    <p:extLst>
      <p:ext uri="{BB962C8B-B14F-4D97-AF65-F5344CB8AC3E}">
        <p14:creationId xmlns:p14="http://schemas.microsoft.com/office/powerpoint/2010/main" val="34059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Phụ</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huynh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và</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những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điều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trăn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trở</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4</a:t>
            </a:fld>
            <a:endParaRPr lang="en-US"/>
          </a:p>
        </p:txBody>
      </p:sp>
      <p:pic>
        <p:nvPicPr>
          <p:cNvPr id="8" name="Picture 5" descr="1236582018_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809749"/>
            <a:ext cx="5981700" cy="4486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0" y="2003272"/>
            <a:ext cx="5638800" cy="3139321"/>
          </a:xfrm>
          <a:prstGeom prst="rect">
            <a:avLst/>
          </a:prstGeom>
        </p:spPr>
        <p:txBody>
          <a:bodyPr wrap="square">
            <a:spAutoFit/>
          </a:bodyPr>
          <a:lstStyle/>
          <a:p>
            <a:pPr algn="just"/>
            <a:r>
              <a:rPr lang="en-US" sz="6600" b="1" dirty="0" smtClean="0">
                <a:solidFill>
                  <a:srgbClr val="009900"/>
                </a:solidFill>
                <a:latin typeface="Times New Roman" pitchFamily="18" charset="0"/>
                <a:cs typeface="Times New Roman" pitchFamily="18" charset="0"/>
              </a:rPr>
              <a:t>H</a:t>
            </a:r>
            <a:r>
              <a:rPr lang="vi-VN" sz="6600" b="1" dirty="0" smtClean="0">
                <a:solidFill>
                  <a:srgbClr val="009900"/>
                </a:solidFill>
                <a:latin typeface="Times New Roman" pitchFamily="18" charset="0"/>
                <a:cs typeface="Times New Roman" pitchFamily="18" charset="0"/>
              </a:rPr>
              <a:t>ọ </a:t>
            </a:r>
            <a:r>
              <a:rPr lang="vi-VN" sz="6600" b="1" dirty="0">
                <a:solidFill>
                  <a:srgbClr val="009900"/>
                </a:solidFill>
                <a:latin typeface="Times New Roman" pitchFamily="18" charset="0"/>
                <a:cs typeface="Times New Roman" pitchFamily="18" charset="0"/>
              </a:rPr>
              <a:t>sẽ tìm những điều đó ở đâu?</a:t>
            </a:r>
            <a:endParaRPr lang="en-US" sz="6600" b="1" dirty="0">
              <a:solidFill>
                <a:srgbClr val="009900"/>
              </a:solidFill>
              <a:latin typeface="Times New Roman" pitchFamily="18" charset="0"/>
              <a:cs typeface="Times New Roman" pitchFamily="18" charset="0"/>
            </a:endParaRPr>
          </a:p>
        </p:txBody>
      </p:sp>
    </p:spTree>
    <p:extLst>
      <p:ext uri="{BB962C8B-B14F-4D97-AF65-F5344CB8AC3E}">
        <p14:creationId xmlns:p14="http://schemas.microsoft.com/office/powerpoint/2010/main" val="4258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Mục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tiêu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t>5</a:t>
            </a:fld>
            <a:endParaRPr lang="en-US" dirty="0"/>
          </a:p>
        </p:txBody>
      </p:sp>
      <p:sp>
        <p:nvSpPr>
          <p:cNvPr id="12" name="Subtitle 2"/>
          <p:cNvSpPr>
            <a:spLocks noGrp="1"/>
          </p:cNvSpPr>
          <p:nvPr>
            <p:ph type="subTitle" idx="1"/>
          </p:nvPr>
        </p:nvSpPr>
        <p:spPr>
          <a:xfrm>
            <a:off x="381000" y="1600200"/>
            <a:ext cx="8305800" cy="5029200"/>
          </a:xfrm>
        </p:spPr>
        <p:txBody>
          <a:bodyPr>
            <a:normAutofit/>
          </a:bodyPr>
          <a:lstStyle/>
          <a:p>
            <a:pPr algn="l">
              <a:buBlip>
                <a:blip r:embed="rId2"/>
              </a:buBlip>
            </a:pPr>
            <a:r>
              <a:rPr lang="en-US" dirty="0" smtClean="0">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với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đình</a:t>
            </a:r>
            <a:endParaRPr lang="en-US" dirty="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Xây</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dựng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ngôi</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nhà</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trên</a:t>
            </a:r>
            <a:r>
              <a:rPr lang="en-US" sz="2800" dirty="0">
                <a:solidFill>
                  <a:schemeClr val="accent3">
                    <a:lumMod val="50000"/>
                  </a:schemeClr>
                </a:solidFill>
                <a:latin typeface="Times New Roman" pitchFamily="18" charset="0"/>
                <a:cs typeface="Times New Roman" pitchFamily="18" charset="0"/>
              </a:rPr>
              <a:t> internet</a:t>
            </a:r>
          </a:p>
          <a:p>
            <a:pPr marL="1371600" lvl="2" indent="-457200" algn="l">
              <a:buFont typeface="Wingdings" pitchFamily="2" charset="2"/>
              <a:buChar char="Ø"/>
            </a:pPr>
            <a:r>
              <a:rPr lang="en-US" sz="2800" dirty="0">
                <a:solidFill>
                  <a:schemeClr val="accent3">
                    <a:lumMod val="50000"/>
                  </a:schemeClr>
                </a:solidFill>
                <a:latin typeface="Times New Roman" pitchFamily="18" charset="0"/>
                <a:cs typeface="Times New Roman" pitchFamily="18" charset="0"/>
              </a:rPr>
              <a:t>Chia </a:t>
            </a:r>
            <a:r>
              <a:rPr lang="en-US" sz="2800" dirty="0" err="1">
                <a:solidFill>
                  <a:schemeClr val="accent3">
                    <a:lumMod val="50000"/>
                  </a:schemeClr>
                </a:solidFill>
                <a:latin typeface="Times New Roman" pitchFamily="18" charset="0"/>
                <a:cs typeface="Times New Roman" pitchFamily="18" charset="0"/>
              </a:rPr>
              <a:t>sẻ</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kinh</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nghiệm</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kết</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bạn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và</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lưu</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lại</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kỷ</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niệm</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về</a:t>
            </a:r>
            <a:r>
              <a:rPr lang="en-US" sz="2800" dirty="0">
                <a:solidFill>
                  <a:schemeClr val="accent3">
                    <a:lumMod val="50000"/>
                  </a:schemeClr>
                </a:solidFill>
                <a:latin typeface="Times New Roman" pitchFamily="18" charset="0"/>
                <a:cs typeface="Times New Roman" pitchFamily="18" charset="0"/>
              </a:rPr>
              <a:t> con</a:t>
            </a: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Giáo</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dục</a:t>
            </a:r>
            <a:r>
              <a:rPr lang="en-US" sz="2800" dirty="0">
                <a:solidFill>
                  <a:schemeClr val="accent3">
                    <a:lumMod val="50000"/>
                  </a:schemeClr>
                </a:solidFill>
                <a:latin typeface="Times New Roman" pitchFamily="18" charset="0"/>
                <a:cs typeface="Times New Roman" pitchFamily="18" charset="0"/>
              </a:rPr>
              <a:t> con </a:t>
            </a:r>
            <a:r>
              <a:rPr lang="en-US" sz="2800" dirty="0" err="1" smtClean="0">
                <a:solidFill>
                  <a:schemeClr val="accent3">
                    <a:lumMod val="50000"/>
                  </a:schemeClr>
                </a:solidFill>
                <a:latin typeface="Times New Roman" pitchFamily="18" charset="0"/>
                <a:cs typeface="Times New Roman" pitchFamily="18" charset="0"/>
              </a:rPr>
              <a:t>cái</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với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trẻ</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thơ</a:t>
            </a:r>
            <a:endParaRPr lang="en-US" dirty="0" smtClean="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Giáo</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dục</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kiến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thức</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nền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tảng</a:t>
            </a:r>
            <a:endParaRPr lang="en-US" sz="2800" dirty="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Khích</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lệ</a:t>
            </a:r>
            <a:r>
              <a:rPr lang="en-US" sz="2800" dirty="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tính</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sáng</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tạo</a:t>
            </a:r>
            <a:r>
              <a:rPr lang="en-US" sz="2800" dirty="0" smtClean="0">
                <a:solidFill>
                  <a:schemeClr val="accent3">
                    <a:lumMod val="50000"/>
                  </a:schemeClr>
                </a:solidFill>
                <a:latin typeface="Times New Roman" pitchFamily="18" charset="0"/>
                <a:cs typeface="Times New Roman" pitchFamily="18" charset="0"/>
              </a:rPr>
              <a:t> qua </a:t>
            </a:r>
            <a:r>
              <a:rPr lang="en-US" sz="2800" dirty="0" err="1" smtClean="0">
                <a:solidFill>
                  <a:schemeClr val="accent3">
                    <a:lumMod val="50000"/>
                  </a:schemeClr>
                </a:solidFill>
                <a:latin typeface="Times New Roman" pitchFamily="18" charset="0"/>
                <a:cs typeface="Times New Roman" pitchFamily="18" charset="0"/>
              </a:rPr>
              <a:t>những</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trò</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chơi</a:t>
            </a:r>
            <a:r>
              <a:rPr lang="en-US" sz="2800" dirty="0" smtClean="0">
                <a:solidFill>
                  <a:schemeClr val="accent3">
                    <a:lumMod val="50000"/>
                  </a:schemeClr>
                </a:solidFill>
                <a:latin typeface="Times New Roman" pitchFamily="18" charset="0"/>
                <a:cs typeface="Times New Roman" pitchFamily="18" charset="0"/>
              </a:rPr>
              <a:t>.</a:t>
            </a:r>
            <a:endParaRPr lang="en-US" sz="2800" dirty="0">
              <a:solidFill>
                <a:schemeClr val="accent3">
                  <a:lumMod val="50000"/>
                </a:schemeClr>
              </a:solidFill>
              <a:latin typeface="Times New Roman" pitchFamily="18" charset="0"/>
              <a:cs typeface="Times New Roman" pitchFamily="18" charset="0"/>
            </a:endParaRPr>
          </a:p>
          <a:p>
            <a:pPr lvl="2"/>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23236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dung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143000" y="1905000"/>
            <a:ext cx="7315200" cy="4724400"/>
          </a:xfrm>
        </p:spPr>
        <p:txBody>
          <a:bodyPr/>
          <a:lstStyle/>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Tổng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quan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thống</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Quá</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trình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thực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hiện</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Kết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đề</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tài</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Demo </a:t>
            </a:r>
            <a:r>
              <a:rPr lang="en-US" dirty="0" err="1" smtClean="0">
                <a:solidFill>
                  <a:schemeClr val="accent3">
                    <a:lumMod val="50000"/>
                  </a:schemeClr>
                </a:solidFill>
                <a:latin typeface="Times New Roman" pitchFamily="18" charset="0"/>
                <a:cs typeface="Times New Roman" pitchFamily="18" charset="0"/>
              </a:rPr>
              <a:t>chương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trình</a:t>
            </a:r>
            <a:endParaRPr lang="en-US" dirty="0" smtClean="0">
              <a:solidFill>
                <a:schemeClr val="accent3">
                  <a:lumMod val="5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99655"/>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thống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t>7</a:t>
            </a:fld>
            <a:endParaRPr lang="en-US" dirty="0"/>
          </a:p>
        </p:txBody>
      </p:sp>
      <p:sp>
        <p:nvSpPr>
          <p:cNvPr id="9" name="Content Placeholder 2"/>
          <p:cNvSpPr txBox="1">
            <a:spLocks/>
          </p:cNvSpPr>
          <p:nvPr/>
        </p:nvSpPr>
        <p:spPr>
          <a:xfrm>
            <a:off x="457200" y="1537855"/>
            <a:ext cx="82296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5" name="Subtitle 2"/>
          <p:cNvSpPr>
            <a:spLocks noGrp="1"/>
          </p:cNvSpPr>
          <p:nvPr>
            <p:ph type="subTitle" idx="1"/>
          </p:nvPr>
        </p:nvSpPr>
        <p:spPr>
          <a:xfrm>
            <a:off x="1143000" y="1905000"/>
            <a:ext cx="7543800" cy="4724400"/>
          </a:xfrm>
        </p:spPr>
        <p:txBody>
          <a:bodyPr/>
          <a:lstStyle/>
          <a:p>
            <a:pPr algn="l"/>
            <a:endParaRPr lang="en-US" dirty="0" smtClean="0">
              <a:solidFill>
                <a:schemeClr val="accent3">
                  <a:lumMod val="50000"/>
                </a:schemeClr>
              </a:solidFill>
              <a:latin typeface="Times New Roman" pitchFamily="18" charset="0"/>
              <a:cs typeface="Times New Roman" pitchFamily="18" charset="0"/>
            </a:endParaRPr>
          </a:p>
        </p:txBody>
      </p:sp>
      <p:sp>
        <p:nvSpPr>
          <p:cNvPr id="7" name="Rounded Rectangle 6"/>
          <p:cNvSpPr/>
          <p:nvPr/>
        </p:nvSpPr>
        <p:spPr>
          <a:xfrm>
            <a:off x="1337511" y="4648200"/>
            <a:ext cx="25146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vui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a:latin typeface="Times New Roman" pitchFamily="18" charset="0"/>
              <a:cs typeface="Times New Roman" pitchFamily="18" charset="0"/>
            </a:endParaRPr>
          </a:p>
        </p:txBody>
      </p:sp>
      <p:sp>
        <p:nvSpPr>
          <p:cNvPr id="11" name="Rounded Rectangle 10"/>
          <p:cNvSpPr/>
          <p:nvPr/>
        </p:nvSpPr>
        <p:spPr>
          <a:xfrm>
            <a:off x="1337511" y="2286000"/>
            <a:ext cx="25146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2989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76745"/>
            <a:ext cx="9144000" cy="699655"/>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Tổng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quan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thống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t>8</a:t>
            </a:fld>
            <a:endParaRPr lang="en-US" dirty="0"/>
          </a:p>
        </p:txBody>
      </p:sp>
      <p:sp>
        <p:nvSpPr>
          <p:cNvPr id="9" name="Content Placeholder 2"/>
          <p:cNvSpPr txBox="1">
            <a:spLocks/>
          </p:cNvSpPr>
          <p:nvPr/>
        </p:nvSpPr>
        <p:spPr>
          <a:xfrm>
            <a:off x="457200" y="1537855"/>
            <a:ext cx="82296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7" name="Rounded Rectangle 6"/>
          <p:cNvSpPr/>
          <p:nvPr/>
        </p:nvSpPr>
        <p:spPr>
          <a:xfrm>
            <a:off x="1219200" y="2286000"/>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Đình</a:t>
            </a:r>
            <a:endParaRPr lang="en-US" sz="2400" dirty="0">
              <a:latin typeface="Times New Roman" pitchFamily="18" charset="0"/>
              <a:cs typeface="Times New Roman" pitchFamily="18" charset="0"/>
            </a:endParaRPr>
          </a:p>
        </p:txBody>
      </p:sp>
      <p:sp>
        <p:nvSpPr>
          <p:cNvPr id="8" name="Rounded Rectangle 7"/>
          <p:cNvSpPr/>
          <p:nvPr/>
        </p:nvSpPr>
        <p:spPr>
          <a:xfrm>
            <a:off x="1219200" y="3657600"/>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a:latin typeface="Times New Roman" pitchFamily="18" charset="0"/>
              <a:cs typeface="Times New Roman" pitchFamily="18" charset="0"/>
            </a:endParaRPr>
          </a:p>
        </p:txBody>
      </p:sp>
      <p:sp>
        <p:nvSpPr>
          <p:cNvPr id="10" name="Rounded Rectangle 9"/>
          <p:cNvSpPr/>
          <p:nvPr/>
        </p:nvSpPr>
        <p:spPr>
          <a:xfrm>
            <a:off x="1212273" y="5015388"/>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vui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a:latin typeface="Times New Roman" pitchFamily="18" charset="0"/>
              <a:cs typeface="Times New Roman" pitchFamily="18" charset="0"/>
            </a:endParaRPr>
          </a:p>
        </p:txBody>
      </p:sp>
      <p:sp>
        <p:nvSpPr>
          <p:cNvPr id="11" name="Right Brace 10"/>
          <p:cNvSpPr/>
          <p:nvPr/>
        </p:nvSpPr>
        <p:spPr>
          <a:xfrm>
            <a:off x="4648200" y="3657600"/>
            <a:ext cx="266700" cy="2279073"/>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 name="Right Brace 11"/>
          <p:cNvSpPr/>
          <p:nvPr/>
        </p:nvSpPr>
        <p:spPr>
          <a:xfrm>
            <a:off x="4648200" y="2286000"/>
            <a:ext cx="228600" cy="9144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 name="Flowchart: Process 12"/>
          <p:cNvSpPr/>
          <p:nvPr/>
        </p:nvSpPr>
        <p:spPr>
          <a:xfrm>
            <a:off x="5410200" y="2286000"/>
            <a:ext cx="3200400" cy="9144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400" dirty="0" err="1" smtClean="0">
                <a:solidFill>
                  <a:schemeClr val="accent3">
                    <a:lumMod val="50000"/>
                  </a:schemeClr>
                </a:solidFill>
                <a:latin typeface="Times New Roman" pitchFamily="18" charset="0"/>
                <a:cs typeface="Times New Roman" pitchFamily="18" charset="0"/>
              </a:rPr>
              <a:t>Nơi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chia </a:t>
            </a:r>
            <a:r>
              <a:rPr lang="en-US" sz="2400" dirty="0" err="1" smtClean="0">
                <a:solidFill>
                  <a:schemeClr val="accent3">
                    <a:lumMod val="50000"/>
                  </a:schemeClr>
                </a:solidFill>
                <a:latin typeface="Times New Roman" pitchFamily="18" charset="0"/>
                <a:cs typeface="Times New Roman" pitchFamily="18" charset="0"/>
              </a:rPr>
              <a:t>sẻ</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giữa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a:solidFill>
                <a:schemeClr val="accent3">
                  <a:lumMod val="50000"/>
                </a:schemeClr>
              </a:solidFill>
              <a:latin typeface="Times New Roman" pitchFamily="18" charset="0"/>
              <a:cs typeface="Times New Roman" pitchFamily="18" charset="0"/>
            </a:endParaRPr>
          </a:p>
        </p:txBody>
      </p:sp>
      <p:sp>
        <p:nvSpPr>
          <p:cNvPr id="14" name="Flowchart: Process 13"/>
          <p:cNvSpPr/>
          <p:nvPr/>
        </p:nvSpPr>
        <p:spPr>
          <a:xfrm>
            <a:off x="5410200" y="3657600"/>
            <a:ext cx="3200400" cy="2223655"/>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400" dirty="0" err="1" smtClean="0">
                <a:solidFill>
                  <a:schemeClr val="accent3">
                    <a:lumMod val="50000"/>
                  </a:schemeClr>
                </a:solidFill>
                <a:latin typeface="Times New Roman" pitchFamily="18" charset="0"/>
                <a:cs typeface="Times New Roman" pitchFamily="18" charset="0"/>
              </a:rPr>
              <a:t>Dành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em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sinh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tiểu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tập</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và</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giải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trí</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với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những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trò</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mang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tính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mà</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endParaRPr lang="en-US" sz="2400" dirty="0">
              <a:solidFill>
                <a:schemeClr val="accent3">
                  <a:lumMod val="50000"/>
                </a:schemeClr>
              </a:solidFill>
              <a:latin typeface="Times New Roman" pitchFamily="18" charset="0"/>
              <a:cs typeface="Times New Roman" pitchFamily="18" charset="0"/>
            </a:endParaRPr>
          </a:p>
        </p:txBody>
      </p:sp>
      <p:sp>
        <p:nvSpPr>
          <p:cNvPr id="15" name="Subtitle 2"/>
          <p:cNvSpPr>
            <a:spLocks noGrp="1"/>
          </p:cNvSpPr>
          <p:nvPr>
            <p:ph type="subTitle" idx="1"/>
          </p:nvPr>
        </p:nvSpPr>
        <p:spPr>
          <a:xfrm>
            <a:off x="762000" y="1676400"/>
            <a:ext cx="7543800" cy="4724400"/>
          </a:xfrm>
        </p:spPr>
        <p:txBody>
          <a:bodyPr/>
          <a:lstStyle/>
          <a:p>
            <a:pPr algn="l"/>
            <a:endParaRPr lang="en-US"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592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t>9</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71800" y="2822652"/>
            <a:ext cx="3429000" cy="228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Callout 2"/>
          <p:cNvSpPr/>
          <p:nvPr/>
        </p:nvSpPr>
        <p:spPr>
          <a:xfrm>
            <a:off x="5943600" y="914400"/>
            <a:ext cx="2895600" cy="2286000"/>
          </a:xfrm>
          <a:prstGeom prst="wedgeEllipseCallout">
            <a:avLst>
              <a:gd name="adj1" fmla="val -55736"/>
              <a:gd name="adj2" fmla="val 71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0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1031</TotalTime>
  <Words>1520</Words>
  <Application>Microsoft Office PowerPoint</Application>
  <PresentationFormat>On-screen Show (4:3)</PresentationFormat>
  <Paragraphs>156</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thesis</vt:lpstr>
      <vt:lpstr>PowerPoint Presentation</vt:lpstr>
      <vt:lpstr>Trẻ em và những trò chơi</vt:lpstr>
      <vt:lpstr>Gian nan tới trường</vt:lpstr>
      <vt:lpstr>Phụ huynh và những điều trăn trở</vt:lpstr>
      <vt:lpstr>Mục tiêu đề tài</vt:lpstr>
      <vt:lpstr>Nội dung</vt:lpstr>
      <vt:lpstr>Hiện trạng hệ thống</vt:lpstr>
      <vt:lpstr>Tổng quan hệ thống</vt:lpstr>
      <vt:lpstr>Mạng xã hội</vt:lpstr>
      <vt:lpstr>Mạng xã hội</vt:lpstr>
      <vt:lpstr>Mạng xã hội ảo phục vụ giáo dục</vt:lpstr>
      <vt:lpstr>Mạng xã hội dành cho gia đình</vt:lpstr>
      <vt:lpstr>Quá trình thực hiện</vt:lpstr>
      <vt:lpstr>Quá trình xây dựng</vt:lpstr>
      <vt:lpstr>Kết quả đề tài</vt:lpstr>
      <vt:lpstr>Kết quả đề tài</vt:lpstr>
      <vt:lpstr>Công nghệ sử dụng</vt:lpstr>
      <vt:lpstr>Kết luận</vt:lpstr>
      <vt:lpstr>Hướng phát triển</vt:lpstr>
      <vt:lpstr>Demo Chương trình</vt:lpstr>
      <vt:lpstr>Tài liệu tham khảo</vt:lpstr>
      <vt:lpstr>Trân trọng cảm ơn!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LENGOCLUYEN</dc:creator>
  <cp:lastModifiedBy>LENGOCLUYEN</cp:lastModifiedBy>
  <cp:revision>45</cp:revision>
  <dcterms:created xsi:type="dcterms:W3CDTF">2010-12-11T07:57:18Z</dcterms:created>
  <dcterms:modified xsi:type="dcterms:W3CDTF">2010-12-20T09:02:22Z</dcterms:modified>
</cp:coreProperties>
</file>