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6" r:id="rId3"/>
    <p:sldId id="266" r:id="rId4"/>
    <p:sldId id="267" r:id="rId5"/>
    <p:sldId id="280" r:id="rId6"/>
    <p:sldId id="279" r:id="rId7"/>
    <p:sldId id="269" r:id="rId8"/>
    <p:sldId id="271" r:id="rId9"/>
    <p:sldId id="272" r:id="rId10"/>
    <p:sldId id="274" r:id="rId11"/>
    <p:sldId id="275" r:id="rId12"/>
    <p:sldId id="278" r:id="rId13"/>
    <p:sldId id="270" r:id="rId14"/>
    <p:sldId id="273" r:id="rId15"/>
    <p:sldId id="281" r:id="rId16"/>
    <p:sldId id="284" r:id="rId17"/>
    <p:sldId id="285"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641E5-BA7E-44C7-86A5-96FAC7E014A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7CB888D-C84F-C576-9D9C-4C5C780A68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CF5B44C-F07A-4517-F204-5E267351AA8D}"/>
              </a:ext>
            </a:extLst>
          </p:cNvPr>
          <p:cNvSpPr>
            <a:spLocks noGrp="1"/>
          </p:cNvSpPr>
          <p:nvPr>
            <p:ph type="dt" sz="half" idx="10"/>
          </p:nvPr>
        </p:nvSpPr>
        <p:spPr/>
        <p:txBody>
          <a:bodyPr/>
          <a:lstStyle/>
          <a:p>
            <a:fld id="{92254EF9-A6A1-4AE5-91D8-19FE31D6C494}" type="datetimeFigureOut">
              <a:rPr lang="es-MX" smtClean="0"/>
              <a:t>05/09/2023</a:t>
            </a:fld>
            <a:endParaRPr lang="es-MX"/>
          </a:p>
        </p:txBody>
      </p:sp>
      <p:sp>
        <p:nvSpPr>
          <p:cNvPr id="5" name="Marcador de pie de página 4">
            <a:extLst>
              <a:ext uri="{FF2B5EF4-FFF2-40B4-BE49-F238E27FC236}">
                <a16:creationId xmlns:a16="http://schemas.microsoft.com/office/drawing/2014/main" id="{01D74C93-C3A2-4D5A-BE89-E8456EA756C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21A07D5-8E2C-0E42-87E7-4045324C1F78}"/>
              </a:ext>
            </a:extLst>
          </p:cNvPr>
          <p:cNvSpPr>
            <a:spLocks noGrp="1"/>
          </p:cNvSpPr>
          <p:nvPr>
            <p:ph type="sldNum" sz="quarter" idx="12"/>
          </p:nvPr>
        </p:nvSpPr>
        <p:spPr/>
        <p:txBody>
          <a:bodyPr/>
          <a:lstStyle/>
          <a:p>
            <a:fld id="{F4A00DF3-7403-47D9-90F2-AC17C8AD48D6}" type="slidenum">
              <a:rPr lang="es-MX" smtClean="0"/>
              <a:t>‹Nº›</a:t>
            </a:fld>
            <a:endParaRPr lang="es-MX"/>
          </a:p>
        </p:txBody>
      </p:sp>
    </p:spTree>
    <p:extLst>
      <p:ext uri="{BB962C8B-B14F-4D97-AF65-F5344CB8AC3E}">
        <p14:creationId xmlns:p14="http://schemas.microsoft.com/office/powerpoint/2010/main" val="51054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085E6A-5D1C-DDA3-126B-EEBFC832F1B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2FA7F28-DC3B-865A-E9CA-E3BC7BCF8B9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3CF78B1-8713-F0B3-2AE4-7BD18C3A954D}"/>
              </a:ext>
            </a:extLst>
          </p:cNvPr>
          <p:cNvSpPr>
            <a:spLocks noGrp="1"/>
          </p:cNvSpPr>
          <p:nvPr>
            <p:ph type="dt" sz="half" idx="10"/>
          </p:nvPr>
        </p:nvSpPr>
        <p:spPr/>
        <p:txBody>
          <a:bodyPr/>
          <a:lstStyle/>
          <a:p>
            <a:fld id="{92254EF9-A6A1-4AE5-91D8-19FE31D6C494}" type="datetimeFigureOut">
              <a:rPr lang="es-MX" smtClean="0"/>
              <a:t>05/09/2023</a:t>
            </a:fld>
            <a:endParaRPr lang="es-MX"/>
          </a:p>
        </p:txBody>
      </p:sp>
      <p:sp>
        <p:nvSpPr>
          <p:cNvPr id="5" name="Marcador de pie de página 4">
            <a:extLst>
              <a:ext uri="{FF2B5EF4-FFF2-40B4-BE49-F238E27FC236}">
                <a16:creationId xmlns:a16="http://schemas.microsoft.com/office/drawing/2014/main" id="{74788343-F45A-3712-8851-1412E828053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42F67AB-C6B3-1DA3-A11D-0A0B5D2B2EEC}"/>
              </a:ext>
            </a:extLst>
          </p:cNvPr>
          <p:cNvSpPr>
            <a:spLocks noGrp="1"/>
          </p:cNvSpPr>
          <p:nvPr>
            <p:ph type="sldNum" sz="quarter" idx="12"/>
          </p:nvPr>
        </p:nvSpPr>
        <p:spPr/>
        <p:txBody>
          <a:bodyPr/>
          <a:lstStyle/>
          <a:p>
            <a:fld id="{F4A00DF3-7403-47D9-90F2-AC17C8AD48D6}" type="slidenum">
              <a:rPr lang="es-MX" smtClean="0"/>
              <a:t>‹Nº›</a:t>
            </a:fld>
            <a:endParaRPr lang="es-MX"/>
          </a:p>
        </p:txBody>
      </p:sp>
    </p:spTree>
    <p:extLst>
      <p:ext uri="{BB962C8B-B14F-4D97-AF65-F5344CB8AC3E}">
        <p14:creationId xmlns:p14="http://schemas.microsoft.com/office/powerpoint/2010/main" val="335835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AD69243-0F42-0D84-E995-5D8E0F471EC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4029E09-10D4-A24A-7AAA-17609ED084F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796A081-456D-6191-8B21-78677CF8D4BD}"/>
              </a:ext>
            </a:extLst>
          </p:cNvPr>
          <p:cNvSpPr>
            <a:spLocks noGrp="1"/>
          </p:cNvSpPr>
          <p:nvPr>
            <p:ph type="dt" sz="half" idx="10"/>
          </p:nvPr>
        </p:nvSpPr>
        <p:spPr/>
        <p:txBody>
          <a:bodyPr/>
          <a:lstStyle/>
          <a:p>
            <a:fld id="{92254EF9-A6A1-4AE5-91D8-19FE31D6C494}" type="datetimeFigureOut">
              <a:rPr lang="es-MX" smtClean="0"/>
              <a:t>05/09/2023</a:t>
            </a:fld>
            <a:endParaRPr lang="es-MX"/>
          </a:p>
        </p:txBody>
      </p:sp>
      <p:sp>
        <p:nvSpPr>
          <p:cNvPr id="5" name="Marcador de pie de página 4">
            <a:extLst>
              <a:ext uri="{FF2B5EF4-FFF2-40B4-BE49-F238E27FC236}">
                <a16:creationId xmlns:a16="http://schemas.microsoft.com/office/drawing/2014/main" id="{823CA7C6-DDA6-8054-698C-9CA93D1E6D8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D5C4221-612D-B9A8-DA56-49B0E5EEAFEA}"/>
              </a:ext>
            </a:extLst>
          </p:cNvPr>
          <p:cNvSpPr>
            <a:spLocks noGrp="1"/>
          </p:cNvSpPr>
          <p:nvPr>
            <p:ph type="sldNum" sz="quarter" idx="12"/>
          </p:nvPr>
        </p:nvSpPr>
        <p:spPr/>
        <p:txBody>
          <a:bodyPr/>
          <a:lstStyle/>
          <a:p>
            <a:fld id="{F4A00DF3-7403-47D9-90F2-AC17C8AD48D6}" type="slidenum">
              <a:rPr lang="es-MX" smtClean="0"/>
              <a:t>‹Nº›</a:t>
            </a:fld>
            <a:endParaRPr lang="es-MX"/>
          </a:p>
        </p:txBody>
      </p:sp>
    </p:spTree>
    <p:extLst>
      <p:ext uri="{BB962C8B-B14F-4D97-AF65-F5344CB8AC3E}">
        <p14:creationId xmlns:p14="http://schemas.microsoft.com/office/powerpoint/2010/main" val="161420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66C7D-2394-14ED-8E71-AAA1BFC2575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90D6FD4-4B8E-1D43-03D1-F006B94C9B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3DF57F2-9E62-9E3F-79A2-0943489A87BB}"/>
              </a:ext>
            </a:extLst>
          </p:cNvPr>
          <p:cNvSpPr>
            <a:spLocks noGrp="1"/>
          </p:cNvSpPr>
          <p:nvPr>
            <p:ph type="dt" sz="half" idx="10"/>
          </p:nvPr>
        </p:nvSpPr>
        <p:spPr/>
        <p:txBody>
          <a:bodyPr/>
          <a:lstStyle/>
          <a:p>
            <a:fld id="{92254EF9-A6A1-4AE5-91D8-19FE31D6C494}" type="datetimeFigureOut">
              <a:rPr lang="es-MX" smtClean="0"/>
              <a:t>05/09/2023</a:t>
            </a:fld>
            <a:endParaRPr lang="es-MX"/>
          </a:p>
        </p:txBody>
      </p:sp>
      <p:sp>
        <p:nvSpPr>
          <p:cNvPr id="5" name="Marcador de pie de página 4">
            <a:extLst>
              <a:ext uri="{FF2B5EF4-FFF2-40B4-BE49-F238E27FC236}">
                <a16:creationId xmlns:a16="http://schemas.microsoft.com/office/drawing/2014/main" id="{45E3091D-547E-A8CB-4434-EAB7A6B95DC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C3A37F4-999C-E8C4-6AE2-6A6890961E1F}"/>
              </a:ext>
            </a:extLst>
          </p:cNvPr>
          <p:cNvSpPr>
            <a:spLocks noGrp="1"/>
          </p:cNvSpPr>
          <p:nvPr>
            <p:ph type="sldNum" sz="quarter" idx="12"/>
          </p:nvPr>
        </p:nvSpPr>
        <p:spPr/>
        <p:txBody>
          <a:bodyPr/>
          <a:lstStyle/>
          <a:p>
            <a:fld id="{F4A00DF3-7403-47D9-90F2-AC17C8AD48D6}" type="slidenum">
              <a:rPr lang="es-MX" smtClean="0"/>
              <a:t>‹Nº›</a:t>
            </a:fld>
            <a:endParaRPr lang="es-MX"/>
          </a:p>
        </p:txBody>
      </p:sp>
    </p:spTree>
    <p:extLst>
      <p:ext uri="{BB962C8B-B14F-4D97-AF65-F5344CB8AC3E}">
        <p14:creationId xmlns:p14="http://schemas.microsoft.com/office/powerpoint/2010/main" val="379297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38A2BD-3142-C3A5-15A0-23C36CC1D76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CD9513E-B2C5-C8FB-9932-FA9CB5D2F9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0228F2B-6845-28B7-AA33-CB1F4FE84EBA}"/>
              </a:ext>
            </a:extLst>
          </p:cNvPr>
          <p:cNvSpPr>
            <a:spLocks noGrp="1"/>
          </p:cNvSpPr>
          <p:nvPr>
            <p:ph type="dt" sz="half" idx="10"/>
          </p:nvPr>
        </p:nvSpPr>
        <p:spPr/>
        <p:txBody>
          <a:bodyPr/>
          <a:lstStyle/>
          <a:p>
            <a:fld id="{92254EF9-A6A1-4AE5-91D8-19FE31D6C494}" type="datetimeFigureOut">
              <a:rPr lang="es-MX" smtClean="0"/>
              <a:t>05/09/2023</a:t>
            </a:fld>
            <a:endParaRPr lang="es-MX"/>
          </a:p>
        </p:txBody>
      </p:sp>
      <p:sp>
        <p:nvSpPr>
          <p:cNvPr id="5" name="Marcador de pie de página 4">
            <a:extLst>
              <a:ext uri="{FF2B5EF4-FFF2-40B4-BE49-F238E27FC236}">
                <a16:creationId xmlns:a16="http://schemas.microsoft.com/office/drawing/2014/main" id="{2C58039B-782F-E535-17E8-EB9017F0551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B722611-46D5-137D-31A6-732A9D12AE18}"/>
              </a:ext>
            </a:extLst>
          </p:cNvPr>
          <p:cNvSpPr>
            <a:spLocks noGrp="1"/>
          </p:cNvSpPr>
          <p:nvPr>
            <p:ph type="sldNum" sz="quarter" idx="12"/>
          </p:nvPr>
        </p:nvSpPr>
        <p:spPr/>
        <p:txBody>
          <a:bodyPr/>
          <a:lstStyle/>
          <a:p>
            <a:fld id="{F4A00DF3-7403-47D9-90F2-AC17C8AD48D6}" type="slidenum">
              <a:rPr lang="es-MX" smtClean="0"/>
              <a:t>‹Nº›</a:t>
            </a:fld>
            <a:endParaRPr lang="es-MX"/>
          </a:p>
        </p:txBody>
      </p:sp>
    </p:spTree>
    <p:extLst>
      <p:ext uri="{BB962C8B-B14F-4D97-AF65-F5344CB8AC3E}">
        <p14:creationId xmlns:p14="http://schemas.microsoft.com/office/powerpoint/2010/main" val="1406943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26131-A1F8-5316-938B-8074A5BAB9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3A039B9-33CF-6C59-D494-1883D8D297E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A52F887-4FA7-C7FD-58AA-0A20CCD7C67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E04868A-3B65-0A62-928A-011215644A5C}"/>
              </a:ext>
            </a:extLst>
          </p:cNvPr>
          <p:cNvSpPr>
            <a:spLocks noGrp="1"/>
          </p:cNvSpPr>
          <p:nvPr>
            <p:ph type="dt" sz="half" idx="10"/>
          </p:nvPr>
        </p:nvSpPr>
        <p:spPr/>
        <p:txBody>
          <a:bodyPr/>
          <a:lstStyle/>
          <a:p>
            <a:fld id="{92254EF9-A6A1-4AE5-91D8-19FE31D6C494}" type="datetimeFigureOut">
              <a:rPr lang="es-MX" smtClean="0"/>
              <a:t>05/09/2023</a:t>
            </a:fld>
            <a:endParaRPr lang="es-MX"/>
          </a:p>
        </p:txBody>
      </p:sp>
      <p:sp>
        <p:nvSpPr>
          <p:cNvPr id="6" name="Marcador de pie de página 5">
            <a:extLst>
              <a:ext uri="{FF2B5EF4-FFF2-40B4-BE49-F238E27FC236}">
                <a16:creationId xmlns:a16="http://schemas.microsoft.com/office/drawing/2014/main" id="{1E289E7D-7FD4-90BC-58CF-1CAFD7AB2E9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7F11B42-46F6-44B5-E087-DB6C56B70FEF}"/>
              </a:ext>
            </a:extLst>
          </p:cNvPr>
          <p:cNvSpPr>
            <a:spLocks noGrp="1"/>
          </p:cNvSpPr>
          <p:nvPr>
            <p:ph type="sldNum" sz="quarter" idx="12"/>
          </p:nvPr>
        </p:nvSpPr>
        <p:spPr/>
        <p:txBody>
          <a:bodyPr/>
          <a:lstStyle/>
          <a:p>
            <a:fld id="{F4A00DF3-7403-47D9-90F2-AC17C8AD48D6}" type="slidenum">
              <a:rPr lang="es-MX" smtClean="0"/>
              <a:t>‹Nº›</a:t>
            </a:fld>
            <a:endParaRPr lang="es-MX"/>
          </a:p>
        </p:txBody>
      </p:sp>
    </p:spTree>
    <p:extLst>
      <p:ext uri="{BB962C8B-B14F-4D97-AF65-F5344CB8AC3E}">
        <p14:creationId xmlns:p14="http://schemas.microsoft.com/office/powerpoint/2010/main" val="150063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D01E1-58B3-8F8D-0383-8459111F890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C9C60AB-A270-C485-D9AC-525FA329E6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2B7A7D1-A0B4-6976-2442-91176ADB275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9DE8CB7-881A-F0B0-DFC7-A65D3B898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5FCA117-F2DF-CF37-51E1-33104F6CD97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061B7FEB-3FF5-8A20-F74A-70345FD32B29}"/>
              </a:ext>
            </a:extLst>
          </p:cNvPr>
          <p:cNvSpPr>
            <a:spLocks noGrp="1"/>
          </p:cNvSpPr>
          <p:nvPr>
            <p:ph type="dt" sz="half" idx="10"/>
          </p:nvPr>
        </p:nvSpPr>
        <p:spPr/>
        <p:txBody>
          <a:bodyPr/>
          <a:lstStyle/>
          <a:p>
            <a:fld id="{92254EF9-A6A1-4AE5-91D8-19FE31D6C494}" type="datetimeFigureOut">
              <a:rPr lang="es-MX" smtClean="0"/>
              <a:t>05/09/2023</a:t>
            </a:fld>
            <a:endParaRPr lang="es-MX"/>
          </a:p>
        </p:txBody>
      </p:sp>
      <p:sp>
        <p:nvSpPr>
          <p:cNvPr id="8" name="Marcador de pie de página 7">
            <a:extLst>
              <a:ext uri="{FF2B5EF4-FFF2-40B4-BE49-F238E27FC236}">
                <a16:creationId xmlns:a16="http://schemas.microsoft.com/office/drawing/2014/main" id="{5CAC9B45-45B0-17EA-AFD1-35250D8617E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83288ED3-BED7-00B4-B2AD-63B0D85B89C8}"/>
              </a:ext>
            </a:extLst>
          </p:cNvPr>
          <p:cNvSpPr>
            <a:spLocks noGrp="1"/>
          </p:cNvSpPr>
          <p:nvPr>
            <p:ph type="sldNum" sz="quarter" idx="12"/>
          </p:nvPr>
        </p:nvSpPr>
        <p:spPr/>
        <p:txBody>
          <a:bodyPr/>
          <a:lstStyle/>
          <a:p>
            <a:fld id="{F4A00DF3-7403-47D9-90F2-AC17C8AD48D6}" type="slidenum">
              <a:rPr lang="es-MX" smtClean="0"/>
              <a:t>‹Nº›</a:t>
            </a:fld>
            <a:endParaRPr lang="es-MX"/>
          </a:p>
        </p:txBody>
      </p:sp>
    </p:spTree>
    <p:extLst>
      <p:ext uri="{BB962C8B-B14F-4D97-AF65-F5344CB8AC3E}">
        <p14:creationId xmlns:p14="http://schemas.microsoft.com/office/powerpoint/2010/main" val="50310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376756-FC0B-60F8-3B02-217935C05A8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C2E6058-469F-E26E-6AC1-41949EBA89CF}"/>
              </a:ext>
            </a:extLst>
          </p:cNvPr>
          <p:cNvSpPr>
            <a:spLocks noGrp="1"/>
          </p:cNvSpPr>
          <p:nvPr>
            <p:ph type="dt" sz="half" idx="10"/>
          </p:nvPr>
        </p:nvSpPr>
        <p:spPr/>
        <p:txBody>
          <a:bodyPr/>
          <a:lstStyle/>
          <a:p>
            <a:fld id="{92254EF9-A6A1-4AE5-91D8-19FE31D6C494}" type="datetimeFigureOut">
              <a:rPr lang="es-MX" smtClean="0"/>
              <a:t>05/09/2023</a:t>
            </a:fld>
            <a:endParaRPr lang="es-MX"/>
          </a:p>
        </p:txBody>
      </p:sp>
      <p:sp>
        <p:nvSpPr>
          <p:cNvPr id="4" name="Marcador de pie de página 3">
            <a:extLst>
              <a:ext uri="{FF2B5EF4-FFF2-40B4-BE49-F238E27FC236}">
                <a16:creationId xmlns:a16="http://schemas.microsoft.com/office/drawing/2014/main" id="{9BCF7568-6CA6-2A67-9AF7-7342CDA554D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EFEFB6C-07C0-369E-FDE6-DFAF5A3785F3}"/>
              </a:ext>
            </a:extLst>
          </p:cNvPr>
          <p:cNvSpPr>
            <a:spLocks noGrp="1"/>
          </p:cNvSpPr>
          <p:nvPr>
            <p:ph type="sldNum" sz="quarter" idx="12"/>
          </p:nvPr>
        </p:nvSpPr>
        <p:spPr/>
        <p:txBody>
          <a:bodyPr/>
          <a:lstStyle/>
          <a:p>
            <a:fld id="{F4A00DF3-7403-47D9-90F2-AC17C8AD48D6}" type="slidenum">
              <a:rPr lang="es-MX" smtClean="0"/>
              <a:t>‹Nº›</a:t>
            </a:fld>
            <a:endParaRPr lang="es-MX"/>
          </a:p>
        </p:txBody>
      </p:sp>
    </p:spTree>
    <p:extLst>
      <p:ext uri="{BB962C8B-B14F-4D97-AF65-F5344CB8AC3E}">
        <p14:creationId xmlns:p14="http://schemas.microsoft.com/office/powerpoint/2010/main" val="393542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96CEA63-8818-69D1-1468-00564DE51DE6}"/>
              </a:ext>
            </a:extLst>
          </p:cNvPr>
          <p:cNvSpPr>
            <a:spLocks noGrp="1"/>
          </p:cNvSpPr>
          <p:nvPr>
            <p:ph type="dt" sz="half" idx="10"/>
          </p:nvPr>
        </p:nvSpPr>
        <p:spPr/>
        <p:txBody>
          <a:bodyPr/>
          <a:lstStyle/>
          <a:p>
            <a:fld id="{92254EF9-A6A1-4AE5-91D8-19FE31D6C494}" type="datetimeFigureOut">
              <a:rPr lang="es-MX" smtClean="0"/>
              <a:t>05/09/2023</a:t>
            </a:fld>
            <a:endParaRPr lang="es-MX"/>
          </a:p>
        </p:txBody>
      </p:sp>
      <p:sp>
        <p:nvSpPr>
          <p:cNvPr id="3" name="Marcador de pie de página 2">
            <a:extLst>
              <a:ext uri="{FF2B5EF4-FFF2-40B4-BE49-F238E27FC236}">
                <a16:creationId xmlns:a16="http://schemas.microsoft.com/office/drawing/2014/main" id="{957BE670-4EF6-7546-9990-2D4BA6710B8C}"/>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49E148B-1AA2-1E86-B793-8EB6A1B7D2A4}"/>
              </a:ext>
            </a:extLst>
          </p:cNvPr>
          <p:cNvSpPr>
            <a:spLocks noGrp="1"/>
          </p:cNvSpPr>
          <p:nvPr>
            <p:ph type="sldNum" sz="quarter" idx="12"/>
          </p:nvPr>
        </p:nvSpPr>
        <p:spPr/>
        <p:txBody>
          <a:bodyPr/>
          <a:lstStyle/>
          <a:p>
            <a:fld id="{F4A00DF3-7403-47D9-90F2-AC17C8AD48D6}" type="slidenum">
              <a:rPr lang="es-MX" smtClean="0"/>
              <a:t>‹Nº›</a:t>
            </a:fld>
            <a:endParaRPr lang="es-MX"/>
          </a:p>
        </p:txBody>
      </p:sp>
    </p:spTree>
    <p:extLst>
      <p:ext uri="{BB962C8B-B14F-4D97-AF65-F5344CB8AC3E}">
        <p14:creationId xmlns:p14="http://schemas.microsoft.com/office/powerpoint/2010/main" val="899109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99E1C-D662-0736-2670-218237F38A6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10D6F74-B79A-0018-83FD-D47F640B4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BF4216B-6D2E-6286-2EBB-DC8BBE5CC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EA4F21C-8B28-A3F1-3EE6-355AD7706817}"/>
              </a:ext>
            </a:extLst>
          </p:cNvPr>
          <p:cNvSpPr>
            <a:spLocks noGrp="1"/>
          </p:cNvSpPr>
          <p:nvPr>
            <p:ph type="dt" sz="half" idx="10"/>
          </p:nvPr>
        </p:nvSpPr>
        <p:spPr/>
        <p:txBody>
          <a:bodyPr/>
          <a:lstStyle/>
          <a:p>
            <a:fld id="{92254EF9-A6A1-4AE5-91D8-19FE31D6C494}" type="datetimeFigureOut">
              <a:rPr lang="es-MX" smtClean="0"/>
              <a:t>05/09/2023</a:t>
            </a:fld>
            <a:endParaRPr lang="es-MX"/>
          </a:p>
        </p:txBody>
      </p:sp>
      <p:sp>
        <p:nvSpPr>
          <p:cNvPr id="6" name="Marcador de pie de página 5">
            <a:extLst>
              <a:ext uri="{FF2B5EF4-FFF2-40B4-BE49-F238E27FC236}">
                <a16:creationId xmlns:a16="http://schemas.microsoft.com/office/drawing/2014/main" id="{86CF6F81-C82F-9151-C916-2AD055CFD2B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90AAAE2-ED65-1B64-926B-378D12760065}"/>
              </a:ext>
            </a:extLst>
          </p:cNvPr>
          <p:cNvSpPr>
            <a:spLocks noGrp="1"/>
          </p:cNvSpPr>
          <p:nvPr>
            <p:ph type="sldNum" sz="quarter" idx="12"/>
          </p:nvPr>
        </p:nvSpPr>
        <p:spPr/>
        <p:txBody>
          <a:bodyPr/>
          <a:lstStyle/>
          <a:p>
            <a:fld id="{F4A00DF3-7403-47D9-90F2-AC17C8AD48D6}" type="slidenum">
              <a:rPr lang="es-MX" smtClean="0"/>
              <a:t>‹Nº›</a:t>
            </a:fld>
            <a:endParaRPr lang="es-MX"/>
          </a:p>
        </p:txBody>
      </p:sp>
    </p:spTree>
    <p:extLst>
      <p:ext uri="{BB962C8B-B14F-4D97-AF65-F5344CB8AC3E}">
        <p14:creationId xmlns:p14="http://schemas.microsoft.com/office/powerpoint/2010/main" val="47084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764633-BF51-8BE3-5436-C0E8D7B5FEE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B18D5093-2089-CC11-37DF-B965F0BB1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D623A7A-B99F-BF6B-4E39-466013E66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A5A9703-FA9F-AE4B-0847-FFFEA3710FF9}"/>
              </a:ext>
            </a:extLst>
          </p:cNvPr>
          <p:cNvSpPr>
            <a:spLocks noGrp="1"/>
          </p:cNvSpPr>
          <p:nvPr>
            <p:ph type="dt" sz="half" idx="10"/>
          </p:nvPr>
        </p:nvSpPr>
        <p:spPr/>
        <p:txBody>
          <a:bodyPr/>
          <a:lstStyle/>
          <a:p>
            <a:fld id="{92254EF9-A6A1-4AE5-91D8-19FE31D6C494}" type="datetimeFigureOut">
              <a:rPr lang="es-MX" smtClean="0"/>
              <a:t>05/09/2023</a:t>
            </a:fld>
            <a:endParaRPr lang="es-MX"/>
          </a:p>
        </p:txBody>
      </p:sp>
      <p:sp>
        <p:nvSpPr>
          <p:cNvPr id="6" name="Marcador de pie de página 5">
            <a:extLst>
              <a:ext uri="{FF2B5EF4-FFF2-40B4-BE49-F238E27FC236}">
                <a16:creationId xmlns:a16="http://schemas.microsoft.com/office/drawing/2014/main" id="{A93DFE36-BECF-BBCE-E5ED-358C1491B00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1E0BCE0-056D-FDDA-113C-2052A2D3BB1B}"/>
              </a:ext>
            </a:extLst>
          </p:cNvPr>
          <p:cNvSpPr>
            <a:spLocks noGrp="1"/>
          </p:cNvSpPr>
          <p:nvPr>
            <p:ph type="sldNum" sz="quarter" idx="12"/>
          </p:nvPr>
        </p:nvSpPr>
        <p:spPr/>
        <p:txBody>
          <a:bodyPr/>
          <a:lstStyle/>
          <a:p>
            <a:fld id="{F4A00DF3-7403-47D9-90F2-AC17C8AD48D6}" type="slidenum">
              <a:rPr lang="es-MX" smtClean="0"/>
              <a:t>‹Nº›</a:t>
            </a:fld>
            <a:endParaRPr lang="es-MX"/>
          </a:p>
        </p:txBody>
      </p:sp>
    </p:spTree>
    <p:extLst>
      <p:ext uri="{BB962C8B-B14F-4D97-AF65-F5344CB8AC3E}">
        <p14:creationId xmlns:p14="http://schemas.microsoft.com/office/powerpoint/2010/main" val="126302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F7046CD-12CF-2DD9-F056-74C4F8E86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719CC71-8209-EA96-D7E1-E07E921D5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4D2AB9C-CEEE-36D0-BFDE-D0E3B97067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54EF9-A6A1-4AE5-91D8-19FE31D6C494}" type="datetimeFigureOut">
              <a:rPr lang="es-MX" smtClean="0"/>
              <a:t>05/09/2023</a:t>
            </a:fld>
            <a:endParaRPr lang="es-MX"/>
          </a:p>
        </p:txBody>
      </p:sp>
      <p:sp>
        <p:nvSpPr>
          <p:cNvPr id="5" name="Marcador de pie de página 4">
            <a:extLst>
              <a:ext uri="{FF2B5EF4-FFF2-40B4-BE49-F238E27FC236}">
                <a16:creationId xmlns:a16="http://schemas.microsoft.com/office/drawing/2014/main" id="{CF8E1C4C-B933-ADA6-1BF0-FE24A197D1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201E1B90-1265-0292-3828-63FAC586F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00DF3-7403-47D9-90F2-AC17C8AD48D6}" type="slidenum">
              <a:rPr lang="es-MX" smtClean="0"/>
              <a:t>‹Nº›</a:t>
            </a:fld>
            <a:endParaRPr lang="es-MX"/>
          </a:p>
        </p:txBody>
      </p:sp>
    </p:spTree>
    <p:extLst>
      <p:ext uri="{BB962C8B-B14F-4D97-AF65-F5344CB8AC3E}">
        <p14:creationId xmlns:p14="http://schemas.microsoft.com/office/powerpoint/2010/main" val="3340049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6217511"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24" name="CuadroTexto 23">
            <a:extLst>
              <a:ext uri="{FF2B5EF4-FFF2-40B4-BE49-F238E27FC236}">
                <a16:creationId xmlns:a16="http://schemas.microsoft.com/office/drawing/2014/main" id="{BBF034F6-4D4D-AE8E-EF57-49E1ABB52E3E}"/>
              </a:ext>
            </a:extLst>
          </p:cNvPr>
          <p:cNvSpPr txBox="1"/>
          <p:nvPr/>
        </p:nvSpPr>
        <p:spPr>
          <a:xfrm>
            <a:off x="5640243" y="5920613"/>
            <a:ext cx="6585044" cy="461665"/>
          </a:xfrm>
          <a:prstGeom prst="rect">
            <a:avLst/>
          </a:prstGeom>
          <a:noFill/>
        </p:spPr>
        <p:txBody>
          <a:bodyPr wrap="square" rtlCol="0">
            <a:spAutoFit/>
          </a:bodyPr>
          <a:lstStyle/>
          <a:p>
            <a:pPr algn="r"/>
            <a:r>
              <a:rPr lang="es-MX" sz="2400" dirty="0">
                <a:latin typeface="STark ITALIC" panose="02000500000000000000" pitchFamily="2" charset="0"/>
              </a:rPr>
              <a:t>SALTILLO, COAHUILA AGOSTO 2023</a:t>
            </a:r>
          </a:p>
        </p:txBody>
      </p:sp>
      <p:pic>
        <p:nvPicPr>
          <p:cNvPr id="4" name="Imagen 3" descr="Una torre de un edificio&#10;&#10;Descripción generada automáticamente">
            <a:extLst>
              <a:ext uri="{FF2B5EF4-FFF2-40B4-BE49-F238E27FC236}">
                <a16:creationId xmlns:a16="http://schemas.microsoft.com/office/drawing/2014/main" id="{F68F5E92-D354-A9DC-FB89-F43D0638F948}"/>
              </a:ext>
            </a:extLst>
          </p:cNvPr>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591686" y="1271238"/>
            <a:ext cx="10601279" cy="4983754"/>
          </a:xfrm>
          <a:prstGeom prst="rect">
            <a:avLst/>
          </a:prstGeom>
        </p:spPr>
      </p:pic>
      <p:sp>
        <p:nvSpPr>
          <p:cNvPr id="6" name="Pentágono 3">
            <a:extLst>
              <a:ext uri="{FF2B5EF4-FFF2-40B4-BE49-F238E27FC236}">
                <a16:creationId xmlns:a16="http://schemas.microsoft.com/office/drawing/2014/main" id="{06F5F3E1-984B-A822-AB59-18F623AB86EC}"/>
              </a:ext>
            </a:extLst>
          </p:cNvPr>
          <p:cNvSpPr/>
          <p:nvPr/>
        </p:nvSpPr>
        <p:spPr>
          <a:xfrm>
            <a:off x="673944" y="1594302"/>
            <a:ext cx="9002319" cy="709300"/>
          </a:xfrm>
          <a:prstGeom prst="homePlate">
            <a:avLst>
              <a:gd name="adj" fmla="val 29518"/>
            </a:avLst>
          </a:prstGeom>
          <a:solidFill>
            <a:srgbClr val="C00000">
              <a:alpha val="34000"/>
            </a:srgb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000" dirty="0">
                <a:solidFill>
                  <a:srgbClr val="C00000"/>
                </a:solidFill>
                <a:latin typeface="STark" panose="02000500000000000000" pitchFamily="2" charset="0"/>
              </a:rPr>
              <a:t>Instituto tecnológico de México </a:t>
            </a:r>
            <a:r>
              <a:rPr lang="es-MX" sz="2800" dirty="0">
                <a:solidFill>
                  <a:srgbClr val="C00000"/>
                </a:solidFill>
                <a:latin typeface="STark" panose="02000500000000000000" pitchFamily="2" charset="0"/>
              </a:rPr>
              <a:t>campus saltillo</a:t>
            </a:r>
            <a:endParaRPr lang="es-MX" sz="4000" dirty="0">
              <a:solidFill>
                <a:srgbClr val="C00000"/>
              </a:solidFill>
              <a:latin typeface="STark" panose="02000500000000000000" pitchFamily="2" charset="0"/>
            </a:endParaRPr>
          </a:p>
        </p:txBody>
      </p:sp>
      <p:sp>
        <p:nvSpPr>
          <p:cNvPr id="7" name="Pentágono 3">
            <a:extLst>
              <a:ext uri="{FF2B5EF4-FFF2-40B4-BE49-F238E27FC236}">
                <a16:creationId xmlns:a16="http://schemas.microsoft.com/office/drawing/2014/main" id="{541EB03A-B15E-659C-7401-8653BCD7204A}"/>
              </a:ext>
            </a:extLst>
          </p:cNvPr>
          <p:cNvSpPr/>
          <p:nvPr/>
        </p:nvSpPr>
        <p:spPr>
          <a:xfrm>
            <a:off x="1190499" y="2799100"/>
            <a:ext cx="9195448" cy="768418"/>
          </a:xfrm>
          <a:prstGeom prst="homePlate">
            <a:avLst>
              <a:gd name="adj" fmla="val 29518"/>
            </a:avLst>
          </a:prstGeom>
          <a:solidFill>
            <a:srgbClr val="C00000">
              <a:alpha val="34000"/>
            </a:srgb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000" dirty="0">
                <a:solidFill>
                  <a:srgbClr val="C00000"/>
                </a:solidFill>
                <a:latin typeface="STark" panose="02000500000000000000" pitchFamily="2" charset="0"/>
              </a:rPr>
              <a:t>Ingeniería en Sistemas Computacionales</a:t>
            </a:r>
          </a:p>
        </p:txBody>
      </p:sp>
      <p:sp>
        <p:nvSpPr>
          <p:cNvPr id="11" name="Pentágono 3">
            <a:extLst>
              <a:ext uri="{FF2B5EF4-FFF2-40B4-BE49-F238E27FC236}">
                <a16:creationId xmlns:a16="http://schemas.microsoft.com/office/drawing/2014/main" id="{6A2CC00A-51BE-EC01-EC04-C2BF72EA3631}"/>
              </a:ext>
            </a:extLst>
          </p:cNvPr>
          <p:cNvSpPr/>
          <p:nvPr/>
        </p:nvSpPr>
        <p:spPr>
          <a:xfrm>
            <a:off x="1437003" y="4325930"/>
            <a:ext cx="9594294" cy="1085316"/>
          </a:xfrm>
          <a:prstGeom prst="homePlate">
            <a:avLst>
              <a:gd name="adj" fmla="val 29518"/>
            </a:avLst>
          </a:prstGeom>
          <a:solidFill>
            <a:schemeClr val="tx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5400" dirty="0">
                <a:solidFill>
                  <a:schemeClr val="bg1"/>
                </a:solidFill>
                <a:latin typeface="STark ITALIC" panose="02000500000000000000" pitchFamily="2" charset="0"/>
              </a:rPr>
              <a:t>Ing. </a:t>
            </a:r>
            <a:r>
              <a:rPr lang="es-MX" sz="5400" dirty="0">
                <a:solidFill>
                  <a:schemeClr val="bg2"/>
                </a:solidFill>
                <a:latin typeface="STark ITALIC" panose="02000500000000000000" pitchFamily="2" charset="0"/>
              </a:rPr>
              <a:t>Jesús</a:t>
            </a:r>
            <a:r>
              <a:rPr lang="es-MX" sz="5400" dirty="0">
                <a:solidFill>
                  <a:schemeClr val="bg1"/>
                </a:solidFill>
                <a:latin typeface="STark ITALIC" panose="02000500000000000000" pitchFamily="2" charset="0"/>
              </a:rPr>
              <a:t> Alberto Espinoza </a:t>
            </a:r>
            <a:r>
              <a:rPr lang="es-MX" sz="5400" dirty="0">
                <a:solidFill>
                  <a:schemeClr val="bg2"/>
                </a:solidFill>
                <a:latin typeface="STark ITALIC" panose="02000500000000000000" pitchFamily="2" charset="0"/>
              </a:rPr>
              <a:t>Arzola</a:t>
            </a:r>
          </a:p>
        </p:txBody>
      </p:sp>
    </p:spTree>
    <p:extLst>
      <p:ext uri="{BB962C8B-B14F-4D97-AF65-F5344CB8AC3E}">
        <p14:creationId xmlns:p14="http://schemas.microsoft.com/office/powerpoint/2010/main" val="1455260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8800" dirty="0"/>
              <a:t>Almacenar información relativa a los tipos de los objetos</a:t>
            </a: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3252ADB4-9C03-2495-F410-3A1829057511}"/>
              </a:ext>
            </a:extLst>
          </p:cNvPr>
          <p:cNvSpPr txBox="1"/>
          <p:nvPr/>
        </p:nvSpPr>
        <p:spPr>
          <a:xfrm>
            <a:off x="616164" y="2070685"/>
            <a:ext cx="10552323" cy="1938992"/>
          </a:xfrm>
          <a:prstGeom prst="rect">
            <a:avLst/>
          </a:prstGeom>
          <a:noFill/>
        </p:spPr>
        <p:txBody>
          <a:bodyPr wrap="square" rtlCol="0">
            <a:spAutoFit/>
          </a:bodyPr>
          <a:lstStyle/>
          <a:p>
            <a:pPr marL="457200" indent="-457200">
              <a:buAutoNum type="arabicPeriod"/>
            </a:pPr>
            <a:r>
              <a:rPr lang="es-MX" sz="2400" b="1" dirty="0">
                <a:solidFill>
                  <a:srgbClr val="000000"/>
                </a:solidFill>
                <a:latin typeface="ff3"/>
              </a:rPr>
              <a:t>Verificar que los tipos y valores asociados a los objetos de un programa se utilizan de acuerdo con la especificación del lenguaje. </a:t>
            </a:r>
          </a:p>
          <a:p>
            <a:pPr marL="457200" indent="-457200">
              <a:buAutoNum type="arabicPeriod"/>
            </a:pPr>
            <a:endParaRPr lang="es-MX" sz="2400" b="1" dirty="0">
              <a:solidFill>
                <a:srgbClr val="000000"/>
              </a:solidFill>
              <a:latin typeface="ff3"/>
            </a:endParaRPr>
          </a:p>
          <a:p>
            <a:pPr marL="457200" indent="-457200">
              <a:buAutoNum type="arabicPeriod"/>
            </a:pPr>
            <a:r>
              <a:rPr lang="es-MX" sz="2400" b="1" dirty="0">
                <a:solidFill>
                  <a:srgbClr val="000000"/>
                </a:solidFill>
                <a:latin typeface="ff3"/>
              </a:rPr>
              <a:t> Detectar conversiones implícitas de tipos para efectuarlas o insertar el código apropiado para efectuarlas</a:t>
            </a:r>
          </a:p>
        </p:txBody>
      </p:sp>
      <p:sp>
        <p:nvSpPr>
          <p:cNvPr id="5" name="CuadroTexto 4">
            <a:extLst>
              <a:ext uri="{FF2B5EF4-FFF2-40B4-BE49-F238E27FC236}">
                <a16:creationId xmlns:a16="http://schemas.microsoft.com/office/drawing/2014/main" id="{51B0ED0A-3239-BF1A-B2FA-7DB6917187DA}"/>
              </a:ext>
            </a:extLst>
          </p:cNvPr>
          <p:cNvSpPr txBox="1"/>
          <p:nvPr/>
        </p:nvSpPr>
        <p:spPr>
          <a:xfrm>
            <a:off x="1106588" y="1300279"/>
            <a:ext cx="9978823" cy="523220"/>
          </a:xfrm>
          <a:prstGeom prst="rect">
            <a:avLst/>
          </a:prstGeom>
          <a:noFill/>
        </p:spPr>
        <p:txBody>
          <a:bodyPr wrap="square">
            <a:spAutoFit/>
          </a:bodyPr>
          <a:lstStyle/>
          <a:p>
            <a:pPr algn="ctr"/>
            <a:r>
              <a:rPr lang="es-MX" sz="2800" b="1" dirty="0">
                <a:solidFill>
                  <a:schemeClr val="accent1"/>
                </a:solidFill>
                <a:latin typeface="Source Sans Pro" panose="020B0503030403020204" pitchFamily="34" charset="0"/>
              </a:rPr>
              <a:t>1.3 Comprobaciones de tipos en expresiones</a:t>
            </a:r>
            <a:endParaRPr lang="es-MX" sz="1800" b="1" kern="1200" dirty="0">
              <a:solidFill>
                <a:schemeClr val="tx1"/>
              </a:solidFill>
              <a:latin typeface="+mn-lt"/>
              <a:ea typeface="+mn-ea"/>
              <a:cs typeface="+mn-cs"/>
            </a:endParaRPr>
          </a:p>
        </p:txBody>
      </p:sp>
      <p:sp>
        <p:nvSpPr>
          <p:cNvPr id="6" name="CuadroTexto 5">
            <a:extLst>
              <a:ext uri="{FF2B5EF4-FFF2-40B4-BE49-F238E27FC236}">
                <a16:creationId xmlns:a16="http://schemas.microsoft.com/office/drawing/2014/main" id="{3D4B809F-EB19-E6DD-22D6-F300ADDB5DC8}"/>
              </a:ext>
            </a:extLst>
          </p:cNvPr>
          <p:cNvSpPr txBox="1"/>
          <p:nvPr/>
        </p:nvSpPr>
        <p:spPr>
          <a:xfrm>
            <a:off x="616164" y="4550567"/>
            <a:ext cx="10289532" cy="461665"/>
          </a:xfrm>
          <a:prstGeom prst="rect">
            <a:avLst/>
          </a:prstGeom>
          <a:noFill/>
        </p:spPr>
        <p:txBody>
          <a:bodyPr wrap="square" rtlCol="0">
            <a:spAutoFit/>
          </a:bodyPr>
          <a:lstStyle/>
          <a:p>
            <a:r>
              <a:rPr lang="es-MX" sz="2400" b="1" dirty="0">
                <a:solidFill>
                  <a:srgbClr val="000000"/>
                </a:solidFill>
                <a:latin typeface="ff3"/>
              </a:rPr>
              <a:t>Almacenar información relativa a los tipos de los objetos</a:t>
            </a:r>
          </a:p>
        </p:txBody>
      </p:sp>
    </p:spTree>
    <p:extLst>
      <p:ext uri="{BB962C8B-B14F-4D97-AF65-F5344CB8AC3E}">
        <p14:creationId xmlns:p14="http://schemas.microsoft.com/office/powerpoint/2010/main" val="292074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537458"/>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973C501D-CCAC-8D64-43D2-33B4852A6FCF}"/>
              </a:ext>
            </a:extLst>
          </p:cNvPr>
          <p:cNvSpPr txBox="1"/>
          <p:nvPr/>
        </p:nvSpPr>
        <p:spPr>
          <a:xfrm>
            <a:off x="774415" y="1377267"/>
            <a:ext cx="10235821" cy="954107"/>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Aplicar las reglas de verificación de tipos</a:t>
            </a:r>
          </a:p>
          <a:p>
            <a:pPr algn="ctr"/>
            <a:r>
              <a:rPr lang="es-MX" sz="2800" b="1" dirty="0">
                <a:solidFill>
                  <a:schemeClr val="accent1"/>
                </a:solidFill>
                <a:latin typeface="Source Sans Pro" panose="020B0503030403020204" pitchFamily="34" charset="0"/>
              </a:rPr>
              <a:t>¿cómo y cuándo aplicarlas? </a:t>
            </a:r>
          </a:p>
        </p:txBody>
      </p:sp>
      <p:sp>
        <p:nvSpPr>
          <p:cNvPr id="5" name="CuadroTexto 4">
            <a:extLst>
              <a:ext uri="{FF2B5EF4-FFF2-40B4-BE49-F238E27FC236}">
                <a16:creationId xmlns:a16="http://schemas.microsoft.com/office/drawing/2014/main" id="{737C320F-7796-0AC7-373B-528A9D777183}"/>
              </a:ext>
            </a:extLst>
          </p:cNvPr>
          <p:cNvSpPr txBox="1"/>
          <p:nvPr/>
        </p:nvSpPr>
        <p:spPr>
          <a:xfrm>
            <a:off x="667889" y="2552110"/>
            <a:ext cx="10235821" cy="2677656"/>
          </a:xfrm>
          <a:prstGeom prst="rect">
            <a:avLst/>
          </a:prstGeom>
          <a:noFill/>
        </p:spPr>
        <p:txBody>
          <a:bodyPr wrap="square" rtlCol="0">
            <a:spAutoFit/>
          </a:bodyPr>
          <a:lstStyle/>
          <a:p>
            <a:r>
              <a:rPr lang="es-MX" sz="2400" b="1" dirty="0">
                <a:solidFill>
                  <a:srgbClr val="000000"/>
                </a:solidFill>
                <a:latin typeface="ff3"/>
              </a:rPr>
              <a:t>• Equivalencia: determina cuándo dos objetos pueden considerarse del mismo tipo.</a:t>
            </a:r>
          </a:p>
          <a:p>
            <a:r>
              <a:rPr lang="es-MX" sz="2400" b="1" dirty="0">
                <a:solidFill>
                  <a:srgbClr val="000000"/>
                </a:solidFill>
                <a:latin typeface="ff3"/>
              </a:rPr>
              <a:t> • Compatibilidad: determina cuándo un objeto de cierto tipo puede ser usado en un cierto contexto.</a:t>
            </a:r>
          </a:p>
          <a:p>
            <a:r>
              <a:rPr lang="es-MX" sz="2400" b="1" dirty="0">
                <a:solidFill>
                  <a:srgbClr val="000000"/>
                </a:solidFill>
                <a:latin typeface="ff3"/>
              </a:rPr>
              <a:t> • Inferencia: derivación del tipo de un objeto a partir de sus componentes. </a:t>
            </a:r>
          </a:p>
          <a:p>
            <a:r>
              <a:rPr lang="es-MX" sz="2400" b="1" dirty="0">
                <a:solidFill>
                  <a:srgbClr val="000000"/>
                </a:solidFill>
                <a:latin typeface="ff3"/>
              </a:rPr>
              <a:t>• Conversión: permitir y efectuar un cambio de tipo.</a:t>
            </a:r>
          </a:p>
          <a:p>
            <a:r>
              <a:rPr lang="es-MX" sz="2400" b="1" dirty="0">
                <a:solidFill>
                  <a:srgbClr val="000000"/>
                </a:solidFill>
                <a:latin typeface="ff3"/>
              </a:rPr>
              <a:t> • Coerción: conversión automática de un tipo a otro.</a:t>
            </a:r>
          </a:p>
        </p:txBody>
      </p:sp>
    </p:spTree>
    <p:extLst>
      <p:ext uri="{BB962C8B-B14F-4D97-AF65-F5344CB8AC3E}">
        <p14:creationId xmlns:p14="http://schemas.microsoft.com/office/powerpoint/2010/main" val="263429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10356"/>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s-MX" sz="2400" b="0" i="0" dirty="0">
              <a:solidFill>
                <a:srgbClr val="202124"/>
              </a:solidFill>
              <a:effectLst/>
              <a:latin typeface="arial" panose="020B0604020202020204" pitchFamily="34"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F8D66A25-24DD-0DF4-A5B3-9D3B2338AD44}"/>
              </a:ext>
            </a:extLst>
          </p:cNvPr>
          <p:cNvSpPr txBox="1"/>
          <p:nvPr/>
        </p:nvSpPr>
        <p:spPr>
          <a:xfrm>
            <a:off x="1907179" y="1377267"/>
            <a:ext cx="7970293" cy="523220"/>
          </a:xfrm>
          <a:prstGeom prst="rect">
            <a:avLst/>
          </a:prstGeom>
          <a:noFill/>
        </p:spPr>
        <p:txBody>
          <a:bodyPr wrap="square" rtlCol="0">
            <a:spAutoFit/>
          </a:bodyPr>
          <a:lstStyle/>
          <a:p>
            <a:pPr algn="ctr"/>
            <a:r>
              <a:rPr lang="es-MX" sz="2800" b="1" dirty="0">
                <a:solidFill>
                  <a:schemeClr val="accent1"/>
                </a:solidFill>
                <a:latin typeface="ff0"/>
              </a:rPr>
              <a:t>1.2 Acciones semánticas de un analizador sintáctico</a:t>
            </a:r>
          </a:p>
        </p:txBody>
      </p:sp>
      <p:pic>
        <p:nvPicPr>
          <p:cNvPr id="6" name="Imagen 5">
            <a:extLst>
              <a:ext uri="{FF2B5EF4-FFF2-40B4-BE49-F238E27FC236}">
                <a16:creationId xmlns:a16="http://schemas.microsoft.com/office/drawing/2014/main" id="{614A3B50-6ADF-3971-BD2A-F1EFF7AA6B10}"/>
              </a:ext>
            </a:extLst>
          </p:cNvPr>
          <p:cNvPicPr>
            <a:picLocks noChangeAspect="1"/>
          </p:cNvPicPr>
          <p:nvPr/>
        </p:nvPicPr>
        <p:blipFill>
          <a:blip r:embed="rId3"/>
          <a:stretch>
            <a:fillRect/>
          </a:stretch>
        </p:blipFill>
        <p:spPr>
          <a:xfrm>
            <a:off x="2643187" y="1854355"/>
            <a:ext cx="6905625" cy="4391025"/>
          </a:xfrm>
          <a:prstGeom prst="rect">
            <a:avLst/>
          </a:prstGeom>
        </p:spPr>
      </p:pic>
      <p:sp>
        <p:nvSpPr>
          <p:cNvPr id="7" name="CuadroTexto 6">
            <a:extLst>
              <a:ext uri="{FF2B5EF4-FFF2-40B4-BE49-F238E27FC236}">
                <a16:creationId xmlns:a16="http://schemas.microsoft.com/office/drawing/2014/main" id="{FB80CADF-0FE5-152E-4C6E-C47DD170BC37}"/>
              </a:ext>
            </a:extLst>
          </p:cNvPr>
          <p:cNvSpPr txBox="1"/>
          <p:nvPr/>
        </p:nvSpPr>
        <p:spPr>
          <a:xfrm>
            <a:off x="2110852" y="1922595"/>
            <a:ext cx="7970293" cy="523220"/>
          </a:xfrm>
          <a:prstGeom prst="rect">
            <a:avLst/>
          </a:prstGeom>
          <a:noFill/>
        </p:spPr>
        <p:txBody>
          <a:bodyPr wrap="square" rtlCol="0">
            <a:spAutoFit/>
          </a:bodyPr>
          <a:lstStyle/>
          <a:p>
            <a:pPr algn="ctr"/>
            <a:r>
              <a:rPr lang="es-MX" sz="2800" b="1" dirty="0">
                <a:solidFill>
                  <a:schemeClr val="accent1"/>
                </a:solidFill>
                <a:latin typeface="ff0"/>
              </a:rPr>
              <a:t>Ejemplo</a:t>
            </a:r>
          </a:p>
        </p:txBody>
      </p:sp>
      <p:cxnSp>
        <p:nvCxnSpPr>
          <p:cNvPr id="11" name="Conector recto 10">
            <a:extLst>
              <a:ext uri="{FF2B5EF4-FFF2-40B4-BE49-F238E27FC236}">
                <a16:creationId xmlns:a16="http://schemas.microsoft.com/office/drawing/2014/main" id="{53184873-3363-9B04-D4BB-C88A1975BBE9}"/>
              </a:ext>
            </a:extLst>
          </p:cNvPr>
          <p:cNvCxnSpPr>
            <a:cxnSpLocks/>
          </p:cNvCxnSpPr>
          <p:nvPr/>
        </p:nvCxnSpPr>
        <p:spPr>
          <a:xfrm>
            <a:off x="928048" y="4244454"/>
            <a:ext cx="96353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596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pic>
        <p:nvPicPr>
          <p:cNvPr id="5" name="Imagen 4">
            <a:extLst>
              <a:ext uri="{FF2B5EF4-FFF2-40B4-BE49-F238E27FC236}">
                <a16:creationId xmlns:a16="http://schemas.microsoft.com/office/drawing/2014/main" id="{D0753236-8029-4769-0BB7-342118B39AA7}"/>
              </a:ext>
            </a:extLst>
          </p:cNvPr>
          <p:cNvPicPr>
            <a:picLocks noChangeAspect="1"/>
          </p:cNvPicPr>
          <p:nvPr/>
        </p:nvPicPr>
        <p:blipFill>
          <a:blip r:embed="rId3"/>
          <a:stretch>
            <a:fillRect/>
          </a:stretch>
        </p:blipFill>
        <p:spPr>
          <a:xfrm>
            <a:off x="1288906" y="1295262"/>
            <a:ext cx="9614187" cy="3235214"/>
          </a:xfrm>
          <a:prstGeom prst="rect">
            <a:avLst/>
          </a:prstGeom>
        </p:spPr>
      </p:pic>
    </p:spTree>
    <p:extLst>
      <p:ext uri="{BB962C8B-B14F-4D97-AF65-F5344CB8AC3E}">
        <p14:creationId xmlns:p14="http://schemas.microsoft.com/office/powerpoint/2010/main" val="104370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F2219892-8D19-860D-82B0-09FB4BD6D99A}"/>
              </a:ext>
            </a:extLst>
          </p:cNvPr>
          <p:cNvSpPr txBox="1"/>
          <p:nvPr/>
        </p:nvSpPr>
        <p:spPr>
          <a:xfrm>
            <a:off x="1791000" y="1336786"/>
            <a:ext cx="9086265" cy="800219"/>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1.4 Pila semántica en un analizador sintáctico.</a:t>
            </a:r>
          </a:p>
          <a:p>
            <a:endParaRPr lang="es-MX" dirty="0"/>
          </a:p>
        </p:txBody>
      </p:sp>
      <p:sp>
        <p:nvSpPr>
          <p:cNvPr id="5" name="CuadroTexto 4">
            <a:extLst>
              <a:ext uri="{FF2B5EF4-FFF2-40B4-BE49-F238E27FC236}">
                <a16:creationId xmlns:a16="http://schemas.microsoft.com/office/drawing/2014/main" id="{64CC5D50-CBD0-C445-CA59-EE98C5F2EA54}"/>
              </a:ext>
            </a:extLst>
          </p:cNvPr>
          <p:cNvSpPr txBox="1"/>
          <p:nvPr/>
        </p:nvSpPr>
        <p:spPr>
          <a:xfrm>
            <a:off x="974135" y="1962962"/>
            <a:ext cx="9631280" cy="2308324"/>
          </a:xfrm>
          <a:prstGeom prst="rect">
            <a:avLst/>
          </a:prstGeom>
          <a:noFill/>
        </p:spPr>
        <p:txBody>
          <a:bodyPr wrap="square" rtlCol="0">
            <a:spAutoFit/>
          </a:bodyPr>
          <a:lstStyle/>
          <a:p>
            <a:r>
              <a:rPr lang="es-MX" sz="2400" b="1" dirty="0">
                <a:solidFill>
                  <a:srgbClr val="000000"/>
                </a:solidFill>
                <a:latin typeface="ff3"/>
              </a:rPr>
              <a:t>› PILA </a:t>
            </a:r>
          </a:p>
          <a:p>
            <a:r>
              <a:rPr lang="es-MX" sz="2400" b="1" dirty="0">
                <a:solidFill>
                  <a:srgbClr val="000000"/>
                </a:solidFill>
                <a:latin typeface="ff3"/>
              </a:rPr>
              <a:t>› Estructura de datos que se usa en programación para simplificar ciertas operaciones </a:t>
            </a:r>
          </a:p>
          <a:p>
            <a:r>
              <a:rPr lang="es-MX" sz="2400" b="1" dirty="0">
                <a:solidFill>
                  <a:srgbClr val="000000"/>
                </a:solidFill>
                <a:latin typeface="ff3"/>
              </a:rPr>
              <a:t>› </a:t>
            </a:r>
            <a:r>
              <a:rPr lang="es-MX" sz="2400" b="1" dirty="0" err="1">
                <a:solidFill>
                  <a:srgbClr val="000000"/>
                </a:solidFill>
                <a:latin typeface="ff3"/>
              </a:rPr>
              <a:t>Arrays</a:t>
            </a:r>
            <a:r>
              <a:rPr lang="es-MX" sz="2400" b="1" dirty="0">
                <a:solidFill>
                  <a:srgbClr val="000000"/>
                </a:solidFill>
                <a:latin typeface="ff3"/>
              </a:rPr>
              <a:t>* Listas enlazadas * </a:t>
            </a:r>
          </a:p>
          <a:p>
            <a:r>
              <a:rPr lang="es-MX" sz="2400" b="1" dirty="0">
                <a:solidFill>
                  <a:srgbClr val="000000"/>
                </a:solidFill>
                <a:latin typeface="ff3"/>
              </a:rPr>
              <a:t>› Una colección de datos a los que se puede acceder mediante un extremo, que se conoce generalmente como tope.</a:t>
            </a:r>
          </a:p>
        </p:txBody>
      </p:sp>
      <p:pic>
        <p:nvPicPr>
          <p:cNvPr id="7" name="Imagen 6">
            <a:extLst>
              <a:ext uri="{FF2B5EF4-FFF2-40B4-BE49-F238E27FC236}">
                <a16:creationId xmlns:a16="http://schemas.microsoft.com/office/drawing/2014/main" id="{65DAD783-24E9-5A8F-FD77-B78A5D4E6323}"/>
              </a:ext>
            </a:extLst>
          </p:cNvPr>
          <p:cNvPicPr>
            <a:picLocks noChangeAspect="1"/>
          </p:cNvPicPr>
          <p:nvPr/>
        </p:nvPicPr>
        <p:blipFill>
          <a:blip r:embed="rId3"/>
          <a:stretch>
            <a:fillRect/>
          </a:stretch>
        </p:blipFill>
        <p:spPr>
          <a:xfrm>
            <a:off x="7678774" y="4097243"/>
            <a:ext cx="2470489" cy="2262249"/>
          </a:xfrm>
          <a:prstGeom prst="rect">
            <a:avLst/>
          </a:prstGeom>
        </p:spPr>
      </p:pic>
      <p:sp>
        <p:nvSpPr>
          <p:cNvPr id="11" name="CuadroTexto 10">
            <a:extLst>
              <a:ext uri="{FF2B5EF4-FFF2-40B4-BE49-F238E27FC236}">
                <a16:creationId xmlns:a16="http://schemas.microsoft.com/office/drawing/2014/main" id="{A64391FB-E5BD-8F33-4DA3-D68E6F9123D7}"/>
              </a:ext>
            </a:extLst>
          </p:cNvPr>
          <p:cNvSpPr txBox="1"/>
          <p:nvPr/>
        </p:nvSpPr>
        <p:spPr>
          <a:xfrm>
            <a:off x="10217136" y="4833856"/>
            <a:ext cx="1937982" cy="1569660"/>
          </a:xfrm>
          <a:prstGeom prst="rect">
            <a:avLst/>
          </a:prstGeom>
          <a:noFill/>
        </p:spPr>
        <p:txBody>
          <a:bodyPr wrap="square" rtlCol="0">
            <a:spAutoFit/>
          </a:bodyPr>
          <a:lstStyle/>
          <a:p>
            <a:r>
              <a:rPr lang="es-MX" sz="2400" b="1" dirty="0" err="1">
                <a:solidFill>
                  <a:srgbClr val="000000"/>
                </a:solidFill>
                <a:latin typeface="ff3"/>
              </a:rPr>
              <a:t>Push</a:t>
            </a:r>
            <a:endParaRPr lang="es-MX" sz="2400" b="1" dirty="0">
              <a:solidFill>
                <a:srgbClr val="000000"/>
              </a:solidFill>
              <a:latin typeface="ff3"/>
            </a:endParaRPr>
          </a:p>
          <a:p>
            <a:r>
              <a:rPr lang="es-MX" sz="2400" b="1" dirty="0">
                <a:solidFill>
                  <a:srgbClr val="000000"/>
                </a:solidFill>
                <a:latin typeface="ff3"/>
              </a:rPr>
              <a:t>Pop</a:t>
            </a:r>
          </a:p>
          <a:p>
            <a:r>
              <a:rPr lang="es-MX" sz="2400" b="1" dirty="0">
                <a:solidFill>
                  <a:srgbClr val="000000"/>
                </a:solidFill>
                <a:latin typeface="ff3"/>
              </a:rPr>
              <a:t>LIFO</a:t>
            </a:r>
          </a:p>
          <a:p>
            <a:r>
              <a:rPr lang="es-MX" sz="2400" b="1" dirty="0">
                <a:solidFill>
                  <a:srgbClr val="000000"/>
                </a:solidFill>
                <a:latin typeface="ff3"/>
              </a:rPr>
              <a:t>TOS</a:t>
            </a:r>
          </a:p>
        </p:txBody>
      </p:sp>
    </p:spTree>
    <p:extLst>
      <p:ext uri="{BB962C8B-B14F-4D97-AF65-F5344CB8AC3E}">
        <p14:creationId xmlns:p14="http://schemas.microsoft.com/office/powerpoint/2010/main" val="207962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DBAE34DC-5133-BC4D-D948-6FB060969F64}"/>
              </a:ext>
            </a:extLst>
          </p:cNvPr>
          <p:cNvSpPr txBox="1"/>
          <p:nvPr/>
        </p:nvSpPr>
        <p:spPr>
          <a:xfrm>
            <a:off x="673637" y="1945442"/>
            <a:ext cx="10797983" cy="3046988"/>
          </a:xfrm>
          <a:prstGeom prst="rect">
            <a:avLst/>
          </a:prstGeom>
          <a:noFill/>
        </p:spPr>
        <p:txBody>
          <a:bodyPr wrap="square" rtlCol="0">
            <a:spAutoFit/>
          </a:bodyPr>
          <a:lstStyle/>
          <a:p>
            <a:r>
              <a:rPr lang="es-MX" sz="2400" b="1" dirty="0">
                <a:solidFill>
                  <a:srgbClr val="000000"/>
                </a:solidFill>
                <a:latin typeface="ff3"/>
              </a:rPr>
              <a:t>› El análisis semántico usa como entrada el árbol sintáctico para comprobar restricciones de tipo y otras limitaciones semánticas y preparar la generación de código.</a:t>
            </a:r>
          </a:p>
          <a:p>
            <a:r>
              <a:rPr lang="es-MX" sz="2400" b="1" dirty="0">
                <a:solidFill>
                  <a:srgbClr val="000000"/>
                </a:solidFill>
                <a:latin typeface="ff3"/>
              </a:rPr>
              <a:t>› ¿Para qué se usa la pila ? </a:t>
            </a:r>
          </a:p>
          <a:p>
            <a:r>
              <a:rPr lang="es-MX" sz="2400" b="1" dirty="0">
                <a:solidFill>
                  <a:srgbClr val="000000"/>
                </a:solidFill>
                <a:latin typeface="ff3"/>
              </a:rPr>
              <a:t>› Para contener la información semántica asociada a los operandos (y operadores) en forma de registros semánticos tomando en cuenta las reglas semánticas.</a:t>
            </a:r>
          </a:p>
          <a:p>
            <a:r>
              <a:rPr lang="es-MX" sz="2400" b="1" dirty="0">
                <a:solidFill>
                  <a:srgbClr val="000000"/>
                </a:solidFill>
                <a:latin typeface="ff3"/>
              </a:rPr>
              <a:t>(</a:t>
            </a:r>
            <a:r>
              <a:rPr lang="es-MX" sz="2400" b="1" dirty="0" err="1">
                <a:solidFill>
                  <a:srgbClr val="000000"/>
                </a:solidFill>
                <a:latin typeface="ff3"/>
              </a:rPr>
              <a:t>Conj</a:t>
            </a:r>
            <a:r>
              <a:rPr lang="es-MX" sz="2400" b="1" dirty="0">
                <a:solidFill>
                  <a:srgbClr val="000000"/>
                </a:solidFill>
                <a:latin typeface="ff3"/>
              </a:rPr>
              <a:t>. de normas y especificaciones que definen al lenguaje). </a:t>
            </a:r>
          </a:p>
          <a:p>
            <a:r>
              <a:rPr lang="es-MX" sz="2400" b="1" dirty="0">
                <a:solidFill>
                  <a:srgbClr val="000000"/>
                </a:solidFill>
                <a:latin typeface="ff3"/>
              </a:rPr>
              <a:t>Conversiones implícitas</a:t>
            </a:r>
          </a:p>
        </p:txBody>
      </p:sp>
      <p:sp>
        <p:nvSpPr>
          <p:cNvPr id="6" name="CuadroTexto 5">
            <a:extLst>
              <a:ext uri="{FF2B5EF4-FFF2-40B4-BE49-F238E27FC236}">
                <a16:creationId xmlns:a16="http://schemas.microsoft.com/office/drawing/2014/main" id="{E1F9550A-52F3-EBA3-716C-95050A02C710}"/>
              </a:ext>
            </a:extLst>
          </p:cNvPr>
          <p:cNvSpPr txBox="1"/>
          <p:nvPr/>
        </p:nvSpPr>
        <p:spPr>
          <a:xfrm>
            <a:off x="1791000" y="1336786"/>
            <a:ext cx="9086265" cy="800219"/>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1.4 Pila semántica en un analizador sintáctico.</a:t>
            </a:r>
          </a:p>
          <a:p>
            <a:endParaRPr lang="es-MX" dirty="0"/>
          </a:p>
        </p:txBody>
      </p:sp>
    </p:spTree>
    <p:extLst>
      <p:ext uri="{BB962C8B-B14F-4D97-AF65-F5344CB8AC3E}">
        <p14:creationId xmlns:p14="http://schemas.microsoft.com/office/powerpoint/2010/main" val="674953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6" name="CuadroTexto 5">
            <a:extLst>
              <a:ext uri="{FF2B5EF4-FFF2-40B4-BE49-F238E27FC236}">
                <a16:creationId xmlns:a16="http://schemas.microsoft.com/office/drawing/2014/main" id="{1303C0BD-2AF8-F20A-14FD-03BBB3097DD0}"/>
              </a:ext>
            </a:extLst>
          </p:cNvPr>
          <p:cNvSpPr txBox="1"/>
          <p:nvPr/>
        </p:nvSpPr>
        <p:spPr>
          <a:xfrm>
            <a:off x="478552" y="1308710"/>
            <a:ext cx="11340282" cy="4862870"/>
          </a:xfrm>
          <a:prstGeom prst="rect">
            <a:avLst/>
          </a:prstGeom>
          <a:noFill/>
        </p:spPr>
        <p:txBody>
          <a:bodyPr wrap="square" rtlCol="0">
            <a:spAutoFit/>
          </a:bodyPr>
          <a:lstStyle/>
          <a:p>
            <a:pPr algn="ctr"/>
            <a:r>
              <a:rPr lang="es-MX" sz="2800" b="1" dirty="0">
                <a:solidFill>
                  <a:schemeClr val="accent1"/>
                </a:solidFill>
                <a:latin typeface="Source Sans Pro" panose="020B0503030403020204" pitchFamily="34" charset="0"/>
              </a:rPr>
              <a:t>Cómo dibujar un árbol sintáctico:</a:t>
            </a:r>
          </a:p>
          <a:p>
            <a:pPr algn="l"/>
            <a:r>
              <a:rPr lang="es-MX" sz="2400" b="1" dirty="0">
                <a:solidFill>
                  <a:srgbClr val="000000"/>
                </a:solidFill>
                <a:latin typeface="ff3"/>
              </a:rPr>
              <a:t>Un árbol no es otra cosa que una forma de visualizar la estructura de una oración. </a:t>
            </a:r>
          </a:p>
          <a:p>
            <a:pPr algn="l"/>
            <a:r>
              <a:rPr lang="es-MX" sz="2400" b="1" dirty="0">
                <a:solidFill>
                  <a:srgbClr val="000000"/>
                </a:solidFill>
                <a:latin typeface="ff3"/>
              </a:rPr>
              <a:t>Es una notación puramente formal, sin sustancia alguna.</a:t>
            </a:r>
          </a:p>
          <a:p>
            <a:pPr marL="228600" indent="-228600" algn="l"/>
            <a:r>
              <a:rPr lang="es-MX" sz="2400" b="1" dirty="0">
                <a:solidFill>
                  <a:srgbClr val="000000"/>
                </a:solidFill>
                <a:latin typeface="ff3"/>
              </a:rPr>
              <a:t>Precisamente por eso, queremos que sea lo más claro y representativo posible.</a:t>
            </a:r>
          </a:p>
          <a:p>
            <a:pPr marL="228600" indent="-228600" algn="l"/>
            <a:r>
              <a:rPr lang="es-MX" sz="2400" b="1" dirty="0">
                <a:solidFill>
                  <a:srgbClr val="000000"/>
                </a:solidFill>
                <a:latin typeface="ff3"/>
              </a:rPr>
              <a:t>Queremos que muestre todas las relaciones relevantes en la oración sin confusión.</a:t>
            </a:r>
          </a:p>
          <a:p>
            <a:pPr algn="l"/>
            <a:r>
              <a:rPr lang="es-MX" sz="2400" b="1" dirty="0">
                <a:solidFill>
                  <a:srgbClr val="000000"/>
                </a:solidFill>
                <a:latin typeface="ff3"/>
              </a:rPr>
              <a:t>·      Primero, hay que asegurarse de que las palabras están en sucesión lineal de izquierda a derecha, y en el mismo orden en que aparecen en la oración. Hay que evitar escribir una palabra encima de la otra. Además, conviene subrayar las palabras, para que contrasten claramente con los nudos categoriales del árbol.</a:t>
            </a:r>
          </a:p>
          <a:p>
            <a:pPr algn="l"/>
            <a:endParaRPr lang="es-MX" sz="2400" b="1" dirty="0">
              <a:solidFill>
                <a:srgbClr val="000000"/>
              </a:solidFill>
              <a:latin typeface="ff3"/>
            </a:endParaRPr>
          </a:p>
          <a:p>
            <a:pPr algn="l"/>
            <a:r>
              <a:rPr lang="es-MX" sz="2400" b="1" dirty="0">
                <a:solidFill>
                  <a:srgbClr val="000000"/>
                </a:solidFill>
                <a:latin typeface="ff3"/>
              </a:rPr>
              <a:t>·      La idea es que debemos poder leer la oración de izquierda a derecha sin tener que volver los ojos hacia la izquierda en ningún punto.</a:t>
            </a:r>
          </a:p>
          <a:p>
            <a:endParaRPr lang="es-MX" dirty="0"/>
          </a:p>
        </p:txBody>
      </p:sp>
    </p:spTree>
    <p:extLst>
      <p:ext uri="{BB962C8B-B14F-4D97-AF65-F5344CB8AC3E}">
        <p14:creationId xmlns:p14="http://schemas.microsoft.com/office/powerpoint/2010/main" val="19102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pic>
        <p:nvPicPr>
          <p:cNvPr id="6" name="Imagen 5">
            <a:extLst>
              <a:ext uri="{FF2B5EF4-FFF2-40B4-BE49-F238E27FC236}">
                <a16:creationId xmlns:a16="http://schemas.microsoft.com/office/drawing/2014/main" id="{62F43AAD-918B-4D1F-B3FF-BA991BC17F65}"/>
              </a:ext>
            </a:extLst>
          </p:cNvPr>
          <p:cNvPicPr>
            <a:picLocks noChangeAspect="1"/>
          </p:cNvPicPr>
          <p:nvPr/>
        </p:nvPicPr>
        <p:blipFill>
          <a:blip r:embed="rId3"/>
          <a:stretch>
            <a:fillRect/>
          </a:stretch>
        </p:blipFill>
        <p:spPr>
          <a:xfrm>
            <a:off x="478551" y="1471082"/>
            <a:ext cx="5289859" cy="3897118"/>
          </a:xfrm>
          <a:prstGeom prst="rect">
            <a:avLst/>
          </a:prstGeom>
        </p:spPr>
      </p:pic>
      <p:pic>
        <p:nvPicPr>
          <p:cNvPr id="11" name="Imagen 10">
            <a:extLst>
              <a:ext uri="{FF2B5EF4-FFF2-40B4-BE49-F238E27FC236}">
                <a16:creationId xmlns:a16="http://schemas.microsoft.com/office/drawing/2014/main" id="{4E3DABEF-7243-9828-89CF-09B26CD46413}"/>
              </a:ext>
            </a:extLst>
          </p:cNvPr>
          <p:cNvPicPr>
            <a:picLocks noChangeAspect="1"/>
          </p:cNvPicPr>
          <p:nvPr/>
        </p:nvPicPr>
        <p:blipFill>
          <a:blip r:embed="rId4"/>
          <a:stretch>
            <a:fillRect/>
          </a:stretch>
        </p:blipFill>
        <p:spPr>
          <a:xfrm>
            <a:off x="6876517" y="1631774"/>
            <a:ext cx="4703034" cy="4539321"/>
          </a:xfrm>
          <a:prstGeom prst="rect">
            <a:avLst/>
          </a:prstGeom>
        </p:spPr>
      </p:pic>
    </p:spTree>
    <p:extLst>
      <p:ext uri="{BB962C8B-B14F-4D97-AF65-F5344CB8AC3E}">
        <p14:creationId xmlns:p14="http://schemas.microsoft.com/office/powerpoint/2010/main" val="188777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24" name="CuadroTexto 23">
            <a:extLst>
              <a:ext uri="{FF2B5EF4-FFF2-40B4-BE49-F238E27FC236}">
                <a16:creationId xmlns:a16="http://schemas.microsoft.com/office/drawing/2014/main" id="{BBF034F6-4D4D-AE8E-EF57-49E1ABB52E3E}"/>
              </a:ext>
            </a:extLst>
          </p:cNvPr>
          <p:cNvSpPr txBox="1"/>
          <p:nvPr/>
        </p:nvSpPr>
        <p:spPr>
          <a:xfrm>
            <a:off x="5606955" y="5941851"/>
            <a:ext cx="6585044" cy="461665"/>
          </a:xfrm>
          <a:prstGeom prst="rect">
            <a:avLst/>
          </a:prstGeom>
          <a:noFill/>
        </p:spPr>
        <p:txBody>
          <a:bodyPr wrap="square" rtlCol="0">
            <a:spAutoFit/>
          </a:bodyPr>
          <a:lstStyle/>
          <a:p>
            <a:pPr algn="r"/>
            <a:r>
              <a:rPr lang="es-MX" sz="2400" dirty="0">
                <a:latin typeface="STark ITALIC" panose="02000500000000000000" pitchFamily="2" charset="0"/>
              </a:rPr>
              <a:t>SALTILLO, COAHUILA AGOSTO 2023</a:t>
            </a:r>
          </a:p>
        </p:txBody>
      </p:sp>
      <p:pic>
        <p:nvPicPr>
          <p:cNvPr id="5" name="Imagen 4" descr="Una torre de un edificio&#10;&#10;Descripción generada automáticamente">
            <a:extLst>
              <a:ext uri="{FF2B5EF4-FFF2-40B4-BE49-F238E27FC236}">
                <a16:creationId xmlns:a16="http://schemas.microsoft.com/office/drawing/2014/main" id="{E28DF41D-00ED-DFA1-4C38-F2A6943F355E}"/>
              </a:ext>
            </a:extLst>
          </p:cNvPr>
          <p:cNvPicPr>
            <a:picLocks noChangeAspect="1"/>
          </p:cNvPicPr>
          <p:nvPr/>
        </p:nvPicPr>
        <p:blipFill>
          <a:blip r:embed="rId3">
            <a:alphaModFix amt="18000"/>
            <a:extLst>
              <a:ext uri="{28A0092B-C50C-407E-A947-70E740481C1C}">
                <a14:useLocalDpi xmlns:a14="http://schemas.microsoft.com/office/drawing/2010/main" val="0"/>
              </a:ext>
            </a:extLst>
          </a:blip>
          <a:stretch>
            <a:fillRect/>
          </a:stretch>
        </p:blipFill>
        <p:spPr>
          <a:xfrm>
            <a:off x="591686" y="1271238"/>
            <a:ext cx="10601279" cy="4983754"/>
          </a:xfrm>
          <a:prstGeom prst="rect">
            <a:avLst/>
          </a:prstGeom>
        </p:spPr>
      </p:pic>
      <p:sp>
        <p:nvSpPr>
          <p:cNvPr id="7" name="CuadroTexto 6">
            <a:extLst>
              <a:ext uri="{FF2B5EF4-FFF2-40B4-BE49-F238E27FC236}">
                <a16:creationId xmlns:a16="http://schemas.microsoft.com/office/drawing/2014/main" id="{76B6EC03-7D11-D325-BCFB-3B4EC0698493}"/>
              </a:ext>
            </a:extLst>
          </p:cNvPr>
          <p:cNvSpPr txBox="1"/>
          <p:nvPr/>
        </p:nvSpPr>
        <p:spPr>
          <a:xfrm>
            <a:off x="644986" y="1921777"/>
            <a:ext cx="10601279" cy="3139321"/>
          </a:xfrm>
          <a:prstGeom prst="rect">
            <a:avLst/>
          </a:prstGeom>
          <a:noFill/>
        </p:spPr>
        <p:txBody>
          <a:bodyPr wrap="square">
            <a:spAutoFit/>
          </a:bodyPr>
          <a:lstStyle/>
          <a:p>
            <a:pPr algn="ctr"/>
            <a:r>
              <a:rPr lang="es-MX" sz="6600" b="1" dirty="0">
                <a:solidFill>
                  <a:srgbClr val="000000"/>
                </a:solidFill>
                <a:latin typeface="ff3"/>
              </a:rPr>
              <a:t>-Árbol -expresiones </a:t>
            </a:r>
          </a:p>
          <a:p>
            <a:pPr algn="ctr"/>
            <a:r>
              <a:rPr lang="es-MX" sz="6600" b="1" dirty="0">
                <a:solidFill>
                  <a:srgbClr val="000000"/>
                </a:solidFill>
                <a:latin typeface="ff3"/>
              </a:rPr>
              <a:t>-operaciones -ramas </a:t>
            </a:r>
          </a:p>
          <a:p>
            <a:pPr algn="ctr"/>
            <a:r>
              <a:rPr lang="es-MX" sz="6600" b="1" dirty="0">
                <a:solidFill>
                  <a:srgbClr val="000000"/>
                </a:solidFill>
                <a:latin typeface="ff3"/>
              </a:rPr>
              <a:t>-análisis -código -datos -nodo</a:t>
            </a:r>
          </a:p>
        </p:txBody>
      </p:sp>
    </p:spTree>
    <p:extLst>
      <p:ext uri="{BB962C8B-B14F-4D97-AF65-F5344CB8AC3E}">
        <p14:creationId xmlns:p14="http://schemas.microsoft.com/office/powerpoint/2010/main" val="3904307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graphicFrame>
        <p:nvGraphicFramePr>
          <p:cNvPr id="4" name="Tabla 3">
            <a:extLst>
              <a:ext uri="{FF2B5EF4-FFF2-40B4-BE49-F238E27FC236}">
                <a16:creationId xmlns:a16="http://schemas.microsoft.com/office/drawing/2014/main" id="{747F8FF5-EE11-A6FF-3D78-E394C0367EF9}"/>
              </a:ext>
            </a:extLst>
          </p:cNvPr>
          <p:cNvGraphicFramePr>
            <a:graphicFrameLocks noGrp="1"/>
          </p:cNvGraphicFramePr>
          <p:nvPr/>
        </p:nvGraphicFramePr>
        <p:xfrm>
          <a:off x="781817" y="1340486"/>
          <a:ext cx="10539549" cy="4956435"/>
        </p:xfrm>
        <a:graphic>
          <a:graphicData uri="http://schemas.openxmlformats.org/drawingml/2006/table">
            <a:tbl>
              <a:tblPr firstRow="1" bandRow="1">
                <a:tableStyleId>{5C22544A-7EE6-4342-B048-85BDC9FD1C3A}</a:tableStyleId>
              </a:tblPr>
              <a:tblGrid>
                <a:gridCol w="2882627">
                  <a:extLst>
                    <a:ext uri="{9D8B030D-6E8A-4147-A177-3AD203B41FA5}">
                      <a16:colId xmlns:a16="http://schemas.microsoft.com/office/drawing/2014/main" val="479008925"/>
                    </a:ext>
                  </a:extLst>
                </a:gridCol>
                <a:gridCol w="3444942">
                  <a:extLst>
                    <a:ext uri="{9D8B030D-6E8A-4147-A177-3AD203B41FA5}">
                      <a16:colId xmlns:a16="http://schemas.microsoft.com/office/drawing/2014/main" val="168183075"/>
                    </a:ext>
                  </a:extLst>
                </a:gridCol>
                <a:gridCol w="4211980">
                  <a:extLst>
                    <a:ext uri="{9D8B030D-6E8A-4147-A177-3AD203B41FA5}">
                      <a16:colId xmlns:a16="http://schemas.microsoft.com/office/drawing/2014/main" val="608831214"/>
                    </a:ext>
                  </a:extLst>
                </a:gridCol>
              </a:tblGrid>
              <a:tr h="393387">
                <a:tc>
                  <a:txBody>
                    <a:bodyPr/>
                    <a:lstStyle/>
                    <a:p>
                      <a:pPr algn="ctr"/>
                      <a:r>
                        <a:rPr lang="es-MX" dirty="0"/>
                        <a:t>No. </a:t>
                      </a:r>
                    </a:p>
                  </a:txBody>
                  <a:tcPr/>
                </a:tc>
                <a:tc>
                  <a:txBody>
                    <a:bodyPr/>
                    <a:lstStyle/>
                    <a:p>
                      <a:pPr algn="ctr"/>
                      <a:r>
                        <a:rPr lang="es-MX" dirty="0"/>
                        <a:t>Temas</a:t>
                      </a:r>
                    </a:p>
                  </a:txBody>
                  <a:tcPr/>
                </a:tc>
                <a:tc>
                  <a:txBody>
                    <a:bodyPr/>
                    <a:lstStyle/>
                    <a:p>
                      <a:pPr algn="ctr"/>
                      <a:r>
                        <a:rPr lang="es-MX" dirty="0"/>
                        <a:t>Subtemas7</a:t>
                      </a:r>
                    </a:p>
                  </a:txBody>
                  <a:tcPr/>
                </a:tc>
                <a:extLst>
                  <a:ext uri="{0D108BD9-81ED-4DB2-BD59-A6C34878D82A}">
                    <a16:rowId xmlns:a16="http://schemas.microsoft.com/office/drawing/2014/main" val="2945650238"/>
                  </a:ext>
                </a:extLst>
              </a:tr>
              <a:tr h="4563048">
                <a:tc>
                  <a:txBody>
                    <a:bodyPr/>
                    <a:lstStyle/>
                    <a:p>
                      <a:pPr algn="ctr"/>
                      <a:r>
                        <a:rPr lang="es-MX" sz="2000" b="1" kern="1200" dirty="0">
                          <a:solidFill>
                            <a:schemeClr val="tx1"/>
                          </a:solidFill>
                          <a:latin typeface="+mn-lt"/>
                          <a:ea typeface="+mn-ea"/>
                          <a:cs typeface="+mn-cs"/>
                        </a:rPr>
                        <a:t>1.</a:t>
                      </a:r>
                    </a:p>
                  </a:txBody>
                  <a:tcPr/>
                </a:tc>
                <a:tc>
                  <a:txBody>
                    <a:bodyPr/>
                    <a:lstStyle/>
                    <a:p>
                      <a:pPr marL="0" algn="ctr" defTabSz="914400" rtl="0" eaLnBrk="1" latinLnBrk="0" hangingPunct="1"/>
                      <a:r>
                        <a:rPr lang="es-MX" sz="2000" b="1" kern="1200" dirty="0">
                          <a:solidFill>
                            <a:schemeClr val="tx1"/>
                          </a:solidFill>
                          <a:latin typeface="+mn-lt"/>
                          <a:ea typeface="+mn-ea"/>
                          <a:cs typeface="+mn-cs"/>
                        </a:rPr>
                        <a:t>Análisis</a:t>
                      </a:r>
                      <a:r>
                        <a:rPr lang="es-MX" sz="1800" b="0" i="0" u="none" strike="noStrike" kern="1200" baseline="0" dirty="0">
                          <a:solidFill>
                            <a:schemeClr val="dk1"/>
                          </a:solidFill>
                          <a:latin typeface="+mn-lt"/>
                          <a:ea typeface="+mn-ea"/>
                          <a:cs typeface="+mn-cs"/>
                        </a:rPr>
                        <a:t> </a:t>
                      </a:r>
                      <a:r>
                        <a:rPr lang="es-MX" sz="2000" b="1" kern="1200" dirty="0">
                          <a:solidFill>
                            <a:schemeClr val="tx1"/>
                          </a:solidFill>
                          <a:latin typeface="+mn-lt"/>
                          <a:ea typeface="+mn-ea"/>
                          <a:cs typeface="+mn-cs"/>
                        </a:rPr>
                        <a:t>semántico.</a:t>
                      </a:r>
                    </a:p>
                  </a:txBody>
                  <a:tcPr/>
                </a:tc>
                <a:tc>
                  <a:txBody>
                    <a:bodyPr/>
                    <a:lstStyle/>
                    <a:p>
                      <a:pPr algn="ctr"/>
                      <a:r>
                        <a:rPr lang="es-MX" sz="2000" b="1" kern="1200" dirty="0">
                          <a:solidFill>
                            <a:schemeClr val="tx1"/>
                          </a:solidFill>
                          <a:latin typeface="+mn-lt"/>
                          <a:ea typeface="+mn-ea"/>
                          <a:cs typeface="+mn-cs"/>
                        </a:rPr>
                        <a:t>1.1 Árboles de expresiones.</a:t>
                      </a:r>
                    </a:p>
                    <a:p>
                      <a:pPr algn="ctr"/>
                      <a:r>
                        <a:rPr lang="es-MX" sz="2000" b="1" kern="1200" dirty="0">
                          <a:solidFill>
                            <a:schemeClr val="tx1"/>
                          </a:solidFill>
                          <a:latin typeface="+mn-lt"/>
                          <a:ea typeface="+mn-ea"/>
                          <a:cs typeface="+mn-cs"/>
                        </a:rPr>
                        <a:t>1.2 Acciones semánticas de un analizador sintáctico.</a:t>
                      </a:r>
                    </a:p>
                    <a:p>
                      <a:pPr algn="ctr"/>
                      <a:r>
                        <a:rPr lang="es-MX" sz="2000" b="1" kern="1200" dirty="0">
                          <a:solidFill>
                            <a:schemeClr val="tx1"/>
                          </a:solidFill>
                          <a:latin typeface="+mn-lt"/>
                          <a:ea typeface="+mn-ea"/>
                          <a:cs typeface="+mn-cs"/>
                        </a:rPr>
                        <a:t>1.3 Comprobaciones de tipos en</a:t>
                      </a:r>
                    </a:p>
                    <a:p>
                      <a:pPr algn="ctr"/>
                      <a:r>
                        <a:rPr lang="es-MX" sz="2000" b="1" kern="1200" dirty="0">
                          <a:solidFill>
                            <a:schemeClr val="tx1"/>
                          </a:solidFill>
                          <a:latin typeface="+mn-lt"/>
                          <a:ea typeface="+mn-ea"/>
                          <a:cs typeface="+mn-cs"/>
                        </a:rPr>
                        <a:t>expresiones.</a:t>
                      </a:r>
                    </a:p>
                    <a:p>
                      <a:pPr algn="ctr"/>
                      <a:r>
                        <a:rPr lang="es-MX" sz="2000" b="1" kern="1200" dirty="0">
                          <a:solidFill>
                            <a:schemeClr val="tx1"/>
                          </a:solidFill>
                          <a:latin typeface="+mn-lt"/>
                          <a:ea typeface="+mn-ea"/>
                          <a:cs typeface="+mn-cs"/>
                        </a:rPr>
                        <a:t>1.4 Pila semántica en un analizador sintáctico.</a:t>
                      </a:r>
                    </a:p>
                    <a:p>
                      <a:pPr algn="ctr"/>
                      <a:r>
                        <a:rPr lang="es-MX" sz="2000" b="1" kern="1200" dirty="0">
                          <a:solidFill>
                            <a:schemeClr val="tx1"/>
                          </a:solidFill>
                          <a:latin typeface="+mn-lt"/>
                          <a:ea typeface="+mn-ea"/>
                          <a:cs typeface="+mn-cs"/>
                        </a:rPr>
                        <a:t>1.5 Esquema de traducción.</a:t>
                      </a:r>
                    </a:p>
                    <a:p>
                      <a:pPr algn="ctr"/>
                      <a:r>
                        <a:rPr lang="es-MX" sz="2000" b="1" kern="1200" dirty="0">
                          <a:solidFill>
                            <a:schemeClr val="tx1"/>
                          </a:solidFill>
                          <a:latin typeface="+mn-lt"/>
                          <a:ea typeface="+mn-ea"/>
                          <a:cs typeface="+mn-cs"/>
                        </a:rPr>
                        <a:t>1.6 Generación de la tabla de símbolo y tabla de</a:t>
                      </a:r>
                    </a:p>
                    <a:p>
                      <a:pPr algn="ctr"/>
                      <a:r>
                        <a:rPr lang="es-MX" sz="2000" b="1" kern="1200" dirty="0">
                          <a:solidFill>
                            <a:schemeClr val="tx1"/>
                          </a:solidFill>
                          <a:latin typeface="+mn-lt"/>
                          <a:ea typeface="+mn-ea"/>
                          <a:cs typeface="+mn-cs"/>
                        </a:rPr>
                        <a:t>direcciones.</a:t>
                      </a:r>
                    </a:p>
                    <a:p>
                      <a:pPr algn="ctr"/>
                      <a:r>
                        <a:rPr lang="es-MX" sz="2000" b="1" kern="1200" dirty="0">
                          <a:solidFill>
                            <a:schemeClr val="tx1"/>
                          </a:solidFill>
                          <a:latin typeface="+mn-lt"/>
                          <a:ea typeface="+mn-ea"/>
                          <a:cs typeface="+mn-cs"/>
                        </a:rPr>
                        <a:t>1.7 Manejo de errores semánticos.</a:t>
                      </a:r>
                    </a:p>
                  </a:txBody>
                  <a:tcPr/>
                </a:tc>
                <a:extLst>
                  <a:ext uri="{0D108BD9-81ED-4DB2-BD59-A6C34878D82A}">
                    <a16:rowId xmlns:a16="http://schemas.microsoft.com/office/drawing/2014/main" val="147805227"/>
                  </a:ext>
                </a:extLst>
              </a:tr>
            </a:tbl>
          </a:graphicData>
        </a:graphic>
      </p:graphicFrame>
    </p:spTree>
    <p:extLst>
      <p:ext uri="{BB962C8B-B14F-4D97-AF65-F5344CB8AC3E}">
        <p14:creationId xmlns:p14="http://schemas.microsoft.com/office/powerpoint/2010/main" val="135378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52BFCBD9-DC78-91B7-BBDD-7BB10A55E360}"/>
              </a:ext>
            </a:extLst>
          </p:cNvPr>
          <p:cNvSpPr txBox="1"/>
          <p:nvPr/>
        </p:nvSpPr>
        <p:spPr>
          <a:xfrm>
            <a:off x="493945" y="1505882"/>
            <a:ext cx="11204110" cy="3908762"/>
          </a:xfrm>
          <a:prstGeom prst="rect">
            <a:avLst/>
          </a:prstGeom>
          <a:noFill/>
        </p:spPr>
        <p:txBody>
          <a:bodyPr wrap="square">
            <a:spAutoFit/>
          </a:bodyPr>
          <a:lstStyle/>
          <a:p>
            <a:pPr algn="ctr"/>
            <a:r>
              <a:rPr lang="es-MX" sz="2800" b="0" i="0" dirty="0">
                <a:solidFill>
                  <a:schemeClr val="accent1"/>
                </a:solidFill>
                <a:effectLst/>
                <a:latin typeface="Source Sans Pro" panose="020B0503030403020204" pitchFamily="34" charset="0"/>
              </a:rPr>
              <a:t> </a:t>
            </a:r>
            <a:r>
              <a:rPr lang="es-MX" sz="2800" b="1" i="0" dirty="0">
                <a:solidFill>
                  <a:schemeClr val="accent1"/>
                </a:solidFill>
                <a:effectLst/>
                <a:latin typeface="ff0"/>
              </a:rPr>
              <a:t>1.1 Árboles de expresiones</a:t>
            </a:r>
            <a:r>
              <a:rPr lang="es-MX" sz="2800" b="1" i="0" dirty="0">
                <a:solidFill>
                  <a:schemeClr val="accent1"/>
                </a:solidFill>
                <a:effectLst/>
                <a:latin typeface="Source Sans Pro" panose="020B0503030403020204" pitchFamily="34" charset="0"/>
              </a:rPr>
              <a:t> o</a:t>
            </a:r>
            <a:r>
              <a:rPr lang="es-MX" sz="2800" i="1" dirty="0">
                <a:solidFill>
                  <a:srgbClr val="000000"/>
                </a:solidFill>
                <a:effectLst/>
                <a:latin typeface="ff3"/>
              </a:rPr>
              <a:t> árbol semántico. </a:t>
            </a:r>
          </a:p>
          <a:p>
            <a:pPr algn="just"/>
            <a:endParaRPr lang="es-MX" sz="2800" i="1" dirty="0">
              <a:solidFill>
                <a:srgbClr val="000000"/>
              </a:solidFill>
              <a:effectLst/>
              <a:latin typeface="ff3"/>
            </a:endParaRPr>
          </a:p>
          <a:p>
            <a:pPr marL="342900" indent="-342900" algn="just">
              <a:buFont typeface="Wingdings" panose="05000000000000000000" pitchFamily="2" charset="2"/>
              <a:buChar char="Ø"/>
            </a:pPr>
            <a:r>
              <a:rPr lang="es-MX" sz="2400" b="1" i="0" dirty="0">
                <a:solidFill>
                  <a:srgbClr val="000000"/>
                </a:solidFill>
                <a:effectLst/>
                <a:latin typeface="ff3"/>
              </a:rPr>
              <a:t>Es una estructura jerárquica en la cual se registran las operaciones que realiza el programa fuente. </a:t>
            </a:r>
          </a:p>
          <a:p>
            <a:pPr marL="285750" indent="-285750" algn="just">
              <a:buFont typeface="Wingdings" panose="05000000000000000000" pitchFamily="2" charset="2"/>
              <a:buChar char="Ø"/>
            </a:pPr>
            <a:r>
              <a:rPr lang="es-MX" sz="2400" b="1" i="0" dirty="0">
                <a:solidFill>
                  <a:srgbClr val="000000"/>
                </a:solidFill>
                <a:effectLst/>
                <a:latin typeface="ff3"/>
              </a:rPr>
              <a:t>En cada una de las ramas del árbol se registra el valor o significado que este debe tener y el análisis se encarga de terminar cuál de los valores registrado en la rama es aplicable. </a:t>
            </a:r>
          </a:p>
          <a:p>
            <a:pPr marL="285750" indent="-285750" algn="just">
              <a:buFont typeface="Wingdings" panose="05000000000000000000" pitchFamily="2" charset="2"/>
              <a:buChar char="Ø"/>
            </a:pPr>
            <a:r>
              <a:rPr lang="es-MX" sz="2400" b="1" i="0" dirty="0">
                <a:solidFill>
                  <a:srgbClr val="000000"/>
                </a:solidFill>
                <a:effectLst/>
                <a:latin typeface="ff3"/>
              </a:rPr>
              <a:t>Los árboles de expresiones representan el código de nivel del lenguaje en forma de datos. Los datos se almacenan en una estructura con forma de árbol. </a:t>
            </a:r>
          </a:p>
          <a:p>
            <a:pPr marL="285750" indent="-285750" algn="just">
              <a:buFont typeface="Wingdings" panose="05000000000000000000" pitchFamily="2" charset="2"/>
              <a:buChar char="Ø"/>
            </a:pPr>
            <a:r>
              <a:rPr lang="es-MX" sz="2400" b="1" i="0" dirty="0">
                <a:solidFill>
                  <a:srgbClr val="000000"/>
                </a:solidFill>
                <a:effectLst/>
                <a:latin typeface="ff3"/>
              </a:rPr>
              <a:t>Cada nodo del árbol de expresión representa como </a:t>
            </a:r>
            <a:r>
              <a:rPr lang="es-MX" sz="2400" b="1" dirty="0">
                <a:solidFill>
                  <a:srgbClr val="000000"/>
                </a:solidFill>
                <a:latin typeface="ff3"/>
              </a:rPr>
              <a:t>tal, </a:t>
            </a:r>
            <a:r>
              <a:rPr lang="es-MX" sz="2400" b="1" i="0" dirty="0">
                <a:solidFill>
                  <a:srgbClr val="000000"/>
                </a:solidFill>
                <a:effectLst/>
                <a:latin typeface="ff3"/>
              </a:rPr>
              <a:t>una expresión.</a:t>
            </a:r>
            <a:endParaRPr lang="es-MX" b="1" i="0"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249502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52BFCBD9-DC78-91B7-BBDD-7BB10A55E360}"/>
              </a:ext>
            </a:extLst>
          </p:cNvPr>
          <p:cNvSpPr txBox="1"/>
          <p:nvPr/>
        </p:nvSpPr>
        <p:spPr>
          <a:xfrm>
            <a:off x="667889" y="1336786"/>
            <a:ext cx="11204110" cy="954107"/>
          </a:xfrm>
          <a:prstGeom prst="rect">
            <a:avLst/>
          </a:prstGeom>
          <a:noFill/>
        </p:spPr>
        <p:txBody>
          <a:bodyPr wrap="square">
            <a:spAutoFit/>
          </a:bodyPr>
          <a:lstStyle/>
          <a:p>
            <a:pPr algn="ctr"/>
            <a:r>
              <a:rPr lang="es-MX" sz="2800" b="0" i="0" dirty="0">
                <a:solidFill>
                  <a:schemeClr val="accent1"/>
                </a:solidFill>
                <a:effectLst/>
                <a:latin typeface="Source Sans Pro" panose="020B0503030403020204" pitchFamily="34" charset="0"/>
              </a:rPr>
              <a:t> </a:t>
            </a:r>
            <a:r>
              <a:rPr lang="es-MX" sz="2800" b="1" i="0" dirty="0">
                <a:solidFill>
                  <a:schemeClr val="accent1"/>
                </a:solidFill>
                <a:effectLst/>
                <a:latin typeface="ff0"/>
              </a:rPr>
              <a:t>1.1 Árboles de expresiones</a:t>
            </a:r>
            <a:r>
              <a:rPr lang="es-MX" sz="2800" b="1" i="0" dirty="0">
                <a:solidFill>
                  <a:schemeClr val="accent1"/>
                </a:solidFill>
                <a:effectLst/>
                <a:latin typeface="Source Sans Pro" panose="020B0503030403020204" pitchFamily="34" charset="0"/>
              </a:rPr>
              <a:t> o</a:t>
            </a:r>
            <a:r>
              <a:rPr lang="es-MX" sz="2800" i="1" dirty="0">
                <a:solidFill>
                  <a:srgbClr val="000000"/>
                </a:solidFill>
                <a:effectLst/>
                <a:latin typeface="ff3"/>
              </a:rPr>
              <a:t> árbol semántico. </a:t>
            </a:r>
            <a:endParaRPr lang="es-MX" sz="2800" i="1" dirty="0">
              <a:solidFill>
                <a:srgbClr val="000000"/>
              </a:solidFill>
              <a:latin typeface="ff3"/>
            </a:endParaRPr>
          </a:p>
          <a:p>
            <a:pPr algn="ctr"/>
            <a:endParaRPr lang="es-MX" sz="2800" i="1" dirty="0">
              <a:solidFill>
                <a:srgbClr val="000000"/>
              </a:solidFill>
              <a:effectLst/>
              <a:latin typeface="ff3"/>
            </a:endParaRPr>
          </a:p>
        </p:txBody>
      </p:sp>
      <p:pic>
        <p:nvPicPr>
          <p:cNvPr id="11" name="Imagen 10">
            <a:extLst>
              <a:ext uri="{FF2B5EF4-FFF2-40B4-BE49-F238E27FC236}">
                <a16:creationId xmlns:a16="http://schemas.microsoft.com/office/drawing/2014/main" id="{BDA788FC-C151-A53E-DDF9-E24BCA7FE5BA}"/>
              </a:ext>
            </a:extLst>
          </p:cNvPr>
          <p:cNvPicPr>
            <a:picLocks noChangeAspect="1"/>
          </p:cNvPicPr>
          <p:nvPr/>
        </p:nvPicPr>
        <p:blipFill>
          <a:blip r:embed="rId3"/>
          <a:stretch>
            <a:fillRect/>
          </a:stretch>
        </p:blipFill>
        <p:spPr>
          <a:xfrm>
            <a:off x="3621942" y="1805982"/>
            <a:ext cx="5399228" cy="4538481"/>
          </a:xfrm>
          <a:prstGeom prst="rect">
            <a:avLst/>
          </a:prstGeom>
        </p:spPr>
      </p:pic>
    </p:spTree>
    <p:extLst>
      <p:ext uri="{BB962C8B-B14F-4D97-AF65-F5344CB8AC3E}">
        <p14:creationId xmlns:p14="http://schemas.microsoft.com/office/powerpoint/2010/main" val="71829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52BFCBD9-DC78-91B7-BBDD-7BB10A55E360}"/>
              </a:ext>
            </a:extLst>
          </p:cNvPr>
          <p:cNvSpPr txBox="1"/>
          <p:nvPr/>
        </p:nvSpPr>
        <p:spPr>
          <a:xfrm>
            <a:off x="632095" y="1464358"/>
            <a:ext cx="11204110" cy="954107"/>
          </a:xfrm>
          <a:prstGeom prst="rect">
            <a:avLst/>
          </a:prstGeom>
          <a:noFill/>
        </p:spPr>
        <p:txBody>
          <a:bodyPr wrap="square">
            <a:spAutoFit/>
          </a:bodyPr>
          <a:lstStyle/>
          <a:p>
            <a:pPr algn="ctr"/>
            <a:r>
              <a:rPr lang="es-MX" sz="2800" b="0" i="0" dirty="0">
                <a:solidFill>
                  <a:schemeClr val="accent1"/>
                </a:solidFill>
                <a:effectLst/>
                <a:latin typeface="Source Sans Pro" panose="020B0503030403020204" pitchFamily="34" charset="0"/>
              </a:rPr>
              <a:t> </a:t>
            </a:r>
            <a:r>
              <a:rPr lang="es-MX" sz="2800" b="1" i="0" dirty="0">
                <a:solidFill>
                  <a:schemeClr val="accent1"/>
                </a:solidFill>
                <a:effectLst/>
                <a:latin typeface="ff0"/>
              </a:rPr>
              <a:t>1.1 Árboles de expresiones</a:t>
            </a:r>
            <a:r>
              <a:rPr lang="es-MX" sz="2800" b="1" i="0" dirty="0">
                <a:solidFill>
                  <a:schemeClr val="accent1"/>
                </a:solidFill>
                <a:effectLst/>
                <a:latin typeface="Source Sans Pro" panose="020B0503030403020204" pitchFamily="34" charset="0"/>
              </a:rPr>
              <a:t> o</a:t>
            </a:r>
            <a:r>
              <a:rPr lang="es-MX" sz="2800" i="1" dirty="0">
                <a:solidFill>
                  <a:srgbClr val="000000"/>
                </a:solidFill>
                <a:effectLst/>
                <a:latin typeface="ff3"/>
              </a:rPr>
              <a:t> árbol semántico. </a:t>
            </a:r>
            <a:endParaRPr lang="es-MX" sz="2800" i="1" dirty="0">
              <a:solidFill>
                <a:srgbClr val="000000"/>
              </a:solidFill>
              <a:latin typeface="ff3"/>
            </a:endParaRPr>
          </a:p>
          <a:p>
            <a:pPr algn="ctr"/>
            <a:endParaRPr lang="es-MX" sz="2800" i="1" dirty="0">
              <a:solidFill>
                <a:srgbClr val="000000"/>
              </a:solidFill>
              <a:effectLst/>
              <a:latin typeface="ff3"/>
            </a:endParaRPr>
          </a:p>
        </p:txBody>
      </p:sp>
      <p:pic>
        <p:nvPicPr>
          <p:cNvPr id="6" name="Imagen 5">
            <a:extLst>
              <a:ext uri="{FF2B5EF4-FFF2-40B4-BE49-F238E27FC236}">
                <a16:creationId xmlns:a16="http://schemas.microsoft.com/office/drawing/2014/main" id="{D937AC50-97ED-C5F3-6355-E345FE933A58}"/>
              </a:ext>
            </a:extLst>
          </p:cNvPr>
          <p:cNvPicPr>
            <a:picLocks noChangeAspect="1"/>
          </p:cNvPicPr>
          <p:nvPr/>
        </p:nvPicPr>
        <p:blipFill>
          <a:blip r:embed="rId3"/>
          <a:stretch>
            <a:fillRect/>
          </a:stretch>
        </p:blipFill>
        <p:spPr>
          <a:xfrm>
            <a:off x="4227929" y="1974590"/>
            <a:ext cx="4012442" cy="4222931"/>
          </a:xfrm>
          <a:prstGeom prst="rect">
            <a:avLst/>
          </a:prstGeom>
        </p:spPr>
      </p:pic>
    </p:spTree>
    <p:extLst>
      <p:ext uri="{BB962C8B-B14F-4D97-AF65-F5344CB8AC3E}">
        <p14:creationId xmlns:p14="http://schemas.microsoft.com/office/powerpoint/2010/main" val="344975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10356"/>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2400" b="1" dirty="0">
              <a:solidFill>
                <a:srgbClr val="000000"/>
              </a:solidFill>
              <a:latin typeface="ff3"/>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F8D66A25-24DD-0DF4-A5B3-9D3B2338AD44}"/>
              </a:ext>
            </a:extLst>
          </p:cNvPr>
          <p:cNvSpPr txBox="1"/>
          <p:nvPr/>
        </p:nvSpPr>
        <p:spPr>
          <a:xfrm>
            <a:off x="1907179" y="1377267"/>
            <a:ext cx="7970293" cy="523220"/>
          </a:xfrm>
          <a:prstGeom prst="rect">
            <a:avLst/>
          </a:prstGeom>
          <a:noFill/>
        </p:spPr>
        <p:txBody>
          <a:bodyPr wrap="square" rtlCol="0">
            <a:spAutoFit/>
          </a:bodyPr>
          <a:lstStyle/>
          <a:p>
            <a:pPr algn="ctr"/>
            <a:r>
              <a:rPr lang="es-MX" sz="2800" b="1" dirty="0">
                <a:solidFill>
                  <a:schemeClr val="accent1"/>
                </a:solidFill>
                <a:latin typeface="ff0"/>
              </a:rPr>
              <a:t>1.2 Acciones semánticas de un analizador sintáctico</a:t>
            </a:r>
          </a:p>
        </p:txBody>
      </p:sp>
      <p:sp>
        <p:nvSpPr>
          <p:cNvPr id="6" name="CuadroTexto 5">
            <a:extLst>
              <a:ext uri="{FF2B5EF4-FFF2-40B4-BE49-F238E27FC236}">
                <a16:creationId xmlns:a16="http://schemas.microsoft.com/office/drawing/2014/main" id="{8791A225-2287-10F7-292C-97D5BC88B382}"/>
              </a:ext>
            </a:extLst>
          </p:cNvPr>
          <p:cNvSpPr txBox="1"/>
          <p:nvPr/>
        </p:nvSpPr>
        <p:spPr>
          <a:xfrm>
            <a:off x="311915" y="1829164"/>
            <a:ext cx="11844470" cy="830997"/>
          </a:xfrm>
          <a:prstGeom prst="rect">
            <a:avLst/>
          </a:prstGeom>
          <a:noFill/>
        </p:spPr>
        <p:txBody>
          <a:bodyPr wrap="square" rtlCol="0">
            <a:spAutoFit/>
          </a:bodyPr>
          <a:lstStyle/>
          <a:p>
            <a:r>
              <a:rPr lang="es-MX" sz="2400" b="1" dirty="0">
                <a:solidFill>
                  <a:srgbClr val="000000"/>
                </a:solidFill>
                <a:latin typeface="ff3"/>
              </a:rPr>
              <a:t>Se encargan de que los tipos que intervienen en las expresiones sean compatibles o que los parámetros reales de una función sean coherentes con los parámetros formales.</a:t>
            </a:r>
          </a:p>
        </p:txBody>
      </p:sp>
      <p:sp>
        <p:nvSpPr>
          <p:cNvPr id="7" name="CuadroTexto 6">
            <a:extLst>
              <a:ext uri="{FF2B5EF4-FFF2-40B4-BE49-F238E27FC236}">
                <a16:creationId xmlns:a16="http://schemas.microsoft.com/office/drawing/2014/main" id="{00FBC88D-80F4-CFF9-14ED-61EE66854C2D}"/>
              </a:ext>
            </a:extLst>
          </p:cNvPr>
          <p:cNvSpPr txBox="1"/>
          <p:nvPr/>
        </p:nvSpPr>
        <p:spPr>
          <a:xfrm>
            <a:off x="173764" y="2750225"/>
            <a:ext cx="11844470" cy="1631216"/>
          </a:xfrm>
          <a:prstGeom prst="rect">
            <a:avLst/>
          </a:prstGeom>
          <a:noFill/>
        </p:spPr>
        <p:txBody>
          <a:bodyPr wrap="square" rtlCol="0">
            <a:spAutoFit/>
          </a:bodyPr>
          <a:lstStyle/>
          <a:p>
            <a:r>
              <a:rPr lang="es-MX" sz="2400" b="1" i="0" u="sng" dirty="0">
                <a:solidFill>
                  <a:srgbClr val="202124"/>
                </a:solidFill>
                <a:effectLst/>
                <a:latin typeface="Google Sans"/>
              </a:rPr>
              <a:t>¿Qué hace un análisis semántico?</a:t>
            </a:r>
          </a:p>
          <a:p>
            <a:pPr algn="ctr"/>
            <a:r>
              <a:rPr lang="es-MX" sz="2400" b="1" dirty="0">
                <a:solidFill>
                  <a:srgbClr val="000000"/>
                </a:solidFill>
                <a:latin typeface="ff3"/>
              </a:rPr>
              <a:t>El análisis semántico, es un método de procesamiento del lenguaje natural, consiste en examinar el significado de las palabras y frases para comprender el propósito de una oración o párrafo.</a:t>
            </a:r>
          </a:p>
        </p:txBody>
      </p:sp>
      <p:sp>
        <p:nvSpPr>
          <p:cNvPr id="12" name="CuadroTexto 11">
            <a:extLst>
              <a:ext uri="{FF2B5EF4-FFF2-40B4-BE49-F238E27FC236}">
                <a16:creationId xmlns:a16="http://schemas.microsoft.com/office/drawing/2014/main" id="{848B3B0C-A55E-A058-8D85-6C5774590A83}"/>
              </a:ext>
            </a:extLst>
          </p:cNvPr>
          <p:cNvSpPr txBox="1"/>
          <p:nvPr/>
        </p:nvSpPr>
        <p:spPr>
          <a:xfrm>
            <a:off x="145279" y="4273796"/>
            <a:ext cx="11844470" cy="2308324"/>
          </a:xfrm>
          <a:prstGeom prst="rect">
            <a:avLst/>
          </a:prstGeom>
          <a:noFill/>
        </p:spPr>
        <p:txBody>
          <a:bodyPr wrap="square" rtlCol="0">
            <a:spAutoFit/>
          </a:bodyPr>
          <a:lstStyle/>
          <a:p>
            <a:r>
              <a:rPr lang="es-MX" sz="2400" b="1" u="sng" dirty="0">
                <a:solidFill>
                  <a:srgbClr val="202124"/>
                </a:solidFill>
                <a:latin typeface="Google Sans"/>
              </a:rPr>
              <a:t>¿Cómo funciona un analizador sintáctico?</a:t>
            </a:r>
          </a:p>
          <a:p>
            <a:pPr algn="ctr"/>
            <a:r>
              <a:rPr lang="es-MX" sz="2400" b="1" dirty="0">
                <a:solidFill>
                  <a:srgbClr val="000000"/>
                </a:solidFill>
                <a:latin typeface="ff3"/>
              </a:rPr>
              <a:t>Su principal función es analizar la secuencia de componentes léxicos de la entrada para verificar que cumplen con las reglas gramaticales especificadas. Esta interacción se aplica bajo un esquema donde el analizador léxico es una subrutina o </a:t>
            </a:r>
            <a:r>
              <a:rPr lang="es-MX" sz="2400" b="1" dirty="0" err="1">
                <a:solidFill>
                  <a:srgbClr val="000000"/>
                </a:solidFill>
                <a:latin typeface="ff3"/>
              </a:rPr>
              <a:t>corutina</a:t>
            </a:r>
            <a:r>
              <a:rPr lang="es-MX" sz="2400" b="1" dirty="0">
                <a:solidFill>
                  <a:srgbClr val="000000"/>
                </a:solidFill>
                <a:latin typeface="ff3"/>
              </a:rPr>
              <a:t> del analizador sintáctico.</a:t>
            </a:r>
          </a:p>
          <a:p>
            <a:endParaRPr lang="es-MX" sz="2400" b="1" dirty="0">
              <a:solidFill>
                <a:srgbClr val="000000"/>
              </a:solidFill>
              <a:latin typeface="ff3"/>
            </a:endParaRPr>
          </a:p>
        </p:txBody>
      </p:sp>
    </p:spTree>
    <p:extLst>
      <p:ext uri="{BB962C8B-B14F-4D97-AF65-F5344CB8AC3E}">
        <p14:creationId xmlns:p14="http://schemas.microsoft.com/office/powerpoint/2010/main" val="371068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s-MX" sz="1600" b="0" i="0" dirty="0">
              <a:solidFill>
                <a:srgbClr val="202124"/>
              </a:solidFill>
              <a:effectLst/>
              <a:latin typeface="arial" panose="020B0604020202020204" pitchFamily="34"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4" name="CuadroTexto 3">
            <a:extLst>
              <a:ext uri="{FF2B5EF4-FFF2-40B4-BE49-F238E27FC236}">
                <a16:creationId xmlns:a16="http://schemas.microsoft.com/office/drawing/2014/main" id="{3812170F-30FE-091D-7C3E-A1DED7BD3B47}"/>
              </a:ext>
            </a:extLst>
          </p:cNvPr>
          <p:cNvSpPr txBox="1"/>
          <p:nvPr/>
        </p:nvSpPr>
        <p:spPr>
          <a:xfrm>
            <a:off x="478552" y="1978792"/>
            <a:ext cx="10576135" cy="1938992"/>
          </a:xfrm>
          <a:prstGeom prst="rect">
            <a:avLst/>
          </a:prstGeom>
          <a:noFill/>
        </p:spPr>
        <p:txBody>
          <a:bodyPr wrap="square" rtlCol="0">
            <a:spAutoFit/>
          </a:bodyPr>
          <a:lstStyle/>
          <a:p>
            <a:pPr algn="l"/>
            <a:r>
              <a:rPr lang="es-MX" sz="2400" b="1" u="sng" dirty="0">
                <a:solidFill>
                  <a:srgbClr val="000000"/>
                </a:solidFill>
                <a:latin typeface="ff3"/>
              </a:rPr>
              <a:t>¿Qué es la tabla de símbolos en lenguajes y autómatas?</a:t>
            </a:r>
          </a:p>
          <a:p>
            <a:pPr algn="just"/>
            <a:r>
              <a:rPr lang="es-MX" sz="2400" b="1" dirty="0">
                <a:solidFill>
                  <a:srgbClr val="000000"/>
                </a:solidFill>
                <a:latin typeface="ff3"/>
              </a:rPr>
              <a:t>La tabla de símbolos (TS) es la estructura utilizada por el compilador para almacenar los atributos asociados a los símbolos que se utilizan en un lenguaje de programación. Los atributos que esta estructura almacena para cada símbolo puede ser: Tipo: entero, real, </a:t>
            </a:r>
            <a:r>
              <a:rPr lang="es-MX" sz="2400" b="1" dirty="0" err="1">
                <a:solidFill>
                  <a:srgbClr val="000000"/>
                </a:solidFill>
                <a:latin typeface="ff3"/>
              </a:rPr>
              <a:t>char</a:t>
            </a:r>
            <a:r>
              <a:rPr lang="es-MX" sz="2400" b="1" dirty="0">
                <a:solidFill>
                  <a:srgbClr val="000000"/>
                </a:solidFill>
                <a:latin typeface="ff3"/>
              </a:rPr>
              <a:t>, </a:t>
            </a:r>
            <a:r>
              <a:rPr lang="es-MX" sz="2400" b="1" dirty="0" err="1">
                <a:solidFill>
                  <a:srgbClr val="000000"/>
                </a:solidFill>
                <a:latin typeface="ff3"/>
              </a:rPr>
              <a:t>boolean</a:t>
            </a:r>
            <a:r>
              <a:rPr lang="es-MX" sz="1800" b="0" i="0" dirty="0">
                <a:solidFill>
                  <a:srgbClr val="202124"/>
                </a:solidFill>
                <a:effectLst/>
                <a:latin typeface="Google Sans"/>
              </a:rPr>
              <a:t>.</a:t>
            </a:r>
            <a:endParaRPr lang="es-MX" sz="1800" b="0" i="0" dirty="0">
              <a:solidFill>
                <a:srgbClr val="202124"/>
              </a:solidFill>
              <a:effectLst/>
              <a:latin typeface="arial" panose="020B0604020202020204" pitchFamily="34" charset="0"/>
            </a:endParaRPr>
          </a:p>
        </p:txBody>
      </p:sp>
      <p:sp>
        <p:nvSpPr>
          <p:cNvPr id="5" name="CuadroTexto 4">
            <a:extLst>
              <a:ext uri="{FF2B5EF4-FFF2-40B4-BE49-F238E27FC236}">
                <a16:creationId xmlns:a16="http://schemas.microsoft.com/office/drawing/2014/main" id="{091A7D24-9ED4-1E75-B5D8-5A0DB4C40FDF}"/>
              </a:ext>
            </a:extLst>
          </p:cNvPr>
          <p:cNvSpPr txBox="1"/>
          <p:nvPr/>
        </p:nvSpPr>
        <p:spPr>
          <a:xfrm>
            <a:off x="1907179" y="1377267"/>
            <a:ext cx="7970293" cy="523220"/>
          </a:xfrm>
          <a:prstGeom prst="rect">
            <a:avLst/>
          </a:prstGeom>
          <a:noFill/>
        </p:spPr>
        <p:txBody>
          <a:bodyPr wrap="square" rtlCol="0">
            <a:spAutoFit/>
          </a:bodyPr>
          <a:lstStyle/>
          <a:p>
            <a:pPr algn="ctr"/>
            <a:r>
              <a:rPr lang="es-MX" sz="2800" b="1" dirty="0">
                <a:solidFill>
                  <a:schemeClr val="accent1"/>
                </a:solidFill>
                <a:latin typeface="ff0"/>
              </a:rPr>
              <a:t>1.2 Acciones semánticas de un analizador sintáctico</a:t>
            </a:r>
          </a:p>
        </p:txBody>
      </p:sp>
    </p:spTree>
    <p:extLst>
      <p:ext uri="{BB962C8B-B14F-4D97-AF65-F5344CB8AC3E}">
        <p14:creationId xmlns:p14="http://schemas.microsoft.com/office/powerpoint/2010/main" val="2714622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71DB9DD-0CA7-808A-151F-17DBB71A358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8800" dirty="0">
              <a:solidFill>
                <a:schemeClr val="tx2"/>
              </a:solidFill>
              <a:latin typeface="STark ITALIC" panose="02000500000000000000" pitchFamily="2" charset="0"/>
            </a:endParaRPr>
          </a:p>
        </p:txBody>
      </p:sp>
      <p:sp>
        <p:nvSpPr>
          <p:cNvPr id="3" name="Rectángulo redondeado 5">
            <a:extLst>
              <a:ext uri="{FF2B5EF4-FFF2-40B4-BE49-F238E27FC236}">
                <a16:creationId xmlns:a16="http://schemas.microsoft.com/office/drawing/2014/main" id="{B4A4F26A-034E-8AA9-421F-E28CAA5C3E18}"/>
              </a:ext>
            </a:extLst>
          </p:cNvPr>
          <p:cNvSpPr/>
          <p:nvPr/>
        </p:nvSpPr>
        <p:spPr>
          <a:xfrm rot="21056880">
            <a:off x="190872" y="345075"/>
            <a:ext cx="1181890" cy="492875"/>
          </a:xfrm>
          <a:prstGeom prst="roundRect">
            <a:avLst>
              <a:gd name="adj" fmla="val 11624"/>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redondeado 4">
            <a:extLst>
              <a:ext uri="{FF2B5EF4-FFF2-40B4-BE49-F238E27FC236}">
                <a16:creationId xmlns:a16="http://schemas.microsoft.com/office/drawing/2014/main" id="{1D46194B-CF9F-D332-0713-B401D4DD2127}"/>
              </a:ext>
            </a:extLst>
          </p:cNvPr>
          <p:cNvSpPr/>
          <p:nvPr/>
        </p:nvSpPr>
        <p:spPr>
          <a:xfrm>
            <a:off x="145279" y="427290"/>
            <a:ext cx="1045220" cy="709300"/>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p>
        </p:txBody>
      </p:sp>
      <p:sp>
        <p:nvSpPr>
          <p:cNvPr id="9" name="Rectángulo redondeado 6">
            <a:extLst>
              <a:ext uri="{FF2B5EF4-FFF2-40B4-BE49-F238E27FC236}">
                <a16:creationId xmlns:a16="http://schemas.microsoft.com/office/drawing/2014/main" id="{54D61551-E6B3-3D58-E55A-BCBD70046E89}"/>
              </a:ext>
            </a:extLst>
          </p:cNvPr>
          <p:cNvSpPr/>
          <p:nvPr/>
        </p:nvSpPr>
        <p:spPr>
          <a:xfrm>
            <a:off x="478552" y="213646"/>
            <a:ext cx="11511197" cy="1085316"/>
          </a:xfrm>
          <a:prstGeom prst="roundRect">
            <a:avLst>
              <a:gd name="adj" fmla="val 7865"/>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Pentágono 3">
            <a:extLst>
              <a:ext uri="{FF2B5EF4-FFF2-40B4-BE49-F238E27FC236}">
                <a16:creationId xmlns:a16="http://schemas.microsoft.com/office/drawing/2014/main" id="{E8069F91-7A0C-5504-3477-DE55534139D1}"/>
              </a:ext>
            </a:extLst>
          </p:cNvPr>
          <p:cNvSpPr/>
          <p:nvPr/>
        </p:nvSpPr>
        <p:spPr>
          <a:xfrm>
            <a:off x="401653" y="420566"/>
            <a:ext cx="10981346" cy="709300"/>
          </a:xfrm>
          <a:prstGeom prst="homePlate">
            <a:avLst>
              <a:gd name="adj" fmla="val 29518"/>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s-MX" sz="4800" dirty="0">
                <a:solidFill>
                  <a:srgbClr val="FFCC00"/>
                </a:solidFill>
                <a:latin typeface="STark" panose="02000500000000000000" pitchFamily="2" charset="0"/>
              </a:rPr>
              <a:t>LENGUAJES Y AUTOMATAS II</a:t>
            </a:r>
          </a:p>
        </p:txBody>
      </p:sp>
      <p:sp>
        <p:nvSpPr>
          <p:cNvPr id="16" name="Recortar rectángulo de esquina sencilla 6">
            <a:extLst>
              <a:ext uri="{FF2B5EF4-FFF2-40B4-BE49-F238E27FC236}">
                <a16:creationId xmlns:a16="http://schemas.microsoft.com/office/drawing/2014/main" id="{EECAC0B5-E094-61C0-3C07-7439230158AC}"/>
              </a:ext>
            </a:extLst>
          </p:cNvPr>
          <p:cNvSpPr/>
          <p:nvPr/>
        </p:nvSpPr>
        <p:spPr>
          <a:xfrm>
            <a:off x="0" y="6366617"/>
            <a:ext cx="11579551" cy="498508"/>
          </a:xfrm>
          <a:prstGeom prst="snip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7" name="Recortar rectángulo de esquina sencilla 6">
            <a:extLst>
              <a:ext uri="{FF2B5EF4-FFF2-40B4-BE49-F238E27FC236}">
                <a16:creationId xmlns:a16="http://schemas.microsoft.com/office/drawing/2014/main" id="{2FF133BD-B953-87F6-0E14-0414BD7BE457}"/>
              </a:ext>
            </a:extLst>
          </p:cNvPr>
          <p:cNvSpPr/>
          <p:nvPr/>
        </p:nvSpPr>
        <p:spPr>
          <a:xfrm>
            <a:off x="0" y="6366617"/>
            <a:ext cx="11579551" cy="498508"/>
          </a:xfrm>
          <a:prstGeom prst="snip1Rect">
            <a:avLst>
              <a:gd name="adj" fmla="val 5000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sp>
        <p:nvSpPr>
          <p:cNvPr id="18" name="Recortar rectángulo de esquina sencilla 5">
            <a:extLst>
              <a:ext uri="{FF2B5EF4-FFF2-40B4-BE49-F238E27FC236}">
                <a16:creationId xmlns:a16="http://schemas.microsoft.com/office/drawing/2014/main" id="{26E5078C-62B2-4E49-85AE-4FB39B80281E}"/>
              </a:ext>
            </a:extLst>
          </p:cNvPr>
          <p:cNvSpPr/>
          <p:nvPr/>
        </p:nvSpPr>
        <p:spPr>
          <a:xfrm>
            <a:off x="1" y="6449429"/>
            <a:ext cx="11507666" cy="408570"/>
          </a:xfrm>
          <a:prstGeom prst="snip1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b"/>
          <a:lstStyle/>
          <a:p>
            <a:pPr algn="ctr"/>
            <a:r>
              <a:rPr lang="es-MX" sz="2000" dirty="0">
                <a:solidFill>
                  <a:srgbClr val="C00000"/>
                </a:solidFill>
                <a:latin typeface="STark ITALIC" panose="02000500000000000000" pitchFamily="2" charset="0"/>
              </a:rPr>
              <a:t>Instituto   Tecnológico   de   Saltillo </a:t>
            </a:r>
          </a:p>
        </p:txBody>
      </p:sp>
      <p:pic>
        <p:nvPicPr>
          <p:cNvPr id="19" name="Imagen 18" descr="Una caricatura de una persona&#10;&#10;Descripción generada automáticamente con confianza media">
            <a:extLst>
              <a:ext uri="{FF2B5EF4-FFF2-40B4-BE49-F238E27FC236}">
                <a16:creationId xmlns:a16="http://schemas.microsoft.com/office/drawing/2014/main" id="{0C79B2F1-E8FC-4072-5649-492AC3B735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7486" y="6320542"/>
            <a:ext cx="594513" cy="544583"/>
          </a:xfrm>
          <a:prstGeom prst="rect">
            <a:avLst/>
          </a:prstGeom>
        </p:spPr>
      </p:pic>
      <p:cxnSp>
        <p:nvCxnSpPr>
          <p:cNvPr id="23" name="Conector recto 22">
            <a:extLst>
              <a:ext uri="{FF2B5EF4-FFF2-40B4-BE49-F238E27FC236}">
                <a16:creationId xmlns:a16="http://schemas.microsoft.com/office/drawing/2014/main" id="{F9979F11-0D19-4240-8B36-D9983CB08022}"/>
              </a:ext>
            </a:extLst>
          </p:cNvPr>
          <p:cNvCxnSpPr>
            <a:cxnSpLocks/>
          </p:cNvCxnSpPr>
          <p:nvPr/>
        </p:nvCxnSpPr>
        <p:spPr>
          <a:xfrm>
            <a:off x="-6340" y="6444922"/>
            <a:ext cx="11252605" cy="0"/>
          </a:xfrm>
          <a:prstGeom prst="line">
            <a:avLst/>
          </a:prstGeom>
          <a:ln w="38100">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sp>
        <p:nvSpPr>
          <p:cNvPr id="5" name="CuadroTexto 4">
            <a:extLst>
              <a:ext uri="{FF2B5EF4-FFF2-40B4-BE49-F238E27FC236}">
                <a16:creationId xmlns:a16="http://schemas.microsoft.com/office/drawing/2014/main" id="{1260B75C-70BE-5739-9274-07C82E227463}"/>
              </a:ext>
            </a:extLst>
          </p:cNvPr>
          <p:cNvSpPr txBox="1"/>
          <p:nvPr/>
        </p:nvSpPr>
        <p:spPr>
          <a:xfrm>
            <a:off x="1106588" y="1300279"/>
            <a:ext cx="9978823" cy="523220"/>
          </a:xfrm>
          <a:prstGeom prst="rect">
            <a:avLst/>
          </a:prstGeom>
          <a:noFill/>
        </p:spPr>
        <p:txBody>
          <a:bodyPr wrap="square">
            <a:spAutoFit/>
          </a:bodyPr>
          <a:lstStyle/>
          <a:p>
            <a:pPr algn="ctr"/>
            <a:r>
              <a:rPr lang="es-MX" sz="2800" b="1" dirty="0">
                <a:solidFill>
                  <a:schemeClr val="accent1"/>
                </a:solidFill>
                <a:latin typeface="Source Sans Pro" panose="020B0503030403020204" pitchFamily="34" charset="0"/>
              </a:rPr>
              <a:t>1.3 Comprobaciones de tipos en expresiones</a:t>
            </a:r>
            <a:endParaRPr lang="es-MX" sz="1800" b="1" kern="1200" dirty="0">
              <a:solidFill>
                <a:schemeClr val="tx1"/>
              </a:solidFill>
              <a:latin typeface="+mn-lt"/>
              <a:ea typeface="+mn-ea"/>
              <a:cs typeface="+mn-cs"/>
            </a:endParaRPr>
          </a:p>
        </p:txBody>
      </p:sp>
      <p:sp>
        <p:nvSpPr>
          <p:cNvPr id="6" name="CuadroTexto 5">
            <a:extLst>
              <a:ext uri="{FF2B5EF4-FFF2-40B4-BE49-F238E27FC236}">
                <a16:creationId xmlns:a16="http://schemas.microsoft.com/office/drawing/2014/main" id="{75F481AC-8747-846F-A820-E97C63BABF3A}"/>
              </a:ext>
            </a:extLst>
          </p:cNvPr>
          <p:cNvSpPr txBox="1"/>
          <p:nvPr/>
        </p:nvSpPr>
        <p:spPr>
          <a:xfrm>
            <a:off x="401653" y="2032618"/>
            <a:ext cx="11588096" cy="1569660"/>
          </a:xfrm>
          <a:prstGeom prst="rect">
            <a:avLst/>
          </a:prstGeom>
          <a:noFill/>
        </p:spPr>
        <p:txBody>
          <a:bodyPr wrap="square" rtlCol="0">
            <a:spAutoFit/>
          </a:bodyPr>
          <a:lstStyle/>
          <a:p>
            <a:r>
              <a:rPr lang="es-MX" sz="2400" b="1" dirty="0">
                <a:solidFill>
                  <a:srgbClr val="000000"/>
                </a:solidFill>
                <a:latin typeface="ff3"/>
              </a:rPr>
              <a:t>La labor de comprobación de tipos consiste en conferir a las construcciones sintácticas del lenguaje, la semántica de tipificación y en realizar todo tipo de comprobaciones de dicha índole. Por su naturaleza, sin embargo, ésta se encuentra repartida entre la fase de análisis semántico y la generación de código intermedio.</a:t>
            </a:r>
          </a:p>
        </p:txBody>
      </p:sp>
      <p:sp>
        <p:nvSpPr>
          <p:cNvPr id="7" name="CuadroTexto 6">
            <a:extLst>
              <a:ext uri="{FF2B5EF4-FFF2-40B4-BE49-F238E27FC236}">
                <a16:creationId xmlns:a16="http://schemas.microsoft.com/office/drawing/2014/main" id="{1E03552F-2803-D34A-4DD4-1C78CE2F86C7}"/>
              </a:ext>
            </a:extLst>
          </p:cNvPr>
          <p:cNvSpPr txBox="1"/>
          <p:nvPr/>
        </p:nvSpPr>
        <p:spPr>
          <a:xfrm>
            <a:off x="478552" y="3770091"/>
            <a:ext cx="11305416" cy="2585323"/>
          </a:xfrm>
          <a:prstGeom prst="rect">
            <a:avLst/>
          </a:prstGeom>
          <a:noFill/>
        </p:spPr>
        <p:txBody>
          <a:bodyPr wrap="square" rtlCol="0">
            <a:spAutoFit/>
          </a:bodyPr>
          <a:lstStyle/>
          <a:p>
            <a:pPr algn="l">
              <a:buFont typeface="Arial" panose="020B0604020202020204" pitchFamily="34" charset="0"/>
              <a:buChar char="•"/>
            </a:pPr>
            <a:r>
              <a:rPr lang="es-MX" sz="2400" b="1" dirty="0">
                <a:solidFill>
                  <a:srgbClr val="000000"/>
                </a:solidFill>
                <a:latin typeface="ff3"/>
              </a:rPr>
              <a:t>Comprobaciones estáticas</a:t>
            </a:r>
          </a:p>
          <a:p>
            <a:pPr algn="l"/>
            <a:r>
              <a:rPr lang="es-MX" sz="2400" b="1" dirty="0">
                <a:solidFill>
                  <a:srgbClr val="000000"/>
                </a:solidFill>
                <a:latin typeface="ff3"/>
              </a:rPr>
              <a:t>Las comprobaciones estáticas recogen el compendio de todas aquellas tareas de carácter semántico que, por su naturaleza, pueden ser realizadas directamente durante la fase de compilación mediante el uso de artefactos y mecanismos propios de dicha fase. Este tipo de comprobaciones son beneficiosas puesto que confieren seguridad a la ejecución del programa.</a:t>
            </a:r>
          </a:p>
          <a:p>
            <a:endParaRPr lang="es-MX" dirty="0"/>
          </a:p>
        </p:txBody>
      </p:sp>
    </p:spTree>
    <p:extLst>
      <p:ext uri="{BB962C8B-B14F-4D97-AF65-F5344CB8AC3E}">
        <p14:creationId xmlns:p14="http://schemas.microsoft.com/office/powerpoint/2010/main" val="6364639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B26E87C9B82024C891C80885EA4DBDF" ma:contentTypeVersion="3" ma:contentTypeDescription="Crear nuevo documento." ma:contentTypeScope="" ma:versionID="97c77840a22071eda6fd4b3edcf3cf35">
  <xsd:schema xmlns:xsd="http://www.w3.org/2001/XMLSchema" xmlns:xs="http://www.w3.org/2001/XMLSchema" xmlns:p="http://schemas.microsoft.com/office/2006/metadata/properties" xmlns:ns2="cefbca77-a726-4108-9d21-016b96f9d985" targetNamespace="http://schemas.microsoft.com/office/2006/metadata/properties" ma:root="true" ma:fieldsID="f4369b2910d3a605ec3d0e6d2aa9d37e" ns2:_="">
    <xsd:import namespace="cefbca77-a726-4108-9d21-016b96f9d98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fbca77-a726-4108-9d21-016b96f9d9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3C65CB-F2EC-4765-B87F-DC9A8A841074}"/>
</file>

<file path=customXml/itemProps2.xml><?xml version="1.0" encoding="utf-8"?>
<ds:datastoreItem xmlns:ds="http://schemas.openxmlformats.org/officeDocument/2006/customXml" ds:itemID="{F23824B5-C3CA-4E97-A69C-1ED4A858AD3F}"/>
</file>

<file path=customXml/itemProps3.xml><?xml version="1.0" encoding="utf-8"?>
<ds:datastoreItem xmlns:ds="http://schemas.openxmlformats.org/officeDocument/2006/customXml" ds:itemID="{3C53EBDF-B964-42F1-8AE9-B6B4D33506D0}"/>
</file>

<file path=docProps/app.xml><?xml version="1.0" encoding="utf-8"?>
<Properties xmlns="http://schemas.openxmlformats.org/officeDocument/2006/extended-properties" xmlns:vt="http://schemas.openxmlformats.org/officeDocument/2006/docPropsVTypes">
  <TotalTime>1</TotalTime>
  <Words>1114</Words>
  <Application>Microsoft Office PowerPoint</Application>
  <PresentationFormat>Panorámica</PresentationFormat>
  <Paragraphs>115</Paragraphs>
  <Slides>17</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17</vt:i4>
      </vt:variant>
    </vt:vector>
  </HeadingPairs>
  <TitlesOfParts>
    <vt:vector size="29" baseType="lpstr">
      <vt:lpstr>Arial</vt:lpstr>
      <vt:lpstr>Arial</vt:lpstr>
      <vt:lpstr>Calibri</vt:lpstr>
      <vt:lpstr>Calibri Light</vt:lpstr>
      <vt:lpstr>ff0</vt:lpstr>
      <vt:lpstr>ff3</vt:lpstr>
      <vt:lpstr>Google Sans</vt:lpstr>
      <vt:lpstr>Source Sans Pro</vt:lpstr>
      <vt:lpstr>STark</vt:lpstr>
      <vt:lpstr>STark ITALIC</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Jesus Alberto Espinoza Arzola</dc:creator>
  <cp:lastModifiedBy>Jesus Alberto Espinoza Arzola</cp:lastModifiedBy>
  <cp:revision>1</cp:revision>
  <dcterms:created xsi:type="dcterms:W3CDTF">2023-09-05T14:06:43Z</dcterms:created>
  <dcterms:modified xsi:type="dcterms:W3CDTF">2023-09-05T14:08:39Z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0x0101002B26E87C9B82024C891C80885EA4DBDF</vt:lpwstr>
  </property>
</Properties>
</file>