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76" r:id="rId3"/>
    <p:sldId id="277" r:id="rId4"/>
    <p:sldId id="266" r:id="rId5"/>
    <p:sldId id="267" r:id="rId6"/>
    <p:sldId id="280" r:id="rId7"/>
    <p:sldId id="279" r:id="rId8"/>
    <p:sldId id="269" r:id="rId9"/>
    <p:sldId id="272" r:id="rId10"/>
    <p:sldId id="274" r:id="rId11"/>
    <p:sldId id="271" r:id="rId12"/>
    <p:sldId id="275" r:id="rId13"/>
    <p:sldId id="278" r:id="rId14"/>
    <p:sldId id="270" r:id="rId15"/>
    <p:sldId id="273" r:id="rId16"/>
    <p:sldId id="281" r:id="rId17"/>
    <p:sldId id="282" r:id="rId18"/>
    <p:sldId id="283" r:id="rId19"/>
    <p:sldId id="284" r:id="rId20"/>
    <p:sldId id="301" r:id="rId21"/>
    <p:sldId id="285" r:id="rId22"/>
    <p:sldId id="302" r:id="rId23"/>
    <p:sldId id="303" r:id="rId24"/>
    <p:sldId id="287" r:id="rId25"/>
    <p:sldId id="304" r:id="rId26"/>
    <p:sldId id="286" r:id="rId27"/>
    <p:sldId id="288" r:id="rId28"/>
    <p:sldId id="291" r:id="rId29"/>
    <p:sldId id="289" r:id="rId30"/>
    <p:sldId id="290" r:id="rId31"/>
    <p:sldId id="292" r:id="rId32"/>
    <p:sldId id="293" r:id="rId33"/>
    <p:sldId id="294" r:id="rId34"/>
    <p:sldId id="295" r:id="rId35"/>
    <p:sldId id="305" r:id="rId36"/>
    <p:sldId id="296" r:id="rId37"/>
    <p:sldId id="297" r:id="rId38"/>
    <p:sldId id="298" r:id="rId39"/>
    <p:sldId id="300" r:id="rId40"/>
    <p:sldId id="299" r:id="rId41"/>
    <p:sldId id="306" r:id="rId4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FEA78-EB43-88AD-AF47-ED01C47254D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FE0B9CE7-70B3-7D41-76DB-B1C8E5472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1C1BCFF4-55D7-14E8-B0FF-846871D56397}"/>
              </a:ext>
            </a:extLst>
          </p:cNvPr>
          <p:cNvSpPr>
            <a:spLocks noGrp="1"/>
          </p:cNvSpPr>
          <p:nvPr>
            <p:ph type="dt" sz="half" idx="10"/>
          </p:nvPr>
        </p:nvSpPr>
        <p:spPr/>
        <p:txBody>
          <a:bodyPr/>
          <a:lstStyle/>
          <a:p>
            <a:fld id="{0820B3D4-A272-403F-98B8-7B4F1DF14AB6}" type="datetimeFigureOut">
              <a:rPr lang="es-MX" smtClean="0"/>
              <a:t>02/10/2023</a:t>
            </a:fld>
            <a:endParaRPr lang="es-MX"/>
          </a:p>
        </p:txBody>
      </p:sp>
      <p:sp>
        <p:nvSpPr>
          <p:cNvPr id="5" name="Marcador de pie de página 4">
            <a:extLst>
              <a:ext uri="{FF2B5EF4-FFF2-40B4-BE49-F238E27FC236}">
                <a16:creationId xmlns:a16="http://schemas.microsoft.com/office/drawing/2014/main" id="{F5A32DDC-FFA6-124B-77DA-1EDF854A857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8E91AF0-A23F-88CB-FFF7-D3928A557DA9}"/>
              </a:ext>
            </a:extLst>
          </p:cNvPr>
          <p:cNvSpPr>
            <a:spLocks noGrp="1"/>
          </p:cNvSpPr>
          <p:nvPr>
            <p:ph type="sldNum" sz="quarter" idx="12"/>
          </p:nvPr>
        </p:nvSpPr>
        <p:spPr/>
        <p:txBody>
          <a:bodyPr/>
          <a:lstStyle/>
          <a:p>
            <a:fld id="{39D86538-B631-4F17-B7B7-C8506BEDD1F9}" type="slidenum">
              <a:rPr lang="es-MX" smtClean="0"/>
              <a:t>‹Nº›</a:t>
            </a:fld>
            <a:endParaRPr lang="es-MX"/>
          </a:p>
        </p:txBody>
      </p:sp>
    </p:spTree>
    <p:extLst>
      <p:ext uri="{BB962C8B-B14F-4D97-AF65-F5344CB8AC3E}">
        <p14:creationId xmlns:p14="http://schemas.microsoft.com/office/powerpoint/2010/main" val="956551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7DBA4-5D3C-E3AA-0F49-A4092652101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F71BA32-7F39-91ED-2981-6038AD248BB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F930653-0874-D716-FDCC-E89D000429A0}"/>
              </a:ext>
            </a:extLst>
          </p:cNvPr>
          <p:cNvSpPr>
            <a:spLocks noGrp="1"/>
          </p:cNvSpPr>
          <p:nvPr>
            <p:ph type="dt" sz="half" idx="10"/>
          </p:nvPr>
        </p:nvSpPr>
        <p:spPr/>
        <p:txBody>
          <a:bodyPr/>
          <a:lstStyle/>
          <a:p>
            <a:fld id="{0820B3D4-A272-403F-98B8-7B4F1DF14AB6}" type="datetimeFigureOut">
              <a:rPr lang="es-MX" smtClean="0"/>
              <a:t>02/10/2023</a:t>
            </a:fld>
            <a:endParaRPr lang="es-MX"/>
          </a:p>
        </p:txBody>
      </p:sp>
      <p:sp>
        <p:nvSpPr>
          <p:cNvPr id="5" name="Marcador de pie de página 4">
            <a:extLst>
              <a:ext uri="{FF2B5EF4-FFF2-40B4-BE49-F238E27FC236}">
                <a16:creationId xmlns:a16="http://schemas.microsoft.com/office/drawing/2014/main" id="{7274E342-D81E-2CA3-F1A5-7A713F2BA87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86D8EA1-1C8E-F51A-A97B-39DA3E87E552}"/>
              </a:ext>
            </a:extLst>
          </p:cNvPr>
          <p:cNvSpPr>
            <a:spLocks noGrp="1"/>
          </p:cNvSpPr>
          <p:nvPr>
            <p:ph type="sldNum" sz="quarter" idx="12"/>
          </p:nvPr>
        </p:nvSpPr>
        <p:spPr/>
        <p:txBody>
          <a:bodyPr/>
          <a:lstStyle/>
          <a:p>
            <a:fld id="{39D86538-B631-4F17-B7B7-C8506BEDD1F9}" type="slidenum">
              <a:rPr lang="es-MX" smtClean="0"/>
              <a:t>‹Nº›</a:t>
            </a:fld>
            <a:endParaRPr lang="es-MX"/>
          </a:p>
        </p:txBody>
      </p:sp>
    </p:spTree>
    <p:extLst>
      <p:ext uri="{BB962C8B-B14F-4D97-AF65-F5344CB8AC3E}">
        <p14:creationId xmlns:p14="http://schemas.microsoft.com/office/powerpoint/2010/main" val="334954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9B88625-F1B0-8186-48BB-6F5CC9B2297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FB6791B-085C-F304-20E5-A24B2428122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46C2B92-A840-89B3-D086-CCABF8971B11}"/>
              </a:ext>
            </a:extLst>
          </p:cNvPr>
          <p:cNvSpPr>
            <a:spLocks noGrp="1"/>
          </p:cNvSpPr>
          <p:nvPr>
            <p:ph type="dt" sz="half" idx="10"/>
          </p:nvPr>
        </p:nvSpPr>
        <p:spPr/>
        <p:txBody>
          <a:bodyPr/>
          <a:lstStyle/>
          <a:p>
            <a:fld id="{0820B3D4-A272-403F-98B8-7B4F1DF14AB6}" type="datetimeFigureOut">
              <a:rPr lang="es-MX" smtClean="0"/>
              <a:t>02/10/2023</a:t>
            </a:fld>
            <a:endParaRPr lang="es-MX"/>
          </a:p>
        </p:txBody>
      </p:sp>
      <p:sp>
        <p:nvSpPr>
          <p:cNvPr id="5" name="Marcador de pie de página 4">
            <a:extLst>
              <a:ext uri="{FF2B5EF4-FFF2-40B4-BE49-F238E27FC236}">
                <a16:creationId xmlns:a16="http://schemas.microsoft.com/office/drawing/2014/main" id="{C79C690E-425B-C8B3-0FE2-0EA5BF5F02D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BE20684-4FE0-A929-8FC3-ADCAC7998999}"/>
              </a:ext>
            </a:extLst>
          </p:cNvPr>
          <p:cNvSpPr>
            <a:spLocks noGrp="1"/>
          </p:cNvSpPr>
          <p:nvPr>
            <p:ph type="sldNum" sz="quarter" idx="12"/>
          </p:nvPr>
        </p:nvSpPr>
        <p:spPr/>
        <p:txBody>
          <a:bodyPr/>
          <a:lstStyle/>
          <a:p>
            <a:fld id="{39D86538-B631-4F17-B7B7-C8506BEDD1F9}" type="slidenum">
              <a:rPr lang="es-MX" smtClean="0"/>
              <a:t>‹Nº›</a:t>
            </a:fld>
            <a:endParaRPr lang="es-MX"/>
          </a:p>
        </p:txBody>
      </p:sp>
    </p:spTree>
    <p:extLst>
      <p:ext uri="{BB962C8B-B14F-4D97-AF65-F5344CB8AC3E}">
        <p14:creationId xmlns:p14="http://schemas.microsoft.com/office/powerpoint/2010/main" val="4206504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957796-B280-D352-1138-5C1C9F880A8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D960211-5929-8A5C-228F-3766AD1325F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40BB414-8E2D-741E-5758-184B82D17D56}"/>
              </a:ext>
            </a:extLst>
          </p:cNvPr>
          <p:cNvSpPr>
            <a:spLocks noGrp="1"/>
          </p:cNvSpPr>
          <p:nvPr>
            <p:ph type="dt" sz="half" idx="10"/>
          </p:nvPr>
        </p:nvSpPr>
        <p:spPr/>
        <p:txBody>
          <a:bodyPr/>
          <a:lstStyle/>
          <a:p>
            <a:fld id="{0820B3D4-A272-403F-98B8-7B4F1DF14AB6}" type="datetimeFigureOut">
              <a:rPr lang="es-MX" smtClean="0"/>
              <a:t>02/10/2023</a:t>
            </a:fld>
            <a:endParaRPr lang="es-MX"/>
          </a:p>
        </p:txBody>
      </p:sp>
      <p:sp>
        <p:nvSpPr>
          <p:cNvPr id="5" name="Marcador de pie de página 4">
            <a:extLst>
              <a:ext uri="{FF2B5EF4-FFF2-40B4-BE49-F238E27FC236}">
                <a16:creationId xmlns:a16="http://schemas.microsoft.com/office/drawing/2014/main" id="{65DE9996-05A1-BF64-F5D2-F474A4A5054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B8BD85F-88E0-FF25-9A0D-B9BCACF7F8E9}"/>
              </a:ext>
            </a:extLst>
          </p:cNvPr>
          <p:cNvSpPr>
            <a:spLocks noGrp="1"/>
          </p:cNvSpPr>
          <p:nvPr>
            <p:ph type="sldNum" sz="quarter" idx="12"/>
          </p:nvPr>
        </p:nvSpPr>
        <p:spPr/>
        <p:txBody>
          <a:bodyPr/>
          <a:lstStyle/>
          <a:p>
            <a:fld id="{39D86538-B631-4F17-B7B7-C8506BEDD1F9}" type="slidenum">
              <a:rPr lang="es-MX" smtClean="0"/>
              <a:t>‹Nº›</a:t>
            </a:fld>
            <a:endParaRPr lang="es-MX"/>
          </a:p>
        </p:txBody>
      </p:sp>
    </p:spTree>
    <p:extLst>
      <p:ext uri="{BB962C8B-B14F-4D97-AF65-F5344CB8AC3E}">
        <p14:creationId xmlns:p14="http://schemas.microsoft.com/office/powerpoint/2010/main" val="184010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F7C044-29C2-7F5B-E3CA-6494BD93C47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018A16E-17FB-A473-7D83-A21F79F7A3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E425E2B-1CA2-386D-5394-FC9141AFC2B1}"/>
              </a:ext>
            </a:extLst>
          </p:cNvPr>
          <p:cNvSpPr>
            <a:spLocks noGrp="1"/>
          </p:cNvSpPr>
          <p:nvPr>
            <p:ph type="dt" sz="half" idx="10"/>
          </p:nvPr>
        </p:nvSpPr>
        <p:spPr/>
        <p:txBody>
          <a:bodyPr/>
          <a:lstStyle/>
          <a:p>
            <a:fld id="{0820B3D4-A272-403F-98B8-7B4F1DF14AB6}" type="datetimeFigureOut">
              <a:rPr lang="es-MX" smtClean="0"/>
              <a:t>02/10/2023</a:t>
            </a:fld>
            <a:endParaRPr lang="es-MX"/>
          </a:p>
        </p:txBody>
      </p:sp>
      <p:sp>
        <p:nvSpPr>
          <p:cNvPr id="5" name="Marcador de pie de página 4">
            <a:extLst>
              <a:ext uri="{FF2B5EF4-FFF2-40B4-BE49-F238E27FC236}">
                <a16:creationId xmlns:a16="http://schemas.microsoft.com/office/drawing/2014/main" id="{F8AB5C36-6B8F-2E17-D858-A275F5C61FC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3BE623F-B17E-3BA2-1479-2A07CCE245DA}"/>
              </a:ext>
            </a:extLst>
          </p:cNvPr>
          <p:cNvSpPr>
            <a:spLocks noGrp="1"/>
          </p:cNvSpPr>
          <p:nvPr>
            <p:ph type="sldNum" sz="quarter" idx="12"/>
          </p:nvPr>
        </p:nvSpPr>
        <p:spPr/>
        <p:txBody>
          <a:bodyPr/>
          <a:lstStyle/>
          <a:p>
            <a:fld id="{39D86538-B631-4F17-B7B7-C8506BEDD1F9}" type="slidenum">
              <a:rPr lang="es-MX" smtClean="0"/>
              <a:t>‹Nº›</a:t>
            </a:fld>
            <a:endParaRPr lang="es-MX"/>
          </a:p>
        </p:txBody>
      </p:sp>
    </p:spTree>
    <p:extLst>
      <p:ext uri="{BB962C8B-B14F-4D97-AF65-F5344CB8AC3E}">
        <p14:creationId xmlns:p14="http://schemas.microsoft.com/office/powerpoint/2010/main" val="425051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772F9-375A-4334-DE9A-42E38B7D440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0DBC3A9-AA4E-79E3-94BC-C27A7A3E4E2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9AAF778-DDF2-7C2B-1737-0F85DDE127B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FDABA772-6D5C-311D-51CE-570EE4E1DA12}"/>
              </a:ext>
            </a:extLst>
          </p:cNvPr>
          <p:cNvSpPr>
            <a:spLocks noGrp="1"/>
          </p:cNvSpPr>
          <p:nvPr>
            <p:ph type="dt" sz="half" idx="10"/>
          </p:nvPr>
        </p:nvSpPr>
        <p:spPr/>
        <p:txBody>
          <a:bodyPr/>
          <a:lstStyle/>
          <a:p>
            <a:fld id="{0820B3D4-A272-403F-98B8-7B4F1DF14AB6}" type="datetimeFigureOut">
              <a:rPr lang="es-MX" smtClean="0"/>
              <a:t>02/10/2023</a:t>
            </a:fld>
            <a:endParaRPr lang="es-MX"/>
          </a:p>
        </p:txBody>
      </p:sp>
      <p:sp>
        <p:nvSpPr>
          <p:cNvPr id="6" name="Marcador de pie de página 5">
            <a:extLst>
              <a:ext uri="{FF2B5EF4-FFF2-40B4-BE49-F238E27FC236}">
                <a16:creationId xmlns:a16="http://schemas.microsoft.com/office/drawing/2014/main" id="{88C17B7F-D06E-6E83-BAD5-5C5F3DF9EE1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0F64FA9-EE96-F79A-8A2F-AEDCAFD3AB47}"/>
              </a:ext>
            </a:extLst>
          </p:cNvPr>
          <p:cNvSpPr>
            <a:spLocks noGrp="1"/>
          </p:cNvSpPr>
          <p:nvPr>
            <p:ph type="sldNum" sz="quarter" idx="12"/>
          </p:nvPr>
        </p:nvSpPr>
        <p:spPr/>
        <p:txBody>
          <a:bodyPr/>
          <a:lstStyle/>
          <a:p>
            <a:fld id="{39D86538-B631-4F17-B7B7-C8506BEDD1F9}" type="slidenum">
              <a:rPr lang="es-MX" smtClean="0"/>
              <a:t>‹Nº›</a:t>
            </a:fld>
            <a:endParaRPr lang="es-MX"/>
          </a:p>
        </p:txBody>
      </p:sp>
    </p:spTree>
    <p:extLst>
      <p:ext uri="{BB962C8B-B14F-4D97-AF65-F5344CB8AC3E}">
        <p14:creationId xmlns:p14="http://schemas.microsoft.com/office/powerpoint/2010/main" val="52288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0BD58-C158-679C-C86A-8BA87BD2B84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00EA65B-22B1-B37F-C8F7-4E67E0BF6D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44F97EC-8EA4-2793-4514-AAF5D728C8A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85D2FA1-5276-7597-50DE-63FB243226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C92C4C8-F1CC-C891-088D-23BC408D72D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2A4BFF57-67B3-D919-6CAC-2A30CEF7F159}"/>
              </a:ext>
            </a:extLst>
          </p:cNvPr>
          <p:cNvSpPr>
            <a:spLocks noGrp="1"/>
          </p:cNvSpPr>
          <p:nvPr>
            <p:ph type="dt" sz="half" idx="10"/>
          </p:nvPr>
        </p:nvSpPr>
        <p:spPr/>
        <p:txBody>
          <a:bodyPr/>
          <a:lstStyle/>
          <a:p>
            <a:fld id="{0820B3D4-A272-403F-98B8-7B4F1DF14AB6}" type="datetimeFigureOut">
              <a:rPr lang="es-MX" smtClean="0"/>
              <a:t>02/10/2023</a:t>
            </a:fld>
            <a:endParaRPr lang="es-MX"/>
          </a:p>
        </p:txBody>
      </p:sp>
      <p:sp>
        <p:nvSpPr>
          <p:cNvPr id="8" name="Marcador de pie de página 7">
            <a:extLst>
              <a:ext uri="{FF2B5EF4-FFF2-40B4-BE49-F238E27FC236}">
                <a16:creationId xmlns:a16="http://schemas.microsoft.com/office/drawing/2014/main" id="{3629F7FD-798B-F35A-D97B-60985D06AD8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EFC35812-5408-A875-B01C-08114BA8335B}"/>
              </a:ext>
            </a:extLst>
          </p:cNvPr>
          <p:cNvSpPr>
            <a:spLocks noGrp="1"/>
          </p:cNvSpPr>
          <p:nvPr>
            <p:ph type="sldNum" sz="quarter" idx="12"/>
          </p:nvPr>
        </p:nvSpPr>
        <p:spPr/>
        <p:txBody>
          <a:bodyPr/>
          <a:lstStyle/>
          <a:p>
            <a:fld id="{39D86538-B631-4F17-B7B7-C8506BEDD1F9}" type="slidenum">
              <a:rPr lang="es-MX" smtClean="0"/>
              <a:t>‹Nº›</a:t>
            </a:fld>
            <a:endParaRPr lang="es-MX"/>
          </a:p>
        </p:txBody>
      </p:sp>
    </p:spTree>
    <p:extLst>
      <p:ext uri="{BB962C8B-B14F-4D97-AF65-F5344CB8AC3E}">
        <p14:creationId xmlns:p14="http://schemas.microsoft.com/office/powerpoint/2010/main" val="50566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53248-7933-8384-19C7-2E553785388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A4F36EDF-480B-E4EF-07F9-CDF034AB6E14}"/>
              </a:ext>
            </a:extLst>
          </p:cNvPr>
          <p:cNvSpPr>
            <a:spLocks noGrp="1"/>
          </p:cNvSpPr>
          <p:nvPr>
            <p:ph type="dt" sz="half" idx="10"/>
          </p:nvPr>
        </p:nvSpPr>
        <p:spPr/>
        <p:txBody>
          <a:bodyPr/>
          <a:lstStyle/>
          <a:p>
            <a:fld id="{0820B3D4-A272-403F-98B8-7B4F1DF14AB6}" type="datetimeFigureOut">
              <a:rPr lang="es-MX" smtClean="0"/>
              <a:t>02/10/2023</a:t>
            </a:fld>
            <a:endParaRPr lang="es-MX"/>
          </a:p>
        </p:txBody>
      </p:sp>
      <p:sp>
        <p:nvSpPr>
          <p:cNvPr id="4" name="Marcador de pie de página 3">
            <a:extLst>
              <a:ext uri="{FF2B5EF4-FFF2-40B4-BE49-F238E27FC236}">
                <a16:creationId xmlns:a16="http://schemas.microsoft.com/office/drawing/2014/main" id="{C84D355D-E769-56B1-77EE-654974E91AE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7EDFA0F9-50E3-8B51-089F-E4A52E829FC2}"/>
              </a:ext>
            </a:extLst>
          </p:cNvPr>
          <p:cNvSpPr>
            <a:spLocks noGrp="1"/>
          </p:cNvSpPr>
          <p:nvPr>
            <p:ph type="sldNum" sz="quarter" idx="12"/>
          </p:nvPr>
        </p:nvSpPr>
        <p:spPr/>
        <p:txBody>
          <a:bodyPr/>
          <a:lstStyle/>
          <a:p>
            <a:fld id="{39D86538-B631-4F17-B7B7-C8506BEDD1F9}" type="slidenum">
              <a:rPr lang="es-MX" smtClean="0"/>
              <a:t>‹Nº›</a:t>
            </a:fld>
            <a:endParaRPr lang="es-MX"/>
          </a:p>
        </p:txBody>
      </p:sp>
    </p:spTree>
    <p:extLst>
      <p:ext uri="{BB962C8B-B14F-4D97-AF65-F5344CB8AC3E}">
        <p14:creationId xmlns:p14="http://schemas.microsoft.com/office/powerpoint/2010/main" val="126810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CC9D4C9-6CA2-D9AF-7B10-75D3C9BF3F78}"/>
              </a:ext>
            </a:extLst>
          </p:cNvPr>
          <p:cNvSpPr>
            <a:spLocks noGrp="1"/>
          </p:cNvSpPr>
          <p:nvPr>
            <p:ph type="dt" sz="half" idx="10"/>
          </p:nvPr>
        </p:nvSpPr>
        <p:spPr/>
        <p:txBody>
          <a:bodyPr/>
          <a:lstStyle/>
          <a:p>
            <a:fld id="{0820B3D4-A272-403F-98B8-7B4F1DF14AB6}" type="datetimeFigureOut">
              <a:rPr lang="es-MX" smtClean="0"/>
              <a:t>02/10/2023</a:t>
            </a:fld>
            <a:endParaRPr lang="es-MX"/>
          </a:p>
        </p:txBody>
      </p:sp>
      <p:sp>
        <p:nvSpPr>
          <p:cNvPr id="3" name="Marcador de pie de página 2">
            <a:extLst>
              <a:ext uri="{FF2B5EF4-FFF2-40B4-BE49-F238E27FC236}">
                <a16:creationId xmlns:a16="http://schemas.microsoft.com/office/drawing/2014/main" id="{4CD411E0-E366-F455-DFD4-89ABC9A6622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9C887FD0-AA76-5FE9-5728-F95CFD4BA80A}"/>
              </a:ext>
            </a:extLst>
          </p:cNvPr>
          <p:cNvSpPr>
            <a:spLocks noGrp="1"/>
          </p:cNvSpPr>
          <p:nvPr>
            <p:ph type="sldNum" sz="quarter" idx="12"/>
          </p:nvPr>
        </p:nvSpPr>
        <p:spPr/>
        <p:txBody>
          <a:bodyPr/>
          <a:lstStyle/>
          <a:p>
            <a:fld id="{39D86538-B631-4F17-B7B7-C8506BEDD1F9}" type="slidenum">
              <a:rPr lang="es-MX" smtClean="0"/>
              <a:t>‹Nº›</a:t>
            </a:fld>
            <a:endParaRPr lang="es-MX"/>
          </a:p>
        </p:txBody>
      </p:sp>
    </p:spTree>
    <p:extLst>
      <p:ext uri="{BB962C8B-B14F-4D97-AF65-F5344CB8AC3E}">
        <p14:creationId xmlns:p14="http://schemas.microsoft.com/office/powerpoint/2010/main" val="489095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5E7724-020A-FE21-4A1E-80DE1936AB1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A59E3F9-A865-796A-901D-944C5B3826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86AA68BB-4E7F-A032-6CD4-38D461844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914C8E-748B-430F-827C-C621E389F5E9}"/>
              </a:ext>
            </a:extLst>
          </p:cNvPr>
          <p:cNvSpPr>
            <a:spLocks noGrp="1"/>
          </p:cNvSpPr>
          <p:nvPr>
            <p:ph type="dt" sz="half" idx="10"/>
          </p:nvPr>
        </p:nvSpPr>
        <p:spPr/>
        <p:txBody>
          <a:bodyPr/>
          <a:lstStyle/>
          <a:p>
            <a:fld id="{0820B3D4-A272-403F-98B8-7B4F1DF14AB6}" type="datetimeFigureOut">
              <a:rPr lang="es-MX" smtClean="0"/>
              <a:t>02/10/2023</a:t>
            </a:fld>
            <a:endParaRPr lang="es-MX"/>
          </a:p>
        </p:txBody>
      </p:sp>
      <p:sp>
        <p:nvSpPr>
          <p:cNvPr id="6" name="Marcador de pie de página 5">
            <a:extLst>
              <a:ext uri="{FF2B5EF4-FFF2-40B4-BE49-F238E27FC236}">
                <a16:creationId xmlns:a16="http://schemas.microsoft.com/office/drawing/2014/main" id="{D040514F-8F0F-37D9-9701-C658E13A384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5944395-2D2A-AF25-FD33-490CDB746380}"/>
              </a:ext>
            </a:extLst>
          </p:cNvPr>
          <p:cNvSpPr>
            <a:spLocks noGrp="1"/>
          </p:cNvSpPr>
          <p:nvPr>
            <p:ph type="sldNum" sz="quarter" idx="12"/>
          </p:nvPr>
        </p:nvSpPr>
        <p:spPr/>
        <p:txBody>
          <a:bodyPr/>
          <a:lstStyle/>
          <a:p>
            <a:fld id="{39D86538-B631-4F17-B7B7-C8506BEDD1F9}" type="slidenum">
              <a:rPr lang="es-MX" smtClean="0"/>
              <a:t>‹Nº›</a:t>
            </a:fld>
            <a:endParaRPr lang="es-MX"/>
          </a:p>
        </p:txBody>
      </p:sp>
    </p:spTree>
    <p:extLst>
      <p:ext uri="{BB962C8B-B14F-4D97-AF65-F5344CB8AC3E}">
        <p14:creationId xmlns:p14="http://schemas.microsoft.com/office/powerpoint/2010/main" val="189693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C64AA-F1C9-D984-9741-C74CDC6C8A8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8303C2B-4934-F48C-E423-60B4F1CC68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6455DF3-3398-6394-2F2E-34C0315DE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788A64D-CB29-C494-5C15-C7CF6E9299EA}"/>
              </a:ext>
            </a:extLst>
          </p:cNvPr>
          <p:cNvSpPr>
            <a:spLocks noGrp="1"/>
          </p:cNvSpPr>
          <p:nvPr>
            <p:ph type="dt" sz="half" idx="10"/>
          </p:nvPr>
        </p:nvSpPr>
        <p:spPr/>
        <p:txBody>
          <a:bodyPr/>
          <a:lstStyle/>
          <a:p>
            <a:fld id="{0820B3D4-A272-403F-98B8-7B4F1DF14AB6}" type="datetimeFigureOut">
              <a:rPr lang="es-MX" smtClean="0"/>
              <a:t>02/10/2023</a:t>
            </a:fld>
            <a:endParaRPr lang="es-MX"/>
          </a:p>
        </p:txBody>
      </p:sp>
      <p:sp>
        <p:nvSpPr>
          <p:cNvPr id="6" name="Marcador de pie de página 5">
            <a:extLst>
              <a:ext uri="{FF2B5EF4-FFF2-40B4-BE49-F238E27FC236}">
                <a16:creationId xmlns:a16="http://schemas.microsoft.com/office/drawing/2014/main" id="{BC702019-F059-631D-3E49-02DA7648FA6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ABF0401-C54A-F8C3-B5DE-F6F5BF05D451}"/>
              </a:ext>
            </a:extLst>
          </p:cNvPr>
          <p:cNvSpPr>
            <a:spLocks noGrp="1"/>
          </p:cNvSpPr>
          <p:nvPr>
            <p:ph type="sldNum" sz="quarter" idx="12"/>
          </p:nvPr>
        </p:nvSpPr>
        <p:spPr/>
        <p:txBody>
          <a:bodyPr/>
          <a:lstStyle/>
          <a:p>
            <a:fld id="{39D86538-B631-4F17-B7B7-C8506BEDD1F9}" type="slidenum">
              <a:rPr lang="es-MX" smtClean="0"/>
              <a:t>‹Nº›</a:t>
            </a:fld>
            <a:endParaRPr lang="es-MX"/>
          </a:p>
        </p:txBody>
      </p:sp>
    </p:spTree>
    <p:extLst>
      <p:ext uri="{BB962C8B-B14F-4D97-AF65-F5344CB8AC3E}">
        <p14:creationId xmlns:p14="http://schemas.microsoft.com/office/powerpoint/2010/main" val="107200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5992544-6FC1-50E8-4732-69C59C1DB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E17EEB2-5DFC-19D5-B622-97CC880246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B5426C1-A89B-8D3F-7CF5-516B184CA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0B3D4-A272-403F-98B8-7B4F1DF14AB6}" type="datetimeFigureOut">
              <a:rPr lang="es-MX" smtClean="0"/>
              <a:t>02/10/2023</a:t>
            </a:fld>
            <a:endParaRPr lang="es-MX"/>
          </a:p>
        </p:txBody>
      </p:sp>
      <p:sp>
        <p:nvSpPr>
          <p:cNvPr id="5" name="Marcador de pie de página 4">
            <a:extLst>
              <a:ext uri="{FF2B5EF4-FFF2-40B4-BE49-F238E27FC236}">
                <a16:creationId xmlns:a16="http://schemas.microsoft.com/office/drawing/2014/main" id="{C48FB2ED-3859-C698-B5D8-BEE5F18D5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BB6DEEB-E449-4C3C-203C-2E854B6D51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86538-B631-4F17-B7B7-C8506BEDD1F9}" type="slidenum">
              <a:rPr lang="es-MX" smtClean="0"/>
              <a:t>‹Nº›</a:t>
            </a:fld>
            <a:endParaRPr lang="es-MX"/>
          </a:p>
        </p:txBody>
      </p:sp>
    </p:spTree>
    <p:extLst>
      <p:ext uri="{BB962C8B-B14F-4D97-AF65-F5344CB8AC3E}">
        <p14:creationId xmlns:p14="http://schemas.microsoft.com/office/powerpoint/2010/main" val="340762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sp>
        <p:nvSpPr>
          <p:cNvPr id="20" name="Pentágono 3">
            <a:extLst>
              <a:ext uri="{FF2B5EF4-FFF2-40B4-BE49-F238E27FC236}">
                <a16:creationId xmlns:a16="http://schemas.microsoft.com/office/drawing/2014/main" id="{27A9CDA5-5917-0C09-2632-97107FC823FB}"/>
              </a:ext>
            </a:extLst>
          </p:cNvPr>
          <p:cNvSpPr/>
          <p:nvPr/>
        </p:nvSpPr>
        <p:spPr>
          <a:xfrm>
            <a:off x="1437002" y="2635266"/>
            <a:ext cx="9594293" cy="1085316"/>
          </a:xfrm>
          <a:prstGeom prst="homePlate">
            <a:avLst>
              <a:gd name="adj" fmla="val 29518"/>
            </a:avLst>
          </a:prstGeom>
          <a:solidFill>
            <a:schemeClr val="tx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400" dirty="0">
                <a:solidFill>
                  <a:schemeClr val="bg1"/>
                </a:solidFill>
                <a:latin typeface="STark ITALIC" panose="02000500000000000000" pitchFamily="2" charset="0"/>
              </a:rPr>
              <a:t>Ingeniería en sistemas computacionales</a:t>
            </a:r>
          </a:p>
        </p:txBody>
      </p:sp>
      <p:sp>
        <p:nvSpPr>
          <p:cNvPr id="21" name="Pentágono 3">
            <a:extLst>
              <a:ext uri="{FF2B5EF4-FFF2-40B4-BE49-F238E27FC236}">
                <a16:creationId xmlns:a16="http://schemas.microsoft.com/office/drawing/2014/main" id="{8CBEDF4C-9377-A550-48FF-C8853707AF1A}"/>
              </a:ext>
            </a:extLst>
          </p:cNvPr>
          <p:cNvSpPr/>
          <p:nvPr/>
        </p:nvSpPr>
        <p:spPr>
          <a:xfrm>
            <a:off x="1404175" y="1381774"/>
            <a:ext cx="9627122" cy="955925"/>
          </a:xfrm>
          <a:prstGeom prst="homePlate">
            <a:avLst>
              <a:gd name="adj" fmla="val 29518"/>
            </a:avLst>
          </a:prstGeom>
          <a:solidFill>
            <a:schemeClr val="tx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sz="4000" dirty="0">
              <a:solidFill>
                <a:schemeClr val="bg1"/>
              </a:solidFill>
              <a:latin typeface="STark ITALIC" panose="02000500000000000000" pitchFamily="2" charset="0"/>
            </a:endParaRPr>
          </a:p>
          <a:p>
            <a:pPr algn="ctr"/>
            <a:endParaRPr lang="es-MX" sz="3200" dirty="0">
              <a:solidFill>
                <a:schemeClr val="bg1"/>
              </a:solidFill>
              <a:latin typeface="STark ITALIC" panose="02000500000000000000" pitchFamily="2" charset="0"/>
            </a:endParaRPr>
          </a:p>
          <a:p>
            <a:pPr algn="ctr"/>
            <a:endParaRPr lang="es-MX" sz="3200" dirty="0">
              <a:solidFill>
                <a:schemeClr val="bg1"/>
              </a:solidFill>
              <a:latin typeface="STark ITALIC" panose="02000500000000000000" pitchFamily="2" charset="0"/>
            </a:endParaRPr>
          </a:p>
          <a:p>
            <a:pPr algn="ctr"/>
            <a:r>
              <a:rPr lang="es-MX" sz="4400" dirty="0">
                <a:solidFill>
                  <a:schemeClr val="bg1"/>
                </a:solidFill>
                <a:latin typeface="STark ITALIC" panose="02000500000000000000" pitchFamily="2" charset="0"/>
              </a:rPr>
              <a:t>Tecnológico Nacional de México</a:t>
            </a:r>
          </a:p>
          <a:p>
            <a:pPr algn="ctr"/>
            <a:endParaRPr lang="es-MX" sz="4000" dirty="0">
              <a:solidFill>
                <a:schemeClr val="bg1"/>
              </a:solidFill>
              <a:latin typeface="STark ITALIC" panose="02000500000000000000" pitchFamily="2" charset="0"/>
            </a:endParaRPr>
          </a:p>
          <a:p>
            <a:pPr algn="ctr"/>
            <a:endParaRPr lang="es-MX" sz="5400" dirty="0">
              <a:solidFill>
                <a:schemeClr val="bg1"/>
              </a:solidFill>
              <a:latin typeface="STark ITALIC" panose="02000500000000000000" pitchFamily="2" charset="0"/>
            </a:endParaRPr>
          </a:p>
        </p:txBody>
      </p:sp>
      <p:sp>
        <p:nvSpPr>
          <p:cNvPr id="22" name="Pentágono 3">
            <a:extLst>
              <a:ext uri="{FF2B5EF4-FFF2-40B4-BE49-F238E27FC236}">
                <a16:creationId xmlns:a16="http://schemas.microsoft.com/office/drawing/2014/main" id="{B7A5823C-9C77-352F-FFC4-43700B097011}"/>
              </a:ext>
            </a:extLst>
          </p:cNvPr>
          <p:cNvSpPr/>
          <p:nvPr/>
        </p:nvSpPr>
        <p:spPr>
          <a:xfrm>
            <a:off x="1437003" y="4018149"/>
            <a:ext cx="9594294" cy="1085316"/>
          </a:xfrm>
          <a:prstGeom prst="homePlate">
            <a:avLst>
              <a:gd name="adj" fmla="val 29518"/>
            </a:avLst>
          </a:prstGeom>
          <a:solidFill>
            <a:schemeClr val="tx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5400" dirty="0">
                <a:solidFill>
                  <a:schemeClr val="bg1"/>
                </a:solidFill>
                <a:latin typeface="STark ITALIC" panose="02000500000000000000" pitchFamily="2" charset="0"/>
              </a:rPr>
              <a:t>Ing. Jesús Alberto Espinoza Arzola</a:t>
            </a:r>
          </a:p>
        </p:txBody>
      </p:sp>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24" name="CuadroTexto 23">
            <a:extLst>
              <a:ext uri="{FF2B5EF4-FFF2-40B4-BE49-F238E27FC236}">
                <a16:creationId xmlns:a16="http://schemas.microsoft.com/office/drawing/2014/main" id="{BBF034F6-4D4D-AE8E-EF57-49E1ABB52E3E}"/>
              </a:ext>
            </a:extLst>
          </p:cNvPr>
          <p:cNvSpPr txBox="1"/>
          <p:nvPr/>
        </p:nvSpPr>
        <p:spPr>
          <a:xfrm>
            <a:off x="5532572" y="5689781"/>
            <a:ext cx="6585044" cy="461665"/>
          </a:xfrm>
          <a:prstGeom prst="rect">
            <a:avLst/>
          </a:prstGeom>
          <a:noFill/>
        </p:spPr>
        <p:txBody>
          <a:bodyPr wrap="square" rtlCol="0">
            <a:spAutoFit/>
          </a:bodyPr>
          <a:lstStyle/>
          <a:p>
            <a:pPr algn="r"/>
            <a:r>
              <a:rPr lang="es-MX" sz="2400" dirty="0">
                <a:latin typeface="STark ITALIC" panose="02000500000000000000" pitchFamily="2" charset="0"/>
              </a:rPr>
              <a:t>SALTILLO, COAHUILA AGOSTO 2023</a:t>
            </a:r>
          </a:p>
        </p:txBody>
      </p:sp>
    </p:spTree>
    <p:extLst>
      <p:ext uri="{BB962C8B-B14F-4D97-AF65-F5344CB8AC3E}">
        <p14:creationId xmlns:p14="http://schemas.microsoft.com/office/powerpoint/2010/main" val="4285477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8800" dirty="0"/>
              <a:t>Almacenar información relativa a los tipos de los objetos</a:t>
            </a: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3252ADB4-9C03-2495-F410-3A1829057511}"/>
              </a:ext>
            </a:extLst>
          </p:cNvPr>
          <p:cNvSpPr txBox="1"/>
          <p:nvPr/>
        </p:nvSpPr>
        <p:spPr>
          <a:xfrm>
            <a:off x="616164" y="2070685"/>
            <a:ext cx="10552323" cy="1938992"/>
          </a:xfrm>
          <a:prstGeom prst="rect">
            <a:avLst/>
          </a:prstGeom>
          <a:noFill/>
        </p:spPr>
        <p:txBody>
          <a:bodyPr wrap="square" rtlCol="0">
            <a:spAutoFit/>
          </a:bodyPr>
          <a:lstStyle/>
          <a:p>
            <a:pPr marL="457200" indent="-457200">
              <a:buAutoNum type="arabicPeriod"/>
            </a:pPr>
            <a:r>
              <a:rPr lang="es-MX" sz="2400" b="1" dirty="0">
                <a:solidFill>
                  <a:srgbClr val="000000"/>
                </a:solidFill>
                <a:latin typeface="ff3"/>
              </a:rPr>
              <a:t>Verificar que los tipos y valores asociados a los objetos de un programa se utilizan de acuerdo con la especificación del lenguaje. </a:t>
            </a:r>
          </a:p>
          <a:p>
            <a:pPr marL="457200" indent="-457200">
              <a:buAutoNum type="arabicPeriod"/>
            </a:pPr>
            <a:endParaRPr lang="es-MX" sz="2400" b="1" dirty="0">
              <a:solidFill>
                <a:srgbClr val="000000"/>
              </a:solidFill>
              <a:latin typeface="ff3"/>
            </a:endParaRPr>
          </a:p>
          <a:p>
            <a:pPr marL="457200" indent="-457200">
              <a:buAutoNum type="arabicPeriod"/>
            </a:pPr>
            <a:r>
              <a:rPr lang="es-MX" sz="2400" b="1" dirty="0">
                <a:solidFill>
                  <a:srgbClr val="000000"/>
                </a:solidFill>
                <a:latin typeface="ff3"/>
              </a:rPr>
              <a:t> Detectar conversiones implícitas de tipos para efectuarlas o insertar el código apropiado para efectuarlas</a:t>
            </a:r>
          </a:p>
        </p:txBody>
      </p:sp>
      <p:sp>
        <p:nvSpPr>
          <p:cNvPr id="5" name="CuadroTexto 4">
            <a:extLst>
              <a:ext uri="{FF2B5EF4-FFF2-40B4-BE49-F238E27FC236}">
                <a16:creationId xmlns:a16="http://schemas.microsoft.com/office/drawing/2014/main" id="{51B0ED0A-3239-BF1A-B2FA-7DB6917187DA}"/>
              </a:ext>
            </a:extLst>
          </p:cNvPr>
          <p:cNvSpPr txBox="1"/>
          <p:nvPr/>
        </p:nvSpPr>
        <p:spPr>
          <a:xfrm>
            <a:off x="1106588" y="1300279"/>
            <a:ext cx="9978823" cy="523220"/>
          </a:xfrm>
          <a:prstGeom prst="rect">
            <a:avLst/>
          </a:prstGeom>
          <a:noFill/>
        </p:spPr>
        <p:txBody>
          <a:bodyPr wrap="square">
            <a:spAutoFit/>
          </a:bodyPr>
          <a:lstStyle/>
          <a:p>
            <a:pPr algn="ctr"/>
            <a:r>
              <a:rPr lang="es-MX" sz="2800" b="1" dirty="0">
                <a:solidFill>
                  <a:schemeClr val="accent1"/>
                </a:solidFill>
                <a:latin typeface="Source Sans Pro" panose="020B0503030403020204" pitchFamily="34" charset="0"/>
              </a:rPr>
              <a:t>1.3 Comprobaciones de tipos en expresiones</a:t>
            </a:r>
            <a:endParaRPr lang="es-MX" sz="1800" b="1" kern="1200" dirty="0">
              <a:solidFill>
                <a:schemeClr val="tx1"/>
              </a:solidFill>
              <a:latin typeface="+mn-lt"/>
              <a:ea typeface="+mn-ea"/>
              <a:cs typeface="+mn-cs"/>
            </a:endParaRPr>
          </a:p>
        </p:txBody>
      </p:sp>
      <p:sp>
        <p:nvSpPr>
          <p:cNvPr id="6" name="CuadroTexto 5">
            <a:extLst>
              <a:ext uri="{FF2B5EF4-FFF2-40B4-BE49-F238E27FC236}">
                <a16:creationId xmlns:a16="http://schemas.microsoft.com/office/drawing/2014/main" id="{3D4B809F-EB19-E6DD-22D6-F300ADDB5DC8}"/>
              </a:ext>
            </a:extLst>
          </p:cNvPr>
          <p:cNvSpPr txBox="1"/>
          <p:nvPr/>
        </p:nvSpPr>
        <p:spPr>
          <a:xfrm>
            <a:off x="616164" y="4550567"/>
            <a:ext cx="10289532" cy="461665"/>
          </a:xfrm>
          <a:prstGeom prst="rect">
            <a:avLst/>
          </a:prstGeom>
          <a:noFill/>
        </p:spPr>
        <p:txBody>
          <a:bodyPr wrap="square" rtlCol="0">
            <a:spAutoFit/>
          </a:bodyPr>
          <a:lstStyle/>
          <a:p>
            <a:r>
              <a:rPr lang="es-MX" sz="2400" b="1" dirty="0">
                <a:solidFill>
                  <a:srgbClr val="000000"/>
                </a:solidFill>
                <a:latin typeface="ff3"/>
              </a:rPr>
              <a:t>Almacenar información relativa a los tipos de los objetos</a:t>
            </a:r>
          </a:p>
        </p:txBody>
      </p:sp>
    </p:spTree>
    <p:extLst>
      <p:ext uri="{BB962C8B-B14F-4D97-AF65-F5344CB8AC3E}">
        <p14:creationId xmlns:p14="http://schemas.microsoft.com/office/powerpoint/2010/main" val="292074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s-MX" sz="1600" b="0" i="0" dirty="0">
              <a:solidFill>
                <a:srgbClr val="202124"/>
              </a:solidFill>
              <a:effectLst/>
              <a:latin typeface="arial" panose="020B0604020202020204" pitchFamily="34"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3812170F-30FE-091D-7C3E-A1DED7BD3B47}"/>
              </a:ext>
            </a:extLst>
          </p:cNvPr>
          <p:cNvSpPr txBox="1"/>
          <p:nvPr/>
        </p:nvSpPr>
        <p:spPr>
          <a:xfrm>
            <a:off x="478552" y="1978792"/>
            <a:ext cx="10576135" cy="1938992"/>
          </a:xfrm>
          <a:prstGeom prst="rect">
            <a:avLst/>
          </a:prstGeom>
          <a:noFill/>
        </p:spPr>
        <p:txBody>
          <a:bodyPr wrap="square" rtlCol="0">
            <a:spAutoFit/>
          </a:bodyPr>
          <a:lstStyle/>
          <a:p>
            <a:pPr algn="l"/>
            <a:r>
              <a:rPr lang="es-MX" sz="2400" b="1" u="sng" dirty="0">
                <a:solidFill>
                  <a:srgbClr val="000000"/>
                </a:solidFill>
                <a:latin typeface="ff3"/>
              </a:rPr>
              <a:t>¿Qué es la tabla de símbolos en lenguajes y autómatas?</a:t>
            </a:r>
          </a:p>
          <a:p>
            <a:pPr algn="just"/>
            <a:r>
              <a:rPr lang="es-MX" sz="2400" b="1" dirty="0">
                <a:solidFill>
                  <a:srgbClr val="000000"/>
                </a:solidFill>
                <a:latin typeface="ff3"/>
              </a:rPr>
              <a:t>La tabla de símbolos (TS) es la estructura utilizada por el compilador para almacenar los atributos asociados a los símbolos que se utilizan en un lenguaje de programación. Los atributos que esta estructura almacena para cada símbolo puede ser: Tipo: entero, real, </a:t>
            </a:r>
            <a:r>
              <a:rPr lang="es-MX" sz="2400" b="1" dirty="0" err="1">
                <a:solidFill>
                  <a:srgbClr val="000000"/>
                </a:solidFill>
                <a:latin typeface="ff3"/>
              </a:rPr>
              <a:t>char</a:t>
            </a:r>
            <a:r>
              <a:rPr lang="es-MX" sz="2400" b="1" dirty="0">
                <a:solidFill>
                  <a:srgbClr val="000000"/>
                </a:solidFill>
                <a:latin typeface="ff3"/>
              </a:rPr>
              <a:t>, </a:t>
            </a:r>
            <a:r>
              <a:rPr lang="es-MX" sz="2400" b="1" dirty="0" err="1">
                <a:solidFill>
                  <a:srgbClr val="000000"/>
                </a:solidFill>
                <a:latin typeface="ff3"/>
              </a:rPr>
              <a:t>boolean</a:t>
            </a:r>
            <a:r>
              <a:rPr lang="es-MX" sz="1800" b="0" i="0" dirty="0">
                <a:solidFill>
                  <a:srgbClr val="202124"/>
                </a:solidFill>
                <a:effectLst/>
                <a:latin typeface="Google Sans"/>
              </a:rPr>
              <a:t>.</a:t>
            </a:r>
            <a:endParaRPr lang="es-MX" sz="1800" b="0" i="0" dirty="0">
              <a:solidFill>
                <a:srgbClr val="202124"/>
              </a:solidFill>
              <a:effectLst/>
              <a:latin typeface="arial" panose="020B0604020202020204" pitchFamily="34" charset="0"/>
            </a:endParaRPr>
          </a:p>
        </p:txBody>
      </p:sp>
      <p:sp>
        <p:nvSpPr>
          <p:cNvPr id="5" name="CuadroTexto 4">
            <a:extLst>
              <a:ext uri="{FF2B5EF4-FFF2-40B4-BE49-F238E27FC236}">
                <a16:creationId xmlns:a16="http://schemas.microsoft.com/office/drawing/2014/main" id="{091A7D24-9ED4-1E75-B5D8-5A0DB4C40FDF}"/>
              </a:ext>
            </a:extLst>
          </p:cNvPr>
          <p:cNvSpPr txBox="1"/>
          <p:nvPr/>
        </p:nvSpPr>
        <p:spPr>
          <a:xfrm>
            <a:off x="1907179" y="1377267"/>
            <a:ext cx="7970293" cy="523220"/>
          </a:xfrm>
          <a:prstGeom prst="rect">
            <a:avLst/>
          </a:prstGeom>
          <a:noFill/>
        </p:spPr>
        <p:txBody>
          <a:bodyPr wrap="square" rtlCol="0">
            <a:spAutoFit/>
          </a:bodyPr>
          <a:lstStyle/>
          <a:p>
            <a:pPr algn="ctr"/>
            <a:r>
              <a:rPr lang="es-MX" sz="2800" b="1" dirty="0">
                <a:solidFill>
                  <a:schemeClr val="accent1"/>
                </a:solidFill>
                <a:latin typeface="ff0"/>
              </a:rPr>
              <a:t>1.2 Acciones semánticas de un analizador sintáctico</a:t>
            </a:r>
          </a:p>
        </p:txBody>
      </p:sp>
    </p:spTree>
    <p:extLst>
      <p:ext uri="{BB962C8B-B14F-4D97-AF65-F5344CB8AC3E}">
        <p14:creationId xmlns:p14="http://schemas.microsoft.com/office/powerpoint/2010/main" val="2714622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537458"/>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8800" dirty="0"/>
              <a:t>• Equivalencia: determina cuándo dos objetos pueden considerarse del mismo tipo. • Compatibilidad: determina cuándo un objeto de cierto tipo puede ser usado en un cierto contexto. • Inferencia: derivación del tipo de un objeto a partir de sus componentes. • Conversión: permitir y efectuar un cambio de tipo. • Coerción: conversión automática de un tipo a otro.</a:t>
            </a: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973C501D-CCAC-8D64-43D2-33B4852A6FCF}"/>
              </a:ext>
            </a:extLst>
          </p:cNvPr>
          <p:cNvSpPr txBox="1"/>
          <p:nvPr/>
        </p:nvSpPr>
        <p:spPr>
          <a:xfrm>
            <a:off x="774415" y="1377267"/>
            <a:ext cx="10235821" cy="954107"/>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Aplicar las reglas de verificación de tipos</a:t>
            </a:r>
          </a:p>
          <a:p>
            <a:pPr algn="ctr"/>
            <a:r>
              <a:rPr lang="es-MX" sz="2800" b="1" dirty="0">
                <a:solidFill>
                  <a:schemeClr val="accent1"/>
                </a:solidFill>
                <a:latin typeface="Source Sans Pro" panose="020B0503030403020204" pitchFamily="34" charset="0"/>
              </a:rPr>
              <a:t>¿cómo y cuándo aplicarlas? </a:t>
            </a:r>
          </a:p>
        </p:txBody>
      </p:sp>
      <p:sp>
        <p:nvSpPr>
          <p:cNvPr id="5" name="CuadroTexto 4">
            <a:extLst>
              <a:ext uri="{FF2B5EF4-FFF2-40B4-BE49-F238E27FC236}">
                <a16:creationId xmlns:a16="http://schemas.microsoft.com/office/drawing/2014/main" id="{737C320F-7796-0AC7-373B-528A9D777183}"/>
              </a:ext>
            </a:extLst>
          </p:cNvPr>
          <p:cNvSpPr txBox="1"/>
          <p:nvPr/>
        </p:nvSpPr>
        <p:spPr>
          <a:xfrm>
            <a:off x="667889" y="2552110"/>
            <a:ext cx="10235821" cy="2677656"/>
          </a:xfrm>
          <a:prstGeom prst="rect">
            <a:avLst/>
          </a:prstGeom>
          <a:noFill/>
        </p:spPr>
        <p:txBody>
          <a:bodyPr wrap="square" rtlCol="0">
            <a:spAutoFit/>
          </a:bodyPr>
          <a:lstStyle/>
          <a:p>
            <a:r>
              <a:rPr lang="es-MX" sz="2400" b="1" dirty="0">
                <a:solidFill>
                  <a:srgbClr val="000000"/>
                </a:solidFill>
                <a:latin typeface="ff3"/>
              </a:rPr>
              <a:t>• Equivalencia: determina cuándo dos objetos pueden considerarse del mismo tipo.</a:t>
            </a:r>
          </a:p>
          <a:p>
            <a:r>
              <a:rPr lang="es-MX" sz="2400" b="1" dirty="0">
                <a:solidFill>
                  <a:srgbClr val="000000"/>
                </a:solidFill>
                <a:latin typeface="ff3"/>
              </a:rPr>
              <a:t> • Compatibilidad: determina cuándo un objeto de cierto tipo puede ser usado en un cierto contexto.</a:t>
            </a:r>
          </a:p>
          <a:p>
            <a:r>
              <a:rPr lang="es-MX" sz="2400" b="1" dirty="0">
                <a:solidFill>
                  <a:srgbClr val="000000"/>
                </a:solidFill>
                <a:latin typeface="ff3"/>
              </a:rPr>
              <a:t> • Inferencia: derivación del tipo de un objeto a partir de sus componentes. </a:t>
            </a:r>
          </a:p>
          <a:p>
            <a:r>
              <a:rPr lang="es-MX" sz="2400" b="1" dirty="0">
                <a:solidFill>
                  <a:srgbClr val="000000"/>
                </a:solidFill>
                <a:latin typeface="ff3"/>
              </a:rPr>
              <a:t>• Conversión: permitir y efectuar un cambio de tipo.</a:t>
            </a:r>
          </a:p>
          <a:p>
            <a:r>
              <a:rPr lang="es-MX" sz="2400" b="1" dirty="0">
                <a:solidFill>
                  <a:srgbClr val="000000"/>
                </a:solidFill>
                <a:latin typeface="ff3"/>
              </a:rPr>
              <a:t> • Coerción: conversión automática de un tipo a otro.</a:t>
            </a:r>
          </a:p>
        </p:txBody>
      </p:sp>
    </p:spTree>
    <p:extLst>
      <p:ext uri="{BB962C8B-B14F-4D97-AF65-F5344CB8AC3E}">
        <p14:creationId xmlns:p14="http://schemas.microsoft.com/office/powerpoint/2010/main" val="2634297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10356"/>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s-MX" sz="2400" b="0" i="0" dirty="0">
              <a:solidFill>
                <a:srgbClr val="202124"/>
              </a:solidFill>
              <a:effectLst/>
              <a:latin typeface="arial" panose="020B0604020202020204" pitchFamily="34"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F8D66A25-24DD-0DF4-A5B3-9D3B2338AD44}"/>
              </a:ext>
            </a:extLst>
          </p:cNvPr>
          <p:cNvSpPr txBox="1"/>
          <p:nvPr/>
        </p:nvSpPr>
        <p:spPr>
          <a:xfrm>
            <a:off x="1907179" y="1377267"/>
            <a:ext cx="7970293" cy="523220"/>
          </a:xfrm>
          <a:prstGeom prst="rect">
            <a:avLst/>
          </a:prstGeom>
          <a:noFill/>
        </p:spPr>
        <p:txBody>
          <a:bodyPr wrap="square" rtlCol="0">
            <a:spAutoFit/>
          </a:bodyPr>
          <a:lstStyle/>
          <a:p>
            <a:pPr algn="ctr"/>
            <a:r>
              <a:rPr lang="es-MX" sz="2800" b="1" dirty="0">
                <a:solidFill>
                  <a:schemeClr val="accent1"/>
                </a:solidFill>
                <a:latin typeface="ff0"/>
              </a:rPr>
              <a:t>1.2 Acciones semánticas de un analizador sintáctico</a:t>
            </a:r>
          </a:p>
        </p:txBody>
      </p:sp>
      <p:pic>
        <p:nvPicPr>
          <p:cNvPr id="6" name="Imagen 5">
            <a:extLst>
              <a:ext uri="{FF2B5EF4-FFF2-40B4-BE49-F238E27FC236}">
                <a16:creationId xmlns:a16="http://schemas.microsoft.com/office/drawing/2014/main" id="{614A3B50-6ADF-3971-BD2A-F1EFF7AA6B10}"/>
              </a:ext>
            </a:extLst>
          </p:cNvPr>
          <p:cNvPicPr>
            <a:picLocks noChangeAspect="1"/>
          </p:cNvPicPr>
          <p:nvPr/>
        </p:nvPicPr>
        <p:blipFill>
          <a:blip r:embed="rId3"/>
          <a:stretch>
            <a:fillRect/>
          </a:stretch>
        </p:blipFill>
        <p:spPr>
          <a:xfrm>
            <a:off x="2643187" y="1854355"/>
            <a:ext cx="6905625" cy="4391025"/>
          </a:xfrm>
          <a:prstGeom prst="rect">
            <a:avLst/>
          </a:prstGeom>
        </p:spPr>
      </p:pic>
      <p:sp>
        <p:nvSpPr>
          <p:cNvPr id="7" name="CuadroTexto 6">
            <a:extLst>
              <a:ext uri="{FF2B5EF4-FFF2-40B4-BE49-F238E27FC236}">
                <a16:creationId xmlns:a16="http://schemas.microsoft.com/office/drawing/2014/main" id="{FB80CADF-0FE5-152E-4C6E-C47DD170BC37}"/>
              </a:ext>
            </a:extLst>
          </p:cNvPr>
          <p:cNvSpPr txBox="1"/>
          <p:nvPr/>
        </p:nvSpPr>
        <p:spPr>
          <a:xfrm>
            <a:off x="2110852" y="1922595"/>
            <a:ext cx="7970293" cy="523220"/>
          </a:xfrm>
          <a:prstGeom prst="rect">
            <a:avLst/>
          </a:prstGeom>
          <a:noFill/>
        </p:spPr>
        <p:txBody>
          <a:bodyPr wrap="square" rtlCol="0">
            <a:spAutoFit/>
          </a:bodyPr>
          <a:lstStyle/>
          <a:p>
            <a:pPr algn="ctr"/>
            <a:r>
              <a:rPr lang="es-MX" sz="2800" b="1" dirty="0">
                <a:solidFill>
                  <a:schemeClr val="accent1"/>
                </a:solidFill>
                <a:latin typeface="ff0"/>
              </a:rPr>
              <a:t>Ejemplo</a:t>
            </a:r>
          </a:p>
        </p:txBody>
      </p:sp>
      <p:cxnSp>
        <p:nvCxnSpPr>
          <p:cNvPr id="11" name="Conector recto 10">
            <a:extLst>
              <a:ext uri="{FF2B5EF4-FFF2-40B4-BE49-F238E27FC236}">
                <a16:creationId xmlns:a16="http://schemas.microsoft.com/office/drawing/2014/main" id="{53184873-3363-9B04-D4BB-C88A1975BBE9}"/>
              </a:ext>
            </a:extLst>
          </p:cNvPr>
          <p:cNvCxnSpPr>
            <a:cxnSpLocks/>
          </p:cNvCxnSpPr>
          <p:nvPr/>
        </p:nvCxnSpPr>
        <p:spPr>
          <a:xfrm>
            <a:off x="928048" y="4244454"/>
            <a:ext cx="963531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596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pic>
        <p:nvPicPr>
          <p:cNvPr id="5" name="Imagen 4">
            <a:extLst>
              <a:ext uri="{FF2B5EF4-FFF2-40B4-BE49-F238E27FC236}">
                <a16:creationId xmlns:a16="http://schemas.microsoft.com/office/drawing/2014/main" id="{D0753236-8029-4769-0BB7-342118B39AA7}"/>
              </a:ext>
            </a:extLst>
          </p:cNvPr>
          <p:cNvPicPr>
            <a:picLocks noChangeAspect="1"/>
          </p:cNvPicPr>
          <p:nvPr/>
        </p:nvPicPr>
        <p:blipFill>
          <a:blip r:embed="rId3"/>
          <a:stretch>
            <a:fillRect/>
          </a:stretch>
        </p:blipFill>
        <p:spPr>
          <a:xfrm>
            <a:off x="1288906" y="1295262"/>
            <a:ext cx="9614187" cy="3235214"/>
          </a:xfrm>
          <a:prstGeom prst="rect">
            <a:avLst/>
          </a:prstGeom>
        </p:spPr>
      </p:pic>
    </p:spTree>
    <p:extLst>
      <p:ext uri="{BB962C8B-B14F-4D97-AF65-F5344CB8AC3E}">
        <p14:creationId xmlns:p14="http://schemas.microsoft.com/office/powerpoint/2010/main" val="104370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F2219892-8D19-860D-82B0-09FB4BD6D99A}"/>
              </a:ext>
            </a:extLst>
          </p:cNvPr>
          <p:cNvSpPr txBox="1"/>
          <p:nvPr/>
        </p:nvSpPr>
        <p:spPr>
          <a:xfrm>
            <a:off x="1791000" y="1336786"/>
            <a:ext cx="9086265" cy="800219"/>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1.4 Pila semántica en un analizador sintáctico.</a:t>
            </a:r>
          </a:p>
          <a:p>
            <a:endParaRPr lang="es-MX" dirty="0"/>
          </a:p>
        </p:txBody>
      </p:sp>
      <p:sp>
        <p:nvSpPr>
          <p:cNvPr id="5" name="CuadroTexto 4">
            <a:extLst>
              <a:ext uri="{FF2B5EF4-FFF2-40B4-BE49-F238E27FC236}">
                <a16:creationId xmlns:a16="http://schemas.microsoft.com/office/drawing/2014/main" id="{64CC5D50-CBD0-C445-CA59-EE98C5F2EA54}"/>
              </a:ext>
            </a:extLst>
          </p:cNvPr>
          <p:cNvSpPr txBox="1"/>
          <p:nvPr/>
        </p:nvSpPr>
        <p:spPr>
          <a:xfrm>
            <a:off x="974135" y="1962962"/>
            <a:ext cx="9631280" cy="2308324"/>
          </a:xfrm>
          <a:prstGeom prst="rect">
            <a:avLst/>
          </a:prstGeom>
          <a:noFill/>
        </p:spPr>
        <p:txBody>
          <a:bodyPr wrap="square" rtlCol="0">
            <a:spAutoFit/>
          </a:bodyPr>
          <a:lstStyle/>
          <a:p>
            <a:r>
              <a:rPr lang="es-MX" sz="2400" b="1" dirty="0">
                <a:solidFill>
                  <a:srgbClr val="000000"/>
                </a:solidFill>
                <a:latin typeface="ff3"/>
              </a:rPr>
              <a:t>› PILA </a:t>
            </a:r>
          </a:p>
          <a:p>
            <a:r>
              <a:rPr lang="es-MX" sz="2400" b="1" dirty="0">
                <a:solidFill>
                  <a:srgbClr val="000000"/>
                </a:solidFill>
                <a:latin typeface="ff3"/>
              </a:rPr>
              <a:t>› Estructura de datos que se usa en programación para simplificar ciertas operaciones </a:t>
            </a:r>
          </a:p>
          <a:p>
            <a:r>
              <a:rPr lang="es-MX" sz="2400" b="1" dirty="0">
                <a:solidFill>
                  <a:srgbClr val="000000"/>
                </a:solidFill>
                <a:latin typeface="ff3"/>
              </a:rPr>
              <a:t>› </a:t>
            </a:r>
            <a:r>
              <a:rPr lang="es-MX" sz="2400" b="1" dirty="0" err="1">
                <a:solidFill>
                  <a:srgbClr val="000000"/>
                </a:solidFill>
                <a:latin typeface="ff3"/>
              </a:rPr>
              <a:t>Arrays</a:t>
            </a:r>
            <a:r>
              <a:rPr lang="es-MX" sz="2400" b="1" dirty="0">
                <a:solidFill>
                  <a:srgbClr val="000000"/>
                </a:solidFill>
                <a:latin typeface="ff3"/>
              </a:rPr>
              <a:t>* Listas enlazadas * </a:t>
            </a:r>
          </a:p>
          <a:p>
            <a:r>
              <a:rPr lang="es-MX" sz="2400" b="1" dirty="0">
                <a:solidFill>
                  <a:srgbClr val="000000"/>
                </a:solidFill>
                <a:latin typeface="ff3"/>
              </a:rPr>
              <a:t>› Una colección de datos a los que se puede acceder mediante un extremo, que se conoce generalmente como tope.</a:t>
            </a:r>
          </a:p>
        </p:txBody>
      </p:sp>
      <p:pic>
        <p:nvPicPr>
          <p:cNvPr id="7" name="Imagen 6">
            <a:extLst>
              <a:ext uri="{FF2B5EF4-FFF2-40B4-BE49-F238E27FC236}">
                <a16:creationId xmlns:a16="http://schemas.microsoft.com/office/drawing/2014/main" id="{65DAD783-24E9-5A8F-FD77-B78A5D4E6323}"/>
              </a:ext>
            </a:extLst>
          </p:cNvPr>
          <p:cNvPicPr>
            <a:picLocks noChangeAspect="1"/>
          </p:cNvPicPr>
          <p:nvPr/>
        </p:nvPicPr>
        <p:blipFill>
          <a:blip r:embed="rId3"/>
          <a:stretch>
            <a:fillRect/>
          </a:stretch>
        </p:blipFill>
        <p:spPr>
          <a:xfrm>
            <a:off x="7678774" y="4097243"/>
            <a:ext cx="2470489" cy="2262249"/>
          </a:xfrm>
          <a:prstGeom prst="rect">
            <a:avLst/>
          </a:prstGeom>
        </p:spPr>
      </p:pic>
      <p:sp>
        <p:nvSpPr>
          <p:cNvPr id="11" name="CuadroTexto 10">
            <a:extLst>
              <a:ext uri="{FF2B5EF4-FFF2-40B4-BE49-F238E27FC236}">
                <a16:creationId xmlns:a16="http://schemas.microsoft.com/office/drawing/2014/main" id="{A64391FB-E5BD-8F33-4DA3-D68E6F9123D7}"/>
              </a:ext>
            </a:extLst>
          </p:cNvPr>
          <p:cNvSpPr txBox="1"/>
          <p:nvPr/>
        </p:nvSpPr>
        <p:spPr>
          <a:xfrm>
            <a:off x="10217136" y="4833856"/>
            <a:ext cx="1937982" cy="1569660"/>
          </a:xfrm>
          <a:prstGeom prst="rect">
            <a:avLst/>
          </a:prstGeom>
          <a:noFill/>
        </p:spPr>
        <p:txBody>
          <a:bodyPr wrap="square" rtlCol="0">
            <a:spAutoFit/>
          </a:bodyPr>
          <a:lstStyle/>
          <a:p>
            <a:r>
              <a:rPr lang="es-MX" sz="2400" b="1" dirty="0" err="1">
                <a:solidFill>
                  <a:srgbClr val="000000"/>
                </a:solidFill>
                <a:latin typeface="ff3"/>
              </a:rPr>
              <a:t>Push</a:t>
            </a:r>
            <a:endParaRPr lang="es-MX" sz="2400" b="1" dirty="0">
              <a:solidFill>
                <a:srgbClr val="000000"/>
              </a:solidFill>
              <a:latin typeface="ff3"/>
            </a:endParaRPr>
          </a:p>
          <a:p>
            <a:r>
              <a:rPr lang="es-MX" sz="2400" b="1" dirty="0">
                <a:solidFill>
                  <a:srgbClr val="000000"/>
                </a:solidFill>
                <a:latin typeface="ff3"/>
              </a:rPr>
              <a:t>Pop</a:t>
            </a:r>
          </a:p>
          <a:p>
            <a:r>
              <a:rPr lang="es-MX" sz="2400" b="1" dirty="0">
                <a:solidFill>
                  <a:srgbClr val="000000"/>
                </a:solidFill>
                <a:latin typeface="ff3"/>
              </a:rPr>
              <a:t>LIFO</a:t>
            </a:r>
          </a:p>
          <a:p>
            <a:r>
              <a:rPr lang="es-MX" sz="2400" b="1" dirty="0">
                <a:solidFill>
                  <a:srgbClr val="000000"/>
                </a:solidFill>
                <a:latin typeface="ff3"/>
              </a:rPr>
              <a:t>TOS</a:t>
            </a:r>
          </a:p>
        </p:txBody>
      </p:sp>
    </p:spTree>
    <p:extLst>
      <p:ext uri="{BB962C8B-B14F-4D97-AF65-F5344CB8AC3E}">
        <p14:creationId xmlns:p14="http://schemas.microsoft.com/office/powerpoint/2010/main" val="2079624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8800" dirty="0"/>
              <a:t>› El análisis semántico usa como entrada el árbol sintáctico para comprobar restricciones de tipo y otras limitaciones semánticas y preparar la generación de código. › Para que se usa la pila ? › Para contener la información semántica asociada a los operandos (y operadores) en forma de registros semánticos tomando en cuenta las reglas semánticas (</a:t>
            </a:r>
            <a:r>
              <a:rPr lang="es-MX" sz="8800" dirty="0" err="1"/>
              <a:t>conj</a:t>
            </a:r>
            <a:r>
              <a:rPr lang="es-MX" sz="8800" dirty="0"/>
              <a:t>. De normas y especificaciones que definen al lenguaje).  Conversiones implícitas</a:t>
            </a: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DBAE34DC-5133-BC4D-D948-6FB060969F64}"/>
              </a:ext>
            </a:extLst>
          </p:cNvPr>
          <p:cNvSpPr txBox="1"/>
          <p:nvPr/>
        </p:nvSpPr>
        <p:spPr>
          <a:xfrm>
            <a:off x="673637" y="1945442"/>
            <a:ext cx="10797983" cy="3046988"/>
          </a:xfrm>
          <a:prstGeom prst="rect">
            <a:avLst/>
          </a:prstGeom>
          <a:noFill/>
        </p:spPr>
        <p:txBody>
          <a:bodyPr wrap="square" rtlCol="0">
            <a:spAutoFit/>
          </a:bodyPr>
          <a:lstStyle/>
          <a:p>
            <a:r>
              <a:rPr lang="es-MX" sz="2400" b="1" dirty="0">
                <a:solidFill>
                  <a:srgbClr val="000000"/>
                </a:solidFill>
                <a:latin typeface="ff3"/>
              </a:rPr>
              <a:t>› El análisis semántico usa como entrada el árbol sintáctico para comprobar restricciones de tipo y otras limitaciones semánticas y preparar la generación de código.</a:t>
            </a:r>
          </a:p>
          <a:p>
            <a:r>
              <a:rPr lang="es-MX" sz="2400" b="1" dirty="0">
                <a:solidFill>
                  <a:srgbClr val="000000"/>
                </a:solidFill>
                <a:latin typeface="ff3"/>
              </a:rPr>
              <a:t>› ¿Para qué se usa la pila ? </a:t>
            </a:r>
          </a:p>
          <a:p>
            <a:r>
              <a:rPr lang="es-MX" sz="2400" b="1" dirty="0">
                <a:solidFill>
                  <a:srgbClr val="000000"/>
                </a:solidFill>
                <a:latin typeface="ff3"/>
              </a:rPr>
              <a:t>› Para contener la información semántica asociada a los operandos (y operadores) en forma de registros semánticos tomando en cuenta las reglas semánticas.</a:t>
            </a:r>
          </a:p>
          <a:p>
            <a:r>
              <a:rPr lang="es-MX" sz="2400" b="1" dirty="0">
                <a:solidFill>
                  <a:srgbClr val="000000"/>
                </a:solidFill>
                <a:latin typeface="ff3"/>
              </a:rPr>
              <a:t>(</a:t>
            </a:r>
            <a:r>
              <a:rPr lang="es-MX" sz="2400" b="1" dirty="0" err="1">
                <a:solidFill>
                  <a:srgbClr val="000000"/>
                </a:solidFill>
                <a:latin typeface="ff3"/>
              </a:rPr>
              <a:t>Conj</a:t>
            </a:r>
            <a:r>
              <a:rPr lang="es-MX" sz="2400" b="1" dirty="0">
                <a:solidFill>
                  <a:srgbClr val="000000"/>
                </a:solidFill>
                <a:latin typeface="ff3"/>
              </a:rPr>
              <a:t>. de normas y especificaciones que definen al lenguaje). </a:t>
            </a:r>
          </a:p>
          <a:p>
            <a:r>
              <a:rPr lang="es-MX" sz="2400" b="1" dirty="0">
                <a:solidFill>
                  <a:srgbClr val="000000"/>
                </a:solidFill>
                <a:latin typeface="ff3"/>
              </a:rPr>
              <a:t>Conversiones implícitas</a:t>
            </a:r>
          </a:p>
        </p:txBody>
      </p:sp>
      <p:sp>
        <p:nvSpPr>
          <p:cNvPr id="6" name="CuadroTexto 5">
            <a:extLst>
              <a:ext uri="{FF2B5EF4-FFF2-40B4-BE49-F238E27FC236}">
                <a16:creationId xmlns:a16="http://schemas.microsoft.com/office/drawing/2014/main" id="{E1F9550A-52F3-EBA3-716C-95050A02C710}"/>
              </a:ext>
            </a:extLst>
          </p:cNvPr>
          <p:cNvSpPr txBox="1"/>
          <p:nvPr/>
        </p:nvSpPr>
        <p:spPr>
          <a:xfrm>
            <a:off x="1791000" y="1336786"/>
            <a:ext cx="9086265" cy="800219"/>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1.4 Pila semántica en un analizador sintáctico.</a:t>
            </a:r>
          </a:p>
          <a:p>
            <a:endParaRPr lang="es-MX" dirty="0"/>
          </a:p>
        </p:txBody>
      </p:sp>
    </p:spTree>
    <p:extLst>
      <p:ext uri="{BB962C8B-B14F-4D97-AF65-F5344CB8AC3E}">
        <p14:creationId xmlns:p14="http://schemas.microsoft.com/office/powerpoint/2010/main" val="674953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68366" y="76912"/>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pic>
        <p:nvPicPr>
          <p:cNvPr id="5" name="Imagen 4">
            <a:extLst>
              <a:ext uri="{FF2B5EF4-FFF2-40B4-BE49-F238E27FC236}">
                <a16:creationId xmlns:a16="http://schemas.microsoft.com/office/drawing/2014/main" id="{6BD2C4B6-7FC7-D136-10E5-D32F4FD20CAB}"/>
              </a:ext>
            </a:extLst>
          </p:cNvPr>
          <p:cNvPicPr>
            <a:picLocks noChangeAspect="1"/>
          </p:cNvPicPr>
          <p:nvPr/>
        </p:nvPicPr>
        <p:blipFill>
          <a:blip r:embed="rId3"/>
          <a:stretch>
            <a:fillRect/>
          </a:stretch>
        </p:blipFill>
        <p:spPr>
          <a:xfrm>
            <a:off x="667889" y="1388663"/>
            <a:ext cx="6169639" cy="4888252"/>
          </a:xfrm>
          <a:prstGeom prst="rect">
            <a:avLst/>
          </a:prstGeom>
        </p:spPr>
      </p:pic>
    </p:spTree>
    <p:extLst>
      <p:ext uri="{BB962C8B-B14F-4D97-AF65-F5344CB8AC3E}">
        <p14:creationId xmlns:p14="http://schemas.microsoft.com/office/powerpoint/2010/main" val="184565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F2219892-8D19-860D-82B0-09FB4BD6D99A}"/>
              </a:ext>
            </a:extLst>
          </p:cNvPr>
          <p:cNvSpPr txBox="1"/>
          <p:nvPr/>
        </p:nvSpPr>
        <p:spPr>
          <a:xfrm>
            <a:off x="1190499" y="1651379"/>
            <a:ext cx="9086265" cy="646331"/>
          </a:xfrm>
          <a:prstGeom prst="rect">
            <a:avLst/>
          </a:prstGeom>
          <a:noFill/>
        </p:spPr>
        <p:txBody>
          <a:bodyPr wrap="square" rtlCol="0">
            <a:spAutoFit/>
          </a:bodyPr>
          <a:lstStyle/>
          <a:p>
            <a:r>
              <a:rPr lang="es-MX" sz="1800" b="1" kern="1200" dirty="0">
                <a:solidFill>
                  <a:schemeClr val="tx1"/>
                </a:solidFill>
                <a:latin typeface="+mn-lt"/>
                <a:ea typeface="+mn-ea"/>
                <a:cs typeface="+mn-cs"/>
              </a:rPr>
              <a:t>1.4 Pila semántica en un analizador sintáctico.</a:t>
            </a:r>
          </a:p>
          <a:p>
            <a:endParaRPr lang="es-MX" dirty="0"/>
          </a:p>
        </p:txBody>
      </p:sp>
      <p:pic>
        <p:nvPicPr>
          <p:cNvPr id="6" name="Imagen 5">
            <a:extLst>
              <a:ext uri="{FF2B5EF4-FFF2-40B4-BE49-F238E27FC236}">
                <a16:creationId xmlns:a16="http://schemas.microsoft.com/office/drawing/2014/main" id="{637EDD5F-1B88-BFF5-ABFE-924F17C049C9}"/>
              </a:ext>
            </a:extLst>
          </p:cNvPr>
          <p:cNvPicPr>
            <a:picLocks noChangeAspect="1"/>
          </p:cNvPicPr>
          <p:nvPr/>
        </p:nvPicPr>
        <p:blipFill>
          <a:blip r:embed="rId3"/>
          <a:stretch>
            <a:fillRect/>
          </a:stretch>
        </p:blipFill>
        <p:spPr>
          <a:xfrm>
            <a:off x="1262062" y="1120696"/>
            <a:ext cx="9667875" cy="5076825"/>
          </a:xfrm>
          <a:prstGeom prst="rect">
            <a:avLst/>
          </a:prstGeom>
        </p:spPr>
      </p:pic>
    </p:spTree>
    <p:extLst>
      <p:ext uri="{BB962C8B-B14F-4D97-AF65-F5344CB8AC3E}">
        <p14:creationId xmlns:p14="http://schemas.microsoft.com/office/powerpoint/2010/main" val="3966301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F2219892-8D19-860D-82B0-09FB4BD6D99A}"/>
              </a:ext>
            </a:extLst>
          </p:cNvPr>
          <p:cNvSpPr txBox="1"/>
          <p:nvPr/>
        </p:nvSpPr>
        <p:spPr>
          <a:xfrm>
            <a:off x="1190499" y="1651379"/>
            <a:ext cx="9086265" cy="646331"/>
          </a:xfrm>
          <a:prstGeom prst="rect">
            <a:avLst/>
          </a:prstGeom>
          <a:noFill/>
        </p:spPr>
        <p:txBody>
          <a:bodyPr wrap="square" rtlCol="0">
            <a:spAutoFit/>
          </a:bodyPr>
          <a:lstStyle/>
          <a:p>
            <a:r>
              <a:rPr lang="es-MX" sz="1800" b="1" kern="1200" dirty="0">
                <a:solidFill>
                  <a:schemeClr val="tx1"/>
                </a:solidFill>
                <a:latin typeface="+mn-lt"/>
                <a:ea typeface="+mn-ea"/>
                <a:cs typeface="+mn-cs"/>
              </a:rPr>
              <a:t>1.4 Pila semántica en un analizador sintáctico.</a:t>
            </a:r>
          </a:p>
          <a:p>
            <a:endParaRPr lang="es-MX" dirty="0"/>
          </a:p>
        </p:txBody>
      </p:sp>
      <p:pic>
        <p:nvPicPr>
          <p:cNvPr id="6" name="Imagen 5">
            <a:extLst>
              <a:ext uri="{FF2B5EF4-FFF2-40B4-BE49-F238E27FC236}">
                <a16:creationId xmlns:a16="http://schemas.microsoft.com/office/drawing/2014/main" id="{02F36EE7-328A-B48F-F583-C58D83FE64B2}"/>
              </a:ext>
            </a:extLst>
          </p:cNvPr>
          <p:cNvPicPr>
            <a:picLocks noChangeAspect="1"/>
          </p:cNvPicPr>
          <p:nvPr/>
        </p:nvPicPr>
        <p:blipFill>
          <a:blip r:embed="rId3"/>
          <a:stretch>
            <a:fillRect/>
          </a:stretch>
        </p:blipFill>
        <p:spPr>
          <a:xfrm>
            <a:off x="2661289" y="1396263"/>
            <a:ext cx="6353808" cy="4751046"/>
          </a:xfrm>
          <a:prstGeom prst="rect">
            <a:avLst/>
          </a:prstGeom>
        </p:spPr>
      </p:pic>
    </p:spTree>
    <p:extLst>
      <p:ext uri="{BB962C8B-B14F-4D97-AF65-F5344CB8AC3E}">
        <p14:creationId xmlns:p14="http://schemas.microsoft.com/office/powerpoint/2010/main" val="19102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24" name="CuadroTexto 23">
            <a:extLst>
              <a:ext uri="{FF2B5EF4-FFF2-40B4-BE49-F238E27FC236}">
                <a16:creationId xmlns:a16="http://schemas.microsoft.com/office/drawing/2014/main" id="{BBF034F6-4D4D-AE8E-EF57-49E1ABB52E3E}"/>
              </a:ext>
            </a:extLst>
          </p:cNvPr>
          <p:cNvSpPr txBox="1"/>
          <p:nvPr/>
        </p:nvSpPr>
        <p:spPr>
          <a:xfrm>
            <a:off x="5606955" y="5941851"/>
            <a:ext cx="6585044" cy="461665"/>
          </a:xfrm>
          <a:prstGeom prst="rect">
            <a:avLst/>
          </a:prstGeom>
          <a:noFill/>
        </p:spPr>
        <p:txBody>
          <a:bodyPr wrap="square" rtlCol="0">
            <a:spAutoFit/>
          </a:bodyPr>
          <a:lstStyle/>
          <a:p>
            <a:pPr algn="r"/>
            <a:r>
              <a:rPr lang="es-MX" sz="2400" dirty="0">
                <a:latin typeface="STark ITALIC" panose="02000500000000000000" pitchFamily="2" charset="0"/>
              </a:rPr>
              <a:t>SALTILLO, COAHUILA AGOSTO 2023</a:t>
            </a:r>
          </a:p>
        </p:txBody>
      </p:sp>
      <p:pic>
        <p:nvPicPr>
          <p:cNvPr id="5" name="Imagen 4" descr="Una torre de un edificio&#10;&#10;Descripción generada automáticamente">
            <a:extLst>
              <a:ext uri="{FF2B5EF4-FFF2-40B4-BE49-F238E27FC236}">
                <a16:creationId xmlns:a16="http://schemas.microsoft.com/office/drawing/2014/main" id="{E28DF41D-00ED-DFA1-4C38-F2A6943F355E}"/>
              </a:ext>
            </a:extLst>
          </p:cNvPr>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591686" y="1271238"/>
            <a:ext cx="10601279" cy="4983754"/>
          </a:xfrm>
          <a:prstGeom prst="rect">
            <a:avLst/>
          </a:prstGeom>
        </p:spPr>
      </p:pic>
      <p:sp>
        <p:nvSpPr>
          <p:cNvPr id="7" name="CuadroTexto 6">
            <a:extLst>
              <a:ext uri="{FF2B5EF4-FFF2-40B4-BE49-F238E27FC236}">
                <a16:creationId xmlns:a16="http://schemas.microsoft.com/office/drawing/2014/main" id="{76B6EC03-7D11-D325-BCFB-3B4EC0698493}"/>
              </a:ext>
            </a:extLst>
          </p:cNvPr>
          <p:cNvSpPr txBox="1"/>
          <p:nvPr/>
        </p:nvSpPr>
        <p:spPr>
          <a:xfrm>
            <a:off x="644986" y="1921777"/>
            <a:ext cx="10601279" cy="3139321"/>
          </a:xfrm>
          <a:prstGeom prst="rect">
            <a:avLst/>
          </a:prstGeom>
          <a:noFill/>
        </p:spPr>
        <p:txBody>
          <a:bodyPr wrap="square">
            <a:spAutoFit/>
          </a:bodyPr>
          <a:lstStyle/>
          <a:p>
            <a:pPr algn="ctr"/>
            <a:r>
              <a:rPr lang="es-MX" sz="6600" b="1" dirty="0">
                <a:solidFill>
                  <a:srgbClr val="000000"/>
                </a:solidFill>
                <a:latin typeface="ff3"/>
              </a:rPr>
              <a:t>-Árbol -expresiones </a:t>
            </a:r>
          </a:p>
          <a:p>
            <a:pPr algn="ctr"/>
            <a:r>
              <a:rPr lang="es-MX" sz="6600" b="1" dirty="0">
                <a:solidFill>
                  <a:srgbClr val="000000"/>
                </a:solidFill>
                <a:latin typeface="ff3"/>
              </a:rPr>
              <a:t>-operaciones -ramas </a:t>
            </a:r>
          </a:p>
          <a:p>
            <a:pPr algn="ctr"/>
            <a:r>
              <a:rPr lang="es-MX" sz="6600" b="1" dirty="0">
                <a:solidFill>
                  <a:srgbClr val="000000"/>
                </a:solidFill>
                <a:latin typeface="ff3"/>
              </a:rPr>
              <a:t>-análisis -código -datos -nodo</a:t>
            </a:r>
          </a:p>
        </p:txBody>
      </p:sp>
    </p:spTree>
    <p:extLst>
      <p:ext uri="{BB962C8B-B14F-4D97-AF65-F5344CB8AC3E}">
        <p14:creationId xmlns:p14="http://schemas.microsoft.com/office/powerpoint/2010/main" val="3904307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87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pic>
        <p:nvPicPr>
          <p:cNvPr id="11" name="Imagen 10">
            <a:extLst>
              <a:ext uri="{FF2B5EF4-FFF2-40B4-BE49-F238E27FC236}">
                <a16:creationId xmlns:a16="http://schemas.microsoft.com/office/drawing/2014/main" id="{DB1E0D72-2CD1-30FC-85C1-FABE52124B65}"/>
              </a:ext>
            </a:extLst>
          </p:cNvPr>
          <p:cNvPicPr>
            <a:picLocks noChangeAspect="1"/>
          </p:cNvPicPr>
          <p:nvPr/>
        </p:nvPicPr>
        <p:blipFill>
          <a:blip r:embed="rId3"/>
          <a:stretch>
            <a:fillRect/>
          </a:stretch>
        </p:blipFill>
        <p:spPr>
          <a:xfrm>
            <a:off x="512069" y="1563880"/>
            <a:ext cx="10555411" cy="4587165"/>
          </a:xfrm>
          <a:prstGeom prst="rect">
            <a:avLst/>
          </a:prstGeom>
        </p:spPr>
      </p:pic>
    </p:spTree>
    <p:extLst>
      <p:ext uri="{BB962C8B-B14F-4D97-AF65-F5344CB8AC3E}">
        <p14:creationId xmlns:p14="http://schemas.microsoft.com/office/powerpoint/2010/main" val="1887777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C299D641-8BC2-3FB3-CA6D-6CBE3B32D8FA}"/>
              </a:ext>
            </a:extLst>
          </p:cNvPr>
          <p:cNvSpPr txBox="1"/>
          <p:nvPr/>
        </p:nvSpPr>
        <p:spPr>
          <a:xfrm>
            <a:off x="1791000" y="1336786"/>
            <a:ext cx="9086265" cy="523220"/>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2.0 Generación de código intermedio.</a:t>
            </a:r>
          </a:p>
        </p:txBody>
      </p:sp>
      <p:sp>
        <p:nvSpPr>
          <p:cNvPr id="6" name="CuadroTexto 5">
            <a:extLst>
              <a:ext uri="{FF2B5EF4-FFF2-40B4-BE49-F238E27FC236}">
                <a16:creationId xmlns:a16="http://schemas.microsoft.com/office/drawing/2014/main" id="{A405E156-D97F-2FE8-5D1E-22EC96538EBB}"/>
              </a:ext>
            </a:extLst>
          </p:cNvPr>
          <p:cNvSpPr txBox="1"/>
          <p:nvPr/>
        </p:nvSpPr>
        <p:spPr>
          <a:xfrm>
            <a:off x="500587" y="2175219"/>
            <a:ext cx="10578376" cy="1569660"/>
          </a:xfrm>
          <a:prstGeom prst="rect">
            <a:avLst/>
          </a:prstGeom>
          <a:noFill/>
        </p:spPr>
        <p:txBody>
          <a:bodyPr wrap="square" rtlCol="0">
            <a:spAutoFit/>
          </a:bodyPr>
          <a:lstStyle/>
          <a:p>
            <a:r>
              <a:rPr lang="es-MX" sz="2400" b="1" dirty="0">
                <a:solidFill>
                  <a:srgbClr val="000000"/>
                </a:solidFill>
                <a:latin typeface="ff3"/>
              </a:rPr>
              <a:t>La mayoría de los compiladores generan código como parte del proceso de análisis sintáctico, esto es debido a que requieren del árbol de sintaxis y si este no va a ser construido físicamente, entonces deberá acompañar al analizador sintáctico al barrer el árbol implícito. </a:t>
            </a:r>
          </a:p>
        </p:txBody>
      </p:sp>
    </p:spTree>
    <p:extLst>
      <p:ext uri="{BB962C8B-B14F-4D97-AF65-F5344CB8AC3E}">
        <p14:creationId xmlns:p14="http://schemas.microsoft.com/office/powerpoint/2010/main" val="1767561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C299D641-8BC2-3FB3-CA6D-6CBE3B32D8FA}"/>
              </a:ext>
            </a:extLst>
          </p:cNvPr>
          <p:cNvSpPr txBox="1"/>
          <p:nvPr/>
        </p:nvSpPr>
        <p:spPr>
          <a:xfrm>
            <a:off x="1791000" y="1336786"/>
            <a:ext cx="9086265" cy="523220"/>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2.0 Generación de código intermedio.</a:t>
            </a:r>
          </a:p>
        </p:txBody>
      </p:sp>
      <p:sp>
        <p:nvSpPr>
          <p:cNvPr id="6" name="CuadroTexto 5">
            <a:extLst>
              <a:ext uri="{FF2B5EF4-FFF2-40B4-BE49-F238E27FC236}">
                <a16:creationId xmlns:a16="http://schemas.microsoft.com/office/drawing/2014/main" id="{A405E156-D97F-2FE8-5D1E-22EC96538EBB}"/>
              </a:ext>
            </a:extLst>
          </p:cNvPr>
          <p:cNvSpPr txBox="1"/>
          <p:nvPr/>
        </p:nvSpPr>
        <p:spPr>
          <a:xfrm>
            <a:off x="603138" y="1915388"/>
            <a:ext cx="10578376" cy="3785652"/>
          </a:xfrm>
          <a:prstGeom prst="rect">
            <a:avLst/>
          </a:prstGeom>
          <a:noFill/>
        </p:spPr>
        <p:txBody>
          <a:bodyPr wrap="square" rtlCol="0">
            <a:spAutoFit/>
          </a:bodyPr>
          <a:lstStyle/>
          <a:p>
            <a:r>
              <a:rPr lang="es-MX" sz="2400" b="1" dirty="0">
                <a:solidFill>
                  <a:srgbClr val="000000"/>
                </a:solidFill>
                <a:latin typeface="ff3"/>
              </a:rPr>
              <a:t>En lugar de generar código ensamblador directamente, los compiladores generan un código intermedio que es más parecido al código ensamblador, las operaciones por ejemplo nunca se hacen con más de dos operandos. </a:t>
            </a:r>
          </a:p>
          <a:p>
            <a:endParaRPr lang="es-MX" sz="2400" b="1" dirty="0">
              <a:solidFill>
                <a:srgbClr val="000000"/>
              </a:solidFill>
              <a:latin typeface="ff3"/>
            </a:endParaRPr>
          </a:p>
          <a:p>
            <a:r>
              <a:rPr lang="es-MX" sz="2400" b="1" dirty="0">
                <a:solidFill>
                  <a:srgbClr val="000000"/>
                </a:solidFill>
                <a:latin typeface="ff3"/>
              </a:rPr>
              <a:t>Al no generarse código ensamblador el cual es dependiente de la computadora especifica, sino código intermedio, se puede reutilizar la parte del compilador que genera código intermedio en otro compilador para una computadora con diferente procesador cambiando solamente el generador de código ensamblador al cual llamamos back-</a:t>
            </a:r>
            <a:r>
              <a:rPr lang="es-MX" sz="2400" b="1" dirty="0" err="1">
                <a:solidFill>
                  <a:srgbClr val="000000"/>
                </a:solidFill>
                <a:latin typeface="ff3"/>
              </a:rPr>
              <a:t>end</a:t>
            </a:r>
            <a:r>
              <a:rPr lang="es-MX" sz="2400" b="1" dirty="0">
                <a:solidFill>
                  <a:srgbClr val="000000"/>
                </a:solidFill>
                <a:latin typeface="ff3"/>
              </a:rPr>
              <a:t>, la desventaja obviamente es la lentitud que esto conlleva. </a:t>
            </a:r>
          </a:p>
        </p:txBody>
      </p:sp>
    </p:spTree>
    <p:extLst>
      <p:ext uri="{BB962C8B-B14F-4D97-AF65-F5344CB8AC3E}">
        <p14:creationId xmlns:p14="http://schemas.microsoft.com/office/powerpoint/2010/main" val="1845371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F2219892-8D19-860D-82B0-09FB4BD6D99A}"/>
              </a:ext>
            </a:extLst>
          </p:cNvPr>
          <p:cNvSpPr txBox="1"/>
          <p:nvPr/>
        </p:nvSpPr>
        <p:spPr>
          <a:xfrm>
            <a:off x="786541" y="1554132"/>
            <a:ext cx="10895218" cy="4154984"/>
          </a:xfrm>
          <a:prstGeom prst="rect">
            <a:avLst/>
          </a:prstGeom>
          <a:noFill/>
        </p:spPr>
        <p:txBody>
          <a:bodyPr wrap="square" rtlCol="0">
            <a:spAutoFit/>
          </a:bodyPr>
          <a:lstStyle/>
          <a:p>
            <a:r>
              <a:rPr lang="es-MX" sz="2400" b="1" dirty="0">
                <a:solidFill>
                  <a:srgbClr val="000000"/>
                </a:solidFill>
                <a:latin typeface="ff3"/>
              </a:rPr>
              <a:t>La tarea de síntesis suele comenzar generando un código intermedio. </a:t>
            </a:r>
          </a:p>
          <a:p>
            <a:r>
              <a:rPr lang="es-MX" sz="2400" b="1" dirty="0">
                <a:solidFill>
                  <a:srgbClr val="000000"/>
                </a:solidFill>
                <a:latin typeface="ff3"/>
              </a:rPr>
              <a:t>El código intermedio no es el lenguaje de programación de ninguna máquina real, sino que corresponde a una máquina abstracta, que se debe de definir lo más general posible, de forma que sea posible traducir este código intermedio a cualquier máquina real. </a:t>
            </a:r>
          </a:p>
          <a:p>
            <a:endParaRPr lang="es-MX" sz="2400" b="1" dirty="0">
              <a:solidFill>
                <a:srgbClr val="000000"/>
              </a:solidFill>
              <a:latin typeface="ff3"/>
            </a:endParaRPr>
          </a:p>
          <a:p>
            <a:r>
              <a:rPr lang="es-MX" sz="2400" b="1" dirty="0">
                <a:solidFill>
                  <a:srgbClr val="000000"/>
                </a:solidFill>
                <a:latin typeface="ff3"/>
              </a:rPr>
              <a:t>El objetivo del código intermedio es reducir el número de programas necesarios para construir traductores, y permitir más fácilmente la transportabilidad de unas máquinas a otras. Supóngase que se tienen n lenguajes, y se desea construir traductores entre ellos. Sería necesario construir n*(n-1) traductores.</a:t>
            </a:r>
          </a:p>
          <a:p>
            <a:endParaRPr lang="es-MX" sz="2400" b="1" dirty="0">
              <a:solidFill>
                <a:srgbClr val="000000"/>
              </a:solidFill>
              <a:latin typeface="ff3"/>
            </a:endParaRPr>
          </a:p>
        </p:txBody>
      </p:sp>
    </p:spTree>
    <p:extLst>
      <p:ext uri="{BB962C8B-B14F-4D97-AF65-F5344CB8AC3E}">
        <p14:creationId xmlns:p14="http://schemas.microsoft.com/office/powerpoint/2010/main" val="1311688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F2219892-8D19-860D-82B0-09FB4BD6D99A}"/>
              </a:ext>
            </a:extLst>
          </p:cNvPr>
          <p:cNvSpPr txBox="1"/>
          <p:nvPr/>
        </p:nvSpPr>
        <p:spPr>
          <a:xfrm>
            <a:off x="729975" y="927855"/>
            <a:ext cx="10895218" cy="2677656"/>
          </a:xfrm>
          <a:prstGeom prst="rect">
            <a:avLst/>
          </a:prstGeom>
          <a:noFill/>
        </p:spPr>
        <p:txBody>
          <a:bodyPr wrap="square" rtlCol="0">
            <a:spAutoFit/>
          </a:bodyPr>
          <a:lstStyle/>
          <a:p>
            <a:endParaRPr lang="es-MX" sz="2400" b="1" dirty="0">
              <a:solidFill>
                <a:srgbClr val="000000"/>
              </a:solidFill>
              <a:latin typeface="ff3"/>
            </a:endParaRPr>
          </a:p>
          <a:p>
            <a:r>
              <a:rPr lang="es-MX" sz="2400" b="1" dirty="0">
                <a:solidFill>
                  <a:srgbClr val="000000"/>
                </a:solidFill>
                <a:latin typeface="ff3"/>
              </a:rPr>
              <a:t>Sin embargo, si se construye un lenguaje intermedio, tan sólo son necesarios 2*n traductores. </a:t>
            </a:r>
          </a:p>
          <a:p>
            <a:endParaRPr lang="es-MX" sz="2400" b="1" dirty="0">
              <a:solidFill>
                <a:srgbClr val="000000"/>
              </a:solidFill>
              <a:latin typeface="ff3"/>
            </a:endParaRPr>
          </a:p>
          <a:p>
            <a:r>
              <a:rPr lang="es-MX" sz="2400" b="1" dirty="0">
                <a:solidFill>
                  <a:srgbClr val="000000"/>
                </a:solidFill>
                <a:latin typeface="ff3"/>
              </a:rPr>
              <a:t>Así por ejemplo un fabricante de compiladores puede construir un compilador para diferentes máquinas objeto con tan sólo cambiar las dos últimas fases de la tarea de síntesis. </a:t>
            </a:r>
          </a:p>
        </p:txBody>
      </p:sp>
      <p:pic>
        <p:nvPicPr>
          <p:cNvPr id="6" name="Imagen 5">
            <a:extLst>
              <a:ext uri="{FF2B5EF4-FFF2-40B4-BE49-F238E27FC236}">
                <a16:creationId xmlns:a16="http://schemas.microsoft.com/office/drawing/2014/main" id="{6A4C0C99-D2C1-3A99-9B3C-1D8038620058}"/>
              </a:ext>
            </a:extLst>
          </p:cNvPr>
          <p:cNvPicPr>
            <a:picLocks noChangeAspect="1"/>
          </p:cNvPicPr>
          <p:nvPr/>
        </p:nvPicPr>
        <p:blipFill>
          <a:blip r:embed="rId3"/>
          <a:stretch>
            <a:fillRect/>
          </a:stretch>
        </p:blipFill>
        <p:spPr>
          <a:xfrm>
            <a:off x="3904397" y="3249759"/>
            <a:ext cx="4952876" cy="3070783"/>
          </a:xfrm>
          <a:prstGeom prst="rect">
            <a:avLst/>
          </a:prstGeom>
        </p:spPr>
      </p:pic>
    </p:spTree>
    <p:extLst>
      <p:ext uri="{BB962C8B-B14F-4D97-AF65-F5344CB8AC3E}">
        <p14:creationId xmlns:p14="http://schemas.microsoft.com/office/powerpoint/2010/main" val="2785728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F2219892-8D19-860D-82B0-09FB4BD6D99A}"/>
              </a:ext>
            </a:extLst>
          </p:cNvPr>
          <p:cNvSpPr txBox="1"/>
          <p:nvPr/>
        </p:nvSpPr>
        <p:spPr>
          <a:xfrm>
            <a:off x="847280" y="1727675"/>
            <a:ext cx="10497439" cy="4801314"/>
          </a:xfrm>
          <a:prstGeom prst="rect">
            <a:avLst/>
          </a:prstGeom>
          <a:noFill/>
        </p:spPr>
        <p:txBody>
          <a:bodyPr wrap="square" rtlCol="0">
            <a:spAutoFit/>
          </a:bodyPr>
          <a:lstStyle/>
          <a:p>
            <a:pPr marL="285750" indent="-285750" algn="l">
              <a:buFont typeface="Wingdings" panose="05000000000000000000" pitchFamily="2" charset="2"/>
              <a:buChar char="q"/>
            </a:pPr>
            <a:r>
              <a:rPr lang="es-MX" sz="2400" b="1" dirty="0">
                <a:solidFill>
                  <a:srgbClr val="000000"/>
                </a:solidFill>
                <a:latin typeface="ff3"/>
              </a:rPr>
              <a:t>Se compone de un conjunto de rutinas independientes, llamadas por los analizadores morfológico y sintáctico. </a:t>
            </a:r>
          </a:p>
          <a:p>
            <a:pPr marL="285750" indent="-285750" algn="l">
              <a:buFont typeface="Wingdings" panose="05000000000000000000" pitchFamily="2" charset="2"/>
              <a:buChar char="q"/>
            </a:pPr>
            <a:endParaRPr lang="es-MX" sz="2400" b="1" dirty="0">
              <a:solidFill>
                <a:srgbClr val="000000"/>
              </a:solidFill>
              <a:latin typeface="ff3"/>
            </a:endParaRPr>
          </a:p>
          <a:p>
            <a:pPr marL="285750" indent="-285750" algn="l">
              <a:buFont typeface="Wingdings" panose="05000000000000000000" pitchFamily="2" charset="2"/>
              <a:buChar char="q"/>
            </a:pPr>
            <a:r>
              <a:rPr lang="es-MX" sz="2400" b="1" dirty="0">
                <a:solidFill>
                  <a:srgbClr val="000000"/>
                </a:solidFill>
                <a:latin typeface="ff3"/>
              </a:rPr>
              <a:t>El análisis semántico utiliza como entrada el árbol sintáctico detectado por el análisis sintáctico para comprobar restricciones de tipo y otras limitaciones semánticas y preparar la generación de código. </a:t>
            </a:r>
          </a:p>
          <a:p>
            <a:pPr marL="285750" indent="-285750" algn="l">
              <a:buFont typeface="Wingdings" panose="05000000000000000000" pitchFamily="2" charset="2"/>
              <a:buChar char="q"/>
            </a:pPr>
            <a:endParaRPr lang="es-MX" sz="2400" b="1" dirty="0">
              <a:solidFill>
                <a:srgbClr val="000000"/>
              </a:solidFill>
              <a:latin typeface="ff3"/>
            </a:endParaRPr>
          </a:p>
          <a:p>
            <a:pPr marL="285750" indent="-285750" algn="l">
              <a:buFont typeface="Wingdings" panose="05000000000000000000" pitchFamily="2" charset="2"/>
              <a:buChar char="q"/>
            </a:pPr>
            <a:r>
              <a:rPr lang="es-MX" sz="2400" b="1" dirty="0">
                <a:solidFill>
                  <a:srgbClr val="000000"/>
                </a:solidFill>
                <a:latin typeface="ff3"/>
              </a:rPr>
              <a:t>En compiladores de un solo paso, las llamadas a las rutinas semánticas se realizan directamente desde el analizador sintáctico y son dichas rutinas las que llaman al generador de código. </a:t>
            </a:r>
          </a:p>
          <a:p>
            <a:pPr marL="285750" indent="-285750" algn="l">
              <a:buFont typeface="Wingdings" panose="05000000000000000000" pitchFamily="2" charset="2"/>
              <a:buChar char="q"/>
            </a:pPr>
            <a:endParaRPr lang="es-MX" sz="2400" b="1" dirty="0">
              <a:solidFill>
                <a:srgbClr val="000000"/>
              </a:solidFill>
              <a:latin typeface="ff3"/>
            </a:endParaRPr>
          </a:p>
          <a:p>
            <a:pPr marL="285750" indent="-285750" algn="l">
              <a:buFont typeface="Wingdings" panose="05000000000000000000" pitchFamily="2" charset="2"/>
              <a:buChar char="q"/>
            </a:pPr>
            <a:r>
              <a:rPr lang="es-MX" sz="2400" b="1" dirty="0">
                <a:solidFill>
                  <a:srgbClr val="000000"/>
                </a:solidFill>
                <a:latin typeface="ff3"/>
              </a:rPr>
              <a:t>El instrumento más utilizado para conseguirlo es la gramática de atributos. </a:t>
            </a:r>
          </a:p>
          <a:p>
            <a:endParaRPr lang="es-MX" dirty="0"/>
          </a:p>
        </p:txBody>
      </p:sp>
      <p:sp>
        <p:nvSpPr>
          <p:cNvPr id="5" name="CuadroTexto 4">
            <a:extLst>
              <a:ext uri="{FF2B5EF4-FFF2-40B4-BE49-F238E27FC236}">
                <a16:creationId xmlns:a16="http://schemas.microsoft.com/office/drawing/2014/main" id="{C299D641-8BC2-3FB3-CA6D-6CBE3B32D8FA}"/>
              </a:ext>
            </a:extLst>
          </p:cNvPr>
          <p:cNvSpPr txBox="1"/>
          <p:nvPr/>
        </p:nvSpPr>
        <p:spPr>
          <a:xfrm>
            <a:off x="1791000" y="1336786"/>
            <a:ext cx="9086265" cy="523220"/>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2.0 Generación de código intermedio.</a:t>
            </a:r>
          </a:p>
        </p:txBody>
      </p:sp>
    </p:spTree>
    <p:extLst>
      <p:ext uri="{BB962C8B-B14F-4D97-AF65-F5344CB8AC3E}">
        <p14:creationId xmlns:p14="http://schemas.microsoft.com/office/powerpoint/2010/main" val="1261028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s-MX" sz="8800" b="0" i="0" dirty="0">
                <a:effectLst/>
                <a:latin typeface="Arial" panose="020B0604020202020204" pitchFamily="34" charset="0"/>
              </a:rPr>
              <a:t>Las notaciones son una forma especial en la que se pueden expresar una expresión</a:t>
            </a:r>
          </a:p>
          <a:p>
            <a:pPr algn="l"/>
            <a:r>
              <a:rPr lang="es-MX" sz="8800" b="0" i="0" dirty="0">
                <a:effectLst/>
                <a:latin typeface="Arial" panose="020B0604020202020204" pitchFamily="34" charset="0"/>
              </a:rPr>
              <a:t>matemática y puedan ser de 3 formas: infija, prefija y posfija. Los prefijos, Pre - </a:t>
            </a:r>
            <a:r>
              <a:rPr lang="es-MX" sz="8800" b="0" i="0" dirty="0" err="1">
                <a:effectLst/>
                <a:latin typeface="Arial" panose="020B0604020202020204" pitchFamily="34" charset="0"/>
              </a:rPr>
              <a:t>Pos</a:t>
            </a:r>
            <a:r>
              <a:rPr lang="es-MX" sz="8800" b="0" i="0" dirty="0">
                <a:effectLst/>
                <a:latin typeface="Arial" panose="020B0604020202020204" pitchFamily="34" charset="0"/>
              </a:rPr>
              <a:t> - In se</a:t>
            </a:r>
          </a:p>
          <a:p>
            <a:pPr algn="l"/>
            <a:r>
              <a:rPr lang="es-MX" sz="8800" b="0" i="0" dirty="0">
                <a:effectLst/>
                <a:latin typeface="Arial" panose="020B0604020202020204" pitchFamily="34" charset="0"/>
              </a:rPr>
              <a:t>refieren a la posición relativa del operador con respecto a los dos operandos.</a:t>
            </a: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122775BD-B94E-3323-4FAE-6486D0120A5F}"/>
              </a:ext>
            </a:extLst>
          </p:cNvPr>
          <p:cNvSpPr txBox="1"/>
          <p:nvPr/>
        </p:nvSpPr>
        <p:spPr>
          <a:xfrm>
            <a:off x="1076829" y="1355145"/>
            <a:ext cx="9086265" cy="523220"/>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2.1 Notaciones.</a:t>
            </a:r>
          </a:p>
        </p:txBody>
      </p:sp>
      <p:sp>
        <p:nvSpPr>
          <p:cNvPr id="7" name="CuadroTexto 6">
            <a:extLst>
              <a:ext uri="{FF2B5EF4-FFF2-40B4-BE49-F238E27FC236}">
                <a16:creationId xmlns:a16="http://schemas.microsoft.com/office/drawing/2014/main" id="{1A0A5417-B125-1A3E-895D-1329FA2E615E}"/>
              </a:ext>
            </a:extLst>
          </p:cNvPr>
          <p:cNvSpPr txBox="1"/>
          <p:nvPr/>
        </p:nvSpPr>
        <p:spPr>
          <a:xfrm>
            <a:off x="847280" y="1878365"/>
            <a:ext cx="10497439" cy="1846659"/>
          </a:xfrm>
          <a:prstGeom prst="rect">
            <a:avLst/>
          </a:prstGeom>
          <a:noFill/>
        </p:spPr>
        <p:txBody>
          <a:bodyPr wrap="square" rtlCol="0">
            <a:spAutoFit/>
          </a:bodyPr>
          <a:lstStyle/>
          <a:p>
            <a:pPr marL="285750" indent="-285750">
              <a:buFont typeface="Wingdings" panose="05000000000000000000" pitchFamily="2" charset="2"/>
              <a:buChar char="q"/>
            </a:pPr>
            <a:r>
              <a:rPr lang="es-MX" sz="2400" b="1" dirty="0">
                <a:solidFill>
                  <a:srgbClr val="000000"/>
                </a:solidFill>
                <a:latin typeface="ff3"/>
              </a:rPr>
              <a:t>Las notaciones son una forma especial en la que se pueden expresar una expresión matemática y puedan ser de 3 formas: infija, prefija y posfija. </a:t>
            </a:r>
          </a:p>
          <a:p>
            <a:r>
              <a:rPr lang="es-MX" sz="2400" b="1" dirty="0">
                <a:solidFill>
                  <a:srgbClr val="000000"/>
                </a:solidFill>
                <a:latin typeface="ff3"/>
              </a:rPr>
              <a:t>    Los prefijos, Pre - </a:t>
            </a:r>
            <a:r>
              <a:rPr lang="es-MX" sz="2400" b="1" dirty="0" err="1">
                <a:solidFill>
                  <a:srgbClr val="000000"/>
                </a:solidFill>
                <a:latin typeface="ff3"/>
              </a:rPr>
              <a:t>Pos</a:t>
            </a:r>
            <a:r>
              <a:rPr lang="es-MX" sz="2400" b="1" dirty="0">
                <a:solidFill>
                  <a:srgbClr val="000000"/>
                </a:solidFill>
                <a:latin typeface="ff3"/>
              </a:rPr>
              <a:t> - In se refieren a la posición relativa del operador con       respecto a los dos operandos.</a:t>
            </a:r>
          </a:p>
          <a:p>
            <a:endParaRPr lang="es-MX" dirty="0"/>
          </a:p>
        </p:txBody>
      </p:sp>
      <p:sp>
        <p:nvSpPr>
          <p:cNvPr id="11" name="CuadroTexto 10">
            <a:extLst>
              <a:ext uri="{FF2B5EF4-FFF2-40B4-BE49-F238E27FC236}">
                <a16:creationId xmlns:a16="http://schemas.microsoft.com/office/drawing/2014/main" id="{D08A510C-8232-9370-6C0B-B69FD629B824}"/>
              </a:ext>
            </a:extLst>
          </p:cNvPr>
          <p:cNvSpPr txBox="1"/>
          <p:nvPr/>
        </p:nvSpPr>
        <p:spPr>
          <a:xfrm>
            <a:off x="847279" y="3492521"/>
            <a:ext cx="10497439" cy="2585323"/>
          </a:xfrm>
          <a:prstGeom prst="rect">
            <a:avLst/>
          </a:prstGeom>
          <a:noFill/>
        </p:spPr>
        <p:txBody>
          <a:bodyPr wrap="square" rtlCol="0">
            <a:spAutoFit/>
          </a:bodyPr>
          <a:lstStyle/>
          <a:p>
            <a:pPr algn="l"/>
            <a:r>
              <a:rPr lang="es-MX" sz="2400" b="1" dirty="0">
                <a:solidFill>
                  <a:srgbClr val="000000"/>
                </a:solidFill>
                <a:latin typeface="ff3"/>
              </a:rPr>
              <a:t>Las notaciones sirven de base para expresar sentencias bien definidas. </a:t>
            </a:r>
          </a:p>
          <a:p>
            <a:pPr algn="l"/>
            <a:r>
              <a:rPr lang="es-MX" sz="2400" b="1" dirty="0">
                <a:solidFill>
                  <a:srgbClr val="000000"/>
                </a:solidFill>
                <a:latin typeface="ff3"/>
              </a:rPr>
              <a:t>El uso más extendido de las notaciones sirve para expresar operaciones aritméticas. </a:t>
            </a:r>
          </a:p>
          <a:p>
            <a:pPr algn="l"/>
            <a:r>
              <a:rPr lang="es-MX" sz="2400" b="1" dirty="0">
                <a:solidFill>
                  <a:srgbClr val="000000"/>
                </a:solidFill>
                <a:latin typeface="ff3"/>
              </a:rPr>
              <a:t>Las expresiones aritméticas se pueden expresar de tres formas distintas: infija, prefija y postfija. La diversidad de notaciones corresponde en que para algunos casos es más sencillo un tipo de notación.</a:t>
            </a:r>
          </a:p>
          <a:p>
            <a:endParaRPr lang="es-MX" dirty="0"/>
          </a:p>
        </p:txBody>
      </p:sp>
    </p:spTree>
    <p:extLst>
      <p:ext uri="{BB962C8B-B14F-4D97-AF65-F5344CB8AC3E}">
        <p14:creationId xmlns:p14="http://schemas.microsoft.com/office/powerpoint/2010/main" val="4193167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B7A1C2CB-6DB4-E35A-CA6C-31710F011E36}"/>
              </a:ext>
            </a:extLst>
          </p:cNvPr>
          <p:cNvSpPr txBox="1"/>
          <p:nvPr/>
        </p:nvSpPr>
        <p:spPr>
          <a:xfrm>
            <a:off x="1076829" y="1377267"/>
            <a:ext cx="9086265" cy="954107"/>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2.1.1 Prefija </a:t>
            </a:r>
          </a:p>
          <a:p>
            <a:pPr algn="ctr"/>
            <a:endParaRPr lang="es-MX" sz="2800" b="1" dirty="0">
              <a:solidFill>
                <a:schemeClr val="accent1"/>
              </a:solidFill>
              <a:latin typeface="Source Sans Pro" panose="020B0503030403020204" pitchFamily="34" charset="0"/>
            </a:endParaRPr>
          </a:p>
        </p:txBody>
      </p:sp>
      <p:sp>
        <p:nvSpPr>
          <p:cNvPr id="6" name="CuadroTexto 5">
            <a:extLst>
              <a:ext uri="{FF2B5EF4-FFF2-40B4-BE49-F238E27FC236}">
                <a16:creationId xmlns:a16="http://schemas.microsoft.com/office/drawing/2014/main" id="{CA116325-1A46-DC62-4534-EA7B709871C1}"/>
              </a:ext>
            </a:extLst>
          </p:cNvPr>
          <p:cNvSpPr txBox="1"/>
          <p:nvPr/>
        </p:nvSpPr>
        <p:spPr>
          <a:xfrm>
            <a:off x="667889" y="1971534"/>
            <a:ext cx="10306170" cy="2954655"/>
          </a:xfrm>
          <a:prstGeom prst="rect">
            <a:avLst/>
          </a:prstGeom>
          <a:noFill/>
        </p:spPr>
        <p:txBody>
          <a:bodyPr wrap="square" rtlCol="0">
            <a:spAutoFit/>
          </a:bodyPr>
          <a:lstStyle/>
          <a:p>
            <a:pPr algn="l"/>
            <a:r>
              <a:rPr lang="es-MX" sz="2400" b="1" dirty="0">
                <a:solidFill>
                  <a:srgbClr val="000000"/>
                </a:solidFill>
                <a:latin typeface="ff3"/>
              </a:rPr>
              <a:t>La notación prefija, también conocida como notación de prefijo, es una forma de notación para la lógica, la aritmética, y el álgebra. Su característica distintiva es que coloca los operadores a la izquierda de sus operandos. Si la paridad (es el número de argumentos necesarios para que dicho operador o función se pueda calcular.) de los operadores es fija, el resultado es una sintaxis que carece de paréntesis u otros signos de agrupación, y todavía puede ser analizada sin ambigüedad.</a:t>
            </a:r>
          </a:p>
          <a:p>
            <a:endParaRPr lang="es-MX" dirty="0"/>
          </a:p>
        </p:txBody>
      </p:sp>
    </p:spTree>
    <p:extLst>
      <p:ext uri="{BB962C8B-B14F-4D97-AF65-F5344CB8AC3E}">
        <p14:creationId xmlns:p14="http://schemas.microsoft.com/office/powerpoint/2010/main" val="2793968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F2219892-8D19-860D-82B0-09FB4BD6D99A}"/>
              </a:ext>
            </a:extLst>
          </p:cNvPr>
          <p:cNvSpPr txBox="1"/>
          <p:nvPr/>
        </p:nvSpPr>
        <p:spPr>
          <a:xfrm>
            <a:off x="777922" y="1916865"/>
            <a:ext cx="11068335" cy="4462760"/>
          </a:xfrm>
          <a:prstGeom prst="rect">
            <a:avLst/>
          </a:prstGeom>
          <a:noFill/>
        </p:spPr>
        <p:txBody>
          <a:bodyPr wrap="square" rtlCol="0">
            <a:spAutoFit/>
          </a:bodyPr>
          <a:lstStyle/>
          <a:p>
            <a:pPr rtl="0"/>
            <a:r>
              <a:rPr lang="es-MX" sz="2800" b="1" dirty="0">
                <a:solidFill>
                  <a:schemeClr val="accent1"/>
                </a:solidFill>
                <a:latin typeface="Source Sans Pro" panose="020B0503030403020204" pitchFamily="34" charset="0"/>
              </a:rPr>
              <a:t>La expresión o notación prefija nos indica que el operador va antes de los operandos sus características principales son: </a:t>
            </a:r>
          </a:p>
          <a:p>
            <a:pPr rtl="0"/>
            <a:endParaRPr lang="es-MX" sz="2400" b="1" dirty="0">
              <a:solidFill>
                <a:srgbClr val="000000"/>
              </a:solidFill>
              <a:latin typeface="ff3"/>
            </a:endParaRPr>
          </a:p>
          <a:p>
            <a:pPr rtl="0"/>
            <a:r>
              <a:rPr lang="es-MX" sz="2400" b="1" dirty="0">
                <a:solidFill>
                  <a:srgbClr val="000000"/>
                </a:solidFill>
                <a:latin typeface="ff3"/>
              </a:rPr>
              <a:t>Los operadores conservan el mismo orden que la notación infija equivalente. </a:t>
            </a:r>
          </a:p>
          <a:p>
            <a:pPr rtl="0"/>
            <a:endParaRPr lang="es-MX" sz="2400" b="1" dirty="0">
              <a:solidFill>
                <a:srgbClr val="000000"/>
              </a:solidFill>
              <a:latin typeface="ff3"/>
            </a:endParaRPr>
          </a:p>
          <a:p>
            <a:pPr rtl="0"/>
            <a:r>
              <a:rPr lang="es-MX" sz="2400" b="1" dirty="0">
                <a:solidFill>
                  <a:srgbClr val="000000"/>
                </a:solidFill>
                <a:latin typeface="ff3"/>
              </a:rPr>
              <a:t>No requiere de paréntesis para indicar el orden de precedencia de operadores</a:t>
            </a:r>
          </a:p>
          <a:p>
            <a:pPr rtl="0"/>
            <a:r>
              <a:rPr lang="es-MX" sz="2400" b="1" dirty="0">
                <a:solidFill>
                  <a:srgbClr val="000000"/>
                </a:solidFill>
                <a:latin typeface="ff3"/>
              </a:rPr>
              <a:t>ya que él es una operación.</a:t>
            </a:r>
          </a:p>
          <a:p>
            <a:pPr rtl="0"/>
            <a:endParaRPr lang="es-MX" sz="2400" b="1" dirty="0">
              <a:solidFill>
                <a:srgbClr val="000000"/>
              </a:solidFill>
              <a:latin typeface="ff3"/>
            </a:endParaRPr>
          </a:p>
          <a:p>
            <a:pPr rtl="0"/>
            <a:r>
              <a:rPr lang="es-MX" sz="2400" b="1" dirty="0">
                <a:solidFill>
                  <a:srgbClr val="000000"/>
                </a:solidFill>
                <a:latin typeface="ff3"/>
              </a:rPr>
              <a:t>Se evalúa de izquierda a derecha hasta que encuentra el primer operador</a:t>
            </a:r>
          </a:p>
          <a:p>
            <a:pPr rtl="0"/>
            <a:r>
              <a:rPr lang="es-MX" sz="2400" b="1" dirty="0">
                <a:solidFill>
                  <a:srgbClr val="000000"/>
                </a:solidFill>
                <a:latin typeface="ff3"/>
              </a:rPr>
              <a:t>seguido inmediatamente de un par de operando. </a:t>
            </a:r>
          </a:p>
          <a:p>
            <a:br>
              <a:rPr lang="es-MX" b="0" i="0" dirty="0">
                <a:solidFill>
                  <a:srgbClr val="000000"/>
                </a:solidFill>
                <a:effectLst/>
                <a:latin typeface="Arial" panose="020B0604020202020204" pitchFamily="34" charset="0"/>
              </a:rPr>
            </a:br>
            <a:endParaRPr lang="es-MX" dirty="0"/>
          </a:p>
        </p:txBody>
      </p:sp>
      <p:sp>
        <p:nvSpPr>
          <p:cNvPr id="5" name="CuadroTexto 4">
            <a:extLst>
              <a:ext uri="{FF2B5EF4-FFF2-40B4-BE49-F238E27FC236}">
                <a16:creationId xmlns:a16="http://schemas.microsoft.com/office/drawing/2014/main" id="{6DDC8C98-9059-FF35-B6B6-9AE3BFCF36AD}"/>
              </a:ext>
            </a:extLst>
          </p:cNvPr>
          <p:cNvSpPr txBox="1"/>
          <p:nvPr/>
        </p:nvSpPr>
        <p:spPr>
          <a:xfrm>
            <a:off x="1076829" y="1355145"/>
            <a:ext cx="9086265" cy="954107"/>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2.1.1 Prefija </a:t>
            </a:r>
          </a:p>
          <a:p>
            <a:pPr algn="ctr"/>
            <a:endParaRPr lang="es-MX" sz="2800" b="1" dirty="0">
              <a:solidFill>
                <a:schemeClr val="accent1"/>
              </a:solidFill>
              <a:latin typeface="Source Sans Pro" panose="020B0503030403020204" pitchFamily="34" charset="0"/>
            </a:endParaRPr>
          </a:p>
        </p:txBody>
      </p:sp>
    </p:spTree>
    <p:extLst>
      <p:ext uri="{BB962C8B-B14F-4D97-AF65-F5344CB8AC3E}">
        <p14:creationId xmlns:p14="http://schemas.microsoft.com/office/powerpoint/2010/main" val="274023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6217511"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24" name="CuadroTexto 23">
            <a:extLst>
              <a:ext uri="{FF2B5EF4-FFF2-40B4-BE49-F238E27FC236}">
                <a16:creationId xmlns:a16="http://schemas.microsoft.com/office/drawing/2014/main" id="{BBF034F6-4D4D-AE8E-EF57-49E1ABB52E3E}"/>
              </a:ext>
            </a:extLst>
          </p:cNvPr>
          <p:cNvSpPr txBox="1"/>
          <p:nvPr/>
        </p:nvSpPr>
        <p:spPr>
          <a:xfrm>
            <a:off x="5640243" y="5920613"/>
            <a:ext cx="6585044" cy="461665"/>
          </a:xfrm>
          <a:prstGeom prst="rect">
            <a:avLst/>
          </a:prstGeom>
          <a:noFill/>
        </p:spPr>
        <p:txBody>
          <a:bodyPr wrap="square" rtlCol="0">
            <a:spAutoFit/>
          </a:bodyPr>
          <a:lstStyle/>
          <a:p>
            <a:pPr algn="r"/>
            <a:r>
              <a:rPr lang="es-MX" sz="2400" dirty="0">
                <a:latin typeface="STark ITALIC" panose="02000500000000000000" pitchFamily="2" charset="0"/>
              </a:rPr>
              <a:t>SALTILLO, COAHUILA AGOSTO 2023</a:t>
            </a:r>
          </a:p>
        </p:txBody>
      </p:sp>
      <p:pic>
        <p:nvPicPr>
          <p:cNvPr id="4" name="Imagen 3" descr="Una torre de un edificio&#10;&#10;Descripción generada automáticamente">
            <a:extLst>
              <a:ext uri="{FF2B5EF4-FFF2-40B4-BE49-F238E27FC236}">
                <a16:creationId xmlns:a16="http://schemas.microsoft.com/office/drawing/2014/main" id="{F68F5E92-D354-A9DC-FB89-F43D0638F948}"/>
              </a:ext>
            </a:extLst>
          </p:cNvPr>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591686" y="1271238"/>
            <a:ext cx="10601279" cy="4983754"/>
          </a:xfrm>
          <a:prstGeom prst="rect">
            <a:avLst/>
          </a:prstGeom>
        </p:spPr>
      </p:pic>
      <p:sp>
        <p:nvSpPr>
          <p:cNvPr id="6" name="Pentágono 3">
            <a:extLst>
              <a:ext uri="{FF2B5EF4-FFF2-40B4-BE49-F238E27FC236}">
                <a16:creationId xmlns:a16="http://schemas.microsoft.com/office/drawing/2014/main" id="{06F5F3E1-984B-A822-AB59-18F623AB86EC}"/>
              </a:ext>
            </a:extLst>
          </p:cNvPr>
          <p:cNvSpPr/>
          <p:nvPr/>
        </p:nvSpPr>
        <p:spPr>
          <a:xfrm>
            <a:off x="673944" y="1594302"/>
            <a:ext cx="9002319" cy="709300"/>
          </a:xfrm>
          <a:prstGeom prst="homePlate">
            <a:avLst>
              <a:gd name="adj" fmla="val 29518"/>
            </a:avLst>
          </a:prstGeom>
          <a:solidFill>
            <a:srgbClr val="C00000">
              <a:alpha val="34000"/>
            </a:srgb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000" dirty="0">
                <a:solidFill>
                  <a:srgbClr val="C00000"/>
                </a:solidFill>
                <a:latin typeface="STark" panose="02000500000000000000" pitchFamily="2" charset="0"/>
              </a:rPr>
              <a:t>Instituto tecnológico de México </a:t>
            </a:r>
            <a:r>
              <a:rPr lang="es-MX" sz="2800" dirty="0">
                <a:solidFill>
                  <a:srgbClr val="C00000"/>
                </a:solidFill>
                <a:latin typeface="STark" panose="02000500000000000000" pitchFamily="2" charset="0"/>
              </a:rPr>
              <a:t>campus saltillo</a:t>
            </a:r>
            <a:endParaRPr lang="es-MX" sz="4000" dirty="0">
              <a:solidFill>
                <a:srgbClr val="C00000"/>
              </a:solidFill>
              <a:latin typeface="STark" panose="02000500000000000000" pitchFamily="2" charset="0"/>
            </a:endParaRPr>
          </a:p>
        </p:txBody>
      </p:sp>
      <p:sp>
        <p:nvSpPr>
          <p:cNvPr id="7" name="Pentágono 3">
            <a:extLst>
              <a:ext uri="{FF2B5EF4-FFF2-40B4-BE49-F238E27FC236}">
                <a16:creationId xmlns:a16="http://schemas.microsoft.com/office/drawing/2014/main" id="{541EB03A-B15E-659C-7401-8653BCD7204A}"/>
              </a:ext>
            </a:extLst>
          </p:cNvPr>
          <p:cNvSpPr/>
          <p:nvPr/>
        </p:nvSpPr>
        <p:spPr>
          <a:xfrm>
            <a:off x="1190499" y="2799100"/>
            <a:ext cx="9195448" cy="768418"/>
          </a:xfrm>
          <a:prstGeom prst="homePlate">
            <a:avLst>
              <a:gd name="adj" fmla="val 29518"/>
            </a:avLst>
          </a:prstGeom>
          <a:solidFill>
            <a:srgbClr val="C00000">
              <a:alpha val="34000"/>
            </a:srgb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000" dirty="0">
                <a:solidFill>
                  <a:srgbClr val="C00000"/>
                </a:solidFill>
                <a:latin typeface="STark" panose="02000500000000000000" pitchFamily="2" charset="0"/>
              </a:rPr>
              <a:t>Ingeniería en Sistemas Computacionales</a:t>
            </a:r>
          </a:p>
        </p:txBody>
      </p:sp>
      <p:sp>
        <p:nvSpPr>
          <p:cNvPr id="11" name="Pentágono 3">
            <a:extLst>
              <a:ext uri="{FF2B5EF4-FFF2-40B4-BE49-F238E27FC236}">
                <a16:creationId xmlns:a16="http://schemas.microsoft.com/office/drawing/2014/main" id="{6A2CC00A-51BE-EC01-EC04-C2BF72EA3631}"/>
              </a:ext>
            </a:extLst>
          </p:cNvPr>
          <p:cNvSpPr/>
          <p:nvPr/>
        </p:nvSpPr>
        <p:spPr>
          <a:xfrm>
            <a:off x="1437003" y="4325930"/>
            <a:ext cx="9594294" cy="1085316"/>
          </a:xfrm>
          <a:prstGeom prst="homePlate">
            <a:avLst>
              <a:gd name="adj" fmla="val 29518"/>
            </a:avLst>
          </a:prstGeom>
          <a:solidFill>
            <a:schemeClr val="tx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5400" dirty="0">
                <a:solidFill>
                  <a:schemeClr val="bg1"/>
                </a:solidFill>
                <a:latin typeface="STark ITALIC" panose="02000500000000000000" pitchFamily="2" charset="0"/>
              </a:rPr>
              <a:t>Ing. </a:t>
            </a:r>
            <a:r>
              <a:rPr lang="es-MX" sz="5400" dirty="0">
                <a:solidFill>
                  <a:schemeClr val="bg2"/>
                </a:solidFill>
                <a:latin typeface="STark ITALIC" panose="02000500000000000000" pitchFamily="2" charset="0"/>
              </a:rPr>
              <a:t>Jesús</a:t>
            </a:r>
            <a:r>
              <a:rPr lang="es-MX" sz="5400" dirty="0">
                <a:solidFill>
                  <a:schemeClr val="bg1"/>
                </a:solidFill>
                <a:latin typeface="STark ITALIC" panose="02000500000000000000" pitchFamily="2" charset="0"/>
              </a:rPr>
              <a:t> Alberto Espinoza </a:t>
            </a:r>
            <a:r>
              <a:rPr lang="es-MX" sz="5400" dirty="0">
                <a:solidFill>
                  <a:schemeClr val="bg2"/>
                </a:solidFill>
                <a:latin typeface="STark ITALIC" panose="02000500000000000000" pitchFamily="2" charset="0"/>
              </a:rPr>
              <a:t>Arzola</a:t>
            </a:r>
          </a:p>
        </p:txBody>
      </p:sp>
    </p:spTree>
    <p:extLst>
      <p:ext uri="{BB962C8B-B14F-4D97-AF65-F5344CB8AC3E}">
        <p14:creationId xmlns:p14="http://schemas.microsoft.com/office/powerpoint/2010/main" val="1455260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F2219892-8D19-860D-82B0-09FB4BD6D99A}"/>
              </a:ext>
            </a:extLst>
          </p:cNvPr>
          <p:cNvSpPr txBox="1"/>
          <p:nvPr/>
        </p:nvSpPr>
        <p:spPr>
          <a:xfrm>
            <a:off x="999750" y="1377267"/>
            <a:ext cx="10192500" cy="2215991"/>
          </a:xfrm>
          <a:prstGeom prst="rect">
            <a:avLst/>
          </a:prstGeom>
          <a:noFill/>
        </p:spPr>
        <p:txBody>
          <a:bodyPr wrap="square" rtlCol="0">
            <a:spAutoFit/>
          </a:bodyPr>
          <a:lstStyle/>
          <a:p>
            <a:endParaRPr lang="es-MX" sz="2400" b="1" dirty="0">
              <a:solidFill>
                <a:srgbClr val="000000"/>
              </a:solidFill>
              <a:latin typeface="ff3"/>
            </a:endParaRPr>
          </a:p>
          <a:p>
            <a:r>
              <a:rPr lang="es-MX" sz="2400" b="1" dirty="0">
                <a:solidFill>
                  <a:srgbClr val="000000"/>
                </a:solidFill>
                <a:latin typeface="ff3"/>
              </a:rPr>
              <a:t>Se evalúa la expresión binaria y el resultado se cambia como un nuevo</a:t>
            </a:r>
          </a:p>
          <a:p>
            <a:r>
              <a:rPr lang="es-MX" sz="2400" b="1" dirty="0">
                <a:solidFill>
                  <a:srgbClr val="000000"/>
                </a:solidFill>
                <a:latin typeface="ff3"/>
              </a:rPr>
              <a:t>operando. Se repite hasta que nos quede un solo resultado. </a:t>
            </a:r>
          </a:p>
          <a:p>
            <a:endParaRPr lang="es-MX" sz="2400" b="1" dirty="0">
              <a:solidFill>
                <a:srgbClr val="000000"/>
              </a:solidFill>
              <a:latin typeface="ff3"/>
            </a:endParaRPr>
          </a:p>
          <a:p>
            <a:r>
              <a:rPr lang="es-MX" sz="2400" b="1" dirty="0">
                <a:solidFill>
                  <a:srgbClr val="000000"/>
                </a:solidFill>
                <a:latin typeface="ff3"/>
              </a:rPr>
              <a:t>El orden es operador, primer operando, segundo operando. </a:t>
            </a:r>
          </a:p>
          <a:p>
            <a:endParaRPr lang="es-MX" dirty="0"/>
          </a:p>
        </p:txBody>
      </p:sp>
    </p:spTree>
    <p:extLst>
      <p:ext uri="{BB962C8B-B14F-4D97-AF65-F5344CB8AC3E}">
        <p14:creationId xmlns:p14="http://schemas.microsoft.com/office/powerpoint/2010/main" val="3899847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pic>
        <p:nvPicPr>
          <p:cNvPr id="7" name="Imagen 6">
            <a:extLst>
              <a:ext uri="{FF2B5EF4-FFF2-40B4-BE49-F238E27FC236}">
                <a16:creationId xmlns:a16="http://schemas.microsoft.com/office/drawing/2014/main" id="{4FB0B66A-99DC-6A14-2A96-745AA62A78A6}"/>
              </a:ext>
            </a:extLst>
          </p:cNvPr>
          <p:cNvPicPr>
            <a:picLocks noChangeAspect="1"/>
          </p:cNvPicPr>
          <p:nvPr/>
        </p:nvPicPr>
        <p:blipFill>
          <a:blip r:embed="rId3"/>
          <a:stretch>
            <a:fillRect/>
          </a:stretch>
        </p:blipFill>
        <p:spPr>
          <a:xfrm>
            <a:off x="401653" y="1811278"/>
            <a:ext cx="11511197" cy="3383117"/>
          </a:xfrm>
          <a:prstGeom prst="rect">
            <a:avLst/>
          </a:prstGeom>
        </p:spPr>
      </p:pic>
    </p:spTree>
    <p:extLst>
      <p:ext uri="{BB962C8B-B14F-4D97-AF65-F5344CB8AC3E}">
        <p14:creationId xmlns:p14="http://schemas.microsoft.com/office/powerpoint/2010/main" val="156330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F2219892-8D19-860D-82B0-09FB4BD6D99A}"/>
              </a:ext>
            </a:extLst>
          </p:cNvPr>
          <p:cNvSpPr txBox="1"/>
          <p:nvPr/>
        </p:nvSpPr>
        <p:spPr>
          <a:xfrm>
            <a:off x="781817" y="1289450"/>
            <a:ext cx="9086265" cy="800219"/>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2.1.1 Prefija </a:t>
            </a:r>
          </a:p>
          <a:p>
            <a:endParaRPr lang="es-MX" dirty="0"/>
          </a:p>
        </p:txBody>
      </p:sp>
      <p:pic>
        <p:nvPicPr>
          <p:cNvPr id="11" name="Imagen 10">
            <a:extLst>
              <a:ext uri="{FF2B5EF4-FFF2-40B4-BE49-F238E27FC236}">
                <a16:creationId xmlns:a16="http://schemas.microsoft.com/office/drawing/2014/main" id="{6CD2235C-A28E-283D-F794-DED5E370E8CD}"/>
              </a:ext>
            </a:extLst>
          </p:cNvPr>
          <p:cNvPicPr>
            <a:picLocks noChangeAspect="1"/>
          </p:cNvPicPr>
          <p:nvPr/>
        </p:nvPicPr>
        <p:blipFill>
          <a:blip r:embed="rId3"/>
          <a:stretch>
            <a:fillRect/>
          </a:stretch>
        </p:blipFill>
        <p:spPr>
          <a:xfrm>
            <a:off x="272573" y="1867366"/>
            <a:ext cx="5619753" cy="4499250"/>
          </a:xfrm>
          <a:prstGeom prst="rect">
            <a:avLst/>
          </a:prstGeom>
        </p:spPr>
      </p:pic>
    </p:spTree>
    <p:extLst>
      <p:ext uri="{BB962C8B-B14F-4D97-AF65-F5344CB8AC3E}">
        <p14:creationId xmlns:p14="http://schemas.microsoft.com/office/powerpoint/2010/main" val="2056163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pic>
        <p:nvPicPr>
          <p:cNvPr id="6" name="Imagen 5">
            <a:extLst>
              <a:ext uri="{FF2B5EF4-FFF2-40B4-BE49-F238E27FC236}">
                <a16:creationId xmlns:a16="http://schemas.microsoft.com/office/drawing/2014/main" id="{59592EB5-1D7F-B911-53BC-025B02707E1B}"/>
              </a:ext>
            </a:extLst>
          </p:cNvPr>
          <p:cNvPicPr>
            <a:picLocks noChangeAspect="1"/>
          </p:cNvPicPr>
          <p:nvPr/>
        </p:nvPicPr>
        <p:blipFill>
          <a:blip r:embed="rId3"/>
          <a:stretch>
            <a:fillRect/>
          </a:stretch>
        </p:blipFill>
        <p:spPr>
          <a:xfrm>
            <a:off x="1301853" y="1495182"/>
            <a:ext cx="9588293" cy="4684913"/>
          </a:xfrm>
          <a:prstGeom prst="rect">
            <a:avLst/>
          </a:prstGeom>
        </p:spPr>
      </p:pic>
    </p:spTree>
    <p:extLst>
      <p:ext uri="{BB962C8B-B14F-4D97-AF65-F5344CB8AC3E}">
        <p14:creationId xmlns:p14="http://schemas.microsoft.com/office/powerpoint/2010/main" val="2899111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F2219892-8D19-860D-82B0-09FB4BD6D99A}"/>
              </a:ext>
            </a:extLst>
          </p:cNvPr>
          <p:cNvSpPr txBox="1"/>
          <p:nvPr/>
        </p:nvSpPr>
        <p:spPr>
          <a:xfrm>
            <a:off x="389554" y="2031728"/>
            <a:ext cx="11207932" cy="2862322"/>
          </a:xfrm>
          <a:prstGeom prst="rect">
            <a:avLst/>
          </a:prstGeom>
          <a:noFill/>
        </p:spPr>
        <p:txBody>
          <a:bodyPr wrap="square" rtlCol="0">
            <a:spAutoFit/>
          </a:bodyPr>
          <a:lstStyle/>
          <a:p>
            <a:r>
              <a:rPr lang="es-MX" sz="2400" b="1" dirty="0">
                <a:solidFill>
                  <a:srgbClr val="000000"/>
                </a:solidFill>
                <a:latin typeface="ff3"/>
              </a:rPr>
              <a:t>La notación postfija pone el operador al final de los dos operandos, por lo que la </a:t>
            </a:r>
          </a:p>
          <a:p>
            <a:r>
              <a:rPr lang="es-MX" sz="2400" b="1" dirty="0">
                <a:solidFill>
                  <a:srgbClr val="000000"/>
                </a:solidFill>
                <a:latin typeface="ff3"/>
              </a:rPr>
              <a:t>expresión queda: </a:t>
            </a:r>
          </a:p>
          <a:p>
            <a:r>
              <a:rPr lang="es-MX" sz="2400" b="1" dirty="0">
                <a:solidFill>
                  <a:srgbClr val="000000"/>
                </a:solidFill>
                <a:latin typeface="ff3"/>
              </a:rPr>
              <a:t>ab+5-La notación postfija utiliza una estructura del tipo LIFO (ab+5-Last </a:t>
            </a:r>
            <a:r>
              <a:rPr lang="es-MX" sz="2400" b="1" dirty="0" err="1">
                <a:solidFill>
                  <a:srgbClr val="000000"/>
                </a:solidFill>
                <a:latin typeface="ff3"/>
              </a:rPr>
              <a:t>First</a:t>
            </a:r>
            <a:r>
              <a:rPr lang="es-MX" sz="2400" b="1" dirty="0">
                <a:solidFill>
                  <a:srgbClr val="000000"/>
                </a:solidFill>
                <a:latin typeface="ff3"/>
              </a:rPr>
              <a:t> </a:t>
            </a:r>
            <a:r>
              <a:rPr lang="es-MX" sz="2400" b="1" dirty="0" err="1">
                <a:solidFill>
                  <a:srgbClr val="000000"/>
                </a:solidFill>
                <a:latin typeface="ff3"/>
              </a:rPr>
              <a:t>Out</a:t>
            </a:r>
            <a:r>
              <a:rPr lang="es-MX" sz="2400" b="1" dirty="0">
                <a:solidFill>
                  <a:srgbClr val="000000"/>
                </a:solidFill>
                <a:latin typeface="ff3"/>
              </a:rPr>
              <a:t>) pila, </a:t>
            </a:r>
          </a:p>
          <a:p>
            <a:r>
              <a:rPr lang="es-MX" sz="2400" b="1" dirty="0">
                <a:solidFill>
                  <a:srgbClr val="000000"/>
                </a:solidFill>
                <a:latin typeface="ff3"/>
              </a:rPr>
              <a:t>la cual es la más utilizada para la implementación. </a:t>
            </a:r>
          </a:p>
          <a:p>
            <a:r>
              <a:rPr lang="es-MX" sz="2400" b="1" dirty="0">
                <a:solidFill>
                  <a:srgbClr val="000000"/>
                </a:solidFill>
                <a:latin typeface="ff3"/>
              </a:rPr>
              <a:t>Llamada también polaca inversa, se usa para representar expresiones sin necesidad de paréntesis. </a:t>
            </a:r>
          </a:p>
          <a:p>
            <a:pPr algn="l"/>
            <a:endParaRPr lang="es-MX" b="0" i="0" dirty="0">
              <a:solidFill>
                <a:srgbClr val="000000"/>
              </a:solidFill>
              <a:effectLst/>
              <a:latin typeface="ff1"/>
            </a:endParaRPr>
          </a:p>
          <a:p>
            <a:endParaRPr lang="es-MX" dirty="0"/>
          </a:p>
        </p:txBody>
      </p:sp>
      <p:sp>
        <p:nvSpPr>
          <p:cNvPr id="5" name="CuadroTexto 4">
            <a:extLst>
              <a:ext uri="{FF2B5EF4-FFF2-40B4-BE49-F238E27FC236}">
                <a16:creationId xmlns:a16="http://schemas.microsoft.com/office/drawing/2014/main" id="{1CF7E0C4-6E74-1D22-7BCE-1DBC9FA81BDC}"/>
              </a:ext>
            </a:extLst>
          </p:cNvPr>
          <p:cNvSpPr txBox="1"/>
          <p:nvPr/>
        </p:nvSpPr>
        <p:spPr>
          <a:xfrm>
            <a:off x="781817" y="1377267"/>
            <a:ext cx="9086265" cy="800219"/>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2.1.1 Posfija </a:t>
            </a:r>
          </a:p>
          <a:p>
            <a:endParaRPr lang="es-MX" dirty="0"/>
          </a:p>
        </p:txBody>
      </p:sp>
    </p:spTree>
    <p:extLst>
      <p:ext uri="{BB962C8B-B14F-4D97-AF65-F5344CB8AC3E}">
        <p14:creationId xmlns:p14="http://schemas.microsoft.com/office/powerpoint/2010/main" val="2337770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F2219892-8D19-860D-82B0-09FB4BD6D99A}"/>
              </a:ext>
            </a:extLst>
          </p:cNvPr>
          <p:cNvSpPr txBox="1"/>
          <p:nvPr/>
        </p:nvSpPr>
        <p:spPr>
          <a:xfrm>
            <a:off x="413457" y="1879747"/>
            <a:ext cx="11207932" cy="3600986"/>
          </a:xfrm>
          <a:prstGeom prst="rect">
            <a:avLst/>
          </a:prstGeom>
          <a:noFill/>
        </p:spPr>
        <p:txBody>
          <a:bodyPr wrap="square" rtlCol="0">
            <a:spAutoFit/>
          </a:bodyPr>
          <a:lstStyle/>
          <a:p>
            <a:r>
              <a:rPr lang="es-MX" sz="2400" b="1" dirty="0">
                <a:solidFill>
                  <a:srgbClr val="000000"/>
                </a:solidFill>
                <a:latin typeface="ff3"/>
              </a:rPr>
              <a:t>Como su nombre lo indica se refiere a que el operador ocupa la posición después de los </a:t>
            </a:r>
          </a:p>
          <a:p>
            <a:r>
              <a:rPr lang="es-MX" sz="2400" b="1" dirty="0">
                <a:solidFill>
                  <a:srgbClr val="000000"/>
                </a:solidFill>
                <a:latin typeface="ff3"/>
              </a:rPr>
              <a:t>operandos sus características principales son: </a:t>
            </a:r>
          </a:p>
          <a:p>
            <a:r>
              <a:rPr lang="es-MX" sz="2400" b="1" dirty="0">
                <a:solidFill>
                  <a:srgbClr val="000000"/>
                </a:solidFill>
                <a:latin typeface="ff3"/>
              </a:rPr>
              <a:t>-El orden de los operandos se conserva igual que la expresión infija equivalente no utiliza </a:t>
            </a:r>
          </a:p>
          <a:p>
            <a:r>
              <a:rPr lang="es-MX" sz="2400" b="1" dirty="0">
                <a:solidFill>
                  <a:srgbClr val="000000"/>
                </a:solidFill>
                <a:latin typeface="ff3"/>
              </a:rPr>
              <a:t>paréntesis ya que no es una operación ambigua. </a:t>
            </a:r>
          </a:p>
          <a:p>
            <a:r>
              <a:rPr lang="es-MX" sz="2400" b="1" dirty="0">
                <a:solidFill>
                  <a:srgbClr val="000000"/>
                </a:solidFill>
                <a:latin typeface="ff3"/>
              </a:rPr>
              <a:t>-La operación posfija no es exactamente lo inverso a la operación prefija equivalente: </a:t>
            </a:r>
          </a:p>
          <a:p>
            <a:r>
              <a:rPr lang="es-MX" sz="2400" b="1" dirty="0">
                <a:solidFill>
                  <a:srgbClr val="000000"/>
                </a:solidFill>
                <a:latin typeface="ff3"/>
              </a:rPr>
              <a:t>(A+B)*C AB+C* </a:t>
            </a:r>
          </a:p>
          <a:p>
            <a:r>
              <a:rPr lang="es-MX" sz="2400" b="1" dirty="0">
                <a:solidFill>
                  <a:srgbClr val="000000"/>
                </a:solidFill>
                <a:latin typeface="ff3"/>
              </a:rPr>
              <a:t>Notación postfija: El orden es primer operando, segundo operando, operador.</a:t>
            </a:r>
          </a:p>
          <a:p>
            <a:pPr algn="l"/>
            <a:endParaRPr lang="es-MX" b="0" i="0" dirty="0">
              <a:solidFill>
                <a:srgbClr val="000000"/>
              </a:solidFill>
              <a:effectLst/>
              <a:latin typeface="ff1"/>
            </a:endParaRPr>
          </a:p>
          <a:p>
            <a:endParaRPr lang="es-MX" dirty="0"/>
          </a:p>
        </p:txBody>
      </p:sp>
      <p:sp>
        <p:nvSpPr>
          <p:cNvPr id="5" name="CuadroTexto 4">
            <a:extLst>
              <a:ext uri="{FF2B5EF4-FFF2-40B4-BE49-F238E27FC236}">
                <a16:creationId xmlns:a16="http://schemas.microsoft.com/office/drawing/2014/main" id="{1CF7E0C4-6E74-1D22-7BCE-1DBC9FA81BDC}"/>
              </a:ext>
            </a:extLst>
          </p:cNvPr>
          <p:cNvSpPr txBox="1"/>
          <p:nvPr/>
        </p:nvSpPr>
        <p:spPr>
          <a:xfrm>
            <a:off x="781817" y="1377267"/>
            <a:ext cx="9086265" cy="800219"/>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2.1.1 Posfija </a:t>
            </a:r>
          </a:p>
          <a:p>
            <a:endParaRPr lang="es-MX" dirty="0"/>
          </a:p>
        </p:txBody>
      </p:sp>
    </p:spTree>
    <p:extLst>
      <p:ext uri="{BB962C8B-B14F-4D97-AF65-F5344CB8AC3E}">
        <p14:creationId xmlns:p14="http://schemas.microsoft.com/office/powerpoint/2010/main" val="1086921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pic>
        <p:nvPicPr>
          <p:cNvPr id="6" name="Imagen 5">
            <a:extLst>
              <a:ext uri="{FF2B5EF4-FFF2-40B4-BE49-F238E27FC236}">
                <a16:creationId xmlns:a16="http://schemas.microsoft.com/office/drawing/2014/main" id="{89234288-79E6-99A9-0405-74A2661A1BE4}"/>
              </a:ext>
            </a:extLst>
          </p:cNvPr>
          <p:cNvPicPr>
            <a:picLocks noChangeAspect="1"/>
          </p:cNvPicPr>
          <p:nvPr/>
        </p:nvPicPr>
        <p:blipFill>
          <a:blip r:embed="rId3"/>
          <a:stretch>
            <a:fillRect/>
          </a:stretch>
        </p:blipFill>
        <p:spPr>
          <a:xfrm>
            <a:off x="401653" y="1563880"/>
            <a:ext cx="11106014" cy="4665670"/>
          </a:xfrm>
          <a:prstGeom prst="rect">
            <a:avLst/>
          </a:prstGeom>
        </p:spPr>
      </p:pic>
    </p:spTree>
    <p:extLst>
      <p:ext uri="{BB962C8B-B14F-4D97-AF65-F5344CB8AC3E}">
        <p14:creationId xmlns:p14="http://schemas.microsoft.com/office/powerpoint/2010/main" val="4032883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261470" y="-1"/>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ln w="0"/>
              <a:solidFill>
                <a:schemeClr val="accent1"/>
              </a:solidFill>
              <a:effectLst>
                <a:outerShdw blurRad="38100" dist="25400" dir="5400000" algn="ctr" rotWithShape="0">
                  <a:srgbClr val="6E747A">
                    <a:alpha val="43000"/>
                  </a:srgbClr>
                </a:outerShdw>
              </a:effectLst>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F2219892-8D19-860D-82B0-09FB4BD6D99A}"/>
              </a:ext>
            </a:extLst>
          </p:cNvPr>
          <p:cNvSpPr txBox="1"/>
          <p:nvPr/>
        </p:nvSpPr>
        <p:spPr>
          <a:xfrm>
            <a:off x="1190499" y="1355145"/>
            <a:ext cx="9086265" cy="523220"/>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ACTIVIDAD</a:t>
            </a:r>
          </a:p>
        </p:txBody>
      </p:sp>
      <p:sp>
        <p:nvSpPr>
          <p:cNvPr id="5" name="Elipse 4">
            <a:extLst>
              <a:ext uri="{FF2B5EF4-FFF2-40B4-BE49-F238E27FC236}">
                <a16:creationId xmlns:a16="http://schemas.microsoft.com/office/drawing/2014/main" id="{F923AF7E-745B-74C8-C7E3-BF93B30C2099}"/>
              </a:ext>
            </a:extLst>
          </p:cNvPr>
          <p:cNvSpPr/>
          <p:nvPr/>
        </p:nvSpPr>
        <p:spPr>
          <a:xfrm>
            <a:off x="4971015" y="1878365"/>
            <a:ext cx="1002005" cy="9007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Elipse 5">
            <a:extLst>
              <a:ext uri="{FF2B5EF4-FFF2-40B4-BE49-F238E27FC236}">
                <a16:creationId xmlns:a16="http://schemas.microsoft.com/office/drawing/2014/main" id="{CA92DD9A-5920-848B-3AFE-CA4AE386B8E8}"/>
              </a:ext>
            </a:extLst>
          </p:cNvPr>
          <p:cNvSpPr/>
          <p:nvPr/>
        </p:nvSpPr>
        <p:spPr>
          <a:xfrm>
            <a:off x="3953791" y="2693780"/>
            <a:ext cx="1002005" cy="9007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Elipse 6">
            <a:extLst>
              <a:ext uri="{FF2B5EF4-FFF2-40B4-BE49-F238E27FC236}">
                <a16:creationId xmlns:a16="http://schemas.microsoft.com/office/drawing/2014/main" id="{A5EA1093-9C92-BBB8-1807-A787C36100BA}"/>
              </a:ext>
            </a:extLst>
          </p:cNvPr>
          <p:cNvSpPr/>
          <p:nvPr/>
        </p:nvSpPr>
        <p:spPr>
          <a:xfrm>
            <a:off x="5472017" y="3224732"/>
            <a:ext cx="1002005" cy="9007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702B1D7A-039A-44E0-5B2F-5A57C0B4FF59}"/>
              </a:ext>
            </a:extLst>
          </p:cNvPr>
          <p:cNvSpPr/>
          <p:nvPr/>
        </p:nvSpPr>
        <p:spPr>
          <a:xfrm>
            <a:off x="2951786" y="3629445"/>
            <a:ext cx="1002005" cy="9007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B0EB42F3-4CC6-9E5E-5337-8EFBB7E1E662}"/>
              </a:ext>
            </a:extLst>
          </p:cNvPr>
          <p:cNvSpPr/>
          <p:nvPr/>
        </p:nvSpPr>
        <p:spPr>
          <a:xfrm>
            <a:off x="4617957" y="4203790"/>
            <a:ext cx="1002005" cy="9007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DD47B1BD-17FA-54C3-92CE-33BD4C49C4D3}"/>
              </a:ext>
            </a:extLst>
          </p:cNvPr>
          <p:cNvSpPr/>
          <p:nvPr/>
        </p:nvSpPr>
        <p:spPr>
          <a:xfrm>
            <a:off x="6474022" y="4173130"/>
            <a:ext cx="1002005" cy="9007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5" name="Conector recto 14">
            <a:extLst>
              <a:ext uri="{FF2B5EF4-FFF2-40B4-BE49-F238E27FC236}">
                <a16:creationId xmlns:a16="http://schemas.microsoft.com/office/drawing/2014/main" id="{A0077030-3DB3-1814-780A-F8496A85D915}"/>
              </a:ext>
            </a:extLst>
          </p:cNvPr>
          <p:cNvCxnSpPr>
            <a:stCxn id="5" idx="3"/>
          </p:cNvCxnSpPr>
          <p:nvPr/>
        </p:nvCxnSpPr>
        <p:spPr>
          <a:xfrm flipH="1">
            <a:off x="4763069" y="2647206"/>
            <a:ext cx="354686" cy="30071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951C431C-BCCE-2808-3E83-FCBFAB3CD5A3}"/>
              </a:ext>
            </a:extLst>
          </p:cNvPr>
          <p:cNvCxnSpPr/>
          <p:nvPr/>
        </p:nvCxnSpPr>
        <p:spPr>
          <a:xfrm flipH="1">
            <a:off x="3776447" y="3500361"/>
            <a:ext cx="354686" cy="30071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1976A52E-15A9-EDA1-5474-5DDFA0A39926}"/>
              </a:ext>
            </a:extLst>
          </p:cNvPr>
          <p:cNvCxnSpPr>
            <a:cxnSpLocks/>
          </p:cNvCxnSpPr>
          <p:nvPr/>
        </p:nvCxnSpPr>
        <p:spPr>
          <a:xfrm>
            <a:off x="5927033" y="2539008"/>
            <a:ext cx="622120" cy="22959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68CEEA92-F537-BECB-99A2-3E9B13228906}"/>
              </a:ext>
            </a:extLst>
          </p:cNvPr>
          <p:cNvCxnSpPr/>
          <p:nvPr/>
        </p:nvCxnSpPr>
        <p:spPr>
          <a:xfrm flipH="1">
            <a:off x="5404195" y="4012029"/>
            <a:ext cx="354686" cy="30071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E7EE8C56-C70C-1FF8-155C-D5DD39F9447D}"/>
              </a:ext>
            </a:extLst>
          </p:cNvPr>
          <p:cNvCxnSpPr>
            <a:cxnSpLocks/>
            <a:endCxn id="13" idx="1"/>
          </p:cNvCxnSpPr>
          <p:nvPr/>
        </p:nvCxnSpPr>
        <p:spPr>
          <a:xfrm>
            <a:off x="6192396" y="4012029"/>
            <a:ext cx="428366" cy="293013"/>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47F9E2B8-FB85-8505-F1ED-4DACEF7CBE6C}"/>
              </a:ext>
            </a:extLst>
          </p:cNvPr>
          <p:cNvCxnSpPr>
            <a:cxnSpLocks/>
            <a:stCxn id="7" idx="2"/>
          </p:cNvCxnSpPr>
          <p:nvPr/>
        </p:nvCxnSpPr>
        <p:spPr>
          <a:xfrm flipH="1" flipV="1">
            <a:off x="4753787" y="3285395"/>
            <a:ext cx="718230" cy="389714"/>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C633CC1D-761A-B1D3-4F1B-4281A79160B8}"/>
              </a:ext>
            </a:extLst>
          </p:cNvPr>
          <p:cNvSpPr txBox="1"/>
          <p:nvPr/>
        </p:nvSpPr>
        <p:spPr>
          <a:xfrm>
            <a:off x="5271176" y="2037879"/>
            <a:ext cx="550093" cy="769441"/>
          </a:xfrm>
          <a:prstGeom prst="rect">
            <a:avLst/>
          </a:prstGeom>
          <a:noFill/>
        </p:spPr>
        <p:txBody>
          <a:bodyPr wrap="square" rtlCol="0">
            <a:spAutoFit/>
          </a:bodyPr>
          <a:lstStyle/>
          <a:p>
            <a:r>
              <a:rPr lang="es-MX" sz="4400" b="1" dirty="0"/>
              <a:t>*</a:t>
            </a:r>
          </a:p>
        </p:txBody>
      </p:sp>
      <p:sp>
        <p:nvSpPr>
          <p:cNvPr id="36" name="CuadroTexto 35">
            <a:extLst>
              <a:ext uri="{FF2B5EF4-FFF2-40B4-BE49-F238E27FC236}">
                <a16:creationId xmlns:a16="http://schemas.microsoft.com/office/drawing/2014/main" id="{833D9D4D-1515-044E-7585-1EFEC6871455}"/>
              </a:ext>
            </a:extLst>
          </p:cNvPr>
          <p:cNvSpPr txBox="1"/>
          <p:nvPr/>
        </p:nvSpPr>
        <p:spPr>
          <a:xfrm>
            <a:off x="7670477" y="5008256"/>
            <a:ext cx="1319220" cy="769441"/>
          </a:xfrm>
          <a:prstGeom prst="rect">
            <a:avLst/>
          </a:prstGeom>
          <a:noFill/>
        </p:spPr>
        <p:txBody>
          <a:bodyPr wrap="square" rtlCol="0">
            <a:spAutoFit/>
          </a:bodyPr>
          <a:lstStyle/>
          <a:p>
            <a:r>
              <a:rPr lang="es-MX" sz="4400" b="1" dirty="0"/>
              <a:t>F</a:t>
            </a:r>
            <a:endParaRPr lang="es-MX" b="1" dirty="0"/>
          </a:p>
        </p:txBody>
      </p:sp>
      <p:cxnSp>
        <p:nvCxnSpPr>
          <p:cNvPr id="39" name="Conector recto 38">
            <a:extLst>
              <a:ext uri="{FF2B5EF4-FFF2-40B4-BE49-F238E27FC236}">
                <a16:creationId xmlns:a16="http://schemas.microsoft.com/office/drawing/2014/main" id="{2E844C79-CD30-7878-4839-1C9592EE0156}"/>
              </a:ext>
            </a:extLst>
          </p:cNvPr>
          <p:cNvCxnSpPr>
            <a:cxnSpLocks/>
          </p:cNvCxnSpPr>
          <p:nvPr/>
        </p:nvCxnSpPr>
        <p:spPr>
          <a:xfrm>
            <a:off x="7411393" y="4827189"/>
            <a:ext cx="346260" cy="362134"/>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469936AF-BED5-36EB-2AB5-F401EA6667F0}"/>
              </a:ext>
            </a:extLst>
          </p:cNvPr>
          <p:cNvCxnSpPr/>
          <p:nvPr/>
        </p:nvCxnSpPr>
        <p:spPr>
          <a:xfrm flipH="1">
            <a:off x="6266076" y="4928046"/>
            <a:ext cx="354686" cy="30071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A6A3D1D3-E128-A111-251E-6FD351657C70}"/>
              </a:ext>
            </a:extLst>
          </p:cNvPr>
          <p:cNvSpPr txBox="1"/>
          <p:nvPr/>
        </p:nvSpPr>
        <p:spPr>
          <a:xfrm>
            <a:off x="6068774" y="5033491"/>
            <a:ext cx="1319220" cy="769441"/>
          </a:xfrm>
          <a:prstGeom prst="rect">
            <a:avLst/>
          </a:prstGeom>
          <a:noFill/>
        </p:spPr>
        <p:txBody>
          <a:bodyPr wrap="square" rtlCol="0">
            <a:spAutoFit/>
          </a:bodyPr>
          <a:lstStyle/>
          <a:p>
            <a:r>
              <a:rPr lang="es-MX" sz="4400" b="1" dirty="0"/>
              <a:t>E</a:t>
            </a:r>
            <a:endParaRPr lang="es-MX" b="1" dirty="0"/>
          </a:p>
        </p:txBody>
      </p:sp>
      <p:cxnSp>
        <p:nvCxnSpPr>
          <p:cNvPr id="43" name="Conector recto 42">
            <a:extLst>
              <a:ext uri="{FF2B5EF4-FFF2-40B4-BE49-F238E27FC236}">
                <a16:creationId xmlns:a16="http://schemas.microsoft.com/office/drawing/2014/main" id="{B1719F4E-1CF3-DE5C-6295-D77FBCA41966}"/>
              </a:ext>
            </a:extLst>
          </p:cNvPr>
          <p:cNvCxnSpPr/>
          <p:nvPr/>
        </p:nvCxnSpPr>
        <p:spPr>
          <a:xfrm flipH="1">
            <a:off x="4290184" y="4794519"/>
            <a:ext cx="354686" cy="30071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CFAACBDA-295E-0225-17D4-6E1937BA548B}"/>
              </a:ext>
            </a:extLst>
          </p:cNvPr>
          <p:cNvCxnSpPr>
            <a:cxnSpLocks/>
          </p:cNvCxnSpPr>
          <p:nvPr/>
        </p:nvCxnSpPr>
        <p:spPr>
          <a:xfrm>
            <a:off x="5463430" y="4762709"/>
            <a:ext cx="346260" cy="362134"/>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5" name="CuadroTexto 44">
            <a:extLst>
              <a:ext uri="{FF2B5EF4-FFF2-40B4-BE49-F238E27FC236}">
                <a16:creationId xmlns:a16="http://schemas.microsoft.com/office/drawing/2014/main" id="{EAAC16FE-05EA-341D-4840-8385F3F1B4D2}"/>
              </a:ext>
            </a:extLst>
          </p:cNvPr>
          <p:cNvSpPr txBox="1"/>
          <p:nvPr/>
        </p:nvSpPr>
        <p:spPr>
          <a:xfrm>
            <a:off x="5574540" y="4930613"/>
            <a:ext cx="1319220" cy="769441"/>
          </a:xfrm>
          <a:prstGeom prst="rect">
            <a:avLst/>
          </a:prstGeom>
          <a:noFill/>
        </p:spPr>
        <p:txBody>
          <a:bodyPr wrap="square" rtlCol="0">
            <a:spAutoFit/>
          </a:bodyPr>
          <a:lstStyle/>
          <a:p>
            <a:r>
              <a:rPr lang="es-MX" sz="4400" b="1" dirty="0"/>
              <a:t>D</a:t>
            </a:r>
            <a:endParaRPr lang="es-MX" b="1" dirty="0"/>
          </a:p>
        </p:txBody>
      </p:sp>
      <p:sp>
        <p:nvSpPr>
          <p:cNvPr id="46" name="CuadroTexto 45">
            <a:extLst>
              <a:ext uri="{FF2B5EF4-FFF2-40B4-BE49-F238E27FC236}">
                <a16:creationId xmlns:a16="http://schemas.microsoft.com/office/drawing/2014/main" id="{EDF9BE3A-D6BB-518A-4461-319EF60A3101}"/>
              </a:ext>
            </a:extLst>
          </p:cNvPr>
          <p:cNvSpPr txBox="1"/>
          <p:nvPr/>
        </p:nvSpPr>
        <p:spPr>
          <a:xfrm>
            <a:off x="3935294" y="4871567"/>
            <a:ext cx="1319220" cy="769441"/>
          </a:xfrm>
          <a:prstGeom prst="rect">
            <a:avLst/>
          </a:prstGeom>
          <a:noFill/>
        </p:spPr>
        <p:txBody>
          <a:bodyPr wrap="square" rtlCol="0">
            <a:spAutoFit/>
          </a:bodyPr>
          <a:lstStyle/>
          <a:p>
            <a:r>
              <a:rPr lang="es-MX" sz="4400" b="1" dirty="0"/>
              <a:t>C</a:t>
            </a:r>
            <a:endParaRPr lang="es-MX" b="1" dirty="0"/>
          </a:p>
        </p:txBody>
      </p:sp>
      <p:cxnSp>
        <p:nvCxnSpPr>
          <p:cNvPr id="48" name="Conector recto 47">
            <a:extLst>
              <a:ext uri="{FF2B5EF4-FFF2-40B4-BE49-F238E27FC236}">
                <a16:creationId xmlns:a16="http://schemas.microsoft.com/office/drawing/2014/main" id="{838E598B-E279-A710-957B-26332FE4D7FE}"/>
              </a:ext>
            </a:extLst>
          </p:cNvPr>
          <p:cNvCxnSpPr>
            <a:cxnSpLocks/>
          </p:cNvCxnSpPr>
          <p:nvPr/>
        </p:nvCxnSpPr>
        <p:spPr>
          <a:xfrm flipH="1">
            <a:off x="2951786" y="4429193"/>
            <a:ext cx="183486" cy="230089"/>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D982F24F-B7F7-2DB8-B588-5673B3B20015}"/>
              </a:ext>
            </a:extLst>
          </p:cNvPr>
          <p:cNvCxnSpPr>
            <a:cxnSpLocks/>
          </p:cNvCxnSpPr>
          <p:nvPr/>
        </p:nvCxnSpPr>
        <p:spPr>
          <a:xfrm>
            <a:off x="3568787" y="4429193"/>
            <a:ext cx="108721" cy="333516"/>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EDB24351-3660-5615-35D8-CA92AA635361}"/>
              </a:ext>
            </a:extLst>
          </p:cNvPr>
          <p:cNvSpPr txBox="1"/>
          <p:nvPr/>
        </p:nvSpPr>
        <p:spPr>
          <a:xfrm>
            <a:off x="2656188" y="4453502"/>
            <a:ext cx="1319220" cy="769441"/>
          </a:xfrm>
          <a:prstGeom prst="rect">
            <a:avLst/>
          </a:prstGeom>
          <a:noFill/>
        </p:spPr>
        <p:txBody>
          <a:bodyPr wrap="square" rtlCol="0">
            <a:spAutoFit/>
          </a:bodyPr>
          <a:lstStyle/>
          <a:p>
            <a:r>
              <a:rPr lang="es-MX" sz="4400" b="1" dirty="0"/>
              <a:t>A</a:t>
            </a:r>
            <a:endParaRPr lang="es-MX" b="1" dirty="0"/>
          </a:p>
        </p:txBody>
      </p:sp>
      <p:sp>
        <p:nvSpPr>
          <p:cNvPr id="55" name="CuadroTexto 54">
            <a:extLst>
              <a:ext uri="{FF2B5EF4-FFF2-40B4-BE49-F238E27FC236}">
                <a16:creationId xmlns:a16="http://schemas.microsoft.com/office/drawing/2014/main" id="{2DBE2363-36D8-B48B-B9FC-703A07C77BCF}"/>
              </a:ext>
            </a:extLst>
          </p:cNvPr>
          <p:cNvSpPr txBox="1"/>
          <p:nvPr/>
        </p:nvSpPr>
        <p:spPr>
          <a:xfrm>
            <a:off x="3544810" y="4496965"/>
            <a:ext cx="1319220" cy="769441"/>
          </a:xfrm>
          <a:prstGeom prst="rect">
            <a:avLst/>
          </a:prstGeom>
          <a:noFill/>
        </p:spPr>
        <p:txBody>
          <a:bodyPr wrap="square" rtlCol="0">
            <a:spAutoFit/>
          </a:bodyPr>
          <a:lstStyle/>
          <a:p>
            <a:r>
              <a:rPr lang="es-MX" sz="4400" b="1" dirty="0"/>
              <a:t>B</a:t>
            </a:r>
            <a:endParaRPr lang="es-MX" b="1" dirty="0"/>
          </a:p>
        </p:txBody>
      </p:sp>
      <p:sp>
        <p:nvSpPr>
          <p:cNvPr id="56" name="CuadroTexto 55">
            <a:extLst>
              <a:ext uri="{FF2B5EF4-FFF2-40B4-BE49-F238E27FC236}">
                <a16:creationId xmlns:a16="http://schemas.microsoft.com/office/drawing/2014/main" id="{92927084-B04D-D59A-77E2-819F80107D21}"/>
              </a:ext>
            </a:extLst>
          </p:cNvPr>
          <p:cNvSpPr txBox="1"/>
          <p:nvPr/>
        </p:nvSpPr>
        <p:spPr>
          <a:xfrm>
            <a:off x="6356701" y="2449283"/>
            <a:ext cx="1319220" cy="769441"/>
          </a:xfrm>
          <a:prstGeom prst="rect">
            <a:avLst/>
          </a:prstGeom>
          <a:noFill/>
        </p:spPr>
        <p:txBody>
          <a:bodyPr wrap="square" rtlCol="0">
            <a:spAutoFit/>
          </a:bodyPr>
          <a:lstStyle/>
          <a:p>
            <a:r>
              <a:rPr lang="es-MX" sz="4400" b="1" dirty="0"/>
              <a:t>A</a:t>
            </a:r>
          </a:p>
        </p:txBody>
      </p:sp>
      <p:sp>
        <p:nvSpPr>
          <p:cNvPr id="57" name="CuadroTexto 56">
            <a:extLst>
              <a:ext uri="{FF2B5EF4-FFF2-40B4-BE49-F238E27FC236}">
                <a16:creationId xmlns:a16="http://schemas.microsoft.com/office/drawing/2014/main" id="{227B10E2-4146-E0EC-3480-5CAA8048C0B6}"/>
              </a:ext>
            </a:extLst>
          </p:cNvPr>
          <p:cNvSpPr txBox="1"/>
          <p:nvPr/>
        </p:nvSpPr>
        <p:spPr>
          <a:xfrm>
            <a:off x="4247324" y="2720613"/>
            <a:ext cx="1319220" cy="769441"/>
          </a:xfrm>
          <a:prstGeom prst="rect">
            <a:avLst/>
          </a:prstGeom>
          <a:noFill/>
        </p:spPr>
        <p:txBody>
          <a:bodyPr wrap="square" rtlCol="0">
            <a:spAutoFit/>
          </a:bodyPr>
          <a:lstStyle/>
          <a:p>
            <a:r>
              <a:rPr lang="es-MX" sz="4400" b="1" dirty="0"/>
              <a:t>-</a:t>
            </a:r>
          </a:p>
        </p:txBody>
      </p:sp>
      <p:sp>
        <p:nvSpPr>
          <p:cNvPr id="58" name="CuadroTexto 57">
            <a:extLst>
              <a:ext uri="{FF2B5EF4-FFF2-40B4-BE49-F238E27FC236}">
                <a16:creationId xmlns:a16="http://schemas.microsoft.com/office/drawing/2014/main" id="{1AFE7210-E37E-861D-5C4F-9CB20A557341}"/>
              </a:ext>
            </a:extLst>
          </p:cNvPr>
          <p:cNvSpPr txBox="1"/>
          <p:nvPr/>
        </p:nvSpPr>
        <p:spPr>
          <a:xfrm>
            <a:off x="5806170" y="3282700"/>
            <a:ext cx="1319220" cy="769441"/>
          </a:xfrm>
          <a:prstGeom prst="rect">
            <a:avLst/>
          </a:prstGeom>
          <a:noFill/>
        </p:spPr>
        <p:txBody>
          <a:bodyPr wrap="square" rtlCol="0">
            <a:spAutoFit/>
          </a:bodyPr>
          <a:lstStyle/>
          <a:p>
            <a:r>
              <a:rPr lang="es-MX" sz="4400" b="1" dirty="0"/>
              <a:t>-</a:t>
            </a:r>
          </a:p>
        </p:txBody>
      </p:sp>
      <p:sp>
        <p:nvSpPr>
          <p:cNvPr id="59" name="CuadroTexto 58">
            <a:extLst>
              <a:ext uri="{FF2B5EF4-FFF2-40B4-BE49-F238E27FC236}">
                <a16:creationId xmlns:a16="http://schemas.microsoft.com/office/drawing/2014/main" id="{9A614CE7-0C19-3DA2-C9C9-20E39B5E4CFF}"/>
              </a:ext>
            </a:extLst>
          </p:cNvPr>
          <p:cNvSpPr txBox="1"/>
          <p:nvPr/>
        </p:nvSpPr>
        <p:spPr>
          <a:xfrm>
            <a:off x="4876677" y="4372770"/>
            <a:ext cx="1319220" cy="769441"/>
          </a:xfrm>
          <a:prstGeom prst="rect">
            <a:avLst/>
          </a:prstGeom>
          <a:noFill/>
        </p:spPr>
        <p:txBody>
          <a:bodyPr wrap="square" rtlCol="0">
            <a:spAutoFit/>
          </a:bodyPr>
          <a:lstStyle/>
          <a:p>
            <a:r>
              <a:rPr lang="es-MX" sz="4400" b="1" dirty="0"/>
              <a:t>*</a:t>
            </a:r>
          </a:p>
        </p:txBody>
      </p:sp>
      <p:sp>
        <p:nvSpPr>
          <p:cNvPr id="60" name="CuadroTexto 59">
            <a:extLst>
              <a:ext uri="{FF2B5EF4-FFF2-40B4-BE49-F238E27FC236}">
                <a16:creationId xmlns:a16="http://schemas.microsoft.com/office/drawing/2014/main" id="{4C2BD429-D915-2E48-F4E8-DDE0D3C675AF}"/>
              </a:ext>
            </a:extLst>
          </p:cNvPr>
          <p:cNvSpPr txBox="1"/>
          <p:nvPr/>
        </p:nvSpPr>
        <p:spPr>
          <a:xfrm>
            <a:off x="3190803" y="3650716"/>
            <a:ext cx="1319220" cy="769441"/>
          </a:xfrm>
          <a:prstGeom prst="rect">
            <a:avLst/>
          </a:prstGeom>
          <a:noFill/>
        </p:spPr>
        <p:txBody>
          <a:bodyPr wrap="square" rtlCol="0">
            <a:spAutoFit/>
          </a:bodyPr>
          <a:lstStyle/>
          <a:p>
            <a:r>
              <a:rPr lang="es-MX" sz="4400" b="1" dirty="0"/>
              <a:t>+</a:t>
            </a:r>
          </a:p>
        </p:txBody>
      </p:sp>
      <p:sp>
        <p:nvSpPr>
          <p:cNvPr id="61" name="CuadroTexto 60">
            <a:extLst>
              <a:ext uri="{FF2B5EF4-FFF2-40B4-BE49-F238E27FC236}">
                <a16:creationId xmlns:a16="http://schemas.microsoft.com/office/drawing/2014/main" id="{EC8D2E48-FE2A-FE70-D785-725BAF8CA36A}"/>
              </a:ext>
            </a:extLst>
          </p:cNvPr>
          <p:cNvSpPr txBox="1"/>
          <p:nvPr/>
        </p:nvSpPr>
        <p:spPr>
          <a:xfrm>
            <a:off x="6789463" y="4221922"/>
            <a:ext cx="1319220" cy="769441"/>
          </a:xfrm>
          <a:prstGeom prst="rect">
            <a:avLst/>
          </a:prstGeom>
          <a:noFill/>
        </p:spPr>
        <p:txBody>
          <a:bodyPr wrap="square" rtlCol="0">
            <a:spAutoFit/>
          </a:bodyPr>
          <a:lstStyle/>
          <a:p>
            <a:r>
              <a:rPr lang="es-MX" sz="4400" b="1" dirty="0"/>
              <a:t>/</a:t>
            </a:r>
          </a:p>
        </p:txBody>
      </p:sp>
      <p:sp>
        <p:nvSpPr>
          <p:cNvPr id="63" name="CuadroTexto 62">
            <a:extLst>
              <a:ext uri="{FF2B5EF4-FFF2-40B4-BE49-F238E27FC236}">
                <a16:creationId xmlns:a16="http://schemas.microsoft.com/office/drawing/2014/main" id="{266ECF84-CA5D-0EA8-AE23-A2277D92F2E7}"/>
              </a:ext>
            </a:extLst>
          </p:cNvPr>
          <p:cNvSpPr txBox="1"/>
          <p:nvPr/>
        </p:nvSpPr>
        <p:spPr>
          <a:xfrm>
            <a:off x="8989697" y="1901352"/>
            <a:ext cx="2727474" cy="769441"/>
          </a:xfrm>
          <a:prstGeom prst="rect">
            <a:avLst/>
          </a:prstGeom>
          <a:noFill/>
        </p:spPr>
        <p:txBody>
          <a:bodyPr wrap="square" rtlCol="0">
            <a:spAutoFit/>
          </a:bodyPr>
          <a:lstStyle/>
          <a:p>
            <a:r>
              <a:rPr lang="es-MX" sz="4400" b="1" dirty="0"/>
              <a:t>PREFIJA</a:t>
            </a:r>
          </a:p>
        </p:txBody>
      </p:sp>
      <p:sp>
        <p:nvSpPr>
          <p:cNvPr id="64" name="CuadroTexto 63">
            <a:extLst>
              <a:ext uri="{FF2B5EF4-FFF2-40B4-BE49-F238E27FC236}">
                <a16:creationId xmlns:a16="http://schemas.microsoft.com/office/drawing/2014/main" id="{8BD35D5F-9954-EFA8-FACE-49B9D9BE132C}"/>
              </a:ext>
            </a:extLst>
          </p:cNvPr>
          <p:cNvSpPr txBox="1"/>
          <p:nvPr/>
        </p:nvSpPr>
        <p:spPr>
          <a:xfrm>
            <a:off x="9019147" y="2765402"/>
            <a:ext cx="2727474" cy="769441"/>
          </a:xfrm>
          <a:prstGeom prst="rect">
            <a:avLst/>
          </a:prstGeom>
          <a:noFill/>
        </p:spPr>
        <p:txBody>
          <a:bodyPr wrap="square" rtlCol="0">
            <a:spAutoFit/>
          </a:bodyPr>
          <a:lstStyle/>
          <a:p>
            <a:r>
              <a:rPr lang="es-MX" sz="4400" b="1" dirty="0"/>
              <a:t>INFIJA</a:t>
            </a:r>
          </a:p>
        </p:txBody>
      </p:sp>
      <p:sp>
        <p:nvSpPr>
          <p:cNvPr id="65" name="CuadroTexto 64">
            <a:extLst>
              <a:ext uri="{FF2B5EF4-FFF2-40B4-BE49-F238E27FC236}">
                <a16:creationId xmlns:a16="http://schemas.microsoft.com/office/drawing/2014/main" id="{B5BD3480-362C-65EE-168F-D079439915BF}"/>
              </a:ext>
            </a:extLst>
          </p:cNvPr>
          <p:cNvSpPr txBox="1"/>
          <p:nvPr/>
        </p:nvSpPr>
        <p:spPr>
          <a:xfrm>
            <a:off x="8989697" y="3788409"/>
            <a:ext cx="2727474" cy="769441"/>
          </a:xfrm>
          <a:prstGeom prst="rect">
            <a:avLst/>
          </a:prstGeom>
          <a:noFill/>
        </p:spPr>
        <p:txBody>
          <a:bodyPr wrap="square" rtlCol="0">
            <a:spAutoFit/>
          </a:bodyPr>
          <a:lstStyle/>
          <a:p>
            <a:r>
              <a:rPr lang="es-MX" sz="4400" b="1" dirty="0"/>
              <a:t>POSFIJA</a:t>
            </a:r>
          </a:p>
        </p:txBody>
      </p:sp>
    </p:spTree>
    <p:extLst>
      <p:ext uri="{BB962C8B-B14F-4D97-AF65-F5344CB8AC3E}">
        <p14:creationId xmlns:p14="http://schemas.microsoft.com/office/powerpoint/2010/main" val="1197939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F2219892-8D19-860D-82B0-09FB4BD6D99A}"/>
              </a:ext>
            </a:extLst>
          </p:cNvPr>
          <p:cNvSpPr txBox="1"/>
          <p:nvPr/>
        </p:nvSpPr>
        <p:spPr>
          <a:xfrm>
            <a:off x="3651344" y="2175386"/>
            <a:ext cx="9086265" cy="984885"/>
          </a:xfrm>
          <a:prstGeom prst="rect">
            <a:avLst/>
          </a:prstGeom>
          <a:noFill/>
        </p:spPr>
        <p:txBody>
          <a:bodyPr wrap="square" rtlCol="0">
            <a:spAutoFit/>
          </a:bodyPr>
          <a:lstStyle/>
          <a:p>
            <a:r>
              <a:rPr lang="es-MX" sz="4000" b="1" kern="1200" dirty="0">
                <a:solidFill>
                  <a:schemeClr val="tx1"/>
                </a:solidFill>
                <a:latin typeface="+mn-lt"/>
                <a:ea typeface="+mn-ea"/>
                <a:cs typeface="+mn-cs"/>
              </a:rPr>
              <a:t>*-+AB-*CD/EFA</a:t>
            </a:r>
          </a:p>
          <a:p>
            <a:endParaRPr lang="es-MX" dirty="0"/>
          </a:p>
        </p:txBody>
      </p:sp>
      <p:sp>
        <p:nvSpPr>
          <p:cNvPr id="5" name="CuadroTexto 4">
            <a:extLst>
              <a:ext uri="{FF2B5EF4-FFF2-40B4-BE49-F238E27FC236}">
                <a16:creationId xmlns:a16="http://schemas.microsoft.com/office/drawing/2014/main" id="{52BE2F56-00D2-76D4-49AE-6AD994FF4DB4}"/>
              </a:ext>
            </a:extLst>
          </p:cNvPr>
          <p:cNvSpPr txBox="1"/>
          <p:nvPr/>
        </p:nvSpPr>
        <p:spPr>
          <a:xfrm>
            <a:off x="923870" y="2201005"/>
            <a:ext cx="2727474" cy="769441"/>
          </a:xfrm>
          <a:prstGeom prst="rect">
            <a:avLst/>
          </a:prstGeom>
          <a:noFill/>
        </p:spPr>
        <p:txBody>
          <a:bodyPr wrap="square" rtlCol="0">
            <a:spAutoFit/>
          </a:bodyPr>
          <a:lstStyle/>
          <a:p>
            <a:r>
              <a:rPr lang="es-MX" sz="4400" b="1" dirty="0"/>
              <a:t>PREFIJA</a:t>
            </a:r>
          </a:p>
        </p:txBody>
      </p:sp>
      <p:sp>
        <p:nvSpPr>
          <p:cNvPr id="6" name="CuadroTexto 5">
            <a:extLst>
              <a:ext uri="{FF2B5EF4-FFF2-40B4-BE49-F238E27FC236}">
                <a16:creationId xmlns:a16="http://schemas.microsoft.com/office/drawing/2014/main" id="{F2088BD5-A0BD-6F1D-B3F9-04545DF27C97}"/>
              </a:ext>
            </a:extLst>
          </p:cNvPr>
          <p:cNvSpPr txBox="1"/>
          <p:nvPr/>
        </p:nvSpPr>
        <p:spPr>
          <a:xfrm>
            <a:off x="910502" y="3061806"/>
            <a:ext cx="2727474" cy="769441"/>
          </a:xfrm>
          <a:prstGeom prst="rect">
            <a:avLst/>
          </a:prstGeom>
          <a:noFill/>
        </p:spPr>
        <p:txBody>
          <a:bodyPr wrap="square" rtlCol="0">
            <a:spAutoFit/>
          </a:bodyPr>
          <a:lstStyle/>
          <a:p>
            <a:r>
              <a:rPr lang="es-MX" sz="4400" b="1" dirty="0"/>
              <a:t>INFIJA</a:t>
            </a:r>
          </a:p>
        </p:txBody>
      </p:sp>
      <p:sp>
        <p:nvSpPr>
          <p:cNvPr id="7" name="CuadroTexto 6">
            <a:extLst>
              <a:ext uri="{FF2B5EF4-FFF2-40B4-BE49-F238E27FC236}">
                <a16:creationId xmlns:a16="http://schemas.microsoft.com/office/drawing/2014/main" id="{7CD804E7-A78E-9C93-0A6B-39A3AB2482EE}"/>
              </a:ext>
            </a:extLst>
          </p:cNvPr>
          <p:cNvSpPr txBox="1"/>
          <p:nvPr/>
        </p:nvSpPr>
        <p:spPr>
          <a:xfrm>
            <a:off x="923870" y="4088062"/>
            <a:ext cx="2727474" cy="769441"/>
          </a:xfrm>
          <a:prstGeom prst="rect">
            <a:avLst/>
          </a:prstGeom>
          <a:noFill/>
        </p:spPr>
        <p:txBody>
          <a:bodyPr wrap="square" rtlCol="0">
            <a:spAutoFit/>
          </a:bodyPr>
          <a:lstStyle/>
          <a:p>
            <a:r>
              <a:rPr lang="es-MX" sz="4400" b="1" dirty="0"/>
              <a:t>POSFIJA</a:t>
            </a:r>
          </a:p>
        </p:txBody>
      </p:sp>
      <p:sp>
        <p:nvSpPr>
          <p:cNvPr id="11" name="CuadroTexto 10">
            <a:extLst>
              <a:ext uri="{FF2B5EF4-FFF2-40B4-BE49-F238E27FC236}">
                <a16:creationId xmlns:a16="http://schemas.microsoft.com/office/drawing/2014/main" id="{26E5EF71-1FAA-7C9C-0E29-39DBE0E8F402}"/>
              </a:ext>
            </a:extLst>
          </p:cNvPr>
          <p:cNvSpPr txBox="1"/>
          <p:nvPr/>
        </p:nvSpPr>
        <p:spPr>
          <a:xfrm>
            <a:off x="3637976" y="3108043"/>
            <a:ext cx="9086265" cy="984885"/>
          </a:xfrm>
          <a:prstGeom prst="rect">
            <a:avLst/>
          </a:prstGeom>
          <a:noFill/>
        </p:spPr>
        <p:txBody>
          <a:bodyPr wrap="square" rtlCol="0">
            <a:spAutoFit/>
          </a:bodyPr>
          <a:lstStyle/>
          <a:p>
            <a:r>
              <a:rPr lang="es-MX" sz="4000" b="1" kern="1200" dirty="0">
                <a:solidFill>
                  <a:schemeClr val="tx1"/>
                </a:solidFill>
                <a:latin typeface="+mn-lt"/>
                <a:ea typeface="+mn-ea"/>
                <a:cs typeface="+mn-cs"/>
              </a:rPr>
              <a:t>A+B-C*D-E/F*A</a:t>
            </a:r>
          </a:p>
          <a:p>
            <a:endParaRPr lang="es-MX" dirty="0"/>
          </a:p>
        </p:txBody>
      </p:sp>
      <p:sp>
        <p:nvSpPr>
          <p:cNvPr id="12" name="CuadroTexto 11">
            <a:extLst>
              <a:ext uri="{FF2B5EF4-FFF2-40B4-BE49-F238E27FC236}">
                <a16:creationId xmlns:a16="http://schemas.microsoft.com/office/drawing/2014/main" id="{02374590-854D-B699-497F-70C29FBC5E2E}"/>
              </a:ext>
            </a:extLst>
          </p:cNvPr>
          <p:cNvSpPr txBox="1"/>
          <p:nvPr/>
        </p:nvSpPr>
        <p:spPr>
          <a:xfrm>
            <a:off x="3637975" y="4114046"/>
            <a:ext cx="9086265" cy="984885"/>
          </a:xfrm>
          <a:prstGeom prst="rect">
            <a:avLst/>
          </a:prstGeom>
          <a:noFill/>
        </p:spPr>
        <p:txBody>
          <a:bodyPr wrap="square" rtlCol="0">
            <a:spAutoFit/>
          </a:bodyPr>
          <a:lstStyle/>
          <a:p>
            <a:r>
              <a:rPr lang="es-MX" sz="4000" b="1" kern="1200" dirty="0">
                <a:solidFill>
                  <a:schemeClr val="tx1"/>
                </a:solidFill>
                <a:latin typeface="+mn-lt"/>
                <a:ea typeface="+mn-ea"/>
                <a:cs typeface="+mn-cs"/>
              </a:rPr>
              <a:t>AB+CD*EF/--A*</a:t>
            </a:r>
          </a:p>
          <a:p>
            <a:endParaRPr lang="es-MX" dirty="0"/>
          </a:p>
        </p:txBody>
      </p:sp>
    </p:spTree>
    <p:extLst>
      <p:ext uri="{BB962C8B-B14F-4D97-AF65-F5344CB8AC3E}">
        <p14:creationId xmlns:p14="http://schemas.microsoft.com/office/powerpoint/2010/main" val="1496299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pic>
        <p:nvPicPr>
          <p:cNvPr id="6" name="Imagen 5">
            <a:extLst>
              <a:ext uri="{FF2B5EF4-FFF2-40B4-BE49-F238E27FC236}">
                <a16:creationId xmlns:a16="http://schemas.microsoft.com/office/drawing/2014/main" id="{B966C005-B13C-3430-9F1A-881D13FAD6E8}"/>
              </a:ext>
            </a:extLst>
          </p:cNvPr>
          <p:cNvPicPr>
            <a:picLocks noChangeAspect="1"/>
          </p:cNvPicPr>
          <p:nvPr/>
        </p:nvPicPr>
        <p:blipFill>
          <a:blip r:embed="rId3"/>
          <a:stretch>
            <a:fillRect/>
          </a:stretch>
        </p:blipFill>
        <p:spPr>
          <a:xfrm>
            <a:off x="956223" y="1464358"/>
            <a:ext cx="10043872" cy="4683144"/>
          </a:xfrm>
          <a:prstGeom prst="rect">
            <a:avLst/>
          </a:prstGeom>
        </p:spPr>
      </p:pic>
    </p:spTree>
    <p:extLst>
      <p:ext uri="{BB962C8B-B14F-4D97-AF65-F5344CB8AC3E}">
        <p14:creationId xmlns:p14="http://schemas.microsoft.com/office/powerpoint/2010/main" val="13415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graphicFrame>
        <p:nvGraphicFramePr>
          <p:cNvPr id="4" name="Tabla 3">
            <a:extLst>
              <a:ext uri="{FF2B5EF4-FFF2-40B4-BE49-F238E27FC236}">
                <a16:creationId xmlns:a16="http://schemas.microsoft.com/office/drawing/2014/main" id="{747F8FF5-EE11-A6FF-3D78-E394C0367EF9}"/>
              </a:ext>
            </a:extLst>
          </p:cNvPr>
          <p:cNvGraphicFramePr>
            <a:graphicFrameLocks noGrp="1"/>
          </p:cNvGraphicFramePr>
          <p:nvPr/>
        </p:nvGraphicFramePr>
        <p:xfrm>
          <a:off x="781817" y="1340486"/>
          <a:ext cx="10539549" cy="4956435"/>
        </p:xfrm>
        <a:graphic>
          <a:graphicData uri="http://schemas.openxmlformats.org/drawingml/2006/table">
            <a:tbl>
              <a:tblPr firstRow="1" bandRow="1">
                <a:tableStyleId>{5C22544A-7EE6-4342-B048-85BDC9FD1C3A}</a:tableStyleId>
              </a:tblPr>
              <a:tblGrid>
                <a:gridCol w="2882627">
                  <a:extLst>
                    <a:ext uri="{9D8B030D-6E8A-4147-A177-3AD203B41FA5}">
                      <a16:colId xmlns:a16="http://schemas.microsoft.com/office/drawing/2014/main" val="479008925"/>
                    </a:ext>
                  </a:extLst>
                </a:gridCol>
                <a:gridCol w="3444942">
                  <a:extLst>
                    <a:ext uri="{9D8B030D-6E8A-4147-A177-3AD203B41FA5}">
                      <a16:colId xmlns:a16="http://schemas.microsoft.com/office/drawing/2014/main" val="168183075"/>
                    </a:ext>
                  </a:extLst>
                </a:gridCol>
                <a:gridCol w="4211980">
                  <a:extLst>
                    <a:ext uri="{9D8B030D-6E8A-4147-A177-3AD203B41FA5}">
                      <a16:colId xmlns:a16="http://schemas.microsoft.com/office/drawing/2014/main" val="608831214"/>
                    </a:ext>
                  </a:extLst>
                </a:gridCol>
              </a:tblGrid>
              <a:tr h="393387">
                <a:tc>
                  <a:txBody>
                    <a:bodyPr/>
                    <a:lstStyle/>
                    <a:p>
                      <a:pPr algn="ctr"/>
                      <a:r>
                        <a:rPr lang="es-MX" dirty="0"/>
                        <a:t>No. </a:t>
                      </a:r>
                    </a:p>
                  </a:txBody>
                  <a:tcPr/>
                </a:tc>
                <a:tc>
                  <a:txBody>
                    <a:bodyPr/>
                    <a:lstStyle/>
                    <a:p>
                      <a:pPr algn="ctr"/>
                      <a:r>
                        <a:rPr lang="es-MX" dirty="0"/>
                        <a:t>Temas</a:t>
                      </a:r>
                    </a:p>
                  </a:txBody>
                  <a:tcPr/>
                </a:tc>
                <a:tc>
                  <a:txBody>
                    <a:bodyPr/>
                    <a:lstStyle/>
                    <a:p>
                      <a:pPr algn="ctr"/>
                      <a:r>
                        <a:rPr lang="es-MX" dirty="0"/>
                        <a:t>Subtemas7</a:t>
                      </a:r>
                    </a:p>
                  </a:txBody>
                  <a:tcPr/>
                </a:tc>
                <a:extLst>
                  <a:ext uri="{0D108BD9-81ED-4DB2-BD59-A6C34878D82A}">
                    <a16:rowId xmlns:a16="http://schemas.microsoft.com/office/drawing/2014/main" val="2945650238"/>
                  </a:ext>
                </a:extLst>
              </a:tr>
              <a:tr h="4563048">
                <a:tc>
                  <a:txBody>
                    <a:bodyPr/>
                    <a:lstStyle/>
                    <a:p>
                      <a:pPr algn="ctr"/>
                      <a:r>
                        <a:rPr lang="es-MX" sz="2000" b="1" kern="1200" dirty="0">
                          <a:solidFill>
                            <a:schemeClr val="tx1"/>
                          </a:solidFill>
                          <a:latin typeface="+mn-lt"/>
                          <a:ea typeface="+mn-ea"/>
                          <a:cs typeface="+mn-cs"/>
                        </a:rPr>
                        <a:t>1.</a:t>
                      </a:r>
                    </a:p>
                  </a:txBody>
                  <a:tcPr/>
                </a:tc>
                <a:tc>
                  <a:txBody>
                    <a:bodyPr/>
                    <a:lstStyle/>
                    <a:p>
                      <a:pPr marL="0" algn="ctr" defTabSz="914400" rtl="0" eaLnBrk="1" latinLnBrk="0" hangingPunct="1"/>
                      <a:r>
                        <a:rPr lang="es-MX" sz="2000" b="1" kern="1200" dirty="0">
                          <a:solidFill>
                            <a:schemeClr val="tx1"/>
                          </a:solidFill>
                          <a:latin typeface="+mn-lt"/>
                          <a:ea typeface="+mn-ea"/>
                          <a:cs typeface="+mn-cs"/>
                        </a:rPr>
                        <a:t>Análisis</a:t>
                      </a:r>
                      <a:r>
                        <a:rPr lang="es-MX" sz="1800" b="0" i="0" u="none" strike="noStrike" kern="1200" baseline="0" dirty="0">
                          <a:solidFill>
                            <a:schemeClr val="dk1"/>
                          </a:solidFill>
                          <a:latin typeface="+mn-lt"/>
                          <a:ea typeface="+mn-ea"/>
                          <a:cs typeface="+mn-cs"/>
                        </a:rPr>
                        <a:t> </a:t>
                      </a:r>
                      <a:r>
                        <a:rPr lang="es-MX" sz="2000" b="1" kern="1200" dirty="0">
                          <a:solidFill>
                            <a:schemeClr val="tx1"/>
                          </a:solidFill>
                          <a:latin typeface="+mn-lt"/>
                          <a:ea typeface="+mn-ea"/>
                          <a:cs typeface="+mn-cs"/>
                        </a:rPr>
                        <a:t>semántico.</a:t>
                      </a:r>
                    </a:p>
                  </a:txBody>
                  <a:tcPr/>
                </a:tc>
                <a:tc>
                  <a:txBody>
                    <a:bodyPr/>
                    <a:lstStyle/>
                    <a:p>
                      <a:pPr algn="ctr"/>
                      <a:r>
                        <a:rPr lang="es-MX" sz="2000" b="1" kern="1200" dirty="0">
                          <a:solidFill>
                            <a:schemeClr val="tx1"/>
                          </a:solidFill>
                          <a:latin typeface="+mn-lt"/>
                          <a:ea typeface="+mn-ea"/>
                          <a:cs typeface="+mn-cs"/>
                        </a:rPr>
                        <a:t>1.1 Árboles de expresiones.</a:t>
                      </a:r>
                    </a:p>
                    <a:p>
                      <a:pPr algn="ctr"/>
                      <a:r>
                        <a:rPr lang="es-MX" sz="2000" b="1" kern="1200" dirty="0">
                          <a:solidFill>
                            <a:schemeClr val="tx1"/>
                          </a:solidFill>
                          <a:latin typeface="+mn-lt"/>
                          <a:ea typeface="+mn-ea"/>
                          <a:cs typeface="+mn-cs"/>
                        </a:rPr>
                        <a:t>1.2 Acciones semánticas de un analizador sintáctico.</a:t>
                      </a:r>
                    </a:p>
                    <a:p>
                      <a:pPr algn="ctr"/>
                      <a:r>
                        <a:rPr lang="es-MX" sz="2000" b="1" kern="1200" dirty="0">
                          <a:solidFill>
                            <a:schemeClr val="tx1"/>
                          </a:solidFill>
                          <a:latin typeface="+mn-lt"/>
                          <a:ea typeface="+mn-ea"/>
                          <a:cs typeface="+mn-cs"/>
                        </a:rPr>
                        <a:t>1.3 Comprobaciones de tipos en</a:t>
                      </a:r>
                    </a:p>
                    <a:p>
                      <a:pPr algn="ctr"/>
                      <a:r>
                        <a:rPr lang="es-MX" sz="2000" b="1" kern="1200" dirty="0">
                          <a:solidFill>
                            <a:schemeClr val="tx1"/>
                          </a:solidFill>
                          <a:latin typeface="+mn-lt"/>
                          <a:ea typeface="+mn-ea"/>
                          <a:cs typeface="+mn-cs"/>
                        </a:rPr>
                        <a:t>expresiones.</a:t>
                      </a:r>
                    </a:p>
                    <a:p>
                      <a:pPr algn="ctr"/>
                      <a:r>
                        <a:rPr lang="es-MX" sz="2000" b="1" kern="1200" dirty="0">
                          <a:solidFill>
                            <a:schemeClr val="tx1"/>
                          </a:solidFill>
                          <a:latin typeface="+mn-lt"/>
                          <a:ea typeface="+mn-ea"/>
                          <a:cs typeface="+mn-cs"/>
                        </a:rPr>
                        <a:t>1.4 Pila semántica en un analizador sintáctico.</a:t>
                      </a:r>
                    </a:p>
                    <a:p>
                      <a:pPr algn="ctr"/>
                      <a:r>
                        <a:rPr lang="es-MX" sz="2000" b="1" kern="1200" dirty="0">
                          <a:solidFill>
                            <a:schemeClr val="tx1"/>
                          </a:solidFill>
                          <a:latin typeface="+mn-lt"/>
                          <a:ea typeface="+mn-ea"/>
                          <a:cs typeface="+mn-cs"/>
                        </a:rPr>
                        <a:t>1.5 Esquema de traducción.</a:t>
                      </a:r>
                    </a:p>
                    <a:p>
                      <a:pPr algn="ctr"/>
                      <a:r>
                        <a:rPr lang="es-MX" sz="2000" b="1" kern="1200" dirty="0">
                          <a:solidFill>
                            <a:schemeClr val="tx1"/>
                          </a:solidFill>
                          <a:latin typeface="+mn-lt"/>
                          <a:ea typeface="+mn-ea"/>
                          <a:cs typeface="+mn-cs"/>
                        </a:rPr>
                        <a:t>1.6 Generación de la tabla de símbolo y tabla de</a:t>
                      </a:r>
                    </a:p>
                    <a:p>
                      <a:pPr algn="ctr"/>
                      <a:r>
                        <a:rPr lang="es-MX" sz="2000" b="1" kern="1200" dirty="0">
                          <a:solidFill>
                            <a:schemeClr val="tx1"/>
                          </a:solidFill>
                          <a:latin typeface="+mn-lt"/>
                          <a:ea typeface="+mn-ea"/>
                          <a:cs typeface="+mn-cs"/>
                        </a:rPr>
                        <a:t>direcciones.</a:t>
                      </a:r>
                    </a:p>
                    <a:p>
                      <a:pPr algn="ctr"/>
                      <a:r>
                        <a:rPr lang="es-MX" sz="2000" b="1" kern="1200" dirty="0">
                          <a:solidFill>
                            <a:schemeClr val="tx1"/>
                          </a:solidFill>
                          <a:latin typeface="+mn-lt"/>
                          <a:ea typeface="+mn-ea"/>
                          <a:cs typeface="+mn-cs"/>
                        </a:rPr>
                        <a:t>1.7 Manejo de errores semánticos.</a:t>
                      </a:r>
                    </a:p>
                  </a:txBody>
                  <a:tcPr/>
                </a:tc>
                <a:extLst>
                  <a:ext uri="{0D108BD9-81ED-4DB2-BD59-A6C34878D82A}">
                    <a16:rowId xmlns:a16="http://schemas.microsoft.com/office/drawing/2014/main" val="147805227"/>
                  </a:ext>
                </a:extLst>
              </a:tr>
            </a:tbl>
          </a:graphicData>
        </a:graphic>
      </p:graphicFrame>
    </p:spTree>
    <p:extLst>
      <p:ext uri="{BB962C8B-B14F-4D97-AF65-F5344CB8AC3E}">
        <p14:creationId xmlns:p14="http://schemas.microsoft.com/office/powerpoint/2010/main" val="1353786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F2219892-8D19-860D-82B0-09FB4BD6D99A}"/>
              </a:ext>
            </a:extLst>
          </p:cNvPr>
          <p:cNvSpPr txBox="1"/>
          <p:nvPr/>
        </p:nvSpPr>
        <p:spPr>
          <a:xfrm>
            <a:off x="1210701" y="1934548"/>
            <a:ext cx="9086265" cy="1107996"/>
          </a:xfrm>
          <a:prstGeom prst="rect">
            <a:avLst/>
          </a:prstGeom>
          <a:noFill/>
        </p:spPr>
        <p:txBody>
          <a:bodyPr wrap="square" rtlCol="0">
            <a:spAutoFit/>
          </a:bodyPr>
          <a:lstStyle/>
          <a:p>
            <a:pPr algn="ctr"/>
            <a:r>
              <a:rPr lang="es-MX" sz="4800" b="1" dirty="0"/>
              <a:t>(5+8) (9-3)*2</a:t>
            </a:r>
            <a:endParaRPr lang="es-MX" sz="4800" b="1" kern="1200" dirty="0">
              <a:solidFill>
                <a:schemeClr val="tx1"/>
              </a:solidFill>
              <a:latin typeface="+mn-lt"/>
              <a:ea typeface="+mn-ea"/>
              <a:cs typeface="+mn-cs"/>
            </a:endParaRPr>
          </a:p>
          <a:p>
            <a:endParaRPr lang="es-MX" dirty="0"/>
          </a:p>
        </p:txBody>
      </p:sp>
      <p:sp>
        <p:nvSpPr>
          <p:cNvPr id="5" name="CuadroTexto 4">
            <a:extLst>
              <a:ext uri="{FF2B5EF4-FFF2-40B4-BE49-F238E27FC236}">
                <a16:creationId xmlns:a16="http://schemas.microsoft.com/office/drawing/2014/main" id="{610254B0-6D5C-7D8B-1168-7EAE74D5A253}"/>
              </a:ext>
            </a:extLst>
          </p:cNvPr>
          <p:cNvSpPr txBox="1"/>
          <p:nvPr/>
        </p:nvSpPr>
        <p:spPr>
          <a:xfrm>
            <a:off x="1190499" y="1355145"/>
            <a:ext cx="9086265" cy="523220"/>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ACTIVIDAD</a:t>
            </a:r>
          </a:p>
        </p:txBody>
      </p:sp>
    </p:spTree>
    <p:extLst>
      <p:ext uri="{BB962C8B-B14F-4D97-AF65-F5344CB8AC3E}">
        <p14:creationId xmlns:p14="http://schemas.microsoft.com/office/powerpoint/2010/main" val="3966063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13815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5400" dirty="0">
              <a:ln w="0"/>
              <a:solidFill>
                <a:schemeClr val="bg1"/>
              </a:solidFill>
              <a:effectLst>
                <a:outerShdw blurRad="38100" dist="19050" dir="2700000" algn="tl" rotWithShape="0">
                  <a:schemeClr val="dk1">
                    <a:alpha val="40000"/>
                  </a:schemeClr>
                </a:outerShdw>
              </a:effectLst>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610254B0-6D5C-7D8B-1168-7EAE74D5A253}"/>
              </a:ext>
            </a:extLst>
          </p:cNvPr>
          <p:cNvSpPr txBox="1"/>
          <p:nvPr/>
        </p:nvSpPr>
        <p:spPr>
          <a:xfrm>
            <a:off x="1190499" y="1355145"/>
            <a:ext cx="9086265" cy="523220"/>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ACTIVIDAD</a:t>
            </a:r>
          </a:p>
        </p:txBody>
      </p:sp>
      <p:sp>
        <p:nvSpPr>
          <p:cNvPr id="11" name="CuadroTexto 10">
            <a:extLst>
              <a:ext uri="{FF2B5EF4-FFF2-40B4-BE49-F238E27FC236}">
                <a16:creationId xmlns:a16="http://schemas.microsoft.com/office/drawing/2014/main" id="{B825935A-3173-3A23-B482-D797960F3132}"/>
              </a:ext>
            </a:extLst>
          </p:cNvPr>
          <p:cNvSpPr txBox="1"/>
          <p:nvPr/>
        </p:nvSpPr>
        <p:spPr>
          <a:xfrm>
            <a:off x="1515454" y="2129765"/>
            <a:ext cx="4580546" cy="584775"/>
          </a:xfrm>
          <a:prstGeom prst="rect">
            <a:avLst/>
          </a:prstGeom>
          <a:noFill/>
        </p:spPr>
        <p:txBody>
          <a:bodyPr wrap="square" rtlCol="0">
            <a:spAutoFit/>
          </a:bodyPr>
          <a:lstStyle/>
          <a:p>
            <a:r>
              <a:rPr lang="es-MX" sz="3200" b="1" i="0" dirty="0">
                <a:solidFill>
                  <a:srgbClr val="000000"/>
                </a:solidFill>
                <a:effectLst/>
                <a:latin typeface="Times New Roman" panose="02020603050405020304" pitchFamily="18" charset="0"/>
              </a:rPr>
              <a:t>(2+(3*4)) = </a:t>
            </a:r>
            <a:r>
              <a:rPr lang="es-MX" sz="3200" b="1" i="1" dirty="0">
                <a:solidFill>
                  <a:srgbClr val="000000"/>
                </a:solidFill>
                <a:effectLst/>
                <a:latin typeface="Times New Roman" panose="02020603050405020304" pitchFamily="18" charset="0"/>
              </a:rPr>
              <a:t> x  </a:t>
            </a:r>
            <a:endParaRPr lang="es-MX" sz="3200" dirty="0"/>
          </a:p>
        </p:txBody>
      </p:sp>
      <p:sp>
        <p:nvSpPr>
          <p:cNvPr id="12" name="CuadroTexto 11">
            <a:extLst>
              <a:ext uri="{FF2B5EF4-FFF2-40B4-BE49-F238E27FC236}">
                <a16:creationId xmlns:a16="http://schemas.microsoft.com/office/drawing/2014/main" id="{6BD75CCD-2B71-9212-B22D-D1A7FF7DD7C2}"/>
              </a:ext>
            </a:extLst>
          </p:cNvPr>
          <p:cNvSpPr txBox="1"/>
          <p:nvPr/>
        </p:nvSpPr>
        <p:spPr>
          <a:xfrm>
            <a:off x="1490731" y="1528041"/>
            <a:ext cx="4725825" cy="584775"/>
          </a:xfrm>
          <a:prstGeom prst="rect">
            <a:avLst/>
          </a:prstGeom>
          <a:noFill/>
        </p:spPr>
        <p:txBody>
          <a:bodyPr wrap="square" rtlCol="0">
            <a:spAutoFit/>
          </a:bodyPr>
          <a:lstStyle/>
          <a:p>
            <a:r>
              <a:rPr lang="es-MX" sz="3200" b="1" i="0" dirty="0">
                <a:solidFill>
                  <a:srgbClr val="000000"/>
                </a:solidFill>
                <a:effectLst/>
                <a:latin typeface="Times New Roman" panose="02020603050405020304" pitchFamily="18" charset="0"/>
              </a:rPr>
              <a:t>((2+3)*4) = </a:t>
            </a:r>
            <a:r>
              <a:rPr lang="es-MX" sz="3200" b="1" i="1" dirty="0">
                <a:solidFill>
                  <a:srgbClr val="000000"/>
                </a:solidFill>
                <a:effectLst/>
                <a:latin typeface="Times New Roman" panose="02020603050405020304" pitchFamily="18" charset="0"/>
              </a:rPr>
              <a:t>x</a:t>
            </a:r>
            <a:endParaRPr lang="es-MX" sz="3200" dirty="0"/>
          </a:p>
        </p:txBody>
      </p:sp>
      <p:sp>
        <p:nvSpPr>
          <p:cNvPr id="14" name="CuadroTexto 13">
            <a:extLst>
              <a:ext uri="{FF2B5EF4-FFF2-40B4-BE49-F238E27FC236}">
                <a16:creationId xmlns:a16="http://schemas.microsoft.com/office/drawing/2014/main" id="{8251EB8C-D8ED-63F4-27BA-38245F69D945}"/>
              </a:ext>
            </a:extLst>
          </p:cNvPr>
          <p:cNvSpPr txBox="1"/>
          <p:nvPr/>
        </p:nvSpPr>
        <p:spPr>
          <a:xfrm>
            <a:off x="1490731" y="2816061"/>
            <a:ext cx="4580546" cy="584775"/>
          </a:xfrm>
          <a:prstGeom prst="rect">
            <a:avLst/>
          </a:prstGeom>
          <a:noFill/>
        </p:spPr>
        <p:txBody>
          <a:bodyPr wrap="square" rtlCol="0">
            <a:spAutoFit/>
          </a:bodyPr>
          <a:lstStyle/>
          <a:p>
            <a:r>
              <a:rPr lang="es-MX" sz="3200" b="1" i="0" dirty="0">
                <a:solidFill>
                  <a:srgbClr val="000000"/>
                </a:solidFill>
                <a:effectLst/>
                <a:latin typeface="Times New Roman" panose="02020603050405020304" pitchFamily="18" charset="0"/>
              </a:rPr>
              <a:t>(7-(9/5)) + (5*(3*4)) = </a:t>
            </a:r>
            <a:r>
              <a:rPr lang="es-MX" sz="3200" b="1" i="1" dirty="0">
                <a:solidFill>
                  <a:srgbClr val="000000"/>
                </a:solidFill>
                <a:effectLst/>
                <a:latin typeface="Times New Roman" panose="02020603050405020304" pitchFamily="18" charset="0"/>
              </a:rPr>
              <a:t>x</a:t>
            </a:r>
            <a:endParaRPr lang="es-MX" sz="3200" dirty="0"/>
          </a:p>
        </p:txBody>
      </p:sp>
      <p:sp>
        <p:nvSpPr>
          <p:cNvPr id="15" name="Elipse 14">
            <a:extLst>
              <a:ext uri="{FF2B5EF4-FFF2-40B4-BE49-F238E27FC236}">
                <a16:creationId xmlns:a16="http://schemas.microsoft.com/office/drawing/2014/main" id="{5BB50603-9DD4-AEC8-F322-E8DB4B2AA900}"/>
              </a:ext>
            </a:extLst>
          </p:cNvPr>
          <p:cNvSpPr/>
          <p:nvPr/>
        </p:nvSpPr>
        <p:spPr>
          <a:xfrm>
            <a:off x="9494378" y="2324456"/>
            <a:ext cx="447222" cy="390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187A5A2C-62B4-500E-4817-5CCF207BD235}"/>
              </a:ext>
            </a:extLst>
          </p:cNvPr>
          <p:cNvSpPr/>
          <p:nvPr/>
        </p:nvSpPr>
        <p:spPr>
          <a:xfrm>
            <a:off x="10799043" y="2715661"/>
            <a:ext cx="447222" cy="390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C7B49900-0BE3-2C19-6E22-DEE1013383C7}"/>
              </a:ext>
            </a:extLst>
          </p:cNvPr>
          <p:cNvSpPr/>
          <p:nvPr/>
        </p:nvSpPr>
        <p:spPr>
          <a:xfrm>
            <a:off x="10565697" y="3294292"/>
            <a:ext cx="487110" cy="390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Elipse 21">
            <a:extLst>
              <a:ext uri="{FF2B5EF4-FFF2-40B4-BE49-F238E27FC236}">
                <a16:creationId xmlns:a16="http://schemas.microsoft.com/office/drawing/2014/main" id="{6550D533-63D6-4434-1AC6-F3015066D7D6}"/>
              </a:ext>
            </a:extLst>
          </p:cNvPr>
          <p:cNvSpPr/>
          <p:nvPr/>
        </p:nvSpPr>
        <p:spPr>
          <a:xfrm>
            <a:off x="11353931" y="3294093"/>
            <a:ext cx="487110" cy="390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Elipse 23">
            <a:extLst>
              <a:ext uri="{FF2B5EF4-FFF2-40B4-BE49-F238E27FC236}">
                <a16:creationId xmlns:a16="http://schemas.microsoft.com/office/drawing/2014/main" id="{E46DE304-C6EE-7522-7B8A-A02913DB493A}"/>
              </a:ext>
            </a:extLst>
          </p:cNvPr>
          <p:cNvSpPr/>
          <p:nvPr/>
        </p:nvSpPr>
        <p:spPr>
          <a:xfrm>
            <a:off x="8713870" y="2867569"/>
            <a:ext cx="447222" cy="390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B4576EE5-3402-1909-3762-05884F2572FF}"/>
              </a:ext>
            </a:extLst>
          </p:cNvPr>
          <p:cNvSpPr/>
          <p:nvPr/>
        </p:nvSpPr>
        <p:spPr>
          <a:xfrm>
            <a:off x="9161092" y="3335958"/>
            <a:ext cx="447222" cy="390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32F5FA67-FAA9-9B3E-B7D6-B5A508F62620}"/>
              </a:ext>
            </a:extLst>
          </p:cNvPr>
          <p:cNvSpPr/>
          <p:nvPr/>
        </p:nvSpPr>
        <p:spPr>
          <a:xfrm>
            <a:off x="9585987" y="3948419"/>
            <a:ext cx="447222" cy="390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40CC4BE0-599D-7679-8985-CC37E3CFD823}"/>
              </a:ext>
            </a:extLst>
          </p:cNvPr>
          <p:cNvSpPr/>
          <p:nvPr/>
        </p:nvSpPr>
        <p:spPr>
          <a:xfrm>
            <a:off x="8696778" y="3955803"/>
            <a:ext cx="447222" cy="390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Elipse 27">
            <a:extLst>
              <a:ext uri="{FF2B5EF4-FFF2-40B4-BE49-F238E27FC236}">
                <a16:creationId xmlns:a16="http://schemas.microsoft.com/office/drawing/2014/main" id="{420C7ED5-2CB5-ADCA-1C98-BA928D00BF6D}"/>
              </a:ext>
            </a:extLst>
          </p:cNvPr>
          <p:cNvSpPr/>
          <p:nvPr/>
        </p:nvSpPr>
        <p:spPr>
          <a:xfrm>
            <a:off x="7427196" y="4238395"/>
            <a:ext cx="447222" cy="390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Elipse 28">
            <a:extLst>
              <a:ext uri="{FF2B5EF4-FFF2-40B4-BE49-F238E27FC236}">
                <a16:creationId xmlns:a16="http://schemas.microsoft.com/office/drawing/2014/main" id="{6E9A0C8A-6425-FA18-C9BF-3DFF2615B875}"/>
              </a:ext>
            </a:extLst>
          </p:cNvPr>
          <p:cNvSpPr/>
          <p:nvPr/>
        </p:nvSpPr>
        <p:spPr>
          <a:xfrm>
            <a:off x="8127921" y="4328432"/>
            <a:ext cx="447222" cy="390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Elipse 29">
            <a:extLst>
              <a:ext uri="{FF2B5EF4-FFF2-40B4-BE49-F238E27FC236}">
                <a16:creationId xmlns:a16="http://schemas.microsoft.com/office/drawing/2014/main" id="{BA7AF236-CE0F-A28B-D045-68E44505645F}"/>
              </a:ext>
            </a:extLst>
          </p:cNvPr>
          <p:cNvSpPr/>
          <p:nvPr/>
        </p:nvSpPr>
        <p:spPr>
          <a:xfrm>
            <a:off x="7645638" y="3222186"/>
            <a:ext cx="447222" cy="390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Elipse 30">
            <a:extLst>
              <a:ext uri="{FF2B5EF4-FFF2-40B4-BE49-F238E27FC236}">
                <a16:creationId xmlns:a16="http://schemas.microsoft.com/office/drawing/2014/main" id="{8300B5F6-FF58-27A0-5B54-07F84AC1A32C}"/>
              </a:ext>
            </a:extLst>
          </p:cNvPr>
          <p:cNvSpPr/>
          <p:nvPr/>
        </p:nvSpPr>
        <p:spPr>
          <a:xfrm>
            <a:off x="7145720" y="3704053"/>
            <a:ext cx="447222" cy="390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Elipse 31">
            <a:extLst>
              <a:ext uri="{FF2B5EF4-FFF2-40B4-BE49-F238E27FC236}">
                <a16:creationId xmlns:a16="http://schemas.microsoft.com/office/drawing/2014/main" id="{0FE69279-4996-2494-E352-036766392758}"/>
              </a:ext>
            </a:extLst>
          </p:cNvPr>
          <p:cNvSpPr/>
          <p:nvPr/>
        </p:nvSpPr>
        <p:spPr>
          <a:xfrm>
            <a:off x="7873109" y="3683674"/>
            <a:ext cx="447222" cy="390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4" name="Conector recto 33">
            <a:extLst>
              <a:ext uri="{FF2B5EF4-FFF2-40B4-BE49-F238E27FC236}">
                <a16:creationId xmlns:a16="http://schemas.microsoft.com/office/drawing/2014/main" id="{C532004B-2F31-AEB5-664E-3D27059B16AC}"/>
              </a:ext>
            </a:extLst>
          </p:cNvPr>
          <p:cNvCxnSpPr>
            <a:cxnSpLocks/>
          </p:cNvCxnSpPr>
          <p:nvPr/>
        </p:nvCxnSpPr>
        <p:spPr>
          <a:xfrm>
            <a:off x="9908853" y="2593121"/>
            <a:ext cx="1046852" cy="31646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7C761E1C-5207-0591-308E-117188FF461E}"/>
              </a:ext>
            </a:extLst>
          </p:cNvPr>
          <p:cNvCxnSpPr>
            <a:cxnSpLocks/>
          </p:cNvCxnSpPr>
          <p:nvPr/>
        </p:nvCxnSpPr>
        <p:spPr>
          <a:xfrm>
            <a:off x="11056856" y="2985926"/>
            <a:ext cx="522695" cy="443074"/>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C360E224-4575-5FF3-DA8E-B2A20FBFF2FD}"/>
              </a:ext>
            </a:extLst>
          </p:cNvPr>
          <p:cNvCxnSpPr>
            <a:cxnSpLocks/>
            <a:endCxn id="20" idx="3"/>
          </p:cNvCxnSpPr>
          <p:nvPr/>
        </p:nvCxnSpPr>
        <p:spPr>
          <a:xfrm flipV="1">
            <a:off x="10738504" y="3048619"/>
            <a:ext cx="126033" cy="45868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F696FF9F-FBF1-4427-B23E-2AE3B48C52E2}"/>
              </a:ext>
            </a:extLst>
          </p:cNvPr>
          <p:cNvCxnSpPr>
            <a:cxnSpLocks/>
            <a:endCxn id="25" idx="1"/>
          </p:cNvCxnSpPr>
          <p:nvPr/>
        </p:nvCxnSpPr>
        <p:spPr>
          <a:xfrm>
            <a:off x="9084888" y="3141486"/>
            <a:ext cx="141698" cy="25159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1A31A05D-DB9D-FED3-2DF3-B481BB994EC3}"/>
              </a:ext>
            </a:extLst>
          </p:cNvPr>
          <p:cNvCxnSpPr>
            <a:cxnSpLocks/>
            <a:stCxn id="25" idx="5"/>
          </p:cNvCxnSpPr>
          <p:nvPr/>
        </p:nvCxnSpPr>
        <p:spPr>
          <a:xfrm>
            <a:off x="9542820" y="3668916"/>
            <a:ext cx="186915" cy="289672"/>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89135B9A-9388-2496-A11F-AD2BB8DD52C7}"/>
              </a:ext>
            </a:extLst>
          </p:cNvPr>
          <p:cNvCxnSpPr>
            <a:cxnSpLocks/>
            <a:stCxn id="25" idx="3"/>
          </p:cNvCxnSpPr>
          <p:nvPr/>
        </p:nvCxnSpPr>
        <p:spPr>
          <a:xfrm flipH="1">
            <a:off x="8801107" y="3668916"/>
            <a:ext cx="425479" cy="585485"/>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D0669393-D01D-4D67-A930-F9948F79D367}"/>
              </a:ext>
            </a:extLst>
          </p:cNvPr>
          <p:cNvCxnSpPr>
            <a:cxnSpLocks/>
            <a:endCxn id="24" idx="7"/>
          </p:cNvCxnSpPr>
          <p:nvPr/>
        </p:nvCxnSpPr>
        <p:spPr>
          <a:xfrm flipH="1">
            <a:off x="9095598" y="2574825"/>
            <a:ext cx="484335" cy="34987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09A526DA-1694-BB7D-B412-C0D6918B8A54}"/>
              </a:ext>
            </a:extLst>
          </p:cNvPr>
          <p:cNvCxnSpPr>
            <a:cxnSpLocks/>
          </p:cNvCxnSpPr>
          <p:nvPr/>
        </p:nvCxnSpPr>
        <p:spPr>
          <a:xfrm flipH="1">
            <a:off x="7937587" y="3103476"/>
            <a:ext cx="882479" cy="325524"/>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DCD81E55-C150-454F-843B-2A5595D3BE7B}"/>
              </a:ext>
            </a:extLst>
          </p:cNvPr>
          <p:cNvCxnSpPr>
            <a:cxnSpLocks/>
          </p:cNvCxnSpPr>
          <p:nvPr/>
        </p:nvCxnSpPr>
        <p:spPr>
          <a:xfrm flipH="1">
            <a:off x="7256031" y="3472776"/>
            <a:ext cx="569721" cy="374163"/>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F214C168-4E7B-B455-0E44-982F0C34F55A}"/>
              </a:ext>
            </a:extLst>
          </p:cNvPr>
          <p:cNvCxnSpPr>
            <a:cxnSpLocks/>
          </p:cNvCxnSpPr>
          <p:nvPr/>
        </p:nvCxnSpPr>
        <p:spPr>
          <a:xfrm>
            <a:off x="7901956" y="3554049"/>
            <a:ext cx="186915" cy="289672"/>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6" name="Conector recto 55">
            <a:extLst>
              <a:ext uri="{FF2B5EF4-FFF2-40B4-BE49-F238E27FC236}">
                <a16:creationId xmlns:a16="http://schemas.microsoft.com/office/drawing/2014/main" id="{23AC7E91-476F-0BC4-24AC-E26244EE1E2E}"/>
              </a:ext>
            </a:extLst>
          </p:cNvPr>
          <p:cNvCxnSpPr>
            <a:cxnSpLocks/>
          </p:cNvCxnSpPr>
          <p:nvPr/>
        </p:nvCxnSpPr>
        <p:spPr>
          <a:xfrm>
            <a:off x="8176018" y="4006009"/>
            <a:ext cx="175514" cy="33987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E9E0B2BE-7924-36A7-71AB-A6580B864260}"/>
              </a:ext>
            </a:extLst>
          </p:cNvPr>
          <p:cNvCxnSpPr>
            <a:cxnSpLocks/>
          </p:cNvCxnSpPr>
          <p:nvPr/>
        </p:nvCxnSpPr>
        <p:spPr>
          <a:xfrm flipH="1">
            <a:off x="7568426" y="4042994"/>
            <a:ext cx="425479" cy="585485"/>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9" name="Elipse 58">
            <a:extLst>
              <a:ext uri="{FF2B5EF4-FFF2-40B4-BE49-F238E27FC236}">
                <a16:creationId xmlns:a16="http://schemas.microsoft.com/office/drawing/2014/main" id="{09B89A66-A1A7-A551-47C3-7DE020D9AB75}"/>
              </a:ext>
            </a:extLst>
          </p:cNvPr>
          <p:cNvSpPr/>
          <p:nvPr/>
        </p:nvSpPr>
        <p:spPr>
          <a:xfrm>
            <a:off x="9077511" y="4597192"/>
            <a:ext cx="447222" cy="390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Elipse 59">
            <a:extLst>
              <a:ext uri="{FF2B5EF4-FFF2-40B4-BE49-F238E27FC236}">
                <a16:creationId xmlns:a16="http://schemas.microsoft.com/office/drawing/2014/main" id="{273D23D8-4152-D77B-9B62-15DF4774A4B8}"/>
              </a:ext>
            </a:extLst>
          </p:cNvPr>
          <p:cNvSpPr/>
          <p:nvPr/>
        </p:nvSpPr>
        <p:spPr>
          <a:xfrm>
            <a:off x="8464967" y="4628479"/>
            <a:ext cx="447222" cy="3900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1" name="Conector recto 60">
            <a:extLst>
              <a:ext uri="{FF2B5EF4-FFF2-40B4-BE49-F238E27FC236}">
                <a16:creationId xmlns:a16="http://schemas.microsoft.com/office/drawing/2014/main" id="{0A503124-A988-9129-E5CB-6A9140C3C0FA}"/>
              </a:ext>
            </a:extLst>
          </p:cNvPr>
          <p:cNvCxnSpPr>
            <a:cxnSpLocks/>
          </p:cNvCxnSpPr>
          <p:nvPr/>
        </p:nvCxnSpPr>
        <p:spPr>
          <a:xfrm>
            <a:off x="8984052" y="4288268"/>
            <a:ext cx="281583" cy="510967"/>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143818E2-73CF-E78D-F08D-CDA3F806EEB5}"/>
              </a:ext>
            </a:extLst>
          </p:cNvPr>
          <p:cNvCxnSpPr>
            <a:cxnSpLocks/>
          </p:cNvCxnSpPr>
          <p:nvPr/>
        </p:nvCxnSpPr>
        <p:spPr>
          <a:xfrm flipH="1">
            <a:off x="8683085" y="4328432"/>
            <a:ext cx="157006" cy="434648"/>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66" name="CuadroTexto 65">
            <a:extLst>
              <a:ext uri="{FF2B5EF4-FFF2-40B4-BE49-F238E27FC236}">
                <a16:creationId xmlns:a16="http://schemas.microsoft.com/office/drawing/2014/main" id="{EA226161-F018-EB56-B258-299225167134}"/>
              </a:ext>
            </a:extLst>
          </p:cNvPr>
          <p:cNvSpPr txBox="1"/>
          <p:nvPr/>
        </p:nvSpPr>
        <p:spPr>
          <a:xfrm>
            <a:off x="10864537" y="2633011"/>
            <a:ext cx="816849" cy="584775"/>
          </a:xfrm>
          <a:prstGeom prst="rect">
            <a:avLst/>
          </a:prstGeom>
          <a:noFill/>
        </p:spPr>
        <p:txBody>
          <a:bodyPr wrap="square" rtlCol="0">
            <a:spAutoFit/>
          </a:bodyPr>
          <a:lstStyle/>
          <a:p>
            <a:r>
              <a:rPr lang="es-MX" sz="3200" b="1" i="1" dirty="0">
                <a:solidFill>
                  <a:srgbClr val="000000"/>
                </a:solidFill>
                <a:latin typeface="Times New Roman" panose="02020603050405020304" pitchFamily="18" charset="0"/>
              </a:rPr>
              <a:t>/</a:t>
            </a:r>
            <a:endParaRPr lang="es-MX" sz="3200" dirty="0"/>
          </a:p>
        </p:txBody>
      </p:sp>
      <p:sp>
        <p:nvSpPr>
          <p:cNvPr id="67" name="CuadroTexto 66">
            <a:extLst>
              <a:ext uri="{FF2B5EF4-FFF2-40B4-BE49-F238E27FC236}">
                <a16:creationId xmlns:a16="http://schemas.microsoft.com/office/drawing/2014/main" id="{60AF492F-A905-E838-BE4B-C0285F22AB55}"/>
              </a:ext>
            </a:extLst>
          </p:cNvPr>
          <p:cNvSpPr txBox="1"/>
          <p:nvPr/>
        </p:nvSpPr>
        <p:spPr>
          <a:xfrm>
            <a:off x="9487591" y="2231286"/>
            <a:ext cx="816849" cy="584775"/>
          </a:xfrm>
          <a:prstGeom prst="rect">
            <a:avLst/>
          </a:prstGeom>
          <a:noFill/>
        </p:spPr>
        <p:txBody>
          <a:bodyPr wrap="square" rtlCol="0">
            <a:spAutoFit/>
          </a:bodyPr>
          <a:lstStyle/>
          <a:p>
            <a:r>
              <a:rPr lang="es-MX" sz="3200" b="1" i="1" dirty="0">
                <a:solidFill>
                  <a:srgbClr val="000000"/>
                </a:solidFill>
                <a:effectLst/>
                <a:latin typeface="Times New Roman" panose="02020603050405020304" pitchFamily="18" charset="0"/>
              </a:rPr>
              <a:t>=</a:t>
            </a:r>
            <a:endParaRPr lang="es-MX" sz="3200" dirty="0"/>
          </a:p>
        </p:txBody>
      </p:sp>
      <p:sp>
        <p:nvSpPr>
          <p:cNvPr id="68" name="CuadroTexto 67">
            <a:extLst>
              <a:ext uri="{FF2B5EF4-FFF2-40B4-BE49-F238E27FC236}">
                <a16:creationId xmlns:a16="http://schemas.microsoft.com/office/drawing/2014/main" id="{E3E924CF-631A-92B4-1E8A-6A42B9A5C7B1}"/>
              </a:ext>
            </a:extLst>
          </p:cNvPr>
          <p:cNvSpPr txBox="1"/>
          <p:nvPr/>
        </p:nvSpPr>
        <p:spPr>
          <a:xfrm>
            <a:off x="8787929" y="2789992"/>
            <a:ext cx="816849" cy="584775"/>
          </a:xfrm>
          <a:prstGeom prst="rect">
            <a:avLst/>
          </a:prstGeom>
          <a:noFill/>
        </p:spPr>
        <p:txBody>
          <a:bodyPr wrap="square" rtlCol="0">
            <a:spAutoFit/>
          </a:bodyPr>
          <a:lstStyle/>
          <a:p>
            <a:r>
              <a:rPr lang="es-MX" sz="3200" b="1" i="1" dirty="0">
                <a:solidFill>
                  <a:srgbClr val="000000"/>
                </a:solidFill>
                <a:effectLst/>
                <a:latin typeface="Times New Roman" panose="02020603050405020304" pitchFamily="18" charset="0"/>
              </a:rPr>
              <a:t>/</a:t>
            </a:r>
            <a:endParaRPr lang="es-MX" sz="3200" dirty="0"/>
          </a:p>
        </p:txBody>
      </p:sp>
      <p:sp>
        <p:nvSpPr>
          <p:cNvPr id="69" name="CuadroTexto 68">
            <a:extLst>
              <a:ext uri="{FF2B5EF4-FFF2-40B4-BE49-F238E27FC236}">
                <a16:creationId xmlns:a16="http://schemas.microsoft.com/office/drawing/2014/main" id="{4E43F3E4-FDE0-00A2-1FBC-4E1ADA249F15}"/>
              </a:ext>
            </a:extLst>
          </p:cNvPr>
          <p:cNvSpPr txBox="1"/>
          <p:nvPr/>
        </p:nvSpPr>
        <p:spPr>
          <a:xfrm>
            <a:off x="9227852" y="3203616"/>
            <a:ext cx="816849" cy="584775"/>
          </a:xfrm>
          <a:prstGeom prst="rect">
            <a:avLst/>
          </a:prstGeom>
          <a:noFill/>
        </p:spPr>
        <p:txBody>
          <a:bodyPr wrap="square" rtlCol="0">
            <a:spAutoFit/>
          </a:bodyPr>
          <a:lstStyle/>
          <a:p>
            <a:r>
              <a:rPr lang="es-MX" sz="3200" b="1" i="1" dirty="0">
                <a:solidFill>
                  <a:srgbClr val="000000"/>
                </a:solidFill>
                <a:effectLst/>
                <a:latin typeface="Times New Roman" panose="02020603050405020304" pitchFamily="18" charset="0"/>
              </a:rPr>
              <a:t>-</a:t>
            </a:r>
            <a:endParaRPr lang="es-MX" sz="3200" dirty="0"/>
          </a:p>
        </p:txBody>
      </p:sp>
      <p:sp>
        <p:nvSpPr>
          <p:cNvPr id="70" name="CuadroTexto 69">
            <a:extLst>
              <a:ext uri="{FF2B5EF4-FFF2-40B4-BE49-F238E27FC236}">
                <a16:creationId xmlns:a16="http://schemas.microsoft.com/office/drawing/2014/main" id="{B5F6DC16-5B3F-0F7E-4664-10E3C4D3428F}"/>
              </a:ext>
            </a:extLst>
          </p:cNvPr>
          <p:cNvSpPr txBox="1"/>
          <p:nvPr/>
        </p:nvSpPr>
        <p:spPr>
          <a:xfrm>
            <a:off x="8706594" y="3946852"/>
            <a:ext cx="816849" cy="584775"/>
          </a:xfrm>
          <a:prstGeom prst="rect">
            <a:avLst/>
          </a:prstGeom>
          <a:noFill/>
        </p:spPr>
        <p:txBody>
          <a:bodyPr wrap="square" rtlCol="0">
            <a:spAutoFit/>
          </a:bodyPr>
          <a:lstStyle/>
          <a:p>
            <a:r>
              <a:rPr lang="es-MX" sz="3200" b="1" i="1" dirty="0">
                <a:solidFill>
                  <a:srgbClr val="000000"/>
                </a:solidFill>
                <a:effectLst/>
                <a:latin typeface="Times New Roman" panose="02020603050405020304" pitchFamily="18" charset="0"/>
              </a:rPr>
              <a:t>*</a:t>
            </a:r>
            <a:endParaRPr lang="es-MX" sz="3200" dirty="0"/>
          </a:p>
        </p:txBody>
      </p:sp>
      <p:sp>
        <p:nvSpPr>
          <p:cNvPr id="71" name="CuadroTexto 70">
            <a:extLst>
              <a:ext uri="{FF2B5EF4-FFF2-40B4-BE49-F238E27FC236}">
                <a16:creationId xmlns:a16="http://schemas.microsoft.com/office/drawing/2014/main" id="{9FDB2769-C261-CC02-1443-7A9795C139D0}"/>
              </a:ext>
            </a:extLst>
          </p:cNvPr>
          <p:cNvSpPr txBox="1"/>
          <p:nvPr/>
        </p:nvSpPr>
        <p:spPr>
          <a:xfrm>
            <a:off x="7659800" y="3187280"/>
            <a:ext cx="816849" cy="584775"/>
          </a:xfrm>
          <a:prstGeom prst="rect">
            <a:avLst/>
          </a:prstGeom>
          <a:noFill/>
        </p:spPr>
        <p:txBody>
          <a:bodyPr wrap="square" rtlCol="0">
            <a:spAutoFit/>
          </a:bodyPr>
          <a:lstStyle/>
          <a:p>
            <a:r>
              <a:rPr lang="es-MX" sz="3200" b="1" i="1" dirty="0">
                <a:solidFill>
                  <a:srgbClr val="000000"/>
                </a:solidFill>
                <a:effectLst/>
                <a:latin typeface="Times New Roman" panose="02020603050405020304" pitchFamily="18" charset="0"/>
              </a:rPr>
              <a:t>*</a:t>
            </a:r>
            <a:endParaRPr lang="es-MX" sz="3200" dirty="0"/>
          </a:p>
        </p:txBody>
      </p:sp>
      <p:sp>
        <p:nvSpPr>
          <p:cNvPr id="72" name="CuadroTexto 71">
            <a:extLst>
              <a:ext uri="{FF2B5EF4-FFF2-40B4-BE49-F238E27FC236}">
                <a16:creationId xmlns:a16="http://schemas.microsoft.com/office/drawing/2014/main" id="{CA98EFBB-7429-EE80-8F7A-7107ADDBF6BB}"/>
              </a:ext>
            </a:extLst>
          </p:cNvPr>
          <p:cNvSpPr txBox="1"/>
          <p:nvPr/>
        </p:nvSpPr>
        <p:spPr>
          <a:xfrm>
            <a:off x="7920751" y="3568919"/>
            <a:ext cx="816849" cy="584775"/>
          </a:xfrm>
          <a:prstGeom prst="rect">
            <a:avLst/>
          </a:prstGeom>
          <a:noFill/>
        </p:spPr>
        <p:txBody>
          <a:bodyPr wrap="square" rtlCol="0">
            <a:spAutoFit/>
          </a:bodyPr>
          <a:lstStyle/>
          <a:p>
            <a:r>
              <a:rPr lang="es-MX" sz="3200" b="1" i="1" dirty="0">
                <a:solidFill>
                  <a:srgbClr val="000000"/>
                </a:solidFill>
                <a:effectLst/>
                <a:latin typeface="Times New Roman" panose="02020603050405020304" pitchFamily="18" charset="0"/>
              </a:rPr>
              <a:t>-</a:t>
            </a:r>
            <a:endParaRPr lang="es-MX" sz="3200" dirty="0"/>
          </a:p>
        </p:txBody>
      </p:sp>
      <p:sp>
        <p:nvSpPr>
          <p:cNvPr id="73" name="CuadroTexto 72">
            <a:extLst>
              <a:ext uri="{FF2B5EF4-FFF2-40B4-BE49-F238E27FC236}">
                <a16:creationId xmlns:a16="http://schemas.microsoft.com/office/drawing/2014/main" id="{D2EFEA53-E72A-2BBD-54DC-AF45C20AF7A4}"/>
              </a:ext>
            </a:extLst>
          </p:cNvPr>
          <p:cNvSpPr txBox="1"/>
          <p:nvPr/>
        </p:nvSpPr>
        <p:spPr>
          <a:xfrm>
            <a:off x="7086880" y="3581491"/>
            <a:ext cx="816849" cy="584775"/>
          </a:xfrm>
          <a:prstGeom prst="rect">
            <a:avLst/>
          </a:prstGeom>
          <a:noFill/>
        </p:spPr>
        <p:txBody>
          <a:bodyPr wrap="square" rtlCol="0">
            <a:spAutoFit/>
          </a:bodyPr>
          <a:lstStyle/>
          <a:p>
            <a:r>
              <a:rPr lang="es-MX" sz="3200" b="1" i="1" dirty="0">
                <a:solidFill>
                  <a:srgbClr val="000000"/>
                </a:solidFill>
                <a:effectLst/>
                <a:latin typeface="Times New Roman" panose="02020603050405020304" pitchFamily="18" charset="0"/>
              </a:rPr>
              <a:t>-4</a:t>
            </a:r>
            <a:endParaRPr lang="es-MX" sz="3200" dirty="0"/>
          </a:p>
        </p:txBody>
      </p:sp>
      <p:sp>
        <p:nvSpPr>
          <p:cNvPr id="74" name="CuadroTexto 73">
            <a:extLst>
              <a:ext uri="{FF2B5EF4-FFF2-40B4-BE49-F238E27FC236}">
                <a16:creationId xmlns:a16="http://schemas.microsoft.com/office/drawing/2014/main" id="{5396F2B9-091C-57E5-ABD2-55BEF20B155F}"/>
              </a:ext>
            </a:extLst>
          </p:cNvPr>
          <p:cNvSpPr txBox="1"/>
          <p:nvPr/>
        </p:nvSpPr>
        <p:spPr>
          <a:xfrm>
            <a:off x="7339792" y="4169607"/>
            <a:ext cx="816849" cy="584775"/>
          </a:xfrm>
          <a:prstGeom prst="rect">
            <a:avLst/>
          </a:prstGeom>
          <a:noFill/>
        </p:spPr>
        <p:txBody>
          <a:bodyPr wrap="square" rtlCol="0">
            <a:spAutoFit/>
          </a:bodyPr>
          <a:lstStyle/>
          <a:p>
            <a:r>
              <a:rPr lang="es-MX" sz="3200" b="1" i="1" dirty="0">
                <a:solidFill>
                  <a:srgbClr val="000000"/>
                </a:solidFill>
                <a:effectLst/>
                <a:latin typeface="Times New Roman" panose="02020603050405020304" pitchFamily="18" charset="0"/>
              </a:rPr>
              <a:t>-5</a:t>
            </a:r>
            <a:endParaRPr lang="es-MX" sz="3200" dirty="0"/>
          </a:p>
        </p:txBody>
      </p:sp>
      <p:sp>
        <p:nvSpPr>
          <p:cNvPr id="75" name="CuadroTexto 74">
            <a:extLst>
              <a:ext uri="{FF2B5EF4-FFF2-40B4-BE49-F238E27FC236}">
                <a16:creationId xmlns:a16="http://schemas.microsoft.com/office/drawing/2014/main" id="{6BB60FF6-9392-31A6-5E5F-B3A7CEEF3988}"/>
              </a:ext>
            </a:extLst>
          </p:cNvPr>
          <p:cNvSpPr txBox="1"/>
          <p:nvPr/>
        </p:nvSpPr>
        <p:spPr>
          <a:xfrm>
            <a:off x="8135135" y="4244605"/>
            <a:ext cx="816849" cy="584775"/>
          </a:xfrm>
          <a:prstGeom prst="rect">
            <a:avLst/>
          </a:prstGeom>
          <a:noFill/>
        </p:spPr>
        <p:txBody>
          <a:bodyPr wrap="square" rtlCol="0">
            <a:spAutoFit/>
          </a:bodyPr>
          <a:lstStyle/>
          <a:p>
            <a:r>
              <a:rPr lang="es-MX" sz="3200" b="1" i="1" dirty="0">
                <a:solidFill>
                  <a:srgbClr val="000000"/>
                </a:solidFill>
                <a:effectLst/>
                <a:latin typeface="Times New Roman" panose="02020603050405020304" pitchFamily="18" charset="0"/>
              </a:rPr>
              <a:t>2</a:t>
            </a:r>
            <a:endParaRPr lang="es-MX" sz="3200" dirty="0"/>
          </a:p>
        </p:txBody>
      </p:sp>
      <p:sp>
        <p:nvSpPr>
          <p:cNvPr id="76" name="CuadroTexto 75">
            <a:extLst>
              <a:ext uri="{FF2B5EF4-FFF2-40B4-BE49-F238E27FC236}">
                <a16:creationId xmlns:a16="http://schemas.microsoft.com/office/drawing/2014/main" id="{5E685207-B494-5850-0924-CA4B79FAC2A1}"/>
              </a:ext>
            </a:extLst>
          </p:cNvPr>
          <p:cNvSpPr txBox="1"/>
          <p:nvPr/>
        </p:nvSpPr>
        <p:spPr>
          <a:xfrm>
            <a:off x="8373609" y="4533407"/>
            <a:ext cx="816849" cy="584775"/>
          </a:xfrm>
          <a:prstGeom prst="rect">
            <a:avLst/>
          </a:prstGeom>
          <a:noFill/>
        </p:spPr>
        <p:txBody>
          <a:bodyPr wrap="square" rtlCol="0">
            <a:spAutoFit/>
          </a:bodyPr>
          <a:lstStyle/>
          <a:p>
            <a:r>
              <a:rPr lang="es-MX" sz="3200" b="1" i="1" dirty="0">
                <a:solidFill>
                  <a:srgbClr val="000000"/>
                </a:solidFill>
                <a:effectLst/>
                <a:latin typeface="Times New Roman" panose="02020603050405020304" pitchFamily="18" charset="0"/>
              </a:rPr>
              <a:t>-1</a:t>
            </a:r>
            <a:endParaRPr lang="es-MX" sz="3200" dirty="0"/>
          </a:p>
        </p:txBody>
      </p:sp>
      <p:sp>
        <p:nvSpPr>
          <p:cNvPr id="77" name="CuadroTexto 76">
            <a:extLst>
              <a:ext uri="{FF2B5EF4-FFF2-40B4-BE49-F238E27FC236}">
                <a16:creationId xmlns:a16="http://schemas.microsoft.com/office/drawing/2014/main" id="{E112D709-99D4-8608-2714-59AB61936EDC}"/>
              </a:ext>
            </a:extLst>
          </p:cNvPr>
          <p:cNvSpPr txBox="1"/>
          <p:nvPr/>
        </p:nvSpPr>
        <p:spPr>
          <a:xfrm>
            <a:off x="9115018" y="4491824"/>
            <a:ext cx="816849" cy="584775"/>
          </a:xfrm>
          <a:prstGeom prst="rect">
            <a:avLst/>
          </a:prstGeom>
          <a:noFill/>
        </p:spPr>
        <p:txBody>
          <a:bodyPr wrap="square" rtlCol="0">
            <a:spAutoFit/>
          </a:bodyPr>
          <a:lstStyle/>
          <a:p>
            <a:r>
              <a:rPr lang="es-MX" sz="3200" b="1" i="1" dirty="0">
                <a:solidFill>
                  <a:srgbClr val="000000"/>
                </a:solidFill>
                <a:effectLst/>
                <a:latin typeface="Times New Roman" panose="02020603050405020304" pitchFamily="18" charset="0"/>
              </a:rPr>
              <a:t>x</a:t>
            </a:r>
            <a:endParaRPr lang="es-MX" sz="3200" dirty="0"/>
          </a:p>
        </p:txBody>
      </p:sp>
      <p:sp>
        <p:nvSpPr>
          <p:cNvPr id="78" name="CuadroTexto 77">
            <a:extLst>
              <a:ext uri="{FF2B5EF4-FFF2-40B4-BE49-F238E27FC236}">
                <a16:creationId xmlns:a16="http://schemas.microsoft.com/office/drawing/2014/main" id="{967FCF0D-E643-49D9-5EDB-68AB4B58B2F5}"/>
              </a:ext>
            </a:extLst>
          </p:cNvPr>
          <p:cNvSpPr txBox="1"/>
          <p:nvPr/>
        </p:nvSpPr>
        <p:spPr>
          <a:xfrm>
            <a:off x="9542820" y="3864642"/>
            <a:ext cx="816849" cy="584775"/>
          </a:xfrm>
          <a:prstGeom prst="rect">
            <a:avLst/>
          </a:prstGeom>
          <a:noFill/>
        </p:spPr>
        <p:txBody>
          <a:bodyPr wrap="square" rtlCol="0">
            <a:spAutoFit/>
          </a:bodyPr>
          <a:lstStyle/>
          <a:p>
            <a:r>
              <a:rPr lang="es-MX" sz="3200" b="1" i="1" dirty="0">
                <a:solidFill>
                  <a:srgbClr val="000000"/>
                </a:solidFill>
                <a:effectLst/>
                <a:latin typeface="Times New Roman" panose="02020603050405020304" pitchFamily="18" charset="0"/>
              </a:rPr>
              <a:t>-3</a:t>
            </a:r>
            <a:endParaRPr lang="es-MX" sz="3200" dirty="0"/>
          </a:p>
        </p:txBody>
      </p:sp>
      <p:sp>
        <p:nvSpPr>
          <p:cNvPr id="79" name="CuadroTexto 78">
            <a:extLst>
              <a:ext uri="{FF2B5EF4-FFF2-40B4-BE49-F238E27FC236}">
                <a16:creationId xmlns:a16="http://schemas.microsoft.com/office/drawing/2014/main" id="{E2DF2627-50AF-849B-06DD-8C9EBB64680A}"/>
              </a:ext>
            </a:extLst>
          </p:cNvPr>
          <p:cNvSpPr txBox="1"/>
          <p:nvPr/>
        </p:nvSpPr>
        <p:spPr>
          <a:xfrm>
            <a:off x="10528059" y="3197196"/>
            <a:ext cx="816849" cy="584775"/>
          </a:xfrm>
          <a:prstGeom prst="rect">
            <a:avLst/>
          </a:prstGeom>
          <a:noFill/>
        </p:spPr>
        <p:txBody>
          <a:bodyPr wrap="square" rtlCol="0">
            <a:spAutoFit/>
          </a:bodyPr>
          <a:lstStyle/>
          <a:p>
            <a:r>
              <a:rPr lang="es-MX" sz="3200" b="1" i="1" dirty="0">
                <a:solidFill>
                  <a:srgbClr val="000000"/>
                </a:solidFill>
                <a:effectLst/>
                <a:latin typeface="Times New Roman" panose="02020603050405020304" pitchFamily="18" charset="0"/>
              </a:rPr>
              <a:t>-1</a:t>
            </a:r>
            <a:endParaRPr lang="es-MX" sz="3200" dirty="0"/>
          </a:p>
        </p:txBody>
      </p:sp>
      <p:sp>
        <p:nvSpPr>
          <p:cNvPr id="80" name="CuadroTexto 79">
            <a:extLst>
              <a:ext uri="{FF2B5EF4-FFF2-40B4-BE49-F238E27FC236}">
                <a16:creationId xmlns:a16="http://schemas.microsoft.com/office/drawing/2014/main" id="{4F8490BC-F4D1-4143-3044-20B4B54DF42D}"/>
              </a:ext>
            </a:extLst>
          </p:cNvPr>
          <p:cNvSpPr txBox="1"/>
          <p:nvPr/>
        </p:nvSpPr>
        <p:spPr>
          <a:xfrm>
            <a:off x="11318203" y="3203615"/>
            <a:ext cx="816849" cy="584775"/>
          </a:xfrm>
          <a:prstGeom prst="rect">
            <a:avLst/>
          </a:prstGeom>
          <a:noFill/>
        </p:spPr>
        <p:txBody>
          <a:bodyPr wrap="square" rtlCol="0">
            <a:spAutoFit/>
          </a:bodyPr>
          <a:lstStyle/>
          <a:p>
            <a:r>
              <a:rPr lang="es-MX" sz="3200" b="1" i="1" dirty="0">
                <a:solidFill>
                  <a:srgbClr val="000000"/>
                </a:solidFill>
                <a:effectLst/>
                <a:latin typeface="Times New Roman" panose="02020603050405020304" pitchFamily="18" charset="0"/>
              </a:rPr>
              <a:t>-2</a:t>
            </a:r>
            <a:endParaRPr lang="es-MX" sz="3200" dirty="0"/>
          </a:p>
        </p:txBody>
      </p:sp>
      <p:sp>
        <p:nvSpPr>
          <p:cNvPr id="81" name="CuadroTexto 80">
            <a:extLst>
              <a:ext uri="{FF2B5EF4-FFF2-40B4-BE49-F238E27FC236}">
                <a16:creationId xmlns:a16="http://schemas.microsoft.com/office/drawing/2014/main" id="{EDB06725-9D70-B3AA-06AF-98A5E86286CC}"/>
              </a:ext>
            </a:extLst>
          </p:cNvPr>
          <p:cNvSpPr txBox="1"/>
          <p:nvPr/>
        </p:nvSpPr>
        <p:spPr>
          <a:xfrm>
            <a:off x="1561318" y="3503177"/>
            <a:ext cx="4580546" cy="584775"/>
          </a:xfrm>
          <a:prstGeom prst="rect">
            <a:avLst/>
          </a:prstGeom>
          <a:noFill/>
        </p:spPr>
        <p:txBody>
          <a:bodyPr wrap="square" rtlCol="0">
            <a:spAutoFit/>
          </a:bodyPr>
          <a:lstStyle/>
          <a:p>
            <a:r>
              <a:rPr lang="es-MX" sz="3200" b="1" i="0" dirty="0">
                <a:solidFill>
                  <a:srgbClr val="000000"/>
                </a:solidFill>
                <a:effectLst/>
                <a:latin typeface="Times New Roman" panose="02020603050405020304" pitchFamily="18" charset="0"/>
              </a:rPr>
              <a:t>5*4+((7/2)-3)</a:t>
            </a:r>
            <a:endParaRPr lang="es-MX" sz="3200" dirty="0"/>
          </a:p>
        </p:txBody>
      </p:sp>
    </p:spTree>
    <p:extLst>
      <p:ext uri="{BB962C8B-B14F-4D97-AF65-F5344CB8AC3E}">
        <p14:creationId xmlns:p14="http://schemas.microsoft.com/office/powerpoint/2010/main" val="188651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52BFCBD9-DC78-91B7-BBDD-7BB10A55E360}"/>
              </a:ext>
            </a:extLst>
          </p:cNvPr>
          <p:cNvSpPr txBox="1"/>
          <p:nvPr/>
        </p:nvSpPr>
        <p:spPr>
          <a:xfrm>
            <a:off x="493945" y="1505882"/>
            <a:ext cx="11204110" cy="3908762"/>
          </a:xfrm>
          <a:prstGeom prst="rect">
            <a:avLst/>
          </a:prstGeom>
          <a:noFill/>
        </p:spPr>
        <p:txBody>
          <a:bodyPr wrap="square">
            <a:spAutoFit/>
          </a:bodyPr>
          <a:lstStyle/>
          <a:p>
            <a:pPr algn="ctr"/>
            <a:r>
              <a:rPr lang="es-MX" sz="2800" b="0" i="0" dirty="0">
                <a:solidFill>
                  <a:schemeClr val="accent1"/>
                </a:solidFill>
                <a:effectLst/>
                <a:latin typeface="Source Sans Pro" panose="020B0503030403020204" pitchFamily="34" charset="0"/>
              </a:rPr>
              <a:t> </a:t>
            </a:r>
            <a:r>
              <a:rPr lang="es-MX" sz="2800" b="1" i="0" dirty="0">
                <a:solidFill>
                  <a:schemeClr val="accent1"/>
                </a:solidFill>
                <a:effectLst/>
                <a:latin typeface="ff0"/>
              </a:rPr>
              <a:t>1.1 Árboles de expresiones</a:t>
            </a:r>
            <a:r>
              <a:rPr lang="es-MX" sz="2800" b="1" i="0" dirty="0">
                <a:solidFill>
                  <a:schemeClr val="accent1"/>
                </a:solidFill>
                <a:effectLst/>
                <a:latin typeface="Source Sans Pro" panose="020B0503030403020204" pitchFamily="34" charset="0"/>
              </a:rPr>
              <a:t> o</a:t>
            </a:r>
            <a:r>
              <a:rPr lang="es-MX" sz="2800" i="1" dirty="0">
                <a:solidFill>
                  <a:srgbClr val="000000"/>
                </a:solidFill>
                <a:effectLst/>
                <a:latin typeface="ff3"/>
              </a:rPr>
              <a:t> árbol semántico. </a:t>
            </a:r>
          </a:p>
          <a:p>
            <a:pPr algn="just"/>
            <a:endParaRPr lang="es-MX" sz="2800" i="1" dirty="0">
              <a:solidFill>
                <a:srgbClr val="000000"/>
              </a:solidFill>
              <a:effectLst/>
              <a:latin typeface="ff3"/>
            </a:endParaRPr>
          </a:p>
          <a:p>
            <a:pPr marL="342900" indent="-342900" algn="just">
              <a:buFont typeface="Wingdings" panose="05000000000000000000" pitchFamily="2" charset="2"/>
              <a:buChar char="Ø"/>
            </a:pPr>
            <a:r>
              <a:rPr lang="es-MX" sz="2400" b="1" i="0" dirty="0">
                <a:solidFill>
                  <a:srgbClr val="000000"/>
                </a:solidFill>
                <a:effectLst/>
                <a:latin typeface="ff3"/>
              </a:rPr>
              <a:t>Es una estructura jerárquica en la cual se registran las operaciones que realiza el programa fuente. </a:t>
            </a:r>
          </a:p>
          <a:p>
            <a:pPr marL="285750" indent="-285750" algn="just">
              <a:buFont typeface="Wingdings" panose="05000000000000000000" pitchFamily="2" charset="2"/>
              <a:buChar char="Ø"/>
            </a:pPr>
            <a:r>
              <a:rPr lang="es-MX" sz="2400" b="1" i="0" dirty="0">
                <a:solidFill>
                  <a:srgbClr val="000000"/>
                </a:solidFill>
                <a:effectLst/>
                <a:latin typeface="ff3"/>
              </a:rPr>
              <a:t>En cada una de las ramas del árbol se registra el valor o significado que este debe tener y el análisis se encarga de terminar cuál de los valores registrado en la rama es aplicable. </a:t>
            </a:r>
          </a:p>
          <a:p>
            <a:pPr marL="285750" indent="-285750" algn="just">
              <a:buFont typeface="Wingdings" panose="05000000000000000000" pitchFamily="2" charset="2"/>
              <a:buChar char="Ø"/>
            </a:pPr>
            <a:r>
              <a:rPr lang="es-MX" sz="2400" b="1" i="0" dirty="0">
                <a:solidFill>
                  <a:srgbClr val="000000"/>
                </a:solidFill>
                <a:effectLst/>
                <a:latin typeface="ff3"/>
              </a:rPr>
              <a:t>Los árboles de expresiones representan el código de nivel del lenguaje en forma de datos. Los datos se almacenan en una estructura con forma de árbol. </a:t>
            </a:r>
          </a:p>
          <a:p>
            <a:pPr marL="285750" indent="-285750" algn="just">
              <a:buFont typeface="Wingdings" panose="05000000000000000000" pitchFamily="2" charset="2"/>
              <a:buChar char="Ø"/>
            </a:pPr>
            <a:r>
              <a:rPr lang="es-MX" sz="2400" b="1" i="0" dirty="0">
                <a:solidFill>
                  <a:srgbClr val="000000"/>
                </a:solidFill>
                <a:effectLst/>
                <a:latin typeface="ff3"/>
              </a:rPr>
              <a:t>Cada nodo del árbol de expresión representa como </a:t>
            </a:r>
            <a:r>
              <a:rPr lang="es-MX" sz="2400" b="1" dirty="0">
                <a:solidFill>
                  <a:srgbClr val="000000"/>
                </a:solidFill>
                <a:latin typeface="ff3"/>
              </a:rPr>
              <a:t>tal, </a:t>
            </a:r>
            <a:r>
              <a:rPr lang="es-MX" sz="2400" b="1" i="0" dirty="0">
                <a:solidFill>
                  <a:srgbClr val="000000"/>
                </a:solidFill>
                <a:effectLst/>
                <a:latin typeface="ff3"/>
              </a:rPr>
              <a:t>una expresión.</a:t>
            </a:r>
            <a:endParaRPr lang="es-MX" b="1" i="0"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2495027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52BFCBD9-DC78-91B7-BBDD-7BB10A55E360}"/>
              </a:ext>
            </a:extLst>
          </p:cNvPr>
          <p:cNvSpPr txBox="1"/>
          <p:nvPr/>
        </p:nvSpPr>
        <p:spPr>
          <a:xfrm>
            <a:off x="667889" y="1336786"/>
            <a:ext cx="11204110" cy="954107"/>
          </a:xfrm>
          <a:prstGeom prst="rect">
            <a:avLst/>
          </a:prstGeom>
          <a:noFill/>
        </p:spPr>
        <p:txBody>
          <a:bodyPr wrap="square">
            <a:spAutoFit/>
          </a:bodyPr>
          <a:lstStyle/>
          <a:p>
            <a:pPr algn="ctr"/>
            <a:r>
              <a:rPr lang="es-MX" sz="2800" b="0" i="0" dirty="0">
                <a:solidFill>
                  <a:schemeClr val="accent1"/>
                </a:solidFill>
                <a:effectLst/>
                <a:latin typeface="Source Sans Pro" panose="020B0503030403020204" pitchFamily="34" charset="0"/>
              </a:rPr>
              <a:t> </a:t>
            </a:r>
            <a:r>
              <a:rPr lang="es-MX" sz="2800" b="1" i="0" dirty="0">
                <a:solidFill>
                  <a:schemeClr val="accent1"/>
                </a:solidFill>
                <a:effectLst/>
                <a:latin typeface="ff0"/>
              </a:rPr>
              <a:t>1.1 Árboles de expresiones</a:t>
            </a:r>
            <a:r>
              <a:rPr lang="es-MX" sz="2800" b="1" i="0" dirty="0">
                <a:solidFill>
                  <a:schemeClr val="accent1"/>
                </a:solidFill>
                <a:effectLst/>
                <a:latin typeface="Source Sans Pro" panose="020B0503030403020204" pitchFamily="34" charset="0"/>
              </a:rPr>
              <a:t> o</a:t>
            </a:r>
            <a:r>
              <a:rPr lang="es-MX" sz="2800" i="1" dirty="0">
                <a:solidFill>
                  <a:srgbClr val="000000"/>
                </a:solidFill>
                <a:effectLst/>
                <a:latin typeface="ff3"/>
              </a:rPr>
              <a:t> árbol semántico. </a:t>
            </a:r>
            <a:endParaRPr lang="es-MX" sz="2800" i="1" dirty="0">
              <a:solidFill>
                <a:srgbClr val="000000"/>
              </a:solidFill>
              <a:latin typeface="ff3"/>
            </a:endParaRPr>
          </a:p>
          <a:p>
            <a:pPr algn="ctr"/>
            <a:endParaRPr lang="es-MX" sz="2800" i="1" dirty="0">
              <a:solidFill>
                <a:srgbClr val="000000"/>
              </a:solidFill>
              <a:effectLst/>
              <a:latin typeface="ff3"/>
            </a:endParaRPr>
          </a:p>
        </p:txBody>
      </p:sp>
      <p:pic>
        <p:nvPicPr>
          <p:cNvPr id="11" name="Imagen 10">
            <a:extLst>
              <a:ext uri="{FF2B5EF4-FFF2-40B4-BE49-F238E27FC236}">
                <a16:creationId xmlns:a16="http://schemas.microsoft.com/office/drawing/2014/main" id="{BDA788FC-C151-A53E-DDF9-E24BCA7FE5BA}"/>
              </a:ext>
            </a:extLst>
          </p:cNvPr>
          <p:cNvPicPr>
            <a:picLocks noChangeAspect="1"/>
          </p:cNvPicPr>
          <p:nvPr/>
        </p:nvPicPr>
        <p:blipFill>
          <a:blip r:embed="rId3"/>
          <a:stretch>
            <a:fillRect/>
          </a:stretch>
        </p:blipFill>
        <p:spPr>
          <a:xfrm>
            <a:off x="3621942" y="1805982"/>
            <a:ext cx="5399228" cy="4538481"/>
          </a:xfrm>
          <a:prstGeom prst="rect">
            <a:avLst/>
          </a:prstGeom>
        </p:spPr>
      </p:pic>
    </p:spTree>
    <p:extLst>
      <p:ext uri="{BB962C8B-B14F-4D97-AF65-F5344CB8AC3E}">
        <p14:creationId xmlns:p14="http://schemas.microsoft.com/office/powerpoint/2010/main" val="71829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52BFCBD9-DC78-91B7-BBDD-7BB10A55E360}"/>
              </a:ext>
            </a:extLst>
          </p:cNvPr>
          <p:cNvSpPr txBox="1"/>
          <p:nvPr/>
        </p:nvSpPr>
        <p:spPr>
          <a:xfrm>
            <a:off x="632095" y="1464358"/>
            <a:ext cx="11204110" cy="954107"/>
          </a:xfrm>
          <a:prstGeom prst="rect">
            <a:avLst/>
          </a:prstGeom>
          <a:noFill/>
        </p:spPr>
        <p:txBody>
          <a:bodyPr wrap="square">
            <a:spAutoFit/>
          </a:bodyPr>
          <a:lstStyle/>
          <a:p>
            <a:pPr algn="ctr"/>
            <a:r>
              <a:rPr lang="es-MX" sz="2800" b="0" i="0" dirty="0">
                <a:solidFill>
                  <a:schemeClr val="accent1"/>
                </a:solidFill>
                <a:effectLst/>
                <a:latin typeface="Source Sans Pro" panose="020B0503030403020204" pitchFamily="34" charset="0"/>
              </a:rPr>
              <a:t> </a:t>
            </a:r>
            <a:r>
              <a:rPr lang="es-MX" sz="2800" b="1" i="0" dirty="0">
                <a:solidFill>
                  <a:schemeClr val="accent1"/>
                </a:solidFill>
                <a:effectLst/>
                <a:latin typeface="ff0"/>
              </a:rPr>
              <a:t>1.1 Árboles de expresiones</a:t>
            </a:r>
            <a:r>
              <a:rPr lang="es-MX" sz="2800" b="1" i="0" dirty="0">
                <a:solidFill>
                  <a:schemeClr val="accent1"/>
                </a:solidFill>
                <a:effectLst/>
                <a:latin typeface="Source Sans Pro" panose="020B0503030403020204" pitchFamily="34" charset="0"/>
              </a:rPr>
              <a:t> o</a:t>
            </a:r>
            <a:r>
              <a:rPr lang="es-MX" sz="2800" i="1" dirty="0">
                <a:solidFill>
                  <a:srgbClr val="000000"/>
                </a:solidFill>
                <a:effectLst/>
                <a:latin typeface="ff3"/>
              </a:rPr>
              <a:t> árbol semántico. </a:t>
            </a:r>
            <a:endParaRPr lang="es-MX" sz="2800" i="1" dirty="0">
              <a:solidFill>
                <a:srgbClr val="000000"/>
              </a:solidFill>
              <a:latin typeface="ff3"/>
            </a:endParaRPr>
          </a:p>
          <a:p>
            <a:pPr algn="ctr"/>
            <a:endParaRPr lang="es-MX" sz="2800" i="1" dirty="0">
              <a:solidFill>
                <a:srgbClr val="000000"/>
              </a:solidFill>
              <a:effectLst/>
              <a:latin typeface="ff3"/>
            </a:endParaRPr>
          </a:p>
        </p:txBody>
      </p:sp>
      <p:pic>
        <p:nvPicPr>
          <p:cNvPr id="6" name="Imagen 5">
            <a:extLst>
              <a:ext uri="{FF2B5EF4-FFF2-40B4-BE49-F238E27FC236}">
                <a16:creationId xmlns:a16="http://schemas.microsoft.com/office/drawing/2014/main" id="{D937AC50-97ED-C5F3-6355-E345FE933A58}"/>
              </a:ext>
            </a:extLst>
          </p:cNvPr>
          <p:cNvPicPr>
            <a:picLocks noChangeAspect="1"/>
          </p:cNvPicPr>
          <p:nvPr/>
        </p:nvPicPr>
        <p:blipFill>
          <a:blip r:embed="rId3"/>
          <a:stretch>
            <a:fillRect/>
          </a:stretch>
        </p:blipFill>
        <p:spPr>
          <a:xfrm>
            <a:off x="4227929" y="1974590"/>
            <a:ext cx="4012442" cy="4222931"/>
          </a:xfrm>
          <a:prstGeom prst="rect">
            <a:avLst/>
          </a:prstGeom>
        </p:spPr>
      </p:pic>
    </p:spTree>
    <p:extLst>
      <p:ext uri="{BB962C8B-B14F-4D97-AF65-F5344CB8AC3E}">
        <p14:creationId xmlns:p14="http://schemas.microsoft.com/office/powerpoint/2010/main" val="3449750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10356"/>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2400" b="1" dirty="0">
              <a:solidFill>
                <a:srgbClr val="000000"/>
              </a:solidFill>
              <a:latin typeface="ff3"/>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F8D66A25-24DD-0DF4-A5B3-9D3B2338AD44}"/>
              </a:ext>
            </a:extLst>
          </p:cNvPr>
          <p:cNvSpPr txBox="1"/>
          <p:nvPr/>
        </p:nvSpPr>
        <p:spPr>
          <a:xfrm>
            <a:off x="1907179" y="1377267"/>
            <a:ext cx="7970293" cy="523220"/>
          </a:xfrm>
          <a:prstGeom prst="rect">
            <a:avLst/>
          </a:prstGeom>
          <a:noFill/>
        </p:spPr>
        <p:txBody>
          <a:bodyPr wrap="square" rtlCol="0">
            <a:spAutoFit/>
          </a:bodyPr>
          <a:lstStyle/>
          <a:p>
            <a:pPr algn="ctr"/>
            <a:r>
              <a:rPr lang="es-MX" sz="2800" b="1" dirty="0">
                <a:solidFill>
                  <a:schemeClr val="accent1"/>
                </a:solidFill>
                <a:latin typeface="ff0"/>
              </a:rPr>
              <a:t>1.2 Acciones semánticas de un analizador sintáctico</a:t>
            </a:r>
          </a:p>
        </p:txBody>
      </p:sp>
      <p:sp>
        <p:nvSpPr>
          <p:cNvPr id="6" name="CuadroTexto 5">
            <a:extLst>
              <a:ext uri="{FF2B5EF4-FFF2-40B4-BE49-F238E27FC236}">
                <a16:creationId xmlns:a16="http://schemas.microsoft.com/office/drawing/2014/main" id="{8791A225-2287-10F7-292C-97D5BC88B382}"/>
              </a:ext>
            </a:extLst>
          </p:cNvPr>
          <p:cNvSpPr txBox="1"/>
          <p:nvPr/>
        </p:nvSpPr>
        <p:spPr>
          <a:xfrm>
            <a:off x="311915" y="1829164"/>
            <a:ext cx="11844470" cy="830997"/>
          </a:xfrm>
          <a:prstGeom prst="rect">
            <a:avLst/>
          </a:prstGeom>
          <a:noFill/>
        </p:spPr>
        <p:txBody>
          <a:bodyPr wrap="square" rtlCol="0">
            <a:spAutoFit/>
          </a:bodyPr>
          <a:lstStyle/>
          <a:p>
            <a:r>
              <a:rPr lang="es-MX" sz="2400" b="1" dirty="0">
                <a:solidFill>
                  <a:srgbClr val="000000"/>
                </a:solidFill>
                <a:latin typeface="ff3"/>
              </a:rPr>
              <a:t>Se encargan de que los tipos que intervienen en las expresiones sean compatibles o que los parámetros reales de una función sean coherentes con los parámetros formales.</a:t>
            </a:r>
          </a:p>
        </p:txBody>
      </p:sp>
      <p:sp>
        <p:nvSpPr>
          <p:cNvPr id="7" name="CuadroTexto 6">
            <a:extLst>
              <a:ext uri="{FF2B5EF4-FFF2-40B4-BE49-F238E27FC236}">
                <a16:creationId xmlns:a16="http://schemas.microsoft.com/office/drawing/2014/main" id="{00FBC88D-80F4-CFF9-14ED-61EE66854C2D}"/>
              </a:ext>
            </a:extLst>
          </p:cNvPr>
          <p:cNvSpPr txBox="1"/>
          <p:nvPr/>
        </p:nvSpPr>
        <p:spPr>
          <a:xfrm>
            <a:off x="173764" y="2750225"/>
            <a:ext cx="11844470" cy="1631216"/>
          </a:xfrm>
          <a:prstGeom prst="rect">
            <a:avLst/>
          </a:prstGeom>
          <a:noFill/>
        </p:spPr>
        <p:txBody>
          <a:bodyPr wrap="square" rtlCol="0">
            <a:spAutoFit/>
          </a:bodyPr>
          <a:lstStyle/>
          <a:p>
            <a:r>
              <a:rPr lang="es-MX" sz="2400" b="1" i="0" u="sng" dirty="0">
                <a:solidFill>
                  <a:srgbClr val="202124"/>
                </a:solidFill>
                <a:effectLst/>
                <a:latin typeface="Google Sans"/>
              </a:rPr>
              <a:t>¿Qué hace un análisis semántico?</a:t>
            </a:r>
          </a:p>
          <a:p>
            <a:pPr algn="ctr"/>
            <a:r>
              <a:rPr lang="es-MX" sz="2400" b="1" dirty="0">
                <a:solidFill>
                  <a:srgbClr val="000000"/>
                </a:solidFill>
                <a:latin typeface="ff3"/>
              </a:rPr>
              <a:t>El análisis semántico, es un método de procesamiento del lenguaje natural, consiste en examinar el significado de las palabras y frases para comprender el propósito de una oración o párrafo.</a:t>
            </a:r>
          </a:p>
        </p:txBody>
      </p:sp>
      <p:sp>
        <p:nvSpPr>
          <p:cNvPr id="12" name="CuadroTexto 11">
            <a:extLst>
              <a:ext uri="{FF2B5EF4-FFF2-40B4-BE49-F238E27FC236}">
                <a16:creationId xmlns:a16="http://schemas.microsoft.com/office/drawing/2014/main" id="{848B3B0C-A55E-A058-8D85-6C5774590A83}"/>
              </a:ext>
            </a:extLst>
          </p:cNvPr>
          <p:cNvSpPr txBox="1"/>
          <p:nvPr/>
        </p:nvSpPr>
        <p:spPr>
          <a:xfrm>
            <a:off x="145279" y="4273796"/>
            <a:ext cx="11844470" cy="2308324"/>
          </a:xfrm>
          <a:prstGeom prst="rect">
            <a:avLst/>
          </a:prstGeom>
          <a:noFill/>
        </p:spPr>
        <p:txBody>
          <a:bodyPr wrap="square" rtlCol="0">
            <a:spAutoFit/>
          </a:bodyPr>
          <a:lstStyle/>
          <a:p>
            <a:r>
              <a:rPr lang="es-MX" sz="2400" b="1" u="sng" dirty="0">
                <a:solidFill>
                  <a:srgbClr val="202124"/>
                </a:solidFill>
                <a:latin typeface="Google Sans"/>
              </a:rPr>
              <a:t>¿Cómo funciona un analizador sintáctico?</a:t>
            </a:r>
          </a:p>
          <a:p>
            <a:pPr algn="ctr"/>
            <a:r>
              <a:rPr lang="es-MX" sz="2400" b="1" dirty="0">
                <a:solidFill>
                  <a:srgbClr val="000000"/>
                </a:solidFill>
                <a:latin typeface="ff3"/>
              </a:rPr>
              <a:t>Su principal función es analizar la secuencia de componentes léxicos de la entrada para verificar que cumplen con las reglas gramaticales especificadas. Esta interacción se aplica bajo un esquema donde el analizador léxico es una subrutina o </a:t>
            </a:r>
            <a:r>
              <a:rPr lang="es-MX" sz="2400" b="1" dirty="0" err="1">
                <a:solidFill>
                  <a:srgbClr val="000000"/>
                </a:solidFill>
                <a:latin typeface="ff3"/>
              </a:rPr>
              <a:t>corutina</a:t>
            </a:r>
            <a:r>
              <a:rPr lang="es-MX" sz="2400" b="1" dirty="0">
                <a:solidFill>
                  <a:srgbClr val="000000"/>
                </a:solidFill>
                <a:latin typeface="ff3"/>
              </a:rPr>
              <a:t> del analizador sintáctico.</a:t>
            </a:r>
          </a:p>
          <a:p>
            <a:endParaRPr lang="es-MX" sz="2400" b="1" dirty="0">
              <a:solidFill>
                <a:srgbClr val="000000"/>
              </a:solidFill>
              <a:latin typeface="ff3"/>
            </a:endParaRPr>
          </a:p>
        </p:txBody>
      </p:sp>
    </p:spTree>
    <p:extLst>
      <p:ext uri="{BB962C8B-B14F-4D97-AF65-F5344CB8AC3E}">
        <p14:creationId xmlns:p14="http://schemas.microsoft.com/office/powerpoint/2010/main" val="371068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1260B75C-70BE-5739-9274-07C82E227463}"/>
              </a:ext>
            </a:extLst>
          </p:cNvPr>
          <p:cNvSpPr txBox="1"/>
          <p:nvPr/>
        </p:nvSpPr>
        <p:spPr>
          <a:xfrm>
            <a:off x="1106588" y="1300279"/>
            <a:ext cx="9978823" cy="523220"/>
          </a:xfrm>
          <a:prstGeom prst="rect">
            <a:avLst/>
          </a:prstGeom>
          <a:noFill/>
        </p:spPr>
        <p:txBody>
          <a:bodyPr wrap="square">
            <a:spAutoFit/>
          </a:bodyPr>
          <a:lstStyle/>
          <a:p>
            <a:pPr algn="ctr"/>
            <a:r>
              <a:rPr lang="es-MX" sz="2800" b="1" dirty="0">
                <a:solidFill>
                  <a:schemeClr val="accent1"/>
                </a:solidFill>
                <a:latin typeface="Source Sans Pro" panose="020B0503030403020204" pitchFamily="34" charset="0"/>
              </a:rPr>
              <a:t>1.3 Comprobaciones de tipos en expresiones</a:t>
            </a:r>
            <a:endParaRPr lang="es-MX" sz="1800" b="1" kern="1200" dirty="0">
              <a:solidFill>
                <a:schemeClr val="tx1"/>
              </a:solidFill>
              <a:latin typeface="+mn-lt"/>
              <a:ea typeface="+mn-ea"/>
              <a:cs typeface="+mn-cs"/>
            </a:endParaRPr>
          </a:p>
        </p:txBody>
      </p:sp>
      <p:sp>
        <p:nvSpPr>
          <p:cNvPr id="6" name="CuadroTexto 5">
            <a:extLst>
              <a:ext uri="{FF2B5EF4-FFF2-40B4-BE49-F238E27FC236}">
                <a16:creationId xmlns:a16="http://schemas.microsoft.com/office/drawing/2014/main" id="{75F481AC-8747-846F-A820-E97C63BABF3A}"/>
              </a:ext>
            </a:extLst>
          </p:cNvPr>
          <p:cNvSpPr txBox="1"/>
          <p:nvPr/>
        </p:nvSpPr>
        <p:spPr>
          <a:xfrm>
            <a:off x="401653" y="2032618"/>
            <a:ext cx="11588096" cy="1569660"/>
          </a:xfrm>
          <a:prstGeom prst="rect">
            <a:avLst/>
          </a:prstGeom>
          <a:noFill/>
        </p:spPr>
        <p:txBody>
          <a:bodyPr wrap="square" rtlCol="0">
            <a:spAutoFit/>
          </a:bodyPr>
          <a:lstStyle/>
          <a:p>
            <a:r>
              <a:rPr lang="es-MX" sz="2400" b="1" dirty="0">
                <a:solidFill>
                  <a:srgbClr val="000000"/>
                </a:solidFill>
                <a:latin typeface="ff3"/>
              </a:rPr>
              <a:t>La labor de comprobación de tipos consiste en conferir a las construcciones sintácticas del lenguaje, la semántica de tipificación y en realizar todo tipo de comprobaciones de dicha índole. Por su naturaleza, sin embargo, ésta se encuentra repartida entre la fase de análisis semántico y la generación de código intermedio.</a:t>
            </a:r>
          </a:p>
        </p:txBody>
      </p:sp>
      <p:sp>
        <p:nvSpPr>
          <p:cNvPr id="7" name="CuadroTexto 6">
            <a:extLst>
              <a:ext uri="{FF2B5EF4-FFF2-40B4-BE49-F238E27FC236}">
                <a16:creationId xmlns:a16="http://schemas.microsoft.com/office/drawing/2014/main" id="{1E03552F-2803-D34A-4DD4-1C78CE2F86C7}"/>
              </a:ext>
            </a:extLst>
          </p:cNvPr>
          <p:cNvSpPr txBox="1"/>
          <p:nvPr/>
        </p:nvSpPr>
        <p:spPr>
          <a:xfrm>
            <a:off x="478552" y="3770091"/>
            <a:ext cx="11305416" cy="2585323"/>
          </a:xfrm>
          <a:prstGeom prst="rect">
            <a:avLst/>
          </a:prstGeom>
          <a:noFill/>
        </p:spPr>
        <p:txBody>
          <a:bodyPr wrap="square" rtlCol="0">
            <a:spAutoFit/>
          </a:bodyPr>
          <a:lstStyle/>
          <a:p>
            <a:pPr algn="l">
              <a:buFont typeface="Arial" panose="020B0604020202020204" pitchFamily="34" charset="0"/>
              <a:buChar char="•"/>
            </a:pPr>
            <a:r>
              <a:rPr lang="es-MX" sz="2400" b="1" dirty="0">
                <a:solidFill>
                  <a:srgbClr val="000000"/>
                </a:solidFill>
                <a:latin typeface="ff3"/>
              </a:rPr>
              <a:t>Comprobaciones estáticas</a:t>
            </a:r>
          </a:p>
          <a:p>
            <a:pPr algn="l"/>
            <a:r>
              <a:rPr lang="es-MX" sz="2400" b="1" dirty="0">
                <a:solidFill>
                  <a:srgbClr val="000000"/>
                </a:solidFill>
                <a:latin typeface="ff3"/>
              </a:rPr>
              <a:t>Las comprobaciones estáticas recogen el compendio de todas aquellas tareas de carácter semántico que, por su naturaleza, pueden ser realizadas directamente durante la fase de compilación mediante el uso de artefactos y mecanismos propios de dicha fase. Este tipo de comprobaciones son beneficiosas puesto que confieren seguridad a la ejecución del programa.</a:t>
            </a:r>
          </a:p>
          <a:p>
            <a:endParaRPr lang="es-MX" dirty="0"/>
          </a:p>
        </p:txBody>
      </p:sp>
    </p:spTree>
    <p:extLst>
      <p:ext uri="{BB962C8B-B14F-4D97-AF65-F5344CB8AC3E}">
        <p14:creationId xmlns:p14="http://schemas.microsoft.com/office/powerpoint/2010/main" val="6364639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B26E87C9B82024C891C80885EA4DBDF" ma:contentTypeVersion="3" ma:contentTypeDescription="Crear nuevo documento." ma:contentTypeScope="" ma:versionID="97c77840a22071eda6fd4b3edcf3cf35">
  <xsd:schema xmlns:xsd="http://www.w3.org/2001/XMLSchema" xmlns:xs="http://www.w3.org/2001/XMLSchema" xmlns:p="http://schemas.microsoft.com/office/2006/metadata/properties" xmlns:ns2="cefbca77-a726-4108-9d21-016b96f9d985" targetNamespace="http://schemas.microsoft.com/office/2006/metadata/properties" ma:root="true" ma:fieldsID="f4369b2910d3a605ec3d0e6d2aa9d37e" ns2:_="">
    <xsd:import namespace="cefbca77-a726-4108-9d21-016b96f9d985"/>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fbca77-a726-4108-9d21-016b96f9d9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06C6BF-21FC-4097-B4A8-923DCFCE481E}"/>
</file>

<file path=customXml/itemProps2.xml><?xml version="1.0" encoding="utf-8"?>
<ds:datastoreItem xmlns:ds="http://schemas.openxmlformats.org/officeDocument/2006/customXml" ds:itemID="{CA918410-88BD-4606-877B-894E9D541CA6}"/>
</file>

<file path=customXml/itemProps3.xml><?xml version="1.0" encoding="utf-8"?>
<ds:datastoreItem xmlns:ds="http://schemas.openxmlformats.org/officeDocument/2006/customXml" ds:itemID="{FAE7B54B-941F-4D49-88A7-5932A1838997}"/>
</file>

<file path=docProps/app.xml><?xml version="1.0" encoding="utf-8"?>
<Properties xmlns="http://schemas.openxmlformats.org/officeDocument/2006/extended-properties" xmlns:vt="http://schemas.openxmlformats.org/officeDocument/2006/docPropsVTypes">
  <TotalTime>25342</TotalTime>
  <Words>2368</Words>
  <Application>Microsoft Office PowerPoint</Application>
  <PresentationFormat>Panorámica</PresentationFormat>
  <Paragraphs>273</Paragraphs>
  <Slides>41</Slides>
  <Notes>0</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41</vt:i4>
      </vt:variant>
    </vt:vector>
  </HeadingPairs>
  <TitlesOfParts>
    <vt:vector size="55" baseType="lpstr">
      <vt:lpstr>Arial</vt:lpstr>
      <vt:lpstr>Arial</vt:lpstr>
      <vt:lpstr>Calibri</vt:lpstr>
      <vt:lpstr>Calibri Light</vt:lpstr>
      <vt:lpstr>ff0</vt:lpstr>
      <vt:lpstr>ff1</vt:lpstr>
      <vt:lpstr>ff3</vt:lpstr>
      <vt:lpstr>Google Sans</vt:lpstr>
      <vt:lpstr>Source Sans Pro</vt:lpstr>
      <vt:lpstr>STark</vt:lpstr>
      <vt:lpstr>STark ITALIC</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Jesus Alberto Espinoza Arzola</dc:creator>
  <cp:lastModifiedBy>J. Alberto Espinoza Arzola</cp:lastModifiedBy>
  <cp:revision>40</cp:revision>
  <dcterms:created xsi:type="dcterms:W3CDTF">2023-08-08T15:15:51Z</dcterms:created>
  <dcterms:modified xsi:type="dcterms:W3CDTF">2023-10-03T13:55:50Z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0x0101002B26E87C9B82024C891C80885EA4DBDF</vt:lpwstr>
  </property>
</Properties>
</file>