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3" d="100"/>
          <a:sy n="43" d="100"/>
        </p:scale>
        <p:origin x="846"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b="0" i="0" u="none" strike="noStrike" cap="none">
              <a:solidFill>
                <a:schemeClr val="dk2"/>
              </a:solidFill>
              <a:latin typeface="Arial"/>
              <a:ea typeface="Arial"/>
              <a:cs typeface="Arial"/>
              <a:sym typeface="Arial"/>
            </a:endParaRPr>
          </a:p>
        </p:txBody>
      </p:sp>
      <p:sp>
        <p:nvSpPr>
          <p:cNvPr id="85" name="Google Shape;85;p13"/>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3"/>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3"/>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13"/>
          <p:cNvSpPr/>
          <p:nvPr/>
        </p:nvSpPr>
        <p:spPr>
          <a:xfrm>
            <a:off x="401650" y="420575"/>
            <a:ext cx="9011400" cy="7092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b="0" i="0" u="none" strike="noStrike" cap="none">
                <a:solidFill>
                  <a:srgbClr val="FFCC00"/>
                </a:solidFill>
                <a:latin typeface="Arial"/>
                <a:ea typeface="Arial"/>
                <a:cs typeface="Arial"/>
                <a:sym typeface="Arial"/>
              </a:rPr>
              <a:t>LENGUAJES Y AUTOMATAS II</a:t>
            </a:r>
            <a:endParaRPr/>
          </a:p>
        </p:txBody>
      </p:sp>
      <p:sp>
        <p:nvSpPr>
          <p:cNvPr id="89" name="Google Shape;89;p13"/>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3"/>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Google Shape;91;p13"/>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b="0" i="0" u="none" strike="noStrike" cap="none">
                <a:solidFill>
                  <a:srgbClr val="C00000"/>
                </a:solidFill>
                <a:latin typeface="Arial"/>
                <a:ea typeface="Arial"/>
                <a:cs typeface="Arial"/>
                <a:sym typeface="Arial"/>
              </a:rPr>
              <a:t>Instituto   Tecnológico   de   Saltillo </a:t>
            </a:r>
            <a:endParaRPr/>
          </a:p>
        </p:txBody>
      </p:sp>
      <p:pic>
        <p:nvPicPr>
          <p:cNvPr id="92" name="Google Shape;92;p13"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93" name="Google Shape;93;p13"/>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sp>
        <p:nvSpPr>
          <p:cNvPr id="94" name="Google Shape;94;p13"/>
          <p:cNvSpPr txBox="1"/>
          <p:nvPr/>
        </p:nvSpPr>
        <p:spPr>
          <a:xfrm>
            <a:off x="5640243" y="5920613"/>
            <a:ext cx="6585044"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MX" sz="2400" b="0" i="0" u="none" strike="noStrike" cap="none">
                <a:solidFill>
                  <a:schemeClr val="dk1"/>
                </a:solidFill>
                <a:latin typeface="Arial"/>
                <a:ea typeface="Arial"/>
                <a:cs typeface="Arial"/>
                <a:sym typeface="Arial"/>
              </a:rPr>
              <a:t>SALTILLO, COAHUILA AGOSTO 2023</a:t>
            </a:r>
            <a:endParaRPr/>
          </a:p>
        </p:txBody>
      </p:sp>
      <p:pic>
        <p:nvPicPr>
          <p:cNvPr id="95" name="Google Shape;95;p13" descr="Una torre de un edificio&#10;&#10;Descripción generada automáticamente"/>
          <p:cNvPicPr preferRelativeResize="0"/>
          <p:nvPr/>
        </p:nvPicPr>
        <p:blipFill rotWithShape="1">
          <a:blip r:embed="rId4">
            <a:alphaModFix amt="18000"/>
          </a:blip>
          <a:srcRect/>
          <a:stretch/>
        </p:blipFill>
        <p:spPr>
          <a:xfrm>
            <a:off x="591686" y="1271238"/>
            <a:ext cx="10601279" cy="4983754"/>
          </a:xfrm>
          <a:prstGeom prst="rect">
            <a:avLst/>
          </a:prstGeom>
          <a:noFill/>
          <a:ln>
            <a:noFill/>
          </a:ln>
        </p:spPr>
      </p:pic>
      <p:sp>
        <p:nvSpPr>
          <p:cNvPr id="96" name="Google Shape;96;p13"/>
          <p:cNvSpPr/>
          <p:nvPr/>
        </p:nvSpPr>
        <p:spPr>
          <a:xfrm>
            <a:off x="673944" y="1594302"/>
            <a:ext cx="10228456" cy="709200"/>
          </a:xfrm>
          <a:prstGeom prst="homePlate">
            <a:avLst>
              <a:gd name="adj" fmla="val 29518"/>
            </a:avLst>
          </a:prstGeom>
          <a:solidFill>
            <a:srgbClr val="C00000">
              <a:alpha val="3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000" b="0" i="0" u="none" strike="noStrike" cap="none">
                <a:solidFill>
                  <a:srgbClr val="C00000"/>
                </a:solidFill>
                <a:latin typeface="Arial"/>
                <a:ea typeface="Arial"/>
                <a:cs typeface="Arial"/>
                <a:sym typeface="Arial"/>
              </a:rPr>
              <a:t>Instituto tecnológico de México </a:t>
            </a:r>
            <a:r>
              <a:rPr lang="es-MX" sz="2800" b="0" i="0" u="none" strike="noStrike" cap="none">
                <a:solidFill>
                  <a:srgbClr val="C00000"/>
                </a:solidFill>
                <a:latin typeface="Arial"/>
                <a:ea typeface="Arial"/>
                <a:cs typeface="Arial"/>
                <a:sym typeface="Arial"/>
              </a:rPr>
              <a:t>campus saltillo</a:t>
            </a:r>
            <a:endParaRPr sz="4000" b="0" i="0" u="none" strike="noStrike" cap="none">
              <a:solidFill>
                <a:srgbClr val="C00000"/>
              </a:solidFill>
              <a:latin typeface="Arial"/>
              <a:ea typeface="Arial"/>
              <a:cs typeface="Arial"/>
              <a:sym typeface="Arial"/>
            </a:endParaRPr>
          </a:p>
        </p:txBody>
      </p:sp>
      <p:sp>
        <p:nvSpPr>
          <p:cNvPr id="97" name="Google Shape;97;p13"/>
          <p:cNvSpPr/>
          <p:nvPr/>
        </p:nvSpPr>
        <p:spPr>
          <a:xfrm>
            <a:off x="1190500" y="2799100"/>
            <a:ext cx="9711900" cy="768300"/>
          </a:xfrm>
          <a:prstGeom prst="homePlate">
            <a:avLst>
              <a:gd name="adj" fmla="val 29518"/>
            </a:avLst>
          </a:prstGeom>
          <a:solidFill>
            <a:srgbClr val="C00000">
              <a:alpha val="3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000" b="0" i="0" u="none" strike="noStrike" cap="none">
                <a:solidFill>
                  <a:srgbClr val="C00000"/>
                </a:solidFill>
                <a:latin typeface="Arial"/>
                <a:ea typeface="Arial"/>
                <a:cs typeface="Arial"/>
                <a:sym typeface="Arial"/>
              </a:rPr>
              <a:t>Ingeniería en Sistemas Computacionales</a:t>
            </a:r>
            <a:endParaRPr/>
          </a:p>
        </p:txBody>
      </p:sp>
      <p:sp>
        <p:nvSpPr>
          <p:cNvPr id="98" name="Google Shape;98;p13"/>
          <p:cNvSpPr/>
          <p:nvPr/>
        </p:nvSpPr>
        <p:spPr>
          <a:xfrm>
            <a:off x="673950" y="4325925"/>
            <a:ext cx="11193000" cy="1085400"/>
          </a:xfrm>
          <a:prstGeom prst="homePlate">
            <a:avLst>
              <a:gd name="adj" fmla="val 29518"/>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5400" b="0" i="0" u="none" strike="noStrike" cap="none">
                <a:solidFill>
                  <a:schemeClr val="lt1"/>
                </a:solidFill>
                <a:latin typeface="Arial"/>
                <a:ea typeface="Arial"/>
                <a:cs typeface="Arial"/>
                <a:sym typeface="Arial"/>
              </a:rPr>
              <a:t>Ing. </a:t>
            </a:r>
            <a:r>
              <a:rPr lang="es-MX" sz="5400" b="0" i="0" u="none" strike="noStrike" cap="none">
                <a:solidFill>
                  <a:schemeClr val="lt2"/>
                </a:solidFill>
                <a:latin typeface="Arial"/>
                <a:ea typeface="Arial"/>
                <a:cs typeface="Arial"/>
                <a:sym typeface="Arial"/>
              </a:rPr>
              <a:t>Jesús</a:t>
            </a:r>
            <a:r>
              <a:rPr lang="es-MX" sz="5400" b="0" i="0" u="none" strike="noStrike" cap="none">
                <a:solidFill>
                  <a:schemeClr val="lt1"/>
                </a:solidFill>
                <a:latin typeface="Arial"/>
                <a:ea typeface="Arial"/>
                <a:cs typeface="Arial"/>
                <a:sym typeface="Arial"/>
              </a:rPr>
              <a:t> Alberto Espinoza </a:t>
            </a:r>
            <a:r>
              <a:rPr lang="es-MX" sz="5400" b="0" i="0" u="none" strike="noStrike" cap="none">
                <a:solidFill>
                  <a:schemeClr val="lt2"/>
                </a:solidFill>
                <a:latin typeface="Arial"/>
                <a:ea typeface="Arial"/>
                <a:cs typeface="Arial"/>
                <a:sym typeface="Arial"/>
              </a:rPr>
              <a:t>Arzola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8800">
                <a:solidFill>
                  <a:schemeClr val="lt1"/>
                </a:solidFill>
                <a:latin typeface="Calibri"/>
                <a:ea typeface="Calibri"/>
                <a:cs typeface="Calibri"/>
                <a:sym typeface="Calibri"/>
              </a:rPr>
              <a:t>Almacenar información relativa a los tipos de los objetos</a:t>
            </a:r>
            <a:endParaRPr sz="8800">
              <a:solidFill>
                <a:schemeClr val="dk2"/>
              </a:solidFill>
              <a:latin typeface="Arial"/>
              <a:ea typeface="Arial"/>
              <a:cs typeface="Arial"/>
              <a:sym typeface="Arial"/>
            </a:endParaRPr>
          </a:p>
        </p:txBody>
      </p:sp>
      <p:sp>
        <p:nvSpPr>
          <p:cNvPr id="234" name="Google Shape;234;p22"/>
          <p:cNvSpPr/>
          <p:nvPr/>
        </p:nvSpPr>
        <p:spPr>
          <a:xfrm rot="-543211">
            <a:off x="190796" y="345059"/>
            <a:ext cx="1182026" cy="492717"/>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 name="Google Shape;235;p22"/>
          <p:cNvSpPr/>
          <p:nvPr/>
        </p:nvSpPr>
        <p:spPr>
          <a:xfrm>
            <a:off x="145279" y="427290"/>
            <a:ext cx="1045200" cy="7092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22"/>
          <p:cNvSpPr/>
          <p:nvPr/>
        </p:nvSpPr>
        <p:spPr>
          <a:xfrm>
            <a:off x="478552" y="213646"/>
            <a:ext cx="11511300" cy="1085400"/>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 name="Google Shape;237;p22"/>
          <p:cNvSpPr/>
          <p:nvPr/>
        </p:nvSpPr>
        <p:spPr>
          <a:xfrm>
            <a:off x="401653" y="420566"/>
            <a:ext cx="10981200" cy="7092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238" name="Google Shape;238;p22"/>
          <p:cNvSpPr/>
          <p:nvPr/>
        </p:nvSpPr>
        <p:spPr>
          <a:xfrm>
            <a:off x="0" y="6366617"/>
            <a:ext cx="11579700" cy="498600"/>
          </a:xfrm>
          <a:prstGeom prst="snip1Rect">
            <a:avLst>
              <a:gd name="adj" fmla="val 50000"/>
            </a:avLst>
          </a:prstGeom>
          <a:gradFill>
            <a:gsLst>
              <a:gs pos="0">
                <a:srgbClr val="70A5DA"/>
              </a:gs>
              <a:gs pos="50000">
                <a:srgbClr val="539BDB"/>
              </a:gs>
              <a:gs pos="100000">
                <a:srgbClr val="4288C8"/>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 name="Google Shape;239;p22"/>
          <p:cNvSpPr/>
          <p:nvPr/>
        </p:nvSpPr>
        <p:spPr>
          <a:xfrm>
            <a:off x="0" y="6366617"/>
            <a:ext cx="11579700" cy="498600"/>
          </a:xfrm>
          <a:prstGeom prst="snip1Rect">
            <a:avLst>
              <a:gd name="adj" fmla="val 50000"/>
            </a:avLst>
          </a:prstGeom>
          <a:solidFill>
            <a:srgbClr val="D8D8D8"/>
          </a:soli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0" name="Google Shape;240;p22"/>
          <p:cNvSpPr/>
          <p:nvPr/>
        </p:nvSpPr>
        <p:spPr>
          <a:xfrm>
            <a:off x="1" y="6449429"/>
            <a:ext cx="11507700" cy="408600"/>
          </a:xfrm>
          <a:prstGeom prst="snip1Rect">
            <a:avLst>
              <a:gd name="adj" fmla="val 50000"/>
            </a:avLst>
          </a:prstGeom>
          <a:gradFill>
            <a:gsLst>
              <a:gs pos="0">
                <a:srgbClr val="AFAFAF"/>
              </a:gs>
              <a:gs pos="50000">
                <a:schemeClr val="accent3"/>
              </a:gs>
              <a:gs pos="100000">
                <a:srgbClr val="919191"/>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241" name="Google Shape;241;p22"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242" name="Google Shape;242;p22"/>
          <p:cNvCxnSpPr/>
          <p:nvPr/>
        </p:nvCxnSpPr>
        <p:spPr>
          <a:xfrm>
            <a:off x="-6340" y="6444922"/>
            <a:ext cx="11252700" cy="0"/>
          </a:xfrm>
          <a:prstGeom prst="straightConnector1">
            <a:avLst/>
          </a:prstGeom>
          <a:noFill/>
          <a:ln w="38100" cap="flat" cmpd="sng">
            <a:solidFill>
              <a:srgbClr val="7F7F7F"/>
            </a:solidFill>
            <a:prstDash val="solid"/>
            <a:miter lim="800000"/>
            <a:headEnd type="none" w="sm" len="sm"/>
            <a:tailEnd type="none" w="sm" len="sm"/>
          </a:ln>
        </p:spPr>
      </p:cxnSp>
      <p:sp>
        <p:nvSpPr>
          <p:cNvPr id="243" name="Google Shape;243;p22"/>
          <p:cNvSpPr txBox="1"/>
          <p:nvPr/>
        </p:nvSpPr>
        <p:spPr>
          <a:xfrm>
            <a:off x="616164" y="2070685"/>
            <a:ext cx="10552200" cy="1938900"/>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rgbClr val="000000"/>
              </a:buClr>
              <a:buSzPts val="2400"/>
              <a:buFont typeface="Arial"/>
              <a:buAutoNum type="arabicPeriod"/>
            </a:pPr>
            <a:r>
              <a:rPr lang="es-MX" sz="2400" b="1">
                <a:solidFill>
                  <a:srgbClr val="000000"/>
                </a:solidFill>
                <a:latin typeface="Arial"/>
                <a:ea typeface="Arial"/>
                <a:cs typeface="Arial"/>
                <a:sym typeface="Arial"/>
              </a:rPr>
              <a:t>Verificar que los tipos y valores asociados a los objetos de un programa se utilizan de acuerdo con la especificación del lenguaje. </a:t>
            </a:r>
            <a:endParaRPr/>
          </a:p>
          <a:p>
            <a:pPr marL="457200" marR="0" lvl="0" indent="-304800" algn="l" rtl="0">
              <a:spcBef>
                <a:spcPts val="0"/>
              </a:spcBef>
              <a:spcAft>
                <a:spcPts val="0"/>
              </a:spcAft>
              <a:buClr>
                <a:schemeClr val="dk1"/>
              </a:buClr>
              <a:buSzPts val="2400"/>
              <a:buFont typeface="Calibri"/>
              <a:buNone/>
            </a:pPr>
            <a:endParaRPr sz="2400" b="1">
              <a:solidFill>
                <a:srgbClr val="000000"/>
              </a:solidFill>
              <a:latin typeface="Arial"/>
              <a:ea typeface="Arial"/>
              <a:cs typeface="Arial"/>
              <a:sym typeface="Arial"/>
            </a:endParaRPr>
          </a:p>
          <a:p>
            <a:pPr marL="457200" marR="0" lvl="0" indent="-457200" algn="l" rtl="0">
              <a:spcBef>
                <a:spcPts val="0"/>
              </a:spcBef>
              <a:spcAft>
                <a:spcPts val="0"/>
              </a:spcAft>
              <a:buClr>
                <a:srgbClr val="000000"/>
              </a:buClr>
              <a:buSzPts val="2400"/>
              <a:buFont typeface="Arial"/>
              <a:buAutoNum type="arabicPeriod"/>
            </a:pPr>
            <a:r>
              <a:rPr lang="es-MX" sz="2400" b="1">
                <a:solidFill>
                  <a:srgbClr val="000000"/>
                </a:solidFill>
                <a:latin typeface="Arial"/>
                <a:ea typeface="Arial"/>
                <a:cs typeface="Arial"/>
                <a:sym typeface="Arial"/>
              </a:rPr>
              <a:t> Detectar conversiones implícitas de tipos para efectuarlas o insertar el código apropiado para efectuarlas</a:t>
            </a:r>
            <a:endParaRPr/>
          </a:p>
        </p:txBody>
      </p:sp>
      <p:sp>
        <p:nvSpPr>
          <p:cNvPr id="244" name="Google Shape;244;p22"/>
          <p:cNvSpPr txBox="1"/>
          <p:nvPr/>
        </p:nvSpPr>
        <p:spPr>
          <a:xfrm>
            <a:off x="1106588" y="1300279"/>
            <a:ext cx="9978900" cy="523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1">
                <a:solidFill>
                  <a:schemeClr val="accent1"/>
                </a:solidFill>
                <a:latin typeface="Arial"/>
                <a:ea typeface="Arial"/>
                <a:cs typeface="Arial"/>
                <a:sym typeface="Arial"/>
              </a:rPr>
              <a:t>1.3 Comprobaciones de tipos en expresiones</a:t>
            </a:r>
            <a:endParaRPr sz="1800" b="1">
              <a:solidFill>
                <a:schemeClr val="dk1"/>
              </a:solidFill>
              <a:latin typeface="Calibri"/>
              <a:ea typeface="Calibri"/>
              <a:cs typeface="Calibri"/>
              <a:sym typeface="Calibri"/>
            </a:endParaRPr>
          </a:p>
        </p:txBody>
      </p:sp>
      <p:sp>
        <p:nvSpPr>
          <p:cNvPr id="245" name="Google Shape;245;p22"/>
          <p:cNvSpPr txBox="1"/>
          <p:nvPr/>
        </p:nvSpPr>
        <p:spPr>
          <a:xfrm>
            <a:off x="616164" y="4550567"/>
            <a:ext cx="102894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400" b="1">
                <a:solidFill>
                  <a:srgbClr val="000000"/>
                </a:solidFill>
                <a:latin typeface="Arial"/>
                <a:ea typeface="Arial"/>
                <a:cs typeface="Arial"/>
                <a:sym typeface="Arial"/>
              </a:rPr>
              <a:t>Almacenar información relativa a los tipos de los objetos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3"/>
          <p:cNvSpPr/>
          <p:nvPr/>
        </p:nvSpPr>
        <p:spPr>
          <a:xfrm>
            <a:off x="0" y="-537458"/>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dk2"/>
              </a:solidFill>
              <a:latin typeface="Arial"/>
              <a:ea typeface="Arial"/>
              <a:cs typeface="Arial"/>
              <a:sym typeface="Arial"/>
            </a:endParaRPr>
          </a:p>
        </p:txBody>
      </p:sp>
      <p:sp>
        <p:nvSpPr>
          <p:cNvPr id="251" name="Google Shape;251;p23"/>
          <p:cNvSpPr/>
          <p:nvPr/>
        </p:nvSpPr>
        <p:spPr>
          <a:xfrm rot="-543211">
            <a:off x="190796" y="345059"/>
            <a:ext cx="1182026" cy="492717"/>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23"/>
          <p:cNvSpPr/>
          <p:nvPr/>
        </p:nvSpPr>
        <p:spPr>
          <a:xfrm>
            <a:off x="145279" y="427290"/>
            <a:ext cx="1045200" cy="7092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23"/>
          <p:cNvSpPr/>
          <p:nvPr/>
        </p:nvSpPr>
        <p:spPr>
          <a:xfrm>
            <a:off x="478552" y="213646"/>
            <a:ext cx="11511300" cy="1085400"/>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23"/>
          <p:cNvSpPr/>
          <p:nvPr/>
        </p:nvSpPr>
        <p:spPr>
          <a:xfrm>
            <a:off x="401653" y="420566"/>
            <a:ext cx="10981200" cy="7092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255" name="Google Shape;255;p23"/>
          <p:cNvSpPr/>
          <p:nvPr/>
        </p:nvSpPr>
        <p:spPr>
          <a:xfrm>
            <a:off x="0" y="6366617"/>
            <a:ext cx="11579700" cy="498600"/>
          </a:xfrm>
          <a:prstGeom prst="snip1Rect">
            <a:avLst>
              <a:gd name="adj" fmla="val 50000"/>
            </a:avLst>
          </a:prstGeom>
          <a:gradFill>
            <a:gsLst>
              <a:gs pos="0">
                <a:srgbClr val="70A5DA"/>
              </a:gs>
              <a:gs pos="50000">
                <a:srgbClr val="539BDB"/>
              </a:gs>
              <a:gs pos="100000">
                <a:srgbClr val="4288C8"/>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 name="Google Shape;256;p23"/>
          <p:cNvSpPr/>
          <p:nvPr/>
        </p:nvSpPr>
        <p:spPr>
          <a:xfrm>
            <a:off x="0" y="6366617"/>
            <a:ext cx="11579700" cy="498600"/>
          </a:xfrm>
          <a:prstGeom prst="snip1Rect">
            <a:avLst>
              <a:gd name="adj" fmla="val 50000"/>
            </a:avLst>
          </a:prstGeom>
          <a:solidFill>
            <a:srgbClr val="D8D8D8"/>
          </a:soli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 name="Google Shape;257;p23"/>
          <p:cNvSpPr/>
          <p:nvPr/>
        </p:nvSpPr>
        <p:spPr>
          <a:xfrm>
            <a:off x="1" y="6449429"/>
            <a:ext cx="11507700" cy="408600"/>
          </a:xfrm>
          <a:prstGeom prst="snip1Rect">
            <a:avLst>
              <a:gd name="adj" fmla="val 50000"/>
            </a:avLst>
          </a:prstGeom>
          <a:gradFill>
            <a:gsLst>
              <a:gs pos="0">
                <a:srgbClr val="AFAFAF"/>
              </a:gs>
              <a:gs pos="50000">
                <a:schemeClr val="accent3"/>
              </a:gs>
              <a:gs pos="100000">
                <a:srgbClr val="919191"/>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258" name="Google Shape;258;p23"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259" name="Google Shape;259;p23"/>
          <p:cNvCxnSpPr/>
          <p:nvPr/>
        </p:nvCxnSpPr>
        <p:spPr>
          <a:xfrm>
            <a:off x="-6340" y="6444922"/>
            <a:ext cx="11252700" cy="0"/>
          </a:xfrm>
          <a:prstGeom prst="straightConnector1">
            <a:avLst/>
          </a:prstGeom>
          <a:noFill/>
          <a:ln w="38100" cap="flat" cmpd="sng">
            <a:solidFill>
              <a:srgbClr val="7F7F7F"/>
            </a:solidFill>
            <a:prstDash val="solid"/>
            <a:miter lim="800000"/>
            <a:headEnd type="none" w="sm" len="sm"/>
            <a:tailEnd type="none" w="sm" len="sm"/>
          </a:ln>
        </p:spPr>
      </p:cxnSp>
      <p:sp>
        <p:nvSpPr>
          <p:cNvPr id="260" name="Google Shape;260;p23"/>
          <p:cNvSpPr txBox="1"/>
          <p:nvPr/>
        </p:nvSpPr>
        <p:spPr>
          <a:xfrm>
            <a:off x="774415" y="1377267"/>
            <a:ext cx="10235700" cy="954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1">
                <a:solidFill>
                  <a:schemeClr val="accent1"/>
                </a:solidFill>
                <a:latin typeface="Arial"/>
                <a:ea typeface="Arial"/>
                <a:cs typeface="Arial"/>
                <a:sym typeface="Arial"/>
              </a:rPr>
              <a:t>Aplicar las reglas de verificación de tipos</a:t>
            </a:r>
            <a:endParaRPr/>
          </a:p>
          <a:p>
            <a:pPr marL="0" marR="0" lvl="0" indent="0" algn="ctr" rtl="0">
              <a:spcBef>
                <a:spcPts val="0"/>
              </a:spcBef>
              <a:spcAft>
                <a:spcPts val="0"/>
              </a:spcAft>
              <a:buNone/>
            </a:pPr>
            <a:r>
              <a:rPr lang="es-MX" sz="2800" b="1">
                <a:solidFill>
                  <a:schemeClr val="accent1"/>
                </a:solidFill>
                <a:latin typeface="Arial"/>
                <a:ea typeface="Arial"/>
                <a:cs typeface="Arial"/>
                <a:sym typeface="Arial"/>
              </a:rPr>
              <a:t>¿cómo y cuándo aplicarlas? </a:t>
            </a:r>
            <a:endParaRPr/>
          </a:p>
        </p:txBody>
      </p:sp>
      <p:sp>
        <p:nvSpPr>
          <p:cNvPr id="261" name="Google Shape;261;p23"/>
          <p:cNvSpPr txBox="1"/>
          <p:nvPr/>
        </p:nvSpPr>
        <p:spPr>
          <a:xfrm>
            <a:off x="667889" y="2552110"/>
            <a:ext cx="10235700" cy="3478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000" b="1">
                <a:solidFill>
                  <a:srgbClr val="000000"/>
                </a:solidFill>
                <a:latin typeface="Arial"/>
                <a:ea typeface="Arial"/>
                <a:cs typeface="Arial"/>
                <a:sym typeface="Arial"/>
              </a:rPr>
              <a:t>• Equivalencia: determina cuándo dos objetos pueden considerarse del mismo tipo.</a:t>
            </a:r>
            <a:endParaRPr sz="2000" b="1">
              <a:solidFill>
                <a:srgbClr val="000000"/>
              </a:solidFill>
              <a:latin typeface="Arial"/>
              <a:ea typeface="Arial"/>
              <a:cs typeface="Arial"/>
              <a:sym typeface="Arial"/>
            </a:endParaRPr>
          </a:p>
          <a:p>
            <a:pPr marL="0" marR="0" lvl="0" indent="0" algn="l" rtl="0">
              <a:spcBef>
                <a:spcPts val="0"/>
              </a:spcBef>
              <a:spcAft>
                <a:spcPts val="0"/>
              </a:spcAft>
              <a:buNone/>
            </a:pPr>
            <a:endParaRPr sz="2000" b="1"/>
          </a:p>
          <a:p>
            <a:pPr marL="0" marR="0" lvl="0" indent="0" algn="l" rtl="0">
              <a:spcBef>
                <a:spcPts val="0"/>
              </a:spcBef>
              <a:spcAft>
                <a:spcPts val="0"/>
              </a:spcAft>
              <a:buNone/>
            </a:pPr>
            <a:r>
              <a:rPr lang="es-MX" sz="2000" b="1">
                <a:solidFill>
                  <a:srgbClr val="000000"/>
                </a:solidFill>
                <a:latin typeface="Arial"/>
                <a:ea typeface="Arial"/>
                <a:cs typeface="Arial"/>
                <a:sym typeface="Arial"/>
              </a:rPr>
              <a:t> • Compatibilidad: determina cuándo un objeto de cierto tipo puede ser usado en un cierto contexto.</a:t>
            </a:r>
            <a:endParaRPr sz="2000" b="1">
              <a:solidFill>
                <a:srgbClr val="000000"/>
              </a:solidFill>
              <a:latin typeface="Arial"/>
              <a:ea typeface="Arial"/>
              <a:cs typeface="Arial"/>
              <a:sym typeface="Arial"/>
            </a:endParaRPr>
          </a:p>
          <a:p>
            <a:pPr marL="0" marR="0" lvl="0" indent="0" algn="l" rtl="0">
              <a:spcBef>
                <a:spcPts val="0"/>
              </a:spcBef>
              <a:spcAft>
                <a:spcPts val="0"/>
              </a:spcAft>
              <a:buNone/>
            </a:pPr>
            <a:endParaRPr sz="2000" b="1"/>
          </a:p>
          <a:p>
            <a:pPr marL="0" marR="0" lvl="0" indent="0" algn="l" rtl="0">
              <a:spcBef>
                <a:spcPts val="0"/>
              </a:spcBef>
              <a:spcAft>
                <a:spcPts val="0"/>
              </a:spcAft>
              <a:buNone/>
            </a:pPr>
            <a:r>
              <a:rPr lang="es-MX" sz="2000" b="1">
                <a:solidFill>
                  <a:srgbClr val="000000"/>
                </a:solidFill>
                <a:latin typeface="Arial"/>
                <a:ea typeface="Arial"/>
                <a:cs typeface="Arial"/>
                <a:sym typeface="Arial"/>
              </a:rPr>
              <a:t> • Inferencia: derivación del tipo de un objeto a partir de sus componentes. </a:t>
            </a:r>
            <a:endParaRPr sz="2000" b="1">
              <a:solidFill>
                <a:srgbClr val="000000"/>
              </a:solidFill>
              <a:latin typeface="Arial"/>
              <a:ea typeface="Arial"/>
              <a:cs typeface="Arial"/>
              <a:sym typeface="Arial"/>
            </a:endParaRPr>
          </a:p>
          <a:p>
            <a:pPr marL="0" marR="0" lvl="0" indent="0" algn="l" rtl="0">
              <a:spcBef>
                <a:spcPts val="0"/>
              </a:spcBef>
              <a:spcAft>
                <a:spcPts val="0"/>
              </a:spcAft>
              <a:buNone/>
            </a:pPr>
            <a:endParaRPr sz="2000" b="1"/>
          </a:p>
          <a:p>
            <a:pPr marL="0" marR="0" lvl="0" indent="0" algn="l" rtl="0">
              <a:spcBef>
                <a:spcPts val="0"/>
              </a:spcBef>
              <a:spcAft>
                <a:spcPts val="0"/>
              </a:spcAft>
              <a:buNone/>
            </a:pPr>
            <a:r>
              <a:rPr lang="es-MX" sz="2000" b="1">
                <a:solidFill>
                  <a:srgbClr val="000000"/>
                </a:solidFill>
                <a:latin typeface="Arial"/>
                <a:ea typeface="Arial"/>
                <a:cs typeface="Arial"/>
                <a:sym typeface="Arial"/>
              </a:rPr>
              <a:t>• Conversión: permitir y efectuar un cambio de tipo.</a:t>
            </a:r>
            <a:endParaRPr sz="2000" b="1">
              <a:solidFill>
                <a:srgbClr val="000000"/>
              </a:solidFill>
              <a:latin typeface="Arial"/>
              <a:ea typeface="Arial"/>
              <a:cs typeface="Arial"/>
              <a:sym typeface="Arial"/>
            </a:endParaRPr>
          </a:p>
          <a:p>
            <a:pPr marL="0" marR="0" lvl="0" indent="0" algn="l" rtl="0">
              <a:spcBef>
                <a:spcPts val="0"/>
              </a:spcBef>
              <a:spcAft>
                <a:spcPts val="0"/>
              </a:spcAft>
              <a:buNone/>
            </a:pPr>
            <a:endParaRPr sz="2000" b="1"/>
          </a:p>
          <a:p>
            <a:pPr marL="0" marR="0" lvl="0" indent="0" algn="l" rtl="0">
              <a:spcBef>
                <a:spcPts val="0"/>
              </a:spcBef>
              <a:spcAft>
                <a:spcPts val="0"/>
              </a:spcAft>
              <a:buNone/>
            </a:pPr>
            <a:r>
              <a:rPr lang="es-MX" sz="2000" b="1">
                <a:solidFill>
                  <a:srgbClr val="000000"/>
                </a:solidFill>
                <a:latin typeface="Arial"/>
                <a:ea typeface="Arial"/>
                <a:cs typeface="Arial"/>
                <a:sym typeface="Arial"/>
              </a:rPr>
              <a:t> • Coerción: conversión automática de un tipo a otro.</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4"/>
          <p:cNvSpPr/>
          <p:nvPr/>
        </p:nvSpPr>
        <p:spPr>
          <a:xfrm>
            <a:off x="0" y="-10356"/>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a:solidFill>
                <a:srgbClr val="202124"/>
              </a:solidFill>
              <a:latin typeface="arial"/>
              <a:ea typeface="arial"/>
              <a:cs typeface="arial"/>
              <a:sym typeface="arial"/>
            </a:endParaRPr>
          </a:p>
        </p:txBody>
      </p:sp>
      <p:sp>
        <p:nvSpPr>
          <p:cNvPr id="267" name="Google Shape;267;p24"/>
          <p:cNvSpPr/>
          <p:nvPr/>
        </p:nvSpPr>
        <p:spPr>
          <a:xfrm rot="-543211">
            <a:off x="190796" y="345059"/>
            <a:ext cx="1182026" cy="492717"/>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8" name="Google Shape;268;p24"/>
          <p:cNvSpPr/>
          <p:nvPr/>
        </p:nvSpPr>
        <p:spPr>
          <a:xfrm>
            <a:off x="145279" y="427290"/>
            <a:ext cx="1045200" cy="7092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9" name="Google Shape;269;p24"/>
          <p:cNvSpPr/>
          <p:nvPr/>
        </p:nvSpPr>
        <p:spPr>
          <a:xfrm>
            <a:off x="478552" y="213646"/>
            <a:ext cx="11511300" cy="1085400"/>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24"/>
          <p:cNvSpPr/>
          <p:nvPr/>
        </p:nvSpPr>
        <p:spPr>
          <a:xfrm>
            <a:off x="401653" y="420566"/>
            <a:ext cx="10981200" cy="7092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271" name="Google Shape;271;p24"/>
          <p:cNvSpPr/>
          <p:nvPr/>
        </p:nvSpPr>
        <p:spPr>
          <a:xfrm>
            <a:off x="0" y="6366617"/>
            <a:ext cx="11579700" cy="498600"/>
          </a:xfrm>
          <a:prstGeom prst="snip1Rect">
            <a:avLst>
              <a:gd name="adj" fmla="val 50000"/>
            </a:avLst>
          </a:prstGeom>
          <a:gradFill>
            <a:gsLst>
              <a:gs pos="0">
                <a:srgbClr val="70A5DA"/>
              </a:gs>
              <a:gs pos="50000">
                <a:srgbClr val="539BDB"/>
              </a:gs>
              <a:gs pos="100000">
                <a:srgbClr val="4288C8"/>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2" name="Google Shape;272;p24"/>
          <p:cNvSpPr/>
          <p:nvPr/>
        </p:nvSpPr>
        <p:spPr>
          <a:xfrm>
            <a:off x="0" y="6366617"/>
            <a:ext cx="11579700" cy="498600"/>
          </a:xfrm>
          <a:prstGeom prst="snip1Rect">
            <a:avLst>
              <a:gd name="adj" fmla="val 50000"/>
            </a:avLst>
          </a:prstGeom>
          <a:solidFill>
            <a:srgbClr val="D8D8D8"/>
          </a:soli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3" name="Google Shape;273;p24"/>
          <p:cNvSpPr/>
          <p:nvPr/>
        </p:nvSpPr>
        <p:spPr>
          <a:xfrm>
            <a:off x="1" y="6449429"/>
            <a:ext cx="11507700" cy="408600"/>
          </a:xfrm>
          <a:prstGeom prst="snip1Rect">
            <a:avLst>
              <a:gd name="adj" fmla="val 50000"/>
            </a:avLst>
          </a:prstGeom>
          <a:gradFill>
            <a:gsLst>
              <a:gs pos="0">
                <a:srgbClr val="AFAFAF"/>
              </a:gs>
              <a:gs pos="50000">
                <a:schemeClr val="accent3"/>
              </a:gs>
              <a:gs pos="100000">
                <a:srgbClr val="919191"/>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274" name="Google Shape;274;p24"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275" name="Google Shape;275;p24"/>
          <p:cNvCxnSpPr/>
          <p:nvPr/>
        </p:nvCxnSpPr>
        <p:spPr>
          <a:xfrm>
            <a:off x="-6340" y="6444922"/>
            <a:ext cx="11252700" cy="0"/>
          </a:xfrm>
          <a:prstGeom prst="straightConnector1">
            <a:avLst/>
          </a:prstGeom>
          <a:noFill/>
          <a:ln w="38100" cap="flat" cmpd="sng">
            <a:solidFill>
              <a:srgbClr val="7F7F7F"/>
            </a:solidFill>
            <a:prstDash val="solid"/>
            <a:miter lim="800000"/>
            <a:headEnd type="none" w="sm" len="sm"/>
            <a:tailEnd type="none" w="sm" len="sm"/>
          </a:ln>
        </p:spPr>
      </p:cxnSp>
      <p:sp>
        <p:nvSpPr>
          <p:cNvPr id="276" name="Google Shape;276;p24"/>
          <p:cNvSpPr txBox="1"/>
          <p:nvPr/>
        </p:nvSpPr>
        <p:spPr>
          <a:xfrm>
            <a:off x="1907179" y="1377267"/>
            <a:ext cx="7970400" cy="523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1">
                <a:solidFill>
                  <a:schemeClr val="accent1"/>
                </a:solidFill>
                <a:latin typeface="Arial"/>
                <a:ea typeface="Arial"/>
                <a:cs typeface="Arial"/>
                <a:sym typeface="Arial"/>
              </a:rPr>
              <a:t>1.2 Acciones semánticas de un analizador sintáctico</a:t>
            </a:r>
            <a:endParaRPr/>
          </a:p>
        </p:txBody>
      </p:sp>
      <p:pic>
        <p:nvPicPr>
          <p:cNvPr id="277" name="Google Shape;277;p24"/>
          <p:cNvPicPr preferRelativeResize="0"/>
          <p:nvPr/>
        </p:nvPicPr>
        <p:blipFill rotWithShape="1">
          <a:blip r:embed="rId4">
            <a:alphaModFix/>
          </a:blip>
          <a:srcRect/>
          <a:stretch/>
        </p:blipFill>
        <p:spPr>
          <a:xfrm>
            <a:off x="2643187" y="1854355"/>
            <a:ext cx="6905625" cy="4391025"/>
          </a:xfrm>
          <a:prstGeom prst="rect">
            <a:avLst/>
          </a:prstGeom>
          <a:noFill/>
          <a:ln>
            <a:noFill/>
          </a:ln>
        </p:spPr>
      </p:pic>
      <p:sp>
        <p:nvSpPr>
          <p:cNvPr id="278" name="Google Shape;278;p24"/>
          <p:cNvSpPr txBox="1"/>
          <p:nvPr/>
        </p:nvSpPr>
        <p:spPr>
          <a:xfrm>
            <a:off x="2110852" y="1922595"/>
            <a:ext cx="7970400" cy="523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1">
                <a:solidFill>
                  <a:schemeClr val="accent1"/>
                </a:solidFill>
                <a:latin typeface="Arial"/>
                <a:ea typeface="Arial"/>
                <a:cs typeface="Arial"/>
                <a:sym typeface="Arial"/>
              </a:rPr>
              <a:t>Ejemplo</a:t>
            </a:r>
            <a:endParaRPr/>
          </a:p>
        </p:txBody>
      </p:sp>
      <p:cxnSp>
        <p:nvCxnSpPr>
          <p:cNvPr id="279" name="Google Shape;279;p24"/>
          <p:cNvCxnSpPr/>
          <p:nvPr/>
        </p:nvCxnSpPr>
        <p:spPr>
          <a:xfrm>
            <a:off x="928048" y="4244454"/>
            <a:ext cx="9635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dk2"/>
              </a:solidFill>
              <a:latin typeface="Arial"/>
              <a:ea typeface="Arial"/>
              <a:cs typeface="Arial"/>
              <a:sym typeface="Arial"/>
            </a:endParaRPr>
          </a:p>
        </p:txBody>
      </p:sp>
      <p:sp>
        <p:nvSpPr>
          <p:cNvPr id="285" name="Google Shape;285;p25"/>
          <p:cNvSpPr/>
          <p:nvPr/>
        </p:nvSpPr>
        <p:spPr>
          <a:xfrm rot="-543211">
            <a:off x="190796" y="345059"/>
            <a:ext cx="1182026" cy="492717"/>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6" name="Google Shape;286;p25"/>
          <p:cNvSpPr/>
          <p:nvPr/>
        </p:nvSpPr>
        <p:spPr>
          <a:xfrm>
            <a:off x="145279" y="427290"/>
            <a:ext cx="1045200" cy="7092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7" name="Google Shape;287;p25"/>
          <p:cNvSpPr/>
          <p:nvPr/>
        </p:nvSpPr>
        <p:spPr>
          <a:xfrm>
            <a:off x="478552" y="213646"/>
            <a:ext cx="11511300" cy="1085400"/>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8" name="Google Shape;288;p25"/>
          <p:cNvSpPr/>
          <p:nvPr/>
        </p:nvSpPr>
        <p:spPr>
          <a:xfrm>
            <a:off x="401653" y="420566"/>
            <a:ext cx="10981200" cy="7092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289" name="Google Shape;289;p25"/>
          <p:cNvSpPr/>
          <p:nvPr/>
        </p:nvSpPr>
        <p:spPr>
          <a:xfrm>
            <a:off x="0" y="6366617"/>
            <a:ext cx="11579700" cy="498600"/>
          </a:xfrm>
          <a:prstGeom prst="snip1Rect">
            <a:avLst>
              <a:gd name="adj" fmla="val 50000"/>
            </a:avLst>
          </a:prstGeom>
          <a:gradFill>
            <a:gsLst>
              <a:gs pos="0">
                <a:srgbClr val="70A5DA"/>
              </a:gs>
              <a:gs pos="50000">
                <a:srgbClr val="539BDB"/>
              </a:gs>
              <a:gs pos="100000">
                <a:srgbClr val="4288C8"/>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0" name="Google Shape;290;p25"/>
          <p:cNvSpPr/>
          <p:nvPr/>
        </p:nvSpPr>
        <p:spPr>
          <a:xfrm>
            <a:off x="0" y="6366617"/>
            <a:ext cx="11579700" cy="498600"/>
          </a:xfrm>
          <a:prstGeom prst="snip1Rect">
            <a:avLst>
              <a:gd name="adj" fmla="val 50000"/>
            </a:avLst>
          </a:prstGeom>
          <a:solidFill>
            <a:srgbClr val="D8D8D8"/>
          </a:soli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1" name="Google Shape;291;p25"/>
          <p:cNvSpPr/>
          <p:nvPr/>
        </p:nvSpPr>
        <p:spPr>
          <a:xfrm>
            <a:off x="1" y="6449429"/>
            <a:ext cx="11507700" cy="408600"/>
          </a:xfrm>
          <a:prstGeom prst="snip1Rect">
            <a:avLst>
              <a:gd name="adj" fmla="val 50000"/>
            </a:avLst>
          </a:prstGeom>
          <a:gradFill>
            <a:gsLst>
              <a:gs pos="0">
                <a:srgbClr val="AFAFAF"/>
              </a:gs>
              <a:gs pos="50000">
                <a:schemeClr val="accent3"/>
              </a:gs>
              <a:gs pos="100000">
                <a:srgbClr val="919191"/>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292" name="Google Shape;292;p25"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293" name="Google Shape;293;p25"/>
          <p:cNvCxnSpPr/>
          <p:nvPr/>
        </p:nvCxnSpPr>
        <p:spPr>
          <a:xfrm>
            <a:off x="-6340" y="6444922"/>
            <a:ext cx="11252700" cy="0"/>
          </a:xfrm>
          <a:prstGeom prst="straightConnector1">
            <a:avLst/>
          </a:prstGeom>
          <a:noFill/>
          <a:ln w="38100" cap="flat" cmpd="sng">
            <a:solidFill>
              <a:srgbClr val="7F7F7F"/>
            </a:solidFill>
            <a:prstDash val="solid"/>
            <a:miter lim="800000"/>
            <a:headEnd type="none" w="sm" len="sm"/>
            <a:tailEnd type="none" w="sm" len="sm"/>
          </a:ln>
        </p:spPr>
      </p:cxnSp>
      <p:pic>
        <p:nvPicPr>
          <p:cNvPr id="294" name="Google Shape;294;p25"/>
          <p:cNvPicPr preferRelativeResize="0"/>
          <p:nvPr/>
        </p:nvPicPr>
        <p:blipFill rotWithShape="1">
          <a:blip r:embed="rId4">
            <a:alphaModFix/>
          </a:blip>
          <a:srcRect/>
          <a:stretch/>
        </p:blipFill>
        <p:spPr>
          <a:xfrm>
            <a:off x="1288906" y="1295262"/>
            <a:ext cx="9614188" cy="32352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dk2"/>
              </a:solidFill>
              <a:latin typeface="Arial"/>
              <a:ea typeface="Arial"/>
              <a:cs typeface="Arial"/>
              <a:sym typeface="Arial"/>
            </a:endParaRPr>
          </a:p>
        </p:txBody>
      </p:sp>
      <p:sp>
        <p:nvSpPr>
          <p:cNvPr id="300" name="Google Shape;300;p26"/>
          <p:cNvSpPr/>
          <p:nvPr/>
        </p:nvSpPr>
        <p:spPr>
          <a:xfrm rot="-543211">
            <a:off x="190796" y="345059"/>
            <a:ext cx="1182026" cy="492717"/>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1" name="Google Shape;301;p26"/>
          <p:cNvSpPr/>
          <p:nvPr/>
        </p:nvSpPr>
        <p:spPr>
          <a:xfrm>
            <a:off x="145279" y="427290"/>
            <a:ext cx="1045200" cy="7092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2" name="Google Shape;302;p26"/>
          <p:cNvSpPr/>
          <p:nvPr/>
        </p:nvSpPr>
        <p:spPr>
          <a:xfrm>
            <a:off x="478552" y="213646"/>
            <a:ext cx="11511300" cy="1085400"/>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3" name="Google Shape;303;p26"/>
          <p:cNvSpPr/>
          <p:nvPr/>
        </p:nvSpPr>
        <p:spPr>
          <a:xfrm>
            <a:off x="401653" y="420566"/>
            <a:ext cx="10981200" cy="7092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304" name="Google Shape;304;p26"/>
          <p:cNvSpPr/>
          <p:nvPr/>
        </p:nvSpPr>
        <p:spPr>
          <a:xfrm>
            <a:off x="0" y="6366617"/>
            <a:ext cx="11579700" cy="498600"/>
          </a:xfrm>
          <a:prstGeom prst="snip1Rect">
            <a:avLst>
              <a:gd name="adj" fmla="val 50000"/>
            </a:avLst>
          </a:prstGeom>
          <a:gradFill>
            <a:gsLst>
              <a:gs pos="0">
                <a:srgbClr val="70A5DA"/>
              </a:gs>
              <a:gs pos="50000">
                <a:srgbClr val="539BDB"/>
              </a:gs>
              <a:gs pos="100000">
                <a:srgbClr val="4288C8"/>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5" name="Google Shape;305;p26"/>
          <p:cNvSpPr/>
          <p:nvPr/>
        </p:nvSpPr>
        <p:spPr>
          <a:xfrm>
            <a:off x="0" y="6366617"/>
            <a:ext cx="11579700" cy="498600"/>
          </a:xfrm>
          <a:prstGeom prst="snip1Rect">
            <a:avLst>
              <a:gd name="adj" fmla="val 50000"/>
            </a:avLst>
          </a:prstGeom>
          <a:solidFill>
            <a:srgbClr val="D8D8D8"/>
          </a:soli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6" name="Google Shape;306;p26"/>
          <p:cNvSpPr/>
          <p:nvPr/>
        </p:nvSpPr>
        <p:spPr>
          <a:xfrm>
            <a:off x="1" y="6449429"/>
            <a:ext cx="11507700" cy="408600"/>
          </a:xfrm>
          <a:prstGeom prst="snip1Rect">
            <a:avLst>
              <a:gd name="adj" fmla="val 50000"/>
            </a:avLst>
          </a:prstGeom>
          <a:gradFill>
            <a:gsLst>
              <a:gs pos="0">
                <a:srgbClr val="AFAFAF"/>
              </a:gs>
              <a:gs pos="50000">
                <a:schemeClr val="accent3"/>
              </a:gs>
              <a:gs pos="100000">
                <a:srgbClr val="919191"/>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307" name="Google Shape;307;p26"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308" name="Google Shape;308;p26"/>
          <p:cNvCxnSpPr/>
          <p:nvPr/>
        </p:nvCxnSpPr>
        <p:spPr>
          <a:xfrm>
            <a:off x="-6340" y="6444922"/>
            <a:ext cx="11252700" cy="0"/>
          </a:xfrm>
          <a:prstGeom prst="straightConnector1">
            <a:avLst/>
          </a:prstGeom>
          <a:noFill/>
          <a:ln w="38100" cap="flat" cmpd="sng">
            <a:solidFill>
              <a:srgbClr val="7F7F7F"/>
            </a:solidFill>
            <a:prstDash val="solid"/>
            <a:miter lim="800000"/>
            <a:headEnd type="none" w="sm" len="sm"/>
            <a:tailEnd type="none" w="sm" len="sm"/>
          </a:ln>
        </p:spPr>
      </p:cxnSp>
      <p:sp>
        <p:nvSpPr>
          <p:cNvPr id="309" name="Google Shape;309;p26"/>
          <p:cNvSpPr txBox="1"/>
          <p:nvPr/>
        </p:nvSpPr>
        <p:spPr>
          <a:xfrm>
            <a:off x="1791000" y="1336786"/>
            <a:ext cx="9086400" cy="800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1">
                <a:solidFill>
                  <a:schemeClr val="accent1"/>
                </a:solidFill>
                <a:latin typeface="Arial"/>
                <a:ea typeface="Arial"/>
                <a:cs typeface="Arial"/>
                <a:sym typeface="Arial"/>
              </a:rPr>
              <a:t>1.4 Pila semántica en un analizador sintáctico.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Google Shape;310;p26"/>
          <p:cNvSpPr txBox="1"/>
          <p:nvPr/>
        </p:nvSpPr>
        <p:spPr>
          <a:xfrm>
            <a:off x="974135" y="1962962"/>
            <a:ext cx="9631200" cy="1939500"/>
          </a:xfrm>
          <a:prstGeom prst="rect">
            <a:avLst/>
          </a:prstGeom>
          <a:noFill/>
          <a:ln>
            <a:noFill/>
          </a:ln>
        </p:spPr>
        <p:txBody>
          <a:bodyPr spcFirstLastPara="1" wrap="square" lIns="91425" tIns="45700" rIns="91425" bIns="45700" anchor="t" anchorCtr="0">
            <a:spAutoFit/>
          </a:bodyPr>
          <a:lstStyle/>
          <a:p>
            <a:pPr marL="457200" marR="0" lvl="0" indent="-355600" algn="l" rtl="0">
              <a:spcBef>
                <a:spcPts val="0"/>
              </a:spcBef>
              <a:spcAft>
                <a:spcPts val="0"/>
              </a:spcAft>
              <a:buClr>
                <a:srgbClr val="000000"/>
              </a:buClr>
              <a:buSzPts val="2000"/>
              <a:buFont typeface="Arial"/>
              <a:buChar char="❖"/>
            </a:pPr>
            <a:r>
              <a:rPr lang="es-MX" sz="2000" b="1">
                <a:solidFill>
                  <a:srgbClr val="000000"/>
                </a:solidFill>
                <a:latin typeface="Arial"/>
                <a:ea typeface="Arial"/>
                <a:cs typeface="Arial"/>
                <a:sym typeface="Arial"/>
              </a:rPr>
              <a:t>PILA </a:t>
            </a:r>
            <a:endParaRPr sz="2000"/>
          </a:p>
          <a:p>
            <a:pPr marL="457200" marR="0" lvl="0" indent="-355600" algn="l" rtl="0">
              <a:spcBef>
                <a:spcPts val="0"/>
              </a:spcBef>
              <a:spcAft>
                <a:spcPts val="0"/>
              </a:spcAft>
              <a:buClr>
                <a:srgbClr val="000000"/>
              </a:buClr>
              <a:buSzPts val="2000"/>
              <a:buFont typeface="Arial"/>
              <a:buChar char="❖"/>
            </a:pPr>
            <a:r>
              <a:rPr lang="es-MX" sz="2000" b="1">
                <a:solidFill>
                  <a:srgbClr val="000000"/>
                </a:solidFill>
                <a:latin typeface="Arial"/>
                <a:ea typeface="Arial"/>
                <a:cs typeface="Arial"/>
                <a:sym typeface="Arial"/>
              </a:rPr>
              <a:t>Estructura de datos que se usa en programación para simplificar ciertas operaciones </a:t>
            </a:r>
            <a:endParaRPr sz="2000"/>
          </a:p>
          <a:p>
            <a:pPr marL="457200" marR="0" lvl="0" indent="-355600" algn="l" rtl="0">
              <a:spcBef>
                <a:spcPts val="0"/>
              </a:spcBef>
              <a:spcAft>
                <a:spcPts val="0"/>
              </a:spcAft>
              <a:buClr>
                <a:srgbClr val="000000"/>
              </a:buClr>
              <a:buSzPts val="2000"/>
              <a:buFont typeface="Arial"/>
              <a:buChar char="❖"/>
            </a:pPr>
            <a:r>
              <a:rPr lang="es-MX" sz="2000" b="1">
                <a:solidFill>
                  <a:srgbClr val="000000"/>
                </a:solidFill>
                <a:latin typeface="Arial"/>
                <a:ea typeface="Arial"/>
                <a:cs typeface="Arial"/>
                <a:sym typeface="Arial"/>
              </a:rPr>
              <a:t>Arrays* Listas enlazadas * </a:t>
            </a:r>
            <a:endParaRPr sz="2000"/>
          </a:p>
          <a:p>
            <a:pPr marL="457200" marR="0" lvl="0" indent="-355600" algn="l" rtl="0">
              <a:spcBef>
                <a:spcPts val="0"/>
              </a:spcBef>
              <a:spcAft>
                <a:spcPts val="0"/>
              </a:spcAft>
              <a:buClr>
                <a:srgbClr val="000000"/>
              </a:buClr>
              <a:buSzPts val="2000"/>
              <a:buFont typeface="Arial"/>
              <a:buChar char="❖"/>
            </a:pPr>
            <a:r>
              <a:rPr lang="es-MX" sz="2000" b="1">
                <a:solidFill>
                  <a:srgbClr val="000000"/>
                </a:solidFill>
                <a:latin typeface="Arial"/>
                <a:ea typeface="Arial"/>
                <a:cs typeface="Arial"/>
                <a:sym typeface="Arial"/>
              </a:rPr>
              <a:t>Una colección de datos a los que se puede acceder mediante un extremo, que se conoce generalmente como tope.</a:t>
            </a:r>
            <a:endParaRPr sz="2000"/>
          </a:p>
        </p:txBody>
      </p:sp>
      <p:pic>
        <p:nvPicPr>
          <p:cNvPr id="311" name="Google Shape;311;p26"/>
          <p:cNvPicPr preferRelativeResize="0"/>
          <p:nvPr/>
        </p:nvPicPr>
        <p:blipFill rotWithShape="1">
          <a:blip r:embed="rId4">
            <a:alphaModFix/>
          </a:blip>
          <a:srcRect/>
          <a:stretch/>
        </p:blipFill>
        <p:spPr>
          <a:xfrm>
            <a:off x="7868819" y="4271274"/>
            <a:ext cx="2280456" cy="2088225"/>
          </a:xfrm>
          <a:prstGeom prst="rect">
            <a:avLst/>
          </a:prstGeom>
          <a:noFill/>
          <a:ln>
            <a:noFill/>
          </a:ln>
        </p:spPr>
      </p:pic>
      <p:sp>
        <p:nvSpPr>
          <p:cNvPr id="312" name="Google Shape;312;p26"/>
          <p:cNvSpPr txBox="1"/>
          <p:nvPr/>
        </p:nvSpPr>
        <p:spPr>
          <a:xfrm>
            <a:off x="10217136" y="4833856"/>
            <a:ext cx="1938000" cy="1569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400" b="1">
                <a:solidFill>
                  <a:srgbClr val="000000"/>
                </a:solidFill>
                <a:latin typeface="Arial"/>
                <a:ea typeface="Arial"/>
                <a:cs typeface="Arial"/>
                <a:sym typeface="Arial"/>
              </a:rPr>
              <a:t>Push</a:t>
            </a:r>
            <a:endParaRPr sz="2400" b="1">
              <a:solidFill>
                <a:srgbClr val="000000"/>
              </a:solidFill>
              <a:latin typeface="Arial"/>
              <a:ea typeface="Arial"/>
              <a:cs typeface="Arial"/>
              <a:sym typeface="Arial"/>
            </a:endParaRPr>
          </a:p>
          <a:p>
            <a:pPr marL="0" marR="0" lvl="0" indent="0" algn="l" rtl="0">
              <a:spcBef>
                <a:spcPts val="0"/>
              </a:spcBef>
              <a:spcAft>
                <a:spcPts val="0"/>
              </a:spcAft>
              <a:buNone/>
            </a:pPr>
            <a:r>
              <a:rPr lang="es-MX" sz="2400" b="1">
                <a:solidFill>
                  <a:srgbClr val="000000"/>
                </a:solidFill>
                <a:latin typeface="Arial"/>
                <a:ea typeface="Arial"/>
                <a:cs typeface="Arial"/>
                <a:sym typeface="Arial"/>
              </a:rPr>
              <a:t>Pop</a:t>
            </a:r>
            <a:endParaRPr/>
          </a:p>
          <a:p>
            <a:pPr marL="0" marR="0" lvl="0" indent="0" algn="l" rtl="0">
              <a:spcBef>
                <a:spcPts val="0"/>
              </a:spcBef>
              <a:spcAft>
                <a:spcPts val="0"/>
              </a:spcAft>
              <a:buNone/>
            </a:pPr>
            <a:r>
              <a:rPr lang="es-MX" sz="2400" b="1">
                <a:solidFill>
                  <a:srgbClr val="000000"/>
                </a:solidFill>
                <a:latin typeface="Arial"/>
                <a:ea typeface="Arial"/>
                <a:cs typeface="Arial"/>
                <a:sym typeface="Arial"/>
              </a:rPr>
              <a:t>LIFO</a:t>
            </a:r>
            <a:endParaRPr/>
          </a:p>
          <a:p>
            <a:pPr marL="0" marR="0" lvl="0" indent="0" algn="l" rtl="0">
              <a:spcBef>
                <a:spcPts val="0"/>
              </a:spcBef>
              <a:spcAft>
                <a:spcPts val="0"/>
              </a:spcAft>
              <a:buNone/>
            </a:pPr>
            <a:r>
              <a:rPr lang="es-MX" sz="2400" b="1">
                <a:solidFill>
                  <a:srgbClr val="000000"/>
                </a:solidFill>
                <a:latin typeface="Arial"/>
                <a:ea typeface="Arial"/>
                <a:cs typeface="Arial"/>
                <a:sym typeface="Arial"/>
              </a:rPr>
              <a:t>TOS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dk2"/>
              </a:solidFill>
              <a:latin typeface="Arial"/>
              <a:ea typeface="Arial"/>
              <a:cs typeface="Arial"/>
              <a:sym typeface="Arial"/>
            </a:endParaRPr>
          </a:p>
        </p:txBody>
      </p:sp>
      <p:sp>
        <p:nvSpPr>
          <p:cNvPr id="318" name="Google Shape;318;p27"/>
          <p:cNvSpPr/>
          <p:nvPr/>
        </p:nvSpPr>
        <p:spPr>
          <a:xfrm rot="-543211">
            <a:off x="190796" y="345059"/>
            <a:ext cx="1182026" cy="492717"/>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9" name="Google Shape;319;p27"/>
          <p:cNvSpPr/>
          <p:nvPr/>
        </p:nvSpPr>
        <p:spPr>
          <a:xfrm>
            <a:off x="145279" y="427290"/>
            <a:ext cx="1045200" cy="7092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0" name="Google Shape;320;p27"/>
          <p:cNvSpPr/>
          <p:nvPr/>
        </p:nvSpPr>
        <p:spPr>
          <a:xfrm>
            <a:off x="478552" y="213646"/>
            <a:ext cx="11511300" cy="1085400"/>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1" name="Google Shape;321;p27"/>
          <p:cNvSpPr/>
          <p:nvPr/>
        </p:nvSpPr>
        <p:spPr>
          <a:xfrm>
            <a:off x="401653" y="420566"/>
            <a:ext cx="10981200" cy="7092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322" name="Google Shape;322;p27"/>
          <p:cNvSpPr/>
          <p:nvPr/>
        </p:nvSpPr>
        <p:spPr>
          <a:xfrm>
            <a:off x="0" y="6366617"/>
            <a:ext cx="11579700" cy="498600"/>
          </a:xfrm>
          <a:prstGeom prst="snip1Rect">
            <a:avLst>
              <a:gd name="adj" fmla="val 50000"/>
            </a:avLst>
          </a:prstGeom>
          <a:gradFill>
            <a:gsLst>
              <a:gs pos="0">
                <a:srgbClr val="70A5DA"/>
              </a:gs>
              <a:gs pos="50000">
                <a:srgbClr val="539BDB"/>
              </a:gs>
              <a:gs pos="100000">
                <a:srgbClr val="4288C8"/>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3" name="Google Shape;323;p27"/>
          <p:cNvSpPr/>
          <p:nvPr/>
        </p:nvSpPr>
        <p:spPr>
          <a:xfrm>
            <a:off x="0" y="6366617"/>
            <a:ext cx="11579700" cy="498600"/>
          </a:xfrm>
          <a:prstGeom prst="snip1Rect">
            <a:avLst>
              <a:gd name="adj" fmla="val 50000"/>
            </a:avLst>
          </a:prstGeom>
          <a:solidFill>
            <a:srgbClr val="D8D8D8"/>
          </a:soli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4" name="Google Shape;324;p27"/>
          <p:cNvSpPr/>
          <p:nvPr/>
        </p:nvSpPr>
        <p:spPr>
          <a:xfrm>
            <a:off x="1" y="6449429"/>
            <a:ext cx="11507700" cy="408600"/>
          </a:xfrm>
          <a:prstGeom prst="snip1Rect">
            <a:avLst>
              <a:gd name="adj" fmla="val 50000"/>
            </a:avLst>
          </a:prstGeom>
          <a:gradFill>
            <a:gsLst>
              <a:gs pos="0">
                <a:srgbClr val="AFAFAF"/>
              </a:gs>
              <a:gs pos="50000">
                <a:schemeClr val="accent3"/>
              </a:gs>
              <a:gs pos="100000">
                <a:srgbClr val="919191"/>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325" name="Google Shape;325;p27"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326" name="Google Shape;326;p27"/>
          <p:cNvCxnSpPr/>
          <p:nvPr/>
        </p:nvCxnSpPr>
        <p:spPr>
          <a:xfrm>
            <a:off x="-6340" y="6444922"/>
            <a:ext cx="11252700" cy="0"/>
          </a:xfrm>
          <a:prstGeom prst="straightConnector1">
            <a:avLst/>
          </a:prstGeom>
          <a:noFill/>
          <a:ln w="38100" cap="flat" cmpd="sng">
            <a:solidFill>
              <a:srgbClr val="7F7F7F"/>
            </a:solidFill>
            <a:prstDash val="solid"/>
            <a:miter lim="800000"/>
            <a:headEnd type="none" w="sm" len="sm"/>
            <a:tailEnd type="none" w="sm" len="sm"/>
          </a:ln>
        </p:spPr>
      </p:cxnSp>
      <p:sp>
        <p:nvSpPr>
          <p:cNvPr id="327" name="Google Shape;327;p27"/>
          <p:cNvSpPr txBox="1"/>
          <p:nvPr/>
        </p:nvSpPr>
        <p:spPr>
          <a:xfrm>
            <a:off x="673625" y="1945452"/>
            <a:ext cx="10797900" cy="3786600"/>
          </a:xfrm>
          <a:prstGeom prst="rect">
            <a:avLst/>
          </a:prstGeom>
          <a:noFill/>
          <a:ln>
            <a:noFill/>
          </a:ln>
        </p:spPr>
        <p:txBody>
          <a:bodyPr spcFirstLastPara="1" wrap="square" lIns="91425" tIns="45700" rIns="91425" bIns="45700" anchor="t" anchorCtr="0">
            <a:spAutoFit/>
          </a:bodyPr>
          <a:lstStyle/>
          <a:p>
            <a:pPr marL="457200" marR="0" lvl="0" indent="-355600" algn="l" rtl="0">
              <a:spcBef>
                <a:spcPts val="0"/>
              </a:spcBef>
              <a:spcAft>
                <a:spcPts val="0"/>
              </a:spcAft>
              <a:buClr>
                <a:srgbClr val="000000"/>
              </a:buClr>
              <a:buSzPts val="2000"/>
              <a:buFont typeface="Arial"/>
              <a:buChar char="➔"/>
            </a:pPr>
            <a:r>
              <a:rPr lang="es-MX" sz="2000" b="1">
                <a:solidFill>
                  <a:srgbClr val="000000"/>
                </a:solidFill>
                <a:latin typeface="Arial"/>
                <a:ea typeface="Arial"/>
                <a:cs typeface="Arial"/>
                <a:sym typeface="Arial"/>
              </a:rPr>
              <a:t>El análisis semántico usa como entrada el árbol sintáctico para comprobar restricciones de tipo y otras limitaciones semánticas y preparar la generación de código.</a:t>
            </a:r>
            <a:endParaRPr sz="2000" b="1">
              <a:solidFill>
                <a:srgbClr val="000000"/>
              </a:solidFill>
              <a:latin typeface="Arial"/>
              <a:ea typeface="Arial"/>
              <a:cs typeface="Arial"/>
              <a:sym typeface="Arial"/>
            </a:endParaRPr>
          </a:p>
          <a:p>
            <a:pPr marL="457200" marR="0" lvl="0" indent="0" algn="l" rtl="0">
              <a:spcBef>
                <a:spcPts val="0"/>
              </a:spcBef>
              <a:spcAft>
                <a:spcPts val="0"/>
              </a:spcAft>
              <a:buNone/>
            </a:pPr>
            <a:endParaRPr sz="2000" b="1"/>
          </a:p>
          <a:p>
            <a:pPr marL="457200" marR="0" lvl="0" indent="-355600" algn="l" rtl="0">
              <a:spcBef>
                <a:spcPts val="0"/>
              </a:spcBef>
              <a:spcAft>
                <a:spcPts val="0"/>
              </a:spcAft>
              <a:buClr>
                <a:srgbClr val="000000"/>
              </a:buClr>
              <a:buSzPts val="2000"/>
              <a:buFont typeface="Arial"/>
              <a:buChar char="➔"/>
            </a:pPr>
            <a:r>
              <a:rPr lang="es-MX" sz="2000" b="1">
                <a:solidFill>
                  <a:srgbClr val="000000"/>
                </a:solidFill>
                <a:latin typeface="Arial"/>
                <a:ea typeface="Arial"/>
                <a:cs typeface="Arial"/>
                <a:sym typeface="Arial"/>
              </a:rPr>
              <a:t>¿Para qué se usa la pila ? </a:t>
            </a:r>
            <a:endParaRPr sz="2000"/>
          </a:p>
          <a:p>
            <a:pPr marL="457200" marR="0" lvl="0" indent="0" algn="l" rtl="0">
              <a:spcBef>
                <a:spcPts val="0"/>
              </a:spcBef>
              <a:spcAft>
                <a:spcPts val="0"/>
              </a:spcAft>
              <a:buNone/>
            </a:pPr>
            <a:endParaRPr sz="2000" b="1"/>
          </a:p>
          <a:p>
            <a:pPr marL="457200" marR="0" lvl="0" indent="-355600" algn="l" rtl="0">
              <a:spcBef>
                <a:spcPts val="0"/>
              </a:spcBef>
              <a:spcAft>
                <a:spcPts val="0"/>
              </a:spcAft>
              <a:buClr>
                <a:srgbClr val="000000"/>
              </a:buClr>
              <a:buSzPts val="2000"/>
              <a:buFont typeface="Arial"/>
              <a:buChar char="➔"/>
            </a:pPr>
            <a:r>
              <a:rPr lang="es-MX" sz="2000" b="1">
                <a:solidFill>
                  <a:srgbClr val="000000"/>
                </a:solidFill>
                <a:latin typeface="Arial"/>
                <a:ea typeface="Arial"/>
                <a:cs typeface="Arial"/>
                <a:sym typeface="Arial"/>
              </a:rPr>
              <a:t>Para contener la información semántica asociada a los operandos (y operadores) en forma de registros semánticos tomando en cuenta las reglas semánticas.</a:t>
            </a:r>
            <a:endParaRPr sz="2000"/>
          </a:p>
          <a:p>
            <a:pPr marL="457200" marR="0" lvl="0" indent="0" algn="l" rtl="0">
              <a:spcBef>
                <a:spcPts val="0"/>
              </a:spcBef>
              <a:spcAft>
                <a:spcPts val="0"/>
              </a:spcAft>
              <a:buNone/>
            </a:pPr>
            <a:endParaRPr sz="2000" b="1"/>
          </a:p>
          <a:p>
            <a:pPr marL="457200" marR="0" lvl="0" indent="-355600" algn="l" rtl="0">
              <a:spcBef>
                <a:spcPts val="0"/>
              </a:spcBef>
              <a:spcAft>
                <a:spcPts val="0"/>
              </a:spcAft>
              <a:buClr>
                <a:srgbClr val="000000"/>
              </a:buClr>
              <a:buSzPts val="2000"/>
              <a:buFont typeface="Arial"/>
              <a:buChar char="➔"/>
            </a:pPr>
            <a:r>
              <a:rPr lang="es-MX" sz="2000" b="1">
                <a:solidFill>
                  <a:srgbClr val="000000"/>
                </a:solidFill>
                <a:latin typeface="Arial"/>
                <a:ea typeface="Arial"/>
                <a:cs typeface="Arial"/>
                <a:sym typeface="Arial"/>
              </a:rPr>
              <a:t>(Conj. de normas y especificaciones que definen al lenguaje). </a:t>
            </a:r>
            <a:endParaRPr sz="2000" b="1">
              <a:solidFill>
                <a:srgbClr val="000000"/>
              </a:solidFill>
              <a:latin typeface="Arial"/>
              <a:ea typeface="Arial"/>
              <a:cs typeface="Arial"/>
              <a:sym typeface="Arial"/>
            </a:endParaRPr>
          </a:p>
          <a:p>
            <a:pPr marL="457200" marR="0" lvl="0" indent="0" algn="l" rtl="0">
              <a:spcBef>
                <a:spcPts val="0"/>
              </a:spcBef>
              <a:spcAft>
                <a:spcPts val="0"/>
              </a:spcAft>
              <a:buNone/>
            </a:pPr>
            <a:endParaRPr sz="2000" b="1"/>
          </a:p>
          <a:p>
            <a:pPr marL="457200" marR="0" lvl="0" indent="-355600" algn="l" rtl="0">
              <a:spcBef>
                <a:spcPts val="0"/>
              </a:spcBef>
              <a:spcAft>
                <a:spcPts val="0"/>
              </a:spcAft>
              <a:buClr>
                <a:srgbClr val="000000"/>
              </a:buClr>
              <a:buSzPts val="2000"/>
              <a:buFont typeface="Arial"/>
              <a:buChar char="➔"/>
            </a:pPr>
            <a:r>
              <a:rPr lang="es-MX" sz="2000" b="1">
                <a:solidFill>
                  <a:srgbClr val="000000"/>
                </a:solidFill>
                <a:latin typeface="Arial"/>
                <a:ea typeface="Arial"/>
                <a:cs typeface="Arial"/>
                <a:sym typeface="Arial"/>
              </a:rPr>
              <a:t>Conversiones implícitas</a:t>
            </a:r>
            <a:endParaRPr sz="2000"/>
          </a:p>
        </p:txBody>
      </p:sp>
      <p:sp>
        <p:nvSpPr>
          <p:cNvPr id="328" name="Google Shape;328;p27"/>
          <p:cNvSpPr txBox="1"/>
          <p:nvPr/>
        </p:nvSpPr>
        <p:spPr>
          <a:xfrm>
            <a:off x="1791000" y="1336786"/>
            <a:ext cx="9086400" cy="800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1">
                <a:solidFill>
                  <a:schemeClr val="accent1"/>
                </a:solidFill>
                <a:latin typeface="Arial"/>
                <a:ea typeface="Arial"/>
                <a:cs typeface="Arial"/>
                <a:sym typeface="Arial"/>
              </a:rPr>
              <a:t>1.4 Pila semántica en un analizador sintáctico.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dk2"/>
              </a:solidFill>
              <a:latin typeface="Arial"/>
              <a:ea typeface="Arial"/>
              <a:cs typeface="Arial"/>
              <a:sym typeface="Arial"/>
            </a:endParaRPr>
          </a:p>
        </p:txBody>
      </p:sp>
      <p:sp>
        <p:nvSpPr>
          <p:cNvPr id="334" name="Google Shape;334;p28"/>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5" name="Google Shape;335;p28"/>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6" name="Google Shape;336;p28"/>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7" name="Google Shape;337;p28"/>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338" name="Google Shape;338;p28"/>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9" name="Google Shape;339;p28"/>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0" name="Google Shape;340;p28"/>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341" name="Google Shape;341;p28"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342" name="Google Shape;342;p28"/>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sp>
        <p:nvSpPr>
          <p:cNvPr id="343" name="Google Shape;343;p28"/>
          <p:cNvSpPr txBox="1"/>
          <p:nvPr/>
        </p:nvSpPr>
        <p:spPr>
          <a:xfrm>
            <a:off x="425852" y="1320310"/>
            <a:ext cx="11340300" cy="52629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1" dirty="0">
                <a:solidFill>
                  <a:schemeClr val="accent1"/>
                </a:solidFill>
                <a:latin typeface="Arial"/>
                <a:ea typeface="Arial"/>
                <a:cs typeface="Arial"/>
                <a:sym typeface="Arial"/>
              </a:rPr>
              <a:t>Cómo dibujar un árbol sintáctico:</a:t>
            </a:r>
            <a:endParaRPr sz="2800" b="1" dirty="0">
              <a:solidFill>
                <a:schemeClr val="accent1"/>
              </a:solidFill>
              <a:latin typeface="Arial"/>
              <a:ea typeface="Arial"/>
              <a:cs typeface="Arial"/>
              <a:sym typeface="Arial"/>
            </a:endParaRPr>
          </a:p>
          <a:p>
            <a:pPr marL="0" marR="0" lvl="0" indent="0" algn="ctr" rtl="0">
              <a:spcBef>
                <a:spcPts val="0"/>
              </a:spcBef>
              <a:spcAft>
                <a:spcPts val="0"/>
              </a:spcAft>
              <a:buNone/>
            </a:pPr>
            <a:endParaRPr sz="2800" b="1" dirty="0">
              <a:solidFill>
                <a:schemeClr val="accent1"/>
              </a:solidFill>
            </a:endParaRPr>
          </a:p>
          <a:p>
            <a:pPr marL="0" marR="0" lvl="0" indent="0" algn="l" rtl="0">
              <a:spcBef>
                <a:spcPts val="0"/>
              </a:spcBef>
              <a:spcAft>
                <a:spcPts val="0"/>
              </a:spcAft>
              <a:buNone/>
            </a:pPr>
            <a:r>
              <a:rPr lang="es-MX" sz="2000" b="1" dirty="0">
                <a:solidFill>
                  <a:srgbClr val="000000"/>
                </a:solidFill>
                <a:latin typeface="Arial"/>
                <a:ea typeface="Arial"/>
                <a:cs typeface="Arial"/>
                <a:sym typeface="Arial"/>
              </a:rPr>
              <a:t>Un árbol no es otra cosa que una forma de visualizar la estructura de una oración.</a:t>
            </a:r>
            <a:endParaRPr sz="2000" b="1" dirty="0">
              <a:solidFill>
                <a:srgbClr val="000000"/>
              </a:solidFill>
              <a:latin typeface="Arial"/>
              <a:ea typeface="Arial"/>
              <a:cs typeface="Arial"/>
              <a:sym typeface="Arial"/>
            </a:endParaRPr>
          </a:p>
          <a:p>
            <a:pPr marL="0" marR="0" lvl="0" indent="0" algn="l" rtl="0">
              <a:spcBef>
                <a:spcPts val="0"/>
              </a:spcBef>
              <a:spcAft>
                <a:spcPts val="0"/>
              </a:spcAft>
              <a:buNone/>
            </a:pPr>
            <a:r>
              <a:rPr lang="es-MX" sz="2000" b="1" dirty="0">
                <a:solidFill>
                  <a:srgbClr val="000000"/>
                </a:solidFill>
                <a:latin typeface="Arial"/>
                <a:ea typeface="Arial"/>
                <a:cs typeface="Arial"/>
                <a:sym typeface="Arial"/>
              </a:rPr>
              <a:t> </a:t>
            </a:r>
            <a:endParaRPr sz="2000" dirty="0"/>
          </a:p>
          <a:p>
            <a:pPr marL="0" marR="0" lvl="0" indent="0" algn="l" rtl="0">
              <a:spcBef>
                <a:spcPts val="0"/>
              </a:spcBef>
              <a:spcAft>
                <a:spcPts val="0"/>
              </a:spcAft>
              <a:buNone/>
            </a:pPr>
            <a:r>
              <a:rPr lang="es-MX" sz="2000" b="1" dirty="0">
                <a:solidFill>
                  <a:srgbClr val="000000"/>
                </a:solidFill>
                <a:latin typeface="Arial"/>
                <a:ea typeface="Arial"/>
                <a:cs typeface="Arial"/>
                <a:sym typeface="Arial"/>
              </a:rPr>
              <a:t>Es una notación puramente formal, sin sustancia alguna.</a:t>
            </a:r>
            <a:endParaRPr sz="2000" b="1" dirty="0">
              <a:solidFill>
                <a:srgbClr val="000000"/>
              </a:solidFill>
              <a:latin typeface="Arial"/>
              <a:ea typeface="Arial"/>
              <a:cs typeface="Arial"/>
              <a:sym typeface="Arial"/>
            </a:endParaRPr>
          </a:p>
          <a:p>
            <a:pPr marL="0" marR="0" lvl="0" indent="0" algn="l" rtl="0">
              <a:spcBef>
                <a:spcPts val="0"/>
              </a:spcBef>
              <a:spcAft>
                <a:spcPts val="0"/>
              </a:spcAft>
              <a:buNone/>
            </a:pPr>
            <a:endParaRPr sz="2000" b="1" dirty="0"/>
          </a:p>
          <a:p>
            <a:pPr marL="228600" marR="0" lvl="0" indent="-228600" algn="l" rtl="0">
              <a:spcBef>
                <a:spcPts val="0"/>
              </a:spcBef>
              <a:spcAft>
                <a:spcPts val="0"/>
              </a:spcAft>
              <a:buNone/>
            </a:pPr>
            <a:r>
              <a:rPr lang="es-MX" sz="2000" b="1" dirty="0">
                <a:solidFill>
                  <a:srgbClr val="000000"/>
                </a:solidFill>
                <a:latin typeface="Arial"/>
                <a:ea typeface="Arial"/>
                <a:cs typeface="Arial"/>
                <a:sym typeface="Arial"/>
              </a:rPr>
              <a:t>Precisamente por eso, queremos que sea lo más claro y representativo posible.</a:t>
            </a:r>
            <a:endParaRPr sz="2000" dirty="0"/>
          </a:p>
          <a:p>
            <a:pPr marL="228600" marR="0" lvl="0" indent="-228600" algn="l" rtl="0">
              <a:spcBef>
                <a:spcPts val="0"/>
              </a:spcBef>
              <a:spcAft>
                <a:spcPts val="0"/>
              </a:spcAft>
              <a:buNone/>
            </a:pPr>
            <a:r>
              <a:rPr lang="es-MX" sz="2000" b="1" dirty="0">
                <a:solidFill>
                  <a:srgbClr val="000000"/>
                </a:solidFill>
                <a:latin typeface="Arial"/>
                <a:ea typeface="Arial"/>
                <a:cs typeface="Arial"/>
                <a:sym typeface="Arial"/>
              </a:rPr>
              <a:t>Queremos que muestre todas las relaciones relevantes en la oración sin confusión.</a:t>
            </a:r>
            <a:endParaRPr sz="2000" dirty="0"/>
          </a:p>
          <a:p>
            <a:pPr marL="914400" marR="0" lvl="0" indent="-355600" algn="l" rtl="0">
              <a:spcBef>
                <a:spcPts val="0"/>
              </a:spcBef>
              <a:spcAft>
                <a:spcPts val="0"/>
              </a:spcAft>
              <a:buClr>
                <a:srgbClr val="000000"/>
              </a:buClr>
              <a:buSzPts val="2000"/>
              <a:buFont typeface="Arial"/>
              <a:buAutoNum type="arabicPeriod"/>
            </a:pPr>
            <a:r>
              <a:rPr lang="es-MX" sz="2000" b="1" dirty="0">
                <a:solidFill>
                  <a:srgbClr val="000000"/>
                </a:solidFill>
                <a:latin typeface="Arial"/>
                <a:ea typeface="Arial"/>
                <a:cs typeface="Arial"/>
                <a:sym typeface="Arial"/>
              </a:rPr>
              <a:t>Primero, hay que asegurarse de que las palabras están en sucesión lineal de izquierda a derecha, y en el mismo orden en que aparecen en la oración. Hay que evitar escribir una palabra encima de la otra. Además, conviene subrayar las palabras, para que contrasten claramente con los nudos categoriales del árbol.</a:t>
            </a:r>
            <a:endParaRPr lang="es-MX" sz="2000" dirty="0"/>
          </a:p>
          <a:p>
            <a:pPr marL="914400" marR="0" lvl="0" indent="-355600" algn="l" rtl="0">
              <a:spcBef>
                <a:spcPts val="0"/>
              </a:spcBef>
              <a:spcAft>
                <a:spcPts val="0"/>
              </a:spcAft>
              <a:buClr>
                <a:srgbClr val="000000"/>
              </a:buClr>
              <a:buSzPts val="2000"/>
              <a:buFont typeface="Arial"/>
              <a:buAutoNum type="arabicPeriod"/>
            </a:pPr>
            <a:endParaRPr lang="es-MX" sz="2000" b="1" dirty="0">
              <a:solidFill>
                <a:srgbClr val="000000"/>
              </a:solidFill>
              <a:latin typeface="Arial"/>
              <a:ea typeface="Arial"/>
              <a:cs typeface="Arial"/>
              <a:sym typeface="Arial"/>
            </a:endParaRPr>
          </a:p>
          <a:p>
            <a:pPr marL="914400" marR="0" lvl="0" indent="-355600" algn="l" rtl="0">
              <a:spcBef>
                <a:spcPts val="0"/>
              </a:spcBef>
              <a:spcAft>
                <a:spcPts val="0"/>
              </a:spcAft>
              <a:buClr>
                <a:srgbClr val="000000"/>
              </a:buClr>
              <a:buSzPts val="2000"/>
              <a:buFont typeface="Arial"/>
              <a:buAutoNum type="arabicPeriod"/>
            </a:pPr>
            <a:r>
              <a:rPr lang="es-MX" sz="2000" b="1" dirty="0">
                <a:solidFill>
                  <a:srgbClr val="000000"/>
                </a:solidFill>
                <a:latin typeface="Arial"/>
                <a:ea typeface="Arial"/>
                <a:cs typeface="Arial"/>
                <a:sym typeface="Arial"/>
              </a:rPr>
              <a:t>La idea es que debemos poder leer la oración de izquierda a derecha sin tener que volver los ojos hacia la izquierda en ningún punto.</a:t>
            </a:r>
            <a:endParaRPr sz="2000"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dk2"/>
              </a:solidFill>
              <a:latin typeface="Arial"/>
              <a:ea typeface="Arial"/>
              <a:cs typeface="Arial"/>
              <a:sym typeface="Arial"/>
            </a:endParaRPr>
          </a:p>
        </p:txBody>
      </p:sp>
      <p:sp>
        <p:nvSpPr>
          <p:cNvPr id="349" name="Google Shape;349;p29"/>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0" name="Google Shape;350;p29"/>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1" name="Google Shape;351;p29"/>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2" name="Google Shape;352;p29"/>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353" name="Google Shape;353;p29"/>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4" name="Google Shape;354;p29"/>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5" name="Google Shape;355;p29"/>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356" name="Google Shape;356;p29"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357" name="Google Shape;357;p29"/>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pic>
        <p:nvPicPr>
          <p:cNvPr id="358" name="Google Shape;358;p29"/>
          <p:cNvPicPr preferRelativeResize="0"/>
          <p:nvPr/>
        </p:nvPicPr>
        <p:blipFill rotWithShape="1">
          <a:blip r:embed="rId4">
            <a:alphaModFix/>
          </a:blip>
          <a:srcRect/>
          <a:stretch/>
        </p:blipFill>
        <p:spPr>
          <a:xfrm>
            <a:off x="478551" y="1471082"/>
            <a:ext cx="5289859" cy="3897118"/>
          </a:xfrm>
          <a:prstGeom prst="rect">
            <a:avLst/>
          </a:prstGeom>
          <a:noFill/>
          <a:ln>
            <a:noFill/>
          </a:ln>
        </p:spPr>
      </p:pic>
      <p:pic>
        <p:nvPicPr>
          <p:cNvPr id="359" name="Google Shape;359;p29"/>
          <p:cNvPicPr preferRelativeResize="0"/>
          <p:nvPr/>
        </p:nvPicPr>
        <p:blipFill rotWithShape="1">
          <a:blip r:embed="rId5">
            <a:alphaModFix/>
          </a:blip>
          <a:srcRect/>
          <a:stretch/>
        </p:blipFill>
        <p:spPr>
          <a:xfrm>
            <a:off x="6876517" y="1631774"/>
            <a:ext cx="4703034" cy="453932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b="0" i="0" u="none" strike="noStrike" cap="none">
              <a:solidFill>
                <a:schemeClr val="dk2"/>
              </a:solidFill>
              <a:latin typeface="Arial"/>
              <a:ea typeface="Arial"/>
              <a:cs typeface="Arial"/>
              <a:sym typeface="Arial"/>
            </a:endParaRPr>
          </a:p>
        </p:txBody>
      </p:sp>
      <p:sp>
        <p:nvSpPr>
          <p:cNvPr id="104" name="Google Shape;104;p14"/>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4"/>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6" name="Google Shape;106;p14"/>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 name="Google Shape;107;p14"/>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b="0" i="0" u="none" strike="noStrike" cap="none">
                <a:solidFill>
                  <a:srgbClr val="FFCC00"/>
                </a:solidFill>
                <a:latin typeface="Arial"/>
                <a:ea typeface="Arial"/>
                <a:cs typeface="Arial"/>
                <a:sym typeface="Arial"/>
              </a:rPr>
              <a:t>LENGUAJES Y AUTOMATAS II</a:t>
            </a:r>
            <a:endParaRPr/>
          </a:p>
        </p:txBody>
      </p:sp>
      <p:sp>
        <p:nvSpPr>
          <p:cNvPr id="108" name="Google Shape;108;p14"/>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 name="Google Shape;109;p14"/>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 name="Google Shape;110;p14"/>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b="0" i="0" u="none" strike="noStrike" cap="none">
                <a:solidFill>
                  <a:srgbClr val="C00000"/>
                </a:solidFill>
                <a:latin typeface="Arial"/>
                <a:ea typeface="Arial"/>
                <a:cs typeface="Arial"/>
                <a:sym typeface="Arial"/>
              </a:rPr>
              <a:t>Instituto   Tecnológico   de   Saltillo </a:t>
            </a:r>
            <a:endParaRPr/>
          </a:p>
        </p:txBody>
      </p:sp>
      <p:pic>
        <p:nvPicPr>
          <p:cNvPr id="111" name="Google Shape;111;p14"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112" name="Google Shape;112;p14"/>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sp>
        <p:nvSpPr>
          <p:cNvPr id="113" name="Google Shape;113;p14"/>
          <p:cNvSpPr txBox="1"/>
          <p:nvPr/>
        </p:nvSpPr>
        <p:spPr>
          <a:xfrm>
            <a:off x="5606955" y="5941851"/>
            <a:ext cx="6585044"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MX" sz="2400" b="0" i="0" u="none" strike="noStrike" cap="none">
                <a:solidFill>
                  <a:schemeClr val="dk1"/>
                </a:solidFill>
                <a:latin typeface="Arial"/>
                <a:ea typeface="Arial"/>
                <a:cs typeface="Arial"/>
                <a:sym typeface="Arial"/>
              </a:rPr>
              <a:t>SALTILLO, COAHUILA AGOSTO 2023</a:t>
            </a:r>
            <a:endParaRPr/>
          </a:p>
        </p:txBody>
      </p:sp>
      <p:pic>
        <p:nvPicPr>
          <p:cNvPr id="114" name="Google Shape;114;p14" descr="Una torre de un edificio&#10;&#10;Descripción generada automáticamente"/>
          <p:cNvPicPr preferRelativeResize="0"/>
          <p:nvPr/>
        </p:nvPicPr>
        <p:blipFill rotWithShape="1">
          <a:blip r:embed="rId4">
            <a:alphaModFix amt="18000"/>
          </a:blip>
          <a:srcRect/>
          <a:stretch/>
        </p:blipFill>
        <p:spPr>
          <a:xfrm>
            <a:off x="591686" y="1271238"/>
            <a:ext cx="10601279" cy="4983754"/>
          </a:xfrm>
          <a:prstGeom prst="rect">
            <a:avLst/>
          </a:prstGeom>
          <a:noFill/>
          <a:ln>
            <a:noFill/>
          </a:ln>
        </p:spPr>
      </p:pic>
      <p:sp>
        <p:nvSpPr>
          <p:cNvPr id="115" name="Google Shape;115;p14"/>
          <p:cNvSpPr txBox="1"/>
          <p:nvPr/>
        </p:nvSpPr>
        <p:spPr>
          <a:xfrm>
            <a:off x="644986" y="1921777"/>
            <a:ext cx="10601279" cy="31393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6600" b="1" i="0" u="none" strike="noStrike" cap="none">
                <a:solidFill>
                  <a:srgbClr val="000000"/>
                </a:solidFill>
                <a:latin typeface="Arial"/>
                <a:ea typeface="Arial"/>
                <a:cs typeface="Arial"/>
                <a:sym typeface="Arial"/>
              </a:rPr>
              <a:t>-Árbol -expresiones </a:t>
            </a:r>
            <a:endParaRPr/>
          </a:p>
          <a:p>
            <a:pPr marL="0" marR="0" lvl="0" indent="0" algn="ctr" rtl="0">
              <a:spcBef>
                <a:spcPts val="0"/>
              </a:spcBef>
              <a:spcAft>
                <a:spcPts val="0"/>
              </a:spcAft>
              <a:buNone/>
            </a:pPr>
            <a:r>
              <a:rPr lang="es-MX" sz="6600" b="1" i="0" u="none" strike="noStrike" cap="none">
                <a:solidFill>
                  <a:srgbClr val="000000"/>
                </a:solidFill>
                <a:latin typeface="Arial"/>
                <a:ea typeface="Arial"/>
                <a:cs typeface="Arial"/>
                <a:sym typeface="Arial"/>
              </a:rPr>
              <a:t>-operaciones -ramas </a:t>
            </a:r>
            <a:endParaRPr/>
          </a:p>
          <a:p>
            <a:pPr marL="0" marR="0" lvl="0" indent="0" algn="ctr" rtl="0">
              <a:spcBef>
                <a:spcPts val="0"/>
              </a:spcBef>
              <a:spcAft>
                <a:spcPts val="0"/>
              </a:spcAft>
              <a:buNone/>
            </a:pPr>
            <a:r>
              <a:rPr lang="es-MX" sz="6600" b="1" i="0" u="none" strike="noStrike" cap="none">
                <a:solidFill>
                  <a:srgbClr val="000000"/>
                </a:solidFill>
                <a:latin typeface="Arial"/>
                <a:ea typeface="Arial"/>
                <a:cs typeface="Arial"/>
                <a:sym typeface="Arial"/>
              </a:rPr>
              <a:t>-análisis -código -datos -nodo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b="0" i="0" u="none" strike="noStrike" cap="none">
              <a:solidFill>
                <a:schemeClr val="dk2"/>
              </a:solidFill>
              <a:latin typeface="Arial"/>
              <a:ea typeface="Arial"/>
              <a:cs typeface="Arial"/>
              <a:sym typeface="Arial"/>
            </a:endParaRPr>
          </a:p>
        </p:txBody>
      </p:sp>
      <p:sp>
        <p:nvSpPr>
          <p:cNvPr id="121" name="Google Shape;121;p15"/>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2" name="Google Shape;122;p15"/>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 name="Google Shape;123;p15"/>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 name="Google Shape;124;p15"/>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b="0" i="0" u="none" strike="noStrike" cap="none">
                <a:solidFill>
                  <a:srgbClr val="FFCC00"/>
                </a:solidFill>
                <a:latin typeface="Arial"/>
                <a:ea typeface="Arial"/>
                <a:cs typeface="Arial"/>
                <a:sym typeface="Arial"/>
              </a:rPr>
              <a:t>LENGUAJES Y AUTOMATAS II</a:t>
            </a:r>
            <a:endParaRPr/>
          </a:p>
        </p:txBody>
      </p:sp>
      <p:sp>
        <p:nvSpPr>
          <p:cNvPr id="125" name="Google Shape;125;p15"/>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 name="Google Shape;126;p15"/>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 name="Google Shape;127;p15"/>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b="0" i="0" u="none" strike="noStrike" cap="none">
                <a:solidFill>
                  <a:srgbClr val="C00000"/>
                </a:solidFill>
                <a:latin typeface="Arial"/>
                <a:ea typeface="Arial"/>
                <a:cs typeface="Arial"/>
                <a:sym typeface="Arial"/>
              </a:rPr>
              <a:t>Instituto   Tecnológico   de   Saltillo </a:t>
            </a:r>
            <a:endParaRPr/>
          </a:p>
        </p:txBody>
      </p:sp>
      <p:pic>
        <p:nvPicPr>
          <p:cNvPr id="128" name="Google Shape;128;p15"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129" name="Google Shape;129;p15"/>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pic>
        <p:nvPicPr>
          <p:cNvPr id="130" name="Google Shape;130;p15"/>
          <p:cNvPicPr preferRelativeResize="0"/>
          <p:nvPr/>
        </p:nvPicPr>
        <p:blipFill>
          <a:blip r:embed="rId4">
            <a:alphaModFix/>
          </a:blip>
          <a:stretch>
            <a:fillRect/>
          </a:stretch>
        </p:blipFill>
        <p:spPr>
          <a:xfrm>
            <a:off x="159450" y="2046200"/>
            <a:ext cx="11830298" cy="315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b="0" i="0" u="none" strike="noStrike" cap="none">
              <a:solidFill>
                <a:schemeClr val="dk2"/>
              </a:solidFill>
              <a:latin typeface="Arial"/>
              <a:ea typeface="Arial"/>
              <a:cs typeface="Arial"/>
              <a:sym typeface="Arial"/>
            </a:endParaRPr>
          </a:p>
        </p:txBody>
      </p:sp>
      <p:sp>
        <p:nvSpPr>
          <p:cNvPr id="136" name="Google Shape;136;p16"/>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 name="Google Shape;137;p16"/>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8" name="Google Shape;138;p16"/>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9" name="Google Shape;139;p16"/>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b="0" i="0" u="none" strike="noStrike" cap="none">
                <a:solidFill>
                  <a:srgbClr val="FFCC00"/>
                </a:solidFill>
                <a:latin typeface="Arial"/>
                <a:ea typeface="Arial"/>
                <a:cs typeface="Arial"/>
                <a:sym typeface="Arial"/>
              </a:rPr>
              <a:t>LENGUAJES Y AUTOMATAS II</a:t>
            </a:r>
            <a:endParaRPr/>
          </a:p>
        </p:txBody>
      </p:sp>
      <p:sp>
        <p:nvSpPr>
          <p:cNvPr id="140" name="Google Shape;140;p16"/>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1" name="Google Shape;141;p16"/>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2" name="Google Shape;142;p16"/>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b="0" i="0" u="none" strike="noStrike" cap="none">
                <a:solidFill>
                  <a:srgbClr val="C00000"/>
                </a:solidFill>
                <a:latin typeface="Arial"/>
                <a:ea typeface="Arial"/>
                <a:cs typeface="Arial"/>
                <a:sym typeface="Arial"/>
              </a:rPr>
              <a:t>Instituto   Tecnológico   de   Saltillo </a:t>
            </a:r>
            <a:endParaRPr/>
          </a:p>
        </p:txBody>
      </p:sp>
      <p:pic>
        <p:nvPicPr>
          <p:cNvPr id="143" name="Google Shape;143;p16"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144" name="Google Shape;144;p16"/>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sp>
        <p:nvSpPr>
          <p:cNvPr id="145" name="Google Shape;145;p16"/>
          <p:cNvSpPr txBox="1"/>
          <p:nvPr/>
        </p:nvSpPr>
        <p:spPr>
          <a:xfrm>
            <a:off x="493950" y="1400826"/>
            <a:ext cx="11204100" cy="492438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0" i="0" u="none" strike="noStrike" cap="none" dirty="0">
                <a:solidFill>
                  <a:schemeClr val="accent1"/>
                </a:solidFill>
                <a:latin typeface="Arial"/>
                <a:ea typeface="Arial"/>
                <a:cs typeface="Arial"/>
                <a:sym typeface="Arial"/>
              </a:rPr>
              <a:t> </a:t>
            </a:r>
            <a:r>
              <a:rPr lang="es-MX" sz="2800" b="1" i="0" u="none" strike="noStrike" cap="none" dirty="0">
                <a:solidFill>
                  <a:schemeClr val="accent1"/>
                </a:solidFill>
                <a:latin typeface="Arial"/>
                <a:ea typeface="Arial"/>
                <a:cs typeface="Arial"/>
                <a:sym typeface="Arial"/>
              </a:rPr>
              <a:t>1.1 Árboles de expresiones o</a:t>
            </a:r>
            <a:r>
              <a:rPr lang="es-MX" sz="2800" b="0" i="1" u="none" strike="noStrike" cap="none" dirty="0">
                <a:solidFill>
                  <a:srgbClr val="000000"/>
                </a:solidFill>
                <a:latin typeface="Arial"/>
                <a:ea typeface="Arial"/>
                <a:cs typeface="Arial"/>
                <a:sym typeface="Arial"/>
              </a:rPr>
              <a:t> árbol semántico. </a:t>
            </a:r>
            <a:endParaRPr dirty="0"/>
          </a:p>
          <a:p>
            <a:pPr marL="0" marR="0" lvl="0" indent="0" algn="just" rtl="0">
              <a:spcBef>
                <a:spcPts val="0"/>
              </a:spcBef>
              <a:spcAft>
                <a:spcPts val="0"/>
              </a:spcAft>
              <a:buNone/>
            </a:pPr>
            <a:endParaRPr sz="2800" b="0" i="1" u="none" strike="noStrike" cap="none" dirty="0">
              <a:solidFill>
                <a:srgbClr val="000000"/>
              </a:solidFill>
              <a:latin typeface="Arial"/>
              <a:ea typeface="Arial"/>
              <a:cs typeface="Arial"/>
              <a:sym typeface="Arial"/>
            </a:endParaRPr>
          </a:p>
          <a:p>
            <a:pPr marL="342900" marR="0" lvl="0" indent="-342900" algn="just" rtl="0">
              <a:spcBef>
                <a:spcPts val="0"/>
              </a:spcBef>
              <a:spcAft>
                <a:spcPts val="0"/>
              </a:spcAft>
              <a:buClr>
                <a:srgbClr val="000000"/>
              </a:buClr>
              <a:buSzPts val="2400"/>
              <a:buFont typeface="Noto Sans Symbols"/>
              <a:buChar char="➔"/>
            </a:pPr>
            <a:r>
              <a:rPr lang="es-MX" sz="2400" b="1" i="0" u="none" strike="noStrike" cap="none" dirty="0">
                <a:solidFill>
                  <a:srgbClr val="000000"/>
                </a:solidFill>
                <a:latin typeface="Arial"/>
                <a:ea typeface="Arial"/>
                <a:cs typeface="Arial"/>
                <a:sym typeface="Arial"/>
              </a:rPr>
              <a:t>Es una estructura jerárquica en la cual se registran las operaciones que realiza el programa fuente. </a:t>
            </a:r>
          </a:p>
          <a:p>
            <a:pPr marL="342900" marR="0" lvl="0" indent="-342900" algn="just" rtl="0">
              <a:spcBef>
                <a:spcPts val="0"/>
              </a:spcBef>
              <a:spcAft>
                <a:spcPts val="0"/>
              </a:spcAft>
              <a:buClr>
                <a:srgbClr val="000000"/>
              </a:buClr>
              <a:buSzPts val="2400"/>
              <a:buFont typeface="Noto Sans Symbols"/>
              <a:buChar char="➔"/>
            </a:pPr>
            <a:endParaRPr dirty="0"/>
          </a:p>
          <a:p>
            <a:pPr marL="285750" marR="0" lvl="0" indent="-285750" algn="just" rtl="0">
              <a:spcBef>
                <a:spcPts val="0"/>
              </a:spcBef>
              <a:spcAft>
                <a:spcPts val="0"/>
              </a:spcAft>
              <a:buClr>
                <a:srgbClr val="000000"/>
              </a:buClr>
              <a:buSzPts val="2400"/>
              <a:buFont typeface="Noto Sans Symbols"/>
              <a:buChar char="➔"/>
            </a:pPr>
            <a:r>
              <a:rPr lang="es-MX" sz="2400" b="1" i="0" u="none" strike="noStrike" cap="none" dirty="0">
                <a:solidFill>
                  <a:srgbClr val="000000"/>
                </a:solidFill>
                <a:latin typeface="Arial"/>
                <a:ea typeface="Arial"/>
                <a:cs typeface="Arial"/>
                <a:sym typeface="Arial"/>
              </a:rPr>
              <a:t>En cada una de las ramas del árbol se registra el valor o significado que este debe tener y el análisis se encarga de terminar cuál de los valores registrado en la rama es aplicable. </a:t>
            </a:r>
          </a:p>
          <a:p>
            <a:pPr marL="285750" marR="0" lvl="0" indent="-285750" algn="just" rtl="0">
              <a:spcBef>
                <a:spcPts val="0"/>
              </a:spcBef>
              <a:spcAft>
                <a:spcPts val="0"/>
              </a:spcAft>
              <a:buClr>
                <a:srgbClr val="000000"/>
              </a:buClr>
              <a:buSzPts val="2400"/>
              <a:buFont typeface="Noto Sans Symbols"/>
              <a:buChar char="➔"/>
            </a:pPr>
            <a:endParaRPr dirty="0"/>
          </a:p>
          <a:p>
            <a:pPr marL="285750" marR="0" lvl="0" indent="-285750" algn="just" rtl="0">
              <a:spcBef>
                <a:spcPts val="0"/>
              </a:spcBef>
              <a:spcAft>
                <a:spcPts val="0"/>
              </a:spcAft>
              <a:buClr>
                <a:srgbClr val="000000"/>
              </a:buClr>
              <a:buSzPts val="2400"/>
              <a:buFont typeface="Noto Sans Symbols"/>
              <a:buChar char="➔"/>
            </a:pPr>
            <a:r>
              <a:rPr lang="es-MX" sz="2400" b="1" i="0" u="none" strike="noStrike" cap="none" dirty="0">
                <a:solidFill>
                  <a:srgbClr val="000000"/>
                </a:solidFill>
                <a:latin typeface="Arial"/>
                <a:ea typeface="Arial"/>
                <a:cs typeface="Arial"/>
                <a:sym typeface="Arial"/>
              </a:rPr>
              <a:t>Los árboles de expresiones representan el código de nivel del lenguaje en forma de datos. Los datos se almacenan en una estructura con forma de árbol. </a:t>
            </a:r>
          </a:p>
          <a:p>
            <a:pPr marL="285750" marR="0" lvl="0" indent="-285750" algn="just" rtl="0">
              <a:spcBef>
                <a:spcPts val="0"/>
              </a:spcBef>
              <a:spcAft>
                <a:spcPts val="0"/>
              </a:spcAft>
              <a:buClr>
                <a:srgbClr val="000000"/>
              </a:buClr>
              <a:buSzPts val="2400"/>
              <a:buFont typeface="Noto Sans Symbols"/>
              <a:buChar char="➔"/>
            </a:pPr>
            <a:endParaRPr dirty="0"/>
          </a:p>
          <a:p>
            <a:pPr marL="285750" marR="0" lvl="0" indent="-285750" algn="just" rtl="0">
              <a:spcBef>
                <a:spcPts val="0"/>
              </a:spcBef>
              <a:spcAft>
                <a:spcPts val="0"/>
              </a:spcAft>
              <a:buClr>
                <a:srgbClr val="000000"/>
              </a:buClr>
              <a:buSzPts val="2400"/>
              <a:buFont typeface="Noto Sans Symbols"/>
              <a:buChar char="➔"/>
            </a:pPr>
            <a:r>
              <a:rPr lang="es-MX" sz="2400" b="1" i="0" u="none" strike="noStrike" cap="none" dirty="0">
                <a:solidFill>
                  <a:srgbClr val="000000"/>
                </a:solidFill>
                <a:latin typeface="Arial"/>
                <a:ea typeface="Arial"/>
                <a:cs typeface="Arial"/>
                <a:sym typeface="Arial"/>
              </a:rPr>
              <a:t>Cada nodo del árbol de expresión representa como tal, una expresión.</a:t>
            </a:r>
            <a:endParaRPr sz="1800" b="1"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b="0" i="0" u="none" strike="noStrike" cap="none">
              <a:solidFill>
                <a:schemeClr val="dk2"/>
              </a:solidFill>
              <a:latin typeface="Arial"/>
              <a:ea typeface="Arial"/>
              <a:cs typeface="Arial"/>
              <a:sym typeface="Arial"/>
            </a:endParaRPr>
          </a:p>
        </p:txBody>
      </p:sp>
      <p:sp>
        <p:nvSpPr>
          <p:cNvPr id="151" name="Google Shape;151;p17"/>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2" name="Google Shape;152;p17"/>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3" name="Google Shape;153;p17"/>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4" name="Google Shape;154;p17"/>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b="0" i="0" u="none" strike="noStrike" cap="none">
                <a:solidFill>
                  <a:srgbClr val="FFCC00"/>
                </a:solidFill>
                <a:latin typeface="Arial"/>
                <a:ea typeface="Arial"/>
                <a:cs typeface="Arial"/>
                <a:sym typeface="Arial"/>
              </a:rPr>
              <a:t>LENGUAJES Y AUTOMATAS II</a:t>
            </a:r>
            <a:endParaRPr/>
          </a:p>
        </p:txBody>
      </p:sp>
      <p:sp>
        <p:nvSpPr>
          <p:cNvPr id="155" name="Google Shape;155;p17"/>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6" name="Google Shape;156;p17"/>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7" name="Google Shape;157;p17"/>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b="0" i="0" u="none" strike="noStrike" cap="none">
                <a:solidFill>
                  <a:srgbClr val="C00000"/>
                </a:solidFill>
                <a:latin typeface="Arial"/>
                <a:ea typeface="Arial"/>
                <a:cs typeface="Arial"/>
                <a:sym typeface="Arial"/>
              </a:rPr>
              <a:t>Instituto   Tecnológico   de   Saltillo </a:t>
            </a:r>
            <a:endParaRPr/>
          </a:p>
        </p:txBody>
      </p:sp>
      <p:pic>
        <p:nvPicPr>
          <p:cNvPr id="158" name="Google Shape;158;p17"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159" name="Google Shape;159;p17"/>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sp>
        <p:nvSpPr>
          <p:cNvPr id="160" name="Google Shape;160;p17"/>
          <p:cNvSpPr txBox="1"/>
          <p:nvPr/>
        </p:nvSpPr>
        <p:spPr>
          <a:xfrm>
            <a:off x="667889" y="1336786"/>
            <a:ext cx="11204110"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0" i="0" u="none" strike="noStrike" cap="none">
                <a:solidFill>
                  <a:schemeClr val="accent1"/>
                </a:solidFill>
                <a:latin typeface="Arial"/>
                <a:ea typeface="Arial"/>
                <a:cs typeface="Arial"/>
                <a:sym typeface="Arial"/>
              </a:rPr>
              <a:t> </a:t>
            </a:r>
            <a:r>
              <a:rPr lang="es-MX" sz="2800" b="1" i="0" u="none" strike="noStrike" cap="none">
                <a:solidFill>
                  <a:schemeClr val="accent1"/>
                </a:solidFill>
                <a:latin typeface="Arial"/>
                <a:ea typeface="Arial"/>
                <a:cs typeface="Arial"/>
                <a:sym typeface="Arial"/>
              </a:rPr>
              <a:t>1.1 Árboles de expresiones o</a:t>
            </a:r>
            <a:r>
              <a:rPr lang="es-MX" sz="2800" b="0" i="1" u="none" strike="noStrike" cap="none">
                <a:solidFill>
                  <a:srgbClr val="000000"/>
                </a:solidFill>
                <a:latin typeface="Arial"/>
                <a:ea typeface="Arial"/>
                <a:cs typeface="Arial"/>
                <a:sym typeface="Arial"/>
              </a:rPr>
              <a:t> árbol semántico. </a:t>
            </a:r>
            <a:endParaRPr sz="2800" b="0" i="1" u="none" strike="noStrike" cap="none">
              <a:solidFill>
                <a:srgbClr val="000000"/>
              </a:solidFill>
              <a:latin typeface="Arial"/>
              <a:ea typeface="Arial"/>
              <a:cs typeface="Arial"/>
              <a:sym typeface="Arial"/>
            </a:endParaRPr>
          </a:p>
          <a:p>
            <a:pPr marL="0" marR="0" lvl="0" indent="0" algn="ctr" rtl="0">
              <a:spcBef>
                <a:spcPts val="0"/>
              </a:spcBef>
              <a:spcAft>
                <a:spcPts val="0"/>
              </a:spcAft>
              <a:buNone/>
            </a:pPr>
            <a:endParaRPr sz="2800" b="0" i="1" u="none" strike="noStrike" cap="none">
              <a:solidFill>
                <a:srgbClr val="000000"/>
              </a:solidFill>
              <a:latin typeface="Arial"/>
              <a:ea typeface="Arial"/>
              <a:cs typeface="Arial"/>
              <a:sym typeface="Arial"/>
            </a:endParaRPr>
          </a:p>
        </p:txBody>
      </p:sp>
      <p:pic>
        <p:nvPicPr>
          <p:cNvPr id="161" name="Google Shape;161;p17"/>
          <p:cNvPicPr preferRelativeResize="0"/>
          <p:nvPr/>
        </p:nvPicPr>
        <p:blipFill rotWithShape="1">
          <a:blip r:embed="rId4">
            <a:alphaModFix/>
          </a:blip>
          <a:srcRect/>
          <a:stretch/>
        </p:blipFill>
        <p:spPr>
          <a:xfrm>
            <a:off x="3621942" y="1805982"/>
            <a:ext cx="5399228" cy="45384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b="0" i="0" u="none" strike="noStrike" cap="none">
              <a:solidFill>
                <a:schemeClr val="dk2"/>
              </a:solidFill>
              <a:latin typeface="Arial"/>
              <a:ea typeface="Arial"/>
              <a:cs typeface="Arial"/>
              <a:sym typeface="Arial"/>
            </a:endParaRPr>
          </a:p>
        </p:txBody>
      </p:sp>
      <p:sp>
        <p:nvSpPr>
          <p:cNvPr id="167" name="Google Shape;167;p18"/>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8" name="Google Shape;168;p18"/>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9" name="Google Shape;169;p18"/>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0" name="Google Shape;170;p18"/>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b="0" i="0" u="none" strike="noStrike" cap="none">
                <a:solidFill>
                  <a:srgbClr val="FFCC00"/>
                </a:solidFill>
                <a:latin typeface="Arial"/>
                <a:ea typeface="Arial"/>
                <a:cs typeface="Arial"/>
                <a:sym typeface="Arial"/>
              </a:rPr>
              <a:t>LENGUAJES Y AUTOMATAS II</a:t>
            </a:r>
            <a:endParaRPr/>
          </a:p>
        </p:txBody>
      </p:sp>
      <p:sp>
        <p:nvSpPr>
          <p:cNvPr id="171" name="Google Shape;171;p18"/>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2" name="Google Shape;172;p18"/>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3" name="Google Shape;173;p18"/>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b="0" i="0" u="none" strike="noStrike" cap="none">
                <a:solidFill>
                  <a:srgbClr val="C00000"/>
                </a:solidFill>
                <a:latin typeface="Arial"/>
                <a:ea typeface="Arial"/>
                <a:cs typeface="Arial"/>
                <a:sym typeface="Arial"/>
              </a:rPr>
              <a:t>Instituto   Tecnológico   de   Saltillo </a:t>
            </a:r>
            <a:endParaRPr/>
          </a:p>
        </p:txBody>
      </p:sp>
      <p:pic>
        <p:nvPicPr>
          <p:cNvPr id="174" name="Google Shape;174;p18"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175" name="Google Shape;175;p18"/>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sp>
        <p:nvSpPr>
          <p:cNvPr id="176" name="Google Shape;176;p18"/>
          <p:cNvSpPr txBox="1"/>
          <p:nvPr/>
        </p:nvSpPr>
        <p:spPr>
          <a:xfrm>
            <a:off x="632095" y="1464358"/>
            <a:ext cx="11204110"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0" i="0" u="none" strike="noStrike" cap="none">
                <a:solidFill>
                  <a:schemeClr val="accent1"/>
                </a:solidFill>
                <a:latin typeface="Arial"/>
                <a:ea typeface="Arial"/>
                <a:cs typeface="Arial"/>
                <a:sym typeface="Arial"/>
              </a:rPr>
              <a:t> </a:t>
            </a:r>
            <a:r>
              <a:rPr lang="es-MX" sz="2800" b="1" i="0" u="none" strike="noStrike" cap="none">
                <a:solidFill>
                  <a:schemeClr val="accent1"/>
                </a:solidFill>
                <a:latin typeface="Arial"/>
                <a:ea typeface="Arial"/>
                <a:cs typeface="Arial"/>
                <a:sym typeface="Arial"/>
              </a:rPr>
              <a:t>1.1 Árboles de expresiones o</a:t>
            </a:r>
            <a:r>
              <a:rPr lang="es-MX" sz="2800" b="0" i="1" u="none" strike="noStrike" cap="none">
                <a:solidFill>
                  <a:srgbClr val="000000"/>
                </a:solidFill>
                <a:latin typeface="Arial"/>
                <a:ea typeface="Arial"/>
                <a:cs typeface="Arial"/>
                <a:sym typeface="Arial"/>
              </a:rPr>
              <a:t> árbol semántico. </a:t>
            </a:r>
            <a:endParaRPr sz="2800" b="0" i="1" u="none" strike="noStrike" cap="none">
              <a:solidFill>
                <a:srgbClr val="000000"/>
              </a:solidFill>
              <a:latin typeface="Arial"/>
              <a:ea typeface="Arial"/>
              <a:cs typeface="Arial"/>
              <a:sym typeface="Arial"/>
            </a:endParaRPr>
          </a:p>
          <a:p>
            <a:pPr marL="0" marR="0" lvl="0" indent="0" algn="ctr" rtl="0">
              <a:spcBef>
                <a:spcPts val="0"/>
              </a:spcBef>
              <a:spcAft>
                <a:spcPts val="0"/>
              </a:spcAft>
              <a:buNone/>
            </a:pPr>
            <a:endParaRPr sz="2800" b="0" i="1" u="none" strike="noStrike" cap="none">
              <a:solidFill>
                <a:srgbClr val="000000"/>
              </a:solidFill>
              <a:latin typeface="Arial"/>
              <a:ea typeface="Arial"/>
              <a:cs typeface="Arial"/>
              <a:sym typeface="Arial"/>
            </a:endParaRPr>
          </a:p>
        </p:txBody>
      </p:sp>
      <p:pic>
        <p:nvPicPr>
          <p:cNvPr id="177" name="Google Shape;177;p18"/>
          <p:cNvPicPr preferRelativeResize="0"/>
          <p:nvPr/>
        </p:nvPicPr>
        <p:blipFill rotWithShape="1">
          <a:blip r:embed="rId4">
            <a:alphaModFix/>
          </a:blip>
          <a:srcRect/>
          <a:stretch/>
        </p:blipFill>
        <p:spPr>
          <a:xfrm>
            <a:off x="4227929" y="1974590"/>
            <a:ext cx="4012442" cy="42229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9"/>
          <p:cNvSpPr/>
          <p:nvPr/>
        </p:nvSpPr>
        <p:spPr>
          <a:xfrm>
            <a:off x="0" y="-10356"/>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1" i="0" u="none" strike="noStrike" cap="none">
              <a:solidFill>
                <a:srgbClr val="000000"/>
              </a:solidFill>
              <a:latin typeface="Arial"/>
              <a:ea typeface="Arial"/>
              <a:cs typeface="Arial"/>
              <a:sym typeface="Arial"/>
            </a:endParaRPr>
          </a:p>
        </p:txBody>
      </p:sp>
      <p:sp>
        <p:nvSpPr>
          <p:cNvPr id="183" name="Google Shape;183;p19"/>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4" name="Google Shape;184;p19"/>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5" name="Google Shape;185;p19"/>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6" name="Google Shape;186;p19"/>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b="0" i="0" u="none" strike="noStrike" cap="none">
                <a:solidFill>
                  <a:srgbClr val="FFCC00"/>
                </a:solidFill>
                <a:latin typeface="Arial"/>
                <a:ea typeface="Arial"/>
                <a:cs typeface="Arial"/>
                <a:sym typeface="Arial"/>
              </a:rPr>
              <a:t>LENGUAJES Y AUTOMATAS II</a:t>
            </a:r>
            <a:endParaRPr/>
          </a:p>
        </p:txBody>
      </p:sp>
      <p:sp>
        <p:nvSpPr>
          <p:cNvPr id="187" name="Google Shape;187;p19"/>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8" name="Google Shape;188;p19"/>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 name="Google Shape;189;p19"/>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b="0" i="0" u="none" strike="noStrike" cap="none">
                <a:solidFill>
                  <a:srgbClr val="C00000"/>
                </a:solidFill>
                <a:latin typeface="Arial"/>
                <a:ea typeface="Arial"/>
                <a:cs typeface="Arial"/>
                <a:sym typeface="Arial"/>
              </a:rPr>
              <a:t>Instituto   Tecnológico   de   Saltillo </a:t>
            </a:r>
            <a:endParaRPr/>
          </a:p>
        </p:txBody>
      </p:sp>
      <p:pic>
        <p:nvPicPr>
          <p:cNvPr id="190" name="Google Shape;190;p19"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191" name="Google Shape;191;p19"/>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sp>
        <p:nvSpPr>
          <p:cNvPr id="192" name="Google Shape;192;p19"/>
          <p:cNvSpPr txBox="1"/>
          <p:nvPr/>
        </p:nvSpPr>
        <p:spPr>
          <a:xfrm>
            <a:off x="1907179" y="1377267"/>
            <a:ext cx="7970293"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1" i="0" u="none" strike="noStrike" cap="none">
                <a:solidFill>
                  <a:schemeClr val="accent1"/>
                </a:solidFill>
                <a:latin typeface="Arial"/>
                <a:ea typeface="Arial"/>
                <a:cs typeface="Arial"/>
                <a:sym typeface="Arial"/>
              </a:rPr>
              <a:t>1.2 Acciones semánticas de un analizador sintáctico</a:t>
            </a:r>
            <a:endParaRPr/>
          </a:p>
        </p:txBody>
      </p:sp>
      <p:sp>
        <p:nvSpPr>
          <p:cNvPr id="193" name="Google Shape;193;p19"/>
          <p:cNvSpPr txBox="1"/>
          <p:nvPr/>
        </p:nvSpPr>
        <p:spPr>
          <a:xfrm>
            <a:off x="342150" y="2413913"/>
            <a:ext cx="115077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000" b="1" i="0" u="none" strike="noStrike" cap="none">
                <a:solidFill>
                  <a:srgbClr val="000000"/>
                </a:solidFill>
                <a:latin typeface="Arial"/>
                <a:ea typeface="Arial"/>
                <a:cs typeface="Arial"/>
                <a:sym typeface="Arial"/>
              </a:rPr>
              <a:t>Se encargan de que los tipos que intervienen en las expresiones sean compatibles o que los parámetros reales de una función sean coherentes con los parámetros formales.</a:t>
            </a:r>
            <a:endParaRPr sz="2000"/>
          </a:p>
        </p:txBody>
      </p:sp>
      <p:sp>
        <p:nvSpPr>
          <p:cNvPr id="194" name="Google Shape;194;p19"/>
          <p:cNvSpPr txBox="1"/>
          <p:nvPr/>
        </p:nvSpPr>
        <p:spPr>
          <a:xfrm>
            <a:off x="410400" y="3203150"/>
            <a:ext cx="11371200" cy="1323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000" b="1" i="0" u="sng">
                <a:solidFill>
                  <a:srgbClr val="202124"/>
                </a:solidFill>
                <a:latin typeface="Arial"/>
                <a:ea typeface="Arial"/>
                <a:cs typeface="Arial"/>
                <a:sym typeface="Arial"/>
              </a:rPr>
              <a:t>¿Qué hace un análisis semántico?</a:t>
            </a:r>
            <a:endParaRPr sz="2000"/>
          </a:p>
          <a:p>
            <a:pPr marL="0" marR="0" lvl="0" indent="0" algn="ctr" rtl="0">
              <a:spcBef>
                <a:spcPts val="0"/>
              </a:spcBef>
              <a:spcAft>
                <a:spcPts val="0"/>
              </a:spcAft>
              <a:buNone/>
            </a:pPr>
            <a:r>
              <a:rPr lang="es-MX" sz="2000" b="1">
                <a:solidFill>
                  <a:srgbClr val="000000"/>
                </a:solidFill>
                <a:latin typeface="Arial"/>
                <a:ea typeface="Arial"/>
                <a:cs typeface="Arial"/>
                <a:sym typeface="Arial"/>
              </a:rPr>
              <a:t>El análisis semántico, es un método de procesamiento del lenguaje natural, consiste en examinar el significado de las palabras y frases para comprender el propósito de una oración o párrafo.</a:t>
            </a:r>
            <a:endParaRPr sz="2000"/>
          </a:p>
        </p:txBody>
      </p:sp>
      <p:sp>
        <p:nvSpPr>
          <p:cNvPr id="195" name="Google Shape;195;p19"/>
          <p:cNvSpPr txBox="1"/>
          <p:nvPr/>
        </p:nvSpPr>
        <p:spPr>
          <a:xfrm>
            <a:off x="548550" y="4607800"/>
            <a:ext cx="11371200" cy="163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000" b="1" u="sng">
                <a:solidFill>
                  <a:srgbClr val="202124"/>
                </a:solidFill>
                <a:latin typeface="Arial"/>
                <a:ea typeface="Arial"/>
                <a:cs typeface="Arial"/>
                <a:sym typeface="Arial"/>
              </a:rPr>
              <a:t>¿Cómo funciona un analizador sintáctico?</a:t>
            </a:r>
            <a:endParaRPr sz="2000"/>
          </a:p>
          <a:p>
            <a:pPr marL="0" marR="0" lvl="0" indent="0" algn="ctr" rtl="0">
              <a:spcBef>
                <a:spcPts val="0"/>
              </a:spcBef>
              <a:spcAft>
                <a:spcPts val="0"/>
              </a:spcAft>
              <a:buNone/>
            </a:pPr>
            <a:r>
              <a:rPr lang="es-MX" sz="2000" b="1">
                <a:solidFill>
                  <a:srgbClr val="000000"/>
                </a:solidFill>
                <a:latin typeface="Arial"/>
                <a:ea typeface="Arial"/>
                <a:cs typeface="Arial"/>
                <a:sym typeface="Arial"/>
              </a:rPr>
              <a:t>Su principal función es analizar la secuencia de componentes léxicos de la entrada para verificar que cumplen con las reglas gramaticales especificadas. Esta interacción se aplica bajo un esquema donde el analizador léxico es una subrutina o corutina del analizador sintáctico.</a:t>
            </a:r>
            <a:endParaRPr sz="2000" b="1">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0" i="0">
              <a:solidFill>
                <a:srgbClr val="202124"/>
              </a:solidFill>
              <a:latin typeface="arial"/>
              <a:ea typeface="arial"/>
              <a:cs typeface="arial"/>
              <a:sym typeface="arial"/>
            </a:endParaRPr>
          </a:p>
        </p:txBody>
      </p:sp>
      <p:sp>
        <p:nvSpPr>
          <p:cNvPr id="201" name="Google Shape;201;p20"/>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 name="Google Shape;202;p20"/>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 name="Google Shape;203;p20"/>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 name="Google Shape;204;p20"/>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205" name="Google Shape;205;p20"/>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 name="Google Shape;206;p20"/>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 name="Google Shape;207;p20"/>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208" name="Google Shape;208;p20"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209" name="Google Shape;209;p20"/>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sp>
        <p:nvSpPr>
          <p:cNvPr id="210" name="Google Shape;210;p20"/>
          <p:cNvSpPr txBox="1"/>
          <p:nvPr/>
        </p:nvSpPr>
        <p:spPr>
          <a:xfrm>
            <a:off x="604225" y="2678391"/>
            <a:ext cx="10576200" cy="2308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400" b="1" u="sng">
                <a:solidFill>
                  <a:srgbClr val="000000"/>
                </a:solidFill>
                <a:latin typeface="Arial"/>
                <a:ea typeface="Arial"/>
                <a:cs typeface="Arial"/>
                <a:sym typeface="Arial"/>
              </a:rPr>
              <a:t>¿Qué es la tabla de símbolos en lenguajes y autómatas?</a:t>
            </a:r>
            <a:endParaRPr/>
          </a:p>
          <a:p>
            <a:pPr marL="0" marR="0" lvl="0" indent="0" algn="just" rtl="0">
              <a:spcBef>
                <a:spcPts val="0"/>
              </a:spcBef>
              <a:spcAft>
                <a:spcPts val="0"/>
              </a:spcAft>
              <a:buNone/>
            </a:pPr>
            <a:r>
              <a:rPr lang="es-MX" sz="2400" b="1">
                <a:solidFill>
                  <a:srgbClr val="000000"/>
                </a:solidFill>
                <a:latin typeface="Arial"/>
                <a:ea typeface="Arial"/>
                <a:cs typeface="Arial"/>
                <a:sym typeface="Arial"/>
              </a:rPr>
              <a:t>La tabla de símbolos (TS) es la estructura utilizada por el compilador para almacenar los atributos asociados a los símbolos que se utilizan en un lenguaje de programación. Los atributos que esta estructura almacena para cada símbolo puede ser: Tipo: entero, real, char, boolean</a:t>
            </a:r>
            <a:r>
              <a:rPr lang="es-MX" sz="1800" b="0" i="0">
                <a:solidFill>
                  <a:srgbClr val="202124"/>
                </a:solidFill>
                <a:latin typeface="Arial"/>
                <a:ea typeface="Arial"/>
                <a:cs typeface="Arial"/>
                <a:sym typeface="Arial"/>
              </a:rPr>
              <a:t>.</a:t>
            </a:r>
            <a:endParaRPr sz="1800" b="0" i="0">
              <a:solidFill>
                <a:srgbClr val="202124"/>
              </a:solidFill>
              <a:latin typeface="arial"/>
              <a:ea typeface="arial"/>
              <a:cs typeface="arial"/>
              <a:sym typeface="arial"/>
            </a:endParaRPr>
          </a:p>
        </p:txBody>
      </p:sp>
      <p:sp>
        <p:nvSpPr>
          <p:cNvPr id="211" name="Google Shape;211;p20"/>
          <p:cNvSpPr txBox="1"/>
          <p:nvPr/>
        </p:nvSpPr>
        <p:spPr>
          <a:xfrm>
            <a:off x="1907179" y="1377267"/>
            <a:ext cx="7970293"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1">
                <a:solidFill>
                  <a:schemeClr val="accent1"/>
                </a:solidFill>
                <a:latin typeface="Arial"/>
                <a:ea typeface="Arial"/>
                <a:cs typeface="Arial"/>
                <a:sym typeface="Arial"/>
              </a:rPr>
              <a:t>1.2 Acciones semánticas de un analizador sintáctico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dk2"/>
              </a:solidFill>
              <a:latin typeface="Arial"/>
              <a:ea typeface="Arial"/>
              <a:cs typeface="Arial"/>
              <a:sym typeface="Arial"/>
            </a:endParaRPr>
          </a:p>
        </p:txBody>
      </p:sp>
      <p:sp>
        <p:nvSpPr>
          <p:cNvPr id="217" name="Google Shape;217;p21"/>
          <p:cNvSpPr/>
          <p:nvPr/>
        </p:nvSpPr>
        <p:spPr>
          <a:xfrm rot="-543211">
            <a:off x="190796" y="345059"/>
            <a:ext cx="1182026" cy="492717"/>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 name="Google Shape;218;p21"/>
          <p:cNvSpPr/>
          <p:nvPr/>
        </p:nvSpPr>
        <p:spPr>
          <a:xfrm>
            <a:off x="145279" y="427290"/>
            <a:ext cx="1045200" cy="7092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 name="Google Shape;219;p21"/>
          <p:cNvSpPr/>
          <p:nvPr/>
        </p:nvSpPr>
        <p:spPr>
          <a:xfrm>
            <a:off x="478552" y="213646"/>
            <a:ext cx="11511300" cy="1085400"/>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 name="Google Shape;220;p21"/>
          <p:cNvSpPr/>
          <p:nvPr/>
        </p:nvSpPr>
        <p:spPr>
          <a:xfrm>
            <a:off x="401653" y="420566"/>
            <a:ext cx="10981200" cy="7092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221" name="Google Shape;221;p21"/>
          <p:cNvSpPr/>
          <p:nvPr/>
        </p:nvSpPr>
        <p:spPr>
          <a:xfrm>
            <a:off x="0" y="6366617"/>
            <a:ext cx="11579700" cy="498600"/>
          </a:xfrm>
          <a:prstGeom prst="snip1Rect">
            <a:avLst>
              <a:gd name="adj" fmla="val 50000"/>
            </a:avLst>
          </a:prstGeom>
          <a:gradFill>
            <a:gsLst>
              <a:gs pos="0">
                <a:srgbClr val="70A5DA"/>
              </a:gs>
              <a:gs pos="50000">
                <a:srgbClr val="539BDB"/>
              </a:gs>
              <a:gs pos="100000">
                <a:srgbClr val="4288C8"/>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 name="Google Shape;222;p21"/>
          <p:cNvSpPr/>
          <p:nvPr/>
        </p:nvSpPr>
        <p:spPr>
          <a:xfrm>
            <a:off x="0" y="6366617"/>
            <a:ext cx="11579700" cy="498600"/>
          </a:xfrm>
          <a:prstGeom prst="snip1Rect">
            <a:avLst>
              <a:gd name="adj" fmla="val 50000"/>
            </a:avLst>
          </a:prstGeom>
          <a:solidFill>
            <a:srgbClr val="D8D8D8"/>
          </a:soli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 name="Google Shape;223;p21"/>
          <p:cNvSpPr/>
          <p:nvPr/>
        </p:nvSpPr>
        <p:spPr>
          <a:xfrm>
            <a:off x="1" y="6449429"/>
            <a:ext cx="11507700" cy="408600"/>
          </a:xfrm>
          <a:prstGeom prst="snip1Rect">
            <a:avLst>
              <a:gd name="adj" fmla="val 50000"/>
            </a:avLst>
          </a:prstGeom>
          <a:gradFill>
            <a:gsLst>
              <a:gs pos="0">
                <a:srgbClr val="AFAFAF"/>
              </a:gs>
              <a:gs pos="50000">
                <a:schemeClr val="accent3"/>
              </a:gs>
              <a:gs pos="100000">
                <a:srgbClr val="919191"/>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224" name="Google Shape;224;p21"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225" name="Google Shape;225;p21"/>
          <p:cNvCxnSpPr/>
          <p:nvPr/>
        </p:nvCxnSpPr>
        <p:spPr>
          <a:xfrm>
            <a:off x="-6340" y="6444922"/>
            <a:ext cx="11252700" cy="0"/>
          </a:xfrm>
          <a:prstGeom prst="straightConnector1">
            <a:avLst/>
          </a:prstGeom>
          <a:noFill/>
          <a:ln w="38100" cap="flat" cmpd="sng">
            <a:solidFill>
              <a:srgbClr val="7F7F7F"/>
            </a:solidFill>
            <a:prstDash val="solid"/>
            <a:miter lim="800000"/>
            <a:headEnd type="none" w="sm" len="sm"/>
            <a:tailEnd type="none" w="sm" len="sm"/>
          </a:ln>
        </p:spPr>
      </p:cxnSp>
      <p:sp>
        <p:nvSpPr>
          <p:cNvPr id="226" name="Google Shape;226;p21"/>
          <p:cNvSpPr txBox="1"/>
          <p:nvPr/>
        </p:nvSpPr>
        <p:spPr>
          <a:xfrm>
            <a:off x="1106588" y="1300279"/>
            <a:ext cx="9978900" cy="523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1">
                <a:solidFill>
                  <a:schemeClr val="accent1"/>
                </a:solidFill>
                <a:latin typeface="Arial"/>
                <a:ea typeface="Arial"/>
                <a:cs typeface="Arial"/>
                <a:sym typeface="Arial"/>
              </a:rPr>
              <a:t>1.3 Comprobaciones de tipos en expresiones</a:t>
            </a:r>
            <a:endParaRPr sz="1800" b="1">
              <a:solidFill>
                <a:schemeClr val="dk1"/>
              </a:solidFill>
              <a:latin typeface="Calibri"/>
              <a:ea typeface="Calibri"/>
              <a:cs typeface="Calibri"/>
              <a:sym typeface="Calibri"/>
            </a:endParaRPr>
          </a:p>
        </p:txBody>
      </p:sp>
      <p:sp>
        <p:nvSpPr>
          <p:cNvPr id="227" name="Google Shape;227;p21"/>
          <p:cNvSpPr txBox="1"/>
          <p:nvPr/>
        </p:nvSpPr>
        <p:spPr>
          <a:xfrm>
            <a:off x="401650" y="2032626"/>
            <a:ext cx="11588100" cy="1323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000" b="1">
                <a:solidFill>
                  <a:srgbClr val="000000"/>
                </a:solidFill>
                <a:latin typeface="Arial"/>
                <a:ea typeface="Arial"/>
                <a:cs typeface="Arial"/>
                <a:sym typeface="Arial"/>
              </a:rPr>
              <a:t>La labor de comprobación de tipos consiste en conferir a las construcciones sintácticas del lenguaje, la semántica de tipificación y en realizar todo tipo de comprobaciones de dicha índole. Por su naturaleza, sin embargo, ésta se encuentra repartida entre la fase de análisis semántico y la generación de código intermedio.</a:t>
            </a:r>
            <a:endParaRPr sz="1000"/>
          </a:p>
        </p:txBody>
      </p:sp>
      <p:sp>
        <p:nvSpPr>
          <p:cNvPr id="228" name="Google Shape;228;p21"/>
          <p:cNvSpPr txBox="1"/>
          <p:nvPr/>
        </p:nvSpPr>
        <p:spPr>
          <a:xfrm>
            <a:off x="443252" y="3467541"/>
            <a:ext cx="11305500" cy="2277900"/>
          </a:xfrm>
          <a:prstGeom prst="rect">
            <a:avLst/>
          </a:prstGeom>
          <a:noFill/>
          <a:ln>
            <a:noFill/>
          </a:ln>
        </p:spPr>
        <p:txBody>
          <a:bodyPr spcFirstLastPara="1" wrap="square" lIns="91425" tIns="45700" rIns="91425" bIns="45700" anchor="t" anchorCtr="0">
            <a:spAutoFit/>
          </a:bodyPr>
          <a:lstStyle/>
          <a:p>
            <a:pPr marL="457200" marR="0" lvl="0" indent="-127000" algn="l" rtl="0">
              <a:spcBef>
                <a:spcPts val="0"/>
              </a:spcBef>
              <a:spcAft>
                <a:spcPts val="0"/>
              </a:spcAft>
              <a:buClr>
                <a:srgbClr val="000000"/>
              </a:buClr>
              <a:buSzPts val="2000"/>
              <a:buFont typeface="Arial"/>
              <a:buChar char="•"/>
            </a:pPr>
            <a:r>
              <a:rPr lang="es-MX" sz="2000" b="1">
                <a:solidFill>
                  <a:srgbClr val="000000"/>
                </a:solidFill>
                <a:latin typeface="Arial"/>
                <a:ea typeface="Arial"/>
                <a:cs typeface="Arial"/>
                <a:sym typeface="Arial"/>
              </a:rPr>
              <a:t>Comprobaciones estáticas</a:t>
            </a:r>
            <a:endParaRPr sz="2000"/>
          </a:p>
          <a:p>
            <a:pPr marL="457200" marR="0" lvl="0" indent="0" algn="l" rtl="0">
              <a:spcBef>
                <a:spcPts val="0"/>
              </a:spcBef>
              <a:spcAft>
                <a:spcPts val="0"/>
              </a:spcAft>
              <a:buNone/>
            </a:pPr>
            <a:r>
              <a:rPr lang="es-MX" sz="2000" b="1">
                <a:solidFill>
                  <a:srgbClr val="000000"/>
                </a:solidFill>
                <a:latin typeface="Arial"/>
                <a:ea typeface="Arial"/>
                <a:cs typeface="Arial"/>
                <a:sym typeface="Arial"/>
              </a:rPr>
              <a:t>Las comprobaciones estáticas recogen el compendio de todas aquellas tareas de carácter semántico que, por su naturaleza, pueden ser realizadas directamente durante la fase de compilación mediante el uso de artefactos y mecanismos propios de dicha fase. Este tipo de comprobaciones son beneficiosas puesto que confieren seguridad a la ejecución del programa</a:t>
            </a:r>
            <a:r>
              <a:rPr lang="es-MX" sz="2400" b="1">
                <a:solidFill>
                  <a:srgbClr val="000000"/>
                </a:solidFill>
                <a:latin typeface="Arial"/>
                <a:ea typeface="Arial"/>
                <a:cs typeface="Arial"/>
                <a:sym typeface="Arial"/>
              </a:rPr>
              <a: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1046</Words>
  <Application>Microsoft Office PowerPoint</Application>
  <PresentationFormat>Panorámica</PresentationFormat>
  <Paragraphs>115</Paragraphs>
  <Slides>17</Slides>
  <Notes>17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arial</vt:lpstr>
      <vt:lpstr>Calibri</vt:lpstr>
      <vt:lpstr>Noto Sans Symbols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ALEKSANDRA ESTEFANIA SANCHEZ FLORES</cp:lastModifiedBy>
  <cp:revision>1</cp:revision>
  <dcterms:modified xsi:type="dcterms:W3CDTF">2023-11-21T06:33:54Z</dcterms:modified>
</cp:coreProperties>
</file>