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84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eb81b2bc21_5_1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1eb81b2bc21_5_1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eb81b2bc21_5_1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eb81b2bc21_5_13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eb81b2bc21_5_1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1eb81b2bc21_5_13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eb81b2bc21_5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1eb81b2bc21_5_13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eb81b2bc21_5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g1eb81b2bc21_5_13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eb81b2bc21_5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eb81b2bc21_5_13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eb81b2bc21_5_1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1eb81b2bc21_5_13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eb81b2bc21_5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1eb81b2bc21_5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eb81b2bc21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g1eb81b2bc21_1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3" name="Google Shape;523;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b81b2bc21_5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1eb81b2bc21_5_9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4" name="Google Shape;55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9" name="Google Shape;56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5" name="Google Shape;585;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2" name="Google Shape;632;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7" name="Google Shape;647;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1" name="Google Shape;731;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eb81b2bc21_5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1eb81b2bc21_5_9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7" name="Google Shape;747;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eb81b2bc21_5_1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1eb81b2bc21_5_1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eb81b2bc21_5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1eb81b2bc21_5_11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eb81b2bc21_5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1eb81b2bc21_5_11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eb81b2bc21_5_1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1eb81b2bc21_5_12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eb81b2bc21_5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1eb81b2bc21_5_12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85" name="Google Shape;85;p13"/>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3"/>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3"/>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3"/>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89" name="Google Shape;89;p13"/>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3"/>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3"/>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92" name="Google Shape;92;p13"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sp>
        <p:nvSpPr>
          <p:cNvPr id="93" name="Google Shape;93;p13"/>
          <p:cNvSpPr/>
          <p:nvPr/>
        </p:nvSpPr>
        <p:spPr>
          <a:xfrm>
            <a:off x="478550" y="2635275"/>
            <a:ext cx="11252700" cy="1085400"/>
          </a:xfrm>
          <a:prstGeom prst="homePlate">
            <a:avLst>
              <a:gd name="adj" fmla="val 29518"/>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400" b="0" i="0" u="none" strike="noStrike" cap="none">
                <a:solidFill>
                  <a:schemeClr val="lt1"/>
                </a:solidFill>
                <a:latin typeface="Arial"/>
                <a:ea typeface="Arial"/>
                <a:cs typeface="Arial"/>
                <a:sym typeface="Arial"/>
              </a:rPr>
              <a:t>Ingeniería en sistemas computacionales</a:t>
            </a:r>
            <a:endParaRPr/>
          </a:p>
        </p:txBody>
      </p:sp>
      <p:sp>
        <p:nvSpPr>
          <p:cNvPr id="94" name="Google Shape;94;p13"/>
          <p:cNvSpPr/>
          <p:nvPr/>
        </p:nvSpPr>
        <p:spPr>
          <a:xfrm>
            <a:off x="478550" y="1381775"/>
            <a:ext cx="11511300" cy="955800"/>
          </a:xfrm>
          <a:prstGeom prst="homePlate">
            <a:avLst>
              <a:gd name="adj" fmla="val 29518"/>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0" i="0" u="none" strike="noStrike" cap="none">
              <a:solidFill>
                <a:schemeClr val="lt1"/>
              </a:solidFill>
              <a:latin typeface="Arial"/>
              <a:ea typeface="Arial"/>
              <a:cs typeface="Arial"/>
              <a:sym typeface="Arial"/>
            </a:endParaRPr>
          </a:p>
          <a:p>
            <a:pPr marL="0" marR="0" lvl="0" indent="0" algn="ctr" rtl="0">
              <a:spcBef>
                <a:spcPts val="0"/>
              </a:spcBef>
              <a:spcAft>
                <a:spcPts val="0"/>
              </a:spcAft>
              <a:buNone/>
            </a:pPr>
            <a:endParaRPr sz="3200" b="0" i="0" u="none" strike="noStrike" cap="none">
              <a:solidFill>
                <a:schemeClr val="lt1"/>
              </a:solidFill>
              <a:latin typeface="Arial"/>
              <a:ea typeface="Arial"/>
              <a:cs typeface="Arial"/>
              <a:sym typeface="Arial"/>
            </a:endParaRPr>
          </a:p>
          <a:p>
            <a:pPr marL="0" marR="0" lvl="0" indent="0" algn="ctr" rtl="0">
              <a:spcBef>
                <a:spcPts val="0"/>
              </a:spcBef>
              <a:spcAft>
                <a:spcPts val="0"/>
              </a:spcAft>
              <a:buNone/>
            </a:pPr>
            <a:endParaRPr sz="3200" b="0" i="0" u="none" strike="noStrike" cap="none">
              <a:solidFill>
                <a:schemeClr val="lt1"/>
              </a:solidFill>
              <a:latin typeface="Arial"/>
              <a:ea typeface="Arial"/>
              <a:cs typeface="Arial"/>
              <a:sym typeface="Arial"/>
            </a:endParaRPr>
          </a:p>
          <a:p>
            <a:pPr marL="0" marR="0" lvl="0" indent="0" algn="ctr" rtl="0">
              <a:spcBef>
                <a:spcPts val="0"/>
              </a:spcBef>
              <a:spcAft>
                <a:spcPts val="0"/>
              </a:spcAft>
              <a:buNone/>
            </a:pPr>
            <a:r>
              <a:rPr lang="es-MX" sz="4400" b="0" i="0" u="none" strike="noStrike" cap="none">
                <a:solidFill>
                  <a:schemeClr val="lt1"/>
                </a:solidFill>
                <a:latin typeface="Arial"/>
                <a:ea typeface="Arial"/>
                <a:cs typeface="Arial"/>
                <a:sym typeface="Arial"/>
              </a:rPr>
              <a:t>Tecnológico Nacional de México</a:t>
            </a:r>
            <a:endParaRPr/>
          </a:p>
          <a:p>
            <a:pPr marL="0" marR="0" lvl="0" indent="0" algn="ctr" rtl="0">
              <a:spcBef>
                <a:spcPts val="0"/>
              </a:spcBef>
              <a:spcAft>
                <a:spcPts val="0"/>
              </a:spcAft>
              <a:buNone/>
            </a:pPr>
            <a:endParaRPr sz="4000" b="0" i="0" u="none" strike="noStrike" cap="none">
              <a:solidFill>
                <a:schemeClr val="lt1"/>
              </a:solidFill>
              <a:latin typeface="Arial"/>
              <a:ea typeface="Arial"/>
              <a:cs typeface="Arial"/>
              <a:sym typeface="Arial"/>
            </a:endParaRPr>
          </a:p>
          <a:p>
            <a:pPr marL="0" marR="0" lvl="0" indent="0" algn="ctr" rtl="0">
              <a:spcBef>
                <a:spcPts val="0"/>
              </a:spcBef>
              <a:spcAft>
                <a:spcPts val="0"/>
              </a:spcAft>
              <a:buNone/>
            </a:pPr>
            <a:endParaRPr sz="5400" b="0" i="0" u="none" strike="noStrike" cap="none">
              <a:solidFill>
                <a:schemeClr val="lt1"/>
              </a:solidFill>
              <a:latin typeface="Arial"/>
              <a:ea typeface="Arial"/>
              <a:cs typeface="Arial"/>
              <a:sym typeface="Arial"/>
            </a:endParaRPr>
          </a:p>
        </p:txBody>
      </p:sp>
      <p:sp>
        <p:nvSpPr>
          <p:cNvPr id="95" name="Google Shape;95;p13"/>
          <p:cNvSpPr/>
          <p:nvPr/>
        </p:nvSpPr>
        <p:spPr>
          <a:xfrm>
            <a:off x="478550" y="4018150"/>
            <a:ext cx="11252700" cy="1085400"/>
          </a:xfrm>
          <a:prstGeom prst="homePlate">
            <a:avLst>
              <a:gd name="adj" fmla="val 29518"/>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5400" b="0" i="0" u="none" strike="noStrike" cap="none">
                <a:solidFill>
                  <a:schemeClr val="lt1"/>
                </a:solidFill>
                <a:latin typeface="Arial"/>
                <a:ea typeface="Arial"/>
                <a:cs typeface="Arial"/>
                <a:sym typeface="Arial"/>
              </a:rPr>
              <a:t>Ing. Jesús Alberto Espinoza Arzola</a:t>
            </a:r>
            <a:endParaRPr/>
          </a:p>
        </p:txBody>
      </p:sp>
      <p:cxnSp>
        <p:nvCxnSpPr>
          <p:cNvPr id="96" name="Google Shape;96;p13"/>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97" name="Google Shape;97;p13"/>
          <p:cNvSpPr txBox="1"/>
          <p:nvPr/>
        </p:nvSpPr>
        <p:spPr>
          <a:xfrm>
            <a:off x="5532572" y="5689781"/>
            <a:ext cx="6585044"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MX" sz="2400" b="0" i="0" u="none" strike="noStrike" cap="none">
                <a:solidFill>
                  <a:schemeClr val="dk1"/>
                </a:solidFill>
                <a:latin typeface="Arial"/>
                <a:ea typeface="Arial"/>
                <a:cs typeface="Arial"/>
                <a:sym typeface="Arial"/>
              </a:rPr>
              <a:t>SALTILLO, COAHUILA AGOSTO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235" name="Google Shape;235;p22"/>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22"/>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22"/>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22"/>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239" name="Google Shape;239;p22"/>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22"/>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22"/>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242" name="Google Shape;242;p22"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243" name="Google Shape;243;p22"/>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244" name="Google Shape;244;p22"/>
          <p:cNvSpPr txBox="1"/>
          <p:nvPr/>
        </p:nvSpPr>
        <p:spPr>
          <a:xfrm>
            <a:off x="1106588" y="1300279"/>
            <a:ext cx="99789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1.3 Comprobaciones de tipos en expresiones</a:t>
            </a:r>
            <a:endParaRPr sz="1800" b="1">
              <a:solidFill>
                <a:schemeClr val="dk1"/>
              </a:solidFill>
              <a:latin typeface="Calibri"/>
              <a:ea typeface="Calibri"/>
              <a:cs typeface="Calibri"/>
              <a:sym typeface="Calibri"/>
            </a:endParaRPr>
          </a:p>
        </p:txBody>
      </p:sp>
      <p:sp>
        <p:nvSpPr>
          <p:cNvPr id="245" name="Google Shape;245;p22"/>
          <p:cNvSpPr txBox="1"/>
          <p:nvPr/>
        </p:nvSpPr>
        <p:spPr>
          <a:xfrm>
            <a:off x="401650" y="2032626"/>
            <a:ext cx="115881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a:solidFill>
                  <a:srgbClr val="000000"/>
                </a:solidFill>
                <a:latin typeface="Arial"/>
                <a:ea typeface="Arial"/>
                <a:cs typeface="Arial"/>
                <a:sym typeface="Arial"/>
              </a:rPr>
              <a:t>La labor de comprobación de tipos consiste en conferir a las construcciones sintácticas del lenguaje, la semántica de tipificación y en realizar todo tipo de comprobaciones de dicha índole. Por su naturaleza, sin embargo, ésta se encuentra repartida entre la fase de análisis semántico y la generación de código intermedio.</a:t>
            </a:r>
            <a:endParaRPr sz="1000"/>
          </a:p>
        </p:txBody>
      </p:sp>
      <p:sp>
        <p:nvSpPr>
          <p:cNvPr id="246" name="Google Shape;246;p22"/>
          <p:cNvSpPr txBox="1"/>
          <p:nvPr/>
        </p:nvSpPr>
        <p:spPr>
          <a:xfrm>
            <a:off x="443252" y="3467541"/>
            <a:ext cx="11305500" cy="2277900"/>
          </a:xfrm>
          <a:prstGeom prst="rect">
            <a:avLst/>
          </a:prstGeom>
          <a:noFill/>
          <a:ln>
            <a:noFill/>
          </a:ln>
        </p:spPr>
        <p:txBody>
          <a:bodyPr spcFirstLastPara="1" wrap="square" lIns="91425" tIns="45700" rIns="91425" bIns="45700" anchor="t" anchorCtr="0">
            <a:spAutoFit/>
          </a:bodyPr>
          <a:lstStyle/>
          <a:p>
            <a:pPr marL="457200" marR="0" lvl="0" indent="-1270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Comprobaciones estáticas</a:t>
            </a:r>
            <a:endParaRPr sz="2000"/>
          </a:p>
          <a:p>
            <a:pPr marL="457200" marR="0" lvl="0" indent="0" algn="l" rtl="0">
              <a:spcBef>
                <a:spcPts val="0"/>
              </a:spcBef>
              <a:spcAft>
                <a:spcPts val="0"/>
              </a:spcAft>
              <a:buNone/>
            </a:pPr>
            <a:r>
              <a:rPr lang="es-MX" sz="2000" b="1">
                <a:solidFill>
                  <a:srgbClr val="000000"/>
                </a:solidFill>
                <a:latin typeface="Arial"/>
                <a:ea typeface="Arial"/>
                <a:cs typeface="Arial"/>
                <a:sym typeface="Arial"/>
              </a:rPr>
              <a:t>Las comprobaciones estáticas recogen el compendio de todas aquellas tareas de carácter semántico que, por su naturaleza, pueden ser realizadas directamente durante la fase de compilación mediante el uso de artefactos y mecanismos propios de dicha fase. Este tipo de comprobaciones son beneficiosas puesto que confieren seguridad a la ejecución del programa</a:t>
            </a:r>
            <a:r>
              <a:rPr lang="es-MX" sz="2400" b="1">
                <a:solidFill>
                  <a:srgbClr val="000000"/>
                </a:solidFill>
                <a:latin typeface="Arial"/>
                <a:ea typeface="Arial"/>
                <a:cs typeface="Arial"/>
                <a:sym typeface="Arial"/>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8800">
                <a:solidFill>
                  <a:schemeClr val="lt1"/>
                </a:solidFill>
                <a:latin typeface="Calibri"/>
                <a:ea typeface="Calibri"/>
                <a:cs typeface="Calibri"/>
                <a:sym typeface="Calibri"/>
              </a:rPr>
              <a:t>Almacenar información relativa a los tipos de los objetos</a:t>
            </a:r>
            <a:endParaRPr sz="8800">
              <a:solidFill>
                <a:schemeClr val="dk2"/>
              </a:solidFill>
              <a:latin typeface="Arial"/>
              <a:ea typeface="Arial"/>
              <a:cs typeface="Arial"/>
              <a:sym typeface="Arial"/>
            </a:endParaRPr>
          </a:p>
        </p:txBody>
      </p:sp>
      <p:sp>
        <p:nvSpPr>
          <p:cNvPr id="252" name="Google Shape;252;p23"/>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23"/>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23"/>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23"/>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256" name="Google Shape;256;p23"/>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23"/>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23"/>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259" name="Google Shape;259;p23"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260" name="Google Shape;260;p23"/>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261" name="Google Shape;261;p23"/>
          <p:cNvSpPr txBox="1"/>
          <p:nvPr/>
        </p:nvSpPr>
        <p:spPr>
          <a:xfrm>
            <a:off x="616164" y="2070685"/>
            <a:ext cx="10552200" cy="193950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000000"/>
              </a:buClr>
              <a:buSzPts val="2400"/>
              <a:buFont typeface="Arial"/>
              <a:buAutoNum type="arabicPeriod"/>
            </a:pPr>
            <a:r>
              <a:rPr lang="es-MX" sz="2400" b="1">
                <a:solidFill>
                  <a:srgbClr val="000000"/>
                </a:solidFill>
                <a:latin typeface="Arial"/>
                <a:ea typeface="Arial"/>
                <a:cs typeface="Arial"/>
                <a:sym typeface="Arial"/>
              </a:rPr>
              <a:t>Verificar que los tipos y valores asociados a los objetos de un programa se utilizan de acuerdo con la especificación del lenguaje. </a:t>
            </a:r>
            <a:endParaRPr/>
          </a:p>
          <a:p>
            <a:pPr marL="457200" marR="0" lvl="0" indent="-304800" algn="l" rtl="0">
              <a:spcBef>
                <a:spcPts val="0"/>
              </a:spcBef>
              <a:spcAft>
                <a:spcPts val="0"/>
              </a:spcAft>
              <a:buClr>
                <a:schemeClr val="dk1"/>
              </a:buClr>
              <a:buSzPts val="2400"/>
              <a:buFont typeface="Calibri"/>
              <a:buNone/>
            </a:pPr>
            <a:endParaRPr sz="2400" b="1">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400"/>
              <a:buFont typeface="Arial"/>
              <a:buAutoNum type="arabicPeriod"/>
            </a:pPr>
            <a:r>
              <a:rPr lang="es-MX" sz="2400" b="1">
                <a:solidFill>
                  <a:srgbClr val="000000"/>
                </a:solidFill>
                <a:latin typeface="Arial"/>
                <a:ea typeface="Arial"/>
                <a:cs typeface="Arial"/>
                <a:sym typeface="Arial"/>
              </a:rPr>
              <a:t> Detectar conversiones implícitas de tipos para efectuarlas o insertar el código apropiado para efectuarlas</a:t>
            </a:r>
            <a:endParaRPr/>
          </a:p>
        </p:txBody>
      </p:sp>
      <p:sp>
        <p:nvSpPr>
          <p:cNvPr id="262" name="Google Shape;262;p23"/>
          <p:cNvSpPr txBox="1"/>
          <p:nvPr/>
        </p:nvSpPr>
        <p:spPr>
          <a:xfrm>
            <a:off x="1106588" y="1300279"/>
            <a:ext cx="99789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1.3 Comprobaciones de tipos en expresiones</a:t>
            </a:r>
            <a:endParaRPr sz="1800" b="1">
              <a:solidFill>
                <a:schemeClr val="dk1"/>
              </a:solidFill>
              <a:latin typeface="Calibri"/>
              <a:ea typeface="Calibri"/>
              <a:cs typeface="Calibri"/>
              <a:sym typeface="Calibri"/>
            </a:endParaRPr>
          </a:p>
        </p:txBody>
      </p:sp>
      <p:sp>
        <p:nvSpPr>
          <p:cNvPr id="263" name="Google Shape;263;p23"/>
          <p:cNvSpPr txBox="1"/>
          <p:nvPr/>
        </p:nvSpPr>
        <p:spPr>
          <a:xfrm>
            <a:off x="616164" y="4550567"/>
            <a:ext cx="102894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a:solidFill>
                  <a:srgbClr val="000000"/>
                </a:solidFill>
                <a:latin typeface="Arial"/>
                <a:ea typeface="Arial"/>
                <a:cs typeface="Arial"/>
                <a:sym typeface="Arial"/>
              </a:rPr>
              <a:t>Almacenar información relativa a los tipos de los objetos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4"/>
          <p:cNvSpPr/>
          <p:nvPr/>
        </p:nvSpPr>
        <p:spPr>
          <a:xfrm>
            <a:off x="0" y="-537458"/>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269" name="Google Shape;269;p24"/>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24"/>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24"/>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24"/>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273" name="Google Shape;273;p24"/>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p24"/>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24"/>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276" name="Google Shape;276;p24"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277" name="Google Shape;277;p24"/>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278" name="Google Shape;278;p24"/>
          <p:cNvSpPr txBox="1"/>
          <p:nvPr/>
        </p:nvSpPr>
        <p:spPr>
          <a:xfrm>
            <a:off x="774415" y="1377267"/>
            <a:ext cx="102357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Aplicar las reglas de verificación de tipos</a:t>
            </a:r>
            <a:endParaRPr/>
          </a:p>
          <a:p>
            <a:pPr marL="0" marR="0" lvl="0" indent="0" algn="ctr" rtl="0">
              <a:spcBef>
                <a:spcPts val="0"/>
              </a:spcBef>
              <a:spcAft>
                <a:spcPts val="0"/>
              </a:spcAft>
              <a:buNone/>
            </a:pPr>
            <a:r>
              <a:rPr lang="es-MX" sz="2800" b="1">
                <a:solidFill>
                  <a:schemeClr val="accent1"/>
                </a:solidFill>
                <a:latin typeface="Arial"/>
                <a:ea typeface="Arial"/>
                <a:cs typeface="Arial"/>
                <a:sym typeface="Arial"/>
              </a:rPr>
              <a:t>¿cómo y cuándo aplicarlas? </a:t>
            </a:r>
            <a:endParaRPr/>
          </a:p>
        </p:txBody>
      </p:sp>
      <p:sp>
        <p:nvSpPr>
          <p:cNvPr id="279" name="Google Shape;279;p24"/>
          <p:cNvSpPr txBox="1"/>
          <p:nvPr/>
        </p:nvSpPr>
        <p:spPr>
          <a:xfrm>
            <a:off x="667889" y="2552110"/>
            <a:ext cx="10235700" cy="3478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a:solidFill>
                  <a:srgbClr val="000000"/>
                </a:solidFill>
                <a:latin typeface="Arial"/>
                <a:ea typeface="Arial"/>
                <a:cs typeface="Arial"/>
                <a:sym typeface="Arial"/>
              </a:rPr>
              <a:t>• Equivalencia: determina cuándo dos objetos pueden considerarse del mismo tipo.</a:t>
            </a:r>
            <a:endParaRPr sz="2000" b="1">
              <a:solidFill>
                <a:srgbClr val="000000"/>
              </a:solidFill>
              <a:latin typeface="Arial"/>
              <a:ea typeface="Arial"/>
              <a:cs typeface="Arial"/>
              <a:sym typeface="Arial"/>
            </a:endParaRPr>
          </a:p>
          <a:p>
            <a:pPr marL="0" marR="0" lvl="0" indent="0" algn="l" rtl="0">
              <a:spcBef>
                <a:spcPts val="0"/>
              </a:spcBef>
              <a:spcAft>
                <a:spcPts val="0"/>
              </a:spcAft>
              <a:buNone/>
            </a:pPr>
            <a:endParaRPr sz="2000" b="1"/>
          </a:p>
          <a:p>
            <a:pPr marL="0" marR="0" lvl="0" indent="0" algn="l" rtl="0">
              <a:spcBef>
                <a:spcPts val="0"/>
              </a:spcBef>
              <a:spcAft>
                <a:spcPts val="0"/>
              </a:spcAft>
              <a:buNone/>
            </a:pPr>
            <a:r>
              <a:rPr lang="es-MX" sz="2000" b="1">
                <a:solidFill>
                  <a:srgbClr val="000000"/>
                </a:solidFill>
                <a:latin typeface="Arial"/>
                <a:ea typeface="Arial"/>
                <a:cs typeface="Arial"/>
                <a:sym typeface="Arial"/>
              </a:rPr>
              <a:t> • Compatibilidad: determina cuándo un objeto de cierto tipo puede ser usado en un cierto contexto.</a:t>
            </a:r>
            <a:endParaRPr sz="2000" b="1">
              <a:solidFill>
                <a:srgbClr val="000000"/>
              </a:solidFill>
              <a:latin typeface="Arial"/>
              <a:ea typeface="Arial"/>
              <a:cs typeface="Arial"/>
              <a:sym typeface="Arial"/>
            </a:endParaRPr>
          </a:p>
          <a:p>
            <a:pPr marL="0" marR="0" lvl="0" indent="0" algn="l" rtl="0">
              <a:spcBef>
                <a:spcPts val="0"/>
              </a:spcBef>
              <a:spcAft>
                <a:spcPts val="0"/>
              </a:spcAft>
              <a:buNone/>
            </a:pPr>
            <a:endParaRPr sz="2000" b="1"/>
          </a:p>
          <a:p>
            <a:pPr marL="0" marR="0" lvl="0" indent="0" algn="l" rtl="0">
              <a:spcBef>
                <a:spcPts val="0"/>
              </a:spcBef>
              <a:spcAft>
                <a:spcPts val="0"/>
              </a:spcAft>
              <a:buNone/>
            </a:pPr>
            <a:r>
              <a:rPr lang="es-MX" sz="2000" b="1">
                <a:solidFill>
                  <a:srgbClr val="000000"/>
                </a:solidFill>
                <a:latin typeface="Arial"/>
                <a:ea typeface="Arial"/>
                <a:cs typeface="Arial"/>
                <a:sym typeface="Arial"/>
              </a:rPr>
              <a:t> • Inferencia: derivación del tipo de un objeto a partir de sus componentes. </a:t>
            </a:r>
            <a:endParaRPr sz="2000" b="1">
              <a:solidFill>
                <a:srgbClr val="000000"/>
              </a:solidFill>
              <a:latin typeface="Arial"/>
              <a:ea typeface="Arial"/>
              <a:cs typeface="Arial"/>
              <a:sym typeface="Arial"/>
            </a:endParaRPr>
          </a:p>
          <a:p>
            <a:pPr marL="0" marR="0" lvl="0" indent="0" algn="l" rtl="0">
              <a:spcBef>
                <a:spcPts val="0"/>
              </a:spcBef>
              <a:spcAft>
                <a:spcPts val="0"/>
              </a:spcAft>
              <a:buNone/>
            </a:pPr>
            <a:endParaRPr sz="2000" b="1"/>
          </a:p>
          <a:p>
            <a:pPr marL="0" marR="0" lvl="0" indent="0" algn="l" rtl="0">
              <a:spcBef>
                <a:spcPts val="0"/>
              </a:spcBef>
              <a:spcAft>
                <a:spcPts val="0"/>
              </a:spcAft>
              <a:buNone/>
            </a:pPr>
            <a:r>
              <a:rPr lang="es-MX" sz="2000" b="1">
                <a:solidFill>
                  <a:srgbClr val="000000"/>
                </a:solidFill>
                <a:latin typeface="Arial"/>
                <a:ea typeface="Arial"/>
                <a:cs typeface="Arial"/>
                <a:sym typeface="Arial"/>
              </a:rPr>
              <a:t>• Conversión: permitir y efectuar un cambio de tipo.</a:t>
            </a:r>
            <a:endParaRPr sz="2000" b="1">
              <a:solidFill>
                <a:srgbClr val="000000"/>
              </a:solidFill>
              <a:latin typeface="Arial"/>
              <a:ea typeface="Arial"/>
              <a:cs typeface="Arial"/>
              <a:sym typeface="Arial"/>
            </a:endParaRPr>
          </a:p>
          <a:p>
            <a:pPr marL="0" marR="0" lvl="0" indent="0" algn="l" rtl="0">
              <a:spcBef>
                <a:spcPts val="0"/>
              </a:spcBef>
              <a:spcAft>
                <a:spcPts val="0"/>
              </a:spcAft>
              <a:buNone/>
            </a:pPr>
            <a:endParaRPr sz="2000" b="1"/>
          </a:p>
          <a:p>
            <a:pPr marL="0" marR="0" lvl="0" indent="0" algn="l" rtl="0">
              <a:spcBef>
                <a:spcPts val="0"/>
              </a:spcBef>
              <a:spcAft>
                <a:spcPts val="0"/>
              </a:spcAft>
              <a:buNone/>
            </a:pPr>
            <a:r>
              <a:rPr lang="es-MX" sz="2000" b="1">
                <a:solidFill>
                  <a:srgbClr val="000000"/>
                </a:solidFill>
                <a:latin typeface="Arial"/>
                <a:ea typeface="Arial"/>
                <a:cs typeface="Arial"/>
                <a:sym typeface="Arial"/>
              </a:rPr>
              <a:t> • Coerción: conversión automática de un tipo a otro.</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5"/>
          <p:cNvSpPr/>
          <p:nvPr/>
        </p:nvSpPr>
        <p:spPr>
          <a:xfrm>
            <a:off x="0" y="-10356"/>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a:solidFill>
                <a:srgbClr val="202124"/>
              </a:solidFill>
              <a:latin typeface="arial"/>
              <a:ea typeface="arial"/>
              <a:cs typeface="arial"/>
              <a:sym typeface="arial"/>
            </a:endParaRPr>
          </a:p>
        </p:txBody>
      </p:sp>
      <p:sp>
        <p:nvSpPr>
          <p:cNvPr id="285" name="Google Shape;285;p25"/>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25"/>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p25"/>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8" name="Google Shape;288;p25"/>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289" name="Google Shape;289;p25"/>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25"/>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25"/>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292" name="Google Shape;292;p25"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293" name="Google Shape;293;p25"/>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294" name="Google Shape;294;p25"/>
          <p:cNvSpPr txBox="1"/>
          <p:nvPr/>
        </p:nvSpPr>
        <p:spPr>
          <a:xfrm>
            <a:off x="1907179" y="1377267"/>
            <a:ext cx="79704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1.2 Acciones semánticas de un analizador sintáctico</a:t>
            </a:r>
            <a:endParaRPr/>
          </a:p>
        </p:txBody>
      </p:sp>
      <p:pic>
        <p:nvPicPr>
          <p:cNvPr id="295" name="Google Shape;295;p25"/>
          <p:cNvPicPr preferRelativeResize="0"/>
          <p:nvPr/>
        </p:nvPicPr>
        <p:blipFill rotWithShape="1">
          <a:blip r:embed="rId4">
            <a:alphaModFix/>
          </a:blip>
          <a:srcRect/>
          <a:stretch/>
        </p:blipFill>
        <p:spPr>
          <a:xfrm>
            <a:off x="2643187" y="1854355"/>
            <a:ext cx="6905625" cy="4391025"/>
          </a:xfrm>
          <a:prstGeom prst="rect">
            <a:avLst/>
          </a:prstGeom>
          <a:noFill/>
          <a:ln>
            <a:noFill/>
          </a:ln>
        </p:spPr>
      </p:pic>
      <p:sp>
        <p:nvSpPr>
          <p:cNvPr id="296" name="Google Shape;296;p25"/>
          <p:cNvSpPr txBox="1"/>
          <p:nvPr/>
        </p:nvSpPr>
        <p:spPr>
          <a:xfrm>
            <a:off x="2110852" y="1922595"/>
            <a:ext cx="79704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Ejemplo</a:t>
            </a:r>
            <a:endParaRPr/>
          </a:p>
        </p:txBody>
      </p:sp>
      <p:cxnSp>
        <p:nvCxnSpPr>
          <p:cNvPr id="297" name="Google Shape;297;p25"/>
          <p:cNvCxnSpPr/>
          <p:nvPr/>
        </p:nvCxnSpPr>
        <p:spPr>
          <a:xfrm>
            <a:off x="928048" y="4244454"/>
            <a:ext cx="9635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303" name="Google Shape;303;p26"/>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4" name="Google Shape;304;p26"/>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26"/>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26"/>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307" name="Google Shape;307;p26"/>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8" name="Google Shape;308;p26"/>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26"/>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310" name="Google Shape;310;p26"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311" name="Google Shape;311;p26"/>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pic>
        <p:nvPicPr>
          <p:cNvPr id="312" name="Google Shape;312;p26"/>
          <p:cNvPicPr preferRelativeResize="0"/>
          <p:nvPr/>
        </p:nvPicPr>
        <p:blipFill rotWithShape="1">
          <a:blip r:embed="rId4">
            <a:alphaModFix/>
          </a:blip>
          <a:srcRect/>
          <a:stretch/>
        </p:blipFill>
        <p:spPr>
          <a:xfrm>
            <a:off x="1288906" y="1295262"/>
            <a:ext cx="9614188" cy="32352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318" name="Google Shape;318;p27"/>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27"/>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27"/>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27"/>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322" name="Google Shape;322;p27"/>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p27"/>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p27"/>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325" name="Google Shape;325;p27"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326" name="Google Shape;326;p27"/>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327" name="Google Shape;327;p27"/>
          <p:cNvSpPr txBox="1"/>
          <p:nvPr/>
        </p:nvSpPr>
        <p:spPr>
          <a:xfrm>
            <a:off x="1791000" y="1336786"/>
            <a:ext cx="9086400" cy="800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1.4 Pila semántica en un analizador sintáctico.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27"/>
          <p:cNvSpPr txBox="1"/>
          <p:nvPr/>
        </p:nvSpPr>
        <p:spPr>
          <a:xfrm>
            <a:off x="974135" y="1962962"/>
            <a:ext cx="9631200" cy="1939500"/>
          </a:xfrm>
          <a:prstGeom prst="rect">
            <a:avLst/>
          </a:prstGeom>
          <a:noFill/>
          <a:ln>
            <a:noFill/>
          </a:ln>
        </p:spPr>
        <p:txBody>
          <a:bodyPr spcFirstLastPara="1" wrap="square" lIns="91425" tIns="45700" rIns="91425" bIns="45700" anchor="t" anchorCtr="0">
            <a:spAutoFit/>
          </a:bodyPr>
          <a:lstStyle/>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PILA </a:t>
            </a:r>
            <a:endParaRPr sz="2000"/>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Estructura de datos que se usa en programación para simplificar ciertas operaciones </a:t>
            </a:r>
            <a:endParaRPr sz="2000"/>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Arrays* Listas enlazadas * </a:t>
            </a:r>
            <a:endParaRPr sz="2000"/>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Una colección de datos a los que se puede acceder mediante un extremo, que se conoce generalmente como tope.</a:t>
            </a:r>
            <a:endParaRPr sz="2000"/>
          </a:p>
        </p:txBody>
      </p:sp>
      <p:pic>
        <p:nvPicPr>
          <p:cNvPr id="329" name="Google Shape;329;p27"/>
          <p:cNvPicPr preferRelativeResize="0"/>
          <p:nvPr/>
        </p:nvPicPr>
        <p:blipFill rotWithShape="1">
          <a:blip r:embed="rId4">
            <a:alphaModFix/>
          </a:blip>
          <a:srcRect/>
          <a:stretch/>
        </p:blipFill>
        <p:spPr>
          <a:xfrm>
            <a:off x="7868819" y="4271274"/>
            <a:ext cx="2280456" cy="2088225"/>
          </a:xfrm>
          <a:prstGeom prst="rect">
            <a:avLst/>
          </a:prstGeom>
          <a:noFill/>
          <a:ln>
            <a:noFill/>
          </a:ln>
        </p:spPr>
      </p:pic>
      <p:sp>
        <p:nvSpPr>
          <p:cNvPr id="330" name="Google Shape;330;p27"/>
          <p:cNvSpPr txBox="1"/>
          <p:nvPr/>
        </p:nvSpPr>
        <p:spPr>
          <a:xfrm>
            <a:off x="10217136" y="4833856"/>
            <a:ext cx="19380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a:solidFill>
                  <a:srgbClr val="000000"/>
                </a:solidFill>
                <a:latin typeface="Arial"/>
                <a:ea typeface="Arial"/>
                <a:cs typeface="Arial"/>
                <a:sym typeface="Arial"/>
              </a:rPr>
              <a:t>Push</a:t>
            </a:r>
            <a:endParaRPr sz="2400" b="1">
              <a:solidFill>
                <a:srgbClr val="000000"/>
              </a:solidFill>
              <a:latin typeface="Arial"/>
              <a:ea typeface="Arial"/>
              <a:cs typeface="Arial"/>
              <a:sym typeface="Arial"/>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Pop</a:t>
            </a:r>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LIFO</a:t>
            </a:r>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TOS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336" name="Google Shape;336;p28"/>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7" name="Google Shape;337;p28"/>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8" name="Google Shape;338;p28"/>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9" name="Google Shape;339;p28"/>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340" name="Google Shape;340;p28"/>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1" name="Google Shape;341;p28"/>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2" name="Google Shape;342;p28"/>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343" name="Google Shape;343;p28"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344" name="Google Shape;344;p28"/>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345" name="Google Shape;345;p28"/>
          <p:cNvSpPr txBox="1"/>
          <p:nvPr/>
        </p:nvSpPr>
        <p:spPr>
          <a:xfrm>
            <a:off x="673625" y="1945452"/>
            <a:ext cx="10797900" cy="3786600"/>
          </a:xfrm>
          <a:prstGeom prst="rect">
            <a:avLst/>
          </a:prstGeom>
          <a:noFill/>
          <a:ln>
            <a:noFill/>
          </a:ln>
        </p:spPr>
        <p:txBody>
          <a:bodyPr spcFirstLastPara="1" wrap="square" lIns="91425" tIns="45700" rIns="91425" bIns="45700" anchor="t" anchorCtr="0">
            <a:spAutoFit/>
          </a:bodyPr>
          <a:lstStyle/>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El análisis semántico usa como entrada el árbol sintáctico para comprobar restricciones de tipo y otras limitaciones semánticas y preparar la generación de código.</a:t>
            </a:r>
            <a:endParaRPr sz="2000" b="1">
              <a:solidFill>
                <a:srgbClr val="000000"/>
              </a:solidFill>
              <a:latin typeface="Arial"/>
              <a:ea typeface="Arial"/>
              <a:cs typeface="Arial"/>
              <a:sym typeface="Arial"/>
            </a:endParaRPr>
          </a:p>
          <a:p>
            <a:pPr marL="457200" marR="0" lvl="0" indent="0" algn="l" rtl="0">
              <a:spcBef>
                <a:spcPts val="0"/>
              </a:spcBef>
              <a:spcAft>
                <a:spcPts val="0"/>
              </a:spcAft>
              <a:buNone/>
            </a:pPr>
            <a:endParaRPr sz="2000" b="1"/>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¿Para qué se usa la pila ? </a:t>
            </a:r>
            <a:endParaRPr sz="2000"/>
          </a:p>
          <a:p>
            <a:pPr marL="457200" marR="0" lvl="0" indent="0" algn="l" rtl="0">
              <a:spcBef>
                <a:spcPts val="0"/>
              </a:spcBef>
              <a:spcAft>
                <a:spcPts val="0"/>
              </a:spcAft>
              <a:buNone/>
            </a:pPr>
            <a:endParaRPr sz="2000" b="1"/>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Para contener la información semántica asociada a los operandos (y operadores) en forma de registros semánticos tomando en cuenta las reglas semánticas.</a:t>
            </a:r>
            <a:endParaRPr sz="2000"/>
          </a:p>
          <a:p>
            <a:pPr marL="457200" marR="0" lvl="0" indent="0" algn="l" rtl="0">
              <a:spcBef>
                <a:spcPts val="0"/>
              </a:spcBef>
              <a:spcAft>
                <a:spcPts val="0"/>
              </a:spcAft>
              <a:buNone/>
            </a:pPr>
            <a:endParaRPr sz="2000" b="1"/>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(Conj. de normas y especificaciones que definen al lenguaje). </a:t>
            </a:r>
            <a:endParaRPr sz="2000" b="1">
              <a:solidFill>
                <a:srgbClr val="000000"/>
              </a:solidFill>
              <a:latin typeface="Arial"/>
              <a:ea typeface="Arial"/>
              <a:cs typeface="Arial"/>
              <a:sym typeface="Arial"/>
            </a:endParaRPr>
          </a:p>
          <a:p>
            <a:pPr marL="457200" marR="0" lvl="0" indent="0" algn="l" rtl="0">
              <a:spcBef>
                <a:spcPts val="0"/>
              </a:spcBef>
              <a:spcAft>
                <a:spcPts val="0"/>
              </a:spcAft>
              <a:buNone/>
            </a:pPr>
            <a:endParaRPr sz="2000" b="1"/>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Conversiones implícitas</a:t>
            </a:r>
            <a:endParaRPr sz="2000"/>
          </a:p>
        </p:txBody>
      </p:sp>
      <p:sp>
        <p:nvSpPr>
          <p:cNvPr id="346" name="Google Shape;346;p28"/>
          <p:cNvSpPr txBox="1"/>
          <p:nvPr/>
        </p:nvSpPr>
        <p:spPr>
          <a:xfrm>
            <a:off x="1791000" y="1336786"/>
            <a:ext cx="9086400" cy="800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1.4 Pila semántica en un analizador sintáctico.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9"/>
          <p:cNvSpPr/>
          <p:nvPr/>
        </p:nvSpPr>
        <p:spPr>
          <a:xfrm>
            <a:off x="68366" y="76912"/>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352" name="Google Shape;352;p29"/>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3" name="Google Shape;353;p29"/>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29"/>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29"/>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356" name="Google Shape;356;p29"/>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29"/>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29"/>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359" name="Google Shape;359;p29"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360" name="Google Shape;360;p29"/>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pic>
        <p:nvPicPr>
          <p:cNvPr id="361" name="Google Shape;361;p29"/>
          <p:cNvPicPr preferRelativeResize="0"/>
          <p:nvPr/>
        </p:nvPicPr>
        <p:blipFill rotWithShape="1">
          <a:blip r:embed="rId4">
            <a:alphaModFix/>
          </a:blip>
          <a:srcRect/>
          <a:stretch/>
        </p:blipFill>
        <p:spPr>
          <a:xfrm>
            <a:off x="3011177" y="1430063"/>
            <a:ext cx="6169639" cy="48882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367" name="Google Shape;367;p30"/>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30"/>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30"/>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30"/>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371" name="Google Shape;371;p30"/>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30"/>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3" name="Google Shape;373;p30"/>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374" name="Google Shape;374;p30"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375" name="Google Shape;375;p30"/>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376" name="Google Shape;376;p30"/>
          <p:cNvSpPr txBox="1"/>
          <p:nvPr/>
        </p:nvSpPr>
        <p:spPr>
          <a:xfrm>
            <a:off x="1246636" y="1435679"/>
            <a:ext cx="9086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b="1">
                <a:solidFill>
                  <a:schemeClr val="dk1"/>
                </a:solidFill>
                <a:latin typeface="Calibri"/>
                <a:ea typeface="Calibri"/>
                <a:cs typeface="Calibri"/>
                <a:sym typeface="Calibri"/>
              </a:rPr>
              <a:t>1.4 Pila semántica en un analizador sintáctico.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77" name="Google Shape;377;p30"/>
          <p:cNvPicPr preferRelativeResize="0"/>
          <p:nvPr/>
        </p:nvPicPr>
        <p:blipFill rotWithShape="1">
          <a:blip r:embed="rId4">
            <a:alphaModFix/>
          </a:blip>
          <a:srcRect/>
          <a:stretch/>
        </p:blipFill>
        <p:spPr>
          <a:xfrm>
            <a:off x="2060413" y="2082175"/>
            <a:ext cx="8071163" cy="4238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383" name="Google Shape;383;p31"/>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4" name="Google Shape;384;p31"/>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5" name="Google Shape;385;p31"/>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6" name="Google Shape;386;p31"/>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387" name="Google Shape;387;p31"/>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8" name="Google Shape;388;p31"/>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31"/>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390" name="Google Shape;390;p31"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391" name="Google Shape;391;p31"/>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392" name="Google Shape;392;p31"/>
          <p:cNvSpPr txBox="1"/>
          <p:nvPr/>
        </p:nvSpPr>
        <p:spPr>
          <a:xfrm>
            <a:off x="1210699" y="1457854"/>
            <a:ext cx="9086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b="1">
                <a:solidFill>
                  <a:schemeClr val="dk1"/>
                </a:solidFill>
                <a:latin typeface="Calibri"/>
                <a:ea typeface="Calibri"/>
                <a:cs typeface="Calibri"/>
                <a:sym typeface="Calibri"/>
              </a:rPr>
              <a:t>1.4 Pila semántica en un analizador sintáctico.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93" name="Google Shape;393;p31"/>
          <p:cNvPicPr preferRelativeResize="0"/>
          <p:nvPr/>
        </p:nvPicPr>
        <p:blipFill rotWithShape="1">
          <a:blip r:embed="rId4">
            <a:alphaModFix/>
          </a:blip>
          <a:srcRect/>
          <a:stretch/>
        </p:blipFill>
        <p:spPr>
          <a:xfrm>
            <a:off x="3608257" y="2104350"/>
            <a:ext cx="5406843" cy="404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103" name="Google Shape;103;p14"/>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14"/>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4"/>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14"/>
          <p:cNvSpPr/>
          <p:nvPr/>
        </p:nvSpPr>
        <p:spPr>
          <a:xfrm>
            <a:off x="401650" y="420575"/>
            <a:ext cx="90114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107" name="Google Shape;107;p14"/>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14"/>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14"/>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110" name="Google Shape;110;p14"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111" name="Google Shape;111;p14"/>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112" name="Google Shape;112;p14"/>
          <p:cNvSpPr txBox="1"/>
          <p:nvPr/>
        </p:nvSpPr>
        <p:spPr>
          <a:xfrm>
            <a:off x="5640243" y="5920613"/>
            <a:ext cx="6585000" cy="4617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MX" sz="2400" b="0" i="0" u="none" strike="noStrike" cap="none">
                <a:solidFill>
                  <a:schemeClr val="dk1"/>
                </a:solidFill>
                <a:latin typeface="Arial"/>
                <a:ea typeface="Arial"/>
                <a:cs typeface="Arial"/>
                <a:sym typeface="Arial"/>
              </a:rPr>
              <a:t>SALTILLO, COAHUILA AGOSTO 2023</a:t>
            </a:r>
            <a:endParaRPr/>
          </a:p>
        </p:txBody>
      </p:sp>
      <p:pic>
        <p:nvPicPr>
          <p:cNvPr id="113" name="Google Shape;113;p14" descr="Una torre de un edificio&#10;&#10;Descripción generada automáticamente"/>
          <p:cNvPicPr preferRelativeResize="0"/>
          <p:nvPr/>
        </p:nvPicPr>
        <p:blipFill rotWithShape="1">
          <a:blip r:embed="rId4">
            <a:alphaModFix amt="18000"/>
          </a:blip>
          <a:srcRect/>
          <a:stretch/>
        </p:blipFill>
        <p:spPr>
          <a:xfrm>
            <a:off x="591686" y="1271238"/>
            <a:ext cx="10601280" cy="4983754"/>
          </a:xfrm>
          <a:prstGeom prst="rect">
            <a:avLst/>
          </a:prstGeom>
          <a:noFill/>
          <a:ln>
            <a:noFill/>
          </a:ln>
        </p:spPr>
      </p:pic>
      <p:sp>
        <p:nvSpPr>
          <p:cNvPr id="114" name="Google Shape;114;p14"/>
          <p:cNvSpPr/>
          <p:nvPr/>
        </p:nvSpPr>
        <p:spPr>
          <a:xfrm>
            <a:off x="673944" y="1594302"/>
            <a:ext cx="10228456" cy="709200"/>
          </a:xfrm>
          <a:prstGeom prst="homePlate">
            <a:avLst>
              <a:gd name="adj" fmla="val 29518"/>
            </a:avLst>
          </a:prstGeom>
          <a:solidFill>
            <a:srgbClr val="C00000">
              <a:alpha val="3373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000" b="0" i="0" u="none" strike="noStrike" cap="none" dirty="0">
                <a:solidFill>
                  <a:srgbClr val="C00000"/>
                </a:solidFill>
                <a:latin typeface="Arial"/>
                <a:ea typeface="Arial"/>
                <a:cs typeface="Arial"/>
                <a:sym typeface="Arial"/>
              </a:rPr>
              <a:t>Instituto tecnológico de México </a:t>
            </a:r>
            <a:r>
              <a:rPr lang="es-MX" sz="2800" b="0" i="0" u="none" strike="noStrike" cap="none" dirty="0">
                <a:solidFill>
                  <a:srgbClr val="C00000"/>
                </a:solidFill>
                <a:latin typeface="Arial"/>
                <a:ea typeface="Arial"/>
                <a:cs typeface="Arial"/>
                <a:sym typeface="Arial"/>
              </a:rPr>
              <a:t>campus saltillo</a:t>
            </a:r>
            <a:endParaRPr sz="4000" b="0" i="0" u="none" strike="noStrike" cap="none" dirty="0">
              <a:solidFill>
                <a:srgbClr val="C00000"/>
              </a:solidFill>
              <a:latin typeface="Arial"/>
              <a:ea typeface="Arial"/>
              <a:cs typeface="Arial"/>
              <a:sym typeface="Arial"/>
            </a:endParaRPr>
          </a:p>
        </p:txBody>
      </p:sp>
      <p:sp>
        <p:nvSpPr>
          <p:cNvPr id="115" name="Google Shape;115;p14"/>
          <p:cNvSpPr/>
          <p:nvPr/>
        </p:nvSpPr>
        <p:spPr>
          <a:xfrm>
            <a:off x="1190500" y="2799100"/>
            <a:ext cx="9711900" cy="768300"/>
          </a:xfrm>
          <a:prstGeom prst="homePlate">
            <a:avLst>
              <a:gd name="adj" fmla="val 29518"/>
            </a:avLst>
          </a:prstGeom>
          <a:solidFill>
            <a:srgbClr val="C00000">
              <a:alpha val="3373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000" b="0" i="0" u="none" strike="noStrike" cap="none">
                <a:solidFill>
                  <a:srgbClr val="C00000"/>
                </a:solidFill>
                <a:latin typeface="Arial"/>
                <a:ea typeface="Arial"/>
                <a:cs typeface="Arial"/>
                <a:sym typeface="Arial"/>
              </a:rPr>
              <a:t>Ingeniería en Sistemas Computacionales</a:t>
            </a:r>
            <a:endParaRPr/>
          </a:p>
        </p:txBody>
      </p:sp>
      <p:sp>
        <p:nvSpPr>
          <p:cNvPr id="116" name="Google Shape;116;p14"/>
          <p:cNvSpPr/>
          <p:nvPr/>
        </p:nvSpPr>
        <p:spPr>
          <a:xfrm>
            <a:off x="673950" y="4325925"/>
            <a:ext cx="11193000" cy="1085400"/>
          </a:xfrm>
          <a:prstGeom prst="homePlate">
            <a:avLst>
              <a:gd name="adj" fmla="val 29518"/>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5400" b="0" i="0" u="none" strike="noStrike" cap="none">
                <a:solidFill>
                  <a:schemeClr val="lt1"/>
                </a:solidFill>
                <a:latin typeface="Arial"/>
                <a:ea typeface="Arial"/>
                <a:cs typeface="Arial"/>
                <a:sym typeface="Arial"/>
              </a:rPr>
              <a:t>Ing. </a:t>
            </a:r>
            <a:r>
              <a:rPr lang="es-MX" sz="5400" b="0" i="0" u="none" strike="noStrike" cap="none">
                <a:solidFill>
                  <a:schemeClr val="lt2"/>
                </a:solidFill>
                <a:latin typeface="Arial"/>
                <a:ea typeface="Arial"/>
                <a:cs typeface="Arial"/>
                <a:sym typeface="Arial"/>
              </a:rPr>
              <a:t>Jesús</a:t>
            </a:r>
            <a:r>
              <a:rPr lang="es-MX" sz="5400" b="0" i="0" u="none" strike="noStrike" cap="none">
                <a:solidFill>
                  <a:schemeClr val="lt1"/>
                </a:solidFill>
                <a:latin typeface="Arial"/>
                <a:ea typeface="Arial"/>
                <a:cs typeface="Arial"/>
                <a:sym typeface="Arial"/>
              </a:rPr>
              <a:t> Alberto Espinoza </a:t>
            </a:r>
            <a:r>
              <a:rPr lang="es-MX" sz="5400" b="0" i="0" u="none" strike="noStrike" cap="none">
                <a:solidFill>
                  <a:schemeClr val="lt2"/>
                </a:solidFill>
                <a:latin typeface="Arial"/>
                <a:ea typeface="Arial"/>
                <a:cs typeface="Arial"/>
                <a:sym typeface="Arial"/>
              </a:rPr>
              <a:t>Arzola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endParaRPr sz="8800" b="0" i="0" u="none" strike="noStrike" cap="none">
              <a:solidFill>
                <a:schemeClr val="dk2"/>
              </a:solidFill>
              <a:latin typeface="Arial"/>
              <a:ea typeface="Arial"/>
              <a:cs typeface="Arial"/>
              <a:sym typeface="Arial"/>
            </a:endParaRPr>
          </a:p>
        </p:txBody>
      </p:sp>
      <p:sp>
        <p:nvSpPr>
          <p:cNvPr id="399" name="Google Shape;399;p32"/>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 name="Google Shape;400;p32"/>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 name="Google Shape;401;p32"/>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 name="Google Shape;402;p32"/>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403" name="Google Shape;403;p32"/>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 name="Google Shape;404;p32"/>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 name="Google Shape;405;p32"/>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406" name="Google Shape;406;p32"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407" name="Google Shape;407;p32"/>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pic>
        <p:nvPicPr>
          <p:cNvPr id="408" name="Google Shape;408;p32"/>
          <p:cNvPicPr preferRelativeResize="0"/>
          <p:nvPr/>
        </p:nvPicPr>
        <p:blipFill>
          <a:blip r:embed="rId4">
            <a:alphaModFix/>
          </a:blip>
          <a:stretch>
            <a:fillRect/>
          </a:stretch>
        </p:blipFill>
        <p:spPr>
          <a:xfrm>
            <a:off x="145275" y="1564225"/>
            <a:ext cx="11923450" cy="4491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414" name="Google Shape;414;p33"/>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5" name="Google Shape;415;p33"/>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6" name="Google Shape;416;p33"/>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7" name="Google Shape;417;p33"/>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418" name="Google Shape;418;p33"/>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9" name="Google Shape;419;p33"/>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0" name="Google Shape;420;p33"/>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421" name="Google Shape;421;p33"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422" name="Google Shape;422;p33"/>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423" name="Google Shape;423;p33"/>
          <p:cNvSpPr txBox="1"/>
          <p:nvPr/>
        </p:nvSpPr>
        <p:spPr>
          <a:xfrm>
            <a:off x="1791000" y="1336786"/>
            <a:ext cx="908626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2.0 Generación de código intermedio.</a:t>
            </a:r>
            <a:endParaRPr/>
          </a:p>
        </p:txBody>
      </p:sp>
      <p:sp>
        <p:nvSpPr>
          <p:cNvPr id="424" name="Google Shape;424;p33"/>
          <p:cNvSpPr txBox="1"/>
          <p:nvPr/>
        </p:nvSpPr>
        <p:spPr>
          <a:xfrm>
            <a:off x="500587" y="2175219"/>
            <a:ext cx="10578376"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a:solidFill>
                  <a:srgbClr val="000000"/>
                </a:solidFill>
                <a:latin typeface="Arial"/>
                <a:ea typeface="Arial"/>
                <a:cs typeface="Arial"/>
                <a:sym typeface="Arial"/>
              </a:rPr>
              <a:t>La mayoría de los compiladores generan código como parte del proceso de análisis sintáctico, esto es debido a que requieren del árbol de sintaxis y si este no va a ser construido físicamente, entonces deberá acompañar al analizador sintáctico al barrer el árbol implícito.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430" name="Google Shape;430;p34"/>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34"/>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34"/>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3" name="Google Shape;433;p34"/>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434" name="Google Shape;434;p34"/>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5" name="Google Shape;435;p34"/>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6" name="Google Shape;436;p34"/>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437" name="Google Shape;437;p34"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438" name="Google Shape;438;p34"/>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439" name="Google Shape;439;p34"/>
          <p:cNvSpPr txBox="1"/>
          <p:nvPr/>
        </p:nvSpPr>
        <p:spPr>
          <a:xfrm>
            <a:off x="1791000" y="1336786"/>
            <a:ext cx="908626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2.0 Generación de código intermedio.</a:t>
            </a:r>
            <a:endParaRPr/>
          </a:p>
        </p:txBody>
      </p:sp>
      <p:sp>
        <p:nvSpPr>
          <p:cNvPr id="440" name="Google Shape;440;p34"/>
          <p:cNvSpPr txBox="1"/>
          <p:nvPr/>
        </p:nvSpPr>
        <p:spPr>
          <a:xfrm>
            <a:off x="603138" y="1915388"/>
            <a:ext cx="10578300" cy="4155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a:solidFill>
                  <a:srgbClr val="000000"/>
                </a:solidFill>
                <a:latin typeface="Arial"/>
                <a:ea typeface="Arial"/>
                <a:cs typeface="Arial"/>
                <a:sym typeface="Arial"/>
              </a:rPr>
              <a:t>En lugar de generar código ensamblador directamente, los compiladores generan un código intermedio que es más parecido al código ensamblador, las operaciones por ejemplo nunca se hacen con más de dos operandos. </a:t>
            </a:r>
            <a:endParaRPr/>
          </a:p>
          <a:p>
            <a:pPr marL="0" marR="0" lvl="0" indent="0" algn="l" rtl="0">
              <a:spcBef>
                <a:spcPts val="0"/>
              </a:spcBef>
              <a:spcAft>
                <a:spcPts val="0"/>
              </a:spcAft>
              <a:buNone/>
            </a:pPr>
            <a:endParaRPr sz="2400" b="1">
              <a:solidFill>
                <a:srgbClr val="000000"/>
              </a:solidFill>
              <a:latin typeface="Arial"/>
              <a:ea typeface="Arial"/>
              <a:cs typeface="Arial"/>
              <a:sym typeface="Arial"/>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Al no generarse código ensamblador el cual es dependiente de la computadora </a:t>
            </a:r>
            <a:r>
              <a:rPr lang="es-MX" sz="2400" b="1"/>
              <a:t>específica</a:t>
            </a:r>
            <a:r>
              <a:rPr lang="es-MX" sz="2400" b="1">
                <a:solidFill>
                  <a:srgbClr val="000000"/>
                </a:solidFill>
                <a:latin typeface="Arial"/>
                <a:ea typeface="Arial"/>
                <a:cs typeface="Arial"/>
                <a:sym typeface="Arial"/>
              </a:rPr>
              <a:t>, sino código intermedio, se puede reutilizar la parte del compilador que genera código intermedio en otro compilador para una computadora con diferente procesador cambiando solamente el generador de código ensamblador al cual llamamos back-end, la desventaja obviamente es la lentitud que esto conlleva.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446" name="Google Shape;446;p35"/>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7" name="Google Shape;447;p35"/>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8" name="Google Shape;448;p35"/>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9" name="Google Shape;449;p35"/>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450" name="Google Shape;450;p35"/>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1" name="Google Shape;451;p35"/>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2" name="Google Shape;452;p35"/>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453" name="Google Shape;453;p35"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454" name="Google Shape;454;p35"/>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455" name="Google Shape;455;p35"/>
          <p:cNvSpPr txBox="1"/>
          <p:nvPr/>
        </p:nvSpPr>
        <p:spPr>
          <a:xfrm>
            <a:off x="786541" y="1554132"/>
            <a:ext cx="10895218"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a:solidFill>
                  <a:srgbClr val="000000"/>
                </a:solidFill>
                <a:latin typeface="Arial"/>
                <a:ea typeface="Arial"/>
                <a:cs typeface="Arial"/>
                <a:sym typeface="Arial"/>
              </a:rPr>
              <a:t>La tarea de síntesis suele comenzar generando un código intermedio. </a:t>
            </a:r>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El código intermedio no es el lenguaje de programación de ninguna máquina real, sino que corresponde a una máquina abstracta, que se debe de definir lo más general posible, de forma que sea posible traducir este código intermedio a cualquier máquina real. </a:t>
            </a:r>
            <a:endParaRPr/>
          </a:p>
          <a:p>
            <a:pPr marL="0" marR="0" lvl="0" indent="0" algn="l" rtl="0">
              <a:spcBef>
                <a:spcPts val="0"/>
              </a:spcBef>
              <a:spcAft>
                <a:spcPts val="0"/>
              </a:spcAft>
              <a:buNone/>
            </a:pPr>
            <a:endParaRPr sz="2400" b="1">
              <a:solidFill>
                <a:srgbClr val="000000"/>
              </a:solidFill>
              <a:latin typeface="Arial"/>
              <a:ea typeface="Arial"/>
              <a:cs typeface="Arial"/>
              <a:sym typeface="Arial"/>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El objetivo del código intermedio es reducir el número de programas necesarios para construir traductores, y permitir más fácilmente la transportabilidad de unas máquinas a otras. Supóngase que se tienen n lenguajes, y se desea construir traductores entre ellos. Sería necesario construir n*(n-1) traductores.</a:t>
            </a:r>
            <a:endParaRPr/>
          </a:p>
          <a:p>
            <a:pPr marL="0" marR="0" lvl="0" indent="0" algn="l" rtl="0">
              <a:spcBef>
                <a:spcPts val="0"/>
              </a:spcBef>
              <a:spcAft>
                <a:spcPts val="0"/>
              </a:spcAft>
              <a:buNone/>
            </a:pPr>
            <a:endParaRPr sz="2400" b="1">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461" name="Google Shape;461;p36"/>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2" name="Google Shape;462;p36"/>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3" name="Google Shape;463;p36"/>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4" name="Google Shape;464;p36"/>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465" name="Google Shape;465;p36"/>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36"/>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36"/>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468" name="Google Shape;468;p36"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469" name="Google Shape;469;p36"/>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470" name="Google Shape;470;p36"/>
          <p:cNvSpPr txBox="1"/>
          <p:nvPr/>
        </p:nvSpPr>
        <p:spPr>
          <a:xfrm>
            <a:off x="729975" y="927855"/>
            <a:ext cx="10895218"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1">
              <a:solidFill>
                <a:srgbClr val="000000"/>
              </a:solidFill>
              <a:latin typeface="Arial"/>
              <a:ea typeface="Arial"/>
              <a:cs typeface="Arial"/>
              <a:sym typeface="Arial"/>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Sin embargo, si se construye un lenguaje intermedio, tan sólo son necesarios 2*n traductores. </a:t>
            </a:r>
            <a:endParaRPr/>
          </a:p>
          <a:p>
            <a:pPr marL="0" marR="0" lvl="0" indent="0" algn="l" rtl="0">
              <a:spcBef>
                <a:spcPts val="0"/>
              </a:spcBef>
              <a:spcAft>
                <a:spcPts val="0"/>
              </a:spcAft>
              <a:buNone/>
            </a:pPr>
            <a:endParaRPr sz="2400" b="1">
              <a:solidFill>
                <a:srgbClr val="000000"/>
              </a:solidFill>
              <a:latin typeface="Arial"/>
              <a:ea typeface="Arial"/>
              <a:cs typeface="Arial"/>
              <a:sym typeface="Arial"/>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Así por ejemplo un fabricante de compiladores puede construir un compilador para diferentes máquinas objeto con tan sólo cambiar las dos últimas fases de la tarea de síntesis. </a:t>
            </a:r>
            <a:endParaRPr/>
          </a:p>
        </p:txBody>
      </p:sp>
      <p:pic>
        <p:nvPicPr>
          <p:cNvPr id="471" name="Google Shape;471;p36"/>
          <p:cNvPicPr preferRelativeResize="0"/>
          <p:nvPr/>
        </p:nvPicPr>
        <p:blipFill rotWithShape="1">
          <a:blip r:embed="rId4">
            <a:alphaModFix/>
          </a:blip>
          <a:srcRect/>
          <a:stretch/>
        </p:blipFill>
        <p:spPr>
          <a:xfrm>
            <a:off x="3904397" y="3249759"/>
            <a:ext cx="4952876" cy="30707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477" name="Google Shape;477;p37"/>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37"/>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9" name="Google Shape;479;p37"/>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0" name="Google Shape;480;p37"/>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481" name="Google Shape;481;p37"/>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2" name="Google Shape;482;p37"/>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3" name="Google Shape;483;p37"/>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484" name="Google Shape;484;p37"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485" name="Google Shape;485;p37"/>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486" name="Google Shape;486;p37"/>
          <p:cNvSpPr txBox="1"/>
          <p:nvPr/>
        </p:nvSpPr>
        <p:spPr>
          <a:xfrm>
            <a:off x="847355" y="1939488"/>
            <a:ext cx="10497300" cy="3786600"/>
          </a:xfrm>
          <a:prstGeom prst="rect">
            <a:avLst/>
          </a:prstGeom>
          <a:noFill/>
          <a:ln>
            <a:noFill/>
          </a:ln>
        </p:spPr>
        <p:txBody>
          <a:bodyPr spcFirstLastPara="1" wrap="square" lIns="91425" tIns="45700" rIns="91425" bIns="45700" anchor="t" anchorCtr="0">
            <a:spAutoFit/>
          </a:bodyPr>
          <a:lstStyle/>
          <a:p>
            <a:pPr marL="285750" marR="0" lvl="0" indent="-260350" algn="l" rtl="0">
              <a:spcBef>
                <a:spcPts val="0"/>
              </a:spcBef>
              <a:spcAft>
                <a:spcPts val="0"/>
              </a:spcAft>
              <a:buClr>
                <a:srgbClr val="000000"/>
              </a:buClr>
              <a:buSzPts val="2000"/>
              <a:buFont typeface="Noto Sans Symbols"/>
              <a:buChar char="➔"/>
            </a:pPr>
            <a:r>
              <a:rPr lang="es-MX" sz="2000" b="1">
                <a:solidFill>
                  <a:srgbClr val="000000"/>
                </a:solidFill>
                <a:latin typeface="Arial"/>
                <a:ea typeface="Arial"/>
                <a:cs typeface="Arial"/>
                <a:sym typeface="Arial"/>
              </a:rPr>
              <a:t>Se compone de un conjunto de rutinas independientes, llamadas por los analizadores morfológico y sintáctico. </a:t>
            </a:r>
            <a:endParaRPr sz="2000"/>
          </a:p>
          <a:p>
            <a:pPr marL="0" marR="0" lvl="0" indent="0" algn="l" rtl="0">
              <a:spcBef>
                <a:spcPts val="0"/>
              </a:spcBef>
              <a:spcAft>
                <a:spcPts val="0"/>
              </a:spcAft>
              <a:buNone/>
            </a:pPr>
            <a:endParaRPr sz="2000" b="1">
              <a:solidFill>
                <a:srgbClr val="000000"/>
              </a:solidFill>
              <a:latin typeface="Arial"/>
              <a:ea typeface="Arial"/>
              <a:cs typeface="Arial"/>
              <a:sym typeface="Arial"/>
            </a:endParaRPr>
          </a:p>
          <a:p>
            <a:pPr marL="285750" marR="0" lvl="0" indent="-260350" algn="l" rtl="0">
              <a:spcBef>
                <a:spcPts val="0"/>
              </a:spcBef>
              <a:spcAft>
                <a:spcPts val="0"/>
              </a:spcAft>
              <a:buClr>
                <a:srgbClr val="000000"/>
              </a:buClr>
              <a:buSzPts val="2000"/>
              <a:buFont typeface="Noto Sans Symbols"/>
              <a:buChar char="➔"/>
            </a:pPr>
            <a:r>
              <a:rPr lang="es-MX" sz="2000" b="1">
                <a:solidFill>
                  <a:srgbClr val="000000"/>
                </a:solidFill>
                <a:latin typeface="Arial"/>
                <a:ea typeface="Arial"/>
                <a:cs typeface="Arial"/>
                <a:sym typeface="Arial"/>
              </a:rPr>
              <a:t>El análisis semántico utiliza como entrada el árbol sintáctico detectado por el análisis sintáctico para comprobar restricciones de tipo y otras limitaciones semánticas y preparar la generación de código. </a:t>
            </a:r>
            <a:endParaRPr sz="2000"/>
          </a:p>
          <a:p>
            <a:pPr marL="457200" marR="0" lvl="0" indent="0" algn="l" rtl="0">
              <a:spcBef>
                <a:spcPts val="0"/>
              </a:spcBef>
              <a:spcAft>
                <a:spcPts val="0"/>
              </a:spcAft>
              <a:buNone/>
            </a:pPr>
            <a:endParaRPr sz="2000" b="1">
              <a:solidFill>
                <a:srgbClr val="000000"/>
              </a:solidFill>
              <a:latin typeface="Arial"/>
              <a:ea typeface="Arial"/>
              <a:cs typeface="Arial"/>
              <a:sym typeface="Arial"/>
            </a:endParaRPr>
          </a:p>
          <a:p>
            <a:pPr marL="285750" marR="0" lvl="0" indent="-260350" algn="l" rtl="0">
              <a:spcBef>
                <a:spcPts val="0"/>
              </a:spcBef>
              <a:spcAft>
                <a:spcPts val="0"/>
              </a:spcAft>
              <a:buClr>
                <a:srgbClr val="000000"/>
              </a:buClr>
              <a:buSzPts val="2000"/>
              <a:buFont typeface="Noto Sans Symbols"/>
              <a:buChar char="➔"/>
            </a:pPr>
            <a:r>
              <a:rPr lang="es-MX" sz="2000" b="1">
                <a:solidFill>
                  <a:srgbClr val="000000"/>
                </a:solidFill>
                <a:latin typeface="Arial"/>
                <a:ea typeface="Arial"/>
                <a:cs typeface="Arial"/>
                <a:sym typeface="Arial"/>
              </a:rPr>
              <a:t>En compiladores de un solo paso, las llamadas a las rutinas semánticas se realizan directamente desde el analizador sintáctico y son dichas rutinas las que llaman al generador de código. </a:t>
            </a:r>
            <a:endParaRPr sz="2000"/>
          </a:p>
          <a:p>
            <a:pPr marL="457200" marR="0" lvl="0" indent="0" algn="l" rtl="0">
              <a:spcBef>
                <a:spcPts val="0"/>
              </a:spcBef>
              <a:spcAft>
                <a:spcPts val="0"/>
              </a:spcAft>
              <a:buNone/>
            </a:pPr>
            <a:endParaRPr sz="2000" b="1">
              <a:solidFill>
                <a:srgbClr val="000000"/>
              </a:solidFill>
              <a:latin typeface="Arial"/>
              <a:ea typeface="Arial"/>
              <a:cs typeface="Arial"/>
              <a:sym typeface="Arial"/>
            </a:endParaRPr>
          </a:p>
          <a:p>
            <a:pPr marL="285750" marR="0" lvl="0" indent="-260350" algn="l" rtl="0">
              <a:spcBef>
                <a:spcPts val="0"/>
              </a:spcBef>
              <a:spcAft>
                <a:spcPts val="0"/>
              </a:spcAft>
              <a:buClr>
                <a:srgbClr val="000000"/>
              </a:buClr>
              <a:buSzPts val="2000"/>
              <a:buFont typeface="Noto Sans Symbols"/>
              <a:buChar char="➔"/>
            </a:pPr>
            <a:r>
              <a:rPr lang="es-MX" sz="2000" b="1">
                <a:solidFill>
                  <a:srgbClr val="000000"/>
                </a:solidFill>
                <a:latin typeface="Arial"/>
                <a:ea typeface="Arial"/>
                <a:cs typeface="Arial"/>
                <a:sym typeface="Arial"/>
              </a:rPr>
              <a:t>El instrumento más utilizado para conseguirlo es la gramática de atributos.</a:t>
            </a:r>
            <a:endParaRPr sz="2000">
              <a:solidFill>
                <a:schemeClr val="dk1"/>
              </a:solidFill>
              <a:latin typeface="Calibri"/>
              <a:ea typeface="Calibri"/>
              <a:cs typeface="Calibri"/>
              <a:sym typeface="Calibri"/>
            </a:endParaRPr>
          </a:p>
        </p:txBody>
      </p:sp>
      <p:sp>
        <p:nvSpPr>
          <p:cNvPr id="487" name="Google Shape;487;p37"/>
          <p:cNvSpPr txBox="1"/>
          <p:nvPr/>
        </p:nvSpPr>
        <p:spPr>
          <a:xfrm>
            <a:off x="1791000" y="1336786"/>
            <a:ext cx="908626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2.0 Generación de código intermedio.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a:solidFill>
                <a:schemeClr val="dk1"/>
              </a:solidFill>
            </a:endParaRPr>
          </a:p>
        </p:txBody>
      </p:sp>
      <p:sp>
        <p:nvSpPr>
          <p:cNvPr id="493" name="Google Shape;493;p38"/>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4" name="Google Shape;494;p38"/>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5" name="Google Shape;495;p38"/>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6" name="Google Shape;496;p38"/>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497" name="Google Shape;497;p38"/>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8" name="Google Shape;498;p38"/>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9" name="Google Shape;499;p38"/>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500" name="Google Shape;500;p38"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501" name="Google Shape;501;p38"/>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502" name="Google Shape;502;p38"/>
          <p:cNvSpPr txBox="1"/>
          <p:nvPr/>
        </p:nvSpPr>
        <p:spPr>
          <a:xfrm>
            <a:off x="1076829" y="1355145"/>
            <a:ext cx="908626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2.1 Notaciones.</a:t>
            </a:r>
            <a:endParaRPr/>
          </a:p>
        </p:txBody>
      </p:sp>
      <p:sp>
        <p:nvSpPr>
          <p:cNvPr id="503" name="Google Shape;503;p38"/>
          <p:cNvSpPr txBox="1"/>
          <p:nvPr/>
        </p:nvSpPr>
        <p:spPr>
          <a:xfrm>
            <a:off x="847280" y="1878365"/>
            <a:ext cx="10497300" cy="4402200"/>
          </a:xfrm>
          <a:prstGeom prst="rect">
            <a:avLst/>
          </a:prstGeom>
          <a:noFill/>
          <a:ln>
            <a:noFill/>
          </a:ln>
        </p:spPr>
        <p:txBody>
          <a:bodyPr spcFirstLastPara="1" wrap="square" lIns="91425" tIns="45700" rIns="91425" bIns="45700" anchor="t" anchorCtr="0">
            <a:spAutoFit/>
          </a:bodyPr>
          <a:lstStyle/>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Las notaciones son una forma especial en la que se pueden expresar una expresión matemática y puedan ser de 3 formas: infija, prefija y </a:t>
            </a:r>
            <a:r>
              <a:rPr lang="es-MX" sz="2000" b="1"/>
              <a:t>postfija</a:t>
            </a:r>
            <a:r>
              <a:rPr lang="es-MX" sz="2000" b="1">
                <a:solidFill>
                  <a:srgbClr val="000000"/>
                </a:solidFill>
                <a:latin typeface="Arial"/>
                <a:ea typeface="Arial"/>
                <a:cs typeface="Arial"/>
                <a:sym typeface="Arial"/>
              </a:rPr>
              <a:t>. </a:t>
            </a:r>
            <a:endParaRPr sz="2000"/>
          </a:p>
          <a:p>
            <a:pPr marL="0" marR="0" lvl="0" indent="0" algn="l" rtl="0">
              <a:spcBef>
                <a:spcPts val="0"/>
              </a:spcBef>
              <a:spcAft>
                <a:spcPts val="0"/>
              </a:spcAft>
              <a:buNone/>
            </a:pPr>
            <a:endParaRPr sz="2000" b="1"/>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Los prefijos, Pre - </a:t>
            </a:r>
            <a:r>
              <a:rPr lang="es-MX" sz="2000" b="1"/>
              <a:t>Post</a:t>
            </a:r>
            <a:r>
              <a:rPr lang="es-MX" sz="2000" b="1">
                <a:solidFill>
                  <a:srgbClr val="000000"/>
                </a:solidFill>
                <a:latin typeface="Arial"/>
                <a:ea typeface="Arial"/>
                <a:cs typeface="Arial"/>
                <a:sym typeface="Arial"/>
              </a:rPr>
              <a:t> - In se refieren a la posición relativa del operador con       respecto a los dos operandos.</a:t>
            </a:r>
            <a:endParaRPr sz="2000"/>
          </a:p>
          <a:p>
            <a:pPr marL="457200" lvl="0" indent="0" algn="l" rtl="0">
              <a:spcBef>
                <a:spcPts val="0"/>
              </a:spcBef>
              <a:spcAft>
                <a:spcPts val="0"/>
              </a:spcAft>
              <a:buNone/>
            </a:pPr>
            <a:endParaRPr sz="2000" b="1">
              <a:solidFill>
                <a:schemeClr val="dk1"/>
              </a:solidFill>
            </a:endParaRPr>
          </a:p>
          <a:p>
            <a:pPr marL="457200" lvl="0" indent="-355600" algn="l" rtl="0">
              <a:spcBef>
                <a:spcPts val="0"/>
              </a:spcBef>
              <a:spcAft>
                <a:spcPts val="0"/>
              </a:spcAft>
              <a:buSzPts val="2000"/>
              <a:buChar char="●"/>
            </a:pPr>
            <a:r>
              <a:rPr lang="es-MX" sz="2000" b="1">
                <a:solidFill>
                  <a:schemeClr val="dk1"/>
                </a:solidFill>
              </a:rPr>
              <a:t>Las notaciones sirven de base para expresar sentencias bien definidas.</a:t>
            </a:r>
            <a:endParaRPr sz="2000" b="1">
              <a:solidFill>
                <a:schemeClr val="dk1"/>
              </a:solidFill>
            </a:endParaRPr>
          </a:p>
          <a:p>
            <a:pPr marL="457200" lvl="0" indent="0" algn="l" rtl="0">
              <a:spcBef>
                <a:spcPts val="0"/>
              </a:spcBef>
              <a:spcAft>
                <a:spcPts val="0"/>
              </a:spcAft>
              <a:buNone/>
            </a:pPr>
            <a:endParaRPr sz="2000" b="1">
              <a:solidFill>
                <a:schemeClr val="dk1"/>
              </a:solidFill>
            </a:endParaRPr>
          </a:p>
          <a:p>
            <a:pPr marL="457200" lvl="0" indent="-355600" algn="l" rtl="0">
              <a:spcBef>
                <a:spcPts val="0"/>
              </a:spcBef>
              <a:spcAft>
                <a:spcPts val="0"/>
              </a:spcAft>
              <a:buSzPts val="2000"/>
              <a:buChar char="●"/>
            </a:pPr>
            <a:r>
              <a:rPr lang="es-MX" sz="2000" b="1">
                <a:solidFill>
                  <a:schemeClr val="dk1"/>
                </a:solidFill>
              </a:rPr>
              <a:t>El uso más extendido de las notaciones sirve para expresar operaciones aritméticas. </a:t>
            </a:r>
            <a:endParaRPr sz="2000">
              <a:solidFill>
                <a:schemeClr val="dk1"/>
              </a:solidFill>
            </a:endParaRPr>
          </a:p>
          <a:p>
            <a:pPr marL="457200" lvl="0" indent="0" algn="l" rtl="0">
              <a:spcBef>
                <a:spcPts val="0"/>
              </a:spcBef>
              <a:spcAft>
                <a:spcPts val="0"/>
              </a:spcAft>
              <a:buNone/>
            </a:pPr>
            <a:endParaRPr sz="2000">
              <a:solidFill>
                <a:schemeClr val="dk1"/>
              </a:solidFill>
            </a:endParaRPr>
          </a:p>
          <a:p>
            <a:pPr marL="457200" lvl="0" indent="-355600" algn="l" rtl="0">
              <a:spcBef>
                <a:spcPts val="0"/>
              </a:spcBef>
              <a:spcAft>
                <a:spcPts val="0"/>
              </a:spcAft>
              <a:buSzPts val="2000"/>
              <a:buChar char="●"/>
            </a:pPr>
            <a:r>
              <a:rPr lang="es-MX" sz="2000" b="1">
                <a:solidFill>
                  <a:schemeClr val="dk1"/>
                </a:solidFill>
              </a:rPr>
              <a:t>Las expresiones aritméticas se pueden expresar de tres formas distintas: infija, prefija y postfija. La diversidad de notaciones corresponde en que para algunos casos es más sencillo un tipo de notación.</a:t>
            </a:r>
            <a:endParaRPr sz="2000"/>
          </a:p>
        </p:txBody>
      </p:sp>
      <p:sp>
        <p:nvSpPr>
          <p:cNvPr id="504" name="Google Shape;504;p38"/>
          <p:cNvSpPr txBox="1"/>
          <p:nvPr/>
        </p:nvSpPr>
        <p:spPr>
          <a:xfrm>
            <a:off x="847279" y="3492521"/>
            <a:ext cx="10497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510" name="Google Shape;510;p39"/>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1" name="Google Shape;511;p39"/>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2" name="Google Shape;512;p39"/>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3" name="Google Shape;513;p39"/>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514" name="Google Shape;514;p39"/>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5" name="Google Shape;515;p39"/>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6" name="Google Shape;516;p39"/>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517" name="Google Shape;517;p39"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518" name="Google Shape;518;p39"/>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519" name="Google Shape;519;p39"/>
          <p:cNvSpPr txBox="1"/>
          <p:nvPr/>
        </p:nvSpPr>
        <p:spPr>
          <a:xfrm>
            <a:off x="1076829" y="1377267"/>
            <a:ext cx="9086265"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2.1.1 Prefija </a:t>
            </a:r>
            <a:endParaRPr/>
          </a:p>
          <a:p>
            <a:pPr marL="0" marR="0" lvl="0" indent="0" algn="ctr" rtl="0">
              <a:spcBef>
                <a:spcPts val="0"/>
              </a:spcBef>
              <a:spcAft>
                <a:spcPts val="0"/>
              </a:spcAft>
              <a:buNone/>
            </a:pPr>
            <a:endParaRPr sz="2800" b="1">
              <a:solidFill>
                <a:schemeClr val="accent1"/>
              </a:solidFill>
              <a:latin typeface="Arial"/>
              <a:ea typeface="Arial"/>
              <a:cs typeface="Arial"/>
              <a:sym typeface="Arial"/>
            </a:endParaRPr>
          </a:p>
        </p:txBody>
      </p:sp>
      <p:sp>
        <p:nvSpPr>
          <p:cNvPr id="520" name="Google Shape;520;p39"/>
          <p:cNvSpPr txBox="1"/>
          <p:nvPr/>
        </p:nvSpPr>
        <p:spPr>
          <a:xfrm>
            <a:off x="942889" y="2305359"/>
            <a:ext cx="10306200" cy="224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a:solidFill>
                  <a:srgbClr val="000000"/>
                </a:solidFill>
                <a:latin typeface="Arial"/>
                <a:ea typeface="Arial"/>
                <a:cs typeface="Arial"/>
                <a:sym typeface="Arial"/>
              </a:rPr>
              <a:t>La notación prefija, también conocida como notación de prefijo, es una forma de notación para la lógica, la aritmética, y el álgebra. Su característica distintiva es que coloca los operadores a la izquierda de sus operandos. Si la paridad (es el número de argumentos necesarios para que dicho operador o función se pueda calcular.) de los operadores es fija, el resultado es una sintaxis que carece de paréntesis u otros signos de agrupación, y todavía puede ser analizada sin ambigüedad</a:t>
            </a:r>
            <a:r>
              <a:rPr lang="es-MX" sz="2000" b="1"/>
              <a:t>.</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526" name="Google Shape;526;p40"/>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7" name="Google Shape;527;p40"/>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8" name="Google Shape;528;p40"/>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9" name="Google Shape;529;p40"/>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530" name="Google Shape;530;p40"/>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1" name="Google Shape;531;p40"/>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2" name="Google Shape;532;p40"/>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533" name="Google Shape;533;p40"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534" name="Google Shape;534;p40"/>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535" name="Google Shape;535;p40"/>
          <p:cNvSpPr txBox="1"/>
          <p:nvPr/>
        </p:nvSpPr>
        <p:spPr>
          <a:xfrm>
            <a:off x="561897" y="2288840"/>
            <a:ext cx="11068200" cy="317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a:solidFill>
                  <a:schemeClr val="accent1"/>
                </a:solidFill>
                <a:latin typeface="Arial"/>
                <a:ea typeface="Arial"/>
                <a:cs typeface="Arial"/>
                <a:sym typeface="Arial"/>
              </a:rPr>
              <a:t>La expresión o notación prefija nos indica que el operador va antes de los operandos sus características principales son: </a:t>
            </a:r>
            <a:endParaRPr sz="2000"/>
          </a:p>
          <a:p>
            <a:pPr marL="0" marR="0" lvl="0" indent="0" algn="l" rtl="0">
              <a:spcBef>
                <a:spcPts val="0"/>
              </a:spcBef>
              <a:spcAft>
                <a:spcPts val="0"/>
              </a:spcAft>
              <a:buNone/>
            </a:pPr>
            <a:endParaRPr sz="2000" b="1">
              <a:solidFill>
                <a:srgbClr val="000000"/>
              </a:solidFill>
              <a:latin typeface="Arial"/>
              <a:ea typeface="Arial"/>
              <a:cs typeface="Arial"/>
              <a:sym typeface="Arial"/>
            </a:endParaRPr>
          </a:p>
          <a:p>
            <a:pPr marL="0" marR="0" lvl="0" indent="0" algn="l" rtl="0">
              <a:spcBef>
                <a:spcPts val="0"/>
              </a:spcBef>
              <a:spcAft>
                <a:spcPts val="0"/>
              </a:spcAft>
              <a:buNone/>
            </a:pPr>
            <a:r>
              <a:rPr lang="es-MX" sz="2000" b="1">
                <a:solidFill>
                  <a:srgbClr val="000000"/>
                </a:solidFill>
                <a:latin typeface="Arial"/>
                <a:ea typeface="Arial"/>
                <a:cs typeface="Arial"/>
                <a:sym typeface="Arial"/>
              </a:rPr>
              <a:t>Los operadores conservan el mismo orden que la notación infija equivalente. </a:t>
            </a:r>
            <a:endParaRPr sz="2000"/>
          </a:p>
          <a:p>
            <a:pPr marL="0" marR="0" lvl="0" indent="0" algn="l" rtl="0">
              <a:spcBef>
                <a:spcPts val="0"/>
              </a:spcBef>
              <a:spcAft>
                <a:spcPts val="0"/>
              </a:spcAft>
              <a:buNone/>
            </a:pPr>
            <a:endParaRPr sz="2000" b="1">
              <a:solidFill>
                <a:srgbClr val="000000"/>
              </a:solidFill>
              <a:latin typeface="Arial"/>
              <a:ea typeface="Arial"/>
              <a:cs typeface="Arial"/>
              <a:sym typeface="Arial"/>
            </a:endParaRPr>
          </a:p>
          <a:p>
            <a:pPr marL="0" marR="0" lvl="0" indent="0" algn="l" rtl="0">
              <a:spcBef>
                <a:spcPts val="0"/>
              </a:spcBef>
              <a:spcAft>
                <a:spcPts val="0"/>
              </a:spcAft>
              <a:buNone/>
            </a:pPr>
            <a:r>
              <a:rPr lang="es-MX" sz="2000" b="1">
                <a:solidFill>
                  <a:srgbClr val="000000"/>
                </a:solidFill>
                <a:latin typeface="Arial"/>
                <a:ea typeface="Arial"/>
                <a:cs typeface="Arial"/>
                <a:sym typeface="Arial"/>
              </a:rPr>
              <a:t>No requiere de paréntesis para indicar el orden de precedencia de operadores</a:t>
            </a:r>
            <a:endParaRPr sz="2000"/>
          </a:p>
          <a:p>
            <a:pPr marL="0" marR="0" lvl="0" indent="0" algn="l" rtl="0">
              <a:spcBef>
                <a:spcPts val="0"/>
              </a:spcBef>
              <a:spcAft>
                <a:spcPts val="0"/>
              </a:spcAft>
              <a:buNone/>
            </a:pPr>
            <a:r>
              <a:rPr lang="es-MX" sz="2000" b="1">
                <a:solidFill>
                  <a:srgbClr val="000000"/>
                </a:solidFill>
                <a:latin typeface="Arial"/>
                <a:ea typeface="Arial"/>
                <a:cs typeface="Arial"/>
                <a:sym typeface="Arial"/>
              </a:rPr>
              <a:t>ya que él es una operación.</a:t>
            </a:r>
            <a:endParaRPr sz="2000"/>
          </a:p>
          <a:p>
            <a:pPr marL="0" marR="0" lvl="0" indent="0" algn="l" rtl="0">
              <a:spcBef>
                <a:spcPts val="0"/>
              </a:spcBef>
              <a:spcAft>
                <a:spcPts val="0"/>
              </a:spcAft>
              <a:buNone/>
            </a:pPr>
            <a:endParaRPr sz="2000" b="1">
              <a:solidFill>
                <a:srgbClr val="000000"/>
              </a:solidFill>
              <a:latin typeface="Arial"/>
              <a:ea typeface="Arial"/>
              <a:cs typeface="Arial"/>
              <a:sym typeface="Arial"/>
            </a:endParaRPr>
          </a:p>
          <a:p>
            <a:pPr marL="0" marR="0" lvl="0" indent="0" algn="l" rtl="0">
              <a:spcBef>
                <a:spcPts val="0"/>
              </a:spcBef>
              <a:spcAft>
                <a:spcPts val="0"/>
              </a:spcAft>
              <a:buNone/>
            </a:pPr>
            <a:r>
              <a:rPr lang="es-MX" sz="2000" b="1">
                <a:solidFill>
                  <a:srgbClr val="000000"/>
                </a:solidFill>
                <a:latin typeface="Arial"/>
                <a:ea typeface="Arial"/>
                <a:cs typeface="Arial"/>
                <a:sym typeface="Arial"/>
              </a:rPr>
              <a:t>Se evalúa de izquierda a derecha hasta que encuentra el primer operador</a:t>
            </a:r>
            <a:endParaRPr sz="2000"/>
          </a:p>
          <a:p>
            <a:pPr marL="0" marR="0" lvl="0" indent="0" algn="l" rtl="0">
              <a:spcBef>
                <a:spcPts val="0"/>
              </a:spcBef>
              <a:spcAft>
                <a:spcPts val="0"/>
              </a:spcAft>
              <a:buNone/>
            </a:pPr>
            <a:r>
              <a:rPr lang="es-MX" sz="2000" b="1">
                <a:solidFill>
                  <a:srgbClr val="000000"/>
                </a:solidFill>
                <a:latin typeface="Arial"/>
                <a:ea typeface="Arial"/>
                <a:cs typeface="Arial"/>
                <a:sym typeface="Arial"/>
              </a:rPr>
              <a:t>seguido inmediatamente de un par de operando.</a:t>
            </a:r>
            <a:endParaRPr sz="2000">
              <a:solidFill>
                <a:schemeClr val="dk1"/>
              </a:solidFill>
              <a:latin typeface="Calibri"/>
              <a:ea typeface="Calibri"/>
              <a:cs typeface="Calibri"/>
              <a:sym typeface="Calibri"/>
            </a:endParaRPr>
          </a:p>
        </p:txBody>
      </p:sp>
      <p:sp>
        <p:nvSpPr>
          <p:cNvPr id="536" name="Google Shape;536;p40"/>
          <p:cNvSpPr txBox="1"/>
          <p:nvPr/>
        </p:nvSpPr>
        <p:spPr>
          <a:xfrm>
            <a:off x="1076829" y="1355145"/>
            <a:ext cx="9086265"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2.1.1 Prefija </a:t>
            </a:r>
            <a:endParaRPr/>
          </a:p>
          <a:p>
            <a:pPr marL="0" marR="0" lvl="0" indent="0" algn="ctr" rtl="0">
              <a:spcBef>
                <a:spcPts val="0"/>
              </a:spcBef>
              <a:spcAft>
                <a:spcPts val="0"/>
              </a:spcAft>
              <a:buNone/>
            </a:pPr>
            <a:endParaRPr sz="2800" b="1">
              <a:solidFill>
                <a:schemeClr val="accen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542" name="Google Shape;542;p41"/>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3" name="Google Shape;543;p41"/>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4" name="Google Shape;544;p41"/>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5" name="Google Shape;545;p41"/>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546" name="Google Shape;546;p41"/>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7" name="Google Shape;547;p41"/>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8" name="Google Shape;548;p41"/>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549" name="Google Shape;549;p41"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550" name="Google Shape;550;p41"/>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551" name="Google Shape;551;p41"/>
          <p:cNvSpPr txBox="1"/>
          <p:nvPr/>
        </p:nvSpPr>
        <p:spPr>
          <a:xfrm>
            <a:off x="999750" y="2459249"/>
            <a:ext cx="101925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a:solidFill>
                  <a:srgbClr val="000000"/>
                </a:solidFill>
                <a:latin typeface="Arial"/>
                <a:ea typeface="Arial"/>
                <a:cs typeface="Arial"/>
                <a:sym typeface="Arial"/>
              </a:rPr>
              <a:t>Se evalúa la expresión binaria y el resultado se cambia como un nuevo</a:t>
            </a:r>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operando. Se repite hasta que nos quede un solo resultado. </a:t>
            </a:r>
            <a:endParaRPr/>
          </a:p>
          <a:p>
            <a:pPr marL="0" marR="0" lvl="0" indent="0" algn="l" rtl="0">
              <a:spcBef>
                <a:spcPts val="0"/>
              </a:spcBef>
              <a:spcAft>
                <a:spcPts val="0"/>
              </a:spcAft>
              <a:buNone/>
            </a:pPr>
            <a:endParaRPr sz="2400" b="1">
              <a:solidFill>
                <a:srgbClr val="000000"/>
              </a:solidFill>
              <a:latin typeface="Arial"/>
              <a:ea typeface="Arial"/>
              <a:cs typeface="Arial"/>
              <a:sym typeface="Arial"/>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El orden es operador, primer operando, segundo operando</a:t>
            </a:r>
            <a:r>
              <a:rPr lang="es-MX" sz="2400" b="1"/>
              <a:t>.</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122" name="Google Shape;122;p15"/>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5"/>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5"/>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5"/>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126" name="Google Shape;126;p15"/>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15"/>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5"/>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129" name="Google Shape;129;p15"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130" name="Google Shape;130;p15"/>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131" name="Google Shape;131;p15"/>
          <p:cNvSpPr txBox="1"/>
          <p:nvPr/>
        </p:nvSpPr>
        <p:spPr>
          <a:xfrm>
            <a:off x="5606955" y="5941851"/>
            <a:ext cx="6585000" cy="4617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MX" sz="2400" b="0" i="0" u="none" strike="noStrike" cap="none">
                <a:solidFill>
                  <a:schemeClr val="dk1"/>
                </a:solidFill>
                <a:latin typeface="Arial"/>
                <a:ea typeface="Arial"/>
                <a:cs typeface="Arial"/>
                <a:sym typeface="Arial"/>
              </a:rPr>
              <a:t>SALTILLO, COAHUILA AGOSTO 2023</a:t>
            </a:r>
            <a:endParaRPr/>
          </a:p>
        </p:txBody>
      </p:sp>
      <p:pic>
        <p:nvPicPr>
          <p:cNvPr id="132" name="Google Shape;132;p15" descr="Una torre de un edificio&#10;&#10;Descripción generada automáticamente"/>
          <p:cNvPicPr preferRelativeResize="0"/>
          <p:nvPr/>
        </p:nvPicPr>
        <p:blipFill rotWithShape="1">
          <a:blip r:embed="rId4">
            <a:alphaModFix amt="18000"/>
          </a:blip>
          <a:srcRect/>
          <a:stretch/>
        </p:blipFill>
        <p:spPr>
          <a:xfrm>
            <a:off x="591686" y="1271238"/>
            <a:ext cx="10601280" cy="4983754"/>
          </a:xfrm>
          <a:prstGeom prst="rect">
            <a:avLst/>
          </a:prstGeom>
          <a:noFill/>
          <a:ln>
            <a:noFill/>
          </a:ln>
        </p:spPr>
      </p:pic>
      <p:sp>
        <p:nvSpPr>
          <p:cNvPr id="133" name="Google Shape;133;p15"/>
          <p:cNvSpPr txBox="1"/>
          <p:nvPr/>
        </p:nvSpPr>
        <p:spPr>
          <a:xfrm>
            <a:off x="644986" y="1921777"/>
            <a:ext cx="10601400" cy="4155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6600" b="1" i="0" u="none" strike="noStrike" cap="none">
                <a:solidFill>
                  <a:srgbClr val="000000"/>
                </a:solidFill>
                <a:latin typeface="Arial"/>
                <a:ea typeface="Arial"/>
                <a:cs typeface="Arial"/>
                <a:sym typeface="Arial"/>
              </a:rPr>
              <a:t>-Árbol -expresiones </a:t>
            </a:r>
            <a:endParaRPr/>
          </a:p>
          <a:p>
            <a:pPr marL="0" marR="0" lvl="0" indent="0" algn="ctr" rtl="0">
              <a:spcBef>
                <a:spcPts val="0"/>
              </a:spcBef>
              <a:spcAft>
                <a:spcPts val="0"/>
              </a:spcAft>
              <a:buNone/>
            </a:pPr>
            <a:r>
              <a:rPr lang="es-MX" sz="6600" b="1" i="0" u="none" strike="noStrike" cap="none">
                <a:solidFill>
                  <a:srgbClr val="000000"/>
                </a:solidFill>
                <a:latin typeface="Arial"/>
                <a:ea typeface="Arial"/>
                <a:cs typeface="Arial"/>
                <a:sym typeface="Arial"/>
              </a:rPr>
              <a:t>-operaciones -ramas </a:t>
            </a:r>
            <a:endParaRPr/>
          </a:p>
          <a:p>
            <a:pPr marL="0" marR="0" lvl="0" indent="0" algn="ctr" rtl="0">
              <a:spcBef>
                <a:spcPts val="0"/>
              </a:spcBef>
              <a:spcAft>
                <a:spcPts val="0"/>
              </a:spcAft>
              <a:buNone/>
            </a:pPr>
            <a:r>
              <a:rPr lang="es-MX" sz="6600" b="1" i="0" u="none" strike="noStrike" cap="none">
                <a:solidFill>
                  <a:srgbClr val="000000"/>
                </a:solidFill>
                <a:latin typeface="Arial"/>
                <a:ea typeface="Arial"/>
                <a:cs typeface="Arial"/>
                <a:sym typeface="Arial"/>
              </a:rPr>
              <a:t>-análisis -código -datos -nodo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557" name="Google Shape;557;p42"/>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8" name="Google Shape;558;p42"/>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9" name="Google Shape;559;p42"/>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0" name="Google Shape;560;p42"/>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561" name="Google Shape;561;p42"/>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2" name="Google Shape;562;p42"/>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3" name="Google Shape;563;p42"/>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564" name="Google Shape;564;p42"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565" name="Google Shape;565;p42"/>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pic>
        <p:nvPicPr>
          <p:cNvPr id="566" name="Google Shape;566;p42"/>
          <p:cNvPicPr preferRelativeResize="0"/>
          <p:nvPr/>
        </p:nvPicPr>
        <p:blipFill rotWithShape="1">
          <a:blip r:embed="rId4">
            <a:alphaModFix/>
          </a:blip>
          <a:srcRect/>
          <a:stretch/>
        </p:blipFill>
        <p:spPr>
          <a:xfrm>
            <a:off x="333300" y="1811275"/>
            <a:ext cx="11579549" cy="338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572" name="Google Shape;572;p43"/>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3" name="Google Shape;573;p43"/>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4" name="Google Shape;574;p43"/>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5" name="Google Shape;575;p43"/>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576" name="Google Shape;576;p43"/>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7" name="Google Shape;577;p43"/>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43"/>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579" name="Google Shape;579;p43"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580" name="Google Shape;580;p43"/>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581" name="Google Shape;581;p43"/>
          <p:cNvSpPr txBox="1"/>
          <p:nvPr/>
        </p:nvSpPr>
        <p:spPr>
          <a:xfrm>
            <a:off x="781817" y="1289450"/>
            <a:ext cx="9086265" cy="80021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2.1.1 Prefija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82" name="Google Shape;582;p43"/>
          <p:cNvPicPr preferRelativeResize="0"/>
          <p:nvPr/>
        </p:nvPicPr>
        <p:blipFill rotWithShape="1">
          <a:blip r:embed="rId4">
            <a:alphaModFix/>
          </a:blip>
          <a:srcRect/>
          <a:stretch/>
        </p:blipFill>
        <p:spPr>
          <a:xfrm>
            <a:off x="3082448" y="1867366"/>
            <a:ext cx="5619753" cy="4499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588" name="Google Shape;588;p44"/>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9" name="Google Shape;589;p44"/>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0" name="Google Shape;590;p44"/>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1" name="Google Shape;591;p44"/>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592" name="Google Shape;592;p44"/>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3" name="Google Shape;593;p44"/>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4" name="Google Shape;594;p44"/>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595" name="Google Shape;595;p44"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596" name="Google Shape;596;p44"/>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pic>
        <p:nvPicPr>
          <p:cNvPr id="597" name="Google Shape;597;p44"/>
          <p:cNvPicPr preferRelativeResize="0"/>
          <p:nvPr/>
        </p:nvPicPr>
        <p:blipFill rotWithShape="1">
          <a:blip r:embed="rId4">
            <a:alphaModFix/>
          </a:blip>
          <a:srcRect/>
          <a:stretch/>
        </p:blipFill>
        <p:spPr>
          <a:xfrm>
            <a:off x="1301853" y="1495182"/>
            <a:ext cx="9588293" cy="468491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603" name="Google Shape;603;p45"/>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4" name="Google Shape;604;p45"/>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5" name="Google Shape;605;p45"/>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6" name="Google Shape;606;p45"/>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607" name="Google Shape;607;p45"/>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8" name="Google Shape;608;p45"/>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9" name="Google Shape;609;p45"/>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610" name="Google Shape;610;p45"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611" name="Google Shape;611;p45"/>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612" name="Google Shape;612;p45"/>
          <p:cNvSpPr txBox="1"/>
          <p:nvPr/>
        </p:nvSpPr>
        <p:spPr>
          <a:xfrm>
            <a:off x="389554" y="2031728"/>
            <a:ext cx="11208000" cy="323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a:solidFill>
                  <a:srgbClr val="000000"/>
                </a:solidFill>
                <a:latin typeface="Arial"/>
                <a:ea typeface="Arial"/>
                <a:cs typeface="Arial"/>
                <a:sym typeface="Arial"/>
              </a:rPr>
              <a:t>La notación postfija pone el operador al final de los dos operandos, por lo que la expresión queda: </a:t>
            </a:r>
            <a:endParaRPr/>
          </a:p>
          <a:p>
            <a:pPr marL="0" marR="0" lvl="0" indent="0" algn="l" rtl="0">
              <a:spcBef>
                <a:spcPts val="0"/>
              </a:spcBef>
              <a:spcAft>
                <a:spcPts val="0"/>
              </a:spcAft>
              <a:buNone/>
            </a:pPr>
            <a:r>
              <a:rPr lang="es-MX" sz="2400" b="1">
                <a:solidFill>
                  <a:srgbClr val="000000"/>
                </a:solidFill>
                <a:latin typeface="Arial"/>
                <a:ea typeface="Arial"/>
                <a:cs typeface="Arial"/>
                <a:sym typeface="Arial"/>
              </a:rPr>
              <a:t>ab+5-La notación postfija utiliza una estructura del tipo LIFO (ab+5-Last First Out) pila, la cual es la más utilizada para la implementación. </a:t>
            </a:r>
            <a:endParaRPr sz="2400" b="1">
              <a:solidFill>
                <a:srgbClr val="000000"/>
              </a:solidFill>
              <a:latin typeface="Arial"/>
              <a:ea typeface="Arial"/>
              <a:cs typeface="Arial"/>
              <a:sym typeface="Arial"/>
            </a:endParaRPr>
          </a:p>
          <a:p>
            <a:pPr marL="0" marR="0" lvl="0" indent="0" algn="l" rtl="0">
              <a:spcBef>
                <a:spcPts val="0"/>
              </a:spcBef>
              <a:spcAft>
                <a:spcPts val="0"/>
              </a:spcAft>
              <a:buNone/>
            </a:pPr>
            <a:endParaRPr sz="2400" b="1"/>
          </a:p>
          <a:p>
            <a:pPr marL="0" marR="0" lvl="0" indent="0" algn="l" rtl="0">
              <a:spcBef>
                <a:spcPts val="0"/>
              </a:spcBef>
              <a:spcAft>
                <a:spcPts val="0"/>
              </a:spcAft>
              <a:buNone/>
            </a:pPr>
            <a:r>
              <a:rPr lang="es-MX" sz="2400" b="1">
                <a:solidFill>
                  <a:srgbClr val="000000"/>
                </a:solidFill>
                <a:latin typeface="Arial"/>
                <a:ea typeface="Arial"/>
                <a:cs typeface="Arial"/>
                <a:sym typeface="Arial"/>
              </a:rPr>
              <a:t>Llamada también polaca inversa, se usa para representar expresiones sin necesidad de paréntesis. </a:t>
            </a:r>
            <a:endParaRPr/>
          </a:p>
          <a:p>
            <a:pPr marL="0" marR="0" lvl="0" indent="0" algn="l" rtl="0">
              <a:spcBef>
                <a:spcPts val="0"/>
              </a:spcBef>
              <a:spcAft>
                <a:spcPts val="0"/>
              </a:spcAft>
              <a:buNone/>
            </a:pPr>
            <a:endParaRPr sz="1800" b="0" i="0">
              <a:solidFill>
                <a:srgbClr val="000000"/>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3" name="Google Shape;613;p45"/>
          <p:cNvSpPr txBox="1"/>
          <p:nvPr/>
        </p:nvSpPr>
        <p:spPr>
          <a:xfrm>
            <a:off x="781817" y="1377267"/>
            <a:ext cx="9086265" cy="80021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2.1.1 Posfija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619" name="Google Shape;619;p46"/>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0" name="Google Shape;620;p46"/>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1" name="Google Shape;621;p46"/>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2" name="Google Shape;622;p46"/>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623" name="Google Shape;623;p46"/>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4" name="Google Shape;624;p46"/>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5" name="Google Shape;625;p46"/>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626" name="Google Shape;626;p46"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627" name="Google Shape;627;p46"/>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628" name="Google Shape;628;p46"/>
          <p:cNvSpPr txBox="1"/>
          <p:nvPr/>
        </p:nvSpPr>
        <p:spPr>
          <a:xfrm>
            <a:off x="413457" y="1879747"/>
            <a:ext cx="11208000" cy="317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a:solidFill>
                  <a:srgbClr val="000000"/>
                </a:solidFill>
                <a:latin typeface="Arial"/>
                <a:ea typeface="Arial"/>
                <a:cs typeface="Arial"/>
                <a:sym typeface="Arial"/>
              </a:rPr>
              <a:t>Como su nombre lo indica se refiere a que el operador ocupa la posición después de los </a:t>
            </a:r>
            <a:endParaRPr sz="2000"/>
          </a:p>
          <a:p>
            <a:pPr marL="0" marR="0" lvl="0" indent="0" algn="l" rtl="0">
              <a:spcBef>
                <a:spcPts val="0"/>
              </a:spcBef>
              <a:spcAft>
                <a:spcPts val="0"/>
              </a:spcAft>
              <a:buNone/>
            </a:pPr>
            <a:r>
              <a:rPr lang="es-MX" sz="2000" b="1">
                <a:solidFill>
                  <a:srgbClr val="000000"/>
                </a:solidFill>
                <a:latin typeface="Arial"/>
                <a:ea typeface="Arial"/>
                <a:cs typeface="Arial"/>
                <a:sym typeface="Arial"/>
              </a:rPr>
              <a:t>operandos sus características principales son:</a:t>
            </a:r>
            <a:endParaRPr sz="2000" b="1">
              <a:solidFill>
                <a:srgbClr val="000000"/>
              </a:solidFill>
              <a:latin typeface="Arial"/>
              <a:ea typeface="Arial"/>
              <a:cs typeface="Arial"/>
              <a:sym typeface="Arial"/>
            </a:endParaRPr>
          </a:p>
          <a:p>
            <a:pPr marL="0" marR="0" lvl="0" indent="0" algn="l" rtl="0">
              <a:spcBef>
                <a:spcPts val="0"/>
              </a:spcBef>
              <a:spcAft>
                <a:spcPts val="0"/>
              </a:spcAft>
              <a:buNone/>
            </a:pPr>
            <a:r>
              <a:rPr lang="es-MX" sz="2000" b="1">
                <a:solidFill>
                  <a:srgbClr val="000000"/>
                </a:solidFill>
                <a:latin typeface="Arial"/>
                <a:ea typeface="Arial"/>
                <a:cs typeface="Arial"/>
                <a:sym typeface="Arial"/>
              </a:rPr>
              <a:t> </a:t>
            </a:r>
            <a:endParaRPr sz="2000"/>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El orden de los operandos se conserva igual que la expresión infija equivalente no utiliza paréntesis ya que no es una operación ambigua. </a:t>
            </a:r>
            <a:endParaRPr sz="2000" b="1"/>
          </a:p>
          <a:p>
            <a:pPr marL="457200" marR="0" lvl="0" indent="0" algn="l" rtl="0">
              <a:spcBef>
                <a:spcPts val="0"/>
              </a:spcBef>
              <a:spcAft>
                <a:spcPts val="0"/>
              </a:spcAft>
              <a:buNone/>
            </a:pPr>
            <a:endParaRPr sz="2000" b="1"/>
          </a:p>
          <a:p>
            <a:pPr marL="457200" marR="0" lvl="0" indent="-355600" algn="l" rtl="0">
              <a:spcBef>
                <a:spcPts val="0"/>
              </a:spcBef>
              <a:spcAft>
                <a:spcPts val="0"/>
              </a:spcAft>
              <a:buClr>
                <a:srgbClr val="000000"/>
              </a:buClr>
              <a:buSzPts val="2000"/>
              <a:buFont typeface="Arial"/>
              <a:buChar char="★"/>
            </a:pPr>
            <a:r>
              <a:rPr lang="es-MX" sz="2000" b="1">
                <a:solidFill>
                  <a:srgbClr val="000000"/>
                </a:solidFill>
                <a:latin typeface="Arial"/>
                <a:ea typeface="Arial"/>
                <a:cs typeface="Arial"/>
                <a:sym typeface="Arial"/>
              </a:rPr>
              <a:t>La operación posfija no es exactamente lo inverso a la operación prefija equivalente: </a:t>
            </a:r>
            <a:endParaRPr sz="2000"/>
          </a:p>
          <a:p>
            <a:pPr marL="0" marR="0" lvl="0" indent="0" algn="l" rtl="0">
              <a:spcBef>
                <a:spcPts val="0"/>
              </a:spcBef>
              <a:spcAft>
                <a:spcPts val="0"/>
              </a:spcAft>
              <a:buNone/>
            </a:pPr>
            <a:r>
              <a:rPr lang="es-MX" sz="2000" b="1">
                <a:solidFill>
                  <a:srgbClr val="000000"/>
                </a:solidFill>
                <a:latin typeface="Arial"/>
                <a:ea typeface="Arial"/>
                <a:cs typeface="Arial"/>
                <a:sym typeface="Arial"/>
              </a:rPr>
              <a:t>(A+B)*C AB+C* </a:t>
            </a:r>
            <a:endParaRPr sz="2000" b="1">
              <a:solidFill>
                <a:srgbClr val="000000"/>
              </a:solidFill>
              <a:latin typeface="Arial"/>
              <a:ea typeface="Arial"/>
              <a:cs typeface="Arial"/>
              <a:sym typeface="Arial"/>
            </a:endParaRPr>
          </a:p>
          <a:p>
            <a:pPr marL="0" marR="0" lvl="0" indent="0" algn="l" rtl="0">
              <a:spcBef>
                <a:spcPts val="0"/>
              </a:spcBef>
              <a:spcAft>
                <a:spcPts val="0"/>
              </a:spcAft>
              <a:buNone/>
            </a:pPr>
            <a:endParaRPr sz="2000" b="1"/>
          </a:p>
          <a:p>
            <a:pPr marL="0" marR="0" lvl="0" indent="0" algn="l" rtl="0">
              <a:spcBef>
                <a:spcPts val="0"/>
              </a:spcBef>
              <a:spcAft>
                <a:spcPts val="0"/>
              </a:spcAft>
              <a:buNone/>
            </a:pPr>
            <a:r>
              <a:rPr lang="es-MX" sz="2000" b="1">
                <a:solidFill>
                  <a:srgbClr val="000000"/>
                </a:solidFill>
                <a:latin typeface="Arial"/>
                <a:ea typeface="Arial"/>
                <a:cs typeface="Arial"/>
                <a:sym typeface="Arial"/>
              </a:rPr>
              <a:t>Notación postfija: El orden es primer operando, segundo operando, operador.</a:t>
            </a:r>
            <a:endParaRPr sz="1800">
              <a:solidFill>
                <a:schemeClr val="dk1"/>
              </a:solidFill>
              <a:latin typeface="Calibri"/>
              <a:ea typeface="Calibri"/>
              <a:cs typeface="Calibri"/>
              <a:sym typeface="Calibri"/>
            </a:endParaRPr>
          </a:p>
        </p:txBody>
      </p:sp>
      <p:sp>
        <p:nvSpPr>
          <p:cNvPr id="629" name="Google Shape;629;p46"/>
          <p:cNvSpPr txBox="1"/>
          <p:nvPr/>
        </p:nvSpPr>
        <p:spPr>
          <a:xfrm>
            <a:off x="781817" y="1377267"/>
            <a:ext cx="9086265" cy="80021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2.1.1 Posfija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635" name="Google Shape;635;p47"/>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6" name="Google Shape;636;p47"/>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7" name="Google Shape;637;p47"/>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8" name="Google Shape;638;p47"/>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639" name="Google Shape;639;p47"/>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0" name="Google Shape;640;p47"/>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1" name="Google Shape;641;p47"/>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642" name="Google Shape;642;p47"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643" name="Google Shape;643;p47"/>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pic>
        <p:nvPicPr>
          <p:cNvPr id="644" name="Google Shape;644;p47"/>
          <p:cNvPicPr preferRelativeResize="0"/>
          <p:nvPr/>
        </p:nvPicPr>
        <p:blipFill rotWithShape="1">
          <a:blip r:embed="rId4">
            <a:alphaModFix/>
          </a:blip>
          <a:srcRect/>
          <a:stretch/>
        </p:blipFill>
        <p:spPr>
          <a:xfrm>
            <a:off x="542990" y="1476918"/>
            <a:ext cx="11106013" cy="466567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8"/>
          <p:cNvSpPr/>
          <p:nvPr/>
        </p:nvSpPr>
        <p:spPr>
          <a:xfrm>
            <a:off x="261470" y="-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accent1"/>
              </a:solidFill>
              <a:latin typeface="Arial"/>
              <a:ea typeface="Arial"/>
              <a:cs typeface="Arial"/>
              <a:sym typeface="Arial"/>
            </a:endParaRPr>
          </a:p>
        </p:txBody>
      </p:sp>
      <p:sp>
        <p:nvSpPr>
          <p:cNvPr id="650" name="Google Shape;650;p48"/>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1" name="Google Shape;651;p48"/>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2" name="Google Shape;652;p48"/>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3" name="Google Shape;653;p48"/>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654" name="Google Shape;654;p48"/>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5" name="Google Shape;655;p48"/>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6" name="Google Shape;656;p48"/>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657" name="Google Shape;657;p48"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658" name="Google Shape;658;p48"/>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659" name="Google Shape;659;p48"/>
          <p:cNvSpPr txBox="1"/>
          <p:nvPr/>
        </p:nvSpPr>
        <p:spPr>
          <a:xfrm>
            <a:off x="1190499" y="1355145"/>
            <a:ext cx="908626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ACTIVIDAD</a:t>
            </a:r>
            <a:endParaRPr/>
          </a:p>
        </p:txBody>
      </p:sp>
      <p:sp>
        <p:nvSpPr>
          <p:cNvPr id="660" name="Google Shape;660;p48"/>
          <p:cNvSpPr/>
          <p:nvPr/>
        </p:nvSpPr>
        <p:spPr>
          <a:xfrm>
            <a:off x="4971015" y="1878365"/>
            <a:ext cx="1002005" cy="900753"/>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1" name="Google Shape;661;p48"/>
          <p:cNvSpPr/>
          <p:nvPr/>
        </p:nvSpPr>
        <p:spPr>
          <a:xfrm>
            <a:off x="3953791" y="2693780"/>
            <a:ext cx="1002005" cy="900753"/>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2" name="Google Shape;662;p48"/>
          <p:cNvSpPr/>
          <p:nvPr/>
        </p:nvSpPr>
        <p:spPr>
          <a:xfrm>
            <a:off x="5472017" y="3224732"/>
            <a:ext cx="1002005" cy="900753"/>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3" name="Google Shape;663;p48"/>
          <p:cNvSpPr/>
          <p:nvPr/>
        </p:nvSpPr>
        <p:spPr>
          <a:xfrm>
            <a:off x="2951786" y="3629445"/>
            <a:ext cx="1002005" cy="900753"/>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4" name="Google Shape;664;p48"/>
          <p:cNvSpPr/>
          <p:nvPr/>
        </p:nvSpPr>
        <p:spPr>
          <a:xfrm>
            <a:off x="4617957" y="4203790"/>
            <a:ext cx="1002005" cy="900753"/>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5" name="Google Shape;665;p48"/>
          <p:cNvSpPr/>
          <p:nvPr/>
        </p:nvSpPr>
        <p:spPr>
          <a:xfrm>
            <a:off x="6474022" y="4173130"/>
            <a:ext cx="1002005" cy="900753"/>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66" name="Google Shape;666;p48"/>
          <p:cNvCxnSpPr>
            <a:stCxn id="660" idx="3"/>
          </p:cNvCxnSpPr>
          <p:nvPr/>
        </p:nvCxnSpPr>
        <p:spPr>
          <a:xfrm flipH="1">
            <a:off x="4763155" y="2647206"/>
            <a:ext cx="354600" cy="300600"/>
          </a:xfrm>
          <a:prstGeom prst="straightConnector1">
            <a:avLst/>
          </a:prstGeom>
          <a:noFill/>
          <a:ln w="63500" cap="flat" cmpd="sng">
            <a:solidFill>
              <a:schemeClr val="accent1"/>
            </a:solidFill>
            <a:prstDash val="solid"/>
            <a:miter lim="800000"/>
            <a:headEnd type="none" w="sm" len="sm"/>
            <a:tailEnd type="none" w="sm" len="sm"/>
          </a:ln>
        </p:spPr>
      </p:cxnSp>
      <p:cxnSp>
        <p:nvCxnSpPr>
          <p:cNvPr id="667" name="Google Shape;667;p48"/>
          <p:cNvCxnSpPr/>
          <p:nvPr/>
        </p:nvCxnSpPr>
        <p:spPr>
          <a:xfrm flipH="1">
            <a:off x="3776447" y="3500361"/>
            <a:ext cx="354686" cy="300710"/>
          </a:xfrm>
          <a:prstGeom prst="straightConnector1">
            <a:avLst/>
          </a:prstGeom>
          <a:noFill/>
          <a:ln w="63500" cap="flat" cmpd="sng">
            <a:solidFill>
              <a:schemeClr val="accent1"/>
            </a:solidFill>
            <a:prstDash val="solid"/>
            <a:miter lim="800000"/>
            <a:headEnd type="none" w="sm" len="sm"/>
            <a:tailEnd type="none" w="sm" len="sm"/>
          </a:ln>
        </p:spPr>
      </p:cxnSp>
      <p:cxnSp>
        <p:nvCxnSpPr>
          <p:cNvPr id="668" name="Google Shape;668;p48"/>
          <p:cNvCxnSpPr/>
          <p:nvPr/>
        </p:nvCxnSpPr>
        <p:spPr>
          <a:xfrm>
            <a:off x="5927033" y="2539008"/>
            <a:ext cx="622120" cy="229597"/>
          </a:xfrm>
          <a:prstGeom prst="straightConnector1">
            <a:avLst/>
          </a:prstGeom>
          <a:noFill/>
          <a:ln w="63500" cap="flat" cmpd="sng">
            <a:solidFill>
              <a:schemeClr val="accent1"/>
            </a:solidFill>
            <a:prstDash val="solid"/>
            <a:miter lim="800000"/>
            <a:headEnd type="none" w="sm" len="sm"/>
            <a:tailEnd type="none" w="sm" len="sm"/>
          </a:ln>
        </p:spPr>
      </p:cxnSp>
      <p:cxnSp>
        <p:nvCxnSpPr>
          <p:cNvPr id="669" name="Google Shape;669;p48"/>
          <p:cNvCxnSpPr/>
          <p:nvPr/>
        </p:nvCxnSpPr>
        <p:spPr>
          <a:xfrm flipH="1">
            <a:off x="5404195" y="4012029"/>
            <a:ext cx="354686" cy="300710"/>
          </a:xfrm>
          <a:prstGeom prst="straightConnector1">
            <a:avLst/>
          </a:prstGeom>
          <a:noFill/>
          <a:ln w="63500" cap="flat" cmpd="sng">
            <a:solidFill>
              <a:schemeClr val="accent1"/>
            </a:solidFill>
            <a:prstDash val="solid"/>
            <a:miter lim="800000"/>
            <a:headEnd type="none" w="sm" len="sm"/>
            <a:tailEnd type="none" w="sm" len="sm"/>
          </a:ln>
        </p:spPr>
      </p:cxnSp>
      <p:cxnSp>
        <p:nvCxnSpPr>
          <p:cNvPr id="670" name="Google Shape;670;p48"/>
          <p:cNvCxnSpPr>
            <a:endCxn id="665" idx="1"/>
          </p:cNvCxnSpPr>
          <p:nvPr/>
        </p:nvCxnSpPr>
        <p:spPr>
          <a:xfrm>
            <a:off x="6192362" y="4011942"/>
            <a:ext cx="428400" cy="293100"/>
          </a:xfrm>
          <a:prstGeom prst="straightConnector1">
            <a:avLst/>
          </a:prstGeom>
          <a:noFill/>
          <a:ln w="63500" cap="flat" cmpd="sng">
            <a:solidFill>
              <a:schemeClr val="accent1"/>
            </a:solidFill>
            <a:prstDash val="solid"/>
            <a:miter lim="800000"/>
            <a:headEnd type="none" w="sm" len="sm"/>
            <a:tailEnd type="none" w="sm" len="sm"/>
          </a:ln>
        </p:spPr>
      </p:cxnSp>
      <p:cxnSp>
        <p:nvCxnSpPr>
          <p:cNvPr id="671" name="Google Shape;671;p48"/>
          <p:cNvCxnSpPr>
            <a:stCxn id="662" idx="2"/>
          </p:cNvCxnSpPr>
          <p:nvPr/>
        </p:nvCxnSpPr>
        <p:spPr>
          <a:xfrm rot="10800000">
            <a:off x="4753817" y="3285409"/>
            <a:ext cx="718200" cy="389700"/>
          </a:xfrm>
          <a:prstGeom prst="straightConnector1">
            <a:avLst/>
          </a:prstGeom>
          <a:noFill/>
          <a:ln w="63500" cap="flat" cmpd="sng">
            <a:solidFill>
              <a:schemeClr val="accent1"/>
            </a:solidFill>
            <a:prstDash val="solid"/>
            <a:miter lim="800000"/>
            <a:headEnd type="none" w="sm" len="sm"/>
            <a:tailEnd type="none" w="sm" len="sm"/>
          </a:ln>
        </p:spPr>
      </p:cxnSp>
      <p:sp>
        <p:nvSpPr>
          <p:cNvPr id="672" name="Google Shape;672;p48"/>
          <p:cNvSpPr txBox="1"/>
          <p:nvPr/>
        </p:nvSpPr>
        <p:spPr>
          <a:xfrm>
            <a:off x="5271176" y="2037879"/>
            <a:ext cx="550093"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a:t>
            </a:r>
            <a:endParaRPr/>
          </a:p>
        </p:txBody>
      </p:sp>
      <p:sp>
        <p:nvSpPr>
          <p:cNvPr id="673" name="Google Shape;673;p48"/>
          <p:cNvSpPr txBox="1"/>
          <p:nvPr/>
        </p:nvSpPr>
        <p:spPr>
          <a:xfrm>
            <a:off x="7670477" y="5008256"/>
            <a:ext cx="13192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F</a:t>
            </a:r>
            <a:endParaRPr sz="1800" b="1">
              <a:solidFill>
                <a:schemeClr val="dk1"/>
              </a:solidFill>
              <a:latin typeface="Calibri"/>
              <a:ea typeface="Calibri"/>
              <a:cs typeface="Calibri"/>
              <a:sym typeface="Calibri"/>
            </a:endParaRPr>
          </a:p>
        </p:txBody>
      </p:sp>
      <p:cxnSp>
        <p:nvCxnSpPr>
          <p:cNvPr id="674" name="Google Shape;674;p48"/>
          <p:cNvCxnSpPr/>
          <p:nvPr/>
        </p:nvCxnSpPr>
        <p:spPr>
          <a:xfrm>
            <a:off x="7411393" y="4827189"/>
            <a:ext cx="346260" cy="362134"/>
          </a:xfrm>
          <a:prstGeom prst="straightConnector1">
            <a:avLst/>
          </a:prstGeom>
          <a:noFill/>
          <a:ln w="63500" cap="flat" cmpd="sng">
            <a:solidFill>
              <a:schemeClr val="accent1"/>
            </a:solidFill>
            <a:prstDash val="solid"/>
            <a:miter lim="800000"/>
            <a:headEnd type="none" w="sm" len="sm"/>
            <a:tailEnd type="none" w="sm" len="sm"/>
          </a:ln>
        </p:spPr>
      </p:cxnSp>
      <p:cxnSp>
        <p:nvCxnSpPr>
          <p:cNvPr id="675" name="Google Shape;675;p48"/>
          <p:cNvCxnSpPr/>
          <p:nvPr/>
        </p:nvCxnSpPr>
        <p:spPr>
          <a:xfrm flipH="1">
            <a:off x="6266076" y="4928046"/>
            <a:ext cx="354686" cy="300710"/>
          </a:xfrm>
          <a:prstGeom prst="straightConnector1">
            <a:avLst/>
          </a:prstGeom>
          <a:noFill/>
          <a:ln w="63500" cap="flat" cmpd="sng">
            <a:solidFill>
              <a:schemeClr val="accent1"/>
            </a:solidFill>
            <a:prstDash val="solid"/>
            <a:miter lim="800000"/>
            <a:headEnd type="none" w="sm" len="sm"/>
            <a:tailEnd type="none" w="sm" len="sm"/>
          </a:ln>
        </p:spPr>
      </p:cxnSp>
      <p:sp>
        <p:nvSpPr>
          <p:cNvPr id="676" name="Google Shape;676;p48"/>
          <p:cNvSpPr txBox="1"/>
          <p:nvPr/>
        </p:nvSpPr>
        <p:spPr>
          <a:xfrm>
            <a:off x="6068774" y="5033491"/>
            <a:ext cx="13192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E</a:t>
            </a:r>
            <a:endParaRPr sz="1800" b="1">
              <a:solidFill>
                <a:schemeClr val="dk1"/>
              </a:solidFill>
              <a:latin typeface="Calibri"/>
              <a:ea typeface="Calibri"/>
              <a:cs typeface="Calibri"/>
              <a:sym typeface="Calibri"/>
            </a:endParaRPr>
          </a:p>
        </p:txBody>
      </p:sp>
      <p:cxnSp>
        <p:nvCxnSpPr>
          <p:cNvPr id="677" name="Google Shape;677;p48"/>
          <p:cNvCxnSpPr/>
          <p:nvPr/>
        </p:nvCxnSpPr>
        <p:spPr>
          <a:xfrm flipH="1">
            <a:off x="4290184" y="4794519"/>
            <a:ext cx="354686" cy="300710"/>
          </a:xfrm>
          <a:prstGeom prst="straightConnector1">
            <a:avLst/>
          </a:prstGeom>
          <a:noFill/>
          <a:ln w="63500" cap="flat" cmpd="sng">
            <a:solidFill>
              <a:schemeClr val="accent1"/>
            </a:solidFill>
            <a:prstDash val="solid"/>
            <a:miter lim="800000"/>
            <a:headEnd type="none" w="sm" len="sm"/>
            <a:tailEnd type="none" w="sm" len="sm"/>
          </a:ln>
        </p:spPr>
      </p:cxnSp>
      <p:cxnSp>
        <p:nvCxnSpPr>
          <p:cNvPr id="678" name="Google Shape;678;p48"/>
          <p:cNvCxnSpPr/>
          <p:nvPr/>
        </p:nvCxnSpPr>
        <p:spPr>
          <a:xfrm>
            <a:off x="5463430" y="4762709"/>
            <a:ext cx="346260" cy="362134"/>
          </a:xfrm>
          <a:prstGeom prst="straightConnector1">
            <a:avLst/>
          </a:prstGeom>
          <a:noFill/>
          <a:ln w="63500" cap="flat" cmpd="sng">
            <a:solidFill>
              <a:schemeClr val="accent1"/>
            </a:solidFill>
            <a:prstDash val="solid"/>
            <a:miter lim="800000"/>
            <a:headEnd type="none" w="sm" len="sm"/>
            <a:tailEnd type="none" w="sm" len="sm"/>
          </a:ln>
        </p:spPr>
      </p:cxnSp>
      <p:sp>
        <p:nvSpPr>
          <p:cNvPr id="679" name="Google Shape;679;p48"/>
          <p:cNvSpPr txBox="1"/>
          <p:nvPr/>
        </p:nvSpPr>
        <p:spPr>
          <a:xfrm>
            <a:off x="5574540" y="4930613"/>
            <a:ext cx="13192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D</a:t>
            </a:r>
            <a:endParaRPr sz="1800" b="1">
              <a:solidFill>
                <a:schemeClr val="dk1"/>
              </a:solidFill>
              <a:latin typeface="Calibri"/>
              <a:ea typeface="Calibri"/>
              <a:cs typeface="Calibri"/>
              <a:sym typeface="Calibri"/>
            </a:endParaRPr>
          </a:p>
        </p:txBody>
      </p:sp>
      <p:sp>
        <p:nvSpPr>
          <p:cNvPr id="680" name="Google Shape;680;p48"/>
          <p:cNvSpPr txBox="1"/>
          <p:nvPr/>
        </p:nvSpPr>
        <p:spPr>
          <a:xfrm>
            <a:off x="3935294" y="4871567"/>
            <a:ext cx="13192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C</a:t>
            </a:r>
            <a:endParaRPr sz="1800" b="1">
              <a:solidFill>
                <a:schemeClr val="dk1"/>
              </a:solidFill>
              <a:latin typeface="Calibri"/>
              <a:ea typeface="Calibri"/>
              <a:cs typeface="Calibri"/>
              <a:sym typeface="Calibri"/>
            </a:endParaRPr>
          </a:p>
        </p:txBody>
      </p:sp>
      <p:cxnSp>
        <p:nvCxnSpPr>
          <p:cNvPr id="681" name="Google Shape;681;p48"/>
          <p:cNvCxnSpPr/>
          <p:nvPr/>
        </p:nvCxnSpPr>
        <p:spPr>
          <a:xfrm flipH="1">
            <a:off x="2951786" y="4429193"/>
            <a:ext cx="183486" cy="230089"/>
          </a:xfrm>
          <a:prstGeom prst="straightConnector1">
            <a:avLst/>
          </a:prstGeom>
          <a:noFill/>
          <a:ln w="63500" cap="flat" cmpd="sng">
            <a:solidFill>
              <a:schemeClr val="accent1"/>
            </a:solidFill>
            <a:prstDash val="solid"/>
            <a:miter lim="800000"/>
            <a:headEnd type="none" w="sm" len="sm"/>
            <a:tailEnd type="none" w="sm" len="sm"/>
          </a:ln>
        </p:spPr>
      </p:cxnSp>
      <p:cxnSp>
        <p:nvCxnSpPr>
          <p:cNvPr id="682" name="Google Shape;682;p48"/>
          <p:cNvCxnSpPr/>
          <p:nvPr/>
        </p:nvCxnSpPr>
        <p:spPr>
          <a:xfrm>
            <a:off x="3568787" y="4429193"/>
            <a:ext cx="108721" cy="333516"/>
          </a:xfrm>
          <a:prstGeom prst="straightConnector1">
            <a:avLst/>
          </a:prstGeom>
          <a:noFill/>
          <a:ln w="63500" cap="flat" cmpd="sng">
            <a:solidFill>
              <a:schemeClr val="accent1"/>
            </a:solidFill>
            <a:prstDash val="solid"/>
            <a:miter lim="800000"/>
            <a:headEnd type="none" w="sm" len="sm"/>
            <a:tailEnd type="none" w="sm" len="sm"/>
          </a:ln>
        </p:spPr>
      </p:cxnSp>
      <p:sp>
        <p:nvSpPr>
          <p:cNvPr id="683" name="Google Shape;683;p48"/>
          <p:cNvSpPr txBox="1"/>
          <p:nvPr/>
        </p:nvSpPr>
        <p:spPr>
          <a:xfrm>
            <a:off x="2656188" y="4453502"/>
            <a:ext cx="13192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A</a:t>
            </a:r>
            <a:endParaRPr sz="1800" b="1">
              <a:solidFill>
                <a:schemeClr val="dk1"/>
              </a:solidFill>
              <a:latin typeface="Calibri"/>
              <a:ea typeface="Calibri"/>
              <a:cs typeface="Calibri"/>
              <a:sym typeface="Calibri"/>
            </a:endParaRPr>
          </a:p>
        </p:txBody>
      </p:sp>
      <p:sp>
        <p:nvSpPr>
          <p:cNvPr id="684" name="Google Shape;684;p48"/>
          <p:cNvSpPr txBox="1"/>
          <p:nvPr/>
        </p:nvSpPr>
        <p:spPr>
          <a:xfrm>
            <a:off x="3544810" y="4496965"/>
            <a:ext cx="13192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B</a:t>
            </a:r>
            <a:endParaRPr sz="1800" b="1">
              <a:solidFill>
                <a:schemeClr val="dk1"/>
              </a:solidFill>
              <a:latin typeface="Calibri"/>
              <a:ea typeface="Calibri"/>
              <a:cs typeface="Calibri"/>
              <a:sym typeface="Calibri"/>
            </a:endParaRPr>
          </a:p>
        </p:txBody>
      </p:sp>
      <p:sp>
        <p:nvSpPr>
          <p:cNvPr id="685" name="Google Shape;685;p48"/>
          <p:cNvSpPr txBox="1"/>
          <p:nvPr/>
        </p:nvSpPr>
        <p:spPr>
          <a:xfrm>
            <a:off x="6356701" y="2449283"/>
            <a:ext cx="13192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A</a:t>
            </a:r>
            <a:endParaRPr/>
          </a:p>
        </p:txBody>
      </p:sp>
      <p:sp>
        <p:nvSpPr>
          <p:cNvPr id="686" name="Google Shape;686;p48"/>
          <p:cNvSpPr txBox="1"/>
          <p:nvPr/>
        </p:nvSpPr>
        <p:spPr>
          <a:xfrm>
            <a:off x="4247324" y="2720613"/>
            <a:ext cx="13192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a:t>
            </a:r>
            <a:endParaRPr/>
          </a:p>
        </p:txBody>
      </p:sp>
      <p:sp>
        <p:nvSpPr>
          <p:cNvPr id="687" name="Google Shape;687;p48"/>
          <p:cNvSpPr txBox="1"/>
          <p:nvPr/>
        </p:nvSpPr>
        <p:spPr>
          <a:xfrm>
            <a:off x="5806170" y="3282700"/>
            <a:ext cx="13192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a:t>
            </a:r>
            <a:endParaRPr/>
          </a:p>
        </p:txBody>
      </p:sp>
      <p:sp>
        <p:nvSpPr>
          <p:cNvPr id="688" name="Google Shape;688;p48"/>
          <p:cNvSpPr txBox="1"/>
          <p:nvPr/>
        </p:nvSpPr>
        <p:spPr>
          <a:xfrm>
            <a:off x="4876677" y="4372770"/>
            <a:ext cx="13192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a:t>
            </a:r>
            <a:endParaRPr/>
          </a:p>
        </p:txBody>
      </p:sp>
      <p:sp>
        <p:nvSpPr>
          <p:cNvPr id="689" name="Google Shape;689;p48"/>
          <p:cNvSpPr txBox="1"/>
          <p:nvPr/>
        </p:nvSpPr>
        <p:spPr>
          <a:xfrm>
            <a:off x="3190803" y="3650716"/>
            <a:ext cx="13192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a:t>
            </a:r>
            <a:endParaRPr/>
          </a:p>
        </p:txBody>
      </p:sp>
      <p:sp>
        <p:nvSpPr>
          <p:cNvPr id="690" name="Google Shape;690;p48"/>
          <p:cNvSpPr txBox="1"/>
          <p:nvPr/>
        </p:nvSpPr>
        <p:spPr>
          <a:xfrm>
            <a:off x="6789463" y="4221922"/>
            <a:ext cx="13192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a:t>
            </a:r>
            <a:endParaRPr/>
          </a:p>
        </p:txBody>
      </p:sp>
      <p:sp>
        <p:nvSpPr>
          <p:cNvPr id="691" name="Google Shape;691;p48"/>
          <p:cNvSpPr txBox="1"/>
          <p:nvPr/>
        </p:nvSpPr>
        <p:spPr>
          <a:xfrm>
            <a:off x="8989697" y="1901352"/>
            <a:ext cx="272747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PREFIJA</a:t>
            </a:r>
            <a:endParaRPr/>
          </a:p>
        </p:txBody>
      </p:sp>
      <p:sp>
        <p:nvSpPr>
          <p:cNvPr id="692" name="Google Shape;692;p48"/>
          <p:cNvSpPr txBox="1"/>
          <p:nvPr/>
        </p:nvSpPr>
        <p:spPr>
          <a:xfrm>
            <a:off x="9019147" y="2765402"/>
            <a:ext cx="272747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INFIJA</a:t>
            </a:r>
            <a:endParaRPr/>
          </a:p>
        </p:txBody>
      </p:sp>
      <p:sp>
        <p:nvSpPr>
          <p:cNvPr id="693" name="Google Shape;693;p48"/>
          <p:cNvSpPr txBox="1"/>
          <p:nvPr/>
        </p:nvSpPr>
        <p:spPr>
          <a:xfrm>
            <a:off x="8989697" y="3788409"/>
            <a:ext cx="272747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POSFIJA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699" name="Google Shape;699;p49"/>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0" name="Google Shape;700;p49"/>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1" name="Google Shape;701;p49"/>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2" name="Google Shape;702;p49"/>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703" name="Google Shape;703;p49"/>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4" name="Google Shape;704;p49"/>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5" name="Google Shape;705;p49"/>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706" name="Google Shape;706;p49"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707" name="Google Shape;707;p49"/>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708" name="Google Shape;708;p49"/>
          <p:cNvSpPr txBox="1"/>
          <p:nvPr/>
        </p:nvSpPr>
        <p:spPr>
          <a:xfrm>
            <a:off x="3651344" y="2175386"/>
            <a:ext cx="9086400" cy="985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000" b="1">
                <a:solidFill>
                  <a:schemeClr val="dk1"/>
                </a:solidFill>
                <a:latin typeface="Calibri"/>
                <a:ea typeface="Calibri"/>
                <a:cs typeface="Calibri"/>
                <a:sym typeface="Calibri"/>
              </a:rPr>
              <a:t>*-+AB-*CD/EFA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9" name="Google Shape;709;p49"/>
          <p:cNvSpPr txBox="1"/>
          <p:nvPr/>
        </p:nvSpPr>
        <p:spPr>
          <a:xfrm>
            <a:off x="923870" y="2201005"/>
            <a:ext cx="272747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PREFIJA</a:t>
            </a:r>
            <a:endParaRPr/>
          </a:p>
        </p:txBody>
      </p:sp>
      <p:sp>
        <p:nvSpPr>
          <p:cNvPr id="710" name="Google Shape;710;p49"/>
          <p:cNvSpPr txBox="1"/>
          <p:nvPr/>
        </p:nvSpPr>
        <p:spPr>
          <a:xfrm>
            <a:off x="910502" y="3061806"/>
            <a:ext cx="272747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INFIJA</a:t>
            </a:r>
            <a:endParaRPr/>
          </a:p>
        </p:txBody>
      </p:sp>
      <p:sp>
        <p:nvSpPr>
          <p:cNvPr id="711" name="Google Shape;711;p49"/>
          <p:cNvSpPr txBox="1"/>
          <p:nvPr/>
        </p:nvSpPr>
        <p:spPr>
          <a:xfrm>
            <a:off x="923870" y="4088062"/>
            <a:ext cx="272747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Calibri"/>
                <a:ea typeface="Calibri"/>
                <a:cs typeface="Calibri"/>
                <a:sym typeface="Calibri"/>
              </a:rPr>
              <a:t>POSFIJA</a:t>
            </a:r>
            <a:endParaRPr/>
          </a:p>
        </p:txBody>
      </p:sp>
      <p:sp>
        <p:nvSpPr>
          <p:cNvPr id="712" name="Google Shape;712;p49"/>
          <p:cNvSpPr txBox="1"/>
          <p:nvPr/>
        </p:nvSpPr>
        <p:spPr>
          <a:xfrm>
            <a:off x="3637976" y="3108043"/>
            <a:ext cx="9086265" cy="9848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000" b="1">
                <a:solidFill>
                  <a:schemeClr val="dk1"/>
                </a:solidFill>
                <a:latin typeface="Calibri"/>
                <a:ea typeface="Calibri"/>
                <a:cs typeface="Calibri"/>
                <a:sym typeface="Calibri"/>
              </a:rPr>
              <a:t>A+B-C*D-E/F*A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3" name="Google Shape;713;p49"/>
          <p:cNvSpPr txBox="1"/>
          <p:nvPr/>
        </p:nvSpPr>
        <p:spPr>
          <a:xfrm>
            <a:off x="3637975" y="4114046"/>
            <a:ext cx="9086265" cy="9848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000" b="1">
                <a:solidFill>
                  <a:schemeClr val="dk1"/>
                </a:solidFill>
                <a:latin typeface="Calibri"/>
                <a:ea typeface="Calibri"/>
                <a:cs typeface="Calibri"/>
                <a:sym typeface="Calibri"/>
              </a:rPr>
              <a:t>AB+CD*EF/--A*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5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719" name="Google Shape;719;p50"/>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0" name="Google Shape;720;p50"/>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1" name="Google Shape;721;p50"/>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2" name="Google Shape;722;p50"/>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723" name="Google Shape;723;p50"/>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4" name="Google Shape;724;p50"/>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5" name="Google Shape;725;p50"/>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726" name="Google Shape;726;p50"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727" name="Google Shape;727;p50"/>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pic>
        <p:nvPicPr>
          <p:cNvPr id="728" name="Google Shape;728;p50"/>
          <p:cNvPicPr preferRelativeResize="0"/>
          <p:nvPr/>
        </p:nvPicPr>
        <p:blipFill rotWithShape="1">
          <a:blip r:embed="rId4">
            <a:alphaModFix/>
          </a:blip>
          <a:srcRect/>
          <a:stretch/>
        </p:blipFill>
        <p:spPr>
          <a:xfrm>
            <a:off x="956223" y="1464358"/>
            <a:ext cx="10043872" cy="468314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5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a:solidFill>
                <a:schemeClr val="dk2"/>
              </a:solidFill>
              <a:latin typeface="Arial"/>
              <a:ea typeface="Arial"/>
              <a:cs typeface="Arial"/>
              <a:sym typeface="Arial"/>
            </a:endParaRPr>
          </a:p>
        </p:txBody>
      </p:sp>
      <p:sp>
        <p:nvSpPr>
          <p:cNvPr id="734" name="Google Shape;734;p51"/>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5" name="Google Shape;735;p51"/>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6" name="Google Shape;736;p51"/>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7" name="Google Shape;737;p51"/>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738" name="Google Shape;738;p51"/>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9" name="Google Shape;739;p51"/>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0" name="Google Shape;740;p51"/>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741" name="Google Shape;741;p51"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742" name="Google Shape;742;p51"/>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743" name="Google Shape;743;p51"/>
          <p:cNvSpPr txBox="1"/>
          <p:nvPr/>
        </p:nvSpPr>
        <p:spPr>
          <a:xfrm>
            <a:off x="1210701" y="1934548"/>
            <a:ext cx="9086265"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800" b="1">
                <a:solidFill>
                  <a:schemeClr val="dk1"/>
                </a:solidFill>
                <a:latin typeface="Calibri"/>
                <a:ea typeface="Calibri"/>
                <a:cs typeface="Calibri"/>
                <a:sym typeface="Calibri"/>
              </a:rPr>
              <a:t>(5+8) (9-3)*2</a:t>
            </a:r>
            <a:endParaRPr sz="4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4" name="Google Shape;744;p51"/>
          <p:cNvSpPr txBox="1"/>
          <p:nvPr/>
        </p:nvSpPr>
        <p:spPr>
          <a:xfrm>
            <a:off x="1190499" y="1355145"/>
            <a:ext cx="908626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ACTIVIDAD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139" name="Google Shape;139;p16"/>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16"/>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 name="Google Shape;141;p16"/>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 name="Google Shape;142;p16"/>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143" name="Google Shape;143;p16"/>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 name="Google Shape;144;p16"/>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p16"/>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146" name="Google Shape;146;p16"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147" name="Google Shape;147;p16"/>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pic>
        <p:nvPicPr>
          <p:cNvPr id="148" name="Google Shape;148;p16"/>
          <p:cNvPicPr preferRelativeResize="0"/>
          <p:nvPr/>
        </p:nvPicPr>
        <p:blipFill>
          <a:blip r:embed="rId4">
            <a:alphaModFix/>
          </a:blip>
          <a:stretch>
            <a:fillRect/>
          </a:stretch>
        </p:blipFill>
        <p:spPr>
          <a:xfrm>
            <a:off x="159450" y="2046200"/>
            <a:ext cx="11830298" cy="3156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52"/>
          <p:cNvSpPr/>
          <p:nvPr/>
        </p:nvSpPr>
        <p:spPr>
          <a:xfrm>
            <a:off x="13815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sp>
        <p:nvSpPr>
          <p:cNvPr id="750" name="Google Shape;750;p52"/>
          <p:cNvSpPr/>
          <p:nvPr/>
        </p:nvSpPr>
        <p:spPr>
          <a:xfrm rot="-543120">
            <a:off x="190872" y="345075"/>
            <a:ext cx="1181890" cy="492875"/>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1" name="Google Shape;751;p52"/>
          <p:cNvSpPr/>
          <p:nvPr/>
        </p:nvSpPr>
        <p:spPr>
          <a:xfrm>
            <a:off x="145279" y="427290"/>
            <a:ext cx="1045220" cy="7093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2" name="Google Shape;752;p52"/>
          <p:cNvSpPr/>
          <p:nvPr/>
        </p:nvSpPr>
        <p:spPr>
          <a:xfrm>
            <a:off x="478552" y="213646"/>
            <a:ext cx="11511197" cy="1085316"/>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3" name="Google Shape;753;p52"/>
          <p:cNvSpPr/>
          <p:nvPr/>
        </p:nvSpPr>
        <p:spPr>
          <a:xfrm>
            <a:off x="401653" y="420566"/>
            <a:ext cx="10981346" cy="7093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754" name="Google Shape;754;p52"/>
          <p:cNvSpPr/>
          <p:nvPr/>
        </p:nvSpPr>
        <p:spPr>
          <a:xfrm>
            <a:off x="0" y="6366617"/>
            <a:ext cx="11579551" cy="498508"/>
          </a:xfrm>
          <a:prstGeom prst="snip1Rect">
            <a:avLst>
              <a:gd name="adj" fmla="val 50000"/>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5" name="Google Shape;755;p52"/>
          <p:cNvSpPr/>
          <p:nvPr/>
        </p:nvSpPr>
        <p:spPr>
          <a:xfrm>
            <a:off x="0" y="6366617"/>
            <a:ext cx="11579551" cy="498508"/>
          </a:xfrm>
          <a:prstGeom prst="snip1Rect">
            <a:avLst>
              <a:gd name="adj" fmla="val 50000"/>
            </a:avLst>
          </a:prstGeom>
          <a:solidFill>
            <a:srgbClr val="D8D8D8"/>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6" name="Google Shape;756;p52"/>
          <p:cNvSpPr/>
          <p:nvPr/>
        </p:nvSpPr>
        <p:spPr>
          <a:xfrm>
            <a:off x="1" y="6449429"/>
            <a:ext cx="11507666" cy="408570"/>
          </a:xfrm>
          <a:prstGeom prst="snip1Rect">
            <a:avLst>
              <a:gd name="adj"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757" name="Google Shape;757;p52"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758" name="Google Shape;758;p52"/>
          <p:cNvCxnSpPr/>
          <p:nvPr/>
        </p:nvCxnSpPr>
        <p:spPr>
          <a:xfrm>
            <a:off x="-6340" y="6444922"/>
            <a:ext cx="11252605" cy="0"/>
          </a:xfrm>
          <a:prstGeom prst="straightConnector1">
            <a:avLst/>
          </a:prstGeom>
          <a:noFill/>
          <a:ln w="38100" cap="flat" cmpd="sng">
            <a:solidFill>
              <a:srgbClr val="7F7F7F"/>
            </a:solidFill>
            <a:prstDash val="solid"/>
            <a:miter lim="800000"/>
            <a:headEnd type="none" w="sm" len="sm"/>
            <a:tailEnd type="none" w="sm" len="sm"/>
          </a:ln>
        </p:spPr>
      </p:cxnSp>
      <p:sp>
        <p:nvSpPr>
          <p:cNvPr id="759" name="Google Shape;759;p52"/>
          <p:cNvSpPr txBox="1"/>
          <p:nvPr/>
        </p:nvSpPr>
        <p:spPr>
          <a:xfrm>
            <a:off x="1190499" y="1355145"/>
            <a:ext cx="908626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ACTIVIDAD</a:t>
            </a:r>
            <a:endParaRPr/>
          </a:p>
        </p:txBody>
      </p:sp>
      <p:sp>
        <p:nvSpPr>
          <p:cNvPr id="760" name="Google Shape;760;p52"/>
          <p:cNvSpPr txBox="1"/>
          <p:nvPr/>
        </p:nvSpPr>
        <p:spPr>
          <a:xfrm>
            <a:off x="1515454" y="2129765"/>
            <a:ext cx="458054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0">
                <a:solidFill>
                  <a:srgbClr val="000000"/>
                </a:solidFill>
                <a:latin typeface="Times New Roman"/>
                <a:ea typeface="Times New Roman"/>
                <a:cs typeface="Times New Roman"/>
                <a:sym typeface="Times New Roman"/>
              </a:rPr>
              <a:t>(2+(3*4)) = </a:t>
            </a:r>
            <a:r>
              <a:rPr lang="es-MX" sz="3200" b="1" i="1">
                <a:solidFill>
                  <a:srgbClr val="000000"/>
                </a:solidFill>
                <a:latin typeface="Times New Roman"/>
                <a:ea typeface="Times New Roman"/>
                <a:cs typeface="Times New Roman"/>
                <a:sym typeface="Times New Roman"/>
              </a:rPr>
              <a:t> x  </a:t>
            </a:r>
            <a:endParaRPr sz="3200">
              <a:solidFill>
                <a:schemeClr val="dk1"/>
              </a:solidFill>
              <a:latin typeface="Calibri"/>
              <a:ea typeface="Calibri"/>
              <a:cs typeface="Calibri"/>
              <a:sym typeface="Calibri"/>
            </a:endParaRPr>
          </a:p>
        </p:txBody>
      </p:sp>
      <p:sp>
        <p:nvSpPr>
          <p:cNvPr id="761" name="Google Shape;761;p52"/>
          <p:cNvSpPr txBox="1"/>
          <p:nvPr/>
        </p:nvSpPr>
        <p:spPr>
          <a:xfrm>
            <a:off x="1490731" y="1528041"/>
            <a:ext cx="472582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0">
                <a:solidFill>
                  <a:srgbClr val="000000"/>
                </a:solidFill>
                <a:latin typeface="Times New Roman"/>
                <a:ea typeface="Times New Roman"/>
                <a:cs typeface="Times New Roman"/>
                <a:sym typeface="Times New Roman"/>
              </a:rPr>
              <a:t>((2+3)*4) = </a:t>
            </a:r>
            <a:r>
              <a:rPr lang="es-MX" sz="3200" b="1" i="1">
                <a:solidFill>
                  <a:srgbClr val="000000"/>
                </a:solidFill>
                <a:latin typeface="Times New Roman"/>
                <a:ea typeface="Times New Roman"/>
                <a:cs typeface="Times New Roman"/>
                <a:sym typeface="Times New Roman"/>
              </a:rPr>
              <a:t>x</a:t>
            </a:r>
            <a:endParaRPr sz="3200">
              <a:solidFill>
                <a:schemeClr val="dk1"/>
              </a:solidFill>
              <a:latin typeface="Calibri"/>
              <a:ea typeface="Calibri"/>
              <a:cs typeface="Calibri"/>
              <a:sym typeface="Calibri"/>
            </a:endParaRPr>
          </a:p>
        </p:txBody>
      </p:sp>
      <p:sp>
        <p:nvSpPr>
          <p:cNvPr id="762" name="Google Shape;762;p52"/>
          <p:cNvSpPr txBox="1"/>
          <p:nvPr/>
        </p:nvSpPr>
        <p:spPr>
          <a:xfrm>
            <a:off x="1490731" y="2816061"/>
            <a:ext cx="458054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0">
                <a:solidFill>
                  <a:srgbClr val="000000"/>
                </a:solidFill>
                <a:latin typeface="Times New Roman"/>
                <a:ea typeface="Times New Roman"/>
                <a:cs typeface="Times New Roman"/>
                <a:sym typeface="Times New Roman"/>
              </a:rPr>
              <a:t>(7-(9/5)) + (5*(3*4)) = </a:t>
            </a:r>
            <a:r>
              <a:rPr lang="es-MX" sz="3200" b="1" i="1">
                <a:solidFill>
                  <a:srgbClr val="000000"/>
                </a:solidFill>
                <a:latin typeface="Times New Roman"/>
                <a:ea typeface="Times New Roman"/>
                <a:cs typeface="Times New Roman"/>
                <a:sym typeface="Times New Roman"/>
              </a:rPr>
              <a:t>x</a:t>
            </a:r>
            <a:endParaRPr sz="3200">
              <a:solidFill>
                <a:schemeClr val="dk1"/>
              </a:solidFill>
              <a:latin typeface="Calibri"/>
              <a:ea typeface="Calibri"/>
              <a:cs typeface="Calibri"/>
              <a:sym typeface="Calibri"/>
            </a:endParaRPr>
          </a:p>
        </p:txBody>
      </p:sp>
      <p:sp>
        <p:nvSpPr>
          <p:cNvPr id="763" name="Google Shape;763;p52"/>
          <p:cNvSpPr/>
          <p:nvPr/>
        </p:nvSpPr>
        <p:spPr>
          <a:xfrm>
            <a:off x="9494378" y="2324456"/>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4" name="Google Shape;764;p52"/>
          <p:cNvSpPr/>
          <p:nvPr/>
        </p:nvSpPr>
        <p:spPr>
          <a:xfrm>
            <a:off x="10799043" y="2715661"/>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5" name="Google Shape;765;p52"/>
          <p:cNvSpPr/>
          <p:nvPr/>
        </p:nvSpPr>
        <p:spPr>
          <a:xfrm>
            <a:off x="10565697" y="3294292"/>
            <a:ext cx="487110"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6" name="Google Shape;766;p52"/>
          <p:cNvSpPr/>
          <p:nvPr/>
        </p:nvSpPr>
        <p:spPr>
          <a:xfrm>
            <a:off x="11353931" y="3294093"/>
            <a:ext cx="487110"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7" name="Google Shape;767;p52"/>
          <p:cNvSpPr/>
          <p:nvPr/>
        </p:nvSpPr>
        <p:spPr>
          <a:xfrm>
            <a:off x="8713870" y="2867569"/>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8" name="Google Shape;768;p52"/>
          <p:cNvSpPr/>
          <p:nvPr/>
        </p:nvSpPr>
        <p:spPr>
          <a:xfrm>
            <a:off x="9161092" y="3335958"/>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9" name="Google Shape;769;p52"/>
          <p:cNvSpPr/>
          <p:nvPr/>
        </p:nvSpPr>
        <p:spPr>
          <a:xfrm>
            <a:off x="9585987" y="3948419"/>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0" name="Google Shape;770;p52"/>
          <p:cNvSpPr/>
          <p:nvPr/>
        </p:nvSpPr>
        <p:spPr>
          <a:xfrm>
            <a:off x="8696778" y="3955803"/>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1" name="Google Shape;771;p52"/>
          <p:cNvSpPr/>
          <p:nvPr/>
        </p:nvSpPr>
        <p:spPr>
          <a:xfrm>
            <a:off x="7427196" y="4238395"/>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2" name="Google Shape;772;p52"/>
          <p:cNvSpPr/>
          <p:nvPr/>
        </p:nvSpPr>
        <p:spPr>
          <a:xfrm>
            <a:off x="8127921" y="4328432"/>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3" name="Google Shape;773;p52"/>
          <p:cNvSpPr/>
          <p:nvPr/>
        </p:nvSpPr>
        <p:spPr>
          <a:xfrm>
            <a:off x="7645638" y="3222186"/>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4" name="Google Shape;774;p52"/>
          <p:cNvSpPr/>
          <p:nvPr/>
        </p:nvSpPr>
        <p:spPr>
          <a:xfrm>
            <a:off x="7145720" y="3704053"/>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5" name="Google Shape;775;p52"/>
          <p:cNvSpPr/>
          <p:nvPr/>
        </p:nvSpPr>
        <p:spPr>
          <a:xfrm>
            <a:off x="7873109" y="3683674"/>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76" name="Google Shape;776;p52"/>
          <p:cNvCxnSpPr/>
          <p:nvPr/>
        </p:nvCxnSpPr>
        <p:spPr>
          <a:xfrm>
            <a:off x="9908853" y="2593121"/>
            <a:ext cx="1046852" cy="316460"/>
          </a:xfrm>
          <a:prstGeom prst="straightConnector1">
            <a:avLst/>
          </a:prstGeom>
          <a:noFill/>
          <a:ln w="63500" cap="flat" cmpd="sng">
            <a:solidFill>
              <a:schemeClr val="accent1"/>
            </a:solidFill>
            <a:prstDash val="solid"/>
            <a:miter lim="800000"/>
            <a:headEnd type="none" w="sm" len="sm"/>
            <a:tailEnd type="none" w="sm" len="sm"/>
          </a:ln>
        </p:spPr>
      </p:cxnSp>
      <p:cxnSp>
        <p:nvCxnSpPr>
          <p:cNvPr id="777" name="Google Shape;777;p52"/>
          <p:cNvCxnSpPr/>
          <p:nvPr/>
        </p:nvCxnSpPr>
        <p:spPr>
          <a:xfrm>
            <a:off x="11056856" y="2985926"/>
            <a:ext cx="522695" cy="443074"/>
          </a:xfrm>
          <a:prstGeom prst="straightConnector1">
            <a:avLst/>
          </a:prstGeom>
          <a:noFill/>
          <a:ln w="63500" cap="flat" cmpd="sng">
            <a:solidFill>
              <a:schemeClr val="accent1"/>
            </a:solidFill>
            <a:prstDash val="solid"/>
            <a:miter lim="800000"/>
            <a:headEnd type="none" w="sm" len="sm"/>
            <a:tailEnd type="none" w="sm" len="sm"/>
          </a:ln>
        </p:spPr>
      </p:cxnSp>
      <p:cxnSp>
        <p:nvCxnSpPr>
          <p:cNvPr id="778" name="Google Shape;778;p52"/>
          <p:cNvCxnSpPr>
            <a:endCxn id="764" idx="3"/>
          </p:cNvCxnSpPr>
          <p:nvPr/>
        </p:nvCxnSpPr>
        <p:spPr>
          <a:xfrm rot="10800000" flipH="1">
            <a:off x="10738537" y="3048619"/>
            <a:ext cx="126000" cy="458700"/>
          </a:xfrm>
          <a:prstGeom prst="straightConnector1">
            <a:avLst/>
          </a:prstGeom>
          <a:noFill/>
          <a:ln w="63500" cap="flat" cmpd="sng">
            <a:solidFill>
              <a:schemeClr val="accent1"/>
            </a:solidFill>
            <a:prstDash val="solid"/>
            <a:miter lim="800000"/>
            <a:headEnd type="none" w="sm" len="sm"/>
            <a:tailEnd type="none" w="sm" len="sm"/>
          </a:ln>
        </p:spPr>
      </p:cxnSp>
      <p:cxnSp>
        <p:nvCxnSpPr>
          <p:cNvPr id="779" name="Google Shape;779;p52"/>
          <p:cNvCxnSpPr>
            <a:endCxn id="768" idx="1"/>
          </p:cNvCxnSpPr>
          <p:nvPr/>
        </p:nvCxnSpPr>
        <p:spPr>
          <a:xfrm>
            <a:off x="9084986" y="3141384"/>
            <a:ext cx="141600" cy="251700"/>
          </a:xfrm>
          <a:prstGeom prst="straightConnector1">
            <a:avLst/>
          </a:prstGeom>
          <a:noFill/>
          <a:ln w="63500" cap="flat" cmpd="sng">
            <a:solidFill>
              <a:schemeClr val="accent1"/>
            </a:solidFill>
            <a:prstDash val="solid"/>
            <a:miter lim="800000"/>
            <a:headEnd type="none" w="sm" len="sm"/>
            <a:tailEnd type="none" w="sm" len="sm"/>
          </a:ln>
        </p:spPr>
      </p:cxnSp>
      <p:cxnSp>
        <p:nvCxnSpPr>
          <p:cNvPr id="780" name="Google Shape;780;p52"/>
          <p:cNvCxnSpPr>
            <a:stCxn id="768" idx="5"/>
          </p:cNvCxnSpPr>
          <p:nvPr/>
        </p:nvCxnSpPr>
        <p:spPr>
          <a:xfrm>
            <a:off x="9542820" y="3668916"/>
            <a:ext cx="186900" cy="289800"/>
          </a:xfrm>
          <a:prstGeom prst="straightConnector1">
            <a:avLst/>
          </a:prstGeom>
          <a:noFill/>
          <a:ln w="63500" cap="flat" cmpd="sng">
            <a:solidFill>
              <a:schemeClr val="accent1"/>
            </a:solidFill>
            <a:prstDash val="solid"/>
            <a:miter lim="800000"/>
            <a:headEnd type="none" w="sm" len="sm"/>
            <a:tailEnd type="none" w="sm" len="sm"/>
          </a:ln>
        </p:spPr>
      </p:cxnSp>
      <p:cxnSp>
        <p:nvCxnSpPr>
          <p:cNvPr id="781" name="Google Shape;781;p52"/>
          <p:cNvCxnSpPr>
            <a:stCxn id="768" idx="3"/>
          </p:cNvCxnSpPr>
          <p:nvPr/>
        </p:nvCxnSpPr>
        <p:spPr>
          <a:xfrm flipH="1">
            <a:off x="8801186" y="3668916"/>
            <a:ext cx="425400" cy="585600"/>
          </a:xfrm>
          <a:prstGeom prst="straightConnector1">
            <a:avLst/>
          </a:prstGeom>
          <a:noFill/>
          <a:ln w="63500" cap="flat" cmpd="sng">
            <a:solidFill>
              <a:schemeClr val="accent1"/>
            </a:solidFill>
            <a:prstDash val="solid"/>
            <a:miter lim="800000"/>
            <a:headEnd type="none" w="sm" len="sm"/>
            <a:tailEnd type="none" w="sm" len="sm"/>
          </a:ln>
        </p:spPr>
      </p:cxnSp>
      <p:cxnSp>
        <p:nvCxnSpPr>
          <p:cNvPr id="782" name="Google Shape;782;p52"/>
          <p:cNvCxnSpPr>
            <a:endCxn id="767" idx="7"/>
          </p:cNvCxnSpPr>
          <p:nvPr/>
        </p:nvCxnSpPr>
        <p:spPr>
          <a:xfrm flipH="1">
            <a:off x="9095598" y="2574895"/>
            <a:ext cx="484200" cy="349800"/>
          </a:xfrm>
          <a:prstGeom prst="straightConnector1">
            <a:avLst/>
          </a:prstGeom>
          <a:noFill/>
          <a:ln w="63500" cap="flat" cmpd="sng">
            <a:solidFill>
              <a:schemeClr val="accent1"/>
            </a:solidFill>
            <a:prstDash val="solid"/>
            <a:miter lim="800000"/>
            <a:headEnd type="none" w="sm" len="sm"/>
            <a:tailEnd type="none" w="sm" len="sm"/>
          </a:ln>
        </p:spPr>
      </p:cxnSp>
      <p:cxnSp>
        <p:nvCxnSpPr>
          <p:cNvPr id="783" name="Google Shape;783;p52"/>
          <p:cNvCxnSpPr/>
          <p:nvPr/>
        </p:nvCxnSpPr>
        <p:spPr>
          <a:xfrm flipH="1">
            <a:off x="7937587" y="3103476"/>
            <a:ext cx="882479" cy="325524"/>
          </a:xfrm>
          <a:prstGeom prst="straightConnector1">
            <a:avLst/>
          </a:prstGeom>
          <a:noFill/>
          <a:ln w="63500" cap="flat" cmpd="sng">
            <a:solidFill>
              <a:schemeClr val="accent1"/>
            </a:solidFill>
            <a:prstDash val="solid"/>
            <a:miter lim="800000"/>
            <a:headEnd type="none" w="sm" len="sm"/>
            <a:tailEnd type="none" w="sm" len="sm"/>
          </a:ln>
        </p:spPr>
      </p:cxnSp>
      <p:cxnSp>
        <p:nvCxnSpPr>
          <p:cNvPr id="784" name="Google Shape;784;p52"/>
          <p:cNvCxnSpPr/>
          <p:nvPr/>
        </p:nvCxnSpPr>
        <p:spPr>
          <a:xfrm flipH="1">
            <a:off x="7256031" y="3472776"/>
            <a:ext cx="569721" cy="374163"/>
          </a:xfrm>
          <a:prstGeom prst="straightConnector1">
            <a:avLst/>
          </a:prstGeom>
          <a:noFill/>
          <a:ln w="63500" cap="flat" cmpd="sng">
            <a:solidFill>
              <a:schemeClr val="accent1"/>
            </a:solidFill>
            <a:prstDash val="solid"/>
            <a:miter lim="800000"/>
            <a:headEnd type="none" w="sm" len="sm"/>
            <a:tailEnd type="none" w="sm" len="sm"/>
          </a:ln>
        </p:spPr>
      </p:cxnSp>
      <p:cxnSp>
        <p:nvCxnSpPr>
          <p:cNvPr id="785" name="Google Shape;785;p52"/>
          <p:cNvCxnSpPr/>
          <p:nvPr/>
        </p:nvCxnSpPr>
        <p:spPr>
          <a:xfrm>
            <a:off x="7901956" y="3554049"/>
            <a:ext cx="186915" cy="289672"/>
          </a:xfrm>
          <a:prstGeom prst="straightConnector1">
            <a:avLst/>
          </a:prstGeom>
          <a:noFill/>
          <a:ln w="63500" cap="flat" cmpd="sng">
            <a:solidFill>
              <a:schemeClr val="accent1"/>
            </a:solidFill>
            <a:prstDash val="solid"/>
            <a:miter lim="800000"/>
            <a:headEnd type="none" w="sm" len="sm"/>
            <a:tailEnd type="none" w="sm" len="sm"/>
          </a:ln>
        </p:spPr>
      </p:cxnSp>
      <p:cxnSp>
        <p:nvCxnSpPr>
          <p:cNvPr id="786" name="Google Shape;786;p52"/>
          <p:cNvCxnSpPr/>
          <p:nvPr/>
        </p:nvCxnSpPr>
        <p:spPr>
          <a:xfrm>
            <a:off x="8176018" y="4006009"/>
            <a:ext cx="175514" cy="339878"/>
          </a:xfrm>
          <a:prstGeom prst="straightConnector1">
            <a:avLst/>
          </a:prstGeom>
          <a:noFill/>
          <a:ln w="63500" cap="flat" cmpd="sng">
            <a:solidFill>
              <a:schemeClr val="accent1"/>
            </a:solidFill>
            <a:prstDash val="solid"/>
            <a:miter lim="800000"/>
            <a:headEnd type="none" w="sm" len="sm"/>
            <a:tailEnd type="none" w="sm" len="sm"/>
          </a:ln>
        </p:spPr>
      </p:cxnSp>
      <p:cxnSp>
        <p:nvCxnSpPr>
          <p:cNvPr id="787" name="Google Shape;787;p52"/>
          <p:cNvCxnSpPr/>
          <p:nvPr/>
        </p:nvCxnSpPr>
        <p:spPr>
          <a:xfrm flipH="1">
            <a:off x="7568426" y="4042994"/>
            <a:ext cx="425479" cy="585485"/>
          </a:xfrm>
          <a:prstGeom prst="straightConnector1">
            <a:avLst/>
          </a:prstGeom>
          <a:noFill/>
          <a:ln w="63500" cap="flat" cmpd="sng">
            <a:solidFill>
              <a:schemeClr val="accent1"/>
            </a:solidFill>
            <a:prstDash val="solid"/>
            <a:miter lim="800000"/>
            <a:headEnd type="none" w="sm" len="sm"/>
            <a:tailEnd type="none" w="sm" len="sm"/>
          </a:ln>
        </p:spPr>
      </p:cxnSp>
      <p:sp>
        <p:nvSpPr>
          <p:cNvPr id="788" name="Google Shape;788;p52"/>
          <p:cNvSpPr/>
          <p:nvPr/>
        </p:nvSpPr>
        <p:spPr>
          <a:xfrm>
            <a:off x="9077511" y="4597192"/>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9" name="Google Shape;789;p52"/>
          <p:cNvSpPr/>
          <p:nvPr/>
        </p:nvSpPr>
        <p:spPr>
          <a:xfrm>
            <a:off x="8464967" y="4628479"/>
            <a:ext cx="447222" cy="39008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90" name="Google Shape;790;p52"/>
          <p:cNvCxnSpPr/>
          <p:nvPr/>
        </p:nvCxnSpPr>
        <p:spPr>
          <a:xfrm>
            <a:off x="8984052" y="4288268"/>
            <a:ext cx="281583" cy="510967"/>
          </a:xfrm>
          <a:prstGeom prst="straightConnector1">
            <a:avLst/>
          </a:prstGeom>
          <a:noFill/>
          <a:ln w="63500" cap="flat" cmpd="sng">
            <a:solidFill>
              <a:schemeClr val="accent1"/>
            </a:solidFill>
            <a:prstDash val="solid"/>
            <a:miter lim="800000"/>
            <a:headEnd type="none" w="sm" len="sm"/>
            <a:tailEnd type="none" w="sm" len="sm"/>
          </a:ln>
        </p:spPr>
      </p:cxnSp>
      <p:cxnSp>
        <p:nvCxnSpPr>
          <p:cNvPr id="791" name="Google Shape;791;p52"/>
          <p:cNvCxnSpPr/>
          <p:nvPr/>
        </p:nvCxnSpPr>
        <p:spPr>
          <a:xfrm flipH="1">
            <a:off x="8683085" y="4328432"/>
            <a:ext cx="157006" cy="434648"/>
          </a:xfrm>
          <a:prstGeom prst="straightConnector1">
            <a:avLst/>
          </a:prstGeom>
          <a:noFill/>
          <a:ln w="63500" cap="flat" cmpd="sng">
            <a:solidFill>
              <a:schemeClr val="accent1"/>
            </a:solidFill>
            <a:prstDash val="solid"/>
            <a:miter lim="800000"/>
            <a:headEnd type="none" w="sm" len="sm"/>
            <a:tailEnd type="none" w="sm" len="sm"/>
          </a:ln>
        </p:spPr>
      </p:cxnSp>
      <p:sp>
        <p:nvSpPr>
          <p:cNvPr id="792" name="Google Shape;792;p52"/>
          <p:cNvSpPr txBox="1"/>
          <p:nvPr/>
        </p:nvSpPr>
        <p:spPr>
          <a:xfrm>
            <a:off x="10864537" y="2633011"/>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a:t>
            </a:r>
            <a:endParaRPr sz="3200">
              <a:solidFill>
                <a:schemeClr val="dk1"/>
              </a:solidFill>
              <a:latin typeface="Calibri"/>
              <a:ea typeface="Calibri"/>
              <a:cs typeface="Calibri"/>
              <a:sym typeface="Calibri"/>
            </a:endParaRPr>
          </a:p>
        </p:txBody>
      </p:sp>
      <p:sp>
        <p:nvSpPr>
          <p:cNvPr id="793" name="Google Shape;793;p52"/>
          <p:cNvSpPr txBox="1"/>
          <p:nvPr/>
        </p:nvSpPr>
        <p:spPr>
          <a:xfrm>
            <a:off x="9487591" y="2231286"/>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a:t>
            </a:r>
            <a:endParaRPr sz="3200">
              <a:solidFill>
                <a:schemeClr val="dk1"/>
              </a:solidFill>
              <a:latin typeface="Calibri"/>
              <a:ea typeface="Calibri"/>
              <a:cs typeface="Calibri"/>
              <a:sym typeface="Calibri"/>
            </a:endParaRPr>
          </a:p>
        </p:txBody>
      </p:sp>
      <p:sp>
        <p:nvSpPr>
          <p:cNvPr id="794" name="Google Shape;794;p52"/>
          <p:cNvSpPr txBox="1"/>
          <p:nvPr/>
        </p:nvSpPr>
        <p:spPr>
          <a:xfrm>
            <a:off x="8787929" y="2789992"/>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a:t>
            </a:r>
            <a:endParaRPr sz="3200">
              <a:solidFill>
                <a:schemeClr val="dk1"/>
              </a:solidFill>
              <a:latin typeface="Calibri"/>
              <a:ea typeface="Calibri"/>
              <a:cs typeface="Calibri"/>
              <a:sym typeface="Calibri"/>
            </a:endParaRPr>
          </a:p>
        </p:txBody>
      </p:sp>
      <p:sp>
        <p:nvSpPr>
          <p:cNvPr id="795" name="Google Shape;795;p52"/>
          <p:cNvSpPr txBox="1"/>
          <p:nvPr/>
        </p:nvSpPr>
        <p:spPr>
          <a:xfrm>
            <a:off x="9227852" y="3203616"/>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a:t>
            </a:r>
            <a:endParaRPr sz="3200">
              <a:solidFill>
                <a:schemeClr val="dk1"/>
              </a:solidFill>
              <a:latin typeface="Calibri"/>
              <a:ea typeface="Calibri"/>
              <a:cs typeface="Calibri"/>
              <a:sym typeface="Calibri"/>
            </a:endParaRPr>
          </a:p>
        </p:txBody>
      </p:sp>
      <p:sp>
        <p:nvSpPr>
          <p:cNvPr id="796" name="Google Shape;796;p52"/>
          <p:cNvSpPr txBox="1"/>
          <p:nvPr/>
        </p:nvSpPr>
        <p:spPr>
          <a:xfrm>
            <a:off x="8706594" y="3946852"/>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a:t>
            </a:r>
            <a:endParaRPr sz="3200">
              <a:solidFill>
                <a:schemeClr val="dk1"/>
              </a:solidFill>
              <a:latin typeface="Calibri"/>
              <a:ea typeface="Calibri"/>
              <a:cs typeface="Calibri"/>
              <a:sym typeface="Calibri"/>
            </a:endParaRPr>
          </a:p>
        </p:txBody>
      </p:sp>
      <p:sp>
        <p:nvSpPr>
          <p:cNvPr id="797" name="Google Shape;797;p52"/>
          <p:cNvSpPr txBox="1"/>
          <p:nvPr/>
        </p:nvSpPr>
        <p:spPr>
          <a:xfrm>
            <a:off x="7659800" y="3187280"/>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a:t>
            </a:r>
            <a:endParaRPr sz="3200">
              <a:solidFill>
                <a:schemeClr val="dk1"/>
              </a:solidFill>
              <a:latin typeface="Calibri"/>
              <a:ea typeface="Calibri"/>
              <a:cs typeface="Calibri"/>
              <a:sym typeface="Calibri"/>
            </a:endParaRPr>
          </a:p>
        </p:txBody>
      </p:sp>
      <p:sp>
        <p:nvSpPr>
          <p:cNvPr id="798" name="Google Shape;798;p52"/>
          <p:cNvSpPr txBox="1"/>
          <p:nvPr/>
        </p:nvSpPr>
        <p:spPr>
          <a:xfrm>
            <a:off x="7920751" y="3568919"/>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a:t>
            </a:r>
            <a:endParaRPr sz="3200">
              <a:solidFill>
                <a:schemeClr val="dk1"/>
              </a:solidFill>
              <a:latin typeface="Calibri"/>
              <a:ea typeface="Calibri"/>
              <a:cs typeface="Calibri"/>
              <a:sym typeface="Calibri"/>
            </a:endParaRPr>
          </a:p>
        </p:txBody>
      </p:sp>
      <p:sp>
        <p:nvSpPr>
          <p:cNvPr id="799" name="Google Shape;799;p52"/>
          <p:cNvSpPr txBox="1"/>
          <p:nvPr/>
        </p:nvSpPr>
        <p:spPr>
          <a:xfrm>
            <a:off x="7086880" y="3581491"/>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-4</a:t>
            </a:r>
            <a:endParaRPr sz="3200">
              <a:solidFill>
                <a:schemeClr val="dk1"/>
              </a:solidFill>
              <a:latin typeface="Calibri"/>
              <a:ea typeface="Calibri"/>
              <a:cs typeface="Calibri"/>
              <a:sym typeface="Calibri"/>
            </a:endParaRPr>
          </a:p>
        </p:txBody>
      </p:sp>
      <p:sp>
        <p:nvSpPr>
          <p:cNvPr id="800" name="Google Shape;800;p52"/>
          <p:cNvSpPr txBox="1"/>
          <p:nvPr/>
        </p:nvSpPr>
        <p:spPr>
          <a:xfrm>
            <a:off x="7339792" y="4169607"/>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-5</a:t>
            </a:r>
            <a:endParaRPr sz="3200">
              <a:solidFill>
                <a:schemeClr val="dk1"/>
              </a:solidFill>
              <a:latin typeface="Calibri"/>
              <a:ea typeface="Calibri"/>
              <a:cs typeface="Calibri"/>
              <a:sym typeface="Calibri"/>
            </a:endParaRPr>
          </a:p>
        </p:txBody>
      </p:sp>
      <p:sp>
        <p:nvSpPr>
          <p:cNvPr id="801" name="Google Shape;801;p52"/>
          <p:cNvSpPr txBox="1"/>
          <p:nvPr/>
        </p:nvSpPr>
        <p:spPr>
          <a:xfrm>
            <a:off x="8135135" y="4244605"/>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2</a:t>
            </a:r>
            <a:endParaRPr sz="3200">
              <a:solidFill>
                <a:schemeClr val="dk1"/>
              </a:solidFill>
              <a:latin typeface="Calibri"/>
              <a:ea typeface="Calibri"/>
              <a:cs typeface="Calibri"/>
              <a:sym typeface="Calibri"/>
            </a:endParaRPr>
          </a:p>
        </p:txBody>
      </p:sp>
      <p:sp>
        <p:nvSpPr>
          <p:cNvPr id="802" name="Google Shape;802;p52"/>
          <p:cNvSpPr txBox="1"/>
          <p:nvPr/>
        </p:nvSpPr>
        <p:spPr>
          <a:xfrm>
            <a:off x="8373609" y="4533407"/>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-1</a:t>
            </a:r>
            <a:endParaRPr sz="3200">
              <a:solidFill>
                <a:schemeClr val="dk1"/>
              </a:solidFill>
              <a:latin typeface="Calibri"/>
              <a:ea typeface="Calibri"/>
              <a:cs typeface="Calibri"/>
              <a:sym typeface="Calibri"/>
            </a:endParaRPr>
          </a:p>
        </p:txBody>
      </p:sp>
      <p:sp>
        <p:nvSpPr>
          <p:cNvPr id="803" name="Google Shape;803;p52"/>
          <p:cNvSpPr txBox="1"/>
          <p:nvPr/>
        </p:nvSpPr>
        <p:spPr>
          <a:xfrm>
            <a:off x="9115018" y="4491824"/>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x</a:t>
            </a:r>
            <a:endParaRPr sz="3200">
              <a:solidFill>
                <a:schemeClr val="dk1"/>
              </a:solidFill>
              <a:latin typeface="Calibri"/>
              <a:ea typeface="Calibri"/>
              <a:cs typeface="Calibri"/>
              <a:sym typeface="Calibri"/>
            </a:endParaRPr>
          </a:p>
        </p:txBody>
      </p:sp>
      <p:sp>
        <p:nvSpPr>
          <p:cNvPr id="804" name="Google Shape;804;p52"/>
          <p:cNvSpPr txBox="1"/>
          <p:nvPr/>
        </p:nvSpPr>
        <p:spPr>
          <a:xfrm>
            <a:off x="9542820" y="3864642"/>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-3</a:t>
            </a:r>
            <a:endParaRPr sz="3200">
              <a:solidFill>
                <a:schemeClr val="dk1"/>
              </a:solidFill>
              <a:latin typeface="Calibri"/>
              <a:ea typeface="Calibri"/>
              <a:cs typeface="Calibri"/>
              <a:sym typeface="Calibri"/>
            </a:endParaRPr>
          </a:p>
        </p:txBody>
      </p:sp>
      <p:sp>
        <p:nvSpPr>
          <p:cNvPr id="805" name="Google Shape;805;p52"/>
          <p:cNvSpPr txBox="1"/>
          <p:nvPr/>
        </p:nvSpPr>
        <p:spPr>
          <a:xfrm>
            <a:off x="10528059" y="3197196"/>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-1</a:t>
            </a:r>
            <a:endParaRPr sz="3200">
              <a:solidFill>
                <a:schemeClr val="dk1"/>
              </a:solidFill>
              <a:latin typeface="Calibri"/>
              <a:ea typeface="Calibri"/>
              <a:cs typeface="Calibri"/>
              <a:sym typeface="Calibri"/>
            </a:endParaRPr>
          </a:p>
        </p:txBody>
      </p:sp>
      <p:sp>
        <p:nvSpPr>
          <p:cNvPr id="806" name="Google Shape;806;p52"/>
          <p:cNvSpPr txBox="1"/>
          <p:nvPr/>
        </p:nvSpPr>
        <p:spPr>
          <a:xfrm>
            <a:off x="11318203" y="3203615"/>
            <a:ext cx="8168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1">
                <a:solidFill>
                  <a:srgbClr val="000000"/>
                </a:solidFill>
                <a:latin typeface="Times New Roman"/>
                <a:ea typeface="Times New Roman"/>
                <a:cs typeface="Times New Roman"/>
                <a:sym typeface="Times New Roman"/>
              </a:rPr>
              <a:t>-2</a:t>
            </a:r>
            <a:endParaRPr sz="3200">
              <a:solidFill>
                <a:schemeClr val="dk1"/>
              </a:solidFill>
              <a:latin typeface="Calibri"/>
              <a:ea typeface="Calibri"/>
              <a:cs typeface="Calibri"/>
              <a:sym typeface="Calibri"/>
            </a:endParaRPr>
          </a:p>
        </p:txBody>
      </p:sp>
      <p:sp>
        <p:nvSpPr>
          <p:cNvPr id="807" name="Google Shape;807;p52"/>
          <p:cNvSpPr txBox="1"/>
          <p:nvPr/>
        </p:nvSpPr>
        <p:spPr>
          <a:xfrm>
            <a:off x="1561318" y="3503177"/>
            <a:ext cx="458054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i="0">
                <a:solidFill>
                  <a:srgbClr val="000000"/>
                </a:solidFill>
                <a:latin typeface="Times New Roman"/>
                <a:ea typeface="Times New Roman"/>
                <a:cs typeface="Times New Roman"/>
                <a:sym typeface="Times New Roman"/>
              </a:rPr>
              <a:t>5*4+((7/2)-3)</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154" name="Google Shape;154;p17"/>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17"/>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17"/>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17"/>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158" name="Google Shape;158;p17"/>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7"/>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 name="Google Shape;160;p17"/>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161" name="Google Shape;161;p17"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162" name="Google Shape;162;p17"/>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163" name="Google Shape;163;p17"/>
          <p:cNvSpPr txBox="1"/>
          <p:nvPr/>
        </p:nvSpPr>
        <p:spPr>
          <a:xfrm>
            <a:off x="493950" y="1442232"/>
            <a:ext cx="11204100" cy="49243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0" i="0" u="none" strike="noStrike" cap="none" dirty="0">
                <a:solidFill>
                  <a:schemeClr val="accent1"/>
                </a:solidFill>
                <a:latin typeface="Arial"/>
                <a:ea typeface="Arial"/>
                <a:cs typeface="Arial"/>
                <a:sym typeface="Arial"/>
              </a:rPr>
              <a:t> </a:t>
            </a:r>
            <a:r>
              <a:rPr lang="es-MX" sz="2800" b="1" i="0" u="none" strike="noStrike" cap="none" dirty="0">
                <a:solidFill>
                  <a:schemeClr val="accent1"/>
                </a:solidFill>
                <a:latin typeface="Arial"/>
                <a:ea typeface="Arial"/>
                <a:cs typeface="Arial"/>
                <a:sym typeface="Arial"/>
              </a:rPr>
              <a:t>1.1 Árboles de expresiones o</a:t>
            </a:r>
            <a:r>
              <a:rPr lang="es-MX" sz="2800" b="0" i="1" u="none" strike="noStrike" cap="none" dirty="0">
                <a:solidFill>
                  <a:srgbClr val="000000"/>
                </a:solidFill>
                <a:latin typeface="Arial"/>
                <a:ea typeface="Arial"/>
                <a:cs typeface="Arial"/>
                <a:sym typeface="Arial"/>
              </a:rPr>
              <a:t> árbol semántico. </a:t>
            </a:r>
            <a:endParaRPr dirty="0"/>
          </a:p>
          <a:p>
            <a:pPr marL="0" marR="0" lvl="0" indent="0" algn="just" rtl="0">
              <a:spcBef>
                <a:spcPts val="0"/>
              </a:spcBef>
              <a:spcAft>
                <a:spcPts val="0"/>
              </a:spcAft>
              <a:buNone/>
            </a:pPr>
            <a:endParaRPr sz="2800" b="0" i="1" u="none" strike="noStrike" cap="none" dirty="0">
              <a:solidFill>
                <a:srgbClr val="000000"/>
              </a:solidFill>
              <a:latin typeface="Arial"/>
              <a:ea typeface="Arial"/>
              <a:cs typeface="Arial"/>
              <a:sym typeface="Arial"/>
            </a:endParaRPr>
          </a:p>
          <a:p>
            <a:pPr marL="342900" marR="0" lvl="0" indent="-342900" algn="just" rtl="0">
              <a:spcBef>
                <a:spcPts val="0"/>
              </a:spcBef>
              <a:spcAft>
                <a:spcPts val="0"/>
              </a:spcAft>
              <a:buClr>
                <a:srgbClr val="000000"/>
              </a:buClr>
              <a:buSzPts val="2400"/>
              <a:buFont typeface="Noto Sans Symbols"/>
              <a:buChar char="➔"/>
            </a:pPr>
            <a:r>
              <a:rPr lang="es-MX" sz="2400" b="1" i="0" u="none" strike="noStrike" cap="none" dirty="0">
                <a:solidFill>
                  <a:srgbClr val="000000"/>
                </a:solidFill>
                <a:latin typeface="Arial"/>
                <a:ea typeface="Arial"/>
                <a:cs typeface="Arial"/>
                <a:sym typeface="Arial"/>
              </a:rPr>
              <a:t>Es una estructura jerárquica en la cual se registran las operaciones que realiza el programa fuente. </a:t>
            </a:r>
          </a:p>
          <a:p>
            <a:pPr marL="342900" marR="0" lvl="0" indent="-342900" algn="just" rtl="0">
              <a:spcBef>
                <a:spcPts val="0"/>
              </a:spcBef>
              <a:spcAft>
                <a:spcPts val="0"/>
              </a:spcAft>
              <a:buClr>
                <a:srgbClr val="000000"/>
              </a:buClr>
              <a:buSzPts val="2400"/>
              <a:buFont typeface="Noto Sans Symbols"/>
              <a:buChar char="➔"/>
            </a:pPr>
            <a:endParaRPr dirty="0"/>
          </a:p>
          <a:p>
            <a:pPr marL="285750" marR="0" lvl="0" indent="-285750" algn="just" rtl="0">
              <a:spcBef>
                <a:spcPts val="0"/>
              </a:spcBef>
              <a:spcAft>
                <a:spcPts val="0"/>
              </a:spcAft>
              <a:buClr>
                <a:srgbClr val="000000"/>
              </a:buClr>
              <a:buSzPts val="2400"/>
              <a:buFont typeface="Noto Sans Symbols"/>
              <a:buChar char="➔"/>
            </a:pPr>
            <a:r>
              <a:rPr lang="es-MX" sz="2400" b="1" i="0" u="none" strike="noStrike" cap="none" dirty="0">
                <a:solidFill>
                  <a:srgbClr val="000000"/>
                </a:solidFill>
                <a:latin typeface="Arial"/>
                <a:ea typeface="Arial"/>
                <a:cs typeface="Arial"/>
                <a:sym typeface="Arial"/>
              </a:rPr>
              <a:t>En cada una de las ramas del árbol se registra el valor o significado que este debe tener y el análisis se encarga de terminar cuál de los valores registrado en la rama es aplicable. </a:t>
            </a:r>
          </a:p>
          <a:p>
            <a:pPr marL="285750" marR="0" lvl="0" indent="-285750" algn="just" rtl="0">
              <a:spcBef>
                <a:spcPts val="0"/>
              </a:spcBef>
              <a:spcAft>
                <a:spcPts val="0"/>
              </a:spcAft>
              <a:buClr>
                <a:srgbClr val="000000"/>
              </a:buClr>
              <a:buSzPts val="2400"/>
              <a:buFont typeface="Noto Sans Symbols"/>
              <a:buChar char="➔"/>
            </a:pPr>
            <a:endParaRPr dirty="0"/>
          </a:p>
          <a:p>
            <a:pPr marL="285750" marR="0" lvl="0" indent="-285750" algn="just" rtl="0">
              <a:spcBef>
                <a:spcPts val="0"/>
              </a:spcBef>
              <a:spcAft>
                <a:spcPts val="0"/>
              </a:spcAft>
              <a:buClr>
                <a:srgbClr val="000000"/>
              </a:buClr>
              <a:buSzPts val="2400"/>
              <a:buFont typeface="Noto Sans Symbols"/>
              <a:buChar char="➔"/>
            </a:pPr>
            <a:r>
              <a:rPr lang="es-MX" sz="2400" b="1" i="0" u="none" strike="noStrike" cap="none" dirty="0">
                <a:solidFill>
                  <a:srgbClr val="000000"/>
                </a:solidFill>
                <a:latin typeface="Arial"/>
                <a:ea typeface="Arial"/>
                <a:cs typeface="Arial"/>
                <a:sym typeface="Arial"/>
              </a:rPr>
              <a:t>Los árboles de expresiones representan el código de nivel del lenguaje en forma de datos. Los datos se almacenan en una estructura con forma de árbol. </a:t>
            </a:r>
          </a:p>
          <a:p>
            <a:pPr marL="285750" marR="0" lvl="0" indent="-285750" algn="just" rtl="0">
              <a:spcBef>
                <a:spcPts val="0"/>
              </a:spcBef>
              <a:spcAft>
                <a:spcPts val="0"/>
              </a:spcAft>
              <a:buClr>
                <a:srgbClr val="000000"/>
              </a:buClr>
              <a:buSzPts val="2400"/>
              <a:buFont typeface="Noto Sans Symbols"/>
              <a:buChar char="➔"/>
            </a:pPr>
            <a:endParaRPr dirty="0"/>
          </a:p>
          <a:p>
            <a:pPr marL="285750" marR="0" lvl="0" indent="-285750" algn="just" rtl="0">
              <a:spcBef>
                <a:spcPts val="0"/>
              </a:spcBef>
              <a:spcAft>
                <a:spcPts val="0"/>
              </a:spcAft>
              <a:buClr>
                <a:srgbClr val="000000"/>
              </a:buClr>
              <a:buSzPts val="2400"/>
              <a:buFont typeface="Noto Sans Symbols"/>
              <a:buChar char="➔"/>
            </a:pPr>
            <a:r>
              <a:rPr lang="es-MX" sz="2400" b="1" i="0" u="none" strike="noStrike" cap="none" dirty="0">
                <a:solidFill>
                  <a:srgbClr val="000000"/>
                </a:solidFill>
                <a:latin typeface="Arial"/>
                <a:ea typeface="Arial"/>
                <a:cs typeface="Arial"/>
                <a:sym typeface="Arial"/>
              </a:rPr>
              <a:t>Cada nodo del árbol de expresión representa como tal, una expresión.</a:t>
            </a:r>
            <a:endParaRPr sz="1800" b="1"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169" name="Google Shape;169;p18"/>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18"/>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 name="Google Shape;171;p18"/>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 name="Google Shape;172;p18"/>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173" name="Google Shape;173;p18"/>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p18"/>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p18"/>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176" name="Google Shape;176;p18"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177" name="Google Shape;177;p18"/>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178" name="Google Shape;178;p18"/>
          <p:cNvSpPr txBox="1"/>
          <p:nvPr/>
        </p:nvSpPr>
        <p:spPr>
          <a:xfrm>
            <a:off x="667889" y="1336786"/>
            <a:ext cx="112041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0" i="0" u="none" strike="noStrike" cap="none">
                <a:solidFill>
                  <a:schemeClr val="accent1"/>
                </a:solidFill>
                <a:latin typeface="Arial"/>
                <a:ea typeface="Arial"/>
                <a:cs typeface="Arial"/>
                <a:sym typeface="Arial"/>
              </a:rPr>
              <a:t> </a:t>
            </a:r>
            <a:r>
              <a:rPr lang="es-MX" sz="2800" b="1" i="0" u="none" strike="noStrike" cap="none">
                <a:solidFill>
                  <a:schemeClr val="accent1"/>
                </a:solidFill>
                <a:latin typeface="Arial"/>
                <a:ea typeface="Arial"/>
                <a:cs typeface="Arial"/>
                <a:sym typeface="Arial"/>
              </a:rPr>
              <a:t>1.1 Árboles de expresiones o</a:t>
            </a:r>
            <a:r>
              <a:rPr lang="es-MX" sz="2800" b="0" i="1" u="none" strike="noStrike" cap="none">
                <a:solidFill>
                  <a:srgbClr val="000000"/>
                </a:solidFill>
                <a:latin typeface="Arial"/>
                <a:ea typeface="Arial"/>
                <a:cs typeface="Arial"/>
                <a:sym typeface="Arial"/>
              </a:rPr>
              <a:t> árbol semántico. </a:t>
            </a:r>
            <a:endParaRPr sz="2800" b="0" i="1"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endParaRPr sz="2800" b="0" i="1" u="none" strike="noStrike" cap="none">
              <a:solidFill>
                <a:srgbClr val="000000"/>
              </a:solidFill>
              <a:latin typeface="Arial"/>
              <a:ea typeface="Arial"/>
              <a:cs typeface="Arial"/>
              <a:sym typeface="Arial"/>
            </a:endParaRPr>
          </a:p>
        </p:txBody>
      </p:sp>
      <p:pic>
        <p:nvPicPr>
          <p:cNvPr id="179" name="Google Shape;179;p18"/>
          <p:cNvPicPr preferRelativeResize="0"/>
          <p:nvPr/>
        </p:nvPicPr>
        <p:blipFill rotWithShape="1">
          <a:blip r:embed="rId4">
            <a:alphaModFix/>
          </a:blip>
          <a:srcRect/>
          <a:stretch/>
        </p:blipFill>
        <p:spPr>
          <a:xfrm>
            <a:off x="3621942" y="1805982"/>
            <a:ext cx="5399228" cy="45384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800" b="0" i="0" u="none" strike="noStrike" cap="none">
              <a:solidFill>
                <a:schemeClr val="dk2"/>
              </a:solidFill>
              <a:latin typeface="Arial"/>
              <a:ea typeface="Arial"/>
              <a:cs typeface="Arial"/>
              <a:sym typeface="Arial"/>
            </a:endParaRPr>
          </a:p>
        </p:txBody>
      </p:sp>
      <p:sp>
        <p:nvSpPr>
          <p:cNvPr id="185" name="Google Shape;185;p19"/>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 name="Google Shape;186;p19"/>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9"/>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9"/>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189" name="Google Shape;189;p19"/>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9"/>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 name="Google Shape;191;p19"/>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192" name="Google Shape;192;p19"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193" name="Google Shape;193;p19"/>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194" name="Google Shape;194;p19"/>
          <p:cNvSpPr txBox="1"/>
          <p:nvPr/>
        </p:nvSpPr>
        <p:spPr>
          <a:xfrm>
            <a:off x="632095" y="1464358"/>
            <a:ext cx="112041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0" i="0" u="none" strike="noStrike" cap="none">
                <a:solidFill>
                  <a:schemeClr val="accent1"/>
                </a:solidFill>
                <a:latin typeface="Arial"/>
                <a:ea typeface="Arial"/>
                <a:cs typeface="Arial"/>
                <a:sym typeface="Arial"/>
              </a:rPr>
              <a:t> </a:t>
            </a:r>
            <a:r>
              <a:rPr lang="es-MX" sz="2800" b="1" i="0" u="none" strike="noStrike" cap="none">
                <a:solidFill>
                  <a:schemeClr val="accent1"/>
                </a:solidFill>
                <a:latin typeface="Arial"/>
                <a:ea typeface="Arial"/>
                <a:cs typeface="Arial"/>
                <a:sym typeface="Arial"/>
              </a:rPr>
              <a:t>1.1 Árboles de expresiones o</a:t>
            </a:r>
            <a:r>
              <a:rPr lang="es-MX" sz="2800" b="0" i="1" u="none" strike="noStrike" cap="none">
                <a:solidFill>
                  <a:srgbClr val="000000"/>
                </a:solidFill>
                <a:latin typeface="Arial"/>
                <a:ea typeface="Arial"/>
                <a:cs typeface="Arial"/>
                <a:sym typeface="Arial"/>
              </a:rPr>
              <a:t> árbol semántico. </a:t>
            </a:r>
            <a:endParaRPr sz="2800" b="0" i="1"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endParaRPr sz="2800" b="0" i="1" u="none" strike="noStrike" cap="none">
              <a:solidFill>
                <a:srgbClr val="000000"/>
              </a:solidFill>
              <a:latin typeface="Arial"/>
              <a:ea typeface="Arial"/>
              <a:cs typeface="Arial"/>
              <a:sym typeface="Arial"/>
            </a:endParaRPr>
          </a:p>
        </p:txBody>
      </p:sp>
      <p:pic>
        <p:nvPicPr>
          <p:cNvPr id="195" name="Google Shape;195;p19"/>
          <p:cNvPicPr preferRelativeResize="0"/>
          <p:nvPr/>
        </p:nvPicPr>
        <p:blipFill rotWithShape="1">
          <a:blip r:embed="rId4">
            <a:alphaModFix/>
          </a:blip>
          <a:srcRect/>
          <a:stretch/>
        </p:blipFill>
        <p:spPr>
          <a:xfrm>
            <a:off x="4227929" y="1974590"/>
            <a:ext cx="4012442" cy="42229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p:nvPr/>
        </p:nvSpPr>
        <p:spPr>
          <a:xfrm>
            <a:off x="0" y="-10356"/>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i="0" u="none" strike="noStrike" cap="none">
              <a:solidFill>
                <a:srgbClr val="000000"/>
              </a:solidFill>
              <a:latin typeface="Arial"/>
              <a:ea typeface="Arial"/>
              <a:cs typeface="Arial"/>
              <a:sym typeface="Arial"/>
            </a:endParaRPr>
          </a:p>
        </p:txBody>
      </p:sp>
      <p:sp>
        <p:nvSpPr>
          <p:cNvPr id="201" name="Google Shape;201;p20"/>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0"/>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0"/>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 name="Google Shape;204;p20"/>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b="0" i="0" u="none" strike="noStrike" cap="none">
                <a:solidFill>
                  <a:srgbClr val="FFCC00"/>
                </a:solidFill>
                <a:latin typeface="Arial"/>
                <a:ea typeface="Arial"/>
                <a:cs typeface="Arial"/>
                <a:sym typeface="Arial"/>
              </a:rPr>
              <a:t>LENGUAJES Y AUTOMATAS II</a:t>
            </a:r>
            <a:endParaRPr/>
          </a:p>
        </p:txBody>
      </p:sp>
      <p:sp>
        <p:nvSpPr>
          <p:cNvPr id="205" name="Google Shape;205;p20"/>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 name="Google Shape;206;p20"/>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 name="Google Shape;207;p20"/>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b="0" i="0" u="none" strike="noStrike" cap="none">
                <a:solidFill>
                  <a:srgbClr val="C00000"/>
                </a:solidFill>
                <a:latin typeface="Arial"/>
                <a:ea typeface="Arial"/>
                <a:cs typeface="Arial"/>
                <a:sym typeface="Arial"/>
              </a:rPr>
              <a:t>Instituto   Tecnológico   de   Saltillo </a:t>
            </a:r>
            <a:endParaRPr/>
          </a:p>
        </p:txBody>
      </p:sp>
      <p:pic>
        <p:nvPicPr>
          <p:cNvPr id="208" name="Google Shape;208;p20"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209" name="Google Shape;209;p20"/>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210" name="Google Shape;210;p20"/>
          <p:cNvSpPr txBox="1"/>
          <p:nvPr/>
        </p:nvSpPr>
        <p:spPr>
          <a:xfrm>
            <a:off x="1907179" y="1377267"/>
            <a:ext cx="79704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i="0" u="none" strike="noStrike" cap="none">
                <a:solidFill>
                  <a:schemeClr val="accent1"/>
                </a:solidFill>
                <a:latin typeface="Arial"/>
                <a:ea typeface="Arial"/>
                <a:cs typeface="Arial"/>
                <a:sym typeface="Arial"/>
              </a:rPr>
              <a:t>1.2 Acciones semánticas de un analizador sintáctico</a:t>
            </a:r>
            <a:endParaRPr/>
          </a:p>
        </p:txBody>
      </p:sp>
      <p:sp>
        <p:nvSpPr>
          <p:cNvPr id="211" name="Google Shape;211;p20"/>
          <p:cNvSpPr txBox="1"/>
          <p:nvPr/>
        </p:nvSpPr>
        <p:spPr>
          <a:xfrm>
            <a:off x="342150" y="2413913"/>
            <a:ext cx="115077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i="0" u="none" strike="noStrike" cap="none">
                <a:solidFill>
                  <a:srgbClr val="000000"/>
                </a:solidFill>
                <a:latin typeface="Arial"/>
                <a:ea typeface="Arial"/>
                <a:cs typeface="Arial"/>
                <a:sym typeface="Arial"/>
              </a:rPr>
              <a:t>Se encargan de que los tipos que intervienen en las expresiones sean compatibles o que los parámetros reales de una función sean coherentes con los parámetros formales.</a:t>
            </a:r>
            <a:endParaRPr sz="2000"/>
          </a:p>
        </p:txBody>
      </p:sp>
      <p:sp>
        <p:nvSpPr>
          <p:cNvPr id="212" name="Google Shape;212;p20"/>
          <p:cNvSpPr txBox="1"/>
          <p:nvPr/>
        </p:nvSpPr>
        <p:spPr>
          <a:xfrm>
            <a:off x="410400" y="3203150"/>
            <a:ext cx="113712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i="0" u="sng">
                <a:solidFill>
                  <a:srgbClr val="202124"/>
                </a:solidFill>
                <a:latin typeface="Arial"/>
                <a:ea typeface="Arial"/>
                <a:cs typeface="Arial"/>
                <a:sym typeface="Arial"/>
              </a:rPr>
              <a:t>¿Qué hace un análisis semántico?</a:t>
            </a:r>
            <a:endParaRPr sz="2000"/>
          </a:p>
          <a:p>
            <a:pPr marL="0" marR="0" lvl="0" indent="0" algn="ctr" rtl="0">
              <a:spcBef>
                <a:spcPts val="0"/>
              </a:spcBef>
              <a:spcAft>
                <a:spcPts val="0"/>
              </a:spcAft>
              <a:buNone/>
            </a:pPr>
            <a:r>
              <a:rPr lang="es-MX" sz="2000" b="1">
                <a:solidFill>
                  <a:srgbClr val="000000"/>
                </a:solidFill>
                <a:latin typeface="Arial"/>
                <a:ea typeface="Arial"/>
                <a:cs typeface="Arial"/>
                <a:sym typeface="Arial"/>
              </a:rPr>
              <a:t>El análisis semántico, es un método de procesamiento del lenguaje natural, consiste en examinar el significado de las palabras y frases para comprender el propósito de una oración o párrafo.</a:t>
            </a:r>
            <a:endParaRPr sz="2000"/>
          </a:p>
        </p:txBody>
      </p:sp>
      <p:sp>
        <p:nvSpPr>
          <p:cNvPr id="213" name="Google Shape;213;p20"/>
          <p:cNvSpPr txBox="1"/>
          <p:nvPr/>
        </p:nvSpPr>
        <p:spPr>
          <a:xfrm>
            <a:off x="548550" y="4607800"/>
            <a:ext cx="11371200" cy="163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u="sng">
                <a:solidFill>
                  <a:srgbClr val="202124"/>
                </a:solidFill>
                <a:latin typeface="Arial"/>
                <a:ea typeface="Arial"/>
                <a:cs typeface="Arial"/>
                <a:sym typeface="Arial"/>
              </a:rPr>
              <a:t>¿Cómo funciona un analizador sintáctico?</a:t>
            </a:r>
            <a:endParaRPr sz="2000"/>
          </a:p>
          <a:p>
            <a:pPr marL="0" marR="0" lvl="0" indent="0" algn="ctr" rtl="0">
              <a:spcBef>
                <a:spcPts val="0"/>
              </a:spcBef>
              <a:spcAft>
                <a:spcPts val="0"/>
              </a:spcAft>
              <a:buNone/>
            </a:pPr>
            <a:r>
              <a:rPr lang="es-MX" sz="2000" b="1">
                <a:solidFill>
                  <a:srgbClr val="000000"/>
                </a:solidFill>
                <a:latin typeface="Arial"/>
                <a:ea typeface="Arial"/>
                <a:cs typeface="Arial"/>
                <a:sym typeface="Arial"/>
              </a:rPr>
              <a:t>Su principal función es analizar la secuencia de componentes léxicos de la entrada para verificar que cumplen con las reglas gramaticales especificadas. Esta interacción se aplica bajo un esquema donde el analizador léxico es una subrutina o corutina del analizador sintáctico.</a:t>
            </a:r>
            <a:endParaRPr sz="2000" b="1">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0" i="0">
              <a:solidFill>
                <a:srgbClr val="202124"/>
              </a:solidFill>
              <a:latin typeface="arial"/>
              <a:ea typeface="arial"/>
              <a:cs typeface="arial"/>
              <a:sym typeface="arial"/>
            </a:endParaRPr>
          </a:p>
        </p:txBody>
      </p:sp>
      <p:sp>
        <p:nvSpPr>
          <p:cNvPr id="219" name="Google Shape;219;p21"/>
          <p:cNvSpPr/>
          <p:nvPr/>
        </p:nvSpPr>
        <p:spPr>
          <a:xfrm rot="-543211">
            <a:off x="190796" y="345059"/>
            <a:ext cx="1182026" cy="492717"/>
          </a:xfrm>
          <a:prstGeom prst="roundRect">
            <a:avLst>
              <a:gd name="adj" fmla="val 11624"/>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21"/>
          <p:cNvSpPr/>
          <p:nvPr/>
        </p:nvSpPr>
        <p:spPr>
          <a:xfrm>
            <a:off x="145279" y="427290"/>
            <a:ext cx="1045200" cy="70920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21"/>
          <p:cNvSpPr/>
          <p:nvPr/>
        </p:nvSpPr>
        <p:spPr>
          <a:xfrm>
            <a:off x="478552" y="213646"/>
            <a:ext cx="11511300" cy="1085400"/>
          </a:xfrm>
          <a:prstGeom prst="roundRect">
            <a:avLst>
              <a:gd name="adj" fmla="val 7865"/>
            </a:avLst>
          </a:prstGeom>
          <a:gradFill>
            <a:gsLst>
              <a:gs pos="0">
                <a:srgbClr val="858585"/>
              </a:gs>
              <a:gs pos="50000">
                <a:srgbClr val="C1BFBF"/>
              </a:gs>
              <a:gs pos="100000">
                <a:srgbClr val="E7E5E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21"/>
          <p:cNvSpPr/>
          <p:nvPr/>
        </p:nvSpPr>
        <p:spPr>
          <a:xfrm>
            <a:off x="401653" y="420566"/>
            <a:ext cx="10981200" cy="709200"/>
          </a:xfrm>
          <a:prstGeom prst="homePlate">
            <a:avLst>
              <a:gd name="adj" fmla="val 29518"/>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4800">
                <a:solidFill>
                  <a:srgbClr val="FFCC00"/>
                </a:solidFill>
                <a:latin typeface="Arial"/>
                <a:ea typeface="Arial"/>
                <a:cs typeface="Arial"/>
                <a:sym typeface="Arial"/>
              </a:rPr>
              <a:t>LENGUAJES Y AUTOMATAS II</a:t>
            </a:r>
            <a:endParaRPr/>
          </a:p>
        </p:txBody>
      </p:sp>
      <p:sp>
        <p:nvSpPr>
          <p:cNvPr id="223" name="Google Shape;223;p21"/>
          <p:cNvSpPr/>
          <p:nvPr/>
        </p:nvSpPr>
        <p:spPr>
          <a:xfrm>
            <a:off x="0" y="6366617"/>
            <a:ext cx="11579700" cy="498600"/>
          </a:xfrm>
          <a:prstGeom prst="snip1Rect">
            <a:avLst>
              <a:gd name="adj" fmla="val 50000"/>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21"/>
          <p:cNvSpPr/>
          <p:nvPr/>
        </p:nvSpPr>
        <p:spPr>
          <a:xfrm>
            <a:off x="0" y="6366617"/>
            <a:ext cx="11579700" cy="498600"/>
          </a:xfrm>
          <a:prstGeom prst="snip1Rect">
            <a:avLst>
              <a:gd name="adj" fmla="val 50000"/>
            </a:avLst>
          </a:prstGeom>
          <a:solidFill>
            <a:srgbClr val="D8D8D8"/>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21"/>
          <p:cNvSpPr/>
          <p:nvPr/>
        </p:nvSpPr>
        <p:spPr>
          <a:xfrm>
            <a:off x="1" y="6449429"/>
            <a:ext cx="11507700" cy="408600"/>
          </a:xfrm>
          <a:prstGeom prst="snip1Rect">
            <a:avLst>
              <a:gd name="adj" fmla="val 50000"/>
            </a:avLst>
          </a:prstGeom>
          <a:gradFill>
            <a:gsLst>
              <a:gs pos="0">
                <a:srgbClr val="AFAFAF"/>
              </a:gs>
              <a:gs pos="50000">
                <a:schemeClr val="accent3"/>
              </a:gs>
              <a:gs pos="100000">
                <a:srgbClr val="919191"/>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s-MX" sz="2000">
                <a:solidFill>
                  <a:srgbClr val="C00000"/>
                </a:solidFill>
                <a:latin typeface="Arial"/>
                <a:ea typeface="Arial"/>
                <a:cs typeface="Arial"/>
                <a:sym typeface="Arial"/>
              </a:rPr>
              <a:t>Instituto   Tecnológico   de   Saltillo </a:t>
            </a:r>
            <a:endParaRPr/>
          </a:p>
        </p:txBody>
      </p:sp>
      <p:pic>
        <p:nvPicPr>
          <p:cNvPr id="226" name="Google Shape;226;p21" descr="Una caricatura de una persona&#10;&#10;Descripción generada automáticamente con confianza media"/>
          <p:cNvPicPr preferRelativeResize="0"/>
          <p:nvPr/>
        </p:nvPicPr>
        <p:blipFill rotWithShape="1">
          <a:blip r:embed="rId3">
            <a:alphaModFix/>
          </a:blip>
          <a:srcRect/>
          <a:stretch/>
        </p:blipFill>
        <p:spPr>
          <a:xfrm>
            <a:off x="11597486" y="6320542"/>
            <a:ext cx="594513" cy="544583"/>
          </a:xfrm>
          <a:prstGeom prst="rect">
            <a:avLst/>
          </a:prstGeom>
          <a:noFill/>
          <a:ln>
            <a:noFill/>
          </a:ln>
        </p:spPr>
      </p:pic>
      <p:cxnSp>
        <p:nvCxnSpPr>
          <p:cNvPr id="227" name="Google Shape;227;p21"/>
          <p:cNvCxnSpPr/>
          <p:nvPr/>
        </p:nvCxnSpPr>
        <p:spPr>
          <a:xfrm>
            <a:off x="-6340" y="6444922"/>
            <a:ext cx="11252700" cy="0"/>
          </a:xfrm>
          <a:prstGeom prst="straightConnector1">
            <a:avLst/>
          </a:prstGeom>
          <a:noFill/>
          <a:ln w="38100" cap="flat" cmpd="sng">
            <a:solidFill>
              <a:srgbClr val="7F7F7F"/>
            </a:solidFill>
            <a:prstDash val="solid"/>
            <a:miter lim="800000"/>
            <a:headEnd type="none" w="sm" len="sm"/>
            <a:tailEnd type="none" w="sm" len="sm"/>
          </a:ln>
        </p:spPr>
      </p:cxnSp>
      <p:sp>
        <p:nvSpPr>
          <p:cNvPr id="228" name="Google Shape;228;p21"/>
          <p:cNvSpPr txBox="1"/>
          <p:nvPr/>
        </p:nvSpPr>
        <p:spPr>
          <a:xfrm>
            <a:off x="604225" y="2678391"/>
            <a:ext cx="105762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u="sng">
                <a:solidFill>
                  <a:srgbClr val="000000"/>
                </a:solidFill>
                <a:latin typeface="Arial"/>
                <a:ea typeface="Arial"/>
                <a:cs typeface="Arial"/>
                <a:sym typeface="Arial"/>
              </a:rPr>
              <a:t>¿Qué es la tabla de símbolos en lenguajes y autómatas?</a:t>
            </a:r>
            <a:endParaRPr/>
          </a:p>
          <a:p>
            <a:pPr marL="0" marR="0" lvl="0" indent="0" algn="just" rtl="0">
              <a:spcBef>
                <a:spcPts val="0"/>
              </a:spcBef>
              <a:spcAft>
                <a:spcPts val="0"/>
              </a:spcAft>
              <a:buNone/>
            </a:pPr>
            <a:r>
              <a:rPr lang="es-MX" sz="2400" b="1">
                <a:solidFill>
                  <a:srgbClr val="000000"/>
                </a:solidFill>
                <a:latin typeface="Arial"/>
                <a:ea typeface="Arial"/>
                <a:cs typeface="Arial"/>
                <a:sym typeface="Arial"/>
              </a:rPr>
              <a:t>La tabla de símbolos (TS) es la estructura utilizada por el compilador para almacenar los atributos asociados a los símbolos que se utilizan en un lenguaje de programación. Los atributos que esta estructura almacena para cada símbolo puede ser: Tipo: entero, real, char, boolean</a:t>
            </a:r>
            <a:r>
              <a:rPr lang="es-MX" sz="1800" b="0" i="0">
                <a:solidFill>
                  <a:srgbClr val="202124"/>
                </a:solidFill>
                <a:latin typeface="Arial"/>
                <a:ea typeface="Arial"/>
                <a:cs typeface="Arial"/>
                <a:sym typeface="Arial"/>
              </a:rPr>
              <a:t>.</a:t>
            </a:r>
            <a:endParaRPr sz="1800" b="0" i="0">
              <a:solidFill>
                <a:srgbClr val="202124"/>
              </a:solidFill>
              <a:latin typeface="arial"/>
              <a:ea typeface="arial"/>
              <a:cs typeface="arial"/>
              <a:sym typeface="arial"/>
            </a:endParaRPr>
          </a:p>
        </p:txBody>
      </p:sp>
      <p:sp>
        <p:nvSpPr>
          <p:cNvPr id="229" name="Google Shape;229;p21"/>
          <p:cNvSpPr txBox="1"/>
          <p:nvPr/>
        </p:nvSpPr>
        <p:spPr>
          <a:xfrm>
            <a:off x="1907179" y="1377267"/>
            <a:ext cx="79704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800" b="1">
                <a:solidFill>
                  <a:schemeClr val="accent1"/>
                </a:solidFill>
                <a:latin typeface="Arial"/>
                <a:ea typeface="Arial"/>
                <a:cs typeface="Arial"/>
                <a:sym typeface="Arial"/>
              </a:rPr>
              <a:t>1.2 Acciones semánticas de un analizador sintáctico</a:t>
            </a:r>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2105</Words>
  <Application>Microsoft Office PowerPoint</Application>
  <PresentationFormat>Panorámica</PresentationFormat>
  <Paragraphs>268</Paragraphs>
  <Slides>40</Slides>
  <Notes>40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40</vt:i4>
      </vt:variant>
    </vt:vector>
  </HeadingPairs>
  <TitlesOfParts>
    <vt:vector size="46" baseType="lpstr">
      <vt:lpstr>Arial</vt:lpstr>
      <vt:lpstr>Arial</vt:lpstr>
      <vt:lpstr>Calibri</vt:lpstr>
      <vt:lpstr>Noto Sans Symbols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ALEKSANDRA ESTEFANIA SANCHEZ FLORES</cp:lastModifiedBy>
  <cp:revision>1</cp:revision>
  <dcterms:modified xsi:type="dcterms:W3CDTF">2023-11-21T06:37:07Z</dcterms:modified>
</cp:coreProperties>
</file>