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4146" r:id="rId2"/>
    <p:sldMasterId id="2147484158" r:id="rId3"/>
  </p:sldMasterIdLst>
  <p:notesMasterIdLst>
    <p:notesMasterId r:id="rId40"/>
  </p:notesMasterIdLst>
  <p:handoutMasterIdLst>
    <p:handoutMasterId r:id="rId41"/>
  </p:handoutMasterIdLst>
  <p:sldIdLst>
    <p:sldId id="296" r:id="rId4"/>
    <p:sldId id="580" r:id="rId5"/>
    <p:sldId id="633" r:id="rId6"/>
    <p:sldId id="643" r:id="rId7"/>
    <p:sldId id="581" r:id="rId8"/>
    <p:sldId id="645" r:id="rId9"/>
    <p:sldId id="582" r:id="rId10"/>
    <p:sldId id="583" r:id="rId11"/>
    <p:sldId id="646" r:id="rId12"/>
    <p:sldId id="588" r:id="rId13"/>
    <p:sldId id="589" r:id="rId14"/>
    <p:sldId id="590" r:id="rId15"/>
    <p:sldId id="584" r:id="rId16"/>
    <p:sldId id="648" r:id="rId17"/>
    <p:sldId id="587" r:id="rId18"/>
    <p:sldId id="623" r:id="rId19"/>
    <p:sldId id="585" r:id="rId20"/>
    <p:sldId id="586" r:id="rId21"/>
    <p:sldId id="630" r:id="rId22"/>
    <p:sldId id="622" r:id="rId23"/>
    <p:sldId id="620" r:id="rId24"/>
    <p:sldId id="636" r:id="rId25"/>
    <p:sldId id="592" r:id="rId26"/>
    <p:sldId id="639" r:id="rId27"/>
    <p:sldId id="624" r:id="rId28"/>
    <p:sldId id="593" r:id="rId29"/>
    <p:sldId id="626" r:id="rId30"/>
    <p:sldId id="596" r:id="rId31"/>
    <p:sldId id="597" r:id="rId32"/>
    <p:sldId id="631" r:id="rId33"/>
    <p:sldId id="632" r:id="rId34"/>
    <p:sldId id="634" r:id="rId35"/>
    <p:sldId id="617" r:id="rId36"/>
    <p:sldId id="628" r:id="rId37"/>
    <p:sldId id="629" r:id="rId38"/>
    <p:sldId id="362" r:id="rId39"/>
  </p:sldIdLst>
  <p:sldSz cx="9144000" cy="6858000" type="screen4x3"/>
  <p:notesSz cx="7315200" cy="9601200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CCFF"/>
    <a:srgbClr val="FFFF99"/>
    <a:srgbClr val="EBBE8D"/>
    <a:srgbClr val="FFCC00"/>
    <a:srgbClr val="FFCC66"/>
    <a:srgbClr val="5CAD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362" autoAdjust="0"/>
  </p:normalViewPr>
  <p:slideViewPr>
    <p:cSldViewPr>
      <p:cViewPr varScale="1">
        <p:scale>
          <a:sx n="113" d="100"/>
          <a:sy n="113" d="100"/>
        </p:scale>
        <p:origin x="15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264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gs" Target="tags/tag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AF4708-0CF1-4CF7-AD79-2438630E3A7F}" type="datetimeFigureOut">
              <a:rPr lang="vi-VN"/>
              <a:pPr>
                <a:defRPr/>
              </a:pPr>
              <a:t>08/04/2023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2C9346-10A6-4F74-B03F-169268EBD996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DB16D6E-747D-46EB-89F9-BF8F5E077B38}" type="datetimeFigureOut">
              <a:rPr lang="en-US"/>
              <a:pPr>
                <a:defRPr/>
              </a:pPr>
              <a:t>08/04/2023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05D2DDDF-0CC7-4475-9642-7E37FDA9C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DB76A-6A3C-4AFC-B70C-1C1C85DB8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6DE6-374A-4563-98AE-EC8909AA2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8F511-1CEE-4489-BAB5-2BE5DDBBD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6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430481"/>
            <a:ext cx="9141620" cy="397971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105891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779243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9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75A46-EE27-4FDE-A304-930C34878C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1A098-8AA2-4584-BA6A-7259965A79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D17C1-2DE8-4D0A-8476-67403193D1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0E39-E028-4E74-B393-C12B37CC3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523875"/>
            <a:ext cx="10826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7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C5611-1CB1-4EF6-BCF1-B0C60DDFD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6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69F2-9502-4DA7-A8A8-D6AB5BB5F8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1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F11A2-0D5C-4F2D-BCDA-2FDB1411F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29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27345-41A6-41D3-8A04-0D37F1E385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AB40E-F58E-471C-AA32-11D8AC973E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2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69D-5325-4A1B-BF0E-5B3AE7E400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53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6421583"/>
            <a:ext cx="9141620" cy="4364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544056"/>
            <a:ext cx="1193223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544056"/>
            <a:ext cx="6355773" cy="237744"/>
          </a:xfrm>
        </p:spPr>
        <p:txBody>
          <a:bodyPr/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6422" y="6544056"/>
            <a:ext cx="711777" cy="237744"/>
          </a:xfrm>
        </p:spPr>
        <p:txBody>
          <a:bodyPr/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2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09780-4FCB-4D3D-A38A-CDFA21996D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9F1E4-4EFC-4DD1-A4F9-AF158D68D7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A1D45-4E9D-4F12-8269-E7808DEC6A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8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E0E13-7C7D-45F3-8DC6-8905351191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06D7-6FE3-4602-B1D8-C024D79633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50601-73D5-4E84-B786-0DBBAAED1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1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E62CD-9E06-4035-A685-3587B7E58D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580E9-0F43-4939-871B-F914C180D1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5188A-4A89-4062-894C-EA0707588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3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08615-8ACB-4419-A0D2-8B4511AB75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>
                <a:latin typeface="Verdana" panose="020B0604030504040204" pitchFamily="34" charset="0"/>
              </a:rPr>
              <a:t>Đặng Bình Ph</a:t>
            </a:r>
            <a:r>
              <a:rPr lang="vi-VN" altLang="en-US" sz="1600">
                <a:latin typeface="Verdana" panose="020B0604030504040204" pitchFamily="34" charset="0"/>
              </a:rPr>
              <a:t>ươ</a:t>
            </a:r>
            <a:r>
              <a:rPr lang="en-US" altLang="en-US" sz="16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04800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365760" indent="-283464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40080" indent="-237744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86968" indent="-2286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4"/>
            <a:ext cx="8458200" cy="96060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1300">
                <a:latin typeface="Tahoma (Body)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8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436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24" y="79375"/>
            <a:ext cx="81094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5866" y="981075"/>
            <a:ext cx="3884734" cy="554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277" y="981075"/>
            <a:ext cx="3884735" cy="554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05594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04800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365760" indent="-283464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40080" indent="-237744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86968" indent="-2286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4"/>
            <a:ext cx="8458200" cy="96060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08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21792-EB6E-44A4-B90A-2618705EA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1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>
                <a:latin typeface="Verdana" panose="020B0604030504040204" pitchFamily="34" charset="0"/>
              </a:rPr>
              <a:t>Đặng Bình Ph</a:t>
            </a:r>
            <a:r>
              <a:rPr lang="vi-VN" altLang="en-US" sz="1600">
                <a:latin typeface="Verdana" panose="020B0604030504040204" pitchFamily="34" charset="0"/>
              </a:rPr>
              <a:t>ươ</a:t>
            </a:r>
            <a:r>
              <a:rPr lang="en-US" altLang="en-US" sz="16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B28FA-FEE2-44BE-A901-EBB3D6003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EE797-CB64-4D3E-8F30-3DCF30C6A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24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8D07B-17C1-4959-ABD7-EE3780A18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ABD32-BCAF-4719-8972-CB71E6158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FE268-376F-4D5E-A516-E0767C32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FE268-376F-4D5E-A516-E0767C324C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8F3FF9-41A8-4863-B38E-6F2B9507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098" r:id="rId17"/>
    <p:sldLayoutId id="2147484103" r:id="rId18"/>
    <p:sldLayoutId id="2147484108" r:id="rId19"/>
    <p:sldLayoutId id="2147484109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 bwMode="auto">
          <a:xfrm>
            <a:off x="533400" y="2286000"/>
            <a:ext cx="8382000" cy="1517904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4400"/>
              <a:t>CÂY NHỊ PHÂN TÌM KIẾM</a:t>
            </a:r>
            <a:br>
              <a:rPr lang="en-US" sz="4400"/>
            </a:br>
            <a:r>
              <a:rPr lang="en-US" sz="4400"/>
              <a:t>(BINARY SEARCH TREE)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3886200"/>
            <a:ext cx="7010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Subtitle 1"/>
          <p:cNvSpPr txBox="1">
            <a:spLocks/>
          </p:cNvSpPr>
          <p:nvPr/>
        </p:nvSpPr>
        <p:spPr>
          <a:xfrm>
            <a:off x="933450" y="3930693"/>
            <a:ext cx="7200900" cy="68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Data Structures </a:t>
            </a:r>
            <a:r>
              <a:rPr lang="en-US"/>
              <a:t>and AlgorithmS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2B6640-E5D7-BA94-FBDF-843B61CDC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Tìm node có khoá bằng x (không dùng đệ quy)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>
                <a:solidFill>
                  <a:srgbClr val="483D8B"/>
                </a:solidFill>
                <a:latin typeface="Consolas" panose="020B0609020204030204" pitchFamily="49" charset="0"/>
              </a:rPr>
              <a:t>searchNode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*p =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(p != </a:t>
            </a:r>
            <a:r>
              <a:rPr lang="en-US" sz="2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94410" lvl="4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== p-&gt;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marL="994410" lvl="4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&lt; p-&gt;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 p = p-&gt;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94410" lvl="4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else 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p = p-&gt;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Tìm node có khoá bằng x (dùng đệ quy)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>
                <a:solidFill>
                  <a:srgbClr val="483D8B"/>
                </a:solidFill>
                <a:latin typeface="Consolas" panose="020B0609020204030204" pitchFamily="49" charset="0"/>
              </a:rPr>
              <a:t>searchNode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94410" lvl="4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994410" lvl="4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94410" lvl="4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994410" lvl="4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483D8B"/>
                </a:solidFill>
                <a:latin typeface="Consolas" panose="020B0609020204030204" pitchFamily="49" charset="0"/>
              </a:rPr>
              <a:t>search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94410" lvl="4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483D8B"/>
                </a:solidFill>
                <a:latin typeface="Consolas" panose="020B0609020204030204" pitchFamily="49" charset="0"/>
              </a:rPr>
              <a:t>search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Minh hoạ tìm một node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Tìm x=23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776094"/>
            <a:ext cx="4572000" cy="53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Tạo cây rỗng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Cây rỗng -&gt; địa chỉ node gốc bằng NULL</a:t>
            </a:r>
          </a:p>
          <a:p>
            <a:pPr eaLnBrk="1" hangingPunct="1"/>
            <a:endParaRPr lang="en-US"/>
          </a:p>
          <a:p>
            <a:pPr marL="3429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latin typeface="Consolas" panose="020B0609020204030204" pitchFamily="49" charset="0"/>
              </a:rPr>
              <a:t>CreateTree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5F87-3E44-B159-EF67-66A7018E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Thêm giá trị x vào cây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D523-313B-C8CD-84DB-595B4B7B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/>
              <a:t>Bắt đầu từ gốc của cây</a:t>
            </a:r>
          </a:p>
          <a:p>
            <a:pPr algn="l"/>
            <a:r>
              <a:rPr lang="en-US"/>
              <a:t>Nếu khóa của gốc bằng x thì không làm gì hết (hoặc tùy yêu cầu của bài toán mà có xử lý phù hợp)</a:t>
            </a:r>
          </a:p>
          <a:p>
            <a:pPr algn="l"/>
            <a:r>
              <a:rPr lang="en-US"/>
              <a:t>Ngược lại thì </a:t>
            </a:r>
            <a:r>
              <a:rPr lang="en-US" b="1"/>
              <a:t>tìm x trong cây con trái hoặc phải</a:t>
            </a:r>
            <a:r>
              <a:rPr lang="en-US"/>
              <a:t>. Nếu con trái hoặc con phải là rỗng (không tìm thấy) thì thêm 1 node có giá trị x cần chèn.</a:t>
            </a:r>
            <a:endParaRPr lang="vi-VN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  <a:p>
            <a:r>
              <a:rPr lang="en-US"/>
              <a:t>Time complexity: O(h) với h là chiều cao của cây</a:t>
            </a:r>
            <a:endParaRPr lang="en-US">
              <a:solidFill>
                <a:srgbClr val="080808"/>
              </a:solidFill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EACA8-F248-E4DF-836C-CBF1E1E4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3561A-6CB9-684A-BF9C-B60CF7F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9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Thêm giá trị x vào cây: Minh họa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427" y="893619"/>
            <a:ext cx="8413173" cy="5527964"/>
          </a:xfrm>
        </p:spPr>
        <p:txBody>
          <a:bodyPr>
            <a:normAutofit/>
          </a:bodyPr>
          <a:lstStyle/>
          <a:p>
            <a:r>
              <a:rPr lang="en-US"/>
              <a:t>Minh họa thêm x=26: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487751"/>
            <a:ext cx="3974533" cy="44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1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Minh hoạ thành lập 1 cây từ dãy số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Tạo cây từ dãy sau: 20, 10, 5, 30, 15, 25, 40, 27, 23, 26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454" y="1642256"/>
            <a:ext cx="4022627" cy="453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5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Tạo 1 node có key bằng x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7426" y="893619"/>
            <a:ext cx="8870373" cy="5527964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>
                <a:solidFill>
                  <a:srgbClr val="483D8B"/>
                </a:solidFill>
                <a:latin typeface="Consolas" panose="020B0609020204030204" pitchFamily="49" charset="0"/>
              </a:rPr>
              <a:t>CreateTNode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*p;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600">
                <a:solidFill>
                  <a:srgbClr val="008000"/>
                </a:solidFill>
                <a:latin typeface="Consolas" panose="020B0609020204030204" pitchFamily="49" charset="0"/>
              </a:rPr>
              <a:t>//cấp phát vùng nhớ động</a:t>
            </a:r>
            <a:endParaRPr lang="en-US" sz="2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(p == </a:t>
            </a:r>
            <a:r>
              <a:rPr lang="en-US" sz="2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483D8B"/>
                </a:solidFill>
                <a:latin typeface="Consolas" panose="020B0609020204030204" pitchFamily="49" charset="0"/>
              </a:rPr>
              <a:t>		exit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  <a:r>
              <a:rPr lang="en-US" sz="2600">
                <a:solidFill>
                  <a:srgbClr val="008000"/>
                </a:solidFill>
                <a:latin typeface="Consolas" panose="020B0609020204030204" pitchFamily="49" charset="0"/>
              </a:rPr>
              <a:t>// thoát</a:t>
            </a:r>
            <a:endParaRPr lang="en-US" sz="2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2" indent="0">
              <a:buNone/>
            </a:pPr>
            <a:r>
              <a:rPr lang="vi-VN" sz="260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vi-VN" sz="26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vi-VN" sz="2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vi-VN" sz="2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vi-VN" sz="2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vi-VN" sz="2600">
                <a:solidFill>
                  <a:srgbClr val="008000"/>
                </a:solidFill>
                <a:latin typeface="Consolas" panose="020B0609020204030204" pitchFamily="49" charset="0"/>
              </a:rPr>
              <a:t>//gán trường dữ liệu của node = x</a:t>
            </a:r>
            <a:endParaRPr lang="vi-VN" sz="2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2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p-&gt;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marL="3429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Thêm một node x vào cây</a:t>
            </a:r>
          </a:p>
        </p:txBody>
      </p:sp>
      <p:sp>
        <p:nvSpPr>
          <p:cNvPr id="9219" name="Rectangle 1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b="1" u="sng"/>
              <a:t>Rằng buộc</a:t>
            </a:r>
            <a:r>
              <a:rPr lang="en-US"/>
              <a:t>: Sau khi thêm cây đảm bảo là cây nhị phân tìm kiếm.</a:t>
            </a:r>
          </a:p>
          <a:p>
            <a:pPr marL="3429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latin typeface="Consolas" panose="020B0609020204030204" pitchFamily="49" charset="0"/>
              </a:rPr>
              <a:t>Insert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94410" lvl="4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994410" lvl="4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994410" lvl="4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483D8B"/>
                </a:solidFill>
                <a:latin typeface="Consolas" panose="020B0609020204030204" pitchFamily="49" charset="0"/>
              </a:rPr>
              <a:t>Insert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94410" lvl="4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483D8B"/>
                </a:solidFill>
                <a:latin typeface="Consolas" panose="020B0609020204030204" pitchFamily="49" charset="0"/>
              </a:rPr>
              <a:t>Insert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>
                <a:solidFill>
                  <a:srgbClr val="483D8B"/>
                </a:solidFill>
                <a:latin typeface="Consolas" panose="020B0609020204030204" pitchFamily="49" charset="0"/>
              </a:rPr>
              <a:t>CreateTNode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3429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5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Thêm một node x vào cây (Không đệ quy)</a:t>
            </a:r>
          </a:p>
        </p:txBody>
      </p:sp>
      <p:sp>
        <p:nvSpPr>
          <p:cNvPr id="9219" name="Rectangle 1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marL="3429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83D8B"/>
                </a:solidFill>
                <a:latin typeface="Consolas" panose="020B0609020204030204" pitchFamily="49" charset="0"/>
              </a:rPr>
              <a:t>Insert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429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483D8B"/>
                </a:solidFill>
                <a:latin typeface="Consolas" panose="020B0609020204030204" pitchFamily="49" charset="0"/>
              </a:rPr>
              <a:t>CreateTNode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lvl="2" indent="0">
              <a:buNone/>
            </a:pPr>
            <a:r>
              <a:rPr lang="en-US" sz="1600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T=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(T) {</a:t>
            </a:r>
          </a:p>
          <a:p>
            <a:pPr marL="994410" lvl="4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(T-&gt;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994410" lvl="4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(T-&gt;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474470" lvl="6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(T-&gt;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1474470" lvl="6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T-&gt;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483D8B"/>
                </a:solidFill>
                <a:latin typeface="Consolas" panose="020B0609020204030204" pitchFamily="49" charset="0"/>
              </a:rPr>
              <a:t>CreateTNode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474470" lvl="6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T = T-&gt;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94410" lvl="4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94410" lvl="4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474470" lvl="6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(T-&gt;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1474470" lvl="6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T-&gt;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483D8B"/>
                </a:solidFill>
                <a:latin typeface="Consolas" panose="020B0609020204030204" pitchFamily="49" charset="0"/>
              </a:rPr>
              <a:t>CreateTNode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474470" lvl="6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T = T-&gt;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94410" lvl="4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14350" lvl="2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14350" lvl="2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3429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Nội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Định nghĩa</a:t>
            </a:r>
          </a:p>
          <a:p>
            <a:pPr eaLnBrk="1" hangingPunct="1"/>
            <a:r>
              <a:rPr lang="en-US"/>
              <a:t>Tổ chức lưu trữ</a:t>
            </a:r>
          </a:p>
          <a:p>
            <a:pPr eaLnBrk="1" hangingPunct="1"/>
            <a:r>
              <a:rPr lang="en-US"/>
              <a:t>Các thao tác</a:t>
            </a:r>
          </a:p>
          <a:p>
            <a:pPr eaLnBrk="1" hangingPunct="1"/>
            <a:r>
              <a:rPr lang="en-US"/>
              <a:t>Ứng dụng</a:t>
            </a:r>
          </a:p>
          <a:p>
            <a:pPr eaLnBrk="1" hangingPunct="1"/>
            <a:r>
              <a:rPr lang="en-US"/>
              <a:t>Bài tập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5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Duyệt cây Nhị phân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Traversals: có 3</a:t>
            </a:r>
            <a:r>
              <a:rPr lang="en-US" sz="24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cách cơ bản để duyệt cây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 trước (preorder): NLR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Duyệt giữa (inorder): LNR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Duyệt sau (postorder): LRN</a:t>
            </a:r>
          </a:p>
          <a:p>
            <a:pPr>
              <a:buFont typeface="Wingdings" pitchFamily="2" charset="2"/>
              <a:buChar char="§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or Level Order Traversal</a:t>
            </a:r>
            <a:r>
              <a:rPr lang="en-US" sz="24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lvl="2" indent="0">
              <a:buNone/>
            </a:pPr>
            <a:endParaRPr lang="en-US" sz="240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2" indent="0">
              <a:buNone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 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sz="240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Duyệt giữa  - inorder (LNR)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latin typeface="Consolas" panose="020B0609020204030204" pitchFamily="49" charset="0"/>
              </a:rPr>
              <a:t>inorder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600">
                <a:solidFill>
                  <a:srgbClr val="483D8B"/>
                </a:solidFill>
                <a:latin typeface="Consolas" panose="020B0609020204030204" pitchFamily="49" charset="0"/>
              </a:rPr>
              <a:t>inorder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-&gt;pLeft);</a:t>
            </a:r>
          </a:p>
          <a:p>
            <a:pPr marL="1234440" lvl="5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cout </a:t>
            </a:r>
            <a:r>
              <a:rPr lang="en-US" sz="260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234440" lvl="5" indent="0">
              <a:buNone/>
            </a:pPr>
            <a:r>
              <a:rPr lang="en-US" sz="2600">
                <a:solidFill>
                  <a:srgbClr val="483D8B"/>
                </a:solidFill>
                <a:latin typeface="Consolas" panose="020B0609020204030204" pitchFamily="49" charset="0"/>
              </a:rPr>
              <a:t> inorder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-&gt;pRight);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483D8B"/>
                </a:solidFill>
                <a:latin typeface="Consolas" panose="020B0609020204030204" pitchFamily="49" charset="0"/>
              </a:rPr>
              <a:t>preorder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234440" lvl="5" indent="0">
              <a:buNone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if(Root-&gt;pL!=N &amp;&amp; Root-&gt;pR!=N) cout </a:t>
            </a:r>
            <a:r>
              <a:rPr lang="en-US" sz="240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4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vi-VN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34440" lvl="5" indent="0">
              <a:buNone/>
            </a:pPr>
            <a:r>
              <a:rPr lang="en-US" sz="2400">
                <a:solidFill>
                  <a:srgbClr val="483D8B"/>
                </a:solidFill>
                <a:latin typeface="Consolas" panose="020B0609020204030204" pitchFamily="49" charset="0"/>
              </a:rPr>
              <a:t>preorder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-&gt;pLeft);</a:t>
            </a:r>
          </a:p>
          <a:p>
            <a:pPr marL="1234440" lvl="5" indent="0">
              <a:buNone/>
            </a:pPr>
            <a:r>
              <a:rPr lang="en-US" sz="2400">
                <a:solidFill>
                  <a:srgbClr val="483D8B"/>
                </a:solidFill>
                <a:latin typeface="Consolas" panose="020B0609020204030204" pitchFamily="49" charset="0"/>
              </a:rPr>
              <a:t>preorder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-&gt;pRight);</a:t>
            </a:r>
          </a:p>
          <a:p>
            <a:pPr marL="514350" lvl="2" indent="0">
              <a:buNone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latin typeface="Consolas" panose="020B0609020204030204" pitchFamily="49" charset="0"/>
              </a:rPr>
              <a:t>postorder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sz="2800">
                <a:solidFill>
                  <a:srgbClr val="483D8B"/>
                </a:solidFill>
                <a:latin typeface="Consolas" panose="020B0609020204030204" pitchFamily="49" charset="0"/>
              </a:rPr>
              <a:t>postorder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-&gt;pLeft);</a:t>
            </a:r>
          </a:p>
          <a:p>
            <a:pPr marL="1234440" lvl="5" indent="0">
              <a:buNone/>
            </a:pPr>
            <a:r>
              <a:rPr lang="en-US" sz="2800">
                <a:solidFill>
                  <a:srgbClr val="483D8B"/>
                </a:solidFill>
                <a:latin typeface="Consolas" panose="020B0609020204030204" pitchFamily="49" charset="0"/>
              </a:rPr>
              <a:t>postorder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-&gt;pRight);</a:t>
            </a:r>
          </a:p>
          <a:p>
            <a:pPr marL="1234440" lvl="5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cout </a:t>
            </a:r>
            <a:r>
              <a:rPr lang="en-US" sz="260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A31515"/>
                </a:solidFill>
                <a:latin typeface="Consolas" panose="020B0609020204030204" pitchFamily="49" charset="0"/>
              </a:rPr>
              <a:t>"\t"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/>
          </a:p>
          <a:p>
            <a:pPr marL="3429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AB6A-8197-4A2A-8A8F-C9187E7D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giá trị Min,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6DFC-0059-413A-92C6-C4622003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/>
              <a:t>Tìm node chứa giá trị min: (Tương tự cho tìm max)</a:t>
            </a:r>
          </a:p>
          <a:p>
            <a:r>
              <a:rPr lang="en-US"/>
              <a:t>Trả về node chứa giá trị nhỏ nhất trên cây.</a:t>
            </a:r>
          </a:p>
          <a:p>
            <a:r>
              <a:rPr lang="en-US"/>
              <a:t>Bắt đầu từ gốc và đi qua bên trái chừng nào node đang xét vẫn còn con trái. Điểm dừng chính là giá trị cần tìm.</a:t>
            </a:r>
          </a:p>
          <a:p>
            <a:pPr marL="3429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NODE*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latin typeface="Consolas" panose="020B0609020204030204" pitchFamily="49" charset="0"/>
              </a:rPr>
              <a:t>finMin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T==NULL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return NULL;</a:t>
            </a:r>
            <a:endParaRPr lang="en-US" sz="2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483D8B"/>
                </a:solidFill>
                <a:latin typeface="Consolas" panose="020B0609020204030204" pitchFamily="49" charset="0"/>
              </a:rPr>
              <a:t>findMin 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pLeft)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1"/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 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O(h) với h là chiều cao của cây</a:t>
            </a:r>
            <a:endParaRPr lang="en-US" sz="280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D4134-1B4A-4F7E-8D07-5AB52BD5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C9925-C388-42D7-A3B8-22582339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Hủy 1 node có khóa bằng x trên cây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/>
              <a:t> Hủy 1 phần tử trên cây phải đảm bảo điều kiện ràng buộc của Cây nhị phân tìm kiếm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endParaRPr lang="en-US" sz="2400"/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/>
              <a:t> Có 3 trường hợp khi hủy 1 node trên cây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/>
              <a:t>Trường hợp 1: x là node lá 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/>
              <a:t>Trường hợp 2: x chỉ có 1 cây con (cây con trái hoặc cây con phải)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/>
              <a:t>Trường hợp 3: x có đầy đủ 2 cây con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8870-5695-4E77-8A5E-120B9A39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Hủy 1 node có khóa bằng X trên cây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DF15D-B59D-4D35-8A87-533E4452D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200" b="1"/>
              <a:t>Trường hợp 1</a:t>
            </a:r>
            <a:r>
              <a:rPr lang="vi-VN" sz="2200"/>
              <a:t>: </a:t>
            </a:r>
            <a:r>
              <a:rPr lang="en-US" sz="2200"/>
              <a:t>Xóa node lá</a:t>
            </a:r>
          </a:p>
          <a:p>
            <a:pPr lvl="1"/>
            <a:r>
              <a:rPr lang="en-US" sz="1800"/>
              <a:t>Xóa trực tiếp node X khỏi cây, Node cha của node lá X sẽ trỏ đến NULL tương ứng với vị trí của X là con trái hay con phải.</a:t>
            </a:r>
            <a:endParaRPr lang="vi-VN" sz="1800"/>
          </a:p>
          <a:p>
            <a:r>
              <a:rPr lang="vi-VN" sz="2200" b="1"/>
              <a:t>Trường hợp 2</a:t>
            </a:r>
            <a:r>
              <a:rPr lang="vi-VN" sz="2200"/>
              <a:t>: </a:t>
            </a:r>
            <a:r>
              <a:rPr lang="en-US" sz="2200"/>
              <a:t>Xóa node có 1 con</a:t>
            </a:r>
          </a:p>
          <a:p>
            <a:pPr lvl="1"/>
            <a:r>
              <a:rPr lang="vi-VN" sz="1800"/>
              <a:t>Trước khi xoá X ta móc nối cha của X với con duy nhất của X.</a:t>
            </a:r>
          </a:p>
          <a:p>
            <a:r>
              <a:rPr lang="en-US" sz="2200" b="1"/>
              <a:t>Trường hợp 3</a:t>
            </a:r>
            <a:r>
              <a:rPr lang="en-US" sz="2200"/>
              <a:t>: X có đầy đủ 2 cây con, ta thực hiện các bước sau:</a:t>
            </a:r>
          </a:p>
          <a:p>
            <a:pPr lvl="1"/>
            <a:r>
              <a:rPr lang="en-US" b="1"/>
              <a:t>Bước 1: </a:t>
            </a:r>
            <a:r>
              <a:rPr lang="en-US"/>
              <a:t>Tìm node thay thế Y: Node Y sẽ là node có giá trị nhỏ nhất của cây con bên phải X, hoặc là node có giá trị lớn nhất của cây con bên trái X.</a:t>
            </a:r>
          </a:p>
          <a:p>
            <a:pPr lvl="1"/>
            <a:r>
              <a:rPr lang="en-US" b="1"/>
              <a:t>Bước 2: </a:t>
            </a:r>
            <a:r>
              <a:rPr lang="en-US"/>
              <a:t>Thế chỗ giá trị node X cần xóa bằng giá trị của node Y</a:t>
            </a:r>
          </a:p>
          <a:p>
            <a:pPr lvl="1"/>
            <a:r>
              <a:rPr lang="en-US" b="1"/>
              <a:t>Bước 3: </a:t>
            </a:r>
            <a:r>
              <a:rPr lang="en-US"/>
              <a:t>Thực hiện xóa node Y: Khi này node Y sẽ là node lá hoặc là node có 1 con, ta lại quay về </a:t>
            </a:r>
            <a:r>
              <a:rPr lang="en-US" b="1"/>
              <a:t>Trường hợp 1</a:t>
            </a:r>
            <a:r>
              <a:rPr lang="en-US"/>
              <a:t> hoặc </a:t>
            </a:r>
            <a:r>
              <a:rPr lang="en-US" b="1"/>
              <a:t>Trường hợp 2</a:t>
            </a:r>
          </a:p>
          <a:p>
            <a:pPr marL="274320" lvl="1" indent="0">
              <a:buNone/>
            </a:pPr>
            <a:r>
              <a:rPr lang="en-US"/>
              <a:t>Time complexity = O(chiều cao của cây)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760E6-11B6-40C0-9CBB-3F7F4A37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D33FA-0757-43A4-88CC-1C861AC6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1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Minh họa hủy phần tử X là node lá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Hủy X=15 trong cây: </a:t>
            </a:r>
          </a:p>
          <a:p>
            <a:pPr lvl="1"/>
            <a:r>
              <a:rPr lang="en-US"/>
              <a:t>Node chứa 15 là node lá</a:t>
            </a:r>
          </a:p>
          <a:p>
            <a:pPr lvl="1"/>
            <a:r>
              <a:rPr lang="en-US"/>
              <a:t>Node cha của 15 là node 10</a:t>
            </a:r>
          </a:p>
          <a:p>
            <a:pPr lvl="1"/>
            <a:r>
              <a:rPr lang="en-US"/>
              <a:t>Khi xóa node 15 thì con phải của 10 sẽ rỗng.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038600" y="4267200"/>
            <a:ext cx="9906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9" y="2590800"/>
            <a:ext cx="3345876" cy="37750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1" y="2590800"/>
            <a:ext cx="3278338" cy="36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9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Minh hoạ hủy phần tử X có 1 cây con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Hủy X=27 trong cây: </a:t>
            </a:r>
          </a:p>
          <a:p>
            <a:pPr lvl="1"/>
            <a:r>
              <a:rPr lang="en-US"/>
              <a:t>27 có 1 cây con trái</a:t>
            </a:r>
          </a:p>
          <a:p>
            <a:pPr lvl="1"/>
            <a:r>
              <a:rPr lang="en-US"/>
              <a:t>27 là con </a:t>
            </a:r>
            <a:r>
              <a:rPr lang="en-US" b="1"/>
              <a:t>phải</a:t>
            </a:r>
            <a:r>
              <a:rPr lang="en-US"/>
              <a:t> của 25</a:t>
            </a:r>
          </a:p>
          <a:p>
            <a:pPr lvl="1"/>
            <a:r>
              <a:rPr lang="en-US"/>
              <a:t>Xóa 27: con trái của 27 sẽ đưa lên làm con phải của 25 =&gt; 26 là con phải của 25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90354"/>
            <a:ext cx="3199999" cy="3610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125" y="2819400"/>
            <a:ext cx="3137075" cy="2767208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495800" y="4495800"/>
            <a:ext cx="9906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5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Minh hoạ hủy phần tử X có 2 cây con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Hủy X=20 trong cây sau:</a:t>
            </a:r>
          </a:p>
          <a:p>
            <a:pPr lvl="1"/>
            <a:r>
              <a:rPr lang="en-US" sz="2000"/>
              <a:t>X có 2 cây con</a:t>
            </a:r>
          </a:p>
          <a:p>
            <a:pPr lvl="1"/>
            <a:r>
              <a:rPr lang="en-US" sz="2000"/>
              <a:t>Tìm node thế mạng Y là node chứa giá trị 23 (hoặc có thể chọn node 15)</a:t>
            </a:r>
          </a:p>
          <a:p>
            <a:pPr lvl="1"/>
            <a:r>
              <a:rPr lang="en-US" sz="2000"/>
              <a:t>Đưa giá trị 23 lên thay cho giá trị node 20</a:t>
            </a:r>
          </a:p>
          <a:p>
            <a:pPr lvl="1"/>
            <a:r>
              <a:rPr lang="en-US" sz="2000"/>
              <a:t>Xóa node thế mạng: trường hợp này xóa node Y là node lá.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114800" y="4452365"/>
            <a:ext cx="8382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81" y="3124200"/>
            <a:ext cx="2895600" cy="3267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124200"/>
            <a:ext cx="2895600" cy="326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Cài đặt thao tác xoá node có trường key = x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83D8B"/>
                </a:solidFill>
                <a:latin typeface="Consolas" panose="020B0609020204030204" pitchFamily="49" charset="0"/>
              </a:rPr>
              <a:t>DeleteNodeX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994410" lvl="4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>
                <a:solidFill>
                  <a:srgbClr val="483D8B"/>
                </a:solidFill>
                <a:latin typeface="Consolas" panose="020B0609020204030204" pitchFamily="49" charset="0"/>
              </a:rPr>
              <a:t>DeleteNodeX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994410" lvl="4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474470" lvl="6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>
                <a:solidFill>
                  <a:srgbClr val="483D8B"/>
                </a:solidFill>
                <a:latin typeface="Consolas" panose="020B0609020204030204" pitchFamily="49" charset="0"/>
              </a:rPr>
              <a:t>DeleteNodeX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1474470" lvl="6" indent="0">
              <a:buNone/>
            </a:pPr>
            <a:r>
              <a:rPr lang="vi-VN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vi-VN" sz="16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vi-VN" sz="1600">
                <a:solidFill>
                  <a:srgbClr val="008000"/>
                </a:solidFill>
                <a:latin typeface="Consolas" panose="020B0609020204030204" pitchFamily="49" charset="0"/>
              </a:rPr>
              <a:t>//tim thấy Node có trường dữ liệu = x</a:t>
            </a:r>
            <a:endParaRPr lang="vi-VN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954530" lvl="8" indent="0">
              <a:buNone/>
            </a:pPr>
            <a:r>
              <a:rPr lang="en-US" sz="1600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*p;</a:t>
            </a:r>
          </a:p>
          <a:p>
            <a:pPr marL="1954530" lvl="8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954530" lvl="8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954530" lvl="8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1954530" lvl="8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1954530" lvl="8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483D8B"/>
                </a:solidFill>
                <a:latin typeface="Consolas" panose="020B0609020204030204" pitchFamily="49" charset="0"/>
              </a:rPr>
              <a:t>ThayThe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(p, </a:t>
            </a:r>
            <a:r>
              <a:rPr lang="en-US" sz="1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// tìm bên cây con phải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954530" lvl="8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1954530" lvl="8" indent="0">
              <a:buNone/>
            </a:pP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marL="1474470" lvl="6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994410" lvl="4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14350" lvl="2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F1F7F9-5298-4803-95FE-1514B41E868E}"/>
              </a:ext>
            </a:extLst>
          </p:cNvPr>
          <p:cNvSpPr/>
          <p:nvPr/>
        </p:nvSpPr>
        <p:spPr>
          <a:xfrm>
            <a:off x="2133600" y="3200400"/>
            <a:ext cx="5334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23888-C3D3-4880-88BA-80BC2041612D}"/>
              </a:ext>
            </a:extLst>
          </p:cNvPr>
          <p:cNvSpPr/>
          <p:nvPr/>
        </p:nvSpPr>
        <p:spPr>
          <a:xfrm>
            <a:off x="1143000" y="1447800"/>
            <a:ext cx="57912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EB522-9566-42C2-B5F7-9A065244D1ED}"/>
              </a:ext>
            </a:extLst>
          </p:cNvPr>
          <p:cNvSpPr/>
          <p:nvPr/>
        </p:nvSpPr>
        <p:spPr>
          <a:xfrm>
            <a:off x="2895600" y="4191000"/>
            <a:ext cx="5867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5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Hàm tìm phần tử thế mạng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latin typeface="Consolas" panose="020B0609020204030204" pitchFamily="49" charset="0"/>
              </a:rPr>
              <a:t>ThayThe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483D8B"/>
                </a:solidFill>
                <a:latin typeface="Consolas" panose="020B0609020204030204" pitchFamily="49" charset="0"/>
              </a:rPr>
              <a:t>		ThayThe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994410" lvl="4" indent="0">
              <a:buNone/>
            </a:pP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94410" lvl="4" indent="0">
              <a:buNone/>
            </a:pP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994410" lvl="4" indent="0">
              <a:buNone/>
            </a:pP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Ðịnh nghĩa cây nhị phân tìm kiếm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" indent="0" eaLnBrk="1" hangingPunct="1">
              <a:buNone/>
            </a:pPr>
            <a:r>
              <a:rPr lang="en-US">
                <a:solidFill>
                  <a:srgbClr val="080808"/>
                </a:solidFill>
              </a:rPr>
              <a:t>Cây phị phân tìm kiếm:</a:t>
            </a:r>
          </a:p>
          <a:p>
            <a:pPr eaLnBrk="1" hangingPunct="1"/>
            <a:r>
              <a:rPr lang="en-US">
                <a:solidFill>
                  <a:srgbClr val="080808"/>
                </a:solidFill>
              </a:rPr>
              <a:t>Là cây nhị phân </a:t>
            </a:r>
          </a:p>
          <a:p>
            <a:pPr eaLnBrk="1" hangingPunct="1"/>
            <a:r>
              <a:rPr lang="en-US">
                <a:solidFill>
                  <a:srgbClr val="080808"/>
                </a:solidFill>
              </a:rPr>
              <a:t>Bảo đảm nguyên tắc bố trí khoá tại mỗi node:</a:t>
            </a:r>
          </a:p>
          <a:p>
            <a:pPr lvl="1" eaLnBrk="1" hangingPunct="1"/>
            <a:r>
              <a:rPr lang="en-US">
                <a:solidFill>
                  <a:srgbClr val="080808"/>
                </a:solidFill>
              </a:rPr>
              <a:t>Các node trong cây trái nhỏ hơn node hiện hành</a:t>
            </a:r>
          </a:p>
          <a:p>
            <a:pPr lvl="1" eaLnBrk="1" hangingPunct="1"/>
            <a:r>
              <a:rPr lang="en-US">
                <a:solidFill>
                  <a:srgbClr val="080808"/>
                </a:solidFill>
              </a:rPr>
              <a:t>Các node trong cây phải lớn hơn node hiện hành</a:t>
            </a:r>
          </a:p>
          <a:p>
            <a:pPr lvl="1" eaLnBrk="1" hangingPunct="1"/>
            <a:endParaRPr lang="en-US">
              <a:solidFill>
                <a:srgbClr val="080808"/>
              </a:solidFill>
            </a:endParaRPr>
          </a:p>
          <a:p>
            <a:r>
              <a:rPr lang="en-US">
                <a:solidFill>
                  <a:srgbClr val="080808"/>
                </a:solidFill>
              </a:rPr>
              <a:t>Ví dụ:</a:t>
            </a:r>
          </a:p>
          <a:p>
            <a:pPr eaLnBrk="1" hangingPunct="1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200400"/>
            <a:ext cx="3733800" cy="31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8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chiều cao của cây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latin typeface="Consolas" panose="020B0609020204030204" pitchFamily="49" charset="0"/>
              </a:rPr>
              <a:t>Height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sz="2600">
                <a:solidFill>
                  <a:srgbClr val="483D8B"/>
                </a:solidFill>
                <a:latin typeface="Consolas" panose="020B0609020204030204" pitchFamily="49" charset="0"/>
              </a:rPr>
              <a:t>Height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2600">
                <a:solidFill>
                  <a:srgbClr val="483D8B"/>
                </a:solidFill>
                <a:latin typeface="Consolas" panose="020B0609020204030204" pitchFamily="49" charset="0"/>
              </a:rPr>
              <a:t>Height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(a &gt; b ? a : b) + 1;</a:t>
            </a:r>
          </a:p>
          <a:p>
            <a:pPr marL="3429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Đếm số l</a:t>
            </a:r>
            <a:r>
              <a:rPr lang="vi-VN"/>
              <a:t>ư</a:t>
            </a:r>
            <a:r>
              <a:rPr lang="en-US"/>
              <a:t>ợng node có trong cây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727364"/>
            <a:ext cx="8749146" cy="5694219"/>
          </a:xfrm>
        </p:spPr>
        <p:txBody>
          <a:bodyPr>
            <a:noAutofit/>
          </a:bodyPr>
          <a:lstStyle/>
          <a:p>
            <a:pPr marL="34290" indent="0">
              <a:buNone/>
            </a:pP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 Cách 1: Dùng không đệ quy</a:t>
            </a:r>
            <a:endParaRPr lang="en-US" sz="18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483D8B"/>
                </a:solidFill>
                <a:latin typeface="Consolas" panose="020B0609020204030204" pitchFamily="49" charset="0"/>
              </a:rPr>
              <a:t>DemNode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14350" lvl="2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514350" lvl="2" indent="0">
              <a:buNone/>
            </a:pPr>
            <a:r>
              <a:rPr lang="fr-FR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80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fr-FR" sz="1800">
                <a:solidFill>
                  <a:srgbClr val="483D8B"/>
                </a:solidFill>
                <a:latin typeface="Consolas" panose="020B0609020204030204" pitchFamily="49" charset="0"/>
              </a:rPr>
              <a:t>DemNode</a:t>
            </a:r>
            <a:r>
              <a:rPr lang="fr-FR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fr-FR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18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fr-F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lvl="2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1800">
                <a:solidFill>
                  <a:srgbClr val="483D8B"/>
                </a:solidFill>
                <a:latin typeface="Consolas" panose="020B0609020204030204" pitchFamily="49" charset="0"/>
              </a:rPr>
              <a:t>DemNode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lvl="2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(a + b + 1);</a:t>
            </a:r>
          </a:p>
          <a:p>
            <a:pPr marL="3429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r>
              <a:rPr lang="en-US" sz="1800">
                <a:solidFill>
                  <a:srgbClr val="008000"/>
                </a:solidFill>
                <a:latin typeface="Consolas" panose="020B0609020204030204" pitchFamily="49" charset="0"/>
              </a:rPr>
              <a:t>// Cách 2: Dùng đệ quy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483D8B"/>
                </a:solidFill>
                <a:latin typeface="Consolas" panose="020B0609020204030204" pitchFamily="49" charset="0"/>
              </a:rPr>
              <a:t>DemNode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514350" lvl="2" indent="0">
              <a:buNone/>
            </a:pP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1800">
                <a:solidFill>
                  <a:srgbClr val="483D8B"/>
                </a:solidFill>
                <a:latin typeface="Consolas" panose="020B0609020204030204" pitchFamily="49" charset="0"/>
              </a:rPr>
              <a:t>DemNode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lvl="2" indent="0">
              <a:buNone/>
            </a:pP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514350" lvl="2" indent="0">
              <a:buNone/>
            </a:pPr>
            <a:r>
              <a:rPr lang="en-US" sz="1800">
                <a:solidFill>
                  <a:srgbClr val="483D8B"/>
                </a:solidFill>
                <a:latin typeface="Consolas" panose="020B0609020204030204" pitchFamily="49" charset="0"/>
              </a:rPr>
              <a:t>DemNode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Ứng dụng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Bài tập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dirty="0"/>
              <a:t>1.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.</a:t>
            </a:r>
          </a:p>
          <a:p>
            <a:pPr marL="0" indent="0" algn="just">
              <a:buNone/>
              <a:defRPr/>
            </a:pPr>
            <a:r>
              <a:rPr lang="en-US"/>
              <a:t>2. Xét thuật giải tạo cây nhị phân tìm kiếm. Nếu thứ tự các khóa nhập vào như sau:</a:t>
            </a:r>
          </a:p>
          <a:p>
            <a:pPr marL="0" indent="0" algn="ctr">
              <a:buNone/>
              <a:defRPr/>
            </a:pPr>
            <a:r>
              <a:rPr lang="en-US"/>
              <a:t>3  5  2  20  11  30  9  18  4</a:t>
            </a:r>
          </a:p>
          <a:p>
            <a:pPr marL="0" indent="0" algn="just">
              <a:buNone/>
              <a:defRPr/>
            </a:pPr>
            <a:r>
              <a:rPr lang="en-US"/>
              <a:t>thì hình ảnh cây tạo được như thế nào?</a:t>
            </a:r>
          </a:p>
          <a:p>
            <a:pPr marL="0" indent="0" algn="just">
              <a:buNone/>
              <a:defRPr/>
            </a:pPr>
            <a:r>
              <a:rPr lang="en-US"/>
              <a:t>Sau đó, nếu hủy lần lượt các node 5, 20 thì cây sẽ thay đổi như thế nào trong từng bước hủy, vẽ sơ đồ.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4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Bài tập (tt)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" indent="0" fontAlgn="ctr">
              <a:buNone/>
            </a:pPr>
            <a:r>
              <a:rPr lang="en-US" sz="2200"/>
              <a:t>3. T</a:t>
            </a:r>
            <a:r>
              <a:rPr lang="vi-VN" sz="2200"/>
              <a:t>ạo một c</a:t>
            </a:r>
            <a:r>
              <a:rPr lang="en-US" sz="2200"/>
              <a:t>ây nh</a:t>
            </a:r>
            <a:r>
              <a:rPr lang="vi-VN" sz="2200"/>
              <a:t>ị ph</a:t>
            </a:r>
            <a:r>
              <a:rPr lang="en-US" sz="2200"/>
              <a:t>ân tìm ki</a:t>
            </a:r>
            <a:r>
              <a:rPr lang="vi-VN" sz="2200"/>
              <a:t>ếm</a:t>
            </a:r>
            <a:r>
              <a:rPr lang="en-US" sz="2200"/>
              <a:t> l</a:t>
            </a:r>
            <a:r>
              <a:rPr lang="vi-VN" sz="2200"/>
              <a:t>ư</a:t>
            </a:r>
            <a:r>
              <a:rPr lang="en-US" sz="2200"/>
              <a:t>u các số nguyên. Viết hàm:</a:t>
            </a:r>
          </a:p>
          <a:p>
            <a:pPr fontAlgn="ctr"/>
            <a:r>
              <a:rPr lang="en-US" sz="2200"/>
              <a:t>In cây nh</a:t>
            </a:r>
            <a:r>
              <a:rPr lang="vi-VN" sz="2200"/>
              <a:t>ị ph</a:t>
            </a:r>
            <a:r>
              <a:rPr lang="en-US" sz="2200"/>
              <a:t>ân tìm ki</a:t>
            </a:r>
            <a:r>
              <a:rPr lang="vi-VN" sz="2200"/>
              <a:t>ếm n</a:t>
            </a:r>
            <a:r>
              <a:rPr lang="en-US" sz="2200"/>
              <a:t>ói trên theo các th</a:t>
            </a:r>
            <a:r>
              <a:rPr lang="vi-VN" sz="2200"/>
              <a:t>ứ tự:</a:t>
            </a:r>
            <a:r>
              <a:rPr lang="en-US" sz="2200"/>
              <a:t> LNR, LRN, NLR, NRL, RNL, RLN.</a:t>
            </a:r>
          </a:p>
          <a:p>
            <a:pPr fontAlgn="ctr"/>
            <a:r>
              <a:rPr lang="en-US" sz="2200"/>
              <a:t>Tìm m</a:t>
            </a:r>
            <a:r>
              <a:rPr lang="vi-VN" sz="2200"/>
              <a:t>ột n</a:t>
            </a:r>
            <a:r>
              <a:rPr lang="en-US" sz="2200"/>
              <a:t>út có khoá b</a:t>
            </a:r>
            <a:r>
              <a:rPr lang="vi-VN" sz="2200"/>
              <a:t>ằng X tr</a:t>
            </a:r>
            <a:r>
              <a:rPr lang="en-US" sz="2200"/>
              <a:t>ên cây</a:t>
            </a:r>
          </a:p>
          <a:p>
            <a:pPr fontAlgn="ctr"/>
            <a:r>
              <a:rPr lang="en-US" sz="2200"/>
              <a:t>Kiểm tra 2 node có phải anh em</a:t>
            </a:r>
          </a:p>
          <a:p>
            <a:pPr fontAlgn="ctr"/>
            <a:r>
              <a:rPr lang="en-US" sz="2200"/>
              <a:t>Viết hàm Đ</a:t>
            </a:r>
            <a:r>
              <a:rPr lang="vi-VN" sz="2200"/>
              <a:t>ếm số n</a:t>
            </a:r>
            <a:r>
              <a:rPr lang="en-US" sz="2200"/>
              <a:t>út có trong cây, </a:t>
            </a:r>
            <a:r>
              <a:rPr lang="vi-VN" sz="2200"/>
              <a:t>số n</a:t>
            </a:r>
            <a:r>
              <a:rPr lang="en-US" sz="2200"/>
              <a:t>út lá, số </a:t>
            </a:r>
            <a:r>
              <a:rPr lang="vi-VN" sz="2200"/>
              <a:t>n</a:t>
            </a:r>
            <a:r>
              <a:rPr lang="en-US" sz="2200"/>
              <a:t>út có đúng 1</a:t>
            </a:r>
            <a:r>
              <a:rPr lang="vi-VN" sz="2200"/>
              <a:t> c</a:t>
            </a:r>
            <a:r>
              <a:rPr lang="en-US" sz="2200"/>
              <a:t>ây con, </a:t>
            </a:r>
            <a:r>
              <a:rPr lang="vi-VN" sz="2200"/>
              <a:t>n</a:t>
            </a:r>
            <a:r>
              <a:rPr lang="en-US" sz="2200"/>
              <a:t>út có đ</a:t>
            </a:r>
            <a:r>
              <a:rPr lang="vi-VN" sz="2200"/>
              <a:t>ầy đủ 2 c</a:t>
            </a:r>
            <a:r>
              <a:rPr lang="en-US" sz="2200"/>
              <a:t>ây con, số </a:t>
            </a:r>
            <a:r>
              <a:rPr lang="vi-VN" sz="2200"/>
              <a:t>n</a:t>
            </a:r>
            <a:r>
              <a:rPr lang="en-US" sz="2200"/>
              <a:t>út ch</a:t>
            </a:r>
            <a:r>
              <a:rPr lang="vi-VN" sz="2200"/>
              <a:t>ẵn</a:t>
            </a:r>
            <a:r>
              <a:rPr lang="en-US" sz="2200"/>
              <a:t>, s</a:t>
            </a:r>
            <a:r>
              <a:rPr lang="vi-VN" sz="2200"/>
              <a:t>ố n</a:t>
            </a:r>
            <a:r>
              <a:rPr lang="en-US" sz="2200"/>
              <a:t>út lá ch</a:t>
            </a:r>
            <a:r>
              <a:rPr lang="vi-VN" sz="2200"/>
              <a:t>ẵn</a:t>
            </a:r>
            <a:endParaRPr lang="en-US" sz="2200"/>
          </a:p>
          <a:p>
            <a:pPr fontAlgn="ctr"/>
            <a:r>
              <a:rPr lang="en-US" sz="2200"/>
              <a:t>Tính t</a:t>
            </a:r>
            <a:r>
              <a:rPr lang="vi-VN" sz="2200"/>
              <a:t>ổng c</a:t>
            </a:r>
            <a:r>
              <a:rPr lang="en-US" sz="2200"/>
              <a:t>ác nút trong cây, t</a:t>
            </a:r>
            <a:r>
              <a:rPr lang="vi-VN" sz="2200"/>
              <a:t>ổng c</a:t>
            </a:r>
            <a:r>
              <a:rPr lang="en-US" sz="2200"/>
              <a:t>ác nút có đúng m</a:t>
            </a:r>
            <a:r>
              <a:rPr lang="vi-VN" sz="2200"/>
              <a:t>ột con</a:t>
            </a:r>
            <a:r>
              <a:rPr lang="en-US" sz="2200"/>
              <a:t>, t</a:t>
            </a:r>
            <a:r>
              <a:rPr lang="vi-VN" sz="2200"/>
              <a:t>ổng c</a:t>
            </a:r>
            <a:r>
              <a:rPr lang="en-US" sz="2200"/>
              <a:t>ác nút có đúng 1 con mà thông tin t</a:t>
            </a:r>
            <a:r>
              <a:rPr lang="vi-VN" sz="2200"/>
              <a:t>ại n</a:t>
            </a:r>
            <a:r>
              <a:rPr lang="en-US" sz="2200"/>
              <a:t>út đó là s</a:t>
            </a:r>
            <a:r>
              <a:rPr lang="vi-VN" sz="2200"/>
              <a:t>ố nguy</a:t>
            </a:r>
            <a:r>
              <a:rPr lang="en-US" sz="2200"/>
              <a:t>ên t</a:t>
            </a:r>
            <a:r>
              <a:rPr lang="vi-VN" sz="2200"/>
              <a:t>ố</a:t>
            </a:r>
            <a:endParaRPr lang="en-US" sz="2200"/>
          </a:p>
          <a:p>
            <a:pPr fontAlgn="ctr"/>
            <a:r>
              <a:rPr lang="en-US" sz="2200"/>
              <a:t>Tính chi</a:t>
            </a:r>
            <a:r>
              <a:rPr lang="vi-VN" sz="2200"/>
              <a:t>ều cao của c</a:t>
            </a:r>
            <a:r>
              <a:rPr lang="en-US" sz="2200"/>
              <a:t>ây</a:t>
            </a:r>
          </a:p>
          <a:p>
            <a:pPr fontAlgn="ctr"/>
            <a:r>
              <a:rPr lang="en-US" sz="2200"/>
              <a:t>Xoá 1 nút có khoá b</a:t>
            </a:r>
            <a:r>
              <a:rPr lang="vi-VN" sz="2200"/>
              <a:t>ằng X tr</a:t>
            </a:r>
            <a:r>
              <a:rPr lang="en-US" sz="2200"/>
              <a:t>ên cây, n</a:t>
            </a:r>
            <a:r>
              <a:rPr lang="vi-VN" sz="2200"/>
              <a:t>ếu kh</a:t>
            </a:r>
            <a:r>
              <a:rPr lang="en-US" sz="2200"/>
              <a:t>ông có thì thông báo không có</a:t>
            </a:r>
          </a:p>
          <a:p>
            <a:pPr fontAlgn="ctr"/>
            <a:r>
              <a:rPr lang="en-US" sz="2200"/>
              <a:t>Viết hàm kiểm tra 2 cây nhị phân giống nhau</a:t>
            </a:r>
          </a:p>
          <a:p>
            <a:pPr marL="0" indent="0" algn="just">
              <a:buNone/>
              <a:defRPr/>
            </a:pP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9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Bài tập (tt)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sz="2200"/>
              <a:t>4. Cho mảng 1 chiều các số nguyên, dung cây nhị phân tìm kiểm để:</a:t>
            </a:r>
          </a:p>
          <a:p>
            <a:pPr marL="457200" indent="-169863" algn="just">
              <a:defRPr/>
            </a:pPr>
            <a:r>
              <a:rPr lang="en-US" sz="2200"/>
              <a:t>Đếm có bao nhiêu số phân biệt</a:t>
            </a:r>
          </a:p>
          <a:p>
            <a:pPr marL="457200" indent="-169863" algn="just">
              <a:defRPr/>
            </a:pPr>
            <a:r>
              <a:rPr lang="en-US" sz="2200"/>
              <a:t>Đếm số lần xuất hiện của từng con số trong dãy.</a:t>
            </a:r>
          </a:p>
          <a:p>
            <a:pPr marL="0" indent="0" algn="just">
              <a:buNone/>
              <a:defRPr/>
            </a:pPr>
            <a:endParaRPr lang="en-US" sz="2200"/>
          </a:p>
          <a:p>
            <a:pPr marL="0" indent="0" algn="just">
              <a:buNone/>
              <a:defRPr/>
            </a:pPr>
            <a:r>
              <a:rPr lang="en-US" sz="2200"/>
              <a:t>5. Cài đặt chương trình mô phỏng trực quan các thao tác trên cây nhị phân tìm kiếm.</a:t>
            </a: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6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72" y="1272540"/>
            <a:ext cx="6467856" cy="431292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r>
              <a:rPr lang="en-US" sz="5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Chúc các em học tốt!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9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Ðịnh nghĩa cây nhị phân tìm kiếm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881323"/>
            <a:ext cx="3750062" cy="72736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/>
              <a:t>Là cây nhị phân tìm kiếm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2ACA7-ACC0-C5FD-FE75-6CD45671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247805"/>
            <a:ext cx="3125549" cy="3324195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31102-430E-4F6B-9E1B-E3B35DE2C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495398"/>
            <a:ext cx="3797710" cy="3152802"/>
          </a:xfrm>
          <a:prstGeom prst="rect">
            <a:avLst/>
          </a:prstGeom>
          <a:noFill/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7ADEDAC-E8E5-499B-AEB2-7B4B7BD87988}"/>
              </a:ext>
            </a:extLst>
          </p:cNvPr>
          <p:cNvSpPr txBox="1">
            <a:spLocks noChangeArrowheads="1"/>
          </p:cNvSpPr>
          <p:nvPr/>
        </p:nvSpPr>
        <p:spPr>
          <a:xfrm>
            <a:off x="4601459" y="4877474"/>
            <a:ext cx="4374574" cy="727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200"/>
              <a:t>Không là cây nhị phân tìm kiếm</a:t>
            </a:r>
          </a:p>
        </p:txBody>
      </p:sp>
    </p:spTree>
    <p:extLst>
      <p:ext uri="{BB962C8B-B14F-4D97-AF65-F5344CB8AC3E}">
        <p14:creationId xmlns:p14="http://schemas.microsoft.com/office/powerpoint/2010/main" val="340337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Ưu điểm của cây nhị phân tìm kiếm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200" dirty="0" err="1">
                <a:solidFill>
                  <a:srgbClr val="080808"/>
                </a:solidFill>
              </a:rPr>
              <a:t>Nhờ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trật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tự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bố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trí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khóa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trên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cây</a:t>
            </a:r>
            <a:r>
              <a:rPr lang="en-US" sz="2200" dirty="0">
                <a:solidFill>
                  <a:srgbClr val="080808"/>
                </a:solidFill>
              </a:rPr>
              <a:t> :</a:t>
            </a:r>
          </a:p>
          <a:p>
            <a:pPr lvl="1" eaLnBrk="1" hangingPunct="1"/>
            <a:r>
              <a:rPr lang="en-US" dirty="0" err="1">
                <a:solidFill>
                  <a:srgbClr val="080808"/>
                </a:solidFill>
              </a:rPr>
              <a:t>Định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hướng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được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khi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tìm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kiếm</a:t>
            </a:r>
            <a:endParaRPr lang="en-US" dirty="0">
              <a:solidFill>
                <a:srgbClr val="080808"/>
              </a:solidFill>
            </a:endParaRPr>
          </a:p>
          <a:p>
            <a:pPr marL="34290" indent="0" eaLnBrk="1" hangingPunct="1">
              <a:buNone/>
            </a:pPr>
            <a:r>
              <a:rPr lang="en-US" sz="2200" dirty="0" err="1">
                <a:solidFill>
                  <a:srgbClr val="080808"/>
                </a:solidFill>
              </a:rPr>
              <a:t>Cây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gồm</a:t>
            </a:r>
            <a:r>
              <a:rPr lang="en-US" sz="2200" dirty="0">
                <a:solidFill>
                  <a:srgbClr val="080808"/>
                </a:solidFill>
              </a:rPr>
              <a:t> N </a:t>
            </a:r>
            <a:r>
              <a:rPr lang="en-US" sz="2200" dirty="0" err="1">
                <a:solidFill>
                  <a:srgbClr val="080808"/>
                </a:solidFill>
              </a:rPr>
              <a:t>phần</a:t>
            </a:r>
            <a:r>
              <a:rPr lang="en-US" sz="2200" dirty="0">
                <a:solidFill>
                  <a:srgbClr val="080808"/>
                </a:solidFill>
              </a:rPr>
              <a:t> </a:t>
            </a:r>
            <a:r>
              <a:rPr lang="en-US" sz="2200" dirty="0" err="1">
                <a:solidFill>
                  <a:srgbClr val="080808"/>
                </a:solidFill>
              </a:rPr>
              <a:t>tử</a:t>
            </a:r>
            <a:r>
              <a:rPr lang="en-US" sz="2200" dirty="0">
                <a:solidFill>
                  <a:srgbClr val="080808"/>
                </a:solidFill>
              </a:rPr>
              <a:t> :</a:t>
            </a:r>
          </a:p>
          <a:p>
            <a:pPr lvl="1" eaLnBrk="1" hangingPunct="1"/>
            <a:r>
              <a:rPr lang="en-US" dirty="0" err="1">
                <a:solidFill>
                  <a:srgbClr val="080808"/>
                </a:solidFill>
              </a:rPr>
              <a:t>Trường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hợp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tốt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nhất</a:t>
            </a:r>
            <a:r>
              <a:rPr lang="en-US" dirty="0">
                <a:solidFill>
                  <a:srgbClr val="080808"/>
                </a:solidFill>
              </a:rPr>
              <a:t> h = log</a:t>
            </a:r>
            <a:r>
              <a:rPr lang="en-US" baseline="-25000" dirty="0">
                <a:solidFill>
                  <a:srgbClr val="080808"/>
                </a:solidFill>
              </a:rPr>
              <a:t>2</a:t>
            </a:r>
            <a:r>
              <a:rPr lang="en-US" dirty="0">
                <a:solidFill>
                  <a:srgbClr val="080808"/>
                </a:solidFill>
              </a:rPr>
              <a:t>N</a:t>
            </a:r>
          </a:p>
          <a:p>
            <a:pPr lvl="1" eaLnBrk="1" hangingPunct="1"/>
            <a:r>
              <a:rPr lang="en-US" dirty="0" err="1">
                <a:solidFill>
                  <a:srgbClr val="080808"/>
                </a:solidFill>
              </a:rPr>
              <a:t>Trường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hợp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xấu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nhất</a:t>
            </a:r>
            <a:r>
              <a:rPr lang="en-US" dirty="0">
                <a:solidFill>
                  <a:srgbClr val="080808"/>
                </a:solidFill>
              </a:rPr>
              <a:t> h = n-1</a:t>
            </a:r>
          </a:p>
          <a:p>
            <a:pPr lvl="1" eaLnBrk="1" hangingPunct="1"/>
            <a:r>
              <a:rPr lang="en-US" dirty="0" err="1">
                <a:solidFill>
                  <a:srgbClr val="080808"/>
                </a:solidFill>
              </a:rPr>
              <a:t>Tình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huống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xảy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ra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trường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hợp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xấu</a:t>
            </a:r>
            <a:r>
              <a:rPr lang="en-US" dirty="0">
                <a:solidFill>
                  <a:srgbClr val="080808"/>
                </a:solidFill>
              </a:rPr>
              <a:t> </a:t>
            </a:r>
            <a:r>
              <a:rPr lang="en-US" dirty="0" err="1">
                <a:solidFill>
                  <a:srgbClr val="080808"/>
                </a:solidFill>
              </a:rPr>
              <a:t>nhất</a:t>
            </a:r>
            <a:r>
              <a:rPr lang="en-US" dirty="0">
                <a:solidFill>
                  <a:srgbClr val="080808"/>
                </a:solidFill>
              </a:rPr>
              <a:t> ?</a:t>
            </a:r>
          </a:p>
          <a:p>
            <a:pPr lvl="1" eaLnBrk="1" hangingPunct="1"/>
            <a:endParaRPr lang="en-US" dirty="0">
              <a:solidFill>
                <a:srgbClr val="080808"/>
              </a:solidFill>
            </a:endParaRPr>
          </a:p>
          <a:p>
            <a:pPr eaLnBrk="1" hangingPunct="1"/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Ưu điểm của cây nhị phân tìm kiếm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>
                <a:solidFill>
                  <a:srgbClr val="080808"/>
                </a:solidFill>
              </a:rPr>
              <a:t>Cho 2 cây nhị phân tìm kiếm như ví dụ bên dưới: gồm 6 phần tử như nhau, nhưng được bố trí khác nhau, nên chiều cao của cây cũng khác nhau. </a:t>
            </a:r>
            <a:endParaRPr lang="en-US" sz="2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1038F578-764F-0D35-758C-A49A525BA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421" y="2743200"/>
            <a:ext cx="3277558" cy="2210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2E359-1D15-15FA-73F8-7D1F3B6F9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90380"/>
            <a:ext cx="2552700" cy="331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6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Cấu trúc dữ liệu của cây nhị phân tìm kiếm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i="1">
                <a:solidFill>
                  <a:srgbClr val="080808"/>
                </a:solidFill>
                <a:cs typeface="Courier New" pitchFamily="49" charset="0"/>
              </a:rPr>
              <a:t>C</a:t>
            </a:r>
            <a:r>
              <a:rPr lang="en-US" i="1"/>
              <a:t>ấu trúc dữ liệu của 1 node</a:t>
            </a:r>
            <a:endParaRPr lang="en-US" i="1">
              <a:solidFill>
                <a:srgbClr val="080808"/>
              </a:solidFill>
              <a:cs typeface="Courier New" pitchFamily="49" charset="0"/>
            </a:endParaRPr>
          </a:p>
          <a:p>
            <a:pPr marL="3429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6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4290" indent="0">
              <a:buNone/>
            </a:pP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i="1">
                <a:solidFill>
                  <a:srgbClr val="080808"/>
                </a:solidFill>
                <a:cs typeface="Courier New" pitchFamily="49" charset="0"/>
              </a:rPr>
              <a:t>C</a:t>
            </a:r>
            <a:r>
              <a:rPr lang="en-US" i="1"/>
              <a:t>ấu trúc dữ liệu của cây</a:t>
            </a:r>
            <a:endParaRPr lang="en-US" i="1">
              <a:solidFill>
                <a:srgbClr val="080808"/>
              </a:solidFill>
              <a:cs typeface="Courier New" pitchFamily="49" charset="0"/>
            </a:endParaRPr>
          </a:p>
          <a:p>
            <a:pPr>
              <a:buNone/>
            </a:pPr>
            <a:r>
              <a:rPr lang="en-US">
                <a:solidFill>
                  <a:srgbClr val="080808"/>
                </a:solidFill>
                <a:cs typeface="Courier New" pitchFamily="49" charset="0"/>
              </a:rPr>
              <a:t>	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i="1">
              <a:solidFill>
                <a:srgbClr val="080808"/>
              </a:solidFill>
              <a:cs typeface="Courier New" pitchFamily="49" charset="0"/>
            </a:endParaRPr>
          </a:p>
          <a:p>
            <a:pPr eaLnBrk="1" hangingPunct="1">
              <a:buFontTx/>
              <a:buNone/>
            </a:pPr>
            <a:endParaRPr lang="en-US">
              <a:solidFill>
                <a:srgbClr val="080808"/>
              </a:solidFill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1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Các thao tác trên cây nhị phân tìm kiếm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585"/>
              <a:t> Tạo 1 cây rỗng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585"/>
              <a:t> Tạo 1 node có trường key bằng x</a:t>
            </a:r>
          </a:p>
          <a:p>
            <a:pPr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585"/>
              <a:t> Tìm 1 node có khoá bằng x trên cây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585"/>
              <a:t> Thêm 1 node vào cây nhị phân tìm kiếm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585"/>
              <a:t> In danh sách node trong cây </a:t>
            </a:r>
          </a:p>
          <a:p>
            <a:pPr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400"/>
              <a:t> Tìm Min, Max</a:t>
            </a:r>
            <a:endParaRPr lang="en-US" sz="2585"/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585"/>
              <a:t> Xoá 1 node có key bằng x trên cây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r>
              <a:rPr lang="en-US" sz="2585"/>
              <a:t>…</a:t>
            </a:r>
          </a:p>
          <a:p>
            <a:pPr eaLnBrk="1" hangingPunct="1">
              <a:lnSpc>
                <a:spcPct val="120000"/>
              </a:lnSpc>
              <a:spcBef>
                <a:spcPct val="60000"/>
              </a:spcBef>
              <a:buFont typeface="Wingdings" pitchFamily="2" charset="2"/>
              <a:buChar char="Ø"/>
            </a:pPr>
            <a:endParaRPr lang="en-US" sz="2585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5F87-3E44-B159-EF67-66A7018E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Tìm kiếm x trên cây nhị phân tìm kiếm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ED523-313B-C8CD-84DB-595B4B7B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Phép tìm kiếm bắt đầu từ node gốc</a:t>
            </a:r>
          </a:p>
          <a:p>
            <a:pPr algn="l"/>
            <a:r>
              <a:rPr lang="vi-VN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Nếu 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vi-VN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bằng khóa của gốc thì 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kết luận tìm thấy </a:t>
            </a:r>
          </a:p>
          <a:p>
            <a:pPr algn="l"/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vi-VN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ếu 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 nhỏ </a:t>
            </a:r>
            <a:r>
              <a:rPr lang="vi-VN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hơn khóa ở gốc, ta phải </a:t>
            </a:r>
            <a:r>
              <a:rPr lang="vi-VN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tìm </a:t>
            </a:r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vi-VN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bên</a:t>
            </a:r>
            <a:r>
              <a:rPr lang="vi-VN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cây con trái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. N</a:t>
            </a:r>
            <a:r>
              <a:rPr lang="vi-VN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ếu 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 </a:t>
            </a:r>
            <a:r>
              <a:rPr lang="vi-VN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lớn hơn khóa ở gốc, ta phải </a:t>
            </a:r>
            <a:r>
              <a:rPr lang="vi-VN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tìm </a:t>
            </a:r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 </a:t>
            </a:r>
            <a:r>
              <a:rPr lang="en-US" b="1">
                <a:solidFill>
                  <a:srgbClr val="202122"/>
                </a:solidFill>
                <a:latin typeface="Arial" panose="020B0604020202020204" pitchFamily="34" charset="0"/>
              </a:rPr>
              <a:t>b</a:t>
            </a:r>
            <a:r>
              <a:rPr lang="vi-VN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ên cây con phải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algn="l"/>
            <a:r>
              <a:rPr lang="vi-VN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Nếu cây con (trái hoặc phải) là rỗng thì 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kết luận </a:t>
            </a:r>
            <a:r>
              <a:rPr lang="vi-VN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không 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tìm thấy x</a:t>
            </a:r>
            <a:r>
              <a:rPr lang="vi-VN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vi-VN" b="0" i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  <a:p>
            <a:r>
              <a:rPr lang="en-US"/>
              <a:t>Time complexity: O(h) với h là chiều cao của cây</a:t>
            </a:r>
            <a:endParaRPr lang="en-US">
              <a:solidFill>
                <a:srgbClr val="080808"/>
              </a:solidFill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EACA8-F248-E4DF-836C-CBF1E1E4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3561A-6CB9-684A-BF9C-B60CF7F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.pptx" id="{0EB88580-7E4D-3845-852E-76CE22F65FC8}" vid="{F399A275-A9E0-BB40-A3BD-46D1B13EF845}"/>
    </a:ext>
  </a:extLst>
</a:theme>
</file>

<file path=ppt/theme/theme3.xml><?xml version="1.0" encoding="utf-8"?>
<a:theme xmlns:a="http://schemas.openxmlformats.org/drawingml/2006/main" name="2_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10976</TotalTime>
  <Words>2542</Words>
  <Application>Microsoft Office PowerPoint</Application>
  <PresentationFormat>On-screen Show (4:3)</PresentationFormat>
  <Paragraphs>359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Corbel</vt:lpstr>
      <vt:lpstr>Courier New</vt:lpstr>
      <vt:lpstr>Tahoma</vt:lpstr>
      <vt:lpstr>Tahoma (Body)</vt:lpstr>
      <vt:lpstr>Times New Roman</vt:lpstr>
      <vt:lpstr>Verdana</vt:lpstr>
      <vt:lpstr>Wingdings</vt:lpstr>
      <vt:lpstr>Custom Design</vt:lpstr>
      <vt:lpstr>1_Banded Design Teal 16x9</vt:lpstr>
      <vt:lpstr>2_Banded Design Teal 16x9</vt:lpstr>
      <vt:lpstr>CÂY NHỊ PHÂN TÌM KIẾM (BINARY SEARCH TREE)</vt:lpstr>
      <vt:lpstr>Nội dung</vt:lpstr>
      <vt:lpstr>Ðịnh nghĩa cây nhị phân tìm kiếm</vt:lpstr>
      <vt:lpstr>Ðịnh nghĩa cây nhị phân tìm kiếm</vt:lpstr>
      <vt:lpstr>Ưu điểm của cây nhị phân tìm kiếm</vt:lpstr>
      <vt:lpstr>Ưu điểm của cây nhị phân tìm kiếm</vt:lpstr>
      <vt:lpstr>Cấu trúc dữ liệu của cây nhị phân tìm kiếm</vt:lpstr>
      <vt:lpstr>Các thao tác trên cây nhị phân tìm kiếm</vt:lpstr>
      <vt:lpstr>Tìm kiếm x trên cây nhị phân tìm kiếm</vt:lpstr>
      <vt:lpstr>Tìm node có khoá bằng x (không dùng đệ quy)</vt:lpstr>
      <vt:lpstr>Tìm node có khoá bằng x (dùng đệ quy)</vt:lpstr>
      <vt:lpstr>Minh hoạ tìm một node</vt:lpstr>
      <vt:lpstr>Tạo cây rỗng</vt:lpstr>
      <vt:lpstr>Thêm giá trị x vào cây</vt:lpstr>
      <vt:lpstr>Thêm giá trị x vào cây: Minh họa</vt:lpstr>
      <vt:lpstr>Minh hoạ thành lập 1 cây từ dãy số</vt:lpstr>
      <vt:lpstr>Tạo 1 node có key bằng x</vt:lpstr>
      <vt:lpstr>Thêm một node x vào cây</vt:lpstr>
      <vt:lpstr>Thêm một node x vào cây (Không đệ quy)</vt:lpstr>
      <vt:lpstr>Duyệt cây Nhị phân </vt:lpstr>
      <vt:lpstr>Duyệt giữa  - inorder (LNR)</vt:lpstr>
      <vt:lpstr>Tìm giá trị Min, Max</vt:lpstr>
      <vt:lpstr>Hủy 1 node có khóa bằng x trên cây</vt:lpstr>
      <vt:lpstr>Hủy 1 node có khóa bằng X trên cây</vt:lpstr>
      <vt:lpstr>Minh họa hủy phần tử X là node lá</vt:lpstr>
      <vt:lpstr>Minh hoạ hủy phần tử X có 1 cây con</vt:lpstr>
      <vt:lpstr>Minh hoạ hủy phần tử X có 2 cây con</vt:lpstr>
      <vt:lpstr>Cài đặt thao tác xoá node có trường key = x</vt:lpstr>
      <vt:lpstr>Hàm tìm phần tử thế mạng </vt:lpstr>
      <vt:lpstr>Tính chiều cao của cây</vt:lpstr>
      <vt:lpstr>Đếm số lượng node có trong cây</vt:lpstr>
      <vt:lpstr>Ứng dụng</vt:lpstr>
      <vt:lpstr>Bài tập</vt:lpstr>
      <vt:lpstr>Bài tập (tt)</vt:lpstr>
      <vt:lpstr>Bài tập (tt)</vt:lpstr>
      <vt:lpstr>PowerPoint Presentation</vt:lpstr>
    </vt:vector>
  </TitlesOfParts>
  <Company>BABYDUCK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cp:lastModifiedBy>diemn</cp:lastModifiedBy>
  <cp:revision>1425</cp:revision>
  <dcterms:created xsi:type="dcterms:W3CDTF">2007-09-05T08:24:33Z</dcterms:created>
  <dcterms:modified xsi:type="dcterms:W3CDTF">2023-04-08T00:42:59Z</dcterms:modified>
</cp:coreProperties>
</file>