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  <p:sldMasterId id="2147484146" r:id="rId2"/>
    <p:sldMasterId id="2147484158" r:id="rId3"/>
  </p:sldMasterIdLst>
  <p:notesMasterIdLst>
    <p:notesMasterId r:id="rId34"/>
  </p:notesMasterIdLst>
  <p:handoutMasterIdLst>
    <p:handoutMasterId r:id="rId35"/>
  </p:handoutMasterIdLst>
  <p:sldIdLst>
    <p:sldId id="296" r:id="rId4"/>
    <p:sldId id="578" r:id="rId5"/>
    <p:sldId id="600" r:id="rId6"/>
    <p:sldId id="614" r:id="rId7"/>
    <p:sldId id="607" r:id="rId8"/>
    <p:sldId id="599" r:id="rId9"/>
    <p:sldId id="596" r:id="rId10"/>
    <p:sldId id="598" r:id="rId11"/>
    <p:sldId id="597" r:id="rId12"/>
    <p:sldId id="602" r:id="rId13"/>
    <p:sldId id="580" r:id="rId14"/>
    <p:sldId id="615" r:id="rId15"/>
    <p:sldId id="581" r:id="rId16"/>
    <p:sldId id="582" r:id="rId17"/>
    <p:sldId id="604" r:id="rId18"/>
    <p:sldId id="603" r:id="rId19"/>
    <p:sldId id="605" r:id="rId20"/>
    <p:sldId id="606" r:id="rId21"/>
    <p:sldId id="583" r:id="rId22"/>
    <p:sldId id="584" r:id="rId23"/>
    <p:sldId id="585" r:id="rId24"/>
    <p:sldId id="586" r:id="rId25"/>
    <p:sldId id="587" r:id="rId26"/>
    <p:sldId id="594" r:id="rId27"/>
    <p:sldId id="595" r:id="rId28"/>
    <p:sldId id="611" r:id="rId29"/>
    <p:sldId id="612" r:id="rId30"/>
    <p:sldId id="591" r:id="rId31"/>
    <p:sldId id="592" r:id="rId32"/>
    <p:sldId id="362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FF"/>
    <a:srgbClr val="FF66FF"/>
    <a:srgbClr val="FFFF99"/>
    <a:srgbClr val="EBBE8D"/>
    <a:srgbClr val="FFCC00"/>
    <a:srgbClr val="FFCC66"/>
    <a:srgbClr val="5CAD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362" autoAdjust="0"/>
  </p:normalViewPr>
  <p:slideViewPr>
    <p:cSldViewPr>
      <p:cViewPr varScale="1">
        <p:scale>
          <a:sx n="47" d="100"/>
          <a:sy n="47" d="100"/>
        </p:scale>
        <p:origin x="81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264" y="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BAF4708-0CF1-4CF7-AD79-2438630E3A7F}" type="datetimeFigureOut">
              <a:rPr lang="vi-VN"/>
              <a:pPr>
                <a:defRPr/>
              </a:pPr>
              <a:t>08/04/2023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32C9346-10A6-4F74-B03F-169268EBD996}" type="slidenum">
              <a:rPr lang="vi-VN" altLang="en-US"/>
              <a:pPr>
                <a:defRPr/>
              </a:pPr>
              <a:t>‹#›</a:t>
            </a:fld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2DB16D6E-747D-46EB-89F9-BF8F5E077B38}" type="datetimeFigureOut">
              <a:rPr lang="en-US"/>
              <a:pPr>
                <a:defRPr/>
              </a:pPr>
              <a:t>08/04/2023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05D2DDDF-0CC7-4475-9642-7E37FDA9C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D2DDDF-0CC7-4475-9642-7E37FDA9CA1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82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Cần bố sung them: https://home.cs.colorado.edu/~srirams/courses/csci2824-spr14/trees-31.html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D2DDDF-0CC7-4475-9642-7E37FDA9CA1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42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DB76A-6A3C-4AFC-B70C-1C1C85DB8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8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96DE6-374A-4563-98AE-EC8909AA2C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8F511-1CEE-4489-BAB5-2BE5DDBBD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66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430481"/>
            <a:ext cx="9141620" cy="397971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105891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779243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9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583680"/>
            <a:ext cx="9141620" cy="274320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46423" y="6601968"/>
            <a:ext cx="72009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601968"/>
            <a:ext cx="7548996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6513" y="6601968"/>
            <a:ext cx="480060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911E73EA-86F5-468B-9B45-B5D7D819D9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F75A46-EE27-4FDE-A304-930C34878C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31A098-8AA2-4584-BA6A-7259965A79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5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AD17C1-2DE8-4D0A-8476-67403193D1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B20E39-E028-4E74-B393-C12B37CC39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775" y="523875"/>
            <a:ext cx="108267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6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EC5611-1CB1-4EF6-BCF1-B0C60DDFD4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969F2-9502-4DA7-A8A8-D6AB5BB5F8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F11A2-0D5C-4F2D-BCDA-2FDB1411F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29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027345-41A6-41D3-8A04-0D37F1E385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AB40E-F58E-471C-AA32-11D8AC973E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2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E0369D-5325-4A1B-BF0E-5B3AE7E40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80" y="1610590"/>
            <a:ext cx="9141620" cy="3979719"/>
          </a:xfrm>
          <a:prstGeom prst="rect">
            <a:avLst/>
          </a:prstGeom>
          <a:solidFill>
            <a:srgbClr val="3A5B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2286000"/>
            <a:ext cx="7200900" cy="1517904"/>
          </a:xfrm>
        </p:spPr>
        <p:txBody>
          <a:bodyPr anchor="b"/>
          <a:lstStyle>
            <a:lvl1pPr algn="ct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959352"/>
            <a:ext cx="72009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953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0" y="0"/>
            <a:ext cx="9141620" cy="727364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 dirty="0"/>
          </a:p>
        </p:txBody>
      </p:sp>
      <p:sp>
        <p:nvSpPr>
          <p:cNvPr id="8" name="Rectangle 7"/>
          <p:cNvSpPr/>
          <p:nvPr/>
        </p:nvSpPr>
        <p:spPr>
          <a:xfrm>
            <a:off x="0" y="6421583"/>
            <a:ext cx="9141620" cy="43641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27" y="0"/>
            <a:ext cx="8749146" cy="72736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>
            <a:lvl1pPr>
              <a:defRPr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544056"/>
            <a:ext cx="1193223" cy="237744"/>
          </a:xfr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427" y="6544056"/>
            <a:ext cx="6355773" cy="237744"/>
          </a:xfr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DSA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46422" y="6544056"/>
            <a:ext cx="711777" cy="237744"/>
          </a:xfrm>
        </p:spPr>
        <p:txBody>
          <a:bodyPr/>
          <a:lstStyle>
            <a:lvl1pPr>
              <a:defRPr sz="16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150" y="80529"/>
            <a:ext cx="684376" cy="5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2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0" y="2130552"/>
            <a:ext cx="7200900" cy="2359152"/>
          </a:xfrm>
        </p:spPr>
        <p:txBody>
          <a:bodyPr anchor="b">
            <a:normAutofit/>
          </a:bodyPr>
          <a:lstStyle>
            <a:lvl1pPr algn="ctr">
              <a:defRPr sz="40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4572000"/>
            <a:ext cx="72009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5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09780-4FCB-4D3D-A38A-CDFA21996D1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9160" y="1901952"/>
            <a:ext cx="3429000" cy="4123944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49F1E4-4EFC-4DD1-A4F9-AF158D68D7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4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9160" y="1837464"/>
            <a:ext cx="3429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9160" y="2740733"/>
            <a:ext cx="3429000" cy="328884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9A1D45-4E9D-4F12-8269-E7808DEC6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EE0E13-7C7D-45F3-8DC6-8905351191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1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06D7-6FE3-4602-B1D8-C024D79633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5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50601-73D5-4E84-B786-0DBBAAED17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518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758952"/>
            <a:ext cx="4972050" cy="5330952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E62CD-9E06-4035-A685-3587B7E58D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2986" y="2350008"/>
            <a:ext cx="3154680" cy="1993392"/>
          </a:xfrm>
        </p:spPr>
        <p:txBody>
          <a:bodyPr anchor="b">
            <a:normAutofit/>
          </a:bodyPr>
          <a:lstStyle>
            <a:lvl1pPr>
              <a:defRPr sz="255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6314" y="502920"/>
            <a:ext cx="5026914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2986" y="4361688"/>
            <a:ext cx="3154680" cy="1728216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580E9-0F43-4939-871B-F914C180D1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5188A-4A89-4062-894C-EA07075880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3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D08615-8ACB-4419-A0D2-8B4511AB75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88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98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>
                <a:latin typeface="Tahoma (Body)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8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94367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924" y="79375"/>
            <a:ext cx="8109438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5866" y="981075"/>
            <a:ext cx="3884734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277" y="981075"/>
            <a:ext cx="3884735" cy="5543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05594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775" y="304800"/>
            <a:ext cx="1300163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 userDrawn="1"/>
        </p:nvCxnSpPr>
        <p:spPr>
          <a:xfrm>
            <a:off x="381000" y="1219200"/>
            <a:ext cx="822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21879"/>
            <a:ext cx="8153400" cy="5029200"/>
          </a:xfrm>
        </p:spPr>
        <p:txBody>
          <a:bodyPr/>
          <a:lstStyle>
            <a:lvl1pPr marL="365760" indent="-283464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40080" indent="-237744">
              <a:buClr>
                <a:schemeClr val="accent5">
                  <a:lumMod val="75000"/>
                </a:schemeClr>
              </a:buClr>
              <a:buFont typeface="Courier New" panose="02070309020205020404" pitchFamily="49" charset="0"/>
              <a:buChar char="o"/>
              <a:defRPr sz="2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886968" indent="-2286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§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81000" y="402844"/>
            <a:ext cx="8458200" cy="960605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5895975" y="6378575"/>
            <a:ext cx="2895600" cy="476250"/>
          </a:xfrm>
        </p:spPr>
        <p:txBody>
          <a:bodyPr/>
          <a:lstStyle>
            <a:lvl1pPr>
              <a:defRPr sz="1300"/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8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8643938" y="6378575"/>
            <a:ext cx="457200" cy="476250"/>
          </a:xfrm>
        </p:spPr>
        <p:txBody>
          <a:bodyPr/>
          <a:lstStyle>
            <a:lvl1pPr>
              <a:defRPr sz="1500"/>
            </a:lvl1pPr>
          </a:lstStyle>
          <a:p>
            <a:pPr>
              <a:defRPr/>
            </a:pPr>
            <a:fld id="{911E73EA-86F5-468B-9B45-B5D7D819D9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408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21792-EB6E-44A4-B90A-2618705EA0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714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B92D361E-3F48-4DC8-A555-D857ACF3DF26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098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>
              <a:gd name="T0" fmla="*/ 0 w 5049"/>
              <a:gd name="T1" fmla="*/ 0 h 1471"/>
              <a:gd name="T2" fmla="*/ 2147483646 w 5049"/>
              <a:gd name="T3" fmla="*/ 2147483646 h 1471"/>
              <a:gd name="T4" fmla="*/ 2147483646 w 5049"/>
              <a:gd name="T5" fmla="*/ 2147483646 h 1471"/>
              <a:gd name="T6" fmla="*/ 0 w 5049"/>
              <a:gd name="T7" fmla="*/ 2147483646 h 1471"/>
              <a:gd name="T8" fmla="*/ 0 w 5049"/>
              <a:gd name="T9" fmla="*/ 0 h 147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294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Tr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ườ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ng Đại học Khoa học Tự nhiên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Khoa Công nghệ thông tin</a:t>
            </a:r>
          </a:p>
          <a:p>
            <a:pPr eaLnBrk="1" hangingPunct="1">
              <a:defRPr/>
            </a:pP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Bộ môn Tin học c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ơ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s</a:t>
            </a:r>
            <a:r>
              <a:rPr lang="vi-VN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ở</a:t>
            </a:r>
            <a:r>
              <a:rPr lang="en-US" altLang="en-US" sz="160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2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3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4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ko-KR" altLang="en-US">
              <a:latin typeface="Times New Roman" panose="02020603050405020304" pitchFamily="18" charset="0"/>
              <a:ea typeface="Gulim" pitchFamily="34" charset="-127"/>
            </a:endParaRPr>
          </a:p>
        </p:txBody>
      </p:sp>
      <p:sp>
        <p:nvSpPr>
          <p:cNvPr id="1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109DA01E-8EF6-4D2E-83C1-F44FD385F4CB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600">
                <a:latin typeface="Verdana" panose="020B0604030504040204" pitchFamily="34" charset="0"/>
              </a:rPr>
              <a:t>Đặng Bình Ph</a:t>
            </a:r>
            <a:r>
              <a:rPr lang="vi-VN" altLang="en-US" sz="1600">
                <a:latin typeface="Verdana" panose="020B0604030504040204" pitchFamily="34" charset="0"/>
              </a:rPr>
              <a:t>ươ</a:t>
            </a:r>
            <a:r>
              <a:rPr lang="en-US" altLang="en-US" sz="1600">
                <a:latin typeface="Verdana" panose="020B0604030504040204" pitchFamily="34" charset="0"/>
              </a:rPr>
              <a:t>ng</a:t>
            </a:r>
          </a:p>
          <a:p>
            <a:pPr algn="r"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  <a:defRPr/>
            </a:pPr>
            <a:r>
              <a:rPr lang="en-US" altLang="en-US" sz="1200">
                <a:latin typeface="Verdana" panose="020B0604030504040204" pitchFamily="34" charset="0"/>
              </a:rPr>
              <a:t>dbphuong@fit.hcmuns.edu.vn</a:t>
            </a:r>
          </a:p>
        </p:txBody>
      </p:sp>
      <p:sp>
        <p:nvSpPr>
          <p:cNvPr id="17" name="Rounded Rectangle 16"/>
          <p:cNvSpPr/>
          <p:nvPr userDrawn="1"/>
        </p:nvSpPr>
        <p:spPr>
          <a:xfrm>
            <a:off x="304800" y="152400"/>
            <a:ext cx="708025" cy="99060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143000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3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2902EDD-86C2-4700-BCCB-15041B65E729}" type="slidenum">
              <a:rPr lang="en-US" altLang="en-US" smtClean="0">
                <a:solidFill>
                  <a:schemeClr val="bg1"/>
                </a:solidFill>
                <a:latin typeface="Corbel" panose="020B0503020204020204" pitchFamily="34" charset="0"/>
              </a:rPr>
              <a:pPr algn="ctr" eaLnBrk="1" hangingPunct="1">
                <a:defRPr/>
              </a:pPr>
              <a:t>‹#›</a:t>
            </a:fld>
            <a:endParaRPr lang="en-US" alt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3B28FA-FEE2-44BE-A901-EBB3D60035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EE797-CB64-4D3E-8F30-3DCF30C6A2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24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8D07B-17C1-4959-ABD7-EE3780A18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7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ABD32-BCAF-4719-8972-CB71E6158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23FE268-376F-4D5E-A516-E0767C324C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67360"/>
            <a:ext cx="713232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01953"/>
            <a:ext cx="713232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6832" y="6601968"/>
            <a:ext cx="72009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5840" y="6601968"/>
            <a:ext cx="5369814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8100" y="6601968"/>
            <a:ext cx="48006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18F3FF9-41A8-4863-B38E-6F2B9507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098" r:id="rId17"/>
    <p:sldLayoutId id="2147484103" r:id="rId18"/>
    <p:sldLayoutId id="2147484108" r:id="rId19"/>
    <p:sldLayoutId id="214748410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25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SzPct val="80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SzPct val="8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40589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8595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25980" indent="-171450" algn="l" defTabSz="6858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4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3.emf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 bwMode="auto">
          <a:xfrm>
            <a:off x="533400" y="2286000"/>
            <a:ext cx="8001000" cy="1517904"/>
          </a:xfrm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hangingPunct="0"/>
            <a:r>
              <a:rPr lang="en-US" sz="4400" b="1"/>
              <a:t>CÂY VÀ CÂY NHỊ PHÂN</a:t>
            </a:r>
            <a:br>
              <a:rPr lang="en-US" sz="4400" b="1"/>
            </a:br>
            <a:r>
              <a:rPr lang="en-US" sz="4400" b="1"/>
              <a:t>(TREE AND BINARY TREE)</a:t>
            </a:r>
            <a:endParaRPr lang="en-US" sz="4400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5400" y="3886200"/>
            <a:ext cx="70104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Subtitle 1"/>
          <p:cNvSpPr txBox="1">
            <a:spLocks/>
          </p:cNvSpPr>
          <p:nvPr/>
        </p:nvSpPr>
        <p:spPr>
          <a:xfrm>
            <a:off x="933450" y="3930693"/>
            <a:ext cx="7200900" cy="688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Arial" pitchFamily="34" charset="0"/>
              <a:buNone/>
              <a:defRPr sz="2000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Data Structures </a:t>
            </a:r>
            <a:r>
              <a:rPr lang="en-US"/>
              <a:t>and AlgorithmS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AC0032-B7BD-5789-7099-F2D93985C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Ví dụ: Tổ chức dạng cây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6781800" cy="44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36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Ví dụ: Tổ chức dạng cây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01" y="1143000"/>
            <a:ext cx="8428598" cy="369612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3456" y="5139840"/>
            <a:ext cx="4006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Chiều cao node Family Company: 	3</a:t>
            </a:r>
          </a:p>
          <a:p>
            <a:r>
              <a:rPr lang="en-US"/>
              <a:t>Chiều cao node R&amp;D:		0</a:t>
            </a:r>
          </a:p>
          <a:p>
            <a:r>
              <a:rPr lang="en-US"/>
              <a:t>Chiều cao node Kinh doanh:	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5139840"/>
            <a:ext cx="4006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Chiều cao node Sản xuất:		1</a:t>
            </a:r>
          </a:p>
          <a:p>
            <a:r>
              <a:rPr lang="en-US"/>
              <a:t>Chiều cao node Nội địa:		0</a:t>
            </a:r>
          </a:p>
          <a:p>
            <a:r>
              <a:rPr lang="en-US"/>
              <a:t>Chiều cao node Châu Âu:		0</a:t>
            </a:r>
          </a:p>
        </p:txBody>
      </p:sp>
    </p:spTree>
    <p:extLst>
      <p:ext uri="{BB962C8B-B14F-4D97-AF65-F5344CB8AC3E}">
        <p14:creationId xmlns:p14="http://schemas.microsoft.com/office/powerpoint/2010/main" val="374778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3BBB-B690-F7BD-0B9D-0B27C15B0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A073-0717-91EE-26AF-8C809CCF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Cho cây bên dưới. Hãy cho biết:</a:t>
            </a:r>
          </a:p>
          <a:p>
            <a:pPr lvl="1"/>
            <a:r>
              <a:rPr lang="en-US" sz="2000"/>
              <a:t>Con của node A? Cha của các node B, I, K, P, N? Các node lá?</a:t>
            </a:r>
          </a:p>
          <a:p>
            <a:pPr lvl="1"/>
            <a:r>
              <a:rPr lang="en-US" sz="2000"/>
              <a:t>Họ hàng của node A, D, H, I, K, L, N, Q?</a:t>
            </a:r>
          </a:p>
          <a:p>
            <a:pPr lvl="1"/>
            <a:r>
              <a:rPr lang="en-US" sz="2000"/>
              <a:t>Đường đi từ A đến P, từ F đến L, từ E đến Q, từ D đến F, từ P đển A?</a:t>
            </a:r>
          </a:p>
          <a:p>
            <a:pPr lvl="1"/>
            <a:r>
              <a:rPr lang="en-US" sz="2000"/>
              <a:t>Chiều sâu của node A, C, H, L, Q? Chiều cao của node A, C, H, L, Q?</a:t>
            </a:r>
          </a:p>
          <a:p>
            <a:pPr lvl="1"/>
            <a:r>
              <a:rPr lang="en-US" sz="2000"/>
              <a:t>Tổ tiên của node A, B, H, K, P, G? Con cháu của node A, B, H, K, P, G?</a:t>
            </a:r>
          </a:p>
          <a:p>
            <a:pPr lvl="1"/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A1A51-0008-8AA1-AD65-188B8CD83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D2335-D732-2ECE-8F7A-328EA70E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4FC3A0-D64D-10D2-DE14-86379945C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762" y="3657601"/>
            <a:ext cx="5848238" cy="286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9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Cây Nhị phân (Binary Tree)</a:t>
            </a:r>
          </a:p>
        </p:txBody>
      </p:sp>
      <p:sp>
        <p:nvSpPr>
          <p:cNvPr id="254985" name="Rectangle 9"/>
          <p:cNvSpPr>
            <a:spLocks noGrp="1" noChangeArrowheads="1"/>
          </p:cNvSpPr>
          <p:nvPr>
            <p:ph idx="1"/>
          </p:nvPr>
        </p:nvSpPr>
        <p:spPr>
          <a:xfrm>
            <a:off x="197428" y="893619"/>
            <a:ext cx="5380220" cy="5527964"/>
          </a:xfrm>
          <a:noFill/>
        </p:spPr>
        <p:txBody>
          <a:bodyPr>
            <a:normAutofit fontScale="92500"/>
          </a:bodyPr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Mỗi node trong cây có tối đa 2 cây con, gọi là cây con trái và cây con phải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Trong trường hợp trung bình, cây nhị phân có chiều cao trung bình là O(logn) với N là số lượng node của cây. 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Trong trường hợp xấu nhất, cây nhị phân có chiều cao là N-1. (hình bên)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4642A2-910B-F2B0-005D-8E33FEEA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647" y="727364"/>
            <a:ext cx="3566353" cy="22130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DB674-5170-193D-D816-4EF14826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39" y="3335483"/>
            <a:ext cx="2743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Một số tính chất của cây Nhị phân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 node nằm ở mức i 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2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Số nút lá 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2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h</a:t>
            </a:r>
            <a:r>
              <a:rPr lang="en-US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với h là chiều </a:t>
            </a:r>
          </a:p>
          <a:p>
            <a:pPr marL="34290" indent="0" eaLnBrk="1" hangingPunct="1">
              <a:buNone/>
            </a:pPr>
            <a:r>
              <a:rPr lang="en-US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cao của cây.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Cây nhị phân có chiều cao h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  ≥ 0) sẽ có tối  đa</a:t>
            </a:r>
            <a:r>
              <a:rPr lang="vi-VN" sz="22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2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2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200" b="1" baseline="300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vi-VN" sz="2200" b="1" baseline="300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+ 1</a:t>
            </a:r>
            <a:r>
              <a:rPr lang="vi-VN" sz="22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- 1 node</a:t>
            </a:r>
            <a:endParaRPr lang="en-US" sz="22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Chiều cao của cây h </a:t>
            </a:r>
            <a:r>
              <a:rPr lang="en-US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</a:t>
            </a:r>
            <a:r>
              <a:rPr lang="en-US" sz="2200" baseline="-250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(N)</a:t>
            </a:r>
          </a:p>
          <a:p>
            <a:pPr marL="274320" lvl="1" indent="0" eaLnBrk="1" hangingPunct="1">
              <a:buNone/>
            </a:pPr>
            <a:r>
              <a:rPr lang="en-US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với N = số nút trong cây</a:t>
            </a:r>
          </a:p>
          <a:p>
            <a:r>
              <a:rPr lang="vi-VN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Số lượng node nhiều nhất trên </a:t>
            </a:r>
            <a:endParaRPr lang="en-US" sz="22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34290" indent="0">
              <a:buNone/>
            </a:pPr>
            <a:r>
              <a:rPr lang="vi-VN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mức thứ k (k ≥ 0, gốc của cây nằm</a:t>
            </a:r>
            <a:endParaRPr lang="en-US" sz="220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marL="34290" indent="0">
              <a:buNone/>
            </a:pPr>
            <a:r>
              <a:rPr lang="vi-VN" sz="220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ở mức 0) của cây nhị phân là:</a:t>
            </a: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b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2200" b="1" baseline="3000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k</a:t>
            </a:r>
            <a:r>
              <a:rPr lang="en-US" sz="220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5" y="1066800"/>
            <a:ext cx="4470458" cy="40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hoàn chỉnh (complete binary tree)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Cây nhị phân hoàn chỉnh (complete binary tree) là: Cây nhị phân nếu không tính đến độ sâu cuối cùng thì hoàn toàn chứa đầy đủ các node, và tất cả các node ở độ sâu cuối cùng sẽ lệch sang trái nhất có thể.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54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hoàn chỉnh (complete binary tree)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r>
              <a:rPr lang="en-US"/>
              <a:t>Cây nào trong những cây sau đây là cây nhị phân hoàn chỉnh (complete binary tree)?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49" y="1676399"/>
            <a:ext cx="2418523" cy="24211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676399"/>
            <a:ext cx="3452120" cy="24823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625" y="4031065"/>
            <a:ext cx="2777109" cy="23420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672" y="4323285"/>
            <a:ext cx="1060434" cy="146598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77609" y="195106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4021" y="198908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6888" y="44069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4950" y="44069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4</a:t>
            </a:r>
          </a:p>
        </p:txBody>
      </p:sp>
    </p:spTree>
    <p:extLst>
      <p:ext uri="{BB962C8B-B14F-4D97-AF65-F5344CB8AC3E}">
        <p14:creationId xmlns:p14="http://schemas.microsoft.com/office/powerpoint/2010/main" val="14780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đầy đủ (full binary tree)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Cây nhị phân đầy đủ (full binary tree): Là </a:t>
            </a:r>
            <a:r>
              <a:rPr lang="vi-VN"/>
              <a:t>Cây nhị phân mà mỗi node không phải node lá thì sẽ có chính xác 2 node con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0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Cây nhị phân đầy đủ (full binary tree)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r>
              <a:rPr lang="en-US"/>
              <a:t>Cây nào trong những cây sau đây là cây nhị phân đầy đủ?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8200" y="21455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6678" y="196088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1015" y="437809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05400" y="4406934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Hình 4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21" y="1600200"/>
            <a:ext cx="2820679" cy="27963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406" y="1890109"/>
            <a:ext cx="2954193" cy="21534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950" y="4267200"/>
            <a:ext cx="1741049" cy="21500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1911" y="4355283"/>
            <a:ext cx="2457395" cy="204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Cấu trúc dữ liệu của Cây Nhị phân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en-US" sz="24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Data 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" indent="0">
              <a:buNone/>
            </a:pPr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typedef 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*TREE;</a:t>
            </a:r>
          </a:p>
          <a:p>
            <a:pPr marL="274320" lvl="1" indent="0" eaLnBrk="1" hangingPunct="1">
              <a:lnSpc>
                <a:spcPct val="85000"/>
              </a:lnSpc>
              <a:buNone/>
            </a:pPr>
            <a:endParaRPr lang="en-US" sz="2400"/>
          </a:p>
          <a:p>
            <a:pPr marL="34290" indent="0">
              <a:buNone/>
            </a:pPr>
            <a:r>
              <a:rPr lang="fr-FR" sz="2400">
                <a:solidFill>
                  <a:srgbClr val="008000"/>
                </a:solidFill>
                <a:latin typeface="Consolas" panose="020B0609020204030204" pitchFamily="49" charset="0"/>
              </a:rPr>
              <a:t>// Khai báo cây T, T1</a:t>
            </a:r>
            <a:endParaRPr lang="fr-FR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" indent="0">
              <a:buNone/>
            </a:pP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T, T1; </a:t>
            </a:r>
            <a:r>
              <a:rPr lang="en-US" sz="2400">
                <a:solidFill>
                  <a:srgbClr val="008000"/>
                </a:solidFill>
                <a:latin typeface="Consolas" panose="020B0609020204030204" pitchFamily="49" charset="0"/>
              </a:rPr>
              <a:t>// hay: TNODE* T, T1;</a:t>
            </a:r>
            <a:endParaRPr lang="en-US" sz="2400"/>
          </a:p>
        </p:txBody>
      </p:sp>
      <p:sp>
        <p:nvSpPr>
          <p:cNvPr id="8196" name="Text Box 5"/>
          <p:cNvSpPr txBox="1">
            <a:spLocks noChangeArrowheads="1"/>
          </p:cNvSpPr>
          <p:nvPr/>
        </p:nvSpPr>
        <p:spPr bwMode="auto">
          <a:xfrm>
            <a:off x="5421923" y="1295400"/>
            <a:ext cx="1688123" cy="12288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954" b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algn="ctr">
              <a:spcBef>
                <a:spcPct val="50000"/>
              </a:spcBef>
            </a:pPr>
            <a:endParaRPr lang="en-US" sz="2954" b="1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7" name="Line 6"/>
          <p:cNvSpPr>
            <a:spLocks noChangeShapeType="1"/>
          </p:cNvSpPr>
          <p:nvPr/>
        </p:nvSpPr>
        <p:spPr bwMode="auto">
          <a:xfrm>
            <a:off x="5421923" y="1905000"/>
            <a:ext cx="1688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198" name="Line 7"/>
          <p:cNvSpPr>
            <a:spLocks noChangeShapeType="1"/>
          </p:cNvSpPr>
          <p:nvPr/>
        </p:nvSpPr>
        <p:spPr bwMode="auto">
          <a:xfrm>
            <a:off x="6236539" y="1905000"/>
            <a:ext cx="0" cy="61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199" name="Line 8"/>
          <p:cNvSpPr>
            <a:spLocks noChangeShapeType="1"/>
          </p:cNvSpPr>
          <p:nvPr/>
        </p:nvSpPr>
        <p:spPr bwMode="auto">
          <a:xfrm flipH="1">
            <a:off x="4648200" y="2467708"/>
            <a:ext cx="1195754" cy="1266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6676293" y="2464777"/>
            <a:ext cx="1207476" cy="13452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95140" y="2069068"/>
            <a:ext cx="764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pLeft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36538" y="20690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pRight</a:t>
            </a:r>
          </a:p>
        </p:txBody>
      </p:sp>
    </p:spTree>
    <p:extLst>
      <p:ext uri="{BB962C8B-B14F-4D97-AF65-F5344CB8AC3E}">
        <p14:creationId xmlns:p14="http://schemas.microsoft.com/office/powerpoint/2010/main" val="391425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/>
              <a:t>Nội dung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/>
              <a:t> Cây (Tree)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/>
              <a:t> Cây nhị phân (Binary Tree)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5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Ví dụ Cây được tổ chức trong bộ nhớ trong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/>
          <a:lstStyle/>
          <a:p>
            <a:r>
              <a:rPr lang="en-US"/>
              <a:t>Cây nhị phân l</a:t>
            </a:r>
            <a:r>
              <a:rPr lang="vi-VN"/>
              <a:t>ư</a:t>
            </a:r>
            <a:r>
              <a:rPr lang="en-US"/>
              <a:t>u trữ danh sách các số sau: {15, 3, 10, 9, 5}</a:t>
            </a: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4472354" y="2224678"/>
            <a:ext cx="1006720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0x100</a:t>
            </a:r>
          </a:p>
        </p:txBody>
      </p:sp>
      <p:sp>
        <p:nvSpPr>
          <p:cNvPr id="9220" name="Rectangle 6"/>
          <p:cNvSpPr>
            <a:spLocks noChangeArrowheads="1"/>
          </p:cNvSpPr>
          <p:nvPr/>
        </p:nvSpPr>
        <p:spPr bwMode="auto">
          <a:xfrm>
            <a:off x="3497873" y="2224678"/>
            <a:ext cx="974481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0x50</a:t>
            </a:r>
          </a:p>
        </p:txBody>
      </p:sp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3497872" y="1749920"/>
            <a:ext cx="1981201" cy="46166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9228" name="Text Box 14"/>
          <p:cNvSpPr txBox="1">
            <a:spLocks noChangeArrowheads="1"/>
          </p:cNvSpPr>
          <p:nvPr/>
        </p:nvSpPr>
        <p:spPr bwMode="auto">
          <a:xfrm>
            <a:off x="3974123" y="1376031"/>
            <a:ext cx="11957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0x30</a:t>
            </a:r>
          </a:p>
        </p:txBody>
      </p:sp>
      <p:sp>
        <p:nvSpPr>
          <p:cNvPr id="9229" name="Rectangle 15"/>
          <p:cNvSpPr>
            <a:spLocks noChangeArrowheads="1"/>
          </p:cNvSpPr>
          <p:nvPr/>
        </p:nvSpPr>
        <p:spPr bwMode="auto">
          <a:xfrm>
            <a:off x="7285091" y="3788933"/>
            <a:ext cx="1006720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231" name="Rectangle 17"/>
          <p:cNvSpPr>
            <a:spLocks noChangeArrowheads="1"/>
          </p:cNvSpPr>
          <p:nvPr/>
        </p:nvSpPr>
        <p:spPr bwMode="auto">
          <a:xfrm>
            <a:off x="6324601" y="3322871"/>
            <a:ext cx="1967210" cy="46166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9238" name="Text Box 24"/>
          <p:cNvSpPr txBox="1">
            <a:spLocks noChangeArrowheads="1"/>
          </p:cNvSpPr>
          <p:nvPr/>
        </p:nvSpPr>
        <p:spPr bwMode="auto">
          <a:xfrm>
            <a:off x="7185644" y="2897385"/>
            <a:ext cx="11957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0x100</a:t>
            </a:r>
          </a:p>
        </p:txBody>
      </p:sp>
      <p:sp>
        <p:nvSpPr>
          <p:cNvPr id="9239" name="Rectangle 25"/>
          <p:cNvSpPr>
            <a:spLocks noChangeArrowheads="1"/>
          </p:cNvSpPr>
          <p:nvPr/>
        </p:nvSpPr>
        <p:spPr bwMode="auto">
          <a:xfrm>
            <a:off x="2523392" y="3807320"/>
            <a:ext cx="1006720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9240" name="Rectangle 26"/>
          <p:cNvSpPr>
            <a:spLocks noChangeArrowheads="1"/>
          </p:cNvSpPr>
          <p:nvPr/>
        </p:nvSpPr>
        <p:spPr bwMode="auto">
          <a:xfrm>
            <a:off x="1548911" y="3807320"/>
            <a:ext cx="974481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241" name="Rectangle 27"/>
          <p:cNvSpPr>
            <a:spLocks noChangeArrowheads="1"/>
          </p:cNvSpPr>
          <p:nvPr/>
        </p:nvSpPr>
        <p:spPr bwMode="auto">
          <a:xfrm>
            <a:off x="1548910" y="3350120"/>
            <a:ext cx="1981201" cy="46166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248" name="Text Box 34"/>
          <p:cNvSpPr txBox="1">
            <a:spLocks noChangeArrowheads="1"/>
          </p:cNvSpPr>
          <p:nvPr/>
        </p:nvSpPr>
        <p:spPr bwMode="auto">
          <a:xfrm>
            <a:off x="1829276" y="2922124"/>
            <a:ext cx="11957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0x50</a:t>
            </a:r>
          </a:p>
        </p:txBody>
      </p:sp>
      <p:sp>
        <p:nvSpPr>
          <p:cNvPr id="9249" name="Rectangle 35"/>
          <p:cNvSpPr>
            <a:spLocks noChangeArrowheads="1"/>
          </p:cNvSpPr>
          <p:nvPr/>
        </p:nvSpPr>
        <p:spPr bwMode="auto">
          <a:xfrm>
            <a:off x="3634154" y="5846885"/>
            <a:ext cx="1006720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250" name="Rectangle 36"/>
          <p:cNvSpPr>
            <a:spLocks noChangeArrowheads="1"/>
          </p:cNvSpPr>
          <p:nvPr/>
        </p:nvSpPr>
        <p:spPr bwMode="auto">
          <a:xfrm>
            <a:off x="2659673" y="5846885"/>
            <a:ext cx="974481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251" name="Rectangle 37"/>
          <p:cNvSpPr>
            <a:spLocks noChangeArrowheads="1"/>
          </p:cNvSpPr>
          <p:nvPr/>
        </p:nvSpPr>
        <p:spPr bwMode="auto">
          <a:xfrm>
            <a:off x="2659674" y="5374851"/>
            <a:ext cx="1981200" cy="46166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9256" name="Line 42"/>
          <p:cNvSpPr>
            <a:spLocks noChangeShapeType="1"/>
          </p:cNvSpPr>
          <p:nvPr/>
        </p:nvSpPr>
        <p:spPr bwMode="auto">
          <a:xfrm>
            <a:off x="3634154" y="5846885"/>
            <a:ext cx="0" cy="477715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58" name="Text Box 44"/>
          <p:cNvSpPr txBox="1">
            <a:spLocks noChangeArrowheads="1"/>
          </p:cNvSpPr>
          <p:nvPr/>
        </p:nvSpPr>
        <p:spPr bwMode="auto">
          <a:xfrm>
            <a:off x="2569986" y="4954785"/>
            <a:ext cx="11957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0x10</a:t>
            </a:r>
          </a:p>
        </p:txBody>
      </p:sp>
      <p:sp>
        <p:nvSpPr>
          <p:cNvPr id="9259" name="Rectangle 45"/>
          <p:cNvSpPr>
            <a:spLocks noChangeArrowheads="1"/>
          </p:cNvSpPr>
          <p:nvPr/>
        </p:nvSpPr>
        <p:spPr bwMode="auto">
          <a:xfrm>
            <a:off x="6156081" y="5842488"/>
            <a:ext cx="1006720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260" name="Rectangle 46"/>
          <p:cNvSpPr>
            <a:spLocks noChangeArrowheads="1"/>
          </p:cNvSpPr>
          <p:nvPr/>
        </p:nvSpPr>
        <p:spPr bwMode="auto">
          <a:xfrm>
            <a:off x="5181600" y="5842488"/>
            <a:ext cx="974481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9261" name="Rectangle 47"/>
          <p:cNvSpPr>
            <a:spLocks noChangeArrowheads="1"/>
          </p:cNvSpPr>
          <p:nvPr/>
        </p:nvSpPr>
        <p:spPr bwMode="auto">
          <a:xfrm>
            <a:off x="5192425" y="5383021"/>
            <a:ext cx="1970375" cy="46166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9268" name="Text Box 54"/>
          <p:cNvSpPr txBox="1">
            <a:spLocks noChangeArrowheads="1"/>
          </p:cNvSpPr>
          <p:nvPr/>
        </p:nvSpPr>
        <p:spPr bwMode="auto">
          <a:xfrm>
            <a:off x="6423925" y="4961932"/>
            <a:ext cx="11957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0x200</a:t>
            </a:r>
          </a:p>
        </p:txBody>
      </p:sp>
      <p:sp>
        <p:nvSpPr>
          <p:cNvPr id="9269" name="Line 55"/>
          <p:cNvSpPr>
            <a:spLocks noChangeShapeType="1"/>
          </p:cNvSpPr>
          <p:nvPr/>
        </p:nvSpPr>
        <p:spPr bwMode="auto">
          <a:xfrm flipH="1">
            <a:off x="2569986" y="2706067"/>
            <a:ext cx="1544814" cy="64405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70" name="Line 56"/>
          <p:cNvSpPr>
            <a:spLocks noChangeShapeType="1"/>
          </p:cNvSpPr>
          <p:nvPr/>
        </p:nvSpPr>
        <p:spPr bwMode="auto">
          <a:xfrm>
            <a:off x="4938447" y="2686343"/>
            <a:ext cx="2157610" cy="632131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71" name="Line 57"/>
          <p:cNvSpPr>
            <a:spLocks noChangeShapeType="1"/>
          </p:cNvSpPr>
          <p:nvPr/>
        </p:nvSpPr>
        <p:spPr bwMode="auto">
          <a:xfrm>
            <a:off x="2952250" y="4305481"/>
            <a:ext cx="681904" cy="105332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72" name="Line 58"/>
          <p:cNvSpPr>
            <a:spLocks noChangeShapeType="1"/>
          </p:cNvSpPr>
          <p:nvPr/>
        </p:nvSpPr>
        <p:spPr bwMode="auto">
          <a:xfrm flipH="1">
            <a:off x="6138298" y="4250598"/>
            <a:ext cx="777417" cy="112425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" name="Rectangle 16"/>
          <p:cNvSpPr>
            <a:spLocks noChangeArrowheads="1"/>
          </p:cNvSpPr>
          <p:nvPr/>
        </p:nvSpPr>
        <p:spPr bwMode="auto">
          <a:xfrm>
            <a:off x="6324600" y="3788933"/>
            <a:ext cx="974481" cy="461665"/>
          </a:xfrm>
          <a:prstGeom prst="rect">
            <a:avLst/>
          </a:prstGeom>
          <a:solidFill>
            <a:srgbClr val="FFCCFF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0x200</a:t>
            </a:r>
          </a:p>
        </p:txBody>
      </p:sp>
    </p:spTree>
    <p:extLst>
      <p:ext uri="{BB962C8B-B14F-4D97-AF65-F5344CB8AC3E}">
        <p14:creationId xmlns:p14="http://schemas.microsoft.com/office/powerpoint/2010/main" val="34199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Duyệt cây Nhị phân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>
                <a:solidFill>
                  <a:srgbClr val="080808"/>
                </a:solidFill>
              </a:rPr>
              <a:t>Thăm gốc theo chiều sâu (depth first traversal):</a:t>
            </a:r>
          </a:p>
          <a:p>
            <a:pPr lvl="2"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 Duyệt trước (preorder) với thứ tự duyệt: </a:t>
            </a:r>
            <a:r>
              <a:rPr lang="en-US" b="1">
                <a:solidFill>
                  <a:srgbClr val="080808"/>
                </a:solidFill>
              </a:rPr>
              <a:t>Node</a:t>
            </a:r>
            <a:r>
              <a:rPr lang="en-US">
                <a:solidFill>
                  <a:srgbClr val="080808"/>
                </a:solidFill>
              </a:rPr>
              <a:t> Left Right</a:t>
            </a:r>
          </a:p>
          <a:p>
            <a:pPr lvl="2"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 Duyệt giữa (inorder) với thứ tự duyệt: Left </a:t>
            </a:r>
            <a:r>
              <a:rPr lang="en-US" b="1">
                <a:solidFill>
                  <a:srgbClr val="080808"/>
                </a:solidFill>
              </a:rPr>
              <a:t>Node</a:t>
            </a:r>
            <a:r>
              <a:rPr lang="en-US">
                <a:solidFill>
                  <a:srgbClr val="080808"/>
                </a:solidFill>
              </a:rPr>
              <a:t> Right</a:t>
            </a:r>
          </a:p>
          <a:p>
            <a:pPr lvl="2">
              <a:buFont typeface="Wingdings" pitchFamily="2" charset="2"/>
              <a:buChar char="§"/>
            </a:pPr>
            <a:r>
              <a:rPr lang="en-US">
                <a:solidFill>
                  <a:srgbClr val="080808"/>
                </a:solidFill>
              </a:rPr>
              <a:t> Duyệt sau (postorder) với thứ tự duyệt: Left Right </a:t>
            </a:r>
            <a:r>
              <a:rPr lang="en-US" b="1">
                <a:solidFill>
                  <a:srgbClr val="080808"/>
                </a:solidFill>
              </a:rPr>
              <a:t>Node</a:t>
            </a:r>
          </a:p>
          <a:p>
            <a:pPr>
              <a:buFont typeface="Wingdings" pitchFamily="2" charset="2"/>
              <a:buChar char="§"/>
            </a:pPr>
            <a:r>
              <a:rPr lang="en-US" sz="2200">
                <a:solidFill>
                  <a:srgbClr val="080808"/>
                </a:solidFill>
              </a:rPr>
              <a:t>Duyệt cây theo chiều rộng (breadth first traversal or level order traversal)  </a:t>
            </a:r>
          </a:p>
          <a:p>
            <a:pPr>
              <a:buFont typeface="Wingdings" pitchFamily="2" charset="2"/>
              <a:buChar char="§"/>
            </a:pPr>
            <a:r>
              <a:rPr lang="en-US" sz="2200">
                <a:solidFill>
                  <a:srgbClr val="080808"/>
                </a:solidFill>
              </a:rPr>
              <a:t>Độ phức tạp của thao tác duyệt: O(n)</a:t>
            </a:r>
            <a:endParaRPr lang="en-US" sz="2200"/>
          </a:p>
          <a:p>
            <a:endParaRPr lang="en-US" sz="22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Ví dụ Kết quả của phép duyệt cây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cây sau theo thứ tự preorder, inorder và postorder</a:t>
            </a:r>
            <a:r>
              <a:rPr lang="vi-VN"/>
              <a:t>:</a:t>
            </a:r>
            <a:endParaRPr lang="en-US"/>
          </a:p>
          <a:p>
            <a:pPr lvl="1"/>
            <a:r>
              <a:rPr lang="en-US"/>
              <a:t>preorder:  </a:t>
            </a:r>
            <a:r>
              <a:rPr lang="de-DE"/>
              <a:t>A B D G C E H I F</a:t>
            </a:r>
            <a:endParaRPr lang="en-US"/>
          </a:p>
          <a:p>
            <a:pPr lvl="1"/>
            <a:r>
              <a:rPr lang="en-US"/>
              <a:t>inorder:    G D B A H E I C F</a:t>
            </a:r>
          </a:p>
          <a:p>
            <a:pPr lvl="1"/>
            <a:r>
              <a:rPr lang="en-US"/>
              <a:t>postorder: G D B H I E F C A</a:t>
            </a:r>
          </a:p>
          <a:p>
            <a:r>
              <a:rPr lang="en-US"/>
              <a:t>In cây theo level order: A B C D E F G H I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956A4-5FBB-6035-FBAC-DBF121BB3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276600"/>
            <a:ext cx="3581400" cy="307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Duyệt trước – preorder (NLR)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preorder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1234440" lvl="5" indent="0">
              <a:buNone/>
            </a:pPr>
            <a:r>
              <a:rPr lang="vi-VN" sz="2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vi-VN" sz="2600">
                <a:solidFill>
                  <a:srgbClr val="FF0000"/>
                </a:solidFill>
                <a:latin typeface="Consolas" panose="020B0609020204030204" pitchFamily="49" charset="0"/>
              </a:rPr>
              <a:t>Xử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</a:rPr>
              <a:t> lý</a:t>
            </a:r>
            <a:r>
              <a:rPr lang="vi-VN" sz="2600">
                <a:solidFill>
                  <a:srgbClr val="000000"/>
                </a:solidFill>
                <a:latin typeface="Consolas" panose="020B0609020204030204" pitchFamily="49" charset="0"/>
              </a:rPr>
              <a:t> Root&gt;; </a:t>
            </a:r>
            <a:r>
              <a:rPr lang="vi-VN" sz="2200">
                <a:solidFill>
                  <a:srgbClr val="008000"/>
                </a:solidFill>
                <a:latin typeface="Consolas" panose="020B0609020204030204" pitchFamily="49" charset="0"/>
              </a:rPr>
              <a:t>//Xử lý tương ứng theo nhu cầu</a:t>
            </a:r>
            <a:endParaRPr lang="vi-VN" sz="2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34440" lvl="5" indent="0">
              <a:buNone/>
            </a:pPr>
            <a:r>
              <a:rPr lang="en-US" sz="2800">
                <a:solidFill>
                  <a:srgbClr val="483D8B"/>
                </a:solidFill>
                <a:latin typeface="Consolas" panose="020B0609020204030204" pitchFamily="49" charset="0"/>
              </a:rPr>
              <a:t>preorder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-&gt;pLeft);</a:t>
            </a:r>
          </a:p>
          <a:p>
            <a:pPr marL="1234440" lvl="5" indent="0">
              <a:buNone/>
            </a:pPr>
            <a:r>
              <a:rPr lang="en-US" sz="2800">
                <a:solidFill>
                  <a:srgbClr val="483D8B"/>
                </a:solidFill>
                <a:latin typeface="Consolas" panose="020B0609020204030204" pitchFamily="49" charset="0"/>
              </a:rPr>
              <a:t>preorder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-&gt;pRight);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8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Duyệt giữa  - inorder (LNR)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inorder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800">
                <a:solidFill>
                  <a:srgbClr val="483D8B"/>
                </a:solidFill>
                <a:latin typeface="Consolas" panose="020B0609020204030204" pitchFamily="49" charset="0"/>
              </a:rPr>
              <a:t>inorder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-&gt;pLeft);</a:t>
            </a:r>
          </a:p>
          <a:p>
            <a:pPr marL="1234440" lvl="5" indent="0">
              <a:buNone/>
            </a:pPr>
            <a:r>
              <a:rPr lang="vi-VN" sz="260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vi-VN" sz="2600">
                <a:solidFill>
                  <a:srgbClr val="FF0000"/>
                </a:solidFill>
                <a:latin typeface="Consolas" panose="020B0609020204030204" pitchFamily="49" charset="0"/>
              </a:rPr>
              <a:t>Xử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</a:rPr>
              <a:t> lý</a:t>
            </a:r>
            <a:r>
              <a:rPr lang="vi-VN" sz="2600">
                <a:solidFill>
                  <a:srgbClr val="000000"/>
                </a:solidFill>
                <a:latin typeface="Consolas" panose="020B0609020204030204" pitchFamily="49" charset="0"/>
              </a:rPr>
              <a:t> Root&gt;; </a:t>
            </a:r>
            <a:r>
              <a:rPr lang="vi-VN" sz="2200">
                <a:solidFill>
                  <a:srgbClr val="008000"/>
                </a:solidFill>
                <a:latin typeface="Consolas" panose="020B0609020204030204" pitchFamily="49" charset="0"/>
              </a:rPr>
              <a:t>//Xử lý tương ứng theo nhu cầu</a:t>
            </a:r>
            <a:endParaRPr lang="en-US" sz="2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234440" lvl="5" indent="0">
              <a:buNone/>
            </a:pPr>
            <a:r>
              <a:rPr lang="en-US" sz="2800">
                <a:solidFill>
                  <a:srgbClr val="483D8B"/>
                </a:solidFill>
                <a:latin typeface="Consolas" panose="020B0609020204030204" pitchFamily="49" charset="0"/>
              </a:rPr>
              <a:t> inorder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-&gt;pRight);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7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Duyệt sau  - postorder (LRN)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483D8B"/>
                </a:solidFill>
                <a:latin typeface="Consolas" panose="020B0609020204030204" pitchFamily="49" charset="0"/>
              </a:rPr>
              <a:t>postorder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260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	   </a:t>
            </a:r>
            <a:r>
              <a:rPr lang="en-US" sz="2800">
                <a:solidFill>
                  <a:srgbClr val="483D8B"/>
                </a:solidFill>
                <a:latin typeface="Consolas" panose="020B0609020204030204" pitchFamily="49" charset="0"/>
              </a:rPr>
              <a:t>postorder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-&gt;pLeft);</a:t>
            </a:r>
          </a:p>
          <a:p>
            <a:pPr marL="1234440" lvl="5" indent="0">
              <a:buNone/>
            </a:pPr>
            <a:r>
              <a:rPr lang="en-US" sz="2800">
                <a:solidFill>
                  <a:srgbClr val="483D8B"/>
                </a:solidFill>
                <a:latin typeface="Consolas" panose="020B0609020204030204" pitchFamily="49" charset="0"/>
              </a:rPr>
              <a:t>postorder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>
                <a:solidFill>
                  <a:srgbClr val="808080"/>
                </a:solidFill>
                <a:latin typeface="Consolas" panose="020B0609020204030204" pitchFamily="49" charset="0"/>
              </a:rPr>
              <a:t>Root</a:t>
            </a: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-&gt;pRight);</a:t>
            </a:r>
          </a:p>
          <a:p>
            <a:pPr marL="1234440" lvl="5" indent="0">
              <a:buNone/>
            </a:pPr>
            <a:r>
              <a:rPr lang="en-US" sz="2600">
                <a:latin typeface="Consolas" panose="020B0609020204030204" pitchFamily="49" charset="0"/>
              </a:rPr>
              <a:t>&lt;</a:t>
            </a:r>
            <a:r>
              <a:rPr lang="vi-VN" sz="2600">
                <a:solidFill>
                  <a:srgbClr val="FF0000"/>
                </a:solidFill>
                <a:latin typeface="Consolas" panose="020B0609020204030204" pitchFamily="49" charset="0"/>
              </a:rPr>
              <a:t>Xử</a:t>
            </a:r>
            <a:r>
              <a:rPr lang="en-US" sz="2600">
                <a:solidFill>
                  <a:srgbClr val="FF0000"/>
                </a:solidFill>
                <a:latin typeface="Consolas" panose="020B0609020204030204" pitchFamily="49" charset="0"/>
              </a:rPr>
              <a:t> lý</a:t>
            </a:r>
            <a:r>
              <a:rPr lang="vi-VN" sz="2600">
                <a:solidFill>
                  <a:srgbClr val="000000"/>
                </a:solidFill>
                <a:latin typeface="Consolas" panose="020B0609020204030204" pitchFamily="49" charset="0"/>
              </a:rPr>
              <a:t> Root&gt;; </a:t>
            </a:r>
            <a:r>
              <a:rPr lang="vi-VN" sz="2200">
                <a:solidFill>
                  <a:srgbClr val="008000"/>
                </a:solidFill>
                <a:latin typeface="Consolas" panose="020B0609020204030204" pitchFamily="49" charset="0"/>
              </a:rPr>
              <a:t>//Xử lý tương ứng theo nhu cầ</a:t>
            </a:r>
            <a:r>
              <a:rPr lang="en-US" sz="2200">
                <a:solidFill>
                  <a:srgbClr val="008000"/>
                </a:solidFill>
                <a:latin typeface="Consolas" panose="020B0609020204030204" pitchFamily="49" charset="0"/>
              </a:rPr>
              <a:t>u</a:t>
            </a:r>
            <a:endParaRPr lang="en-US" sz="2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lvl="2" indent="0">
              <a:buNone/>
            </a:pPr>
            <a:r>
              <a:rPr lang="en-US" sz="2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34290" indent="0">
              <a:buNone/>
            </a:pP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36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4C2C-0992-4A16-8701-DB451EDD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dụ: Cây biểu thức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5F12B-3D81-4522-B5B5-4AC57BC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27" y="893619"/>
            <a:ext cx="8901546" cy="1849646"/>
          </a:xfrm>
        </p:spPr>
        <p:txBody>
          <a:bodyPr/>
          <a:lstStyle/>
          <a:p>
            <a:r>
              <a:rPr lang="en-US"/>
              <a:t>Cho cây biểu thức (a+b*c)+((d*e+f)*g) được biểu diễn dưới dạng cây nhị phân như hình:</a:t>
            </a:r>
          </a:p>
          <a:p>
            <a:pPr lvl="1"/>
            <a:r>
              <a:rPr lang="en-US"/>
              <a:t>Các node lá biểu diễn các toán hạng (hằng hoặc biến)</a:t>
            </a:r>
          </a:p>
          <a:p>
            <a:pPr lvl="1"/>
            <a:r>
              <a:rPr lang="en-US"/>
              <a:t>Các node còn lại (internal node) chứa toán tử 2 ngôi.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8FDEF-296C-4E8F-8D7F-742DF38A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5D048-87CB-4132-ADEC-D96B22B7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8307256-BEFC-861D-3A90-D547234F32A0}"/>
              </a:ext>
            </a:extLst>
          </p:cNvPr>
          <p:cNvSpPr txBox="1">
            <a:spLocks noChangeArrowheads="1"/>
          </p:cNvSpPr>
          <p:nvPr/>
        </p:nvSpPr>
        <p:spPr>
          <a:xfrm>
            <a:off x="349827" y="1046019"/>
            <a:ext cx="8749146" cy="5527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 fontAlgn="auto">
              <a:spcAft>
                <a:spcPts val="0"/>
              </a:spcAft>
              <a:buFont typeface="Arial" pitchFamily="34" charset="0"/>
              <a:buNone/>
            </a:pP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13696D-DB05-6CB5-5C1F-B05D460D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750971"/>
            <a:ext cx="5486400" cy="306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4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7F0D1-FBB4-4B5E-8C82-F42F0C743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Preorder, Postorder and Inorder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9CC30-F7CC-4FC9-86FD-49F9F4B8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95B535-1354-4301-96E8-A5A63DFF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9F58C6-DA15-D13A-4320-639402B72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3429000"/>
            <a:ext cx="4876800" cy="272089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B10F0C-1163-75A0-37CC-183382D1660A}"/>
              </a:ext>
            </a:extLst>
          </p:cNvPr>
          <p:cNvSpPr txBox="1">
            <a:spLocks/>
          </p:cNvSpPr>
          <p:nvPr/>
        </p:nvSpPr>
        <p:spPr>
          <a:xfrm>
            <a:off x="197427" y="893619"/>
            <a:ext cx="8901546" cy="18496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SzPct val="80000"/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40589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459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8595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259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defRPr sz="10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/>
              <a:t>Preorder (NLR)</a:t>
            </a:r>
          </a:p>
          <a:p>
            <a:pPr lvl="2" fontAlgn="auto">
              <a:spcAft>
                <a:spcPts val="0"/>
              </a:spcAft>
            </a:pPr>
            <a:r>
              <a:rPr lang="en-US"/>
              <a:t>Prefix expression: ++a*bc*+*defg</a:t>
            </a:r>
          </a:p>
          <a:p>
            <a:pPr lvl="1" fontAlgn="auto">
              <a:spcAft>
                <a:spcPts val="0"/>
              </a:spcAft>
            </a:pPr>
            <a:r>
              <a:rPr lang="en-US"/>
              <a:t>Inorder (LNR)</a:t>
            </a:r>
          </a:p>
          <a:p>
            <a:pPr lvl="2" fontAlgn="auto">
              <a:spcAft>
                <a:spcPts val="0"/>
              </a:spcAft>
            </a:pPr>
            <a:r>
              <a:rPr lang="en-US"/>
              <a:t>Infix expression: a+b*c+d*e+f*g</a:t>
            </a:r>
          </a:p>
          <a:p>
            <a:pPr lvl="1" fontAlgn="auto">
              <a:spcAft>
                <a:spcPts val="0"/>
              </a:spcAft>
            </a:pPr>
            <a:r>
              <a:rPr lang="en-US"/>
              <a:t>Postorder (LRN)</a:t>
            </a:r>
          </a:p>
          <a:p>
            <a:pPr lvl="2" fontAlgn="auto">
              <a:spcAft>
                <a:spcPts val="0"/>
              </a:spcAft>
            </a:pPr>
            <a:r>
              <a:rPr lang="en-US"/>
              <a:t> Postfix expression: abc*+de*f+g*+</a:t>
            </a:r>
          </a:p>
        </p:txBody>
      </p:sp>
    </p:spTree>
    <p:extLst>
      <p:ext uri="{BB962C8B-B14F-4D97-AF65-F5344CB8AC3E}">
        <p14:creationId xmlns:p14="http://schemas.microsoft.com/office/powerpoint/2010/main" val="65395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Cách biểu diễn cây nhị phân khác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7427" y="893619"/>
            <a:ext cx="8260772" cy="5527964"/>
          </a:xfrm>
        </p:spPr>
        <p:txBody>
          <a:bodyPr>
            <a:normAutofit/>
          </a:bodyPr>
          <a:lstStyle/>
          <a:p>
            <a:pPr marL="0" indent="0" algn="just">
              <a:buFont typeface="Wingdings" pitchFamily="2" charset="2"/>
              <a:buChar char="Ø"/>
              <a:defRPr/>
            </a:pPr>
            <a:r>
              <a:rPr lang="en-US" sz="2800" kern="0">
                <a:solidFill>
                  <a:srgbClr val="080808"/>
                </a:solidFill>
                <a:cs typeface="Courier New" pitchFamily="49" charset="0"/>
              </a:rPr>
              <a:t>Đôi khi còn quan tâm đến cả quan hệ 2 chiều cha con chứ không chỉ một chiều như định nghĩa. Cấu trúc cây nhị phân như sau:</a:t>
            </a:r>
          </a:p>
          <a:p>
            <a:pPr marL="34290" indent="0">
              <a:buNone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FF0000"/>
                </a:solidFill>
                <a:latin typeface="Consolas" panose="020B0609020204030204" pitchFamily="49" charset="0"/>
              </a:rPr>
              <a:t>DataType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Key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pParent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pLeft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lvl="2" indent="0">
              <a:buNone/>
            </a:pPr>
            <a:r>
              <a:rPr lang="en-US" sz="24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>
                <a:solidFill>
                  <a:srgbClr val="8B0000"/>
                </a:solidFill>
                <a:latin typeface="Consolas" panose="020B0609020204030204" pitchFamily="49" charset="0"/>
              </a:rPr>
              <a:t>pRight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" indent="0">
              <a:buNone/>
            </a:pP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34290" indent="0">
              <a:buNone/>
            </a:pPr>
            <a:r>
              <a:rPr lang="en-US" sz="2800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>
                <a:solidFill>
                  <a:srgbClr val="008B8B"/>
                </a:solidFill>
                <a:latin typeface="Consolas" panose="020B0609020204030204" pitchFamily="49" charset="0"/>
              </a:rPr>
              <a:t>TNode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800">
                <a:solidFill>
                  <a:srgbClr val="008B8B"/>
                </a:solidFill>
                <a:latin typeface="Consolas" panose="020B0609020204030204" pitchFamily="49" charset="0"/>
              </a:rPr>
              <a:t>Tree</a:t>
            </a:r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800" kern="0">
              <a:solidFill>
                <a:srgbClr val="080808"/>
              </a:solidFill>
              <a:cs typeface="Courier New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9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Câu hỏi và Bài tập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108"/>
              </a:spcBef>
              <a:buNone/>
              <a:defRPr/>
            </a:pPr>
            <a:r>
              <a:rPr lang="en-US" sz="2800" kern="0">
                <a:solidFill>
                  <a:srgbClr val="080808"/>
                </a:solidFill>
                <a:cs typeface="Courier New" pitchFamily="49" charset="0"/>
              </a:rPr>
              <a:t>1. Định nghĩa cây và cấu trúc cây.</a:t>
            </a:r>
          </a:p>
          <a:p>
            <a:pPr marL="0" indent="0">
              <a:spcBef>
                <a:spcPts val="1108"/>
              </a:spcBef>
              <a:buNone/>
              <a:defRPr/>
            </a:pPr>
            <a:r>
              <a:rPr lang="en-US" sz="2800" kern="0">
                <a:solidFill>
                  <a:srgbClr val="080808"/>
                </a:solidFill>
                <a:cs typeface="Courier New" pitchFamily="49" charset="0"/>
              </a:rPr>
              <a:t>2. Nêu một số tính chất của cây.</a:t>
            </a:r>
          </a:p>
          <a:p>
            <a:pPr marL="0" indent="0">
              <a:spcBef>
                <a:spcPts val="1108"/>
              </a:spcBef>
              <a:buNone/>
              <a:defRPr/>
            </a:pPr>
            <a:r>
              <a:rPr lang="en-US" sz="2800" kern="0">
                <a:solidFill>
                  <a:srgbClr val="080808"/>
                </a:solidFill>
                <a:cs typeface="Courier New" pitchFamily="49" charset="0"/>
              </a:rPr>
              <a:t>3. Nêu định nghĩa và một số ứng dụng của cây nhị phân.</a:t>
            </a:r>
          </a:p>
          <a:p>
            <a:pPr marL="0" indent="0">
              <a:spcBef>
                <a:spcPts val="1108"/>
              </a:spcBef>
              <a:buNone/>
              <a:defRPr/>
            </a:pPr>
            <a:r>
              <a:rPr lang="en-US" sz="2800" kern="0">
                <a:solidFill>
                  <a:srgbClr val="080808"/>
                </a:solidFill>
                <a:cs typeface="Courier New" pitchFamily="49" charset="0"/>
              </a:rPr>
              <a:t>4. Nêu một số tính chất của cây nhị phân. Cấu trúc biểu diễn cây nhị phân như thế nào?</a:t>
            </a:r>
          </a:p>
          <a:p>
            <a:pPr marL="0" indent="0">
              <a:spcBef>
                <a:spcPts val="1108"/>
              </a:spcBef>
              <a:buNone/>
              <a:defRPr/>
            </a:pPr>
            <a:r>
              <a:rPr lang="en-US" sz="2800" kern="0">
                <a:solidFill>
                  <a:srgbClr val="080808"/>
                </a:solidFill>
                <a:cs typeface="Courier New" pitchFamily="49" charset="0"/>
              </a:rPr>
              <a:t>5. Trình bày các kiểu duyệt cây nhị phân.</a:t>
            </a:r>
          </a:p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8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/>
              <a:t>Định nghĩa Cây (Tree)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  <a:buFont typeface="Wingdings" pitchFamily="2" charset="2"/>
              <a:buChar char="Ø"/>
            </a:pPr>
            <a:r>
              <a:rPr lang="en-US"/>
              <a:t> Cây là một tập hợp T các phần tử (gọi là nút hay node):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en-US"/>
              <a:t> Tập hợp T có thể rỗng</a:t>
            </a:r>
          </a:p>
          <a:p>
            <a:pPr lvl="1">
              <a:lnSpc>
                <a:spcPct val="140000"/>
              </a:lnSpc>
              <a:buFont typeface="Wingdings" pitchFamily="2" charset="2"/>
              <a:buChar char="Ø"/>
            </a:pPr>
            <a:r>
              <a:rPr lang="en-US"/>
              <a:t> (Định nghĩa đệ quy) Nếu cây không rỗng, có một nút đặc biệt gọi là nút gốc (root), các nút còn lại được chia thành tập n (n</a:t>
            </a:r>
            <a:r>
              <a:rPr lang="en-US" b="1" i="0">
                <a:solidFill>
                  <a:srgbClr val="313131"/>
                </a:solidFill>
                <a:effectLst/>
                <a:latin typeface="Arial" panose="020B0604020202020204" pitchFamily="34" charset="0"/>
              </a:rPr>
              <a:t>≥</a:t>
            </a:r>
            <a:r>
              <a:rPr lang="en-US"/>
              <a:t>0) cây con (subtree) T</a:t>
            </a:r>
            <a:r>
              <a:rPr lang="en-US" baseline="-25000"/>
              <a:t>1</a:t>
            </a:r>
            <a:r>
              <a:rPr lang="en-US"/>
              <a:t>, T</a:t>
            </a:r>
            <a:r>
              <a:rPr lang="en-US" baseline="-25000"/>
              <a:t>2</a:t>
            </a:r>
            <a:r>
              <a:rPr lang="en-US"/>
              <a:t>, …,T</a:t>
            </a:r>
            <a:r>
              <a:rPr lang="en-US" baseline="-25000"/>
              <a:t>n</a:t>
            </a:r>
            <a:r>
              <a:rPr lang="en-US"/>
              <a:t>. Các cây con này liên kết trực tiếp với node gốc thông qua 1 cạnh (edge).</a:t>
            </a:r>
          </a:p>
          <a:p>
            <a:pPr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267199"/>
            <a:ext cx="5334000" cy="21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072" y="1272540"/>
            <a:ext cx="6467856" cy="431292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296" indent="0" algn="ctr">
              <a:buNone/>
            </a:pPr>
            <a:r>
              <a:rPr lang="en-US" sz="5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 các em học tốt!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/>
              <a:t>DSA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E73EA-86F5-468B-9B45-B5D7D819D999}" type="slidenum">
              <a:rPr lang="en-US" sz="1600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93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610A-0B86-27DB-D8BF-BDE96187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E74DE-D616-0B87-D951-DC3A95FE8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" indent="0">
              <a:buNone/>
            </a:pPr>
            <a:r>
              <a:rPr lang="en-US"/>
              <a:t>Cho cây bên dưới gồm 7 node. </a:t>
            </a:r>
          </a:p>
          <a:p>
            <a:r>
              <a:rPr lang="en-US"/>
              <a:t>A là node gốc, và có 2 cây con {B} và {C, D, E, F, G}</a:t>
            </a:r>
          </a:p>
          <a:p>
            <a:r>
              <a:rPr lang="en-US"/>
              <a:t>Cây con {C, D, E, F, G} có C là node gốc và 3 cây con {D}, {E}, {F, G}</a:t>
            </a:r>
          </a:p>
          <a:p>
            <a:r>
              <a:rPr lang="en-US"/>
              <a:t>Cây con {F, G} có gốc là F và 1 cây con {G} </a:t>
            </a:r>
          </a:p>
          <a:p>
            <a:pPr lvl="1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58AC3-CBC2-F9FA-5B54-C2ED4F441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BD9A1-CF82-1510-ABD4-2A7E7C39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00E7D-D7AC-63DC-738B-C1FC1E41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708" y="3276599"/>
            <a:ext cx="4046584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7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Hình nào sau đây không phải là cây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4" name="Picture 23" descr="C:\Users\admin\AppData\Local\Microsoft\Windows\INetCacheContent.Word\Tree_1.2.gv.em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09" y="3022145"/>
            <a:ext cx="1981200" cy="1736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" name="Picture 27" descr="C:\Users\admin\AppData\Local\Microsoft\Windows\INetCacheContent.Word\Tree_1.4.gv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691" y="3112467"/>
            <a:ext cx="2438400" cy="914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289734" y="27244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 2.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15454" y="274313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 4.</a:t>
            </a:r>
          </a:p>
        </p:txBody>
      </p:sp>
    </p:spTree>
    <p:extLst>
      <p:ext uri="{BB962C8B-B14F-4D97-AF65-F5344CB8AC3E}">
        <p14:creationId xmlns:p14="http://schemas.microsoft.com/office/powerpoint/2010/main" val="2383684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Câu hỏi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27" y="893619"/>
            <a:ext cx="8749146" cy="5527964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Hình nào sau đây không phải là cây</a:t>
            </a: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31" name="Picture 7" descr="Tree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14" y="1870363"/>
            <a:ext cx="1066800" cy="75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3" descr="C:\Users\admin\AppData\Local\Microsoft\Windows\INetCacheContent.Word\Tree_1.2.gv.em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16265"/>
            <a:ext cx="1981200" cy="173673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8" name="Picture 27" descr="C:\Users\admin\AppData\Local\Microsoft\Windows\INetCacheContent.Word\Tree_1.4.gv.emf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3484"/>
            <a:ext cx="2438400" cy="914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04800" y="304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1371600"/>
            <a:ext cx="1828799" cy="491458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34825" y="14906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 1.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34825" y="291856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 2.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948857" y="14834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 3.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17963" y="2064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Hình 4.</a:t>
            </a:r>
          </a:p>
        </p:txBody>
      </p:sp>
    </p:spTree>
    <p:extLst>
      <p:ext uri="{BB962C8B-B14F-4D97-AF65-F5344CB8AC3E}">
        <p14:creationId xmlns:p14="http://schemas.microsoft.com/office/powerpoint/2010/main" val="389175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>
                <a:solidFill>
                  <a:schemeClr val="accent2"/>
                </a:solidFill>
              </a:rPr>
              <a:t>Bậc của một nút (degree of node)</a:t>
            </a:r>
          </a:p>
          <a:p>
            <a:pPr lvl="1"/>
            <a:r>
              <a:rPr lang="en-US"/>
              <a:t>Là số cây con của node đó</a:t>
            </a:r>
          </a:p>
          <a:p>
            <a:r>
              <a:rPr lang="en-US" sz="2400">
                <a:solidFill>
                  <a:schemeClr val="accent2"/>
                </a:solidFill>
              </a:rPr>
              <a:t>Bậc của một cây (degree of tree)</a:t>
            </a:r>
          </a:p>
          <a:p>
            <a:pPr lvl="1"/>
            <a:r>
              <a:rPr lang="en-US"/>
              <a:t>Là bậc lớn nhất của các node trong cây </a:t>
            </a:r>
          </a:p>
          <a:p>
            <a:r>
              <a:rPr lang="en-US" sz="2400">
                <a:solidFill>
                  <a:schemeClr val="accent2"/>
                </a:solidFill>
              </a:rPr>
              <a:t>Cha và con (parent and child)</a:t>
            </a:r>
          </a:p>
          <a:p>
            <a:pPr lvl="1"/>
            <a:r>
              <a:rPr lang="en-US"/>
              <a:t>Mỗi node trừ node gốc đều có duy nhất 1 node cha</a:t>
            </a:r>
          </a:p>
          <a:p>
            <a:pPr lvl="1"/>
            <a:r>
              <a:rPr lang="en-US"/>
              <a:t>Một node có thể có số l</a:t>
            </a:r>
            <a:r>
              <a:rPr lang="vi-VN"/>
              <a:t>ư</a:t>
            </a:r>
            <a:r>
              <a:rPr lang="en-US"/>
              <a:t>ợng node con tùy ý</a:t>
            </a:r>
          </a:p>
          <a:p>
            <a:pPr lvl="1"/>
            <a:r>
              <a:rPr lang="en-US"/>
              <a:t>Node A là node cha của node B khi node A ở mức i và node B ở mức i+1. Ðồng thời có một cạnh nối giữa node A và B (ta còn gọi B là con của A).  </a:t>
            </a:r>
          </a:p>
          <a:p>
            <a:r>
              <a:rPr lang="en-US" sz="2400">
                <a:solidFill>
                  <a:schemeClr val="accent2"/>
                </a:solidFill>
              </a:rPr>
              <a:t>Lá (leaves)</a:t>
            </a:r>
          </a:p>
          <a:p>
            <a:pPr lvl="1"/>
            <a:r>
              <a:rPr lang="en-US"/>
              <a:t>Node không có con</a:t>
            </a:r>
          </a:p>
          <a:p>
            <a:r>
              <a:rPr lang="en-US" sz="2400">
                <a:solidFill>
                  <a:schemeClr val="accent2"/>
                </a:solidFill>
              </a:rPr>
              <a:t>Họ hàng (siblings)</a:t>
            </a:r>
          </a:p>
          <a:p>
            <a:pPr lvl="1"/>
            <a:r>
              <a:rPr lang="en-US"/>
              <a:t>Node có cùng cha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5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Đ</a:t>
            </a:r>
            <a:r>
              <a:rPr lang="vi-VN">
                <a:solidFill>
                  <a:schemeClr val="accent2"/>
                </a:solidFill>
              </a:rPr>
              <a:t>ư</a:t>
            </a:r>
            <a:r>
              <a:rPr lang="en-US">
                <a:solidFill>
                  <a:schemeClr val="accent2"/>
                </a:solidFill>
              </a:rPr>
              <a:t>ờng đi (Path)</a:t>
            </a:r>
          </a:p>
          <a:p>
            <a:pPr marL="240030" lvl="1" indent="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rgbClr val="000000"/>
                </a:solidFill>
              </a:rPr>
              <a:t> Đường đi từ node n­</a:t>
            </a:r>
            <a:r>
              <a:rPr lang="en-US" baseline="-25000">
                <a:solidFill>
                  <a:srgbClr val="000000"/>
                </a:solidFill>
              </a:rPr>
              <a:t>1 ­</a:t>
            </a:r>
            <a:r>
              <a:rPr lang="en-US">
                <a:solidFill>
                  <a:srgbClr val="000000"/>
                </a:solidFill>
              </a:rPr>
              <a:t>tới n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được định nghĩa là:</a:t>
            </a:r>
            <a:r>
              <a:rPr lang="en-US"/>
              <a:t> </a:t>
            </a:r>
            <a:r>
              <a:rPr lang="en-US">
                <a:solidFill>
                  <a:srgbClr val="000000"/>
                </a:solidFill>
              </a:rPr>
              <a:t>Một tập các node n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r>
              <a:rPr lang="en-US">
                <a:solidFill>
                  <a:srgbClr val="000000"/>
                </a:solidFill>
              </a:rPr>
              <a:t>, n</a:t>
            </a:r>
            <a:r>
              <a:rPr lang="en-US" baseline="-25000">
                <a:solidFill>
                  <a:srgbClr val="000000"/>
                </a:solidFill>
              </a:rPr>
              <a:t>2</a:t>
            </a:r>
            <a:r>
              <a:rPr lang="en-US">
                <a:solidFill>
                  <a:srgbClr val="000000"/>
                </a:solidFill>
              </a:rPr>
              <a:t>, …, n</a:t>
            </a:r>
            <a:r>
              <a:rPr lang="en-US" baseline="-25000">
                <a:solidFill>
                  <a:srgbClr val="000000"/>
                </a:solidFill>
              </a:rPr>
              <a:t>k</a:t>
            </a:r>
            <a:r>
              <a:rPr lang="en-US">
                <a:solidFill>
                  <a:srgbClr val="000000"/>
                </a:solidFill>
              </a:rPr>
              <a:t> sao cho n</a:t>
            </a:r>
            <a:r>
              <a:rPr lang="en-US" baseline="-25000">
                <a:solidFill>
                  <a:srgbClr val="000000"/>
                </a:solidFill>
              </a:rPr>
              <a:t>i </a:t>
            </a:r>
            <a:r>
              <a:rPr lang="en-US">
                <a:solidFill>
                  <a:srgbClr val="000000"/>
                </a:solidFill>
              </a:rPr>
              <a:t>là cha của n</a:t>
            </a:r>
            <a:r>
              <a:rPr lang="en-US" baseline="-25000">
                <a:solidFill>
                  <a:srgbClr val="000000"/>
                </a:solidFill>
              </a:rPr>
              <a:t>i+i</a:t>
            </a:r>
            <a:r>
              <a:rPr lang="en-US">
                <a:solidFill>
                  <a:srgbClr val="000000"/>
                </a:solidFill>
              </a:rPr>
              <a:t> (1 ≤ i &lt; k 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Chiều dài đ</a:t>
            </a:r>
            <a:r>
              <a:rPr lang="vi-VN">
                <a:solidFill>
                  <a:schemeClr val="accent2"/>
                </a:solidFill>
              </a:rPr>
              <a:t>ư</a:t>
            </a:r>
            <a:r>
              <a:rPr lang="en-US">
                <a:solidFill>
                  <a:schemeClr val="accent2"/>
                </a:solidFill>
              </a:rPr>
              <a:t>ờng đi (path length)</a:t>
            </a:r>
          </a:p>
          <a:p>
            <a:pPr lvl="1"/>
            <a:r>
              <a:rPr lang="en-US"/>
              <a:t>Số lượng cạnh trên đường đi</a:t>
            </a:r>
          </a:p>
          <a:p>
            <a:pPr>
              <a:lnSpc>
                <a:spcPct val="100000"/>
              </a:lnSpc>
            </a:pPr>
            <a:r>
              <a:rPr lang="en-US">
                <a:solidFill>
                  <a:schemeClr val="accent2"/>
                </a:solidFill>
              </a:rPr>
              <a:t>Độ sâu của node (Depth/Level of node)</a:t>
            </a:r>
          </a:p>
          <a:p>
            <a:pPr lvl="1"/>
            <a:r>
              <a:rPr lang="en-US"/>
              <a:t>Độ dài đường đi (path length) duy nhất từ node gốc tới node đó</a:t>
            </a:r>
          </a:p>
          <a:p>
            <a:pPr lvl="1"/>
            <a:r>
              <a:rPr lang="en-US"/>
              <a:t>Độ sâu của cây (The depth of a tree) bằng với chiều sâu của node lá sâu nhất.</a:t>
            </a:r>
            <a:br>
              <a:rPr lang="en-US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Khái niệm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Chiều cao của node (Height of node)</a:t>
            </a:r>
          </a:p>
          <a:p>
            <a:pPr lvl="1"/>
            <a:r>
              <a:rPr lang="en-US"/>
              <a:t>Chiều cao của một node bất kỳ trong cây là chiều dài dài nhất của đường đi từ node đó tới một node lá</a:t>
            </a:r>
          </a:p>
          <a:p>
            <a:pPr lvl="1"/>
            <a:r>
              <a:rPr lang="en-US"/>
              <a:t>Các node lá có chiều cao bằng 0</a:t>
            </a:r>
          </a:p>
          <a:p>
            <a:r>
              <a:rPr lang="en-US" sz="2400">
                <a:solidFill>
                  <a:schemeClr val="accent2"/>
                </a:solidFill>
              </a:rPr>
              <a:t>Chiều cao của cây (Height of tree)</a:t>
            </a:r>
          </a:p>
          <a:p>
            <a:pPr lvl="1"/>
            <a:r>
              <a:rPr lang="vi-VN"/>
              <a:t>Bằng chiều cao của node gốc</a:t>
            </a:r>
            <a:endParaRPr lang="en-US"/>
          </a:p>
          <a:p>
            <a:r>
              <a:rPr lang="en-US" sz="2400">
                <a:solidFill>
                  <a:schemeClr val="accent2"/>
                </a:solidFill>
              </a:rPr>
              <a:t>Tổ tiên và hậu duệ (Ancestor and descendant)</a:t>
            </a:r>
          </a:p>
          <a:p>
            <a:pPr lvl="1"/>
            <a:r>
              <a:rPr lang="vi-VN"/>
              <a:t>Nếu có một đường nối từ nút A đến nút B và mức của nút A &lt; mức của nút B thì ta nói A là cha ông (tiền bối) của B và B gọi là con cháu (hậu duệ) của A.</a:t>
            </a:r>
            <a:endParaRPr lang="en-US" sz="2400">
              <a:solidFill>
                <a:schemeClr val="accent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DSA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1A368-4C28-4393-9F29-3C50F2E74A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38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HẬP MÔN LẬP TRÌNH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Giới thiệu chung&amp;quot;&quot;/&gt;&lt;property id=&quot;20307&quot; value=&quot;259&quot;/&gt;&lt;/object&gt;&lt;object type=&quot;3&quot; unique_id=&quot;10006&quot;&gt;&lt;property id=&quot;20148&quot; value=&quot;5&quot;/&gt;&lt;property id=&quot;20300&quot; value=&quot;Slide 3 - &amp;quot;Nội dung môn học&amp;quot;&quot;/&gt;&lt;property id=&quot;20307&quot; value=&quot;260&quot;/&gt;&lt;/object&gt;&lt;object type=&quot;3&quot; unique_id=&quot;10037&quot;&gt;&lt;property id=&quot;20148&quot; value=&quot;5&quot;/&gt;&lt;property id=&quot;20300&quot; value=&quot;Slide 4 - &amp;quot;Nội dung môn học&amp;quot;&quot;/&gt;&lt;property id=&quot;20307&quot; value=&quot;263&quot;/&gt;&lt;/object&gt;&lt;object type=&quot;3&quot; unique_id=&quot;10088&quot;&gt;&lt;property id=&quot;20148&quot; value=&quot;5&quot;/&gt;&lt;property id=&quot;20300&quot; value=&quot;Slide 5 - &amp;quot;Nội dung môn học&amp;quot;&quot;/&gt;&lt;property id=&quot;20307&quot; value=&quot;264&quot;/&gt;&lt;/object&gt;&lt;object type=&quot;3&quot; unique_id=&quot;10089&quot;&gt;&lt;property id=&quot;20148&quot; value=&quot;5&quot;/&gt;&lt;property id=&quot;20300&quot; value=&quot;Slide 6 - &amp;quot;Nội dung môn học&amp;quot;&quot;/&gt;&lt;property id=&quot;20307&quot; value=&quot;266&quot;/&gt;&lt;/object&gt;&lt;object type=&quot;3&quot; unique_id=&quot;10090&quot;&gt;&lt;property id=&quot;20148&quot; value=&quot;5&quot;/&gt;&lt;property id=&quot;20300&quot; value=&quot;Slide 7 - &amp;quot;Nội dung môn học&amp;quot;&quot;/&gt;&lt;property id=&quot;20307&quot; value=&quot;265&quot;/&gt;&lt;/object&gt;&lt;object type=&quot;3&quot; unique_id=&quot;10091&quot;&gt;&lt;property id=&quot;20148&quot; value=&quot;5&quot;/&gt;&lt;property id=&quot;20300&quot; value=&quot;Slide 8 - &amp;quot;Nội dung môn học&amp;quot;&quot;/&gt;&lt;property id=&quot;20307&quot; value=&quot;26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.pptx" id="{0EB88580-7E4D-3845-852E-76CE22F65FC8}" vid="{F399A275-A9E0-BB40-A3BD-46D1B13EF845}"/>
    </a:ext>
  </a:extLst>
</a:theme>
</file>

<file path=ppt/theme/theme3.xml><?xml version="1.0" encoding="utf-8"?>
<a:theme xmlns:a="http://schemas.openxmlformats.org/drawingml/2006/main" name="2_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anded_Design_Teal">
    <a:dk1>
      <a:srgbClr val="363D3D"/>
    </a:dk1>
    <a:lt1>
      <a:sysClr val="window" lastClr="FFFFFF"/>
    </a:lt1>
    <a:dk2>
      <a:srgbClr val="000000"/>
    </a:dk2>
    <a:lt2>
      <a:srgbClr val="E5E8E8"/>
    </a:lt2>
    <a:accent1>
      <a:srgbClr val="3AAFB2"/>
    </a:accent1>
    <a:accent2>
      <a:srgbClr val="6ABD45"/>
    </a:accent2>
    <a:accent3>
      <a:srgbClr val="EBCA21"/>
    </a:accent3>
    <a:accent4>
      <a:srgbClr val="EB8D21"/>
    </a:accent4>
    <a:accent5>
      <a:srgbClr val="EB5638"/>
    </a:accent5>
    <a:accent6>
      <a:srgbClr val="5172B1"/>
    </a:accent6>
    <a:hlink>
      <a:srgbClr val="3A9CDB"/>
    </a:hlink>
    <a:folHlink>
      <a:srgbClr val="5172B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10115</TotalTime>
  <Words>1923</Words>
  <Application>Microsoft Office PowerPoint</Application>
  <PresentationFormat>On-screen Show (4:3)</PresentationFormat>
  <Paragraphs>264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Corbel</vt:lpstr>
      <vt:lpstr>Courier New</vt:lpstr>
      <vt:lpstr>Tahoma</vt:lpstr>
      <vt:lpstr>Tahoma (Body)</vt:lpstr>
      <vt:lpstr>Times New Roman</vt:lpstr>
      <vt:lpstr>Verdana</vt:lpstr>
      <vt:lpstr>Wingdings</vt:lpstr>
      <vt:lpstr>Custom Design</vt:lpstr>
      <vt:lpstr>1_Banded Design Teal 16x9</vt:lpstr>
      <vt:lpstr>2_Banded Design Teal 16x9</vt:lpstr>
      <vt:lpstr>CÂY VÀ CÂY NHỊ PHÂN (TREE AND BINARY TREE)</vt:lpstr>
      <vt:lpstr>Nội dung</vt:lpstr>
      <vt:lpstr>Định nghĩa Cây (Tree)</vt:lpstr>
      <vt:lpstr>Ví dụ</vt:lpstr>
      <vt:lpstr>Câu hỏi</vt:lpstr>
      <vt:lpstr>Câu hỏi</vt:lpstr>
      <vt:lpstr>Một số Khái niệm</vt:lpstr>
      <vt:lpstr>Một số Khái niệm</vt:lpstr>
      <vt:lpstr>Một số Khái niệm</vt:lpstr>
      <vt:lpstr>Ví dụ: Tổ chức dạng cây</vt:lpstr>
      <vt:lpstr>Ví dụ: Tổ chức dạng cây</vt:lpstr>
      <vt:lpstr>Câu hỏi</vt:lpstr>
      <vt:lpstr>Cây Nhị phân (Binary Tree)</vt:lpstr>
      <vt:lpstr>Một số tính chất của cây Nhị phân</vt:lpstr>
      <vt:lpstr>Cây nhị phân hoàn chỉnh (complete binary tree) </vt:lpstr>
      <vt:lpstr>Cây nhị phân hoàn chỉnh (complete binary tree) </vt:lpstr>
      <vt:lpstr>Cây nhị phân đầy đủ (full binary tree) </vt:lpstr>
      <vt:lpstr>Cây nhị phân đầy đủ (full binary tree) </vt:lpstr>
      <vt:lpstr>Cấu trúc dữ liệu của Cây Nhị phân</vt:lpstr>
      <vt:lpstr>Ví dụ Cây được tổ chức trong bộ nhớ trong</vt:lpstr>
      <vt:lpstr>Duyệt cây Nhị phân </vt:lpstr>
      <vt:lpstr>Ví dụ Kết quả của phép duyệt cây</vt:lpstr>
      <vt:lpstr>Duyệt trước – preorder (NLR)</vt:lpstr>
      <vt:lpstr>Duyệt giữa  - inorder (LNR)</vt:lpstr>
      <vt:lpstr>Duyệt sau  - postorder (LRN)</vt:lpstr>
      <vt:lpstr>Ví dụ: Cây biểu thức</vt:lpstr>
      <vt:lpstr>Preorder, Postorder and Inorder</vt:lpstr>
      <vt:lpstr>Cách biểu diễn cây nhị phân khác</vt:lpstr>
      <vt:lpstr>Câu hỏi và Bài tập</vt:lpstr>
      <vt:lpstr>PowerPoint Presentation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cp:lastModifiedBy>diemn</cp:lastModifiedBy>
  <cp:revision>1391</cp:revision>
  <dcterms:created xsi:type="dcterms:W3CDTF">2007-09-05T08:24:33Z</dcterms:created>
  <dcterms:modified xsi:type="dcterms:W3CDTF">2023-04-08T00:43:24Z</dcterms:modified>
</cp:coreProperties>
</file>