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317" r:id="rId5"/>
    <p:sldId id="269" r:id="rId6"/>
    <p:sldId id="270" r:id="rId7"/>
    <p:sldId id="318" r:id="rId8"/>
    <p:sldId id="272" r:id="rId9"/>
    <p:sldId id="273" r:id="rId10"/>
    <p:sldId id="274" r:id="rId11"/>
    <p:sldId id="319" r:id="rId12"/>
    <p:sldId id="320" r:id="rId13"/>
    <p:sldId id="321" r:id="rId14"/>
    <p:sldId id="322" r:id="rId15"/>
    <p:sldId id="324" r:id="rId16"/>
    <p:sldId id="323" r:id="rId17"/>
    <p:sldId id="325" r:id="rId18"/>
    <p:sldId id="326" r:id="rId19"/>
    <p:sldId id="327" r:id="rId20"/>
    <p:sldId id="329" r:id="rId21"/>
    <p:sldId id="328" r:id="rId22"/>
    <p:sldId id="331" r:id="rId23"/>
    <p:sldId id="332" r:id="rId24"/>
    <p:sldId id="334" r:id="rId25"/>
    <p:sldId id="330" r:id="rId26"/>
    <p:sldId id="341" r:id="rId27"/>
    <p:sldId id="287" r:id="rId28"/>
    <p:sldId id="342" r:id="rId29"/>
    <p:sldId id="333" r:id="rId30"/>
    <p:sldId id="335" r:id="rId31"/>
    <p:sldId id="336" r:id="rId32"/>
    <p:sldId id="337" r:id="rId33"/>
    <p:sldId id="338" r:id="rId34"/>
    <p:sldId id="339" r:id="rId35"/>
    <p:sldId id="340" r:id="rId36"/>
    <p:sldId id="316" r:id="rId37"/>
    <p:sldId id="311" r:id="rId38"/>
    <p:sldId id="312" r:id="rId39"/>
    <p:sldId id="313" r:id="rId40"/>
    <p:sldId id="314" r:id="rId41"/>
    <p:sldId id="315" r:id="rId42"/>
    <p:sldId id="31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97" autoAdjust="0"/>
    <p:restoredTop sz="95274" autoAdjust="0"/>
  </p:normalViewPr>
  <p:slideViewPr>
    <p:cSldViewPr snapToGrid="0">
      <p:cViewPr varScale="1">
        <p:scale>
          <a:sx n="70" d="100"/>
          <a:sy n="70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9/3/2018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9/3/2018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CBFA3-A67C-4E05-BC9A-7FC6470EAA92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28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CBFA3-A67C-4E05-BC9A-7FC6470EAA92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8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E1CBFA3-A67C-4E05-BC9A-7FC6470EAA92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9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80" y="1610590"/>
            <a:ext cx="9141620" cy="3979719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286000"/>
            <a:ext cx="7200900" cy="1517904"/>
          </a:xfrm>
        </p:spPr>
        <p:txBody>
          <a:bodyPr anchor="b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10639-3A92-4C46-BA45-50660D7FCFCE}" type="datetime1">
              <a:rPr lang="en-US" smtClean="0"/>
              <a:t>9/3/2018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8225-6A19-8844-8BD4-CF5ED0E28F1F}" type="datetime1">
              <a:rPr lang="en-US" smtClean="0"/>
              <a:t>9/3/2018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6583680"/>
            <a:ext cx="9141620" cy="274320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72736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423" y="6601968"/>
            <a:ext cx="720090" cy="237744"/>
          </a:xfrm>
        </p:spPr>
        <p:txBody>
          <a:bodyPr/>
          <a:lstStyle>
            <a:lvl1pPr>
              <a:defRPr sz="1000"/>
            </a:lvl1pPr>
          </a:lstStyle>
          <a:p>
            <a:fld id="{BEA52767-2D31-474D-B9EF-F2A337FB0A93}" type="datetime1">
              <a:rPr lang="en-US" smtClean="0"/>
              <a:t>9/3/2018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27" y="6601968"/>
            <a:ext cx="7548996" cy="237744"/>
          </a:xfrm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6513" y="6601968"/>
            <a:ext cx="480060" cy="237744"/>
          </a:xfrm>
        </p:spPr>
        <p:txBody>
          <a:bodyPr/>
          <a:lstStyle>
            <a:lvl1pPr>
              <a:defRPr sz="1000"/>
            </a:lvl1pPr>
          </a:lstStyle>
          <a:p>
            <a:fld id="{CA8D9AD5-F248-4919-864A-CFD76CC027D6}" type="slidenum">
              <a:rPr lang="uk-UA" smtClean="0"/>
              <a:pPr/>
              <a:t>‹#›</a:t>
            </a:fld>
            <a:endParaRPr lang="uk-UA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50" y="80529"/>
            <a:ext cx="684376" cy="5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1346-65D8-694D-BC4D-11C96BCCF8A8}" type="datetime1">
              <a:rPr lang="en-US" smtClean="0"/>
              <a:t>9/3/2018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A047-14AE-A14E-BFED-B9DB3E6145A6}" type="datetime1">
              <a:rPr lang="en-US" smtClean="0"/>
              <a:t>9/3/2018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DF1B-3554-4B42-AC05-D43FB66A51B9}" type="datetime1">
              <a:rPr lang="en-US" smtClean="0"/>
              <a:t>9/3/2018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563D-F8A7-7840-895D-59EB2F3E527B}" type="datetime1">
              <a:rPr lang="en-US" smtClean="0"/>
              <a:t>9/3/2018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3755-31BF-6243-BC59-A735726A3132}" type="datetime1">
              <a:rPr lang="en-US" smtClean="0"/>
              <a:t>9/3/2018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02DFA-6376-9245-99A1-677394F1D0D1}" type="datetime1">
              <a:rPr lang="en-US" smtClean="0"/>
              <a:t>9/3/2018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A164C-4689-184D-9E86-2702349EA015}" type="datetime1">
              <a:rPr lang="en-US" smtClean="0"/>
              <a:t>9/3/2018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6265E-8891-BD4A-9249-A5A7E4E7B643}" type="datetime1">
              <a:rPr lang="en-US" smtClean="0"/>
              <a:t>9/3/2018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0"/>
            <a:ext cx="9144000" cy="1517904"/>
          </a:xfrm>
        </p:spPr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IT001 – NHẬP MÔN LẬP TRÌNH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59352"/>
            <a:ext cx="9144000" cy="914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92101" y="3803904"/>
            <a:ext cx="67356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23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 Các kiểu dữ liệu cơ sở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vi-VN" sz="2800"/>
              <a:t>Kiểu số nguyên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vi-VN" sz="2800"/>
              <a:t>Kiểu số thực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vi-VN" sz="2800"/>
              <a:t>Kiểu luận lý/logic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vi-VN" sz="2800"/>
              <a:t>Kiểu void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vi-VN" sz="2800"/>
              <a:t>Kiểu kí tự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vi-VN" sz="2800"/>
              <a:t>Typedef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vi-VN" sz="2800"/>
              <a:t>Enum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378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3.1 Kiểu số nguyên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581218"/>
              </p:ext>
            </p:extLst>
          </p:nvPr>
        </p:nvGraphicFramePr>
        <p:xfrm>
          <a:off x="197427" y="875152"/>
          <a:ext cx="8749145" cy="266651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9143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34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513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5712">
                <a:tc>
                  <a:txBody>
                    <a:bodyPr/>
                    <a:lstStyle/>
                    <a:p>
                      <a:r>
                        <a:rPr lang="vi-VN" sz="1600">
                          <a:effectLst/>
                        </a:rPr>
                        <a:t>Kiểu dữ liệu</a:t>
                      </a:r>
                      <a:endParaRPr lang="en-US" sz="1600" b="1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r>
                        <a:rPr lang="vi-VN" sz="1600">
                          <a:effectLst/>
                        </a:rPr>
                        <a:t>Kích thước</a:t>
                      </a:r>
                      <a:endParaRPr lang="en-US" sz="1600" b="1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>
                          <a:effectLst/>
                        </a:rPr>
                        <a:t>Phạm vi</a:t>
                      </a:r>
                      <a:endParaRPr lang="en-US" sz="1600" b="1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19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short</a:t>
                      </a: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>
                          <a:effectLst/>
                        </a:rPr>
                        <a:t>2 bytes</a:t>
                      </a: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</a:rPr>
                        <a:t>[-32.768, 32.767]</a:t>
                      </a:r>
                      <a:endParaRPr lang="cs-CZ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464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unsigned short</a:t>
                      </a: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>
                          <a:effectLst/>
                        </a:rPr>
                        <a:t>2 bytes</a:t>
                      </a:r>
                      <a:endParaRPr lang="en-US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>
                          <a:effectLst/>
                        </a:rPr>
                        <a:t>[</a:t>
                      </a:r>
                      <a:r>
                        <a:rPr lang="vi-VN" sz="1400">
                          <a:effectLst/>
                        </a:rPr>
                        <a:t>0, 65.535]</a:t>
                      </a:r>
                      <a:endParaRPr lang="cs-CZ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6274">
                <a:tc>
                  <a:txBody>
                    <a:bodyPr/>
                    <a:lstStyle/>
                    <a:p>
                      <a:r>
                        <a:rPr lang="en-US" sz="1400" err="1">
                          <a:effectLst/>
                        </a:rPr>
                        <a:t>int</a:t>
                      </a:r>
                      <a:endParaRPr lang="en-US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>
                          <a:effectLst/>
                        </a:rPr>
                        <a:t>4 bytes</a:t>
                      </a:r>
                      <a:endParaRPr lang="en-US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>
                          <a:effectLst/>
                        </a:rPr>
                        <a:t>[-2.147.483.648,</a:t>
                      </a:r>
                      <a:r>
                        <a:rPr lang="cs-CZ" sz="1400" baseline="0">
                          <a:effectLst/>
                        </a:rPr>
                        <a:t> </a:t>
                      </a:r>
                      <a:r>
                        <a:rPr lang="cs-CZ" sz="1400">
                          <a:effectLst/>
                        </a:rPr>
                        <a:t>2.147.483.647]</a:t>
                      </a: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464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unsigned</a:t>
                      </a: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>
                          <a:effectLst/>
                        </a:rPr>
                        <a:t>4 bytes</a:t>
                      </a:r>
                      <a:endParaRPr lang="en-US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</a:rPr>
                        <a:t>[0, 4.294.967.295]</a:t>
                      </a:r>
                      <a:endParaRPr lang="cs-CZ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4161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long</a:t>
                      </a: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>
                          <a:effectLst/>
                        </a:rPr>
                        <a:t>4 bytes</a:t>
                      </a:r>
                      <a:endParaRPr lang="en-US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>
                          <a:effectLst/>
                        </a:rPr>
                        <a:t>[-2.147.483.648,</a:t>
                      </a:r>
                      <a:r>
                        <a:rPr lang="cs-CZ" sz="1400" baseline="0">
                          <a:effectLst/>
                        </a:rPr>
                        <a:t> </a:t>
                      </a:r>
                      <a:r>
                        <a:rPr lang="cs-CZ" sz="1400">
                          <a:effectLst/>
                        </a:rPr>
                        <a:t>2.147.483.647]</a:t>
                      </a: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9464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unsigned long</a:t>
                      </a: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400">
                          <a:effectLst/>
                        </a:rPr>
                        <a:t>4 bytes</a:t>
                      </a:r>
                      <a:endParaRPr lang="en-US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</a:rPr>
                        <a:t>[0, 4.294.967.295]</a:t>
                      </a:r>
                      <a:endParaRPr lang="cs-CZ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57822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long long</a:t>
                      </a: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>
                          <a:effectLst/>
                        </a:rPr>
                        <a:t>8 bytes</a:t>
                      </a:r>
                      <a:endParaRPr lang="en-US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400">
                          <a:effectLst/>
                        </a:rPr>
                        <a:t>[-9.223.372.036.854.775.807,</a:t>
                      </a:r>
                      <a:r>
                        <a:rPr lang="is-IS" sz="1400" baseline="0">
                          <a:effectLst/>
                        </a:rPr>
                        <a:t> </a:t>
                      </a:r>
                      <a:r>
                        <a:rPr lang="is-IS" sz="1400">
                          <a:effectLst/>
                        </a:rPr>
                        <a:t>9.223.372.036.854.775.807]</a:t>
                      </a:r>
                      <a:endParaRPr lang="cs-CZ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68387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unsigned long long</a:t>
                      </a: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>
                          <a:effectLst/>
                        </a:rPr>
                        <a:t>8 bytes</a:t>
                      </a:r>
                      <a:endParaRPr lang="en-US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>
                          <a:effectLst/>
                        </a:rPr>
                        <a:t>[</a:t>
                      </a:r>
                      <a:r>
                        <a:rPr lang="en-US" sz="1400">
                          <a:effectLst/>
                        </a:rPr>
                        <a:t>0,</a:t>
                      </a:r>
                      <a:r>
                        <a:rPr lang="en-US" sz="1400" baseline="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18.446.744.073.709.551.615]</a:t>
                      </a:r>
                      <a:endParaRPr lang="cs-CZ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11</a:t>
            </a:fld>
            <a:endParaRPr lang="uk-UA"/>
          </a:p>
        </p:txBody>
      </p:sp>
      <p:sp>
        <p:nvSpPr>
          <p:cNvPr id="8" name="TextBox 7"/>
          <p:cNvSpPr txBox="1"/>
          <p:nvPr/>
        </p:nvSpPr>
        <p:spPr>
          <a:xfrm>
            <a:off x="1364075" y="4701591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>
                <a:solidFill>
                  <a:srgbClr val="FF0000"/>
                </a:solidFill>
              </a:rPr>
              <a:t>int vs long ???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30693"/>
              </p:ext>
            </p:extLst>
          </p:nvPr>
        </p:nvGraphicFramePr>
        <p:xfrm>
          <a:off x="4637332" y="3825946"/>
          <a:ext cx="4309241" cy="26746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553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79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759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03336"/>
                          </a:solidFill>
                        </a:rPr>
                        <a:t>OS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03336"/>
                          </a:solidFill>
                        </a:rPr>
                        <a:t>arch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03336"/>
                          </a:solidFill>
                        </a:rPr>
                        <a:t>size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B91AF"/>
                          </a:solidFill>
                        </a:rPr>
                        <a:t>Windows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03336"/>
                          </a:solidFill>
                        </a:rPr>
                        <a:t>IA-</a:t>
                      </a:r>
                      <a:r>
                        <a:rPr lang="en-US">
                          <a:solidFill>
                            <a:srgbClr val="7D2727"/>
                          </a:solidFill>
                        </a:rPr>
                        <a:t>32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D2727"/>
                          </a:solidFill>
                        </a:rPr>
                        <a:t>4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bytes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B91AF"/>
                          </a:solidFill>
                        </a:rPr>
                        <a:t>Windows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B91AF"/>
                          </a:solidFill>
                        </a:rPr>
                        <a:t>Intel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r>
                        <a:rPr lang="en-US">
                          <a:solidFill>
                            <a:srgbClr val="7D2727"/>
                          </a:solidFill>
                        </a:rPr>
                        <a:t>64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D2727"/>
                          </a:solidFill>
                        </a:rPr>
                        <a:t>4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bytes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B91AF"/>
                          </a:solidFill>
                        </a:rPr>
                        <a:t>Windows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03336"/>
                          </a:solidFill>
                        </a:rPr>
                        <a:t>IA-</a:t>
                      </a:r>
                      <a:r>
                        <a:rPr lang="en-US">
                          <a:solidFill>
                            <a:srgbClr val="7D2727"/>
                          </a:solidFill>
                        </a:rPr>
                        <a:t>64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D2727"/>
                          </a:solidFill>
                        </a:rPr>
                        <a:t>4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bytes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B91AF"/>
                          </a:solidFill>
                        </a:rPr>
                        <a:t>Linux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03336"/>
                          </a:solidFill>
                        </a:rPr>
                        <a:t>IA-</a:t>
                      </a:r>
                      <a:r>
                        <a:rPr lang="en-US">
                          <a:solidFill>
                            <a:srgbClr val="7D2727"/>
                          </a:solidFill>
                        </a:rPr>
                        <a:t>32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D2727"/>
                          </a:solidFill>
                        </a:rPr>
                        <a:t>4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bytes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B91AF"/>
                          </a:solidFill>
                        </a:rPr>
                        <a:t>Linux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B91AF"/>
                          </a:solidFill>
                        </a:rPr>
                        <a:t>Intel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r>
                        <a:rPr lang="en-US">
                          <a:solidFill>
                            <a:srgbClr val="7D2727"/>
                          </a:solidFill>
                        </a:rPr>
                        <a:t>64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D2727"/>
                          </a:solidFill>
                        </a:rPr>
                        <a:t>8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bytes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B91AF"/>
                          </a:solidFill>
                        </a:rPr>
                        <a:t>Linux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03336"/>
                          </a:solidFill>
                        </a:rPr>
                        <a:t>IA-</a:t>
                      </a:r>
                      <a:r>
                        <a:rPr lang="en-US">
                          <a:solidFill>
                            <a:srgbClr val="7D2727"/>
                          </a:solidFill>
                        </a:rPr>
                        <a:t>64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D2727"/>
                          </a:solidFill>
                        </a:rPr>
                        <a:t>8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bytes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B91AF"/>
                          </a:solidFill>
                        </a:rPr>
                        <a:t>Mac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OS X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03336"/>
                          </a:solidFill>
                        </a:rPr>
                        <a:t>IA-</a:t>
                      </a:r>
                      <a:r>
                        <a:rPr lang="en-US">
                          <a:solidFill>
                            <a:srgbClr val="7D2727"/>
                          </a:solidFill>
                        </a:rPr>
                        <a:t>32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7D2727"/>
                          </a:solidFill>
                        </a:rPr>
                        <a:t>4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bytes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B91AF"/>
                          </a:solidFill>
                        </a:rPr>
                        <a:t>Mac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OS X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2B91AF"/>
                          </a:solidFill>
                        </a:rPr>
                        <a:t>Intel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r>
                        <a:rPr lang="en-US">
                          <a:solidFill>
                            <a:srgbClr val="7D2727"/>
                          </a:solidFill>
                        </a:rPr>
                        <a:t>64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7D2727"/>
                          </a:solidFill>
                        </a:rPr>
                        <a:t>8</a:t>
                      </a:r>
                      <a:r>
                        <a:rPr lang="en-US">
                          <a:solidFill>
                            <a:srgbClr val="303336"/>
                          </a:solidFill>
                        </a:rPr>
                        <a:t> byte</a:t>
                      </a:r>
                      <a:r>
                        <a:rPr lang="vi-VN">
                          <a:solidFill>
                            <a:srgbClr val="303336"/>
                          </a:solidFill>
                        </a:rPr>
                        <a:t>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38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3.1 Kiểu số nguyên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12</a:t>
            </a:fld>
            <a:endParaRPr lang="uk-UA"/>
          </a:p>
        </p:txBody>
      </p:sp>
      <p:sp>
        <p:nvSpPr>
          <p:cNvPr id="10" name="TextBox 9"/>
          <p:cNvSpPr txBox="1"/>
          <p:nvPr/>
        </p:nvSpPr>
        <p:spPr>
          <a:xfrm>
            <a:off x="1394912" y="1040585"/>
            <a:ext cx="6354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/>
              <a:t>Ch</a:t>
            </a:r>
            <a:r>
              <a:rPr lang="vi-VN" sz="2400"/>
              <a:t>ương trình kiểm tra kích thước kiểu dữ liệu</a:t>
            </a:r>
            <a:endParaRPr lang="en-US" sz="2400"/>
          </a:p>
        </p:txBody>
      </p:sp>
      <p:sp>
        <p:nvSpPr>
          <p:cNvPr id="3" name="Rectangle 2"/>
          <p:cNvSpPr/>
          <p:nvPr/>
        </p:nvSpPr>
        <p:spPr>
          <a:xfrm>
            <a:off x="1394912" y="1815471"/>
            <a:ext cx="5984083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) &lt;&lt;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 bytes\n"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) &lt;&lt;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 bytes\n"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) &lt;&lt;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 bytes\n"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) &lt;&lt;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 bytes\n"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5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3.2. Kiểu số thực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13</a:t>
            </a:fld>
            <a:endParaRPr lang="uk-UA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78655"/>
              </p:ext>
            </p:extLst>
          </p:nvPr>
        </p:nvGraphicFramePr>
        <p:xfrm>
          <a:off x="1505449" y="3635604"/>
          <a:ext cx="6133102" cy="124867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3419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90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21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0218">
                <a:tc>
                  <a:txBody>
                    <a:bodyPr/>
                    <a:lstStyle/>
                    <a:p>
                      <a:r>
                        <a:rPr lang="vi-VN" sz="1600">
                          <a:effectLst/>
                        </a:rPr>
                        <a:t>Kiểu dữ liệu</a:t>
                      </a:r>
                      <a:endParaRPr lang="en-US" sz="1600" b="1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600">
                          <a:effectLst/>
                        </a:rPr>
                        <a:t>Kích thước</a:t>
                      </a:r>
                      <a:endParaRPr lang="en-US" sz="1600" b="1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600">
                          <a:effectLst/>
                        </a:rPr>
                        <a:t>Phạm vi</a:t>
                      </a:r>
                      <a:endParaRPr lang="en-US" sz="1600" b="1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198">
                <a:tc>
                  <a:txBody>
                    <a:bodyPr/>
                    <a:lstStyle/>
                    <a:p>
                      <a:r>
                        <a:rPr lang="vi-VN" sz="1400">
                          <a:effectLst/>
                        </a:rPr>
                        <a:t>float</a:t>
                      </a:r>
                      <a:endParaRPr lang="en-US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>
                          <a:effectLst/>
                        </a:rPr>
                        <a:t>4 bytes</a:t>
                      </a: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>
                          <a:effectLst/>
                        </a:rPr>
                        <a:t>[</a:t>
                      </a:r>
                      <a:r>
                        <a:rPr lang="vi-VN" sz="1400">
                          <a:effectLst/>
                        </a:rPr>
                        <a:t>3.4E-38, 3.4E+38</a:t>
                      </a:r>
                      <a:r>
                        <a:rPr lang="en-US" sz="1400">
                          <a:effectLst/>
                        </a:rPr>
                        <a:t>](~</a:t>
                      </a:r>
                      <a:r>
                        <a:rPr lang="vi-VN" sz="1400">
                          <a:effectLst/>
                        </a:rPr>
                        <a:t>7 chữ số)</a:t>
                      </a:r>
                      <a:endParaRPr lang="cs-CZ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4647">
                <a:tc>
                  <a:txBody>
                    <a:bodyPr/>
                    <a:lstStyle/>
                    <a:p>
                      <a:r>
                        <a:rPr lang="vi-VN" sz="1400">
                          <a:effectLst/>
                        </a:rPr>
                        <a:t>double </a:t>
                      </a:r>
                      <a:endParaRPr lang="en-US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>
                          <a:effectLst/>
                        </a:rPr>
                        <a:t>8 bytes</a:t>
                      </a:r>
                      <a:endParaRPr lang="en-US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>
                          <a:effectLst/>
                        </a:rPr>
                        <a:t>[</a:t>
                      </a:r>
                      <a:r>
                        <a:rPr lang="vi-VN" sz="1400">
                          <a:effectLst/>
                        </a:rPr>
                        <a:t>1.7E-308,1.7E+308](~15 chữ số)</a:t>
                      </a:r>
                      <a:endParaRPr lang="cs-CZ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6274">
                <a:tc>
                  <a:txBody>
                    <a:bodyPr/>
                    <a:lstStyle/>
                    <a:p>
                      <a:r>
                        <a:rPr lang="vi-VN" sz="1400">
                          <a:effectLst/>
                        </a:rPr>
                        <a:t>long double</a:t>
                      </a:r>
                      <a:endParaRPr lang="en-US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400">
                          <a:effectLst/>
                        </a:rPr>
                        <a:t>8 bytes</a:t>
                      </a:r>
                      <a:endParaRPr lang="en-US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>
                          <a:effectLst/>
                        </a:rPr>
                        <a:t>[</a:t>
                      </a:r>
                      <a:r>
                        <a:rPr lang="vi-VN" sz="1400">
                          <a:effectLst/>
                        </a:rPr>
                        <a:t>1.7E-308,1.7E+308](~15 chữ số)</a:t>
                      </a:r>
                      <a:endParaRPr lang="cs-CZ" sz="1400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9445" y="5320333"/>
            <a:ext cx="4182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400" b="1" dirty="0">
                <a:solidFill>
                  <a:srgbClr val="FF0000"/>
                </a:solidFill>
              </a:rPr>
              <a:t>double vs long double ???</a:t>
            </a:r>
          </a:p>
        </p:txBody>
      </p:sp>
      <p:sp>
        <p:nvSpPr>
          <p:cNvPr id="7" name="Rectangle 6"/>
          <p:cNvSpPr/>
          <p:nvPr/>
        </p:nvSpPr>
        <p:spPr>
          <a:xfrm>
            <a:off x="4219208" y="6007317"/>
            <a:ext cx="450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</a:t>
            </a:r>
            <a:r>
              <a:rPr lang="en-US" err="1"/>
              <a:t>en.wikipedia.org</a:t>
            </a:r>
            <a:r>
              <a:rPr lang="en-US"/>
              <a:t>/wiki/</a:t>
            </a:r>
            <a:r>
              <a:rPr lang="en-US" err="1"/>
              <a:t>Long_double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427" y="848685"/>
                <a:ext cx="8749146" cy="2949592"/>
              </a:xfrm>
            </p:spPr>
            <p:txBody>
              <a:bodyPr/>
              <a:lstStyle/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vi-VN" dirty="0"/>
                  <a:t>Các các</a:t>
                </a:r>
                <a:r>
                  <a:rPr lang="en-US" dirty="0"/>
                  <a:t>h</a:t>
                </a:r>
                <a:r>
                  <a:rPr lang="vi-VN" dirty="0"/>
                  <a:t> biểu diễn số thực:</a:t>
                </a:r>
              </a:p>
              <a:p>
                <a:pPr marL="457200" marR="0" lvl="0" indent="-4572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arabicPeriod"/>
                  <a:tabLst/>
                  <a:defRPr/>
                </a:pPr>
                <a:r>
                  <a:rPr lang="vi-VN" b="1" dirty="0"/>
                  <a:t>Dạng thập phân: </a:t>
                </a:r>
                <a:r>
                  <a:rPr lang="vi-VN" dirty="0"/>
                  <a:t/>
                </a:r>
                <a:br>
                  <a:rPr lang="vi-VN" dirty="0"/>
                </a:br>
                <a:r>
                  <a:rPr lang="vi-VN" dirty="0"/>
                  <a:t>45.0	-256.45	+122.8	.34	15.</a:t>
                </a:r>
              </a:p>
              <a:p>
                <a:pPr marL="457200" lvl="0" indent="-457200" defTabSz="914400">
                  <a:lnSpc>
                    <a:spcPct val="100000"/>
                  </a:lnSpc>
                  <a:spcBef>
                    <a:spcPts val="0"/>
                  </a:spcBef>
                  <a:buSzTx/>
                  <a:buFontTx/>
                  <a:buAutoNum type="arabicPeriod"/>
                </a:pPr>
                <a:r>
                  <a:rPr lang="vi-VN" b="1" dirty="0"/>
                  <a:t>Dạng khoa học: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vi-VN" i="1" smtClean="0">
                        <a:latin typeface="Cambria Math" charset="0"/>
                      </a:rPr>
                      <m:t>1.257</m:t>
                    </m:r>
                    <m:r>
                      <a:rPr lang="vi-VN" i="1" smtClean="0">
                        <a:latin typeface="Cambria Math" charset="0"/>
                      </a:rPr>
                      <m:t>𝐸</m:t>
                    </m:r>
                    <m:r>
                      <a:rPr lang="vi-VN" i="1" smtClean="0">
                        <a:latin typeface="Cambria Math" charset="0"/>
                      </a:rPr>
                      <m:t>+01 = 1.257∗ </m:t>
                    </m:r>
                    <m:sSup>
                      <m:sSupPr>
                        <m:ctrlPr>
                          <a:rPr lang="vi-V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vi-VN" i="1">
                            <a:latin typeface="Cambria Math" charset="0"/>
                          </a:rPr>
                          <m:t>1</m:t>
                        </m:r>
                      </m:sup>
                    </m:sSup>
                    <m:r>
                      <a:rPr lang="vi-VN" b="0" i="1" smtClean="0">
                        <a:latin typeface="Cambria Math" charset="0"/>
                      </a:rPr>
                      <m:t>= </m:t>
                    </m:r>
                    <m:r>
                      <a:rPr lang="vi-VN" i="1" smtClean="0">
                        <a:latin typeface="Cambria Math" charset="0"/>
                      </a:rPr>
                      <m:t>12</m:t>
                    </m:r>
                    <m:r>
                      <a:rPr lang="vi-VN" b="0" i="1" smtClean="0">
                        <a:latin typeface="Cambria Math" charset="0"/>
                      </a:rPr>
                      <m:t>.</m:t>
                    </m:r>
                    <m:r>
                      <a:rPr lang="vi-VN" i="1">
                        <a:latin typeface="Cambria Math" charset="0"/>
                      </a:rPr>
                      <m:t>57</m:t>
                    </m:r>
                  </m:oMath>
                </a14:m>
                <a:r>
                  <a:rPr lang="vi-VN" dirty="0"/>
                  <a:t/>
                </a:r>
                <a:br>
                  <a:rPr lang="vi-VN" dirty="0"/>
                </a:br>
                <a14:m>
                  <m:oMath xmlns:m="http://schemas.openxmlformats.org/officeDocument/2006/math">
                    <m:r>
                      <a:rPr lang="vi-VN" i="1" smtClean="0">
                        <a:latin typeface="Cambria Math" charset="0"/>
                      </a:rPr>
                      <m:t>1257.0</m:t>
                    </m:r>
                    <m:r>
                      <a:rPr lang="vi-VN" i="1" smtClean="0">
                        <a:latin typeface="Cambria Math" charset="0"/>
                      </a:rPr>
                      <m:t>𝐸</m:t>
                    </m:r>
                    <m:r>
                      <a:rPr lang="vi-VN" i="1" smtClean="0">
                        <a:latin typeface="Cambria Math" charset="0"/>
                      </a:rPr>
                      <m:t>−02 = 1257∗</m:t>
                    </m:r>
                    <m:sSup>
                      <m:sSupPr>
                        <m:ctrlPr>
                          <a:rPr lang="vi-VN" i="1">
                            <a:latin typeface="Cambria Math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charset="0"/>
                          </a:rPr>
                          <m:t>10</m:t>
                        </m:r>
                      </m:e>
                      <m:sup>
                        <m:r>
                          <a:rPr lang="vi-VN" b="0" i="1" smtClean="0">
                            <a:latin typeface="Cambria Math" charset="0"/>
                          </a:rPr>
                          <m:t>−2</m:t>
                        </m:r>
                      </m:sup>
                    </m:sSup>
                    <m:r>
                      <a:rPr lang="vi-VN" i="1" smtClean="0">
                        <a:latin typeface="Cambria Math" charset="0"/>
                      </a:rPr>
                      <m:t>=12.57</m:t>
                    </m:r>
                  </m:oMath>
                </a14:m>
                <a:endParaRPr lang="vi-VN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427" y="848685"/>
                <a:ext cx="8749146" cy="2949592"/>
              </a:xfrm>
              <a:blipFill>
                <a:blip r:embed="rId2"/>
                <a:stretch>
                  <a:fillRect l="-1045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72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3.3. Kiểu luận lý/logic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14</a:t>
            </a:fld>
            <a:endParaRPr lang="uk-UA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778470"/>
              </p:ext>
            </p:extLst>
          </p:nvPr>
        </p:nvGraphicFramePr>
        <p:xfrm>
          <a:off x="1436078" y="1486967"/>
          <a:ext cx="6271844" cy="97712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5273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5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294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5712">
                <a:tc>
                  <a:txBody>
                    <a:bodyPr/>
                    <a:lstStyle/>
                    <a:p>
                      <a:r>
                        <a:rPr lang="vi-VN" sz="1800">
                          <a:effectLst/>
                        </a:rPr>
                        <a:t>Kiểu dữ liệu</a:t>
                      </a:r>
                      <a:endParaRPr lang="en-US" sz="1800" b="1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>
                          <a:effectLst/>
                        </a:rPr>
                        <a:t>Kích thước</a:t>
                      </a:r>
                      <a:endParaRPr lang="en-US" sz="1800" b="1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effectLst/>
                        </a:rPr>
                        <a:t>G</a:t>
                      </a:r>
                      <a:r>
                        <a:rPr lang="vi-VN" sz="1800">
                          <a:effectLst/>
                        </a:rPr>
                        <a:t>iá trị</a:t>
                      </a:r>
                      <a:endParaRPr lang="en-US" sz="1800" b="1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198">
                <a:tc>
                  <a:txBody>
                    <a:bodyPr/>
                    <a:lstStyle/>
                    <a:p>
                      <a:r>
                        <a:rPr lang="vi-VN" sz="1800">
                          <a:effectLst/>
                        </a:rPr>
                        <a:t>bool</a:t>
                      </a:r>
                      <a:endParaRPr lang="en-US" sz="18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>
                          <a:effectLst/>
                        </a:rPr>
                        <a:t>1 bytes</a:t>
                      </a: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1">
                          <a:effectLst/>
                        </a:rPr>
                        <a:t>false</a:t>
                      </a:r>
                      <a:r>
                        <a:rPr lang="vi-VN" sz="1800">
                          <a:effectLst/>
                        </a:rPr>
                        <a:t>:</a:t>
                      </a:r>
                      <a:r>
                        <a:rPr lang="vi-VN" sz="1800" baseline="0">
                          <a:effectLst/>
                        </a:rPr>
                        <a:t> giá trị 0</a:t>
                      </a:r>
                    </a:p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1" baseline="0">
                          <a:effectLst/>
                        </a:rPr>
                        <a:t>true</a:t>
                      </a:r>
                      <a:r>
                        <a:rPr lang="vi-VN" sz="1800" baseline="0">
                          <a:effectLst/>
                        </a:rPr>
                        <a:t>: giá trị khác 0</a:t>
                      </a:r>
                      <a:endParaRPr lang="cs-CZ" sz="1800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0" y="3057436"/>
            <a:ext cx="4572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isTrue1 = 1;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isFalse1 = 0;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isTrue2 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isFalse2 =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6328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3.4. Kiểu void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/>
              <a:t>- Kiểu dữ liệu rỗng không chứa gì cả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/>
              <a:t>- Có 2 cách sử dụng: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b="1"/>
              <a:t>Cách 1: </a:t>
            </a:r>
            <a:r>
              <a:rPr lang="vi-VN"/>
              <a:t>Giá trị trả về cho hàm. Khi không cần giá trị trả về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b="1"/>
              <a:t>Cách 2: </a:t>
            </a:r>
            <a:r>
              <a:rPr lang="vi-VN"/>
              <a:t>Một con trỏ chung không trỏ về bất kì giá trị nào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vi-VN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15</a:t>
            </a:fld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2009955" y="2200550"/>
            <a:ext cx="4572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swap(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&amp;a, 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&amp;b)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c = b;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   b = a;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   a = b;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9955" y="4711282"/>
            <a:ext cx="45720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a = 10;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b = 5;</a:t>
            </a:r>
          </a:p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*c;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c = &amp;a;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c = &amp;b;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1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3.5. Ki</a:t>
            </a:r>
            <a:r>
              <a:rPr lang="vi-VN"/>
              <a:t>ểu ký tự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2339810"/>
            <a:ext cx="8749146" cy="3574866"/>
          </a:xfrm>
        </p:spPr>
        <p:txBody>
          <a:bodyPr/>
          <a:lstStyle/>
          <a:p>
            <a:r>
              <a:rPr lang="vi-VN"/>
              <a:t>Biểu diễn thông qua bảng mã </a:t>
            </a:r>
            <a:r>
              <a:rPr lang="vi-VN" b="1"/>
              <a:t>ASCII</a:t>
            </a:r>
            <a:r>
              <a:rPr lang="vi-VN"/>
              <a:t>.</a:t>
            </a:r>
          </a:p>
          <a:p>
            <a:r>
              <a:rPr lang="vi-VN"/>
              <a:t>Ví dụ: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16</a:t>
            </a:fld>
            <a:endParaRPr lang="uk-UA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3308936"/>
              </p:ext>
            </p:extLst>
          </p:nvPr>
        </p:nvGraphicFramePr>
        <p:xfrm>
          <a:off x="942326" y="1014087"/>
          <a:ext cx="7259348" cy="1039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0703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40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749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5712">
                <a:tc>
                  <a:txBody>
                    <a:bodyPr/>
                    <a:lstStyle/>
                    <a:p>
                      <a:r>
                        <a:rPr lang="vi-VN" sz="1800">
                          <a:effectLst/>
                        </a:rPr>
                        <a:t>Kiểu dữ liệu</a:t>
                      </a:r>
                      <a:endParaRPr lang="en-US" sz="1800" b="1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>
                          <a:effectLst/>
                        </a:rPr>
                        <a:t>Kích thước</a:t>
                      </a:r>
                      <a:endParaRPr lang="en-US" sz="1800" b="1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effectLst/>
                        </a:rPr>
                        <a:t>G</a:t>
                      </a:r>
                      <a:r>
                        <a:rPr lang="vi-VN" sz="1800">
                          <a:effectLst/>
                        </a:rPr>
                        <a:t>iá trị</a:t>
                      </a:r>
                      <a:endParaRPr lang="en-US" sz="1800" b="1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198">
                <a:tc>
                  <a:txBody>
                    <a:bodyPr/>
                    <a:lstStyle/>
                    <a:p>
                      <a:r>
                        <a:rPr lang="vi-VN" sz="1800">
                          <a:effectLst/>
                        </a:rPr>
                        <a:t>char</a:t>
                      </a:r>
                      <a:endParaRPr lang="en-US" sz="18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>
                          <a:effectLst/>
                        </a:rPr>
                        <a:t>1 </a:t>
                      </a:r>
                      <a:r>
                        <a:rPr lang="vi-VN" sz="1800" smtClean="0">
                          <a:effectLst/>
                        </a:rPr>
                        <a:t>byte</a:t>
                      </a:r>
                      <a:endParaRPr lang="vi-VN" sz="18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>
                          <a:effectLst/>
                        </a:rPr>
                        <a:t>[-</a:t>
                      </a:r>
                      <a:r>
                        <a:rPr lang="vi-VN" sz="1800">
                          <a:effectLst/>
                        </a:rPr>
                        <a:t>128</a:t>
                      </a:r>
                      <a:r>
                        <a:rPr lang="cs-CZ" sz="1800">
                          <a:effectLst/>
                        </a:rPr>
                        <a:t>, </a:t>
                      </a:r>
                      <a:r>
                        <a:rPr lang="vi-VN" sz="1800">
                          <a:effectLst/>
                        </a:rPr>
                        <a:t>127</a:t>
                      </a:r>
                      <a:r>
                        <a:rPr lang="cs-CZ" sz="1800">
                          <a:effectLst/>
                        </a:rPr>
                        <a:t>] </a:t>
                      </a:r>
                      <a:r>
                        <a:rPr lang="vi-VN" sz="1800">
                          <a:effectLst/>
                        </a:rPr>
                        <a:t>hoặc [0, 255]</a:t>
                      </a:r>
                      <a:endParaRPr lang="cs-CZ" sz="1800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531">
                <a:tc>
                  <a:txBody>
                    <a:bodyPr/>
                    <a:lstStyle/>
                    <a:p>
                      <a:r>
                        <a:rPr lang="vi-VN" sz="1800">
                          <a:effectLst/>
                        </a:rPr>
                        <a:t>unsigned </a:t>
                      </a:r>
                      <a:r>
                        <a:rPr lang="vi-VN" sz="1800" smtClean="0">
                          <a:effectLst/>
                        </a:rPr>
                        <a:t>c</a:t>
                      </a:r>
                      <a:r>
                        <a:rPr lang="en-US" sz="1800" smtClean="0">
                          <a:effectLst/>
                        </a:rPr>
                        <a:t>h</a:t>
                      </a:r>
                      <a:r>
                        <a:rPr lang="vi-VN" sz="1800" smtClean="0">
                          <a:effectLst/>
                        </a:rPr>
                        <a:t>ar</a:t>
                      </a:r>
                      <a:endParaRPr lang="en-US" sz="18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800">
                          <a:effectLst/>
                        </a:rPr>
                        <a:t>1 </a:t>
                      </a:r>
                      <a:r>
                        <a:rPr lang="vi-VN" sz="1800" smtClean="0">
                          <a:effectLst/>
                        </a:rPr>
                        <a:t>byte</a:t>
                      </a:r>
                      <a:endParaRPr lang="vi-VN" sz="1800">
                        <a:effectLst/>
                      </a:endParaRPr>
                    </a:p>
                  </a:txBody>
                  <a:tcPr marL="52770" marR="52770" marT="26385" marB="26385"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>
                          <a:effectLst/>
                        </a:rPr>
                        <a:t>[</a:t>
                      </a:r>
                      <a:r>
                        <a:rPr lang="vi-VN" sz="1800">
                          <a:effectLst/>
                        </a:rPr>
                        <a:t>0, 255]</a:t>
                      </a:r>
                      <a:endParaRPr lang="cs-CZ" sz="1800">
                        <a:effectLst/>
                      </a:endParaRPr>
                    </a:p>
                  </a:txBody>
                  <a:tcPr marL="52770" marR="52770" marT="26385" marB="2638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7427" y="6142444"/>
            <a:ext cx="377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</a:t>
            </a:r>
            <a:r>
              <a:rPr lang="en-US" err="1"/>
              <a:t>en.wikipedia.org</a:t>
            </a:r>
            <a:r>
              <a:rPr lang="en-US"/>
              <a:t>/wiki/ASCII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360392"/>
              </p:ext>
            </p:extLst>
          </p:nvPr>
        </p:nvGraphicFramePr>
        <p:xfrm>
          <a:off x="1524000" y="2980426"/>
          <a:ext cx="6096000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/>
                        <a:t>Ký tự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ASCII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/>
                        <a:t>0, 1, </a:t>
                      </a:r>
                      <a:r>
                        <a:rPr lang="is-IS"/>
                        <a:t>…, </a:t>
                      </a:r>
                      <a:r>
                        <a:rPr lang="vi-VN"/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48, 49, </a:t>
                      </a:r>
                      <a:r>
                        <a:rPr lang="is-IS"/>
                        <a:t>…, </a:t>
                      </a:r>
                      <a:r>
                        <a:rPr lang="vi-VN"/>
                        <a:t>57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/>
                        <a:t>A, B, </a:t>
                      </a:r>
                      <a:r>
                        <a:rPr lang="is-IS"/>
                        <a:t>…, </a:t>
                      </a:r>
                      <a:r>
                        <a:rPr lang="vi-VN"/>
                        <a:t>Z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65, 66, </a:t>
                      </a:r>
                      <a:r>
                        <a:rPr lang="is-IS"/>
                        <a:t>…, </a:t>
                      </a:r>
                      <a:r>
                        <a:rPr lang="vi-VN"/>
                        <a:t>90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/>
                        <a:t>a, b, </a:t>
                      </a:r>
                      <a:r>
                        <a:rPr lang="is-IS"/>
                        <a:t>…, </a:t>
                      </a:r>
                      <a:r>
                        <a:rPr lang="vi-VN"/>
                        <a:t>z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97, 98, </a:t>
                      </a:r>
                      <a:r>
                        <a:rPr lang="is-IS"/>
                        <a:t>…, </a:t>
                      </a:r>
                      <a:r>
                        <a:rPr lang="vi-VN"/>
                        <a:t>122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/>
                        <a:t>Enter, ESC, Space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13, 27, 32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“, +, -, *, 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34, 43, 45, 42, 47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&lt;, =, &gt;, 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/>
                        <a:t>60, 61, 62, 64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5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3.5 Kiểu ký tự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vi-VN"/>
              <a:t>Các kí tự có mã nhỏ h</a:t>
            </a:r>
            <a:r>
              <a:rPr lang="en-US"/>
              <a:t>ơ</a:t>
            </a:r>
            <a:r>
              <a:rPr lang="vi-VN"/>
              <a:t>n thì nhỏ hơn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vi-VN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vi-VN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vi-VN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vi-VN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vi-VN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vi-VN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P</a:t>
            </a:r>
            <a:r>
              <a:rPr lang="vi-VN"/>
              <a:t>hân loại 256 ký tự thành 3 nhóm:</a:t>
            </a:r>
          </a:p>
          <a:p>
            <a:pPr marL="582930" lvl="1" indent="-342900" defTabSz="914400">
              <a:lnSpc>
                <a:spcPct val="100000"/>
              </a:lnSpc>
              <a:spcBef>
                <a:spcPts val="0"/>
              </a:spcBef>
              <a:buSzTx/>
              <a:buFontTx/>
              <a:buChar char="-"/>
            </a:pPr>
            <a:r>
              <a:rPr lang="vi-VN"/>
              <a:t>Ký tự điều khiển: 	0 	</a:t>
            </a:r>
            <a:r>
              <a:rPr lang="vi-VN">
                <a:sym typeface="Wingdings"/>
              </a:rPr>
              <a:t> 	31</a:t>
            </a:r>
          </a:p>
          <a:p>
            <a:pPr marL="582930" lvl="1" indent="-342900" defTabSz="914400">
              <a:lnSpc>
                <a:spcPct val="100000"/>
              </a:lnSpc>
              <a:spcBef>
                <a:spcPts val="0"/>
              </a:spcBef>
              <a:buSzTx/>
              <a:buFontTx/>
              <a:buChar char="-"/>
            </a:pPr>
            <a:r>
              <a:rPr lang="vi-VN">
                <a:sym typeface="Wingdings"/>
              </a:rPr>
              <a:t>Ký tự văn bản:	32		126</a:t>
            </a:r>
          </a:p>
          <a:p>
            <a:pPr marL="582930" lvl="1" indent="-342900" defTabSz="914400">
              <a:lnSpc>
                <a:spcPct val="100000"/>
              </a:lnSpc>
              <a:spcBef>
                <a:spcPts val="0"/>
              </a:spcBef>
              <a:buSzTx/>
              <a:buFontTx/>
              <a:buChar char="-"/>
            </a:pPr>
            <a:r>
              <a:rPr lang="vi-VN">
                <a:sym typeface="Wingdings"/>
              </a:rPr>
              <a:t>Ký tự đồ hoạ:	127		255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17</a:t>
            </a:fld>
            <a:endParaRPr lang="uk-UA"/>
          </a:p>
        </p:txBody>
      </p:sp>
      <p:sp>
        <p:nvSpPr>
          <p:cNvPr id="6" name="Rectangle 5"/>
          <p:cNvSpPr/>
          <p:nvPr/>
        </p:nvSpPr>
        <p:spPr>
          <a:xfrm>
            <a:off x="4411535" y="1397675"/>
            <a:ext cx="4648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643820"/>
                </a:solidFill>
                <a:latin typeface="Menlo-Regular" charset="0"/>
              </a:rPr>
              <a:t>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48586" y="1397675"/>
            <a:ext cx="3413051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b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&lt;&lt;(a&lt;b);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7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3.5. Ki</a:t>
            </a:r>
            <a:r>
              <a:rPr lang="vi-VN"/>
              <a:t>ểu ký tự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/>
              <a:t>Ch</a:t>
            </a:r>
            <a:r>
              <a:rPr lang="vi-VN"/>
              <a:t>ương trình xuất mã ASCII cho 1 kí tự nhập từ bàn phím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18</a:t>
            </a:fld>
            <a:endParaRPr lang="uk-UA"/>
          </a:p>
        </p:txBody>
      </p:sp>
      <p:sp>
        <p:nvSpPr>
          <p:cNvPr id="6" name="Rectangle 5"/>
          <p:cNvSpPr/>
          <p:nvPr/>
        </p:nvSpPr>
        <p:spPr>
          <a:xfrm>
            <a:off x="331507" y="1435384"/>
            <a:ext cx="772987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ascii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fr-FR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::cout&lt;&lt;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A31515"/>
                </a:solidFill>
                <a:latin typeface="Consolas" panose="020B0609020204030204" pitchFamily="49" charset="0"/>
              </a:rPr>
              <a:t>ki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 tu : "</a:t>
            </a:r>
            <a:r>
              <a:rPr lang="fr-FR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&gt;&gt;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ascii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        std::cout&lt;&lt;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"Ma ASCII la: "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&lt;&lt;(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)ascii&lt;&lt;std::endl;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2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3.6. Typedef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vi-VN" b="1" dirty="0"/>
              <a:t>typedef</a:t>
            </a:r>
            <a:r>
              <a:rPr lang="vi-VN" dirty="0"/>
              <a:t> dùng để đặt tên mới cho một kiễu dữ liệu có sẵn</a:t>
            </a:r>
          </a:p>
          <a:p>
            <a:pPr marL="34290" indent="0">
              <a:buNone/>
            </a:pPr>
            <a:endParaRPr lang="vi-VN" dirty="0"/>
          </a:p>
          <a:p>
            <a:pPr marL="34290" indent="0">
              <a:buNone/>
            </a:pPr>
            <a:r>
              <a:rPr lang="vi-VN" dirty="0"/>
              <a:t>Cấu trúc:</a:t>
            </a:r>
          </a:p>
          <a:p>
            <a:pPr marL="34290" indent="0">
              <a:buNone/>
            </a:pPr>
            <a:endParaRPr lang="vi-VN" dirty="0"/>
          </a:p>
          <a:p>
            <a:pPr marL="34290" indent="0">
              <a:buNone/>
            </a:pPr>
            <a:endParaRPr lang="vi-VN" dirty="0"/>
          </a:p>
          <a:p>
            <a:pPr marL="34290" indent="0">
              <a:buNone/>
            </a:pPr>
            <a:r>
              <a:rPr lang="vi-VN" dirty="0"/>
              <a:t>Ví dụ:</a:t>
            </a:r>
          </a:p>
          <a:p>
            <a:pPr marL="34290" indent="0">
              <a:buNone/>
            </a:pPr>
            <a:endParaRPr lang="vi-VN" dirty="0"/>
          </a:p>
          <a:p>
            <a:pPr marL="3429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19</a:t>
            </a:fld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1759528" y="1922386"/>
            <a:ext cx="372249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  <a:latin typeface="Menlo-Regular" charset="0"/>
              </a:rPr>
              <a:t>ki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  <a:latin typeface="Monaco" charset="0"/>
              </a:rPr>
              <a:t>ể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  <a:latin typeface="Menlo-Regular" charset="0"/>
              </a:rPr>
              <a:t>u_có_s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  <a:latin typeface="Monaco" charset="0"/>
              </a:rPr>
              <a:t>ẵ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  <a:latin typeface="Menlo-Regular" charset="0"/>
              </a:rPr>
              <a:t>n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Menlo-Regular" charset="0"/>
              </a:rPr>
              <a:t>  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  <a:latin typeface="Menlo-Regular" charset="0"/>
              </a:rPr>
              <a:t>tên_mới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Menlo-Regular" charset="0"/>
              </a:rPr>
              <a:t>;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9528" y="3433320"/>
            <a:ext cx="4572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songuyen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songuyen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b;</a:t>
            </a:r>
          </a:p>
        </p:txBody>
      </p:sp>
    </p:spTree>
    <p:extLst>
      <p:ext uri="{BB962C8B-B14F-4D97-AF65-F5344CB8AC3E}">
        <p14:creationId xmlns:p14="http://schemas.microsoft.com/office/powerpoint/2010/main" val="190942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vi-VN" sz="2800">
                <a:latin typeface="+mj-lt"/>
              </a:rPr>
              <a:t>Cấu trúc một chương trình</a:t>
            </a:r>
            <a:endParaRPr lang="en-US" sz="2800">
              <a:latin typeface="+mj-lt"/>
            </a:endParaRPr>
          </a:p>
          <a:p>
            <a:pPr marL="54864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err="1">
                <a:latin typeface="+mj-lt"/>
              </a:rPr>
              <a:t>Bộ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latin typeface="+mj-lt"/>
              </a:rPr>
              <a:t>từ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latin typeface="+mj-lt"/>
              </a:rPr>
              <a:t>vựng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latin typeface="+mj-lt"/>
              </a:rPr>
              <a:t>trong</a:t>
            </a:r>
            <a:r>
              <a:rPr lang="en-US" sz="2800">
                <a:latin typeface="+mj-lt"/>
              </a:rPr>
              <a:t> C++</a:t>
            </a:r>
          </a:p>
          <a:p>
            <a:pPr marL="54864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endParaRPr lang="en-US" sz="2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4864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54864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Hằng</a:t>
            </a:r>
            <a:endParaRPr lang="en-US" sz="2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4864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minh</a:t>
            </a:r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họa</a:t>
            </a:r>
            <a:endParaRPr lang="vi-VN" sz="2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507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3.7. Enum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/>
              <a:t>Enum là kiểu dữ liệu giúp hỗ trợ định nghĩa những giá trị liệt kê.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/>
              <a:t>Cấu trúc: </a:t>
            </a:r>
            <a:endParaRPr lang="en-US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/>
              <a:t>Ví</a:t>
            </a:r>
            <a:r>
              <a:rPr lang="en-US"/>
              <a:t> </a:t>
            </a:r>
            <a:r>
              <a:rPr lang="en-US" err="1"/>
              <a:t>dụ</a:t>
            </a:r>
            <a:r>
              <a:rPr lang="en-US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20</a:t>
            </a:fld>
            <a:endParaRPr lang="uk-UA"/>
          </a:p>
        </p:txBody>
      </p:sp>
      <p:sp>
        <p:nvSpPr>
          <p:cNvPr id="6" name="Rectangle 5"/>
          <p:cNvSpPr/>
          <p:nvPr/>
        </p:nvSpPr>
        <p:spPr>
          <a:xfrm>
            <a:off x="1648046" y="1670162"/>
            <a:ext cx="6180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tên_danh_sách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{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danh_sách_các_tên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53192" y="2440218"/>
            <a:ext cx="3573989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gioi_tinh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nam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1,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nu = 2,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khac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3,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gioi_tinh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sv_gt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nam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sv_gt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08814" y="2721934"/>
            <a:ext cx="39351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Tại</a:t>
            </a:r>
            <a:r>
              <a:rPr lang="en-US" sz="2400" b="1" dirty="0"/>
              <a:t> </a:t>
            </a:r>
            <a:r>
              <a:rPr lang="en-US" sz="2400" b="1" dirty="0" err="1"/>
              <a:t>sao</a:t>
            </a:r>
            <a:r>
              <a:rPr lang="en-US" sz="2400" b="1" dirty="0"/>
              <a:t> </a:t>
            </a:r>
            <a:r>
              <a:rPr lang="en-US" sz="2400" b="1" dirty="0" err="1"/>
              <a:t>nên</a:t>
            </a:r>
            <a:r>
              <a:rPr lang="en-US" sz="2400" b="1" dirty="0"/>
              <a:t> </a:t>
            </a:r>
            <a:r>
              <a:rPr lang="en-US" sz="2400" b="1" dirty="0" err="1"/>
              <a:t>sử</a:t>
            </a:r>
            <a:r>
              <a:rPr lang="en-US" sz="2400" b="1" dirty="0"/>
              <a:t> </a:t>
            </a:r>
            <a:r>
              <a:rPr lang="en-US" sz="2400" b="1" dirty="0" err="1"/>
              <a:t>dụng</a:t>
            </a:r>
            <a:r>
              <a:rPr lang="en-US" sz="2400" b="1" dirty="0"/>
              <a:t> </a:t>
            </a:r>
            <a:r>
              <a:rPr lang="en-US" sz="2400" b="1" dirty="0" err="1"/>
              <a:t>enum</a:t>
            </a:r>
            <a:r>
              <a:rPr lang="en-US" sz="2400" b="1" dirty="0"/>
              <a:t>?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quán</a:t>
            </a:r>
            <a:r>
              <a:rPr lang="en-US" sz="2400" dirty="0"/>
              <a:t> </a:t>
            </a:r>
          </a:p>
          <a:p>
            <a:pPr marL="342900" indent="-342900">
              <a:buAutoNum type="arabicPeriod"/>
            </a:pPr>
            <a:r>
              <a:rPr lang="en-US" sz="2400" dirty="0"/>
              <a:t>Source code </a:t>
            </a:r>
            <a:r>
              <a:rPr lang="en-US" sz="2400" dirty="0" err="1"/>
              <a:t>rõ</a:t>
            </a:r>
            <a:r>
              <a:rPr lang="en-US" sz="2400" dirty="0"/>
              <a:t> </a:t>
            </a:r>
            <a:r>
              <a:rPr lang="en-US" sz="2400" dirty="0" err="1"/>
              <a:t>ràng</a:t>
            </a: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err="1"/>
              <a:t>Dễ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err="1"/>
              <a:t>nâng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 err="1"/>
              <a:t>sửa</a:t>
            </a:r>
            <a:r>
              <a:rPr lang="en-US" sz="2400" dirty="0"/>
              <a:t> </a:t>
            </a:r>
            <a:r>
              <a:rPr lang="en-US" sz="2400" dirty="0" err="1"/>
              <a:t>chửa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trì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65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Biến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1490" indent="-457200">
              <a:buAutoNum type="arabicPeriod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marL="491490" indent="-457200">
              <a:buAutoNum type="arabicPeriod"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marL="491490" indent="-457200">
              <a:buAutoNum type="arabicPeriod"/>
            </a:pP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pPr marL="491490" indent="-457200">
              <a:buAutoNum type="arabicPeriod"/>
            </a:pP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(local variable)</a:t>
            </a:r>
          </a:p>
          <a:p>
            <a:pPr marL="491490" indent="-457200">
              <a:buAutoNum type="arabicPeriod"/>
            </a:pP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(global variable)</a:t>
            </a:r>
          </a:p>
          <a:p>
            <a:pPr marL="491490" indent="-457200">
              <a:buAutoNum type="arabicPeriod"/>
            </a:pP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9234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</a:t>
            </a:r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ô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1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Qui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 </a:t>
            </a:r>
          </a:p>
          <a:p>
            <a:pPr marL="582930" lvl="2" indent="-342900" algn="just">
              <a:buSzPct val="100000"/>
              <a:defRPr/>
            </a:pPr>
            <a:r>
              <a:rPr lang="fr-FR" dirty="0" err="1">
                <a:solidFill>
                  <a:srgbClr val="FF0000"/>
                </a:solidFill>
              </a:rPr>
              <a:t>Không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trùng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với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các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từ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khóa</a:t>
            </a:r>
            <a:r>
              <a:rPr lang="fr-FR" dirty="0">
                <a:solidFill>
                  <a:schemeClr val="tx2"/>
                </a:solidFill>
              </a:rPr>
              <a:t>, </a:t>
            </a:r>
            <a:r>
              <a:rPr lang="fr-FR" dirty="0" err="1">
                <a:solidFill>
                  <a:schemeClr val="tx2"/>
                </a:solidFill>
              </a:rPr>
              <a:t>hoặc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tên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hàm</a:t>
            </a:r>
            <a:r>
              <a:rPr lang="fr-FR" dirty="0">
                <a:solidFill>
                  <a:schemeClr val="tx2"/>
                </a:solidFill>
              </a:rPr>
              <a:t>.</a:t>
            </a:r>
          </a:p>
          <a:p>
            <a:pPr marL="582930" lvl="2" indent="-342900" algn="just">
              <a:buSzPct val="100000"/>
              <a:defRPr/>
            </a:pPr>
            <a:r>
              <a:rPr lang="fr-FR" dirty="0" err="1">
                <a:solidFill>
                  <a:schemeClr val="tx2"/>
                </a:solidFill>
              </a:rPr>
              <a:t>Ký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tự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đầu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tiên</a:t>
            </a:r>
            <a:r>
              <a:rPr lang="fr-FR" dirty="0">
                <a:solidFill>
                  <a:schemeClr val="tx2"/>
                </a:solidFill>
              </a:rPr>
              <a:t> là </a:t>
            </a:r>
            <a:r>
              <a:rPr lang="fr-FR" dirty="0" err="1">
                <a:solidFill>
                  <a:schemeClr val="tx2"/>
                </a:solidFill>
              </a:rPr>
              <a:t>chữ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cái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hoặc</a:t>
            </a:r>
            <a:r>
              <a:rPr lang="fr-FR" dirty="0">
                <a:solidFill>
                  <a:schemeClr val="tx2"/>
                </a:solidFill>
              </a:rPr>
              <a:t> _</a:t>
            </a:r>
          </a:p>
          <a:p>
            <a:pPr marL="582930" lvl="2" indent="-342900" algn="just">
              <a:buSzPct val="100000"/>
              <a:defRPr/>
            </a:pPr>
            <a:r>
              <a:rPr lang="fr-FR" dirty="0" err="1">
                <a:solidFill>
                  <a:schemeClr val="tx2"/>
                </a:solidFill>
              </a:rPr>
              <a:t>Không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được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sử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dụng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khoảng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trắng</a:t>
            </a:r>
            <a:r>
              <a:rPr lang="fr-FR" dirty="0">
                <a:solidFill>
                  <a:schemeClr val="tx2"/>
                </a:solidFill>
              </a:rPr>
              <a:t> ở </a:t>
            </a:r>
            <a:r>
              <a:rPr lang="fr-FR" dirty="0" err="1">
                <a:solidFill>
                  <a:schemeClr val="tx2"/>
                </a:solidFill>
              </a:rPr>
              <a:t>giữa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các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ký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tự</a:t>
            </a:r>
            <a:endParaRPr lang="fr-FR" dirty="0">
              <a:solidFill>
                <a:schemeClr val="tx2"/>
              </a:solidFill>
            </a:endParaRPr>
          </a:p>
          <a:p>
            <a:pPr marL="582930" lvl="2" indent="-342900" algn="just">
              <a:buSzPct val="100000"/>
              <a:defRPr/>
            </a:pPr>
            <a:r>
              <a:rPr lang="fr-FR" i="1" dirty="0" err="1">
                <a:solidFill>
                  <a:schemeClr val="tx2"/>
                </a:solidFill>
              </a:rPr>
              <a:t>Nên</a:t>
            </a:r>
            <a:r>
              <a:rPr lang="fr-FR" i="1" dirty="0">
                <a:solidFill>
                  <a:schemeClr val="tx2"/>
                </a:solidFill>
              </a:rPr>
              <a:t> </a:t>
            </a:r>
            <a:r>
              <a:rPr lang="fr-FR" i="1" dirty="0" err="1">
                <a:solidFill>
                  <a:schemeClr val="tx2"/>
                </a:solidFill>
              </a:rPr>
              <a:t>sử</a:t>
            </a:r>
            <a:r>
              <a:rPr lang="fr-FR" i="1" dirty="0">
                <a:solidFill>
                  <a:schemeClr val="tx2"/>
                </a:solidFill>
              </a:rPr>
              <a:t> </a:t>
            </a:r>
            <a:r>
              <a:rPr lang="fr-FR" i="1" dirty="0" err="1">
                <a:solidFill>
                  <a:schemeClr val="tx2"/>
                </a:solidFill>
              </a:rPr>
              <a:t>dụng</a:t>
            </a:r>
            <a:r>
              <a:rPr lang="fr-FR" i="1" dirty="0">
                <a:solidFill>
                  <a:schemeClr val="tx2"/>
                </a:solidFill>
              </a:rPr>
              <a:t> </a:t>
            </a:r>
            <a:r>
              <a:rPr lang="fr-FR" i="1" dirty="0" err="1">
                <a:solidFill>
                  <a:schemeClr val="tx2"/>
                </a:solidFill>
              </a:rPr>
              <a:t>tất</a:t>
            </a:r>
            <a:r>
              <a:rPr lang="fr-FR" i="1" dirty="0">
                <a:solidFill>
                  <a:schemeClr val="tx2"/>
                </a:solidFill>
              </a:rPr>
              <a:t> </a:t>
            </a:r>
            <a:r>
              <a:rPr lang="fr-FR" i="1" dirty="0" err="1">
                <a:solidFill>
                  <a:schemeClr val="tx2"/>
                </a:solidFill>
              </a:rPr>
              <a:t>cả</a:t>
            </a:r>
            <a:r>
              <a:rPr lang="fr-FR" i="1" dirty="0">
                <a:solidFill>
                  <a:schemeClr val="tx2"/>
                </a:solidFill>
              </a:rPr>
              <a:t> </a:t>
            </a:r>
            <a:r>
              <a:rPr lang="fr-FR" i="1" dirty="0" err="1">
                <a:solidFill>
                  <a:schemeClr val="tx2"/>
                </a:solidFill>
              </a:rPr>
              <a:t>chữ</a:t>
            </a:r>
            <a:r>
              <a:rPr lang="fr-FR" i="1" dirty="0">
                <a:solidFill>
                  <a:schemeClr val="tx2"/>
                </a:solidFill>
              </a:rPr>
              <a:t> </a:t>
            </a:r>
            <a:r>
              <a:rPr lang="fr-FR" i="1" dirty="0" err="1">
                <a:solidFill>
                  <a:schemeClr val="tx2"/>
                </a:solidFill>
              </a:rPr>
              <a:t>thường</a:t>
            </a:r>
            <a:r>
              <a:rPr lang="fr-FR" i="1" dirty="0">
                <a:solidFill>
                  <a:schemeClr val="tx2"/>
                </a:solidFill>
              </a:rPr>
              <a:t> </a:t>
            </a:r>
            <a:r>
              <a:rPr lang="fr-FR" i="1" dirty="0" err="1">
                <a:solidFill>
                  <a:schemeClr val="tx2"/>
                </a:solidFill>
              </a:rPr>
              <a:t>với</a:t>
            </a:r>
            <a:r>
              <a:rPr lang="fr-FR" i="1" dirty="0">
                <a:solidFill>
                  <a:schemeClr val="tx2"/>
                </a:solidFill>
              </a:rPr>
              <a:t> </a:t>
            </a:r>
            <a:r>
              <a:rPr lang="fr-FR" i="1" dirty="0" err="1">
                <a:solidFill>
                  <a:schemeClr val="tx2"/>
                </a:solidFill>
              </a:rPr>
              <a:t>dấu</a:t>
            </a:r>
            <a:r>
              <a:rPr lang="fr-FR" i="1" dirty="0">
                <a:solidFill>
                  <a:schemeClr val="tx2"/>
                </a:solidFill>
              </a:rPr>
              <a:t> _ </a:t>
            </a:r>
            <a:r>
              <a:rPr lang="fr-FR" i="1" dirty="0" err="1">
                <a:solidFill>
                  <a:schemeClr val="tx2"/>
                </a:solidFill>
              </a:rPr>
              <a:t>giữa</a:t>
            </a:r>
            <a:r>
              <a:rPr lang="fr-FR" i="1" dirty="0">
                <a:solidFill>
                  <a:schemeClr val="tx2"/>
                </a:solidFill>
              </a:rPr>
              <a:t> </a:t>
            </a:r>
            <a:r>
              <a:rPr lang="fr-FR" i="1" dirty="0" err="1">
                <a:solidFill>
                  <a:schemeClr val="tx2"/>
                </a:solidFill>
              </a:rPr>
              <a:t>các</a:t>
            </a:r>
            <a:r>
              <a:rPr lang="fr-FR" i="1" dirty="0">
                <a:solidFill>
                  <a:schemeClr val="tx2"/>
                </a:solidFill>
              </a:rPr>
              <a:t> </a:t>
            </a:r>
            <a:r>
              <a:rPr lang="fr-FR" i="1" dirty="0" err="1">
                <a:solidFill>
                  <a:schemeClr val="tx2"/>
                </a:solidFill>
              </a:rPr>
              <a:t>từ</a:t>
            </a:r>
            <a:r>
              <a:rPr lang="fr-FR" i="1" dirty="0">
                <a:solidFill>
                  <a:schemeClr val="tx2"/>
                </a:solidFill>
              </a:rPr>
              <a:t>.</a:t>
            </a:r>
          </a:p>
          <a:p>
            <a:pPr marL="582930" lvl="1" indent="-342900" defTabSz="9144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Tx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22</a:t>
            </a:fld>
            <a:endParaRPr lang="uk-UA"/>
          </a:p>
        </p:txBody>
      </p:sp>
      <p:sp>
        <p:nvSpPr>
          <p:cNvPr id="11" name="Rectangle 10"/>
          <p:cNvSpPr/>
          <p:nvPr/>
        </p:nvSpPr>
        <p:spPr>
          <a:xfrm>
            <a:off x="783771" y="534202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so_nguyen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so_thuc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6571" y="6168738"/>
            <a:ext cx="6180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https://google.github.io/styleguide/cppguide.html</a:t>
            </a:r>
          </a:p>
        </p:txBody>
      </p:sp>
    </p:spTree>
    <p:extLst>
      <p:ext uri="{BB962C8B-B14F-4D97-AF65-F5344CB8AC3E}">
        <p14:creationId xmlns:p14="http://schemas.microsoft.com/office/powerpoint/2010/main" val="214364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4.2.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defTabSz="9144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Tx/>
              <a:buFontTx/>
              <a:buChar char="-"/>
              <a:defRPr/>
            </a:pP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</a:t>
            </a:r>
          </a:p>
          <a:p>
            <a:pPr marL="582930" lvl="1" indent="-342900" defTabSz="9144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Tx/>
              <a:defRPr/>
            </a:pPr>
            <a:r>
              <a:rPr lang="en-US" dirty="0" err="1"/>
              <a:t>Cách</a:t>
            </a:r>
            <a:r>
              <a:rPr lang="en-US" dirty="0"/>
              <a:t> 1: </a:t>
            </a:r>
          </a:p>
          <a:p>
            <a:pPr marL="582930" lvl="1" indent="-342900" defTabSz="9144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SzTx/>
              <a:defRPr/>
            </a:pPr>
            <a:r>
              <a:rPr lang="en-US" dirty="0" err="1"/>
              <a:t>Cách</a:t>
            </a:r>
            <a:r>
              <a:rPr lang="en-US" dirty="0"/>
              <a:t> 2:</a:t>
            </a:r>
          </a:p>
          <a:p>
            <a:pPr marL="0" lvl="0" indent="0" defTabSz="91440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dirty="0"/>
          </a:p>
          <a:p>
            <a:pPr marL="342900" lvl="0" indent="-342900" defTabSz="914400">
              <a:lnSpc>
                <a:spcPct val="100000"/>
              </a:lnSpc>
              <a:spcBef>
                <a:spcPts val="0"/>
              </a:spcBef>
              <a:buSzTx/>
              <a:buFontTx/>
              <a:buChar char="-"/>
              <a:defRPr/>
            </a:pPr>
            <a:endParaRPr lang="en-US" dirty="0"/>
          </a:p>
          <a:p>
            <a:pPr marL="342900" lvl="0" indent="-342900" defTabSz="914400">
              <a:lnSpc>
                <a:spcPct val="100000"/>
              </a:lnSpc>
              <a:spcBef>
                <a:spcPts val="0"/>
              </a:spcBef>
              <a:buSzTx/>
              <a:buFontTx/>
              <a:buChar char="-"/>
              <a:defRPr/>
            </a:pPr>
            <a:endParaRPr lang="en-US" dirty="0"/>
          </a:p>
          <a:p>
            <a:pPr marL="342900" lvl="0" indent="-342900" defTabSz="914400">
              <a:lnSpc>
                <a:spcPct val="100000"/>
              </a:lnSpc>
              <a:spcBef>
                <a:spcPts val="0"/>
              </a:spcBef>
              <a:buSzTx/>
              <a:buFontTx/>
              <a:buChar char="-"/>
              <a:defRPr/>
            </a:pPr>
            <a:endParaRPr lang="en-US" dirty="0"/>
          </a:p>
          <a:p>
            <a:pPr marL="342900" lvl="0" indent="-342900" defTabSz="914400">
              <a:lnSpc>
                <a:spcPct val="100000"/>
              </a:lnSpc>
              <a:spcBef>
                <a:spcPts val="0"/>
              </a:spcBef>
              <a:buSzTx/>
              <a:buFontTx/>
              <a:buChar char="-"/>
              <a:defRPr/>
            </a:pPr>
            <a:endParaRPr lang="en-US" dirty="0"/>
          </a:p>
          <a:p>
            <a:pPr marL="342900" lvl="0" indent="-342900" defTabSz="914400">
              <a:lnSpc>
                <a:spcPct val="100000"/>
              </a:lnSpc>
              <a:spcBef>
                <a:spcPts val="0"/>
              </a:spcBef>
              <a:buSzTx/>
              <a:buFontTx/>
              <a:buChar char="-"/>
              <a:defRPr/>
            </a:pP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23</a:t>
            </a:fld>
            <a:endParaRPr lang="uk-UA"/>
          </a:p>
        </p:txBody>
      </p:sp>
      <p:sp>
        <p:nvSpPr>
          <p:cNvPr id="6" name="Rectangle 5"/>
          <p:cNvSpPr/>
          <p:nvPr/>
        </p:nvSpPr>
        <p:spPr>
          <a:xfrm>
            <a:off x="1684535" y="205382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kiểu_dữ_liệu</a:t>
            </a:r>
            <a:r>
              <a:rPr lang="en-US" dirty="0">
                <a:latin typeface="Consolas" panose="020B0609020204030204" pitchFamily="49" charset="0"/>
              </a:rPr>
              <a:t> tên_biến_1;</a:t>
            </a:r>
          </a:p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kiểu_dữ_liệu</a:t>
            </a:r>
            <a:r>
              <a:rPr lang="en-US" dirty="0">
                <a:latin typeface="Consolas" panose="020B0609020204030204" pitchFamily="49" charset="0"/>
              </a:rPr>
              <a:t> tên_biến_2;</a:t>
            </a:r>
          </a:p>
        </p:txBody>
      </p:sp>
      <p:sp>
        <p:nvSpPr>
          <p:cNvPr id="7" name="Rectangle 6"/>
          <p:cNvSpPr/>
          <p:nvPr/>
        </p:nvSpPr>
        <p:spPr>
          <a:xfrm>
            <a:off x="1684535" y="1490524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kiểu_dữ_liệu</a:t>
            </a:r>
            <a:r>
              <a:rPr lang="en-US" dirty="0">
                <a:latin typeface="Consolas" panose="020B0609020204030204" pitchFamily="49" charset="0"/>
              </a:rPr>
              <a:t> tên_biến_1,tên_biến_2;</a:t>
            </a:r>
          </a:p>
        </p:txBody>
      </p:sp>
      <p:sp>
        <p:nvSpPr>
          <p:cNvPr id="8" name="Rectangle 7"/>
          <p:cNvSpPr/>
          <p:nvPr/>
        </p:nvSpPr>
        <p:spPr>
          <a:xfrm>
            <a:off x="687750" y="2847811"/>
            <a:ext cx="248342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i,j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, k;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	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c,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	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f, salary;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/>
          <p:cNvSpPr/>
          <p:nvPr/>
        </p:nvSpPr>
        <p:spPr>
          <a:xfrm>
            <a:off x="635796" y="4860726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</a:rPr>
              <a:t>kiểu_dữ_liệu</a:t>
            </a:r>
            <a:r>
              <a:rPr lang="en-US" dirty="0">
                <a:latin typeface="Consolas" panose="020B0609020204030204" pitchFamily="49" charset="0"/>
              </a:rPr>
              <a:t> tên_biến_1 = </a:t>
            </a:r>
            <a:r>
              <a:rPr lang="en-US" dirty="0" err="1">
                <a:latin typeface="Consolas" panose="020B0609020204030204" pitchFamily="49" charset="0"/>
              </a:rPr>
              <a:t>giá_trị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7750" y="5498253"/>
            <a:ext cx="248342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d = 3;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	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x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	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f = 2.1;</a:t>
            </a:r>
          </a:p>
        </p:txBody>
      </p:sp>
    </p:spTree>
    <p:extLst>
      <p:ext uri="{BB962C8B-B14F-4D97-AF65-F5344CB8AC3E}">
        <p14:creationId xmlns:p14="http://schemas.microsoft.com/office/powerpoint/2010/main" val="186903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4.2.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" indent="0">
              <a:lnSpc>
                <a:spcPct val="90000"/>
              </a:lnSpc>
              <a:buNone/>
            </a:pPr>
            <a:r>
              <a:rPr lang="en-US" b="1" err="1"/>
              <a:t>Ví</a:t>
            </a:r>
            <a:r>
              <a:rPr lang="en-US" b="1"/>
              <a:t> </a:t>
            </a:r>
            <a:r>
              <a:rPr lang="en-US" b="1" err="1"/>
              <a:t>dụ</a:t>
            </a:r>
            <a:r>
              <a:rPr lang="en-US" b="1"/>
              <a:t>: </a:t>
            </a:r>
            <a:br>
              <a:rPr lang="en-US" b="1"/>
            </a:br>
            <a:r>
              <a:rPr lang="en-US" err="1"/>
              <a:t>Viết</a:t>
            </a:r>
            <a:r>
              <a:rPr lang="en-US"/>
              <a:t> </a:t>
            </a:r>
            <a:r>
              <a:rPr lang="en-US" err="1"/>
              <a:t>chương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nhập</a:t>
            </a:r>
            <a:r>
              <a:rPr lang="en-US"/>
              <a:t> </a:t>
            </a:r>
            <a:r>
              <a:rPr lang="en-US" err="1"/>
              <a:t>vào</a:t>
            </a:r>
            <a:r>
              <a:rPr lang="en-US"/>
              <a:t> 3 </a:t>
            </a:r>
            <a:r>
              <a:rPr lang="en-US" err="1"/>
              <a:t>số</a:t>
            </a:r>
            <a:r>
              <a:rPr lang="en-US"/>
              <a:t> </a:t>
            </a:r>
            <a:r>
              <a:rPr lang="en-US" err="1"/>
              <a:t>a,b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c. </a:t>
            </a:r>
            <a:br>
              <a:rPr lang="en-US"/>
            </a:br>
            <a:r>
              <a:rPr lang="en-US"/>
              <a:t>Cho </a:t>
            </a:r>
            <a:r>
              <a:rPr lang="en-US" err="1"/>
              <a:t>biết</a:t>
            </a:r>
            <a:r>
              <a:rPr lang="en-US"/>
              <a:t> a, b ,c </a:t>
            </a:r>
            <a:r>
              <a:rPr lang="en-US" err="1"/>
              <a:t>có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thành</a:t>
            </a:r>
            <a:r>
              <a:rPr lang="en-US"/>
              <a:t> 3 </a:t>
            </a:r>
            <a:r>
              <a:rPr lang="en-US" err="1"/>
              <a:t>cạnh</a:t>
            </a:r>
            <a:r>
              <a:rPr lang="en-US"/>
              <a:t> </a:t>
            </a:r>
            <a:r>
              <a:rPr lang="en-US" err="1"/>
              <a:t>của</a:t>
            </a:r>
            <a:r>
              <a:rPr lang="en-US"/>
              <a:t> tam </a:t>
            </a:r>
            <a:r>
              <a:rPr lang="en-US" err="1"/>
              <a:t>giác</a:t>
            </a:r>
            <a:r>
              <a:rPr lang="en-US"/>
              <a:t> </a:t>
            </a:r>
            <a:r>
              <a:rPr lang="en-US" err="1"/>
              <a:t>không</a:t>
            </a:r>
            <a:r>
              <a:rPr lang="en-US"/>
              <a:t> 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800" b="1">
              <a:sym typeface="Wingdings" pitchFamily="2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err="1">
                <a:sym typeface="Wingdings" pitchFamily="2" charset="2"/>
              </a:rPr>
              <a:t>Cần</a:t>
            </a:r>
            <a:r>
              <a:rPr lang="en-US" sz="2800" b="1">
                <a:sym typeface="Wingdings" pitchFamily="2" charset="2"/>
              </a:rPr>
              <a:t> </a:t>
            </a:r>
            <a:r>
              <a:rPr lang="en-US" sz="2800" b="1" err="1">
                <a:sym typeface="Wingdings" pitchFamily="2" charset="2"/>
              </a:rPr>
              <a:t>khai</a:t>
            </a:r>
            <a:r>
              <a:rPr lang="en-US" sz="2800" b="1">
                <a:sym typeface="Wingdings" pitchFamily="2" charset="2"/>
              </a:rPr>
              <a:t> </a:t>
            </a:r>
            <a:r>
              <a:rPr lang="en-US" sz="2800" b="1" err="1">
                <a:sym typeface="Wingdings" pitchFamily="2" charset="2"/>
              </a:rPr>
              <a:t>báo</a:t>
            </a:r>
            <a:r>
              <a:rPr lang="en-US" sz="2800" b="1">
                <a:sym typeface="Wingdings" pitchFamily="2" charset="2"/>
              </a:rPr>
              <a:t> </a:t>
            </a:r>
            <a:r>
              <a:rPr lang="en-US" sz="2800" b="1" err="1">
                <a:sym typeface="Wingdings" pitchFamily="2" charset="2"/>
              </a:rPr>
              <a:t>bao</a:t>
            </a:r>
            <a:r>
              <a:rPr lang="en-US" sz="2800" b="1">
                <a:sym typeface="Wingdings" pitchFamily="2" charset="2"/>
              </a:rPr>
              <a:t> </a:t>
            </a:r>
            <a:r>
              <a:rPr lang="en-US" sz="2800" b="1" err="1">
                <a:sym typeface="Wingdings" pitchFamily="2" charset="2"/>
              </a:rPr>
              <a:t>nhiêu</a:t>
            </a:r>
            <a:r>
              <a:rPr lang="en-US" sz="2800" b="1">
                <a:sym typeface="Wingdings" pitchFamily="2" charset="2"/>
              </a:rPr>
              <a:t> </a:t>
            </a:r>
            <a:r>
              <a:rPr lang="en-US" sz="2800" b="1" err="1">
                <a:sym typeface="Wingdings" pitchFamily="2" charset="2"/>
              </a:rPr>
              <a:t>biến</a:t>
            </a:r>
            <a:r>
              <a:rPr lang="en-US" sz="2800" b="1">
                <a:sym typeface="Wingdings" pitchFamily="2" charset="2"/>
              </a:rPr>
              <a:t>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250">
              <a:sym typeface="Wingdings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24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372140" y="3195936"/>
            <a:ext cx="113768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b;</a:t>
            </a:r>
          </a:p>
          <a:p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c;</a:t>
            </a:r>
          </a:p>
        </p:txBody>
      </p:sp>
      <p:sp>
        <p:nvSpPr>
          <p:cNvPr id="4" name="Rectangle 3"/>
          <p:cNvSpPr/>
          <p:nvPr/>
        </p:nvSpPr>
        <p:spPr>
          <a:xfrm>
            <a:off x="372140" y="4456446"/>
            <a:ext cx="145103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a,b,c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396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4.3.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US" dirty="0"/>
              <a:t>RAM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ô </a:t>
            </a:r>
            <a:r>
              <a:rPr lang="en-US" dirty="0" err="1"/>
              <a:t>nhớ</a:t>
            </a:r>
            <a:r>
              <a:rPr lang="en-US" dirty="0"/>
              <a:t>. </a:t>
            </a:r>
          </a:p>
          <a:p>
            <a:pPr marL="34290" indent="0">
              <a:buNone/>
            </a:pPr>
            <a:r>
              <a:rPr lang="en-US" dirty="0" err="1"/>
              <a:t>Mỗi</a:t>
            </a:r>
            <a:r>
              <a:rPr lang="en-US" dirty="0"/>
              <a:t> ô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1 byte. </a:t>
            </a:r>
          </a:p>
          <a:p>
            <a:pPr marL="34290" indent="0">
              <a:buNone/>
            </a:pPr>
            <a:r>
              <a:rPr lang="en-US" dirty="0" err="1"/>
              <a:t>Mỗi</a:t>
            </a:r>
            <a:r>
              <a:rPr lang="en-US" dirty="0"/>
              <a:t> ô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.</a:t>
            </a:r>
          </a:p>
          <a:p>
            <a:pPr marL="34290" indent="0">
              <a:buNone/>
            </a:pPr>
            <a:r>
              <a:rPr lang="en-US" dirty="0" err="1"/>
              <a:t>Mỗi</a:t>
            </a:r>
            <a:r>
              <a:rPr lang="en-US" dirty="0"/>
              <a:t> 1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1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</a:p>
          <a:p>
            <a:pPr marL="34290" indent="0">
              <a:buNone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ta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  <a:p>
            <a:pPr marL="3429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25</a:t>
            </a:fld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359229" y="3826639"/>
            <a:ext cx="56007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 = 5;</a:t>
            </a:r>
          </a:p>
          <a:p>
            <a:pPr lvl="1"/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std::cout&lt;&lt;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"Gia tri cua a: "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&lt;&lt;a&lt;&lt;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std::cout&lt;&lt;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"Dia chi cua a: "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&lt;&lt;&amp;a&lt;&lt;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'\n'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3665" y="5485512"/>
            <a:ext cx="266290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Gia tri </a:t>
            </a:r>
            <a:r>
              <a:rPr lang="en-US" dirty="0" err="1"/>
              <a:t>cua</a:t>
            </a:r>
            <a:r>
              <a:rPr lang="en-US" dirty="0"/>
              <a:t> a: 5</a:t>
            </a:r>
          </a:p>
          <a:p>
            <a:r>
              <a:rPr lang="en-US" dirty="0" err="1"/>
              <a:t>Dia</a:t>
            </a:r>
            <a:r>
              <a:rPr lang="en-US" dirty="0"/>
              <a:t> chi </a:t>
            </a:r>
            <a:r>
              <a:rPr lang="en-US" dirty="0" err="1"/>
              <a:t>cua</a:t>
            </a:r>
            <a:r>
              <a:rPr lang="en-US" dirty="0"/>
              <a:t> a: 008FF82C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751408" y="4360763"/>
            <a:ext cx="1403686" cy="806026"/>
            <a:chOff x="6507108" y="4666519"/>
            <a:chExt cx="1403686" cy="806026"/>
          </a:xfrm>
        </p:grpSpPr>
        <p:sp>
          <p:nvSpPr>
            <p:cNvPr id="7" name="Rectangle 6"/>
            <p:cNvSpPr/>
            <p:nvPr/>
          </p:nvSpPr>
          <p:spPr>
            <a:xfrm>
              <a:off x="6816437" y="4959927"/>
              <a:ext cx="1061852" cy="5126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07108" y="503157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14633" y="4666519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008FF82C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V="1">
            <a:off x="2479964" y="4910480"/>
            <a:ext cx="40410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41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4.4.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nghĩa</a:t>
            </a:r>
            <a:r>
              <a:rPr lang="en-US" b="1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1 block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block</a:t>
            </a:r>
          </a:p>
          <a:p>
            <a:pPr>
              <a:buFontTx/>
              <a:buChar char="-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26</a:t>
            </a:fld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523146" y="2918937"/>
            <a:ext cx="3020096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 = 2, b = 3;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c;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c = a + b;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&lt;&lt;c;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23302" y="3335629"/>
            <a:ext cx="4443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Biến</a:t>
            </a:r>
            <a:r>
              <a:rPr lang="en-US" sz="2400" dirty="0"/>
              <a:t> a, b, c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</a:t>
            </a:r>
            <a:r>
              <a:rPr lang="en-US" sz="2400" dirty="0" err="1"/>
              <a:t>cục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169195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4.5.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ở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source code file. </a:t>
            </a:r>
          </a:p>
          <a:p>
            <a:pPr>
              <a:buFontTx/>
              <a:buChar char="-"/>
            </a:pP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27</a:t>
            </a:fld>
            <a:endParaRPr lang="uk-UA"/>
          </a:p>
        </p:txBody>
      </p:sp>
      <p:sp>
        <p:nvSpPr>
          <p:cNvPr id="6" name="Rectangle 5"/>
          <p:cNvSpPr/>
          <p:nvPr/>
        </p:nvSpPr>
        <p:spPr>
          <a:xfrm>
            <a:off x="328411" y="3140876"/>
            <a:ext cx="2994338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g;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 = 2, b = 3;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g = a + b;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&lt;&lt;g;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8411" y="5756841"/>
            <a:ext cx="271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 = </a:t>
            </a:r>
            <a:r>
              <a:rPr lang="en-US" sz="2400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8" name="Rectangle 7"/>
          <p:cNvSpPr/>
          <p:nvPr/>
        </p:nvSpPr>
        <p:spPr>
          <a:xfrm>
            <a:off x="3786813" y="3140875"/>
            <a:ext cx="3052293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g = 20;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 = 2, b = 3;</a:t>
            </a:r>
          </a:p>
          <a:p>
            <a:pPr lvl="1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g = a + b;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&lt;&lt;g;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8411" y="2729658"/>
            <a:ext cx="271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86813" y="2743787"/>
            <a:ext cx="271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86812" y="5756841"/>
            <a:ext cx="2711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 = </a:t>
            </a:r>
            <a:r>
              <a:rPr lang="en-US" sz="2400" dirty="0"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65843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4.6.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. </a:t>
            </a:r>
          </a:p>
          <a:p>
            <a:pPr marL="34290" indent="0">
              <a:buNone/>
            </a:pPr>
            <a:r>
              <a:rPr lang="en-US" b="1" dirty="0">
                <a:sym typeface="Wingdings" panose="05000000000000000000" pitchFamily="2" charset="2"/>
              </a:rPr>
              <a:t> Ta </a:t>
            </a:r>
            <a:r>
              <a:rPr lang="en-US" b="1" dirty="0" err="1">
                <a:sym typeface="Wingdings" panose="05000000000000000000" pitchFamily="2" charset="2"/>
              </a:rPr>
              <a:t>phải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gán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giá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trị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cho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biến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cục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bộ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để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khởi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tạo</a:t>
            </a:r>
            <a:endParaRPr lang="en-US" b="1" dirty="0">
              <a:sym typeface="Wingdings" panose="05000000000000000000" pitchFamily="2" charset="2"/>
            </a:endParaRPr>
          </a:p>
          <a:p>
            <a:pPr marL="3429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dirty="0" err="1">
                <a:sym typeface="Wingdings" panose="05000000000000000000" pitchFamily="2" charset="2"/>
              </a:rPr>
              <a:t>Biến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toàn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cục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sẽ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được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tự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động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khởi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tạo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giá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trị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28</a:t>
            </a:fld>
            <a:endParaRPr lang="uk-UA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38585"/>
              </p:ext>
            </p:extLst>
          </p:nvPr>
        </p:nvGraphicFramePr>
        <p:xfrm>
          <a:off x="2030568" y="3367468"/>
          <a:ext cx="5082863" cy="2743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558604">
                  <a:extLst>
                    <a:ext uri="{9D8B030D-6E8A-4147-A177-3AD203B41FA5}">
                      <a16:colId xmlns:a16="http://schemas.microsoft.com/office/drawing/2014/main" xmlns="" val="780315726"/>
                    </a:ext>
                  </a:extLst>
                </a:gridCol>
                <a:gridCol w="2524259">
                  <a:extLst>
                    <a:ext uri="{9D8B030D-6E8A-4147-A177-3AD203B41FA5}">
                      <a16:colId xmlns:a16="http://schemas.microsoft.com/office/drawing/2014/main" xmlns="" val="1622889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Kiểu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dữ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liệu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Giá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trị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khởi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tạo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7082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5226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‘\0’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6017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6948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723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9186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2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Hằng</a:t>
            </a:r>
            <a:r>
              <a:rPr lang="en-US" dirty="0"/>
              <a:t> (constant)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" indent="0">
                  <a:buNone/>
                </a:pPr>
                <a:r>
                  <a:rPr lang="en-US" dirty="0"/>
                  <a:t>Hằng </a:t>
                </a:r>
                <a:r>
                  <a:rPr lang="en-US" dirty="0" err="1"/>
                  <a:t>đại</a:t>
                </a:r>
                <a:r>
                  <a:rPr lang="en-US" dirty="0"/>
                  <a:t> </a:t>
                </a:r>
                <a:r>
                  <a:rPr lang="en-US" dirty="0" err="1"/>
                  <a:t>diện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suốt</a:t>
                </a:r>
                <a:r>
                  <a:rPr lang="en-US" dirty="0"/>
                  <a:t> </a:t>
                </a:r>
                <a:r>
                  <a:rPr lang="en-US" dirty="0" err="1"/>
                  <a:t>quá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thực</a:t>
                </a:r>
                <a:r>
                  <a:rPr lang="en-US" dirty="0"/>
                  <a:t> </a:t>
                </a:r>
                <a:r>
                  <a:rPr lang="en-US" dirty="0" err="1"/>
                  <a:t>thi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chương</a:t>
                </a:r>
                <a:r>
                  <a:rPr lang="en-US" dirty="0"/>
                  <a:t> </a:t>
                </a:r>
                <a:r>
                  <a:rPr lang="en-US" dirty="0" err="1"/>
                  <a:t>trình</a:t>
                </a:r>
                <a:r>
                  <a:rPr lang="en-US" dirty="0"/>
                  <a:t>.</a:t>
                </a:r>
              </a:p>
              <a:p>
                <a:pPr marL="34290" indent="0">
                  <a:buNone/>
                </a:pP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gán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hằng</a:t>
                </a:r>
                <a:endParaRPr lang="en-US" dirty="0"/>
              </a:p>
              <a:p>
                <a:pPr marL="34290" indent="0">
                  <a:buNone/>
                </a:pPr>
                <a:r>
                  <a:rPr lang="en-US" b="1" dirty="0" err="1"/>
                  <a:t>Có</a:t>
                </a:r>
                <a:r>
                  <a:rPr lang="en-US" b="1" dirty="0"/>
                  <a:t> 4 </a:t>
                </a:r>
                <a:r>
                  <a:rPr lang="en-US" b="1" dirty="0" err="1"/>
                  <a:t>loại</a:t>
                </a:r>
                <a:r>
                  <a:rPr lang="en-US" b="1" dirty="0"/>
                  <a:t> </a:t>
                </a:r>
                <a:r>
                  <a:rPr lang="en-US" b="1" dirty="0" err="1"/>
                  <a:t>hằng</a:t>
                </a:r>
                <a:r>
                  <a:rPr lang="en-US" b="1" dirty="0"/>
                  <a:t>:</a:t>
                </a:r>
              </a:p>
              <a:p>
                <a:pPr marL="491490" indent="-457200">
                  <a:buAutoNum type="arabicPeriod"/>
                </a:pPr>
                <a:r>
                  <a:rPr lang="en-US" dirty="0" err="1"/>
                  <a:t>Hằng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nguyên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sz="2000" dirty="0" err="1"/>
                  <a:t>Có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thể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viết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dưới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dạng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hệ</a:t>
                </a:r>
                <a:r>
                  <a:rPr lang="en-US" sz="2000" dirty="0"/>
                  <a:t> 10: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212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hệ</a:t>
                </a:r>
                <a:r>
                  <a:rPr lang="en-US" sz="2000" dirty="0"/>
                  <a:t> 8: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0213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hệ</a:t>
                </a:r>
                <a:r>
                  <a:rPr lang="en-US" sz="2000" dirty="0"/>
                  <a:t> 16: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dirty="0"/>
              </a:p>
              <a:p>
                <a:pPr marL="491490" indent="-457200">
                  <a:buAutoNum type="arabicPeriod"/>
                </a:pPr>
                <a:r>
                  <a:rPr lang="en-US" dirty="0" err="1"/>
                  <a:t>Hằng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thực</a:t>
                </a:r>
                <a:r>
                  <a:rPr lang="en-US" dirty="0"/>
                  <a:t>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102.0</m:t>
                    </m:r>
                  </m:oMath>
                </a14:m>
                <a:r>
                  <a:rPr lang="en-US" sz="2000" dirty="0"/>
                  <a:t>, -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223.1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1234.56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123.56∗</m:t>
                    </m:r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491490" indent="-457200">
                  <a:buAutoNum type="arabicPeriod"/>
                </a:pPr>
                <a:r>
                  <a:rPr lang="en-US" dirty="0" err="1"/>
                  <a:t>Hằng</a:t>
                </a:r>
                <a:r>
                  <a:rPr lang="en-US" dirty="0"/>
                  <a:t> </a:t>
                </a:r>
                <a:r>
                  <a:rPr lang="en-US" dirty="0" err="1"/>
                  <a:t>luận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(</a:t>
                </a:r>
                <a:r>
                  <a:rPr lang="en-US" dirty="0" err="1"/>
                  <a:t>đúng</a:t>
                </a:r>
                <a:r>
                  <a:rPr lang="en-US" dirty="0"/>
                  <a:t> </a:t>
                </a:r>
                <a:r>
                  <a:rPr lang="en-US" dirty="0" err="1"/>
                  <a:t>hoặc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r>
                  <a:rPr lang="en-US" dirty="0"/>
                  <a:t>)</a:t>
                </a:r>
                <a:br>
                  <a:rPr lang="en-US" dirty="0"/>
                </a:br>
                <a:r>
                  <a:rPr lang="en-US" sz="2000" dirty="0"/>
                  <a:t>true </a:t>
                </a:r>
                <a:r>
                  <a:rPr lang="en-US" sz="2000" dirty="0" err="1"/>
                  <a:t>hoặc</a:t>
                </a:r>
                <a:r>
                  <a:rPr lang="en-US" sz="2000" dirty="0"/>
                  <a:t> false</a:t>
                </a:r>
              </a:p>
              <a:p>
                <a:pPr marL="491490" indent="-457200">
                  <a:buAutoNum type="arabicPeriod"/>
                </a:pPr>
                <a:r>
                  <a:rPr lang="en-US" dirty="0" err="1"/>
                  <a:t>Hằng</a:t>
                </a:r>
                <a:r>
                  <a:rPr lang="en-US" dirty="0"/>
                  <a:t> </a:t>
                </a:r>
                <a:r>
                  <a:rPr lang="en-US" dirty="0" err="1"/>
                  <a:t>ký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sz="2000" dirty="0"/>
                  <a:t>“C:\user\username\local”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7" t="-1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141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trúc</a:t>
            </a:r>
            <a:r>
              <a:rPr lang="en-US"/>
              <a:t> </a:t>
            </a:r>
            <a:r>
              <a:rPr lang="en-US" err="1"/>
              <a:t>chương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C/C++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62064"/>
            <a:ext cx="5369251" cy="364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</a:t>
            </a:fld>
            <a:endParaRPr lang="uk-UA"/>
          </a:p>
        </p:txBody>
      </p:sp>
      <p:sp>
        <p:nvSpPr>
          <p:cNvPr id="6" name="Rectangle 5"/>
          <p:cNvSpPr/>
          <p:nvPr/>
        </p:nvSpPr>
        <p:spPr>
          <a:xfrm>
            <a:off x="5607392" y="2016070"/>
            <a:ext cx="3442213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main () 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{  </a:t>
            </a:r>
          </a:p>
          <a:p>
            <a:pPr lvl="1"/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"Xin 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chao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16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Hằng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C++: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cách</a:t>
            </a:r>
            <a:endParaRPr lang="en-US" dirty="0"/>
          </a:p>
          <a:p>
            <a:pPr marL="34290" indent="0">
              <a:buNone/>
            </a:pPr>
            <a:r>
              <a:rPr lang="en-US" b="1" dirty="0" err="1"/>
              <a:t>Cách</a:t>
            </a:r>
            <a:r>
              <a:rPr lang="en-US" b="1" dirty="0"/>
              <a:t> 1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/>
              <a:t>#define</a:t>
            </a:r>
          </a:p>
          <a:p>
            <a:pPr marL="34290" indent="0">
              <a:buNone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</a:t>
            </a:r>
          </a:p>
          <a:p>
            <a:pPr marL="3429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marL="3429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30</a:t>
            </a:fld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1762284" y="1930689"/>
            <a:ext cx="322395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tên_hằng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giá_trị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4609" y="1930689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Lưu</a:t>
            </a:r>
            <a:r>
              <a:rPr lang="en-US" sz="2000" dirty="0"/>
              <a:t> ý: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8" name="Rectangle 7"/>
          <p:cNvSpPr/>
          <p:nvPr/>
        </p:nvSpPr>
        <p:spPr>
          <a:xfrm>
            <a:off x="1762284" y="2503439"/>
            <a:ext cx="3223959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PI 3.14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r = 2;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&lt;&lt;2*r*PI;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62284" y="5062675"/>
            <a:ext cx="6351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6.28</a:t>
            </a:r>
          </a:p>
        </p:txBody>
      </p:sp>
    </p:spTree>
    <p:extLst>
      <p:ext uri="{BB962C8B-B14F-4D97-AF65-F5344CB8AC3E}">
        <p14:creationId xmlns:p14="http://schemas.microsoft.com/office/powerpoint/2010/main" val="417513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Hằng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C++: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cách</a:t>
            </a:r>
            <a:endParaRPr lang="en-US" dirty="0"/>
          </a:p>
          <a:p>
            <a:pPr marL="34290" indent="0">
              <a:buNone/>
            </a:pPr>
            <a:r>
              <a:rPr lang="en-US" b="1" dirty="0" err="1"/>
              <a:t>Cách</a:t>
            </a:r>
            <a:r>
              <a:rPr lang="en-US" b="1" dirty="0"/>
              <a:t> 2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 err="1"/>
              <a:t>const</a:t>
            </a:r>
            <a:endParaRPr lang="en-US" b="1" dirty="0"/>
          </a:p>
          <a:p>
            <a:pPr marL="34290" indent="0">
              <a:buNone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</a:t>
            </a:r>
          </a:p>
          <a:p>
            <a:pPr marL="3429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marL="3429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31</a:t>
            </a:fld>
            <a:endParaRPr lang="uk-UA"/>
          </a:p>
        </p:txBody>
      </p:sp>
      <p:sp>
        <p:nvSpPr>
          <p:cNvPr id="9" name="Rectangle 8"/>
          <p:cNvSpPr/>
          <p:nvPr/>
        </p:nvSpPr>
        <p:spPr>
          <a:xfrm>
            <a:off x="1762284" y="1920978"/>
            <a:ext cx="561731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kiểu_giá_trị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tên_hằng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giá_trị_hằng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62284" y="2467557"/>
            <a:ext cx="5617310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PI = 3.14;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r = 2;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&lt;&lt;r*PI;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2284" y="5230127"/>
            <a:ext cx="63511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6.28</a:t>
            </a:r>
          </a:p>
        </p:txBody>
      </p:sp>
    </p:spTree>
    <p:extLst>
      <p:ext uri="{BB962C8B-B14F-4D97-AF65-F5344CB8AC3E}">
        <p14:creationId xmlns:p14="http://schemas.microsoft.com/office/powerpoint/2010/main" val="137225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Hằng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34290" indent="0" algn="ctr">
              <a:buNone/>
            </a:pPr>
            <a:r>
              <a:rPr lang="en-US" sz="4000" b="1" dirty="0" err="1"/>
              <a:t>Bài</a:t>
            </a:r>
            <a:r>
              <a:rPr lang="en-US" sz="4000" b="1" dirty="0"/>
              <a:t> </a:t>
            </a:r>
            <a:r>
              <a:rPr lang="en-US" sz="4000" b="1" dirty="0" err="1"/>
              <a:t>tập</a:t>
            </a:r>
            <a:r>
              <a:rPr lang="en-US" sz="4000" b="1" dirty="0"/>
              <a:t> </a:t>
            </a:r>
            <a:r>
              <a:rPr lang="en-US" sz="4000" b="1" dirty="0" err="1"/>
              <a:t>về</a:t>
            </a:r>
            <a:r>
              <a:rPr lang="en-US" sz="4000" b="1" dirty="0"/>
              <a:t> </a:t>
            </a:r>
            <a:r>
              <a:rPr lang="en-US" sz="4000" b="1" dirty="0" err="1"/>
              <a:t>nhà</a:t>
            </a:r>
            <a:r>
              <a:rPr lang="en-US" sz="4000" b="1" dirty="0"/>
              <a:t>:</a:t>
            </a:r>
          </a:p>
          <a:p>
            <a:pPr marL="34290" indent="0" algn="ctr">
              <a:buNone/>
            </a:pPr>
            <a:r>
              <a:rPr lang="en-US" sz="4000" b="1" dirty="0" err="1">
                <a:solidFill>
                  <a:srgbClr val="C00000"/>
                </a:solidFill>
              </a:rPr>
              <a:t>Câu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lệnh</a:t>
            </a:r>
            <a:r>
              <a:rPr lang="en-US" sz="4000" b="1" dirty="0">
                <a:solidFill>
                  <a:srgbClr val="C00000"/>
                </a:solidFill>
              </a:rPr>
              <a:t> #define </a:t>
            </a:r>
            <a:r>
              <a:rPr lang="en-US" sz="4000" b="1" dirty="0" err="1">
                <a:solidFill>
                  <a:srgbClr val="C00000"/>
                </a:solidFill>
              </a:rPr>
              <a:t>và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const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br>
              <a:rPr lang="en-US" sz="4000" b="1" dirty="0">
                <a:solidFill>
                  <a:srgbClr val="C00000"/>
                </a:solidFill>
              </a:rPr>
            </a:br>
            <a:r>
              <a:rPr lang="en-US" sz="4000" b="1" dirty="0" err="1">
                <a:solidFill>
                  <a:srgbClr val="C00000"/>
                </a:solidFill>
              </a:rPr>
              <a:t>khác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nhau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thế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nào</a:t>
            </a:r>
            <a:r>
              <a:rPr lang="en-US" sz="40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646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vi-VN" dirty="0">
                <a:latin typeface="+mj-lt"/>
                <a:cs typeface="Arial" charset="0"/>
              </a:rPr>
              <a:t>Cho biết năm sinh của một người và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tính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tuổi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của</a:t>
            </a:r>
            <a:r>
              <a:rPr lang="en-US" dirty="0">
                <a:latin typeface="+mj-lt"/>
                <a:cs typeface="Arial" charset="0"/>
              </a:rPr>
              <a:t>  ng</a:t>
            </a:r>
            <a:r>
              <a:rPr lang="vi-VN" dirty="0">
                <a:latin typeface="+mj-lt"/>
                <a:cs typeface="Arial" charset="0"/>
              </a:rPr>
              <a:t>ườ</a:t>
            </a:r>
            <a:r>
              <a:rPr lang="en-US" dirty="0" err="1">
                <a:latin typeface="+mj-lt"/>
                <a:cs typeface="Arial" charset="0"/>
              </a:rPr>
              <a:t>i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vi-VN" dirty="0">
                <a:latin typeface="+mj-lt"/>
                <a:cs typeface="Arial" charset="0"/>
              </a:rPr>
              <a:t>đó</a:t>
            </a:r>
            <a:r>
              <a:rPr lang="en-US" dirty="0">
                <a:latin typeface="+mj-lt"/>
                <a:cs typeface="Arial" charset="0"/>
              </a:rPr>
              <a:t>.</a:t>
            </a:r>
          </a:p>
          <a:p>
            <a:pPr marL="385763" indent="-385763">
              <a:buFont typeface="Verdana" pitchFamily="34" charset="0"/>
              <a:buAutoNum type="arabicPeriod"/>
            </a:pPr>
            <a:r>
              <a:rPr lang="vi-VN" dirty="0">
                <a:latin typeface="+mj-lt"/>
                <a:cs typeface="Arial" charset="0"/>
              </a:rPr>
              <a:t>Cho 2 số a, b. </a:t>
            </a:r>
            <a:r>
              <a:rPr lang="en-US" dirty="0" err="1">
                <a:latin typeface="+mj-lt"/>
                <a:cs typeface="Arial" charset="0"/>
              </a:rPr>
              <a:t>Tính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tổng</a:t>
            </a:r>
            <a:r>
              <a:rPr lang="en-US" dirty="0">
                <a:latin typeface="+mj-lt"/>
                <a:cs typeface="Arial" charset="0"/>
              </a:rPr>
              <a:t>, </a:t>
            </a:r>
            <a:r>
              <a:rPr lang="en-US" dirty="0" err="1">
                <a:latin typeface="+mj-lt"/>
                <a:cs typeface="Arial" charset="0"/>
              </a:rPr>
              <a:t>hiệu</a:t>
            </a:r>
            <a:r>
              <a:rPr lang="en-US" dirty="0">
                <a:latin typeface="+mj-lt"/>
                <a:cs typeface="Arial" charset="0"/>
              </a:rPr>
              <a:t>, </a:t>
            </a:r>
            <a:r>
              <a:rPr lang="en-US" dirty="0" err="1">
                <a:latin typeface="+mj-lt"/>
                <a:cs typeface="Arial" charset="0"/>
              </a:rPr>
              <a:t>tính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và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th</a:t>
            </a:r>
            <a:r>
              <a:rPr lang="vi-VN" dirty="0">
                <a:latin typeface="+mj-lt"/>
                <a:cs typeface="Arial" charset="0"/>
              </a:rPr>
              <a:t>ươ</a:t>
            </a:r>
            <a:r>
              <a:rPr lang="en-US" dirty="0">
                <a:latin typeface="+mj-lt"/>
                <a:cs typeface="Arial" charset="0"/>
              </a:rPr>
              <a:t>ng </a:t>
            </a:r>
            <a:r>
              <a:rPr lang="en-US" dirty="0" err="1">
                <a:latin typeface="+mj-lt"/>
                <a:cs typeface="Arial" charset="0"/>
              </a:rPr>
              <a:t>của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hai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số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vi-VN" dirty="0">
                <a:latin typeface="+mj-lt"/>
                <a:cs typeface="Arial" charset="0"/>
              </a:rPr>
              <a:t>đó</a:t>
            </a:r>
            <a:r>
              <a:rPr lang="en-US" dirty="0">
                <a:latin typeface="+mj-lt"/>
                <a:cs typeface="Arial" charset="0"/>
              </a:rPr>
              <a:t>.</a:t>
            </a:r>
          </a:p>
          <a:p>
            <a:pPr marL="385763" indent="-385763">
              <a:buFont typeface="Verdana" pitchFamily="34" charset="0"/>
              <a:buAutoNum type="arabicPeriod"/>
            </a:pPr>
            <a:r>
              <a:rPr lang="vi-VN" dirty="0">
                <a:latin typeface="+mj-lt"/>
                <a:cs typeface="Arial" charset="0"/>
              </a:rPr>
              <a:t>Cho biết </a:t>
            </a:r>
            <a:r>
              <a:rPr lang="en-US" dirty="0" err="1">
                <a:latin typeface="+mj-lt"/>
                <a:cs typeface="Arial" charset="0"/>
              </a:rPr>
              <a:t>tên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sản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phẩm</a:t>
            </a:r>
            <a:r>
              <a:rPr lang="en-US" dirty="0">
                <a:latin typeface="+mj-lt"/>
                <a:cs typeface="Arial" charset="0"/>
              </a:rPr>
              <a:t>, </a:t>
            </a:r>
            <a:r>
              <a:rPr lang="en-US" dirty="0" err="1">
                <a:latin typeface="+mj-lt"/>
                <a:cs typeface="Arial" charset="0"/>
              </a:rPr>
              <a:t>số</a:t>
            </a:r>
            <a:r>
              <a:rPr lang="en-US" dirty="0">
                <a:latin typeface="+mj-lt"/>
                <a:cs typeface="Arial" charset="0"/>
              </a:rPr>
              <a:t> l</a:t>
            </a:r>
            <a:r>
              <a:rPr lang="vi-VN" dirty="0">
                <a:latin typeface="+mj-lt"/>
                <a:cs typeface="Arial" charset="0"/>
              </a:rPr>
              <a:t>ượ</a:t>
            </a:r>
            <a:r>
              <a:rPr lang="en-US" dirty="0">
                <a:latin typeface="+mj-lt"/>
                <a:cs typeface="Arial" charset="0"/>
              </a:rPr>
              <a:t>ng </a:t>
            </a:r>
            <a:r>
              <a:rPr lang="en-US" dirty="0" err="1">
                <a:latin typeface="+mj-lt"/>
                <a:cs typeface="Arial" charset="0"/>
              </a:rPr>
              <a:t>và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vi-VN" dirty="0">
                <a:latin typeface="+mj-lt"/>
                <a:cs typeface="Arial" charset="0"/>
              </a:rPr>
              <a:t>đơ</a:t>
            </a:r>
            <a:r>
              <a:rPr lang="en-US" dirty="0">
                <a:latin typeface="+mj-lt"/>
                <a:cs typeface="Arial" charset="0"/>
              </a:rPr>
              <a:t>n </a:t>
            </a:r>
            <a:r>
              <a:rPr lang="en-US" dirty="0" err="1">
                <a:latin typeface="+mj-lt"/>
                <a:cs typeface="Arial" charset="0"/>
              </a:rPr>
              <a:t>giá</a:t>
            </a:r>
            <a:r>
              <a:rPr lang="en-US" dirty="0">
                <a:latin typeface="+mj-lt"/>
                <a:cs typeface="Arial" charset="0"/>
              </a:rPr>
              <a:t>. </a:t>
            </a:r>
            <a:r>
              <a:rPr lang="en-US" dirty="0" err="1">
                <a:latin typeface="+mj-lt"/>
                <a:cs typeface="Arial" charset="0"/>
              </a:rPr>
              <a:t>Tính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tiền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và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thuế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giá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trị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gia</a:t>
            </a:r>
            <a:r>
              <a:rPr lang="en-US" dirty="0">
                <a:latin typeface="+mj-lt"/>
                <a:cs typeface="Arial" charset="0"/>
              </a:rPr>
              <a:t> t</a:t>
            </a:r>
            <a:r>
              <a:rPr lang="vi-VN" dirty="0">
                <a:latin typeface="+mj-lt"/>
                <a:cs typeface="Arial" charset="0"/>
              </a:rPr>
              <a:t>ă</a:t>
            </a:r>
            <a:r>
              <a:rPr lang="en-US" dirty="0">
                <a:latin typeface="+mj-lt"/>
                <a:cs typeface="Arial" charset="0"/>
              </a:rPr>
              <a:t>ng </a:t>
            </a:r>
            <a:r>
              <a:rPr lang="en-US" dirty="0" err="1">
                <a:latin typeface="+mj-lt"/>
                <a:cs typeface="Arial" charset="0"/>
              </a:rPr>
              <a:t>phải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trả</a:t>
            </a:r>
            <a:r>
              <a:rPr lang="en-US" dirty="0">
                <a:latin typeface="+mj-lt"/>
                <a:cs typeface="Arial" charset="0"/>
              </a:rPr>
              <a:t>, </a:t>
            </a:r>
            <a:r>
              <a:rPr lang="en-US" dirty="0" err="1">
                <a:latin typeface="+mj-lt"/>
                <a:cs typeface="Arial" charset="0"/>
              </a:rPr>
              <a:t>biết</a:t>
            </a:r>
            <a:r>
              <a:rPr lang="en-US" dirty="0">
                <a:latin typeface="+mj-lt"/>
                <a:cs typeface="Arial" charset="0"/>
              </a:rPr>
              <a:t>:</a:t>
            </a:r>
          </a:p>
          <a:p>
            <a:pPr marL="685800" lvl="1" indent="-385763">
              <a:buFont typeface="Verdana" pitchFamily="34" charset="0"/>
              <a:buAutoNum type="alphaLcPeriod"/>
            </a:pPr>
            <a:r>
              <a:rPr lang="en-US" sz="2400" dirty="0" err="1">
                <a:latin typeface="+mj-lt"/>
                <a:cs typeface="Arial" charset="0"/>
              </a:rPr>
              <a:t>tiền</a:t>
            </a:r>
            <a:r>
              <a:rPr lang="en-US" sz="2400" dirty="0">
                <a:latin typeface="+mj-lt"/>
                <a:cs typeface="Arial" charset="0"/>
              </a:rPr>
              <a:t> = </a:t>
            </a:r>
            <a:r>
              <a:rPr lang="en-US" sz="2400" dirty="0" err="1">
                <a:latin typeface="+mj-lt"/>
                <a:cs typeface="Arial" charset="0"/>
              </a:rPr>
              <a:t>số</a:t>
            </a:r>
            <a:r>
              <a:rPr lang="en-US" sz="2400" dirty="0">
                <a:latin typeface="+mj-lt"/>
                <a:cs typeface="Arial" charset="0"/>
              </a:rPr>
              <a:t> l</a:t>
            </a:r>
            <a:r>
              <a:rPr lang="vi-VN" sz="2400" dirty="0">
                <a:latin typeface="+mj-lt"/>
                <a:cs typeface="Arial" charset="0"/>
              </a:rPr>
              <a:t>ượ</a:t>
            </a:r>
            <a:r>
              <a:rPr lang="en-US" sz="2400" dirty="0">
                <a:latin typeface="+mj-lt"/>
                <a:cs typeface="Arial" charset="0"/>
              </a:rPr>
              <a:t>ng * </a:t>
            </a:r>
            <a:r>
              <a:rPr lang="vi-VN" sz="2400" dirty="0">
                <a:latin typeface="+mj-lt"/>
                <a:cs typeface="Arial" charset="0"/>
              </a:rPr>
              <a:t>đơ</a:t>
            </a:r>
            <a:r>
              <a:rPr lang="en-US" sz="2400" dirty="0">
                <a:latin typeface="+mj-lt"/>
                <a:cs typeface="Arial" charset="0"/>
              </a:rPr>
              <a:t>n </a:t>
            </a:r>
            <a:r>
              <a:rPr lang="en-US" sz="2400" dirty="0" err="1">
                <a:latin typeface="+mj-lt"/>
                <a:cs typeface="Arial" charset="0"/>
              </a:rPr>
              <a:t>giá</a:t>
            </a:r>
            <a:endParaRPr lang="en-US" sz="2400" dirty="0">
              <a:latin typeface="+mj-lt"/>
              <a:cs typeface="Arial" charset="0"/>
            </a:endParaRPr>
          </a:p>
          <a:p>
            <a:pPr marL="685800" lvl="1" indent="-385763">
              <a:buFont typeface="Verdana" pitchFamily="34" charset="0"/>
              <a:buAutoNum type="alphaLcPeriod"/>
            </a:pPr>
            <a:r>
              <a:rPr lang="en-US" sz="2400" dirty="0" err="1">
                <a:latin typeface="+mj-lt"/>
                <a:cs typeface="Arial" charset="0"/>
              </a:rPr>
              <a:t>thuế</a:t>
            </a:r>
            <a:r>
              <a:rPr lang="en-US" sz="2400" dirty="0">
                <a:latin typeface="+mj-lt"/>
                <a:cs typeface="Arial" charset="0"/>
              </a:rPr>
              <a:t> </a:t>
            </a:r>
            <a:r>
              <a:rPr lang="en-US" sz="2400" dirty="0" err="1">
                <a:latin typeface="+mj-lt"/>
                <a:cs typeface="Arial" charset="0"/>
              </a:rPr>
              <a:t>giá</a:t>
            </a:r>
            <a:r>
              <a:rPr lang="en-US" sz="2400" dirty="0">
                <a:latin typeface="+mj-lt"/>
                <a:cs typeface="Arial" charset="0"/>
              </a:rPr>
              <a:t> </a:t>
            </a:r>
            <a:r>
              <a:rPr lang="en-US" sz="2400" dirty="0" err="1">
                <a:latin typeface="+mj-lt"/>
                <a:cs typeface="Arial" charset="0"/>
              </a:rPr>
              <a:t>trị</a:t>
            </a:r>
            <a:r>
              <a:rPr lang="en-US" sz="2400" dirty="0">
                <a:latin typeface="+mj-lt"/>
                <a:cs typeface="Arial" charset="0"/>
              </a:rPr>
              <a:t> </a:t>
            </a:r>
            <a:r>
              <a:rPr lang="en-US" sz="2400" dirty="0" err="1">
                <a:latin typeface="+mj-lt"/>
                <a:cs typeface="Arial" charset="0"/>
              </a:rPr>
              <a:t>gia</a:t>
            </a:r>
            <a:r>
              <a:rPr lang="en-US" sz="2400" dirty="0">
                <a:latin typeface="+mj-lt"/>
                <a:cs typeface="Arial" charset="0"/>
              </a:rPr>
              <a:t> t</a:t>
            </a:r>
            <a:r>
              <a:rPr lang="vi-VN" sz="2400" dirty="0">
                <a:latin typeface="+mj-lt"/>
                <a:cs typeface="Arial" charset="0"/>
              </a:rPr>
              <a:t>ă</a:t>
            </a:r>
            <a:r>
              <a:rPr lang="en-US" sz="2400" dirty="0">
                <a:latin typeface="+mj-lt"/>
                <a:cs typeface="Arial" charset="0"/>
              </a:rPr>
              <a:t>ng = 10% </a:t>
            </a:r>
            <a:r>
              <a:rPr lang="en-US" sz="2400" dirty="0" err="1">
                <a:latin typeface="+mj-lt"/>
                <a:cs typeface="Arial" charset="0"/>
              </a:rPr>
              <a:t>tiền</a:t>
            </a:r>
            <a:endParaRPr lang="en-US" sz="2400" dirty="0">
              <a:latin typeface="+mj-lt"/>
              <a:cs typeface="Arial" charset="0"/>
            </a:endParaRPr>
          </a:p>
          <a:p>
            <a:pPr marL="385763" indent="-385763">
              <a:buFont typeface="+mj-lt"/>
              <a:buAutoNum type="arabicPeriod" startAt="4"/>
            </a:pPr>
            <a:r>
              <a:rPr lang="vi-VN" dirty="0">
                <a:latin typeface="+mj-lt"/>
                <a:cs typeface="Arial" charset="0"/>
              </a:rPr>
              <a:t>Cho biết đ</a:t>
            </a:r>
            <a:r>
              <a:rPr lang="en-US" dirty="0" err="1">
                <a:latin typeface="+mj-lt"/>
                <a:cs typeface="Arial" charset="0"/>
              </a:rPr>
              <a:t>iểm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thi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và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hệ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số</a:t>
            </a:r>
            <a:r>
              <a:rPr lang="en-US" dirty="0">
                <a:latin typeface="+mj-lt"/>
                <a:cs typeface="Arial" charset="0"/>
              </a:rPr>
              <a:t> 3 </a:t>
            </a:r>
            <a:r>
              <a:rPr lang="en-US" dirty="0" err="1">
                <a:latin typeface="+mj-lt"/>
                <a:cs typeface="Arial" charset="0"/>
              </a:rPr>
              <a:t>môn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Toán</a:t>
            </a:r>
            <a:r>
              <a:rPr lang="en-US" dirty="0">
                <a:latin typeface="+mj-lt"/>
                <a:cs typeface="Arial" charset="0"/>
              </a:rPr>
              <a:t>, </a:t>
            </a:r>
            <a:r>
              <a:rPr lang="en-US" dirty="0" err="1">
                <a:latin typeface="+mj-lt"/>
                <a:cs typeface="Arial" charset="0"/>
              </a:rPr>
              <a:t>Lý</a:t>
            </a:r>
            <a:r>
              <a:rPr lang="en-US" dirty="0">
                <a:latin typeface="+mj-lt"/>
                <a:cs typeface="Arial" charset="0"/>
              </a:rPr>
              <a:t>, </a:t>
            </a:r>
            <a:r>
              <a:rPr lang="en-US" dirty="0" err="1">
                <a:latin typeface="+mj-lt"/>
                <a:cs typeface="Arial" charset="0"/>
              </a:rPr>
              <a:t>Hóa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của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một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sinh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viên</a:t>
            </a:r>
            <a:r>
              <a:rPr lang="en-US" dirty="0">
                <a:latin typeface="+mj-lt"/>
                <a:cs typeface="Arial" charset="0"/>
              </a:rPr>
              <a:t>. </a:t>
            </a:r>
            <a:r>
              <a:rPr lang="en-US" dirty="0" err="1">
                <a:latin typeface="+mj-lt"/>
                <a:cs typeface="Arial" charset="0"/>
              </a:rPr>
              <a:t>Tính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vi-VN" dirty="0">
                <a:latin typeface="+mj-lt"/>
                <a:cs typeface="Arial" charset="0"/>
              </a:rPr>
              <a:t>đ</a:t>
            </a:r>
            <a:r>
              <a:rPr lang="en-US" dirty="0" err="1">
                <a:latin typeface="+mj-lt"/>
                <a:cs typeface="Arial" charset="0"/>
              </a:rPr>
              <a:t>iểm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trung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bình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của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sinh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viên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vi-VN" dirty="0">
                <a:latin typeface="+mj-lt"/>
                <a:cs typeface="Arial" charset="0"/>
              </a:rPr>
              <a:t>đó</a:t>
            </a:r>
            <a:r>
              <a:rPr lang="en-US" dirty="0">
                <a:latin typeface="+mj-lt"/>
                <a:cs typeface="Arial" charset="0"/>
              </a:rPr>
              <a:t>.</a:t>
            </a:r>
          </a:p>
          <a:p>
            <a:pPr marL="385763" indent="-385763">
              <a:buFont typeface="Verdana" pitchFamily="34" charset="0"/>
              <a:buAutoNum type="arabicPeriod" startAt="4"/>
            </a:pPr>
            <a:r>
              <a:rPr lang="vi-VN" dirty="0">
                <a:latin typeface="+mj-lt"/>
                <a:cs typeface="Arial" charset="0"/>
              </a:rPr>
              <a:t>Cho biết </a:t>
            </a:r>
            <a:r>
              <a:rPr lang="en-US" dirty="0" err="1">
                <a:latin typeface="+mj-lt"/>
                <a:cs typeface="Arial" charset="0"/>
              </a:rPr>
              <a:t>bán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kính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của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vi-VN" dirty="0">
                <a:latin typeface="+mj-lt"/>
                <a:cs typeface="Arial" charset="0"/>
              </a:rPr>
              <a:t>đườ</a:t>
            </a:r>
            <a:r>
              <a:rPr lang="en-US" dirty="0">
                <a:latin typeface="+mj-lt"/>
                <a:cs typeface="Arial" charset="0"/>
              </a:rPr>
              <a:t>ng </a:t>
            </a:r>
            <a:r>
              <a:rPr lang="en-US" dirty="0" err="1">
                <a:latin typeface="+mj-lt"/>
                <a:cs typeface="Arial" charset="0"/>
              </a:rPr>
              <a:t>tròn</a:t>
            </a:r>
            <a:r>
              <a:rPr lang="en-US" dirty="0">
                <a:latin typeface="+mj-lt"/>
                <a:cs typeface="Arial" charset="0"/>
              </a:rPr>
              <a:t>. </a:t>
            </a:r>
            <a:r>
              <a:rPr lang="en-US" dirty="0" err="1">
                <a:latin typeface="+mj-lt"/>
                <a:cs typeface="Arial" charset="0"/>
              </a:rPr>
              <a:t>Tính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chu</a:t>
            </a:r>
            <a:r>
              <a:rPr lang="en-US" dirty="0">
                <a:latin typeface="+mj-lt"/>
                <a:cs typeface="Arial" charset="0"/>
              </a:rPr>
              <a:t> vi </a:t>
            </a:r>
            <a:r>
              <a:rPr lang="en-US" dirty="0" err="1">
                <a:latin typeface="+mj-lt"/>
                <a:cs typeface="Arial" charset="0"/>
              </a:rPr>
              <a:t>và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diện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tích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của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hình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en-US" dirty="0" err="1">
                <a:latin typeface="+mj-lt"/>
                <a:cs typeface="Arial" charset="0"/>
              </a:rPr>
              <a:t>tròn</a:t>
            </a:r>
            <a:r>
              <a:rPr lang="en-US" dirty="0">
                <a:latin typeface="+mj-lt"/>
                <a:cs typeface="Arial" charset="0"/>
              </a:rPr>
              <a:t> </a:t>
            </a:r>
            <a:r>
              <a:rPr lang="vi-VN" dirty="0">
                <a:latin typeface="+mj-lt"/>
                <a:cs typeface="Arial" charset="0"/>
              </a:rPr>
              <a:t>đó</a:t>
            </a:r>
            <a:r>
              <a:rPr lang="en-US" dirty="0">
                <a:latin typeface="+mj-lt"/>
                <a:cs typeface="Arial" charset="0"/>
              </a:rPr>
              <a:t>.</a:t>
            </a:r>
            <a:endParaRPr lang="en-US" dirty="0">
              <a:latin typeface="+mj-lt"/>
            </a:endParaRPr>
          </a:p>
          <a:p>
            <a:pPr marL="685800" lvl="1" indent="-385763">
              <a:buFont typeface="Verdana" pitchFamily="34" charset="0"/>
              <a:buAutoNum type="alphaLcPeriod"/>
            </a:pPr>
            <a:endParaRPr lang="en-US" sz="21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377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Bài tập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34</a:t>
            </a:fld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197427" y="964907"/>
            <a:ext cx="8749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>
                <a:cs typeface="Arial" charset="0"/>
              </a:rPr>
              <a:t>Cho biết năm sinh của một người và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tính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tuổi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của</a:t>
            </a:r>
            <a:r>
              <a:rPr lang="en-US" sz="2400" dirty="0">
                <a:cs typeface="Arial" charset="0"/>
              </a:rPr>
              <a:t> ng</a:t>
            </a:r>
            <a:r>
              <a:rPr lang="vi-VN" sz="2400" dirty="0">
                <a:cs typeface="Arial" charset="0"/>
              </a:rPr>
              <a:t>ườ</a:t>
            </a:r>
            <a:r>
              <a:rPr lang="en-US" sz="2400" dirty="0" err="1">
                <a:cs typeface="Arial" charset="0"/>
              </a:rPr>
              <a:t>i</a:t>
            </a:r>
            <a:r>
              <a:rPr lang="en-US" sz="2400" dirty="0">
                <a:cs typeface="Arial" charset="0"/>
              </a:rPr>
              <a:t> </a:t>
            </a:r>
            <a:r>
              <a:rPr lang="vi-VN" sz="2400" dirty="0">
                <a:cs typeface="Arial" charset="0"/>
              </a:rPr>
              <a:t>đó</a:t>
            </a:r>
            <a:r>
              <a:rPr lang="en-US" sz="2400" dirty="0">
                <a:cs typeface="Arial" charset="0"/>
              </a:rPr>
              <a:t>?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286000" y="2136339"/>
            <a:ext cx="45720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namsinh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1998;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tuoi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tuoi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2016-namsinh;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183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vi-VN"/>
              <a:t>ài tập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35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197427" y="893619"/>
            <a:ext cx="87491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>
                <a:cs typeface="Arial" charset="0"/>
              </a:rPr>
              <a:t>Cho 2 số a, b. </a:t>
            </a:r>
            <a:r>
              <a:rPr lang="en-US" sz="2400" dirty="0" err="1">
                <a:cs typeface="Arial" charset="0"/>
              </a:rPr>
              <a:t>Tính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tổng</a:t>
            </a:r>
            <a:r>
              <a:rPr lang="en-US" sz="2400" dirty="0">
                <a:cs typeface="Arial" charset="0"/>
              </a:rPr>
              <a:t>, </a:t>
            </a:r>
            <a:r>
              <a:rPr lang="en-US" sz="2400" dirty="0" err="1">
                <a:cs typeface="Arial" charset="0"/>
              </a:rPr>
              <a:t>hiệu</a:t>
            </a:r>
            <a:r>
              <a:rPr lang="en-US" sz="2400" dirty="0">
                <a:cs typeface="Arial" charset="0"/>
              </a:rPr>
              <a:t>, </a:t>
            </a:r>
            <a:r>
              <a:rPr lang="en-US" sz="2400" dirty="0" err="1">
                <a:cs typeface="Arial" charset="0"/>
              </a:rPr>
              <a:t>tính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và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th</a:t>
            </a:r>
            <a:r>
              <a:rPr lang="vi-VN" sz="2400" dirty="0">
                <a:cs typeface="Arial" charset="0"/>
              </a:rPr>
              <a:t>ươ</a:t>
            </a:r>
            <a:r>
              <a:rPr lang="en-US" sz="2400" dirty="0">
                <a:cs typeface="Arial" charset="0"/>
              </a:rPr>
              <a:t>ng </a:t>
            </a:r>
            <a:r>
              <a:rPr lang="en-US" sz="2400" dirty="0" err="1">
                <a:cs typeface="Arial" charset="0"/>
              </a:rPr>
              <a:t>của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hai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số</a:t>
            </a:r>
            <a:r>
              <a:rPr lang="en-US" sz="2400" dirty="0">
                <a:cs typeface="Arial" charset="0"/>
              </a:rPr>
              <a:t> </a:t>
            </a:r>
            <a:r>
              <a:rPr lang="vi-VN" sz="2400" dirty="0">
                <a:cs typeface="Arial" charset="0"/>
              </a:rPr>
              <a:t>đó</a:t>
            </a:r>
            <a:endParaRPr lang="en-US" sz="2400" dirty="0"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22714" y="1716468"/>
            <a:ext cx="45720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 = 10;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b =  3;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tong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hieu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tich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thuong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tong = a + b;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hieu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a - b;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tich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a * b;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thuong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)a / b;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6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</a:t>
            </a:r>
            <a:r>
              <a:rPr lang="vi-VN"/>
              <a:t>ài tập 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36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2286000" y="2528812"/>
            <a:ext cx="4572000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Soluong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Dongia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500;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Tien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Vat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Tien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Soluong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Dongia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Vat = Tien * 0.1;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427" y="843677"/>
            <a:ext cx="87491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5763" indent="-385763">
              <a:buFont typeface="Verdana" pitchFamily="34" charset="0"/>
              <a:buAutoNum type="arabicPeriod"/>
            </a:pPr>
            <a:r>
              <a:rPr lang="vi-VN" sz="2000" dirty="0">
                <a:cs typeface="Arial" charset="0"/>
              </a:rPr>
              <a:t>Cho biết </a:t>
            </a:r>
            <a:r>
              <a:rPr lang="en-US" sz="2000" dirty="0" err="1">
                <a:cs typeface="Arial" charset="0"/>
              </a:rPr>
              <a:t>tên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sản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phẩm</a:t>
            </a:r>
            <a:r>
              <a:rPr lang="en-US" sz="2000" dirty="0">
                <a:cs typeface="Arial" charset="0"/>
              </a:rPr>
              <a:t>, </a:t>
            </a:r>
            <a:r>
              <a:rPr lang="en-US" sz="2000" dirty="0" err="1">
                <a:cs typeface="Arial" charset="0"/>
              </a:rPr>
              <a:t>số</a:t>
            </a:r>
            <a:r>
              <a:rPr lang="en-US" sz="2000" dirty="0">
                <a:cs typeface="Arial" charset="0"/>
              </a:rPr>
              <a:t> l</a:t>
            </a:r>
            <a:r>
              <a:rPr lang="vi-VN" sz="2000" dirty="0">
                <a:cs typeface="Arial" charset="0"/>
              </a:rPr>
              <a:t>ượ</a:t>
            </a:r>
            <a:r>
              <a:rPr lang="en-US" sz="2000" dirty="0">
                <a:cs typeface="Arial" charset="0"/>
              </a:rPr>
              <a:t>ng </a:t>
            </a:r>
            <a:r>
              <a:rPr lang="en-US" sz="2000" dirty="0" err="1">
                <a:cs typeface="Arial" charset="0"/>
              </a:rPr>
              <a:t>và</a:t>
            </a:r>
            <a:r>
              <a:rPr lang="en-US" sz="2000" dirty="0">
                <a:cs typeface="Arial" charset="0"/>
              </a:rPr>
              <a:t> </a:t>
            </a:r>
            <a:r>
              <a:rPr lang="vi-VN" sz="2000" dirty="0">
                <a:cs typeface="Arial" charset="0"/>
              </a:rPr>
              <a:t>đơ</a:t>
            </a:r>
            <a:r>
              <a:rPr lang="en-US" sz="2000" dirty="0">
                <a:cs typeface="Arial" charset="0"/>
              </a:rPr>
              <a:t>n </a:t>
            </a:r>
            <a:r>
              <a:rPr lang="en-US" sz="2000" dirty="0" err="1">
                <a:cs typeface="Arial" charset="0"/>
              </a:rPr>
              <a:t>giá</a:t>
            </a:r>
            <a:r>
              <a:rPr lang="en-US" sz="2000" dirty="0">
                <a:cs typeface="Arial" charset="0"/>
              </a:rPr>
              <a:t>. </a:t>
            </a:r>
            <a:r>
              <a:rPr lang="en-US" sz="2000" dirty="0" err="1">
                <a:cs typeface="Arial" charset="0"/>
              </a:rPr>
              <a:t>Tính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tiền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và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thuế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giá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trị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gia</a:t>
            </a:r>
            <a:r>
              <a:rPr lang="en-US" sz="2000" dirty="0">
                <a:cs typeface="Arial" charset="0"/>
              </a:rPr>
              <a:t> t</a:t>
            </a:r>
            <a:r>
              <a:rPr lang="vi-VN" sz="2000" dirty="0">
                <a:cs typeface="Arial" charset="0"/>
              </a:rPr>
              <a:t>ă</a:t>
            </a:r>
            <a:r>
              <a:rPr lang="en-US" sz="2000" dirty="0">
                <a:cs typeface="Arial" charset="0"/>
              </a:rPr>
              <a:t>ng </a:t>
            </a:r>
            <a:r>
              <a:rPr lang="en-US" sz="2000" dirty="0" err="1">
                <a:cs typeface="Arial" charset="0"/>
              </a:rPr>
              <a:t>phải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trả</a:t>
            </a:r>
            <a:r>
              <a:rPr lang="en-US" sz="2000" dirty="0">
                <a:cs typeface="Arial" charset="0"/>
              </a:rPr>
              <a:t>, </a:t>
            </a:r>
            <a:r>
              <a:rPr lang="en-US" sz="2000" dirty="0" err="1">
                <a:cs typeface="Arial" charset="0"/>
              </a:rPr>
              <a:t>biết</a:t>
            </a:r>
            <a:r>
              <a:rPr lang="en-US" sz="2000" dirty="0">
                <a:cs typeface="Arial" charset="0"/>
              </a:rPr>
              <a:t>:</a:t>
            </a:r>
          </a:p>
          <a:p>
            <a:pPr marL="685800" lvl="1" indent="-385763">
              <a:buFont typeface="Verdana" pitchFamily="34" charset="0"/>
              <a:buAutoNum type="alphaLcPeriod"/>
            </a:pPr>
            <a:r>
              <a:rPr lang="en-US" sz="2000" dirty="0" err="1">
                <a:cs typeface="Arial" charset="0"/>
              </a:rPr>
              <a:t>tiền</a:t>
            </a:r>
            <a:r>
              <a:rPr lang="en-US" sz="2000" dirty="0">
                <a:cs typeface="Arial" charset="0"/>
              </a:rPr>
              <a:t> = </a:t>
            </a:r>
            <a:r>
              <a:rPr lang="en-US" sz="2000" dirty="0" err="1">
                <a:cs typeface="Arial" charset="0"/>
              </a:rPr>
              <a:t>số</a:t>
            </a:r>
            <a:r>
              <a:rPr lang="en-US" sz="2000" dirty="0">
                <a:cs typeface="Arial" charset="0"/>
              </a:rPr>
              <a:t> l</a:t>
            </a:r>
            <a:r>
              <a:rPr lang="vi-VN" sz="2000" dirty="0">
                <a:cs typeface="Arial" charset="0"/>
              </a:rPr>
              <a:t>ượ</a:t>
            </a:r>
            <a:r>
              <a:rPr lang="en-US" sz="2000" dirty="0">
                <a:cs typeface="Arial" charset="0"/>
              </a:rPr>
              <a:t>ng * </a:t>
            </a:r>
            <a:r>
              <a:rPr lang="vi-VN" sz="2000" dirty="0">
                <a:cs typeface="Arial" charset="0"/>
              </a:rPr>
              <a:t>đơ</a:t>
            </a:r>
            <a:r>
              <a:rPr lang="en-US" sz="2000" dirty="0">
                <a:cs typeface="Arial" charset="0"/>
              </a:rPr>
              <a:t>n </a:t>
            </a:r>
            <a:r>
              <a:rPr lang="en-US" sz="2000" dirty="0" err="1">
                <a:cs typeface="Arial" charset="0"/>
              </a:rPr>
              <a:t>giá</a:t>
            </a:r>
            <a:endParaRPr lang="en-US" sz="2000" dirty="0">
              <a:cs typeface="Arial" charset="0"/>
            </a:endParaRPr>
          </a:p>
          <a:p>
            <a:pPr marL="685800" lvl="1" indent="-385763">
              <a:buFont typeface="Verdana" pitchFamily="34" charset="0"/>
              <a:buAutoNum type="alphaLcPeriod"/>
            </a:pPr>
            <a:r>
              <a:rPr lang="en-US" sz="2000" dirty="0" err="1">
                <a:cs typeface="Arial" charset="0"/>
              </a:rPr>
              <a:t>thuế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giá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trị</a:t>
            </a:r>
            <a:r>
              <a:rPr lang="en-US" sz="2000" dirty="0">
                <a:cs typeface="Arial" charset="0"/>
              </a:rPr>
              <a:t> </a:t>
            </a:r>
            <a:r>
              <a:rPr lang="en-US" sz="2000" dirty="0" err="1">
                <a:cs typeface="Arial" charset="0"/>
              </a:rPr>
              <a:t>gia</a:t>
            </a:r>
            <a:r>
              <a:rPr lang="en-US" sz="2000" dirty="0">
                <a:cs typeface="Arial" charset="0"/>
              </a:rPr>
              <a:t> t</a:t>
            </a:r>
            <a:r>
              <a:rPr lang="vi-VN" sz="2000" dirty="0">
                <a:cs typeface="Arial" charset="0"/>
              </a:rPr>
              <a:t>ă</a:t>
            </a:r>
            <a:r>
              <a:rPr lang="en-US" sz="2000" dirty="0">
                <a:cs typeface="Arial" charset="0"/>
              </a:rPr>
              <a:t>ng = 10% </a:t>
            </a:r>
            <a:r>
              <a:rPr lang="en-US" sz="2000" dirty="0" err="1">
                <a:cs typeface="Arial" charset="0"/>
              </a:rPr>
              <a:t>tiền</a:t>
            </a:r>
            <a:endParaRPr lang="en-US" sz="20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1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Bài tập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37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563484" y="2110394"/>
            <a:ext cx="7903029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toan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 6.5;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hstoan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 2.0;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ly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 7.0;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hsly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 1.0;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hoa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 7.5;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hshoa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 1.0;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Dtb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Dtb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toan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hstoan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ly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hsly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hoa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hshoa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 / (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hstoan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hsly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</a:rPr>
              <a:t>hshoa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300" y="1003380"/>
            <a:ext cx="83112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>
                <a:cs typeface="Arial" charset="0"/>
              </a:rPr>
              <a:t>Cho biết đ</a:t>
            </a:r>
            <a:r>
              <a:rPr lang="en-US" sz="2400" dirty="0" err="1">
                <a:cs typeface="Arial" charset="0"/>
              </a:rPr>
              <a:t>iểm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thi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và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hệ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số</a:t>
            </a:r>
            <a:r>
              <a:rPr lang="en-US" sz="2400" dirty="0">
                <a:cs typeface="Arial" charset="0"/>
              </a:rPr>
              <a:t> 3 </a:t>
            </a:r>
            <a:r>
              <a:rPr lang="en-US" sz="2400" dirty="0" err="1">
                <a:cs typeface="Arial" charset="0"/>
              </a:rPr>
              <a:t>môn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Toán</a:t>
            </a:r>
            <a:r>
              <a:rPr lang="en-US" sz="2400" dirty="0">
                <a:cs typeface="Arial" charset="0"/>
              </a:rPr>
              <a:t>, </a:t>
            </a:r>
            <a:r>
              <a:rPr lang="en-US" sz="2400" dirty="0" err="1">
                <a:cs typeface="Arial" charset="0"/>
              </a:rPr>
              <a:t>Lý</a:t>
            </a:r>
            <a:r>
              <a:rPr lang="en-US" sz="2400" dirty="0">
                <a:cs typeface="Arial" charset="0"/>
              </a:rPr>
              <a:t>, </a:t>
            </a:r>
            <a:r>
              <a:rPr lang="en-US" sz="2400" dirty="0" err="1">
                <a:cs typeface="Arial" charset="0"/>
              </a:rPr>
              <a:t>Hóa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của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một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sinh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viên</a:t>
            </a:r>
            <a:r>
              <a:rPr lang="en-US" sz="2400" dirty="0">
                <a:cs typeface="Arial" charset="0"/>
              </a:rPr>
              <a:t>. </a:t>
            </a:r>
            <a:r>
              <a:rPr lang="en-US" sz="2400" dirty="0" err="1">
                <a:cs typeface="Arial" charset="0"/>
              </a:rPr>
              <a:t>Tính</a:t>
            </a:r>
            <a:r>
              <a:rPr lang="en-US" sz="2400" dirty="0">
                <a:cs typeface="Arial" charset="0"/>
              </a:rPr>
              <a:t> </a:t>
            </a:r>
            <a:r>
              <a:rPr lang="vi-VN" sz="2400" dirty="0">
                <a:cs typeface="Arial" charset="0"/>
              </a:rPr>
              <a:t>đ</a:t>
            </a:r>
            <a:r>
              <a:rPr lang="en-US" sz="2400" dirty="0" err="1">
                <a:cs typeface="Arial" charset="0"/>
              </a:rPr>
              <a:t>iểm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trung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bình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của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sinh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viên</a:t>
            </a:r>
            <a:r>
              <a:rPr lang="en-US" sz="2400" dirty="0">
                <a:cs typeface="Arial" charset="0"/>
              </a:rPr>
              <a:t> </a:t>
            </a:r>
            <a:r>
              <a:rPr lang="vi-VN" sz="2400" dirty="0">
                <a:cs typeface="Arial" charset="0"/>
              </a:rPr>
              <a:t>đó</a:t>
            </a:r>
            <a:r>
              <a:rPr lang="en-US" sz="2400" dirty="0"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1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Bài tập 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38</a:t>
            </a:fld>
            <a:endParaRPr lang="uk-UA"/>
          </a:p>
        </p:txBody>
      </p:sp>
      <p:sp>
        <p:nvSpPr>
          <p:cNvPr id="3" name="Rectangle 2"/>
          <p:cNvSpPr/>
          <p:nvPr/>
        </p:nvSpPr>
        <p:spPr>
          <a:xfrm>
            <a:off x="2286000" y="2028617"/>
            <a:ext cx="4572000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PI 3.14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r = 6.5;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chuvi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dientich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chuvi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2 * PI * r;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dientich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PI * r * r;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427" y="962492"/>
            <a:ext cx="84567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>
                <a:cs typeface="Arial" charset="0"/>
              </a:rPr>
              <a:t>Cho biết </a:t>
            </a:r>
            <a:r>
              <a:rPr lang="en-US" sz="2400" dirty="0" err="1">
                <a:cs typeface="Arial" charset="0"/>
              </a:rPr>
              <a:t>bán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kính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của</a:t>
            </a:r>
            <a:r>
              <a:rPr lang="en-US" sz="2400" dirty="0">
                <a:cs typeface="Arial" charset="0"/>
              </a:rPr>
              <a:t> </a:t>
            </a:r>
            <a:r>
              <a:rPr lang="vi-VN" sz="2400" dirty="0">
                <a:cs typeface="Arial" charset="0"/>
              </a:rPr>
              <a:t>đườ</a:t>
            </a:r>
            <a:r>
              <a:rPr lang="en-US" sz="2400" dirty="0">
                <a:cs typeface="Arial" charset="0"/>
              </a:rPr>
              <a:t>ng </a:t>
            </a:r>
            <a:r>
              <a:rPr lang="en-US" sz="2400" dirty="0" err="1">
                <a:cs typeface="Arial" charset="0"/>
              </a:rPr>
              <a:t>tròn</a:t>
            </a:r>
            <a:r>
              <a:rPr lang="en-US" sz="2400" dirty="0">
                <a:cs typeface="Arial" charset="0"/>
              </a:rPr>
              <a:t>. </a:t>
            </a:r>
            <a:r>
              <a:rPr lang="en-US" sz="2400" dirty="0" err="1">
                <a:cs typeface="Arial" charset="0"/>
              </a:rPr>
              <a:t>Tính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chu</a:t>
            </a:r>
            <a:r>
              <a:rPr lang="en-US" sz="2400" dirty="0">
                <a:cs typeface="Arial" charset="0"/>
              </a:rPr>
              <a:t> vi </a:t>
            </a:r>
            <a:r>
              <a:rPr lang="en-US" sz="2400" dirty="0" err="1">
                <a:cs typeface="Arial" charset="0"/>
              </a:rPr>
              <a:t>và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diện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tích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của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hình</a:t>
            </a:r>
            <a:r>
              <a:rPr lang="en-US" sz="2400" dirty="0">
                <a:cs typeface="Arial" charset="0"/>
              </a:rPr>
              <a:t> </a:t>
            </a:r>
            <a:r>
              <a:rPr lang="en-US" sz="2400" dirty="0" err="1">
                <a:cs typeface="Arial" charset="0"/>
              </a:rPr>
              <a:t>tròn</a:t>
            </a:r>
            <a:r>
              <a:rPr lang="en-US" sz="2400" dirty="0">
                <a:cs typeface="Arial" charset="0"/>
              </a:rPr>
              <a:t> </a:t>
            </a:r>
            <a:r>
              <a:rPr lang="vi-VN" sz="2400" dirty="0">
                <a:cs typeface="Arial" charset="0"/>
              </a:rPr>
              <a:t>đó</a:t>
            </a:r>
            <a:r>
              <a:rPr lang="en-US" sz="2400" dirty="0">
                <a:cs typeface="Arial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966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</a:t>
            </a:r>
            <a:r>
              <a:rPr lang="en-US" err="1"/>
              <a:t>Bài</a:t>
            </a:r>
            <a:r>
              <a:rPr lang="en-US"/>
              <a:t> </a:t>
            </a:r>
            <a:r>
              <a:rPr lang="en-US" err="1"/>
              <a:t>tập</a:t>
            </a:r>
            <a:r>
              <a:rPr lang="en-US"/>
              <a:t> </a:t>
            </a:r>
            <a:r>
              <a:rPr lang="en-US" err="1"/>
              <a:t>về</a:t>
            </a:r>
            <a:r>
              <a:rPr lang="en-US"/>
              <a:t> </a:t>
            </a:r>
            <a:r>
              <a:rPr lang="en-US" err="1"/>
              <a:t>nhà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86" y="1024975"/>
            <a:ext cx="8146800" cy="495128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1. </a:t>
            </a:r>
            <a:r>
              <a:rPr lang="en-US" dirty="0">
                <a:latin typeface="Arial" charset="0"/>
                <a:cs typeface="Arial" charset="0"/>
              </a:rPr>
              <a:t>Cho </a:t>
            </a:r>
            <a:r>
              <a:rPr lang="en-US" dirty="0" err="1">
                <a:latin typeface="Arial" charset="0"/>
                <a:cs typeface="Arial" charset="0"/>
              </a:rPr>
              <a:t>số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xe</a:t>
            </a:r>
            <a:r>
              <a:rPr lang="en-US" dirty="0">
                <a:latin typeface="Arial" charset="0"/>
                <a:cs typeface="Arial" charset="0"/>
              </a:rPr>
              <a:t> (</a:t>
            </a:r>
            <a:r>
              <a:rPr lang="en-US" dirty="0" err="1">
                <a:latin typeface="Arial" charset="0"/>
                <a:cs typeface="Arial" charset="0"/>
              </a:rPr>
              <a:t>gồm</a:t>
            </a:r>
            <a:r>
              <a:rPr lang="en-US">
                <a:latin typeface="Arial" charset="0"/>
                <a:cs typeface="Arial" charset="0"/>
              </a:rPr>
              <a:t> </a:t>
            </a:r>
            <a:r>
              <a:rPr lang="en-US" smtClean="0">
                <a:latin typeface="Arial" charset="0"/>
                <a:cs typeface="Arial" charset="0"/>
              </a:rPr>
              <a:t>5 </a:t>
            </a:r>
            <a:r>
              <a:rPr lang="en-US" dirty="0" err="1">
                <a:latin typeface="Arial" charset="0"/>
                <a:cs typeface="Arial" charset="0"/>
              </a:rPr>
              <a:t>chữ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số</a:t>
            </a:r>
            <a:r>
              <a:rPr lang="en-US" dirty="0">
                <a:latin typeface="Arial" charset="0"/>
                <a:cs typeface="Arial" charset="0"/>
              </a:rPr>
              <a:t>) </a:t>
            </a:r>
            <a:r>
              <a:rPr lang="en-US" dirty="0" err="1">
                <a:latin typeface="Arial" charset="0"/>
                <a:cs typeface="Arial" charset="0"/>
              </a:rPr>
              <a:t>của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bạn</a:t>
            </a:r>
            <a:r>
              <a:rPr lang="en-US" dirty="0">
                <a:latin typeface="Arial" charset="0"/>
                <a:cs typeface="Arial" charset="0"/>
              </a:rPr>
              <a:t>. Cho </a:t>
            </a:r>
            <a:r>
              <a:rPr lang="en-US" dirty="0" err="1">
                <a:latin typeface="Arial" charset="0"/>
                <a:cs typeface="Arial" charset="0"/>
              </a:rPr>
              <a:t>biết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số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xe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của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bạn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vi-VN" dirty="0">
                <a:latin typeface="Arial" charset="0"/>
                <a:cs typeface="Arial" charset="0"/>
              </a:rPr>
              <a:t>đượ</a:t>
            </a:r>
            <a:r>
              <a:rPr lang="en-US" dirty="0">
                <a:latin typeface="Arial" charset="0"/>
                <a:cs typeface="Arial" charset="0"/>
              </a:rPr>
              <a:t>c </a:t>
            </a:r>
            <a:r>
              <a:rPr lang="en-US" dirty="0" err="1">
                <a:latin typeface="Arial" charset="0"/>
                <a:cs typeface="Arial" charset="0"/>
              </a:rPr>
              <a:t>mấy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nút</a:t>
            </a:r>
            <a:r>
              <a:rPr lang="en-US" dirty="0">
                <a:latin typeface="Arial" charset="0"/>
                <a:cs typeface="Arial" charset="0"/>
              </a:rPr>
              <a:t>?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2. </a:t>
            </a:r>
            <a:r>
              <a:rPr lang="en-US" dirty="0">
                <a:latin typeface="Arial" charset="0"/>
                <a:cs typeface="Arial" charset="0"/>
              </a:rPr>
              <a:t>Cho 1 </a:t>
            </a:r>
            <a:r>
              <a:rPr lang="en-US" dirty="0" err="1">
                <a:latin typeface="Arial" charset="0"/>
                <a:cs typeface="Arial" charset="0"/>
              </a:rPr>
              <a:t>ký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tự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chữ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thường</a:t>
            </a:r>
            <a:r>
              <a:rPr lang="en-US" dirty="0">
                <a:latin typeface="Arial" charset="0"/>
                <a:cs typeface="Arial" charset="0"/>
              </a:rPr>
              <a:t>. In </a:t>
            </a:r>
            <a:r>
              <a:rPr lang="en-US" dirty="0" err="1">
                <a:latin typeface="Arial" charset="0"/>
                <a:cs typeface="Arial" charset="0"/>
              </a:rPr>
              <a:t>ra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ký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tự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chữ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hoa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tương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ứng</a:t>
            </a:r>
            <a:r>
              <a:rPr lang="en-US" dirty="0">
                <a:latin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3. </a:t>
            </a:r>
            <a:r>
              <a:rPr lang="en-US" dirty="0">
                <a:latin typeface="Arial" charset="0"/>
                <a:cs typeface="Arial" charset="0"/>
              </a:rPr>
              <a:t>Cho 3 </a:t>
            </a:r>
            <a:r>
              <a:rPr lang="en-US" dirty="0" err="1">
                <a:latin typeface="Arial" charset="0"/>
                <a:cs typeface="Arial" charset="0"/>
              </a:rPr>
              <a:t>số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nguyên</a:t>
            </a:r>
            <a:r>
              <a:rPr lang="en-US" dirty="0">
                <a:latin typeface="Arial" charset="0"/>
                <a:cs typeface="Arial" charset="0"/>
              </a:rPr>
              <a:t>. Cho </a:t>
            </a:r>
            <a:r>
              <a:rPr lang="en-US" dirty="0" err="1">
                <a:latin typeface="Arial" charset="0"/>
                <a:cs typeface="Arial" charset="0"/>
              </a:rPr>
              <a:t>biết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số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lớn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nhất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và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nhỏ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nhất</a:t>
            </a:r>
            <a:r>
              <a:rPr lang="en-US" dirty="0">
                <a:latin typeface="Arial" charset="0"/>
                <a:cs typeface="Arial" charset="0"/>
              </a:rPr>
              <a:t>?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4. </a:t>
            </a:r>
            <a:r>
              <a:rPr lang="en-US" dirty="0">
                <a:latin typeface="Arial" charset="0"/>
                <a:cs typeface="Arial" charset="0"/>
              </a:rPr>
              <a:t>Cho </a:t>
            </a:r>
            <a:r>
              <a:rPr lang="en-US" dirty="0" err="1">
                <a:latin typeface="Arial" charset="0"/>
                <a:cs typeface="Arial" charset="0"/>
              </a:rPr>
              <a:t>số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thực</a:t>
            </a:r>
            <a:r>
              <a:rPr lang="en-US" dirty="0">
                <a:latin typeface="Arial" charset="0"/>
                <a:cs typeface="Arial" charset="0"/>
              </a:rPr>
              <a:t> x. </a:t>
            </a:r>
            <a:r>
              <a:rPr lang="en-US" dirty="0" err="1">
                <a:latin typeface="Arial" charset="0"/>
                <a:cs typeface="Arial" charset="0"/>
              </a:rPr>
              <a:t>Tính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giá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trị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các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biểu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thức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sau</a:t>
            </a:r>
            <a:r>
              <a:rPr lang="en-US" dirty="0">
                <a:latin typeface="Arial" charset="0"/>
                <a:cs typeface="Arial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Arial" charset="0"/>
                <a:cs typeface="Arial" charset="0"/>
              </a:rPr>
              <a:t>a)</a:t>
            </a:r>
          </a:p>
          <a:p>
            <a:pPr marL="0" indent="0"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>
                <a:latin typeface="Arial" charset="0"/>
                <a:cs typeface="Arial" charset="0"/>
              </a:rPr>
              <a:t>b) </a:t>
            </a:r>
          </a:p>
          <a:p>
            <a:pPr marL="0" indent="0"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5. </a:t>
            </a:r>
            <a:r>
              <a:rPr lang="en-US" dirty="0" err="1">
                <a:latin typeface="Arial" charset="0"/>
                <a:cs typeface="Arial" charset="0"/>
              </a:rPr>
              <a:t>Viết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chương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trình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cho</a:t>
            </a:r>
            <a:r>
              <a:rPr lang="en-US" dirty="0">
                <a:latin typeface="Arial" charset="0"/>
                <a:cs typeface="Arial" charset="0"/>
              </a:rPr>
              <a:t> 2 </a:t>
            </a:r>
            <a:r>
              <a:rPr lang="en-US" dirty="0" err="1">
                <a:latin typeface="Arial" charset="0"/>
                <a:cs typeface="Arial" charset="0"/>
              </a:rPr>
              <a:t>giờ</a:t>
            </a:r>
            <a:r>
              <a:rPr lang="en-US" dirty="0">
                <a:latin typeface="Arial" charset="0"/>
                <a:cs typeface="Arial" charset="0"/>
              </a:rPr>
              <a:t> (</a:t>
            </a:r>
            <a:r>
              <a:rPr lang="en-US" dirty="0" err="1">
                <a:latin typeface="Arial" charset="0"/>
                <a:cs typeface="Arial" charset="0"/>
              </a:rPr>
              <a:t>giờ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dirty="0" err="1">
                <a:latin typeface="Arial" charset="0"/>
                <a:cs typeface="Arial" charset="0"/>
              </a:rPr>
              <a:t>phút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dirty="0" err="1">
                <a:latin typeface="Arial" charset="0"/>
                <a:cs typeface="Arial" charset="0"/>
              </a:rPr>
              <a:t>giây</a:t>
            </a:r>
            <a:r>
              <a:rPr lang="en-US" dirty="0">
                <a:latin typeface="Arial" charset="0"/>
                <a:cs typeface="Arial" charset="0"/>
              </a:rPr>
              <a:t>) </a:t>
            </a:r>
            <a:r>
              <a:rPr lang="en-US" dirty="0" err="1">
                <a:latin typeface="Arial" charset="0"/>
                <a:cs typeface="Arial" charset="0"/>
              </a:rPr>
              <a:t>và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thực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hiện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cộng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dirty="0" err="1">
                <a:latin typeface="Arial" charset="0"/>
                <a:cs typeface="Arial" charset="0"/>
              </a:rPr>
              <a:t>trừ</a:t>
            </a:r>
            <a:r>
              <a:rPr lang="en-US" dirty="0">
                <a:latin typeface="Arial" charset="0"/>
                <a:cs typeface="Arial" charset="0"/>
              </a:rPr>
              <a:t> 2 </a:t>
            </a:r>
            <a:r>
              <a:rPr lang="en-US" dirty="0" err="1">
                <a:latin typeface="Arial" charset="0"/>
                <a:cs typeface="Arial" charset="0"/>
              </a:rPr>
              <a:t>giờ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này</a:t>
            </a:r>
            <a:r>
              <a:rPr lang="en-US" dirty="0">
                <a:latin typeface="Arial" charset="0"/>
                <a:cs typeface="Arial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54308"/>
              </p:ext>
            </p:extLst>
          </p:nvPr>
        </p:nvGraphicFramePr>
        <p:xfrm>
          <a:off x="2261976" y="3331029"/>
          <a:ext cx="3241175" cy="658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3" imgW="1650960" imgH="253800" progId="Equation.DSMT4">
                  <p:embed/>
                </p:oleObj>
              </mc:Choice>
              <mc:Fallback>
                <p:oleObj name="Equation" r:id="rId3" imgW="16509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1976" y="3331029"/>
                        <a:ext cx="3241175" cy="658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432013"/>
              </p:ext>
            </p:extLst>
          </p:nvPr>
        </p:nvGraphicFramePr>
        <p:xfrm>
          <a:off x="2563808" y="3991313"/>
          <a:ext cx="2008192" cy="991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5" imgW="1498320" imgH="672840" progId="Equation.DSMT4">
                  <p:embed/>
                </p:oleObj>
              </mc:Choice>
              <mc:Fallback>
                <p:oleObj name="Equation" r:id="rId5" imgW="149832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3808" y="3991313"/>
                        <a:ext cx="2008192" cy="9915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933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vựng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4864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err="1">
                <a:latin typeface="+mj-lt"/>
              </a:rPr>
              <a:t>Ký</a:t>
            </a:r>
            <a:r>
              <a:rPr lang="en-US" sz="2800">
                <a:latin typeface="+mj-lt"/>
              </a:rPr>
              <a:t> </a:t>
            </a:r>
            <a:r>
              <a:rPr lang="en-US" sz="2800" err="1">
                <a:latin typeface="+mj-lt"/>
              </a:rPr>
              <a:t>tự</a:t>
            </a:r>
            <a:endParaRPr lang="en-US" sz="2800">
              <a:latin typeface="+mj-lt"/>
            </a:endParaRPr>
          </a:p>
          <a:p>
            <a:pPr marL="54864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8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endParaRPr lang="en-US" sz="280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4864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endParaRPr lang="en-US" sz="280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4864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Hằng</a:t>
            </a:r>
            <a:r>
              <a:rPr lang="en-US" sz="28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8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endParaRPr lang="en-US" sz="280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4864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Hằng</a:t>
            </a:r>
            <a:r>
              <a:rPr lang="en-US" sz="28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chuỗi</a:t>
            </a:r>
            <a:endParaRPr lang="en-US" sz="280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4864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Dấu</a:t>
            </a:r>
            <a:r>
              <a:rPr lang="en-US" sz="28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chấm</a:t>
            </a:r>
            <a:r>
              <a:rPr lang="en-US" sz="28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phẩy</a:t>
            </a:r>
            <a:endParaRPr lang="en-US" sz="280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48640" indent="-51435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sz="280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Câu</a:t>
            </a:r>
            <a:r>
              <a:rPr lang="en-US" sz="28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chú</a:t>
            </a:r>
            <a:r>
              <a:rPr lang="en-US" sz="280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err="1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thích</a:t>
            </a:r>
            <a:endParaRPr lang="vi-VN" sz="28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510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2.1. </a:t>
            </a:r>
            <a:r>
              <a:rPr lang="en-US" err="1"/>
              <a:t>Ký</a:t>
            </a:r>
            <a:r>
              <a:rPr lang="en-US"/>
              <a:t> </a:t>
            </a:r>
            <a:r>
              <a:rPr lang="en-US" err="1"/>
              <a:t>tự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  <a:defRPr/>
            </a:pPr>
            <a:r>
              <a:rPr lang="fr-FR" sz="2400" b="1" err="1"/>
              <a:t>Bộ</a:t>
            </a:r>
            <a:r>
              <a:rPr lang="fr-FR" sz="2400" b="1"/>
              <a:t> </a:t>
            </a:r>
            <a:r>
              <a:rPr lang="fr-FR" sz="2400" b="1" err="1"/>
              <a:t>chữ</a:t>
            </a:r>
            <a:r>
              <a:rPr lang="fr-FR" sz="2400" b="1"/>
              <a:t> </a:t>
            </a:r>
            <a:r>
              <a:rPr lang="fr-FR" sz="2400" b="1" err="1"/>
              <a:t>cái</a:t>
            </a:r>
            <a:r>
              <a:rPr lang="fr-FR" sz="2400" b="1"/>
              <a:t> 26 </a:t>
            </a:r>
            <a:r>
              <a:rPr lang="fr-FR" sz="2400" b="1" err="1"/>
              <a:t>ký</a:t>
            </a:r>
            <a:r>
              <a:rPr lang="fr-FR" sz="2400" b="1"/>
              <a:t> </a:t>
            </a:r>
            <a:r>
              <a:rPr lang="fr-FR" sz="2400" b="1" err="1"/>
              <a:t>tự</a:t>
            </a:r>
            <a:r>
              <a:rPr lang="fr-FR" sz="2400" b="1"/>
              <a:t> Latin</a:t>
            </a:r>
            <a:r>
              <a:rPr lang="fr-FR" sz="2400"/>
              <a:t/>
            </a:r>
            <a:br>
              <a:rPr lang="fr-FR" sz="2400"/>
            </a:br>
            <a:r>
              <a:rPr lang="fr-FR" sz="2400">
                <a:solidFill>
                  <a:srgbClr val="FF0000"/>
                </a:solidFill>
              </a:rPr>
              <a:t>A</a:t>
            </a:r>
            <a:r>
              <a:rPr lang="fr-FR" sz="2400"/>
              <a:t>, </a:t>
            </a:r>
            <a:r>
              <a:rPr lang="fr-FR" sz="2400">
                <a:solidFill>
                  <a:srgbClr val="FF0000"/>
                </a:solidFill>
              </a:rPr>
              <a:t>B</a:t>
            </a:r>
            <a:r>
              <a:rPr lang="fr-FR" sz="2400"/>
              <a:t>, </a:t>
            </a:r>
            <a:r>
              <a:rPr lang="fr-FR" sz="2400">
                <a:solidFill>
                  <a:srgbClr val="FF0000"/>
                </a:solidFill>
              </a:rPr>
              <a:t>C</a:t>
            </a:r>
            <a:r>
              <a:rPr lang="fr-FR" sz="2400"/>
              <a:t>, …, </a:t>
            </a:r>
            <a:r>
              <a:rPr lang="fr-FR" sz="2400">
                <a:solidFill>
                  <a:srgbClr val="FF0000"/>
                </a:solidFill>
              </a:rPr>
              <a:t>Z</a:t>
            </a:r>
            <a:r>
              <a:rPr lang="fr-FR" sz="2400"/>
              <a:t/>
            </a:r>
            <a:br>
              <a:rPr lang="fr-FR" sz="2400"/>
            </a:br>
            <a:r>
              <a:rPr lang="fr-FR" sz="2400">
                <a:solidFill>
                  <a:srgbClr val="FF0000"/>
                </a:solidFill>
              </a:rPr>
              <a:t>a</a:t>
            </a:r>
            <a:r>
              <a:rPr lang="fr-FR" sz="2400"/>
              <a:t>, </a:t>
            </a:r>
            <a:r>
              <a:rPr lang="fr-FR" sz="2400">
                <a:solidFill>
                  <a:srgbClr val="FF0000"/>
                </a:solidFill>
              </a:rPr>
              <a:t>b</a:t>
            </a:r>
            <a:r>
              <a:rPr lang="fr-FR" sz="2400"/>
              <a:t>, </a:t>
            </a:r>
            <a:r>
              <a:rPr lang="fr-FR" sz="2400">
                <a:solidFill>
                  <a:srgbClr val="FF0000"/>
                </a:solidFill>
              </a:rPr>
              <a:t>c</a:t>
            </a:r>
            <a:r>
              <a:rPr lang="fr-FR" sz="2400"/>
              <a:t>, …, </a:t>
            </a:r>
            <a:r>
              <a:rPr lang="fr-FR" sz="2400">
                <a:solidFill>
                  <a:srgbClr val="FF0000"/>
                </a:solidFill>
              </a:rPr>
              <a:t>z</a:t>
            </a:r>
          </a:p>
          <a:p>
            <a:pPr marL="0" lvl="1" indent="0">
              <a:buNone/>
              <a:defRPr/>
            </a:pPr>
            <a:endParaRPr lang="en-US" sz="2400">
              <a:solidFill>
                <a:srgbClr val="FF0000"/>
              </a:solidFill>
            </a:endParaRPr>
          </a:p>
          <a:p>
            <a:pPr marL="0" lvl="1" indent="0">
              <a:buNone/>
              <a:defRPr/>
            </a:pPr>
            <a:r>
              <a:rPr lang="fr-FR" sz="2400" b="1" err="1"/>
              <a:t>Bộ</a:t>
            </a:r>
            <a:r>
              <a:rPr lang="fr-FR" sz="2400" b="1"/>
              <a:t> </a:t>
            </a:r>
            <a:r>
              <a:rPr lang="fr-FR" sz="2400" b="1" err="1"/>
              <a:t>chữ</a:t>
            </a:r>
            <a:r>
              <a:rPr lang="fr-FR" sz="2400" b="1"/>
              <a:t> </a:t>
            </a:r>
            <a:r>
              <a:rPr lang="fr-FR" sz="2400" b="1" err="1"/>
              <a:t>số</a:t>
            </a:r>
            <a:r>
              <a:rPr lang="fr-FR" sz="2400" b="1"/>
              <a:t> </a:t>
            </a:r>
            <a:r>
              <a:rPr lang="fr-FR" sz="2400" b="1" err="1"/>
              <a:t>thập</a:t>
            </a:r>
            <a:r>
              <a:rPr lang="fr-FR" sz="2400" b="1"/>
              <a:t> </a:t>
            </a:r>
            <a:r>
              <a:rPr lang="fr-FR" sz="2400" b="1" err="1"/>
              <a:t>phân</a:t>
            </a:r>
            <a:r>
              <a:rPr lang="fr-FR" sz="2400"/>
              <a:t/>
            </a:r>
            <a:br>
              <a:rPr lang="fr-FR" sz="2400"/>
            </a:br>
            <a:r>
              <a:rPr lang="fr-FR" sz="2400">
                <a:solidFill>
                  <a:srgbClr val="FF0000"/>
                </a:solidFill>
              </a:rPr>
              <a:t>0</a:t>
            </a:r>
            <a:r>
              <a:rPr lang="fr-FR" sz="2400"/>
              <a:t>, </a:t>
            </a:r>
            <a:r>
              <a:rPr lang="fr-FR" sz="2400">
                <a:solidFill>
                  <a:srgbClr val="FF0000"/>
                </a:solidFill>
              </a:rPr>
              <a:t>1</a:t>
            </a:r>
            <a:r>
              <a:rPr lang="fr-FR" sz="2400"/>
              <a:t>, </a:t>
            </a:r>
            <a:r>
              <a:rPr lang="fr-FR" sz="2400">
                <a:solidFill>
                  <a:srgbClr val="FF0000"/>
                </a:solidFill>
              </a:rPr>
              <a:t>2</a:t>
            </a:r>
            <a:r>
              <a:rPr lang="fr-FR" sz="2400"/>
              <a:t>, …, </a:t>
            </a:r>
            <a:r>
              <a:rPr lang="fr-FR" sz="2400">
                <a:solidFill>
                  <a:srgbClr val="FF0000"/>
                </a:solidFill>
              </a:rPr>
              <a:t>9</a:t>
            </a:r>
          </a:p>
          <a:p>
            <a:pPr marL="0" lvl="1" indent="0">
              <a:buNone/>
              <a:defRPr/>
            </a:pPr>
            <a:endParaRPr lang="en-US" sz="2400">
              <a:solidFill>
                <a:srgbClr val="FF0000"/>
              </a:solidFill>
            </a:endParaRPr>
          </a:p>
          <a:p>
            <a:pPr marL="0" lvl="1" indent="0">
              <a:buNone/>
              <a:defRPr/>
            </a:pPr>
            <a:r>
              <a:rPr lang="fr-FR" sz="2400" b="1" err="1"/>
              <a:t>Các</a:t>
            </a:r>
            <a:r>
              <a:rPr lang="fr-FR" sz="2400" b="1"/>
              <a:t> </a:t>
            </a:r>
            <a:r>
              <a:rPr lang="fr-FR" sz="2400" b="1" err="1"/>
              <a:t>ký</a:t>
            </a:r>
            <a:r>
              <a:rPr lang="fr-FR" sz="2400" b="1"/>
              <a:t> </a:t>
            </a:r>
            <a:r>
              <a:rPr lang="fr-FR" sz="2400" b="1" err="1"/>
              <a:t>hiệu</a:t>
            </a:r>
            <a:r>
              <a:rPr lang="fr-FR" sz="2400" b="1"/>
              <a:t> </a:t>
            </a:r>
            <a:r>
              <a:rPr lang="fr-FR" sz="2400" b="1" err="1"/>
              <a:t>toán</a:t>
            </a:r>
            <a:r>
              <a:rPr lang="fr-FR" sz="2400" b="1"/>
              <a:t> </a:t>
            </a:r>
            <a:r>
              <a:rPr lang="fr-FR" sz="2400" b="1" err="1"/>
              <a:t>học</a:t>
            </a:r>
            <a:endParaRPr lang="fr-FR" sz="2400" b="1"/>
          </a:p>
          <a:p>
            <a:pPr marL="0" lvl="1" indent="0">
              <a:buNone/>
              <a:defRPr/>
            </a:pPr>
            <a:r>
              <a:rPr lang="fr-FR" sz="2400">
                <a:solidFill>
                  <a:srgbClr val="FF0000"/>
                </a:solidFill>
              </a:rPr>
              <a:t>+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–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*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/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=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&lt;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&gt;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(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)</a:t>
            </a:r>
          </a:p>
          <a:p>
            <a:pPr marL="0" lvl="1" indent="0">
              <a:buNone/>
              <a:defRPr/>
            </a:pPr>
            <a:endParaRPr lang="en-US" sz="2400">
              <a:solidFill>
                <a:srgbClr val="FF0000"/>
              </a:solidFill>
            </a:endParaRPr>
          </a:p>
          <a:p>
            <a:pPr marL="0" lvl="1" indent="0">
              <a:buNone/>
              <a:defRPr/>
            </a:pPr>
            <a:r>
              <a:rPr lang="fr-FR" sz="2400" b="1" err="1"/>
              <a:t>Các</a:t>
            </a:r>
            <a:r>
              <a:rPr lang="fr-FR" sz="2400" b="1"/>
              <a:t> </a:t>
            </a:r>
            <a:r>
              <a:rPr lang="fr-FR" sz="2400" b="1" err="1"/>
              <a:t>ký</a:t>
            </a:r>
            <a:r>
              <a:rPr lang="fr-FR" sz="2400" b="1"/>
              <a:t> </a:t>
            </a:r>
            <a:r>
              <a:rPr lang="fr-FR" sz="2400" b="1" err="1"/>
              <a:t>tự</a:t>
            </a:r>
            <a:r>
              <a:rPr lang="fr-FR" sz="2400" b="1"/>
              <a:t> </a:t>
            </a:r>
            <a:r>
              <a:rPr lang="fr-FR" sz="2400" b="1" err="1"/>
              <a:t>đặc</a:t>
            </a:r>
            <a:r>
              <a:rPr lang="fr-FR" sz="2400" b="1"/>
              <a:t> </a:t>
            </a:r>
            <a:r>
              <a:rPr lang="fr-FR" sz="2400" b="1" err="1"/>
              <a:t>biệt</a:t>
            </a:r>
            <a:r>
              <a:rPr lang="fr-FR" sz="2400" b="1"/>
              <a:t> </a:t>
            </a:r>
          </a:p>
          <a:p>
            <a:pPr marL="0" lvl="1" indent="0">
              <a:buNone/>
              <a:defRPr/>
            </a:pPr>
            <a:r>
              <a:rPr lang="fr-FR" sz="2400">
                <a:solidFill>
                  <a:srgbClr val="FF0000"/>
                </a:solidFill>
              </a:rPr>
              <a:t>.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,</a:t>
            </a:r>
            <a:r>
              <a:rPr lang="fr-FR" sz="2400"/>
              <a:t> </a:t>
            </a:r>
            <a:r>
              <a:rPr lang="fr-FR" sz="2400">
                <a:solidFill>
                  <a:srgbClr val="FF0000"/>
                </a:solidFill>
              </a:rPr>
              <a:t>:</a:t>
            </a:r>
            <a:r>
              <a:rPr lang="fr-FR" sz="2400"/>
              <a:t> </a:t>
            </a:r>
            <a:r>
              <a:rPr lang="fr-FR" sz="2400">
                <a:solidFill>
                  <a:srgbClr val="FF0000"/>
                </a:solidFill>
              </a:rPr>
              <a:t>;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[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]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%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\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#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$</a:t>
            </a:r>
            <a:r>
              <a:rPr lang="fr-FR" sz="2400"/>
              <a:t> </a:t>
            </a:r>
            <a:r>
              <a:rPr lang="fr-FR" sz="2400">
                <a:solidFill>
                  <a:srgbClr val="FF0000"/>
                </a:solidFill>
              </a:rPr>
              <a:t>‘’_ </a:t>
            </a:r>
            <a:r>
              <a:rPr lang="fr-FR" sz="2400" err="1">
                <a:solidFill>
                  <a:srgbClr val="FF0000"/>
                </a:solidFill>
              </a:rPr>
              <a:t>và</a:t>
            </a:r>
            <a:r>
              <a:rPr lang="fr-FR" sz="2400">
                <a:solidFill>
                  <a:srgbClr val="FF0000"/>
                </a:solidFill>
              </a:rPr>
              <a:t> </a:t>
            </a:r>
            <a:r>
              <a:rPr lang="fr-FR" sz="2400" err="1">
                <a:solidFill>
                  <a:srgbClr val="FF0000"/>
                </a:solidFill>
              </a:rPr>
              <a:t>khoảng</a:t>
            </a:r>
            <a:r>
              <a:rPr lang="fr-FR" sz="2400">
                <a:solidFill>
                  <a:srgbClr val="FF0000"/>
                </a:solidFill>
              </a:rPr>
              <a:t> </a:t>
            </a:r>
            <a:r>
              <a:rPr lang="fr-FR" sz="2400" err="1">
                <a:solidFill>
                  <a:srgbClr val="FF0000"/>
                </a:solidFill>
              </a:rPr>
              <a:t>trắng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5</a:t>
            </a:fld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5755970" y="2204357"/>
            <a:ext cx="2950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err="1"/>
              <a:t>Lưu</a:t>
            </a:r>
            <a:r>
              <a:rPr lang="en-US" sz="2400" b="1"/>
              <a:t> ý: </a:t>
            </a:r>
            <a:br>
              <a:rPr lang="en-US" sz="2400" b="1"/>
            </a:br>
            <a:r>
              <a:rPr lang="en-US" sz="2400" err="1"/>
              <a:t>Khi</a:t>
            </a:r>
            <a:r>
              <a:rPr lang="en-US" sz="2400"/>
              <a:t> </a:t>
            </a:r>
            <a:r>
              <a:rPr lang="en-US" sz="2400" err="1"/>
              <a:t>viết</a:t>
            </a:r>
            <a:r>
              <a:rPr lang="en-US" sz="2400"/>
              <a:t> </a:t>
            </a:r>
            <a:r>
              <a:rPr lang="en-US" sz="2400" err="1"/>
              <a:t>chương</a:t>
            </a:r>
            <a:r>
              <a:rPr lang="en-US" sz="2400"/>
              <a:t> </a:t>
            </a:r>
            <a:r>
              <a:rPr lang="en-US" sz="2400" err="1"/>
              <a:t>trình</a:t>
            </a:r>
            <a:r>
              <a:rPr lang="en-US" sz="2400"/>
              <a:t> C++ </a:t>
            </a:r>
            <a:r>
              <a:rPr lang="en-US" sz="2400" err="1"/>
              <a:t>chỉ</a:t>
            </a:r>
            <a:r>
              <a:rPr lang="en-US" sz="2400"/>
              <a:t> </a:t>
            </a:r>
            <a:r>
              <a:rPr lang="en-US" sz="2400" err="1"/>
              <a:t>sử</a:t>
            </a:r>
            <a:r>
              <a:rPr lang="en-US" sz="2400"/>
              <a:t> </a:t>
            </a:r>
            <a:r>
              <a:rPr lang="en-US" sz="2400" err="1"/>
              <a:t>dụng</a:t>
            </a:r>
            <a:r>
              <a:rPr lang="en-US" sz="2400"/>
              <a:t> </a:t>
            </a:r>
            <a:r>
              <a:rPr lang="en-US" sz="2400" err="1"/>
              <a:t>các</a:t>
            </a:r>
            <a:r>
              <a:rPr lang="en-US" sz="2400"/>
              <a:t> </a:t>
            </a:r>
            <a:r>
              <a:rPr lang="en-US" sz="2400" err="1"/>
              <a:t>ký</a:t>
            </a:r>
            <a:r>
              <a:rPr lang="en-US" sz="2400"/>
              <a:t> </a:t>
            </a:r>
            <a:r>
              <a:rPr lang="en-US" sz="2400" err="1"/>
              <a:t>tự</a:t>
            </a:r>
            <a:r>
              <a:rPr lang="en-US" sz="2400"/>
              <a:t> </a:t>
            </a:r>
            <a:r>
              <a:rPr lang="en-US" sz="2400" err="1"/>
              <a:t>này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5722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2.2.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khóa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lvl="1" indent="-342900">
              <a:buSzPct val="100000"/>
              <a:buFont typeface="Tahoma" panose="020B0604030504040204" pitchFamily="34" charset="0"/>
              <a:buChar char="-"/>
              <a:defRPr/>
            </a:pPr>
            <a:r>
              <a:rPr lang="en-US" sz="2400" err="1">
                <a:solidFill>
                  <a:srgbClr val="FF0000"/>
                </a:solidFill>
                <a:latin typeface="+mj-lt"/>
              </a:rPr>
              <a:t>Không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thể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sử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dụng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từ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khóa</a:t>
            </a:r>
            <a:r>
              <a:rPr lang="en-US" sz="2400">
                <a:latin typeface="+mj-lt"/>
              </a:rPr>
              <a:t> </a:t>
            </a:r>
            <a:r>
              <a:rPr lang="vi-VN" sz="2400">
                <a:latin typeface="+mj-lt"/>
              </a:rPr>
              <a:t>để</a:t>
            </a:r>
            <a:r>
              <a:rPr lang="en-US" sz="2400">
                <a:latin typeface="+mj-lt"/>
              </a:rPr>
              <a:t> </a:t>
            </a:r>
            <a:r>
              <a:rPr lang="vi-VN" sz="2400">
                <a:latin typeface="+mj-lt"/>
              </a:rPr>
              <a:t>đặ</a:t>
            </a:r>
            <a:r>
              <a:rPr lang="en-US" sz="2400">
                <a:latin typeface="+mj-lt"/>
              </a:rPr>
              <a:t>t </a:t>
            </a:r>
            <a:r>
              <a:rPr lang="en-US" sz="2400" err="1">
                <a:latin typeface="+mj-lt"/>
              </a:rPr>
              <a:t>tên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cho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biến</a:t>
            </a:r>
            <a:r>
              <a:rPr lang="en-US" sz="2400">
                <a:latin typeface="+mj-lt"/>
              </a:rPr>
              <a:t>, </a:t>
            </a:r>
            <a:r>
              <a:rPr lang="en-US" sz="2400" err="1">
                <a:latin typeface="+mj-lt"/>
              </a:rPr>
              <a:t>hàm</a:t>
            </a:r>
            <a:r>
              <a:rPr lang="en-US" sz="2400">
                <a:latin typeface="+mj-lt"/>
              </a:rPr>
              <a:t>, </a:t>
            </a:r>
            <a:r>
              <a:rPr lang="en-US" sz="2400" err="1">
                <a:latin typeface="+mj-lt"/>
              </a:rPr>
              <a:t>tên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ch</a:t>
            </a:r>
            <a:r>
              <a:rPr lang="vi-VN" sz="2400">
                <a:latin typeface="+mj-lt"/>
              </a:rPr>
              <a:t>ươ</a:t>
            </a:r>
            <a:r>
              <a:rPr lang="en-US" sz="2400">
                <a:latin typeface="+mj-lt"/>
              </a:rPr>
              <a:t>ng </a:t>
            </a:r>
            <a:r>
              <a:rPr lang="en-US" sz="2400" err="1">
                <a:latin typeface="+mj-lt"/>
              </a:rPr>
              <a:t>trình</a:t>
            </a:r>
            <a:r>
              <a:rPr lang="en-US" sz="2400">
                <a:latin typeface="+mj-lt"/>
              </a:rPr>
              <a:t> con.</a:t>
            </a:r>
          </a:p>
          <a:p>
            <a:pPr marL="342900" lvl="1" indent="-342900">
              <a:buSzPct val="100000"/>
              <a:buFont typeface="Tahoma" panose="020B0604030504040204" pitchFamily="34" charset="0"/>
              <a:buChar char="-"/>
              <a:defRPr/>
            </a:pPr>
            <a:r>
              <a:rPr lang="en-US" sz="2400" err="1">
                <a:latin typeface="+mj-lt"/>
              </a:rPr>
              <a:t>Viết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bằng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chữ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thường</a:t>
            </a:r>
            <a:endParaRPr lang="en-US" sz="2400">
              <a:latin typeface="+mj-lt"/>
            </a:endParaRPr>
          </a:p>
          <a:p>
            <a:pPr marL="0" lvl="1" indent="0">
              <a:buNone/>
              <a:defRPr/>
            </a:pPr>
            <a:endParaRPr lang="en-US" sz="2400">
              <a:latin typeface="+mj-lt"/>
            </a:endParaRPr>
          </a:p>
          <a:p>
            <a:pPr marL="0" lvl="1" indent="0">
              <a:buNone/>
              <a:defRPr/>
            </a:pPr>
            <a:r>
              <a:rPr lang="en-US" sz="2400" b="1" err="1"/>
              <a:t>Một</a:t>
            </a:r>
            <a:r>
              <a:rPr lang="en-US" sz="2400" b="1"/>
              <a:t> </a:t>
            </a:r>
            <a:r>
              <a:rPr lang="en-US" sz="2400" b="1" err="1"/>
              <a:t>số</a:t>
            </a:r>
            <a:r>
              <a:rPr lang="en-US" sz="2400" b="1"/>
              <a:t> </a:t>
            </a:r>
            <a:r>
              <a:rPr lang="en-US" sz="2400" b="1" err="1"/>
              <a:t>từ</a:t>
            </a:r>
            <a:r>
              <a:rPr lang="en-US" sz="2400" b="1"/>
              <a:t> </a:t>
            </a:r>
            <a:r>
              <a:rPr lang="en-US" sz="2400" b="1" err="1"/>
              <a:t>khóa</a:t>
            </a:r>
            <a:r>
              <a:rPr lang="en-US" sz="2400" b="1"/>
              <a:t> </a:t>
            </a:r>
            <a:r>
              <a:rPr lang="en-US" sz="2400" b="1" err="1"/>
              <a:t>thông</a:t>
            </a:r>
            <a:r>
              <a:rPr lang="en-US" sz="2400" b="1"/>
              <a:t> </a:t>
            </a:r>
            <a:r>
              <a:rPr lang="en-US" sz="2400" b="1" err="1"/>
              <a:t>dụng</a:t>
            </a:r>
            <a:r>
              <a:rPr lang="en-US" sz="2400" b="1"/>
              <a:t>:</a:t>
            </a:r>
          </a:p>
          <a:p>
            <a:pPr marL="240030" lvl="3" indent="0">
              <a:spcBef>
                <a:spcPts val="450"/>
              </a:spcBef>
              <a:buNone/>
              <a:defRPr/>
            </a:pPr>
            <a:r>
              <a:rPr lang="en-US" sz="2000" err="1">
                <a:solidFill>
                  <a:schemeClr val="accent6">
                    <a:lumMod val="50000"/>
                  </a:schemeClr>
                </a:solidFill>
              </a:rPr>
              <a:t>const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2000" err="1">
                <a:solidFill>
                  <a:schemeClr val="accent6">
                    <a:lumMod val="50000"/>
                  </a:schemeClr>
                </a:solidFill>
              </a:rPr>
              <a:t>enum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, signed, </a:t>
            </a:r>
            <a:r>
              <a:rPr lang="en-US" sz="2000" err="1">
                <a:solidFill>
                  <a:schemeClr val="accent6">
                    <a:lumMod val="50000"/>
                  </a:schemeClr>
                </a:solidFill>
              </a:rPr>
              <a:t>struct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2000" err="1">
                <a:solidFill>
                  <a:schemeClr val="accent6">
                    <a:lumMod val="50000"/>
                  </a:schemeClr>
                </a:solidFill>
              </a:rPr>
              <a:t>typedef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, unsigned</a:t>
            </a:r>
          </a:p>
          <a:p>
            <a:pPr marL="240030" lvl="3" indent="0">
              <a:spcBef>
                <a:spcPts val="450"/>
              </a:spcBef>
              <a:buNone/>
              <a:defRPr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char, double, float, </a:t>
            </a:r>
            <a:r>
              <a:rPr lang="en-US" sz="2000" err="1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, long, short, void</a:t>
            </a:r>
          </a:p>
          <a:p>
            <a:pPr marL="240030" lvl="3" indent="0">
              <a:spcBef>
                <a:spcPts val="450"/>
              </a:spcBef>
              <a:buNone/>
              <a:defRPr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case, default, else, if, switch</a:t>
            </a:r>
          </a:p>
          <a:p>
            <a:pPr marL="240030" lvl="3" indent="0">
              <a:spcBef>
                <a:spcPts val="450"/>
              </a:spcBef>
              <a:buNone/>
              <a:defRPr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do, for, while</a:t>
            </a:r>
          </a:p>
          <a:p>
            <a:pPr marL="240030" lvl="3" indent="0">
              <a:spcBef>
                <a:spcPts val="450"/>
              </a:spcBef>
              <a:buNone/>
              <a:defRPr/>
            </a:pP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break, continue, </a:t>
            </a:r>
            <a:r>
              <a:rPr lang="en-US" sz="2000" err="1">
                <a:solidFill>
                  <a:schemeClr val="accent6">
                    <a:lumMod val="50000"/>
                  </a:schemeClr>
                </a:solidFill>
              </a:rPr>
              <a:t>goto</a:t>
            </a:r>
            <a:r>
              <a:rPr lang="en-US" sz="2000">
                <a:solidFill>
                  <a:schemeClr val="accent6">
                    <a:lumMod val="50000"/>
                  </a:schemeClr>
                </a:solidFill>
              </a:rPr>
              <a:t>, return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295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2.3. </a:t>
            </a:r>
            <a:r>
              <a:rPr lang="en-US" err="1"/>
              <a:t>Tên</a:t>
            </a:r>
            <a:r>
              <a:rPr lang="en-US"/>
              <a:t>/ </a:t>
            </a:r>
            <a:r>
              <a:rPr lang="en-US" err="1"/>
              <a:t>Định</a:t>
            </a:r>
            <a:r>
              <a:rPr lang="en-US"/>
              <a:t> </a:t>
            </a:r>
            <a:r>
              <a:rPr lang="en-US" err="1"/>
              <a:t>danh</a:t>
            </a:r>
            <a:r>
              <a:rPr lang="en-US"/>
              <a:t> (Identifier)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Autofit/>
          </a:bodyPr>
          <a:lstStyle/>
          <a:p>
            <a:pPr marL="342900" lvl="1" indent="-342900" algn="just">
              <a:buSzPct val="100000"/>
              <a:buFont typeface="Tahoma" panose="020B0604030504040204" pitchFamily="34" charset="0"/>
              <a:buChar char="-"/>
              <a:defRPr/>
            </a:pPr>
            <a:r>
              <a:rPr lang="fr-FR" sz="2400" dirty="0" err="1">
                <a:solidFill>
                  <a:schemeClr val="tx2"/>
                </a:solidFill>
                <a:latin typeface="+mj-lt"/>
              </a:rPr>
              <a:t>Một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dãy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ký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tự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dùng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chỉ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rgbClr val="FF0000"/>
                </a:solidFill>
                <a:latin typeface="+mj-lt"/>
              </a:rPr>
              <a:t>tên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hằng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biến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kiểu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dữ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liệu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hàm</a:t>
            </a:r>
            <a:endParaRPr lang="fr-FR" sz="2400" dirty="0">
              <a:solidFill>
                <a:schemeClr val="tx2"/>
              </a:solidFill>
              <a:latin typeface="+mj-lt"/>
            </a:endParaRPr>
          </a:p>
          <a:p>
            <a:pPr marL="342900" lvl="1" indent="-342900" algn="just">
              <a:buSzPct val="100000"/>
              <a:buFont typeface="Tahoma" panose="020B0604030504040204" pitchFamily="34" charset="0"/>
              <a:buChar char="-"/>
              <a:defRPr/>
            </a:pPr>
            <a:r>
              <a:rPr lang="fr-FR" sz="2400" dirty="0" err="1">
                <a:solidFill>
                  <a:schemeClr val="tx2"/>
                </a:solidFill>
                <a:latin typeface="+mj-lt"/>
              </a:rPr>
              <a:t>Được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tạo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thành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từ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các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chữ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cái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chữ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số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,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dấu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gạch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nối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_</a:t>
            </a:r>
          </a:p>
          <a:p>
            <a:pPr marL="342900" lvl="1" indent="-342900" algn="just">
              <a:buSzPct val="100000"/>
              <a:buFont typeface="Tahoma" panose="020B0604030504040204" pitchFamily="34" charset="0"/>
              <a:buChar char="-"/>
              <a:defRPr/>
            </a:pPr>
            <a:r>
              <a:rPr lang="fr-FR" sz="2400" dirty="0">
                <a:solidFill>
                  <a:schemeClr val="tx2"/>
                </a:solidFill>
                <a:latin typeface="+mj-lt"/>
              </a:rPr>
              <a:t>Qui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ước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đặt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sz="2400" dirty="0" err="1">
                <a:solidFill>
                  <a:schemeClr val="tx2"/>
                </a:solidFill>
                <a:latin typeface="+mj-lt"/>
              </a:rPr>
              <a:t>tên</a:t>
            </a:r>
            <a:r>
              <a:rPr lang="fr-FR" sz="2400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marL="582930" lvl="2" indent="-342900" algn="just">
              <a:buSzPct val="100000"/>
              <a:defRPr/>
            </a:pPr>
            <a:r>
              <a:rPr lang="fr-FR" dirty="0" err="1">
                <a:solidFill>
                  <a:srgbClr val="FF0000"/>
                </a:solidFill>
                <a:latin typeface="+mj-lt"/>
              </a:rPr>
              <a:t>Không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trùng</a:t>
            </a:r>
            <a:r>
              <a:rPr lang="fr-FR" dirty="0">
                <a:solidFill>
                  <a:srgbClr val="FF0000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với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các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từ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khóa</a:t>
            </a:r>
            <a:endParaRPr lang="fr-FR" dirty="0">
              <a:solidFill>
                <a:schemeClr val="tx2"/>
              </a:solidFill>
              <a:latin typeface="+mj-lt"/>
            </a:endParaRPr>
          </a:p>
          <a:p>
            <a:pPr marL="582930" lvl="2" indent="-342900" algn="just">
              <a:buSzPct val="100000"/>
              <a:defRPr/>
            </a:pPr>
            <a:r>
              <a:rPr lang="fr-FR" dirty="0" err="1">
                <a:solidFill>
                  <a:schemeClr val="tx2"/>
                </a:solidFill>
                <a:latin typeface="+mj-lt"/>
              </a:rPr>
              <a:t>Ký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tự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đầu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tiên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là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chữ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cái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hoặc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_</a:t>
            </a:r>
          </a:p>
          <a:p>
            <a:pPr marL="582930" lvl="2" indent="-342900" algn="just">
              <a:buSzPct val="100000"/>
              <a:defRPr/>
            </a:pPr>
            <a:r>
              <a:rPr lang="fr-FR" dirty="0" err="1">
                <a:solidFill>
                  <a:schemeClr val="tx2"/>
                </a:solidFill>
                <a:latin typeface="+mj-lt"/>
              </a:rPr>
              <a:t>Tối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đa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255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ký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tự</a:t>
            </a:r>
            <a:endParaRPr lang="fr-FR" dirty="0">
              <a:solidFill>
                <a:schemeClr val="tx2"/>
              </a:solidFill>
              <a:latin typeface="+mj-lt"/>
            </a:endParaRPr>
          </a:p>
          <a:p>
            <a:pPr marL="582930" lvl="2" indent="-342900" algn="just">
              <a:buSzPct val="100000"/>
              <a:defRPr/>
            </a:pPr>
            <a:r>
              <a:rPr lang="fr-FR" dirty="0" err="1">
                <a:solidFill>
                  <a:schemeClr val="tx2"/>
                </a:solidFill>
                <a:latin typeface="+mj-lt"/>
              </a:rPr>
              <a:t>Không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được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sử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dụng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khoảng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trắng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ở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giữa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các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ký</a:t>
            </a:r>
            <a:r>
              <a:rPr lang="fr-FR" dirty="0">
                <a:solidFill>
                  <a:schemeClr val="tx2"/>
                </a:solidFill>
                <a:latin typeface="+mj-lt"/>
              </a:rPr>
              <a:t> </a:t>
            </a:r>
            <a:r>
              <a:rPr lang="fr-FR" dirty="0" err="1">
                <a:solidFill>
                  <a:schemeClr val="tx2"/>
                </a:solidFill>
                <a:latin typeface="+mj-lt"/>
              </a:rPr>
              <a:t>tự</a:t>
            </a:r>
            <a:endParaRPr lang="fr-FR" dirty="0">
              <a:solidFill>
                <a:schemeClr val="tx2"/>
              </a:solidFill>
              <a:latin typeface="+mj-lt"/>
            </a:endParaRPr>
          </a:p>
          <a:p>
            <a:pPr marL="582930" lvl="2" indent="-342900">
              <a:buSzPct val="100000"/>
              <a:defRPr/>
            </a:pPr>
            <a:r>
              <a:rPr lang="fr-FR" dirty="0" err="1">
                <a:latin typeface="+mj-lt"/>
              </a:rPr>
              <a:t>Phân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biệt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chữ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hoa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chữ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solidFill>
                  <a:srgbClr val="FF0000"/>
                </a:solidFill>
                <a:latin typeface="+mj-lt"/>
              </a:rPr>
              <a:t>thường</a:t>
            </a:r>
            <a:endParaRPr lang="fr-FR" dirty="0">
              <a:solidFill>
                <a:srgbClr val="FF0000"/>
              </a:solidFill>
              <a:latin typeface="+mj-lt"/>
            </a:endParaRPr>
          </a:p>
          <a:p>
            <a:pPr marL="342900" lvl="1" indent="-342900">
              <a:buSzPct val="100000"/>
              <a:buFont typeface="Tahoma" panose="020B0604030504040204" pitchFamily="34" charset="0"/>
              <a:buChar char="-"/>
              <a:defRPr/>
            </a:pPr>
            <a:r>
              <a:rPr lang="fr-FR" sz="2400" dirty="0" err="1">
                <a:solidFill>
                  <a:schemeClr val="tx2"/>
                </a:solidFill>
              </a:rPr>
              <a:t>Một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số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ví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dụ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sai</a:t>
            </a:r>
            <a:r>
              <a:rPr lang="fr-FR" sz="2400" dirty="0">
                <a:solidFill>
                  <a:schemeClr val="tx2"/>
                </a:solidFill>
              </a:rPr>
              <a:t> khi </a:t>
            </a:r>
            <a:r>
              <a:rPr lang="fr-FR" sz="2400" dirty="0" err="1">
                <a:solidFill>
                  <a:schemeClr val="tx2"/>
                </a:solidFill>
              </a:rPr>
              <a:t>đặt</a:t>
            </a:r>
            <a:r>
              <a:rPr lang="fr-FR" sz="2400" dirty="0">
                <a:solidFill>
                  <a:schemeClr val="tx2"/>
                </a:solidFill>
              </a:rPr>
              <a:t> </a:t>
            </a:r>
            <a:r>
              <a:rPr lang="fr-FR" sz="2400" dirty="0" err="1">
                <a:solidFill>
                  <a:schemeClr val="tx2"/>
                </a:solidFill>
              </a:rPr>
              <a:t>tên</a:t>
            </a:r>
            <a:r>
              <a:rPr lang="fr-FR" sz="2400" dirty="0">
                <a:solidFill>
                  <a:schemeClr val="tx2"/>
                </a:solidFill>
              </a:rPr>
              <a:t>:</a:t>
            </a:r>
            <a:endParaRPr lang="fr-FR" sz="2400" dirty="0"/>
          </a:p>
          <a:p>
            <a:pPr lvl="1" algn="just">
              <a:buFont typeface="Calibri" pitchFamily="34" charset="0"/>
              <a:buChar char="─"/>
              <a:defRPr/>
            </a:pPr>
            <a:endParaRPr lang="en-US" sz="28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7</a:t>
            </a:fld>
            <a:endParaRPr lang="uk-UA"/>
          </a:p>
        </p:txBody>
      </p:sp>
      <p:sp>
        <p:nvSpPr>
          <p:cNvPr id="4" name="Rectangle 3"/>
          <p:cNvSpPr/>
          <p:nvPr/>
        </p:nvSpPr>
        <p:spPr>
          <a:xfrm>
            <a:off x="424542" y="4440313"/>
            <a:ext cx="14205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2930" lvl="2" indent="-342900">
              <a:buSzPct val="100000"/>
              <a:defRPr/>
            </a:pPr>
            <a:r>
              <a:rPr lang="fr-FR" sz="2400"/>
              <a:t>1abc</a:t>
            </a:r>
          </a:p>
          <a:p>
            <a:pPr marL="582930" lvl="2" indent="-342900">
              <a:buSzPct val="100000"/>
              <a:defRPr/>
            </a:pPr>
            <a:r>
              <a:rPr lang="fr-FR" sz="2400"/>
              <a:t>@mail</a:t>
            </a:r>
          </a:p>
          <a:p>
            <a:pPr marL="582930" lvl="2" indent="-342900">
              <a:buSzPct val="100000"/>
              <a:defRPr/>
            </a:pPr>
            <a:r>
              <a:rPr lang="fr-FR" sz="2400"/>
              <a:t>X-1</a:t>
            </a:r>
          </a:p>
          <a:p>
            <a:pPr marL="582930" lvl="2" indent="-342900">
              <a:buSzPct val="100000"/>
              <a:defRPr/>
            </a:pPr>
            <a:r>
              <a:rPr lang="fr-FR" sz="2400"/>
              <a:t>f(x)</a:t>
            </a:r>
          </a:p>
        </p:txBody>
      </p:sp>
      <p:sp>
        <p:nvSpPr>
          <p:cNvPr id="6" name="Rectangle 5"/>
          <p:cNvSpPr/>
          <p:nvPr/>
        </p:nvSpPr>
        <p:spPr>
          <a:xfrm>
            <a:off x="2389042" y="4452259"/>
            <a:ext cx="14205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2930" lvl="2" indent="-342900">
              <a:buSzPct val="100000"/>
              <a:defRPr/>
            </a:pPr>
            <a:r>
              <a:rPr lang="fr-FR" sz="2400"/>
              <a:t>default</a:t>
            </a:r>
          </a:p>
          <a:p>
            <a:pPr marL="582930" lvl="2" indent="-342900">
              <a:buSzPct val="100000"/>
              <a:defRPr/>
            </a:pPr>
            <a:r>
              <a:rPr lang="fr-FR" sz="2400"/>
              <a:t>case</a:t>
            </a:r>
          </a:p>
          <a:p>
            <a:pPr marL="582930" lvl="2" indent="-342900">
              <a:buSzPct val="100000"/>
              <a:defRPr/>
            </a:pPr>
            <a:r>
              <a:rPr lang="fr-FR" sz="2400" err="1"/>
              <a:t>x&amp;y</a:t>
            </a:r>
            <a:endParaRPr lang="fr-FR" sz="2400"/>
          </a:p>
          <a:p>
            <a:pPr marL="582930" lvl="2" indent="-342900">
              <a:buSzPct val="100000"/>
              <a:defRPr/>
            </a:pPr>
            <a:r>
              <a:rPr lang="fr-FR" sz="2400"/>
              <a:t>ho-</a:t>
            </a:r>
            <a:r>
              <a:rPr lang="fr-FR" sz="2400" err="1"/>
              <a:t>ten</a:t>
            </a:r>
            <a:endParaRPr lang="fr-FR" sz="2400"/>
          </a:p>
        </p:txBody>
      </p:sp>
      <p:sp>
        <p:nvSpPr>
          <p:cNvPr id="7" name="Rectangle 6"/>
          <p:cNvSpPr/>
          <p:nvPr/>
        </p:nvSpPr>
        <p:spPr>
          <a:xfrm>
            <a:off x="4353542" y="4440313"/>
            <a:ext cx="2161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82930" lvl="2" indent="-342900">
              <a:buSzPct val="100000"/>
              <a:defRPr/>
            </a:pPr>
            <a:r>
              <a:rPr lang="fr-FR" sz="240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64248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</a:t>
            </a:r>
            <a:r>
              <a:rPr lang="en-US" err="1"/>
              <a:t>Bộ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vựng</a:t>
            </a:r>
            <a:r>
              <a:rPr lang="en-US"/>
              <a:t> </a:t>
            </a:r>
            <a:r>
              <a:rPr lang="en-US" err="1"/>
              <a:t>trong</a:t>
            </a:r>
            <a:r>
              <a:rPr lang="en-US"/>
              <a:t>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Autofit/>
          </a:bodyPr>
          <a:lstStyle/>
          <a:p>
            <a:pPr marL="0" lvl="1" indent="0" algn="just">
              <a:buNone/>
              <a:defRPr/>
            </a:pPr>
            <a:r>
              <a:rPr lang="en-US" sz="2400" b="1">
                <a:latin typeface="+mj-lt"/>
              </a:rPr>
              <a:t>2.4. </a:t>
            </a:r>
            <a:r>
              <a:rPr lang="en-US" sz="2400" b="1" err="1">
                <a:latin typeface="+mj-lt"/>
              </a:rPr>
              <a:t>Hằng</a:t>
            </a:r>
            <a:r>
              <a:rPr lang="en-US" sz="2400" b="1">
                <a:latin typeface="+mj-lt"/>
              </a:rPr>
              <a:t> </a:t>
            </a:r>
            <a:r>
              <a:rPr lang="en-US" sz="2400" b="1" err="1">
                <a:latin typeface="+mj-lt"/>
              </a:rPr>
              <a:t>ký</a:t>
            </a:r>
            <a:r>
              <a:rPr lang="en-US" sz="2400" b="1">
                <a:latin typeface="+mj-lt"/>
              </a:rPr>
              <a:t> </a:t>
            </a:r>
            <a:r>
              <a:rPr lang="en-US" sz="2400" b="1" err="1">
                <a:latin typeface="+mj-lt"/>
              </a:rPr>
              <a:t>tự</a:t>
            </a:r>
            <a:r>
              <a:rPr lang="en-US" sz="2400" b="1">
                <a:latin typeface="+mj-lt"/>
              </a:rPr>
              <a:t>: </a:t>
            </a:r>
          </a:p>
          <a:p>
            <a:pPr marL="0" lvl="1" indent="0" algn="just">
              <a:buNone/>
              <a:defRPr/>
            </a:pPr>
            <a:r>
              <a:rPr lang="en-US" sz="2400" b="1">
                <a:latin typeface="+mj-lt"/>
              </a:rPr>
              <a:t>	</a:t>
            </a:r>
            <a:r>
              <a:rPr lang="en-US" sz="2400"/>
              <a:t>‘</a:t>
            </a:r>
            <a:r>
              <a:rPr lang="en-US" sz="2400">
                <a:latin typeface="+mj-lt"/>
              </a:rPr>
              <a:t>A</a:t>
            </a:r>
            <a:r>
              <a:rPr lang="en-US" sz="2400"/>
              <a:t>’</a:t>
            </a:r>
            <a:r>
              <a:rPr lang="en-US" sz="2400">
                <a:latin typeface="+mj-lt"/>
              </a:rPr>
              <a:t>, ‘</a:t>
            </a:r>
            <a:r>
              <a:rPr lang="en-US" sz="2400"/>
              <a:t>a’</a:t>
            </a:r>
          </a:p>
          <a:p>
            <a:pPr marL="0" lvl="1" indent="0" algn="just">
              <a:buNone/>
              <a:defRPr/>
            </a:pPr>
            <a:endParaRPr lang="en-US" sz="2400" b="1"/>
          </a:p>
          <a:p>
            <a:pPr marL="0" lvl="1" indent="0" algn="just">
              <a:buNone/>
              <a:defRPr/>
            </a:pPr>
            <a:r>
              <a:rPr lang="en-US" sz="2400" b="1">
                <a:latin typeface="+mj-lt"/>
              </a:rPr>
              <a:t>2.5. </a:t>
            </a:r>
            <a:r>
              <a:rPr lang="en-US" sz="2400" b="1" err="1">
                <a:latin typeface="+mj-lt"/>
              </a:rPr>
              <a:t>Hằng</a:t>
            </a:r>
            <a:r>
              <a:rPr lang="en-US" sz="2400" b="1">
                <a:latin typeface="+mj-lt"/>
              </a:rPr>
              <a:t> </a:t>
            </a:r>
            <a:r>
              <a:rPr lang="en-US" sz="2400" b="1" err="1">
                <a:latin typeface="+mj-lt"/>
              </a:rPr>
              <a:t>chuỗi</a:t>
            </a:r>
            <a:r>
              <a:rPr lang="en-US" sz="2400" b="1">
                <a:latin typeface="+mj-lt"/>
              </a:rPr>
              <a:t>: </a:t>
            </a:r>
          </a:p>
          <a:p>
            <a:pPr marL="0" lvl="1" indent="0" algn="just">
              <a:buNone/>
              <a:defRPr/>
            </a:pPr>
            <a:r>
              <a:rPr lang="en-US" sz="2400" b="1">
                <a:latin typeface="+mj-lt"/>
              </a:rPr>
              <a:t>	</a:t>
            </a:r>
            <a:r>
              <a:rPr lang="en-US" sz="2400">
                <a:latin typeface="+mj-lt"/>
              </a:rPr>
              <a:t>“Xin Chao”</a:t>
            </a:r>
          </a:p>
          <a:p>
            <a:pPr marL="0" lvl="1" indent="0" algn="just">
              <a:buNone/>
              <a:defRPr/>
            </a:pPr>
            <a:endParaRPr lang="en-US" sz="2400">
              <a:latin typeface="+mj-lt"/>
            </a:endParaRPr>
          </a:p>
          <a:p>
            <a:pPr marL="0" lvl="1" indent="0" algn="just">
              <a:buNone/>
              <a:defRPr/>
            </a:pPr>
            <a:r>
              <a:rPr lang="en-US" sz="2400" b="1">
                <a:latin typeface="+mj-lt"/>
              </a:rPr>
              <a:t>2.6. </a:t>
            </a:r>
            <a:r>
              <a:rPr lang="en-US" sz="2400" b="1" err="1">
                <a:latin typeface="+mj-lt"/>
              </a:rPr>
              <a:t>Dấu</a:t>
            </a:r>
            <a:r>
              <a:rPr lang="en-US" sz="2400" b="1">
                <a:latin typeface="+mj-lt"/>
              </a:rPr>
              <a:t> </a:t>
            </a:r>
            <a:r>
              <a:rPr lang="en-US" sz="2400" b="1" err="1">
                <a:latin typeface="+mj-lt"/>
              </a:rPr>
              <a:t>chấm</a:t>
            </a:r>
            <a:r>
              <a:rPr lang="en-US" sz="2400" b="1">
                <a:latin typeface="+mj-lt"/>
              </a:rPr>
              <a:t> </a:t>
            </a:r>
            <a:r>
              <a:rPr lang="en-US" sz="2400" b="1" err="1">
                <a:latin typeface="+mj-lt"/>
              </a:rPr>
              <a:t>phẩy</a:t>
            </a:r>
            <a:r>
              <a:rPr lang="en-US" sz="2400" b="1">
                <a:latin typeface="+mj-lt"/>
              </a:rPr>
              <a:t>:</a:t>
            </a:r>
          </a:p>
          <a:p>
            <a:pPr marL="1177290" lvl="4" indent="-457200" algn="just">
              <a:defRPr/>
            </a:pPr>
            <a:r>
              <a:rPr lang="en-US" sz="2400" err="1">
                <a:latin typeface="+mj-lt"/>
              </a:rPr>
              <a:t>Dùng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để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phân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cách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các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câu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lệnh</a:t>
            </a:r>
            <a:endParaRPr lang="en-US" sz="2400">
              <a:latin typeface="+mj-lt"/>
            </a:endParaRPr>
          </a:p>
          <a:p>
            <a:pPr marL="1177290" lvl="4" indent="-457200" algn="just">
              <a:defRPr/>
            </a:pPr>
            <a:r>
              <a:rPr lang="en-US" sz="2400" err="1">
                <a:latin typeface="+mj-lt"/>
              </a:rPr>
              <a:t>Các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câu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lệnh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có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thể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viết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trên</a:t>
            </a:r>
            <a:r>
              <a:rPr lang="en-US" sz="2400">
                <a:latin typeface="+mj-lt"/>
              </a:rPr>
              <a:t> 1 </a:t>
            </a:r>
            <a:r>
              <a:rPr lang="en-US" sz="2400" err="1">
                <a:latin typeface="+mj-lt"/>
              </a:rPr>
              <a:t>dòng</a:t>
            </a:r>
            <a:r>
              <a:rPr lang="en-US" sz="2400">
                <a:latin typeface="+mj-lt"/>
              </a:rPr>
              <a:t>, </a:t>
            </a:r>
            <a:r>
              <a:rPr lang="en-US" sz="2400" err="1">
                <a:latin typeface="+mj-lt"/>
              </a:rPr>
              <a:t>tuy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nhiên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luôn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được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phân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cách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bằng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dấu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chấm</a:t>
            </a:r>
            <a:r>
              <a:rPr lang="en-US" sz="2400">
                <a:latin typeface="+mj-lt"/>
              </a:rPr>
              <a:t> </a:t>
            </a:r>
            <a:r>
              <a:rPr lang="en-US" sz="2400" err="1">
                <a:latin typeface="+mj-lt"/>
              </a:rPr>
              <a:t>phẩy</a:t>
            </a:r>
            <a:r>
              <a:rPr lang="en-US" sz="2400">
                <a:latin typeface="+mj-lt"/>
              </a:rPr>
              <a:t> </a:t>
            </a:r>
            <a:r>
              <a:rPr lang="en-US" sz="2400">
                <a:solidFill>
                  <a:srgbClr val="FF0000"/>
                </a:solidFill>
                <a:latin typeface="+mj-lt"/>
              </a:rPr>
              <a:t>;</a:t>
            </a:r>
            <a:endParaRPr lang="en-US" sz="2800">
              <a:solidFill>
                <a:srgbClr val="FF0000"/>
              </a:solidFill>
              <a:latin typeface="+mj-lt"/>
            </a:endParaRPr>
          </a:p>
          <a:p>
            <a:pPr marL="0" lvl="1" indent="0" algn="just">
              <a:buNone/>
              <a:defRPr/>
            </a:pPr>
            <a:r>
              <a:rPr lang="en-US" sz="2800">
                <a:solidFill>
                  <a:srgbClr val="FF0000"/>
                </a:solidFill>
                <a:latin typeface="+mj-lt"/>
              </a:rPr>
              <a:t>	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8</a:t>
            </a:fld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1472294" y="5151197"/>
            <a:ext cx="34772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err="1">
                <a:latin typeface="Consolas" panose="020B0609020204030204" pitchFamily="49" charset="0"/>
              </a:rPr>
              <a:t>cout</a:t>
            </a:r>
            <a:r>
              <a:rPr lang="en-US">
                <a:latin typeface="Consolas" panose="020B0609020204030204" pitchFamily="49" charset="0"/>
              </a:rPr>
              <a:t>&lt;&lt;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"Xin </a:t>
            </a:r>
            <a:r>
              <a:rPr lang="en-US" err="1">
                <a:solidFill>
                  <a:srgbClr val="A31515"/>
                </a:solidFill>
                <a:latin typeface="Consolas" panose="020B0609020204030204" pitchFamily="49" charset="0"/>
              </a:rPr>
              <a:t>chao</a:t>
            </a:r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</p:txBody>
      </p:sp>
    </p:spTree>
    <p:extLst>
      <p:ext uri="{BB962C8B-B14F-4D97-AF65-F5344CB8AC3E}">
        <p14:creationId xmlns:p14="http://schemas.microsoft.com/office/powerpoint/2010/main" val="180165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2.7. </a:t>
            </a:r>
            <a:r>
              <a:rPr lang="en-US" err="1"/>
              <a:t>Câu</a:t>
            </a:r>
            <a:r>
              <a:rPr lang="en-US"/>
              <a:t> </a:t>
            </a:r>
            <a:r>
              <a:rPr lang="en-US" err="1"/>
              <a:t>chú</a:t>
            </a:r>
            <a:r>
              <a:rPr lang="en-US"/>
              <a:t> </a:t>
            </a:r>
            <a:r>
              <a:rPr lang="en-US" err="1"/>
              <a:t>thích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Autofit/>
          </a:bodyPr>
          <a:lstStyle/>
          <a:p>
            <a:pPr marL="0" lvl="1" indent="0" algn="just">
              <a:buNone/>
              <a:defRPr/>
            </a:pPr>
            <a:r>
              <a:rPr lang="vi-VN" sz="2400" dirty="0">
                <a:solidFill>
                  <a:schemeClr val="tx2"/>
                </a:solidFill>
                <a:latin typeface="+mj-lt"/>
              </a:rPr>
              <a:t>- Dùng để mô tả hoặc ghi chú trong source code</a:t>
            </a:r>
          </a:p>
          <a:p>
            <a:pPr marL="0" lvl="1" indent="0" algn="just">
              <a:buNone/>
              <a:defRPr/>
            </a:pPr>
            <a:r>
              <a:rPr lang="vi-VN" sz="2400" dirty="0">
                <a:solidFill>
                  <a:schemeClr val="tx2"/>
                </a:solidFill>
                <a:latin typeface="+mj-lt"/>
              </a:rPr>
              <a:t>- Giúp dễ dàng đọc code sau này</a:t>
            </a:r>
          </a:p>
          <a:p>
            <a:pPr marL="0" lvl="1" indent="0" algn="just">
              <a:buNone/>
              <a:defRPr/>
            </a:pPr>
            <a:r>
              <a:rPr lang="vi-VN" sz="2400" dirty="0">
                <a:solidFill>
                  <a:schemeClr val="tx2"/>
                </a:solidFill>
                <a:latin typeface="+mj-lt"/>
              </a:rPr>
              <a:t>- Có 2 cách để viết chú thích trong C++</a:t>
            </a:r>
          </a:p>
          <a:p>
            <a:pPr marL="0" lvl="1" indent="0" algn="just">
              <a:buNone/>
              <a:defRPr/>
            </a:pPr>
            <a:r>
              <a:rPr lang="vi-VN" sz="2400" b="1" dirty="0">
                <a:solidFill>
                  <a:schemeClr val="tx2"/>
                </a:solidFill>
                <a:latin typeface="+mj-lt"/>
              </a:rPr>
              <a:t>	Cách 1: </a:t>
            </a:r>
            <a:r>
              <a:rPr lang="vi-VN" sz="2400" dirty="0">
                <a:solidFill>
                  <a:schemeClr val="tx2"/>
                </a:solidFill>
                <a:latin typeface="+mj-lt"/>
              </a:rPr>
              <a:t>Viết chú thích trong </a:t>
            </a:r>
            <a:r>
              <a:rPr lang="vi-VN" sz="2400" dirty="0">
                <a:solidFill>
                  <a:srgbClr val="FF0000"/>
                </a:solidFill>
                <a:latin typeface="+mj-lt"/>
              </a:rPr>
              <a:t>/*</a:t>
            </a:r>
            <a:r>
              <a:rPr lang="vi-VN" sz="2400" dirty="0">
                <a:solidFill>
                  <a:schemeClr val="tx2"/>
                </a:solidFill>
                <a:latin typeface="+mj-lt"/>
              </a:rPr>
              <a:t>chú thích</a:t>
            </a:r>
            <a:r>
              <a:rPr lang="vi-VN" sz="2400" dirty="0">
                <a:solidFill>
                  <a:srgbClr val="FF0000"/>
                </a:solidFill>
                <a:latin typeface="+mj-lt"/>
              </a:rPr>
              <a:t>*/</a:t>
            </a:r>
          </a:p>
          <a:p>
            <a:pPr marL="0" lvl="1" indent="0" algn="just">
              <a:buNone/>
              <a:defRPr/>
            </a:pPr>
            <a:endParaRPr lang="vi-VN" sz="2400" dirty="0">
              <a:solidFill>
                <a:srgbClr val="FF0000"/>
              </a:solidFill>
              <a:latin typeface="+mj-lt"/>
            </a:endParaRPr>
          </a:p>
          <a:p>
            <a:pPr marL="0" lvl="1" indent="0" algn="just">
              <a:buNone/>
              <a:defRPr/>
            </a:pPr>
            <a:endParaRPr lang="vi-VN" sz="2400" dirty="0">
              <a:solidFill>
                <a:schemeClr val="tx2"/>
              </a:solidFill>
              <a:latin typeface="+mj-lt"/>
            </a:endParaRPr>
          </a:p>
          <a:p>
            <a:pPr marL="0" lvl="1" indent="0" algn="just">
              <a:buNone/>
              <a:defRPr/>
            </a:pPr>
            <a:r>
              <a:rPr lang="vi-VN" sz="2400" b="1" dirty="0">
                <a:solidFill>
                  <a:schemeClr val="tx2"/>
                </a:solidFill>
                <a:latin typeface="+mj-lt"/>
              </a:rPr>
              <a:t>	Cách 2: </a:t>
            </a:r>
            <a:r>
              <a:rPr lang="vi-VN" sz="2400" dirty="0">
                <a:solidFill>
                  <a:schemeClr val="tx2"/>
                </a:solidFill>
                <a:latin typeface="+mj-lt"/>
              </a:rPr>
              <a:t>Viết chú thích sau </a:t>
            </a:r>
            <a:r>
              <a:rPr lang="vi-VN" sz="2400" dirty="0">
                <a:solidFill>
                  <a:srgbClr val="FF0000"/>
                </a:solidFill>
                <a:latin typeface="+mj-lt"/>
              </a:rPr>
              <a:t>// </a:t>
            </a:r>
            <a:r>
              <a:rPr lang="vi-VN" sz="2400" dirty="0">
                <a:solidFill>
                  <a:schemeClr val="tx2"/>
                </a:solidFill>
                <a:latin typeface="+mj-lt"/>
              </a:rPr>
              <a:t>chú thích</a:t>
            </a:r>
          </a:p>
          <a:p>
            <a:pPr marL="0" lvl="1" indent="0" algn="just">
              <a:buNone/>
              <a:defRPr/>
            </a:pPr>
            <a:endParaRPr lang="vi-VN" sz="2400" dirty="0">
              <a:solidFill>
                <a:schemeClr val="tx2"/>
              </a:solidFill>
              <a:latin typeface="+mj-lt"/>
            </a:endParaRPr>
          </a:p>
          <a:p>
            <a:pPr marL="0" lvl="1" indent="0" algn="just">
              <a:buNone/>
              <a:defRPr/>
            </a:pPr>
            <a:endParaRPr lang="vi-VN" sz="2400" dirty="0">
              <a:solidFill>
                <a:schemeClr val="tx2"/>
              </a:solidFill>
              <a:latin typeface="+mj-lt"/>
            </a:endParaRPr>
          </a:p>
          <a:p>
            <a:pPr marL="0" lvl="1" indent="0" algn="just">
              <a:buNone/>
              <a:defRPr/>
            </a:pPr>
            <a:r>
              <a:rPr lang="vi-VN" sz="2400" dirty="0">
                <a:solidFill>
                  <a:schemeClr val="tx2"/>
                </a:solidFill>
                <a:latin typeface="+mj-lt"/>
              </a:rPr>
              <a:t>- Nên sử dụng nhất quán 1 cách. Cách 2 được sử dụng phổ biến hơn</a:t>
            </a:r>
          </a:p>
          <a:p>
            <a:pPr marL="0" lvl="1" indent="0" algn="just">
              <a:buNone/>
              <a:defRPr/>
            </a:pPr>
            <a:r>
              <a:rPr lang="vi-VN" sz="2400" dirty="0">
                <a:solidFill>
                  <a:schemeClr val="tx2"/>
                </a:solidFill>
                <a:latin typeface="+mj-lt"/>
              </a:rPr>
              <a:t>- Khi biên dịch source code thì các phần comments sẽ không được biên dịch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9</a:t>
            </a:fld>
            <a:endParaRPr lang="uk-UA"/>
          </a:p>
        </p:txBody>
      </p:sp>
      <p:sp>
        <p:nvSpPr>
          <p:cNvPr id="6" name="Rectangle 5"/>
          <p:cNvSpPr/>
          <p:nvPr/>
        </p:nvSpPr>
        <p:spPr>
          <a:xfrm>
            <a:off x="2170386" y="2596106"/>
            <a:ext cx="4572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7400"/>
                </a:solidFill>
                <a:latin typeface="Menlo-Regular" charset="0"/>
              </a:rPr>
              <a:t>/* Day la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cau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chu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thich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1</a:t>
            </a:r>
          </a:p>
          <a:p>
            <a:r>
              <a:rPr lang="en-US" dirty="0">
                <a:solidFill>
                  <a:srgbClr val="007400"/>
                </a:solidFill>
                <a:latin typeface="Menlo-Regular" charset="0"/>
              </a:rPr>
              <a:t>   Day la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cau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chu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thich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2*/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70386" y="3936086"/>
            <a:ext cx="4572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7400"/>
                </a:solidFill>
                <a:latin typeface="Menlo-Regular" charset="0"/>
              </a:rPr>
              <a:t>// Day la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cau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chu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thich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1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7400"/>
                </a:solidFill>
                <a:latin typeface="Menlo-Regular" charset="0"/>
              </a:rPr>
              <a:t>// Day la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cau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chu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7400"/>
                </a:solidFill>
                <a:latin typeface="Menlo-Regular" charset="0"/>
              </a:rPr>
              <a:t>thich</a:t>
            </a:r>
            <a:r>
              <a:rPr lang="en-US" dirty="0">
                <a:solidFill>
                  <a:srgbClr val="007400"/>
                </a:solidFill>
                <a:latin typeface="Menlo-Regular" charset="0"/>
              </a:rPr>
              <a:t>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2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1564219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template uses wide or narrow bands in teal to accent the title  and content slides. White text on a dark charcoal gray background contrast to focus attention on  your material in this widescreen (16X9) presentation. This design is versatile and works for any audience.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2012-05-11T02:03:00+00:00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TP102895238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835475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 xsi:nil="true"/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179425-1A28-435D-B8D8-925780D65C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purl.org/dc/elements/1.1/"/>
    <ds:schemaRef ds:uri="4873beb7-5857-4685-be1f-d57550cc96cc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946</TotalTime>
  <Words>2808</Words>
  <Application>Microsoft Office PowerPoint</Application>
  <PresentationFormat>On-screen Show (4:3)</PresentationFormat>
  <Paragraphs>617</Paragraphs>
  <Slides>39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Banded Design Teal 16x9</vt:lpstr>
      <vt:lpstr>Equation</vt:lpstr>
      <vt:lpstr>IT001 – NHẬP MÔN LẬP TRÌNH</vt:lpstr>
      <vt:lpstr>Nội dung </vt:lpstr>
      <vt:lpstr>1. Cấu trúc chương trình C/C++</vt:lpstr>
      <vt:lpstr>2. Bộ từ vựng trong C++</vt:lpstr>
      <vt:lpstr>2.1. Ký tự</vt:lpstr>
      <vt:lpstr>2.2. Từ khóa</vt:lpstr>
      <vt:lpstr>2.3. Tên/ Định danh (Identifier)</vt:lpstr>
      <vt:lpstr>2. Bộ từ vựng trong C</vt:lpstr>
      <vt:lpstr>2.7. Câu chú thích</vt:lpstr>
      <vt:lpstr>3. Các kiểu dữ liệu cơ sở</vt:lpstr>
      <vt:lpstr>3.1 Kiểu số nguyên</vt:lpstr>
      <vt:lpstr>3.1 Kiểu số nguyên</vt:lpstr>
      <vt:lpstr>3.2. Kiểu số thực</vt:lpstr>
      <vt:lpstr>3.3. Kiểu luận lý/logic</vt:lpstr>
      <vt:lpstr>3.4. Kiểu void</vt:lpstr>
      <vt:lpstr>3.5. Kiểu ký tự</vt:lpstr>
      <vt:lpstr>3.5 Kiểu ký tự</vt:lpstr>
      <vt:lpstr>3.5. Kiểu ký tự</vt:lpstr>
      <vt:lpstr>3.6. Typedef</vt:lpstr>
      <vt:lpstr>3.7. Enum</vt:lpstr>
      <vt:lpstr>4. Biến </vt:lpstr>
      <vt:lpstr>4.1. Giới thiệu chung</vt:lpstr>
      <vt:lpstr>4.2. Cú pháp khai báo biến</vt:lpstr>
      <vt:lpstr>4.2. Cú pháp khai báo biến</vt:lpstr>
      <vt:lpstr>4.3. Địa chỉ của biến</vt:lpstr>
      <vt:lpstr>4.4. Biến cục bộ</vt:lpstr>
      <vt:lpstr>4.5. Biến toàn cục</vt:lpstr>
      <vt:lpstr>4.6. Khởi tạo biến toàn cục và cục bộ</vt:lpstr>
      <vt:lpstr>5. Hằng (constant) </vt:lpstr>
      <vt:lpstr>5. Hằng</vt:lpstr>
      <vt:lpstr>5. Hằng</vt:lpstr>
      <vt:lpstr>5. Hằng</vt:lpstr>
      <vt:lpstr>6. Bài tập minh họa</vt:lpstr>
      <vt:lpstr>Bài tập 1</vt:lpstr>
      <vt:lpstr>Bài tập 2</vt:lpstr>
      <vt:lpstr>Bài tập 3</vt:lpstr>
      <vt:lpstr>Bài tập 4</vt:lpstr>
      <vt:lpstr>Bài tập 5</vt:lpstr>
      <vt:lpstr>5. Bài tập về nhà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Programming</dc:title>
  <dc:creator>Nguyễn Trí Phúc</dc:creator>
  <cp:lastModifiedBy>admin</cp:lastModifiedBy>
  <cp:revision>140</cp:revision>
  <dcterms:created xsi:type="dcterms:W3CDTF">2016-08-29T08:24:31Z</dcterms:created>
  <dcterms:modified xsi:type="dcterms:W3CDTF">2018-09-03T07:41:57Z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