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3"/>
  </p:notesMasterIdLst>
  <p:handoutMasterIdLst>
    <p:handoutMasterId r:id="rId64"/>
  </p:handoutMasterIdLst>
  <p:sldIdLst>
    <p:sldId id="269" r:id="rId5"/>
    <p:sldId id="338" r:id="rId6"/>
    <p:sldId id="272" r:id="rId7"/>
    <p:sldId id="282" r:id="rId8"/>
    <p:sldId id="356" r:id="rId9"/>
    <p:sldId id="357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8" r:id="rId26"/>
    <p:sldId id="359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60" r:id="rId56"/>
    <p:sldId id="362" r:id="rId57"/>
    <p:sldId id="334" r:id="rId58"/>
    <p:sldId id="363" r:id="rId59"/>
    <p:sldId id="367" r:id="rId60"/>
    <p:sldId id="364" r:id="rId61"/>
    <p:sldId id="366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5B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39" autoAdjust="0"/>
    <p:restoredTop sz="95274" autoAdjust="0"/>
  </p:normalViewPr>
  <p:slideViewPr>
    <p:cSldViewPr snapToGrid="0">
      <p:cViewPr varScale="1">
        <p:scale>
          <a:sx n="112" d="100"/>
          <a:sy n="112" d="100"/>
        </p:scale>
        <p:origin x="480" y="192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10/1/18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10/1/18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alt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F28F7AE-4E89-437C-8531-E48AF0DDB12E}" type="slidenum">
              <a:rPr lang="en-US" altLang="en-US"/>
              <a:pPr eaLnBrk="1" hangingPunct="1"/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6792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380" y="1610590"/>
            <a:ext cx="9141620" cy="3979719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2286000"/>
            <a:ext cx="7200900" cy="1517904"/>
          </a:xfrm>
        </p:spPr>
        <p:txBody>
          <a:bodyPr anchor="b"/>
          <a:lstStyle>
            <a:lvl1pPr algn="ctr">
              <a:defRPr sz="4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959352"/>
            <a:ext cx="72009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500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9B70-7480-7847-89A0-7C69C38915C5}" type="datetime1">
              <a:rPr lang="en-US" smtClean="0"/>
              <a:t>10/1/18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F087-D257-6D4F-9A5A-DA8CE079BFDC}" type="datetime1">
              <a:rPr lang="en-US" smtClean="0"/>
              <a:t>10/1/18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380" y="0"/>
            <a:ext cx="9141620" cy="727364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583680"/>
            <a:ext cx="9141620" cy="274320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27" y="0"/>
            <a:ext cx="8749146" cy="727364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893619"/>
            <a:ext cx="8749146" cy="552796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46423" y="6601968"/>
            <a:ext cx="720090" cy="237744"/>
          </a:xfrm>
        </p:spPr>
        <p:txBody>
          <a:bodyPr/>
          <a:lstStyle>
            <a:lvl1pPr>
              <a:defRPr sz="1000"/>
            </a:lvl1pPr>
          </a:lstStyle>
          <a:p>
            <a:fld id="{0497C1CD-D859-C548-A4FF-D49D0D0E37AF}" type="datetime1">
              <a:rPr lang="bg-BG" smtClean="0"/>
              <a:pPr/>
              <a:t>1.10.18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427" y="6601968"/>
            <a:ext cx="7548996" cy="237744"/>
          </a:xfrm>
        </p:spPr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6513" y="6601968"/>
            <a:ext cx="480060" cy="237744"/>
          </a:xfrm>
        </p:spPr>
        <p:txBody>
          <a:bodyPr/>
          <a:lstStyle>
            <a:lvl1pPr>
              <a:defRPr sz="1000"/>
            </a:lvl1pPr>
          </a:lstStyle>
          <a:p>
            <a:fld id="{CA8D9AD5-F248-4919-864A-CFD76CC027D6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150" y="80529"/>
            <a:ext cx="684376" cy="56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130552"/>
            <a:ext cx="7200900" cy="2359152"/>
          </a:xfrm>
        </p:spPr>
        <p:txBody>
          <a:bodyPr anchor="b">
            <a:normAutofit/>
          </a:bodyPr>
          <a:lstStyle>
            <a:lvl1pPr algn="ctr">
              <a:defRPr sz="40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4572000"/>
            <a:ext cx="72009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5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A2EB-C8DD-9D4A-BDA0-5163D1DD845B}" type="datetime1">
              <a:rPr lang="en-US" smtClean="0"/>
              <a:t>10/1/18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F25E-5347-8F48-BE3D-3DDB0A264CD1}" type="datetime1">
              <a:rPr lang="en-US" smtClean="0"/>
              <a:t>10/1/18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 cap="all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 cap="all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6784-403D-8A43-A0E5-87C0DBB97C95}" type="datetime1">
              <a:rPr lang="en-US" smtClean="0"/>
              <a:t>10/1/18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BB85-D86E-224B-9A33-38FE0D1F1662}" type="datetime1">
              <a:rPr lang="en-US" smtClean="0"/>
              <a:t>10/1/18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39CB-FC9E-064C-8E34-5600C5C99FAC}" type="datetime1">
              <a:rPr lang="en-US" smtClean="0"/>
              <a:t>10/1/18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758952"/>
            <a:ext cx="4972050" cy="533095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2D2B1-FA6D-AC4C-9CE1-2D68A123C41D}" type="datetime1">
              <a:rPr lang="en-US" smtClean="0"/>
              <a:t>10/1/18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314" y="502920"/>
            <a:ext cx="5026914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D6DF-1CB8-324E-8235-A938B21CBBEA}" type="datetime1">
              <a:rPr lang="en-US" smtClean="0"/>
              <a:t>10/1/18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67360"/>
            <a:ext cx="713232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901953"/>
            <a:ext cx="713232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9B86D-CBC9-9144-AEF8-8745F30C2BD2}" type="datetime1">
              <a:rPr lang="en-US" smtClean="0"/>
              <a:t>10/1/18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marL="0" indent="0" algn="l" defTabSz="6858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171450" algn="l" defTabSz="685800" rtl="0" eaLnBrk="1" latinLnBrk="0" hangingPunct="1">
        <a:lnSpc>
          <a:spcPct val="90000"/>
        </a:lnSpc>
        <a:spcBef>
          <a:spcPts val="1350"/>
        </a:spcBef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750"/>
        </a:spcBef>
        <a:buSzPct val="80000"/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16586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40589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2598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50" dirty="0">
                <a:latin typeface="Arial" panose="020B0604020202020204" pitchFamily="34" charset="0"/>
                <a:cs typeface="Arial" panose="020B0604020202020204" pitchFamily="34" charset="0"/>
              </a:rPr>
              <a:t>CÁC CẤU TRÚC ĐIỀU KHIỂN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Buổi</a:t>
            </a:r>
            <a:r>
              <a:rPr lang="en-US" dirty="0"/>
              <a:t> 5-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LẶP</a:t>
            </a:r>
          </a:p>
        </p:txBody>
      </p:sp>
    </p:spTree>
    <p:extLst>
      <p:ext uri="{BB962C8B-B14F-4D97-AF65-F5344CB8AC3E}">
        <p14:creationId xmlns:p14="http://schemas.microsoft.com/office/powerpoint/2010/main" val="91110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VD: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vi-VN" altLang="en-US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từng</a:t>
            </a:r>
            <a:r>
              <a:rPr lang="vi-VN" altLang="en-US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bước</a:t>
            </a:r>
            <a:endParaRPr lang="en-US" altLang="en-US" sz="2100" dirty="0"/>
          </a:p>
        </p:txBody>
      </p:sp>
      <p:sp>
        <p:nvSpPr>
          <p:cNvPr id="7925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for (</a:t>
            </a: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0;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&lt; 3; ++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) {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&lt;&lt; "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"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&lt;&lt; "all done"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b="1" i="1" dirty="0">
              <a:solidFill>
                <a:srgbClr val="CC0066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0</a:t>
            </a:r>
          </a:p>
        </p:txBody>
      </p:sp>
      <p:sp>
        <p:nvSpPr>
          <p:cNvPr id="792580" name="Text Box 4"/>
          <p:cNvSpPr txBox="1">
            <a:spLocks noChangeArrowheads="1"/>
          </p:cNvSpPr>
          <p:nvPr/>
        </p:nvSpPr>
        <p:spPr bwMode="auto">
          <a:xfrm>
            <a:off x="4800600" y="19431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792581" name="Text Box 5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3946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VD: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vi-VN" altLang="en-US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từng</a:t>
            </a:r>
            <a:r>
              <a:rPr lang="vi-VN" altLang="en-US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bước</a:t>
            </a:r>
            <a:endParaRPr lang="en-US" altLang="en-US" sz="2100" dirty="0"/>
          </a:p>
        </p:txBody>
      </p:sp>
      <p:sp>
        <p:nvSpPr>
          <p:cNvPr id="7936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for (</a:t>
            </a: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0;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&lt; 3; 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++</a:t>
            </a:r>
            <a:r>
              <a:rPr lang="en-US" altLang="en-US" b="1" i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) {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&lt;&lt; "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"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&lt;&lt; "all done"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0</a:t>
            </a:r>
          </a:p>
        </p:txBody>
      </p:sp>
      <p:sp>
        <p:nvSpPr>
          <p:cNvPr id="793604" name="Text Box 4"/>
          <p:cNvSpPr txBox="1">
            <a:spLocks noChangeArrowheads="1"/>
          </p:cNvSpPr>
          <p:nvPr/>
        </p:nvSpPr>
        <p:spPr bwMode="auto">
          <a:xfrm>
            <a:off x="4800600" y="19431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793605" name="Text Box 5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1944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VD: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vi-VN" altLang="en-US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từng</a:t>
            </a:r>
            <a:r>
              <a:rPr lang="vi-VN" altLang="en-US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bước</a:t>
            </a:r>
            <a:endParaRPr lang="en-US" altLang="en-US" sz="2100" dirty="0"/>
          </a:p>
        </p:txBody>
      </p:sp>
      <p:sp>
        <p:nvSpPr>
          <p:cNvPr id="7946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for (</a:t>
            </a: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0; </a:t>
            </a:r>
            <a:r>
              <a:rPr lang="en-US" altLang="en-US" b="1" i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 &lt; 3</a:t>
            </a:r>
            <a:r>
              <a:rPr lang="en-US" altLang="en-US" b="1" dirty="0">
                <a:latin typeface="Courier New" panose="02070309020205020404" pitchFamily="49" charset="0"/>
              </a:rPr>
              <a:t>; ++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) {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&lt;&lt; "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"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&lt;&lt; "all done"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794628" name="Text Box 4"/>
          <p:cNvSpPr txBox="1">
            <a:spLocks noChangeArrowheads="1"/>
          </p:cNvSpPr>
          <p:nvPr/>
        </p:nvSpPr>
        <p:spPr bwMode="auto">
          <a:xfrm>
            <a:off x="4800600" y="19431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794629" name="Text Box 5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3675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VD: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vi-VN" altLang="en-US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từng</a:t>
            </a:r>
            <a:r>
              <a:rPr lang="vi-VN" altLang="en-US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bước</a:t>
            </a:r>
            <a:endParaRPr lang="en-US" altLang="en-US" sz="2100" dirty="0"/>
          </a:p>
        </p:txBody>
      </p:sp>
      <p:sp>
        <p:nvSpPr>
          <p:cNvPr id="7956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for (</a:t>
            </a: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0;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&lt; 3; ++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) {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i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 &lt;&lt; "</a:t>
            </a:r>
            <a:r>
              <a:rPr lang="en-US" altLang="en-US" b="1" i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 = " &lt;&lt; </a:t>
            </a:r>
            <a:r>
              <a:rPr lang="en-US" altLang="en-US" b="1" i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 &lt;&lt; </a:t>
            </a:r>
            <a:r>
              <a:rPr lang="en-US" altLang="en-US" b="1" i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&lt;&lt; "all done"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1</a:t>
            </a:r>
          </a:p>
        </p:txBody>
      </p:sp>
      <p:sp>
        <p:nvSpPr>
          <p:cNvPr id="795652" name="Text Box 4"/>
          <p:cNvSpPr txBox="1">
            <a:spLocks noChangeArrowheads="1"/>
          </p:cNvSpPr>
          <p:nvPr/>
        </p:nvSpPr>
        <p:spPr bwMode="auto">
          <a:xfrm>
            <a:off x="4800600" y="19431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795653" name="Text Box 5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180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VD: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vi-VN" altLang="en-US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từng</a:t>
            </a:r>
            <a:r>
              <a:rPr lang="vi-VN" altLang="en-US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bước</a:t>
            </a:r>
            <a:endParaRPr lang="en-US" altLang="en-US" sz="2100" dirty="0"/>
          </a:p>
        </p:txBody>
      </p:sp>
      <p:sp>
        <p:nvSpPr>
          <p:cNvPr id="7966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for (</a:t>
            </a: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0;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&lt; 3; ++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) {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&lt;&lt; "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"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&lt;&lt; "all done"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b="1" i="1" dirty="0">
              <a:solidFill>
                <a:srgbClr val="CC0066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1</a:t>
            </a:r>
          </a:p>
        </p:txBody>
      </p:sp>
      <p:sp>
        <p:nvSpPr>
          <p:cNvPr id="796676" name="Text Box 4"/>
          <p:cNvSpPr txBox="1">
            <a:spLocks noChangeArrowheads="1"/>
          </p:cNvSpPr>
          <p:nvPr/>
        </p:nvSpPr>
        <p:spPr bwMode="auto">
          <a:xfrm>
            <a:off x="4800600" y="19431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796677" name="Text Box 5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2367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VD: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vi-VN" altLang="en-US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từng</a:t>
            </a:r>
            <a:r>
              <a:rPr lang="vi-VN" altLang="en-US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bước</a:t>
            </a:r>
            <a:endParaRPr lang="en-US" altLang="en-US" sz="2100" dirty="0"/>
          </a:p>
        </p:txBody>
      </p:sp>
      <p:sp>
        <p:nvSpPr>
          <p:cNvPr id="7976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for (</a:t>
            </a: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0;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&lt; 3; 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++</a:t>
            </a:r>
            <a:r>
              <a:rPr lang="en-US" altLang="en-US" b="1" i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) {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&lt;&lt; "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"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&lt;&lt; "all done"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1</a:t>
            </a:r>
          </a:p>
        </p:txBody>
      </p:sp>
      <p:sp>
        <p:nvSpPr>
          <p:cNvPr id="797700" name="Text Box 4"/>
          <p:cNvSpPr txBox="1">
            <a:spLocks noChangeArrowheads="1"/>
          </p:cNvSpPr>
          <p:nvPr/>
        </p:nvSpPr>
        <p:spPr bwMode="auto">
          <a:xfrm>
            <a:off x="4800600" y="19431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797701" name="Text Box 5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8423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VD: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vi-VN" altLang="en-US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từng</a:t>
            </a:r>
            <a:r>
              <a:rPr lang="vi-VN" altLang="en-US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bước</a:t>
            </a:r>
            <a:endParaRPr lang="en-US" altLang="en-US" sz="2100" dirty="0"/>
          </a:p>
        </p:txBody>
      </p:sp>
      <p:sp>
        <p:nvSpPr>
          <p:cNvPr id="7987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for (</a:t>
            </a: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0; </a:t>
            </a:r>
            <a:r>
              <a:rPr lang="en-US" altLang="en-US" b="1" i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 &lt; 3</a:t>
            </a:r>
            <a:r>
              <a:rPr lang="en-US" altLang="en-US" b="1" dirty="0">
                <a:latin typeface="Courier New" panose="02070309020205020404" pitchFamily="49" charset="0"/>
              </a:rPr>
              <a:t>; ++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) {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&lt;&lt; "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"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&lt;&lt; "all done"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1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798724" name="Text Box 4"/>
          <p:cNvSpPr txBox="1">
            <a:spLocks noChangeArrowheads="1"/>
          </p:cNvSpPr>
          <p:nvPr/>
        </p:nvSpPr>
        <p:spPr bwMode="auto">
          <a:xfrm>
            <a:off x="4800600" y="19431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798725" name="Text Box 5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0456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VD: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vi-VN" altLang="en-US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từng</a:t>
            </a:r>
            <a:r>
              <a:rPr lang="vi-VN" altLang="en-US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bước</a:t>
            </a:r>
            <a:endParaRPr lang="en-US" altLang="en-US" sz="2100" dirty="0"/>
          </a:p>
        </p:txBody>
      </p:sp>
      <p:sp>
        <p:nvSpPr>
          <p:cNvPr id="7997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for (</a:t>
            </a: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0;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&lt; 3; ++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) {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i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 &lt;&lt; "</a:t>
            </a:r>
            <a:r>
              <a:rPr lang="en-US" altLang="en-US" b="1" i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 = " &lt;&lt; </a:t>
            </a:r>
            <a:r>
              <a:rPr lang="en-US" altLang="en-US" b="1" i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 &lt;&lt; </a:t>
            </a:r>
            <a:r>
              <a:rPr lang="en-US" altLang="en-US" b="1" i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&lt;&lt; "all done"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2</a:t>
            </a:r>
          </a:p>
        </p:txBody>
      </p:sp>
      <p:sp>
        <p:nvSpPr>
          <p:cNvPr id="799748" name="Text Box 4"/>
          <p:cNvSpPr txBox="1">
            <a:spLocks noChangeArrowheads="1"/>
          </p:cNvSpPr>
          <p:nvPr/>
        </p:nvSpPr>
        <p:spPr bwMode="auto">
          <a:xfrm>
            <a:off x="4800600" y="19431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799749" name="Text Box 5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3796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VD: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vi-VN" altLang="en-US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từng</a:t>
            </a:r>
            <a:r>
              <a:rPr lang="vi-VN" altLang="en-US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bước</a:t>
            </a:r>
            <a:endParaRPr lang="en-US" altLang="en-US" sz="2100" dirty="0"/>
          </a:p>
        </p:txBody>
      </p:sp>
      <p:sp>
        <p:nvSpPr>
          <p:cNvPr id="8007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for (</a:t>
            </a: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0;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&lt; 3; ++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) {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&lt;&lt; "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"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&lt;&lt; "all done"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b="1" i="1" dirty="0">
              <a:solidFill>
                <a:srgbClr val="CC0066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2</a:t>
            </a:r>
          </a:p>
        </p:txBody>
      </p:sp>
      <p:sp>
        <p:nvSpPr>
          <p:cNvPr id="800772" name="Text Box 4"/>
          <p:cNvSpPr txBox="1">
            <a:spLocks noChangeArrowheads="1"/>
          </p:cNvSpPr>
          <p:nvPr/>
        </p:nvSpPr>
        <p:spPr bwMode="auto">
          <a:xfrm>
            <a:off x="4800600" y="19431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800773" name="Text Box 5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181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VD: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vi-VN" altLang="en-US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từng</a:t>
            </a:r>
            <a:r>
              <a:rPr lang="vi-VN" altLang="en-US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bước</a:t>
            </a:r>
            <a:endParaRPr lang="en-US" altLang="en-US" sz="2100" dirty="0"/>
          </a:p>
        </p:txBody>
      </p:sp>
      <p:sp>
        <p:nvSpPr>
          <p:cNvPr id="801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for (</a:t>
            </a: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0;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&lt; 3; 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++</a:t>
            </a:r>
            <a:r>
              <a:rPr lang="en-US" altLang="en-US" b="1" i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) {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&lt;&lt; "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"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&lt;&lt; "all done"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2</a:t>
            </a:r>
          </a:p>
        </p:txBody>
      </p:sp>
      <p:sp>
        <p:nvSpPr>
          <p:cNvPr id="801796" name="Text Box 4"/>
          <p:cNvSpPr txBox="1">
            <a:spLocks noChangeArrowheads="1"/>
          </p:cNvSpPr>
          <p:nvPr/>
        </p:nvSpPr>
        <p:spPr bwMode="auto">
          <a:xfrm>
            <a:off x="4800600" y="19431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801797" name="Text Box 5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4352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CĐR </a:t>
            </a:r>
            <a:r>
              <a:rPr lang="en-US" dirty="0" err="1"/>
              <a:t>buổi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buổi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,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</a:t>
            </a:r>
          </a:p>
          <a:p>
            <a:pPr lvl="1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vận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trúc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lặp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109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VD: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vi-VN" altLang="en-US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từng</a:t>
            </a:r>
            <a:r>
              <a:rPr lang="vi-VN" altLang="en-US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bước</a:t>
            </a:r>
            <a:endParaRPr lang="en-US" altLang="en-US" sz="2100" dirty="0"/>
          </a:p>
        </p:txBody>
      </p:sp>
      <p:sp>
        <p:nvSpPr>
          <p:cNvPr id="8028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for (</a:t>
            </a: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0; </a:t>
            </a:r>
            <a:r>
              <a:rPr lang="en-US" altLang="en-US" b="1" i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 &lt; 3</a:t>
            </a:r>
            <a:r>
              <a:rPr lang="en-US" altLang="en-US" b="1" dirty="0">
                <a:latin typeface="Courier New" panose="02070309020205020404" pitchFamily="49" charset="0"/>
              </a:rPr>
              <a:t>; ++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) {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&lt;&lt; "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"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&lt;&lt; "all done"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2</a:t>
            </a:r>
          </a:p>
        </p:txBody>
      </p:sp>
      <p:sp>
        <p:nvSpPr>
          <p:cNvPr id="802820" name="Text Box 4"/>
          <p:cNvSpPr txBox="1">
            <a:spLocks noChangeArrowheads="1"/>
          </p:cNvSpPr>
          <p:nvPr/>
        </p:nvSpPr>
        <p:spPr bwMode="auto">
          <a:xfrm>
            <a:off x="4800600" y="19431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802821" name="Text Box 5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0368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VD: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vi-VN" altLang="en-US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từng</a:t>
            </a:r>
            <a:r>
              <a:rPr lang="vi-VN" altLang="en-US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bước</a:t>
            </a:r>
            <a:endParaRPr lang="en-US" altLang="en-US" sz="2100" dirty="0"/>
          </a:p>
        </p:txBody>
      </p:sp>
      <p:sp>
        <p:nvSpPr>
          <p:cNvPr id="8038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for (</a:t>
            </a: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0;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&lt; 3; ++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) {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&lt;&lt; "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"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i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 &lt;&lt; "all done" &lt;&lt; </a:t>
            </a:r>
            <a:r>
              <a:rPr lang="en-US" altLang="en-US" b="1" i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b="1" i="1" dirty="0">
              <a:solidFill>
                <a:srgbClr val="CC0066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all done</a:t>
            </a:r>
          </a:p>
        </p:txBody>
      </p:sp>
      <p:sp>
        <p:nvSpPr>
          <p:cNvPr id="803844" name="Text Box 4"/>
          <p:cNvSpPr txBox="1">
            <a:spLocks noChangeArrowheads="1"/>
          </p:cNvSpPr>
          <p:nvPr/>
        </p:nvSpPr>
        <p:spPr bwMode="auto">
          <a:xfrm>
            <a:off x="4800600" y="19431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803845" name="Text Box 5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0228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trúc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lặp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22</a:t>
            </a:fld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44" y="2495649"/>
            <a:ext cx="7543800" cy="217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26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trúc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lặp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23</a:t>
            </a:fld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447" y="1645576"/>
            <a:ext cx="6199172" cy="421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85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 minh </a:t>
            </a:r>
            <a:r>
              <a:rPr lang="en-US" altLang="en-US" dirty="0" err="1"/>
              <a:t>hoạ</a:t>
            </a:r>
            <a:r>
              <a:rPr lang="en-US" altLang="en-US" dirty="0"/>
              <a:t>: </a:t>
            </a:r>
            <a:r>
              <a:rPr lang="en-US" altLang="en-US" dirty="0" err="1"/>
              <a:t>Tính</a:t>
            </a:r>
            <a:r>
              <a:rPr lang="en-US" altLang="en-US" dirty="0"/>
              <a:t> </a:t>
            </a:r>
            <a:r>
              <a:rPr lang="en-US" altLang="en-US" dirty="0" err="1"/>
              <a:t>trung</a:t>
            </a:r>
            <a:r>
              <a:rPr lang="en-US" altLang="en-US" dirty="0"/>
              <a:t> </a:t>
            </a:r>
            <a:r>
              <a:rPr lang="en-US" altLang="en-US" dirty="0" err="1"/>
              <a:t>bình</a:t>
            </a:r>
            <a:endParaRPr lang="en-US" altLang="en-US" dirty="0"/>
          </a:p>
        </p:txBody>
      </p:sp>
      <p:sp>
        <p:nvSpPr>
          <p:cNvPr id="7372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n = 4;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count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sum = 0;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while (count &lt; n)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	double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	</a:t>
            </a:r>
            <a:r>
              <a:rPr lang="en-US" altLang="en-US" b="1" dirty="0" err="1">
                <a:latin typeface="Courier New" panose="02070309020205020404" pitchFamily="49" charset="0"/>
              </a:rPr>
              <a:t>cin</a:t>
            </a:r>
            <a:r>
              <a:rPr lang="en-US" altLang="en-US" b="1" dirty="0">
                <a:latin typeface="Courier New" panose="02070309020205020404" pitchFamily="49" charset="0"/>
              </a:rPr>
              <a:t> &gt;&gt;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	sum +=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	count++;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average = sum / count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 &lt;&lt; "Average: " &lt;&lt; average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1356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Chạy</a:t>
            </a:r>
            <a:r>
              <a:rPr lang="en-US" altLang="en-US" dirty="0"/>
              <a:t> </a:t>
            </a:r>
            <a:r>
              <a:rPr lang="en-US" altLang="en-US" dirty="0" err="1"/>
              <a:t>từng</a:t>
            </a:r>
            <a:r>
              <a:rPr lang="en-US" altLang="en-US" dirty="0"/>
              <a:t> </a:t>
            </a:r>
            <a:r>
              <a:rPr lang="en-US" altLang="en-US" dirty="0" err="1"/>
              <a:t>bước</a:t>
            </a:r>
            <a:endParaRPr lang="en-US" altLang="en-US" sz="2100" dirty="0"/>
          </a:p>
        </p:txBody>
      </p:sp>
      <p:sp>
        <p:nvSpPr>
          <p:cNvPr id="7424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i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 n = 4</a:t>
            </a:r>
            <a:r>
              <a:rPr lang="en-US" altLang="en-US" b="1" dirty="0">
                <a:solidFill>
                  <a:srgbClr val="FFC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count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sum = 0;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while (count &lt; n)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double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</a:rPr>
              <a:t>cin</a:t>
            </a:r>
            <a:r>
              <a:rPr lang="en-US" altLang="en-US" b="1" dirty="0">
                <a:latin typeface="Courier New" panose="02070309020205020404" pitchFamily="49" charset="0"/>
              </a:rPr>
              <a:t> &gt;&gt;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sum +=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++count;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average = sum / count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 &lt;&lt; "Average: " &lt;&lt; average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742413" name="Text Box 13"/>
          <p:cNvSpPr txBox="1">
            <a:spLocks noChangeArrowheads="1"/>
          </p:cNvSpPr>
          <p:nvPr/>
        </p:nvSpPr>
        <p:spPr bwMode="auto">
          <a:xfrm>
            <a:off x="4000500" y="1028700"/>
            <a:ext cx="3829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 err="1">
                <a:latin typeface="Tahoma" panose="020B0604030504040204" pitchFamily="34" charset="0"/>
              </a:rPr>
              <a:t>Các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số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nhập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vào</a:t>
            </a:r>
            <a:r>
              <a:rPr lang="en-US" altLang="en-US" sz="1800" dirty="0">
                <a:latin typeface="Tahoma" panose="020B0604030504040204" pitchFamily="34" charset="0"/>
              </a:rPr>
              <a:t>: 1 5 3 1 6</a:t>
            </a:r>
          </a:p>
        </p:txBody>
      </p:sp>
      <p:sp>
        <p:nvSpPr>
          <p:cNvPr id="742418" name="Text Box 18"/>
          <p:cNvSpPr txBox="1">
            <a:spLocks noChangeArrowheads="1"/>
          </p:cNvSpPr>
          <p:nvPr/>
        </p:nvSpPr>
        <p:spPr bwMode="auto">
          <a:xfrm>
            <a:off x="4800600" y="16002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742419" name="Text Box 19"/>
          <p:cNvSpPr txBox="1">
            <a:spLocks noChangeArrowheads="1"/>
          </p:cNvSpPr>
          <p:nvPr/>
        </p:nvSpPr>
        <p:spPr bwMode="auto">
          <a:xfrm>
            <a:off x="6115050" y="16002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7396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Chạy từng bước</a:t>
            </a:r>
            <a:endParaRPr lang="en-US" altLang="en-US" sz="2100" dirty="0"/>
          </a:p>
        </p:txBody>
      </p:sp>
      <p:sp>
        <p:nvSpPr>
          <p:cNvPr id="7434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n = 4;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i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 count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sum = 0;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while (count &lt; n)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	double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	</a:t>
            </a:r>
            <a:r>
              <a:rPr lang="en-US" altLang="en-US" b="1" dirty="0" err="1">
                <a:latin typeface="Courier New" panose="02070309020205020404" pitchFamily="49" charset="0"/>
              </a:rPr>
              <a:t>cin</a:t>
            </a:r>
            <a:r>
              <a:rPr lang="en-US" altLang="en-US" b="1" dirty="0">
                <a:latin typeface="Courier New" panose="02070309020205020404" pitchFamily="49" charset="0"/>
              </a:rPr>
              <a:t> &gt;&gt;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	sum +=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	++count;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average = sum / count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 &lt;&lt; "Average: " &lt;&lt; average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743431" name="Text Box 7"/>
          <p:cNvSpPr txBox="1">
            <a:spLocks noChangeArrowheads="1"/>
          </p:cNvSpPr>
          <p:nvPr/>
        </p:nvSpPr>
        <p:spPr bwMode="auto">
          <a:xfrm>
            <a:off x="4114800" y="1943101"/>
            <a:ext cx="20002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count</a:t>
            </a:r>
          </a:p>
        </p:txBody>
      </p:sp>
      <p:sp>
        <p:nvSpPr>
          <p:cNvPr id="743436" name="Text Box 12"/>
          <p:cNvSpPr txBox="1">
            <a:spLocks noChangeArrowheads="1"/>
          </p:cNvSpPr>
          <p:nvPr/>
        </p:nvSpPr>
        <p:spPr bwMode="auto">
          <a:xfrm>
            <a:off x="4000500" y="1028700"/>
            <a:ext cx="3829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 err="1">
                <a:latin typeface="Tahoma" panose="020B0604030504040204" pitchFamily="34" charset="0"/>
              </a:rPr>
              <a:t>Các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số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nhập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vào</a:t>
            </a:r>
            <a:r>
              <a:rPr lang="en-US" altLang="en-US" sz="1800" dirty="0">
                <a:latin typeface="Tahoma" panose="020B0604030504040204" pitchFamily="34" charset="0"/>
              </a:rPr>
              <a:t>: 1 5 3 1 6</a:t>
            </a:r>
          </a:p>
        </p:txBody>
      </p:sp>
      <p:sp>
        <p:nvSpPr>
          <p:cNvPr id="743440" name="Text Box 16"/>
          <p:cNvSpPr txBox="1">
            <a:spLocks noChangeArrowheads="1"/>
          </p:cNvSpPr>
          <p:nvPr/>
        </p:nvSpPr>
        <p:spPr bwMode="auto">
          <a:xfrm>
            <a:off x="6115050" y="16002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743441" name="Text Box 17"/>
          <p:cNvSpPr txBox="1">
            <a:spLocks noChangeArrowheads="1"/>
          </p:cNvSpPr>
          <p:nvPr/>
        </p:nvSpPr>
        <p:spPr bwMode="auto">
          <a:xfrm>
            <a:off x="4800600" y="16002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743442" name="Text Box 18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0645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Chạy từng bước</a:t>
            </a:r>
            <a:endParaRPr lang="en-US" altLang="en-US" sz="2100" dirty="0"/>
          </a:p>
        </p:txBody>
      </p:sp>
      <p:sp>
        <p:nvSpPr>
          <p:cNvPr id="7444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n = 4;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count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double sum = 0;</a:t>
            </a:r>
            <a:r>
              <a:rPr lang="en-US" altLang="en-US" b="1" i="1" dirty="0">
                <a:latin typeface="Courier New" panose="02070309020205020404" pitchFamily="49" charset="0"/>
              </a:rPr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while (count &lt; n)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double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</a:rPr>
              <a:t>cin</a:t>
            </a:r>
            <a:r>
              <a:rPr lang="en-US" altLang="en-US" b="1" dirty="0">
                <a:latin typeface="Courier New" panose="02070309020205020404" pitchFamily="49" charset="0"/>
              </a:rPr>
              <a:t> &gt;&gt;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sum +=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++count;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average = sum / count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 &lt;&lt; "Average: " &lt;&lt; average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744454" name="Text Box 6"/>
          <p:cNvSpPr txBox="1">
            <a:spLocks noChangeArrowheads="1"/>
          </p:cNvSpPr>
          <p:nvPr/>
        </p:nvSpPr>
        <p:spPr bwMode="auto">
          <a:xfrm>
            <a:off x="4114800" y="1943101"/>
            <a:ext cx="20002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count</a:t>
            </a:r>
          </a:p>
        </p:txBody>
      </p:sp>
      <p:sp>
        <p:nvSpPr>
          <p:cNvPr id="744455" name="Text Box 7"/>
          <p:cNvSpPr txBox="1">
            <a:spLocks noChangeArrowheads="1"/>
          </p:cNvSpPr>
          <p:nvPr/>
        </p:nvSpPr>
        <p:spPr bwMode="auto">
          <a:xfrm>
            <a:off x="5143500" y="22860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sum</a:t>
            </a:r>
          </a:p>
        </p:txBody>
      </p:sp>
      <p:sp>
        <p:nvSpPr>
          <p:cNvPr id="744458" name="Text Box 10"/>
          <p:cNvSpPr txBox="1">
            <a:spLocks noChangeArrowheads="1"/>
          </p:cNvSpPr>
          <p:nvPr/>
        </p:nvSpPr>
        <p:spPr bwMode="auto">
          <a:xfrm>
            <a:off x="4000500" y="1028700"/>
            <a:ext cx="3829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 err="1">
                <a:latin typeface="Tahoma" panose="020B0604030504040204" pitchFamily="34" charset="0"/>
              </a:rPr>
              <a:t>Các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số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nhập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vào</a:t>
            </a:r>
            <a:r>
              <a:rPr lang="en-US" altLang="en-US" sz="1800" dirty="0">
                <a:latin typeface="Tahoma" panose="020B0604030504040204" pitchFamily="34" charset="0"/>
              </a:rPr>
              <a:t>: 1 5 3 1 6</a:t>
            </a:r>
          </a:p>
        </p:txBody>
      </p:sp>
      <p:sp>
        <p:nvSpPr>
          <p:cNvPr id="744459" name="Text Box 11"/>
          <p:cNvSpPr txBox="1">
            <a:spLocks noChangeArrowheads="1"/>
          </p:cNvSpPr>
          <p:nvPr/>
        </p:nvSpPr>
        <p:spPr bwMode="auto">
          <a:xfrm>
            <a:off x="6115050" y="16002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744460" name="Text Box 12"/>
          <p:cNvSpPr txBox="1">
            <a:spLocks noChangeArrowheads="1"/>
          </p:cNvSpPr>
          <p:nvPr/>
        </p:nvSpPr>
        <p:spPr bwMode="auto">
          <a:xfrm>
            <a:off x="4800600" y="16002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744461" name="Text Box 13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744462" name="Text Box 14"/>
          <p:cNvSpPr txBox="1">
            <a:spLocks noChangeArrowheads="1"/>
          </p:cNvSpPr>
          <p:nvPr/>
        </p:nvSpPr>
        <p:spPr bwMode="auto">
          <a:xfrm>
            <a:off x="6115050" y="22860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7649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Chạy từng bước</a:t>
            </a:r>
            <a:endParaRPr lang="en-US" altLang="en-US" sz="2100" dirty="0"/>
          </a:p>
        </p:txBody>
      </p:sp>
      <p:sp>
        <p:nvSpPr>
          <p:cNvPr id="7464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n = 4;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count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sum = 0;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while (count &lt; n)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double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</a:rPr>
              <a:t>cin</a:t>
            </a:r>
            <a:r>
              <a:rPr lang="en-US" altLang="en-US" b="1" dirty="0">
                <a:latin typeface="Courier New" panose="02070309020205020404" pitchFamily="49" charset="0"/>
              </a:rPr>
              <a:t> &gt;&gt;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sum +=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++count;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average = sum / count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 &lt;&lt; "Average: " &lt;&lt; average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746500" name="Text Box 4"/>
          <p:cNvSpPr txBox="1">
            <a:spLocks noChangeArrowheads="1"/>
          </p:cNvSpPr>
          <p:nvPr/>
        </p:nvSpPr>
        <p:spPr bwMode="auto">
          <a:xfrm>
            <a:off x="4114800" y="1943101"/>
            <a:ext cx="20002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count</a:t>
            </a:r>
          </a:p>
        </p:txBody>
      </p:sp>
      <p:sp>
        <p:nvSpPr>
          <p:cNvPr id="746501" name="Text Box 5"/>
          <p:cNvSpPr txBox="1">
            <a:spLocks noChangeArrowheads="1"/>
          </p:cNvSpPr>
          <p:nvPr/>
        </p:nvSpPr>
        <p:spPr bwMode="auto">
          <a:xfrm>
            <a:off x="5143500" y="22860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sum</a:t>
            </a:r>
          </a:p>
        </p:txBody>
      </p:sp>
      <p:sp>
        <p:nvSpPr>
          <p:cNvPr id="746502" name="Text Box 6"/>
          <p:cNvSpPr txBox="1">
            <a:spLocks noChangeArrowheads="1"/>
          </p:cNvSpPr>
          <p:nvPr/>
        </p:nvSpPr>
        <p:spPr bwMode="auto">
          <a:xfrm>
            <a:off x="4000500" y="1028700"/>
            <a:ext cx="3829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 err="1">
                <a:latin typeface="Tahoma" panose="020B0604030504040204" pitchFamily="34" charset="0"/>
              </a:rPr>
              <a:t>Các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số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nhập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vào</a:t>
            </a:r>
            <a:r>
              <a:rPr lang="en-US" altLang="en-US" sz="1800" dirty="0">
                <a:latin typeface="Tahoma" panose="020B0604030504040204" pitchFamily="34" charset="0"/>
              </a:rPr>
              <a:t>: 1 5 3 1 6</a:t>
            </a:r>
          </a:p>
        </p:txBody>
      </p:sp>
      <p:sp>
        <p:nvSpPr>
          <p:cNvPr id="746503" name="Text Box 7"/>
          <p:cNvSpPr txBox="1">
            <a:spLocks noChangeArrowheads="1"/>
          </p:cNvSpPr>
          <p:nvPr/>
        </p:nvSpPr>
        <p:spPr bwMode="auto">
          <a:xfrm>
            <a:off x="6115050" y="16002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746504" name="Text Box 8"/>
          <p:cNvSpPr txBox="1">
            <a:spLocks noChangeArrowheads="1"/>
          </p:cNvSpPr>
          <p:nvPr/>
        </p:nvSpPr>
        <p:spPr bwMode="auto">
          <a:xfrm>
            <a:off x="4800600" y="16002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746505" name="Text Box 9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746506" name="Text Box 10"/>
          <p:cNvSpPr txBox="1">
            <a:spLocks noChangeArrowheads="1"/>
          </p:cNvSpPr>
          <p:nvPr/>
        </p:nvSpPr>
        <p:spPr bwMode="auto">
          <a:xfrm>
            <a:off x="6115050" y="22860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46272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Chạy từng bước</a:t>
            </a:r>
            <a:endParaRPr lang="en-US" altLang="en-US" sz="2100" dirty="0"/>
          </a:p>
        </p:txBody>
      </p:sp>
      <p:sp>
        <p:nvSpPr>
          <p:cNvPr id="7454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n = 4;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count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sum = 0;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while (count &lt; n)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i="1" dirty="0">
                <a:solidFill>
                  <a:srgbClr val="CC0066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double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</a:rPr>
              <a:t>cin</a:t>
            </a:r>
            <a:r>
              <a:rPr lang="en-US" altLang="en-US" b="1" dirty="0">
                <a:latin typeface="Courier New" panose="02070309020205020404" pitchFamily="49" charset="0"/>
              </a:rPr>
              <a:t> &gt;&gt;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sum +=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++count;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average = sum / count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 &lt;&lt; "Average: " &lt;&lt; average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745476" name="Text Box 4"/>
          <p:cNvSpPr txBox="1">
            <a:spLocks noChangeArrowheads="1"/>
          </p:cNvSpPr>
          <p:nvPr/>
        </p:nvSpPr>
        <p:spPr bwMode="auto">
          <a:xfrm>
            <a:off x="4114800" y="1943101"/>
            <a:ext cx="20002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count</a:t>
            </a:r>
          </a:p>
        </p:txBody>
      </p:sp>
      <p:sp>
        <p:nvSpPr>
          <p:cNvPr id="745477" name="Text Box 5"/>
          <p:cNvSpPr txBox="1">
            <a:spLocks noChangeArrowheads="1"/>
          </p:cNvSpPr>
          <p:nvPr/>
        </p:nvSpPr>
        <p:spPr bwMode="auto">
          <a:xfrm>
            <a:off x="5143500" y="22860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sum</a:t>
            </a:r>
          </a:p>
        </p:txBody>
      </p:sp>
      <p:sp>
        <p:nvSpPr>
          <p:cNvPr id="745478" name="Text Box 6"/>
          <p:cNvSpPr txBox="1">
            <a:spLocks noChangeArrowheads="1"/>
          </p:cNvSpPr>
          <p:nvPr/>
        </p:nvSpPr>
        <p:spPr bwMode="auto">
          <a:xfrm>
            <a:off x="5143500" y="26289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745479" name="Text Box 7"/>
          <p:cNvSpPr txBox="1">
            <a:spLocks noChangeArrowheads="1"/>
          </p:cNvSpPr>
          <p:nvPr/>
        </p:nvSpPr>
        <p:spPr bwMode="auto">
          <a:xfrm>
            <a:off x="4000500" y="1028700"/>
            <a:ext cx="3829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 err="1">
                <a:latin typeface="Tahoma" panose="020B0604030504040204" pitchFamily="34" charset="0"/>
              </a:rPr>
              <a:t>Các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số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nhập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vào</a:t>
            </a:r>
            <a:r>
              <a:rPr lang="en-US" altLang="en-US" sz="1800" dirty="0">
                <a:latin typeface="Tahoma" panose="020B0604030504040204" pitchFamily="34" charset="0"/>
              </a:rPr>
              <a:t>: 1 5 3 1 6</a:t>
            </a:r>
          </a:p>
        </p:txBody>
      </p:sp>
      <p:sp>
        <p:nvSpPr>
          <p:cNvPr id="745480" name="Text Box 8"/>
          <p:cNvSpPr txBox="1">
            <a:spLocks noChangeArrowheads="1"/>
          </p:cNvSpPr>
          <p:nvPr/>
        </p:nvSpPr>
        <p:spPr bwMode="auto">
          <a:xfrm>
            <a:off x="6115050" y="16002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745481" name="Text Box 9"/>
          <p:cNvSpPr txBox="1">
            <a:spLocks noChangeArrowheads="1"/>
          </p:cNvSpPr>
          <p:nvPr/>
        </p:nvSpPr>
        <p:spPr bwMode="auto">
          <a:xfrm>
            <a:off x="4800600" y="16002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745482" name="Text Box 10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745483" name="Text Box 11"/>
          <p:cNvSpPr txBox="1">
            <a:spLocks noChangeArrowheads="1"/>
          </p:cNvSpPr>
          <p:nvPr/>
        </p:nvSpPr>
        <p:spPr bwMode="auto">
          <a:xfrm>
            <a:off x="6115050" y="22860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745484" name="Text Box 12"/>
          <p:cNvSpPr txBox="1">
            <a:spLocks noChangeArrowheads="1"/>
          </p:cNvSpPr>
          <p:nvPr/>
        </p:nvSpPr>
        <p:spPr bwMode="auto">
          <a:xfrm>
            <a:off x="6115050" y="26289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86471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91490" indent="-457200">
              <a:buFont typeface="+mj-lt"/>
              <a:buAutoNum type="arabicPeriod"/>
            </a:pPr>
            <a:r>
              <a:rPr lang="en-US" sz="2800" dirty="0" err="1"/>
              <a:t>Đặt</a:t>
            </a:r>
            <a:r>
              <a:rPr lang="en-US" sz="2800" dirty="0"/>
              <a:t> </a:t>
            </a:r>
            <a:r>
              <a:rPr lang="en-US" sz="2800" dirty="0" err="1"/>
              <a:t>vấn</a:t>
            </a:r>
            <a:r>
              <a:rPr lang="en-US" sz="2800" dirty="0"/>
              <a:t> </a:t>
            </a:r>
            <a:r>
              <a:rPr lang="en-US" sz="2800" dirty="0" err="1"/>
              <a:t>đề</a:t>
            </a:r>
            <a:endParaRPr lang="en-US" sz="2800" dirty="0"/>
          </a:p>
          <a:p>
            <a:pPr marL="491490" indent="-457200">
              <a:buFont typeface="+mj-lt"/>
              <a:buAutoNum type="arabicPeriod"/>
            </a:pPr>
            <a:r>
              <a:rPr lang="en-US" sz="2800" dirty="0" err="1"/>
              <a:t>Cấu</a:t>
            </a:r>
            <a:r>
              <a:rPr lang="en-US" sz="2800" dirty="0"/>
              <a:t> </a:t>
            </a:r>
            <a:r>
              <a:rPr lang="en-US" sz="2800" dirty="0" err="1"/>
              <a:t>trúc</a:t>
            </a:r>
            <a:r>
              <a:rPr lang="en-US" sz="2800" dirty="0"/>
              <a:t> </a:t>
            </a:r>
            <a:r>
              <a:rPr lang="en-US" sz="2800" dirty="0" err="1"/>
              <a:t>lặp</a:t>
            </a:r>
            <a:r>
              <a:rPr lang="en-US" sz="2800" dirty="0"/>
              <a:t> for</a:t>
            </a:r>
          </a:p>
          <a:p>
            <a:pPr marL="491490" indent="-457200">
              <a:buFont typeface="+mj-lt"/>
              <a:buAutoNum type="arabicPeriod"/>
            </a:pPr>
            <a:r>
              <a:rPr lang="en-US" sz="2800" dirty="0" err="1"/>
              <a:t>Cấu</a:t>
            </a:r>
            <a:r>
              <a:rPr lang="en-US" sz="2800" dirty="0"/>
              <a:t> </a:t>
            </a:r>
            <a:r>
              <a:rPr lang="en-US" sz="2800" dirty="0" err="1"/>
              <a:t>trúc</a:t>
            </a:r>
            <a:r>
              <a:rPr lang="en-US" sz="2800" dirty="0"/>
              <a:t> </a:t>
            </a:r>
            <a:r>
              <a:rPr lang="en-US" sz="2800" dirty="0" err="1"/>
              <a:t>lặp</a:t>
            </a:r>
            <a:r>
              <a:rPr lang="en-US" sz="2800" dirty="0"/>
              <a:t> while</a:t>
            </a:r>
          </a:p>
          <a:p>
            <a:pPr marL="491490" indent="-457200">
              <a:buFont typeface="+mj-lt"/>
              <a:buAutoNum type="arabicPeriod"/>
            </a:pPr>
            <a:r>
              <a:rPr lang="en-US" sz="2800" dirty="0" err="1"/>
              <a:t>Cấu</a:t>
            </a:r>
            <a:r>
              <a:rPr lang="en-US" sz="2800" dirty="0"/>
              <a:t> </a:t>
            </a:r>
            <a:r>
              <a:rPr lang="en-US" sz="2800" dirty="0" err="1"/>
              <a:t>trúc</a:t>
            </a:r>
            <a:r>
              <a:rPr lang="en-US" sz="2800" dirty="0"/>
              <a:t> </a:t>
            </a:r>
            <a:r>
              <a:rPr lang="en-US" sz="2800" dirty="0" err="1"/>
              <a:t>lặp</a:t>
            </a:r>
            <a:r>
              <a:rPr lang="en-US" sz="2800" dirty="0"/>
              <a:t> do-while</a:t>
            </a:r>
          </a:p>
          <a:p>
            <a:pPr marL="491490" indent="-457200">
              <a:buFont typeface="+mj-lt"/>
              <a:buAutoNum type="arabicPeriod"/>
            </a:pPr>
            <a:r>
              <a:rPr lang="en-US" sz="2800" dirty="0" err="1"/>
              <a:t>Câu</a:t>
            </a:r>
            <a:r>
              <a:rPr lang="en-US" sz="2800" dirty="0"/>
              <a:t> </a:t>
            </a:r>
            <a:r>
              <a:rPr lang="en-US" sz="2800" dirty="0" err="1"/>
              <a:t>lệnh</a:t>
            </a:r>
            <a:r>
              <a:rPr lang="en-US" sz="2800" dirty="0"/>
              <a:t> break, continue</a:t>
            </a:r>
          </a:p>
          <a:p>
            <a:pPr marL="491490" indent="-457200">
              <a:buFont typeface="+mj-lt"/>
              <a:buAutoNum type="arabicPeriod"/>
            </a:pP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 minh </a:t>
            </a:r>
            <a:r>
              <a:rPr lang="en-US" sz="2800" dirty="0" err="1"/>
              <a:t>họa</a:t>
            </a:r>
            <a:r>
              <a:rPr lang="en-US" sz="2800" dirty="0"/>
              <a:t> </a:t>
            </a:r>
          </a:p>
          <a:p>
            <a:pPr marL="3429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8139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Chạy từng bước</a:t>
            </a:r>
            <a:endParaRPr lang="en-US" altLang="en-US" dirty="0"/>
          </a:p>
        </p:txBody>
      </p:sp>
      <p:sp>
        <p:nvSpPr>
          <p:cNvPr id="7475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n = 4;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count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sum = 0;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while (count &lt; n)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double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i="1" dirty="0">
                <a:solidFill>
                  <a:srgbClr val="CC0066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 i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cin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 &gt;&gt;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sum +=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++count;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average = sum / count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 &lt;&lt; "Average: " &lt;&lt; average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747524" name="Text Box 4"/>
          <p:cNvSpPr txBox="1">
            <a:spLocks noChangeArrowheads="1"/>
          </p:cNvSpPr>
          <p:nvPr/>
        </p:nvSpPr>
        <p:spPr bwMode="auto">
          <a:xfrm>
            <a:off x="4114800" y="1943101"/>
            <a:ext cx="20002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count</a:t>
            </a:r>
          </a:p>
        </p:txBody>
      </p:sp>
      <p:sp>
        <p:nvSpPr>
          <p:cNvPr id="747525" name="Text Box 5"/>
          <p:cNvSpPr txBox="1">
            <a:spLocks noChangeArrowheads="1"/>
          </p:cNvSpPr>
          <p:nvPr/>
        </p:nvSpPr>
        <p:spPr bwMode="auto">
          <a:xfrm>
            <a:off x="5143500" y="22860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sum</a:t>
            </a:r>
          </a:p>
        </p:txBody>
      </p:sp>
      <p:sp>
        <p:nvSpPr>
          <p:cNvPr id="747526" name="Text Box 6"/>
          <p:cNvSpPr txBox="1">
            <a:spLocks noChangeArrowheads="1"/>
          </p:cNvSpPr>
          <p:nvPr/>
        </p:nvSpPr>
        <p:spPr bwMode="auto">
          <a:xfrm>
            <a:off x="5143500" y="26289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747527" name="Text Box 7"/>
          <p:cNvSpPr txBox="1">
            <a:spLocks noChangeArrowheads="1"/>
          </p:cNvSpPr>
          <p:nvPr/>
        </p:nvSpPr>
        <p:spPr bwMode="auto">
          <a:xfrm>
            <a:off x="4000500" y="1028700"/>
            <a:ext cx="3829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 err="1">
                <a:latin typeface="Tahoma" panose="020B0604030504040204" pitchFamily="34" charset="0"/>
              </a:rPr>
              <a:t>Các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số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nhập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vào</a:t>
            </a:r>
            <a:r>
              <a:rPr lang="en-US" altLang="en-US" sz="1800" dirty="0">
                <a:latin typeface="Tahoma" panose="020B0604030504040204" pitchFamily="34" charset="0"/>
              </a:rPr>
              <a:t>: </a:t>
            </a:r>
            <a:r>
              <a:rPr lang="en-US" altLang="en-US" sz="1800" dirty="0">
                <a:solidFill>
                  <a:srgbClr val="CC0066"/>
                </a:solidFill>
                <a:latin typeface="Tahoma" panose="020B0604030504040204" pitchFamily="34" charset="0"/>
              </a:rPr>
              <a:t>1</a:t>
            </a:r>
            <a:r>
              <a:rPr lang="en-US" altLang="en-US" sz="1800" dirty="0">
                <a:latin typeface="Tahoma" panose="020B0604030504040204" pitchFamily="34" charset="0"/>
              </a:rPr>
              <a:t> 5 3 1 6</a:t>
            </a:r>
          </a:p>
        </p:txBody>
      </p:sp>
      <p:sp>
        <p:nvSpPr>
          <p:cNvPr id="747528" name="Text Box 8"/>
          <p:cNvSpPr txBox="1">
            <a:spLocks noChangeArrowheads="1"/>
          </p:cNvSpPr>
          <p:nvPr/>
        </p:nvSpPr>
        <p:spPr bwMode="auto">
          <a:xfrm>
            <a:off x="6115050" y="16002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747529" name="Text Box 9"/>
          <p:cNvSpPr txBox="1">
            <a:spLocks noChangeArrowheads="1"/>
          </p:cNvSpPr>
          <p:nvPr/>
        </p:nvSpPr>
        <p:spPr bwMode="auto">
          <a:xfrm>
            <a:off x="4800600" y="16002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747530" name="Text Box 10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747531" name="Text Box 11"/>
          <p:cNvSpPr txBox="1">
            <a:spLocks noChangeArrowheads="1"/>
          </p:cNvSpPr>
          <p:nvPr/>
        </p:nvSpPr>
        <p:spPr bwMode="auto">
          <a:xfrm>
            <a:off x="6115050" y="22860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747532" name="Text Box 12"/>
          <p:cNvSpPr txBox="1">
            <a:spLocks noChangeArrowheads="1"/>
          </p:cNvSpPr>
          <p:nvPr/>
        </p:nvSpPr>
        <p:spPr bwMode="auto">
          <a:xfrm>
            <a:off x="6115050" y="26289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0144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Chạy từng bước</a:t>
            </a:r>
            <a:endParaRPr lang="en-US" altLang="en-US" dirty="0"/>
          </a:p>
        </p:txBody>
      </p:sp>
      <p:sp>
        <p:nvSpPr>
          <p:cNvPr id="7485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n = 4;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count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sum = 0;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while (count &lt; n)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double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</a:rPr>
              <a:t>cin</a:t>
            </a:r>
            <a:r>
              <a:rPr lang="en-US" altLang="en-US" b="1" dirty="0">
                <a:latin typeface="Courier New" panose="02070309020205020404" pitchFamily="49" charset="0"/>
              </a:rPr>
              <a:t> &gt;&gt;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i="1" dirty="0">
                <a:solidFill>
                  <a:srgbClr val="CC0066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sum +=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++count;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average = sum / count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 &lt;&lt; "Average: " &lt;&lt; average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748548" name="Text Box 4"/>
          <p:cNvSpPr txBox="1">
            <a:spLocks noChangeArrowheads="1"/>
          </p:cNvSpPr>
          <p:nvPr/>
        </p:nvSpPr>
        <p:spPr bwMode="auto">
          <a:xfrm>
            <a:off x="4114800" y="1943101"/>
            <a:ext cx="20002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count</a:t>
            </a:r>
          </a:p>
        </p:txBody>
      </p:sp>
      <p:sp>
        <p:nvSpPr>
          <p:cNvPr id="748549" name="Text Box 5"/>
          <p:cNvSpPr txBox="1">
            <a:spLocks noChangeArrowheads="1"/>
          </p:cNvSpPr>
          <p:nvPr/>
        </p:nvSpPr>
        <p:spPr bwMode="auto">
          <a:xfrm>
            <a:off x="5143500" y="22860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sum</a:t>
            </a:r>
          </a:p>
        </p:txBody>
      </p:sp>
      <p:sp>
        <p:nvSpPr>
          <p:cNvPr id="748550" name="Text Box 6"/>
          <p:cNvSpPr txBox="1">
            <a:spLocks noChangeArrowheads="1"/>
          </p:cNvSpPr>
          <p:nvPr/>
        </p:nvSpPr>
        <p:spPr bwMode="auto">
          <a:xfrm>
            <a:off x="5143500" y="26289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748551" name="Text Box 7"/>
          <p:cNvSpPr txBox="1">
            <a:spLocks noChangeArrowheads="1"/>
          </p:cNvSpPr>
          <p:nvPr/>
        </p:nvSpPr>
        <p:spPr bwMode="auto">
          <a:xfrm>
            <a:off x="4000500" y="1028700"/>
            <a:ext cx="3829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 err="1">
                <a:latin typeface="Tahoma" panose="020B0604030504040204" pitchFamily="34" charset="0"/>
              </a:rPr>
              <a:t>Các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số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nhập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vào</a:t>
            </a:r>
            <a:r>
              <a:rPr lang="en-US" altLang="en-US" sz="1800" dirty="0">
                <a:latin typeface="Tahoma" panose="020B0604030504040204" pitchFamily="34" charset="0"/>
              </a:rPr>
              <a:t>: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1</a:t>
            </a:r>
            <a:r>
              <a:rPr lang="en-US" altLang="en-US" sz="1800" dirty="0">
                <a:latin typeface="Tahoma" panose="020B0604030504040204" pitchFamily="34" charset="0"/>
              </a:rPr>
              <a:t> 5 3 1 6</a:t>
            </a:r>
          </a:p>
        </p:txBody>
      </p:sp>
      <p:sp>
        <p:nvSpPr>
          <p:cNvPr id="748552" name="Text Box 8"/>
          <p:cNvSpPr txBox="1">
            <a:spLocks noChangeArrowheads="1"/>
          </p:cNvSpPr>
          <p:nvPr/>
        </p:nvSpPr>
        <p:spPr bwMode="auto">
          <a:xfrm>
            <a:off x="6115050" y="16002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748553" name="Text Box 9"/>
          <p:cNvSpPr txBox="1">
            <a:spLocks noChangeArrowheads="1"/>
          </p:cNvSpPr>
          <p:nvPr/>
        </p:nvSpPr>
        <p:spPr bwMode="auto">
          <a:xfrm>
            <a:off x="4800600" y="16002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748554" name="Text Box 10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748555" name="Text Box 11"/>
          <p:cNvSpPr txBox="1">
            <a:spLocks noChangeArrowheads="1"/>
          </p:cNvSpPr>
          <p:nvPr/>
        </p:nvSpPr>
        <p:spPr bwMode="auto">
          <a:xfrm>
            <a:off x="6115050" y="22860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748556" name="Text Box 12"/>
          <p:cNvSpPr txBox="1">
            <a:spLocks noChangeArrowheads="1"/>
          </p:cNvSpPr>
          <p:nvPr/>
        </p:nvSpPr>
        <p:spPr bwMode="auto">
          <a:xfrm>
            <a:off x="6115050" y="26289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748557" name="Text Box 13"/>
          <p:cNvSpPr txBox="1">
            <a:spLocks noChangeArrowheads="1"/>
          </p:cNvSpPr>
          <p:nvPr/>
        </p:nvSpPr>
        <p:spPr bwMode="auto">
          <a:xfrm>
            <a:off x="6115050" y="22860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2280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85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557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Chạy từng bước</a:t>
            </a:r>
            <a:endParaRPr lang="en-US" altLang="en-US" dirty="0"/>
          </a:p>
        </p:txBody>
      </p:sp>
      <p:sp>
        <p:nvSpPr>
          <p:cNvPr id="7495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n = 4;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count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sum = 0;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while (count &lt; n)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double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</a:rPr>
              <a:t>cin</a:t>
            </a:r>
            <a:r>
              <a:rPr lang="en-US" altLang="en-US" b="1" dirty="0">
                <a:latin typeface="Courier New" panose="02070309020205020404" pitchFamily="49" charset="0"/>
              </a:rPr>
              <a:t> &gt;&gt;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sum +=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i="1" dirty="0">
                <a:solidFill>
                  <a:srgbClr val="CC0066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++count;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average = sum / count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 &lt;&lt; "Average: " &lt;&lt; average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749572" name="Text Box 4"/>
          <p:cNvSpPr txBox="1">
            <a:spLocks noChangeArrowheads="1"/>
          </p:cNvSpPr>
          <p:nvPr/>
        </p:nvSpPr>
        <p:spPr bwMode="auto">
          <a:xfrm>
            <a:off x="4114800" y="1943101"/>
            <a:ext cx="20002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count</a:t>
            </a:r>
          </a:p>
        </p:txBody>
      </p:sp>
      <p:sp>
        <p:nvSpPr>
          <p:cNvPr id="749573" name="Text Box 5"/>
          <p:cNvSpPr txBox="1">
            <a:spLocks noChangeArrowheads="1"/>
          </p:cNvSpPr>
          <p:nvPr/>
        </p:nvSpPr>
        <p:spPr bwMode="auto">
          <a:xfrm>
            <a:off x="5143500" y="22860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sum</a:t>
            </a:r>
          </a:p>
        </p:txBody>
      </p:sp>
      <p:sp>
        <p:nvSpPr>
          <p:cNvPr id="749574" name="Text Box 6"/>
          <p:cNvSpPr txBox="1">
            <a:spLocks noChangeArrowheads="1"/>
          </p:cNvSpPr>
          <p:nvPr/>
        </p:nvSpPr>
        <p:spPr bwMode="auto">
          <a:xfrm>
            <a:off x="5143500" y="26289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749575" name="Text Box 7"/>
          <p:cNvSpPr txBox="1">
            <a:spLocks noChangeArrowheads="1"/>
          </p:cNvSpPr>
          <p:nvPr/>
        </p:nvSpPr>
        <p:spPr bwMode="auto">
          <a:xfrm>
            <a:off x="4000500" y="1028700"/>
            <a:ext cx="3829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 err="1">
                <a:latin typeface="Tahoma" panose="020B0604030504040204" pitchFamily="34" charset="0"/>
              </a:rPr>
              <a:t>Các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số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nhập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vào</a:t>
            </a:r>
            <a:r>
              <a:rPr lang="en-US" altLang="en-US" sz="1800" dirty="0">
                <a:latin typeface="Tahoma" panose="020B0604030504040204" pitchFamily="34" charset="0"/>
              </a:rPr>
              <a:t>: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1</a:t>
            </a:r>
            <a:r>
              <a:rPr lang="en-US" altLang="en-US" sz="1800" dirty="0">
                <a:latin typeface="Tahoma" panose="020B0604030504040204" pitchFamily="34" charset="0"/>
              </a:rPr>
              <a:t> 5 3 1 6</a:t>
            </a:r>
          </a:p>
        </p:txBody>
      </p:sp>
      <p:sp>
        <p:nvSpPr>
          <p:cNvPr id="749576" name="Text Box 8"/>
          <p:cNvSpPr txBox="1">
            <a:spLocks noChangeArrowheads="1"/>
          </p:cNvSpPr>
          <p:nvPr/>
        </p:nvSpPr>
        <p:spPr bwMode="auto">
          <a:xfrm>
            <a:off x="6115050" y="16002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749577" name="Text Box 9"/>
          <p:cNvSpPr txBox="1">
            <a:spLocks noChangeArrowheads="1"/>
          </p:cNvSpPr>
          <p:nvPr/>
        </p:nvSpPr>
        <p:spPr bwMode="auto">
          <a:xfrm>
            <a:off x="4800600" y="16002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749578" name="Text Box 10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749579" name="Text Box 11"/>
          <p:cNvSpPr txBox="1">
            <a:spLocks noChangeArrowheads="1"/>
          </p:cNvSpPr>
          <p:nvPr/>
        </p:nvSpPr>
        <p:spPr bwMode="auto">
          <a:xfrm>
            <a:off x="6115050" y="22860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749580" name="Text Box 12"/>
          <p:cNvSpPr txBox="1">
            <a:spLocks noChangeArrowheads="1"/>
          </p:cNvSpPr>
          <p:nvPr/>
        </p:nvSpPr>
        <p:spPr bwMode="auto">
          <a:xfrm>
            <a:off x="6115050" y="26289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749581" name="Text Box 13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4989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9581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Chạy từng bước</a:t>
            </a:r>
            <a:endParaRPr lang="en-US" altLang="en-US" dirty="0"/>
          </a:p>
        </p:txBody>
      </p:sp>
      <p:sp>
        <p:nvSpPr>
          <p:cNvPr id="7505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n = 4;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count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sum = 0;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while (count &lt; n)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double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</a:rPr>
              <a:t>cin</a:t>
            </a:r>
            <a:r>
              <a:rPr lang="en-US" altLang="en-US" b="1" dirty="0">
                <a:latin typeface="Courier New" panose="02070309020205020404" pitchFamily="49" charset="0"/>
              </a:rPr>
              <a:t> &gt;&gt;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sum +=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++count;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average = sum / count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 &lt;&lt; "Average: " &lt;&lt; average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750596" name="Text Box 4"/>
          <p:cNvSpPr txBox="1">
            <a:spLocks noChangeArrowheads="1"/>
          </p:cNvSpPr>
          <p:nvPr/>
        </p:nvSpPr>
        <p:spPr bwMode="auto">
          <a:xfrm>
            <a:off x="4114800" y="1943101"/>
            <a:ext cx="20002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count</a:t>
            </a:r>
          </a:p>
        </p:txBody>
      </p:sp>
      <p:sp>
        <p:nvSpPr>
          <p:cNvPr id="750597" name="Text Box 5"/>
          <p:cNvSpPr txBox="1">
            <a:spLocks noChangeArrowheads="1"/>
          </p:cNvSpPr>
          <p:nvPr/>
        </p:nvSpPr>
        <p:spPr bwMode="auto">
          <a:xfrm>
            <a:off x="5143500" y="22860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sum</a:t>
            </a:r>
          </a:p>
        </p:txBody>
      </p:sp>
      <p:sp>
        <p:nvSpPr>
          <p:cNvPr id="750598" name="Text Box 6"/>
          <p:cNvSpPr txBox="1">
            <a:spLocks noChangeArrowheads="1"/>
          </p:cNvSpPr>
          <p:nvPr/>
        </p:nvSpPr>
        <p:spPr bwMode="auto">
          <a:xfrm>
            <a:off x="5143500" y="26289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750599" name="Text Box 7"/>
          <p:cNvSpPr txBox="1">
            <a:spLocks noChangeArrowheads="1"/>
          </p:cNvSpPr>
          <p:nvPr/>
        </p:nvSpPr>
        <p:spPr bwMode="auto">
          <a:xfrm>
            <a:off x="4000500" y="1028700"/>
            <a:ext cx="3829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 err="1">
                <a:latin typeface="Tahoma" panose="020B0604030504040204" pitchFamily="34" charset="0"/>
              </a:rPr>
              <a:t>Các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số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nhập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vào</a:t>
            </a:r>
            <a:r>
              <a:rPr lang="en-US" altLang="en-US" sz="1800" dirty="0">
                <a:latin typeface="Tahoma" panose="020B0604030504040204" pitchFamily="34" charset="0"/>
              </a:rPr>
              <a:t>: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1</a:t>
            </a:r>
            <a:r>
              <a:rPr lang="en-US" altLang="en-US" sz="1800" dirty="0">
                <a:latin typeface="Tahoma" panose="020B0604030504040204" pitchFamily="34" charset="0"/>
              </a:rPr>
              <a:t> 5 3 1 6</a:t>
            </a:r>
          </a:p>
        </p:txBody>
      </p:sp>
      <p:sp>
        <p:nvSpPr>
          <p:cNvPr id="750600" name="Text Box 8"/>
          <p:cNvSpPr txBox="1">
            <a:spLocks noChangeArrowheads="1"/>
          </p:cNvSpPr>
          <p:nvPr/>
        </p:nvSpPr>
        <p:spPr bwMode="auto">
          <a:xfrm>
            <a:off x="6115050" y="16002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750601" name="Text Box 9"/>
          <p:cNvSpPr txBox="1">
            <a:spLocks noChangeArrowheads="1"/>
          </p:cNvSpPr>
          <p:nvPr/>
        </p:nvSpPr>
        <p:spPr bwMode="auto">
          <a:xfrm>
            <a:off x="4800600" y="16002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750602" name="Text Box 10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750603" name="Text Box 11"/>
          <p:cNvSpPr txBox="1">
            <a:spLocks noChangeArrowheads="1"/>
          </p:cNvSpPr>
          <p:nvPr/>
        </p:nvSpPr>
        <p:spPr bwMode="auto">
          <a:xfrm>
            <a:off x="6115050" y="22860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750604" name="Text Box 12"/>
          <p:cNvSpPr txBox="1">
            <a:spLocks noChangeArrowheads="1"/>
          </p:cNvSpPr>
          <p:nvPr/>
        </p:nvSpPr>
        <p:spPr bwMode="auto">
          <a:xfrm>
            <a:off x="6115050" y="26289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4843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Chạy từng bước</a:t>
            </a:r>
            <a:endParaRPr lang="en-US" altLang="en-US" dirty="0"/>
          </a:p>
        </p:txBody>
      </p:sp>
      <p:sp>
        <p:nvSpPr>
          <p:cNvPr id="7516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n = 4;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count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sum = 0;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while (count &lt; n)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i="1" dirty="0">
                <a:solidFill>
                  <a:srgbClr val="CC0066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double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</a:rPr>
              <a:t>cin</a:t>
            </a:r>
            <a:r>
              <a:rPr lang="en-US" altLang="en-US" b="1" dirty="0">
                <a:latin typeface="Courier New" panose="02070309020205020404" pitchFamily="49" charset="0"/>
              </a:rPr>
              <a:t> &gt;&gt;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sum +=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++count;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average = sum / count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 &lt;&lt; "Average: " &lt;&lt; average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751620" name="Text Box 4"/>
          <p:cNvSpPr txBox="1">
            <a:spLocks noChangeArrowheads="1"/>
          </p:cNvSpPr>
          <p:nvPr/>
        </p:nvSpPr>
        <p:spPr bwMode="auto">
          <a:xfrm>
            <a:off x="4114800" y="1943101"/>
            <a:ext cx="20002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count</a:t>
            </a:r>
          </a:p>
        </p:txBody>
      </p:sp>
      <p:sp>
        <p:nvSpPr>
          <p:cNvPr id="751621" name="Text Box 5"/>
          <p:cNvSpPr txBox="1">
            <a:spLocks noChangeArrowheads="1"/>
          </p:cNvSpPr>
          <p:nvPr/>
        </p:nvSpPr>
        <p:spPr bwMode="auto">
          <a:xfrm>
            <a:off x="5143500" y="22860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sum</a:t>
            </a:r>
          </a:p>
        </p:txBody>
      </p:sp>
      <p:sp>
        <p:nvSpPr>
          <p:cNvPr id="751622" name="Text Box 6"/>
          <p:cNvSpPr txBox="1">
            <a:spLocks noChangeArrowheads="1"/>
          </p:cNvSpPr>
          <p:nvPr/>
        </p:nvSpPr>
        <p:spPr bwMode="auto">
          <a:xfrm>
            <a:off x="5143500" y="26289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751623" name="Text Box 7"/>
          <p:cNvSpPr txBox="1">
            <a:spLocks noChangeArrowheads="1"/>
          </p:cNvSpPr>
          <p:nvPr/>
        </p:nvSpPr>
        <p:spPr bwMode="auto">
          <a:xfrm>
            <a:off x="4000500" y="1028700"/>
            <a:ext cx="3829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 err="1">
                <a:latin typeface="Tahoma" panose="020B0604030504040204" pitchFamily="34" charset="0"/>
              </a:rPr>
              <a:t>Các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số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nhập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vào</a:t>
            </a:r>
            <a:r>
              <a:rPr lang="en-US" altLang="en-US" sz="1800" dirty="0">
                <a:latin typeface="Tahoma" panose="020B0604030504040204" pitchFamily="34" charset="0"/>
              </a:rPr>
              <a:t>: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1</a:t>
            </a:r>
            <a:r>
              <a:rPr lang="en-US" altLang="en-US" sz="1800" dirty="0">
                <a:latin typeface="Tahoma" panose="020B0604030504040204" pitchFamily="34" charset="0"/>
              </a:rPr>
              <a:t> 5 3 1 6</a:t>
            </a:r>
          </a:p>
        </p:txBody>
      </p:sp>
      <p:sp>
        <p:nvSpPr>
          <p:cNvPr id="751624" name="Text Box 8"/>
          <p:cNvSpPr txBox="1">
            <a:spLocks noChangeArrowheads="1"/>
          </p:cNvSpPr>
          <p:nvPr/>
        </p:nvSpPr>
        <p:spPr bwMode="auto">
          <a:xfrm>
            <a:off x="6115050" y="16002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751625" name="Text Box 9"/>
          <p:cNvSpPr txBox="1">
            <a:spLocks noChangeArrowheads="1"/>
          </p:cNvSpPr>
          <p:nvPr/>
        </p:nvSpPr>
        <p:spPr bwMode="auto">
          <a:xfrm>
            <a:off x="4800600" y="16002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751626" name="Text Box 10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751627" name="Text Box 11"/>
          <p:cNvSpPr txBox="1">
            <a:spLocks noChangeArrowheads="1"/>
          </p:cNvSpPr>
          <p:nvPr/>
        </p:nvSpPr>
        <p:spPr bwMode="auto">
          <a:xfrm>
            <a:off x="6115050" y="22860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751628" name="Text Box 12"/>
          <p:cNvSpPr txBox="1">
            <a:spLocks noChangeArrowheads="1"/>
          </p:cNvSpPr>
          <p:nvPr/>
        </p:nvSpPr>
        <p:spPr bwMode="auto">
          <a:xfrm>
            <a:off x="6115050" y="26289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76740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Chạy từng bước</a:t>
            </a:r>
            <a:endParaRPr lang="en-US" altLang="en-US" dirty="0"/>
          </a:p>
        </p:txBody>
      </p:sp>
      <p:sp>
        <p:nvSpPr>
          <p:cNvPr id="7526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n = 4;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count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sum = 0;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while (count &lt; n)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double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i="1" dirty="0">
                <a:solidFill>
                  <a:srgbClr val="CC0066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 i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cin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 &gt;&gt;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sum +=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++count;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average = sum / count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 &lt;&lt; "Average: " &lt;&lt; average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752644" name="Text Box 4"/>
          <p:cNvSpPr txBox="1">
            <a:spLocks noChangeArrowheads="1"/>
          </p:cNvSpPr>
          <p:nvPr/>
        </p:nvSpPr>
        <p:spPr bwMode="auto">
          <a:xfrm>
            <a:off x="4114800" y="1943101"/>
            <a:ext cx="20002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count</a:t>
            </a:r>
          </a:p>
        </p:txBody>
      </p:sp>
      <p:sp>
        <p:nvSpPr>
          <p:cNvPr id="752645" name="Text Box 5"/>
          <p:cNvSpPr txBox="1">
            <a:spLocks noChangeArrowheads="1"/>
          </p:cNvSpPr>
          <p:nvPr/>
        </p:nvSpPr>
        <p:spPr bwMode="auto">
          <a:xfrm>
            <a:off x="5143500" y="22860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sum</a:t>
            </a:r>
          </a:p>
        </p:txBody>
      </p:sp>
      <p:sp>
        <p:nvSpPr>
          <p:cNvPr id="752646" name="Text Box 6"/>
          <p:cNvSpPr txBox="1">
            <a:spLocks noChangeArrowheads="1"/>
          </p:cNvSpPr>
          <p:nvPr/>
        </p:nvSpPr>
        <p:spPr bwMode="auto">
          <a:xfrm>
            <a:off x="5143500" y="26289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752647" name="Text Box 7"/>
          <p:cNvSpPr txBox="1">
            <a:spLocks noChangeArrowheads="1"/>
          </p:cNvSpPr>
          <p:nvPr/>
        </p:nvSpPr>
        <p:spPr bwMode="auto">
          <a:xfrm>
            <a:off x="4000500" y="1028700"/>
            <a:ext cx="3829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 err="1">
                <a:latin typeface="Tahoma" panose="020B0604030504040204" pitchFamily="34" charset="0"/>
              </a:rPr>
              <a:t>Các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số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nhập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vào</a:t>
            </a:r>
            <a:r>
              <a:rPr lang="en-US" altLang="en-US" sz="1800" dirty="0">
                <a:latin typeface="Tahoma" panose="020B0604030504040204" pitchFamily="34" charset="0"/>
              </a:rPr>
              <a:t>: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1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rgbClr val="CC0066"/>
                </a:solidFill>
                <a:latin typeface="Tahoma" panose="020B0604030504040204" pitchFamily="34" charset="0"/>
              </a:rPr>
              <a:t>5</a:t>
            </a:r>
            <a:r>
              <a:rPr lang="en-US" altLang="en-US" sz="1800" dirty="0">
                <a:latin typeface="Tahoma" panose="020B0604030504040204" pitchFamily="34" charset="0"/>
              </a:rPr>
              <a:t> 3 1 6</a:t>
            </a:r>
          </a:p>
        </p:txBody>
      </p:sp>
      <p:sp>
        <p:nvSpPr>
          <p:cNvPr id="752648" name="Text Box 8"/>
          <p:cNvSpPr txBox="1">
            <a:spLocks noChangeArrowheads="1"/>
          </p:cNvSpPr>
          <p:nvPr/>
        </p:nvSpPr>
        <p:spPr bwMode="auto">
          <a:xfrm>
            <a:off x="6115050" y="16002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752649" name="Text Box 9"/>
          <p:cNvSpPr txBox="1">
            <a:spLocks noChangeArrowheads="1"/>
          </p:cNvSpPr>
          <p:nvPr/>
        </p:nvSpPr>
        <p:spPr bwMode="auto">
          <a:xfrm>
            <a:off x="4800600" y="16002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752650" name="Text Box 10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752651" name="Text Box 11"/>
          <p:cNvSpPr txBox="1">
            <a:spLocks noChangeArrowheads="1"/>
          </p:cNvSpPr>
          <p:nvPr/>
        </p:nvSpPr>
        <p:spPr bwMode="auto">
          <a:xfrm>
            <a:off x="6115050" y="22860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752652" name="Text Box 12"/>
          <p:cNvSpPr txBox="1">
            <a:spLocks noChangeArrowheads="1"/>
          </p:cNvSpPr>
          <p:nvPr/>
        </p:nvSpPr>
        <p:spPr bwMode="auto">
          <a:xfrm>
            <a:off x="6115050" y="26289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8950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Chạy từng bước</a:t>
            </a:r>
            <a:endParaRPr lang="en-US" altLang="en-US" dirty="0"/>
          </a:p>
        </p:txBody>
      </p:sp>
      <p:sp>
        <p:nvSpPr>
          <p:cNvPr id="7536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n = 4;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count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sum = 0;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while (count &lt; n)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double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</a:rPr>
              <a:t>cin</a:t>
            </a:r>
            <a:r>
              <a:rPr lang="en-US" altLang="en-US" b="1" dirty="0">
                <a:latin typeface="Courier New" panose="02070309020205020404" pitchFamily="49" charset="0"/>
              </a:rPr>
              <a:t> &gt;&gt;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i="1" dirty="0">
                <a:solidFill>
                  <a:srgbClr val="CC0066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sum +=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++count;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average = sum / count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 &lt;&lt; "Average: " &lt;&lt; average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753668" name="Text Box 4"/>
          <p:cNvSpPr txBox="1">
            <a:spLocks noChangeArrowheads="1"/>
          </p:cNvSpPr>
          <p:nvPr/>
        </p:nvSpPr>
        <p:spPr bwMode="auto">
          <a:xfrm>
            <a:off x="4114800" y="1943101"/>
            <a:ext cx="20002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count</a:t>
            </a:r>
          </a:p>
        </p:txBody>
      </p:sp>
      <p:sp>
        <p:nvSpPr>
          <p:cNvPr id="753669" name="Text Box 5"/>
          <p:cNvSpPr txBox="1">
            <a:spLocks noChangeArrowheads="1"/>
          </p:cNvSpPr>
          <p:nvPr/>
        </p:nvSpPr>
        <p:spPr bwMode="auto">
          <a:xfrm>
            <a:off x="5143500" y="22860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sum</a:t>
            </a:r>
          </a:p>
        </p:txBody>
      </p:sp>
      <p:sp>
        <p:nvSpPr>
          <p:cNvPr id="753670" name="Text Box 6"/>
          <p:cNvSpPr txBox="1">
            <a:spLocks noChangeArrowheads="1"/>
          </p:cNvSpPr>
          <p:nvPr/>
        </p:nvSpPr>
        <p:spPr bwMode="auto">
          <a:xfrm>
            <a:off x="5143500" y="26289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753671" name="Text Box 7"/>
          <p:cNvSpPr txBox="1">
            <a:spLocks noChangeArrowheads="1"/>
          </p:cNvSpPr>
          <p:nvPr/>
        </p:nvSpPr>
        <p:spPr bwMode="auto">
          <a:xfrm>
            <a:off x="4000500" y="1028700"/>
            <a:ext cx="3829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 err="1">
                <a:latin typeface="Tahoma" panose="020B0604030504040204" pitchFamily="34" charset="0"/>
              </a:rPr>
              <a:t>Các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số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nhập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vào</a:t>
            </a:r>
            <a:r>
              <a:rPr lang="en-US" altLang="en-US" sz="1800" dirty="0">
                <a:latin typeface="Tahoma" panose="020B0604030504040204" pitchFamily="34" charset="0"/>
              </a:rPr>
              <a:t>: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1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5</a:t>
            </a:r>
            <a:r>
              <a:rPr lang="en-US" altLang="en-US" sz="1800" dirty="0">
                <a:latin typeface="Tahoma" panose="020B0604030504040204" pitchFamily="34" charset="0"/>
              </a:rPr>
              <a:t> 3 1 6</a:t>
            </a:r>
          </a:p>
        </p:txBody>
      </p:sp>
      <p:sp>
        <p:nvSpPr>
          <p:cNvPr id="753672" name="Text Box 8"/>
          <p:cNvSpPr txBox="1">
            <a:spLocks noChangeArrowheads="1"/>
          </p:cNvSpPr>
          <p:nvPr/>
        </p:nvSpPr>
        <p:spPr bwMode="auto">
          <a:xfrm>
            <a:off x="6115050" y="16002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753673" name="Text Box 9"/>
          <p:cNvSpPr txBox="1">
            <a:spLocks noChangeArrowheads="1"/>
          </p:cNvSpPr>
          <p:nvPr/>
        </p:nvSpPr>
        <p:spPr bwMode="auto">
          <a:xfrm>
            <a:off x="4800600" y="16002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753674" name="Text Box 10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753675" name="Text Box 11"/>
          <p:cNvSpPr txBox="1">
            <a:spLocks noChangeArrowheads="1"/>
          </p:cNvSpPr>
          <p:nvPr/>
        </p:nvSpPr>
        <p:spPr bwMode="auto">
          <a:xfrm>
            <a:off x="6115050" y="22860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753676" name="Text Box 12"/>
          <p:cNvSpPr txBox="1">
            <a:spLocks noChangeArrowheads="1"/>
          </p:cNvSpPr>
          <p:nvPr/>
        </p:nvSpPr>
        <p:spPr bwMode="auto">
          <a:xfrm>
            <a:off x="6115050" y="26289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753677" name="Text Box 13"/>
          <p:cNvSpPr txBox="1">
            <a:spLocks noChangeArrowheads="1"/>
          </p:cNvSpPr>
          <p:nvPr/>
        </p:nvSpPr>
        <p:spPr bwMode="auto">
          <a:xfrm>
            <a:off x="6115050" y="22860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50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3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77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Chạy từng bước</a:t>
            </a:r>
            <a:endParaRPr lang="en-US" altLang="en-US" dirty="0"/>
          </a:p>
        </p:txBody>
      </p:sp>
      <p:sp>
        <p:nvSpPr>
          <p:cNvPr id="7577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n = 4;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count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sum = 0;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while (count &lt; n)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double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</a:rPr>
              <a:t>cin</a:t>
            </a:r>
            <a:r>
              <a:rPr lang="en-US" altLang="en-US" b="1" dirty="0">
                <a:latin typeface="Courier New" panose="02070309020205020404" pitchFamily="49" charset="0"/>
              </a:rPr>
              <a:t> &gt;&gt;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sum +=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i="1" dirty="0">
                <a:solidFill>
                  <a:srgbClr val="CC0066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++count;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average = sum / count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 &lt;&lt; "Average: " &lt;&lt; average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757764" name="Text Box 4"/>
          <p:cNvSpPr txBox="1">
            <a:spLocks noChangeArrowheads="1"/>
          </p:cNvSpPr>
          <p:nvPr/>
        </p:nvSpPr>
        <p:spPr bwMode="auto">
          <a:xfrm>
            <a:off x="4114800" y="1943101"/>
            <a:ext cx="20002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count</a:t>
            </a:r>
          </a:p>
        </p:txBody>
      </p:sp>
      <p:sp>
        <p:nvSpPr>
          <p:cNvPr id="757765" name="Text Box 5"/>
          <p:cNvSpPr txBox="1">
            <a:spLocks noChangeArrowheads="1"/>
          </p:cNvSpPr>
          <p:nvPr/>
        </p:nvSpPr>
        <p:spPr bwMode="auto">
          <a:xfrm>
            <a:off x="5143500" y="22860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sum</a:t>
            </a:r>
          </a:p>
        </p:txBody>
      </p:sp>
      <p:sp>
        <p:nvSpPr>
          <p:cNvPr id="757766" name="Text Box 6"/>
          <p:cNvSpPr txBox="1">
            <a:spLocks noChangeArrowheads="1"/>
          </p:cNvSpPr>
          <p:nvPr/>
        </p:nvSpPr>
        <p:spPr bwMode="auto">
          <a:xfrm>
            <a:off x="5143500" y="26289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757767" name="Text Box 7"/>
          <p:cNvSpPr txBox="1">
            <a:spLocks noChangeArrowheads="1"/>
          </p:cNvSpPr>
          <p:nvPr/>
        </p:nvSpPr>
        <p:spPr bwMode="auto">
          <a:xfrm>
            <a:off x="4000500" y="1028700"/>
            <a:ext cx="3829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 err="1">
                <a:latin typeface="Tahoma" panose="020B0604030504040204" pitchFamily="34" charset="0"/>
              </a:rPr>
              <a:t>Các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số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nhập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vào</a:t>
            </a:r>
            <a:r>
              <a:rPr lang="en-US" altLang="en-US" sz="1800" dirty="0">
                <a:latin typeface="Tahoma" panose="020B0604030504040204" pitchFamily="34" charset="0"/>
              </a:rPr>
              <a:t>: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1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5</a:t>
            </a:r>
            <a:r>
              <a:rPr lang="en-US" altLang="en-US" sz="1800" dirty="0">
                <a:latin typeface="Tahoma" panose="020B0604030504040204" pitchFamily="34" charset="0"/>
              </a:rPr>
              <a:t> 3 1 6</a:t>
            </a:r>
          </a:p>
        </p:txBody>
      </p:sp>
      <p:sp>
        <p:nvSpPr>
          <p:cNvPr id="757768" name="Text Box 8"/>
          <p:cNvSpPr txBox="1">
            <a:spLocks noChangeArrowheads="1"/>
          </p:cNvSpPr>
          <p:nvPr/>
        </p:nvSpPr>
        <p:spPr bwMode="auto">
          <a:xfrm>
            <a:off x="6115050" y="16002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757769" name="Text Box 9"/>
          <p:cNvSpPr txBox="1">
            <a:spLocks noChangeArrowheads="1"/>
          </p:cNvSpPr>
          <p:nvPr/>
        </p:nvSpPr>
        <p:spPr bwMode="auto">
          <a:xfrm>
            <a:off x="4800600" y="16002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757770" name="Text Box 10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757771" name="Text Box 11"/>
          <p:cNvSpPr txBox="1">
            <a:spLocks noChangeArrowheads="1"/>
          </p:cNvSpPr>
          <p:nvPr/>
        </p:nvSpPr>
        <p:spPr bwMode="auto">
          <a:xfrm>
            <a:off x="6115050" y="22860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757772" name="Text Box 12"/>
          <p:cNvSpPr txBox="1">
            <a:spLocks noChangeArrowheads="1"/>
          </p:cNvSpPr>
          <p:nvPr/>
        </p:nvSpPr>
        <p:spPr bwMode="auto">
          <a:xfrm>
            <a:off x="6115050" y="26289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757773" name="Text Box 13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3378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73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Chạy từng bước</a:t>
            </a:r>
            <a:endParaRPr lang="en-US" altLang="en-US" dirty="0"/>
          </a:p>
        </p:txBody>
      </p:sp>
      <p:sp>
        <p:nvSpPr>
          <p:cNvPr id="7546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n = 4;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count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sum = 0;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while (count &lt; n)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double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</a:rPr>
              <a:t>cin</a:t>
            </a:r>
            <a:r>
              <a:rPr lang="en-US" altLang="en-US" b="1" dirty="0">
                <a:latin typeface="Courier New" panose="02070309020205020404" pitchFamily="49" charset="0"/>
              </a:rPr>
              <a:t> &gt;&gt;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sum +=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++count;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average = sum / count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 &lt;&lt; "Average: " &lt;&lt; average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754692" name="Text Box 4"/>
          <p:cNvSpPr txBox="1">
            <a:spLocks noChangeArrowheads="1"/>
          </p:cNvSpPr>
          <p:nvPr/>
        </p:nvSpPr>
        <p:spPr bwMode="auto">
          <a:xfrm>
            <a:off x="4114800" y="1943101"/>
            <a:ext cx="20002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count</a:t>
            </a:r>
          </a:p>
        </p:txBody>
      </p:sp>
      <p:sp>
        <p:nvSpPr>
          <p:cNvPr id="754693" name="Text Box 5"/>
          <p:cNvSpPr txBox="1">
            <a:spLocks noChangeArrowheads="1"/>
          </p:cNvSpPr>
          <p:nvPr/>
        </p:nvSpPr>
        <p:spPr bwMode="auto">
          <a:xfrm>
            <a:off x="5143500" y="22860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sum</a:t>
            </a:r>
          </a:p>
        </p:txBody>
      </p:sp>
      <p:sp>
        <p:nvSpPr>
          <p:cNvPr id="754694" name="Text Box 6"/>
          <p:cNvSpPr txBox="1">
            <a:spLocks noChangeArrowheads="1"/>
          </p:cNvSpPr>
          <p:nvPr/>
        </p:nvSpPr>
        <p:spPr bwMode="auto">
          <a:xfrm>
            <a:off x="5143500" y="26289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754695" name="Text Box 7"/>
          <p:cNvSpPr txBox="1">
            <a:spLocks noChangeArrowheads="1"/>
          </p:cNvSpPr>
          <p:nvPr/>
        </p:nvSpPr>
        <p:spPr bwMode="auto">
          <a:xfrm>
            <a:off x="4000500" y="1028700"/>
            <a:ext cx="3829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 err="1">
                <a:latin typeface="Tahoma" panose="020B0604030504040204" pitchFamily="34" charset="0"/>
              </a:rPr>
              <a:t>Các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số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nhập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vào</a:t>
            </a:r>
            <a:r>
              <a:rPr lang="en-US" altLang="en-US" sz="1800" dirty="0">
                <a:latin typeface="Tahoma" panose="020B0604030504040204" pitchFamily="34" charset="0"/>
              </a:rPr>
              <a:t>: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1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5</a:t>
            </a:r>
            <a:r>
              <a:rPr lang="en-US" altLang="en-US" sz="1800" dirty="0">
                <a:latin typeface="Tahoma" panose="020B0604030504040204" pitchFamily="34" charset="0"/>
              </a:rPr>
              <a:t> 3 1 6</a:t>
            </a:r>
          </a:p>
        </p:txBody>
      </p:sp>
      <p:sp>
        <p:nvSpPr>
          <p:cNvPr id="754696" name="Text Box 8"/>
          <p:cNvSpPr txBox="1">
            <a:spLocks noChangeArrowheads="1"/>
          </p:cNvSpPr>
          <p:nvPr/>
        </p:nvSpPr>
        <p:spPr bwMode="auto">
          <a:xfrm>
            <a:off x="6115050" y="16002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754697" name="Text Box 9"/>
          <p:cNvSpPr txBox="1">
            <a:spLocks noChangeArrowheads="1"/>
          </p:cNvSpPr>
          <p:nvPr/>
        </p:nvSpPr>
        <p:spPr bwMode="auto">
          <a:xfrm>
            <a:off x="4800600" y="16002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754698" name="Text Box 10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754699" name="Text Box 11"/>
          <p:cNvSpPr txBox="1">
            <a:spLocks noChangeArrowheads="1"/>
          </p:cNvSpPr>
          <p:nvPr/>
        </p:nvSpPr>
        <p:spPr bwMode="auto">
          <a:xfrm>
            <a:off x="6115050" y="22860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754700" name="Text Box 12"/>
          <p:cNvSpPr txBox="1">
            <a:spLocks noChangeArrowheads="1"/>
          </p:cNvSpPr>
          <p:nvPr/>
        </p:nvSpPr>
        <p:spPr bwMode="auto">
          <a:xfrm>
            <a:off x="6115050" y="26289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754701" name="Text Box 13"/>
          <p:cNvSpPr txBox="1">
            <a:spLocks noChangeArrowheads="1"/>
          </p:cNvSpPr>
          <p:nvPr/>
        </p:nvSpPr>
        <p:spPr bwMode="auto">
          <a:xfrm>
            <a:off x="6115050" y="22860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76719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Chạy từng bước</a:t>
            </a:r>
            <a:endParaRPr lang="en-US" altLang="en-US" dirty="0"/>
          </a:p>
        </p:txBody>
      </p:sp>
      <p:sp>
        <p:nvSpPr>
          <p:cNvPr id="7557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n = 4;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count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sum = 0;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while (count &lt; n)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i="1" dirty="0">
                <a:solidFill>
                  <a:srgbClr val="CC0066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double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</a:rPr>
              <a:t>cin</a:t>
            </a:r>
            <a:r>
              <a:rPr lang="en-US" altLang="en-US" b="1" dirty="0">
                <a:latin typeface="Courier New" panose="02070309020205020404" pitchFamily="49" charset="0"/>
              </a:rPr>
              <a:t> &gt;&gt;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sum +=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++count;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average = sum / count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 &lt;&lt; "Average: " &lt;&lt; average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755716" name="Text Box 4"/>
          <p:cNvSpPr txBox="1">
            <a:spLocks noChangeArrowheads="1"/>
          </p:cNvSpPr>
          <p:nvPr/>
        </p:nvSpPr>
        <p:spPr bwMode="auto">
          <a:xfrm>
            <a:off x="4114800" y="1943101"/>
            <a:ext cx="20002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count</a:t>
            </a:r>
          </a:p>
        </p:txBody>
      </p:sp>
      <p:sp>
        <p:nvSpPr>
          <p:cNvPr id="755717" name="Text Box 5"/>
          <p:cNvSpPr txBox="1">
            <a:spLocks noChangeArrowheads="1"/>
          </p:cNvSpPr>
          <p:nvPr/>
        </p:nvSpPr>
        <p:spPr bwMode="auto">
          <a:xfrm>
            <a:off x="5143500" y="22860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sum</a:t>
            </a:r>
          </a:p>
        </p:txBody>
      </p:sp>
      <p:sp>
        <p:nvSpPr>
          <p:cNvPr id="755718" name="Text Box 6"/>
          <p:cNvSpPr txBox="1">
            <a:spLocks noChangeArrowheads="1"/>
          </p:cNvSpPr>
          <p:nvPr/>
        </p:nvSpPr>
        <p:spPr bwMode="auto">
          <a:xfrm>
            <a:off x="5143500" y="26289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755719" name="Text Box 7"/>
          <p:cNvSpPr txBox="1">
            <a:spLocks noChangeArrowheads="1"/>
          </p:cNvSpPr>
          <p:nvPr/>
        </p:nvSpPr>
        <p:spPr bwMode="auto">
          <a:xfrm>
            <a:off x="4000500" y="1028700"/>
            <a:ext cx="3829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 err="1">
                <a:latin typeface="Tahoma" panose="020B0604030504040204" pitchFamily="34" charset="0"/>
              </a:rPr>
              <a:t>Các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số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nhập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vào</a:t>
            </a:r>
            <a:r>
              <a:rPr lang="en-US" altLang="en-US" sz="1800" dirty="0">
                <a:latin typeface="Tahoma" panose="020B0604030504040204" pitchFamily="34" charset="0"/>
              </a:rPr>
              <a:t>: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1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5</a:t>
            </a:r>
            <a:r>
              <a:rPr lang="en-US" altLang="en-US" sz="1800" dirty="0">
                <a:latin typeface="Tahoma" panose="020B0604030504040204" pitchFamily="34" charset="0"/>
              </a:rPr>
              <a:t> 3 1 6</a:t>
            </a:r>
          </a:p>
        </p:txBody>
      </p:sp>
      <p:sp>
        <p:nvSpPr>
          <p:cNvPr id="755720" name="Text Box 8"/>
          <p:cNvSpPr txBox="1">
            <a:spLocks noChangeArrowheads="1"/>
          </p:cNvSpPr>
          <p:nvPr/>
        </p:nvSpPr>
        <p:spPr bwMode="auto">
          <a:xfrm>
            <a:off x="6115050" y="16002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755721" name="Text Box 9"/>
          <p:cNvSpPr txBox="1">
            <a:spLocks noChangeArrowheads="1"/>
          </p:cNvSpPr>
          <p:nvPr/>
        </p:nvSpPr>
        <p:spPr bwMode="auto">
          <a:xfrm>
            <a:off x="4800600" y="16002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755722" name="Text Box 10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755723" name="Text Box 11"/>
          <p:cNvSpPr txBox="1">
            <a:spLocks noChangeArrowheads="1"/>
          </p:cNvSpPr>
          <p:nvPr/>
        </p:nvSpPr>
        <p:spPr bwMode="auto">
          <a:xfrm>
            <a:off x="6115050" y="22860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755724" name="Text Box 12"/>
          <p:cNvSpPr txBox="1">
            <a:spLocks noChangeArrowheads="1"/>
          </p:cNvSpPr>
          <p:nvPr/>
        </p:nvSpPr>
        <p:spPr bwMode="auto">
          <a:xfrm>
            <a:off x="6115050" y="26289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--</a:t>
            </a:r>
          </a:p>
        </p:txBody>
      </p:sp>
      <p:sp>
        <p:nvSpPr>
          <p:cNvPr id="755725" name="Text Box 13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6234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ươ</a:t>
            </a:r>
            <a:r>
              <a:rPr lang="en-US" dirty="0"/>
              <a:t>ng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</a:t>
            </a:r>
            <a:r>
              <a:rPr lang="vi-VN" dirty="0"/>
              <a:t>đế</a:t>
            </a:r>
            <a:r>
              <a:rPr lang="en-US" dirty="0"/>
              <a:t>n </a:t>
            </a:r>
            <a:r>
              <a:rPr lang="en-US" dirty="0">
                <a:solidFill>
                  <a:srgbClr val="FF0000"/>
                </a:solidFill>
              </a:rPr>
              <a:t>10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sz="2400" dirty="0"/>
              <a:t>	=&gt;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10</a:t>
            </a:r>
            <a:r>
              <a:rPr lang="en-US" sz="2400" dirty="0"/>
              <a:t> </a:t>
            </a:r>
            <a:r>
              <a:rPr lang="en-US" sz="2400" dirty="0" err="1"/>
              <a:t>câu</a:t>
            </a:r>
            <a:r>
              <a:rPr lang="en-US" sz="2400" dirty="0"/>
              <a:t> </a:t>
            </a:r>
            <a:r>
              <a:rPr lang="en-US" sz="2400" dirty="0" err="1"/>
              <a:t>lệnh</a:t>
            </a:r>
            <a:r>
              <a:rPr lang="en-US" sz="2400" dirty="0"/>
              <a:t> </a:t>
            </a:r>
            <a:r>
              <a:rPr lang="en-US" sz="2400" dirty="0" err="1"/>
              <a:t>cout</a:t>
            </a:r>
            <a:endParaRPr lang="en-US" sz="2400" dirty="0"/>
          </a:p>
          <a:p>
            <a:pPr>
              <a:defRPr/>
            </a:pP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ươ</a:t>
            </a:r>
            <a:r>
              <a:rPr lang="en-US" dirty="0"/>
              <a:t>ng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</a:t>
            </a:r>
            <a:r>
              <a:rPr lang="vi-VN" dirty="0"/>
              <a:t>đế</a:t>
            </a:r>
            <a:r>
              <a:rPr lang="en-US" dirty="0"/>
              <a:t>n </a:t>
            </a:r>
            <a:r>
              <a:rPr lang="en-US" dirty="0">
                <a:solidFill>
                  <a:srgbClr val="FF0000"/>
                </a:solidFill>
              </a:rPr>
              <a:t>1000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sz="2400" dirty="0"/>
              <a:t>	=&gt;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1000</a:t>
            </a:r>
            <a:r>
              <a:rPr lang="en-US" sz="2400" dirty="0"/>
              <a:t> </a:t>
            </a:r>
            <a:r>
              <a:rPr lang="en-US" sz="2400" dirty="0" err="1"/>
              <a:t>câu</a:t>
            </a:r>
            <a:r>
              <a:rPr lang="en-US" sz="2400" dirty="0"/>
              <a:t> </a:t>
            </a:r>
            <a:r>
              <a:rPr lang="en-US" sz="2400" dirty="0" err="1"/>
              <a:t>lệnh</a:t>
            </a:r>
            <a:r>
              <a:rPr lang="en-US" sz="2400" dirty="0"/>
              <a:t> </a:t>
            </a:r>
            <a:r>
              <a:rPr lang="en-US" sz="2400" dirty="0" err="1"/>
              <a:t>cout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!</a:t>
            </a:r>
          </a:p>
          <a:p>
            <a:endParaRPr lang="en-US" dirty="0"/>
          </a:p>
          <a:p>
            <a:r>
              <a:rPr lang="en-US" i="1" u="sng" dirty="0" err="1"/>
              <a:t>Giải</a:t>
            </a:r>
            <a:r>
              <a:rPr lang="en-US" i="1" u="sng" dirty="0"/>
              <a:t> </a:t>
            </a:r>
            <a:r>
              <a:rPr lang="en-US" i="1" u="sng" dirty="0" err="1"/>
              <a:t>pháp</a:t>
            </a:r>
            <a:r>
              <a:rPr lang="en-US" i="1" u="sng" dirty="0"/>
              <a:t>:</a:t>
            </a:r>
          </a:p>
          <a:p>
            <a:pPr lvl="1">
              <a:defRPr/>
            </a:pPr>
            <a:r>
              <a:rPr lang="en-US" dirty="0" err="1">
                <a:solidFill>
                  <a:srgbClr val="FF0000"/>
                </a:solidFill>
              </a:rPr>
              <a:t>Sử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dụng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cấu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trúc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vi-VN" dirty="0" err="1"/>
              <a:t>độ</a:t>
            </a:r>
            <a:r>
              <a:rPr lang="en-US" dirty="0"/>
              <a:t>ng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vi-VN" dirty="0"/>
              <a:t>đ</a:t>
            </a:r>
            <a:r>
              <a:rPr lang="en-US" dirty="0" err="1"/>
              <a:t>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vi-VN" dirty="0" err="1"/>
              <a:t>đó</a:t>
            </a:r>
            <a:r>
              <a:rPr lang="en-US" dirty="0"/>
              <a:t>.</a:t>
            </a:r>
          </a:p>
          <a:p>
            <a:pPr lvl="1">
              <a:defRPr/>
            </a:pPr>
            <a:r>
              <a:rPr lang="en-US" dirty="0"/>
              <a:t>3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for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while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do</a:t>
            </a:r>
            <a:r>
              <a:rPr lang="en-US" dirty="0"/>
              <a:t>… </a:t>
            </a:r>
            <a:r>
              <a:rPr lang="en-US" dirty="0">
                <a:solidFill>
                  <a:srgbClr val="FF0000"/>
                </a:solidFill>
              </a:rPr>
              <a:t>while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52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Chạy từng bước</a:t>
            </a:r>
            <a:endParaRPr lang="en-US" altLang="en-US" dirty="0"/>
          </a:p>
        </p:txBody>
      </p:sp>
      <p:sp>
        <p:nvSpPr>
          <p:cNvPr id="7567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n = 4;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count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sum = 0;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while (count &lt; n)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double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i="1" dirty="0">
                <a:solidFill>
                  <a:srgbClr val="CC0066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 i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cin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 &gt;&gt;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sum +=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++count;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average = sum / count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 &lt;&lt; "Average: " &lt;&lt; average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756740" name="Text Box 4"/>
          <p:cNvSpPr txBox="1">
            <a:spLocks noChangeArrowheads="1"/>
          </p:cNvSpPr>
          <p:nvPr/>
        </p:nvSpPr>
        <p:spPr bwMode="auto">
          <a:xfrm>
            <a:off x="4114800" y="1943101"/>
            <a:ext cx="20002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count</a:t>
            </a:r>
          </a:p>
        </p:txBody>
      </p:sp>
      <p:sp>
        <p:nvSpPr>
          <p:cNvPr id="756741" name="Text Box 5"/>
          <p:cNvSpPr txBox="1">
            <a:spLocks noChangeArrowheads="1"/>
          </p:cNvSpPr>
          <p:nvPr/>
        </p:nvSpPr>
        <p:spPr bwMode="auto">
          <a:xfrm>
            <a:off x="5143500" y="22860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sum</a:t>
            </a:r>
          </a:p>
        </p:txBody>
      </p:sp>
      <p:sp>
        <p:nvSpPr>
          <p:cNvPr id="756742" name="Text Box 6"/>
          <p:cNvSpPr txBox="1">
            <a:spLocks noChangeArrowheads="1"/>
          </p:cNvSpPr>
          <p:nvPr/>
        </p:nvSpPr>
        <p:spPr bwMode="auto">
          <a:xfrm>
            <a:off x="5143500" y="26289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756743" name="Text Box 7"/>
          <p:cNvSpPr txBox="1">
            <a:spLocks noChangeArrowheads="1"/>
          </p:cNvSpPr>
          <p:nvPr/>
        </p:nvSpPr>
        <p:spPr bwMode="auto">
          <a:xfrm>
            <a:off x="4000500" y="1028700"/>
            <a:ext cx="3829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 err="1">
                <a:latin typeface="Tahoma" panose="020B0604030504040204" pitchFamily="34" charset="0"/>
              </a:rPr>
              <a:t>Các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số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nhập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vào</a:t>
            </a:r>
            <a:r>
              <a:rPr lang="en-US" altLang="en-US" sz="1800" dirty="0">
                <a:latin typeface="Tahoma" panose="020B0604030504040204" pitchFamily="34" charset="0"/>
              </a:rPr>
              <a:t>: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1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5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rgbClr val="CC0066"/>
                </a:solidFill>
                <a:latin typeface="Tahoma" panose="020B0604030504040204" pitchFamily="34" charset="0"/>
              </a:rPr>
              <a:t>3</a:t>
            </a:r>
            <a:r>
              <a:rPr lang="en-US" altLang="en-US" sz="1800" dirty="0">
                <a:latin typeface="Tahoma" panose="020B0604030504040204" pitchFamily="34" charset="0"/>
              </a:rPr>
              <a:t> 1 6</a:t>
            </a:r>
          </a:p>
        </p:txBody>
      </p:sp>
      <p:sp>
        <p:nvSpPr>
          <p:cNvPr id="756744" name="Text Box 8"/>
          <p:cNvSpPr txBox="1">
            <a:spLocks noChangeArrowheads="1"/>
          </p:cNvSpPr>
          <p:nvPr/>
        </p:nvSpPr>
        <p:spPr bwMode="auto">
          <a:xfrm>
            <a:off x="6115050" y="16002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756745" name="Text Box 9"/>
          <p:cNvSpPr txBox="1">
            <a:spLocks noChangeArrowheads="1"/>
          </p:cNvSpPr>
          <p:nvPr/>
        </p:nvSpPr>
        <p:spPr bwMode="auto">
          <a:xfrm>
            <a:off x="4800600" y="16002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756746" name="Text Box 10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756747" name="Text Box 11"/>
          <p:cNvSpPr txBox="1">
            <a:spLocks noChangeArrowheads="1"/>
          </p:cNvSpPr>
          <p:nvPr/>
        </p:nvSpPr>
        <p:spPr bwMode="auto">
          <a:xfrm>
            <a:off x="6115050" y="22860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756748" name="Text Box 12"/>
          <p:cNvSpPr txBox="1">
            <a:spLocks noChangeArrowheads="1"/>
          </p:cNvSpPr>
          <p:nvPr/>
        </p:nvSpPr>
        <p:spPr bwMode="auto">
          <a:xfrm>
            <a:off x="6115050" y="26289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756749" name="Text Box 13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5925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Chạy từng bước</a:t>
            </a:r>
            <a:endParaRPr lang="en-US" altLang="en-US" dirty="0"/>
          </a:p>
        </p:txBody>
      </p:sp>
      <p:sp>
        <p:nvSpPr>
          <p:cNvPr id="7587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n = 4;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count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sum = 0;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while (count &lt; n)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double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</a:rPr>
              <a:t>cin</a:t>
            </a:r>
            <a:r>
              <a:rPr lang="en-US" altLang="en-US" b="1" dirty="0">
                <a:latin typeface="Courier New" panose="02070309020205020404" pitchFamily="49" charset="0"/>
              </a:rPr>
              <a:t> &gt;&gt;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i="1" dirty="0">
                <a:solidFill>
                  <a:srgbClr val="CC0066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sum +=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++count;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average = sum / count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 &lt;&lt; "Average: " &lt;&lt; average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758788" name="Text Box 4"/>
          <p:cNvSpPr txBox="1">
            <a:spLocks noChangeArrowheads="1"/>
          </p:cNvSpPr>
          <p:nvPr/>
        </p:nvSpPr>
        <p:spPr bwMode="auto">
          <a:xfrm>
            <a:off x="4114800" y="1943101"/>
            <a:ext cx="20002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count</a:t>
            </a:r>
          </a:p>
        </p:txBody>
      </p:sp>
      <p:sp>
        <p:nvSpPr>
          <p:cNvPr id="758789" name="Text Box 5"/>
          <p:cNvSpPr txBox="1">
            <a:spLocks noChangeArrowheads="1"/>
          </p:cNvSpPr>
          <p:nvPr/>
        </p:nvSpPr>
        <p:spPr bwMode="auto">
          <a:xfrm>
            <a:off x="5143500" y="22860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sum</a:t>
            </a:r>
          </a:p>
        </p:txBody>
      </p:sp>
      <p:sp>
        <p:nvSpPr>
          <p:cNvPr id="758790" name="Text Box 6"/>
          <p:cNvSpPr txBox="1">
            <a:spLocks noChangeArrowheads="1"/>
          </p:cNvSpPr>
          <p:nvPr/>
        </p:nvSpPr>
        <p:spPr bwMode="auto">
          <a:xfrm>
            <a:off x="5143500" y="26289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758791" name="Text Box 7"/>
          <p:cNvSpPr txBox="1">
            <a:spLocks noChangeArrowheads="1"/>
          </p:cNvSpPr>
          <p:nvPr/>
        </p:nvSpPr>
        <p:spPr bwMode="auto">
          <a:xfrm>
            <a:off x="4000500" y="1028700"/>
            <a:ext cx="3829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 err="1">
                <a:latin typeface="Tahoma" panose="020B0604030504040204" pitchFamily="34" charset="0"/>
              </a:rPr>
              <a:t>Các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số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nhập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vào</a:t>
            </a:r>
            <a:r>
              <a:rPr lang="en-US" altLang="en-US" sz="1800" dirty="0">
                <a:latin typeface="Tahoma" panose="020B0604030504040204" pitchFamily="34" charset="0"/>
              </a:rPr>
              <a:t>: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1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5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3</a:t>
            </a:r>
            <a:r>
              <a:rPr lang="en-US" altLang="en-US" sz="1800" dirty="0">
                <a:latin typeface="Tahoma" panose="020B0604030504040204" pitchFamily="34" charset="0"/>
              </a:rPr>
              <a:t> 1 6</a:t>
            </a:r>
          </a:p>
        </p:txBody>
      </p:sp>
      <p:sp>
        <p:nvSpPr>
          <p:cNvPr id="758792" name="Text Box 8"/>
          <p:cNvSpPr txBox="1">
            <a:spLocks noChangeArrowheads="1"/>
          </p:cNvSpPr>
          <p:nvPr/>
        </p:nvSpPr>
        <p:spPr bwMode="auto">
          <a:xfrm>
            <a:off x="6115050" y="16002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758793" name="Text Box 9"/>
          <p:cNvSpPr txBox="1">
            <a:spLocks noChangeArrowheads="1"/>
          </p:cNvSpPr>
          <p:nvPr/>
        </p:nvSpPr>
        <p:spPr bwMode="auto">
          <a:xfrm>
            <a:off x="4800600" y="16002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758794" name="Text Box 10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758795" name="Text Box 11"/>
          <p:cNvSpPr txBox="1">
            <a:spLocks noChangeArrowheads="1"/>
          </p:cNvSpPr>
          <p:nvPr/>
        </p:nvSpPr>
        <p:spPr bwMode="auto">
          <a:xfrm>
            <a:off x="6115050" y="22860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758796" name="Text Box 12"/>
          <p:cNvSpPr txBox="1">
            <a:spLocks noChangeArrowheads="1"/>
          </p:cNvSpPr>
          <p:nvPr/>
        </p:nvSpPr>
        <p:spPr bwMode="auto">
          <a:xfrm>
            <a:off x="6115050" y="26289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758797" name="Text Box 13"/>
          <p:cNvSpPr txBox="1">
            <a:spLocks noChangeArrowheads="1"/>
          </p:cNvSpPr>
          <p:nvPr/>
        </p:nvSpPr>
        <p:spPr bwMode="auto">
          <a:xfrm>
            <a:off x="6115050" y="22860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21325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797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Chạy từng bước</a:t>
            </a:r>
            <a:endParaRPr lang="en-US" altLang="en-US" dirty="0"/>
          </a:p>
        </p:txBody>
      </p:sp>
      <p:sp>
        <p:nvSpPr>
          <p:cNvPr id="7598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n = 4;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count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sum = 0;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while (count &lt; n)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double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</a:rPr>
              <a:t>cin</a:t>
            </a:r>
            <a:r>
              <a:rPr lang="en-US" altLang="en-US" b="1" dirty="0">
                <a:latin typeface="Courier New" panose="02070309020205020404" pitchFamily="49" charset="0"/>
              </a:rPr>
              <a:t> &gt;&gt;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sum +=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i="1" dirty="0">
                <a:solidFill>
                  <a:srgbClr val="CC0066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++count;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average = sum / count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 &lt;&lt; "Average: " &lt;&lt; average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759812" name="Text Box 4"/>
          <p:cNvSpPr txBox="1">
            <a:spLocks noChangeArrowheads="1"/>
          </p:cNvSpPr>
          <p:nvPr/>
        </p:nvSpPr>
        <p:spPr bwMode="auto">
          <a:xfrm>
            <a:off x="4114800" y="1943101"/>
            <a:ext cx="20002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count</a:t>
            </a:r>
          </a:p>
        </p:txBody>
      </p:sp>
      <p:sp>
        <p:nvSpPr>
          <p:cNvPr id="759813" name="Text Box 5"/>
          <p:cNvSpPr txBox="1">
            <a:spLocks noChangeArrowheads="1"/>
          </p:cNvSpPr>
          <p:nvPr/>
        </p:nvSpPr>
        <p:spPr bwMode="auto">
          <a:xfrm>
            <a:off x="5143500" y="22860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sum</a:t>
            </a:r>
          </a:p>
        </p:txBody>
      </p:sp>
      <p:sp>
        <p:nvSpPr>
          <p:cNvPr id="759814" name="Text Box 6"/>
          <p:cNvSpPr txBox="1">
            <a:spLocks noChangeArrowheads="1"/>
          </p:cNvSpPr>
          <p:nvPr/>
        </p:nvSpPr>
        <p:spPr bwMode="auto">
          <a:xfrm>
            <a:off x="5143500" y="26289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759815" name="Text Box 7"/>
          <p:cNvSpPr txBox="1">
            <a:spLocks noChangeArrowheads="1"/>
          </p:cNvSpPr>
          <p:nvPr/>
        </p:nvSpPr>
        <p:spPr bwMode="auto">
          <a:xfrm>
            <a:off x="4000500" y="1028700"/>
            <a:ext cx="3829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 err="1">
                <a:latin typeface="Tahoma" panose="020B0604030504040204" pitchFamily="34" charset="0"/>
              </a:rPr>
              <a:t>Các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số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nhập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vào</a:t>
            </a:r>
            <a:r>
              <a:rPr lang="en-US" altLang="en-US" sz="1800" dirty="0">
                <a:latin typeface="Tahoma" panose="020B0604030504040204" pitchFamily="34" charset="0"/>
              </a:rPr>
              <a:t>: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1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5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3</a:t>
            </a:r>
            <a:r>
              <a:rPr lang="en-US" altLang="en-US" sz="1800" dirty="0">
                <a:latin typeface="Tahoma" panose="020B0604030504040204" pitchFamily="34" charset="0"/>
              </a:rPr>
              <a:t> 1 6</a:t>
            </a:r>
          </a:p>
        </p:txBody>
      </p:sp>
      <p:sp>
        <p:nvSpPr>
          <p:cNvPr id="759816" name="Text Box 8"/>
          <p:cNvSpPr txBox="1">
            <a:spLocks noChangeArrowheads="1"/>
          </p:cNvSpPr>
          <p:nvPr/>
        </p:nvSpPr>
        <p:spPr bwMode="auto">
          <a:xfrm>
            <a:off x="6115050" y="16002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759817" name="Text Box 9"/>
          <p:cNvSpPr txBox="1">
            <a:spLocks noChangeArrowheads="1"/>
          </p:cNvSpPr>
          <p:nvPr/>
        </p:nvSpPr>
        <p:spPr bwMode="auto">
          <a:xfrm>
            <a:off x="4800600" y="16002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759818" name="Text Box 10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759819" name="Text Box 11"/>
          <p:cNvSpPr txBox="1">
            <a:spLocks noChangeArrowheads="1"/>
          </p:cNvSpPr>
          <p:nvPr/>
        </p:nvSpPr>
        <p:spPr bwMode="auto">
          <a:xfrm>
            <a:off x="6115050" y="22860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759820" name="Text Box 12"/>
          <p:cNvSpPr txBox="1">
            <a:spLocks noChangeArrowheads="1"/>
          </p:cNvSpPr>
          <p:nvPr/>
        </p:nvSpPr>
        <p:spPr bwMode="auto">
          <a:xfrm>
            <a:off x="6115050" y="26289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759821" name="Text Box 13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4325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9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21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Chạy từng bước</a:t>
            </a:r>
            <a:endParaRPr lang="en-US" altLang="en-US" dirty="0"/>
          </a:p>
        </p:txBody>
      </p:sp>
      <p:sp>
        <p:nvSpPr>
          <p:cNvPr id="7608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n = 4;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count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sum = 0;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while (count &lt; n)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double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</a:rPr>
              <a:t>cin</a:t>
            </a:r>
            <a:r>
              <a:rPr lang="en-US" altLang="en-US" b="1" dirty="0">
                <a:latin typeface="Courier New" panose="02070309020205020404" pitchFamily="49" charset="0"/>
              </a:rPr>
              <a:t> &gt;&gt;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sum +=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++count;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average = sum / count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 &lt;&lt; "Average: " &lt;&lt; average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760836" name="Text Box 4"/>
          <p:cNvSpPr txBox="1">
            <a:spLocks noChangeArrowheads="1"/>
          </p:cNvSpPr>
          <p:nvPr/>
        </p:nvSpPr>
        <p:spPr bwMode="auto">
          <a:xfrm>
            <a:off x="4114800" y="1943101"/>
            <a:ext cx="20002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count</a:t>
            </a:r>
          </a:p>
        </p:txBody>
      </p:sp>
      <p:sp>
        <p:nvSpPr>
          <p:cNvPr id="760837" name="Text Box 5"/>
          <p:cNvSpPr txBox="1">
            <a:spLocks noChangeArrowheads="1"/>
          </p:cNvSpPr>
          <p:nvPr/>
        </p:nvSpPr>
        <p:spPr bwMode="auto">
          <a:xfrm>
            <a:off x="5143500" y="22860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sum</a:t>
            </a:r>
          </a:p>
        </p:txBody>
      </p:sp>
      <p:sp>
        <p:nvSpPr>
          <p:cNvPr id="760838" name="Text Box 6"/>
          <p:cNvSpPr txBox="1">
            <a:spLocks noChangeArrowheads="1"/>
          </p:cNvSpPr>
          <p:nvPr/>
        </p:nvSpPr>
        <p:spPr bwMode="auto">
          <a:xfrm>
            <a:off x="5143500" y="26289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760839" name="Text Box 7"/>
          <p:cNvSpPr txBox="1">
            <a:spLocks noChangeArrowheads="1"/>
          </p:cNvSpPr>
          <p:nvPr/>
        </p:nvSpPr>
        <p:spPr bwMode="auto">
          <a:xfrm>
            <a:off x="4000500" y="1028700"/>
            <a:ext cx="3829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 err="1">
                <a:latin typeface="Tahoma" panose="020B0604030504040204" pitchFamily="34" charset="0"/>
              </a:rPr>
              <a:t>Các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số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nhập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vào</a:t>
            </a:r>
            <a:r>
              <a:rPr lang="en-US" altLang="en-US" sz="1800" dirty="0">
                <a:latin typeface="Tahoma" panose="020B0604030504040204" pitchFamily="34" charset="0"/>
              </a:rPr>
              <a:t>: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1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5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3</a:t>
            </a:r>
            <a:r>
              <a:rPr lang="en-US" altLang="en-US" sz="1800" dirty="0">
                <a:latin typeface="Tahoma" panose="020B0604030504040204" pitchFamily="34" charset="0"/>
              </a:rPr>
              <a:t> 1 6</a:t>
            </a:r>
          </a:p>
        </p:txBody>
      </p:sp>
      <p:sp>
        <p:nvSpPr>
          <p:cNvPr id="760840" name="Text Box 8"/>
          <p:cNvSpPr txBox="1">
            <a:spLocks noChangeArrowheads="1"/>
          </p:cNvSpPr>
          <p:nvPr/>
        </p:nvSpPr>
        <p:spPr bwMode="auto">
          <a:xfrm>
            <a:off x="6115050" y="16002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760841" name="Text Box 9"/>
          <p:cNvSpPr txBox="1">
            <a:spLocks noChangeArrowheads="1"/>
          </p:cNvSpPr>
          <p:nvPr/>
        </p:nvSpPr>
        <p:spPr bwMode="auto">
          <a:xfrm>
            <a:off x="4800600" y="16002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760842" name="Text Box 10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760843" name="Text Box 11"/>
          <p:cNvSpPr txBox="1">
            <a:spLocks noChangeArrowheads="1"/>
          </p:cNvSpPr>
          <p:nvPr/>
        </p:nvSpPr>
        <p:spPr bwMode="auto">
          <a:xfrm>
            <a:off x="6115050" y="22860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760844" name="Text Box 12"/>
          <p:cNvSpPr txBox="1">
            <a:spLocks noChangeArrowheads="1"/>
          </p:cNvSpPr>
          <p:nvPr/>
        </p:nvSpPr>
        <p:spPr bwMode="auto">
          <a:xfrm>
            <a:off x="6115050" y="26289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760845" name="Text Box 13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3968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Chạy từng bước</a:t>
            </a:r>
            <a:endParaRPr lang="en-US" altLang="en-US" dirty="0"/>
          </a:p>
        </p:txBody>
      </p:sp>
      <p:sp>
        <p:nvSpPr>
          <p:cNvPr id="7618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n = 4;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count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sum = 0;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while (count &lt; n)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i="1" dirty="0">
                <a:solidFill>
                  <a:srgbClr val="CC0066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double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</a:rPr>
              <a:t>cin</a:t>
            </a:r>
            <a:r>
              <a:rPr lang="en-US" altLang="en-US" b="1" dirty="0">
                <a:latin typeface="Courier New" panose="02070309020205020404" pitchFamily="49" charset="0"/>
              </a:rPr>
              <a:t> &gt;&gt;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sum +=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++count;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average = sum / count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 &lt;&lt; "Average: " &lt;&lt; average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761860" name="Text Box 4"/>
          <p:cNvSpPr txBox="1">
            <a:spLocks noChangeArrowheads="1"/>
          </p:cNvSpPr>
          <p:nvPr/>
        </p:nvSpPr>
        <p:spPr bwMode="auto">
          <a:xfrm>
            <a:off x="4114800" y="1943101"/>
            <a:ext cx="20002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count</a:t>
            </a:r>
          </a:p>
        </p:txBody>
      </p:sp>
      <p:sp>
        <p:nvSpPr>
          <p:cNvPr id="761861" name="Text Box 5"/>
          <p:cNvSpPr txBox="1">
            <a:spLocks noChangeArrowheads="1"/>
          </p:cNvSpPr>
          <p:nvPr/>
        </p:nvSpPr>
        <p:spPr bwMode="auto">
          <a:xfrm>
            <a:off x="5143500" y="22860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sum</a:t>
            </a:r>
          </a:p>
        </p:txBody>
      </p:sp>
      <p:sp>
        <p:nvSpPr>
          <p:cNvPr id="761862" name="Text Box 6"/>
          <p:cNvSpPr txBox="1">
            <a:spLocks noChangeArrowheads="1"/>
          </p:cNvSpPr>
          <p:nvPr/>
        </p:nvSpPr>
        <p:spPr bwMode="auto">
          <a:xfrm>
            <a:off x="5143500" y="26289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761863" name="Text Box 7"/>
          <p:cNvSpPr txBox="1">
            <a:spLocks noChangeArrowheads="1"/>
          </p:cNvSpPr>
          <p:nvPr/>
        </p:nvSpPr>
        <p:spPr bwMode="auto">
          <a:xfrm>
            <a:off x="4000500" y="1028700"/>
            <a:ext cx="3829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 err="1">
                <a:latin typeface="Tahoma" panose="020B0604030504040204" pitchFamily="34" charset="0"/>
              </a:rPr>
              <a:t>Các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số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nhập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vào</a:t>
            </a:r>
            <a:r>
              <a:rPr lang="en-US" altLang="en-US" sz="1800" dirty="0">
                <a:latin typeface="Tahoma" panose="020B0604030504040204" pitchFamily="34" charset="0"/>
              </a:rPr>
              <a:t>: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1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5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3</a:t>
            </a:r>
            <a:r>
              <a:rPr lang="en-US" altLang="en-US" sz="1800" dirty="0">
                <a:latin typeface="Tahoma" panose="020B0604030504040204" pitchFamily="34" charset="0"/>
              </a:rPr>
              <a:t> 1 6</a:t>
            </a:r>
          </a:p>
        </p:txBody>
      </p:sp>
      <p:sp>
        <p:nvSpPr>
          <p:cNvPr id="761864" name="Text Box 8"/>
          <p:cNvSpPr txBox="1">
            <a:spLocks noChangeArrowheads="1"/>
          </p:cNvSpPr>
          <p:nvPr/>
        </p:nvSpPr>
        <p:spPr bwMode="auto">
          <a:xfrm>
            <a:off x="6115050" y="16002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761865" name="Text Box 9"/>
          <p:cNvSpPr txBox="1">
            <a:spLocks noChangeArrowheads="1"/>
          </p:cNvSpPr>
          <p:nvPr/>
        </p:nvSpPr>
        <p:spPr bwMode="auto">
          <a:xfrm>
            <a:off x="4800600" y="16002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761866" name="Text Box 10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761867" name="Text Box 11"/>
          <p:cNvSpPr txBox="1">
            <a:spLocks noChangeArrowheads="1"/>
          </p:cNvSpPr>
          <p:nvPr/>
        </p:nvSpPr>
        <p:spPr bwMode="auto">
          <a:xfrm>
            <a:off x="6115050" y="22860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761868" name="Text Box 12"/>
          <p:cNvSpPr txBox="1">
            <a:spLocks noChangeArrowheads="1"/>
          </p:cNvSpPr>
          <p:nvPr/>
        </p:nvSpPr>
        <p:spPr bwMode="auto">
          <a:xfrm>
            <a:off x="6115050" y="26289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--</a:t>
            </a:r>
          </a:p>
        </p:txBody>
      </p:sp>
      <p:sp>
        <p:nvSpPr>
          <p:cNvPr id="761869" name="Text Box 13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1921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Chạy từng bước</a:t>
            </a:r>
            <a:endParaRPr lang="en-US" altLang="en-US" dirty="0"/>
          </a:p>
        </p:txBody>
      </p:sp>
      <p:sp>
        <p:nvSpPr>
          <p:cNvPr id="7628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n = 4;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count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sum = 0;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while (count &lt; n)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double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i="1" dirty="0">
                <a:solidFill>
                  <a:srgbClr val="CC0066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 i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cin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 &gt;&gt;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sum +=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++count;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average = sum / count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 &lt;&lt; "Average: " &lt;&lt; average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762884" name="Text Box 4"/>
          <p:cNvSpPr txBox="1">
            <a:spLocks noChangeArrowheads="1"/>
          </p:cNvSpPr>
          <p:nvPr/>
        </p:nvSpPr>
        <p:spPr bwMode="auto">
          <a:xfrm>
            <a:off x="4114800" y="1943101"/>
            <a:ext cx="20002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count</a:t>
            </a:r>
          </a:p>
        </p:txBody>
      </p:sp>
      <p:sp>
        <p:nvSpPr>
          <p:cNvPr id="762885" name="Text Box 5"/>
          <p:cNvSpPr txBox="1">
            <a:spLocks noChangeArrowheads="1"/>
          </p:cNvSpPr>
          <p:nvPr/>
        </p:nvSpPr>
        <p:spPr bwMode="auto">
          <a:xfrm>
            <a:off x="5143500" y="22860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sum</a:t>
            </a:r>
          </a:p>
        </p:txBody>
      </p:sp>
      <p:sp>
        <p:nvSpPr>
          <p:cNvPr id="762886" name="Text Box 6"/>
          <p:cNvSpPr txBox="1">
            <a:spLocks noChangeArrowheads="1"/>
          </p:cNvSpPr>
          <p:nvPr/>
        </p:nvSpPr>
        <p:spPr bwMode="auto">
          <a:xfrm>
            <a:off x="5143500" y="26289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762887" name="Text Box 7"/>
          <p:cNvSpPr txBox="1">
            <a:spLocks noChangeArrowheads="1"/>
          </p:cNvSpPr>
          <p:nvPr/>
        </p:nvSpPr>
        <p:spPr bwMode="auto">
          <a:xfrm>
            <a:off x="4000500" y="1028700"/>
            <a:ext cx="3829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 err="1">
                <a:latin typeface="Tahoma" panose="020B0604030504040204" pitchFamily="34" charset="0"/>
              </a:rPr>
              <a:t>Các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số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nhập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vào</a:t>
            </a:r>
            <a:r>
              <a:rPr lang="en-US" altLang="en-US" sz="1800" dirty="0">
                <a:latin typeface="Tahoma" panose="020B0604030504040204" pitchFamily="34" charset="0"/>
              </a:rPr>
              <a:t>: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1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5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3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rgbClr val="CC0066"/>
                </a:solidFill>
                <a:latin typeface="Tahoma" panose="020B0604030504040204" pitchFamily="34" charset="0"/>
              </a:rPr>
              <a:t>1</a:t>
            </a:r>
            <a:r>
              <a:rPr lang="en-US" altLang="en-US" sz="1800" dirty="0">
                <a:latin typeface="Tahoma" panose="020B0604030504040204" pitchFamily="34" charset="0"/>
              </a:rPr>
              <a:t> 6</a:t>
            </a:r>
          </a:p>
        </p:txBody>
      </p:sp>
      <p:sp>
        <p:nvSpPr>
          <p:cNvPr id="762888" name="Text Box 8"/>
          <p:cNvSpPr txBox="1">
            <a:spLocks noChangeArrowheads="1"/>
          </p:cNvSpPr>
          <p:nvPr/>
        </p:nvSpPr>
        <p:spPr bwMode="auto">
          <a:xfrm>
            <a:off x="6115050" y="16002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762889" name="Text Box 9"/>
          <p:cNvSpPr txBox="1">
            <a:spLocks noChangeArrowheads="1"/>
          </p:cNvSpPr>
          <p:nvPr/>
        </p:nvSpPr>
        <p:spPr bwMode="auto">
          <a:xfrm>
            <a:off x="4800600" y="16002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762890" name="Text Box 10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762891" name="Text Box 11"/>
          <p:cNvSpPr txBox="1">
            <a:spLocks noChangeArrowheads="1"/>
          </p:cNvSpPr>
          <p:nvPr/>
        </p:nvSpPr>
        <p:spPr bwMode="auto">
          <a:xfrm>
            <a:off x="6115050" y="22860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762892" name="Text Box 12"/>
          <p:cNvSpPr txBox="1">
            <a:spLocks noChangeArrowheads="1"/>
          </p:cNvSpPr>
          <p:nvPr/>
        </p:nvSpPr>
        <p:spPr bwMode="auto">
          <a:xfrm>
            <a:off x="6115050" y="26289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762893" name="Text Box 13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1991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Chạy từng bước</a:t>
            </a:r>
            <a:endParaRPr lang="en-US" altLang="en-US" dirty="0"/>
          </a:p>
        </p:txBody>
      </p:sp>
      <p:sp>
        <p:nvSpPr>
          <p:cNvPr id="7639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n = 4;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count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sum = 0;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while (count &lt; n)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double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</a:rPr>
              <a:t>cin</a:t>
            </a:r>
            <a:r>
              <a:rPr lang="en-US" altLang="en-US" b="1" dirty="0">
                <a:latin typeface="Courier New" panose="02070309020205020404" pitchFamily="49" charset="0"/>
              </a:rPr>
              <a:t> &gt;&gt;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i="1" dirty="0">
                <a:solidFill>
                  <a:srgbClr val="CC0066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sum +=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++count;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average = sum / count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 &lt;&lt; "Average: " &lt;&lt; average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763908" name="Text Box 4"/>
          <p:cNvSpPr txBox="1">
            <a:spLocks noChangeArrowheads="1"/>
          </p:cNvSpPr>
          <p:nvPr/>
        </p:nvSpPr>
        <p:spPr bwMode="auto">
          <a:xfrm>
            <a:off x="4114800" y="1943101"/>
            <a:ext cx="20002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count</a:t>
            </a:r>
          </a:p>
        </p:txBody>
      </p:sp>
      <p:sp>
        <p:nvSpPr>
          <p:cNvPr id="763909" name="Text Box 5"/>
          <p:cNvSpPr txBox="1">
            <a:spLocks noChangeArrowheads="1"/>
          </p:cNvSpPr>
          <p:nvPr/>
        </p:nvSpPr>
        <p:spPr bwMode="auto">
          <a:xfrm>
            <a:off x="5143500" y="22860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sum</a:t>
            </a:r>
          </a:p>
        </p:txBody>
      </p:sp>
      <p:sp>
        <p:nvSpPr>
          <p:cNvPr id="763910" name="Text Box 6"/>
          <p:cNvSpPr txBox="1">
            <a:spLocks noChangeArrowheads="1"/>
          </p:cNvSpPr>
          <p:nvPr/>
        </p:nvSpPr>
        <p:spPr bwMode="auto">
          <a:xfrm>
            <a:off x="5143500" y="26289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763911" name="Text Box 7"/>
          <p:cNvSpPr txBox="1">
            <a:spLocks noChangeArrowheads="1"/>
          </p:cNvSpPr>
          <p:nvPr/>
        </p:nvSpPr>
        <p:spPr bwMode="auto">
          <a:xfrm>
            <a:off x="4000500" y="1028700"/>
            <a:ext cx="3829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 err="1">
                <a:latin typeface="Tahoma" panose="020B0604030504040204" pitchFamily="34" charset="0"/>
              </a:rPr>
              <a:t>Các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số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nhập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vào</a:t>
            </a:r>
            <a:r>
              <a:rPr lang="en-US" altLang="en-US" sz="1800" dirty="0">
                <a:latin typeface="Tahoma" panose="020B0604030504040204" pitchFamily="34" charset="0"/>
              </a:rPr>
              <a:t>: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1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5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3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1</a:t>
            </a:r>
            <a:r>
              <a:rPr lang="en-US" altLang="en-US" sz="1800" dirty="0">
                <a:latin typeface="Tahoma" panose="020B0604030504040204" pitchFamily="34" charset="0"/>
              </a:rPr>
              <a:t> 6</a:t>
            </a:r>
          </a:p>
        </p:txBody>
      </p:sp>
      <p:sp>
        <p:nvSpPr>
          <p:cNvPr id="763912" name="Text Box 8"/>
          <p:cNvSpPr txBox="1">
            <a:spLocks noChangeArrowheads="1"/>
          </p:cNvSpPr>
          <p:nvPr/>
        </p:nvSpPr>
        <p:spPr bwMode="auto">
          <a:xfrm>
            <a:off x="6115050" y="16002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763913" name="Text Box 9"/>
          <p:cNvSpPr txBox="1">
            <a:spLocks noChangeArrowheads="1"/>
          </p:cNvSpPr>
          <p:nvPr/>
        </p:nvSpPr>
        <p:spPr bwMode="auto">
          <a:xfrm>
            <a:off x="4800600" y="16002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763914" name="Text Box 10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763915" name="Text Box 11"/>
          <p:cNvSpPr txBox="1">
            <a:spLocks noChangeArrowheads="1"/>
          </p:cNvSpPr>
          <p:nvPr/>
        </p:nvSpPr>
        <p:spPr bwMode="auto">
          <a:xfrm>
            <a:off x="6115050" y="22860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763916" name="Text Box 12"/>
          <p:cNvSpPr txBox="1">
            <a:spLocks noChangeArrowheads="1"/>
          </p:cNvSpPr>
          <p:nvPr/>
        </p:nvSpPr>
        <p:spPr bwMode="auto">
          <a:xfrm>
            <a:off x="6115050" y="26289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763917" name="Text Box 13"/>
          <p:cNvSpPr txBox="1">
            <a:spLocks noChangeArrowheads="1"/>
          </p:cNvSpPr>
          <p:nvPr/>
        </p:nvSpPr>
        <p:spPr bwMode="auto">
          <a:xfrm>
            <a:off x="6115050" y="22860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21648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3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917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Chạy từng bước</a:t>
            </a:r>
            <a:endParaRPr lang="en-US" altLang="en-US" dirty="0"/>
          </a:p>
        </p:txBody>
      </p:sp>
      <p:sp>
        <p:nvSpPr>
          <p:cNvPr id="7649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n = 4;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count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sum = 0;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while (count &lt; n)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double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</a:rPr>
              <a:t>cin</a:t>
            </a:r>
            <a:r>
              <a:rPr lang="en-US" altLang="en-US" b="1" dirty="0">
                <a:latin typeface="Courier New" panose="02070309020205020404" pitchFamily="49" charset="0"/>
              </a:rPr>
              <a:t> &gt;&gt;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sum +=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i="1" dirty="0">
                <a:solidFill>
                  <a:srgbClr val="CC0066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++count;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average = sum / count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 &lt;&lt; "Average: " &lt;&lt; average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764932" name="Text Box 4"/>
          <p:cNvSpPr txBox="1">
            <a:spLocks noChangeArrowheads="1"/>
          </p:cNvSpPr>
          <p:nvPr/>
        </p:nvSpPr>
        <p:spPr bwMode="auto">
          <a:xfrm>
            <a:off x="4114800" y="1943101"/>
            <a:ext cx="20002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count</a:t>
            </a:r>
          </a:p>
        </p:txBody>
      </p:sp>
      <p:sp>
        <p:nvSpPr>
          <p:cNvPr id="764933" name="Text Box 5"/>
          <p:cNvSpPr txBox="1">
            <a:spLocks noChangeArrowheads="1"/>
          </p:cNvSpPr>
          <p:nvPr/>
        </p:nvSpPr>
        <p:spPr bwMode="auto">
          <a:xfrm>
            <a:off x="5143500" y="22860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sum</a:t>
            </a:r>
          </a:p>
        </p:txBody>
      </p:sp>
      <p:sp>
        <p:nvSpPr>
          <p:cNvPr id="764934" name="Text Box 6"/>
          <p:cNvSpPr txBox="1">
            <a:spLocks noChangeArrowheads="1"/>
          </p:cNvSpPr>
          <p:nvPr/>
        </p:nvSpPr>
        <p:spPr bwMode="auto">
          <a:xfrm>
            <a:off x="5143500" y="26289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764935" name="Text Box 7"/>
          <p:cNvSpPr txBox="1">
            <a:spLocks noChangeArrowheads="1"/>
          </p:cNvSpPr>
          <p:nvPr/>
        </p:nvSpPr>
        <p:spPr bwMode="auto">
          <a:xfrm>
            <a:off x="4000500" y="1028700"/>
            <a:ext cx="3829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 err="1">
                <a:latin typeface="Tahoma" panose="020B0604030504040204" pitchFamily="34" charset="0"/>
              </a:rPr>
              <a:t>Các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số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nhập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vào</a:t>
            </a:r>
            <a:r>
              <a:rPr lang="en-US" altLang="en-US" sz="1800" dirty="0">
                <a:latin typeface="Tahoma" panose="020B0604030504040204" pitchFamily="34" charset="0"/>
              </a:rPr>
              <a:t>: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1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5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3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1</a:t>
            </a:r>
            <a:r>
              <a:rPr lang="en-US" altLang="en-US" sz="1800" dirty="0">
                <a:latin typeface="Tahoma" panose="020B0604030504040204" pitchFamily="34" charset="0"/>
              </a:rPr>
              <a:t> 6</a:t>
            </a:r>
          </a:p>
        </p:txBody>
      </p:sp>
      <p:sp>
        <p:nvSpPr>
          <p:cNvPr id="764936" name="Text Box 8"/>
          <p:cNvSpPr txBox="1">
            <a:spLocks noChangeArrowheads="1"/>
          </p:cNvSpPr>
          <p:nvPr/>
        </p:nvSpPr>
        <p:spPr bwMode="auto">
          <a:xfrm>
            <a:off x="6115050" y="16002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764937" name="Text Box 9"/>
          <p:cNvSpPr txBox="1">
            <a:spLocks noChangeArrowheads="1"/>
          </p:cNvSpPr>
          <p:nvPr/>
        </p:nvSpPr>
        <p:spPr bwMode="auto">
          <a:xfrm>
            <a:off x="4800600" y="16002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764938" name="Text Box 10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764939" name="Text Box 11"/>
          <p:cNvSpPr txBox="1">
            <a:spLocks noChangeArrowheads="1"/>
          </p:cNvSpPr>
          <p:nvPr/>
        </p:nvSpPr>
        <p:spPr bwMode="auto">
          <a:xfrm>
            <a:off x="6115050" y="22860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10</a:t>
            </a:r>
          </a:p>
        </p:txBody>
      </p:sp>
      <p:sp>
        <p:nvSpPr>
          <p:cNvPr id="764940" name="Text Box 12"/>
          <p:cNvSpPr txBox="1">
            <a:spLocks noChangeArrowheads="1"/>
          </p:cNvSpPr>
          <p:nvPr/>
        </p:nvSpPr>
        <p:spPr bwMode="auto">
          <a:xfrm>
            <a:off x="6115050" y="26289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764941" name="Text Box 13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3074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4941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Chạy từng bước</a:t>
            </a:r>
            <a:endParaRPr lang="en-US" altLang="en-US" dirty="0"/>
          </a:p>
        </p:txBody>
      </p:sp>
      <p:sp>
        <p:nvSpPr>
          <p:cNvPr id="7659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n = 4;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count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sum = 0;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while (count &lt; n)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double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</a:rPr>
              <a:t>cin</a:t>
            </a:r>
            <a:r>
              <a:rPr lang="en-US" altLang="en-US" b="1" dirty="0">
                <a:latin typeface="Courier New" panose="02070309020205020404" pitchFamily="49" charset="0"/>
              </a:rPr>
              <a:t> &gt;&gt;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sum +=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++count;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average = sum / count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 &lt;&lt; "Average: " &lt;&lt; average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765956" name="Text Box 4"/>
          <p:cNvSpPr txBox="1">
            <a:spLocks noChangeArrowheads="1"/>
          </p:cNvSpPr>
          <p:nvPr/>
        </p:nvSpPr>
        <p:spPr bwMode="auto">
          <a:xfrm>
            <a:off x="4114800" y="1943101"/>
            <a:ext cx="20002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count</a:t>
            </a:r>
          </a:p>
        </p:txBody>
      </p:sp>
      <p:sp>
        <p:nvSpPr>
          <p:cNvPr id="765957" name="Text Box 5"/>
          <p:cNvSpPr txBox="1">
            <a:spLocks noChangeArrowheads="1"/>
          </p:cNvSpPr>
          <p:nvPr/>
        </p:nvSpPr>
        <p:spPr bwMode="auto">
          <a:xfrm>
            <a:off x="5143500" y="22860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sum</a:t>
            </a:r>
          </a:p>
        </p:txBody>
      </p:sp>
      <p:sp>
        <p:nvSpPr>
          <p:cNvPr id="765958" name="Text Box 6"/>
          <p:cNvSpPr txBox="1">
            <a:spLocks noChangeArrowheads="1"/>
          </p:cNvSpPr>
          <p:nvPr/>
        </p:nvSpPr>
        <p:spPr bwMode="auto">
          <a:xfrm>
            <a:off x="5143500" y="26289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765959" name="Text Box 7"/>
          <p:cNvSpPr txBox="1">
            <a:spLocks noChangeArrowheads="1"/>
          </p:cNvSpPr>
          <p:nvPr/>
        </p:nvSpPr>
        <p:spPr bwMode="auto">
          <a:xfrm>
            <a:off x="4000500" y="1028700"/>
            <a:ext cx="3829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 err="1">
                <a:latin typeface="Tahoma" panose="020B0604030504040204" pitchFamily="34" charset="0"/>
              </a:rPr>
              <a:t>Các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số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nhập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vào</a:t>
            </a:r>
            <a:r>
              <a:rPr lang="en-US" altLang="en-US" sz="1800" dirty="0">
                <a:latin typeface="Tahoma" panose="020B0604030504040204" pitchFamily="34" charset="0"/>
              </a:rPr>
              <a:t>: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1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5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3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1</a:t>
            </a:r>
            <a:r>
              <a:rPr lang="en-US" altLang="en-US" sz="1800" dirty="0">
                <a:latin typeface="Tahoma" panose="020B0604030504040204" pitchFamily="34" charset="0"/>
              </a:rPr>
              <a:t> 6</a:t>
            </a:r>
          </a:p>
        </p:txBody>
      </p:sp>
      <p:sp>
        <p:nvSpPr>
          <p:cNvPr id="765960" name="Text Box 8"/>
          <p:cNvSpPr txBox="1">
            <a:spLocks noChangeArrowheads="1"/>
          </p:cNvSpPr>
          <p:nvPr/>
        </p:nvSpPr>
        <p:spPr bwMode="auto">
          <a:xfrm>
            <a:off x="6115050" y="16002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765961" name="Text Box 9"/>
          <p:cNvSpPr txBox="1">
            <a:spLocks noChangeArrowheads="1"/>
          </p:cNvSpPr>
          <p:nvPr/>
        </p:nvSpPr>
        <p:spPr bwMode="auto">
          <a:xfrm>
            <a:off x="4800600" y="16002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765962" name="Text Box 10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765963" name="Text Box 11"/>
          <p:cNvSpPr txBox="1">
            <a:spLocks noChangeArrowheads="1"/>
          </p:cNvSpPr>
          <p:nvPr/>
        </p:nvSpPr>
        <p:spPr bwMode="auto">
          <a:xfrm>
            <a:off x="6115050" y="22860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10</a:t>
            </a:r>
          </a:p>
        </p:txBody>
      </p:sp>
      <p:sp>
        <p:nvSpPr>
          <p:cNvPr id="765964" name="Text Box 12"/>
          <p:cNvSpPr txBox="1">
            <a:spLocks noChangeArrowheads="1"/>
          </p:cNvSpPr>
          <p:nvPr/>
        </p:nvSpPr>
        <p:spPr bwMode="auto">
          <a:xfrm>
            <a:off x="6115050" y="26289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765965" name="Text Box 13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7822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Chạy từng bước</a:t>
            </a:r>
            <a:endParaRPr lang="en-US" altLang="en-US" dirty="0"/>
          </a:p>
        </p:txBody>
      </p:sp>
      <p:sp>
        <p:nvSpPr>
          <p:cNvPr id="7669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n = 4;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count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sum = 0;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while (count &lt; n)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double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</a:rPr>
              <a:t>cin</a:t>
            </a:r>
            <a:r>
              <a:rPr lang="en-US" altLang="en-US" b="1" dirty="0">
                <a:latin typeface="Courier New" panose="02070309020205020404" pitchFamily="49" charset="0"/>
              </a:rPr>
              <a:t> &gt;&gt;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sum +=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++count;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double average = sum / count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 &lt;&lt; "Average: " &lt;&lt; average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766980" name="Text Box 4"/>
          <p:cNvSpPr txBox="1">
            <a:spLocks noChangeArrowheads="1"/>
          </p:cNvSpPr>
          <p:nvPr/>
        </p:nvSpPr>
        <p:spPr bwMode="auto">
          <a:xfrm>
            <a:off x="4114800" y="1943101"/>
            <a:ext cx="20002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count</a:t>
            </a:r>
          </a:p>
        </p:txBody>
      </p:sp>
      <p:sp>
        <p:nvSpPr>
          <p:cNvPr id="766981" name="Text Box 5"/>
          <p:cNvSpPr txBox="1">
            <a:spLocks noChangeArrowheads="1"/>
          </p:cNvSpPr>
          <p:nvPr/>
        </p:nvSpPr>
        <p:spPr bwMode="auto">
          <a:xfrm>
            <a:off x="5143500" y="22860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sum</a:t>
            </a:r>
          </a:p>
        </p:txBody>
      </p:sp>
      <p:sp>
        <p:nvSpPr>
          <p:cNvPr id="766983" name="Text Box 7"/>
          <p:cNvSpPr txBox="1">
            <a:spLocks noChangeArrowheads="1"/>
          </p:cNvSpPr>
          <p:nvPr/>
        </p:nvSpPr>
        <p:spPr bwMode="auto">
          <a:xfrm>
            <a:off x="4000500" y="1028700"/>
            <a:ext cx="3829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 err="1">
                <a:latin typeface="Tahoma" panose="020B0604030504040204" pitchFamily="34" charset="0"/>
              </a:rPr>
              <a:t>Các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số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nhập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vào</a:t>
            </a:r>
            <a:r>
              <a:rPr lang="en-US" altLang="en-US" sz="1800" dirty="0">
                <a:latin typeface="Tahoma" panose="020B0604030504040204" pitchFamily="34" charset="0"/>
              </a:rPr>
              <a:t>: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1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5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3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1</a:t>
            </a:r>
            <a:r>
              <a:rPr lang="en-US" altLang="en-US" sz="1800" dirty="0">
                <a:latin typeface="Tahoma" panose="020B0604030504040204" pitchFamily="34" charset="0"/>
              </a:rPr>
              <a:t> 6</a:t>
            </a:r>
          </a:p>
        </p:txBody>
      </p:sp>
      <p:sp>
        <p:nvSpPr>
          <p:cNvPr id="766984" name="Text Box 8"/>
          <p:cNvSpPr txBox="1">
            <a:spLocks noChangeArrowheads="1"/>
          </p:cNvSpPr>
          <p:nvPr/>
        </p:nvSpPr>
        <p:spPr bwMode="auto">
          <a:xfrm>
            <a:off x="6115050" y="16002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766985" name="Text Box 9"/>
          <p:cNvSpPr txBox="1">
            <a:spLocks noChangeArrowheads="1"/>
          </p:cNvSpPr>
          <p:nvPr/>
        </p:nvSpPr>
        <p:spPr bwMode="auto">
          <a:xfrm>
            <a:off x="4800600" y="16002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766986" name="Text Box 10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766987" name="Text Box 11"/>
          <p:cNvSpPr txBox="1">
            <a:spLocks noChangeArrowheads="1"/>
          </p:cNvSpPr>
          <p:nvPr/>
        </p:nvSpPr>
        <p:spPr bwMode="auto">
          <a:xfrm>
            <a:off x="6115050" y="22860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10</a:t>
            </a:r>
          </a:p>
        </p:txBody>
      </p:sp>
      <p:grpSp>
        <p:nvGrpSpPr>
          <p:cNvPr id="766990" name="Group 14"/>
          <p:cNvGrpSpPr>
            <a:grpSpLocks/>
          </p:cNvGrpSpPr>
          <p:nvPr/>
        </p:nvGrpSpPr>
        <p:grpSpPr bwMode="auto">
          <a:xfrm>
            <a:off x="5014913" y="2628900"/>
            <a:ext cx="2528888" cy="322660"/>
            <a:chOff x="3252" y="1488"/>
            <a:chExt cx="2124" cy="271"/>
          </a:xfrm>
        </p:grpSpPr>
        <p:sp>
          <p:nvSpPr>
            <p:cNvPr id="766982" name="Text Box 6"/>
            <p:cNvSpPr txBox="1">
              <a:spLocks noChangeArrowheads="1"/>
            </p:cNvSpPr>
            <p:nvPr/>
          </p:nvSpPr>
          <p:spPr bwMode="auto">
            <a:xfrm>
              <a:off x="3252" y="1488"/>
              <a:ext cx="92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1500" b="1" dirty="0">
                  <a:solidFill>
                    <a:schemeClr val="hlink"/>
                  </a:solidFill>
                  <a:latin typeface="Courier New" panose="02070309020205020404" pitchFamily="49" charset="0"/>
                </a:rPr>
                <a:t>average</a:t>
              </a:r>
            </a:p>
          </p:txBody>
        </p:sp>
        <p:sp>
          <p:nvSpPr>
            <p:cNvPr id="766988" name="Text Box 12"/>
            <p:cNvSpPr txBox="1">
              <a:spLocks noChangeArrowheads="1"/>
            </p:cNvSpPr>
            <p:nvPr/>
          </p:nvSpPr>
          <p:spPr bwMode="auto">
            <a:xfrm>
              <a:off x="4176" y="1488"/>
              <a:ext cx="1200" cy="27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500">
                  <a:latin typeface="Tahoma" panose="020B0604030504040204" pitchFamily="34" charset="0"/>
                </a:rPr>
                <a:t>2.5</a:t>
              </a:r>
            </a:p>
          </p:txBody>
        </p:sp>
      </p:grpSp>
      <p:sp>
        <p:nvSpPr>
          <p:cNvPr id="766989" name="Text Box 13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4701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 </a:t>
            </a:r>
            <a:r>
              <a:rPr lang="en-US" altLang="en-US" dirty="0" err="1"/>
              <a:t>Cấu</a:t>
            </a:r>
            <a:r>
              <a:rPr lang="en-US" altLang="en-US" dirty="0"/>
              <a:t> </a:t>
            </a:r>
            <a:r>
              <a:rPr lang="en-US" altLang="en-US" dirty="0" err="1"/>
              <a:t>trúc</a:t>
            </a:r>
            <a:r>
              <a:rPr lang="en-US" altLang="en-US" dirty="0"/>
              <a:t> </a:t>
            </a:r>
            <a:r>
              <a:rPr lang="en-US" altLang="en-US" dirty="0" err="1"/>
              <a:t>lặp</a:t>
            </a:r>
            <a:r>
              <a:rPr lang="en-US" altLang="en-US" dirty="0"/>
              <a:t> for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5</a:t>
            </a:fld>
            <a:endParaRPr lang="uk-UA" dirty="0"/>
          </a:p>
        </p:txBody>
      </p:sp>
      <p:sp>
        <p:nvSpPr>
          <p:cNvPr id="5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512618" y="1510145"/>
            <a:ext cx="7606145" cy="4147705"/>
          </a:xfrm>
          <a:prstGeom prst="rect">
            <a:avLst/>
          </a:prstGeom>
          <a:noFill/>
          <a:ln/>
        </p:spPr>
        <p:txBody>
          <a:bodyPr vert="horz" lIns="69056" tIns="34529" rIns="69056" bIns="34529" rtlCol="0">
            <a:no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0589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9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259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err="1"/>
              <a:t>Cú</a:t>
            </a:r>
            <a:r>
              <a:rPr lang="en-US" altLang="en-US" dirty="0"/>
              <a:t> </a:t>
            </a:r>
            <a:r>
              <a:rPr lang="en-US" altLang="en-US" dirty="0" err="1"/>
              <a:t>pháp</a:t>
            </a: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		</a:t>
            </a:r>
            <a:r>
              <a:rPr lang="en-US" altLang="en-US" b="1" dirty="0">
                <a:latin typeface="Courier New" panose="02070309020205020404" pitchFamily="49" charset="0"/>
              </a:rPr>
              <a:t>for</a:t>
            </a:r>
            <a:r>
              <a:rPr lang="en-US" altLang="en-US" dirty="0">
                <a:latin typeface="Courier" pitchFamily="49" charset="0"/>
              </a:rPr>
              <a:t> </a:t>
            </a:r>
            <a:r>
              <a:rPr lang="en-US" altLang="en-US" dirty="0"/>
              <a:t>([</a:t>
            </a:r>
            <a:r>
              <a:rPr lang="en-US" altLang="en-US" i="1" dirty="0" err="1"/>
              <a:t>ForInit</a:t>
            </a:r>
            <a:r>
              <a:rPr lang="en-US" altLang="en-US" i="1" dirty="0"/>
              <a:t>]</a:t>
            </a:r>
            <a:r>
              <a:rPr lang="en-US" altLang="en-US" dirty="0"/>
              <a:t> ; [</a:t>
            </a:r>
            <a:r>
              <a:rPr lang="en-US" altLang="en-US" i="1" dirty="0" err="1"/>
              <a:t>ForExpression</a:t>
            </a:r>
            <a:r>
              <a:rPr lang="en-US" altLang="en-US" i="1" dirty="0"/>
              <a:t>]</a:t>
            </a:r>
            <a:r>
              <a:rPr lang="en-US" altLang="en-US" dirty="0"/>
              <a:t>; [</a:t>
            </a:r>
            <a:r>
              <a:rPr lang="en-US" altLang="en-US" i="1" dirty="0" err="1"/>
              <a:t>PostExpression</a:t>
            </a:r>
            <a:r>
              <a:rPr lang="en-US" altLang="en-US" i="1" dirty="0"/>
              <a:t>]</a:t>
            </a:r>
            <a:r>
              <a:rPr lang="en-US" altLang="en-US" dirty="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		  	 [</a:t>
            </a:r>
            <a:r>
              <a:rPr lang="en-US" altLang="en-US" i="1" dirty="0"/>
              <a:t>Action];</a:t>
            </a:r>
            <a:endParaRPr lang="en-US" altLang="en-US" i="1" dirty="0">
              <a:latin typeface="Courier" pitchFamily="49" charset="0"/>
            </a:endParaRPr>
          </a:p>
          <a:p>
            <a:endParaRPr lang="en-US" altLang="en-US" dirty="0"/>
          </a:p>
          <a:p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		</a:t>
            </a:r>
            <a:r>
              <a:rPr lang="en-US" altLang="en-US" b="1" dirty="0">
                <a:latin typeface="Courier New" panose="02070309020205020404" pitchFamily="49" charset="0"/>
              </a:rPr>
              <a:t>for (</a:t>
            </a: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0;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&lt; 3; ++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) 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	   </a:t>
            </a: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&lt;&lt; "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"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47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Chạy từng bước</a:t>
            </a:r>
            <a:endParaRPr lang="en-US" altLang="en-US" dirty="0"/>
          </a:p>
        </p:txBody>
      </p:sp>
      <p:sp>
        <p:nvSpPr>
          <p:cNvPr id="7680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n = 4;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count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sum = 0;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while (count &lt; n)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double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</a:rPr>
              <a:t>cin</a:t>
            </a:r>
            <a:r>
              <a:rPr lang="en-US" altLang="en-US" b="1" dirty="0">
                <a:latin typeface="Courier New" panose="02070309020205020404" pitchFamily="49" charset="0"/>
              </a:rPr>
              <a:t> &gt;&gt;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sum +=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++count;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average = sum / count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i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  &lt;&lt; "Average: " &lt;&lt; average &lt;&lt; </a:t>
            </a:r>
            <a:r>
              <a:rPr lang="en-US" altLang="en-US" b="1" i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768004" name="Text Box 4"/>
          <p:cNvSpPr txBox="1">
            <a:spLocks noChangeArrowheads="1"/>
          </p:cNvSpPr>
          <p:nvPr/>
        </p:nvSpPr>
        <p:spPr bwMode="auto">
          <a:xfrm>
            <a:off x="4114800" y="1943101"/>
            <a:ext cx="20002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count</a:t>
            </a:r>
          </a:p>
        </p:txBody>
      </p:sp>
      <p:sp>
        <p:nvSpPr>
          <p:cNvPr id="768005" name="Text Box 5"/>
          <p:cNvSpPr txBox="1">
            <a:spLocks noChangeArrowheads="1"/>
          </p:cNvSpPr>
          <p:nvPr/>
        </p:nvSpPr>
        <p:spPr bwMode="auto">
          <a:xfrm>
            <a:off x="5143500" y="2286001"/>
            <a:ext cx="9715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sum</a:t>
            </a:r>
          </a:p>
        </p:txBody>
      </p:sp>
      <p:sp>
        <p:nvSpPr>
          <p:cNvPr id="768006" name="Text Box 6"/>
          <p:cNvSpPr txBox="1">
            <a:spLocks noChangeArrowheads="1"/>
          </p:cNvSpPr>
          <p:nvPr/>
        </p:nvSpPr>
        <p:spPr bwMode="auto">
          <a:xfrm>
            <a:off x="4987636" y="2628901"/>
            <a:ext cx="1127414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average</a:t>
            </a:r>
          </a:p>
        </p:txBody>
      </p:sp>
      <p:sp>
        <p:nvSpPr>
          <p:cNvPr id="768007" name="Text Box 7"/>
          <p:cNvSpPr txBox="1">
            <a:spLocks noChangeArrowheads="1"/>
          </p:cNvSpPr>
          <p:nvPr/>
        </p:nvSpPr>
        <p:spPr bwMode="auto">
          <a:xfrm>
            <a:off x="4000500" y="1028700"/>
            <a:ext cx="3829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 err="1">
                <a:latin typeface="Tahoma" panose="020B0604030504040204" pitchFamily="34" charset="0"/>
              </a:rPr>
              <a:t>Các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số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nhập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vào</a:t>
            </a:r>
            <a:r>
              <a:rPr lang="en-US" altLang="en-US" sz="1800" dirty="0">
                <a:latin typeface="Tahoma" panose="020B0604030504040204" pitchFamily="34" charset="0"/>
              </a:rPr>
              <a:t>: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1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5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3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1</a:t>
            </a:r>
            <a:r>
              <a:rPr lang="en-US" altLang="en-US" sz="1800" dirty="0">
                <a:latin typeface="Tahoma" panose="020B0604030504040204" pitchFamily="34" charset="0"/>
              </a:rPr>
              <a:t> 6</a:t>
            </a:r>
          </a:p>
        </p:txBody>
      </p:sp>
      <p:sp>
        <p:nvSpPr>
          <p:cNvPr id="768008" name="Text Box 8"/>
          <p:cNvSpPr txBox="1">
            <a:spLocks noChangeArrowheads="1"/>
          </p:cNvSpPr>
          <p:nvPr/>
        </p:nvSpPr>
        <p:spPr bwMode="auto">
          <a:xfrm>
            <a:off x="6115050" y="16002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768009" name="Text Box 9"/>
          <p:cNvSpPr txBox="1">
            <a:spLocks noChangeArrowheads="1"/>
          </p:cNvSpPr>
          <p:nvPr/>
        </p:nvSpPr>
        <p:spPr bwMode="auto">
          <a:xfrm>
            <a:off x="4800600" y="16002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768010" name="Text Box 10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768011" name="Text Box 11"/>
          <p:cNvSpPr txBox="1">
            <a:spLocks noChangeArrowheads="1"/>
          </p:cNvSpPr>
          <p:nvPr/>
        </p:nvSpPr>
        <p:spPr bwMode="auto">
          <a:xfrm>
            <a:off x="6115050" y="22860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10</a:t>
            </a:r>
          </a:p>
        </p:txBody>
      </p:sp>
      <p:sp>
        <p:nvSpPr>
          <p:cNvPr id="768012" name="Text Box 12"/>
          <p:cNvSpPr txBox="1">
            <a:spLocks noChangeArrowheads="1"/>
          </p:cNvSpPr>
          <p:nvPr/>
        </p:nvSpPr>
        <p:spPr bwMode="auto">
          <a:xfrm>
            <a:off x="6115050" y="26289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2.5</a:t>
            </a:r>
          </a:p>
        </p:txBody>
      </p:sp>
      <p:sp>
        <p:nvSpPr>
          <p:cNvPr id="768013" name="Text Box 13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7612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Chạy từng bước</a:t>
            </a:r>
            <a:endParaRPr lang="en-US" altLang="en-US" dirty="0"/>
          </a:p>
        </p:txBody>
      </p:sp>
      <p:sp>
        <p:nvSpPr>
          <p:cNvPr id="7690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n = 4;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count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sum = 0;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while (count &lt; n)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double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</a:rPr>
              <a:t>cin</a:t>
            </a:r>
            <a:r>
              <a:rPr lang="en-US" altLang="en-US" b="1" dirty="0">
                <a:latin typeface="Courier New" panose="02070309020205020404" pitchFamily="49" charset="0"/>
              </a:rPr>
              <a:t> &gt;&gt;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sum +=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++count;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double average = sum / count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 &lt;&lt; "Average: " &lt;&lt; average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769031" name="Text Box 7"/>
          <p:cNvSpPr txBox="1">
            <a:spLocks noChangeArrowheads="1"/>
          </p:cNvSpPr>
          <p:nvPr/>
        </p:nvSpPr>
        <p:spPr bwMode="auto">
          <a:xfrm>
            <a:off x="4000500" y="1028700"/>
            <a:ext cx="3829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 err="1">
                <a:latin typeface="Tahoma" panose="020B0604030504040204" pitchFamily="34" charset="0"/>
              </a:rPr>
              <a:t>Các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số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nhập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vào</a:t>
            </a:r>
            <a:r>
              <a:rPr lang="en-US" altLang="en-US" sz="1800" dirty="0">
                <a:latin typeface="Tahoma" panose="020B0604030504040204" pitchFamily="34" charset="0"/>
              </a:rPr>
              <a:t>: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1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5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3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Tahoma" panose="020B0604030504040204" pitchFamily="34" charset="0"/>
              </a:rPr>
              <a:t>1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rgbClr val="CC0066"/>
                </a:solidFill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769038" name="Text Box 14"/>
          <p:cNvSpPr txBox="1">
            <a:spLocks noChangeArrowheads="1"/>
          </p:cNvSpPr>
          <p:nvPr/>
        </p:nvSpPr>
        <p:spPr bwMode="auto">
          <a:xfrm>
            <a:off x="4629150" y="2000251"/>
            <a:ext cx="28003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dirty="0">
                <a:solidFill>
                  <a:srgbClr val="33CC33"/>
                </a:solidFill>
                <a:latin typeface="Tahoma" panose="020B0604030504040204" pitchFamily="34" charset="0"/>
              </a:rPr>
              <a:t>Count = 4: </a:t>
            </a:r>
            <a:r>
              <a:rPr lang="en-US" altLang="en-US" sz="1800" dirty="0" err="1">
                <a:solidFill>
                  <a:srgbClr val="33CC33"/>
                </a:solidFill>
                <a:latin typeface="Tahoma" panose="020B0604030504040204" pitchFamily="34" charset="0"/>
              </a:rPr>
              <a:t>dừng</a:t>
            </a:r>
            <a:endParaRPr lang="en-US" altLang="en-US" sz="1800" dirty="0">
              <a:solidFill>
                <a:srgbClr val="33CC33"/>
              </a:solidFill>
              <a:latin typeface="Tahoma" panose="020B0604030504040204" pitchFamily="34" charset="0"/>
            </a:endParaRPr>
          </a:p>
        </p:txBody>
      </p:sp>
      <p:sp>
        <p:nvSpPr>
          <p:cNvPr id="769039" name="Line 15"/>
          <p:cNvSpPr>
            <a:spLocks noChangeShapeType="1"/>
          </p:cNvSpPr>
          <p:nvPr/>
        </p:nvSpPr>
        <p:spPr bwMode="auto">
          <a:xfrm flipV="1">
            <a:off x="6686550" y="1428750"/>
            <a:ext cx="400050" cy="5715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70724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 </a:t>
            </a:r>
            <a:r>
              <a:rPr lang="en-US" altLang="en-US" dirty="0" err="1"/>
              <a:t>và</a:t>
            </a:r>
            <a:r>
              <a:rPr lang="en-US" altLang="en-US" dirty="0"/>
              <a:t> 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err="1"/>
              <a:t>Cấu</a:t>
            </a:r>
            <a:r>
              <a:rPr lang="en-US" altLang="en-US" dirty="0"/>
              <a:t> </a:t>
            </a:r>
            <a:r>
              <a:rPr lang="en-US" altLang="en-US" dirty="0" err="1"/>
              <a:t>trúc</a:t>
            </a:r>
            <a:r>
              <a:rPr lang="en-US" altLang="en-US" dirty="0"/>
              <a:t> for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viết</a:t>
            </a:r>
            <a:r>
              <a:rPr lang="en-US" altLang="en-US" dirty="0"/>
              <a:t> </a:t>
            </a:r>
            <a:r>
              <a:rPr lang="en-US" altLang="en-US" dirty="0" err="1"/>
              <a:t>lại</a:t>
            </a:r>
            <a:r>
              <a:rPr lang="en-US" altLang="en-US" dirty="0"/>
              <a:t> </a:t>
            </a:r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 err="1"/>
              <a:t>cấu</a:t>
            </a:r>
            <a:r>
              <a:rPr lang="en-US" altLang="en-US" dirty="0"/>
              <a:t> </a:t>
            </a:r>
            <a:r>
              <a:rPr lang="en-US" altLang="en-US" dirty="0" err="1"/>
              <a:t>trúc</a:t>
            </a:r>
            <a:r>
              <a:rPr lang="en-US" altLang="en-US" dirty="0"/>
              <a:t> while </a:t>
            </a:r>
            <a:r>
              <a:rPr lang="en-US" altLang="en-US" dirty="0" err="1"/>
              <a:t>như</a:t>
            </a:r>
            <a:r>
              <a:rPr lang="en-US" altLang="en-US" dirty="0"/>
              <a:t> </a:t>
            </a:r>
            <a:r>
              <a:rPr lang="en-US" altLang="en-US" dirty="0" err="1"/>
              <a:t>sau</a:t>
            </a:r>
            <a:r>
              <a:rPr lang="en-US" altLang="en-US" dirty="0"/>
              <a:t>: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{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ForInit</a:t>
            </a:r>
            <a:r>
              <a:rPr lang="en-US" altLang="en-US" sz="2400" b="1" dirty="0">
                <a:latin typeface="Courier New" panose="02070309020205020404" pitchFamily="49" charset="0"/>
              </a:rPr>
              <a:t>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while (&lt;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ForExpression</a:t>
            </a:r>
            <a:r>
              <a:rPr lang="en-US" altLang="en-US" sz="2400" b="1" dirty="0">
                <a:latin typeface="Courier New" panose="02070309020205020404" pitchFamily="49" charset="0"/>
              </a:rPr>
              <a:t>&gt;) {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	Action;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	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PostExpression</a:t>
            </a:r>
            <a:r>
              <a:rPr lang="en-US" altLang="en-US" sz="2400" b="1" dirty="0">
                <a:latin typeface="Courier New" panose="02070309020205020404" pitchFamily="49" charset="0"/>
              </a:rPr>
              <a:t>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}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}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52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8744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do..while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Cú</a:t>
            </a:r>
            <a:r>
              <a:rPr lang="en-US" altLang="en-US" dirty="0"/>
              <a:t> </a:t>
            </a:r>
            <a:r>
              <a:rPr lang="en-US" altLang="en-US" dirty="0" err="1"/>
              <a:t>pháp</a:t>
            </a:r>
            <a:endParaRPr lang="en-US" altLang="en-US" dirty="0"/>
          </a:p>
          <a:p>
            <a:pPr>
              <a:buNone/>
            </a:pPr>
            <a:r>
              <a:rPr lang="en-US" altLang="en-US" dirty="0"/>
              <a:t>		</a:t>
            </a:r>
            <a:r>
              <a:rPr lang="en-US" altLang="en-US" dirty="0">
                <a:latin typeface="Courier" pitchFamily="49" charset="0"/>
              </a:rPr>
              <a:t>do</a:t>
            </a:r>
            <a:r>
              <a:rPr lang="en-US" altLang="en-US" dirty="0"/>
              <a:t> </a:t>
            </a:r>
            <a:r>
              <a:rPr lang="en-US" altLang="en-US" i="1" dirty="0"/>
              <a:t>Action</a:t>
            </a:r>
            <a:endParaRPr lang="en-US" altLang="en-US" dirty="0"/>
          </a:p>
          <a:p>
            <a:pPr>
              <a:buNone/>
            </a:pPr>
            <a:r>
              <a:rPr lang="en-US" altLang="en-US" b="1" dirty="0">
                <a:latin typeface="Courier" pitchFamily="49" charset="0"/>
              </a:rPr>
              <a:t>	    </a:t>
            </a:r>
            <a:r>
              <a:rPr lang="en-US" altLang="en-US" dirty="0">
                <a:latin typeface="Courier" pitchFamily="49" charset="0"/>
              </a:rPr>
              <a:t>while </a:t>
            </a:r>
            <a:r>
              <a:rPr lang="en-US" altLang="en-US" dirty="0"/>
              <a:t>(</a:t>
            </a:r>
            <a:r>
              <a:rPr lang="en-US" altLang="en-US" i="1" dirty="0"/>
              <a:t>Expression</a:t>
            </a:r>
            <a:r>
              <a:rPr lang="en-US" altLang="en-US" dirty="0"/>
              <a:t>)</a:t>
            </a:r>
            <a:endParaRPr lang="en-US" altLang="en-US" dirty="0">
              <a:latin typeface="Courier" pitchFamily="49" charset="0"/>
            </a:endParaRPr>
          </a:p>
          <a:p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thi</a:t>
            </a:r>
            <a:endParaRPr lang="en-US" altLang="en-US" dirty="0"/>
          </a:p>
          <a:p>
            <a:pPr lvl="1"/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thi</a:t>
            </a:r>
            <a:r>
              <a:rPr lang="en-US" altLang="en-US" dirty="0"/>
              <a:t> </a:t>
            </a:r>
            <a:r>
              <a:rPr lang="en-US" altLang="en-US" i="1" dirty="0"/>
              <a:t>Action</a:t>
            </a:r>
            <a:endParaRPr lang="en-US" altLang="en-US" dirty="0"/>
          </a:p>
          <a:p>
            <a:pPr lvl="1"/>
            <a:r>
              <a:rPr lang="en-US" altLang="en-US" dirty="0" err="1"/>
              <a:t>Nếu</a:t>
            </a:r>
            <a:r>
              <a:rPr lang="en-US" altLang="en-US" dirty="0"/>
              <a:t> </a:t>
            </a:r>
            <a:r>
              <a:rPr lang="en-US" altLang="en-US" i="1" dirty="0"/>
              <a:t>Expression</a:t>
            </a:r>
            <a:r>
              <a:rPr lang="en-US" altLang="en-US" dirty="0"/>
              <a:t> = true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thi</a:t>
            </a:r>
            <a:r>
              <a:rPr lang="en-US" altLang="en-US" dirty="0"/>
              <a:t> Action</a:t>
            </a:r>
            <a:endParaRPr lang="en-US" altLang="en-US" i="1" dirty="0"/>
          </a:p>
          <a:p>
            <a:pPr lvl="1"/>
            <a:r>
              <a:rPr lang="en-US" altLang="en-US" dirty="0" err="1"/>
              <a:t>Lặp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đến</a:t>
            </a:r>
            <a:r>
              <a:rPr lang="en-US" altLang="en-US" dirty="0"/>
              <a:t> </a:t>
            </a:r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nào</a:t>
            </a:r>
            <a:r>
              <a:rPr lang="en-US" altLang="en-US" dirty="0"/>
              <a:t> Expression = false</a:t>
            </a:r>
          </a:p>
          <a:p>
            <a:r>
              <a:rPr lang="en-US" altLang="en-US" i="1" dirty="0"/>
              <a:t>Action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lệnh</a:t>
            </a:r>
            <a:r>
              <a:rPr lang="en-US" altLang="en-US" dirty="0"/>
              <a:t> </a:t>
            </a:r>
            <a:r>
              <a:rPr lang="en-US" altLang="en-US" dirty="0" err="1"/>
              <a:t>đơn</a:t>
            </a:r>
            <a:r>
              <a:rPr lang="en-US" altLang="en-US" dirty="0"/>
              <a:t> </a:t>
            </a:r>
            <a:r>
              <a:rPr lang="en-US" altLang="en-US" dirty="0" err="1"/>
              <a:t>hoặc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khối</a:t>
            </a:r>
            <a:r>
              <a:rPr lang="en-US" altLang="en-US" dirty="0"/>
              <a:t> </a:t>
            </a:r>
            <a:r>
              <a:rPr lang="en-US" altLang="en-US" dirty="0" err="1"/>
              <a:t>lệnh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53</a:t>
            </a:fld>
            <a:endParaRPr lang="uk-UA" dirty="0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7296150" y="2050473"/>
            <a:ext cx="0" cy="5715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7296150" y="3250623"/>
            <a:ext cx="0" cy="6858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05575" y="2631498"/>
            <a:ext cx="1695450" cy="6096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eaLnBrk="0" hangingPunct="0"/>
            <a:r>
              <a:rPr lang="en-US" altLang="en-US" sz="1500" i="1">
                <a:solidFill>
                  <a:srgbClr val="33CC33"/>
                </a:solidFill>
                <a:latin typeface="Arial" panose="020B0604020202020204" pitchFamily="34" charset="0"/>
              </a:rPr>
              <a:t>Action</a:t>
            </a:r>
            <a:endParaRPr lang="en-US" altLang="en-US" sz="1500">
              <a:solidFill>
                <a:srgbClr val="33CC33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084344" y="3558995"/>
            <a:ext cx="471283" cy="300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eaLnBrk="0" hangingPunct="0"/>
            <a:r>
              <a:rPr lang="en-US" altLang="en-US" sz="1500">
                <a:solidFill>
                  <a:srgbClr val="33CC33"/>
                </a:solidFill>
                <a:latin typeface="Arial" panose="020B0604020202020204" pitchFamily="34" charset="0"/>
              </a:rPr>
              <a:t>true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 flipV="1">
            <a:off x="8153400" y="4336473"/>
            <a:ext cx="571500" cy="1191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455695" y="4759145"/>
            <a:ext cx="546623" cy="300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eaLnBrk="0" hangingPunct="0"/>
            <a:r>
              <a:rPr lang="en-US" altLang="en-US" sz="1500">
                <a:solidFill>
                  <a:srgbClr val="33CC33"/>
                </a:solidFill>
                <a:latin typeface="Arial" panose="020B0604020202020204" pitchFamily="34" charset="0"/>
              </a:rPr>
              <a:t>false</a:t>
            </a: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V="1">
            <a:off x="8724900" y="2279073"/>
            <a:ext cx="0" cy="2057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7296150" y="2279073"/>
            <a:ext cx="142875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7296150" y="4679373"/>
            <a:ext cx="0" cy="51435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6390085" y="3945948"/>
            <a:ext cx="1809750" cy="723900"/>
          </a:xfrm>
          <a:prstGeom prst="diamond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eaLnBrk="0" hangingPunct="0"/>
            <a:r>
              <a:rPr lang="en-US" altLang="en-US" sz="1500" i="1">
                <a:solidFill>
                  <a:srgbClr val="33CC33"/>
                </a:solidFill>
                <a:latin typeface="Arial" panose="020B0604020202020204" pitchFamily="34" charset="0"/>
              </a:rPr>
              <a:t>Expression</a:t>
            </a:r>
            <a:endParaRPr lang="en-US" altLang="en-US" sz="1500">
              <a:solidFill>
                <a:srgbClr val="33CC33"/>
              </a:solidFill>
              <a:latin typeface="Arial" panose="020B0604020202020204" pitchFamily="34" charset="0"/>
            </a:endParaRP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7239000" y="5193723"/>
            <a:ext cx="114300" cy="114300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" name="AutoShape 15"/>
          <p:cNvSpPr>
            <a:spLocks noChangeArrowheads="1"/>
          </p:cNvSpPr>
          <p:nvPr/>
        </p:nvSpPr>
        <p:spPr bwMode="auto">
          <a:xfrm>
            <a:off x="7239000" y="2221923"/>
            <a:ext cx="114300" cy="114300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7239000" y="1936173"/>
            <a:ext cx="114300" cy="114300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86807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lIns="69056" tIns="34529" rIns="69056" bIns="34529" rtlCol="0">
            <a:normAutofit/>
          </a:bodyPr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char Reply;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 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</a:t>
            </a: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&lt;&lt; “Selection (y, n): ";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if (</a:t>
            </a:r>
            <a:r>
              <a:rPr lang="en-US" altLang="en-US" b="1" dirty="0" err="1">
                <a:latin typeface="Courier New" panose="02070309020205020404" pitchFamily="49" charset="0"/>
              </a:rPr>
              <a:t>cin</a:t>
            </a:r>
            <a:r>
              <a:rPr lang="en-US" altLang="en-US" b="1" dirty="0">
                <a:latin typeface="Courier New" panose="02070309020205020404" pitchFamily="49" charset="0"/>
              </a:rPr>
              <a:t> &gt;&gt; Reply)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Reply = </a:t>
            </a:r>
            <a:r>
              <a:rPr lang="en-US" altLang="en-US" b="1" dirty="0" err="1">
                <a:latin typeface="Courier New" panose="02070309020205020404" pitchFamily="49" charset="0"/>
              </a:rPr>
              <a:t>tolower</a:t>
            </a:r>
            <a:r>
              <a:rPr lang="en-US" altLang="en-US" b="1" dirty="0">
                <a:latin typeface="Courier New" panose="02070309020205020404" pitchFamily="49" charset="0"/>
              </a:rPr>
              <a:t>(Reply);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else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Reply = 'n';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 while ((Reply != 'y') &amp;&amp; (Reply != 'n'));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43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lưu</a:t>
            </a:r>
            <a:r>
              <a:rPr lang="en-US" altLang="en-US" dirty="0"/>
              <a:t> 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 err="1"/>
              <a:t>Vòng</a:t>
            </a:r>
            <a:r>
              <a:rPr lang="en-US" altLang="en-US" dirty="0"/>
              <a:t> </a:t>
            </a:r>
            <a:r>
              <a:rPr lang="en-US" altLang="en-US" dirty="0" err="1"/>
              <a:t>lặp</a:t>
            </a:r>
            <a:r>
              <a:rPr lang="en-US" altLang="en-US" dirty="0"/>
              <a:t> </a:t>
            </a:r>
            <a:r>
              <a:rPr lang="en-US" altLang="en-US" dirty="0" err="1"/>
              <a:t>phải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điểm</a:t>
            </a:r>
            <a:r>
              <a:rPr lang="en-US" altLang="en-US" dirty="0"/>
              <a:t> </a:t>
            </a:r>
            <a:r>
              <a:rPr lang="en-US" altLang="en-US" dirty="0" err="1"/>
              <a:t>dừng</a:t>
            </a:r>
            <a:endParaRPr lang="en-US" altLang="en-US" dirty="0"/>
          </a:p>
          <a:p>
            <a:r>
              <a:rPr lang="en-US" altLang="en-US" dirty="0" err="1"/>
              <a:t>Mục</a:t>
            </a:r>
            <a:r>
              <a:rPr lang="en-US" altLang="en-US" dirty="0"/>
              <a:t> </a:t>
            </a:r>
            <a:r>
              <a:rPr lang="en-US" altLang="en-US" dirty="0" err="1"/>
              <a:t>đích</a:t>
            </a:r>
            <a:r>
              <a:rPr lang="en-US" altLang="en-US" dirty="0"/>
              <a:t> </a:t>
            </a:r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 err="1"/>
              <a:t>vòng</a:t>
            </a:r>
            <a:r>
              <a:rPr lang="en-US" altLang="en-US" dirty="0"/>
              <a:t> </a:t>
            </a:r>
            <a:r>
              <a:rPr lang="en-US" altLang="en-US" dirty="0" err="1"/>
              <a:t>lặp</a:t>
            </a:r>
            <a:r>
              <a:rPr lang="en-US" altLang="en-US" dirty="0"/>
              <a:t> </a:t>
            </a:r>
            <a:r>
              <a:rPr lang="en-US" altLang="en-US" dirty="0" err="1"/>
              <a:t>phải</a:t>
            </a:r>
            <a:r>
              <a:rPr lang="en-US" altLang="en-US" dirty="0"/>
              <a:t> </a:t>
            </a:r>
            <a:r>
              <a:rPr lang="en-US" altLang="en-US" dirty="0" err="1"/>
              <a:t>rõ</a:t>
            </a:r>
            <a:r>
              <a:rPr lang="en-US" altLang="en-US" dirty="0"/>
              <a:t> </a:t>
            </a:r>
            <a:r>
              <a:rPr lang="en-US" altLang="en-US" dirty="0" err="1"/>
              <a:t>ràng</a:t>
            </a:r>
            <a:endParaRPr lang="en-US" altLang="en-US" dirty="0"/>
          </a:p>
          <a:p>
            <a:pPr lvl="1"/>
            <a:r>
              <a:rPr lang="en-US" altLang="en-US" dirty="0" err="1"/>
              <a:t>Chú</a:t>
            </a:r>
            <a:r>
              <a:rPr lang="en-US" altLang="en-US" dirty="0"/>
              <a:t> </a:t>
            </a:r>
            <a:r>
              <a:rPr lang="en-US" altLang="en-US" dirty="0" err="1"/>
              <a:t>thích</a:t>
            </a:r>
            <a:r>
              <a:rPr lang="en-US" altLang="en-US" dirty="0"/>
              <a:t> </a:t>
            </a:r>
            <a:r>
              <a:rPr lang="en-US" altLang="en-US" dirty="0" err="1"/>
              <a:t>lại</a:t>
            </a:r>
            <a:r>
              <a:rPr lang="en-US" altLang="en-US" dirty="0"/>
              <a:t> </a:t>
            </a:r>
            <a:r>
              <a:rPr lang="en-US" altLang="en-US" dirty="0" err="1"/>
              <a:t>mục</a:t>
            </a:r>
            <a:r>
              <a:rPr lang="en-US" altLang="en-US" dirty="0"/>
              <a:t> </a:t>
            </a:r>
            <a:r>
              <a:rPr lang="en-US" altLang="en-US" dirty="0" err="1"/>
              <a:t>đích</a:t>
            </a:r>
            <a:r>
              <a:rPr lang="en-US" altLang="en-US" dirty="0"/>
              <a:t> </a:t>
            </a:r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 err="1"/>
              <a:t>vòng</a:t>
            </a:r>
            <a:r>
              <a:rPr lang="en-US" altLang="en-US" dirty="0"/>
              <a:t> </a:t>
            </a:r>
            <a:r>
              <a:rPr lang="en-US" altLang="en-US" dirty="0" err="1"/>
              <a:t>lặp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gì</a:t>
            </a:r>
            <a:endParaRPr lang="en-US" altLang="en-US" dirty="0"/>
          </a:p>
          <a:p>
            <a:pPr lvl="1"/>
            <a:r>
              <a:rPr lang="en-US" altLang="en-US" dirty="0" err="1"/>
              <a:t>Chú</a:t>
            </a:r>
            <a:r>
              <a:rPr lang="en-US" altLang="en-US" dirty="0"/>
              <a:t> </a:t>
            </a:r>
            <a:r>
              <a:rPr lang="en-US" altLang="en-US" dirty="0" err="1"/>
              <a:t>thích</a:t>
            </a:r>
            <a:r>
              <a:rPr lang="en-US" altLang="en-US" dirty="0"/>
              <a:t> </a:t>
            </a:r>
            <a:r>
              <a:rPr lang="en-US" altLang="en-US" dirty="0" err="1"/>
              <a:t>cách</a:t>
            </a:r>
            <a:r>
              <a:rPr lang="en-US" altLang="en-US" dirty="0"/>
              <a:t>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thi</a:t>
            </a:r>
            <a:r>
              <a:rPr lang="en-US" altLang="en-US" dirty="0"/>
              <a:t> </a:t>
            </a:r>
            <a:r>
              <a:rPr lang="en-US" altLang="en-US" dirty="0" err="1"/>
              <a:t>vòng</a:t>
            </a:r>
            <a:r>
              <a:rPr lang="en-US" altLang="en-US" dirty="0"/>
              <a:t> </a:t>
            </a:r>
            <a:r>
              <a:rPr lang="en-US" altLang="en-US" dirty="0" err="1"/>
              <a:t>lặp</a:t>
            </a:r>
            <a:r>
              <a:rPr lang="en-US" altLang="en-US" dirty="0"/>
              <a:t>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hiện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mục</a:t>
            </a:r>
            <a:r>
              <a:rPr lang="en-US" altLang="en-US" dirty="0"/>
              <a:t> </a:t>
            </a:r>
            <a:r>
              <a:rPr lang="en-US" altLang="en-US" dirty="0" err="1"/>
              <a:t>đích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55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6545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break, continue</a:t>
            </a:r>
            <a:endParaRPr lang="en-US" altLang="en-US" dirty="0"/>
          </a:p>
        </p:txBody>
      </p:sp>
      <p:sp>
        <p:nvSpPr>
          <p:cNvPr id="2457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Lệnh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break</a:t>
            </a:r>
            <a:r>
              <a:rPr lang="en-US" altLang="en-US" dirty="0"/>
              <a:t> </a:t>
            </a:r>
            <a:r>
              <a:rPr lang="en-US" altLang="en-US" dirty="0" err="1"/>
              <a:t>làm</a:t>
            </a:r>
            <a:r>
              <a:rPr lang="en-US" altLang="en-US" dirty="0"/>
              <a:t> </a:t>
            </a:r>
            <a:r>
              <a:rPr lang="en-US" altLang="en-US" dirty="0" err="1"/>
              <a:t>kết</a:t>
            </a:r>
            <a:r>
              <a:rPr lang="en-US" altLang="en-US" dirty="0"/>
              <a:t> </a:t>
            </a:r>
            <a:r>
              <a:rPr lang="en-US" altLang="en-US" dirty="0" err="1"/>
              <a:t>thúc</a:t>
            </a:r>
            <a:r>
              <a:rPr lang="en-US" altLang="en-US" dirty="0"/>
              <a:t> </a:t>
            </a:r>
            <a:r>
              <a:rPr lang="en-US" altLang="en-US" dirty="0" err="1"/>
              <a:t>câu</a:t>
            </a:r>
            <a:r>
              <a:rPr lang="en-US" altLang="en-US" dirty="0"/>
              <a:t> </a:t>
            </a:r>
            <a:r>
              <a:rPr lang="en-US" altLang="en-US" dirty="0" err="1"/>
              <a:t>lệnh</a:t>
            </a:r>
            <a:r>
              <a:rPr lang="en-US" altLang="en-US" dirty="0"/>
              <a:t>.</a:t>
            </a:r>
          </a:p>
          <a:p>
            <a:r>
              <a:rPr lang="en-US" altLang="en-US" dirty="0" err="1"/>
              <a:t>Lệnh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continue</a:t>
            </a:r>
            <a:r>
              <a:rPr lang="en-US" altLang="en-US" dirty="0"/>
              <a:t> </a:t>
            </a:r>
            <a:r>
              <a:rPr lang="en-US" altLang="en-US" dirty="0" err="1"/>
              <a:t>bỏ</a:t>
            </a:r>
            <a:r>
              <a:rPr lang="en-US" altLang="en-US" dirty="0"/>
              <a:t> qua </a:t>
            </a:r>
            <a:r>
              <a:rPr lang="en-US" altLang="en-US" dirty="0" err="1"/>
              <a:t>lần</a:t>
            </a:r>
            <a:r>
              <a:rPr lang="en-US" altLang="en-US" dirty="0"/>
              <a:t> </a:t>
            </a:r>
            <a:r>
              <a:rPr lang="en-US" altLang="en-US" dirty="0" err="1"/>
              <a:t>lặp</a:t>
            </a:r>
            <a:r>
              <a:rPr lang="en-US" altLang="en-US" dirty="0"/>
              <a:t> </a:t>
            </a:r>
            <a:r>
              <a:rPr lang="en-US" altLang="en-US" dirty="0" err="1"/>
              <a:t>hiện</a:t>
            </a:r>
            <a:r>
              <a:rPr lang="en-US" altLang="en-US" dirty="0"/>
              <a:t> </a:t>
            </a:r>
            <a:r>
              <a:rPr lang="en-US" altLang="en-US" dirty="0" err="1"/>
              <a:t>tại</a:t>
            </a:r>
            <a:r>
              <a:rPr lang="en-US" altLang="en-US" dirty="0"/>
              <a:t>.</a:t>
            </a:r>
          </a:p>
          <a:p>
            <a:endParaRPr lang="en-US" altLang="en-US" dirty="0">
              <a:solidFill>
                <a:srgbClr val="FF66FF"/>
              </a:solidFill>
            </a:endParaRPr>
          </a:p>
        </p:txBody>
      </p:sp>
      <p:sp>
        <p:nvSpPr>
          <p:cNvPr id="24580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NMLT - Câu lệnh lặp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2514600"/>
            <a:ext cx="152400" cy="4038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582" name="TextBox 9"/>
          <p:cNvSpPr txBox="1">
            <a:spLocks noChangeArrowheads="1"/>
          </p:cNvSpPr>
          <p:nvPr/>
        </p:nvSpPr>
        <p:spPr bwMode="auto">
          <a:xfrm>
            <a:off x="838200" y="2514600"/>
            <a:ext cx="70104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altLang="en-US" sz="2000" b="1" dirty="0" err="1">
                <a:solidFill>
                  <a:srgbClr val="FF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rgbClr val="FF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 2 == 0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/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 2 == 0)</a:t>
            </a:r>
          </a:p>
          <a:p>
            <a:pPr eaLnBrk="1" hangingPunct="1"/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continue;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0" y="2590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0" y="3200400"/>
            <a:ext cx="9128125" cy="5334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4724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53340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840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8" grpId="0" animBg="1"/>
      <p:bldP spid="8" grpId="1" animBg="1"/>
      <p:bldP spid="11" grpId="0" animBg="1"/>
      <p:bldP spid="11" grpId="1" animBg="1"/>
      <p:bldP spid="1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1: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dương</a:t>
            </a:r>
            <a:r>
              <a:rPr lang="en-US" dirty="0"/>
              <a:t> n (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S=1+2+…+ n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2: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dương</a:t>
            </a:r>
            <a:r>
              <a:rPr lang="en-US" dirty="0"/>
              <a:t> n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3: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dương</a:t>
            </a:r>
            <a:r>
              <a:rPr lang="en-US" dirty="0"/>
              <a:t> n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4: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(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break)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5: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In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lẻ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50 </a:t>
            </a:r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3,9,31 (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continue)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57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7887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1490" indent="-457200">
              <a:lnSpc>
                <a:spcPct val="100000"/>
              </a:lnSpc>
              <a:buFont typeface="+mj-lt"/>
              <a:buAutoNum type="arabicPeriod"/>
            </a:pPr>
            <a:r>
              <a:rPr lang="vi-VN" dirty="0" err="1"/>
              <a:t>Viết</a:t>
            </a:r>
            <a:r>
              <a:rPr lang="vi-VN" dirty="0"/>
              <a:t> chương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nhập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nguyên dương n. Tính tổng:</a:t>
            </a:r>
            <a:endParaRPr lang="en-US" dirty="0"/>
          </a:p>
          <a:p>
            <a:pPr marL="491490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marL="491490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marL="491490" indent="-457200">
              <a:lnSpc>
                <a:spcPct val="100000"/>
              </a:lnSpc>
              <a:buFont typeface="+mj-lt"/>
              <a:buAutoNum type="arabicPeriod"/>
            </a:pPr>
            <a:r>
              <a:rPr lang="vi-VN" dirty="0" err="1"/>
              <a:t>Viết</a:t>
            </a:r>
            <a:r>
              <a:rPr lang="vi-VN" dirty="0"/>
              <a:t> chương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nhập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nguyên dương n. Tính tổng: S= 1 + 1.2 + . . . . + 1.2.3….n</a:t>
            </a:r>
            <a:endParaRPr lang="en-US" dirty="0"/>
          </a:p>
          <a:p>
            <a:pPr marL="491490" indent="-457200">
              <a:lnSpc>
                <a:spcPct val="100000"/>
              </a:lnSpc>
              <a:buFont typeface="+mj-lt"/>
              <a:buAutoNum type="arabicPeriod"/>
            </a:pPr>
            <a:r>
              <a:rPr lang="vi-VN" dirty="0" err="1"/>
              <a:t>Viết</a:t>
            </a:r>
            <a:r>
              <a:rPr lang="vi-VN" dirty="0"/>
              <a:t> chương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liệt</a:t>
            </a:r>
            <a:r>
              <a:rPr lang="vi-VN" dirty="0"/>
              <a:t> kê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nguyên </a:t>
            </a:r>
            <a:r>
              <a:rPr lang="vi-VN" dirty="0" err="1"/>
              <a:t>tố</a:t>
            </a:r>
            <a:r>
              <a:rPr lang="vi-VN" dirty="0"/>
              <a:t> nhỏ hơn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 N </a:t>
            </a:r>
            <a:r>
              <a:rPr lang="vi-VN" dirty="0" err="1"/>
              <a:t>nhập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bàn</a:t>
            </a:r>
            <a:r>
              <a:rPr lang="vi-VN" dirty="0"/>
              <a:t> </a:t>
            </a:r>
            <a:r>
              <a:rPr lang="vi-VN" dirty="0" err="1"/>
              <a:t>phím</a:t>
            </a:r>
            <a:r>
              <a:rPr lang="vi-VN" dirty="0"/>
              <a:t> (N &lt; 100).</a:t>
            </a:r>
            <a:endParaRPr lang="en-US" dirty="0"/>
          </a:p>
          <a:p>
            <a:pPr marL="491490" indent="-457200">
              <a:lnSpc>
                <a:spcPct val="100000"/>
              </a:lnSpc>
              <a:buFont typeface="+mj-lt"/>
              <a:buAutoNum type="arabicPeriod"/>
            </a:pPr>
            <a:r>
              <a:rPr lang="vi-VN" dirty="0" err="1"/>
              <a:t>Viết</a:t>
            </a:r>
            <a:r>
              <a:rPr lang="vi-VN" dirty="0"/>
              <a:t> chương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tổng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chữ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trong 1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: </a:t>
            </a:r>
            <a:r>
              <a:rPr lang="vi-VN" dirty="0" err="1"/>
              <a:t>số</a:t>
            </a:r>
            <a:r>
              <a:rPr lang="vi-VN" dirty="0"/>
              <a:t> 1234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tổng</a:t>
            </a:r>
            <a:r>
              <a:rPr lang="vi-VN" dirty="0"/>
              <a:t> S = 1 + 2 + 3 + 4 = 10</a:t>
            </a:r>
            <a:endParaRPr lang="en-US" dirty="0"/>
          </a:p>
          <a:p>
            <a:pPr marL="491490" indent="-457200">
              <a:lnSpc>
                <a:spcPct val="100000"/>
              </a:lnSpc>
              <a:buFont typeface="+mj-lt"/>
              <a:buAutoNum type="arabicPeriod"/>
            </a:pPr>
            <a:r>
              <a:rPr lang="vi-VN" dirty="0"/>
              <a:t>Tìm ước số chung </a:t>
            </a:r>
            <a:r>
              <a:rPr lang="vi-VN" dirty="0" err="1"/>
              <a:t>lớn</a:t>
            </a:r>
            <a:r>
              <a:rPr lang="vi-VN" dirty="0"/>
              <a:t> nhất của 2 số nguyên dương a </a:t>
            </a:r>
            <a:r>
              <a:rPr lang="vi-VN" dirty="0" err="1"/>
              <a:t>và</a:t>
            </a:r>
            <a:r>
              <a:rPr lang="vi-VN" dirty="0"/>
              <a:t> b</a:t>
            </a:r>
            <a:endParaRPr lang="en-US" dirty="0"/>
          </a:p>
          <a:p>
            <a:pPr marL="491490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58</a:t>
            </a:fld>
            <a:endParaRPr lang="uk-UA" dirty="0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0" y="12607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00063"/>
              </p:ext>
            </p:extLst>
          </p:nvPr>
        </p:nvGraphicFramePr>
        <p:xfrm>
          <a:off x="1607127" y="1484168"/>
          <a:ext cx="2265049" cy="767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3" imgW="1180588" imgH="393529" progId="Equation.DSMT4">
                  <p:embed/>
                </p:oleObj>
              </mc:Choice>
              <mc:Fallback>
                <p:oleObj name="Equation" r:id="rId3" imgW="1180588" imgH="393529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7127" y="1484168"/>
                        <a:ext cx="2265049" cy="7671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282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 </a:t>
            </a:r>
            <a:r>
              <a:rPr lang="en-US" altLang="en-US" dirty="0" err="1"/>
              <a:t>Cấu</a:t>
            </a:r>
            <a:r>
              <a:rPr lang="en-US" altLang="en-US" dirty="0"/>
              <a:t> </a:t>
            </a:r>
            <a:r>
              <a:rPr lang="en-US" altLang="en-US" dirty="0" err="1"/>
              <a:t>trúc</a:t>
            </a:r>
            <a:r>
              <a:rPr lang="en-US" altLang="en-US" dirty="0"/>
              <a:t> </a:t>
            </a:r>
            <a:r>
              <a:rPr lang="en-US" altLang="en-US" dirty="0" err="1"/>
              <a:t>lặp</a:t>
            </a:r>
            <a:r>
              <a:rPr lang="en-US" altLang="en-US" dirty="0"/>
              <a:t>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6</a:t>
            </a:fld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831" y="857250"/>
            <a:ext cx="518033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8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VD: </a:t>
            </a:r>
            <a:r>
              <a:rPr lang="vi-VN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vi-VN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từng bước</a:t>
            </a:r>
            <a:endParaRPr lang="en-US" altLang="en-US" sz="2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802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for (</a:t>
            </a:r>
            <a:r>
              <a:rPr lang="en-US" altLang="en-US" b="1" i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i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 = 0</a:t>
            </a:r>
            <a:r>
              <a:rPr lang="en-US" altLang="en-US" b="1" dirty="0">
                <a:latin typeface="Courier New" panose="02070309020205020404" pitchFamily="49" charset="0"/>
              </a:rPr>
              <a:t>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&lt; 3;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) {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&lt;&lt; "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"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&lt;&lt; "all done"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780293" name="Text Box 5"/>
          <p:cNvSpPr txBox="1">
            <a:spLocks noChangeArrowheads="1"/>
          </p:cNvSpPr>
          <p:nvPr/>
        </p:nvSpPr>
        <p:spPr bwMode="auto">
          <a:xfrm>
            <a:off x="4800600" y="19431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780294" name="Text Box 6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89832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VD: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vi-VN" altLang="en-US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từng</a:t>
            </a:r>
            <a:r>
              <a:rPr lang="vi-VN" altLang="en-US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bước</a:t>
            </a:r>
            <a:endParaRPr lang="en-US" altLang="en-US" sz="2100" dirty="0"/>
          </a:p>
        </p:txBody>
      </p:sp>
      <p:sp>
        <p:nvSpPr>
          <p:cNvPr id="7905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for (</a:t>
            </a: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0; </a:t>
            </a:r>
            <a:r>
              <a:rPr lang="en-US" altLang="en-US" b="1" i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 &lt; 3</a:t>
            </a:r>
            <a:r>
              <a:rPr lang="en-US" altLang="en-US" b="1" dirty="0">
                <a:latin typeface="Courier New" panose="02070309020205020404" pitchFamily="49" charset="0"/>
              </a:rPr>
              <a:t>; ++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) {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&lt;&lt; "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"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&lt;&lt; "all done"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790532" name="Text Box 4"/>
          <p:cNvSpPr txBox="1">
            <a:spLocks noChangeArrowheads="1"/>
          </p:cNvSpPr>
          <p:nvPr/>
        </p:nvSpPr>
        <p:spPr bwMode="auto">
          <a:xfrm>
            <a:off x="4800600" y="19431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790533" name="Text Box 5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3975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VD: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vi-VN" altLang="en-US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từng</a:t>
            </a:r>
            <a:r>
              <a:rPr lang="vi-VN" altLang="en-US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dirty="0" err="1">
                <a:ea typeface="Tahoma" panose="020B0604030504040204" pitchFamily="34" charset="0"/>
                <a:cs typeface="Tahoma" panose="020B0604030504040204" pitchFamily="34" charset="0"/>
              </a:rPr>
              <a:t>bước</a:t>
            </a:r>
            <a:endParaRPr lang="en-US" altLang="en-US" sz="2100" dirty="0"/>
          </a:p>
        </p:txBody>
      </p:sp>
      <p:sp>
        <p:nvSpPr>
          <p:cNvPr id="791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for (</a:t>
            </a: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0;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&lt; 3; ++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) {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i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 &lt;&lt; "</a:t>
            </a:r>
            <a:r>
              <a:rPr lang="en-US" altLang="en-US" b="1" i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 = " &lt;&lt; </a:t>
            </a:r>
            <a:r>
              <a:rPr lang="en-US" altLang="en-US" b="1" i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 &lt;&lt; </a:t>
            </a:r>
            <a:r>
              <a:rPr lang="en-US" altLang="en-US" b="1" i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b="1" i="1" dirty="0">
                <a:solidFill>
                  <a:srgbClr val="FFC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&lt;&lt; "all done" &lt;&lt; </a:t>
            </a:r>
            <a:r>
              <a:rPr lang="en-US" altLang="en-US" b="1" dirty="0" err="1"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0</a:t>
            </a:r>
          </a:p>
        </p:txBody>
      </p:sp>
      <p:sp>
        <p:nvSpPr>
          <p:cNvPr id="791556" name="Text Box 4"/>
          <p:cNvSpPr txBox="1">
            <a:spLocks noChangeArrowheads="1"/>
          </p:cNvSpPr>
          <p:nvPr/>
        </p:nvSpPr>
        <p:spPr bwMode="auto">
          <a:xfrm>
            <a:off x="4800600" y="1943101"/>
            <a:ext cx="13144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791557" name="Text Box 5"/>
          <p:cNvSpPr txBox="1">
            <a:spLocks noChangeArrowheads="1"/>
          </p:cNvSpPr>
          <p:nvPr/>
        </p:nvSpPr>
        <p:spPr bwMode="auto">
          <a:xfrm>
            <a:off x="6115050" y="1943100"/>
            <a:ext cx="1428750" cy="32316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Tahoma" panose="020B060403050404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1069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1564219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template uses wide or narrow bands in teal to accent the title  and content slides. White text on a dark charcoal gray background contrast to focus attention on  your material in this widescreen (16X9) presentation. This design is versatile and works for any audience.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2012-05-11T02:03:00+00:00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TP102895238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835475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 xsi:nil="true"/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2179425-1A28-435D-B8D8-925780D65C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BBF5D7C-90AF-408A-B515-5CD5355B6C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B0D886-CB8D-4564-A797-C05BC7D513A8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4873beb7-5857-4685-be1f-d57550cc96c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{6AF7EEDB-D063-BA4A-80D1-F6318FCA5999}tf16401378</Template>
  <TotalTime>1132</TotalTime>
  <Words>1848</Words>
  <Application>Microsoft Macintosh PowerPoint</Application>
  <PresentationFormat>On-screen Show (4:3)</PresentationFormat>
  <Paragraphs>826</Paragraphs>
  <Slides>58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Arial</vt:lpstr>
      <vt:lpstr>Calibri</vt:lpstr>
      <vt:lpstr>Courier</vt:lpstr>
      <vt:lpstr>Courier New</vt:lpstr>
      <vt:lpstr>Tahoma</vt:lpstr>
      <vt:lpstr>Verdana</vt:lpstr>
      <vt:lpstr>Wingdings</vt:lpstr>
      <vt:lpstr>Banded Design Teal 16x9</vt:lpstr>
      <vt:lpstr>Equation</vt:lpstr>
      <vt:lpstr>CÁC CẤU TRÚC ĐIỀU KHIỂN</vt:lpstr>
      <vt:lpstr>CĐR buổi học</vt:lpstr>
      <vt:lpstr>Nội dung </vt:lpstr>
      <vt:lpstr>1. Đặt vấn đề</vt:lpstr>
      <vt:lpstr>2. Cấu trúc lặp for</vt:lpstr>
      <vt:lpstr>2. Cấu trúc lặp for</vt:lpstr>
      <vt:lpstr>VD: Chạy từng bước</vt:lpstr>
      <vt:lpstr>VD: Chạy từng bước</vt:lpstr>
      <vt:lpstr>VD: Chạy từng bước</vt:lpstr>
      <vt:lpstr>VD: Chạy từng bước</vt:lpstr>
      <vt:lpstr>VD: Chạy từng bước</vt:lpstr>
      <vt:lpstr>VD: Chạy từng bước</vt:lpstr>
      <vt:lpstr>VD: Chạy từng bước</vt:lpstr>
      <vt:lpstr>VD: Chạy từng bước</vt:lpstr>
      <vt:lpstr>VD: Chạy từng bước</vt:lpstr>
      <vt:lpstr>VD: Chạy từng bước</vt:lpstr>
      <vt:lpstr>VD: Chạy từng bước</vt:lpstr>
      <vt:lpstr>VD: Chạy từng bước</vt:lpstr>
      <vt:lpstr>VD: Chạy từng bước</vt:lpstr>
      <vt:lpstr>VD: Chạy từng bước</vt:lpstr>
      <vt:lpstr>VD: Chạy từng bước</vt:lpstr>
      <vt:lpstr>3. Cấu trúc lặp while</vt:lpstr>
      <vt:lpstr>3. Cấu trúc lặp while</vt:lpstr>
      <vt:lpstr>Ví dụ minh hoạ: Tính trung bình</vt:lpstr>
      <vt:lpstr>Chạy từng bước</vt:lpstr>
      <vt:lpstr>Chạy từng bước</vt:lpstr>
      <vt:lpstr>Chạy từng bước</vt:lpstr>
      <vt:lpstr>Chạy từng bước</vt:lpstr>
      <vt:lpstr>Chạy từng bước</vt:lpstr>
      <vt:lpstr>Chạy từng bước</vt:lpstr>
      <vt:lpstr>Chạy từng bước</vt:lpstr>
      <vt:lpstr>Chạy từng bước</vt:lpstr>
      <vt:lpstr>Chạy từng bước</vt:lpstr>
      <vt:lpstr>Chạy từng bước</vt:lpstr>
      <vt:lpstr>Chạy từng bước</vt:lpstr>
      <vt:lpstr>Chạy từng bước</vt:lpstr>
      <vt:lpstr>Chạy từng bước</vt:lpstr>
      <vt:lpstr>Chạy từng bước</vt:lpstr>
      <vt:lpstr>Chạy từng bước</vt:lpstr>
      <vt:lpstr>Chạy từng bước</vt:lpstr>
      <vt:lpstr>Chạy từng bước</vt:lpstr>
      <vt:lpstr>Chạy từng bước</vt:lpstr>
      <vt:lpstr>Chạy từng bước</vt:lpstr>
      <vt:lpstr>Chạy từng bước</vt:lpstr>
      <vt:lpstr>Chạy từng bước</vt:lpstr>
      <vt:lpstr>Chạy từng bước</vt:lpstr>
      <vt:lpstr>Chạy từng bước</vt:lpstr>
      <vt:lpstr>Chạy từng bước</vt:lpstr>
      <vt:lpstr>Chạy từng bước</vt:lpstr>
      <vt:lpstr>Chạy từng bước</vt:lpstr>
      <vt:lpstr>Chạy từng bước</vt:lpstr>
      <vt:lpstr>For và While</vt:lpstr>
      <vt:lpstr>4. Cấu trúc lặp do..while</vt:lpstr>
      <vt:lpstr>Ví dụ</vt:lpstr>
      <vt:lpstr>Một số lưu ý</vt:lpstr>
      <vt:lpstr>5. Câu lệnh break, continue</vt:lpstr>
      <vt:lpstr>6. Một số ví dụ</vt:lpstr>
      <vt:lpstr>Bài tập bắt buộc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Programming</dc:title>
  <dc:creator>Nguyễn Trí Phúc</dc:creator>
  <cp:lastModifiedBy>toannv</cp:lastModifiedBy>
  <cp:revision>20</cp:revision>
  <dcterms:created xsi:type="dcterms:W3CDTF">2016-08-29T08:24:31Z</dcterms:created>
  <dcterms:modified xsi:type="dcterms:W3CDTF">2018-10-01T23:22:38Z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