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173" y="1610591"/>
            <a:ext cx="12188828" cy="3979719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295400" y="2286000"/>
            <a:ext cx="96012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None/>
              <a:defRPr sz="40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295400" y="3959352"/>
            <a:ext cx="9601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5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4032186" y="-789112"/>
            <a:ext cx="4127627" cy="9509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090570" y="1908969"/>
            <a:ext cx="5897562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56570" y="-643731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3173" y="0"/>
            <a:ext cx="12188828" cy="727364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583680"/>
            <a:ext cx="12188828" cy="274320"/>
          </a:xfrm>
          <a:prstGeom prst="rect">
            <a:avLst/>
          </a:prstGeom>
          <a:solidFill>
            <a:srgbClr val="3A5BB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2400"/>
            </a:lvl1pPr>
            <a:lvl2pPr indent="-3302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000"/>
            </a:lvl3pPr>
            <a:lvl4pPr indent="-30988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10328564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63236" y="6601968"/>
            <a:ext cx="10065328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1288684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954867" y="80530"/>
            <a:ext cx="912501" cy="566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295400" y="2130552"/>
            <a:ext cx="9601200" cy="23591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None/>
              <a:defRPr b="0" sz="40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95400" y="4572000"/>
            <a:ext cx="9601200" cy="841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E8F8F"/>
              </a:buClr>
              <a:buSzPts val="1200"/>
              <a:buNone/>
              <a:defRPr sz="1500" cap="none">
                <a:solidFill>
                  <a:srgbClr val="8E8F8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E8F8F"/>
              </a:buClr>
              <a:buSzPts val="1080"/>
              <a:buNone/>
              <a:defRPr sz="1350">
                <a:solidFill>
                  <a:srgbClr val="8E8F8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960"/>
              <a:buNone/>
              <a:defRPr sz="1200">
                <a:solidFill>
                  <a:srgbClr val="8E8F8F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840"/>
              <a:buNone/>
              <a:defRPr sz="1050">
                <a:solidFill>
                  <a:srgbClr val="8E8F8F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E8F8F"/>
              </a:buClr>
              <a:buSzPts val="1050"/>
              <a:buNone/>
              <a:defRPr sz="1050">
                <a:solidFill>
                  <a:srgbClr val="8E8F8F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34112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278880" y="1901952"/>
            <a:ext cx="4572000" cy="412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4112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500" cap="none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1341120" y="2740734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indent="-28956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indent="-2819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indent="-2743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indent="-2743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indent="-2857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278880" y="1837464"/>
            <a:ext cx="4572000" cy="76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500" cap="none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278880" y="2740734"/>
            <a:ext cx="4572000" cy="328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1pPr>
            <a:lvl2pPr indent="-28956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2pPr>
            <a:lvl3pPr indent="-281939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3pPr>
            <a:lvl4pPr indent="-27431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4pPr>
            <a:lvl5pPr indent="-27432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20"/>
              <a:buChar char="•"/>
              <a:defRPr sz="900"/>
            </a:lvl5pPr>
            <a:lvl6pPr indent="-2857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b="0"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1pPr>
            <a:lvl2pPr indent="-29718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Char char="•"/>
              <a:defRPr sz="1350"/>
            </a:lvl2pPr>
            <a:lvl3pPr indent="-28956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3pPr>
            <a:lvl4pPr indent="-281939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4pPr>
            <a:lvl5pPr indent="-281939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Char char="•"/>
              <a:defRPr sz="1050"/>
            </a:lvl5pPr>
            <a:lvl6pPr indent="-295275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6pPr>
            <a:lvl7pPr indent="-295275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7pPr>
            <a:lvl8pPr indent="-295275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8pPr>
            <a:lvl9pPr indent="-295275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Char char="•"/>
              <a:defRPr sz="105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None/>
              <a:defRPr b="0" sz="25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rgbClr val="ABE2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lt1"/>
              </a:buClr>
              <a:buSzPts val="192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0" i="0" sz="2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341120" y="1901954"/>
            <a:ext cx="9509760" cy="4127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718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8956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1939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1939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4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5275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5275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5275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5275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E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295400" y="2286000"/>
            <a:ext cx="9601200" cy="15179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Kiểu cấu trúc - STRUCT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295400" y="3959352"/>
            <a:ext cx="9601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2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BUỔI 13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Truy xuất dữ liệu kiểu cấu trúc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Đặc điểm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Không thể truy xuất trực tiếp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Thông qua toán tử thành phần cấu trúc hay còn gọi là toán tử chấm (dot operation)</a:t>
            </a:r>
            <a:endParaRPr/>
          </a:p>
          <a:p>
            <a:pPr indent="-698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Ví dụ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2589212" y="3023622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&lt;tên biến cấu trúc&gt;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&lt;tên thành phần&gt;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2589212" y="4022411"/>
            <a:ext cx="73152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diem1;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cout &lt;&lt; diem1.x &lt;&lt; diem1.y;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Gán dữ liệu kiểu cấu trúc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Có 2 cách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Ví dụ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2589212" y="1395552"/>
            <a:ext cx="83058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&lt;biến cấu trúc đích&gt; = &lt;biến cấu trúc nguồn&gt;;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&lt;biến cấu trúc đích&gt;.&lt;tên thành phần&gt; = &lt;giá trị&gt;;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2589212" y="3311456"/>
            <a:ext cx="73152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diem1 = {2912, 1706}, diem2;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diem2 = diem1;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diem2.x = diem1.x;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diem2.y = diem1.y * 2;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2667699" y="1395552"/>
            <a:ext cx="6358855" cy="391303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2667700" y="4891516"/>
            <a:ext cx="2033610" cy="391303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2667700" y="2041236"/>
            <a:ext cx="7104373" cy="369979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2667700" y="5209310"/>
            <a:ext cx="3105027" cy="674254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Cấu trúc phức tạp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Thành phần của cấu trúc là cấu trúc khác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2590800" y="1617206"/>
            <a:ext cx="7010400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HINHCHUNHAT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traitren;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phaiduoi;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hcn1;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hcn1.traitren.x = 2912;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hcn1.traitren.y = 1706;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Cấu trúc phức tạp</a:t>
            </a:r>
            <a:endParaRPr/>
          </a:p>
        </p:txBody>
      </p: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Cấu trúc đệ quy (tự trỏ)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 txBox="1"/>
          <p:nvPr/>
        </p:nvSpPr>
        <p:spPr>
          <a:xfrm>
            <a:off x="2590800" y="1541372"/>
            <a:ext cx="70104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char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hoten[30];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PERSON *father, *mother;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NODE *pNext;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3554264" y="2503915"/>
            <a:ext cx="4536791" cy="391303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3554264" y="4309862"/>
            <a:ext cx="4536791" cy="391303"/>
          </a:xfrm>
          <a:prstGeom prst="rect">
            <a:avLst/>
          </a:prstGeom>
          <a:solidFill>
            <a:schemeClr val="accent1">
              <a:alpha val="40000"/>
            </a:schemeClr>
          </a:solidFill>
          <a:ln cap="flat" cmpd="sng" w="12700">
            <a:solidFill>
              <a:srgbClr val="2A7F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Các lưu ý về cấu trúc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2530489" y="969613"/>
            <a:ext cx="8915400" cy="3198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76"/>
              <a:buChar char="•"/>
            </a:pP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Kiểu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 cấu trúc được định nghĩa </a:t>
            </a: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để làm khuôn dạng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 còn </a:t>
            </a: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biến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 cấu trúc được khai báo </a:t>
            </a: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để sử dụng khuôn dạng đã định nghĩa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.</a:t>
            </a:r>
            <a:endParaRPr/>
          </a:p>
          <a:p>
            <a:pPr indent="-58674" lvl="0" marL="205740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776"/>
              <a:buNone/>
            </a:pPr>
            <a:r>
              <a:t/>
            </a:r>
            <a:endParaRPr sz="2220"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rgbClr val="FF0000"/>
              </a:buClr>
              <a:buSzPts val="1776"/>
              <a:buChar char="•"/>
            </a:pP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Trong C++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, có thể bỏ từ khóa struct khi khai báo biến (hoặc sử dụng </a:t>
            </a: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typedef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indent="-58674" lvl="0" marL="205740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776"/>
              <a:buNone/>
            </a:pPr>
            <a:r>
              <a:t/>
            </a:r>
            <a:endParaRPr sz="2220"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just">
              <a:lnSpc>
                <a:spcPct val="8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776"/>
              <a:buChar char="•"/>
            </a:pP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Khi </a:t>
            </a:r>
            <a:r>
              <a:rPr lang="en-US" sz="222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nhập các biến kiểu số thực</a:t>
            </a:r>
            <a:r>
              <a:rPr lang="en-US" sz="2220">
                <a:latin typeface="Tahoma"/>
                <a:ea typeface="Tahoma"/>
                <a:cs typeface="Tahoma"/>
                <a:sym typeface="Tahoma"/>
              </a:rPr>
              <a:t> trong cấu trúc phải nhập thông qua một biến trung gian.</a:t>
            </a:r>
            <a:endParaRPr sz="222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2530489" y="4410211"/>
            <a:ext cx="73152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{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y;} d1;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cin &gt;&gt;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d1.x = temp;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Mảng cấu trúc	</a:t>
            </a:r>
            <a:endParaRPr/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Mảng cấu trúc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/>
              <a:t>Tương tự như mảng với kiểu dữ liệu cơ sở (char, int, float, …)</a:t>
            </a:r>
            <a:endParaRPr/>
          </a:p>
        </p:txBody>
      </p:sp>
      <p:sp>
        <p:nvSpPr>
          <p:cNvPr id="207" name="Google Shape;207;p27"/>
          <p:cNvSpPr txBox="1"/>
          <p:nvPr/>
        </p:nvSpPr>
        <p:spPr>
          <a:xfrm>
            <a:off x="2590800" y="2012027"/>
            <a:ext cx="7010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DIEM mang1[20];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DIEM mang2[10] = {{3, 2}, {4, 4}, {2, 7}};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Kích thước cấu trúc</a:t>
            </a:r>
            <a:endParaRPr/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953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263236" y="893619"/>
            <a:ext cx="270504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 (B1) = ??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63235" y="3091199"/>
            <a:ext cx="270504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b;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Sizeof (B2) = ??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2447778" y="2518580"/>
            <a:ext cx="6752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>
            <a:off x="2447778" y="4734924"/>
            <a:ext cx="6752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263235" y="5248047"/>
            <a:ext cx="622197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Sự khác biệt đến từ </a:t>
            </a:r>
            <a:r>
              <a:rPr lang="en-US"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thứ tự khai báo các biến </a:t>
            </a: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và </a:t>
            </a:r>
            <a:r>
              <a:rPr lang="en-US"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biên kích thước </a:t>
            </a: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(tính theo byte) của cấu trúc.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Biên mặc định </a:t>
            </a:r>
            <a:r>
              <a:rPr lang="en-US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của VC++ là 8 byte.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5867400" y="1350498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20" name="Google Shape;220;p28"/>
          <p:cNvSpPr/>
          <p:nvPr/>
        </p:nvSpPr>
        <p:spPr>
          <a:xfrm>
            <a:off x="6302326" y="1350498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6767998" y="1350498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7205535" y="1350498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23" name="Google Shape;223;p28"/>
          <p:cNvSpPr/>
          <p:nvPr/>
        </p:nvSpPr>
        <p:spPr>
          <a:xfrm>
            <a:off x="5864789" y="172347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	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6317699" y="1727982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6772034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8"/>
          <p:cNvSpPr/>
          <p:nvPr/>
        </p:nvSpPr>
        <p:spPr>
          <a:xfrm>
            <a:off x="7205535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7668596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8131657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8566583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9001509" y="172212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666915" y="1330781"/>
            <a:ext cx="1769520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0000"/>
              </a:gs>
              <a:gs pos="35000">
                <a:srgbClr val="FF0000"/>
              </a:gs>
              <a:gs pos="100000">
                <a:srgbClr val="FF0000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ahoma"/>
              <a:buNone/>
            </a:pPr>
            <a:r>
              <a:rPr lang="en-US" sz="18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Đệm 4 byte</a:t>
            </a:r>
            <a:endParaRPr b="0" i="0" sz="18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5878537" y="2100954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313409" y="2100781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7195304" y="2100781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6760378" y="2104064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653929" y="2100781"/>
            <a:ext cx="1769520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0000"/>
              </a:gs>
              <a:gs pos="35000">
                <a:srgbClr val="FF0000"/>
              </a:gs>
              <a:gs pos="100000">
                <a:srgbClr val="FF0000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Tahoma"/>
              <a:buNone/>
            </a:pPr>
            <a:r>
              <a:rPr lang="en-US" sz="1800">
                <a:solidFill>
                  <a:srgbClr val="003366"/>
                </a:solidFill>
                <a:latin typeface="Tahoma"/>
                <a:ea typeface="Tahoma"/>
                <a:cs typeface="Tahoma"/>
                <a:sym typeface="Tahoma"/>
              </a:rPr>
              <a:t>Đệm 4 byte</a:t>
            </a:r>
            <a:endParaRPr b="0" i="0" sz="1800" u="none" cap="none" strike="noStrike">
              <a:solidFill>
                <a:srgbClr val="0033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28"/>
          <p:cNvSpPr/>
          <p:nvPr/>
        </p:nvSpPr>
        <p:spPr>
          <a:xfrm>
            <a:off x="5893188" y="3331707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6328114" y="3331707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6793786" y="3331707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40" name="Google Shape;240;p28"/>
          <p:cNvSpPr/>
          <p:nvPr/>
        </p:nvSpPr>
        <p:spPr>
          <a:xfrm>
            <a:off x="7231323" y="3331707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7693861" y="3331696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8128787" y="3331696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8594459" y="3331696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9031996" y="3331696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b="0" i="0" lang="en-US" sz="2400" u="none" cap="none" strike="noStrik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5890577" y="373281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	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6343487" y="3737322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6797822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7231323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7694384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8157445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8592371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27297" y="3731460"/>
            <a:ext cx="434926" cy="37162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6FFA2"/>
              </a:gs>
              <a:gs pos="35000">
                <a:srgbClr val="D6FCBE"/>
              </a:gs>
              <a:gs pos="100000">
                <a:srgbClr val="EEFFE4"/>
              </a:gs>
            </a:gsLst>
            <a:lin ang="16200000" scaled="0"/>
          </a:gradFill>
          <a:ln cap="flat" cmpd="sng" w="9525">
            <a:solidFill>
              <a:srgbClr val="80B74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Verdana"/>
              <a:buNone/>
            </a:pPr>
            <a:r>
              <a:rPr lang="en-US" sz="2400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c</a:t>
            </a:r>
            <a:endParaRPr b="0" i="0" sz="2400" u="none" cap="none" strike="noStrike">
              <a:solidFill>
                <a:srgbClr val="0033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Kích thước cấu trúc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Tối ưu kích thước cấu trúc dựa trên thứ tự các biến (tối ưu cục bộ trên cấu trúc).</a:t>
            </a:r>
            <a:endParaRPr/>
          </a:p>
          <a:p>
            <a:pPr indent="-171450" lvl="0" marL="20574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Hoặc tối ưu biên cho cấu trúc (alignment of struct). Ví dụ trên nếu thay đổi biên cấu trúc thành 1 hoặc 4 thì </a:t>
            </a:r>
            <a:r>
              <a:rPr b="1"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sizeof(B1) = 16.</a:t>
            </a:r>
            <a:endParaRPr/>
          </a:p>
          <a:p>
            <a:pPr indent="-171450" lvl="0" marL="20574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Điều chỉnh biên cấu trúc: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Project settings → Compile Option C/C++ → Code Generation → Structure Alignment.</a:t>
            </a:r>
            <a:endParaRPr/>
          </a:p>
          <a:p>
            <a:pPr indent="-49530" lvl="0" marL="20574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171450" lvl="0" marL="205740" rtl="0" algn="just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rgbClr val="FF0000"/>
              </a:buClr>
              <a:buSzPts val="1920"/>
              <a:buChar char="•"/>
            </a:pP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Dễ dàng điều chỉnh biên để tối ưu. Hay biên cấu trúc càng nhỏ càng giúp giảm vùng đệm thì càng tốt ??</a:t>
            </a:r>
            <a:endParaRPr/>
          </a:p>
          <a:p>
            <a:pPr indent="-171449" lvl="1" marL="44576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Không. Biên nhỏ giúp giảm kích thước của cấu trúc nhưng làm tăng thời gian xử lý của tác vụ memory allocator ← Cần điều phối thích hợp giữa kích thước cấu trúc và tốc độ xử lý.</a:t>
            </a:r>
            <a:endParaRPr/>
          </a:p>
          <a:p>
            <a:pPr indent="-171449" lvl="1" marL="44576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Chương trình dùng nhiều cấu trúc có thành phần khác nhau điều chỉnh biên tốt nhất sẽ khó khăn</a:t>
            </a:r>
            <a:endParaRPr/>
          </a:p>
          <a:p>
            <a:pPr indent="-171449" lvl="1" marL="44576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Ưu tiên: tối ưu bằng cách khai báo thứ tự các thành phần cấu trúc phù hợp với biên cấu trúc.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Truyền cấu trúc cho hàm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49" lvl="1" marL="445769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Giống như truyền kiểu dữ liệu cơ sở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7145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Tham trị (không thay đổi sau khi kết thúc hàm)</a:t>
            </a:r>
            <a:endParaRPr/>
          </a:p>
          <a:p>
            <a:pPr indent="-17145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Tham chiếu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50" lvl="2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Con trỏ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952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Ví dụ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2590800" y="3215576"/>
            <a:ext cx="70104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xuat1(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 { …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xuat2(DIEM diem) { …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xuat3(DIEM &amp;diem) { …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xuat4(DIEM *diem) { …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Bài tập minh họa</a:t>
            </a:r>
            <a:endParaRPr/>
          </a:p>
        </p:txBody>
      </p:sp>
      <p:sp>
        <p:nvSpPr>
          <p:cNvPr id="271" name="Google Shape;271;p31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1. Xây dựng cấu trúc sinh viên: tên, mssv, lớp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2. Nhập, xuất cho danh sách sinh viên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3. Tìm sinh viên theo tên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50"/>
              <a:buNone/>
            </a:pPr>
            <a:r>
              <a:t/>
            </a:r>
            <a:endParaRPr/>
          </a:p>
        </p:txBody>
      </p:sp>
      <p:grpSp>
        <p:nvGrpSpPr>
          <p:cNvPr id="96" name="Google Shape;96;p14"/>
          <p:cNvGrpSpPr/>
          <p:nvPr/>
        </p:nvGrpSpPr>
        <p:grpSpPr>
          <a:xfrm>
            <a:off x="-1707842" y="1345705"/>
            <a:ext cx="12852004" cy="4041091"/>
            <a:chOff x="-3389107" y="-521181"/>
            <a:chExt cx="12852004" cy="4041091"/>
          </a:xfrm>
        </p:grpSpPr>
        <p:sp>
          <p:nvSpPr>
            <p:cNvPr id="97" name="Google Shape;97;p14"/>
            <p:cNvSpPr/>
            <p:nvPr/>
          </p:nvSpPr>
          <p:spPr>
            <a:xfrm>
              <a:off x="-3389107" y="-521181"/>
              <a:ext cx="4041091" cy="4041091"/>
            </a:xfrm>
            <a:prstGeom prst="blockArc">
              <a:avLst>
                <a:gd fmla="val 18900000" name="adj1"/>
                <a:gd fmla="val 2700000" name="adj2"/>
                <a:gd fmla="val 535" name="adj3"/>
              </a:avLst>
            </a:prstGeom>
            <a:noFill/>
            <a:ln cap="flat" cmpd="sng" w="952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19244" y="299872"/>
              <a:ext cx="9043653" cy="599745"/>
            </a:xfrm>
            <a:prstGeom prst="rect">
              <a:avLst/>
            </a:prstGeom>
            <a:gradFill>
              <a:gsLst>
                <a:gs pos="0">
                  <a:srgbClr val="ED6A57"/>
                </a:gs>
                <a:gs pos="50000">
                  <a:srgbClr val="F14E2D"/>
                </a:gs>
                <a:gs pos="100000">
                  <a:srgbClr val="E03C1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419244" y="299872"/>
              <a:ext cx="9043653" cy="599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602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ahoma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Khái niệm kiểu cấu trúc (struct)</a:t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44403" y="224904"/>
              <a:ext cx="749682" cy="74968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EA54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637251" y="1199491"/>
              <a:ext cx="8825646" cy="599745"/>
            </a:xfrm>
            <a:prstGeom prst="rect">
              <a:avLst/>
            </a:prstGeom>
            <a:gradFill>
              <a:gsLst>
                <a:gs pos="0">
                  <a:srgbClr val="65D45D"/>
                </a:gs>
                <a:gs pos="50000">
                  <a:srgbClr val="46D538"/>
                </a:gs>
                <a:gs pos="100000">
                  <a:srgbClr val="37C32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637251" y="1199491"/>
              <a:ext cx="8825646" cy="599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602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ahoma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Khai báo và truy xuất kiểu cấu trúc</a:t>
              </a:r>
              <a:endPara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2410" y="1124523"/>
              <a:ext cx="749682" cy="74968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4DCE4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419244" y="2099110"/>
              <a:ext cx="9043653" cy="599745"/>
            </a:xfrm>
            <a:prstGeom prst="rect">
              <a:avLst/>
            </a:prstGeom>
            <a:gradFill>
              <a:gsLst>
                <a:gs pos="0">
                  <a:srgbClr val="677FB7"/>
                </a:gs>
                <a:gs pos="50000">
                  <a:srgbClr val="4A6EB3"/>
                </a:gs>
                <a:gs pos="100000">
                  <a:srgbClr val="3D5EA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419244" y="2099110"/>
              <a:ext cx="9043653" cy="599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8725" lIns="476025" spcFirstLastPara="1" rIns="78725" wrap="square" tIns="78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Tahoma"/>
                <a:buNone/>
              </a:pPr>
              <a:r>
                <a:rPr b="0" i="0" lang="en-US" sz="31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Bài tập</a:t>
              </a:r>
              <a:endParaRPr b="0" i="0" sz="31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4403" y="2024142"/>
              <a:ext cx="749682" cy="749682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5070A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Bài tập minh họa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Tạo cấu trúc sinh viên				Nhập danh sách sinh viên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63236" y="1477108"/>
            <a:ext cx="357724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SinhVien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ten[50];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mssv[10];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lop[5];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}SV;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5449643" y="1464629"/>
            <a:ext cx="632737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NhapSinhVien(SV dssv[], </a:t>
            </a:r>
            <a:r>
              <a:rPr lang="en-US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thutu)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fflush(stdin);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"Nhap ten sinh vien : "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gets(dssv[thutu].ten);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fflush(stdin);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"Nhap ma so sinh vien : "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gets(dssv[thutu].mssv);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fflush(stdin);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"Nhap lop cua sinh vien : "</a:t>
            </a: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gets(dssv[thutu].lop);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Bài tập minh họa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Xuất danh sách sinh viên				Tìm sinh viên theo tên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0" y="1233873"/>
            <a:ext cx="5160387" cy="3787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XuatSinhVien(SV dssv[],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thutu)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"Ten sinh vien :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puts(dssv[thutu].ten);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"Ma so sinh vien :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puts(dssv[thutu].mssv);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printf (</a:t>
            </a:r>
            <a:r>
              <a:rPr lang="en-US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"Lop cua sinh vien : "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puts(dssv[thutu].lop);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5598942" y="1327355"/>
            <a:ext cx="6329822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TimSVTheoTen(SV dssv[],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soluongsv,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ten[])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vitritimthay =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soluongsv; i++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(strcmp(dssv[i].ten, ten)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vitritimthay =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vitritimthay;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Bài tập bắt buộc</a:t>
            </a:r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914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AutoNum type="arabicPeriod"/>
            </a:pPr>
            <a:r>
              <a:rPr lang="en-US"/>
              <a:t>Khai báo kiểu dữ liệu Đơn thức, nhập/xuất đơn thức, tính tổng/hiệu/tích/thương hai đơn thức, tính giá trị đơn thức, tính đạo hàm cấp 1 của đơn thức, …</a:t>
            </a:r>
            <a:endParaRPr/>
          </a:p>
          <a:p>
            <a:pPr indent="-457200" lvl="0" marL="4914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AutoNum type="arabicPeriod"/>
            </a:pPr>
            <a:r>
              <a:rPr lang="en-US"/>
              <a:t>Khai báo kiểu dữ liệu điểm trong mặt phẳng Oxy, nhập/xuất tọa độ điểm/mảng điểm, Tính khoảng cách giữa hai điểm, tìm 1 điểm trong mảng gần/ xa gốc toạ độ nhất, …</a:t>
            </a:r>
            <a:endParaRPr/>
          </a:p>
          <a:p>
            <a:pPr indent="-457200" lvl="0" marL="4914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Calibri"/>
              <a:buAutoNum type="arabicPeriod"/>
            </a:pPr>
            <a:r>
              <a:rPr lang="en-US"/>
              <a:t>Hãy khai báo kiểu dữ liệu để biểu diễn thông tin của 1 tỉnh gồm mã tỉnh, tên tỉnh, dân số, diện tích; nhập xuất  thông tin 1 tỉnh và danh sách tỉnh; xuất tỉnh có dân số lớn hơn 1 triệu, tìm tỉnh có diện tích lớn nhất, …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Đặt vấn đề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Thông tin 1 sinh viên (SV)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MSSV: kiểu chuỗi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Tên SV: kiểu chuỗi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Ngày tháng năm sinh: kiểu chuỗi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Giới tính: ký tự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Điểm toán, lý, hóa: số thực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Yêu cầu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Lưu thông tin cho N sinh viên ?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Truyền thông tin N sinh viên vào một hàm 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Đặt vấn đề	</a:t>
            </a:r>
            <a:endParaRPr/>
          </a:p>
        </p:txBody>
      </p:sp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Khai báo các biến để lưu trữ 1 SV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mssv[7];	// “0012078”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hoten[30];	// “Nguyen Van A”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ntns[8];	// “29/12/82”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phai;		// ‘y’ ⬄ Nam, ‘n’ ⬄ Nữ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float toan, ly, hoa;	// 8.5 9.0 10.0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Truyền thông tin 1 SV cho hàm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xuat(char mssv[], char hoten[], char ntns[], char phai, float toan, float ly, float hoa);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Đặt vấn đề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Nhận xét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Đặt tên biến khó khăn và khó quản lý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Truyền tham số cho hàm quá nhiều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Tìm kiếm, sắp xếp, sao chép,… khó khăn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Tốn nhiều bộ nhớ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Ý tưởng</a:t>
            </a:r>
            <a:endParaRPr/>
          </a:p>
          <a:p>
            <a:pPr indent="-171449" lvl="1" marL="445769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Gom những thông tin của cùng 1 SV thành một kiểu dữ liệu mới =&gt; Kiểu </a:t>
            </a:r>
            <a:r>
              <a:rPr lang="en-US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struct</a:t>
            </a:r>
            <a:endParaRPr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Khai báo kiểu cấu trúc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Cú pháp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2371098" y="1280098"/>
            <a:ext cx="7010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&lt;tên kiểu cấu trúc&gt;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1&gt;;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n&gt;;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371098" y="3950200"/>
            <a:ext cx="7010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Khai báo biến cấu trúc	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Cú pháp không tường minh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Ví dụ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solidFill>
                <a:srgbClr val="818F8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496933" y="1384418"/>
            <a:ext cx="7010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&lt;tên kiểu cấu trúc&gt;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1&gt;;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n&gt;;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&lt;tên kiểu cấu trúc&gt; &lt;tên biến&gt;;</a:t>
            </a:r>
            <a:endParaRPr b="1" i="0" sz="20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2496933" y="4241555"/>
            <a:ext cx="7543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diem1, diem2;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C++ có thể bỏ struct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Sử dụng typedef</a:t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Cú pháp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Ví dụ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589212" y="1244737"/>
            <a:ext cx="7543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typedef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struct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1&gt;;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n&gt;;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&lt;tên kiểu cấu trúc&gt;;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&lt;tên kiểu cấu trúc&gt; &lt;tên biến&gt;;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2589212" y="4171714"/>
            <a:ext cx="75438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typedef 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sng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 diem1, diem2;</a:t>
            </a:r>
            <a:r>
              <a:rPr b="0" i="0" lang="en-US" sz="20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C++ có thể bỏ struct</a:t>
            </a:r>
            <a:endParaRPr b="0" i="0" sz="20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263236" y="0"/>
            <a:ext cx="11665528" cy="7273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/>
              <a:t>Khởi tạo cho biến cấu trúc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263236" y="893619"/>
            <a:ext cx="11665528" cy="55279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Cú pháp tường minh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2589212" y="1464844"/>
            <a:ext cx="7010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 &lt;tên kiểu cấu trúc&gt;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1&gt;;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&lt;kiểu dữ liệu&gt; &lt;tên thành phần n&gt;;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&lt;tên biến&gt; = {&lt;giá trị 1&gt;,…,&lt;giá trị n&gt;};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2589212" y="4352223"/>
            <a:ext cx="70104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diem1 = {2912, 1706}, diem2;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2934870" y="5605754"/>
            <a:ext cx="2895479" cy="304800"/>
          </a:xfrm>
          <a:prstGeom prst="rect">
            <a:avLst/>
          </a:prstGeom>
          <a:solidFill>
            <a:srgbClr val="0099FF">
              <a:alpha val="31764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nded Design Teal 16x9">
  <a:themeElements>
    <a:clrScheme name="Banded_Design_Teal">
      <a:dk1>
        <a:srgbClr val="363D3D"/>
      </a:dk1>
      <a:lt1>
        <a:srgbClr val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