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  <p:sldMasterId id="2147484110" r:id="rId2"/>
    <p:sldMasterId id="2147484146" r:id="rId3"/>
    <p:sldMasterId id="2147484158" r:id="rId4"/>
  </p:sldMasterIdLst>
  <p:notesMasterIdLst>
    <p:notesMasterId r:id="rId63"/>
  </p:notesMasterIdLst>
  <p:handoutMasterIdLst>
    <p:handoutMasterId r:id="rId64"/>
  </p:handoutMasterIdLst>
  <p:sldIdLst>
    <p:sldId id="296" r:id="rId5"/>
    <p:sldId id="382" r:id="rId6"/>
    <p:sldId id="381" r:id="rId7"/>
    <p:sldId id="378" r:id="rId8"/>
    <p:sldId id="360" r:id="rId9"/>
    <p:sldId id="357" r:id="rId10"/>
    <p:sldId id="317" r:id="rId11"/>
    <p:sldId id="259" r:id="rId12"/>
    <p:sldId id="318" r:id="rId13"/>
    <p:sldId id="311" r:id="rId14"/>
    <p:sldId id="301" r:id="rId15"/>
    <p:sldId id="260" r:id="rId16"/>
    <p:sldId id="261" r:id="rId17"/>
    <p:sldId id="264" r:id="rId18"/>
    <p:sldId id="265" r:id="rId19"/>
    <p:sldId id="358" r:id="rId20"/>
    <p:sldId id="303" r:id="rId21"/>
    <p:sldId id="304" r:id="rId22"/>
    <p:sldId id="376" r:id="rId23"/>
    <p:sldId id="380" r:id="rId24"/>
    <p:sldId id="377" r:id="rId25"/>
    <p:sldId id="365" r:id="rId26"/>
    <p:sldId id="364" r:id="rId27"/>
    <p:sldId id="366" r:id="rId28"/>
    <p:sldId id="367" r:id="rId29"/>
    <p:sldId id="368" r:id="rId30"/>
    <p:sldId id="370" r:id="rId31"/>
    <p:sldId id="373" r:id="rId32"/>
    <p:sldId id="369" r:id="rId33"/>
    <p:sldId id="371" r:id="rId34"/>
    <p:sldId id="308" r:id="rId35"/>
    <p:sldId id="309" r:id="rId36"/>
    <p:sldId id="372" r:id="rId37"/>
    <p:sldId id="273" r:id="rId38"/>
    <p:sldId id="361" r:id="rId39"/>
    <p:sldId id="359" r:id="rId40"/>
    <p:sldId id="274" r:id="rId41"/>
    <p:sldId id="305" r:id="rId42"/>
    <p:sldId id="327" r:id="rId43"/>
    <p:sldId id="344" r:id="rId44"/>
    <p:sldId id="352" r:id="rId45"/>
    <p:sldId id="353" r:id="rId46"/>
    <p:sldId id="345" r:id="rId47"/>
    <p:sldId id="348" r:id="rId48"/>
    <p:sldId id="307" r:id="rId49"/>
    <p:sldId id="321" r:id="rId50"/>
    <p:sldId id="320" r:id="rId51"/>
    <p:sldId id="374" r:id="rId52"/>
    <p:sldId id="363" r:id="rId53"/>
    <p:sldId id="355" r:id="rId54"/>
    <p:sldId id="356" r:id="rId55"/>
    <p:sldId id="330" r:id="rId56"/>
    <p:sldId id="329" r:id="rId57"/>
    <p:sldId id="285" r:id="rId58"/>
    <p:sldId id="292" r:id="rId59"/>
    <p:sldId id="289" r:id="rId60"/>
    <p:sldId id="383" r:id="rId61"/>
    <p:sldId id="362" r:id="rId62"/>
  </p:sldIdLst>
  <p:sldSz cx="9144000" cy="6858000" type="screen4x3"/>
  <p:notesSz cx="7315200" cy="9601200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CCFF"/>
    <a:srgbClr val="FFFF99"/>
    <a:srgbClr val="EBBE8D"/>
    <a:srgbClr val="FFCC00"/>
    <a:srgbClr val="FFCC66"/>
    <a:srgbClr val="5CAD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362" autoAdjust="0"/>
  </p:normalViewPr>
  <p:slideViewPr>
    <p:cSldViewPr>
      <p:cViewPr varScale="1">
        <p:scale>
          <a:sx n="65" d="100"/>
          <a:sy n="65" d="100"/>
        </p:scale>
        <p:origin x="14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26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AF4708-0CF1-4CF7-AD79-2438630E3A7F}" type="datetimeFigureOut">
              <a:rPr lang="vi-VN"/>
              <a:pPr>
                <a:defRPr/>
              </a:pPr>
              <a:t>08/09/2016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2C9346-10A6-4F74-B03F-169268EBD996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6D6E-747D-46EB-89F9-BF8F5E077B38}" type="datetimeFigureOut">
              <a:rPr lang="en-US"/>
              <a:pPr>
                <a:defRPr/>
              </a:pPr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5D2DDDF-0CC7-4475-9642-7E37FDA9C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88410-BDC0-4DA6-BE12-091191D54169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5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7794A5-357B-496F-8AF5-9A1827B7C88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449809-3B09-4A83-B976-E42E1ED4663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BẮT CẶP TRAO ĐỔI, GIẢI THÍCH CHO NHAU LÝ DO RA KẾT QUẢ.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CA56C0-6530-47AF-BE4D-026BBF3329D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2DDDF-0CC7-4475-9642-7E37FDA9CA1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6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288410-BDC0-4DA6-BE12-091191D54169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03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105FCE-21DA-41A4-9915-91A513C05CC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661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4A7646-43EC-4F7E-82DA-6DF2F2F307F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defRPr/>
            </a:pPr>
            <a:fld id="{13D0BB03-805E-4D77-90A5-C8639663E360}" type="slidenum">
              <a:rPr lang="en-US" altLang="en-US" sz="1300" kern="0" smtClean="0">
                <a:latin typeface="Arial" panose="020B060402020202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defRPr/>
              </a:pPr>
              <a:t>35</a:t>
            </a:fld>
            <a:endParaRPr lang="en-US" altLang="en-US" sz="1300" ker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50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B168F5-70DE-4F02-A718-D48A07139F8E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5428A5-3E5A-4E9A-856F-4596C570BD3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defRPr/>
            </a:pPr>
            <a:fld id="{13D0BB03-805E-4D77-90A5-C8639663E360}" type="slidenum">
              <a:rPr lang="en-US" altLang="en-US" sz="1300" kern="0" smtClean="0">
                <a:latin typeface="Arial" panose="020B060402020202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 sz="1300" ker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96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F50479-79B2-4230-8D36-3A340A7E344D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3C0150-4036-431D-934A-EF07CA70C32B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CEB916-4807-4997-8230-468E06883515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6D1027-57D3-4ED7-851B-F25CC1EB70A8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AEB61A-2A9D-40D5-A5D4-1B299D3FDA1C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5B5E27-69B0-4DA9-A87A-BFB551436EBA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4ED9DB-4623-4A87-8347-79925649BEEA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20AC57-27CB-4836-8096-1EA9130A59B1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FB3633-DAF1-4783-B39A-C5121C31A220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38319C-0CEF-4F24-ADD9-F43D45C9B905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3EA844-277D-4C7B-B4F2-77DC53797AE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9FD21D-3F98-47ED-968F-44CD2D7EBF1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1ACA1E-112A-4279-BAAF-F2AF8CBA073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3FD7F4-CB91-40BE-B4D8-D2B1C789CC7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53365C-0021-4288-BF46-96DD8242C16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D7CF7-7779-43D8-B5BE-29B5EDC3C26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A5253-F693-4920-8138-F1516C3FC6E0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DB76A-6A3C-4AFC-B70C-1C1C85DB8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19ED0-54AA-4927-9827-6DF84A420222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6DE6-374A-4563-98AE-EC8909AA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DA940-6CA7-4AFF-9132-C98B5A9D4659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8F511-1CEE-4489-BAB5-2BE5DDBB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>
            <a:normAutofit/>
          </a:bodyPr>
          <a:lstStyle>
            <a:lvl1pPr>
              <a:defRPr sz="2550" b="1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 marL="205740" indent="-171450">
              <a:buFont typeface="Arial" panose="020B0604020202020204" pitchFamily="34" charset="0"/>
              <a:buChar char="•"/>
              <a:defRPr sz="26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601968"/>
            <a:ext cx="922713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0ED8A7B-895F-48DD-912C-76A50EACFCAD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8D457-E378-411E-91A4-2E14AA6690B7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46-EE27-4FDE-A304-930C34878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B08EE7-DEA5-45A9-9C8A-C68E7CC9BF4C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A098-8AA2-4584-BA6A-7259965A7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100B14-AA65-42F9-A60A-E12F2EC3958B}" type="datetime1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D17C1-2DE8-4D0A-8476-67403193D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76487-1EDF-4C4A-94A5-3F150D20F93D}" type="datetime1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0E39-E028-4E74-B393-C12B37CC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5A8EBD-42CC-453E-8FD0-F0A91CF61E8F}" type="datetime1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C5611-1CB1-4EF6-BCF1-B0C60DDFD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749A48-25A1-4894-9BFD-7FB19B959F3B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69F2-9502-4DA7-A8A8-D6AB5BB5F8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808E9-CF62-409C-B836-C5940CF49DF7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F11A2-0D5C-4F2D-BCDA-2FDB1411F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9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11115-298A-4014-BFBA-B1147C2FDFE0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27345-41A6-41D3-8A04-0D37F1E38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A55D64-F0EC-4155-873E-AABA3B1E2A0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B40E-F58E-471C-AA32-11D8AC973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2867CF-9610-478B-AC2B-FF6D4A4ECE89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69D-5325-4A1B-BF0E-5B3AE7E4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8A7B-895F-48DD-912C-76A50EACFCAD}" type="datetime1">
              <a:rPr lang="en-US" smtClean="0"/>
              <a:t>9/8/2016</a:t>
            </a:fld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8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208A0-4873-47C3-B524-21658C70886B}" type="datetime1">
              <a:rPr lang="en-US" smtClean="0"/>
              <a:t>9/8/2016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85C91A3-A3DE-43B3-99AF-F8ACC5A56D3E}" type="datetime1">
              <a:rPr lang="en-US" smtClean="0"/>
              <a:t>9/8/2016</a:t>
            </a:fld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5EF4A-12D6-4660-BA3E-043B5CC87FE5}" type="datetime1">
              <a:rPr lang="en-US" smtClean="0"/>
              <a:t>9/8/2016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9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0ED8A7B-895F-48DD-912C-76A50EACFCAD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8D457-E378-411E-91A4-2E14AA6690B7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46-EE27-4FDE-A304-930C34878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C345-5E1B-4DCE-A623-D11A5C27EE9F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0601-73D5-4E84-B786-0DBBAAED1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1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B08EE7-DEA5-45A9-9C8A-C68E7CC9BF4C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A098-8AA2-4584-BA6A-7259965A7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100B14-AA65-42F9-A60A-E12F2EC3958B}" type="datetime1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D17C1-2DE8-4D0A-8476-67403193D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76487-1EDF-4C4A-94A5-3F150D20F93D}" type="datetime1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0E39-E028-4E74-B393-C12B37CC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5A8EBD-42CC-453E-8FD0-F0A91CF61E8F}" type="datetime1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C5611-1CB1-4EF6-BCF1-B0C60DDFD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749A48-25A1-4894-9BFD-7FB19B959F3B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69F2-9502-4DA7-A8A8-D6AB5BB5F8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11115-298A-4014-BFBA-B1147C2FDFE0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27345-41A6-41D3-8A04-0D37F1E38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A55D64-F0EC-4155-873E-AABA3B1E2A0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B40E-F58E-471C-AA32-11D8AC973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2867CF-9610-478B-AC2B-FF6D4A4ECE89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69D-5325-4A1B-BF0E-5B3AE7E4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3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5C96-E8A8-4601-ADA4-4991C045B689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1792-EB6E-44A4-B90A-2618705EA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1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09780-4FCB-4D3D-A38A-CDFA21996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9F1E4-4EFC-4DD1-A4F9-AF158D68D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A1D45-4E9D-4F12-8269-E7808DEC6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0E13-7C7D-45F3-8DC6-890535119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06D7-6FE3-4602-B1D8-C024D79633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E62CD-9E06-4035-A685-3587B7E58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580E9-0F43-4939-871B-F914C180D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5188A-4A89-4062-894C-EA070758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08615-8ACB-4419-A0D2-8B4511AB7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A6459-023A-4397-834E-4AC77678400E}" type="datetime1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B28FA-FEE2-44BE-A901-EBB3D6003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4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>
                <a:latin typeface="Tahoma (Body)"/>
              </a:defRPr>
            </a:lvl1pPr>
          </a:lstStyle>
          <a:p>
            <a:pPr>
              <a:defRPr/>
            </a:pPr>
            <a:r>
              <a:rPr lang="vi-VN" dirty="0"/>
              <a:t>NMLT - Con trỏ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/>
              <a:t>NMLT - Con trỏ và cấp phát động</a:t>
            </a:r>
          </a:p>
        </p:txBody>
      </p:sp>
    </p:spTree>
    <p:extLst>
      <p:ext uri="{BB962C8B-B14F-4D97-AF65-F5344CB8AC3E}">
        <p14:creationId xmlns:p14="http://schemas.microsoft.com/office/powerpoint/2010/main" val="39436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0FD5-3742-4D93-A2D2-DA407DED6055}" type="datetime1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EE797-CB64-4D3E-8F30-3DCF30C6A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F9D1C-E700-475F-BB15-5150B7FEB5C1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8D07B-17C1-4959-ABD7-EE3780A1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76ACD-D886-45E2-A79E-E62E31001AB0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ABD32-BCAF-4719-8972-CB71E6158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BB9400-D08D-4044-B202-0EAC2C2F0AD0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44A36C-FECC-426A-8799-2EA85C540FBC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056E3B-78AB-4B1A-8D7F-00C40EC52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098" r:id="rId12"/>
    <p:sldLayoutId id="2147484103" r:id="rId13"/>
    <p:sldLayoutId id="2147484108" r:id="rId14"/>
    <p:sldLayoutId id="214748410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BB9400-D08D-4044-B202-0EAC2C2F0AD0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NMLT - Con trỏ </a:t>
            </a:r>
            <a:r>
              <a:rPr lang="en-US"/>
              <a:t>và cấp phát động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8F3FF9-41A8-4863-B38E-6F2B9507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en-US" dirty="0"/>
              <a:t>NHẬP MÔN LẬP TRÌNH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12: CON TRỎ CƠ BẢN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3886200"/>
            <a:ext cx="701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&amp; </a:t>
            </a:r>
            <a:r>
              <a:rPr lang="en-US" dirty="0" err="1"/>
              <a:t>và</a:t>
            </a:r>
            <a:r>
              <a:rPr lang="en-US" dirty="0"/>
              <a:t> *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 (</a:t>
            </a:r>
            <a:r>
              <a:rPr lang="en-US" b="1" dirty="0"/>
              <a:t>Address-of Operator</a:t>
            </a:r>
            <a:r>
              <a:rPr lang="en-US" dirty="0"/>
              <a:t>)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(</a:t>
            </a:r>
            <a:r>
              <a:rPr lang="en-US" b="1" dirty="0"/>
              <a:t>Dereferencing Operator hay Indirection Operator</a:t>
            </a:r>
            <a:r>
              <a:rPr lang="en-US" dirty="0"/>
              <a:t>)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89C7B-23DF-4224-92D1-B5E56205C45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&amp; </a:t>
            </a:r>
            <a:r>
              <a:rPr lang="en-US" dirty="0" err="1"/>
              <a:t>và</a:t>
            </a:r>
            <a:r>
              <a:rPr lang="en-US" dirty="0"/>
              <a:t> 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43175"/>
            <a:ext cx="8153400" cy="3705225"/>
          </a:xfrm>
          <a:extLst/>
        </p:spPr>
        <p:txBody>
          <a:bodyPr>
            <a:normAutofit fontScale="92500" lnSpcReduction="10000"/>
          </a:bodyPr>
          <a:lstStyle/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6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value = " </a:t>
            </a:r>
            <a:r>
              <a:rPr lang="en-US" sz="26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=&gt; value = 3200;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6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&amp;value = " </a:t>
            </a:r>
            <a:r>
              <a:rPr lang="en-US" sz="26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=&gt; &amp;value = 0x50;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6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*(&amp;value) = " </a:t>
            </a:r>
            <a:r>
              <a:rPr lang="en-US" sz="26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*(&amp;value);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*(&amp;value) = 3200;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CE242-E072-4665-B861-050F40205E0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927212"/>
            <a:ext cx="4570258" cy="11921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65760" indent="-283464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37744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696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A5A5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= 3200;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4138" y="914400"/>
            <a:ext cx="3429000" cy="120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07163" y="1238250"/>
            <a:ext cx="1219200" cy="62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3200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2575" y="1227138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0488" y="914400"/>
            <a:ext cx="1285875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0x50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983288" y="2084388"/>
            <a:ext cx="20939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1.2 </a:t>
            </a:r>
            <a:r>
              <a:rPr lang="en-US" altLang="en-US" dirty="0" err="1"/>
              <a:t>Khái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r>
              <a:rPr lang="en-US" altLang="en-US" dirty="0"/>
              <a:t> con </a:t>
            </a:r>
            <a:r>
              <a:rPr lang="en-US" altLang="en-US" dirty="0" err="1"/>
              <a:t>trỏ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</a:p>
          <a:p>
            <a:pPr marL="808038" indent="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Pointer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biến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lưu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địa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chỉ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địa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chỉ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bộ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nhớ</a:t>
            </a:r>
            <a:r>
              <a:rPr lang="en-US" dirty="0"/>
              <a:t>.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808038" indent="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/>
              <a:t>VD: </a:t>
            </a:r>
            <a:r>
              <a:rPr lang="en-US" dirty="0" err="1"/>
              <a:t>Biến</a:t>
            </a:r>
            <a:r>
              <a:rPr lang="en-US" dirty="0"/>
              <a:t> x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y.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 </a:t>
            </a:r>
            <a:r>
              <a:rPr lang="en-US" b="1" dirty="0"/>
              <a:t>“</a:t>
            </a:r>
            <a:r>
              <a:rPr lang="en-US" b="1" dirty="0" err="1"/>
              <a:t>trỏ</a:t>
            </a:r>
            <a:r>
              <a:rPr lang="en-US" b="1" dirty="0"/>
              <a:t> </a:t>
            </a:r>
            <a:r>
              <a:rPr lang="en-US" b="1" dirty="0" err="1"/>
              <a:t>tới</a:t>
            </a:r>
            <a:r>
              <a:rPr lang="en-US" b="1" dirty="0"/>
              <a:t>” </a:t>
            </a:r>
            <a:r>
              <a:rPr lang="en-US" dirty="0"/>
              <a:t>y.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: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VNI-Times" pitchFamily="2" charset="0"/>
              </a:rPr>
              <a:t>	</a:t>
            </a:r>
            <a:r>
              <a:rPr lang="en-US" sz="2800" dirty="0"/>
              <a:t>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int.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ta </a:t>
            </a:r>
            <a:r>
              <a:rPr lang="en-US" sz="2800" dirty="0" err="1"/>
              <a:t>có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float, double, …</a:t>
            </a:r>
          </a:p>
          <a:p>
            <a:pPr marL="402336" lvl="1" indent="0" eaLnBrk="1" fontAlgn="auto" hangingPunct="1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None/>
              <a:defRPr/>
            </a:pPr>
            <a:r>
              <a:rPr lang="en-US" dirty="0">
                <a:sym typeface="Wingdings" pitchFamily="2" charset="2"/>
              </a:rPr>
              <a:t>		</a:t>
            </a:r>
            <a:endParaRPr lang="en-US" dirty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A3ACA-C2EF-4928-AF85-330433690B9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1.3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con </a:t>
            </a:r>
            <a:r>
              <a:rPr lang="en-US" altLang="en-US" dirty="0" err="1"/>
              <a:t>trỏ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vi-VN" dirty="0"/>
              <a:t>đượ</a:t>
            </a:r>
            <a:r>
              <a:rPr lang="en-US" dirty="0"/>
              <a:t>c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0F430-A136-4F1E-BFB1-A071EE5366A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73188" y="2133600"/>
            <a:ext cx="6627812" cy="46196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con </a:t>
            </a:r>
            <a:r>
              <a:rPr lang="en-US" alt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trỏ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78280" y="3810602"/>
            <a:ext cx="2883421" cy="26662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65760" indent="-283464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37744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696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A5A5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50838" indent="0">
              <a:buFont typeface="Wingdings" panose="05000000000000000000" pitchFamily="2" charset="2"/>
              <a:buNone/>
              <a:defRPr/>
            </a:pP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50838" indent="0">
              <a:buFont typeface="Wingdings" panose="05000000000000000000" pitchFamily="2" charset="2"/>
              <a:buNone/>
              <a:defRPr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 char1;     </a:t>
            </a:r>
          </a:p>
          <a:p>
            <a:pPr marL="350838" indent="0">
              <a:buFont typeface="Wingdings" panose="05000000000000000000" pitchFamily="2" charset="2"/>
              <a:buNone/>
              <a:defRPr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*ptrI;</a:t>
            </a:r>
          </a:p>
          <a:p>
            <a:pPr marL="350838" indent="0">
              <a:buFont typeface="Wingdings" panose="05000000000000000000" pitchFamily="2" charset="2"/>
              <a:buNone/>
              <a:defRPr/>
            </a:pPr>
            <a:r>
              <a:rPr lang="en-US" sz="240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*ptrF;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1563" y="3810000"/>
            <a:ext cx="4900612" cy="2667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3600" y="4411663"/>
            <a:ext cx="1219200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70288" y="4311650"/>
            <a:ext cx="1285875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65650" y="3851275"/>
            <a:ext cx="1285875" cy="627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0x50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4738" y="5751513"/>
            <a:ext cx="1219200" cy="49053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3013" y="5653088"/>
            <a:ext cx="1285875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ptrF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375" y="5191125"/>
            <a:ext cx="1285875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accent1"/>
                </a:solidFill>
              </a:rPr>
              <a:t>0x10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4388" y="4810125"/>
            <a:ext cx="1219200" cy="4905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62663" y="4711700"/>
            <a:ext cx="1285875" cy="627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58025" y="4249738"/>
            <a:ext cx="1285875" cy="627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0x80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84738" y="3384550"/>
            <a:ext cx="2097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1.4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&amp;,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6722E-3043-47DA-B8B6-C3DE5AD4DD4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299" y="1828800"/>
            <a:ext cx="8296275" cy="4616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*&lt;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30325" y="3656013"/>
            <a:ext cx="2781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eaLnBrk="1" hangingPunct="1"/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30325" y="5283200"/>
            <a:ext cx="278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eaLnBrk="1" hangingPunct="1"/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0050" y="5029200"/>
            <a:ext cx="2784475" cy="1003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70050" y="4778375"/>
            <a:ext cx="2497138" cy="165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4375" y="4989513"/>
            <a:ext cx="8112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80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24400" y="2935288"/>
            <a:ext cx="3810000" cy="1843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88238" y="3979863"/>
            <a:ext cx="949325" cy="498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0x34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83375" y="4051300"/>
            <a:ext cx="998538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97750" y="3560763"/>
            <a:ext cx="1000125" cy="315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0x90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75300" y="4752975"/>
            <a:ext cx="3130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/>
          </a:p>
        </p:txBody>
      </p:sp>
      <p:sp>
        <p:nvSpPr>
          <p:cNvPr id="25" name="Rectangle 24"/>
          <p:cNvSpPr/>
          <p:nvPr/>
        </p:nvSpPr>
        <p:spPr>
          <a:xfrm>
            <a:off x="5665788" y="3398838"/>
            <a:ext cx="947737" cy="50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99025" y="3486150"/>
            <a:ext cx="1000125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73713" y="2979738"/>
            <a:ext cx="1000125" cy="315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0x34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0800000">
            <a:off x="6477000" y="3200400"/>
            <a:ext cx="1828800" cy="990600"/>
          </a:xfrm>
          <a:prstGeom prst="bentConnector3">
            <a:avLst>
              <a:gd name="adj1" fmla="val -7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1.4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&amp;,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truy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xuất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dirty="0"/>
              <a:t>đế</a:t>
            </a:r>
            <a:r>
              <a:rPr lang="en-US" dirty="0"/>
              <a:t>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vi-VN" dirty="0"/>
              <a:t>đế</a:t>
            </a:r>
            <a:r>
              <a:rPr lang="en-US" dirty="0"/>
              <a:t>n.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82296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ED8B6-A14F-4705-AB75-9F1E3B660CD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2952481"/>
            <a:ext cx="5503605" cy="3124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65760" indent="-283464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37744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696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A5A5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1000;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&amp;a;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 ” &lt;&lt;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4675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3200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3200;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++;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95975" y="2952481"/>
            <a:ext cx="2724149" cy="3124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6486525" y="356235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48525" y="5210175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00650" y="3676650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59475" y="5311775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ptr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8263" y="3213100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48525" y="4860925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0x90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V="1">
            <a:off x="6915150" y="3911600"/>
            <a:ext cx="1901825" cy="898525"/>
          </a:xfrm>
          <a:prstGeom prst="bentConnector3">
            <a:avLst>
              <a:gd name="adj1" fmla="val 100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32513" y="6046787"/>
            <a:ext cx="2097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6502401" y="3551238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3200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94463" y="3551162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3201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15" grpId="0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  <a:extLst/>
        </p:spPr>
        <p:txBody>
          <a:bodyPr>
            <a:normAutofit/>
          </a:bodyPr>
          <a:lstStyle/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3200;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&amp;a;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= --(*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27B8D-9370-4CAF-8756-6B9E5D0AF00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447800"/>
            <a:ext cx="3429000" cy="426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943" name="Rectangle 16"/>
          <p:cNvSpPr>
            <a:spLocks noChangeArrowheads="1"/>
          </p:cNvSpPr>
          <p:nvPr/>
        </p:nvSpPr>
        <p:spPr bwMode="auto">
          <a:xfrm>
            <a:off x="5949950" y="5695950"/>
            <a:ext cx="2097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  <a:extLst/>
        </p:spPr>
        <p:txBody>
          <a:bodyPr>
            <a:normAutofit/>
          </a:bodyPr>
          <a:lstStyle/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 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3200;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&amp;a;    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= --(*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FB148-0D62-4333-A5C6-E412113E968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447800"/>
            <a:ext cx="3429000" cy="426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6477000" y="20574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3200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7125" y="5011738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3199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000" y="3705225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91125" y="2171700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9950" y="3806825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ptr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60950" y="5127625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8738" y="1708150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0x34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3355975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0x90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1400" y="4675188"/>
            <a:ext cx="1285875" cy="30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0x50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6905625" y="2406650"/>
            <a:ext cx="1901825" cy="898525"/>
          </a:xfrm>
          <a:prstGeom prst="bentConnector3">
            <a:avLst>
              <a:gd name="adj1" fmla="val 100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5949950" y="5695950"/>
            <a:ext cx="2097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/>
          </a:p>
        </p:txBody>
      </p:sp>
      <p:sp>
        <p:nvSpPr>
          <p:cNvPr id="24" name="Rectangle 23"/>
          <p:cNvSpPr/>
          <p:nvPr/>
        </p:nvSpPr>
        <p:spPr>
          <a:xfrm>
            <a:off x="6475413" y="2053559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3199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Ví dụ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80F04-0D80-4054-AE28-65C125D6EA5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295400"/>
            <a:ext cx="3429000" cy="4675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6477000" y="20574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3199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7300" y="5211763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3199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000" y="3705225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91125" y="2171700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9950" y="3806825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ptr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91125" y="5327650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8738" y="1708150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0x34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3355975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0x90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1575" y="4875213"/>
            <a:ext cx="1285875" cy="30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0x50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V="1">
            <a:off x="6905625" y="2406650"/>
            <a:ext cx="1901825" cy="898525"/>
          </a:xfrm>
          <a:prstGeom prst="bentConnector3">
            <a:avLst>
              <a:gd name="adj1" fmla="val 100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525012" y="990601"/>
            <a:ext cx="2338029" cy="53340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65760" indent="-283464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37744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696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A5A5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3199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0x34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3199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0x50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0x90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0x34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3199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0x34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3199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49950" y="5973763"/>
            <a:ext cx="2097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9833" y="1025236"/>
            <a:ext cx="2268319" cy="5527964"/>
          </a:xfrm>
          <a:prstGeom prst="rect">
            <a:avLst/>
          </a:prstGeom>
          <a:ln w="28575"/>
          <a:ex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=  </a:t>
            </a: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</a:t>
            </a: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&amp;a = </a:t>
            </a: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&amp;(*</a:t>
            </a:r>
            <a:r>
              <a:rPr lang="en-US" b="1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b="1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</a:p>
          <a:p>
            <a:pPr marL="82296" indent="0"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*(&amp;(*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gán con trỏ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vi-VN" dirty="0"/>
              <a:t>Có thể gán biến con trỏ:</a:t>
            </a:r>
            <a:endParaRPr lang="en-US" dirty="0"/>
          </a:p>
          <a:p>
            <a:pPr marL="34290" indent="0">
              <a:lnSpc>
                <a:spcPct val="150000"/>
              </a:lnSpc>
              <a:buNone/>
            </a:pPr>
            <a:r>
              <a:rPr lang="vi-VN" dirty="0">
                <a:latin typeface="Consolas" panose="020B0609020204030204" pitchFamily="49" charset="0"/>
              </a:rPr>
              <a:t>int *p1, *p2;</a:t>
            </a:r>
            <a:br>
              <a:rPr lang="vi-VN" dirty="0">
                <a:latin typeface="Consolas" panose="020B0609020204030204" pitchFamily="49" charset="0"/>
              </a:rPr>
            </a:br>
            <a:r>
              <a:rPr lang="vi-VN" dirty="0">
                <a:latin typeface="Consolas" panose="020B0609020204030204" pitchFamily="49" charset="0"/>
              </a:rPr>
              <a:t>p2 = p1;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vi-VN" dirty="0"/>
              <a:t>Gán một con trỏ cho con trỏ khác</a:t>
            </a:r>
            <a:endParaRPr lang="en-US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vi-VN" dirty="0"/>
              <a:t>“Chỉ định p2 trỏ tới nơi mà p1 đang trỏ tới“</a:t>
            </a:r>
            <a:endParaRPr lang="en-US" dirty="0"/>
          </a:p>
          <a:p>
            <a:pPr marL="34290" indent="0">
              <a:lnSpc>
                <a:spcPct val="150000"/>
              </a:lnSpc>
              <a:buNone/>
            </a:pPr>
            <a:r>
              <a:rPr lang="vi-VN" dirty="0"/>
              <a:t>Dễ bị lẫn với</a:t>
            </a:r>
            <a:r>
              <a:rPr lang="vi-VN" sz="3200" dirty="0"/>
              <a:t>:</a:t>
            </a:r>
            <a:r>
              <a:rPr lang="en-US" dirty="0"/>
              <a:t> </a:t>
            </a:r>
            <a:r>
              <a:rPr lang="vi-VN" dirty="0">
                <a:latin typeface="Consolas" panose="020B0609020204030204" pitchFamily="49" charset="0"/>
              </a:rPr>
              <a:t>*p2 = *p1;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vi-VN" dirty="0"/>
              <a:t>Gán “giá trị trỏ bởi p1” cho “giá trị trỏ bởi p2”</a:t>
            </a:r>
            <a:br>
              <a:rPr lang="vi-V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CĐR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74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74444" y="137326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587" y="151536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74444" y="20834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164587" y="215574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125330" y="20834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01" name="Straight Arrow Connector 100"/>
          <p:cNvCxnSpPr>
            <a:stCxn id="97" idx="3"/>
            <a:endCxn id="100" idx="1"/>
          </p:cNvCxnSpPr>
          <p:nvPr/>
        </p:nvCxnSpPr>
        <p:spPr>
          <a:xfrm>
            <a:off x="1482914" y="2365048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125330" y="13716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cxnSp>
        <p:nvCxnSpPr>
          <p:cNvPr id="103" name="Straight Arrow Connector 102"/>
          <p:cNvCxnSpPr>
            <a:stCxn id="95" idx="3"/>
            <a:endCxn id="102" idx="1"/>
          </p:cNvCxnSpPr>
          <p:nvPr/>
        </p:nvCxnSpPr>
        <p:spPr>
          <a:xfrm flipV="1">
            <a:off x="1482914" y="1653248"/>
            <a:ext cx="1642416" cy="166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03452" y="1393572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93595" y="155674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03452" y="2103704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Rectangle 71"/>
          <p:cNvSpPr/>
          <p:nvPr/>
        </p:nvSpPr>
        <p:spPr>
          <a:xfrm>
            <a:off x="5293595" y="219712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254338" y="2103704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74" name="Straight Arrow Connector 73"/>
          <p:cNvCxnSpPr>
            <a:stCxn id="71" idx="3"/>
            <a:endCxn id="73" idx="1"/>
          </p:cNvCxnSpPr>
          <p:nvPr/>
        </p:nvCxnSpPr>
        <p:spPr>
          <a:xfrm>
            <a:off x="6611922" y="2385352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254338" y="13716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cxnSp>
        <p:nvCxnSpPr>
          <p:cNvPr id="76" name="Straight Arrow Connector 75"/>
          <p:cNvCxnSpPr>
            <a:stCxn id="69" idx="3"/>
          </p:cNvCxnSpPr>
          <p:nvPr/>
        </p:nvCxnSpPr>
        <p:spPr>
          <a:xfrm>
            <a:off x="6611922" y="1675220"/>
            <a:ext cx="1625778" cy="59859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/>
          <p:cNvSpPr/>
          <p:nvPr/>
        </p:nvSpPr>
        <p:spPr>
          <a:xfrm>
            <a:off x="3835187" y="1690532"/>
            <a:ext cx="1518346" cy="63259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p1 = p2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79210" y="3946176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69353" y="408827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79210" y="465630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121"/>
          <p:cNvSpPr/>
          <p:nvPr/>
        </p:nvSpPr>
        <p:spPr>
          <a:xfrm>
            <a:off x="169353" y="472865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130096" y="465630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24" name="Straight Arrow Connector 123"/>
          <p:cNvCxnSpPr>
            <a:stCxn id="121" idx="3"/>
            <a:endCxn id="123" idx="1"/>
          </p:cNvCxnSpPr>
          <p:nvPr/>
        </p:nvCxnSpPr>
        <p:spPr>
          <a:xfrm>
            <a:off x="1487680" y="4937956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30096" y="3924204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cxnSp>
        <p:nvCxnSpPr>
          <p:cNvPr id="126" name="Straight Arrow Connector 125"/>
          <p:cNvCxnSpPr>
            <a:stCxn id="119" idx="3"/>
            <a:endCxn id="125" idx="1"/>
          </p:cNvCxnSpPr>
          <p:nvPr/>
        </p:nvCxnSpPr>
        <p:spPr>
          <a:xfrm flipV="1">
            <a:off x="1487680" y="4205852"/>
            <a:ext cx="1642416" cy="2197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008218" y="396648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298361" y="412965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08218" y="4676612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0" name="Rectangle 129"/>
          <p:cNvSpPr/>
          <p:nvPr/>
        </p:nvSpPr>
        <p:spPr>
          <a:xfrm>
            <a:off x="5298361" y="477003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259104" y="4676612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32" name="Straight Arrow Connector 131"/>
          <p:cNvCxnSpPr>
            <a:stCxn id="129" idx="3"/>
            <a:endCxn id="131" idx="1"/>
          </p:cNvCxnSpPr>
          <p:nvPr/>
        </p:nvCxnSpPr>
        <p:spPr>
          <a:xfrm>
            <a:off x="6616688" y="4958260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8259104" y="394450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34" name="Straight Arrow Connector 133"/>
          <p:cNvCxnSpPr>
            <a:stCxn id="127" idx="3"/>
            <a:endCxn id="133" idx="1"/>
          </p:cNvCxnSpPr>
          <p:nvPr/>
        </p:nvCxnSpPr>
        <p:spPr>
          <a:xfrm flipV="1">
            <a:off x="6616688" y="4226156"/>
            <a:ext cx="1642416" cy="2197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Arrow: Right 134"/>
          <p:cNvSpPr/>
          <p:nvPr/>
        </p:nvSpPr>
        <p:spPr>
          <a:xfrm>
            <a:off x="3839953" y="4263440"/>
            <a:ext cx="1518346" cy="63259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*p1 = *p2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  <p:bldP spid="97" grpId="0" animBg="1"/>
      <p:bldP spid="98" grpId="0"/>
      <p:bldP spid="100" grpId="0" animBg="1"/>
      <p:bldP spid="102" grpId="0" animBg="1"/>
      <p:bldP spid="69" grpId="0" animBg="1"/>
      <p:bldP spid="70" grpId="0"/>
      <p:bldP spid="71" grpId="0" animBg="1"/>
      <p:bldP spid="72" grpId="0"/>
      <p:bldP spid="73" grpId="0" animBg="1"/>
      <p:bldP spid="75" grpId="0" animBg="1"/>
      <p:bldP spid="41" grpId="0" animBg="1"/>
      <p:bldP spid="119" grpId="0" animBg="1"/>
      <p:bldP spid="120" grpId="0"/>
      <p:bldP spid="121" grpId="0" animBg="1"/>
      <p:bldP spid="122" grpId="0"/>
      <p:bldP spid="123" grpId="0" animBg="1"/>
      <p:bldP spid="125" grpId="0" animBg="1"/>
      <p:bldP spid="127" grpId="0" animBg="1"/>
      <p:bldP spid="128" grpId="0"/>
      <p:bldP spid="129" grpId="0" animBg="1"/>
      <p:bldP spid="130" grpId="0"/>
      <p:bldP spid="131" grpId="0" animBg="1"/>
      <p:bldP spid="133" grpId="0" animBg="1"/>
      <p:bldP spid="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1.5 Con trỏ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38200"/>
            <a:ext cx="8749146" cy="552796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vi-VN" dirty="0"/>
              <a:t>đâ</a:t>
            </a:r>
            <a:r>
              <a:rPr lang="en-US" dirty="0"/>
              <a:t>u </a:t>
            </a:r>
            <a:r>
              <a:rPr lang="en-US" dirty="0" err="1"/>
              <a:t>cả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vi-VN" dirty="0"/>
              <a:t>đượ</a:t>
            </a:r>
            <a:r>
              <a:rPr lang="en-US" dirty="0"/>
              <a:t>c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66738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pPr marL="566738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*p1 = &amp;n;</a:t>
            </a:r>
          </a:p>
          <a:p>
            <a:pPr marL="566738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*p2;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unreferenced local variable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66738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*p3 = </a:t>
            </a:r>
            <a:r>
              <a:rPr lang="en-US" sz="24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lnSpc>
                <a:spcPct val="150000"/>
              </a:lnSpc>
              <a:buNone/>
              <a:defRPr/>
            </a:pPr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533566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5286" y="53340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 flipV="1">
            <a:off x="5332870" y="5615648"/>
            <a:ext cx="1642416" cy="16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822886" y="5867400"/>
            <a:ext cx="9906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NULL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75286" y="5329740"/>
            <a:ext cx="608470" cy="5675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84873" y="5355376"/>
            <a:ext cx="598883" cy="5419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1.6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sizeof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(bytes)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ta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sizeof</a:t>
            </a:r>
            <a:r>
              <a:rPr lang="en-US" sz="2200" dirty="0"/>
              <a:t>. </a:t>
            </a:r>
            <a:r>
              <a:rPr lang="en-US" sz="2200" dirty="0" err="1"/>
              <a:t>Cú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: </a:t>
            </a:r>
            <a:r>
              <a:rPr lang="en-US" sz="2200" dirty="0" err="1">
                <a:solidFill>
                  <a:srgbClr val="FF0000"/>
                </a:solidFill>
              </a:rPr>
              <a:t>sizeof</a:t>
            </a:r>
            <a:r>
              <a:rPr lang="en-US" sz="2200" dirty="0">
                <a:solidFill>
                  <a:srgbClr val="FF0000"/>
                </a:solidFill>
              </a:rPr>
              <a:t> (</a:t>
            </a:r>
            <a:r>
              <a:rPr lang="en-US" sz="2200" i="1" dirty="0">
                <a:solidFill>
                  <a:srgbClr val="FF0000"/>
                </a:solidFill>
              </a:rPr>
              <a:t>type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sizeof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value</a:t>
            </a:r>
          </a:p>
          <a:p>
            <a:pPr marL="398463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i="1" dirty="0"/>
              <a:t>type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, </a:t>
            </a:r>
            <a:r>
              <a:rPr lang="en-US" sz="2200" i="1" dirty="0"/>
              <a:t>value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endParaRPr lang="en-US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b="1" dirty="0" err="1"/>
              <a:t>cho</a:t>
            </a:r>
            <a:r>
              <a:rPr lang="en-US" sz="2200" b="1" dirty="0"/>
              <a:t> </a:t>
            </a:r>
            <a:r>
              <a:rPr lang="en-US" sz="2200" b="1" dirty="0" err="1"/>
              <a:t>tất</a:t>
            </a:r>
            <a:r>
              <a:rPr lang="en-US" sz="2200" b="1" dirty="0"/>
              <a:t> </a:t>
            </a:r>
            <a:r>
              <a:rPr lang="en-US" sz="2200" b="1" dirty="0" err="1"/>
              <a:t>cả</a:t>
            </a:r>
            <a:r>
              <a:rPr lang="en-US" sz="2200" b="1" dirty="0"/>
              <a:t> </a:t>
            </a:r>
            <a:r>
              <a:rPr lang="en-US" sz="2200" b="1" dirty="0" err="1"/>
              <a:t>máy</a:t>
            </a:r>
            <a:r>
              <a:rPr lang="en-US" sz="2200" b="1" dirty="0"/>
              <a:t> </a:t>
            </a:r>
            <a:r>
              <a:rPr lang="en-US" sz="2200" b="1" dirty="0" err="1"/>
              <a:t>tính</a:t>
            </a:r>
            <a:r>
              <a:rPr lang="en-US" sz="2200" dirty="0"/>
              <a:t>.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sizeof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Con </a:t>
            </a:r>
            <a:r>
              <a:rPr lang="en-US" sz="2200" dirty="0" err="1"/>
              <a:t>trỏ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chỉ</a:t>
            </a:r>
            <a:r>
              <a:rPr lang="en-US" sz="2200" dirty="0">
                <a:solidFill>
                  <a:srgbClr val="FF0000"/>
                </a:solidFill>
              </a:rPr>
              <a:t> l</a:t>
            </a:r>
            <a:r>
              <a:rPr lang="vi-VN" sz="2200" dirty="0">
                <a:solidFill>
                  <a:srgbClr val="FF0000"/>
                </a:solidFill>
              </a:rPr>
              <a:t>ư</a:t>
            </a:r>
            <a:r>
              <a:rPr lang="en-US" sz="2200" dirty="0">
                <a:solidFill>
                  <a:srgbClr val="FF0000"/>
                </a:solidFill>
              </a:rPr>
              <a:t>u </a:t>
            </a:r>
            <a:r>
              <a:rPr lang="vi-VN" sz="2200" dirty="0">
                <a:solidFill>
                  <a:srgbClr val="FF0000"/>
                </a:solidFill>
              </a:rPr>
              <a:t>đị</a:t>
            </a:r>
            <a:r>
              <a:rPr lang="en-US" sz="2200" dirty="0">
                <a:solidFill>
                  <a:srgbClr val="FF0000"/>
                </a:solidFill>
              </a:rPr>
              <a:t>a </a:t>
            </a:r>
            <a:r>
              <a:rPr lang="en-US" sz="2200" dirty="0" err="1">
                <a:solidFill>
                  <a:srgbClr val="FF0000"/>
                </a:solidFill>
              </a:rPr>
              <a:t>chỉ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ước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con </a:t>
            </a:r>
            <a:r>
              <a:rPr lang="en-US" sz="2200" dirty="0" err="1"/>
              <a:t>trỏ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nh</a:t>
            </a:r>
            <a:r>
              <a:rPr lang="vi-VN" sz="2200" dirty="0"/>
              <a:t>ư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 (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mang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chất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khảo</a:t>
            </a:r>
            <a:r>
              <a:rPr lang="en-US" sz="2200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200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9712F-F30B-428E-A966-40D2E4D3B0A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9" name="TextBox 7"/>
          <p:cNvSpPr txBox="1">
            <a:spLocks noChangeArrowheads="1"/>
          </p:cNvSpPr>
          <p:nvPr/>
        </p:nvSpPr>
        <p:spPr bwMode="auto">
          <a:xfrm>
            <a:off x="609600" y="4277142"/>
            <a:ext cx="21717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*pa;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*pc;</a:t>
            </a:r>
            <a:endParaRPr lang="en-US" alt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52110" y="4267200"/>
            <a:ext cx="274796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4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8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1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pa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4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pc)= 4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32771" y="4277142"/>
            <a:ext cx="362964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4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(double)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= 1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= 4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(double*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)= 4</a:t>
            </a:r>
          </a:p>
          <a:p>
            <a:pPr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char*)  = 4</a:t>
            </a:r>
          </a:p>
        </p:txBody>
      </p:sp>
    </p:spTree>
    <p:extLst>
      <p:ext uri="{BB962C8B-B14F-4D97-AF65-F5344CB8AC3E}">
        <p14:creationId xmlns:p14="http://schemas.microsoft.com/office/powerpoint/2010/main" val="74297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1.7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hay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const.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AD8FB-3A19-48DF-B91D-125DAF14A794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5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0"/>
              </a:spcBef>
              <a:buSzTx/>
              <a:defRPr/>
            </a:pP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en-US" sz="2600" dirty="0" err="1">
                <a:solidFill>
                  <a:srgbClr val="000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  <a:endParaRPr lang="en-US" altLang="en-US" sz="2600" dirty="0">
              <a:solidFill>
                <a:srgbClr val="007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non-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pointer to non-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altLang="en-US" sz="2600" dirty="0">
              <a:solidFill>
                <a:srgbClr val="007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en-US" sz="2600" dirty="0" err="1">
                <a:solidFill>
                  <a:srgbClr val="000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p1 = &amp;x; 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en-US" sz="2600" dirty="0">
              <a:solidFill>
                <a:srgbClr val="007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non-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pointer to 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 err="1">
                <a:solidFill>
                  <a:srgbClr val="000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p2 = &amp;x;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en-US" sz="2600" dirty="0">
              <a:solidFill>
                <a:srgbClr val="0000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pointer to non-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en-US" sz="2600" dirty="0" err="1">
                <a:solidFill>
                  <a:srgbClr val="000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p3 = &amp;x;</a:t>
            </a:r>
            <a:endParaRPr lang="en-US" altLang="en-US" sz="2600" dirty="0">
              <a:solidFill>
                <a:srgbClr val="007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en-US" sz="2600" dirty="0">
              <a:solidFill>
                <a:srgbClr val="0000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pointer to 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 err="1">
                <a:solidFill>
                  <a:srgbClr val="007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altLang="en-US" sz="2600" dirty="0">
              <a:solidFill>
                <a:srgbClr val="0000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 err="1">
                <a:solidFill>
                  <a:srgbClr val="000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p4 = &amp;x;</a:t>
            </a:r>
            <a:endParaRPr lang="en-US" alt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83346-EEFF-4C27-AD83-028B53EE4B26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8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Bài tập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2057400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12;</a:t>
            </a:r>
          </a:p>
          <a:p>
            <a:pPr marL="2057400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 = 9;</a:t>
            </a:r>
          </a:p>
          <a:p>
            <a:pPr marL="2057400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 = &amp;a;</a:t>
            </a:r>
          </a:p>
          <a:p>
            <a:pPr marL="205740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 = &amp;a1;</a:t>
            </a:r>
          </a:p>
          <a:p>
            <a:pPr marL="2057400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&amp;a;</a:t>
            </a:r>
          </a:p>
          <a:p>
            <a:pPr marL="205740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a1;</a:t>
            </a:r>
          </a:p>
          <a:p>
            <a:pPr marL="2057400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pc = &amp;a;</a:t>
            </a:r>
          </a:p>
          <a:p>
            <a:pPr marL="205740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(*pc) = a1;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8783A-F8F8-458E-AD87-CDBB36789E1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3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1.7 Con trỏ và hàm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ở </a:t>
            </a:r>
            <a:r>
              <a:rPr lang="en-US" dirty="0" err="1"/>
              <a:t>hàm</a:t>
            </a:r>
            <a:r>
              <a:rPr lang="en-US" dirty="0"/>
              <a:t> main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739775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739775" indent="0">
              <a:buNone/>
            </a:pPr>
            <a:r>
              <a:rPr lang="it-IT" sz="22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it-IT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it-IT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"Nhap gia tri vao"</a:t>
            </a:r>
            <a:r>
              <a:rPr lang="it-IT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39775" indent="0">
              <a:buNone/>
            </a:pPr>
            <a:r>
              <a:rPr lang="en-US" sz="22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739775" indent="0">
              <a:buNone/>
            </a:pPr>
            <a:r>
              <a:rPr lang="en-US" sz="22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82296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5112751"/>
            <a:ext cx="3429000" cy="120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91225" y="5436601"/>
            <a:ext cx="1219200" cy="62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6637" y="5425489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4550" y="5112751"/>
            <a:ext cx="1285875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0x50</a:t>
            </a:r>
          </a:p>
        </p:txBody>
      </p:sp>
    </p:spTree>
    <p:extLst>
      <p:ext uri="{BB962C8B-B14F-4D97-AF65-F5344CB8AC3E}">
        <p14:creationId xmlns:p14="http://schemas.microsoft.com/office/powerpoint/2010/main" val="2304067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1.7 Con trỏ và hàm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Cách 1:</a:t>
            </a:r>
          </a:p>
          <a:p>
            <a:pPr marL="82296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NhapGiaTri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pPr marL="339725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  <a:endParaRPr lang="it-IT" sz="2000">
              <a:solidFill>
                <a:srgbClr val="483D8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39725" indent="0">
              <a:buNone/>
            </a:pPr>
            <a:r>
              <a:rPr lang="it-IT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it-IT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it-IT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"Nhap gia tri vao"</a:t>
            </a:r>
            <a:r>
              <a:rPr lang="it-IT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39725" indent="0">
              <a:buNone/>
            </a:pP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39725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pPr marL="82296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39725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339725" indent="0">
              <a:buNone/>
            </a:pPr>
            <a:r>
              <a:rPr lang="en-US" sz="2000"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NhapGiaTri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39725" indent="0">
              <a:buNone/>
            </a:pP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82296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1371600"/>
            <a:ext cx="3919538" cy="47575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67425" y="1944911"/>
            <a:ext cx="1219200" cy="62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2081" y="203471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0750" y="1621061"/>
            <a:ext cx="1285875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1569" y="3528777"/>
            <a:ext cx="3505200" cy="1887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64275" y="4246318"/>
            <a:ext cx="1219200" cy="62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9687" y="4235206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97600" y="3922468"/>
            <a:ext cx="1285875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0x100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66290" y="315944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NhapGiaTri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380999" y="4592834"/>
            <a:ext cx="4195763" cy="406091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388937" y="4953000"/>
            <a:ext cx="4195763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380998" y="5257800"/>
            <a:ext cx="4195763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326231" y="1295400"/>
            <a:ext cx="4195763" cy="234166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333488" y="1731978"/>
            <a:ext cx="4195763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318974" y="2113838"/>
            <a:ext cx="4195763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308088" y="2491209"/>
            <a:ext cx="4195763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333487" y="2853598"/>
            <a:ext cx="4195763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438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xit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1" grpId="1" animBg="1"/>
      <p:bldP spid="12" grpId="0" animBg="1"/>
      <p:bldP spid="12" grpId="1" build="allAtOnce" animBg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7" grpId="0" animBg="1"/>
      <p:bldP spid="17" grpId="1" animBg="1"/>
      <p:bldP spid="17" grpId="2" animBg="1"/>
      <p:bldP spid="17" grpId="3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1.7 Con trỏ và hàm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4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Hỏi cách này có đúng không</a:t>
            </a:r>
          </a:p>
          <a:p>
            <a:pPr marL="82296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NhapGiaTri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39725" indent="0">
              <a:buNone/>
            </a:pPr>
            <a:r>
              <a:rPr lang="it-IT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it-IT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it-IT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"Nhap gia tri vao"</a:t>
            </a:r>
            <a:r>
              <a:rPr lang="it-IT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39725" indent="0">
              <a:buNone/>
            </a:pP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39725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339725" indent="0">
              <a:buNone/>
            </a:pP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NhapGiaTri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pPr marL="339725" indent="0">
              <a:buNone/>
            </a:pP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82296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98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1.7 Con trỏ và hàm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Cách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NhapGiaTri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39725" indent="0">
              <a:buNone/>
            </a:pPr>
            <a:r>
              <a:rPr lang="it-IT" sz="20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"Nhap gia tri vao"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39725" indent="0">
              <a:buNone/>
            </a:pP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39725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339725" indent="0">
              <a:buNone/>
            </a:pP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NhapGiaTri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(&amp;a);</a:t>
            </a:r>
          </a:p>
          <a:p>
            <a:pPr marL="339725" indent="0">
              <a:buNone/>
            </a:pP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 Anh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con </a:t>
            </a:r>
            <a:r>
              <a:rPr lang="en-US" dirty="0" err="1"/>
              <a:t>trỏ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508642"/>
              </p:ext>
            </p:extLst>
          </p:nvPr>
        </p:nvGraphicFramePr>
        <p:xfrm>
          <a:off x="320040" y="803004"/>
          <a:ext cx="8503920" cy="5681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7161">
                  <a:extLst>
                    <a:ext uri="{9D8B030D-6E8A-4147-A177-3AD203B41FA5}">
                      <a16:colId xmlns:a16="http://schemas.microsoft.com/office/drawing/2014/main" val="1935580572"/>
                    </a:ext>
                  </a:extLst>
                </a:gridCol>
                <a:gridCol w="4496759">
                  <a:extLst>
                    <a:ext uri="{9D8B030D-6E8A-4147-A177-3AD203B41FA5}">
                      <a16:colId xmlns:a16="http://schemas.microsoft.com/office/drawing/2014/main" val="32796099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Thuật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ngữ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tiếng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Việt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Thuật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ngữ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iếng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Anh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73867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ỏ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60423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</a:t>
                      </a:r>
                      <a:r>
                        <a:rPr lang="vi-VN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ằ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 con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</a:t>
                      </a:r>
                      <a:r>
                        <a:rPr lang="vi-VN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ỏ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 pointer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74233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ị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ỉ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ớ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Memory Address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84368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Toán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</a:t>
                      </a:r>
                      <a:r>
                        <a:rPr lang="vi-VN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ử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&amp;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Address-of Operator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3124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Toán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</a:t>
                      </a:r>
                      <a:r>
                        <a:rPr lang="vi-VN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ử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*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Dereferencing Operator, or: Indirection Operator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2758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vi-VN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ấ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 phát b</a:t>
                      </a:r>
                      <a:r>
                        <a:rPr lang="vi-VN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ộ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nh</a:t>
                      </a:r>
                      <a:r>
                        <a:rPr lang="vi-VN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ớ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Memory Allocation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82830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</a:t>
                      </a:r>
                      <a:r>
                        <a:rPr lang="vi-VN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ải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phóng b</a:t>
                      </a:r>
                      <a:r>
                        <a:rPr lang="vi-VN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ộ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nh</a:t>
                      </a:r>
                      <a:r>
                        <a:rPr lang="vi-VN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ớ 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De-Allocate Memory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0781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vi-VN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ấp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phát tĩnh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Static Memory Allocation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6210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vi-VN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ấp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phát </a:t>
                      </a:r>
                      <a:r>
                        <a:rPr lang="vi-VN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độ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Dynamic Memory Allocation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4816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</a:t>
                      </a:r>
                      <a:r>
                        <a:rPr lang="vi-VN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ế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 đ</a:t>
                      </a:r>
                      <a:r>
                        <a:rPr lang="vi-VN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ộ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Dynamic Variable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15432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Phép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toán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</a:t>
                      </a:r>
                      <a:r>
                        <a:rPr lang="vi-VN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ố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</a:t>
                      </a:r>
                      <a:r>
                        <a:rPr lang="vi-VN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ọc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trên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con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</a:t>
                      </a:r>
                      <a:r>
                        <a:rPr lang="vi-VN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ỏ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Pointer Arithmetic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043188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1.7 Con trỏ và hàm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Cách 3</a:t>
            </a:r>
          </a:p>
          <a:p>
            <a:pPr marL="82296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NhapGiaTri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39725" indent="0">
              <a:buNone/>
            </a:pPr>
            <a:r>
              <a:rPr lang="it-IT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it-IT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it-IT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"Nhap gia tri vao"</a:t>
            </a:r>
            <a:r>
              <a:rPr lang="it-IT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39725" indent="0">
              <a:buNone/>
            </a:pP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39725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339725" indent="0">
              <a:buNone/>
            </a:pP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NhapGiaTri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pPr marL="339725" indent="0">
              <a:buNone/>
            </a:pPr>
            <a:r>
              <a:rPr lang="en-US" sz="20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82296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8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Bài tập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>
                <a:highlight>
                  <a:srgbClr val="FFFFFF"/>
                </a:highlight>
              </a:rPr>
              <a:t>Tìm lỗi sai trong đoạn chương trình sau: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>
              <a:highlight>
                <a:srgbClr val="FFFFFF"/>
              </a:highlight>
            </a:endParaRPr>
          </a:p>
          <a:p>
            <a:pPr marL="1828800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2743200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*p;</a:t>
            </a:r>
          </a:p>
          <a:p>
            <a:pPr marL="2743200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10;</a:t>
            </a:r>
          </a:p>
          <a:p>
            <a:pPr marL="2743200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 = x;</a:t>
            </a:r>
          </a:p>
          <a:p>
            <a:pPr marL="2743200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1828800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5F9A1-1F8D-436A-A106-47F3EB2F5477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Bài tập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8200" y="990600"/>
            <a:ext cx="3886200" cy="5181600"/>
          </a:xfrm>
          <a:ln w="19050">
            <a:solidFill>
              <a:schemeClr val="tx1"/>
            </a:solidFill>
          </a:ln>
          <a:extLst/>
        </p:spPr>
        <p:txBody>
          <a:bodyPr>
            <a:normAutofit fontScale="92500" lnSpcReduction="20000"/>
          </a:bodyPr>
          <a:lstStyle/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   </a:t>
            </a:r>
          </a:p>
          <a:p>
            <a:pPr marL="579438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</a:t>
            </a:r>
          </a:p>
          <a:p>
            <a:pPr marL="579438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*p1;</a:t>
            </a:r>
          </a:p>
          <a:p>
            <a:pPr marL="579438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24;</a:t>
            </a:r>
          </a:p>
          <a:p>
            <a:pPr marL="579438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= &amp;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9438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*p1 = 24;</a:t>
            </a:r>
          </a:p>
          <a:p>
            <a:pPr marL="579438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*p1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C562B-7695-4116-810E-D7CF204008D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990600"/>
            <a:ext cx="3962400" cy="518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C++ viết một đoạn chương trình với 2 biến: </a:t>
            </a:r>
          </a:p>
          <a:p>
            <a:pPr algn="just">
              <a:defRPr/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Biến i có kiểu int với giá trị khởi đầu là 12</a:t>
            </a:r>
          </a:p>
          <a:p>
            <a:pPr algn="just">
              <a:defRPr/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Biến p1 là một con trỏ trỏ tới vùng nhớ kiểu int. </a:t>
            </a:r>
          </a:p>
          <a:p>
            <a:pPr algn="just">
              <a:defRPr/>
            </a:pP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Hãy dùng biến p1 để thay đổi giá trị của biến i từ 12 sang 24.</a:t>
            </a:r>
            <a:b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153400" cy="1016521"/>
          </a:xfrm>
        </p:spPr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388121"/>
            <a:ext cx="3886200" cy="369331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Cách 1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574675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*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4675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4675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574675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x=7, y=8;</a:t>
            </a:r>
          </a:p>
          <a:p>
            <a:pPr marL="574675"/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(&amp;x, &amp;y);</a:t>
            </a:r>
          </a:p>
          <a:p>
            <a:pPr marL="574675"/>
            <a:r>
              <a:rPr lang="es-E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s-E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"x= "</a:t>
            </a:r>
            <a:r>
              <a:rPr lang="es-E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s-E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y= "</a:t>
            </a:r>
            <a:r>
              <a:rPr lang="es-E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3738" y="2388121"/>
            <a:ext cx="4030662" cy="369331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Cách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62388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23888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23888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62388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x=7, y=8;</a:t>
            </a:r>
          </a:p>
          <a:p>
            <a:pPr marL="623888"/>
            <a:r>
              <a:rPr lang="en-US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y);</a:t>
            </a:r>
          </a:p>
          <a:p>
            <a:pPr marL="623888"/>
            <a:r>
              <a:rPr lang="es-ES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"x= "</a:t>
            </a:r>
            <a:r>
              <a:rPr lang="es-E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s-E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y= 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15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l</a:t>
            </a:r>
            <a:r>
              <a:rPr lang="vi-VN" altLang="en-US" dirty="0"/>
              <a:t>ư</a:t>
            </a:r>
            <a:r>
              <a:rPr lang="en-US" altLang="en-US" dirty="0"/>
              <a:t>u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8925" lvl="1" indent="-288925">
              <a:lnSpc>
                <a:spcPct val="150000"/>
              </a:lnSpc>
              <a:defRPr/>
            </a:pPr>
            <a:r>
              <a:rPr lang="en-US" sz="2800" dirty="0"/>
              <a:t>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C++.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vi-VN" sz="2800" dirty="0"/>
              <a:t>độ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thạo</a:t>
            </a:r>
            <a:r>
              <a:rPr lang="en-US" sz="2800" dirty="0"/>
              <a:t> C++ </a:t>
            </a:r>
            <a:r>
              <a:rPr lang="vi-VN" sz="2800" dirty="0"/>
              <a:t>đượ</a:t>
            </a:r>
            <a:r>
              <a:rPr lang="en-US" sz="2800" dirty="0"/>
              <a:t>c </a:t>
            </a:r>
            <a:r>
              <a:rPr lang="vi-VN" sz="2800" dirty="0"/>
              <a:t>đá</a:t>
            </a:r>
            <a:r>
              <a:rPr lang="en-US" sz="2800" dirty="0" err="1"/>
              <a:t>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qua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vi-VN" sz="2800" dirty="0"/>
              <a:t>độ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.</a:t>
            </a:r>
          </a:p>
          <a:p>
            <a:pPr marL="288925" lvl="1" indent="-288925">
              <a:lnSpc>
                <a:spcPct val="150000"/>
              </a:lnSpc>
              <a:defRPr/>
            </a:pPr>
            <a:r>
              <a:rPr lang="en-US" sz="2800" dirty="0" err="1"/>
              <a:t>Nắm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tắc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,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a, *pa = &amp;a;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</a:rPr>
              <a:t>*pa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vi-VN" sz="2400" dirty="0"/>
              <a:t>đề</a:t>
            </a:r>
            <a:r>
              <a:rPr lang="en-US" sz="2400" dirty="0"/>
              <a:t>u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nội</a:t>
            </a:r>
            <a:r>
              <a:rPr lang="en-US" sz="2400" dirty="0">
                <a:solidFill>
                  <a:srgbClr val="FF0000"/>
                </a:solidFill>
              </a:rPr>
              <a:t> dung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a.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</a:rPr>
              <a:t>pa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&amp;a</a:t>
            </a:r>
            <a:r>
              <a:rPr lang="en-US" sz="2400" dirty="0"/>
              <a:t> </a:t>
            </a:r>
            <a:r>
              <a:rPr lang="vi-VN" sz="2400" dirty="0"/>
              <a:t>đề</a:t>
            </a:r>
            <a:r>
              <a:rPr lang="en-US" sz="2400" dirty="0"/>
              <a:t>u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vi-VN" sz="2400" dirty="0">
                <a:solidFill>
                  <a:srgbClr val="FF0000"/>
                </a:solidFill>
              </a:rPr>
              <a:t>đị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chỉ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a.</a:t>
            </a:r>
            <a:br>
              <a:rPr lang="en-US" dirty="0"/>
            </a:br>
            <a:endParaRPr lang="en-US" dirty="0"/>
          </a:p>
          <a:p>
            <a:pPr marL="288925" lvl="1" indent="-288925">
              <a:lnSpc>
                <a:spcPct val="150000"/>
              </a:lnSpc>
              <a:defRPr/>
            </a:pP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nên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vi-VN" sz="2800" dirty="0"/>
              <a:t>ư</a:t>
            </a:r>
            <a:r>
              <a:rPr lang="en-US" sz="2800" dirty="0"/>
              <a:t>a </a:t>
            </a:r>
            <a:r>
              <a:rPr lang="vi-VN" sz="2800" dirty="0"/>
              <a:t>đượ</a:t>
            </a:r>
            <a:r>
              <a:rPr lang="en-US" sz="2800" dirty="0"/>
              <a:t>c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l</a:t>
            </a:r>
            <a:r>
              <a:rPr lang="vi-VN" sz="2800" dirty="0"/>
              <a:t>ườ</a:t>
            </a:r>
            <a:r>
              <a:rPr lang="en-US" sz="2800" dirty="0"/>
              <a:t>ng </a:t>
            </a:r>
            <a:r>
              <a:rPr lang="en-US" sz="2800" dirty="0" err="1"/>
              <a:t>tr</a:t>
            </a:r>
            <a:r>
              <a:rPr lang="vi-VN" sz="2800" dirty="0"/>
              <a:t>ướ</a:t>
            </a:r>
            <a:r>
              <a:rPr lang="en-US" sz="2800" dirty="0"/>
              <a:t>c </a:t>
            </a:r>
            <a:r>
              <a:rPr lang="vi-VN" sz="2800" dirty="0"/>
              <a:t>đượ</a:t>
            </a:r>
            <a:r>
              <a:rPr lang="en-US" sz="2800" dirty="0"/>
              <a:t>c.</a:t>
            </a:r>
          </a:p>
          <a:p>
            <a:pPr marL="402336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600" dirty="0"/>
              <a:t>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*pa;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*pa = 1904; =&gt;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</a:t>
            </a: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01AE7-0B49-4E7C-B951-A1D9A98B56D4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2.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lnSpc>
                <a:spcPct val="150000"/>
              </a:lnSpc>
              <a:buNone/>
              <a:defRPr/>
            </a:pPr>
            <a:r>
              <a:rPr lang="en-US" altLang="en-US" b="1" dirty="0"/>
              <a:t>2.1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endParaRPr lang="en-US" altLang="en-US" dirty="0"/>
          </a:p>
          <a:p>
            <a:pPr marL="82296" indent="0">
              <a:lnSpc>
                <a:spcPct val="150000"/>
              </a:lnSpc>
              <a:buNone/>
              <a:defRPr/>
            </a:pPr>
            <a:r>
              <a:rPr lang="en-US" altLang="en-US" b="1" dirty="0"/>
              <a:t>2.2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con </a:t>
            </a:r>
            <a:r>
              <a:rPr lang="en-US" altLang="en-US" dirty="0" err="1"/>
              <a:t>trỏ</a:t>
            </a:r>
            <a:endParaRPr lang="en-US" altLang="en-US" dirty="0"/>
          </a:p>
          <a:p>
            <a:pPr marL="82296" indent="0">
              <a:lnSpc>
                <a:spcPct val="150000"/>
              </a:lnSpc>
              <a:buNone/>
              <a:defRPr/>
            </a:pPr>
            <a:r>
              <a:rPr lang="en-US" b="1" dirty="0"/>
              <a:t>2.3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marL="82296" indent="0">
              <a:lnSpc>
                <a:spcPct val="150000"/>
              </a:lnSpc>
              <a:buNone/>
              <a:defRPr/>
            </a:pPr>
            <a:r>
              <a:rPr lang="en-US" altLang="en-US" b="1" dirty="0"/>
              <a:t>2.4</a:t>
            </a:r>
            <a:r>
              <a:rPr lang="en-US" altLang="en-US" dirty="0"/>
              <a:t>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endParaRPr lang="en-US" altLang="en-US" dirty="0"/>
          </a:p>
          <a:p>
            <a:pPr marL="82296" indent="0">
              <a:lnSpc>
                <a:spcPct val="150000"/>
              </a:lnSpc>
              <a:buNone/>
              <a:defRPr/>
            </a:pP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endParaRPr lang="en-US" altLang="en-US" dirty="0"/>
          </a:p>
          <a:p>
            <a:pPr marL="82296" indent="0">
              <a:lnSpc>
                <a:spcPct val="150000"/>
              </a:lnSpc>
              <a:buNone/>
              <a:defRPr/>
            </a:pP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ý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vi-VN" altLang="en-US" sz="1100" b="0" kern="0"/>
              <a:t>NMLT - Con trỏ cơ bản</a:t>
            </a:r>
            <a:endParaRPr lang="en-US" altLang="en-US" sz="1100" b="0" ker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3E5E5C-89E3-430A-8003-EE5E03BCF64D}" type="slidenum">
              <a:rPr 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84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2.1</a:t>
            </a:r>
            <a:r>
              <a:rPr lang="en-US" altLang="en-US" sz="36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: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[6] = {5, 6, 9, 4, 1, 2};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algn="just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F3471-6A55-4EC1-8B58-0AAF3FA86DEC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400" y="1676400"/>
            <a:ext cx="7491412" cy="4135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6575" y="5740400"/>
            <a:ext cx="2097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/>
          </a:p>
        </p:txBody>
      </p:sp>
      <p:sp>
        <p:nvSpPr>
          <p:cNvPr id="25" name="Rectangle 24"/>
          <p:cNvSpPr/>
          <p:nvPr/>
        </p:nvSpPr>
        <p:spPr>
          <a:xfrm>
            <a:off x="4251325" y="5032375"/>
            <a:ext cx="1363662" cy="51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51325" y="4522787"/>
            <a:ext cx="1363662" cy="515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52912" y="4011612"/>
            <a:ext cx="1363663" cy="517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52912" y="3508375"/>
            <a:ext cx="1363663" cy="51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52912" y="2933700"/>
            <a:ext cx="1363663" cy="576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127625" y="2652712"/>
            <a:ext cx="1235075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52912" y="2413000"/>
            <a:ext cx="1363663" cy="5159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87650" y="5032375"/>
            <a:ext cx="1363662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87650" y="4522787"/>
            <a:ext cx="1363662" cy="515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89237" y="4011612"/>
            <a:ext cx="1363663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89237" y="3556000"/>
            <a:ext cx="1363663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89237" y="2933700"/>
            <a:ext cx="1363663" cy="5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89237" y="2455863"/>
            <a:ext cx="1363663" cy="51593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26162" y="4967287"/>
            <a:ext cx="1363663" cy="515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26162" y="4457700"/>
            <a:ext cx="1363663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arr[4]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18225" y="3948112"/>
            <a:ext cx="1363662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arr[3]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27750" y="3490912"/>
            <a:ext cx="1363662" cy="515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arr[2]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27750" y="2868612"/>
            <a:ext cx="1363662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arr[1]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27750" y="2347912"/>
            <a:ext cx="1363662" cy="515938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arr[0]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58875" y="5027612"/>
            <a:ext cx="2895600" cy="49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&amp;arr[5]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58875" y="4518025"/>
            <a:ext cx="2895600" cy="493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&amp;arr[4]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60462" y="4006850"/>
            <a:ext cx="2895600" cy="493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&amp;arr[3]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60462" y="3500437"/>
            <a:ext cx="2895600" cy="49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&amp;arr[2]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60462" y="2928937"/>
            <a:ext cx="28956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&amp;arr[1]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60462" y="2408237"/>
            <a:ext cx="2895600" cy="493713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&amp;arr[0]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842000" y="1846262"/>
            <a:ext cx="1941512" cy="515938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8850" y="1844675"/>
            <a:ext cx="1941512" cy="51593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2709862"/>
            <a:ext cx="990600" cy="14288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73" grpId="0"/>
      <p:bldP spid="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2.2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con </a:t>
            </a:r>
            <a:r>
              <a:rPr lang="en-US" altLang="en-US" dirty="0" err="1"/>
              <a:t>trỏ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4061836" cy="5527964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algn="just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hằng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trỏ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	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đổ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vi-VN" dirty="0"/>
              <a:t>đầ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	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== &amp;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[0]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6699D-9AF6-4F63-8194-D072E338A35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92162" y="1308245"/>
            <a:ext cx="3179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[6] = {5, 6, 9, 4, 1, 2};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9875" y="5221288"/>
            <a:ext cx="1363663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9875" y="4483100"/>
            <a:ext cx="1363663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9875" y="3760788"/>
            <a:ext cx="1363663" cy="722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9875" y="3035300"/>
            <a:ext cx="1363663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49875" y="2232025"/>
            <a:ext cx="1363663" cy="803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50063" y="1892300"/>
            <a:ext cx="609600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49875" y="1511300"/>
            <a:ext cx="1363663" cy="7207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5221288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4483100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86200" y="3760788"/>
            <a:ext cx="1363663" cy="72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3035300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86200" y="2232025"/>
            <a:ext cx="1363663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86200" y="1511300"/>
            <a:ext cx="1363663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0063" y="1884363"/>
            <a:ext cx="1947862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 </a:t>
            </a:r>
          </a:p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&amp;arr[0] </a:t>
            </a:r>
          </a:p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0x10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59275" y="1392238"/>
            <a:ext cx="4327525" cy="4703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84788" y="6081713"/>
            <a:ext cx="2097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3" grpId="0" animBg="1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2.2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con </a:t>
            </a:r>
            <a:r>
              <a:rPr lang="en-US" altLang="en-US" dirty="0" err="1"/>
              <a:t>trỏ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C3CBE-DEB8-4B2B-9EE7-4495C97EAD1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92338" y="5486400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92338" y="4745038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92338" y="4022725"/>
            <a:ext cx="1363662" cy="722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338" y="3297238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92338" y="2493963"/>
            <a:ext cx="1363662" cy="803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070225" y="2154238"/>
            <a:ext cx="123190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70225" y="2916238"/>
            <a:ext cx="123190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070225" y="3678238"/>
            <a:ext cx="1255713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194050" y="5126038"/>
            <a:ext cx="1108075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194050" y="4364038"/>
            <a:ext cx="1108075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194050" y="5888038"/>
            <a:ext cx="1131888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192338" y="1773238"/>
            <a:ext cx="1363662" cy="7207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8663" y="5483225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28663" y="4745038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8663" y="4022725"/>
            <a:ext cx="1363662" cy="722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8663" y="3297238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28663" y="2493963"/>
            <a:ext cx="1363662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28663" y="1773238"/>
            <a:ext cx="1363662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21125" y="5418138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arr[5]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921125" y="4679950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arr[4]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87788" y="3976688"/>
            <a:ext cx="1363662" cy="72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arr[3]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921125" y="3232150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arr[2]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921125" y="2428875"/>
            <a:ext cx="1363663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arr[1]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21125" y="1708150"/>
            <a:ext cx="1363663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arr[0]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284788" y="5429250"/>
            <a:ext cx="2895600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*(arr+5)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284788" y="4691063"/>
            <a:ext cx="2895600" cy="69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*(arr+4)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284788" y="3970338"/>
            <a:ext cx="2895600" cy="688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*(arr+3)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284788" y="3243263"/>
            <a:ext cx="2895600" cy="69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*(arr+2)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284788" y="2441575"/>
            <a:ext cx="2895600" cy="766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*(arr+1)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84788" y="1719263"/>
            <a:ext cx="2895600" cy="690562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* arr = *(arr+0)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" y="1527175"/>
            <a:ext cx="7196138" cy="4851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070225" y="6375400"/>
            <a:ext cx="2097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/>
          </a:p>
        </p:txBody>
      </p:sp>
      <p:sp>
        <p:nvSpPr>
          <p:cNvPr id="37" name="Rectangle 36"/>
          <p:cNvSpPr/>
          <p:nvPr/>
        </p:nvSpPr>
        <p:spPr>
          <a:xfrm>
            <a:off x="3692525" y="1462088"/>
            <a:ext cx="1941513" cy="51593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 giá trị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30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35" grpId="0" animBg="1"/>
      <p:bldP spid="36" grpId="0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highlight>
                  <a:srgbClr val="FFFFFF"/>
                </a:highlight>
              </a:rPr>
              <a:t>Tìm lỗi trong đoạn chương trình sau: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52488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num[10];</a:t>
            </a:r>
          </a:p>
          <a:p>
            <a:pPr marL="852488" indent="0">
              <a:buFont typeface="Wingdings" panose="05000000000000000000" pitchFamily="2" charset="2"/>
              <a:buNone/>
              <a:defRPr/>
            </a:pP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0; i&lt;10; i++) {</a:t>
            </a:r>
          </a:p>
          <a:p>
            <a:pPr marL="1379538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*num = i; </a:t>
            </a:r>
          </a:p>
          <a:p>
            <a:pPr marL="1379538" indent="0">
              <a:buFont typeface="Wingdings" panose="05000000000000000000" pitchFamily="2" charset="2"/>
              <a:buNone/>
              <a:defRPr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num++;</a:t>
            </a:r>
          </a:p>
          <a:p>
            <a:pPr marL="852488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52488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*(num + 3) = 100;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837A3-888B-404A-AFA9-C24303B31A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2875" y="4029075"/>
            <a:ext cx="4114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Nội</a:t>
            </a:r>
            <a:r>
              <a:rPr lang="en-US" alt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lnSpc>
                <a:spcPct val="150000"/>
              </a:lnSpc>
              <a:buNone/>
              <a:defRPr/>
            </a:pPr>
            <a:endParaRPr lang="en-US" dirty="0"/>
          </a:p>
          <a:p>
            <a:pPr marL="596646" indent="-514350">
              <a:lnSpc>
                <a:spcPct val="150000"/>
              </a:lnSpc>
              <a:buAutoNum type="arabicPeriod"/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marL="596646" indent="-514350">
              <a:lnSpc>
                <a:spcPct val="150000"/>
              </a:lnSpc>
              <a:buAutoNum type="arabicPeriod"/>
              <a:defRPr/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en-US" dirty="0"/>
          </a:p>
          <a:p>
            <a:pPr marL="596646" indent="-514350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</a:rPr>
              <a:t>NMLT - Con trỏ và cấp phát động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E73EA-86F5-468B-9B45-B5D7D819D99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829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2.3</a:t>
            </a:r>
            <a:r>
              <a:rPr lang="en-US" sz="3600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Pointer </a:t>
            </a:r>
            <a:r>
              <a:rPr lang="en-US" b="1" dirty="0" err="1">
                <a:solidFill>
                  <a:srgbClr val="FF0000"/>
                </a:solidFill>
              </a:rPr>
              <a:t>Arithmetics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(t</a:t>
            </a:r>
            <a:r>
              <a:rPr lang="vi-VN" dirty="0"/>
              <a:t>ă</a:t>
            </a:r>
            <a:r>
              <a:rPr lang="en-US" dirty="0"/>
              <a:t>ng)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+ n </a:t>
            </a:r>
            <a:r>
              <a:rPr lang="en-US" dirty="0">
                <a:sym typeface="Wingdings" pitchFamily="2" charset="2"/>
              </a:rPr>
              <a:t> + n * </a:t>
            </a:r>
            <a:r>
              <a:rPr lang="en-US" dirty="0" err="1">
                <a:sym typeface="Wingdings" pitchFamily="2" charset="2"/>
              </a:rPr>
              <a:t>sizeof</a:t>
            </a:r>
            <a:r>
              <a:rPr lang="en-US" dirty="0">
                <a:sym typeface="Wingdings" pitchFamily="2" charset="2"/>
              </a:rPr>
              <a:t>(&lt;</a:t>
            </a:r>
            <a:r>
              <a:rPr lang="en-US" dirty="0" err="1">
                <a:sym typeface="Wingdings" pitchFamily="2" charset="2"/>
              </a:rPr>
              <a:t>kiểu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dữ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liệu</a:t>
            </a:r>
            <a:r>
              <a:rPr lang="en-US" dirty="0">
                <a:sym typeface="Wingdings" pitchFamily="2" charset="2"/>
              </a:rPr>
              <a:t>&gt;)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dụng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toán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gộp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+=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hoặc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++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(</a:t>
            </a:r>
            <a:r>
              <a:rPr lang="en-US" dirty="0" err="1"/>
              <a:t>giảm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ym typeface="Wingdings" pitchFamily="2" charset="2"/>
              </a:rPr>
              <a:t>–</a:t>
            </a:r>
            <a:r>
              <a:rPr lang="en-US" dirty="0"/>
              <a:t> n  </a:t>
            </a:r>
            <a:r>
              <a:rPr lang="en-US" dirty="0">
                <a:sym typeface="Wingdings" pitchFamily="2" charset="2"/>
              </a:rPr>
              <a:t> – n * </a:t>
            </a:r>
            <a:r>
              <a:rPr lang="en-US" dirty="0" err="1">
                <a:sym typeface="Wingdings" pitchFamily="2" charset="2"/>
              </a:rPr>
              <a:t>sizeof</a:t>
            </a:r>
            <a:r>
              <a:rPr lang="en-US" dirty="0">
                <a:sym typeface="Wingdings" pitchFamily="2" charset="2"/>
              </a:rPr>
              <a:t>(&lt;</a:t>
            </a:r>
            <a:r>
              <a:rPr lang="en-US" dirty="0" err="1">
                <a:sym typeface="Wingdings" pitchFamily="2" charset="2"/>
              </a:rPr>
              <a:t>kiểu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dữ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liệu</a:t>
            </a:r>
            <a:r>
              <a:rPr lang="en-US" dirty="0">
                <a:sym typeface="Wingdings" pitchFamily="2" charset="2"/>
              </a:rPr>
              <a:t>&gt;)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dụng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toán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gộp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–=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hoặc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– –</a:t>
            </a:r>
            <a:r>
              <a:rPr lang="en-US" dirty="0">
                <a:sym typeface="Wingdings" pitchFamily="2" charset="2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1C48E-E0C9-4E14-B12E-A481424A680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2.3</a:t>
            </a:r>
            <a:r>
              <a:rPr lang="en-US" sz="3600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1D506-9CE7-420E-9DD4-161D9574ACA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93888" y="5392738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3888" y="4654550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93888" y="3932238"/>
            <a:ext cx="1363662" cy="722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93888" y="3206750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93888" y="2403475"/>
            <a:ext cx="1363662" cy="803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2" name="Straight Arrow Connector 41"/>
          <p:cNvCxnSpPr>
            <a:stCxn id="88" idx="1"/>
          </p:cNvCxnSpPr>
          <p:nvPr/>
        </p:nvCxnSpPr>
        <p:spPr>
          <a:xfrm flipH="1">
            <a:off x="3357563" y="2444750"/>
            <a:ext cx="2476500" cy="1122363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93888" y="1682750"/>
            <a:ext cx="1363662" cy="7207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0213" y="5392738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30213" y="4654550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0213" y="3932238"/>
            <a:ext cx="1363662" cy="72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0213" y="3206750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0213" y="2403475"/>
            <a:ext cx="1363662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30213" y="1682750"/>
            <a:ext cx="1363662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811838" y="2925763"/>
            <a:ext cx="25495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p+1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(=0x22)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62313" y="1600200"/>
            <a:ext cx="2549525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834063" y="2084388"/>
            <a:ext cx="3005137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*p = &amp;arr[2]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7238" y="1423988"/>
            <a:ext cx="3613150" cy="4851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14475" y="6172200"/>
            <a:ext cx="2097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352800" y="3249613"/>
            <a:ext cx="2459038" cy="1120775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416300" y="4043363"/>
            <a:ext cx="2322513" cy="1089025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38813" y="3573463"/>
            <a:ext cx="25495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p+2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(=0x26)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30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6" grpId="0"/>
      <p:bldP spid="87" grpId="0"/>
      <p:bldP spid="88" grpId="0"/>
      <p:bldP spid="35" grpId="0" animBg="1"/>
      <p:bldP spid="36" grpId="0"/>
      <p:bldP spid="5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2.3</a:t>
            </a:r>
            <a:r>
              <a:rPr lang="en-US" sz="3600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BE08-DDA0-4825-A7C4-61EA548EE12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93888" y="5392738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3888" y="4654550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93888" y="3932238"/>
            <a:ext cx="1363662" cy="722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93888" y="3206750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93888" y="2403475"/>
            <a:ext cx="1363662" cy="803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2" name="Straight Arrow Connector 41"/>
          <p:cNvCxnSpPr>
            <a:stCxn id="88" idx="1"/>
          </p:cNvCxnSpPr>
          <p:nvPr/>
        </p:nvCxnSpPr>
        <p:spPr>
          <a:xfrm flipH="1">
            <a:off x="3357563" y="2444750"/>
            <a:ext cx="2476500" cy="1122363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93888" y="1682750"/>
            <a:ext cx="1363662" cy="7207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0213" y="5392738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30213" y="4654550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0213" y="3932238"/>
            <a:ext cx="1363662" cy="72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0213" y="3206750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0213" y="2403475"/>
            <a:ext cx="1363662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30213" y="1682750"/>
            <a:ext cx="1363662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811838" y="2925763"/>
            <a:ext cx="25495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p-1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(=0x22)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62313" y="1600200"/>
            <a:ext cx="2549525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834063" y="2084388"/>
            <a:ext cx="2549525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p-2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(=0x18)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7238" y="1423988"/>
            <a:ext cx="3613150" cy="4851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14475" y="6172200"/>
            <a:ext cx="2097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352800" y="3300413"/>
            <a:ext cx="2459038" cy="1119187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416300" y="4043363"/>
            <a:ext cx="2322513" cy="1089025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38813" y="3573463"/>
            <a:ext cx="294798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*p = &amp;arr[4]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30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6" grpId="0"/>
      <p:bldP spid="87" grpId="0"/>
      <p:bldP spid="88" grpId="0"/>
      <p:bldP spid="35" grpId="0" animBg="1"/>
      <p:bldP spid="36" grpId="0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2.3</a:t>
            </a:r>
            <a:r>
              <a:rPr lang="en-US" sz="3600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con </a:t>
            </a:r>
            <a:r>
              <a:rPr lang="en-US" dirty="0" err="1"/>
              <a:t>trỏ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&lt;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kiểu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dữ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liệu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&gt;</a:t>
            </a:r>
            <a:r>
              <a:rPr lang="en-US" dirty="0">
                <a:sym typeface="Wingdings" pitchFamily="2" charset="2"/>
              </a:rPr>
              <a:t> *p1, *p2;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ym typeface="Wingdings" pitchFamily="2" charset="2"/>
              </a:rPr>
              <a:t>p1 – p2 </a:t>
            </a:r>
            <a:r>
              <a:rPr lang="en-US" dirty="0" err="1">
                <a:sym typeface="Wingdings" pitchFamily="2" charset="2"/>
              </a:rPr>
              <a:t>cho</a:t>
            </a:r>
            <a:r>
              <a:rPr lang="en-US" dirty="0">
                <a:sym typeface="Wingdings" pitchFamily="2" charset="2"/>
              </a:rPr>
              <a:t> ta </a:t>
            </a:r>
            <a:r>
              <a:rPr lang="en-US" dirty="0" err="1">
                <a:sym typeface="Wingdings" pitchFamily="2" charset="2"/>
              </a:rPr>
              <a:t>khoảng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cách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theo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số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tử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ym typeface="Wingdings" pitchFamily="2" charset="2"/>
              </a:rPr>
              <a:t>giữa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hai</a:t>
            </a:r>
            <a:r>
              <a:rPr lang="en-US" dirty="0">
                <a:sym typeface="Wingdings" pitchFamily="2" charset="2"/>
              </a:rPr>
              <a:t> con </a:t>
            </a:r>
            <a:r>
              <a:rPr lang="en-US" dirty="0" err="1">
                <a:sym typeface="Wingdings" pitchFamily="2" charset="2"/>
              </a:rPr>
              <a:t>trỏ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cùng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kiểu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>
                <a:sym typeface="Wingdings" pitchFamily="2" charset="2"/>
              </a:rPr>
              <a:t>Phép</a:t>
            </a:r>
            <a:r>
              <a:rPr lang="en-US" dirty="0">
                <a:sym typeface="Wingdings" pitchFamily="2" charset="2"/>
              </a:rPr>
              <a:t> so </a:t>
            </a:r>
            <a:r>
              <a:rPr lang="en-US" dirty="0" err="1">
                <a:sym typeface="Wingdings" pitchFamily="2" charset="2"/>
              </a:rPr>
              <a:t>sánh</a:t>
            </a:r>
            <a:r>
              <a:rPr lang="en-US" dirty="0">
                <a:sym typeface="Wingdings" pitchFamily="2" charset="2"/>
              </a:rPr>
              <a:t>: So </a:t>
            </a:r>
            <a:r>
              <a:rPr lang="en-US" dirty="0" err="1">
                <a:sym typeface="Wingdings" pitchFamily="2" charset="2"/>
              </a:rPr>
              <a:t>sánh</a:t>
            </a:r>
            <a:r>
              <a:rPr lang="en-US" dirty="0">
                <a:sym typeface="Wingdings" pitchFamily="2" charset="2"/>
              </a:rPr>
              <a:t> </a:t>
            </a:r>
            <a:r>
              <a:rPr lang="vi-VN" dirty="0">
                <a:sym typeface="Wingdings" pitchFamily="2" charset="2"/>
              </a:rPr>
              <a:t>đị</a:t>
            </a:r>
            <a:r>
              <a:rPr lang="en-US" dirty="0">
                <a:sym typeface="Wingdings" pitchFamily="2" charset="2"/>
              </a:rPr>
              <a:t>a </a:t>
            </a:r>
            <a:r>
              <a:rPr lang="en-US" dirty="0" err="1">
                <a:sym typeface="Wingdings" pitchFamily="2" charset="2"/>
              </a:rPr>
              <a:t>chỉ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giữa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hai</a:t>
            </a:r>
            <a:r>
              <a:rPr lang="en-US" dirty="0">
                <a:sym typeface="Wingdings" pitchFamily="2" charset="2"/>
              </a:rPr>
              <a:t> con </a:t>
            </a:r>
            <a:r>
              <a:rPr lang="en-US" dirty="0" err="1">
                <a:sym typeface="Wingdings" pitchFamily="2" charset="2"/>
              </a:rPr>
              <a:t>trỏ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thứ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tự</a:t>
            </a:r>
            <a:r>
              <a:rPr lang="en-US" dirty="0">
                <a:sym typeface="Wingdings" pitchFamily="2" charset="2"/>
              </a:rPr>
              <a:t> ô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514350" lvl="2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dirty="0">
                <a:sym typeface="Wingdings" pitchFamily="2" charset="2"/>
              </a:rPr>
              <a:t>==, !=, &gt;, &gt;=, &lt;, &lt;=</a:t>
            </a:r>
          </a:p>
          <a:p>
            <a:pPr marL="225425" lvl="1" indent="-225425">
              <a:lnSpc>
                <a:spcPct val="150000"/>
              </a:lnSpc>
              <a:defRPr/>
            </a:pPr>
            <a:r>
              <a:rPr lang="en-US" sz="2600" dirty="0" err="1">
                <a:sym typeface="Wingdings" pitchFamily="2" charset="2"/>
              </a:rPr>
              <a:t>Không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thể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thực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hiện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các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phép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toán</a:t>
            </a:r>
            <a:r>
              <a:rPr lang="en-US" sz="2600" dirty="0">
                <a:sym typeface="Wingdings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* / %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dirty="0"/>
          </a:p>
          <a:p>
            <a:pPr marL="402336" lvl="1" indent="0">
              <a:lnSpc>
                <a:spcPct val="150000"/>
              </a:lnSpc>
              <a:buFont typeface="Courier New" panose="02070309020205020404" pitchFamily="49" charset="0"/>
              <a:buNone/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348FE-670A-410E-90B3-1BDA29A68F6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2.3</a:t>
            </a:r>
            <a:r>
              <a:rPr lang="en-US" sz="3600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4" y="886829"/>
            <a:ext cx="8749146" cy="552796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EF654-C87E-432B-A3CE-F50583763B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93888" y="5392738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3888" y="4654550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93888" y="3932238"/>
            <a:ext cx="1363662" cy="722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93888" y="3206750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93888" y="2403475"/>
            <a:ext cx="1363662" cy="803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893888" y="1682750"/>
            <a:ext cx="1363662" cy="7207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0213" y="5392738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30213" y="4654550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0213" y="3932238"/>
            <a:ext cx="1363662" cy="72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0213" y="3206750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0213" y="2403475"/>
            <a:ext cx="1363662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30213" y="1682750"/>
            <a:ext cx="1363662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62313" y="1600200"/>
            <a:ext cx="2549525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7238" y="1423988"/>
            <a:ext cx="3084512" cy="4851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371600" y="6172200"/>
            <a:ext cx="2097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52800" y="5753100"/>
            <a:ext cx="2481263" cy="9525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834063" y="5299075"/>
            <a:ext cx="30813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*p2 = &amp;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[5]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378200" y="2889250"/>
            <a:ext cx="2481263" cy="9525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59463" y="2435225"/>
            <a:ext cx="30559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*p1 = &amp;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[1]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248400" y="2898775"/>
            <a:ext cx="0" cy="2663825"/>
          </a:xfrm>
          <a:prstGeom prst="line">
            <a:avLst/>
          </a:prstGeom>
          <a:ln w="3810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38099" y="3851681"/>
            <a:ext cx="2671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p2 – p1 = 4</a:t>
            </a:r>
          </a:p>
          <a:p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p1 – p2 = -4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30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7" grpId="0"/>
      <p:bldP spid="35" grpId="0" animBg="1"/>
      <p:bldP spid="36" grpId="0"/>
      <p:bldP spid="51" grpId="0"/>
      <p:bldP spid="3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2.4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  <a:extLst/>
        </p:spPr>
        <p:txBody>
          <a:bodyPr/>
          <a:lstStyle/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arr[6] = {5, 6, 9, 4, 1, 2}; 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*parr;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Cách 1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 = arr;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Cách 2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 = &amp;arr[0];</a:t>
            </a:r>
            <a:endParaRPr lang="en-US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AE8EB-59A6-4B21-889C-42290018D614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1447800"/>
            <a:ext cx="4422775" cy="472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7421563" y="3106738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0x10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1200" y="3727450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rgbClr val="FF0000"/>
                </a:solidFill>
              </a:rPr>
              <a:t>parr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53300" y="2757488"/>
            <a:ext cx="1285875" cy="30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0x90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5340350"/>
            <a:ext cx="1363663" cy="722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6400" y="4602163"/>
            <a:ext cx="1363663" cy="722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6400" y="3881438"/>
            <a:ext cx="1363663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6400" y="3154363"/>
            <a:ext cx="1363663" cy="722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86400" y="2352675"/>
            <a:ext cx="1363663" cy="801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1630363"/>
            <a:ext cx="1363663" cy="722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22725" y="5340350"/>
            <a:ext cx="1363663" cy="722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22725" y="4602163"/>
            <a:ext cx="1363663" cy="72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2725" y="3881438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22725" y="3154363"/>
            <a:ext cx="1363663" cy="72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2725" y="2352675"/>
            <a:ext cx="1363663" cy="801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46538" y="1641475"/>
            <a:ext cx="1363662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5163" y="1755775"/>
            <a:ext cx="755650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</a:rPr>
              <a:t>arr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V="1">
            <a:off x="7415213" y="2214563"/>
            <a:ext cx="1344612" cy="785812"/>
          </a:xfrm>
          <a:prstGeom prst="bentConnector3">
            <a:avLst>
              <a:gd name="adj1" fmla="val 100982"/>
            </a:avLst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8" name="Rectangle 27"/>
          <p:cNvSpPr>
            <a:spLocks noChangeArrowheads="1"/>
          </p:cNvSpPr>
          <p:nvPr/>
        </p:nvSpPr>
        <p:spPr bwMode="auto">
          <a:xfrm>
            <a:off x="5562600" y="6096000"/>
            <a:ext cx="2097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132834" y="1851353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496" indent="-4572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9" grpId="0"/>
      <p:bldP spid="727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2.4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b="1" dirty="0"/>
              <a:t> </a:t>
            </a:r>
            <a:r>
              <a:rPr lang="en-US" b="1" i="1" dirty="0" err="1"/>
              <a:t>i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):</a:t>
            </a:r>
          </a:p>
          <a:p>
            <a:pPr marL="34290" indent="0">
              <a:lnSpc>
                <a:spcPct val="150000"/>
              </a:lnSpc>
              <a:buNone/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b="1" dirty="0"/>
              <a:t> </a:t>
            </a:r>
            <a:r>
              <a:rPr lang="en-US" b="1" i="1" dirty="0" err="1"/>
              <a:t>i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):</a:t>
            </a:r>
          </a:p>
          <a:p>
            <a:pPr>
              <a:lnSpc>
                <a:spcPct val="150000"/>
              </a:lnSpc>
              <a:defRPr/>
            </a:pPr>
            <a:endParaRPr lang="en-US" dirty="0"/>
          </a:p>
          <a:p>
            <a:pPr marL="82296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endParaRPr lang="en-US" dirty="0"/>
          </a:p>
          <a:p>
            <a:pPr marL="82296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3E1A1-C92C-4ADE-9E3C-FB10B5F65E7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8063" y="2286000"/>
            <a:ext cx="3733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== *(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arr+i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150" y="2286000"/>
            <a:ext cx="471805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2296" lvl="1" algn="ctr">
              <a:spcBef>
                <a:spcPts val="600"/>
              </a:spcBef>
              <a:buClr>
                <a:srgbClr val="4472C4">
                  <a:lumMod val="75000"/>
                </a:srgbClr>
              </a:buClr>
              <a:buSzPct val="80000"/>
              <a:defRPr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==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== *(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9463" y="4648200"/>
            <a:ext cx="3733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&amp;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==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arr+i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6350" y="4648200"/>
            <a:ext cx="456565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2296" lvl="1" algn="ctr">
              <a:spcBef>
                <a:spcPts val="600"/>
              </a:spcBef>
              <a:buClr>
                <a:srgbClr val="4472C4">
                  <a:lumMod val="75000"/>
                </a:srgbClr>
              </a:buClr>
              <a:buSzPct val="80000"/>
              <a:defRPr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== &amp;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==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2.4</a:t>
            </a:r>
            <a:r>
              <a:rPr lang="en-US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en-US" dirty="0"/>
              <a:t>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C16FD-8CE5-43FD-BBBD-95D92E371524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93888" y="5392738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3888" y="4654550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93888" y="3932238"/>
            <a:ext cx="1363662" cy="722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93888" y="3206750"/>
            <a:ext cx="1363662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93888" y="2403475"/>
            <a:ext cx="1363662" cy="803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94075" y="2063750"/>
            <a:ext cx="60960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394075" y="2825750"/>
            <a:ext cx="60960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417888" y="3587750"/>
            <a:ext cx="60960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94075" y="5035550"/>
            <a:ext cx="60960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394075" y="4273550"/>
            <a:ext cx="60960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417888" y="5715000"/>
            <a:ext cx="60960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93888" y="1682750"/>
            <a:ext cx="1363662" cy="7207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0213" y="5392738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30213" y="4654550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0213" y="3932238"/>
            <a:ext cx="1363662" cy="72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0213" y="3206750"/>
            <a:ext cx="13636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0213" y="2403475"/>
            <a:ext cx="1363662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30213" y="1682750"/>
            <a:ext cx="1363662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22675" y="5327650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arr[5]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622675" y="4589463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arr[4]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89338" y="3886200"/>
            <a:ext cx="1363662" cy="722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arr[3]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622675" y="3141663"/>
            <a:ext cx="1363663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arr[2]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22675" y="2338388"/>
            <a:ext cx="1363663" cy="80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arr[1]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22675" y="1617663"/>
            <a:ext cx="1363663" cy="720725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arr[0]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86338" y="5338763"/>
            <a:ext cx="2895600" cy="69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parr[5]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86338" y="4600575"/>
            <a:ext cx="2895600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parr[4]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986338" y="3879850"/>
            <a:ext cx="2895600" cy="688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parr[3]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986338" y="3152775"/>
            <a:ext cx="2895600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parr[2]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86338" y="2351088"/>
            <a:ext cx="2895600" cy="766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parr[1]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986338" y="1628775"/>
            <a:ext cx="2895600" cy="690563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parr[0]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9750" y="1436688"/>
            <a:ext cx="8223250" cy="4851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389312" y="6172200"/>
            <a:ext cx="2097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sp>
        <p:nvSpPr>
          <p:cNvPr id="37" name="Rectangle 36"/>
          <p:cNvSpPr/>
          <p:nvPr/>
        </p:nvSpPr>
        <p:spPr>
          <a:xfrm>
            <a:off x="6731000" y="5370513"/>
            <a:ext cx="2895600" cy="69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*(parr+5)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31000" y="4632325"/>
            <a:ext cx="2895600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*(parr+4)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31000" y="3911600"/>
            <a:ext cx="2895600" cy="688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*(parr+3)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1000" y="3184525"/>
            <a:ext cx="2895600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*(parr+2)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31000" y="2382838"/>
            <a:ext cx="2895600" cy="766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*(parr+1)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31000" y="1660525"/>
            <a:ext cx="2895600" cy="690563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*(parr+0)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30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/>
      <p:bldP spid="93" grpId="0"/>
      <p:bldP spid="94" grpId="0"/>
      <p:bldP spid="95" grpId="0"/>
      <p:bldP spid="35" grpId="0" animBg="1"/>
      <p:bldP spid="36" grpId="0"/>
      <p:bldP spid="37" grpId="0"/>
      <p:bldP spid="38" grpId="0"/>
      <p:bldP spid="39" grpId="0"/>
      <p:bldP spid="46" grpId="0"/>
      <p:bldP spid="47" grpId="0"/>
      <p:bldP spid="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Truyền mảng 1 chiều cho hàm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Xét</a:t>
            </a:r>
            <a:r>
              <a:rPr lang="en-US" dirty="0"/>
              <a:t> 2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2296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do: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hằng</a:t>
            </a:r>
            <a:r>
              <a:rPr lang="en-US" dirty="0">
                <a:solidFill>
                  <a:srgbClr val="FF0000"/>
                </a:solidFill>
              </a:rPr>
              <a:t> con </a:t>
            </a:r>
            <a:r>
              <a:rPr lang="en-US" dirty="0" err="1">
                <a:solidFill>
                  <a:srgbClr val="FF0000"/>
                </a:solidFill>
              </a:rPr>
              <a:t>trỏ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980" y="2907967"/>
            <a:ext cx="3886200" cy="175432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47663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 = {1,2,3,4,5,6};</a:t>
            </a:r>
          </a:p>
          <a:p>
            <a:pPr marL="347663"/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663"/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i&lt;6; i++)</a:t>
            </a:r>
          </a:p>
          <a:p>
            <a:pPr marL="798513"/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*(a++));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6199" y="2582569"/>
            <a:ext cx="4118201" cy="258532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xuat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7663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marL="798513"/>
            <a:r>
              <a:rPr lang="en-US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*(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47663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 = {1,2,3,4, 5, 6};</a:t>
            </a:r>
          </a:p>
          <a:p>
            <a:pPr marL="347663"/>
            <a:r>
              <a:rPr lang="en-US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xuat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6);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6801" y="2092006"/>
            <a:ext cx="7825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SAI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78926" y="2504221"/>
            <a:ext cx="873874" cy="1643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2117" y="1752600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ĐÚNG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87999" y="2334250"/>
            <a:ext cx="175442" cy="991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3100" dirty="0" err="1"/>
              <a:t>Nhóm</a:t>
            </a:r>
            <a:r>
              <a:rPr lang="en-US" sz="3100" dirty="0"/>
              <a:t> </a:t>
            </a:r>
            <a:r>
              <a:rPr lang="en-US" sz="3100" dirty="0" err="1"/>
              <a:t>các</a:t>
            </a:r>
            <a:r>
              <a:rPr lang="en-US" sz="3100" dirty="0"/>
              <a:t> </a:t>
            </a:r>
            <a:r>
              <a:rPr lang="en-US" sz="3100" dirty="0" err="1"/>
              <a:t>lệnh</a:t>
            </a:r>
            <a:r>
              <a:rPr lang="en-US" sz="3100" dirty="0"/>
              <a:t> </a:t>
            </a:r>
            <a:r>
              <a:rPr lang="en-US" sz="3100" dirty="0" err="1"/>
              <a:t>sau</a:t>
            </a:r>
            <a:r>
              <a:rPr lang="en-US" sz="3100" dirty="0"/>
              <a:t> </a:t>
            </a:r>
            <a:r>
              <a:rPr lang="en-US" sz="3100" dirty="0" err="1"/>
              <a:t>lại</a:t>
            </a:r>
            <a:r>
              <a:rPr lang="en-US" sz="3100" dirty="0"/>
              <a:t> </a:t>
            </a:r>
            <a:r>
              <a:rPr lang="en-US" sz="3100" dirty="0" err="1"/>
              <a:t>thành</a:t>
            </a:r>
            <a:r>
              <a:rPr lang="en-US" sz="3100" dirty="0"/>
              <a:t> 2 </a:t>
            </a:r>
            <a:r>
              <a:rPr lang="en-US" sz="3100" dirty="0" err="1"/>
              <a:t>nhóm</a:t>
            </a:r>
            <a:r>
              <a:rPr lang="en-US" sz="3100" dirty="0"/>
              <a:t> </a:t>
            </a:r>
            <a:r>
              <a:rPr lang="en-US" sz="3100" dirty="0" err="1"/>
              <a:t>tương</a:t>
            </a:r>
            <a:r>
              <a:rPr lang="en-US" sz="3100" dirty="0"/>
              <a:t> </a:t>
            </a:r>
            <a:r>
              <a:rPr lang="en-US" sz="3100" dirty="0" err="1"/>
              <a:t>ứng</a:t>
            </a:r>
            <a:r>
              <a:rPr lang="en-US" sz="3100" dirty="0"/>
              <a:t> </a:t>
            </a:r>
            <a:r>
              <a:rPr lang="en-US" sz="3100" dirty="0" err="1"/>
              <a:t>nhóm</a:t>
            </a:r>
            <a:r>
              <a:rPr lang="en-US" sz="3100" dirty="0"/>
              <a:t> </a:t>
            </a:r>
            <a:r>
              <a:rPr lang="en-US" sz="3100" dirty="0" err="1"/>
              <a:t>lấy</a:t>
            </a:r>
            <a:r>
              <a:rPr lang="en-US" sz="3100" dirty="0"/>
              <a:t> </a:t>
            </a:r>
            <a:r>
              <a:rPr lang="en-US" sz="3100" dirty="0" err="1"/>
              <a:t>địa</a:t>
            </a:r>
            <a:r>
              <a:rPr lang="en-US" sz="3100" dirty="0"/>
              <a:t> </a:t>
            </a:r>
            <a:r>
              <a:rPr lang="en-US" sz="3100" dirty="0" err="1"/>
              <a:t>chỉ</a:t>
            </a:r>
            <a:r>
              <a:rPr lang="en-US" sz="3100" dirty="0"/>
              <a:t> </a:t>
            </a:r>
            <a:r>
              <a:rPr lang="en-US" sz="3100" dirty="0" err="1"/>
              <a:t>biến</a:t>
            </a:r>
            <a:r>
              <a:rPr lang="en-US" sz="3100" dirty="0"/>
              <a:t> </a:t>
            </a:r>
            <a:r>
              <a:rPr lang="en-US" sz="3100" dirty="0" err="1"/>
              <a:t>và</a:t>
            </a:r>
            <a:r>
              <a:rPr lang="en-US" sz="3100" dirty="0"/>
              <a:t> </a:t>
            </a:r>
            <a:r>
              <a:rPr lang="en-US" sz="3100" dirty="0" err="1"/>
              <a:t>nhóm</a:t>
            </a:r>
            <a:r>
              <a:rPr lang="en-US" sz="3100" dirty="0"/>
              <a:t> </a:t>
            </a:r>
            <a:r>
              <a:rPr lang="en-US" sz="3100" dirty="0" err="1"/>
              <a:t>lấy</a:t>
            </a:r>
            <a:r>
              <a:rPr lang="en-US" sz="3100" dirty="0"/>
              <a:t> </a:t>
            </a:r>
            <a:r>
              <a:rPr lang="en-US" sz="3100" dirty="0" err="1"/>
              <a:t>giá</a:t>
            </a:r>
            <a:r>
              <a:rPr lang="en-US" sz="3100" dirty="0"/>
              <a:t> </a:t>
            </a:r>
            <a:r>
              <a:rPr lang="en-US" sz="3100" dirty="0" err="1"/>
              <a:t>trị</a:t>
            </a:r>
            <a:r>
              <a:rPr lang="en-US" sz="3100" dirty="0"/>
              <a:t> </a:t>
            </a:r>
            <a:r>
              <a:rPr lang="en-US" sz="3100" dirty="0" err="1"/>
              <a:t>biến</a:t>
            </a:r>
            <a:r>
              <a:rPr lang="en-US" sz="3100" dirty="0"/>
              <a:t>:</a:t>
            </a: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sz="2800" dirty="0">
                <a:latin typeface="Consolas" panose="020B0609020204030204" pitchFamily="49" charset="0"/>
              </a:rPr>
              <a:t>*(</a:t>
            </a:r>
            <a:r>
              <a:rPr lang="en-US" sz="2800" dirty="0" err="1">
                <a:latin typeface="Consolas" panose="020B0609020204030204" pitchFamily="49" charset="0"/>
              </a:rPr>
              <a:t>parr+i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pPr marL="1828800" indent="0">
              <a:lnSpc>
                <a:spcPct val="15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</a:t>
            </a: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sz="2800" dirty="0">
                <a:latin typeface="Consolas" panose="020B0609020204030204" pitchFamily="49" charset="0"/>
              </a:rPr>
              <a:t>&amp;</a:t>
            </a:r>
            <a:r>
              <a:rPr lang="en-US" sz="2800" dirty="0" err="1">
                <a:latin typeface="Consolas" panose="020B0609020204030204" pitchFamily="49" charset="0"/>
              </a:rPr>
              <a:t>parr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 </a:t>
            </a: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sz="2800" dirty="0">
                <a:latin typeface="Consolas" panose="020B0609020204030204" pitchFamily="49" charset="0"/>
              </a:rPr>
              <a:t>&amp;</a:t>
            </a:r>
            <a:r>
              <a:rPr lang="en-US" sz="2800" dirty="0" err="1">
                <a:latin typeface="Consolas" panose="020B0609020204030204" pitchFamily="49" charset="0"/>
              </a:rPr>
              <a:t>arr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sz="2800" dirty="0" err="1">
                <a:latin typeface="Consolas" panose="020B0609020204030204" pitchFamily="49" charset="0"/>
              </a:rPr>
              <a:t>parr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 </a:t>
            </a: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sz="2800" dirty="0" err="1">
                <a:latin typeface="Consolas" panose="020B0609020204030204" pitchFamily="49" charset="0"/>
              </a:rPr>
              <a:t>arr+i</a:t>
            </a:r>
            <a:endParaRPr lang="en-US" sz="2800" dirty="0">
              <a:latin typeface="Consolas" panose="020B0609020204030204" pitchFamily="49" charset="0"/>
            </a:endParaRP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sz="2800" dirty="0" err="1">
                <a:latin typeface="Consolas" panose="020B0609020204030204" pitchFamily="49" charset="0"/>
              </a:rPr>
              <a:t>parr</a:t>
            </a:r>
            <a:r>
              <a:rPr lang="en-US" sz="2800" dirty="0">
                <a:latin typeface="Consolas" panose="020B0609020204030204" pitchFamily="49" charset="0"/>
              </a:rPr>
              <a:t> +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endParaRPr lang="en-US" sz="2800" dirty="0">
              <a:latin typeface="Consolas" panose="020B0609020204030204" pitchFamily="49" charset="0"/>
            </a:endParaRPr>
          </a:p>
          <a:p>
            <a:pPr marL="1828800" lvl="1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sz="2800" dirty="0">
                <a:latin typeface="Consolas" panose="020B0609020204030204" pitchFamily="49" charset="0"/>
              </a:rPr>
              <a:t>*(</a:t>
            </a:r>
            <a:r>
              <a:rPr lang="en-US" sz="2800" dirty="0" err="1">
                <a:latin typeface="Consolas" panose="020B0609020204030204" pitchFamily="49" charset="0"/>
              </a:rPr>
              <a:t>arr+i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pPr marL="82296" lvl="1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82296" indent="0">
              <a:lnSpc>
                <a:spcPct val="150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82296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 </a:t>
            </a:r>
            <a:r>
              <a:rPr lang="en-US" altLang="en-US" dirty="0" err="1"/>
              <a:t>Khái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b="1" dirty="0"/>
              <a:t>1.1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Biến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vùng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nhớ</a:t>
            </a:r>
            <a:endParaRPr lang="en-US" altLang="en-US" sz="2200" dirty="0"/>
          </a:p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b="1" dirty="0"/>
              <a:t>1.2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Khái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niệm</a:t>
            </a:r>
            <a:r>
              <a:rPr lang="en-US" altLang="en-US" sz="2200" dirty="0"/>
              <a:t> con </a:t>
            </a:r>
            <a:r>
              <a:rPr lang="en-US" altLang="en-US" sz="2200" dirty="0" err="1"/>
              <a:t>trỏ</a:t>
            </a:r>
            <a:endParaRPr lang="en-US" altLang="en-US" sz="2200" dirty="0"/>
          </a:p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b="1" dirty="0"/>
              <a:t>1.3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báo</a:t>
            </a:r>
            <a:r>
              <a:rPr lang="en-US" altLang="en-US" sz="2200" dirty="0"/>
              <a:t> con </a:t>
            </a:r>
            <a:r>
              <a:rPr lang="en-US" altLang="en-US" sz="2200" dirty="0" err="1"/>
              <a:t>trỏ</a:t>
            </a:r>
            <a:endParaRPr lang="en-US" altLang="en-US" sz="2200" dirty="0"/>
          </a:p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b="1" dirty="0"/>
              <a:t>1.4</a:t>
            </a:r>
            <a:r>
              <a:rPr lang="en-US" altLang="en-US" sz="2200" dirty="0"/>
              <a:t> Con </a:t>
            </a:r>
            <a:r>
              <a:rPr lang="en-US" altLang="en-US" sz="2200" dirty="0" err="1"/>
              <a:t>trỏ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toán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tử</a:t>
            </a:r>
            <a:r>
              <a:rPr lang="en-US" altLang="en-US" sz="2200" dirty="0"/>
              <a:t> &amp;, *</a:t>
            </a:r>
          </a:p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b="1" dirty="0"/>
              <a:t>1.5</a:t>
            </a:r>
            <a:r>
              <a:rPr lang="en-US" altLang="en-US" sz="2200" dirty="0"/>
              <a:t> Con </a:t>
            </a:r>
            <a:r>
              <a:rPr lang="en-US" altLang="en-US" sz="2200" dirty="0" err="1"/>
              <a:t>trỏ</a:t>
            </a:r>
            <a:r>
              <a:rPr lang="en-US" altLang="en-US" sz="2200" dirty="0"/>
              <a:t> NULL</a:t>
            </a:r>
          </a:p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b="1" dirty="0"/>
              <a:t>1.6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Kích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cỡ</a:t>
            </a:r>
            <a:r>
              <a:rPr lang="en-US" altLang="en-US" sz="2200" dirty="0"/>
              <a:t> con </a:t>
            </a:r>
            <a:r>
              <a:rPr lang="en-US" altLang="en-US" sz="2200" dirty="0" err="1"/>
              <a:t>trỏ</a:t>
            </a:r>
            <a:endParaRPr lang="en-US" altLang="en-US" sz="2200" dirty="0"/>
          </a:p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b="1" dirty="0"/>
              <a:t>1.7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khóa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const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con </a:t>
            </a:r>
            <a:r>
              <a:rPr lang="en-US" altLang="en-US" sz="2200" dirty="0" err="1"/>
              <a:t>trỏ</a:t>
            </a:r>
            <a:endParaRPr lang="en-US" altLang="en-US" sz="2200" dirty="0"/>
          </a:p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b="1" dirty="0"/>
              <a:t>1.8</a:t>
            </a:r>
            <a:r>
              <a:rPr lang="en-US" altLang="en-US" sz="2200" dirty="0"/>
              <a:t> Con </a:t>
            </a:r>
            <a:r>
              <a:rPr lang="en-US" altLang="en-US" sz="2200" dirty="0" err="1"/>
              <a:t>trỏ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hàm</a:t>
            </a:r>
            <a:endParaRPr lang="en-US" altLang="en-US" sz="2200" dirty="0"/>
          </a:p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dirty="0" err="1"/>
              <a:t>Bài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tập</a:t>
            </a:r>
            <a:endParaRPr lang="en-US" altLang="en-US" sz="2200" dirty="0"/>
          </a:p>
          <a:p>
            <a:pPr marL="82296" indent="0">
              <a:lnSpc>
                <a:spcPct val="100000"/>
              </a:lnSpc>
              <a:buNone/>
              <a:defRPr/>
            </a:pPr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số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lưu</a:t>
            </a:r>
            <a:r>
              <a:rPr lang="en-US" altLang="en-US" sz="2200" dirty="0"/>
              <a:t> ý</a:t>
            </a:r>
          </a:p>
          <a:p>
            <a:pPr marL="82296" indent="0">
              <a:lnSpc>
                <a:spcPct val="100000"/>
              </a:lnSpc>
              <a:buNone/>
              <a:defRPr/>
            </a:pPr>
            <a:endParaRPr lang="en-US" altLang="en-US" sz="220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3E5E5C-89E3-430A-8003-EE5E03BCF64D}" type="slidenum">
              <a:rPr lang="en-US" ker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Bài tập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lnSpc>
                <a:spcPct val="150000"/>
              </a:lnSpc>
              <a:buNone/>
              <a:defRPr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a. </a:t>
            </a:r>
          </a:p>
          <a:p>
            <a:pPr marL="916686" lvl="1" indent="-514350">
              <a:lnSpc>
                <a:spcPct val="150000"/>
              </a:lnSpc>
              <a:buFont typeface="+mj-lt"/>
              <a:buAutoNum type="alphaLcPeriod"/>
              <a:defRPr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100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5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pPr marL="916686" lvl="1" indent="-514350">
              <a:lnSpc>
                <a:spcPct val="150000"/>
              </a:lnSpc>
              <a:buFont typeface="+mj-lt"/>
              <a:buAutoNum type="alphaLcPeriod"/>
              <a:defRPr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qua con </a:t>
            </a:r>
            <a:r>
              <a:rPr lang="en-US" dirty="0" err="1"/>
              <a:t>trỏ</a:t>
            </a:r>
            <a:r>
              <a:rPr lang="en-US" dirty="0"/>
              <a:t> 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A79-BE0F-4949-A9E1-6C9456B5D77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Lời giải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10000"/>
          </a:bodyPr>
          <a:lstStyle/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n = 10;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5080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a[n], *p = a;</a:t>
            </a:r>
          </a:p>
          <a:p>
            <a:pPr marL="5080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*(p+5) =100; </a:t>
            </a:r>
            <a:r>
              <a:rPr lang="en-US" sz="2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câu a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08000" indent="0">
              <a:buFont typeface="Wingdings" panose="05000000000000000000" pitchFamily="2" charset="2"/>
              <a:buNone/>
              <a:defRPr/>
            </a:pPr>
            <a:r>
              <a:rPr lang="nn-NO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 {</a:t>
            </a:r>
            <a:r>
              <a:rPr lang="en-US" sz="2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câu b</a:t>
            </a:r>
            <a:endParaRPr lang="nn-NO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080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cin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*(p + i);</a:t>
            </a:r>
          </a:p>
          <a:p>
            <a:pPr marL="5080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508000" indent="0">
              <a:buFont typeface="Wingdings" panose="05000000000000000000" pitchFamily="2" charset="2"/>
              <a:buNone/>
              <a:defRPr/>
            </a:pPr>
            <a:r>
              <a:rPr lang="nn-NO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 {</a:t>
            </a:r>
            <a:r>
              <a:rPr lang="en-US" sz="2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câu b</a:t>
            </a:r>
            <a:endParaRPr lang="nn-NO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080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cout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*(p + i) </a:t>
            </a:r>
            <a:r>
              <a:rPr lang="en-US" sz="22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080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37E29-AC10-4AEB-8FF9-0D444CE0F3D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Bài tập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“hello class”,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in </a:t>
            </a:r>
            <a:r>
              <a:rPr lang="en-US" dirty="0" err="1"/>
              <a:t>hoa</a:t>
            </a:r>
            <a:r>
              <a:rPr lang="en-US" dirty="0"/>
              <a:t> “HELLO CLASS”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B8533-404A-48E8-8B4C-55F8F26A22E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Lời giải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8001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str[20] = </a:t>
            </a:r>
            <a:r>
              <a:rPr lang="en-US" sz="2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class"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001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*p;</a:t>
            </a:r>
          </a:p>
          <a:p>
            <a:pPr marL="8001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</a:t>
            </a:r>
            <a:r>
              <a:rPr lang="en-US" sz="22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(str);</a:t>
            </a:r>
          </a:p>
          <a:p>
            <a:pPr marL="8001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str;</a:t>
            </a:r>
          </a:p>
          <a:p>
            <a:pPr marL="800100" indent="0">
              <a:buFont typeface="Wingdings" panose="05000000000000000000" pitchFamily="2" charset="2"/>
              <a:buNone/>
              <a:defRPr/>
            </a:pPr>
            <a:r>
              <a:rPr lang="nn-NO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i&lt;=n; i++) </a:t>
            </a:r>
          </a:p>
          <a:p>
            <a:pPr marL="8001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p[i] = </a:t>
            </a:r>
            <a:r>
              <a:rPr lang="en-US" sz="22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toupper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(p[i]);</a:t>
            </a:r>
          </a:p>
          <a:p>
            <a:pPr marL="800100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C6DA8-261D-41D9-9FEB-73496986A82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l</a:t>
            </a:r>
            <a:r>
              <a:rPr lang="vi-VN" altLang="en-US" dirty="0"/>
              <a:t>ư</a:t>
            </a:r>
            <a:r>
              <a:rPr lang="en-US" altLang="en-US" dirty="0"/>
              <a:t>u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Không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thực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hiện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các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phép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toán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nhân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, chia,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lấy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phần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d</a:t>
            </a:r>
            <a:r>
              <a:rPr lang="vi-VN" sz="2600" dirty="0">
                <a:solidFill>
                  <a:srgbClr val="FF0000"/>
                </a:solidFill>
                <a:sym typeface="Wingdings" pitchFamily="2" charset="2"/>
              </a:rPr>
              <a:t>ư</a:t>
            </a:r>
            <a:r>
              <a:rPr lang="en-US" sz="2600" dirty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600" dirty="0">
                <a:sym typeface="Wingdings" pitchFamily="2" charset="2"/>
              </a:rPr>
              <a:t>T</a:t>
            </a:r>
            <a:r>
              <a:rPr lang="vi-VN" sz="2600" dirty="0">
                <a:sym typeface="Wingdings" pitchFamily="2" charset="2"/>
              </a:rPr>
              <a:t>ă</a:t>
            </a:r>
            <a:r>
              <a:rPr lang="en-US" sz="2600" dirty="0">
                <a:sym typeface="Wingdings" pitchFamily="2" charset="2"/>
              </a:rPr>
              <a:t>ng/</a:t>
            </a:r>
            <a:r>
              <a:rPr lang="en-US" sz="2600" dirty="0" err="1">
                <a:sym typeface="Wingdings" pitchFamily="2" charset="2"/>
              </a:rPr>
              <a:t>giảm</a:t>
            </a:r>
            <a:r>
              <a:rPr lang="en-US" sz="2600" dirty="0">
                <a:sym typeface="Wingdings" pitchFamily="2" charset="2"/>
              </a:rPr>
              <a:t> con </a:t>
            </a:r>
            <a:r>
              <a:rPr lang="en-US" sz="2600" dirty="0" err="1">
                <a:sym typeface="Wingdings" pitchFamily="2" charset="2"/>
              </a:rPr>
              <a:t>trỏ</a:t>
            </a:r>
            <a:r>
              <a:rPr lang="en-US" sz="2600" dirty="0">
                <a:sym typeface="Wingdings" pitchFamily="2" charset="2"/>
              </a:rPr>
              <a:t> n </a:t>
            </a:r>
            <a:r>
              <a:rPr lang="vi-VN" sz="2600" dirty="0">
                <a:sym typeface="Wingdings" pitchFamily="2" charset="2"/>
              </a:rPr>
              <a:t>đơ</a:t>
            </a:r>
            <a:r>
              <a:rPr lang="en-US" sz="2600" dirty="0">
                <a:sym typeface="Wingdings" pitchFamily="2" charset="2"/>
              </a:rPr>
              <a:t>n </a:t>
            </a:r>
            <a:r>
              <a:rPr lang="en-US" sz="2600" dirty="0" err="1">
                <a:sym typeface="Wingdings" pitchFamily="2" charset="2"/>
              </a:rPr>
              <a:t>vị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có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nghĩa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là</a:t>
            </a:r>
            <a:r>
              <a:rPr lang="en-US" sz="2600" dirty="0">
                <a:sym typeface="Wingdings" pitchFamily="2" charset="2"/>
              </a:rPr>
              <a:t> t</a:t>
            </a:r>
            <a:r>
              <a:rPr lang="vi-VN" sz="2600" dirty="0">
                <a:sym typeface="Wingdings" pitchFamily="2" charset="2"/>
              </a:rPr>
              <a:t>ă</a:t>
            </a:r>
            <a:r>
              <a:rPr lang="en-US" sz="2600" dirty="0">
                <a:sym typeface="Wingdings" pitchFamily="2" charset="2"/>
              </a:rPr>
              <a:t>ng/</a:t>
            </a:r>
            <a:r>
              <a:rPr lang="en-US" sz="2600" dirty="0" err="1">
                <a:sym typeface="Wingdings" pitchFamily="2" charset="2"/>
              </a:rPr>
              <a:t>giảm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giá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trị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của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nó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n*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sizeof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(&lt;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kiểu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dữ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liệu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mà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nó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trỏ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vi-VN" sz="2600" dirty="0">
                <a:solidFill>
                  <a:srgbClr val="FF0000"/>
                </a:solidFill>
                <a:sym typeface="Wingdings" pitchFamily="2" charset="2"/>
              </a:rPr>
              <a:t>đế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n&gt;)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Không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Wingdings" pitchFamily="2" charset="2"/>
              </a:rPr>
              <a:t>thể</a:t>
            </a:r>
            <a:r>
              <a:rPr lang="en-US" sz="2600" dirty="0">
                <a:sym typeface="Wingdings" pitchFamily="2" charset="2"/>
              </a:rPr>
              <a:t> t</a:t>
            </a:r>
            <a:r>
              <a:rPr lang="vi-VN" sz="2600" dirty="0">
                <a:sym typeface="Wingdings" pitchFamily="2" charset="2"/>
              </a:rPr>
              <a:t>ă</a:t>
            </a:r>
            <a:r>
              <a:rPr lang="en-US" sz="2600" dirty="0">
                <a:sym typeface="Wingdings" pitchFamily="2" charset="2"/>
              </a:rPr>
              <a:t>ng/</a:t>
            </a:r>
            <a:r>
              <a:rPr lang="en-US" sz="2600" dirty="0" err="1">
                <a:sym typeface="Wingdings" pitchFamily="2" charset="2"/>
              </a:rPr>
              <a:t>giảm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biến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mảng</a:t>
            </a:r>
            <a:r>
              <a:rPr lang="en-US" sz="2600" dirty="0">
                <a:sym typeface="Wingdings" pitchFamily="2" charset="2"/>
              </a:rPr>
              <a:t>. </a:t>
            </a:r>
            <a:r>
              <a:rPr lang="en-US" sz="2600" dirty="0" err="1">
                <a:sym typeface="Wingdings" pitchFamily="2" charset="2"/>
              </a:rPr>
              <a:t>Hãy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gán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một</a:t>
            </a:r>
            <a:r>
              <a:rPr lang="en-US" sz="2600" dirty="0">
                <a:sym typeface="Wingdings" pitchFamily="2" charset="2"/>
              </a:rPr>
              <a:t> con </a:t>
            </a:r>
            <a:r>
              <a:rPr lang="en-US" sz="2600" dirty="0" err="1">
                <a:sym typeface="Wingdings" pitchFamily="2" charset="2"/>
              </a:rPr>
              <a:t>trỏ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vi-VN" sz="2600" dirty="0">
                <a:sym typeface="Wingdings" pitchFamily="2" charset="2"/>
              </a:rPr>
              <a:t>đế</a:t>
            </a:r>
            <a:r>
              <a:rPr lang="en-US" sz="2600" dirty="0">
                <a:sym typeface="Wingdings" pitchFamily="2" charset="2"/>
              </a:rPr>
              <a:t>n </a:t>
            </a:r>
            <a:r>
              <a:rPr lang="vi-VN" sz="2600" dirty="0">
                <a:sym typeface="Wingdings" pitchFamily="2" charset="2"/>
              </a:rPr>
              <a:t>đị</a:t>
            </a:r>
            <a:r>
              <a:rPr lang="en-US" sz="2600" dirty="0">
                <a:sym typeface="Wingdings" pitchFamily="2" charset="2"/>
              </a:rPr>
              <a:t>a </a:t>
            </a:r>
            <a:r>
              <a:rPr lang="en-US" sz="2600" dirty="0" err="1">
                <a:sym typeface="Wingdings" pitchFamily="2" charset="2"/>
              </a:rPr>
              <a:t>chỉ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vi-VN" sz="2600" dirty="0">
                <a:sym typeface="Wingdings" pitchFamily="2" charset="2"/>
              </a:rPr>
              <a:t>đầ</a:t>
            </a:r>
            <a:r>
              <a:rPr lang="en-US" sz="2600" dirty="0">
                <a:sym typeface="Wingdings" pitchFamily="2" charset="2"/>
              </a:rPr>
              <a:t>u </a:t>
            </a:r>
            <a:r>
              <a:rPr lang="en-US" sz="2600" dirty="0" err="1">
                <a:sym typeface="Wingdings" pitchFamily="2" charset="2"/>
              </a:rPr>
              <a:t>của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mảng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và</a:t>
            </a:r>
            <a:r>
              <a:rPr lang="en-US" sz="2600" dirty="0">
                <a:sym typeface="Wingdings" pitchFamily="2" charset="2"/>
              </a:rPr>
              <a:t> t</a:t>
            </a:r>
            <a:r>
              <a:rPr lang="vi-VN" sz="2600" dirty="0">
                <a:sym typeface="Wingdings" pitchFamily="2" charset="2"/>
              </a:rPr>
              <a:t>ă</a:t>
            </a:r>
            <a:r>
              <a:rPr lang="en-US" sz="2600" dirty="0">
                <a:sym typeface="Wingdings" pitchFamily="2" charset="2"/>
              </a:rPr>
              <a:t>ng/</a:t>
            </a:r>
            <a:r>
              <a:rPr lang="en-US" sz="2600" dirty="0" err="1">
                <a:sym typeface="Wingdings" pitchFamily="2" charset="2"/>
              </a:rPr>
              <a:t>giảm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nó</a:t>
            </a:r>
            <a:r>
              <a:rPr lang="en-US" sz="2600" dirty="0">
                <a:sym typeface="Wingdings" pitchFamily="2" charset="2"/>
              </a:rPr>
              <a:t>.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sz="2600" dirty="0"/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DC3F9-05CE-46B5-B737-749583A24533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5425" indent="-225425" eaLnBrk="1" fontAlgn="auto" hangingPunct="1">
              <a:spcAft>
                <a:spcPts val="0"/>
              </a:spcAft>
              <a:defRPr/>
            </a:pPr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/>
              <a:t>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?</a:t>
            </a:r>
          </a:p>
          <a:p>
            <a:pPr marL="225425" indent="-225425" eaLnBrk="1" fontAlgn="auto" hangingPunct="1">
              <a:spcAft>
                <a:spcPts val="0"/>
              </a:spcAft>
              <a:defRPr/>
            </a:pPr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do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vi-VN" dirty="0"/>
              <a:t>đế</a:t>
            </a:r>
            <a:r>
              <a:rPr lang="en-US" dirty="0"/>
              <a:t>n?</a:t>
            </a:r>
          </a:p>
          <a:p>
            <a:pPr marL="225425" indent="-225425" eaLnBrk="1" fontAlgn="auto" hangingPunct="1">
              <a:spcAft>
                <a:spcPts val="0"/>
              </a:spcAft>
              <a:defRPr/>
            </a:pPr>
            <a:r>
              <a:rPr lang="en-US" dirty="0" err="1"/>
              <a:t>Bài</a:t>
            </a:r>
            <a:r>
              <a:rPr lang="en-US" dirty="0"/>
              <a:t> 3: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225425" indent="-225425" eaLnBrk="1" fontAlgn="auto" hangingPunct="1">
              <a:spcAft>
                <a:spcPts val="0"/>
              </a:spcAft>
              <a:defRPr/>
            </a:pPr>
            <a:r>
              <a:rPr lang="en-US" dirty="0" err="1"/>
              <a:t>Bài</a:t>
            </a:r>
            <a:r>
              <a:rPr lang="en-US" dirty="0"/>
              <a:t> 4: Cho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daa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int.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pdaa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100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daa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marL="225425" indent="-225425" eaLnBrk="1" fontAlgn="auto" hangingPunct="1">
              <a:spcAft>
                <a:spcPts val="0"/>
              </a:spcAft>
              <a:defRPr/>
            </a:pPr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vi-VN" dirty="0"/>
              <a:t>đượ</a:t>
            </a:r>
            <a:r>
              <a:rPr lang="en-US" dirty="0"/>
              <a:t>c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25425" indent="-225425" eaLnBrk="1" fontAlgn="auto" hangingPunct="1">
              <a:spcAft>
                <a:spcPts val="0"/>
              </a:spcAft>
              <a:defRPr/>
            </a:pPr>
            <a:r>
              <a:rPr lang="en-US" dirty="0" err="1"/>
              <a:t>Bài</a:t>
            </a:r>
            <a:r>
              <a:rPr lang="en-US" dirty="0"/>
              <a:t> 6: 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data.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/>
              <a:t>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vi-VN" dirty="0"/>
              <a:t>đầ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marL="225425" indent="-225425" eaLnBrk="1" fontAlgn="auto" hangingPunct="1">
              <a:spcAft>
                <a:spcPts val="0"/>
              </a:spcAft>
              <a:defRPr/>
            </a:pPr>
            <a:r>
              <a:rPr lang="en-US" dirty="0" err="1"/>
              <a:t>Bài</a:t>
            </a:r>
            <a:r>
              <a:rPr lang="en-US" dirty="0"/>
              <a:t> 7: Cho con </a:t>
            </a:r>
            <a:r>
              <a:rPr lang="en-US" dirty="0" err="1"/>
              <a:t>trỏ</a:t>
            </a:r>
            <a:r>
              <a:rPr lang="en-US" dirty="0"/>
              <a:t> p1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vi-VN" dirty="0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còn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p2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vi-VN" dirty="0"/>
              <a:t>đế</a:t>
            </a:r>
            <a:r>
              <a:rPr lang="en-US" dirty="0"/>
              <a:t>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int. </a:t>
            </a:r>
            <a:r>
              <a:rPr lang="en-US" dirty="0" err="1"/>
              <a:t>Tính</a:t>
            </a:r>
            <a:r>
              <a:rPr lang="en-US" dirty="0"/>
              <a:t> p2 – p1 ?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452F0-16B3-4594-BEF7-BDC3F7F36384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267200" cy="5029200"/>
          </a:xfrm>
          <a:extLst/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 err="1"/>
              <a:t>Bài</a:t>
            </a:r>
            <a:r>
              <a:rPr lang="vi-VN" sz="2200" dirty="0"/>
              <a:t> </a:t>
            </a:r>
            <a:r>
              <a:rPr lang="en-US" sz="2200" dirty="0"/>
              <a:t>8</a:t>
            </a:r>
            <a:r>
              <a:rPr lang="vi-VN" sz="2200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code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1313" indent="0">
              <a:buFont typeface="Wingdings" panose="05000000000000000000" pitchFamily="2" charset="2"/>
              <a:buNone/>
              <a:defRPr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806450" indent="0">
              <a:buFont typeface="Wingdings" panose="05000000000000000000" pitchFamily="2" charset="2"/>
              <a:buNone/>
              <a:defRPr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*x, y = 2;</a:t>
            </a:r>
          </a:p>
          <a:p>
            <a:pPr marL="806450" indent="0"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*x = y;</a:t>
            </a:r>
          </a:p>
          <a:p>
            <a:pPr marL="806450" indent="0"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*x += y++;</a:t>
            </a:r>
          </a:p>
          <a:p>
            <a:pPr marL="806450" indent="0">
              <a:buFont typeface="Wingdings" panose="05000000000000000000" pitchFamily="2" charset="2"/>
              <a:buNone/>
              <a:defRPr/>
            </a:pPr>
            <a:r>
              <a:rPr lang="en-US" sz="22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*x </a:t>
            </a:r>
            <a:r>
              <a:rPr lang="en-US" sz="2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2296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vi-VN" sz="22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200" dirty="0"/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3EFDF-1663-4C4A-8823-F9B70CF2E6FC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95800" y="1209191"/>
            <a:ext cx="436312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65760" indent="-283464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37744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696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A5A5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vi-V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vi-V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Cho đoạn chương trình sau: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pay;</a:t>
            </a:r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ptr_pay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 = 2313.54;</a:t>
            </a:r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ptr_pay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&amp;pay;</a:t>
            </a:r>
          </a:p>
          <a:p>
            <a:pPr marL="341313" indent="0">
              <a:buFont typeface="Wingdings" panose="05000000000000000000" pitchFamily="2" charset="2"/>
              <a:buNone/>
              <a:defRPr/>
            </a:pPr>
            <a:endParaRPr lang="vi-V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a. pay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b. *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ptr_pay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c. *pay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d. &amp;pay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48640" lvl="0" indent="-514350"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;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sai trong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thích</a:t>
            </a:r>
            <a:endParaRPr lang="en-US" dirty="0"/>
          </a:p>
          <a:p>
            <a:pPr marL="548640" lvl="0" indent="-514350"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a.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con </a:t>
            </a:r>
            <a:r>
              <a:rPr lang="vi-VN" dirty="0" err="1"/>
              <a:t>trỏ</a:t>
            </a:r>
            <a:r>
              <a:rPr lang="vi-VN" dirty="0"/>
              <a:t> p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gán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100 cho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5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.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1 </a:t>
            </a:r>
            <a:r>
              <a:rPr lang="vi-VN" dirty="0" err="1"/>
              <a:t>chiều</a:t>
            </a:r>
            <a:r>
              <a:rPr lang="vi-VN" dirty="0"/>
              <a:t>  thông qua con </a:t>
            </a:r>
            <a:r>
              <a:rPr lang="vi-VN" dirty="0" err="1"/>
              <a:t>trỏ</a:t>
            </a:r>
            <a:r>
              <a:rPr lang="vi-VN" dirty="0"/>
              <a:t> p.</a:t>
            </a:r>
            <a:endParaRPr lang="en-US" dirty="0"/>
          </a:p>
          <a:p>
            <a:pPr marL="548640" lvl="0" indent="-514350">
              <a:buFont typeface="+mj-lt"/>
              <a:buAutoNum type="arabicPeriod"/>
            </a:pP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str</a:t>
            </a:r>
            <a:r>
              <a:rPr lang="vi-VN" dirty="0"/>
              <a:t> lưu </a:t>
            </a:r>
            <a:r>
              <a:rPr lang="vi-VN" dirty="0" err="1"/>
              <a:t>chuỗi</a:t>
            </a:r>
            <a:r>
              <a:rPr lang="vi-VN" dirty="0"/>
              <a:t> “</a:t>
            </a:r>
            <a:r>
              <a:rPr lang="vi-VN" dirty="0" err="1"/>
              <a:t>hello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”,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con </a:t>
            </a:r>
            <a:r>
              <a:rPr lang="vi-VN" dirty="0" err="1"/>
              <a:t>trỏ</a:t>
            </a:r>
            <a:r>
              <a:rPr lang="vi-VN" dirty="0"/>
              <a:t> p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in </a:t>
            </a:r>
            <a:r>
              <a:rPr lang="en-US" dirty="0" err="1"/>
              <a:t>hoa</a:t>
            </a:r>
            <a:r>
              <a:rPr lang="en-US" dirty="0"/>
              <a:t> “HELLO CLASS”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p.</a:t>
            </a:r>
          </a:p>
          <a:p>
            <a:pPr marL="548640" lvl="0" indent="-514350"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A </a:t>
            </a:r>
            <a:r>
              <a:rPr lang="vi-VN" dirty="0" err="1"/>
              <a:t>tùy</a:t>
            </a:r>
            <a:r>
              <a:rPr lang="vi-VN" dirty="0"/>
              <a:t> ý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.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A (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trên) sang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B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phóng</a:t>
            </a:r>
            <a:r>
              <a:rPr lang="vi-VN" dirty="0"/>
              <a:t> </a:t>
            </a:r>
            <a:r>
              <a:rPr lang="vi-VN" dirty="0" err="1"/>
              <a:t>vùng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ở </a:t>
            </a:r>
            <a:r>
              <a:rPr lang="vi-VN" dirty="0" err="1"/>
              <a:t>dãy</a:t>
            </a:r>
            <a:r>
              <a:rPr lang="vi-VN" dirty="0"/>
              <a:t> B.</a:t>
            </a:r>
            <a:endParaRPr lang="en-US" dirty="0"/>
          </a:p>
          <a:p>
            <a:pPr marL="548640" lvl="0" indent="-514350">
              <a:buFont typeface="+mj-lt"/>
              <a:buAutoNum type="arabicPeriod"/>
            </a:pP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con </a:t>
            </a:r>
            <a:r>
              <a:rPr lang="vi-VN" dirty="0" err="1"/>
              <a:t>trỏ</a:t>
            </a:r>
            <a:endParaRPr lang="en-US" dirty="0"/>
          </a:p>
          <a:p>
            <a:pPr marL="54864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2" y="1272540"/>
            <a:ext cx="6467856" cy="43129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sz="5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học tốt!</a:t>
            </a:r>
          </a:p>
        </p:txBody>
      </p:sp>
    </p:spTree>
    <p:extLst>
      <p:ext uri="{BB962C8B-B14F-4D97-AF65-F5344CB8AC3E}">
        <p14:creationId xmlns:p14="http://schemas.microsoft.com/office/powerpoint/2010/main" val="33296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963" indent="0"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3" indent="0"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3" indent="0"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3" indent="0" algn="ctr">
              <a:buFont typeface="Arial" panose="020B0604020202020204" pitchFamily="34" charset="0"/>
              <a:buNone/>
            </a:pPr>
            <a:r>
              <a:rPr lang="en-US" altLang="en-US" sz="3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C/C++ </a:t>
            </a:r>
            <a:r>
              <a:rPr lang="en-US" altLang="en-US" sz="3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sz="3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3" indent="0">
              <a:buFont typeface="Arial" panose="020B0604020202020204" pitchFamily="34" charset="0"/>
              <a:buNone/>
            </a:pP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2A899-66A6-40E7-8849-CC00A2C93F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3886200" y="1219200"/>
            <a:ext cx="1371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0" b="1">
                <a:solidFill>
                  <a:srgbClr val="C00000"/>
                </a:solidFill>
                <a:latin typeface="Arial" panose="020B0604020202020204" pitchFamily="34" charset="0"/>
              </a:rPr>
              <a:t>?</a:t>
            </a:r>
          </a:p>
        </p:txBody>
      </p:sp>
      <p:pic>
        <p:nvPicPr>
          <p:cNvPr id="7" name="Picture 4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375421" cy="17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1.1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5558849" cy="5527964"/>
          </a:xfrm>
        </p:spPr>
        <p:txBody>
          <a:bodyPr>
            <a:normAutofit/>
          </a:bodyPr>
          <a:lstStyle/>
          <a:p>
            <a:pPr marL="225425" lvl="1" indent="-225425" algn="just">
              <a:lnSpc>
                <a:spcPct val="150000"/>
              </a:lnSpc>
              <a:defRPr/>
            </a:pP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nhớ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endParaRPr lang="en-US" sz="2600" dirty="0"/>
          </a:p>
          <a:p>
            <a:pPr marL="569913" lvl="2" indent="-225425" algn="just">
              <a:lnSpc>
                <a:spcPct val="150000"/>
              </a:lnSpc>
              <a:defRPr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RAM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ô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nhớ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kích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ướ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 1 byte</a:t>
            </a:r>
            <a:r>
              <a:rPr lang="en-US" dirty="0"/>
              <a:t>.</a:t>
            </a:r>
          </a:p>
          <a:p>
            <a:pPr marL="569913" lvl="2" indent="-225425" algn="just">
              <a:lnSpc>
                <a:spcPct val="150000"/>
              </a:lnSpc>
              <a:defRPr/>
            </a:pP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đị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chỉ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duy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nhất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/>
              <a:t>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đượ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đá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0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trở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đ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/>
              <a:t>.</a:t>
            </a:r>
          </a:p>
          <a:p>
            <a:pPr marL="569913" lvl="2" indent="-225425" algn="just">
              <a:lnSpc>
                <a:spcPct val="150000"/>
              </a:lnSpc>
              <a:defRPr/>
            </a:pPr>
            <a:r>
              <a:rPr lang="en-US" dirty="0"/>
              <a:t>RAM </a:t>
            </a:r>
            <a:r>
              <a:rPr lang="vi-VN" dirty="0"/>
              <a:t>để lưu trữ mã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chương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dirty="0"/>
              <a:t>và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liệu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vi-VN" dirty="0"/>
              <a:t>trong suốt quá trình thực thi.</a:t>
            </a:r>
            <a:r>
              <a:rPr lang="vi-VN" sz="2600" dirty="0"/>
              <a:t> </a:t>
            </a:r>
            <a:endParaRPr lang="en-US" sz="2600" dirty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</a:defRPr>
            </a:lvl3pPr>
            <a:lvl4pPr marL="1600200" indent="-228600">
              <a:spcBef>
                <a:spcPct val="20000"/>
              </a:spcBef>
              <a:buClr>
                <a:srgbClr val="A5A5A5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spcBef>
                <a:spcPct val="20000"/>
              </a:spcBef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en-US" sz="13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NMLT - Con trỏ cơ bản</a:t>
            </a:r>
            <a:endParaRPr lang="en-US" altLang="en-US" sz="130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CFE63-5C76-4E1C-9647-67352AAACE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6775" y="1350963"/>
            <a:ext cx="2355850" cy="4781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65800" y="6119813"/>
            <a:ext cx="3276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(bytes)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21513" y="1901825"/>
            <a:ext cx="998537" cy="33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1513" y="2235200"/>
            <a:ext cx="998537" cy="319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21513" y="2555875"/>
            <a:ext cx="998537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1513" y="2917825"/>
            <a:ext cx="996950" cy="36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21513" y="3284538"/>
            <a:ext cx="998537" cy="366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1513" y="3651250"/>
            <a:ext cx="998537" cy="33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1513" y="3987800"/>
            <a:ext cx="998537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1513" y="4356100"/>
            <a:ext cx="998537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1513" y="4675188"/>
            <a:ext cx="996950" cy="106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21513" y="5740400"/>
            <a:ext cx="996950" cy="315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07113" y="1901825"/>
            <a:ext cx="862012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7113" y="2235200"/>
            <a:ext cx="862012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07113" y="2587625"/>
            <a:ext cx="862012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07113" y="2940050"/>
            <a:ext cx="862012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07113" y="3284538"/>
            <a:ext cx="862012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7113" y="3636963"/>
            <a:ext cx="862012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113" y="3987800"/>
            <a:ext cx="862012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07113" y="4340225"/>
            <a:ext cx="862012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07113" y="4675188"/>
            <a:ext cx="862012" cy="106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07113" y="5740400"/>
            <a:ext cx="862012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46775" y="1355725"/>
            <a:ext cx="1074738" cy="62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chỉ ô nhớ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143750" y="1387475"/>
            <a:ext cx="115887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byte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519988" y="1727200"/>
            <a:ext cx="431800" cy="354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1.1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>
              <a:lnSpc>
                <a:spcPct val="150000"/>
              </a:lnSpc>
              <a:defRPr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dành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riêng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một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vùng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nhớ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vi-VN" dirty="0"/>
              <a:t>đó</a:t>
            </a:r>
            <a:r>
              <a:rPr lang="en-US" dirty="0"/>
              <a:t>.</a:t>
            </a:r>
          </a:p>
          <a:p>
            <a:pPr marL="225425" indent="-225425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tên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gọi</a:t>
            </a:r>
            <a:r>
              <a:rPr lang="en-US" sz="2600" dirty="0"/>
              <a:t>,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2 </a:t>
            </a:r>
            <a:r>
              <a:rPr lang="en-US" sz="2600" dirty="0" err="1"/>
              <a:t>bước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:</a:t>
            </a:r>
          </a:p>
          <a:p>
            <a:pPr marL="755968" lvl="2" indent="-457200">
              <a:lnSpc>
                <a:spcPct val="150000"/>
              </a:lnSpc>
              <a:defRPr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Tìm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kiếm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địa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chỉ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ô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nhớ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pPr marL="755968" lvl="2" indent="-457200">
              <a:lnSpc>
                <a:spcPct val="150000"/>
              </a:lnSpc>
              <a:defRPr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Truy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xuất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hoặc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lập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giá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trị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marL="225425" lvl="1" indent="-225425">
              <a:lnSpc>
                <a:spcPct val="150000"/>
              </a:lnSpc>
              <a:defRPr/>
            </a:pPr>
            <a:r>
              <a:rPr lang="en-US" sz="2600" dirty="0" err="1"/>
              <a:t>Ví</a:t>
            </a:r>
            <a:r>
              <a:rPr lang="en-US" sz="2600" dirty="0"/>
              <a:t> </a:t>
            </a:r>
            <a:r>
              <a:rPr lang="en-US" sz="2600" dirty="0" err="1"/>
              <a:t>dụ</a:t>
            </a:r>
            <a:r>
              <a:rPr lang="en-US" sz="2600" dirty="0"/>
              <a:t>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20E03-8989-4C3F-B312-D900CD6C9FB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1.1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DDE4E-8C3E-4BB0-AEAE-0B4AA57B37F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73009" y="1342571"/>
            <a:ext cx="2676412" cy="519454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65760" indent="-283464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37744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696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A5A5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3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3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3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endParaRPr lang="en-US" sz="23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ch=‘x’; 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7;</a:t>
            </a:r>
          </a:p>
          <a:p>
            <a:pPr marL="82296" indent="0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65625" y="1355725"/>
            <a:ext cx="2681288" cy="4781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306888" y="6107113"/>
            <a:ext cx="327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(bytes)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2600" y="1889125"/>
            <a:ext cx="998538" cy="33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62600" y="2222500"/>
            <a:ext cx="998538" cy="319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62600" y="2543175"/>
            <a:ext cx="998538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62600" y="2905125"/>
            <a:ext cx="996950" cy="36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2600" y="3271838"/>
            <a:ext cx="998538" cy="366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62600" y="3638550"/>
            <a:ext cx="998538" cy="33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62600" y="3975100"/>
            <a:ext cx="998538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62600" y="4343400"/>
            <a:ext cx="998538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62600" y="4662488"/>
            <a:ext cx="996950" cy="106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562600" y="5727700"/>
            <a:ext cx="996950" cy="315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48200" y="1889125"/>
            <a:ext cx="862013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648200" y="2222500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48200" y="2574925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48200" y="2927350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648200" y="3271838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48200" y="3624263"/>
            <a:ext cx="862013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648200" y="3975100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48200" y="4327525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648200" y="4662488"/>
            <a:ext cx="862013" cy="106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648200" y="5727700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487863" y="1343025"/>
            <a:ext cx="1074737" cy="62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chỉ ô nhớ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559550" y="2159000"/>
            <a:ext cx="1225550" cy="369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523038" y="2882900"/>
            <a:ext cx="1249362" cy="38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59425" y="2200275"/>
            <a:ext cx="998538" cy="33337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6" name="Rectangle 75"/>
          <p:cNvSpPr>
            <a:spLocks/>
          </p:cNvSpPr>
          <p:nvPr/>
        </p:nvSpPr>
        <p:spPr bwMode="auto">
          <a:xfrm>
            <a:off x="1600200" y="3429000"/>
            <a:ext cx="2649538" cy="4286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</a:defRPr>
            </a:lvl3pPr>
            <a:lvl4pPr marL="1600200" indent="-228600">
              <a:spcBef>
                <a:spcPct val="20000"/>
              </a:spcBef>
              <a:buClr>
                <a:srgbClr val="A5A5A5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spcBef>
                <a:spcPct val="20000"/>
              </a:spcBef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" name="Rectangle 76"/>
          <p:cNvSpPr>
            <a:spLocks/>
          </p:cNvSpPr>
          <p:nvPr/>
        </p:nvSpPr>
        <p:spPr bwMode="auto">
          <a:xfrm>
            <a:off x="1598613" y="3863975"/>
            <a:ext cx="2651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</a:defRPr>
            </a:lvl3pPr>
            <a:lvl4pPr marL="1600200" indent="-228600">
              <a:spcBef>
                <a:spcPct val="20000"/>
              </a:spcBef>
              <a:buClr>
                <a:srgbClr val="A5A5A5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spcBef>
                <a:spcPct val="20000"/>
              </a:spcBef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68950" y="2895600"/>
            <a:ext cx="998538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68950" y="3267075"/>
            <a:ext cx="998538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68950" y="3619500"/>
            <a:ext cx="998538" cy="350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568950" y="3970338"/>
            <a:ext cx="998538" cy="36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554662" y="2895600"/>
            <a:ext cx="998538" cy="1535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830763" y="2930525"/>
            <a:ext cx="565150" cy="331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45050" y="2286000"/>
            <a:ext cx="563563" cy="331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7" grpId="0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108" grpId="0" animBg="1"/>
      <p:bldP spid="72" grpId="0" animBg="1"/>
      <p:bldP spid="8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4.xml><?xml version="1.0" encoding="utf-8"?>
<a:theme xmlns:a="http://schemas.openxmlformats.org/drawingml/2006/main" name="2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0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2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3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4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5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6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4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5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6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7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8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9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4325</Words>
  <Application>Microsoft Office PowerPoint</Application>
  <PresentationFormat>On-screen Show (4:3)</PresentationFormat>
  <Paragraphs>974</Paragraphs>
  <Slides>58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Gulim</vt:lpstr>
      <vt:lpstr>Arial</vt:lpstr>
      <vt:lpstr>Calibri</vt:lpstr>
      <vt:lpstr>Calibri Light</vt:lpstr>
      <vt:lpstr>Consolas</vt:lpstr>
      <vt:lpstr>Corbel</vt:lpstr>
      <vt:lpstr>Courier New</vt:lpstr>
      <vt:lpstr>Symbol</vt:lpstr>
      <vt:lpstr>Tahoma</vt:lpstr>
      <vt:lpstr>Tahoma (Body)</vt:lpstr>
      <vt:lpstr>Times New Roman</vt:lpstr>
      <vt:lpstr>Verdana</vt:lpstr>
      <vt:lpstr>VNI-Times</vt:lpstr>
      <vt:lpstr>Wingdings</vt:lpstr>
      <vt:lpstr>Custom Design</vt:lpstr>
      <vt:lpstr>Banded Design Teal 16x9</vt:lpstr>
      <vt:lpstr>1_Banded Design Teal 16x9</vt:lpstr>
      <vt:lpstr>2_Banded Design Teal 16x9</vt:lpstr>
      <vt:lpstr>NHẬP MÔN LẬP TRÌNH</vt:lpstr>
      <vt:lpstr>CĐR buổi học</vt:lpstr>
      <vt:lpstr>Bảng các thuật ngữ Việt- Anh liên quan nội dung con trỏ</vt:lpstr>
      <vt:lpstr>Nội dung</vt:lpstr>
      <vt:lpstr>1. Khái niệm và cách sử dụng</vt:lpstr>
      <vt:lpstr>PowerPoint Presentation</vt:lpstr>
      <vt:lpstr>1.1 Biến và vùng nhớ</vt:lpstr>
      <vt:lpstr>1.1 Biến và vùng nhớ</vt:lpstr>
      <vt:lpstr>1.1 Biến và vùng nhớ</vt:lpstr>
      <vt:lpstr>Toán tử &amp; và *</vt:lpstr>
      <vt:lpstr>Toán tử &amp; và *</vt:lpstr>
      <vt:lpstr>1.2 Khái niệm con trỏ</vt:lpstr>
      <vt:lpstr>1.3 Khai báo con trỏ</vt:lpstr>
      <vt:lpstr>1.4 Con trỏ và toán tử &amp;, *</vt:lpstr>
      <vt:lpstr>1.4 Con trỏ và toán tử &amp;, *</vt:lpstr>
      <vt:lpstr>Ví dụ</vt:lpstr>
      <vt:lpstr>Ví dụ</vt:lpstr>
      <vt:lpstr>Ví dụ</vt:lpstr>
      <vt:lpstr>Phép gán con trỏ</vt:lpstr>
      <vt:lpstr>Ví dụ</vt:lpstr>
      <vt:lpstr>1.5 Con trỏ NULL</vt:lpstr>
      <vt:lpstr>1.6 Toán tử sizeof</vt:lpstr>
      <vt:lpstr>1.7 Từ khóa const và con trỏ</vt:lpstr>
      <vt:lpstr>Từ khóa const và con trỏ</vt:lpstr>
      <vt:lpstr>Bài tập</vt:lpstr>
      <vt:lpstr>1.7 Con trỏ và hàm</vt:lpstr>
      <vt:lpstr>1.7 Con trỏ và hàm</vt:lpstr>
      <vt:lpstr>1.7 Con trỏ và hàm</vt:lpstr>
      <vt:lpstr>1.7 Con trỏ và hàm</vt:lpstr>
      <vt:lpstr>1.7 Con trỏ và hàm</vt:lpstr>
      <vt:lpstr>Bài tập 1</vt:lpstr>
      <vt:lpstr>Bài tập 2</vt:lpstr>
      <vt:lpstr>Bài tập 3</vt:lpstr>
      <vt:lpstr>Một số lưu ý</vt:lpstr>
      <vt:lpstr>2. Con trỏ và Mảng 1 chiều</vt:lpstr>
      <vt:lpstr>2.1 Mảng 1 chiều và cách lấy địa chỉ</vt:lpstr>
      <vt:lpstr>2.2 Mảng 1 chiều và hằng con trỏ</vt:lpstr>
      <vt:lpstr>2.2 Mảng 1 chiều và hằng con trỏ</vt:lpstr>
      <vt:lpstr>Bài tập</vt:lpstr>
      <vt:lpstr>2.3 Các phép toán số học trên con trỏ</vt:lpstr>
      <vt:lpstr>2.3 Các phép toán số học trên con trỏ</vt:lpstr>
      <vt:lpstr>2.3 Các phép toán số học trên con trỏ</vt:lpstr>
      <vt:lpstr>2.3 Các phép toán số học trên con trỏ</vt:lpstr>
      <vt:lpstr>2.3 Các phép toán số học trên con trỏ</vt:lpstr>
      <vt:lpstr>2.4 Con trỏ và mảng 1 chiều</vt:lpstr>
      <vt:lpstr>2.4 Con trỏ và mảng 1 chiều</vt:lpstr>
      <vt:lpstr>2.4 Con trỏ và mảng 1 chiều</vt:lpstr>
      <vt:lpstr>2.5 Truyền mảng 1 chiều cho hàm</vt:lpstr>
      <vt:lpstr>Bài tập 1</vt:lpstr>
      <vt:lpstr>Bài tập 2</vt:lpstr>
      <vt:lpstr>Lời giải</vt:lpstr>
      <vt:lpstr>Bài tập 2</vt:lpstr>
      <vt:lpstr>Lời giải</vt:lpstr>
      <vt:lpstr>Một số lưu ý</vt:lpstr>
      <vt:lpstr>Câu hỏi lý thuyết</vt:lpstr>
      <vt:lpstr>Câu hỏi lý thuyết</vt:lpstr>
      <vt:lpstr>Bài tập bắt buộc</vt:lpstr>
      <vt:lpstr>PowerPoint Presentation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admin</cp:lastModifiedBy>
  <cp:revision>586</cp:revision>
  <dcterms:created xsi:type="dcterms:W3CDTF">2007-09-05T08:24:33Z</dcterms:created>
  <dcterms:modified xsi:type="dcterms:W3CDTF">2016-09-08T03:34:37Z</dcterms:modified>
</cp:coreProperties>
</file>