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66"/>
  </p:notesMasterIdLst>
  <p:sldIdLst>
    <p:sldId id="269" r:id="rId2"/>
    <p:sldId id="342" r:id="rId3"/>
    <p:sldId id="288" r:id="rId4"/>
    <p:sldId id="308" r:id="rId5"/>
    <p:sldId id="309" r:id="rId6"/>
    <p:sldId id="275" r:id="rId7"/>
    <p:sldId id="292" r:id="rId8"/>
    <p:sldId id="271" r:id="rId9"/>
    <p:sldId id="297" r:id="rId10"/>
    <p:sldId id="293" r:id="rId11"/>
    <p:sldId id="273" r:id="rId12"/>
    <p:sldId id="274" r:id="rId13"/>
    <p:sldId id="299" r:id="rId14"/>
    <p:sldId id="301" r:id="rId15"/>
    <p:sldId id="294" r:id="rId16"/>
    <p:sldId id="289" r:id="rId17"/>
    <p:sldId id="285" r:id="rId18"/>
    <p:sldId id="295" r:id="rId19"/>
    <p:sldId id="296" r:id="rId20"/>
    <p:sldId id="302" r:id="rId21"/>
    <p:sldId id="277" r:id="rId22"/>
    <p:sldId id="278" r:id="rId23"/>
    <p:sldId id="280" r:id="rId24"/>
    <p:sldId id="281" r:id="rId25"/>
    <p:sldId id="282" r:id="rId26"/>
    <p:sldId id="303" r:id="rId27"/>
    <p:sldId id="304" r:id="rId28"/>
    <p:sldId id="283" r:id="rId29"/>
    <p:sldId id="305" r:id="rId30"/>
    <p:sldId id="307" r:id="rId31"/>
    <p:sldId id="306" r:id="rId32"/>
    <p:sldId id="284" r:id="rId33"/>
    <p:sldId id="291" r:id="rId34"/>
    <p:sldId id="331" r:id="rId35"/>
    <p:sldId id="343" r:id="rId36"/>
    <p:sldId id="362" r:id="rId37"/>
    <p:sldId id="360" r:id="rId38"/>
    <p:sldId id="344" r:id="rId39"/>
    <p:sldId id="361" r:id="rId40"/>
    <p:sldId id="346" r:id="rId41"/>
    <p:sldId id="348" r:id="rId42"/>
    <p:sldId id="349" r:id="rId43"/>
    <p:sldId id="350" r:id="rId44"/>
    <p:sldId id="352" r:id="rId45"/>
    <p:sldId id="358" r:id="rId46"/>
    <p:sldId id="357" r:id="rId47"/>
    <p:sldId id="355" r:id="rId48"/>
    <p:sldId id="356" r:id="rId49"/>
    <p:sldId id="359" r:id="rId50"/>
    <p:sldId id="345" r:id="rId51"/>
    <p:sldId id="318" r:id="rId52"/>
    <p:sldId id="319" r:id="rId53"/>
    <p:sldId id="320" r:id="rId54"/>
    <p:sldId id="321" r:id="rId55"/>
    <p:sldId id="332" r:id="rId56"/>
    <p:sldId id="333" r:id="rId57"/>
    <p:sldId id="334" r:id="rId58"/>
    <p:sldId id="335" r:id="rId59"/>
    <p:sldId id="341" r:id="rId60"/>
    <p:sldId id="339" r:id="rId61"/>
    <p:sldId id="340" r:id="rId62"/>
    <p:sldId id="338" r:id="rId63"/>
    <p:sldId id="353" r:id="rId64"/>
    <p:sldId id="354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94660"/>
  </p:normalViewPr>
  <p:slideViewPr>
    <p:cSldViewPr>
      <p:cViewPr varScale="1">
        <p:scale>
          <a:sx n="65" d="100"/>
          <a:sy n="65" d="100"/>
        </p:scale>
        <p:origin x="10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E332E-4B6C-4FED-89C1-87EA01BB02E8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03439-6E41-4473-881B-3C521882B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288410-BDC0-4DA6-BE12-091191D54169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651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FCE545-F8A5-4A49-B5C9-1D1FBF67A89F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292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10A186-28EF-49B9-952C-37FBEA140C86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623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27941B-FDB0-47A6-B18F-654CE59811D7}" type="slidenum">
              <a:rPr lang="en-US" altLang="en-US"/>
              <a:pPr eaLnBrk="1" hangingPunct="1"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191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BCD1E7-48A2-457B-AEA3-A1E074A2CC8D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453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29A8B4-09D7-407F-B2E0-9A53ED8BC383}" type="slidenum">
              <a:rPr lang="en-US" altLang="en-US"/>
              <a:pPr eaLnBrk="1" hangingPunct="1"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580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CDD4EB-BEDD-4667-AD23-4CBCA70B622A}" type="slidenum">
              <a:rPr lang="en-US" altLang="en-US"/>
              <a:pPr eaLnBrk="1" hangingPunct="1"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513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100088-B03A-43A2-A042-30A7615FD522}" type="slidenum">
              <a:rPr lang="en-US" altLang="en-US"/>
              <a:pPr eaLnBrk="1" hangingPunct="1"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19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4228F7-FACE-4860-B0C3-F3125BB52680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737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280C3C-CF87-48EB-BCEB-282DE6257827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502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03439-6E41-4473-881B-3C521882BBB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8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41ECB0-029C-471B-A606-A521B82052BD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87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D6BBA0-3355-4DC1-8874-9A0E25EF2A14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109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F5076D-C4A7-436A-82F6-0B24B1B995A5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757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347A43-F55E-4EFC-9654-BE1F7A2E29AA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681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E5EABF-55EF-46BF-8065-D68A22EB11A7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92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52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65188A-4A89-4062-894C-EA0707588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5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08615-8ACB-4419-A0D2-8B4511AB75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4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ườ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 Đại học Khoa học Tự nhiên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môn Tin học c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s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ở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09DA01E-8EF6-4D2E-83C1-F44FD385F4CB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600">
                <a:latin typeface="Verdana" panose="020B0604030504040204" pitchFamily="34" charset="0"/>
              </a:rPr>
              <a:t>Đặng Bình Ph</a:t>
            </a:r>
            <a:r>
              <a:rPr lang="vi-VN" altLang="en-US" sz="1600">
                <a:latin typeface="Verdana" panose="020B0604030504040204" pitchFamily="34" charset="0"/>
              </a:rPr>
              <a:t>ươ</a:t>
            </a:r>
            <a:r>
              <a:rPr lang="en-US" altLang="en-US" sz="1600">
                <a:latin typeface="Verdana" panose="020B0604030504040204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200">
                <a:latin typeface="Verdana" panose="020B0604030504040204" pitchFamily="34" charset="0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8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2902EDD-86C2-4700-BCCB-15041B65E729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304800"/>
            <a:ext cx="130016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381000" y="1219200"/>
            <a:ext cx="822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1879"/>
            <a:ext cx="8153400" cy="5029200"/>
          </a:xfrm>
        </p:spPr>
        <p:txBody>
          <a:bodyPr/>
          <a:lstStyle>
            <a:lvl1pPr marL="365760" indent="-283464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40080" indent="-237744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86968" indent="-2286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81000" y="402844"/>
            <a:ext cx="8458200" cy="960605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5895975" y="6378575"/>
            <a:ext cx="2895600" cy="476250"/>
          </a:xfrm>
        </p:spPr>
        <p:txBody>
          <a:bodyPr/>
          <a:lstStyle>
            <a:lvl1pPr>
              <a:defRPr sz="1300">
                <a:latin typeface="Tahoma (Body)"/>
              </a:defRPr>
            </a:lvl1pPr>
          </a:lstStyle>
          <a:p>
            <a:pPr>
              <a:defRPr/>
            </a:pPr>
            <a:r>
              <a:rPr lang="vi-VN" dirty="0"/>
              <a:t>NMLT - Con trỏ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643938" y="6378575"/>
            <a:ext cx="457200" cy="476250"/>
          </a:xfrm>
        </p:spPr>
        <p:txBody>
          <a:bodyPr/>
          <a:lstStyle>
            <a:lvl1pPr>
              <a:defRPr sz="1500"/>
            </a:lvl1pPr>
          </a:lstStyle>
          <a:p>
            <a:pPr>
              <a:defRPr/>
            </a:pPr>
            <a:fld id="{911E73EA-86F5-468B-9B45-B5D7D819D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53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92D361E-3F48-4DC8-A555-D857ACF3DF26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dirty="0"/>
              <a:t>NMLT - Con trỏ và cấp phát động</a:t>
            </a:r>
          </a:p>
        </p:txBody>
      </p:sp>
    </p:spTree>
    <p:extLst>
      <p:ext uri="{BB962C8B-B14F-4D97-AF65-F5344CB8AC3E}">
        <p14:creationId xmlns:p14="http://schemas.microsoft.com/office/powerpoint/2010/main" val="50935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423" y="6601968"/>
            <a:ext cx="720090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09780-4FCB-4D3D-A38A-CDFA21996D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4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49F1E4-4EFC-4DD1-A4F9-AF158D68D7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7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A1D45-4E9D-4F12-8269-E7808DEC6A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E0E13-7C7D-45F3-8DC6-8905351191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06D7-6FE3-4602-B1D8-C024D79633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1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E62CD-9E06-4035-A685-3587B7E58D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1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580E9-0F43-4939-871B-F914C180D1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0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NMLT - Con trỏ </a:t>
            </a:r>
            <a:r>
              <a:rPr lang="en-US"/>
              <a:t>và cấp phát động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18F3FF9-41A8-4863-B38E-6F2B95071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72" r:id="rId12"/>
    <p:sldLayoutId id="2147483673" r:id="rId13"/>
    <p:sldLayoutId id="2147483676" r:id="rId14"/>
    <p:sldLayoutId id="2147483686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NHẬP MÔN LẬP TRÌNH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Buổi</a:t>
            </a:r>
            <a:r>
              <a:rPr lang="en-US" sz="2000" dirty="0"/>
              <a:t> 14</a:t>
            </a:r>
            <a:r>
              <a:rPr lang="vi-VN" sz="2000" dirty="0"/>
              <a:t>: CON TRỎ VÀ CẤP PHÁT ĐỘNG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5400" y="3886200"/>
            <a:ext cx="7010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590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highlight>
                  <a:srgbClr val="FFFFFF"/>
                </a:highlight>
              </a:rPr>
              <a:t>Cú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pháp</a:t>
            </a:r>
            <a:r>
              <a:rPr lang="en-US" dirty="0">
                <a:highlight>
                  <a:srgbClr val="FFFFFF"/>
                </a:highlight>
              </a:rPr>
              <a:t>: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&lt;type&gt; pointer = new &lt;type&gt; (value)</a:t>
            </a:r>
          </a:p>
          <a:p>
            <a:r>
              <a:rPr lang="en-US" dirty="0" err="1">
                <a:highlight>
                  <a:srgbClr val="FFFFFF"/>
                </a:highlight>
              </a:rPr>
              <a:t>Ví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dụ</a:t>
            </a:r>
            <a:r>
              <a:rPr lang="en-US" dirty="0">
                <a:highlight>
                  <a:srgbClr val="FFFFFF"/>
                </a:highlight>
              </a:rPr>
              <a:t>:</a:t>
            </a:r>
          </a:p>
          <a:p>
            <a:pPr marL="50800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0800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50800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0800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132080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*p;</a:t>
            </a:r>
          </a:p>
          <a:p>
            <a:pPr marL="132080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(99);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initialize with 99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320800" indent="0">
              <a:buNone/>
            </a:pP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displays 99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32080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50800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8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08101" y="1432697"/>
            <a:ext cx="608470" cy="28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7" name="Rectangle 6"/>
          <p:cNvSpPr/>
          <p:nvPr/>
        </p:nvSpPr>
        <p:spPr>
          <a:xfrm>
            <a:off x="535998" y="1449327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8" name="Rectangle 7"/>
          <p:cNvSpPr/>
          <p:nvPr/>
        </p:nvSpPr>
        <p:spPr>
          <a:xfrm>
            <a:off x="1208101" y="1843878"/>
            <a:ext cx="608470" cy="28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535998" y="1860508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2395" y="1066800"/>
            <a:ext cx="3557096" cy="307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 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*p1, *p2;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58233" y="2795400"/>
            <a:ext cx="608470" cy="28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1159" y="2781097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58233" y="3211997"/>
            <a:ext cx="608470" cy="28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541159" y="3197694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390" y="2400866"/>
            <a:ext cx="3584442" cy="284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2.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*p1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36078" y="3215210"/>
            <a:ext cx="608470" cy="28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25" name="Straight Arrow Connector 24"/>
          <p:cNvCxnSpPr>
            <a:stCxn id="16" idx="3"/>
          </p:cNvCxnSpPr>
          <p:nvPr/>
        </p:nvCxnSpPr>
        <p:spPr>
          <a:xfrm>
            <a:off x="1766703" y="2936814"/>
            <a:ext cx="1568500" cy="2808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19722" y="4195410"/>
            <a:ext cx="608470" cy="28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7346" y="4222860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19722" y="4598635"/>
            <a:ext cx="608470" cy="28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527346" y="4626085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4473" y="3809980"/>
            <a:ext cx="3381006" cy="318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3. 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*p1 = 30;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26506" y="5502826"/>
            <a:ext cx="608470" cy="28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5998" y="5517533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26506" y="5895460"/>
            <a:ext cx="608470" cy="28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/>
          <p:cNvSpPr/>
          <p:nvPr/>
        </p:nvSpPr>
        <p:spPr>
          <a:xfrm>
            <a:off x="535998" y="5910167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01994" y="5153871"/>
            <a:ext cx="2592689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4. 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p2 = p1;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586640" y="1535286"/>
            <a:ext cx="608470" cy="28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895367" y="1579897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586640" y="1927920"/>
            <a:ext cx="608470" cy="28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/>
          <p:cNvSpPr/>
          <p:nvPr/>
        </p:nvSpPr>
        <p:spPr>
          <a:xfrm>
            <a:off x="4895367" y="1972531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011649" y="1166006"/>
            <a:ext cx="2592689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5. 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*p2 = 40;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521739" y="3089620"/>
            <a:ext cx="608470" cy="28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889979" y="3119370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521739" y="3482254"/>
            <a:ext cx="608470" cy="28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/>
          <p:cNvSpPr/>
          <p:nvPr/>
        </p:nvSpPr>
        <p:spPr>
          <a:xfrm>
            <a:off x="4889979" y="3512004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981169" y="2642668"/>
            <a:ext cx="3190042" cy="362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6. p1 = 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08991" y="4618155"/>
            <a:ext cx="608470" cy="28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cxnSp>
        <p:nvCxnSpPr>
          <p:cNvPr id="78" name="Straight Arrow Connector 77"/>
          <p:cNvCxnSpPr>
            <a:stCxn id="28" idx="3"/>
          </p:cNvCxnSpPr>
          <p:nvPr/>
        </p:nvCxnSpPr>
        <p:spPr>
          <a:xfrm>
            <a:off x="1828192" y="4336824"/>
            <a:ext cx="1587497" cy="2892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415689" y="5893457"/>
            <a:ext cx="608470" cy="28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cxnSp>
        <p:nvCxnSpPr>
          <p:cNvPr id="80" name="Straight Arrow Connector 79"/>
          <p:cNvCxnSpPr>
            <a:stCxn id="35" idx="3"/>
          </p:cNvCxnSpPr>
          <p:nvPr/>
        </p:nvCxnSpPr>
        <p:spPr>
          <a:xfrm>
            <a:off x="1834976" y="5644240"/>
            <a:ext cx="1574015" cy="24921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7" idx="3"/>
            <a:endCxn id="79" idx="1"/>
          </p:cNvCxnSpPr>
          <p:nvPr/>
        </p:nvCxnSpPr>
        <p:spPr>
          <a:xfrm flipV="1">
            <a:off x="1834976" y="6034871"/>
            <a:ext cx="1580713" cy="200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764485" y="1901342"/>
            <a:ext cx="608470" cy="28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cxnSp>
        <p:nvCxnSpPr>
          <p:cNvPr id="87" name="Straight Arrow Connector 86"/>
          <p:cNvCxnSpPr>
            <a:stCxn id="56" idx="3"/>
          </p:cNvCxnSpPr>
          <p:nvPr/>
        </p:nvCxnSpPr>
        <p:spPr>
          <a:xfrm>
            <a:off x="6195110" y="1676700"/>
            <a:ext cx="1569375" cy="2314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8" idx="3"/>
            <a:endCxn id="86" idx="1"/>
          </p:cNvCxnSpPr>
          <p:nvPr/>
        </p:nvCxnSpPr>
        <p:spPr>
          <a:xfrm flipV="1">
            <a:off x="6195110" y="2042756"/>
            <a:ext cx="1569375" cy="265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704846" y="3450972"/>
            <a:ext cx="608470" cy="28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cxnSp>
        <p:nvCxnSpPr>
          <p:cNvPr id="92" name="Straight Arrow Connector 91"/>
          <p:cNvCxnSpPr>
            <a:stCxn id="66" idx="3"/>
            <a:endCxn id="91" idx="1"/>
          </p:cNvCxnSpPr>
          <p:nvPr/>
        </p:nvCxnSpPr>
        <p:spPr>
          <a:xfrm flipV="1">
            <a:off x="6130209" y="3592386"/>
            <a:ext cx="1574637" cy="3128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7698709" y="3069972"/>
            <a:ext cx="608470" cy="28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94" name="Straight Arrow Connector 93"/>
          <p:cNvCxnSpPr>
            <a:stCxn id="64" idx="3"/>
            <a:endCxn id="93" idx="1"/>
          </p:cNvCxnSpPr>
          <p:nvPr/>
        </p:nvCxnSpPr>
        <p:spPr>
          <a:xfrm flipV="1">
            <a:off x="6130209" y="3211386"/>
            <a:ext cx="1568500" cy="196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592615" y="4678373"/>
            <a:ext cx="608470" cy="28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882758" y="4632360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592615" y="5071007"/>
            <a:ext cx="608470" cy="28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8" name="Rectangle 97"/>
          <p:cNvSpPr/>
          <p:nvPr/>
        </p:nvSpPr>
        <p:spPr>
          <a:xfrm>
            <a:off x="4882758" y="5024994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011648" y="4278247"/>
            <a:ext cx="2592689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7. 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*p1 = 50;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775722" y="5051172"/>
            <a:ext cx="608470" cy="28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cxnSp>
        <p:nvCxnSpPr>
          <p:cNvPr id="101" name="Straight Arrow Connector 100"/>
          <p:cNvCxnSpPr>
            <a:stCxn id="97" idx="3"/>
            <a:endCxn id="100" idx="1"/>
          </p:cNvCxnSpPr>
          <p:nvPr/>
        </p:nvCxnSpPr>
        <p:spPr>
          <a:xfrm flipV="1">
            <a:off x="6201085" y="5192586"/>
            <a:ext cx="1574637" cy="1983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7769585" y="4670172"/>
            <a:ext cx="608470" cy="282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cxnSp>
        <p:nvCxnSpPr>
          <p:cNvPr id="103" name="Straight Arrow Connector 102"/>
          <p:cNvCxnSpPr>
            <a:stCxn id="95" idx="3"/>
            <a:endCxn id="102" idx="1"/>
          </p:cNvCxnSpPr>
          <p:nvPr/>
        </p:nvCxnSpPr>
        <p:spPr>
          <a:xfrm flipV="1">
            <a:off x="6201085" y="4811586"/>
            <a:ext cx="1568500" cy="820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241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 animBg="1"/>
      <p:bldP spid="9" grpId="0"/>
      <p:bldP spid="10" grpId="0"/>
      <p:bldP spid="16" grpId="0" animBg="1"/>
      <p:bldP spid="17" grpId="0"/>
      <p:bldP spid="18" grpId="0" animBg="1"/>
      <p:bldP spid="19" grpId="0"/>
      <p:bldP spid="20" grpId="0"/>
      <p:bldP spid="21" grpId="0" animBg="1"/>
      <p:bldP spid="28" grpId="0" animBg="1"/>
      <p:bldP spid="29" grpId="0"/>
      <p:bldP spid="30" grpId="0" animBg="1"/>
      <p:bldP spid="31" grpId="0"/>
      <p:bldP spid="32" grpId="0"/>
      <p:bldP spid="35" grpId="0" animBg="1"/>
      <p:bldP spid="36" grpId="0"/>
      <p:bldP spid="37" grpId="0" animBg="1"/>
      <p:bldP spid="38" grpId="0"/>
      <p:bldP spid="39" grpId="0"/>
      <p:bldP spid="56" grpId="0" animBg="1"/>
      <p:bldP spid="57" grpId="0"/>
      <p:bldP spid="58" grpId="0" animBg="1"/>
      <p:bldP spid="59" grpId="0"/>
      <p:bldP spid="60" grpId="0"/>
      <p:bldP spid="64" grpId="0" animBg="1"/>
      <p:bldP spid="65" grpId="0"/>
      <p:bldP spid="66" grpId="0" animBg="1"/>
      <p:bldP spid="67" grpId="0"/>
      <p:bldP spid="68" grpId="0"/>
      <p:bldP spid="77" grpId="0" animBg="1"/>
      <p:bldP spid="79" grpId="0" animBg="1"/>
      <p:bldP spid="86" grpId="0" animBg="1"/>
      <p:bldP spid="91" grpId="0" animBg="1"/>
      <p:bldP spid="93" grpId="0" animBg="1"/>
      <p:bldP spid="95" grpId="0" animBg="1"/>
      <p:bldP spid="96" grpId="0"/>
      <p:bldP spid="97" grpId="0" animBg="1"/>
      <p:bldP spid="98" grpId="0"/>
      <p:bldP spid="99" grpId="0"/>
      <p:bldP spid="100" grpId="0" animBg="1"/>
      <p:bldP spid="10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delete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delete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phóng</a:t>
            </a:r>
            <a:r>
              <a:rPr lang="en-US" sz="2800" dirty="0"/>
              <a:t> </a:t>
            </a:r>
            <a:r>
              <a:rPr lang="en-US" sz="2800" dirty="0" err="1"/>
              <a:t>vùng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HEAP do con </a:t>
            </a:r>
            <a:r>
              <a:rPr lang="en-US" sz="2800" dirty="0" err="1"/>
              <a:t>trỏ</a:t>
            </a:r>
            <a:r>
              <a:rPr lang="en-US" sz="2800" dirty="0"/>
              <a:t> </a:t>
            </a:r>
            <a:r>
              <a:rPr lang="en-US" sz="2800" dirty="0" err="1"/>
              <a:t>trỏ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(con </a:t>
            </a:r>
            <a:r>
              <a:rPr lang="en-US" sz="2800" dirty="0" err="1"/>
              <a:t>trỏ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new). </a:t>
            </a:r>
            <a:r>
              <a:rPr lang="en-US" sz="2800" dirty="0" err="1"/>
              <a:t>Cú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:      </a:t>
            </a:r>
            <a:endParaRPr lang="en-US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4290" indent="0" algn="ctr">
              <a:buNone/>
            </a:pPr>
            <a:r>
              <a:rPr lang="vi-V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delete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pointerName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&gt;;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800" dirty="0" err="1"/>
              <a:t>Ghi</a:t>
            </a:r>
            <a:r>
              <a:rPr lang="en-US" sz="2800" dirty="0"/>
              <a:t> </a:t>
            </a:r>
            <a:r>
              <a:rPr lang="en-US" sz="2800" dirty="0" err="1"/>
              <a:t>chú</a:t>
            </a:r>
            <a:r>
              <a:rPr lang="en-US" sz="2800" dirty="0"/>
              <a:t>: Sau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delete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vi-VN" sz="2800" dirty="0"/>
              <a:t> </a:t>
            </a:r>
            <a:r>
              <a:rPr lang="en-US" sz="2800" dirty="0"/>
              <a:t>con </a:t>
            </a:r>
            <a:r>
              <a:rPr lang="en-US" sz="2800" dirty="0" err="1"/>
              <a:t>trỏ</a:t>
            </a:r>
            <a:r>
              <a:rPr lang="en-US" sz="2800" dirty="0"/>
              <a:t> </a:t>
            </a:r>
            <a:r>
              <a:rPr lang="en-US" sz="2800" dirty="0" err="1"/>
              <a:t>vẫn</a:t>
            </a:r>
            <a:r>
              <a:rPr lang="en-US" sz="2800" dirty="0"/>
              <a:t> </a:t>
            </a:r>
            <a:r>
              <a:rPr lang="en-US" sz="2800" dirty="0" err="1"/>
              <a:t>trỏ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vùng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delete. Ta </a:t>
            </a:r>
            <a:r>
              <a:rPr lang="en-US" sz="2800" dirty="0" err="1"/>
              <a:t>gọi</a:t>
            </a:r>
            <a:r>
              <a:rPr lang="vi-VN" sz="2800" dirty="0"/>
              <a:t> là “con trỏ lạc”</a:t>
            </a:r>
            <a:r>
              <a:rPr lang="en-US" sz="2800" dirty="0"/>
              <a:t>. Ta </a:t>
            </a:r>
            <a:r>
              <a:rPr lang="en-US" sz="2800" dirty="0" err="1"/>
              <a:t>vẫn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vi-VN" sz="2800" dirty="0"/>
              <a:t> tham chiếu trên </a:t>
            </a:r>
            <a:r>
              <a:rPr lang="en-US" sz="2800" dirty="0"/>
              <a:t>con </a:t>
            </a:r>
            <a:r>
              <a:rPr lang="en-US" sz="2800" dirty="0" err="1"/>
              <a:t>trỏ</a:t>
            </a:r>
            <a:r>
              <a:rPr lang="en-US" sz="2800" dirty="0"/>
              <a:t>, </a:t>
            </a:r>
            <a:r>
              <a:rPr lang="en-US" sz="2800" dirty="0" err="1"/>
              <a:t>tuy</a:t>
            </a:r>
            <a:r>
              <a:rPr lang="en-US" sz="2800" dirty="0"/>
              <a:t> </a:t>
            </a:r>
            <a:r>
              <a:rPr lang="en-US" sz="2800" dirty="0" err="1"/>
              <a:t>nhiên</a:t>
            </a:r>
            <a:r>
              <a:rPr lang="en-US" sz="2800" dirty="0"/>
              <a:t>:</a:t>
            </a:r>
          </a:p>
          <a:p>
            <a:pPr lvl="1"/>
            <a:r>
              <a:rPr lang="vi-VN" sz="2400" dirty="0"/>
              <a:t>Kết quả không lường trước đượ</a:t>
            </a:r>
            <a:r>
              <a:rPr lang="en-US" sz="2400" dirty="0"/>
              <a:t>c</a:t>
            </a:r>
          </a:p>
          <a:p>
            <a:pPr lvl="1"/>
            <a:r>
              <a:rPr lang="vi-VN" sz="2400" dirty="0"/>
              <a:t>Thường là nguy hiểm</a:t>
            </a:r>
            <a:endParaRPr lang="en-US" sz="2400" dirty="0"/>
          </a:p>
          <a:p>
            <a:pPr marL="573088" indent="-457200">
              <a:buFont typeface="Symbol" panose="05050102010706020507" pitchFamily="18" charset="2"/>
              <a:buChar char="Þ"/>
            </a:pPr>
            <a:r>
              <a:rPr lang="vi-VN" sz="2400" dirty="0"/>
              <a:t>Hãy tránh con trỏ lạc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g</a:t>
            </a:r>
            <a:r>
              <a:rPr lang="vi-VN" sz="2400" dirty="0"/>
              <a:t>án con trỏ bằng </a:t>
            </a:r>
            <a:r>
              <a:rPr lang="vi-V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vi-VN" sz="2400" dirty="0"/>
              <a:t> sau khi delete</a:t>
            </a:r>
            <a:r>
              <a:rPr lang="en-US" sz="2400" dirty="0"/>
              <a:t>.</a:t>
            </a:r>
          </a:p>
          <a:p>
            <a:pPr marL="234950" indent="-234950"/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</a:t>
            </a:r>
          </a:p>
          <a:p>
            <a:pPr marL="974725" indent="0">
              <a:buNone/>
            </a:pPr>
            <a:r>
              <a:rPr lang="vi-VN" sz="2800" dirty="0">
                <a:solidFill>
                  <a:srgbClr val="FF0000"/>
                </a:solidFill>
                <a:latin typeface="Consolas" panose="020B0609020204030204" pitchFamily="49" charset="0"/>
              </a:rPr>
              <a:t>delete p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ointer</a:t>
            </a:r>
            <a:r>
              <a:rPr lang="vi-VN" sz="2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br>
              <a:rPr lang="vi-VN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vi-VN" sz="2800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ointer</a:t>
            </a:r>
            <a:r>
              <a:rPr lang="vi-VN" sz="2800" dirty="0">
                <a:solidFill>
                  <a:srgbClr val="FF0000"/>
                </a:solidFill>
                <a:latin typeface="Consolas" panose="020B0609020204030204" pitchFamily="49" charset="0"/>
              </a:rPr>
              <a:t> = NULL;</a:t>
            </a:r>
            <a:br>
              <a:rPr lang="vi-VN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8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Từ khóa typedef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1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hay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(alias)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.</a:t>
            </a:r>
          </a:p>
          <a:p>
            <a:pPr marL="3429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SONGUYEN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82296" indent="0">
              <a:buNone/>
            </a:pPr>
            <a:r>
              <a:rPr lang="vi-VN" dirty="0"/>
              <a:t>Các khai báo sau tương đương:</a:t>
            </a:r>
          </a:p>
          <a:p>
            <a:pPr marL="97790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pPr marL="977900" indent="0">
              <a:buNone/>
            </a:pP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SONGUYEN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54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nghĩa kiểu dữ liệu con trỏ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/>
              <a:t>Có thể đặt tên cho kiểu dữ liệu con trỏ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vi-VN" dirty="0"/>
              <a:t>Để có thể khai báo biến con trỏ như các biến khác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Loại bỏ * trong khai báo con trỏ</a:t>
            </a:r>
            <a:endParaRPr lang="en-US" dirty="0"/>
          </a:p>
          <a:p>
            <a:pPr marL="402336" lvl="1" indent="0">
              <a:lnSpc>
                <a:spcPct val="150000"/>
              </a:lnSpc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vi-VN" dirty="0"/>
              <a:t>Định nghĩa một tên khác cho kiểu dữ liệu con trỏ</a:t>
            </a:r>
            <a:endParaRPr lang="en-US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vi-VN" dirty="0"/>
              <a:t>Các khai báo sa</a:t>
            </a:r>
            <a:r>
              <a:rPr lang="en-US" dirty="0"/>
              <a:t>u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:</a:t>
            </a:r>
          </a:p>
          <a:p>
            <a:pPr marL="1257300" indent="0">
              <a:lnSpc>
                <a:spcPct val="150000"/>
              </a:lnSpc>
              <a:buNone/>
            </a:pPr>
            <a:r>
              <a:rPr lang="en-US" sz="22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p;</a:t>
            </a:r>
          </a:p>
          <a:p>
            <a:pPr marL="1257300" indent="0">
              <a:lnSpc>
                <a:spcPct val="150000"/>
              </a:lnSpc>
              <a:buNone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*p;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54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 trỏ và hàm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vi-VN" dirty="0"/>
              <a:t>Con trỏ là kiểu dữ liệu hoàn chỉnh</a:t>
            </a:r>
            <a:r>
              <a:rPr lang="en-US" dirty="0"/>
              <a:t> c</a:t>
            </a:r>
            <a:r>
              <a:rPr lang="vi-VN" dirty="0"/>
              <a:t>ó thể dùng nó như các kiểu khác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vi-VN" dirty="0"/>
              <a:t>có thể là tham số của hàm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vi-VN" dirty="0"/>
              <a:t>Có thể là kiểu trả về của hàm</a:t>
            </a:r>
            <a:endParaRPr lang="en-US" dirty="0"/>
          </a:p>
          <a:p>
            <a:pPr marL="347663" indent="0">
              <a:lnSpc>
                <a:spcPct val="150000"/>
              </a:lnSpc>
              <a:buNone/>
            </a:pPr>
            <a:r>
              <a:rPr lang="vi-VN" dirty="0"/>
              <a:t>Ví dụ: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findOtherPointer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p);</a:t>
            </a:r>
            <a:endParaRPr lang="en-US" dirty="0"/>
          </a:p>
          <a:p>
            <a:pPr marL="347663" indent="0">
              <a:lnSpc>
                <a:spcPct val="150000"/>
              </a:lnSpc>
              <a:buNone/>
            </a:pPr>
            <a:r>
              <a:rPr lang="vi-VN" dirty="0"/>
              <a:t>Hàm này khai báo:</a:t>
            </a:r>
            <a:endParaRPr lang="en-US" dirty="0"/>
          </a:p>
          <a:p>
            <a:pPr marL="914400" indent="0">
              <a:lnSpc>
                <a:spcPct val="150000"/>
              </a:lnSpc>
              <a:buNone/>
            </a:pPr>
            <a:r>
              <a:rPr lang="en-US" dirty="0"/>
              <a:t>- </a:t>
            </a:r>
            <a:r>
              <a:rPr lang="vi-VN" dirty="0"/>
              <a:t>Có tham số kiểu con trỏ trỏ tới int</a:t>
            </a:r>
            <a:endParaRPr lang="en-US" dirty="0"/>
          </a:p>
          <a:p>
            <a:pPr marL="914400" indent="0">
              <a:lnSpc>
                <a:spcPct val="150000"/>
              </a:lnSpc>
              <a:buNone/>
            </a:pPr>
            <a:r>
              <a:rPr lang="en-US" dirty="0"/>
              <a:t>- </a:t>
            </a:r>
            <a:r>
              <a:rPr lang="vi-VN" dirty="0"/>
              <a:t>Trả về biến con trỏ trỏ tới int</a:t>
            </a:r>
            <a:br>
              <a:rPr lang="vi-VN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1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9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IntPointer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IntPointer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566738" indent="0">
              <a:buNone/>
              <a:tabLst>
                <a:tab pos="973138" algn="l"/>
              </a:tabLst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20;</a:t>
            </a:r>
          </a:p>
          <a:p>
            <a:pPr marL="566738" indent="0">
              <a:buNone/>
              <a:tabLst>
                <a:tab pos="973138" algn="l"/>
              </a:tabLst>
            </a:pPr>
            <a:r>
              <a:rPr lang="nb-NO" sz="19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nb-NO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9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b-NO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"Trong ham goi *temp = "</a:t>
            </a:r>
            <a:r>
              <a:rPr lang="nb-NO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9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b-NO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nb-NO" sz="1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nb-NO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9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b-NO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9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nb-NO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82296" indent="0">
              <a:buNone/>
            </a:pP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566738" indent="0">
              <a:buNone/>
              <a:tabLst>
                <a:tab pos="623888" algn="l"/>
              </a:tabLst>
            </a:pPr>
            <a:r>
              <a:rPr lang="en-US" sz="19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IntPointer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sz="1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566738" indent="0">
              <a:buNone/>
              <a:tabLst>
                <a:tab pos="623888" algn="l"/>
              </a:tabLst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*p = 10;</a:t>
            </a:r>
          </a:p>
          <a:p>
            <a:pPr marL="566738" indent="0">
              <a:buNone/>
              <a:tabLst>
                <a:tab pos="623888" algn="l"/>
              </a:tabLst>
            </a:pPr>
            <a:r>
              <a:rPr lang="en-US" sz="19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Truoc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khi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goi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ham, *p = "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 </a:t>
            </a:r>
            <a:r>
              <a:rPr lang="en-US" sz="19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566738" indent="0">
              <a:buNone/>
              <a:tabLst>
                <a:tab pos="623888" algn="l"/>
              </a:tabLst>
            </a:pPr>
            <a:r>
              <a:rPr lang="en-US" sz="19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(p);</a:t>
            </a:r>
          </a:p>
          <a:p>
            <a:pPr marL="566738" indent="0">
              <a:buNone/>
              <a:tabLst>
                <a:tab pos="623888" algn="l"/>
              </a:tabLst>
            </a:pPr>
            <a:r>
              <a:rPr lang="en-US" sz="19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"Sau 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khi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ket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thuc</a:t>
            </a:r>
            <a:r>
              <a:rPr lang="en-US" sz="1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ham, *p = "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 </a:t>
            </a:r>
            <a:r>
              <a:rPr lang="en-US" sz="19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82296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2667000"/>
            <a:ext cx="3957637" cy="120032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Truoc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goi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ham, *p = 10</a:t>
            </a:r>
            <a:endParaRPr lang="nb-NO" sz="2400" dirty="0">
              <a:solidFill>
                <a:schemeClr val="accent6">
                  <a:lumMod val="50000"/>
                </a:schemeClr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nb-NO" sz="24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Trong ham goi *temp = 20</a:t>
            </a:r>
          </a:p>
          <a:p>
            <a:pPr marL="82296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thuc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ham, *p = </a:t>
            </a:r>
            <a:r>
              <a:rPr lang="nb-NO" sz="2400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26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1289" y="2128721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253" y="1574786"/>
            <a:ext cx="4572000" cy="307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 Trước khi gọi hàm Input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69759" y="2038902"/>
            <a:ext cx="652094" cy="518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41053" y="2015098"/>
            <a:ext cx="652094" cy="518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0636" y="4693569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4139634"/>
            <a:ext cx="4572000" cy="307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29106" y="4603750"/>
            <a:ext cx="652094" cy="518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00400" y="4579946"/>
            <a:ext cx="652094" cy="518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400" y="5457890"/>
            <a:ext cx="795706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29106" y="5368071"/>
            <a:ext cx="652094" cy="518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9992" y="4063065"/>
            <a:ext cx="4063111" cy="230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 Giá trị của p sẽ được truyền vào temp  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16" idx="3"/>
          </p:cNvCxnSpPr>
          <p:nvPr/>
        </p:nvCxnSpPr>
        <p:spPr>
          <a:xfrm flipV="1">
            <a:off x="1981200" y="4839010"/>
            <a:ext cx="1219200" cy="2380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981200" y="4968541"/>
            <a:ext cx="1219200" cy="68572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928489" y="2206013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36453" y="1652078"/>
            <a:ext cx="4572000" cy="307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36959" y="2116194"/>
            <a:ext cx="652094" cy="518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08253" y="2092390"/>
            <a:ext cx="652094" cy="518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41253" y="2970334"/>
            <a:ext cx="795706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536959" y="2880515"/>
            <a:ext cx="652094" cy="518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19600" y="1532356"/>
            <a:ext cx="4572000" cy="307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 Thay đổi giá trị *temp 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>
            <a:stCxn id="29" idx="3"/>
          </p:cNvCxnSpPr>
          <p:nvPr/>
        </p:nvCxnSpPr>
        <p:spPr>
          <a:xfrm flipV="1">
            <a:off x="6189053" y="2351454"/>
            <a:ext cx="1219200" cy="2380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189053" y="2480985"/>
            <a:ext cx="1219200" cy="68572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123383" y="4615880"/>
            <a:ext cx="608470" cy="328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631347" y="4061945"/>
            <a:ext cx="4572000" cy="307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31853" y="4526061"/>
            <a:ext cx="652094" cy="518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03147" y="4502257"/>
            <a:ext cx="652094" cy="518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388757" y="3913552"/>
            <a:ext cx="4572000" cy="307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4. Sau khi kết thúc gọi hàm Input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>
            <a:stCxn id="38" idx="3"/>
          </p:cNvCxnSpPr>
          <p:nvPr/>
        </p:nvCxnSpPr>
        <p:spPr>
          <a:xfrm flipV="1">
            <a:off x="6383947" y="4761321"/>
            <a:ext cx="1219200" cy="2380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39996" y="2262259"/>
            <a:ext cx="1219200" cy="2380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51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/>
      <p:bldP spid="19" grpId="0" animBg="1"/>
      <p:bldP spid="20" grpId="0"/>
      <p:bldP spid="27" grpId="0"/>
      <p:bldP spid="28" grpId="0"/>
      <p:bldP spid="29" grpId="0" animBg="1"/>
      <p:bldP spid="30" grpId="0" animBg="1"/>
      <p:bldP spid="31" grpId="0"/>
      <p:bldP spid="32" grpId="0" animBg="1"/>
      <p:bldP spid="33" grpId="0"/>
      <p:bldP spid="36" grpId="0"/>
      <p:bldP spid="37" grpId="0"/>
      <p:bldP spid="38" grpId="0" animBg="1"/>
      <p:bldP spid="39" grpId="0" animBg="1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Viết hàm cấp phát và nhập giá trị cho 1 con trỏ theo 2 cách.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giải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3957" y="1447800"/>
            <a:ext cx="3927247" cy="452431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Cách 1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std;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IntPointer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IntPointer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65138"/>
            <a:r>
              <a:rPr lang="en-US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IntPointer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</a:t>
            </a:r>
            <a:r>
              <a:rPr lang="en-US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65138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*temp = 20;</a:t>
            </a:r>
          </a:p>
          <a:p>
            <a:pPr marL="465138"/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65138"/>
            <a:r>
              <a:rPr lang="en-US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IntPointer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p;</a:t>
            </a:r>
          </a:p>
          <a:p>
            <a:pPr marL="465138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</a:t>
            </a:r>
            <a:r>
              <a:rPr lang="en-US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465138"/>
            <a:r>
              <a:rPr lang="en-US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"Sau khi ket thuc ham, *p = 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 </a:t>
            </a:r>
            <a:r>
              <a:rPr lang="en-US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201204" y="1447800"/>
            <a:ext cx="4735967" cy="452431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Cách 2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std;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IntPointer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IntPointer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IntPointer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682625"/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682625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20;</a:t>
            </a:r>
          </a:p>
          <a:p>
            <a:pPr marL="682625"/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682625"/>
            <a:r>
              <a:rPr lang="en-US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IntPointer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p;</a:t>
            </a:r>
          </a:p>
          <a:p>
            <a:pPr marL="682625"/>
            <a:r>
              <a:rPr lang="en-US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(p);</a:t>
            </a:r>
          </a:p>
          <a:p>
            <a:pPr marL="682625"/>
            <a:r>
              <a:rPr lang="en-US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"Sau khi ket thuc ham, *p = 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 </a:t>
            </a:r>
            <a:r>
              <a:rPr lang="en-US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4581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CĐR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Á</a:t>
            </a:r>
            <a:r>
              <a:rPr lang="vi-VN" dirty="0"/>
              <a:t>p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6027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Cấp phát động và mảng 1 chiều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75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Nhắc lại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</a:t>
            </a:r>
            <a:r>
              <a:rPr lang="vi-VN" dirty="0"/>
              <a:t>ảng lưu trong các ô nhớ liên tiếp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vi-VN" dirty="0"/>
              <a:t>Biến mảng tham chiếu tới phần tử đầu tiên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</a:t>
            </a:r>
            <a:r>
              <a:rPr lang="vi-VN" dirty="0"/>
              <a:t>iến mảng là 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vi-VN" dirty="0"/>
              <a:t> con trỏ</a:t>
            </a:r>
            <a:br>
              <a:rPr lang="vi-VN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88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Nhắc lại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Ví dụ:</a:t>
            </a:r>
            <a:endParaRPr lang="en-US" dirty="0"/>
          </a:p>
          <a:p>
            <a:pPr marL="1489075" indent="0">
              <a:buNone/>
              <a:tabLst>
                <a:tab pos="1608138" algn="l"/>
              </a:tabLst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a[10];</a:t>
            </a:r>
          </a:p>
          <a:p>
            <a:pPr marL="1489075" indent="0">
              <a:buNone/>
              <a:tabLst>
                <a:tab pos="1608138" algn="l"/>
              </a:tabLst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489075" indent="0">
              <a:buNone/>
              <a:tabLst>
                <a:tab pos="1608138" algn="l"/>
              </a:tabLst>
            </a:pP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p;</a:t>
            </a:r>
            <a:endParaRPr lang="en-US" sz="24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</a:t>
            </a:r>
            <a:r>
              <a:rPr lang="vi-VN" dirty="0"/>
              <a:t>a và p là các biến con trỏ</a:t>
            </a:r>
            <a:r>
              <a:rPr lang="en-US" dirty="0"/>
              <a:t>.</a:t>
            </a:r>
          </a:p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a;</a:t>
            </a:r>
            <a:endParaRPr lang="en-US" dirty="0">
              <a:highlight>
                <a:srgbClr val="FFFFFF"/>
              </a:highlight>
            </a:endParaRPr>
          </a:p>
          <a:p>
            <a:pPr lvl="1"/>
            <a:r>
              <a:rPr lang="vi-VN" dirty="0"/>
              <a:t>p bây giờ sẽ trỏ tới nơi a trỏ</a:t>
            </a:r>
            <a:r>
              <a:rPr lang="en-US" dirty="0"/>
              <a:t>, t</a:t>
            </a:r>
            <a:r>
              <a:rPr lang="vi-VN" dirty="0"/>
              <a:t>ức là tới phần tử đầu tiên của mảng a</a:t>
            </a:r>
            <a:endParaRPr lang="en-US" dirty="0"/>
          </a:p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p</a:t>
            </a:r>
            <a:r>
              <a:rPr lang="en-US" dirty="0">
                <a:highlight>
                  <a:srgbClr val="FFFFFF"/>
                </a:highlight>
              </a:rPr>
              <a:t>;</a:t>
            </a:r>
          </a:p>
          <a:p>
            <a:pPr lvl="1"/>
            <a:r>
              <a:rPr lang="en-US" dirty="0" err="1"/>
              <a:t>Bởi</a:t>
            </a:r>
            <a:r>
              <a:rPr lang="en-US" dirty="0"/>
              <a:t> c</a:t>
            </a:r>
            <a:r>
              <a:rPr lang="vi-VN" dirty="0"/>
              <a:t>on trỏ mảng là con trỏ hằng</a:t>
            </a:r>
            <a:r>
              <a:rPr lang="en-US" dirty="0"/>
              <a:t>.</a:t>
            </a:r>
            <a:br>
              <a:rPr lang="vi-VN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34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Hạn chế của mảng chuẩn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 dirty="0"/>
              <a:t>Hạn chế của mảng chuẩn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ướ</a:t>
            </a:r>
            <a:r>
              <a:rPr lang="en-US" dirty="0"/>
              <a:t>c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=&gt; </a:t>
            </a:r>
            <a:r>
              <a:rPr lang="en-US" dirty="0" err="1">
                <a:sym typeface="Wingdings" pitchFamily="2" charset="2"/>
              </a:rPr>
              <a:t>tốn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bộ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nhớ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không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thay</a:t>
            </a:r>
            <a:r>
              <a:rPr lang="en-US" dirty="0">
                <a:sym typeface="Wingdings" pitchFamily="2" charset="2"/>
              </a:rPr>
              <a:t> </a:t>
            </a:r>
            <a:r>
              <a:rPr lang="vi-VN" dirty="0">
                <a:sym typeface="Wingdings" pitchFamily="2" charset="2"/>
              </a:rPr>
              <a:t>đổ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</a:t>
            </a:r>
            <a:r>
              <a:rPr lang="vi-VN" dirty="0">
                <a:sym typeface="Wingdings" pitchFamily="2" charset="2"/>
              </a:rPr>
              <a:t>đượ</a:t>
            </a:r>
            <a:r>
              <a:rPr lang="en-US" dirty="0">
                <a:sym typeface="Wingdings" pitchFamily="2" charset="2"/>
              </a:rPr>
              <a:t>c </a:t>
            </a:r>
            <a:r>
              <a:rPr lang="en-US" dirty="0" err="1">
                <a:sym typeface="Wingdings" pitchFamily="2" charset="2"/>
              </a:rPr>
              <a:t>kích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</a:t>
            </a:r>
            <a:r>
              <a:rPr lang="vi-VN" dirty="0">
                <a:sym typeface="Wingdings" pitchFamily="2" charset="2"/>
              </a:rPr>
              <a:t>ướ</a:t>
            </a:r>
            <a:r>
              <a:rPr lang="en-US" dirty="0">
                <a:sym typeface="Wingdings" pitchFamily="2" charset="2"/>
              </a:rPr>
              <a:t>c, …</a:t>
            </a:r>
          </a:p>
          <a:p>
            <a:pPr marL="738188" lvl="2" indent="-4572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sz="2600" b="1" dirty="0" err="1">
                <a:solidFill>
                  <a:srgbClr val="FF0000"/>
                </a:solidFill>
              </a:rPr>
              <a:t>Dùng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vi-VN" sz="2600" b="1" dirty="0">
                <a:solidFill>
                  <a:srgbClr val="FF0000"/>
                </a:solidFill>
              </a:rPr>
              <a:t>Mảng động</a:t>
            </a:r>
            <a:endParaRPr lang="en-US" sz="2600" dirty="0"/>
          </a:p>
          <a:p>
            <a:pPr>
              <a:lnSpc>
                <a:spcPct val="150000"/>
              </a:lnSpc>
            </a:pPr>
            <a:r>
              <a:rPr lang="vi-VN" dirty="0"/>
              <a:t>Mảng động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b="1" dirty="0">
                <a:solidFill>
                  <a:schemeClr val="accent1">
                    <a:lumMod val="75000"/>
                  </a:schemeClr>
                </a:solidFill>
              </a:rPr>
              <a:t>Kích thước không xác định ở thời điểm lập trình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vi-VN" b="1" dirty="0">
                <a:solidFill>
                  <a:schemeClr val="accent1">
                    <a:lumMod val="75000"/>
                  </a:schemeClr>
                </a:solidFill>
              </a:rPr>
              <a:t>Mà xác định khi chạy chương trình</a:t>
            </a:r>
            <a:br>
              <a:rPr lang="vi-VN" sz="2800" b="1" dirty="0"/>
            </a:b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43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mảng động bằng toán tử new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Cấp phát động cho biến con trỏ</a:t>
            </a:r>
            <a:endParaRPr lang="en-US" dirty="0"/>
          </a:p>
          <a:p>
            <a:r>
              <a:rPr lang="vi-VN" dirty="0"/>
              <a:t>Sau đó dùng </a:t>
            </a:r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vi-VN" dirty="0"/>
              <a:t> như mảng chuẩn</a:t>
            </a:r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0" lvl="1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&lt;type&gt; &lt;pointer&gt; = new &lt;type&gt; [&lt;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number_of_elements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&gt;]</a:t>
            </a:r>
          </a:p>
          <a:p>
            <a:pPr marL="176213" lvl="1" indent="0">
              <a:buNone/>
            </a:pPr>
            <a:r>
              <a:rPr lang="vi-VN" dirty="0"/>
              <a:t>Ví dụ:</a:t>
            </a:r>
            <a:endParaRPr lang="en-US" dirty="0"/>
          </a:p>
          <a:p>
            <a:pPr marL="1150938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150938" indent="0">
              <a:buNone/>
            </a:pP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d;</a:t>
            </a:r>
          </a:p>
          <a:p>
            <a:pPr marL="1150938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=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  <a:endParaRPr lang="en-US" sz="2400" dirty="0">
              <a:highlight>
                <a:srgbClr val="FFFFFF"/>
              </a:highlight>
            </a:endParaRP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vi-VN" sz="2600" dirty="0"/>
              <a:t>Tạo biến mảng cấp phát động d có 10 phần tử, kiểu cơ sở là</a:t>
            </a:r>
            <a:r>
              <a:rPr lang="en-US" sz="2600" dirty="0"/>
              <a:t> </a:t>
            </a:r>
            <a:r>
              <a:rPr lang="vi-VN" sz="2600" dirty="0"/>
              <a:t>double</a:t>
            </a:r>
            <a:r>
              <a:rPr lang="en-US" dirty="0"/>
              <a:t>.</a:t>
            </a:r>
            <a:br>
              <a:rPr lang="vi-VN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8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Xóa mảng động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delete[]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pPr marL="82296" indent="0">
              <a:buNone/>
            </a:pPr>
            <a:r>
              <a:rPr lang="vi-VN" dirty="0"/>
              <a:t>Ví dụ:</a:t>
            </a:r>
            <a:endParaRPr lang="en-US" dirty="0"/>
          </a:p>
          <a:p>
            <a:pPr marL="973138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*d =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pPr marL="973138" indent="0">
              <a:buNone/>
            </a:pP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 Processing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73138" indent="0">
              <a:buNone/>
            </a:pP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delete[]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d;</a:t>
            </a:r>
            <a:endParaRPr lang="en-US" sz="2400" dirty="0">
              <a:highlight>
                <a:srgbClr val="FFFFFF"/>
              </a:highlight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</a:t>
            </a:r>
            <a:r>
              <a:rPr lang="vi-VN" dirty="0"/>
              <a:t>Giải phóng tất cả vùng nhớ của mảng động này</a:t>
            </a:r>
            <a:endParaRPr lang="en-US" dirty="0"/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</a:t>
            </a:r>
            <a:r>
              <a:rPr lang="vi-VN" dirty="0"/>
              <a:t>Cặp ngoặc vuông báo hiệu có mảng</a:t>
            </a:r>
            <a:endParaRPr lang="en-US" dirty="0"/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</a:t>
            </a:r>
            <a:r>
              <a:rPr lang="vi-VN" dirty="0"/>
              <a:t>Nhắc lại: d vẫn trỏ tới vùng nhớ đó</a:t>
            </a:r>
            <a:r>
              <a:rPr lang="en-US" dirty="0"/>
              <a:t>.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s</a:t>
            </a:r>
            <a:r>
              <a:rPr lang="vi-VN" dirty="0"/>
              <a:t>au khi </a:t>
            </a:r>
            <a:r>
              <a:rPr lang="vi-VN" dirty="0">
                <a:latin typeface="Consolas" panose="020B0609020204030204" pitchFamily="49" charset="0"/>
              </a:rPr>
              <a:t>delete</a:t>
            </a:r>
            <a:r>
              <a:rPr lang="vi-VN" dirty="0"/>
              <a:t>, cần gán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= </a:t>
            </a:r>
            <a:r>
              <a:rPr lang="en-US" b="1" dirty="0">
                <a:solidFill>
                  <a:srgbClr val="228B2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vi-VN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lnSpc>
                <a:spcPct val="150000"/>
              </a:lnSpc>
              <a:buNone/>
            </a:pP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2 </a:t>
            </a:r>
            <a:r>
              <a:rPr lang="en-US" dirty="0" err="1"/>
              <a:t>cách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Cách</a:t>
            </a:r>
            <a:r>
              <a:rPr lang="en-US" dirty="0"/>
              <a:t> 1: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Cách</a:t>
            </a:r>
            <a:r>
              <a:rPr lang="en-US" dirty="0"/>
              <a:t> 2: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81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Lời giải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10100" y="1676400"/>
            <a:ext cx="3848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std;</a:t>
            </a:r>
          </a:p>
          <a:p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623888"/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*arr;</a:t>
            </a:r>
          </a:p>
          <a:p>
            <a:pPr marL="623888"/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 = </a:t>
            </a:r>
            <a:r>
              <a:rPr lang="en-US" sz="240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pPr marL="623888"/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533400" y="16764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std;</a:t>
            </a:r>
          </a:p>
          <a:p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855663"/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arr[10];</a:t>
            </a:r>
          </a:p>
          <a:p>
            <a:pPr marL="855663"/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28562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trả về kiểu mảng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Ta không được phép trả về kiểu mảng trong hàm</a:t>
            </a:r>
            <a:r>
              <a:rPr lang="en-US"/>
              <a:t>.</a:t>
            </a:r>
          </a:p>
          <a:p>
            <a:pPr marL="82296" indent="0">
              <a:buNone/>
            </a:pPr>
            <a:r>
              <a:rPr lang="vi-VN"/>
              <a:t>Ví dụ:</a:t>
            </a:r>
            <a:endParaRPr lang="en-US"/>
          </a:p>
          <a:p>
            <a:pPr marL="682625" indent="0">
              <a:buNone/>
            </a:pPr>
            <a:r>
              <a:rPr lang="en-US" sz="2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6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someFunction</a:t>
            </a:r>
            <a:r>
              <a:rPr lang="en-US" sz="2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Không hợp lệ! </a:t>
            </a:r>
          </a:p>
          <a:p>
            <a:endParaRPr lang="en-US"/>
          </a:p>
          <a:p>
            <a:r>
              <a:rPr lang="vi-VN"/>
              <a:t>Có thể thay bằng trả về con trỏ tới mảng có cùng kiểu cơ</a:t>
            </a:r>
            <a:r>
              <a:rPr lang="en-US"/>
              <a:t> </a:t>
            </a:r>
            <a:r>
              <a:rPr lang="vi-VN"/>
              <a:t>sở:</a:t>
            </a:r>
            <a:endParaRPr lang="en-US"/>
          </a:p>
          <a:p>
            <a:pPr marL="682625" indent="0">
              <a:buNone/>
              <a:tabLst>
                <a:tab pos="739775" algn="l"/>
              </a:tabLst>
            </a:pPr>
            <a:r>
              <a:rPr lang="en-US" sz="26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60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someFunction</a:t>
            </a:r>
            <a:r>
              <a:rPr lang="en-US" sz="2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6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Hợp lệ!</a:t>
            </a:r>
            <a:br>
              <a:rPr lang="vi-VN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03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Hãy viết HÀM tạo mảng 1 chiều có n phần tử bằng cấp phát động.</a:t>
            </a:r>
          </a:p>
          <a:p>
            <a:endParaRPr lang="en-US"/>
          </a:p>
          <a:p>
            <a:r>
              <a:rPr lang="en-US"/>
              <a:t>Viết hàm xuất mảng 1 chiều đã tạo.</a:t>
            </a:r>
          </a:p>
          <a:p>
            <a:endParaRPr lang="en-US"/>
          </a:p>
          <a:p>
            <a:r>
              <a:rPr lang="en-US"/>
              <a:t>Viết hàm đếm số phần tử âm trong mảng 1 chiều.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62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Nội</a:t>
            </a:r>
            <a:r>
              <a:rPr lang="en-US" alt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lnSpc>
                <a:spcPct val="150000"/>
              </a:lnSpc>
              <a:buAutoNum type="arabicPeriod"/>
              <a:defRPr/>
            </a:pP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marL="596646" indent="-514350">
              <a:lnSpc>
                <a:spcPct val="150000"/>
              </a:lnSpc>
              <a:buAutoNum type="arabicPeriod"/>
              <a:defRPr/>
            </a:pP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endParaRPr lang="en-US" dirty="0"/>
          </a:p>
          <a:p>
            <a:pPr marL="596646" indent="-514350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2 </a:t>
            </a:r>
            <a:r>
              <a:rPr lang="en-US" dirty="0" err="1"/>
              <a:t>chiều</a:t>
            </a:r>
            <a:endParaRPr lang="en-US" dirty="0"/>
          </a:p>
          <a:p>
            <a:pPr marL="596646" indent="-514350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marL="596646" indent="-514350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  <a:p>
            <a:pPr marL="596646" indent="-514350">
              <a:lnSpc>
                <a:spcPct val="15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>
                <a:latin typeface="Tahoma" panose="020B0604030504040204" pitchFamily="34" charset="0"/>
              </a:rPr>
              <a:t>NMLT - Con trỏ và cấp phát động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4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Lời giải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1219200"/>
            <a:ext cx="4495800" cy="507831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std;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623888"/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*p;</a:t>
            </a:r>
          </a:p>
          <a:p>
            <a:pPr marL="623888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</a:t>
            </a:r>
            <a:r>
              <a:rPr lang="en-US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i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623888"/>
            <a:r>
              <a:rPr lang="nn-NO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i++){</a:t>
            </a:r>
          </a:p>
          <a:p>
            <a:pPr marL="1379538"/>
            <a:r>
              <a:rPr lang="en-US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p[i];</a:t>
            </a:r>
          </a:p>
          <a:p>
            <a:pPr marL="623888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623888"/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623888"/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*arr, n;</a:t>
            </a:r>
          </a:p>
          <a:p>
            <a:pPr marL="623888"/>
            <a:r>
              <a:rPr lang="pt-BR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"Nhap n: "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623888"/>
            <a:r>
              <a:rPr lang="pt-BR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n;</a:t>
            </a:r>
          </a:p>
          <a:p>
            <a:pPr marL="623888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 = </a:t>
            </a:r>
            <a:r>
              <a:rPr lang="en-US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(n);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1219200"/>
            <a:ext cx="4491038" cy="452431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623888"/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623888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i++){</a:t>
            </a:r>
          </a:p>
          <a:p>
            <a:pPr marL="1320800"/>
            <a:r>
              <a:rPr lang="en-US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62388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623888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n;</a:t>
            </a:r>
          </a:p>
          <a:p>
            <a:pPr marL="623888"/>
            <a:r>
              <a:rPr lang="pt-BR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"Nhap n: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623888"/>
            <a:r>
              <a:rPr lang="pt-BR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n;</a:t>
            </a:r>
          </a:p>
          <a:p>
            <a:pPr marL="623888"/>
            <a:r>
              <a:rPr lang="en-US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2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Lời giải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Hàm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xuất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mảng</a:t>
            </a: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914400" indent="0">
              <a:buNone/>
            </a:pPr>
            <a:r>
              <a:rPr lang="fr-FR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</a:t>
            </a:r>
            <a:r>
              <a:rPr lang="fr-FR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Xuat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mang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fr-FR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chieu</a:t>
            </a:r>
            <a:r>
              <a:rPr lang="fr-F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14400" indent="0">
              <a:buNone/>
            </a:pP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pPr marL="1654175" indent="0">
              <a:buNone/>
            </a:pPr>
            <a:r>
              <a:rPr lang="en-US" sz="24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91440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87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2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Là mảng của mảng</a:t>
            </a:r>
            <a:endParaRPr lang="en-US" dirty="0"/>
          </a:p>
          <a:p>
            <a:r>
              <a:rPr lang="vi-VN" dirty="0"/>
              <a:t>Sử dụng định nghĩa kiểu con trỏ giúp hiểu rõ hơn:</a:t>
            </a:r>
            <a:endParaRPr lang="en-US" dirty="0"/>
          </a:p>
          <a:p>
            <a:pPr marL="973138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IntArrayPtr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973138" indent="0">
              <a:buNone/>
            </a:pP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IntArrayPtr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*m =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4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IntArrayPtr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  <a:endParaRPr lang="en-US" sz="24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</a:t>
            </a:r>
            <a:r>
              <a:rPr lang="vi-VN" dirty="0"/>
              <a:t>Tạo ra mảng 3 con trỏ</a:t>
            </a:r>
            <a:endParaRPr lang="en-US" dirty="0"/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</a:t>
            </a:r>
            <a:r>
              <a:rPr lang="vi-VN" dirty="0"/>
              <a:t>Sau đó biến mỗi con trỏ này thành mảng 4 biến int</a:t>
            </a:r>
            <a:endParaRPr lang="en-US" dirty="0"/>
          </a:p>
          <a:p>
            <a:pPr marL="973138" indent="0">
              <a:buNone/>
              <a:tabLst>
                <a:tab pos="1031875" algn="l"/>
              </a:tabLst>
            </a:pP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3; i++)</a:t>
            </a:r>
          </a:p>
          <a:p>
            <a:pPr marL="1711325" indent="0">
              <a:buNone/>
              <a:tabLst>
                <a:tab pos="1031875" algn="l"/>
              </a:tabLs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4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[4];</a:t>
            </a:r>
            <a:endParaRPr lang="en-US" sz="2400" dirty="0"/>
          </a:p>
          <a:p>
            <a:pPr>
              <a:buFont typeface="Symbol" panose="05050102010706020507" pitchFamily="18" charset="2"/>
              <a:buChar char="Þ"/>
            </a:pPr>
            <a:r>
              <a:rPr lang="vi-VN" dirty="0"/>
              <a:t> Kết quả là mảng động 3 x 4</a:t>
            </a:r>
            <a:br>
              <a:rPr lang="vi-VN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81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03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int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 </a:t>
            </a:r>
            <a:r>
              <a:rPr lang="en-US" sz="19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main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() {</a:t>
            </a:r>
            <a:endParaRPr lang="en-US" sz="19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+mn-cs"/>
            </a:endParaRPr>
          </a:p>
          <a:p>
            <a:pPr marL="45720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int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 row=2, col=3;</a:t>
            </a:r>
          </a:p>
          <a:p>
            <a:pPr marL="45720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1900" dirty="0">
              <a:highlight>
                <a:srgbClr val="FFFFFF"/>
              </a:highlight>
              <a:latin typeface="Consolas" panose="020B0609020204030204" pitchFamily="49" charset="0"/>
              <a:cs typeface="+mn-cs"/>
            </a:endParaRPr>
          </a:p>
          <a:p>
            <a:pPr marL="45720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900" dirty="0"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// </a:t>
            </a:r>
            <a:r>
              <a:rPr lang="en-US" sz="1900" dirty="0" err="1"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Cấp</a:t>
            </a:r>
            <a:r>
              <a:rPr lang="en-US" sz="1900" dirty="0"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phát</a:t>
            </a:r>
            <a:r>
              <a:rPr lang="en-US" sz="1900" dirty="0"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vùng</a:t>
            </a:r>
            <a:r>
              <a:rPr lang="en-US" sz="1900" dirty="0"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nhớ</a:t>
            </a:r>
            <a:endParaRPr lang="en-US" sz="1900" dirty="0">
              <a:highlight>
                <a:srgbClr val="FFFFFF"/>
              </a:highlight>
              <a:latin typeface="Consolas" panose="020B0609020204030204" pitchFamily="49" charset="0"/>
              <a:cs typeface="+mn-cs"/>
            </a:endParaRPr>
          </a:p>
          <a:p>
            <a:pPr marL="45720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int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 **p = </a:t>
            </a:r>
            <a:r>
              <a:rPr lang="en-US" sz="1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new </a:t>
            </a:r>
            <a:r>
              <a:rPr lang="en-US" sz="19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i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nt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*[row];</a:t>
            </a:r>
          </a:p>
          <a:p>
            <a:pPr marL="45720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if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 (p == </a:t>
            </a:r>
            <a:r>
              <a:rPr lang="en-US" sz="1900" b="1" dirty="0">
                <a:solidFill>
                  <a:srgbClr val="228B22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NULL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) </a:t>
            </a:r>
            <a:r>
              <a:rPr lang="en-US" sz="19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exit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(1);</a:t>
            </a:r>
          </a:p>
          <a:p>
            <a:pPr marL="45720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nn-NO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for</a:t>
            </a:r>
            <a:r>
              <a:rPr lang="nn-NO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 (</a:t>
            </a:r>
            <a:r>
              <a:rPr lang="nn-NO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int</a:t>
            </a:r>
            <a:r>
              <a:rPr lang="nn-NO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 i = 0; i &lt; row; i++) {</a:t>
            </a:r>
          </a:p>
          <a:p>
            <a:pPr marL="1031875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p[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i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] = </a:t>
            </a:r>
            <a:r>
              <a:rPr lang="en-US" sz="19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new </a:t>
            </a:r>
            <a:r>
              <a:rPr lang="en-US" sz="19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i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nt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[col];</a:t>
            </a:r>
          </a:p>
          <a:p>
            <a:pPr marL="1031875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if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 (p[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i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] == </a:t>
            </a:r>
            <a:r>
              <a:rPr lang="en-US" sz="1900" b="1" dirty="0">
                <a:solidFill>
                  <a:srgbClr val="228B22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NULL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) </a:t>
            </a:r>
            <a:r>
              <a:rPr lang="en-US" sz="19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exit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(1);</a:t>
            </a:r>
          </a:p>
          <a:p>
            <a:pPr marL="45720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+mn-cs"/>
              </a:rPr>
              <a:t>}</a:t>
            </a:r>
          </a:p>
          <a:p>
            <a:pPr marL="45720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+mn-cs"/>
            </a:endParaRPr>
          </a:p>
          <a:p>
            <a:pPr marL="45720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Giải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phóng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vùng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nhớ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nn-NO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row; i++) {</a:t>
            </a:r>
          </a:p>
          <a:p>
            <a:pPr marL="45720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nn-NO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delete[] p[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45720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delete[] p;</a:t>
            </a:r>
          </a:p>
          <a:p>
            <a:pPr marL="457200" indent="0">
              <a:buNone/>
            </a:pP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  <a:p>
            <a:pPr lvl="1"/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>
              <a:buNone/>
            </a:pPr>
            <a:endParaRPr lang="en-US" sz="15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18288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Hoanvi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*x,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*y)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z = *x;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*x=*y;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*y=z;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a=1,b=2;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&lt;&lt;a&lt;&lt;b;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 2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Hoanvi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(&amp;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a,&amp;b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&lt;&lt;a&lt;&lt;b;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2 1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0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  <a:p>
            <a:pPr lvl="1"/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2322696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Capphat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*a)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	a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=0;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&lt;5;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{	a[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]=i+1;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 a[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n=5;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*b = &amp;n;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&lt;&lt;*b;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5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	Capphat(b); </a:t>
            </a:r>
            <a:r>
              <a:rPr lang="nn-NO" dirty="0">
                <a:solidFill>
                  <a:srgbClr val="008000"/>
                </a:solidFill>
                <a:latin typeface="Consolas" panose="020B0609020204030204" pitchFamily="49" charset="0"/>
              </a:rPr>
              <a:t>// 1 2 3 4 5</a:t>
            </a:r>
            <a:endParaRPr lang="nn-NO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&lt;&lt;*b;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5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13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con </a:t>
            </a:r>
            <a:r>
              <a:rPr lang="en-US" dirty="0" err="1"/>
              <a:t>trỏ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24133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GetArray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[5];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=0;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&lt;5;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	a[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]=i+1;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0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:</a:t>
            </a:r>
          </a:p>
          <a:p>
            <a:pPr marL="34290" indent="0">
              <a:buNone/>
            </a:pPr>
            <a:r>
              <a:rPr lang="en-US" dirty="0"/>
              <a:t>	</a:t>
            </a:r>
            <a:r>
              <a:rPr lang="en-US" dirty="0" err="1"/>
              <a:t>tên_biến_con_trỏ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tên_thuộc_tính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25146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PhanSo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TuSo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MauSo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PhanSo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x.Tuso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=1;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x.MauSo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=2;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PhanSo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*p, *q;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p = &amp;x;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Tuso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=3; p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MauSo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=4;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x(3,4)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q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PhanSo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q-&gt;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TuSo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1;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giống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(*q).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TuSo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=1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q-&gt;MauSo = 2;</a:t>
            </a:r>
            <a:r>
              <a:rPr lang="it-IT" dirty="0">
                <a:solidFill>
                  <a:srgbClr val="008000"/>
                </a:solidFill>
                <a:latin typeface="Consolas" panose="020B0609020204030204" pitchFamily="49" charset="0"/>
              </a:rPr>
              <a:t>// giống (*q).MauSo=2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90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Cấu trúc đệ quy (tự trỏ)</a:t>
            </a:r>
          </a:p>
          <a:p>
            <a:endParaRPr 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943100" y="2013279"/>
            <a:ext cx="5257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PERSON</a:t>
            </a:r>
          </a:p>
          <a:p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hoten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[30];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PERSON *father, *mother;</a:t>
            </a:r>
          </a:p>
          <a:p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NODE</a:t>
            </a:r>
          </a:p>
          <a:p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value;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 NODE *</a:t>
            </a:r>
            <a:r>
              <a:rPr lang="en-US" sz="1500" dirty="0" err="1">
                <a:solidFill>
                  <a:prstClr val="black"/>
                </a:solidFill>
                <a:latin typeface="Consolas" panose="020B0609020204030204" pitchFamily="49" charset="0"/>
              </a:rPr>
              <a:t>pNext</a:t>
            </a:r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5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5699" y="2735187"/>
            <a:ext cx="3402593" cy="29347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2665699" y="4089647"/>
            <a:ext cx="3402593" cy="29347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7594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Cấp phát động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dirty="0" err="1"/>
              <a:t>Cấp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tĩnh</a:t>
            </a:r>
            <a:r>
              <a:rPr lang="en-US" altLang="en-US" dirty="0"/>
              <a:t> </a:t>
            </a:r>
            <a:r>
              <a:rPr lang="en-US" dirty="0"/>
              <a:t>(static memory allocation)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, </a:t>
            </a:r>
            <a:r>
              <a:rPr lang="en-US" dirty="0" err="1"/>
              <a:t>mảng</a:t>
            </a:r>
            <a:r>
              <a:rPr lang="en-US" dirty="0"/>
              <a:t>, …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ướ</a:t>
            </a:r>
            <a:r>
              <a:rPr lang="en-US" dirty="0"/>
              <a:t>c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tốn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bộ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nhớ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không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thay</a:t>
            </a:r>
            <a:r>
              <a:rPr lang="en-US" dirty="0">
                <a:sym typeface="Wingdings" pitchFamily="2" charset="2"/>
              </a:rPr>
              <a:t> </a:t>
            </a:r>
            <a:r>
              <a:rPr lang="vi-VN" dirty="0">
                <a:sym typeface="Wingdings" pitchFamily="2" charset="2"/>
              </a:rPr>
              <a:t>đổ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</a:t>
            </a:r>
            <a:r>
              <a:rPr lang="vi-VN" dirty="0">
                <a:sym typeface="Wingdings" pitchFamily="2" charset="2"/>
              </a:rPr>
              <a:t>đượ</a:t>
            </a:r>
            <a:r>
              <a:rPr lang="en-US" dirty="0">
                <a:sym typeface="Wingdings" pitchFamily="2" charset="2"/>
              </a:rPr>
              <a:t>c </a:t>
            </a:r>
            <a:r>
              <a:rPr lang="en-US" dirty="0" err="1">
                <a:sym typeface="Wingdings" pitchFamily="2" charset="2"/>
              </a:rPr>
              <a:t>kích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</a:t>
            </a:r>
            <a:r>
              <a:rPr lang="vi-VN" dirty="0">
                <a:sym typeface="Wingdings" pitchFamily="2" charset="2"/>
              </a:rPr>
              <a:t>ướ</a:t>
            </a:r>
            <a:r>
              <a:rPr lang="en-US" dirty="0">
                <a:sym typeface="Wingdings" pitchFamily="2" charset="2"/>
              </a:rPr>
              <a:t>c, …</a:t>
            </a: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ym typeface="Wingdings" pitchFamily="2" charset="2"/>
              </a:rPr>
              <a:t>Cấp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phát</a:t>
            </a:r>
            <a:r>
              <a:rPr lang="en-US" dirty="0">
                <a:sym typeface="Wingdings" pitchFamily="2" charset="2"/>
              </a:rPr>
              <a:t> </a:t>
            </a:r>
            <a:r>
              <a:rPr lang="vi-VN" dirty="0">
                <a:sym typeface="Wingdings" pitchFamily="2" charset="2"/>
              </a:rPr>
              <a:t>độ</a:t>
            </a:r>
            <a:r>
              <a:rPr lang="en-US" dirty="0">
                <a:sym typeface="Wingdings" pitchFamily="2" charset="2"/>
              </a:rPr>
              <a:t>ng (dynamic memory allocation)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 err="1">
                <a:sym typeface="Wingdings" pitchFamily="2" charset="2"/>
              </a:rPr>
              <a:t>Cần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bao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nhiêu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cấp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phát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bấy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nhiêu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ươ</a:t>
            </a:r>
            <a:r>
              <a:rPr lang="en-US" dirty="0"/>
              <a:t>ng </a:t>
            </a:r>
            <a:r>
              <a:rPr lang="en-US" dirty="0" err="1"/>
              <a:t>trình</a:t>
            </a:r>
            <a:r>
              <a:rPr lang="en-US" dirty="0"/>
              <a:t> (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virtual memory).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7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39725" indent="-339725">
              <a:lnSpc>
                <a:spcPct val="150000"/>
              </a:lnSpc>
              <a:defRPr/>
            </a:pPr>
            <a:r>
              <a:rPr lang="en-US" dirty="0" err="1"/>
              <a:t>Bài</a:t>
            </a:r>
            <a:r>
              <a:rPr lang="en-US" dirty="0"/>
              <a:t> 1: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vi-VN" dirty="0"/>
              <a:t>đượ</a:t>
            </a:r>
            <a:r>
              <a:rPr lang="en-US" dirty="0"/>
              <a:t>c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vi-VN" dirty="0"/>
              <a:t>độ</a:t>
            </a:r>
            <a:r>
              <a:rPr lang="en-US" dirty="0" err="1"/>
              <a:t>ng</a:t>
            </a:r>
            <a:r>
              <a:rPr lang="en-US" dirty="0"/>
              <a:t>?</a:t>
            </a:r>
          </a:p>
          <a:p>
            <a:pPr marL="457200" indent="-457200">
              <a:lnSpc>
                <a:spcPct val="150000"/>
              </a:lnSpc>
              <a:buFont typeface="Symbol" panose="05050102010706020507" pitchFamily="18" charset="2"/>
              <a:buChar char=""/>
              <a:defRPr/>
            </a:pP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Khối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nhớ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không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tự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giải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phóng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sau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khi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sử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dụng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nên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sẽ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làm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giảm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tốc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độ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thực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hiện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chương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trình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hoặc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tràn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bộ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nhớ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nếu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tiếp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tục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cấp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phát</a:t>
            </a:r>
            <a:endParaRPr lang="en-US" dirty="0"/>
          </a:p>
          <a:p>
            <a:pPr marL="339725" indent="-339725">
              <a:lnSpc>
                <a:spcPct val="150000"/>
              </a:lnSpc>
              <a:defRPr/>
            </a:pPr>
            <a:r>
              <a:rPr lang="en-US" dirty="0" err="1"/>
              <a:t>Bài</a:t>
            </a:r>
            <a:r>
              <a:rPr lang="en-US" dirty="0"/>
              <a:t> 2: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(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)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?</a:t>
            </a:r>
          </a:p>
          <a:p>
            <a:pPr marL="457200" indent="-457200">
              <a:lnSpc>
                <a:spcPct val="150000"/>
              </a:lnSpc>
              <a:buFont typeface="Symbol" panose="05050102010706020507" pitchFamily="18" charset="2"/>
              <a:buChar char="Þ"/>
              <a:defRPr/>
            </a:pPr>
            <a:r>
              <a:rPr lang="en-US" dirty="0" err="1">
                <a:sym typeface="Wingdings" pitchFamily="2" charset="2"/>
              </a:rPr>
              <a:t>Nếu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chuỗi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đủ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lớn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để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chứa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thêm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thông</a:t>
            </a:r>
            <a:r>
              <a:rPr lang="en-US" dirty="0">
                <a:sym typeface="Wingdings" pitchFamily="2" charset="2"/>
              </a:rPr>
              <a:t> tin </a:t>
            </a:r>
            <a:r>
              <a:rPr lang="en-US" dirty="0" err="1">
                <a:sym typeface="Wingdings" pitchFamily="2" charset="2"/>
              </a:rPr>
              <a:t>thì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không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cần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cấp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phát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lại</a:t>
            </a:r>
            <a:r>
              <a:rPr lang="en-US" dirty="0">
                <a:sym typeface="Wingdings" pitchFamily="2" charset="2"/>
              </a:rPr>
              <a:t>. </a:t>
            </a:r>
            <a:r>
              <a:rPr lang="en-US" dirty="0" err="1">
                <a:sym typeface="Wingdings" pitchFamily="2" charset="2"/>
              </a:rPr>
              <a:t>Ngược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lại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phải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cấp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phát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lại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để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có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thêm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vùng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nhớ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6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39725" indent="-339725">
              <a:lnSpc>
                <a:spcPct val="150000"/>
              </a:lnSpc>
              <a:defRPr/>
            </a:pPr>
            <a:r>
              <a:rPr lang="en-US" sz="2400" dirty="0" err="1"/>
              <a:t>Bài</a:t>
            </a:r>
            <a:r>
              <a:rPr lang="en-US" sz="2400" dirty="0"/>
              <a:t> 3: Ta </a:t>
            </a:r>
            <a:r>
              <a:rPr lang="en-US" sz="2400" dirty="0" err="1"/>
              <a:t>th</a:t>
            </a:r>
            <a:r>
              <a:rPr lang="vi-VN" sz="2400" dirty="0"/>
              <a:t>ườ</a:t>
            </a:r>
            <a:r>
              <a:rPr lang="en-US" sz="2400" dirty="0" err="1"/>
              <a:t>ng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ép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tr</a:t>
            </a:r>
            <a:r>
              <a:rPr lang="vi-VN" sz="2400" dirty="0"/>
              <a:t>ườ</a:t>
            </a:r>
            <a:r>
              <a:rPr lang="en-US" sz="2400" dirty="0" err="1"/>
              <a:t>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?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  <a:defRPr/>
            </a:pPr>
            <a:r>
              <a:rPr lang="en-US" sz="2400" dirty="0" err="1">
                <a:sym typeface="Wingdings" pitchFamily="2" charset="2"/>
              </a:rPr>
              <a:t>Lấy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phần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nguyên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của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số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thực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hoặc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lấy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phần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thực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của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phép</a:t>
            </a:r>
            <a:r>
              <a:rPr lang="en-US" sz="2400" dirty="0">
                <a:sym typeface="Wingdings" pitchFamily="2" charset="2"/>
              </a:rPr>
              <a:t> chia </a:t>
            </a:r>
            <a:r>
              <a:rPr lang="en-US" sz="2400" dirty="0" err="1">
                <a:sym typeface="Wingdings" pitchFamily="2" charset="2"/>
              </a:rPr>
              <a:t>hai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số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nguyên</a:t>
            </a:r>
            <a:r>
              <a:rPr lang="en-US" sz="2400" dirty="0">
                <a:sym typeface="Wingdings" pitchFamily="2" charset="2"/>
              </a:rPr>
              <a:t>, …</a:t>
            </a:r>
            <a:endParaRPr lang="en-US" sz="2400" dirty="0"/>
          </a:p>
          <a:p>
            <a:pPr marL="339725" indent="-339725">
              <a:lnSpc>
                <a:spcPct val="150000"/>
              </a:lnSpc>
              <a:defRPr/>
            </a:pPr>
            <a:r>
              <a:rPr lang="en-US" sz="2400" dirty="0" err="1"/>
              <a:t>Bài</a:t>
            </a:r>
            <a:r>
              <a:rPr lang="en-US" sz="2400" dirty="0"/>
              <a:t> 4: </a:t>
            </a:r>
            <a:r>
              <a:rPr lang="en-US" sz="2400" dirty="0" err="1"/>
              <a:t>Giả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char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l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long</a:t>
            </a:r>
            <a:r>
              <a:rPr lang="en-US" sz="2400" dirty="0"/>
              <a:t>.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vi-VN" sz="2400" dirty="0"/>
              <a:t>đị</a:t>
            </a:r>
            <a:r>
              <a:rPr lang="en-US" sz="2400" dirty="0" err="1"/>
              <a:t>nh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pPr marL="914400" lvl="1" indent="-514350">
              <a:lnSpc>
                <a:spcPct val="150000"/>
              </a:lnSpc>
              <a:defRPr/>
            </a:pPr>
            <a:r>
              <a:rPr lang="en-US" dirty="0">
                <a:latin typeface="Consolas" panose="020B0609020204030204" pitchFamily="49" charset="0"/>
              </a:rPr>
              <a:t>(c +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+ l)</a:t>
            </a:r>
          </a:p>
          <a:p>
            <a:pPr marL="914400" lvl="1" indent="-514350">
              <a:lnSpc>
                <a:spcPct val="150000"/>
              </a:lnSpc>
              <a:defRPr/>
            </a:pP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+ ‘A’)</a:t>
            </a:r>
          </a:p>
          <a:p>
            <a:pPr marL="914400" lvl="1" indent="-514350">
              <a:lnSpc>
                <a:spcPct val="150000"/>
              </a:lnSpc>
              <a:defRPr/>
            </a:pP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+ 32.0)</a:t>
            </a:r>
          </a:p>
          <a:p>
            <a:pPr marL="914400" lvl="1" indent="-514350">
              <a:lnSpc>
                <a:spcPct val="150000"/>
              </a:lnSpc>
              <a:defRPr/>
            </a:pPr>
            <a:r>
              <a:rPr lang="en-US" dirty="0">
                <a:latin typeface="Consolas" panose="020B0609020204030204" pitchFamily="49" charset="0"/>
              </a:rPr>
              <a:t>(100 + 1.0)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9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lnSpc>
                <a:spcPct val="150000"/>
              </a:lnSpc>
              <a:defRPr/>
            </a:pPr>
            <a:r>
              <a:rPr lang="en-US" dirty="0" err="1"/>
              <a:t>Bài</a:t>
            </a:r>
            <a:r>
              <a:rPr lang="en-US" dirty="0"/>
              <a:t> 5: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vi-VN" dirty="0"/>
              <a:t>độ</a:t>
            </a:r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457200" indent="-457200">
              <a:lnSpc>
                <a:spcPct val="150000"/>
              </a:lnSpc>
              <a:buFont typeface="Symbol" panose="05050102010706020507" pitchFamily="18" charset="2"/>
              <a:buChar char="Þ"/>
              <a:defRPr/>
            </a:pPr>
            <a:r>
              <a:rPr lang="en-US" dirty="0" err="1">
                <a:sym typeface="Wingdings" pitchFamily="2" charset="2"/>
              </a:rPr>
              <a:t>Bộ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nhớ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được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cấp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phát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động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là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bộ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nhớ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được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cấp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phát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trong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khi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chạy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chương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trình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và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có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thể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thay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đổi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độ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lớn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vùng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nhớ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  <a:p>
            <a:pPr marL="339725" indent="-339725">
              <a:lnSpc>
                <a:spcPct val="150000"/>
              </a:lnSpc>
              <a:defRPr/>
            </a:pPr>
            <a:r>
              <a:rPr lang="en-US" dirty="0" err="1"/>
              <a:t>Bài</a:t>
            </a:r>
            <a:r>
              <a:rPr lang="en-US" dirty="0"/>
              <a:t> 6: 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malloc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calloc</a:t>
            </a:r>
            <a:r>
              <a:rPr lang="en-US" dirty="0"/>
              <a:t>?</a:t>
            </a:r>
          </a:p>
          <a:p>
            <a:pPr marL="457200" indent="-457200">
              <a:lnSpc>
                <a:spcPct val="150000"/>
              </a:lnSpc>
              <a:buFont typeface="Symbol" panose="05050102010706020507" pitchFamily="18" charset="2"/>
              <a:buChar char="Þ"/>
              <a:defRPr/>
            </a:pP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malloc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dirty="0" err="1">
                <a:sym typeface="Wingdings" pitchFamily="2" charset="2"/>
              </a:rPr>
              <a:t>cấp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phát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bố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nhớ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một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đối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tượng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Symbol" panose="05050102010706020507" pitchFamily="18" charset="2"/>
              <a:buChar char="Þ"/>
              <a:defRPr/>
            </a:pP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calloc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dirty="0" err="1">
                <a:sym typeface="Wingdings" pitchFamily="2" charset="2"/>
              </a:rPr>
              <a:t>cấp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phát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bộ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nhớ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một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nhóm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đối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tượng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1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9725" indent="-339725">
              <a:lnSpc>
                <a:spcPct val="150000"/>
              </a:lnSpc>
              <a:defRPr/>
            </a:pPr>
            <a:r>
              <a:rPr lang="en-US" sz="2400" dirty="0" err="1"/>
              <a:t>Bài</a:t>
            </a:r>
            <a:r>
              <a:rPr lang="en-US" sz="2400" dirty="0"/>
              <a:t> 7: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malloc</a:t>
            </a:r>
            <a:r>
              <a:rPr lang="en-US" sz="2400" dirty="0"/>
              <a:t> </a:t>
            </a:r>
            <a:r>
              <a:rPr lang="vi-VN" sz="2400" dirty="0"/>
              <a:t>để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1000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long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  <a:defRPr/>
            </a:pP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long *</a:t>
            </a:r>
            <a:r>
              <a:rPr lang="en-US" sz="2400" dirty="0" err="1">
                <a:latin typeface="Consolas" panose="020B0609020204030204" pitchFamily="49" charset="0"/>
                <a:sym typeface="Wingdings" pitchFamily="2" charset="2"/>
              </a:rPr>
              <a:t>ptr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  <a:defRPr/>
            </a:pPr>
            <a:r>
              <a:rPr lang="en-US" sz="2400" dirty="0" err="1">
                <a:latin typeface="Consolas" panose="020B0609020204030204" pitchFamily="49" charset="0"/>
                <a:sym typeface="Wingdings" pitchFamily="2" charset="2"/>
              </a:rPr>
              <a:t>ptr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 = (long *)</a:t>
            </a:r>
            <a:r>
              <a:rPr lang="en-US" sz="2400" dirty="0" err="1">
                <a:latin typeface="Consolas" panose="020B0609020204030204" pitchFamily="49" charset="0"/>
                <a:sym typeface="Wingdings" pitchFamily="2" charset="2"/>
              </a:rPr>
              <a:t>malloc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(1000 * </a:t>
            </a:r>
            <a:r>
              <a:rPr lang="en-US" sz="2400" dirty="0" err="1">
                <a:latin typeface="Consolas" panose="020B0609020204030204" pitchFamily="49" charset="0"/>
                <a:sym typeface="Wingdings" pitchFamily="2" charset="2"/>
              </a:rPr>
              <a:t>sizeof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(long));</a:t>
            </a:r>
            <a:endParaRPr lang="en-US" sz="2400" dirty="0">
              <a:latin typeface="Consolas" panose="020B0609020204030204" pitchFamily="49" charset="0"/>
            </a:endParaRPr>
          </a:p>
          <a:p>
            <a:pPr marL="339725" indent="-339725">
              <a:lnSpc>
                <a:spcPct val="150000"/>
              </a:lnSpc>
              <a:defRPr/>
            </a:pPr>
            <a:r>
              <a:rPr lang="en-US" sz="2400" dirty="0" err="1"/>
              <a:t>Bài</a:t>
            </a:r>
            <a:r>
              <a:rPr lang="en-US" sz="2400" dirty="0"/>
              <a:t> 8: </a:t>
            </a:r>
            <a:r>
              <a:rPr lang="en-US" sz="2400" dirty="0" err="1"/>
              <a:t>Giống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7 </a:t>
            </a:r>
            <a:r>
              <a:rPr lang="en-US" sz="2400" dirty="0" err="1"/>
              <a:t>nh</a:t>
            </a:r>
            <a:r>
              <a:rPr lang="vi-VN" sz="2400" dirty="0"/>
              <a:t>ư</a:t>
            </a:r>
            <a:r>
              <a:rPr lang="en-US" sz="2400" dirty="0" err="1"/>
              <a:t>ng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calloc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  <a:defRPr/>
            </a:pP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long *</a:t>
            </a:r>
            <a:r>
              <a:rPr lang="en-US" sz="2400" dirty="0" err="1">
                <a:latin typeface="Consolas" panose="020B0609020204030204" pitchFamily="49" charset="0"/>
                <a:sym typeface="Wingdings" pitchFamily="2" charset="2"/>
              </a:rPr>
              <a:t>ptr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  <a:defRPr/>
            </a:pPr>
            <a:r>
              <a:rPr lang="en-US" sz="2400" dirty="0" err="1">
                <a:latin typeface="Consolas" panose="020B0609020204030204" pitchFamily="49" charset="0"/>
                <a:sym typeface="Wingdings" pitchFamily="2" charset="2"/>
              </a:rPr>
              <a:t>ptr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 = (long *)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sym typeface="Wingdings" pitchFamily="2" charset="2"/>
              </a:rPr>
              <a:t>calloc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sym typeface="Wingdings" pitchFamily="2" charset="2"/>
              </a:rPr>
              <a:t>1000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sym typeface="Wingdings" pitchFamily="2" charset="2"/>
              </a:rPr>
              <a:t>sizeof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sym typeface="Wingdings" pitchFamily="2" charset="2"/>
              </a:rPr>
              <a:t>long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));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  <a:defRPr/>
            </a:pPr>
            <a:r>
              <a:rPr lang="en-US" sz="2400" dirty="0" err="1">
                <a:latin typeface="Consolas" panose="020B0609020204030204" pitchFamily="49" charset="0"/>
                <a:sym typeface="Wingdings" pitchFamily="2" charset="2"/>
              </a:rPr>
              <a:t>ptr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 = (long *)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sym typeface="Wingdings" pitchFamily="2" charset="2"/>
              </a:rPr>
              <a:t>calloc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2400" dirty="0" err="1">
                <a:latin typeface="Consolas" panose="020B0609020204030204" pitchFamily="49" charset="0"/>
                <a:sym typeface="Wingdings" pitchFamily="2" charset="2"/>
              </a:rPr>
              <a:t>sizeof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sym typeface="Wingdings" pitchFamily="2" charset="2"/>
              </a:rPr>
              <a:t>long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),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sym typeface="Wingdings" pitchFamily="2" charset="2"/>
              </a:rPr>
              <a:t>1000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);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!!!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0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defRPr/>
            </a:pPr>
            <a:r>
              <a:rPr lang="en-US" sz="2400" dirty="0" err="1"/>
              <a:t>Bài</a:t>
            </a:r>
            <a:r>
              <a:rPr lang="en-US" sz="2400" dirty="0"/>
              <a:t> 9: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endParaRPr lang="en-US" sz="2400" dirty="0"/>
          </a:p>
          <a:p>
            <a:pPr marL="339725" indent="-339725">
              <a:defRPr/>
            </a:pPr>
            <a:endParaRPr lang="en-US" sz="2400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pPr marL="339725" indent="-339725">
              <a:defRPr/>
            </a:pPr>
            <a:endParaRPr lang="en-US" sz="2400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pPr marL="339725" indent="-339725">
              <a:defRPr/>
            </a:pPr>
            <a:endParaRPr lang="en-US" sz="2400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pPr marL="339725" indent="-339725">
              <a:defRPr/>
            </a:pPr>
            <a:endParaRPr lang="en-US" sz="2400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pPr marL="339725" indent="-339725">
              <a:defRPr/>
            </a:pPr>
            <a:r>
              <a:rPr lang="en-US" sz="2400" dirty="0" err="1"/>
              <a:t>Bài</a:t>
            </a:r>
            <a:r>
              <a:rPr lang="en-US" sz="2400" dirty="0"/>
              <a:t> 10: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51313" y="1524000"/>
            <a:ext cx="73152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633413"/>
            <a:r>
              <a:rPr lang="pt-B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= 100, n2 = 3;</a:t>
            </a:r>
          </a:p>
          <a:p>
            <a:pPr marL="633413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ketqua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n1 / n2;</a:t>
            </a:r>
          </a:p>
          <a:p>
            <a:pPr marL="633413"/>
            <a:r>
              <a:rPr lang="pt-BR" sz="22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pt-B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2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%d</a:t>
            </a:r>
            <a:r>
              <a:rPr lang="pt-BR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pt-BR" sz="2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%d</a:t>
            </a:r>
            <a:r>
              <a:rPr lang="pt-BR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2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%f</a:t>
            </a:r>
            <a:r>
              <a:rPr lang="pt-BR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n1, n2, ketqua);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66800" y="4343400"/>
            <a:ext cx="70104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693738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*p;</a:t>
            </a:r>
          </a:p>
          <a:p>
            <a:pPr marL="693738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*)</a:t>
            </a:r>
            <a:r>
              <a:rPr lang="en-US" sz="22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693738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*p = 1.23;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18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11: 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1905000"/>
            <a:ext cx="50603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hamf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*a)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	a=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 i=0; i&lt;5; i++)</a:t>
            </a:r>
          </a:p>
          <a:p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		a[i]=i+1;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 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  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n=5;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*a= &amp;n;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&lt;&lt;“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Giá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trị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*a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"&lt;&lt;*a;  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hamf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&lt;&lt;“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Giá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trị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*a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"&lt;&lt;*a;  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398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12: 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1905000"/>
            <a:ext cx="50603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hamf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*&amp;a)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	a=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 i=0; i&lt;5; i++)</a:t>
            </a:r>
          </a:p>
          <a:p>
            <a:r>
              <a:rPr lang="nn-NO" dirty="0">
                <a:solidFill>
                  <a:prstClr val="black"/>
                </a:solidFill>
                <a:latin typeface="Consolas" panose="020B0609020204030204" pitchFamily="49" charset="0"/>
              </a:rPr>
              <a:t>		a[i]=i+1;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 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  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n=5;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*a= &amp;n;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&lt;&lt;“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Giá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trị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*a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"&lt;&lt;*a;  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hamf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&lt;&lt;“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Giá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trị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*a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"&lt;&lt;*a;  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8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4864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;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 sai trong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code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en-US" dirty="0"/>
              <a:t> (t.t)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xem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bài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từ</a:t>
            </a:r>
            <a:r>
              <a:rPr lang="en-US" dirty="0">
                <a:sym typeface="Wingdings" panose="05000000000000000000" pitchFamily="2" charset="2"/>
              </a:rPr>
              <a:t> 1 </a:t>
            </a:r>
            <a:r>
              <a:rPr lang="en-US" dirty="0" err="1">
                <a:sym typeface="Wingdings" panose="05000000000000000000" pitchFamily="2" charset="2"/>
              </a:rPr>
              <a:t>đến</a:t>
            </a:r>
            <a:r>
              <a:rPr lang="en-US" dirty="0">
                <a:sym typeface="Wingdings" panose="05000000000000000000" pitchFamily="2" charset="2"/>
              </a:rPr>
              <a:t> 12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trước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  <a:p>
            <a:pPr marL="548640" lvl="0" indent="-514350">
              <a:lnSpc>
                <a:spcPct val="120000"/>
              </a:lnSpc>
              <a:buFont typeface="+mj-lt"/>
              <a:buAutoNum type="arabicPeriod"/>
            </a:pPr>
            <a:r>
              <a:rPr lang="vi-VN" dirty="0" err="1"/>
              <a:t>Viết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dãy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hữu</a:t>
            </a:r>
            <a:r>
              <a:rPr lang="vi-VN" dirty="0"/>
              <a:t> </a:t>
            </a:r>
            <a:r>
              <a:rPr lang="vi-VN" dirty="0" err="1"/>
              <a:t>tỉ</a:t>
            </a:r>
            <a:r>
              <a:rPr lang="vi-VN" dirty="0"/>
              <a:t> </a:t>
            </a:r>
            <a:r>
              <a:rPr lang="vi-VN" dirty="0" err="1"/>
              <a:t>tùy</a:t>
            </a:r>
            <a:r>
              <a:rPr lang="vi-VN" dirty="0"/>
              <a:t> ý (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con </a:t>
            </a:r>
            <a:r>
              <a:rPr lang="vi-VN" dirty="0" err="1"/>
              <a:t>trỏ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), </a:t>
            </a:r>
            <a:r>
              <a:rPr lang="vi-VN" dirty="0" err="1"/>
              <a:t>xuất</a:t>
            </a:r>
            <a:r>
              <a:rPr lang="vi-VN" dirty="0"/>
              <a:t> ra </a:t>
            </a:r>
            <a:r>
              <a:rPr lang="vi-VN" dirty="0" err="1"/>
              <a:t>dãy</a:t>
            </a:r>
            <a:r>
              <a:rPr lang="vi-VN" dirty="0"/>
              <a:t>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nhỏ</a:t>
            </a:r>
            <a:r>
              <a:rPr lang="vi-VN" dirty="0"/>
              <a:t> hơn 1 </a:t>
            </a:r>
            <a:r>
              <a:rPr lang="vi-VN" dirty="0" err="1"/>
              <a:t>có</a:t>
            </a:r>
            <a:r>
              <a:rPr lang="vi-VN" dirty="0"/>
              <a:t> trong </a:t>
            </a:r>
            <a:r>
              <a:rPr lang="vi-VN" dirty="0" err="1"/>
              <a:t>dãy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,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dãy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hữu</a:t>
            </a:r>
            <a:r>
              <a:rPr lang="vi-VN" dirty="0"/>
              <a:t> </a:t>
            </a:r>
            <a:r>
              <a:rPr lang="vi-VN" dirty="0" err="1"/>
              <a:t>tỉ</a:t>
            </a:r>
            <a:r>
              <a:rPr lang="vi-VN" dirty="0"/>
              <a:t>. </a:t>
            </a:r>
            <a:endParaRPr lang="en-US" dirty="0"/>
          </a:p>
          <a:p>
            <a:pPr marL="548640" lvl="0" indent="-514350">
              <a:lnSpc>
                <a:spcPct val="120000"/>
              </a:lnSpc>
              <a:buFont typeface="+mj-lt"/>
              <a:buAutoNum type="arabicPeriod"/>
            </a:pPr>
            <a:r>
              <a:rPr lang="vi-VN" dirty="0" err="1"/>
              <a:t>Viết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khai </a:t>
            </a:r>
            <a:r>
              <a:rPr lang="vi-VN" dirty="0" err="1"/>
              <a:t>báo</a:t>
            </a:r>
            <a:r>
              <a:rPr lang="vi-VN" dirty="0"/>
              <a:t> </a:t>
            </a:r>
            <a:r>
              <a:rPr lang="vi-VN" dirty="0" err="1"/>
              <a:t>mảng</a:t>
            </a:r>
            <a:r>
              <a:rPr lang="vi-VN" dirty="0"/>
              <a:t> hai </a:t>
            </a:r>
            <a:r>
              <a:rPr lang="vi-VN" dirty="0" err="1"/>
              <a:t>chiều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12x12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</a:t>
            </a:r>
            <a:r>
              <a:rPr lang="vi-VN" dirty="0" err="1"/>
              <a:t>char</a:t>
            </a:r>
            <a:r>
              <a:rPr lang="vi-VN" dirty="0"/>
              <a:t>. </a:t>
            </a:r>
            <a:r>
              <a:rPr lang="vi-VN" dirty="0" err="1"/>
              <a:t>Gán</a:t>
            </a:r>
            <a:r>
              <a:rPr lang="vi-VN" dirty="0"/>
              <a:t>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‘X’ cho </a:t>
            </a:r>
            <a:r>
              <a:rPr lang="vi-VN" dirty="0" err="1"/>
              <a:t>mọi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mảng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.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con </a:t>
            </a:r>
            <a:r>
              <a:rPr lang="vi-VN" dirty="0" err="1"/>
              <a:t>trỏ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mảng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in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</a:t>
            </a:r>
            <a:r>
              <a:rPr lang="vi-VN" dirty="0" err="1"/>
              <a:t>mảng</a:t>
            </a:r>
            <a:r>
              <a:rPr lang="vi-VN" dirty="0"/>
              <a:t> lên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ở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lưới</a:t>
            </a:r>
            <a:r>
              <a:rPr lang="vi-VN" dirty="0"/>
              <a:t>.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8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/>
              <a:t>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lvl="0" indent="-514350">
              <a:lnSpc>
                <a:spcPct val="120000"/>
              </a:lnSpc>
              <a:buFont typeface="+mj-lt"/>
              <a:buAutoNum type="arabicPeriod" startAt="4"/>
            </a:pPr>
            <a:r>
              <a:rPr lang="vi-VN" dirty="0" err="1"/>
              <a:t>Viết</a:t>
            </a:r>
            <a:r>
              <a:rPr lang="vi-VN" dirty="0"/>
              <a:t> chương </a:t>
            </a:r>
            <a:r>
              <a:rPr lang="vi-VN" dirty="0" err="1"/>
              <a:t>trình</a:t>
            </a:r>
            <a:r>
              <a:rPr lang="vi-VN" dirty="0"/>
              <a:t> khai </a:t>
            </a:r>
            <a:r>
              <a:rPr lang="vi-VN" dirty="0" err="1"/>
              <a:t>báo</a:t>
            </a:r>
            <a:r>
              <a:rPr lang="vi-VN" dirty="0"/>
              <a:t> </a:t>
            </a:r>
            <a:r>
              <a:rPr lang="vi-VN" dirty="0" err="1"/>
              <a:t>mảng</a:t>
            </a:r>
            <a:r>
              <a:rPr lang="vi-VN" dirty="0"/>
              <a:t> 10 con </a:t>
            </a:r>
            <a:r>
              <a:rPr lang="vi-VN" dirty="0" err="1"/>
              <a:t>trỏ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</a:t>
            </a:r>
            <a:r>
              <a:rPr lang="vi-VN" dirty="0" err="1"/>
              <a:t>float</a:t>
            </a:r>
            <a:r>
              <a:rPr lang="vi-VN" dirty="0"/>
              <a:t>, </a:t>
            </a:r>
            <a:r>
              <a:rPr lang="vi-VN" dirty="0" err="1"/>
              <a:t>nhận</a:t>
            </a:r>
            <a:r>
              <a:rPr lang="vi-VN" dirty="0"/>
              <a:t> 10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bàn</a:t>
            </a:r>
            <a:r>
              <a:rPr lang="vi-VN" dirty="0"/>
              <a:t> </a:t>
            </a:r>
            <a:r>
              <a:rPr lang="vi-VN" dirty="0" err="1"/>
              <a:t>phím</a:t>
            </a:r>
            <a:r>
              <a:rPr lang="vi-VN" dirty="0"/>
              <a:t>, </a:t>
            </a:r>
            <a:r>
              <a:rPr lang="vi-VN" dirty="0" err="1"/>
              <a:t>sắp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in ra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dãy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sắp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.</a:t>
            </a:r>
            <a:endParaRPr lang="en-US" dirty="0"/>
          </a:p>
          <a:p>
            <a:pPr marL="548640" lvl="0" indent="-514350">
              <a:lnSpc>
                <a:spcPct val="120000"/>
              </a:lnSpc>
              <a:buFont typeface="+mj-lt"/>
              <a:buAutoNum type="arabicPeriod" startAt="4"/>
            </a:pPr>
            <a:r>
              <a:rPr lang="vi-VN" dirty="0"/>
              <a:t>Chương </a:t>
            </a:r>
            <a:r>
              <a:rPr lang="vi-VN" dirty="0" err="1"/>
              <a:t>trình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bàn</a:t>
            </a:r>
            <a:r>
              <a:rPr lang="vi-VN" dirty="0"/>
              <a:t> </a:t>
            </a:r>
            <a:r>
              <a:rPr lang="vi-VN" dirty="0" err="1"/>
              <a:t>phím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khi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trống</a:t>
            </a:r>
            <a:r>
              <a:rPr lang="vi-VN" dirty="0"/>
              <a:t>. Chương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sắp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theo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alphabet</a:t>
            </a:r>
            <a:r>
              <a:rPr lang="vi-VN" dirty="0"/>
              <a:t> </a:t>
            </a:r>
            <a:r>
              <a:rPr lang="vi-VN" dirty="0" err="1"/>
              <a:t>rồi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ra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.</a:t>
            </a:r>
            <a:endParaRPr lang="en-US" dirty="0"/>
          </a:p>
          <a:p>
            <a:pPr marL="548640" lvl="0" indent="-514350">
              <a:lnSpc>
                <a:spcPct val="120000"/>
              </a:lnSpc>
              <a:buFont typeface="+mj-lt"/>
              <a:buAutoNum type="arabicPeriod" startAt="4"/>
            </a:pP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ma </a:t>
            </a:r>
            <a:r>
              <a:rPr lang="vi-VN" dirty="0" err="1"/>
              <a:t>trận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con </a:t>
            </a:r>
            <a:r>
              <a:rPr lang="vi-VN" dirty="0" err="1"/>
              <a:t>trỏ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8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5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CT C++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endParaRPr lang="en-US" alt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tin </a:t>
            </a:r>
            <a:r>
              <a:rPr lang="en-US" altLang="en-US" dirty="0" err="1"/>
              <a:t>ch</a:t>
            </a:r>
            <a:r>
              <a:rPr lang="vi-VN" altLang="en-US" dirty="0"/>
              <a:t>ươ</a:t>
            </a:r>
            <a:r>
              <a:rPr lang="en-US" altLang="en-US" dirty="0"/>
              <a:t>ng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vi-VN" altLang="en-US" dirty="0"/>
              <a:t>đượ</a:t>
            </a:r>
            <a:r>
              <a:rPr lang="en-US" altLang="en-US" dirty="0"/>
              <a:t>c </a:t>
            </a:r>
            <a:r>
              <a:rPr lang="en-US" altLang="en-US" dirty="0" err="1"/>
              <a:t>nạp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vùng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trống</a:t>
            </a:r>
            <a:r>
              <a:rPr lang="en-US" altLang="en-US" dirty="0"/>
              <a:t>, </a:t>
            </a:r>
            <a:r>
              <a:rPr lang="en-US" altLang="en-US" dirty="0" err="1"/>
              <a:t>gồm</a:t>
            </a:r>
            <a:r>
              <a:rPr lang="en-US" altLang="en-US" dirty="0"/>
              <a:t> 4 </a:t>
            </a:r>
            <a:r>
              <a:rPr lang="en-US" altLang="en-US" dirty="0" err="1"/>
              <a:t>phần</a:t>
            </a:r>
            <a:r>
              <a:rPr lang="en-US" altLang="en-US" dirty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NMLT - Con trỏ và cấp phát động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1219200" y="2209800"/>
            <a:ext cx="31242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Last-In First-Out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43400" y="5181600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4800600" y="4876800"/>
            <a:ext cx="33528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43400" y="4494213"/>
            <a:ext cx="4572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4800600" y="4267200"/>
            <a:ext cx="33528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</a:p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43400" y="5791200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4800600" y="5486400"/>
            <a:ext cx="33528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43400" y="2514600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4800600" y="2209800"/>
            <a:ext cx="33528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-989012" y="4191000"/>
            <a:ext cx="396081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1219200" y="2819400"/>
            <a:ext cx="3124200" cy="1447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1219200" y="4267200"/>
            <a:ext cx="31242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b="1"/>
              <a:t>HEAP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1219200" y="4876800"/>
            <a:ext cx="31242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1219200" y="5486400"/>
            <a:ext cx="31242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ight Arrow 24"/>
          <p:cNvSpPr>
            <a:spLocks noChangeArrowheads="1"/>
          </p:cNvSpPr>
          <p:nvPr/>
        </p:nvSpPr>
        <p:spPr bwMode="auto">
          <a:xfrm rot="5400000">
            <a:off x="2476500" y="2781300"/>
            <a:ext cx="609600" cy="6858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FF99"/>
              </a:gs>
              <a:gs pos="100000">
                <a:srgbClr val="FFC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3600" b="1">
              <a:solidFill>
                <a:schemeClr val="bg1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 rot="-5400000">
            <a:off x="2476500" y="3619500"/>
            <a:ext cx="609600" cy="6858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FF99"/>
              </a:gs>
              <a:gs pos="100000">
                <a:srgbClr val="FFC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69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5" grpId="0" animBg="1"/>
      <p:bldP spid="17" grpId="0" animBg="1"/>
      <p:bldP spid="23" grpId="0" animBg="1"/>
      <p:bldP spid="7" grpId="0" animBg="1"/>
      <p:bldP spid="6" grpId="0" animBg="1"/>
      <p:bldP spid="5" grpId="0" animBg="1"/>
      <p:bldP spid="25" grpId="0" animBg="1"/>
      <p:bldP spid="2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lnSpc>
                <a:spcPct val="150000"/>
              </a:lnSpc>
              <a:buNone/>
              <a:defRPr/>
            </a:pPr>
            <a:r>
              <a:rPr lang="en-US" dirty="0"/>
              <a:t>a)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marL="82296" indent="0">
              <a:lnSpc>
                <a:spcPct val="150000"/>
              </a:lnSpc>
              <a:buNone/>
              <a:defRPr/>
            </a:pPr>
            <a:r>
              <a:rPr lang="en-US" dirty="0"/>
              <a:t>b)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malloc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8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6.a) Thao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khối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string.h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 err="1"/>
              <a:t>memset</a:t>
            </a:r>
            <a:r>
              <a:rPr lang="en-US" dirty="0"/>
              <a:t>: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byte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 err="1"/>
              <a:t>memcpy</a:t>
            </a:r>
            <a:r>
              <a:rPr lang="en-US" dirty="0"/>
              <a:t>: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 err="1"/>
              <a:t>memmove</a:t>
            </a:r>
            <a:r>
              <a:rPr lang="en-US" dirty="0"/>
              <a:t>: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sang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46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6.a) Thao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khối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(</a:t>
            </a:r>
            <a:r>
              <a:rPr lang="en-US" altLang="en-US" dirty="0" err="1"/>
              <a:t>tt</a:t>
            </a:r>
            <a:r>
              <a:rPr lang="en-US" alt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44" name="AutoShape 47"/>
          <p:cNvSpPr>
            <a:spLocks noChangeArrowheads="1"/>
          </p:cNvSpPr>
          <p:nvPr/>
        </p:nvSpPr>
        <p:spPr bwMode="gray">
          <a:xfrm>
            <a:off x="649389" y="1620838"/>
            <a:ext cx="7329488" cy="4640629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" name="Text Box 49"/>
          <p:cNvSpPr txBox="1">
            <a:spLocks noChangeArrowheads="1"/>
          </p:cNvSpPr>
          <p:nvPr/>
        </p:nvSpPr>
        <p:spPr bwMode="gray">
          <a:xfrm>
            <a:off x="1042651" y="1731963"/>
            <a:ext cx="6447174" cy="116363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  <a:headEnd/>
            <a:tailEnd/>
          </a:ln>
          <a:effectLst/>
        </p:spPr>
        <p:txBody>
          <a:bodyPr anchor="ctr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Gán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count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(bytes) 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Tahoma" pitchFamily="34" charset="0"/>
              </a:rPr>
              <a:t>đầ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u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tiên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của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vùng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mà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trỏ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tới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bằng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giá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trị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từ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0 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Tahoma" pitchFamily="34" charset="0"/>
              </a:rPr>
              <a:t>đế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 255)</a:t>
            </a: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Tahoma" pitchFamily="34" charset="0"/>
              </a:rPr>
              <a:t>ườ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dùng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vùng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kiểu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còn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vùng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kiểu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khác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Tahoma" pitchFamily="34" charset="0"/>
              </a:rPr>
              <a:t>ườ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ng 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Tahoma" pitchFamily="34" charset="0"/>
              </a:rPr>
              <a:t>đặ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giá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trị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zero.</a:t>
            </a:r>
          </a:p>
        </p:txBody>
      </p:sp>
      <p:sp>
        <p:nvSpPr>
          <p:cNvPr id="47" name="Text Box 49"/>
          <p:cNvSpPr txBox="1">
            <a:spLocks noChangeArrowheads="1"/>
          </p:cNvSpPr>
          <p:nvPr/>
        </p:nvSpPr>
        <p:spPr bwMode="gray">
          <a:xfrm>
            <a:off x="1042651" y="3052915"/>
            <a:ext cx="6447174" cy="846351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  <a:headEnd/>
            <a:tailEnd/>
          </a:ln>
          <a:effectLst/>
        </p:spPr>
        <p:txBody>
          <a:bodyPr anchor="ctr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Trả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về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Con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trỏ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gray">
          <a:xfrm>
            <a:off x="1042651" y="3748315"/>
            <a:ext cx="6577349" cy="152255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=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 world"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483D8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Truoc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khi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memset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CB371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\n"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483D8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memset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'*'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483D8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strlen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483D8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"Sau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khi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memset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CB371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\n"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51" name="Freeform 2"/>
          <p:cNvSpPr>
            <a:spLocks/>
          </p:cNvSpPr>
          <p:nvPr/>
        </p:nvSpPr>
        <p:spPr bwMode="gray">
          <a:xfrm>
            <a:off x="550964" y="1069975"/>
            <a:ext cx="74279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cs typeface="Arial" panose="020B0604020202020204" pitchFamily="34" charset="0"/>
              </a:rPr>
              <a:t>void *</a:t>
            </a: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memset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(void *</a:t>
            </a: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dest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c, </a:t>
            </a: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size_t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count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2651" y="5347067"/>
            <a:ext cx="6577350" cy="70788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000" ker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Truoc khi memset: Hello world</a:t>
            </a:r>
          </a:p>
          <a:p>
            <a:r>
              <a:rPr lang="en-US" sz="2000" ker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Sau khi memset: ***********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86371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7" grpId="0" animBg="1"/>
      <p:bldP spid="48" grpId="0" animBg="1"/>
      <p:bldP spid="51" grpId="0" animBg="1"/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6.a) Thao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khối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(</a:t>
            </a:r>
            <a:r>
              <a:rPr lang="en-US" altLang="en-US" dirty="0" err="1"/>
              <a:t>tt</a:t>
            </a:r>
            <a:r>
              <a:rPr lang="en-US" altLang="en-US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44" name="AutoShape 47"/>
          <p:cNvSpPr>
            <a:spLocks noChangeArrowheads="1"/>
          </p:cNvSpPr>
          <p:nvPr/>
        </p:nvSpPr>
        <p:spPr bwMode="gray">
          <a:xfrm>
            <a:off x="631825" y="1620837"/>
            <a:ext cx="7433702" cy="4603063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chemeClr val="bg1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" name="Text Box 49"/>
          <p:cNvSpPr txBox="1">
            <a:spLocks noChangeArrowheads="1"/>
          </p:cNvSpPr>
          <p:nvPr/>
        </p:nvSpPr>
        <p:spPr bwMode="gray">
          <a:xfrm>
            <a:off x="1143001" y="1731963"/>
            <a:ext cx="6477000" cy="116363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  <a:headEnd/>
            <a:tailEnd/>
          </a:ln>
          <a:effectLst/>
        </p:spPr>
        <p:txBody>
          <a:bodyPr anchor="ctr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chép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chính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xác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count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byte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từ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khối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src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vào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khối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Nếu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hai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khối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Tahoma" pitchFamily="34" charset="0"/>
              </a:rPr>
              <a:t>đè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lên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nhau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hàm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sẽ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làm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việc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không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chính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xác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</p:txBody>
      </p:sp>
      <p:sp>
        <p:nvSpPr>
          <p:cNvPr id="47" name="Text Box 49"/>
          <p:cNvSpPr txBox="1">
            <a:spLocks noChangeArrowheads="1"/>
          </p:cNvSpPr>
          <p:nvPr/>
        </p:nvSpPr>
        <p:spPr bwMode="gray">
          <a:xfrm>
            <a:off x="1143001" y="2996300"/>
            <a:ext cx="6477000" cy="636801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  <a:headEnd/>
            <a:tailEnd/>
          </a:ln>
          <a:effectLst/>
        </p:spPr>
        <p:txBody>
          <a:bodyPr anchor="ctr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kern="0" noProof="0" dirty="0" err="1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Trả</a:t>
            </a:r>
            <a:r>
              <a:rPr lang="en-US" sz="2000" kern="0" noProof="0" dirty="0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kern="0" noProof="0" dirty="0" err="1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về</a:t>
            </a:r>
            <a:r>
              <a:rPr lang="en-US" sz="2000" kern="0" noProof="0" dirty="0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: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trỏ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gray">
          <a:xfrm>
            <a:off x="1143001" y="3582087"/>
            <a:ext cx="6477000" cy="172741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src[] =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"*****"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dest[] =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"0123456789"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483D8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memcpy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(dest, src, 5);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>
                <a:ln>
                  <a:noFill/>
                </a:ln>
                <a:solidFill>
                  <a:srgbClr val="483D8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memcpy</a:t>
            </a:r>
            <a:r>
              <a:rPr kumimoji="0" lang="fr-F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(dest + 3, dest + 2, 5);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000" ker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ker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“dest: </a:t>
            </a:r>
            <a:r>
              <a:rPr lang="en-US" sz="2000" kern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%s</a:t>
            </a:r>
            <a:r>
              <a:rPr lang="en-US" sz="2000" ker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\n"</a:t>
            </a:r>
            <a:r>
              <a:rPr lang="en-US" sz="2000" ker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dest);</a:t>
            </a:r>
            <a:endParaRPr lang="en-US" sz="2000" kern="0">
              <a:solidFill>
                <a:srgbClr val="003366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1" name="Freeform 2"/>
          <p:cNvSpPr>
            <a:spLocks/>
          </p:cNvSpPr>
          <p:nvPr/>
        </p:nvSpPr>
        <p:spPr bwMode="gray">
          <a:xfrm>
            <a:off x="533400" y="1066800"/>
            <a:ext cx="7555877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void *</a:t>
            </a: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memcpy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(void *</a:t>
            </a: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dest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, void *</a:t>
            </a: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src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size_t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count)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5479333"/>
            <a:ext cx="6477000" cy="40011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000" ker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dest: ******5689</a:t>
            </a:r>
          </a:p>
        </p:txBody>
      </p:sp>
    </p:spTree>
    <p:extLst>
      <p:ext uri="{BB962C8B-B14F-4D97-AF65-F5344CB8AC3E}">
        <p14:creationId xmlns:p14="http://schemas.microsoft.com/office/powerpoint/2010/main" val="1387628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7" grpId="0" animBg="1"/>
      <p:bldP spid="48" grpId="0" animBg="1"/>
      <p:bldP spid="51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6.a) Thao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khối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(</a:t>
            </a:r>
            <a:r>
              <a:rPr lang="en-US" altLang="en-US" dirty="0" err="1"/>
              <a:t>tt</a:t>
            </a:r>
            <a:r>
              <a:rPr lang="en-US" alt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44" name="AutoShape 47"/>
          <p:cNvSpPr>
            <a:spLocks noChangeArrowheads="1"/>
          </p:cNvSpPr>
          <p:nvPr/>
        </p:nvSpPr>
        <p:spPr bwMode="gray">
          <a:xfrm>
            <a:off x="408599" y="1773237"/>
            <a:ext cx="7760727" cy="46030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" name="Text Box 49"/>
          <p:cNvSpPr txBox="1">
            <a:spLocks noChangeArrowheads="1"/>
          </p:cNvSpPr>
          <p:nvPr/>
        </p:nvSpPr>
        <p:spPr bwMode="gray">
          <a:xfrm>
            <a:off x="914401" y="1884363"/>
            <a:ext cx="6629400" cy="116363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  <a:headEnd/>
            <a:tailEnd/>
          </a:ln>
          <a:effectLst/>
        </p:spPr>
        <p:txBody>
          <a:bodyPr anchor="ctr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Sao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chép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chính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xác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count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byte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từ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khối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src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vào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khối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Nếu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hai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khối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Tahoma" pitchFamily="34" charset="0"/>
              </a:rPr>
              <a:t>đè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lên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nhau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hàm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vẫn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thực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hiện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chính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xác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</p:txBody>
      </p:sp>
      <p:sp>
        <p:nvSpPr>
          <p:cNvPr id="47" name="Text Box 49"/>
          <p:cNvSpPr txBox="1">
            <a:spLocks noChangeArrowheads="1"/>
          </p:cNvSpPr>
          <p:nvPr/>
        </p:nvSpPr>
        <p:spPr bwMode="gray">
          <a:xfrm>
            <a:off x="914401" y="3048000"/>
            <a:ext cx="6629400" cy="636801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  <a:headEnd/>
            <a:tailEnd/>
          </a:ln>
          <a:effectLst/>
        </p:spPr>
        <p:txBody>
          <a:bodyPr anchor="ctr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kern="0" dirty="0" err="1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Trả</a:t>
            </a:r>
            <a:r>
              <a:rPr lang="en-US" sz="2000" kern="0" dirty="0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kern="0" dirty="0" err="1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về</a:t>
            </a:r>
            <a:r>
              <a:rPr lang="en-US" sz="2000" kern="0" dirty="0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: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trỏ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gray">
          <a:xfrm>
            <a:off x="909912" y="3907525"/>
            <a:ext cx="6629400" cy="173127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=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"*****"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=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"0123456789"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483D8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memmove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5);</a:t>
            </a:r>
          </a:p>
          <a:p>
            <a:pPr marL="0" marR="0" lvl="0" indent="0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483D8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memmove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+ 3, </a:t>
            </a:r>
            <a:r>
              <a:rPr kumimoji="0" lang="fr-F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+ 2, 5);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0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sz="2000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</a:t>
            </a:r>
            <a:r>
              <a:rPr lang="en-US" sz="20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kern="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%s</a:t>
            </a:r>
            <a:r>
              <a:rPr lang="en-US" sz="20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\n"</a:t>
            </a:r>
            <a:r>
              <a:rPr lang="en-US" sz="20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</a:t>
            </a:r>
            <a:r>
              <a:rPr lang="en-US" sz="20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kern="0" dirty="0">
              <a:solidFill>
                <a:srgbClr val="003366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1" name="Freeform 2"/>
          <p:cNvSpPr>
            <a:spLocks/>
          </p:cNvSpPr>
          <p:nvPr/>
        </p:nvSpPr>
        <p:spPr bwMode="gray">
          <a:xfrm>
            <a:off x="304800" y="1219200"/>
            <a:ext cx="7888277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void *</a:t>
            </a: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memmove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(void *</a:t>
            </a: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dest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, void *</a:t>
            </a: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src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size_t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count)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92327" y="5805055"/>
            <a:ext cx="6633627" cy="40011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000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Kết</a:t>
            </a:r>
            <a:r>
              <a:rPr lang="en-US" sz="20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quả</a:t>
            </a:r>
            <a:r>
              <a:rPr lang="en-US" sz="20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đoạn</a:t>
            </a:r>
            <a:r>
              <a:rPr lang="en-US" sz="20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code: </a:t>
            </a:r>
            <a:r>
              <a:rPr lang="en-US" sz="2000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</a:t>
            </a:r>
            <a:r>
              <a:rPr lang="en-US" sz="2000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******5689</a:t>
            </a:r>
          </a:p>
        </p:txBody>
      </p:sp>
    </p:spTree>
    <p:extLst>
      <p:ext uri="{BB962C8B-B14F-4D97-AF65-F5344CB8AC3E}">
        <p14:creationId xmlns:p14="http://schemas.microsoft.com/office/powerpoint/2010/main" val="2671088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7" grpId="0" animBg="1"/>
      <p:bldP spid="48" grpId="0" animBg="1"/>
      <p:bldP spid="51" grpId="0" animBg="1"/>
      <p:bldP spid="5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6.b)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</a:t>
            </a:r>
            <a:r>
              <a:rPr lang="vi-VN" dirty="0"/>
              <a:t>ảo</a:t>
            </a:r>
            <a:r>
              <a:rPr lang="en-US" dirty="0"/>
              <a:t> c</a:t>
            </a:r>
            <a:r>
              <a:rPr lang="vi-VN" dirty="0"/>
              <a:t>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đ</a:t>
            </a:r>
            <a:r>
              <a:rPr lang="vi-VN" dirty="0"/>
              <a:t>ộng</a:t>
            </a:r>
            <a:r>
              <a:rPr lang="en-US" dirty="0"/>
              <a:t> b</a:t>
            </a:r>
            <a:r>
              <a:rPr lang="vi-VN" dirty="0"/>
              <a:t>ằng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555624" y="1849438"/>
            <a:ext cx="7826376" cy="4475162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chemeClr val="bg1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Text Box 49"/>
          <p:cNvSpPr txBox="1">
            <a:spLocks noChangeArrowheads="1"/>
          </p:cNvSpPr>
          <p:nvPr/>
        </p:nvSpPr>
        <p:spPr bwMode="gray">
          <a:xfrm>
            <a:off x="1169767" y="1995054"/>
            <a:ext cx="6755033" cy="82434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  <a:headEnd/>
            <a:tailEnd/>
          </a:ln>
          <a:effectLst/>
        </p:spPr>
        <p:txBody>
          <a:bodyPr anchor="ctr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Cấp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phát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trong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HEAP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một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vùng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size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bytes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)</a:t>
            </a: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size_t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thay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cho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unsigned 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trong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stddef.h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&gt;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)</a:t>
            </a:r>
          </a:p>
        </p:txBody>
      </p:sp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1152182" y="2819399"/>
            <a:ext cx="6755033" cy="116363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  <a:headEnd/>
            <a:tailEnd/>
          </a:ln>
          <a:effectLst/>
        </p:spPr>
        <p:txBody>
          <a:bodyPr anchor="ctr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kern="0" dirty="0" err="1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Trả</a:t>
            </a:r>
            <a:r>
              <a:rPr lang="en-US" sz="2000" kern="0" dirty="0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kern="0" dirty="0" err="1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về</a:t>
            </a:r>
            <a:r>
              <a:rPr lang="en-US" sz="2000" kern="0" dirty="0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: </a:t>
            </a: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-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Thành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công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: Con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trỏ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Tahoma" pitchFamily="34" charset="0"/>
              </a:rPr>
              <a:t>đế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vùng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mới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Tahoma" pitchFamily="34" charset="0"/>
              </a:rPr>
              <a:t>đượ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cấp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phát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kern="0" dirty="0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-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Thất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bại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NULL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không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Tahoma" pitchFamily="34" charset="0"/>
              </a:rPr>
              <a:t>đủ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bộ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).</a:t>
            </a:r>
          </a:p>
        </p:txBody>
      </p:sp>
      <p:sp>
        <p:nvSpPr>
          <p:cNvPr id="18" name="Text Box 49"/>
          <p:cNvSpPr txBox="1">
            <a:spLocks noChangeArrowheads="1"/>
          </p:cNvSpPr>
          <p:nvPr/>
        </p:nvSpPr>
        <p:spPr bwMode="gray">
          <a:xfrm>
            <a:off x="1169767" y="4128726"/>
            <a:ext cx="6938395" cy="224443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  <a:headEnd/>
            <a:tailEnd/>
          </a:ln>
          <a:effectLst/>
        </p:spPr>
        <p:txBody>
          <a:bodyPr anchor="ctr"/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*)</a:t>
            </a:r>
            <a:r>
              <a:rPr lang="en-US" sz="20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 =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*)</a:t>
            </a:r>
            <a:r>
              <a:rPr lang="en-US" sz="20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 *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 =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 == </a:t>
            </a:r>
            <a:r>
              <a:rPr lang="en-US" sz="2000" b="1" dirty="0">
                <a:solidFill>
                  <a:srgbClr val="228B2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fr-FR" sz="20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Khong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 </a:t>
            </a:r>
            <a:r>
              <a:rPr lang="fr-FR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nho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Freeform 2"/>
          <p:cNvSpPr>
            <a:spLocks/>
          </p:cNvSpPr>
          <p:nvPr/>
        </p:nvSpPr>
        <p:spPr bwMode="gray">
          <a:xfrm>
            <a:off x="457199" y="1298575"/>
            <a:ext cx="7948247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void *</a:t>
            </a: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malloc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size_t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1292569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2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6.b)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</a:t>
            </a:r>
            <a:r>
              <a:rPr lang="vi-VN" dirty="0"/>
              <a:t>ảo</a:t>
            </a:r>
            <a:r>
              <a:rPr lang="en-US" dirty="0"/>
              <a:t> c</a:t>
            </a:r>
            <a:r>
              <a:rPr lang="vi-VN" dirty="0"/>
              <a:t>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đ</a:t>
            </a:r>
            <a:r>
              <a:rPr lang="vi-VN" dirty="0"/>
              <a:t>ộng</a:t>
            </a:r>
            <a:r>
              <a:rPr lang="en-US" dirty="0"/>
              <a:t> b</a:t>
            </a:r>
            <a:r>
              <a:rPr lang="vi-VN" dirty="0"/>
              <a:t>ằng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malloc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479425" y="2230438"/>
            <a:ext cx="7772400" cy="38655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Text Box 49"/>
          <p:cNvSpPr txBox="1">
            <a:spLocks noChangeArrowheads="1"/>
          </p:cNvSpPr>
          <p:nvPr/>
        </p:nvSpPr>
        <p:spPr bwMode="gray">
          <a:xfrm>
            <a:off x="1066800" y="2112963"/>
            <a:ext cx="6679623" cy="116363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  <a:headEnd/>
            <a:tailEnd/>
          </a:ln>
          <a:effectLst/>
        </p:spPr>
        <p:txBody>
          <a:bodyPr anchor="ctr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Cấp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phát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vùng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gồm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num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phần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tử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trong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HEAP,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mỗi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phần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tử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kích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Tahoma" pitchFamily="34" charset="0"/>
              </a:rPr>
              <a:t>ướ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size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(bytes)</a:t>
            </a:r>
          </a:p>
        </p:txBody>
      </p:sp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1066800" y="3352800"/>
            <a:ext cx="6679623" cy="116363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  <a:headEnd/>
            <a:tailEnd/>
          </a:ln>
          <a:effectLst/>
        </p:spPr>
        <p:txBody>
          <a:bodyPr anchor="ctr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kern="0" dirty="0" err="1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Trả</a:t>
            </a:r>
            <a:r>
              <a:rPr lang="en-US" sz="2000" kern="0" dirty="0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kern="0" dirty="0" err="1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về</a:t>
            </a:r>
            <a:r>
              <a:rPr lang="en-US" sz="2000" kern="0" dirty="0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kern="0" noProof="0" dirty="0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-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Thành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công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: Con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trỏ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Tahoma" pitchFamily="34" charset="0"/>
              </a:rPr>
              <a:t>đế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vùng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mới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Tahoma" pitchFamily="34" charset="0"/>
              </a:rPr>
              <a:t>đượ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cấp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phát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-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Thất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bại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NULL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không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Tahoma" pitchFamily="34" charset="0"/>
              </a:rPr>
              <a:t>đủ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bộ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).</a:t>
            </a:r>
          </a:p>
        </p:txBody>
      </p:sp>
      <p:sp>
        <p:nvSpPr>
          <p:cNvPr id="18" name="Text Box 49"/>
          <p:cNvSpPr txBox="1">
            <a:spLocks noChangeArrowheads="1"/>
          </p:cNvSpPr>
          <p:nvPr/>
        </p:nvSpPr>
        <p:spPr bwMode="gray">
          <a:xfrm>
            <a:off x="1066800" y="4800600"/>
            <a:ext cx="6679623" cy="116363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*)</a:t>
            </a:r>
            <a:r>
              <a:rPr lang="en-US" sz="20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calloc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 == </a:t>
            </a:r>
            <a:r>
              <a:rPr lang="en-US" sz="2000" b="1" dirty="0">
                <a:solidFill>
                  <a:srgbClr val="228B2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693738">
              <a:lnSpc>
                <a:spcPct val="150000"/>
              </a:lnSpc>
            </a:pPr>
            <a:r>
              <a:rPr lang="fr-FR" sz="20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Khong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 </a:t>
            </a:r>
            <a:r>
              <a:rPr lang="fr-FR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nho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Freeform 2"/>
          <p:cNvSpPr>
            <a:spLocks/>
          </p:cNvSpPr>
          <p:nvPr/>
        </p:nvSpPr>
        <p:spPr bwMode="gray">
          <a:xfrm>
            <a:off x="381001" y="1679575"/>
            <a:ext cx="7870824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void *</a:t>
            </a: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calloc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size_t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num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size_t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size)</a:t>
            </a: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457200" y="205331"/>
            <a:ext cx="6781800" cy="96060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5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3E5370"/>
                </a:solidFill>
                <a:latin typeface="Gill Sans MT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3E5370"/>
                </a:solidFill>
                <a:latin typeface="Gill Sans MT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3E5370"/>
                </a:solidFill>
                <a:latin typeface="Gill Sans MT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3E5370"/>
                </a:solidFill>
                <a:latin typeface="Gill Sans MT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3E5370"/>
                </a:solidFill>
                <a:latin typeface="Gill Sans MT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3E5370"/>
                </a:solidFill>
                <a:latin typeface="Gill Sans MT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3E5370"/>
                </a:solidFill>
                <a:latin typeface="Gill Sans MT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3E5370"/>
                </a:solidFill>
                <a:latin typeface="Gill Sans MT"/>
              </a:defRPr>
            </a:lvl9pPr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10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2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6.b)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</a:t>
            </a:r>
            <a:r>
              <a:rPr lang="vi-VN" dirty="0" err="1"/>
              <a:t>ảo</a:t>
            </a:r>
            <a:r>
              <a:rPr lang="en-US" dirty="0"/>
              <a:t> c</a:t>
            </a:r>
            <a:r>
              <a:rPr lang="vi-VN" dirty="0" err="1"/>
              <a:t>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đ</a:t>
            </a:r>
            <a:r>
              <a:rPr lang="vi-VN" dirty="0" err="1"/>
              <a:t>ộng</a:t>
            </a:r>
            <a:r>
              <a:rPr lang="en-US" dirty="0"/>
              <a:t> b</a:t>
            </a:r>
            <a:r>
              <a:rPr lang="vi-VN" dirty="0" err="1"/>
              <a:t>ằng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malloc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685800" y="2001837"/>
            <a:ext cx="7958138" cy="4475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Text Box 49"/>
          <p:cNvSpPr txBox="1">
            <a:spLocks noChangeArrowheads="1"/>
          </p:cNvSpPr>
          <p:nvPr/>
        </p:nvSpPr>
        <p:spPr bwMode="gray">
          <a:xfrm>
            <a:off x="1143000" y="2112963"/>
            <a:ext cx="7010400" cy="12487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  <a:headEnd/>
            <a:tailEnd/>
          </a:ln>
          <a:effectLst/>
        </p:spPr>
        <p:txBody>
          <a:bodyPr anchor="ctr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Cấp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phát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lại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vùng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có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kích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Tahoma" pitchFamily="34" charset="0"/>
              </a:rPr>
              <a:t>ướ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size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do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block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trỏ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Tahoma" pitchFamily="34" charset="0"/>
              </a:rPr>
              <a:t>đế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trong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vùng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HEAP.</a:t>
            </a: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block == NULL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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sử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dụng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malloc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  <a:sym typeface="Wingdings" pitchFamily="2" charset="2"/>
            </a:endParaRP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size == 0 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sử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dụng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  <a:sym typeface="Wingdings" pitchFamily="2" charset="2"/>
              </a:rPr>
              <a:t>free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1143000" y="3352799"/>
            <a:ext cx="7010400" cy="1248701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  <a:headEnd/>
            <a:tailEnd/>
          </a:ln>
          <a:effectLst/>
        </p:spPr>
        <p:txBody>
          <a:bodyPr anchor="ctr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kern="0" dirty="0" err="1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Trả</a:t>
            </a:r>
            <a:r>
              <a:rPr lang="en-US" sz="2000" kern="0" dirty="0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kern="0" dirty="0" err="1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về</a:t>
            </a:r>
            <a:r>
              <a:rPr lang="en-US" sz="2000" kern="0" dirty="0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-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Thành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công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: Con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trỏ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Tahoma" pitchFamily="34" charset="0"/>
              </a:rPr>
              <a:t>đế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vùng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mới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Tahoma" pitchFamily="34" charset="0"/>
              </a:rPr>
              <a:t>đượ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cấp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phát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-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Thất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>
                    <a:lumMod val="60000"/>
                    <a:lumOff val="40000"/>
                  </a:srgbClr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bại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: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NULL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không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Tahoma" pitchFamily="34" charset="0"/>
              </a:rPr>
              <a:t>đủ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bộ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).</a:t>
            </a:r>
          </a:p>
        </p:txBody>
      </p:sp>
      <p:sp>
        <p:nvSpPr>
          <p:cNvPr id="18" name="Text Box 49"/>
          <p:cNvSpPr txBox="1">
            <a:spLocks noChangeArrowheads="1"/>
          </p:cNvSpPr>
          <p:nvPr/>
        </p:nvSpPr>
        <p:spPr bwMode="gray">
          <a:xfrm>
            <a:off x="1147859" y="4825793"/>
            <a:ext cx="7303617" cy="1248701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*)</a:t>
            </a:r>
            <a:r>
              <a:rPr lang="en-US" sz="20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 *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*)</a:t>
            </a:r>
            <a:r>
              <a:rPr lang="en-US" sz="20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realloc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(p, 20 *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 == </a:t>
            </a:r>
            <a:r>
              <a:rPr lang="en-US" sz="2000" b="1" dirty="0">
                <a:solidFill>
                  <a:srgbClr val="228B2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738188">
              <a:lnSpc>
                <a:spcPct val="150000"/>
              </a:lnSpc>
            </a:pPr>
            <a:r>
              <a:rPr lang="fr-FR" sz="20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Khong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 </a:t>
            </a:r>
            <a:r>
              <a:rPr lang="fr-FR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nho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Freeform 2"/>
          <p:cNvSpPr>
            <a:spLocks/>
          </p:cNvSpPr>
          <p:nvPr/>
        </p:nvSpPr>
        <p:spPr bwMode="gray">
          <a:xfrm>
            <a:off x="586154" y="1447800"/>
            <a:ext cx="8057784" cy="56898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void *</a:t>
            </a: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realloc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(void *block, </a:t>
            </a: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size_t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size)</a:t>
            </a: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457199" y="228600"/>
            <a:ext cx="6781800" cy="96060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5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3E5370"/>
                </a:solidFill>
                <a:latin typeface="Gill Sans MT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3E5370"/>
                </a:solidFill>
                <a:latin typeface="Gill Sans MT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3E5370"/>
                </a:solidFill>
                <a:latin typeface="Gill Sans MT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3E5370"/>
                </a:solidFill>
                <a:latin typeface="Gill Sans MT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3E5370"/>
                </a:solidFill>
                <a:latin typeface="Gill Sans MT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3E5370"/>
                </a:solidFill>
                <a:latin typeface="Gill Sans MT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3E5370"/>
                </a:solidFill>
                <a:latin typeface="Gill Sans MT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3E5370"/>
                </a:solidFill>
                <a:latin typeface="Gill Sans MT"/>
              </a:defRPr>
            </a:lvl9pPr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18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2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6.b)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</a:t>
            </a:r>
            <a:r>
              <a:rPr lang="vi-VN" dirty="0" err="1"/>
              <a:t>ảo</a:t>
            </a:r>
            <a:r>
              <a:rPr lang="en-US" dirty="0"/>
              <a:t> c</a:t>
            </a:r>
            <a:r>
              <a:rPr lang="vi-VN" dirty="0" err="1"/>
              <a:t>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đ</a:t>
            </a:r>
            <a:r>
              <a:rPr lang="vi-VN" dirty="0" err="1"/>
              <a:t>ộng</a:t>
            </a:r>
            <a:r>
              <a:rPr lang="en-US" dirty="0"/>
              <a:t> b</a:t>
            </a:r>
            <a:r>
              <a:rPr lang="vi-VN" dirty="0" err="1"/>
              <a:t>ằng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malloc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479425" y="1770063"/>
            <a:ext cx="7958138" cy="38655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Text Box 49"/>
          <p:cNvSpPr txBox="1">
            <a:spLocks noChangeArrowheads="1"/>
          </p:cNvSpPr>
          <p:nvPr/>
        </p:nvSpPr>
        <p:spPr bwMode="gray">
          <a:xfrm>
            <a:off x="990600" y="1881188"/>
            <a:ext cx="6172200" cy="108743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  <a:headEnd/>
            <a:tailEnd/>
          </a:ln>
          <a:effectLst/>
        </p:spPr>
        <p:txBody>
          <a:bodyPr anchor="ctr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Giải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phóng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vùng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nhớ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do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ptr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trỏ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Tahoma" pitchFamily="34" charset="0"/>
              </a:rPr>
              <a:t>đế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n, 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+mn-ea"/>
                <a:cs typeface="Tahoma" pitchFamily="34" charset="0"/>
              </a:rPr>
              <a:t>đượ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cấp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bởi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các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hàm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malloc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(),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calloc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(),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realloc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().</a:t>
            </a: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Nếu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ptr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là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NULL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thì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không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làm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gì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cả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</p:txBody>
      </p:sp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990600" y="2892425"/>
            <a:ext cx="6172200" cy="108743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  <a:headEnd/>
            <a:tailEnd/>
          </a:ln>
          <a:effectLst/>
        </p:spPr>
        <p:txBody>
          <a:bodyPr anchor="ctr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kern="0" dirty="0" err="1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Trả</a:t>
            </a:r>
            <a:r>
              <a:rPr lang="en-US" sz="2000" kern="0" dirty="0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kern="0" dirty="0" err="1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về</a:t>
            </a:r>
            <a:r>
              <a:rPr lang="en-US" sz="2000" kern="0" dirty="0">
                <a:solidFill>
                  <a:srgbClr val="003366"/>
                </a:solidFill>
                <a:latin typeface="Tahoma" pitchFamily="34" charset="0"/>
                <a:cs typeface="Tahoma" pitchFamily="34" charset="0"/>
              </a:rPr>
              <a:t>: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Không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có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.</a:t>
            </a:r>
          </a:p>
        </p:txBody>
      </p:sp>
      <p:sp>
        <p:nvSpPr>
          <p:cNvPr id="18" name="Text Box 49"/>
          <p:cNvSpPr txBox="1">
            <a:spLocks noChangeArrowheads="1"/>
          </p:cNvSpPr>
          <p:nvPr/>
        </p:nvSpPr>
        <p:spPr bwMode="gray">
          <a:xfrm>
            <a:off x="975946" y="4794005"/>
            <a:ext cx="7315200" cy="108743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*)</a:t>
            </a:r>
            <a:r>
              <a:rPr lang="en-US" sz="20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 *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(p);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i="1" dirty="0" err="1">
                <a:highlight>
                  <a:srgbClr val="FFFFFF"/>
                </a:highlight>
                <a:latin typeface="Consolas" panose="020B0609020204030204" pitchFamily="49" charset="0"/>
              </a:rPr>
              <a:t>Tương</a:t>
            </a:r>
            <a:r>
              <a:rPr lang="en-US" sz="2000" i="1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highlight>
                  <a:srgbClr val="FFFFFF"/>
                </a:highlight>
                <a:latin typeface="Consolas" panose="020B0609020204030204" pitchFamily="49" charset="0"/>
              </a:rPr>
              <a:t>đương</a:t>
            </a:r>
            <a:r>
              <a:rPr lang="en-US" sz="2000" i="1" dirty="0"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 =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[]p;</a:t>
            </a:r>
          </a:p>
          <a:p>
            <a:pPr>
              <a:lnSpc>
                <a:spcPct val="150000"/>
              </a:lnSpc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Freeform 2"/>
          <p:cNvSpPr>
            <a:spLocks/>
          </p:cNvSpPr>
          <p:nvPr/>
        </p:nvSpPr>
        <p:spPr bwMode="gray">
          <a:xfrm>
            <a:off x="381000" y="1219200"/>
            <a:ext cx="8085513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void free(void *</a:t>
            </a: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ptr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8328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2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15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Trong</a:t>
            </a:r>
            <a:r>
              <a:rPr lang="en-US" dirty="0"/>
              <a:t> C: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malloc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calloc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realloc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(&lt;</a:t>
            </a:r>
            <a:r>
              <a:rPr lang="en-US" dirty="0" err="1"/>
              <a:t>stdlib.h</a:t>
            </a:r>
            <a:r>
              <a:rPr lang="en-US" dirty="0"/>
              <a:t>&gt; </a:t>
            </a:r>
            <a:r>
              <a:rPr lang="en-US" dirty="0" err="1"/>
              <a:t>hoặc</a:t>
            </a:r>
            <a:r>
              <a:rPr lang="en-US" dirty="0"/>
              <a:t> &lt;</a:t>
            </a:r>
            <a:r>
              <a:rPr lang="en-US" dirty="0" err="1"/>
              <a:t>alloc.h</a:t>
            </a:r>
            <a:r>
              <a:rPr lang="en-US" dirty="0"/>
              <a:t>&gt;)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err="1"/>
              <a:t>Trong</a:t>
            </a:r>
            <a:r>
              <a:rPr lang="en-US" dirty="0"/>
              <a:t> C++: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Trong</a:t>
            </a:r>
            <a:r>
              <a:rPr lang="en-US" dirty="0"/>
              <a:t> C: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free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Trong</a:t>
            </a:r>
            <a:r>
              <a:rPr lang="en-US" dirty="0"/>
              <a:t> C++: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delete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5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rgbClr val="3399FF"/>
              </a:buClr>
              <a:buFont typeface="Wingdings" pitchFamily="2" charset="2"/>
              <a:buNone/>
            </a:pP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(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malloc</a:t>
            </a:r>
            <a:r>
              <a:rPr lang="en-US" dirty="0"/>
              <a:t>)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744538" indent="0">
              <a:buNone/>
            </a:pP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= 4, n = 4;</a:t>
            </a:r>
          </a:p>
          <a:p>
            <a:pPr marL="744538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744538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**a =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**)</a:t>
            </a:r>
            <a:r>
              <a:rPr lang="en-US" sz="18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 *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*));</a:t>
            </a:r>
          </a:p>
          <a:p>
            <a:pPr marL="744538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 != </a:t>
            </a:r>
            <a:r>
              <a:rPr lang="en-US" sz="1800" b="1" dirty="0">
                <a:solidFill>
                  <a:srgbClr val="228B2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kiểm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sự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cấp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phát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thành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công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*/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489075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marL="1489075" indent="0">
              <a:buNone/>
            </a:pP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m; i++) {</a:t>
            </a:r>
          </a:p>
          <a:p>
            <a:pPr marL="1998663" indent="-52388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998663" indent="-52388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*) </a:t>
            </a:r>
            <a:r>
              <a:rPr lang="en-US" sz="1800" dirty="0" err="1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(n*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1998663" indent="-52388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</a:t>
            </a:r>
            <a:r>
              <a:rPr lang="en-US" sz="1800" b="1" dirty="0">
                <a:solidFill>
                  <a:srgbClr val="228B2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pPr marL="1541463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796925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82296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9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rgbClr val="3399FF"/>
              </a:buClr>
              <a:buFont typeface="Wingdings" pitchFamily="2" charset="2"/>
              <a:buNone/>
            </a:pPr>
            <a:r>
              <a:rPr lang="en-US"/>
              <a:t>Lời giải (sử dụng hàm malloc)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 {  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vi-V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sử dụng được a[i][j]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*/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Giải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phóng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vùng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nhớ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được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cấp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phát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bằng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55663" indent="0">
              <a:buNone/>
            </a:pP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i&lt;m; i++)</a:t>
            </a:r>
          </a:p>
          <a:p>
            <a:pPr marL="1654175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!= </a:t>
            </a:r>
            <a:r>
              <a:rPr lang="en-US" sz="2400" b="1" dirty="0">
                <a:solidFill>
                  <a:srgbClr val="228B2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2293938" indent="0">
              <a:buNone/>
            </a:pP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855663" indent="0">
              <a:buNone/>
            </a:pPr>
            <a:r>
              <a:rPr lang="en-US" sz="24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(a);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VNI-Times" pitchFamily="2" charset="0"/>
              <a:cs typeface="Arial" charset="0"/>
            </a:endParaRPr>
          </a:p>
          <a:p>
            <a:pPr marL="82296" indent="0">
              <a:buNone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69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ướ</a:t>
            </a:r>
            <a:r>
              <a:rPr lang="en-US" dirty="0"/>
              <a:t>c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free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calloc</a:t>
            </a:r>
            <a:r>
              <a:rPr lang="en-US" dirty="0"/>
              <a:t> hay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realloc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free</a:t>
            </a:r>
            <a:r>
              <a:rPr lang="en-US" dirty="0"/>
              <a:t>,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,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new[]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delete []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77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lnSpc>
                <a:spcPct val="150000"/>
              </a:lnSpc>
              <a:defRPr/>
            </a:pPr>
            <a:r>
              <a:rPr lang="en-US" sz="2400" dirty="0" err="1"/>
              <a:t>Bài</a:t>
            </a:r>
            <a:r>
              <a:rPr lang="en-US" sz="2400" dirty="0"/>
              <a:t> 1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400" dirty="0"/>
              <a:t> </a:t>
            </a:r>
            <a:r>
              <a:rPr lang="vi-VN" sz="2400" dirty="0"/>
              <a:t>Ư</a:t>
            </a:r>
            <a:r>
              <a:rPr lang="en-US" sz="2400" dirty="0"/>
              <a:t>u </a:t>
            </a:r>
            <a:r>
              <a:rPr lang="vi-VN" sz="2400" dirty="0"/>
              <a:t>đ</a:t>
            </a:r>
            <a:r>
              <a:rPr lang="en-US" sz="2400" dirty="0" err="1"/>
              <a:t>iểm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?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gán</a:t>
            </a:r>
            <a:r>
              <a:rPr lang="en-US" sz="2400" dirty="0"/>
              <a:t> </a:t>
            </a:r>
            <a:r>
              <a:rPr lang="vi-VN" sz="2400" dirty="0"/>
              <a:t>để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hay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chép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byte </a:t>
            </a:r>
            <a:r>
              <a:rPr lang="en-US" sz="2400" dirty="0" err="1"/>
              <a:t>nhớ</a:t>
            </a:r>
            <a:r>
              <a:rPr lang="en-US" sz="2400" dirty="0"/>
              <a:t> hay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  <a:defRPr/>
            </a:pPr>
            <a:r>
              <a:rPr lang="en-US" sz="2400" dirty="0" err="1">
                <a:sym typeface="Wingdings" pitchFamily="2" charset="2"/>
              </a:rPr>
              <a:t>Việc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sử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dụng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các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hàm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thao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tác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khối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nhớ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như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memset</a:t>
            </a:r>
            <a:r>
              <a:rPr lang="en-US" sz="2400" dirty="0">
                <a:sym typeface="Wingdings" pitchFamily="2" charset="2"/>
              </a:rPr>
              <a:t>, 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memcpy</a:t>
            </a:r>
            <a:r>
              <a:rPr lang="en-US" sz="2400" dirty="0">
                <a:sym typeface="Wingdings" pitchFamily="2" charset="2"/>
              </a:rPr>
              <a:t>, 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memmove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giúp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khởi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tạo</a:t>
            </a:r>
            <a:r>
              <a:rPr lang="en-US" sz="2400" dirty="0">
                <a:sym typeface="Wingdings" pitchFamily="2" charset="2"/>
              </a:rPr>
              <a:t> hay </a:t>
            </a:r>
            <a:r>
              <a:rPr lang="en-US" sz="2400" dirty="0" err="1">
                <a:sym typeface="Wingdings" pitchFamily="2" charset="2"/>
              </a:rPr>
              <a:t>sao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chép</a:t>
            </a:r>
            <a:r>
              <a:rPr lang="en-US" sz="2400" dirty="0">
                <a:sym typeface="Wingdings" pitchFamily="2" charset="2"/>
              </a:rPr>
              <a:t>/di </a:t>
            </a:r>
            <a:r>
              <a:rPr lang="en-US" sz="2400" dirty="0" err="1">
                <a:sym typeface="Wingdings" pitchFamily="2" charset="2"/>
              </a:rPr>
              <a:t>chuyển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vùng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nhớ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nhanh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hơn</a:t>
            </a:r>
            <a:r>
              <a:rPr lang="en-US" sz="2400" dirty="0"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  <a:defRPr/>
            </a:pPr>
            <a:r>
              <a:rPr lang="en-US" sz="2400" dirty="0" err="1">
                <a:sym typeface="Wingdings" pitchFamily="2" charset="2"/>
              </a:rPr>
              <a:t>Trong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một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số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trường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hợp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chỉ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có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thể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sử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dụng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vòng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lặp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kết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hợp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với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lệnh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gán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để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khởi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tạo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nếu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như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các</a:t>
            </a:r>
            <a:r>
              <a:rPr lang="en-US" sz="2400" dirty="0">
                <a:sym typeface="Wingdings" pitchFamily="2" charset="2"/>
              </a:rPr>
              <a:t> byte </a:t>
            </a:r>
            <a:r>
              <a:rPr lang="en-US" sz="2400" dirty="0" err="1">
                <a:sym typeface="Wingdings" pitchFamily="2" charset="2"/>
              </a:rPr>
              <a:t>nhớ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cần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khởi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tạo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khác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giá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trị</a:t>
            </a:r>
            <a:r>
              <a:rPr lang="en-US" sz="2400" dirty="0">
                <a:sym typeface="Wingdings" pitchFamily="2" charset="2"/>
              </a:rPr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lnSpc>
                <a:spcPct val="150000"/>
              </a:lnSpc>
              <a:defRPr/>
            </a:pPr>
            <a:r>
              <a:rPr lang="en-US" sz="2400" dirty="0" err="1"/>
              <a:t>Bài</a:t>
            </a:r>
            <a:r>
              <a:rPr lang="en-US" sz="2400" dirty="0"/>
              <a:t> 2: Cho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memcpy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memmove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  <a:defRPr/>
            </a:pPr>
            <a:r>
              <a:rPr lang="en-US" sz="2400" dirty="0" err="1">
                <a:sym typeface="Wingdings" pitchFamily="2" charset="2"/>
              </a:rPr>
              <a:t>Hàm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memmove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cho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phép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sao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chép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hai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vùng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nhớ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chồng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lên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nhau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trong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khi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hàm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memcpy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làm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việc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không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chính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xác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trong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trường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hợp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này</a:t>
            </a:r>
            <a:endParaRPr lang="en-US" sz="2400" dirty="0"/>
          </a:p>
          <a:p>
            <a:pPr marL="339725" indent="-339725">
              <a:lnSpc>
                <a:spcPct val="150000"/>
              </a:lnSpc>
              <a:defRPr/>
            </a:pPr>
            <a:r>
              <a:rPr lang="en-US" sz="2400" dirty="0" err="1"/>
              <a:t>Bài</a:t>
            </a:r>
            <a:r>
              <a:rPr lang="en-US" sz="2400" dirty="0"/>
              <a:t> 3: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2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200" dirty="0">
                <a:latin typeface="Consolas" panose="020B0609020204030204" pitchFamily="49" charset="0"/>
              </a:rPr>
              <a:t>float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data[1000];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  <a:defRPr/>
            </a:pPr>
            <a:r>
              <a:rPr lang="en-US" sz="2400" dirty="0">
                <a:sym typeface="Wingdings" pitchFamily="2" charset="2"/>
              </a:rPr>
              <a:t>C1: 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for (</a:t>
            </a:r>
            <a:r>
              <a:rPr lang="en-US" sz="2400" dirty="0" err="1">
                <a:latin typeface="Consolas" panose="020B0609020204030204" pitchFamily="49" charset="0"/>
                <a:sym typeface="Wingdings" pitchFamily="2" charset="2"/>
              </a:rPr>
              <a:t>int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400" dirty="0" err="1">
                <a:latin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=0; </a:t>
            </a:r>
            <a:r>
              <a:rPr lang="en-US" sz="2400" dirty="0" err="1">
                <a:latin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&lt;1000; </a:t>
            </a:r>
            <a:r>
              <a:rPr lang="en-US" sz="2400" dirty="0" err="1">
                <a:latin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++) data[</a:t>
            </a:r>
            <a:r>
              <a:rPr lang="en-US" sz="2400" dirty="0" err="1">
                <a:latin typeface="Consolas" panose="020B0609020204030204" pitchFamily="49" charset="0"/>
                <a:sym typeface="Wingdings" pitchFamily="2" charset="2"/>
              </a:rPr>
              <a:t>i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] = 0;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  <a:defRPr/>
            </a:pPr>
            <a:r>
              <a:rPr lang="en-US" sz="2400" dirty="0">
                <a:sym typeface="Wingdings" pitchFamily="2" charset="2"/>
              </a:rPr>
              <a:t>C2: </a:t>
            </a:r>
            <a:r>
              <a:rPr lang="en-US" sz="2400" dirty="0" err="1">
                <a:latin typeface="Consolas" panose="020B0609020204030204" pitchFamily="49" charset="0"/>
                <a:sym typeface="Wingdings" pitchFamily="2" charset="2"/>
              </a:rPr>
              <a:t>memset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(data, 0, 1000*</a:t>
            </a:r>
            <a:r>
              <a:rPr lang="en-US" sz="2400" dirty="0" err="1">
                <a:latin typeface="Consolas" panose="020B0609020204030204" pitchFamily="49" charset="0"/>
                <a:sym typeface="Wingdings" pitchFamily="2" charset="2"/>
              </a:rPr>
              <a:t>sizeof</a:t>
            </a:r>
            <a:r>
              <a:rPr lang="en-US" sz="2400" dirty="0">
                <a:latin typeface="Consolas" panose="020B0609020204030204" pitchFamily="49" charset="0"/>
                <a:sym typeface="Wingdings" pitchFamily="2" charset="2"/>
              </a:rPr>
              <a:t>(float));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vi-VN" sz="3100" dirty="0"/>
              <a:t>Biến cục bộ</a:t>
            </a:r>
            <a:endParaRPr lang="en-US" sz="3100" dirty="0"/>
          </a:p>
          <a:p>
            <a:pPr lvl="1">
              <a:lnSpc>
                <a:spcPct val="150000"/>
              </a:lnSpc>
            </a:pPr>
            <a:r>
              <a:rPr lang="vi-VN" sz="2800" dirty="0"/>
              <a:t>Khai báo bên trong định nghĩa hàm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vi-VN" sz="2800" dirty="0"/>
              <a:t>Sinh ra khi hàm được gọi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vi-VN" sz="2800" dirty="0"/>
              <a:t>Hủy đi khi hàm kết thúc</a:t>
            </a:r>
            <a:endParaRPr lang="en-US" sz="2800" dirty="0"/>
          </a:p>
          <a:p>
            <a:pPr lvl="2">
              <a:lnSpc>
                <a:spcPct val="150000"/>
              </a:lnSpc>
            </a:pPr>
            <a:r>
              <a:rPr lang="vi-VN" sz="2600" dirty="0"/>
              <a:t>Thường gọi là biến tự độn</a:t>
            </a:r>
            <a:r>
              <a:rPr lang="en-US" sz="2600" dirty="0"/>
              <a:t>g </a:t>
            </a:r>
            <a:r>
              <a:rPr lang="en-US" sz="2600" dirty="0" err="1"/>
              <a:t>nghĩa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vi-VN" sz="2600" dirty="0"/>
              <a:t>được trình biên dịch quản lý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cách</a:t>
            </a:r>
            <a:r>
              <a:rPr lang="en-US" sz="2600" dirty="0"/>
              <a:t> </a:t>
            </a:r>
            <a:r>
              <a:rPr lang="vi-VN" sz="2600" dirty="0"/>
              <a:t>tự động</a:t>
            </a:r>
            <a:endParaRPr lang="en-US" sz="2600" dirty="0"/>
          </a:p>
          <a:p>
            <a:pPr>
              <a:lnSpc>
                <a:spcPct val="150000"/>
              </a:lnSpc>
            </a:pPr>
            <a:r>
              <a:rPr lang="vi-VN" sz="3100" dirty="0"/>
              <a:t>Biến cấp phát động</a:t>
            </a:r>
            <a:endParaRPr lang="en-US" sz="3100" dirty="0"/>
          </a:p>
          <a:p>
            <a:pPr lvl="1">
              <a:lnSpc>
                <a:spcPct val="150000"/>
              </a:lnSpc>
            </a:pPr>
            <a:r>
              <a:rPr lang="vi-VN" sz="2800" dirty="0"/>
              <a:t>Sinh ra bởi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vi-VN" sz="2800" dirty="0"/>
              <a:t>Sinh ra và hủy đi khi chương trình đang chạy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vi-VN" sz="2800" dirty="0"/>
              <a:t>Biến cấp phát động</a:t>
            </a:r>
            <a:r>
              <a:rPr lang="en-US" sz="2800" dirty="0"/>
              <a:t> hay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là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biến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con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trỏ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được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cấp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phát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bộ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nhớ</a:t>
            </a:r>
            <a:r>
              <a:rPr lang="en-US" sz="2800" dirty="0"/>
              <a:t>.</a:t>
            </a:r>
          </a:p>
          <a:p>
            <a:pPr marL="719582" lvl="3" indent="0">
              <a:lnSpc>
                <a:spcPct val="150000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37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tử new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vi-VN" dirty="0"/>
              <a:t>Vì con trỏ có thể tham chiếu tới biến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k</a:t>
            </a:r>
            <a:r>
              <a:rPr lang="vi-VN" dirty="0"/>
              <a:t>hông thực sự cần phải có định danh cho biến đó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vi-VN" dirty="0"/>
              <a:t>Có thể cấp phát động cho 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t</a:t>
            </a:r>
            <a:r>
              <a:rPr lang="vi-VN" dirty="0"/>
              <a:t>oán tử new</a:t>
            </a:r>
            <a:r>
              <a:rPr lang="en-US" dirty="0"/>
              <a:t>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new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“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” </a:t>
            </a:r>
            <a:r>
              <a:rPr lang="en-US" dirty="0" err="1"/>
              <a:t>cho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&lt;type&gt; *&lt;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pointerName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&gt; = new &lt;type&gt;</a:t>
            </a:r>
          </a:p>
          <a:p>
            <a:pPr marL="82296" indent="0">
              <a:lnSpc>
                <a:spcPct val="150000"/>
              </a:lnSpc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marL="633413" indent="-28257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dirty="0"/>
              <a:t>Tạo ra một biến “không tên” và gán p</a:t>
            </a:r>
            <a:r>
              <a:rPr lang="en-US" dirty="0" err="1"/>
              <a:t>tr</a:t>
            </a:r>
            <a:r>
              <a:rPr lang="vi-VN" dirty="0"/>
              <a:t> trỏ tới nó</a:t>
            </a:r>
            <a:endParaRPr lang="en-US" dirty="0"/>
          </a:p>
          <a:p>
            <a:pPr marL="633413" indent="-28257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dirty="0"/>
              <a:t>Có thể làm việc với biến </a:t>
            </a:r>
            <a:r>
              <a:rPr lang="en-US" dirty="0"/>
              <a:t>“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” </a:t>
            </a:r>
            <a:r>
              <a:rPr lang="vi-VN" dirty="0"/>
              <a:t>thông qua </a:t>
            </a:r>
            <a:r>
              <a:rPr lang="vi-VN" dirty="0">
                <a:latin typeface="Consolas" panose="020B0609020204030204" pitchFamily="49" charset="0"/>
              </a:rPr>
              <a:t>*p</a:t>
            </a:r>
            <a:r>
              <a:rPr lang="en-US" dirty="0" err="1">
                <a:latin typeface="Consolas" panose="020B0609020204030204" pitchFamily="49" charset="0"/>
              </a:rPr>
              <a:t>tr</a:t>
            </a:r>
            <a:br>
              <a:rPr lang="vi-VN" b="1" i="1" dirty="0"/>
            </a:b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82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không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21879"/>
            <a:ext cx="4191000" cy="5029200"/>
          </a:xfrm>
        </p:spPr>
        <p:txBody>
          <a:bodyPr>
            <a:normAutofit fontScale="77500" lnSpcReduction="20000"/>
          </a:bodyPr>
          <a:lstStyle/>
          <a:p>
            <a:pPr marL="82296" indent="0">
              <a:lnSpc>
                <a:spcPct val="120000"/>
              </a:lnSpc>
              <a:buNone/>
            </a:pP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82296" indent="0">
              <a:lnSpc>
                <a:spcPct val="120000"/>
              </a:lnSpc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742950" indent="0">
              <a:lnSpc>
                <a:spcPct val="120000"/>
              </a:lnSpc>
              <a:buNone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 = </a:t>
            </a:r>
            <a:r>
              <a:rPr lang="en-US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742950" indent="0">
              <a:lnSpc>
                <a:spcPct val="120000"/>
              </a:lnSpc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 == </a:t>
            </a:r>
            <a:r>
              <a:rPr lang="en-US" sz="2200" b="1" dirty="0">
                <a:solidFill>
                  <a:srgbClr val="228B2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1428750" indent="0">
              <a:lnSpc>
                <a:spcPct val="120000"/>
              </a:lnSpc>
              <a:buNone/>
            </a:pPr>
            <a:r>
              <a:rPr lang="fr-FR" sz="22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fr-FR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fr-FR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Khong</a:t>
            </a:r>
            <a:r>
              <a:rPr lang="fr-FR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du </a:t>
            </a:r>
            <a:r>
              <a:rPr lang="fr-FR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</a:t>
            </a:r>
            <a:r>
              <a:rPr lang="fr-FR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nho</a:t>
            </a:r>
            <a:r>
              <a:rPr lang="fr-FR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.\n"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428750" indent="0">
              <a:lnSpc>
                <a:spcPct val="120000"/>
              </a:lnSpc>
              <a:buNone/>
            </a:pPr>
            <a:r>
              <a:rPr lang="en-US" sz="2200" dirty="0">
                <a:solidFill>
                  <a:srgbClr val="483D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pPr marL="742950" indent="0">
              <a:lnSpc>
                <a:spcPct val="120000"/>
              </a:lnSpc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742950" indent="0">
              <a:lnSpc>
                <a:spcPct val="120000"/>
              </a:lnSpc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*p = 3199;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82296" indent="0">
              <a:lnSpc>
                <a:spcPct val="120000"/>
              </a:lnSpc>
              <a:buNone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NMLT - Con trỏ và cấp phát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1447800"/>
            <a:ext cx="3429000" cy="426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6477000" y="205740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3199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39000" y="3705225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FF0000"/>
                </a:solidFill>
              </a:rPr>
              <a:t>0x34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49950" y="3806825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400">
                <a:solidFill>
                  <a:schemeClr val="tx1"/>
                </a:solidFill>
              </a:rPr>
              <a:t>ptr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08738" y="1708150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7030A0"/>
                </a:solidFill>
              </a:rPr>
              <a:t>0x34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39000" y="3355975"/>
            <a:ext cx="1285875" cy="30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7030A0"/>
                </a:solidFill>
              </a:rPr>
              <a:t>0x90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6200000" flipV="1">
            <a:off x="6905625" y="2406650"/>
            <a:ext cx="1901825" cy="898525"/>
          </a:xfrm>
          <a:prstGeom prst="bentConnector3">
            <a:avLst>
              <a:gd name="adj1" fmla="val 10048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4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10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11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12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13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14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15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16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17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18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19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2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20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21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22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23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24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25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26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27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28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29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3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30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31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32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33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34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35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36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37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38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39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4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40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41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42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43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44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5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6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7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8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ppt/theme/themeOverride9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2467</TotalTime>
  <Words>4888</Words>
  <Application>Microsoft Office PowerPoint</Application>
  <PresentationFormat>On-screen Show (4:3)</PresentationFormat>
  <Paragraphs>786</Paragraphs>
  <Slides>64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8" baseType="lpstr">
      <vt:lpstr>Gulim</vt:lpstr>
      <vt:lpstr>Arial</vt:lpstr>
      <vt:lpstr>Calibri</vt:lpstr>
      <vt:lpstr>Consolas</vt:lpstr>
      <vt:lpstr>Corbel</vt:lpstr>
      <vt:lpstr>Courier New</vt:lpstr>
      <vt:lpstr>Symbol</vt:lpstr>
      <vt:lpstr>Tahoma</vt:lpstr>
      <vt:lpstr>Tahoma (Body)</vt:lpstr>
      <vt:lpstr>Times New Roman</vt:lpstr>
      <vt:lpstr>Verdana</vt:lpstr>
      <vt:lpstr>VNI-Times</vt:lpstr>
      <vt:lpstr>Wingdings</vt:lpstr>
      <vt:lpstr>Banded Design Teal 16x9</vt:lpstr>
      <vt:lpstr>NHẬP MÔN LẬP TRÌNH</vt:lpstr>
      <vt:lpstr>CĐR buổi học</vt:lpstr>
      <vt:lpstr>Nội dung</vt:lpstr>
      <vt:lpstr>1. Cấp phát động</vt:lpstr>
      <vt:lpstr>Cấu trúc một CT C++ trong bộ nhớ</vt:lpstr>
      <vt:lpstr>Cấp phát bộ nhớ </vt:lpstr>
      <vt:lpstr>Biến cấp phát động và Biến tự động</vt:lpstr>
      <vt:lpstr>Toán tử new</vt:lpstr>
      <vt:lpstr>Kiểm tra việc cấp phát có thành công không</vt:lpstr>
      <vt:lpstr>Khởi tạo giá trị trong cấp phát động</vt:lpstr>
      <vt:lpstr>Ví dụ</vt:lpstr>
      <vt:lpstr>Toán tử delete</vt:lpstr>
      <vt:lpstr>Từ khóa typedef</vt:lpstr>
      <vt:lpstr>Định nghĩa kiểu dữ liệu con trỏ</vt:lpstr>
      <vt:lpstr>Con trỏ và hàm</vt:lpstr>
      <vt:lpstr>Ví dụ</vt:lpstr>
      <vt:lpstr>Ví dụ</vt:lpstr>
      <vt:lpstr>Bài tập</vt:lpstr>
      <vt:lpstr>Bài giải</vt:lpstr>
      <vt:lpstr>2. Cấp phát động và mảng 1 chiều</vt:lpstr>
      <vt:lpstr>Nhắc lại</vt:lpstr>
      <vt:lpstr>Nhắc lại</vt:lpstr>
      <vt:lpstr>Hạn chế của mảng chuẩn</vt:lpstr>
      <vt:lpstr>Tạo mảng động bằng toán tử new</vt:lpstr>
      <vt:lpstr>Xóa mảng động</vt:lpstr>
      <vt:lpstr>Bài tập</vt:lpstr>
      <vt:lpstr>Lời giải</vt:lpstr>
      <vt:lpstr>Hàm trả về kiểu mảng</vt:lpstr>
      <vt:lpstr>Bài tập</vt:lpstr>
      <vt:lpstr>Lời giải</vt:lpstr>
      <vt:lpstr>Lời giải</vt:lpstr>
      <vt:lpstr>3. Mảng động 2 chiều</vt:lpstr>
      <vt:lpstr>Bài tập</vt:lpstr>
      <vt:lpstr>Lời giải</vt:lpstr>
      <vt:lpstr>4. Con trỏ và hàm số </vt:lpstr>
      <vt:lpstr>4. Con trỏ và hàm số </vt:lpstr>
      <vt:lpstr>4. Con trỏ và hàm số </vt:lpstr>
      <vt:lpstr>4. Con trỏ và cấu trúc</vt:lpstr>
      <vt:lpstr>4. Con trỏ và cấu trúc</vt:lpstr>
      <vt:lpstr>Bài tập </vt:lpstr>
      <vt:lpstr>Bài tập</vt:lpstr>
      <vt:lpstr>Bài tập</vt:lpstr>
      <vt:lpstr>Bài tập</vt:lpstr>
      <vt:lpstr>Bài tập</vt:lpstr>
      <vt:lpstr>Bài tập</vt:lpstr>
      <vt:lpstr>Bài tập</vt:lpstr>
      <vt:lpstr>Bài tập bắt buộc (1/2)</vt:lpstr>
      <vt:lpstr>Bài tập bắt buộc (2/2)</vt:lpstr>
      <vt:lpstr>PowerPoint Presentation</vt:lpstr>
      <vt:lpstr>6. Vấn đề mở rộng</vt:lpstr>
      <vt:lpstr>6.a) Thao tác trên các khối nhớ</vt:lpstr>
      <vt:lpstr>6.a) Thao tác trên các khối nhớ (tt)</vt:lpstr>
      <vt:lpstr>6.a) Thao tác trên các khối nhớ (tt)</vt:lpstr>
      <vt:lpstr>6.a) Thao tác trên các khối nhớ (tt)</vt:lpstr>
      <vt:lpstr>6.b) Tham khảo cấp phát động bằng hàm malloc trong C</vt:lpstr>
      <vt:lpstr>6.b) Tham khảo cấp phát động bằng hàm malloc (tt)</vt:lpstr>
      <vt:lpstr>6.b) Tham khảo cấp phát động bằng hàm malloc (tt)</vt:lpstr>
      <vt:lpstr>6.b) Tham khảo cấp phát động bằng hàm malloc (tt)</vt:lpstr>
      <vt:lpstr>Bài tập</vt:lpstr>
      <vt:lpstr>Lời giải (sử dụng hàm malloc)</vt:lpstr>
      <vt:lpstr>Lời giải (sử dụng hàm malloc)</vt:lpstr>
      <vt:lpstr>Lưu ý</vt:lpstr>
      <vt:lpstr>Bài tập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Lập trình</dc:title>
  <dc:creator>admin</dc:creator>
  <cp:lastModifiedBy>admin</cp:lastModifiedBy>
  <cp:revision>229</cp:revision>
  <dcterms:created xsi:type="dcterms:W3CDTF">2015-09-05T09:18:39Z</dcterms:created>
  <dcterms:modified xsi:type="dcterms:W3CDTF">2016-09-08T08:33:56Z</dcterms:modified>
</cp:coreProperties>
</file>