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311" r:id="rId5"/>
    <p:sldId id="336" r:id="rId6"/>
    <p:sldId id="287" r:id="rId7"/>
    <p:sldId id="312" r:id="rId8"/>
    <p:sldId id="296" r:id="rId9"/>
    <p:sldId id="314" r:id="rId10"/>
    <p:sldId id="319" r:id="rId11"/>
    <p:sldId id="315" r:id="rId12"/>
    <p:sldId id="318" r:id="rId13"/>
    <p:sldId id="313" r:id="rId14"/>
    <p:sldId id="320" r:id="rId15"/>
    <p:sldId id="322" r:id="rId16"/>
    <p:sldId id="321" r:id="rId17"/>
    <p:sldId id="324" r:id="rId18"/>
    <p:sldId id="325" r:id="rId19"/>
    <p:sldId id="326" r:id="rId20"/>
    <p:sldId id="327" r:id="rId21"/>
    <p:sldId id="328" r:id="rId22"/>
    <p:sldId id="329" r:id="rId23"/>
    <p:sldId id="309" r:id="rId24"/>
    <p:sldId id="31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88" r:id="rId39"/>
    <p:sldId id="274" r:id="rId40"/>
    <p:sldId id="275" r:id="rId41"/>
    <p:sldId id="276" r:id="rId42"/>
    <p:sldId id="277" r:id="rId43"/>
    <p:sldId id="278" r:id="rId44"/>
    <p:sldId id="330" r:id="rId45"/>
    <p:sldId id="331" r:id="rId46"/>
    <p:sldId id="332" r:id="rId47"/>
    <p:sldId id="334" r:id="rId48"/>
    <p:sldId id="294" r:id="rId49"/>
    <p:sldId id="33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Nguyễn Thanh" initials="SNT" lastIdx="1" clrIdx="0">
    <p:extLst>
      <p:ext uri="{19B8F6BF-5375-455C-9EA6-DF929625EA0E}">
        <p15:presenceInfo xmlns:p15="http://schemas.microsoft.com/office/powerpoint/2012/main" xmlns="" userId="237e35cbc3a5a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274" autoAdjust="0"/>
  </p:normalViewPr>
  <p:slideViewPr>
    <p:cSldViewPr snapToGrid="0">
      <p:cViewPr varScale="1">
        <p:scale>
          <a:sx n="70" d="100"/>
          <a:sy n="70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4:23:09.188" idx="1">
    <p:pos x="2455" y="27"/>
    <p:text>Xem laij tinhs chinhs xacs</p:text>
    <p:extLst>
      <p:ext uri="{C676402C-5697-4E1C-873F-D02D1690AC5C}">
        <p15:threadingInfo xmlns:p15="http://schemas.microsoft.com/office/powerpoint/2012/main" xmlns="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3826831-B42E-4969-86D9-5FE52C6DFE2F}" type="slidenum">
              <a:rPr lang="en-US" smtClean="0"/>
              <a:pPr eaLnBrk="1" hangingPunct="1"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D03007D-F591-4161-9756-C5C910396E84}" type="slidenum">
              <a:rPr lang="en-US" smtClean="0"/>
              <a:pPr eaLnBrk="1" hangingPunct="1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F0D2846-8FAE-41AB-A9F2-AECEE9AB9C37}" type="slidenum">
              <a:rPr lang="en-US" smtClean="0"/>
              <a:pPr eaLnBrk="1" hangingPunct="1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D7675E-7151-4B00-95DC-5EF9B38AF9E9}" type="slidenum">
              <a:rPr lang="en-US" smtClean="0"/>
              <a:pPr eaLnBrk="1" hangingPunct="1"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37DFF44-2BBD-4165-A1D8-D73F39A3F3A2}" type="slidenum">
              <a:rPr lang="en-US" smtClean="0"/>
              <a:pPr eaLnBrk="1" hangingPunct="1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44ECB97-E632-4D6E-85F8-1EE8812D84D5}" type="slidenum">
              <a:rPr lang="en-US" smtClean="0"/>
              <a:pPr eaLnBrk="1" hangingPunct="1"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1C8E3D-CFEB-490E-91B7-30B9B9FAC8A4}" type="slidenum">
              <a:rPr lang="en-US" smtClean="0"/>
              <a:pPr eaLnBrk="1" hangingPunct="1"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4D6EB4-6F34-44FC-95DA-CFB3D5D44BF8}" type="slidenum">
              <a:rPr lang="en-US" smtClean="0"/>
              <a:pPr eaLnBrk="1" hangingPunct="1"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D7D5F-07B5-422B-8489-70E17BBD1BB2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8CCD933-DF3A-4404-A2B4-1A1D3B05E097}" type="slidenum">
              <a:rPr lang="en-US" smtClean="0"/>
              <a:pPr eaLnBrk="1" hangingPunct="1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268C84D-5E7F-4D18-9AA1-066F9D68A0C1}" type="slidenum">
              <a:rPr lang="en-US" smtClean="0"/>
              <a:pPr eaLnBrk="1" hangingPunct="1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6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3.9.2018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9/3/2018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9/3/2018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9/3/2018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517904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– NHẬP MÔN LẬP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9352"/>
            <a:ext cx="9144000" cy="1362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2101" y="3803904"/>
            <a:ext cx="67356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5.5.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học&amp;gán</a:t>
            </a:r>
            <a:r>
              <a:rPr lang="en-US" dirty="0"/>
              <a:t> -Compound assignment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826533"/>
              </p:ext>
            </p:extLst>
          </p:nvPr>
        </p:nvGraphicFramePr>
        <p:xfrm>
          <a:off x="196850" y="1150066"/>
          <a:ext cx="8749723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6819">
                  <a:extLst>
                    <a:ext uri="{9D8B030D-6E8A-4147-A177-3AD203B41FA5}">
                      <a16:colId xmlns:a16="http://schemas.microsoft.com/office/drawing/2014/main" xmlns="" val="195672239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xmlns="" val="118332239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xmlns="" val="2279838045"/>
                    </a:ext>
                  </a:extLst>
                </a:gridCol>
                <a:gridCol w="3708367">
                  <a:extLst>
                    <a:ext uri="{9D8B030D-6E8A-4147-A177-3AD203B41FA5}">
                      <a16:colId xmlns:a16="http://schemas.microsoft.com/office/drawing/2014/main" xmlns="" val="357899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Toán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tử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Giải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thích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Phép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toán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9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+=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+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Cộng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9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-=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-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Trừ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2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*=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*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Nhân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52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/=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/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Chia</a:t>
                      </a:r>
                      <a:r>
                        <a:rPr lang="en-US" sz="2400" baseline="0" dirty="0"/>
                        <a:t> hay </a:t>
                      </a:r>
                      <a:r>
                        <a:rPr lang="en-US" sz="2400" baseline="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nguyên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383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%=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%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39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&lt;&lt;=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&lt;&lt;=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&lt;&lt;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Dịch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trái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9329142"/>
                  </a:ext>
                </a:extLst>
              </a:tr>
              <a:tr h="3780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&gt;&gt;=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&gt;&gt;=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&gt;&gt;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Dịch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phải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106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&amp;=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&amp;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542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^=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^=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^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491816"/>
                  </a:ext>
                </a:extLst>
              </a:tr>
              <a:tr h="297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|=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|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30710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6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4444998"/>
            <a:ext cx="4158673" cy="197658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bít</a:t>
            </a:r>
            <a:r>
              <a:rPr lang="en-US" b="1" dirty="0"/>
              <a:t> sang </a:t>
            </a:r>
            <a:r>
              <a:rPr lang="en-US" b="1" dirty="0" err="1"/>
              <a:t>trái</a:t>
            </a:r>
            <a:endParaRPr lang="en-US" b="1" dirty="0"/>
          </a:p>
          <a:p>
            <a:pPr marL="34290" indent="0">
              <a:buNone/>
            </a:pPr>
            <a:r>
              <a:rPr lang="en-US" sz="2000" dirty="0"/>
              <a:t>3 = 0011</a:t>
            </a:r>
            <a:br>
              <a:rPr lang="en-US" sz="2000" dirty="0"/>
            </a:br>
            <a:r>
              <a:rPr lang="en-US" sz="2000" dirty="0"/>
              <a:t>3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/>
              <a:t> </a:t>
            </a:r>
            <a:r>
              <a:rPr lang="en-US" sz="2000" dirty="0"/>
              <a:t>1 = 0110 = 6</a:t>
            </a:r>
            <a:br>
              <a:rPr lang="en-US" sz="2000" dirty="0"/>
            </a:br>
            <a:r>
              <a:rPr lang="en-US" sz="2000" dirty="0"/>
              <a:t>3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/>
              <a:t> </a:t>
            </a:r>
            <a:r>
              <a:rPr lang="en-US" sz="2000" dirty="0"/>
              <a:t>2 = 1100 = 12</a:t>
            </a:r>
            <a:br>
              <a:rPr lang="en-US" sz="2000" dirty="0"/>
            </a:br>
            <a:r>
              <a:rPr lang="en-US" sz="2000" dirty="0"/>
              <a:t>3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dirty="0"/>
              <a:t> 3 = 1000 =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45021"/>
              </p:ext>
            </p:extLst>
          </p:nvPr>
        </p:nvGraphicFramePr>
        <p:xfrm>
          <a:off x="774699" y="1107901"/>
          <a:ext cx="7594601" cy="29565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840807">
                  <a:extLst>
                    <a:ext uri="{9D8B030D-6E8A-4147-A177-3AD203B41FA5}">
                      <a16:colId xmlns:a16="http://schemas.microsoft.com/office/drawing/2014/main" xmlns="" val="4091624492"/>
                    </a:ext>
                  </a:extLst>
                </a:gridCol>
                <a:gridCol w="839003">
                  <a:extLst>
                    <a:ext uri="{9D8B030D-6E8A-4147-A177-3AD203B41FA5}">
                      <a16:colId xmlns:a16="http://schemas.microsoft.com/office/drawing/2014/main" xmlns="" val="2315315536"/>
                    </a:ext>
                  </a:extLst>
                </a:gridCol>
                <a:gridCol w="1444162">
                  <a:extLst>
                    <a:ext uri="{9D8B030D-6E8A-4147-A177-3AD203B41FA5}">
                      <a16:colId xmlns:a16="http://schemas.microsoft.com/office/drawing/2014/main" xmlns="" val="2306830892"/>
                    </a:ext>
                  </a:extLst>
                </a:gridCol>
                <a:gridCol w="1408179">
                  <a:extLst>
                    <a:ext uri="{9D8B030D-6E8A-4147-A177-3AD203B41FA5}">
                      <a16:colId xmlns:a16="http://schemas.microsoft.com/office/drawing/2014/main" xmlns="" val="1939871675"/>
                    </a:ext>
                  </a:extLst>
                </a:gridCol>
                <a:gridCol w="1531225">
                  <a:extLst>
                    <a:ext uri="{9D8B030D-6E8A-4147-A177-3AD203B41FA5}">
                      <a16:colId xmlns:a16="http://schemas.microsoft.com/office/drawing/2014/main" xmlns="" val="287544504"/>
                    </a:ext>
                  </a:extLst>
                </a:gridCol>
                <a:gridCol w="1531225">
                  <a:extLst>
                    <a:ext uri="{9D8B030D-6E8A-4147-A177-3AD203B41FA5}">
                      <a16:colId xmlns:a16="http://schemas.microsoft.com/office/drawing/2014/main" xmlns="" val="1292717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&amp; q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(AND)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^ q</a:t>
                      </a:r>
                      <a:r>
                        <a:rPr lang="en-US" sz="2400">
                          <a:effectLst/>
                        </a:rPr>
                        <a:t/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(XOR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| q</a:t>
                      </a:r>
                      <a:r>
                        <a:rPr lang="en-US" sz="2400">
                          <a:effectLst/>
                        </a:rPr>
                        <a:t/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(OR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~p</a:t>
                      </a:r>
                    </a:p>
                    <a:p>
                      <a:pPr algn="ctr" fontAlgn="t"/>
                      <a:r>
                        <a:rPr lang="en-US" sz="2400" dirty="0">
                          <a:effectLst/>
                        </a:rPr>
                        <a:t>(NOT)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38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331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199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7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12245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47870" y="4444998"/>
            <a:ext cx="4398703" cy="197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bít</a:t>
            </a:r>
            <a:r>
              <a:rPr lang="en-US" b="1" dirty="0"/>
              <a:t> sang </a:t>
            </a:r>
            <a:r>
              <a:rPr lang="en-US" b="1" dirty="0" err="1"/>
              <a:t>phải</a:t>
            </a:r>
            <a:endParaRPr lang="en-US" b="1" dirty="0"/>
          </a:p>
          <a:p>
            <a:pPr marL="34290" indent="0">
              <a:buNone/>
            </a:pPr>
            <a:r>
              <a:rPr lang="en-US" sz="2000" dirty="0"/>
              <a:t>12 = 1100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1 = 0110 = 6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2 = 0011 = 3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3 = 0001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5170" y="4330698"/>
            <a:ext cx="0" cy="1976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033529" y="1682153"/>
            <a:ext cx="707694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0101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6;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0110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z1, z2, z3, z4, z5, z6;</a:t>
            </a: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z1 = a &amp;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0100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z2 = a |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0111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z3 = a ^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0011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z4 = ~a;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1111 1111 1111 1010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z5 = a &gt;&gt; 2;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0001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z6 = a &lt;&lt; 2;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0001 0100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en-US" dirty="0"/>
                  <a:t>Ứng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bit: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chia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2</a:t>
                </a:r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thương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" indent="0">
                  <a:buNone/>
                </a:pPr>
                <a:endParaRPr lang="en-US" dirty="0"/>
              </a:p>
              <a:p>
                <a:pPr marL="3429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792052" y="1814572"/>
            <a:ext cx="407616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 = 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(number &amp; 1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 le\n"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052" y="4039450"/>
            <a:ext cx="4076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 &lt;&lt;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2 &lt;&lt;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8 &gt;&gt;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 = 8 &gt;&gt; 2;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66814" y="4039450"/>
                <a:ext cx="3879759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 = 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 = 4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 = 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b = 8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 = 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c = 4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 = 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d = 2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14" y="4039450"/>
                <a:ext cx="3879759" cy="1200329"/>
              </a:xfrm>
              <a:prstGeom prst="rect">
                <a:avLst/>
              </a:prstGeom>
              <a:blipFill>
                <a:blip r:embed="rId4"/>
                <a:stretch>
                  <a:fillRect l="-1095" t="-2513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205146" y="1856613"/>
            <a:ext cx="387975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a &amp; 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% 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&amp;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%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&amp;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%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điều_kiện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  <a:r>
              <a:rPr lang="en-US" sz="2000" b="1" dirty="0">
                <a:solidFill>
                  <a:srgbClr val="002060"/>
                </a:solidFill>
              </a:rPr>
              <a:t>&lt;biểu_thức_1&gt;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b="1" dirty="0">
                <a:solidFill>
                  <a:srgbClr val="7030A0"/>
                </a:solidFill>
              </a:rPr>
              <a:t>&lt;biểu_thức_2&gt;</a:t>
            </a:r>
          </a:p>
          <a:p>
            <a:pPr marL="34290" indent="0">
              <a:buNone/>
            </a:pPr>
            <a:r>
              <a:rPr lang="en-US" b="1" dirty="0"/>
              <a:t>Ý </a:t>
            </a:r>
            <a:r>
              <a:rPr lang="en-US" b="1" dirty="0" err="1"/>
              <a:t>nghĩa</a:t>
            </a:r>
            <a:r>
              <a:rPr lang="en-US" b="1" dirty="0"/>
              <a:t>: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điều_kiện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		</a:t>
            </a:r>
            <a:r>
              <a:rPr lang="en-US" sz="2000" b="1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&lt;biểu_thức_1&gt;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			</a:t>
            </a:r>
            <a:r>
              <a:rPr lang="en-US" sz="2000" b="1" dirty="0" err="1"/>
              <a:t>ngược</a:t>
            </a:r>
            <a:r>
              <a:rPr lang="en-US" sz="2000" b="1" dirty="0"/>
              <a:t> </a:t>
            </a:r>
            <a:r>
              <a:rPr lang="en-US" sz="2000" b="1" dirty="0" err="1"/>
              <a:t>lại</a:t>
            </a:r>
            <a:r>
              <a:rPr lang="en-US" sz="2000" b="1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&lt;biểu_thức_2&gt;</a:t>
            </a:r>
            <a:endParaRPr lang="en-US" sz="2000" dirty="0"/>
          </a:p>
          <a:p>
            <a:pPr marL="3429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sz="2000" dirty="0" err="1"/>
              <a:t>Giữa</a:t>
            </a:r>
            <a:r>
              <a:rPr lang="en-US" sz="2000" dirty="0"/>
              <a:t> 2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: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b="1" dirty="0" err="1"/>
              <a:t>hằng</a:t>
            </a:r>
            <a:endParaRPr lang="en-US" sz="2000" b="1" dirty="0"/>
          </a:p>
          <a:p>
            <a:pPr marL="34290" indent="0">
              <a:buNone/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50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2,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1.</a:t>
            </a:r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338350" y="2873413"/>
            <a:ext cx="28678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(a&gt;b)?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a:b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431" y="5453371"/>
            <a:ext cx="59041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so_sinh_vien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55;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so_sinh_vien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&gt;50)? 2:1;</a:t>
            </a:r>
          </a:p>
        </p:txBody>
      </p:sp>
    </p:spTree>
    <p:extLst>
      <p:ext uri="{BB962C8B-B14F-4D97-AF65-F5344CB8AC3E}">
        <p14:creationId xmlns:p14="http://schemas.microsoft.com/office/powerpoint/2010/main" val="9520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5.8.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73747"/>
              </p:ext>
            </p:extLst>
          </p:nvPr>
        </p:nvGraphicFramePr>
        <p:xfrm>
          <a:off x="197427" y="1281501"/>
          <a:ext cx="8749146" cy="40995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2187287">
                  <a:extLst>
                    <a:ext uri="{9D8B030D-6E8A-4147-A177-3AD203B41FA5}">
                      <a16:colId xmlns:a16="http://schemas.microsoft.com/office/drawing/2014/main" xmlns="" val="842512766"/>
                    </a:ext>
                  </a:extLst>
                </a:gridCol>
                <a:gridCol w="1128606">
                  <a:extLst>
                    <a:ext uri="{9D8B030D-6E8A-4147-A177-3AD203B41FA5}">
                      <a16:colId xmlns:a16="http://schemas.microsoft.com/office/drawing/2014/main" xmlns="" val="2836347117"/>
                    </a:ext>
                  </a:extLst>
                </a:gridCol>
                <a:gridCol w="1090282">
                  <a:extLst>
                    <a:ext uri="{9D8B030D-6E8A-4147-A177-3AD203B41FA5}">
                      <a16:colId xmlns:a16="http://schemas.microsoft.com/office/drawing/2014/main" xmlns="" val="1905884748"/>
                    </a:ext>
                  </a:extLst>
                </a:gridCol>
                <a:gridCol w="4342971">
                  <a:extLst>
                    <a:ext uri="{9D8B030D-6E8A-4147-A177-3AD203B41FA5}">
                      <a16:colId xmlns:a16="http://schemas.microsoft.com/office/drawing/2014/main" xmlns="" val="31728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Toán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tử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Ký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hiệu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Ví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dụ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Giải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thích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8046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x &gt;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</a:p>
                    <a:p>
                      <a:pPr algn="l"/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878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&lt;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  <a:b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</a:b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815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&gt;=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342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x &lt;=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652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==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  <a:b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</a:b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67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Khác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!=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khác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59740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62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5.9.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52" y="829225"/>
            <a:ext cx="4567756" cy="29184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(true &amp;&amp; true) || false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(false &amp;&amp; true) || 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(false &amp;&amp; true) || false || 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(5 &gt; 6 || 4 &gt; 3) &amp;&amp; (7 &gt; 8)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!(7 &gt; 6 || 3 &gt;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19725"/>
              </p:ext>
            </p:extLst>
          </p:nvPr>
        </p:nvGraphicFramePr>
        <p:xfrm>
          <a:off x="94396" y="829225"/>
          <a:ext cx="3668555" cy="29184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3709">
                  <a:extLst>
                    <a:ext uri="{9D8B030D-6E8A-4147-A177-3AD203B41FA5}">
                      <a16:colId xmlns:a16="http://schemas.microsoft.com/office/drawing/2014/main" xmlns="" val="66670996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xmlns="" val="1599201509"/>
                    </a:ext>
                  </a:extLst>
                </a:gridCol>
                <a:gridCol w="995921">
                  <a:extLst>
                    <a:ext uri="{9D8B030D-6E8A-4147-A177-3AD203B41FA5}">
                      <a16:colId xmlns:a16="http://schemas.microsoft.com/office/drawing/2014/main" xmlns="" val="1635465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Toán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tử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Ký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hiệu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Ví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dụ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114155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NOT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!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!x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030469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AND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&amp;&amp;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 &amp;&amp;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0773116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OR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||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 ||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920301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9520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3530"/>
              </p:ext>
            </p:extLst>
          </p:nvPr>
        </p:nvGraphicFramePr>
        <p:xfrm>
          <a:off x="94396" y="3975285"/>
          <a:ext cx="3668555" cy="239975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733711">
                  <a:extLst>
                    <a:ext uri="{9D8B030D-6E8A-4147-A177-3AD203B41FA5}">
                      <a16:colId xmlns:a16="http://schemas.microsoft.com/office/drawing/2014/main" xmlns="" val="1539134224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xmlns="" val="2690846786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xmlns="" val="1168558178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xmlns="" val="1903978927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xmlns="" val="3912767755"/>
                    </a:ext>
                  </a:extLst>
                </a:gridCol>
              </a:tblGrid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||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&amp;&amp;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5802711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200378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44396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8638692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2441232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844814" y="3975285"/>
            <a:ext cx="1412431" cy="239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false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52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5.10.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Precedence of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93731"/>
              </p:ext>
            </p:extLst>
          </p:nvPr>
        </p:nvGraphicFramePr>
        <p:xfrm>
          <a:off x="197427" y="1414466"/>
          <a:ext cx="4311075" cy="411269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850326">
                  <a:extLst>
                    <a:ext uri="{9D8B030D-6E8A-4147-A177-3AD203B41FA5}">
                      <a16:colId xmlns:a16="http://schemas.microsoft.com/office/drawing/2014/main" xmlns="" val="749159058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72750764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xmlns="" val="58618368"/>
                    </a:ext>
                  </a:extLst>
                </a:gridCol>
              </a:tblGrid>
              <a:tr h="26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Mức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độ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Toán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tử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Nhóm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ưu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tiên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7711919"/>
                  </a:ext>
                </a:extLst>
              </a:tr>
              <a:tr h="38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::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baseline="0" dirty="0">
                          <a:effectLst/>
                        </a:rPr>
                        <a:t> sang </a:t>
                      </a:r>
                      <a:r>
                        <a:rPr lang="en-US" sz="1400" baseline="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2497000"/>
                  </a:ext>
                </a:extLst>
              </a:tr>
              <a:tr h="340927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++ --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14418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98423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[]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376123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. -&gt;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187995"/>
                  </a:ext>
                </a:extLst>
              </a:tr>
              <a:tr h="265576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++ --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Phải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trái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0341336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~ !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641627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+ 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820662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 *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8859311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new delete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771292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sizeof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19702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(type)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65659"/>
                  </a:ext>
                </a:extLst>
              </a:tr>
              <a:tr h="26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.* -&gt;*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24024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18184"/>
              </p:ext>
            </p:extLst>
          </p:nvPr>
        </p:nvGraphicFramePr>
        <p:xfrm>
          <a:off x="4508502" y="1414466"/>
          <a:ext cx="4311075" cy="4006772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850326">
                  <a:extLst>
                    <a:ext uri="{9D8B030D-6E8A-4147-A177-3AD203B41FA5}">
                      <a16:colId xmlns:a16="http://schemas.microsoft.com/office/drawing/2014/main" xmlns="" val="2431050110"/>
                    </a:ext>
                  </a:extLst>
                </a:gridCol>
                <a:gridCol w="2184976">
                  <a:extLst>
                    <a:ext uri="{9D8B030D-6E8A-4147-A177-3AD203B41FA5}">
                      <a16:colId xmlns:a16="http://schemas.microsoft.com/office/drawing/2014/main" xmlns="" val="3761826840"/>
                    </a:ext>
                  </a:extLst>
                </a:gridCol>
                <a:gridCol w="1275773">
                  <a:extLst>
                    <a:ext uri="{9D8B030D-6E8A-4147-A177-3AD203B41FA5}">
                      <a16:colId xmlns:a16="http://schemas.microsoft.com/office/drawing/2014/main" xmlns="" val="1637434958"/>
                    </a:ext>
                  </a:extLst>
                </a:gridCol>
              </a:tblGrid>
              <a:tr h="268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Mức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độ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Toán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tử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Nhóm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ưu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tiên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1313350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* / %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931587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+ 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0072830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&lt;&lt; &gt;&gt;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234760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&lt; &gt; &lt;= &gt;=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8944557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 !=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00690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2278986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9841153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8566072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9683111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3973441"/>
                  </a:ext>
                </a:extLst>
              </a:tr>
              <a:tr h="42357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 *= /= %= += -=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&gt;&gt;= &lt;&lt;= &amp;= ^= |=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Phải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trái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8660142"/>
                  </a:ext>
                </a:extLst>
              </a:tr>
              <a:tr h="232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?: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948275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,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baseline="0" dirty="0">
                          <a:effectLst/>
                        </a:rPr>
                        <a:t> sang </a:t>
                      </a:r>
                      <a:r>
                        <a:rPr lang="en-US" sz="1400" baseline="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534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5.10.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923638"/>
            <a:ext cx="4387273" cy="25607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" indent="0">
              <a:buSzPct val="100000"/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3 + 4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y = z;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z *= ++y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a || b &amp;&amp; c || 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3680693"/>
            <a:ext cx="4387273" cy="2560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SzPct val="100000"/>
              <a:buFont typeface="Arial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((3 + 4) + 5);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(y = z);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z *= (++y)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(a || (b &amp;&amp; c)) || d;</a:t>
            </a:r>
          </a:p>
        </p:txBody>
      </p:sp>
    </p:spTree>
    <p:extLst>
      <p:ext uri="{BB962C8B-B14F-4D97-AF65-F5344CB8AC3E}">
        <p14:creationId xmlns:p14="http://schemas.microsoft.com/office/powerpoint/2010/main" val="35034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da-DK" b="1" dirty="0"/>
              <a:t>Bài tập:</a:t>
            </a:r>
          </a:p>
          <a:p>
            <a:pPr marL="34290" indent="0">
              <a:buNone/>
            </a:pPr>
            <a:r>
              <a:rPr lang="da-DK" b="1" dirty="0"/>
              <a:t>Bài 1: Tính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	1. (5 &gt; 3 &amp;&amp; 4 &lt; 8)</a:t>
            </a:r>
            <a:br>
              <a:rPr lang="da-DK" dirty="0"/>
            </a:br>
            <a:r>
              <a:rPr lang="da-DK" dirty="0"/>
              <a:t>	2. (4 &gt; 6 &amp;&amp; true)</a:t>
            </a:r>
            <a:br>
              <a:rPr lang="da-DK" dirty="0"/>
            </a:br>
            <a:r>
              <a:rPr lang="da-DK" dirty="0"/>
              <a:t>	3. (3 &gt;= 3 || false)</a:t>
            </a:r>
            <a:br>
              <a:rPr lang="da-DK" dirty="0"/>
            </a:br>
            <a:r>
              <a:rPr lang="da-DK" dirty="0"/>
              <a:t>	4. (true || false) ? 4 : 5</a:t>
            </a:r>
          </a:p>
          <a:p>
            <a:pPr marL="34290" indent="0">
              <a:buNone/>
            </a:pPr>
            <a:endParaRPr lang="da-DK" b="1" dirty="0"/>
          </a:p>
          <a:p>
            <a:pPr marL="34290" indent="0">
              <a:buNone/>
            </a:pPr>
            <a:r>
              <a:rPr lang="da-DK" b="1" dirty="0"/>
              <a:t>Bài 2: Tính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	</a:t>
            </a:r>
            <a:r>
              <a:rPr lang="pt-BR" dirty="0"/>
              <a:t>1. 7 / 4</a:t>
            </a:r>
            <a:br>
              <a:rPr lang="pt-BR" dirty="0"/>
            </a:br>
            <a:r>
              <a:rPr lang="pt-BR" dirty="0"/>
              <a:t>	2. 14 % 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3. 3 / 0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33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2321169"/>
            <a:ext cx="8749146" cy="4100414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b="1" dirty="0"/>
              <a:t>double vs long double???</a:t>
            </a:r>
          </a:p>
          <a:p>
            <a:pPr>
              <a:buFontTx/>
              <a:buChar char="-"/>
            </a:pP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Kiểu</a:t>
            </a:r>
            <a:r>
              <a:rPr lang="en-US" dirty="0"/>
              <a:t> double </a:t>
            </a:r>
            <a:r>
              <a:rPr lang="en-US" dirty="0" err="1"/>
              <a:t>là</a:t>
            </a:r>
            <a:r>
              <a:rPr lang="en-US" dirty="0"/>
              <a:t> 8 bytes.</a:t>
            </a:r>
          </a:p>
          <a:p>
            <a:pPr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x86 </a:t>
            </a:r>
            <a:r>
              <a:rPr lang="en-US" dirty="0" err="1"/>
              <a:t>kiểu</a:t>
            </a:r>
            <a:r>
              <a:rPr lang="en-US" dirty="0"/>
              <a:t> long double </a:t>
            </a:r>
            <a:r>
              <a:rPr lang="en-US" dirty="0" err="1"/>
              <a:t>là</a:t>
            </a:r>
            <a:r>
              <a:rPr lang="en-US" dirty="0"/>
              <a:t> 8 bytes,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x64 </a:t>
            </a:r>
            <a:r>
              <a:rPr lang="en-US" dirty="0" err="1"/>
              <a:t>là</a:t>
            </a:r>
            <a:r>
              <a:rPr lang="en-US" dirty="0"/>
              <a:t> 16 bytes.</a:t>
            </a:r>
          </a:p>
          <a:p>
            <a:pPr marL="34290" indent="0">
              <a:buNone/>
            </a:pPr>
            <a:r>
              <a:rPr lang="en-US" b="1" dirty="0"/>
              <a:t>#define vs </a:t>
            </a:r>
            <a:r>
              <a:rPr lang="en-US" b="1" dirty="0" err="1"/>
              <a:t>const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#define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nhớ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hằng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Chiếm</a:t>
            </a:r>
            <a:r>
              <a:rPr lang="en-US" dirty="0">
                <a:sym typeface="Wingdings" panose="05000000000000000000" pitchFamily="2" charset="2"/>
              </a:rPr>
              <a:t> dung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nhớ</a:t>
            </a:r>
            <a:endParaRPr lang="en-US" dirty="0"/>
          </a:p>
          <a:p>
            <a:pPr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97427" y="1154934"/>
            <a:ext cx="4127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double vs long double???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5256" y="1201100"/>
            <a:ext cx="3768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#define vs </a:t>
            </a:r>
            <a:r>
              <a:rPr lang="en-US" sz="3200" b="1" dirty="0" err="1">
                <a:solidFill>
                  <a:srgbClr val="FF0000"/>
                </a:solidFill>
              </a:rPr>
              <a:t>const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BIỂU THỨC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Tạo</a:t>
            </a:r>
            <a:r>
              <a:rPr lang="en-US" sz="2250" dirty="0"/>
              <a:t> </a:t>
            </a:r>
            <a:r>
              <a:rPr lang="en-US" sz="2250" dirty="0" err="1"/>
              <a:t>thành</a:t>
            </a:r>
            <a:r>
              <a:rPr lang="en-US" sz="2250" dirty="0"/>
              <a:t> </a:t>
            </a:r>
            <a:r>
              <a:rPr lang="en-US" sz="2250" dirty="0" err="1"/>
              <a:t>từ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>
                <a:solidFill>
                  <a:srgbClr val="FF0000"/>
                </a:solidFill>
              </a:rPr>
              <a:t>toán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tử</a:t>
            </a:r>
            <a:r>
              <a:rPr lang="en-US" sz="2250" dirty="0"/>
              <a:t> (Operator) </a:t>
            </a:r>
            <a:r>
              <a:rPr lang="en-US" sz="2250" dirty="0" err="1"/>
              <a:t>và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>
                <a:solidFill>
                  <a:srgbClr val="FF0000"/>
                </a:solidFill>
              </a:rPr>
              <a:t>toán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hạng</a:t>
            </a:r>
            <a:r>
              <a:rPr lang="en-US" sz="2250" dirty="0"/>
              <a:t> (Operand).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tử</a:t>
            </a:r>
            <a:r>
              <a:rPr lang="en-US" sz="2250" dirty="0"/>
              <a:t> </a:t>
            </a:r>
            <a:r>
              <a:rPr lang="en-US" sz="2250" dirty="0" err="1"/>
              <a:t>tác</a:t>
            </a:r>
            <a:r>
              <a:rPr lang="en-US" sz="2250" dirty="0"/>
              <a:t> </a:t>
            </a:r>
            <a:r>
              <a:rPr lang="en-US" sz="2250" dirty="0" err="1"/>
              <a:t>động</a:t>
            </a:r>
            <a:r>
              <a:rPr lang="en-US" sz="2250" dirty="0"/>
              <a:t> </a:t>
            </a:r>
            <a:r>
              <a:rPr lang="en-US" sz="2250" dirty="0" err="1"/>
              <a:t>lên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/>
              <a:t>giá</a:t>
            </a:r>
            <a:r>
              <a:rPr lang="en-US" sz="2250" dirty="0"/>
              <a:t> </a:t>
            </a:r>
            <a:r>
              <a:rPr lang="en-US" sz="2250" dirty="0" err="1"/>
              <a:t>trị</a:t>
            </a:r>
            <a:r>
              <a:rPr lang="en-US" sz="2250" dirty="0"/>
              <a:t> </a:t>
            </a:r>
            <a:r>
              <a:rPr lang="en-US" sz="2250" dirty="0" err="1"/>
              <a:t>của</a:t>
            </a:r>
            <a:r>
              <a:rPr lang="en-US" sz="2250" dirty="0"/>
              <a:t> </a:t>
            </a: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hạng</a:t>
            </a:r>
            <a:r>
              <a:rPr lang="en-US" sz="2250" dirty="0"/>
              <a:t> </a:t>
            </a:r>
            <a:r>
              <a:rPr lang="en-US" sz="2250" dirty="0" err="1"/>
              <a:t>và</a:t>
            </a:r>
            <a:r>
              <a:rPr lang="en-US" sz="2250" dirty="0"/>
              <a:t> </a:t>
            </a:r>
            <a:r>
              <a:rPr lang="en-US" sz="2250" dirty="0" err="1"/>
              <a:t>cho</a:t>
            </a:r>
            <a:r>
              <a:rPr lang="en-US" sz="2250" dirty="0"/>
              <a:t> </a:t>
            </a:r>
            <a:r>
              <a:rPr lang="en-US" sz="2250" dirty="0" err="1"/>
              <a:t>giá</a:t>
            </a:r>
            <a:r>
              <a:rPr lang="en-US" sz="2250" dirty="0"/>
              <a:t> </a:t>
            </a:r>
            <a:r>
              <a:rPr lang="en-US" sz="2250" dirty="0" err="1"/>
              <a:t>trị</a:t>
            </a:r>
            <a:r>
              <a:rPr lang="en-US" sz="2250" dirty="0"/>
              <a:t> </a:t>
            </a:r>
            <a:r>
              <a:rPr lang="en-US" sz="2250" dirty="0" err="1"/>
              <a:t>có</a:t>
            </a:r>
            <a:r>
              <a:rPr lang="en-US" sz="2250" dirty="0"/>
              <a:t> </a:t>
            </a:r>
            <a:r>
              <a:rPr lang="en-US" sz="2250" dirty="0" err="1"/>
              <a:t>kiểu</a:t>
            </a:r>
            <a:r>
              <a:rPr lang="en-US" sz="2250" dirty="0"/>
              <a:t> </a:t>
            </a:r>
            <a:r>
              <a:rPr lang="en-US" sz="2250" dirty="0" err="1"/>
              <a:t>nhất</a:t>
            </a:r>
            <a:r>
              <a:rPr lang="en-US" sz="2250" dirty="0"/>
              <a:t> </a:t>
            </a:r>
            <a:r>
              <a:rPr lang="vi-VN" sz="2250" dirty="0"/>
              <a:t>đị</a:t>
            </a:r>
            <a:r>
              <a:rPr lang="en-US" sz="2250" dirty="0" err="1"/>
              <a:t>nh</a:t>
            </a:r>
            <a:r>
              <a:rPr lang="en-US" sz="2250" dirty="0"/>
              <a:t>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hạng</a:t>
            </a:r>
            <a:r>
              <a:rPr lang="en-US" sz="2250" dirty="0"/>
              <a:t>: </a:t>
            </a:r>
            <a:r>
              <a:rPr lang="en-US" sz="2250" dirty="0" err="1">
                <a:solidFill>
                  <a:srgbClr val="FF0000"/>
                </a:solidFill>
              </a:rPr>
              <a:t>hằng</a:t>
            </a:r>
            <a:r>
              <a:rPr lang="en-US" sz="2250" dirty="0"/>
              <a:t>, </a:t>
            </a:r>
            <a:r>
              <a:rPr lang="en-US" sz="2250" dirty="0" err="1">
                <a:solidFill>
                  <a:srgbClr val="FF0000"/>
                </a:solidFill>
              </a:rPr>
              <a:t>biến</a:t>
            </a:r>
            <a:r>
              <a:rPr lang="en-US" sz="2250" dirty="0"/>
              <a:t>, </a:t>
            </a:r>
            <a:r>
              <a:rPr lang="en-US" sz="2250" dirty="0" err="1">
                <a:solidFill>
                  <a:srgbClr val="FF0000"/>
                </a:solidFill>
              </a:rPr>
              <a:t>lời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gọi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hàm</a:t>
            </a:r>
            <a:r>
              <a:rPr lang="en-US" sz="2250" dirty="0"/>
              <a:t>...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Ví</a:t>
            </a:r>
            <a:r>
              <a:rPr lang="en-US" sz="2250" dirty="0"/>
              <a:t> </a:t>
            </a:r>
            <a:r>
              <a:rPr lang="en-US" sz="2250" dirty="0" err="1"/>
              <a:t>dụ</a:t>
            </a:r>
            <a:r>
              <a:rPr lang="en-US" sz="2250" dirty="0"/>
              <a:t>: 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a = 2 + 3;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b = a / 5;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c = (a + b) * 5;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100" dirty="0" err="1"/>
              <a:t>int</a:t>
            </a:r>
            <a:r>
              <a:rPr lang="en-US" sz="2100" dirty="0"/>
              <a:t> d = (x &gt;= 3);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altLang="en-US" sz="2400" dirty="0">
                <a:latin typeface="Consolas" panose="020B0609020204030204" pitchFamily="49" charset="0"/>
              </a:rPr>
              <a:t>(x &gt;= 0) ^ (y &lt; 0) </a:t>
            </a:r>
            <a:r>
              <a:rPr lang="en-US" altLang="en-US" sz="2400" b="1" dirty="0"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latin typeface="Consolas" panose="020B0609020204030204" pitchFamily="49" charset="0"/>
              </a:rPr>
              <a:t>Biểu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thức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này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kiểm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tra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gì</a:t>
            </a:r>
            <a:r>
              <a:rPr lang="en-US" altLang="en-US" sz="2400" b="1" dirty="0">
                <a:latin typeface="Consolas" panose="020B0609020204030204" pitchFamily="49" charset="0"/>
              </a:rPr>
              <a:t>?)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</a:p>
          <a:p>
            <a:pPr marL="454343" lvl="2">
              <a:buFont typeface="Calibri" pitchFamily="34" charset="0"/>
              <a:buChar char="─"/>
              <a:defRPr/>
            </a:pPr>
            <a:endParaRPr lang="en-US" altLang="en-US" sz="2400" b="1" dirty="0">
              <a:latin typeface="Consolas" panose="020B0609020204030204" pitchFamily="49" charset="0"/>
            </a:endParaRPr>
          </a:p>
          <a:p>
            <a:pPr marL="454343" lvl="2">
              <a:buFont typeface="Calibri" pitchFamily="34" charset="0"/>
              <a:buChar char="─"/>
              <a:defRPr/>
            </a:pPr>
            <a:endParaRPr lang="en-US" sz="2100" b="1" dirty="0"/>
          </a:p>
          <a:p>
            <a:pPr marL="454343" lvl="2">
              <a:buFont typeface="Calibri" pitchFamily="34" charset="0"/>
              <a:buChar char="─"/>
              <a:defRPr/>
            </a:pPr>
            <a:endParaRPr lang="en-US" sz="22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8947" y="3039362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914" y="47335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year = 2000;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month = 29;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((year%4!=0)||(year%400!=0))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28;</a:t>
            </a:r>
          </a:p>
        </p:txBody>
      </p:sp>
    </p:spTree>
    <p:extLst>
      <p:ext uri="{BB962C8B-B14F-4D97-AF65-F5344CB8AC3E}">
        <p14:creationId xmlns:p14="http://schemas.microsoft.com/office/powerpoint/2010/main" val="1279721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</a:t>
            </a:r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56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7.1.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b="1" dirty="0" err="1"/>
              <a:t>Có</a:t>
            </a:r>
            <a:r>
              <a:rPr lang="en-US" b="1" dirty="0"/>
              <a:t> 2 </a:t>
            </a:r>
            <a:r>
              <a:rPr lang="en-US" b="1" dirty="0" err="1"/>
              <a:t>cách</a:t>
            </a:r>
            <a:r>
              <a:rPr lang="en-US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1: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xuất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C++: </a:t>
            </a:r>
            <a:r>
              <a:rPr lang="en-US" sz="2250" b="1" dirty="0" err="1"/>
              <a:t>cout</a:t>
            </a:r>
            <a:endParaRPr lang="en-US" sz="2250" b="1" dirty="0"/>
          </a:p>
          <a:p>
            <a:pPr marL="0" indent="0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2: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xuất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C: </a:t>
            </a:r>
            <a:r>
              <a:rPr lang="en-US" sz="2250" b="1" dirty="0" err="1"/>
              <a:t>printf</a:t>
            </a:r>
            <a:endParaRPr lang="en-US" sz="2250" b="1" dirty="0"/>
          </a:p>
          <a:p>
            <a:pPr marL="34290" indent="0" eaLnBrk="1" hangingPunct="1">
              <a:buNone/>
              <a:defRPr/>
            </a:pP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dirty="0" err="1"/>
              <a:t>Lựa</a:t>
            </a:r>
            <a:r>
              <a:rPr lang="en-US" sz="2250" dirty="0"/>
              <a:t> </a:t>
            </a:r>
            <a:r>
              <a:rPr lang="en-US" sz="2250" dirty="0" err="1"/>
              <a:t>chọn</a:t>
            </a:r>
            <a:r>
              <a:rPr lang="en-US" sz="2250" dirty="0"/>
              <a:t> </a:t>
            </a:r>
            <a:r>
              <a:rPr lang="en-US" sz="2250" dirty="0" err="1"/>
              <a:t>tùy</a:t>
            </a:r>
            <a:r>
              <a:rPr lang="en-US" sz="2250" dirty="0"/>
              <a:t> </a:t>
            </a:r>
            <a:r>
              <a:rPr lang="en-US" sz="2250" dirty="0" err="1"/>
              <a:t>thuộc</a:t>
            </a:r>
            <a:r>
              <a:rPr lang="en-US" sz="2250" dirty="0"/>
              <a:t> </a:t>
            </a:r>
            <a:r>
              <a:rPr lang="en-US" sz="2250" dirty="0" err="1"/>
              <a:t>vào</a:t>
            </a:r>
            <a:r>
              <a:rPr lang="en-US" sz="2250" dirty="0"/>
              <a:t> </a:t>
            </a:r>
            <a:r>
              <a:rPr lang="en-US" sz="2250" dirty="0" err="1"/>
              <a:t>lập</a:t>
            </a:r>
            <a:r>
              <a:rPr lang="en-US" sz="2250" dirty="0"/>
              <a:t> </a:t>
            </a:r>
            <a:r>
              <a:rPr lang="en-US" sz="2250" dirty="0" err="1"/>
              <a:t>trình</a:t>
            </a:r>
            <a:r>
              <a:rPr lang="en-US" sz="2250" dirty="0"/>
              <a:t> </a:t>
            </a:r>
            <a:r>
              <a:rPr lang="en-US" sz="2250" dirty="0" err="1"/>
              <a:t>viên</a:t>
            </a:r>
            <a:r>
              <a:rPr lang="en-US" sz="22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1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937668"/>
            <a:ext cx="8749146" cy="4924289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2000" dirty="0"/>
              <a:t>	</a:t>
            </a:r>
            <a:endParaRPr lang="en-US" sz="2000" b="1" dirty="0"/>
          </a:p>
          <a:p>
            <a:pPr marL="0" indent="0">
              <a:spcBef>
                <a:spcPts val="450"/>
              </a:spcBef>
              <a:buNone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  <a:endParaRPr lang="en-US" sz="2000" dirty="0"/>
          </a:p>
          <a:p>
            <a:pPr marL="342900" indent="0">
              <a:buNone/>
              <a:defRPr/>
            </a:pP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: 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(literal text)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(escape sequence)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Biến</a:t>
            </a:r>
            <a:r>
              <a:rPr lang="en-US" sz="2000" dirty="0"/>
              <a:t>,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, </a:t>
            </a:r>
            <a:r>
              <a:rPr lang="en-US" sz="2000" dirty="0" err="1"/>
              <a:t>hàm</a:t>
            </a:r>
            <a:endParaRPr lang="en-US" sz="2000" dirty="0"/>
          </a:p>
          <a:p>
            <a:pPr marL="34290" indent="0" eaLnBrk="1" hangingPunct="1">
              <a:buNone/>
              <a:defRPr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	</a:t>
            </a:r>
            <a:endParaRPr lang="en-US" sz="1950" dirty="0"/>
          </a:p>
        </p:txBody>
      </p:sp>
      <p:sp>
        <p:nvSpPr>
          <p:cNvPr id="2" name="Rectangle 1"/>
          <p:cNvSpPr/>
          <p:nvPr/>
        </p:nvSpPr>
        <p:spPr>
          <a:xfrm>
            <a:off x="1916832" y="937668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6832" y="1637643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latin typeface="Consolas" panose="020B0609020204030204" pitchFamily="49" charset="0"/>
              </a:rPr>
              <a:t>Tham_số_1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latin typeface="Consolas" panose="020B0609020204030204" pitchFamily="49" charset="0"/>
              </a:rPr>
              <a:t>Tham_số_2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latin typeface="Consolas" panose="020B0609020204030204" pitchFamily="49" charset="0"/>
              </a:rPr>
              <a:t>Tham_số_k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6832" y="4744934"/>
            <a:ext cx="65360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tri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832" y="3583294"/>
            <a:ext cx="65360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"gia tri la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&lt;&lt;i;</a:t>
            </a:r>
          </a:p>
        </p:txBody>
      </p:sp>
    </p:spTree>
    <p:extLst>
      <p:ext uri="{BB962C8B-B14F-4D97-AF65-F5344CB8AC3E}">
        <p14:creationId xmlns:p14="http://schemas.microsoft.com/office/powerpoint/2010/main" val="13133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7.2. </a:t>
            </a:r>
            <a:r>
              <a:rPr lang="en-US" dirty="0" err="1"/>
              <a:t>Xuất</a:t>
            </a:r>
            <a:r>
              <a:rPr lang="en-US" dirty="0"/>
              <a:t> v</a:t>
            </a:r>
            <a:r>
              <a:rPr lang="vi-VN" dirty="0"/>
              <a:t>ă</a:t>
            </a:r>
            <a:r>
              <a:rPr lang="en-US" dirty="0"/>
              <a:t>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(literal 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vi-VN" sz="2100" b="1" dirty="0"/>
              <a:t>Cú pháp:</a:t>
            </a:r>
            <a:r>
              <a:rPr lang="vi-VN" sz="2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vi-VN" sz="21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sz="2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7260" y="5168693"/>
            <a:ext cx="73393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Chao ban! Toi co the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giup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khong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?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607260" y="893619"/>
            <a:ext cx="73306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can in"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260" y="1737019"/>
            <a:ext cx="733067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Thư vien ho tro nhap xuat</a:t>
            </a:r>
            <a:endParaRPr lang="it-IT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thong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“Chao ban! Toi co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giup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dung man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kiem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qua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7.2.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(escape sequence)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427" y="997977"/>
            <a:ext cx="7643733" cy="377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vi-VN" sz="2800" b="1" dirty="0"/>
              <a:t>Các kí tự điều khiển:</a:t>
            </a:r>
          </a:p>
          <a:p>
            <a:endParaRPr lang="vi-VN" sz="2800" dirty="0"/>
          </a:p>
          <a:p>
            <a:endParaRPr lang="vi-VN" sz="2800" dirty="0"/>
          </a:p>
          <a:p>
            <a:endParaRPr lang="vi-VN" sz="2800" dirty="0"/>
          </a:p>
          <a:p>
            <a:pPr marL="34290" indent="0">
              <a:buNone/>
            </a:pPr>
            <a:r>
              <a:rPr lang="vi-VN" sz="2800" b="1" dirty="0"/>
              <a:t>Ví dụ:</a:t>
            </a:r>
            <a:r>
              <a:rPr lang="en-US" sz="2800" dirty="0"/>
              <a:t/>
            </a:r>
            <a:br>
              <a:rPr lang="en-US" sz="2800" dirty="0"/>
            </a:br>
            <a:endParaRPr lang="vi-VN" sz="2800" dirty="0"/>
          </a:p>
        </p:txBody>
      </p:sp>
      <p:sp>
        <p:nvSpPr>
          <p:cNvPr id="8" name="Rectangle 7"/>
          <p:cNvSpPr/>
          <p:nvPr/>
        </p:nvSpPr>
        <p:spPr>
          <a:xfrm>
            <a:off x="368674" y="5794571"/>
            <a:ext cx="78239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Chao ban!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Toi co the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giup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khong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?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4539" y="1435334"/>
            <a:ext cx="4122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41A16"/>
                </a:solidFill>
                <a:latin typeface="Menlo-Regular" charset="0"/>
              </a:rPr>
              <a:t>"\</a:t>
            </a:r>
            <a:r>
              <a:rPr lang="it-IT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it-IT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Xu</a:t>
            </a:r>
            <a:r>
              <a:rPr lang="it-IT" dirty="0" err="1">
                <a:solidFill>
                  <a:srgbClr val="007400"/>
                </a:solidFill>
                <a:latin typeface="Monaco" charset="0"/>
              </a:rPr>
              <a:t>ố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ng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dòng</a:t>
            </a:r>
            <a:endParaRPr lang="it-IT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"\a"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Phát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ra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thông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báo</a:t>
            </a:r>
            <a:endParaRPr lang="sk-SK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dirty="0">
                <a:solidFill>
                  <a:srgbClr val="C41A16"/>
                </a:solidFill>
                <a:latin typeface="Menlo-Regular" charset="0"/>
              </a:rPr>
              <a:t>"\b"</a:t>
            </a:r>
            <a:r>
              <a:rPr lang="it-IT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Lùi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con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tr</a:t>
            </a:r>
            <a:r>
              <a:rPr lang="it-IT" dirty="0" err="1">
                <a:solidFill>
                  <a:srgbClr val="007400"/>
                </a:solidFill>
                <a:latin typeface="Monaco" charset="0"/>
              </a:rPr>
              <a:t>ỏ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1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vị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trí</a:t>
            </a:r>
            <a:endParaRPr lang="it-IT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dirty="0">
                <a:solidFill>
                  <a:srgbClr val="C41A16"/>
                </a:solidFill>
                <a:latin typeface="Menlo-Regular" charset="0"/>
              </a:rPr>
              <a:t>"\t"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D</a:t>
            </a:r>
            <a:r>
              <a:rPr lang="de-DE" dirty="0" err="1">
                <a:solidFill>
                  <a:srgbClr val="007400"/>
                </a:solidFill>
                <a:latin typeface="Monaco" charset="0"/>
              </a:rPr>
              <a:t>ấ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u</a:t>
            </a:r>
            <a:r>
              <a:rPr lang="de-DE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tab</a:t>
            </a:r>
            <a:endParaRPr lang="de-DE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"\""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In kí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tự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"</a:t>
            </a:r>
            <a:endParaRPr lang="sk-SK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"\\"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In kí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tự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\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675" y="3698851"/>
            <a:ext cx="782391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"Chao ban!\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nToi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co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giup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484010" y="953037"/>
            <a:ext cx="8222107" cy="3682409"/>
          </a:xfrm>
        </p:spPr>
        <p:txBody>
          <a:bodyPr>
            <a:normAutofit/>
          </a:bodyPr>
          <a:lstStyle/>
          <a:p>
            <a:pPr marL="34290" indent="0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r>
              <a:rPr lang="en-US" sz="2100" b="1" dirty="0"/>
              <a:t>: 	</a:t>
            </a:r>
            <a:r>
              <a:rPr lang="en-US" sz="2100" b="1" dirty="0" err="1">
                <a:solidFill>
                  <a:srgbClr val="FF0000"/>
                </a:solidFill>
              </a:rPr>
              <a:t>cout.width</a:t>
            </a:r>
            <a:r>
              <a:rPr lang="en-US" sz="2100" b="1" dirty="0">
                <a:solidFill>
                  <a:srgbClr val="FF0000"/>
                </a:solidFill>
              </a:rPr>
              <a:t>(n)</a:t>
            </a:r>
            <a:r>
              <a:rPr lang="en-US" sz="2100" dirty="0"/>
              <a:t> - </a:t>
            </a:r>
            <a:r>
              <a:rPr lang="en-US" sz="2100" dirty="0" err="1"/>
              <a:t>Với</a:t>
            </a:r>
            <a:r>
              <a:rPr lang="en-US" sz="2100" dirty="0"/>
              <a:t> n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Chú</a:t>
            </a:r>
            <a:r>
              <a:rPr lang="en-US" sz="2100" b="1" dirty="0"/>
              <a:t> ý: 	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quy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n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tác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. 		Sau </a:t>
            </a:r>
            <a:r>
              <a:rPr lang="en-US" sz="2100" dirty="0" err="1"/>
              <a:t>đó</a:t>
            </a:r>
            <a:r>
              <a:rPr lang="en-US" sz="2100" dirty="0"/>
              <a:t> C++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quy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0.</a:t>
            </a:r>
          </a:p>
          <a:p>
            <a:pPr marL="34290" indent="0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1364" y="5498590"/>
            <a:ext cx="7239000" cy="628650"/>
            <a:chOff x="484011" y="3837215"/>
            <a:chExt cx="7239000" cy="62865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484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941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gray">
            <a:xfrm>
              <a:off x="1398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1855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gray">
            <a:xfrm>
              <a:off x="2312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2770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3227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gray">
            <a:xfrm>
              <a:off x="3684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4141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4598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5056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5513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>
              <a:off x="5970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6427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gray">
            <a:xfrm>
              <a:off x="6884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7342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gray">
            <a:xfrm>
              <a:off x="484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941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1398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855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gray">
            <a:xfrm>
              <a:off x="2312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2770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gray">
            <a:xfrm>
              <a:off x="3227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>
              <a:off x="3684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4141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4598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gray">
            <a:xfrm>
              <a:off x="5056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5513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gray">
            <a:xfrm>
              <a:off x="5970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6427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gray">
            <a:xfrm>
              <a:off x="6884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7342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484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941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1398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0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1855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2770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75" name="AutoShape 6"/>
            <p:cNvSpPr>
              <a:spLocks noChangeArrowheads="1"/>
            </p:cNvSpPr>
            <p:nvPr/>
          </p:nvSpPr>
          <p:spPr bwMode="gray">
            <a:xfrm>
              <a:off x="3227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gray">
            <a:xfrm>
              <a:off x="3684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gray">
            <a:xfrm>
              <a:off x="4141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0</a:t>
              </a: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gray">
            <a:xfrm>
              <a:off x="4598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89" name="AutoShape 6"/>
            <p:cNvSpPr>
              <a:spLocks noChangeArrowheads="1"/>
            </p:cNvSpPr>
            <p:nvPr/>
          </p:nvSpPr>
          <p:spPr bwMode="gray">
            <a:xfrm>
              <a:off x="484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gray">
            <a:xfrm>
              <a:off x="941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1" name="AutoShape 6"/>
            <p:cNvSpPr>
              <a:spLocks noChangeArrowheads="1"/>
            </p:cNvSpPr>
            <p:nvPr/>
          </p:nvSpPr>
          <p:spPr bwMode="gray">
            <a:xfrm>
              <a:off x="1398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gray">
            <a:xfrm>
              <a:off x="1855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2312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004264" y="2262651"/>
            <a:ext cx="65532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1706;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321252" y="1017431"/>
            <a:ext cx="8384866" cy="3105533"/>
          </a:xfrm>
        </p:spPr>
        <p:txBody>
          <a:bodyPr>
            <a:normAutofit/>
          </a:bodyPr>
          <a:lstStyle/>
          <a:p>
            <a:pPr marL="34290" indent="0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r>
              <a:rPr lang="en-US" sz="2100" b="1" dirty="0"/>
              <a:t>: 	</a:t>
            </a:r>
            <a:r>
              <a:rPr lang="en-US" sz="2100" b="1" dirty="0" err="1">
                <a:solidFill>
                  <a:srgbClr val="FF0000"/>
                </a:solidFill>
              </a:rPr>
              <a:t>cout.precision</a:t>
            </a:r>
            <a:r>
              <a:rPr lang="en-US" sz="2100" b="1" dirty="0">
                <a:solidFill>
                  <a:srgbClr val="FF0000"/>
                </a:solidFill>
              </a:rPr>
              <a:t>(n)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- </a:t>
            </a:r>
            <a:r>
              <a:rPr lang="en-US" sz="2100" dirty="0" err="1"/>
              <a:t>Với</a:t>
            </a:r>
            <a:r>
              <a:rPr lang="en-US" sz="2100" dirty="0"/>
              <a:t> n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Chú</a:t>
            </a:r>
            <a:r>
              <a:rPr lang="en-US" sz="2100" b="1" dirty="0"/>
              <a:t> ý: 	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lực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tới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gặp</a:t>
            </a:r>
            <a:r>
              <a:rPr lang="en-US" sz="2100" dirty="0"/>
              <a:t> 		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câu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3617" y="5599839"/>
            <a:ext cx="7239000" cy="628650"/>
            <a:chOff x="475012" y="3937963"/>
            <a:chExt cx="7239000" cy="62865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475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932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gray">
            <a:xfrm>
              <a:off x="1389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1846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gray">
            <a:xfrm>
              <a:off x="2303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2761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3218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gray">
            <a:xfrm>
              <a:off x="3675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4132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4589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5047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5504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>
              <a:off x="5961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6418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gray">
            <a:xfrm>
              <a:off x="6875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7333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gray">
            <a:xfrm>
              <a:off x="475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932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1389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846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gray">
            <a:xfrm>
              <a:off x="2303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2761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gray">
            <a:xfrm>
              <a:off x="3218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>
              <a:off x="3675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4132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4589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gray">
            <a:xfrm>
              <a:off x="5047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5504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gray">
            <a:xfrm>
              <a:off x="5961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6418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gray">
            <a:xfrm>
              <a:off x="6875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7333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475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932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1389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1846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.</a:t>
              </a: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2761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89" name="AutoShape 6"/>
            <p:cNvSpPr>
              <a:spLocks noChangeArrowheads="1"/>
            </p:cNvSpPr>
            <p:nvPr/>
          </p:nvSpPr>
          <p:spPr bwMode="gray">
            <a:xfrm>
              <a:off x="475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gray">
            <a:xfrm>
              <a:off x="932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91" name="AutoShape 6"/>
            <p:cNvSpPr>
              <a:spLocks noChangeArrowheads="1"/>
            </p:cNvSpPr>
            <p:nvPr/>
          </p:nvSpPr>
          <p:spPr bwMode="gray">
            <a:xfrm>
              <a:off x="1389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gray">
            <a:xfrm>
              <a:off x="1846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.</a:t>
              </a:r>
            </a:p>
          </p:txBody>
        </p:sp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2303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8</a:t>
              </a:r>
            </a:p>
          </p:txBody>
        </p:sp>
        <p:sp>
          <p:nvSpPr>
            <p:cNvPr id="53" name="AutoShape 6"/>
            <p:cNvSpPr>
              <a:spLocks noChangeArrowheads="1"/>
            </p:cNvSpPr>
            <p:nvPr/>
          </p:nvSpPr>
          <p:spPr bwMode="gray">
            <a:xfrm>
              <a:off x="2303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8</a:t>
              </a:r>
            </a:p>
          </p:txBody>
        </p:sp>
        <p:sp>
          <p:nvSpPr>
            <p:cNvPr id="54" name="AutoShape 6"/>
            <p:cNvSpPr>
              <a:spLocks noChangeArrowheads="1"/>
            </p:cNvSpPr>
            <p:nvPr/>
          </p:nvSpPr>
          <p:spPr bwMode="gray">
            <a:xfrm>
              <a:off x="2761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5</a:t>
              </a:r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3218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9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098" y="2363714"/>
            <a:ext cx="681603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176.859;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&lt;&lt;x&lt;&lt;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cout.precision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&lt;&lt;x&lt;&lt;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8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7.3.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56601"/>
            <a:ext cx="8749146" cy="2833217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endParaRPr lang="en-US" sz="2100" b="1" dirty="0"/>
          </a:p>
          <a:p>
            <a:pPr marL="274320" lvl="1" indent="0" eaLnBrk="1" hangingPunct="1">
              <a:buNone/>
              <a:defRPr/>
            </a:pPr>
            <a:r>
              <a:rPr lang="en-US" sz="2100" dirty="0"/>
              <a:t>#include &lt;</a:t>
            </a:r>
            <a:r>
              <a:rPr lang="en-US" sz="2100" dirty="0" err="1"/>
              <a:t>stdio.h</a:t>
            </a:r>
            <a:r>
              <a:rPr lang="en-US" sz="2100" dirty="0"/>
              <a:t>&gt; (</a:t>
            </a:r>
            <a:r>
              <a:rPr lang="en-US" sz="2100" dirty="0">
                <a:solidFill>
                  <a:srgbClr val="FF0000"/>
                </a:solidFill>
              </a:rPr>
              <a:t>st</a:t>
            </a:r>
            <a:r>
              <a:rPr lang="en-US" sz="2100" dirty="0"/>
              <a:t>andar</a:t>
            </a:r>
            <a:r>
              <a:rPr lang="en-US" sz="2100" dirty="0">
                <a:solidFill>
                  <a:srgbClr val="FF0000"/>
                </a:solidFill>
              </a:rPr>
              <a:t>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i</a:t>
            </a:r>
            <a:r>
              <a:rPr lang="en-US" sz="2100" dirty="0"/>
              <a:t>nput/</a:t>
            </a:r>
            <a:r>
              <a:rPr lang="en-US" sz="2100" dirty="0">
                <a:solidFill>
                  <a:srgbClr val="FF0000"/>
                </a:solidFill>
              </a:rPr>
              <a:t>o</a:t>
            </a:r>
            <a:r>
              <a:rPr lang="en-US" sz="2100" dirty="0"/>
              <a:t>utput)</a:t>
            </a: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marL="274320" lvl="1" indent="0" eaLnBrk="1" hangingPunct="1">
              <a:buNone/>
              <a:defRPr/>
            </a:pPr>
            <a:r>
              <a:rPr lang="en-US" sz="2100" dirty="0" err="1">
                <a:solidFill>
                  <a:srgbClr val="FF0000"/>
                </a:solidFill>
              </a:rPr>
              <a:t>printf</a:t>
            </a:r>
            <a:r>
              <a:rPr lang="en-US" sz="2100" dirty="0">
                <a:solidFill>
                  <a:srgbClr val="FF0000"/>
                </a:solidFill>
              </a:rPr>
              <a:t>(&lt;</a:t>
            </a:r>
            <a:r>
              <a:rPr lang="en-US" sz="2100" dirty="0" err="1">
                <a:solidFill>
                  <a:srgbClr val="FF0000"/>
                </a:solidFill>
              </a:rPr>
              <a:t>chuỗi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vi-VN" sz="2100" dirty="0">
                <a:solidFill>
                  <a:srgbClr val="FF0000"/>
                </a:solidFill>
              </a:rPr>
              <a:t>đị</a:t>
            </a:r>
            <a:r>
              <a:rPr lang="en-US" sz="2100" dirty="0" err="1">
                <a:solidFill>
                  <a:srgbClr val="FF0000"/>
                </a:solidFill>
              </a:rPr>
              <a:t>nh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dạng</a:t>
            </a:r>
            <a:r>
              <a:rPr lang="en-US" sz="2100" dirty="0">
                <a:solidFill>
                  <a:srgbClr val="FF0000"/>
                </a:solidFill>
              </a:rPr>
              <a:t>&gt;[,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s2&gt;, …]);</a:t>
            </a:r>
          </a:p>
          <a:p>
            <a:pPr marL="274320" lvl="1" indent="0" eaLnBrk="1" hangingPunct="1">
              <a:buNone/>
              <a:defRPr/>
            </a:pPr>
            <a:r>
              <a:rPr lang="en-US" sz="2100" dirty="0"/>
              <a:t>&lt;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&gt;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bày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tin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cặp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nháy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kép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”</a:t>
            </a:r>
            <a:r>
              <a:rPr lang="en-US" sz="2100" dirty="0"/>
              <a:t>, </a:t>
            </a:r>
            <a:r>
              <a:rPr lang="en-US" sz="2100" dirty="0" err="1"/>
              <a:t>gồm</a:t>
            </a:r>
            <a:r>
              <a:rPr lang="en-US" sz="2100" dirty="0"/>
              <a:t>: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Văn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bản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thường</a:t>
            </a:r>
            <a:r>
              <a:rPr lang="en-US" sz="2100" dirty="0">
                <a:latin typeface="+mj-lt"/>
              </a:rPr>
              <a:t> (literal text)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Ký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tự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điều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khiển</a:t>
            </a:r>
            <a:r>
              <a:rPr lang="en-US" sz="2100" dirty="0">
                <a:latin typeface="+mj-lt"/>
              </a:rPr>
              <a:t> (escape sequence)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Đặc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tả</a:t>
            </a:r>
            <a:r>
              <a:rPr lang="en-US" sz="2100" dirty="0">
                <a:latin typeface="+mj-lt"/>
              </a:rPr>
              <a:t> (conversion specifier)</a:t>
            </a:r>
          </a:p>
        </p:txBody>
      </p:sp>
    </p:spTree>
    <p:extLst>
      <p:ext uri="{BB962C8B-B14F-4D97-AF65-F5344CB8AC3E}">
        <p14:creationId xmlns:p14="http://schemas.microsoft.com/office/powerpoint/2010/main" val="1306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7.3.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(conversion specifier)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69522"/>
            <a:ext cx="8749146" cy="3005920"/>
          </a:xfrm>
        </p:spPr>
        <p:txBody>
          <a:bodyPr>
            <a:normAutofit/>
          </a:bodyPr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/>
              <a:t>Gồm</a:t>
            </a:r>
            <a:r>
              <a:rPr lang="en-US" sz="2100" dirty="0"/>
              <a:t> </a:t>
            </a:r>
            <a:r>
              <a:rPr lang="en-US" sz="2100" dirty="0" err="1"/>
              <a:t>dấu</a:t>
            </a:r>
            <a:r>
              <a:rPr lang="en-US" sz="2100" dirty="0"/>
              <a:t> %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ký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.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</a:t>
            </a:r>
            <a:r>
              <a:rPr lang="vi-VN" sz="2100" dirty="0"/>
              <a:t>ị</a:t>
            </a:r>
            <a:r>
              <a:rPr lang="en-US" sz="2100" dirty="0" err="1"/>
              <a:t>nh</a:t>
            </a:r>
            <a:r>
              <a:rPr lang="en-US" sz="2100" dirty="0"/>
              <a:t> </a:t>
            </a:r>
            <a:r>
              <a:rPr lang="en-US" sz="2100" dirty="0" err="1"/>
              <a:t>kiểu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biến</a:t>
            </a:r>
            <a:r>
              <a:rPr lang="en-US" sz="2100" dirty="0"/>
              <a:t>/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.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biến</a:t>
            </a:r>
            <a:r>
              <a:rPr lang="en-US" sz="2100" dirty="0"/>
              <a:t>/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liệt</a:t>
            </a:r>
            <a:r>
              <a:rPr lang="en-US" sz="2100" dirty="0"/>
              <a:t> </a:t>
            </a:r>
            <a:r>
              <a:rPr lang="en-US" sz="2100" dirty="0" err="1"/>
              <a:t>kê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nhau</a:t>
            </a:r>
            <a:r>
              <a:rPr lang="en-US" sz="2100" dirty="0"/>
              <a:t> </a:t>
            </a:r>
            <a:r>
              <a:rPr lang="en-US" sz="2100" dirty="0" err="1"/>
              <a:t>dấu</a:t>
            </a:r>
            <a:r>
              <a:rPr lang="en-US" sz="2100" dirty="0"/>
              <a:t> </a:t>
            </a:r>
            <a:r>
              <a:rPr lang="en-US" sz="2100" dirty="0" err="1"/>
              <a:t>phẩy</a:t>
            </a:r>
            <a:r>
              <a:rPr lang="en-US" sz="2100" dirty="0"/>
              <a:t>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34542"/>
              </p:ext>
            </p:extLst>
          </p:nvPr>
        </p:nvGraphicFramePr>
        <p:xfrm>
          <a:off x="977957" y="2883226"/>
          <a:ext cx="7509219" cy="23844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13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3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02">
                <a:tc>
                  <a:txBody>
                    <a:bodyPr/>
                    <a:lstStyle/>
                    <a:p>
                      <a:r>
                        <a:rPr lang="en-US" sz="2000"/>
                        <a:t>Đặc tả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Ý nghĩa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48" marR="91448" marT="34280" marB="342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129">
                <a:tc>
                  <a:txBody>
                    <a:bodyPr/>
                    <a:lstStyle/>
                    <a:p>
                      <a:r>
                        <a:rPr lang="en-US" sz="2000"/>
                        <a:t>%c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%d, %ld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%f, %lf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%u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Ký tự</a:t>
                      </a:r>
                    </a:p>
                    <a:p>
                      <a:pPr algn="l"/>
                      <a:r>
                        <a:rPr lang="en-US" sz="2000"/>
                        <a:t>Số nguyên có dấu</a:t>
                      </a:r>
                    </a:p>
                    <a:p>
                      <a:pPr algn="l"/>
                      <a:r>
                        <a:rPr lang="en-US" sz="2000"/>
                        <a:t>Số thực</a:t>
                      </a:r>
                    </a:p>
                    <a:p>
                      <a:pPr algn="l"/>
                      <a:r>
                        <a:rPr lang="en-US" sz="2000"/>
                        <a:t>Chuỗi ký tự</a:t>
                      </a:r>
                    </a:p>
                    <a:p>
                      <a:pPr algn="l"/>
                      <a:r>
                        <a:rPr lang="en-US" sz="2000"/>
                        <a:t>Số nguyên không dấu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char</a:t>
                      </a:r>
                    </a:p>
                    <a:p>
                      <a:pPr algn="l"/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, short, long</a:t>
                      </a:r>
                    </a:p>
                    <a:p>
                      <a:pPr algn="l"/>
                      <a:r>
                        <a:rPr lang="en-US" sz="2000" dirty="0"/>
                        <a:t>float, double</a:t>
                      </a:r>
                    </a:p>
                    <a:p>
                      <a:pPr algn="l"/>
                      <a:r>
                        <a:rPr lang="en-US" sz="2000" dirty="0"/>
                        <a:t>char[], char*</a:t>
                      </a:r>
                    </a:p>
                    <a:p>
                      <a:pPr algn="l"/>
                      <a:r>
                        <a:rPr lang="en-US" sz="2000" dirty="0"/>
                        <a:t>unsigned 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/short/long</a:t>
                      </a:r>
                    </a:p>
                  </a:txBody>
                  <a:tcPr marL="91448" marR="91448" marT="34280" marB="342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60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(conversion specifier)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054652"/>
            <a:ext cx="8500055" cy="4972661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Ví</a:t>
            </a:r>
            <a:r>
              <a:rPr lang="en-US" sz="1950" b="1" dirty="0"/>
              <a:t> </a:t>
            </a:r>
            <a:r>
              <a:rPr lang="en-US" sz="1950" b="1" dirty="0" err="1"/>
              <a:t>dụ</a:t>
            </a:r>
            <a:endParaRPr lang="en-US" sz="1950" b="1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int</a:t>
            </a:r>
            <a:r>
              <a:rPr lang="en-US" sz="1950" dirty="0"/>
              <a:t> a = 10, b = 20;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(“%d”, a);	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(“%d”, b);	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20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 %d”, a, b);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10 20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/>
              <a:t>float x = 15.06;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(“%f”, x);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15.060000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(“%f”, 1.0/3);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0.333333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3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311104" y="1078287"/>
            <a:ext cx="6686550" cy="2833217"/>
          </a:xfrm>
        </p:spPr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: %</a:t>
            </a:r>
            <a:r>
              <a:rPr lang="en-US" sz="2100" dirty="0" err="1">
                <a:solidFill>
                  <a:srgbClr val="FF0000"/>
                </a:solidFill>
              </a:rPr>
              <a:t>n</a:t>
            </a:r>
            <a:r>
              <a:rPr lang="en-US" sz="2100" dirty="0" err="1"/>
              <a:t>d</a:t>
            </a:r>
            <a:endParaRPr lang="en-US" sz="210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: %</a:t>
            </a:r>
            <a:r>
              <a:rPr lang="en-US" sz="2100" dirty="0" err="1">
                <a:solidFill>
                  <a:srgbClr val="FF0000"/>
                </a:solidFill>
              </a:rPr>
              <a:t>n.k</a:t>
            </a:r>
            <a:r>
              <a:rPr lang="en-US" sz="2100" dirty="0" err="1"/>
              <a:t>d</a:t>
            </a:r>
            <a:endParaRPr lang="en-US" sz="21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4627" y="2278517"/>
            <a:ext cx="6752798" cy="124649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 = 1706;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float x = 176.85;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(“%10d”, a);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(“%10.2f”, x);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(“%.2f”, x);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02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959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1416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1873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331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788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245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702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159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617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074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531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5988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6445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6903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7360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02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959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1416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873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331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2788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245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702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159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617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074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31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988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6445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903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7360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02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959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416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1873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331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788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245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3702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159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617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074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531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5988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6445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6903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7360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5022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9594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4166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8738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23310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27882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32454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37026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41598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0</a:t>
            </a: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46170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7882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2454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7026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.</a:t>
            </a: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41598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8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46170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5</a:t>
            </a: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5022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9594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14166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18738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.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3310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8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27882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5</a:t>
            </a: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5022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9594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14166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18738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3310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1047824"/>
            <a:ext cx="8534449" cy="4915094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Phối</a:t>
            </a:r>
            <a:r>
              <a:rPr lang="en-US" sz="1950" b="1" dirty="0"/>
              <a:t> </a:t>
            </a:r>
            <a:r>
              <a:rPr lang="en-US" sz="1950" b="1" dirty="0" err="1"/>
              <a:t>hợp</a:t>
            </a:r>
            <a:r>
              <a:rPr lang="en-US" sz="1950" b="1" dirty="0"/>
              <a:t> </a:t>
            </a:r>
            <a:r>
              <a:rPr lang="en-US" sz="1950" b="1" dirty="0" err="1"/>
              <a:t>các</a:t>
            </a:r>
            <a:r>
              <a:rPr lang="en-US" sz="1950" b="1" dirty="0"/>
              <a:t> </a:t>
            </a:r>
            <a:r>
              <a:rPr lang="en-US" sz="1950" b="1" dirty="0" err="1"/>
              <a:t>thành</a:t>
            </a:r>
            <a:r>
              <a:rPr lang="en-US" sz="1950" b="1" dirty="0"/>
              <a:t> </a:t>
            </a:r>
            <a:r>
              <a:rPr lang="en-US" sz="1950" b="1" dirty="0" err="1"/>
              <a:t>phần</a:t>
            </a:r>
            <a:endParaRPr lang="en-US" sz="1950" b="1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int</a:t>
            </a:r>
            <a:r>
              <a:rPr lang="en-US" sz="1950" dirty="0"/>
              <a:t> a = 1, b = 2;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>
                <a:solidFill>
                  <a:srgbClr val="FF0000"/>
                </a:solidFill>
              </a:rPr>
              <a:t>1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>
                <a:solidFill>
                  <a:srgbClr val="FF0000"/>
                </a:solidFill>
              </a:rPr>
              <a:t>2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sz="1950" dirty="0">
                <a:solidFill>
                  <a:srgbClr val="FF0000"/>
                </a:solidFill>
              </a:rPr>
              <a:t>3</a:t>
            </a:r>
            <a:r>
              <a:rPr lang="en-US" sz="1950" dirty="0"/>
              <a:t> </a:t>
            </a:r>
            <a:r>
              <a:rPr lang="en-US" sz="1950" dirty="0" err="1"/>
              <a:t>và</a:t>
            </a:r>
            <a:r>
              <a:rPr lang="en-US" sz="1950" dirty="0"/>
              <a:t> </a:t>
            </a:r>
            <a:r>
              <a:rPr lang="en-US" sz="1950" dirty="0" err="1">
                <a:solidFill>
                  <a:schemeClr val="accent2"/>
                </a:solidFill>
              </a:rPr>
              <a:t>xuống</a:t>
            </a:r>
            <a:r>
              <a:rPr lang="en-US" sz="1950" dirty="0">
                <a:solidFill>
                  <a:schemeClr val="accent2"/>
                </a:solidFill>
              </a:rPr>
              <a:t> </a:t>
            </a:r>
            <a:r>
              <a:rPr lang="en-US" sz="1950" dirty="0" err="1">
                <a:solidFill>
                  <a:schemeClr val="accent2"/>
                </a:solidFill>
              </a:rPr>
              <a:t>dòng</a:t>
            </a:r>
            <a:r>
              <a:rPr lang="en-US" sz="1950" dirty="0"/>
              <a:t>.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a);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biến</a:t>
            </a:r>
            <a:r>
              <a:rPr lang="en-US" sz="1950" dirty="0"/>
              <a:t> a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/>
              <a:t>”);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chuỗi</a:t>
            </a:r>
            <a:r>
              <a:rPr lang="en-US" sz="1950" dirty="0"/>
              <a:t> “ </a:t>
            </a:r>
            <a:r>
              <a:rPr lang="en-US" sz="1950" dirty="0" err="1"/>
              <a:t>cong</a:t>
            </a:r>
            <a:r>
              <a:rPr lang="en-US" sz="1950" dirty="0"/>
              <a:t> ”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b);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biến</a:t>
            </a:r>
            <a:r>
              <a:rPr lang="en-US" sz="1950" dirty="0"/>
              <a:t> b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sz="1950" dirty="0"/>
              <a:t>”);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chuỗi</a:t>
            </a:r>
            <a:r>
              <a:rPr lang="en-US" sz="1950" dirty="0"/>
              <a:t> “ bang ”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a + b);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a + b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accent2"/>
                </a:solidFill>
              </a:rPr>
              <a:t>\n</a:t>
            </a:r>
            <a:r>
              <a:rPr lang="en-US" sz="1950" dirty="0"/>
              <a:t>”);	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vi-VN" sz="1950" dirty="0"/>
              <a:t>đ</a:t>
            </a:r>
            <a:r>
              <a:rPr lang="en-US" sz="1950" dirty="0" err="1"/>
              <a:t>iều</a:t>
            </a:r>
            <a:r>
              <a:rPr lang="en-US" sz="1950" dirty="0"/>
              <a:t> </a:t>
            </a:r>
            <a:r>
              <a:rPr lang="en-US" sz="1950" dirty="0" err="1"/>
              <a:t>khiển</a:t>
            </a:r>
            <a:r>
              <a:rPr lang="en-US" sz="1950" dirty="0"/>
              <a:t> </a:t>
            </a:r>
            <a:r>
              <a:rPr lang="en-US" sz="1950" dirty="0" err="1"/>
              <a:t>xuống</a:t>
            </a:r>
            <a:r>
              <a:rPr lang="en-US" sz="1950" dirty="0"/>
              <a:t> </a:t>
            </a:r>
            <a:r>
              <a:rPr lang="en-US" sz="1950" dirty="0" err="1"/>
              <a:t>dòng</a:t>
            </a:r>
            <a:r>
              <a:rPr lang="en-US" sz="1950" dirty="0"/>
              <a:t> \n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950" dirty="0">
                <a:sym typeface="Wingdings" pitchFamily="2" charset="2"/>
              </a:rPr>
              <a:t>	 </a:t>
            </a:r>
            <a:r>
              <a:rPr lang="en-US" sz="1950" dirty="0" err="1">
                <a:sym typeface="Wingdings" pitchFamily="2" charset="2"/>
              </a:rPr>
              <a:t>printf</a:t>
            </a:r>
            <a:r>
              <a:rPr lang="en-US" sz="1950" dirty="0">
                <a:sym typeface="Wingdings" pitchFamily="2" charset="2"/>
              </a:rPr>
              <a:t>(“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cong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bang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olidFill>
                  <a:schemeClr val="accent2"/>
                </a:solidFill>
                <a:sym typeface="Wingdings" pitchFamily="2" charset="2"/>
              </a:rPr>
              <a:t>\n</a:t>
            </a:r>
            <a:r>
              <a:rPr lang="en-US" sz="1950" dirty="0">
                <a:sym typeface="Wingdings" pitchFamily="2" charset="2"/>
              </a:rPr>
              <a:t>”, a, b, </a:t>
            </a:r>
            <a:r>
              <a:rPr lang="en-US" sz="1950" dirty="0" err="1">
                <a:sym typeface="Wingdings" pitchFamily="2" charset="2"/>
              </a:rPr>
              <a:t>a+b</a:t>
            </a:r>
            <a:r>
              <a:rPr lang="en-US" sz="1950" dirty="0">
                <a:sym typeface="Wingdings" pitchFamily="2" charset="2"/>
              </a:rPr>
              <a:t>);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0409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7.4.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sz="2250" b="1" dirty="0" err="1"/>
              <a:t>Có</a:t>
            </a:r>
            <a:r>
              <a:rPr lang="en-US" sz="2250" b="1" dirty="0"/>
              <a:t> 2 </a:t>
            </a:r>
            <a:r>
              <a:rPr lang="en-US" sz="2250" b="1" dirty="0" err="1"/>
              <a:t>cách</a:t>
            </a:r>
            <a:r>
              <a:rPr lang="en-US" sz="225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1: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nhập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C++: </a:t>
            </a:r>
            <a:r>
              <a:rPr lang="en-US" sz="2250" dirty="0" err="1"/>
              <a:t>cin</a:t>
            </a: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2: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nhập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C: </a:t>
            </a:r>
            <a:r>
              <a:rPr lang="en-US" sz="2250" dirty="0" err="1"/>
              <a:t>scanf</a:t>
            </a: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b="1" dirty="0" err="1"/>
              <a:t>Lựa</a:t>
            </a:r>
            <a:r>
              <a:rPr lang="en-US" sz="2250" b="1" dirty="0"/>
              <a:t> </a:t>
            </a:r>
            <a:r>
              <a:rPr lang="en-US" sz="2250" b="1" dirty="0" err="1"/>
              <a:t>chọn</a:t>
            </a:r>
            <a:r>
              <a:rPr lang="en-US" sz="2250" b="1" dirty="0"/>
              <a:t> </a:t>
            </a:r>
            <a:r>
              <a:rPr lang="en-US" sz="2250" b="1" dirty="0" err="1"/>
              <a:t>tùy</a:t>
            </a:r>
            <a:r>
              <a:rPr lang="en-US" sz="2250" b="1" dirty="0"/>
              <a:t> </a:t>
            </a:r>
            <a:r>
              <a:rPr lang="en-US" sz="2250" b="1" dirty="0" err="1"/>
              <a:t>thuộc</a:t>
            </a:r>
            <a:r>
              <a:rPr lang="en-US" sz="2250" b="1" dirty="0"/>
              <a:t> </a:t>
            </a:r>
            <a:r>
              <a:rPr lang="en-US" sz="2250" b="1" dirty="0" err="1"/>
              <a:t>vào</a:t>
            </a:r>
            <a:r>
              <a:rPr lang="en-US" sz="2250" b="1" dirty="0"/>
              <a:t> </a:t>
            </a:r>
            <a:r>
              <a:rPr lang="en-US" sz="2250" b="1" dirty="0" err="1"/>
              <a:t>lập</a:t>
            </a:r>
            <a:r>
              <a:rPr lang="en-US" sz="2250" b="1" dirty="0"/>
              <a:t> </a:t>
            </a:r>
            <a:r>
              <a:rPr lang="en-US" sz="2250" b="1" dirty="0" err="1"/>
              <a:t>trình</a:t>
            </a:r>
            <a:r>
              <a:rPr lang="en-US" sz="2250" b="1" dirty="0"/>
              <a:t> </a:t>
            </a:r>
            <a:r>
              <a:rPr lang="en-US" sz="2250" b="1" dirty="0" err="1"/>
              <a:t>viên</a:t>
            </a:r>
            <a:endParaRPr lang="en-US" sz="2250" b="1" dirty="0"/>
          </a:p>
        </p:txBody>
      </p:sp>
    </p:spTree>
    <p:extLst>
      <p:ext uri="{BB962C8B-B14F-4D97-AF65-F5344CB8AC3E}">
        <p14:creationId xmlns:p14="http://schemas.microsoft.com/office/powerpoint/2010/main" val="10425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937669"/>
            <a:ext cx="8211787" cy="412285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000" b="1" dirty="0" err="1"/>
              <a:t>Thư</a:t>
            </a:r>
            <a:r>
              <a:rPr lang="en-US" sz="2000" b="1" dirty="0"/>
              <a:t> </a:t>
            </a:r>
            <a:r>
              <a:rPr lang="en-US" sz="2000" b="1" dirty="0" err="1"/>
              <a:t>viện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Cú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Lưu</a:t>
            </a:r>
            <a:r>
              <a:rPr lang="en-US" sz="2000" b="1" dirty="0"/>
              <a:t> ý:	   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endParaRPr lang="en-US" sz="2000" dirty="0"/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000" dirty="0"/>
              <a:t>		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832" y="937668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6832" y="1387299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>
                <a:latin typeface="Consolas" panose="020B0609020204030204" pitchFamily="49" charset="0"/>
              </a:rPr>
              <a:t>Tham_số_1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>
                <a:latin typeface="Consolas" panose="020B0609020204030204" pitchFamily="49" charset="0"/>
              </a:rPr>
              <a:t>Tham_số_2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 err="1">
                <a:latin typeface="Consolas" panose="020B0609020204030204" pitchFamily="49" charset="0"/>
              </a:rPr>
              <a:t>Tham_số_k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6832" y="2371327"/>
            <a:ext cx="653602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e-DE" dirty="0">
                <a:solidFill>
                  <a:prstClr val="black"/>
                </a:solidFill>
                <a:latin typeface="Consolas" panose="020B0609020204030204" pitchFamily="49" charset="0"/>
              </a:rPr>
              <a:t> namsinh = 0;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//Buoc 1</a:t>
            </a:r>
            <a:endParaRPr lang="de-D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"Nam sinh: "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Buoc 2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Buoc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3;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0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7.5. </a:t>
            </a:r>
            <a:r>
              <a:rPr lang="vi-VN" dirty="0"/>
              <a:t>Chương trình cộng 2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35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81254" y="4722415"/>
            <a:ext cx="854509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Chuong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trinh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cong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2 so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a,b</a:t>
            </a:r>
            <a:endParaRPr lang="en-US" sz="1400" b="1" dirty="0">
              <a:solidFill>
                <a:srgbClr val="000000"/>
              </a:solidFill>
              <a:latin typeface="Menlo-Bold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a = 5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b = 6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a + b = 11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7654" y="878230"/>
            <a:ext cx="850869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0, b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2 so a, b"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+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 + 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9407" y="5954579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Viết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a + b, a – b, a * b, a / b.</a:t>
            </a:r>
          </a:p>
        </p:txBody>
      </p:sp>
    </p:spTree>
    <p:extLst>
      <p:ext uri="{BB962C8B-B14F-4D97-AF65-F5344CB8AC3E}">
        <p14:creationId xmlns:p14="http://schemas.microsoft.com/office/powerpoint/2010/main" val="11532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85850"/>
            <a:ext cx="8749146" cy="320040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endParaRPr lang="en-US" sz="2100" b="1" dirty="0"/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#include &lt;</a:t>
            </a:r>
            <a:r>
              <a:rPr lang="en-US" sz="2100" dirty="0" err="1"/>
              <a:t>stdio.h</a:t>
            </a:r>
            <a:r>
              <a:rPr lang="en-US" sz="2100" dirty="0"/>
              <a:t>&gt; (</a:t>
            </a:r>
            <a:r>
              <a:rPr lang="en-US" sz="2100" dirty="0">
                <a:solidFill>
                  <a:srgbClr val="FF0000"/>
                </a:solidFill>
              </a:rPr>
              <a:t>st</a:t>
            </a:r>
            <a:r>
              <a:rPr lang="en-US" sz="2100" dirty="0"/>
              <a:t>andar</a:t>
            </a:r>
            <a:r>
              <a:rPr lang="en-US" sz="2100" dirty="0">
                <a:solidFill>
                  <a:srgbClr val="FF0000"/>
                </a:solidFill>
              </a:rPr>
              <a:t>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i</a:t>
            </a:r>
            <a:r>
              <a:rPr lang="en-US" sz="2100" dirty="0"/>
              <a:t>nput/</a:t>
            </a:r>
            <a:r>
              <a:rPr lang="en-US" sz="2100" dirty="0">
                <a:solidFill>
                  <a:srgbClr val="FF0000"/>
                </a:solidFill>
              </a:rPr>
              <a:t>o</a:t>
            </a:r>
            <a:r>
              <a:rPr lang="en-US" sz="2100" dirty="0"/>
              <a:t>utput)</a:t>
            </a: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 </a:t>
            </a:r>
            <a:r>
              <a:rPr lang="en-US" sz="2100" dirty="0" err="1">
                <a:solidFill>
                  <a:srgbClr val="FF0000"/>
                </a:solidFill>
              </a:rPr>
              <a:t>scanf</a:t>
            </a:r>
            <a:r>
              <a:rPr lang="en-US" sz="2100" dirty="0">
                <a:solidFill>
                  <a:srgbClr val="FF0000"/>
                </a:solidFill>
              </a:rPr>
              <a:t>(&lt;</a:t>
            </a:r>
            <a:r>
              <a:rPr lang="en-US" sz="2100" dirty="0" err="1">
                <a:solidFill>
                  <a:srgbClr val="FF0000"/>
                </a:solidFill>
              </a:rPr>
              <a:t>chuỗi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vi-VN" sz="2100" dirty="0">
                <a:solidFill>
                  <a:srgbClr val="FF0000"/>
                </a:solidFill>
              </a:rPr>
              <a:t>đị</a:t>
            </a:r>
            <a:r>
              <a:rPr lang="en-US" sz="2100" dirty="0" err="1">
                <a:solidFill>
                  <a:srgbClr val="FF0000"/>
                </a:solidFill>
              </a:rPr>
              <a:t>nh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dạng</a:t>
            </a:r>
            <a:r>
              <a:rPr lang="en-US" sz="2100" dirty="0">
                <a:solidFill>
                  <a:srgbClr val="FF0000"/>
                </a:solidFill>
              </a:rPr>
              <a:t>&gt;[,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…]);</a:t>
            </a:r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&lt;</a:t>
            </a:r>
            <a:r>
              <a:rPr lang="en-US" sz="2100" dirty="0" err="1">
                <a:latin typeface="+mj-lt"/>
              </a:rPr>
              <a:t>chuỗi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định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dạng</a:t>
            </a:r>
            <a:r>
              <a:rPr lang="en-US" sz="2100" dirty="0">
                <a:latin typeface="+mj-lt"/>
              </a:rPr>
              <a:t>&gt; </a:t>
            </a:r>
            <a:r>
              <a:rPr lang="en-US" sz="2100" dirty="0" err="1">
                <a:latin typeface="+mj-lt"/>
              </a:rPr>
              <a:t>giống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định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dạng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xuất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nhưng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chỉ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có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tả</a:t>
            </a:r>
            <a:endParaRPr lang="en-US" sz="2100" dirty="0">
              <a:latin typeface="+mj-lt"/>
            </a:endParaRPr>
          </a:p>
          <a:p>
            <a:pPr lvl="1" eaLnBrk="1" hangingPunct="1">
              <a:buFontTx/>
              <a:buChar char="─"/>
              <a:defRPr/>
            </a:pP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đối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số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tên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biến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chứa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giá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nhập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trước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dấu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6869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15166"/>
            <a:ext cx="8749146" cy="463452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Ví</a:t>
            </a:r>
            <a:r>
              <a:rPr lang="en-US" sz="1950" b="1" dirty="0"/>
              <a:t> </a:t>
            </a:r>
            <a:r>
              <a:rPr lang="en-US" sz="1950" b="1" dirty="0" err="1"/>
              <a:t>dụ</a:t>
            </a:r>
            <a:r>
              <a:rPr lang="en-US" sz="1950" b="1" dirty="0"/>
              <a:t>, </a:t>
            </a:r>
            <a:r>
              <a:rPr lang="en-US" sz="1950" b="1" dirty="0" err="1"/>
              <a:t>cho</a:t>
            </a:r>
            <a:r>
              <a:rPr lang="en-US" sz="1950" b="1" dirty="0"/>
              <a:t> a </a:t>
            </a:r>
            <a:r>
              <a:rPr lang="en-US" sz="1950" b="1" dirty="0" err="1"/>
              <a:t>và</a:t>
            </a:r>
            <a:r>
              <a:rPr lang="en-US" sz="1950" b="1" dirty="0"/>
              <a:t> b </a:t>
            </a:r>
            <a:r>
              <a:rPr lang="en-US" sz="1950" b="1" dirty="0" err="1"/>
              <a:t>kiểu</a:t>
            </a:r>
            <a:r>
              <a:rPr lang="en-US" sz="1950" b="1" dirty="0"/>
              <a:t> </a:t>
            </a:r>
            <a:r>
              <a:rPr lang="en-US" sz="1950" b="1" dirty="0" err="1"/>
              <a:t>số</a:t>
            </a:r>
            <a:r>
              <a:rPr lang="en-US" sz="1950" b="1" dirty="0"/>
              <a:t> </a:t>
            </a:r>
            <a:r>
              <a:rPr lang="en-US" sz="1950" b="1" dirty="0" err="1"/>
              <a:t>nguyên</a:t>
            </a:r>
            <a:endParaRPr lang="en-US" sz="1950" b="1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scanf</a:t>
            </a:r>
            <a:r>
              <a:rPr lang="en-US" sz="1950" dirty="0"/>
              <a:t>(“%d”, </a:t>
            </a:r>
            <a:r>
              <a:rPr lang="en-US" sz="1950" dirty="0">
                <a:solidFill>
                  <a:srgbClr val="FF0000"/>
                </a:solidFill>
              </a:rPr>
              <a:t>&amp;</a:t>
            </a:r>
            <a:r>
              <a:rPr lang="en-US" sz="1950" dirty="0"/>
              <a:t>a);	//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Nhập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giá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trị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a</a:t>
            </a:r>
            <a:endParaRPr lang="en-US" sz="1950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scanf</a:t>
            </a:r>
            <a:r>
              <a:rPr lang="en-US" sz="1950" dirty="0"/>
              <a:t>(“%d”, </a:t>
            </a:r>
            <a:r>
              <a:rPr lang="en-US" sz="1950" dirty="0">
                <a:solidFill>
                  <a:srgbClr val="FF0000"/>
                </a:solidFill>
              </a:rPr>
              <a:t>&amp;</a:t>
            </a:r>
            <a:r>
              <a:rPr lang="en-US" sz="1950" dirty="0"/>
              <a:t>b);	//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Nhập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giá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trị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b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 err="1">
                <a:sym typeface="Wingdings" pitchFamily="2" charset="2"/>
              </a:rPr>
              <a:t>d%d</a:t>
            </a:r>
            <a:r>
              <a:rPr lang="en-US" sz="1950" dirty="0">
                <a:sym typeface="Wingdings" pitchFamily="2" charset="2"/>
              </a:rPr>
              <a:t>”,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sz="1950" dirty="0">
                <a:sym typeface="Wingdings" pitchFamily="2" charset="2"/>
              </a:rPr>
              <a:t>a,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sz="1950" dirty="0">
                <a:sym typeface="Wingdings" pitchFamily="2" charset="2"/>
              </a:rPr>
              <a:t>b);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>
                <a:sym typeface="Wingdings" pitchFamily="2" charset="2"/>
              </a:rPr>
              <a:t>Các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câu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lệnh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sau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đây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sai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(“%d”, a);	// </a:t>
            </a:r>
            <a:r>
              <a:rPr lang="en-US" sz="1950" dirty="0" err="1">
                <a:sym typeface="Wingdings" pitchFamily="2" charset="2"/>
              </a:rPr>
              <a:t>Thiếu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dấu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(“%d”, &amp;a, &amp;b);// </a:t>
            </a:r>
            <a:r>
              <a:rPr lang="en-US" sz="1950" dirty="0" err="1">
                <a:sym typeface="Wingdings" pitchFamily="2" charset="2"/>
              </a:rPr>
              <a:t>Thiếu</a:t>
            </a:r>
            <a:r>
              <a:rPr lang="en-US" sz="1950" dirty="0">
                <a:sym typeface="Wingdings" pitchFamily="2" charset="2"/>
              </a:rPr>
              <a:t> %d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b</a:t>
            </a:r>
            <a:endParaRPr lang="en-US" sz="1950" dirty="0">
              <a:solidFill>
                <a:srgbClr val="FF0000"/>
              </a:solidFill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950" dirty="0">
                <a:sym typeface="Wingdings" pitchFamily="2" charset="2"/>
              </a:rPr>
              <a:t>”, &amp;a);	// a </a:t>
            </a:r>
            <a:r>
              <a:rPr lang="en-US" sz="1950" dirty="0" err="1">
                <a:sym typeface="Wingdings" pitchFamily="2" charset="2"/>
              </a:rPr>
              <a:t>là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kiểu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số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nguyên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en-US" sz="1950" dirty="0">
                <a:sym typeface="Wingdings" pitchFamily="2" charset="2"/>
              </a:rPr>
              <a:t>d”, &amp;a);	// </a:t>
            </a:r>
            <a:r>
              <a:rPr lang="en-US" sz="1950" dirty="0" err="1">
                <a:sym typeface="Wingdings" pitchFamily="2" charset="2"/>
              </a:rPr>
              <a:t>không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được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định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dạng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a = </a:t>
            </a:r>
            <a:r>
              <a:rPr lang="en-US" sz="1950" dirty="0">
                <a:sym typeface="Wingdings" pitchFamily="2" charset="2"/>
              </a:rPr>
              <a:t>%d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, b = </a:t>
            </a:r>
            <a:r>
              <a:rPr lang="en-US" sz="1950" dirty="0">
                <a:sym typeface="Wingdings" pitchFamily="2" charset="2"/>
              </a:rPr>
              <a:t>%d”, &amp;a, &amp;b”);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279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8.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47333"/>
            <a:ext cx="8285559" cy="2833217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endParaRPr lang="en-US" sz="2100" dirty="0"/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r>
              <a:rPr lang="en-US" sz="2100" b="1" dirty="0"/>
              <a:t>: </a:t>
            </a:r>
            <a:r>
              <a:rPr lang="en-US" sz="2100" dirty="0"/>
              <a:t>#include &lt;</a:t>
            </a:r>
            <a:r>
              <a:rPr lang="en-US" sz="2100" dirty="0" err="1"/>
              <a:t>math.h</a:t>
            </a:r>
            <a:r>
              <a:rPr lang="en-US" sz="2100" dirty="0"/>
              <a:t>&gt;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/>
              <a:t>1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  <a:r>
              <a:rPr lang="en-US" sz="2100" dirty="0"/>
              <a:t>, </a:t>
            </a:r>
            <a:r>
              <a:rPr lang="en-US" sz="2100" dirty="0" err="1"/>
              <a:t>trả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acos</a:t>
            </a:r>
            <a:r>
              <a:rPr lang="en-US" sz="2100" dirty="0"/>
              <a:t>, </a:t>
            </a:r>
            <a:r>
              <a:rPr lang="en-US" sz="2100" dirty="0" err="1"/>
              <a:t>asin</a:t>
            </a:r>
            <a:r>
              <a:rPr lang="en-US" sz="2100" dirty="0"/>
              <a:t>, </a:t>
            </a:r>
            <a:r>
              <a:rPr lang="en-US" sz="2100" dirty="0" err="1"/>
              <a:t>atan</a:t>
            </a:r>
            <a:r>
              <a:rPr lang="en-US" sz="2100" dirty="0"/>
              <a:t>, cos, sin, …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exp</a:t>
            </a:r>
            <a:r>
              <a:rPr lang="en-US" sz="2100" dirty="0"/>
              <a:t>, log, log10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sqrt</a:t>
            </a:r>
            <a:endParaRPr lang="en-US" sz="2100" dirty="0"/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ceil, floor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abs, </a:t>
            </a:r>
            <a:r>
              <a:rPr lang="en-US" sz="2100" dirty="0" err="1"/>
              <a:t>fabs</a:t>
            </a:r>
            <a:endParaRPr lang="en-US" sz="2100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/>
              <a:t>2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  <a:r>
              <a:rPr lang="en-US" sz="2100" dirty="0"/>
              <a:t>, </a:t>
            </a:r>
            <a:r>
              <a:rPr lang="en-US" sz="2100" dirty="0" err="1"/>
              <a:t>trả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double pow(double x, double y)</a:t>
            </a:r>
          </a:p>
        </p:txBody>
      </p:sp>
    </p:spTree>
    <p:extLst>
      <p:ext uri="{BB962C8B-B14F-4D97-AF65-F5344CB8AC3E}">
        <p14:creationId xmlns:p14="http://schemas.microsoft.com/office/powerpoint/2010/main" val="661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8.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</a:t>
            </a:r>
            <a:r>
              <a:rPr lang="vi-VN" dirty="0"/>
              <a:t>í dụ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9031" y="860300"/>
            <a:ext cx="115127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1400" b="1" dirty="0">
                <a:solidFill>
                  <a:srgbClr val="000000"/>
                </a:solidFill>
                <a:latin typeface="Menlo-Bold" charset="0"/>
              </a:rPr>
              <a:t>-0.416147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0.909297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-2.18504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nan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nan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1.10715</a:t>
            </a:r>
          </a:p>
          <a:p>
            <a:r>
              <a:rPr lang="nb-NO" sz="1400" b="1" dirty="0">
                <a:solidFill>
                  <a:srgbClr val="000000"/>
                </a:solidFill>
                <a:latin typeface="Menlo-Bold" charset="0"/>
              </a:rPr>
              <a:t>0.693147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0.30103</a:t>
            </a:r>
          </a:p>
          <a:p>
            <a:r>
              <a:rPr lang="nb-NO" sz="1400" b="1" dirty="0">
                <a:solidFill>
                  <a:srgbClr val="000000"/>
                </a:solidFill>
                <a:latin typeface="Menlo-Bold" charset="0"/>
              </a:rPr>
              <a:t>1.41421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2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4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97427" y="860300"/>
            <a:ext cx="7246562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std::cout&lt;&lt;cos(x)&lt;&lt;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Hàm cos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&lt;&lt;sin(x)&lt;&lt;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&lt;&lt;tan(x)&lt;&lt;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tan</a:t>
            </a:r>
            <a:endParaRPr lang="es-E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std::cout&lt;&lt;acos(x)&lt;&lt;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Hàm arc cos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arc sin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atan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arc tan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std::cout&lt;&lt;log(x)&lt;&lt;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vi-VN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 Hàm log thường</a:t>
            </a:r>
            <a:endParaRPr lang="vi-V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&lt;&lt;log10(x)&lt;&lt;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log 10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căn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bậc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&lt;&lt;fabs(-x)&lt;&lt;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lấy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tuyệt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đối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&lt;&lt;pow(x,2);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mũ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6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4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n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m </a:t>
            </a:r>
            <a:r>
              <a:rPr lang="en-US" sz="2100" dirty="0" err="1">
                <a:latin typeface="Arial" charset="0"/>
                <a:cs typeface="Arial" charset="0"/>
              </a:rPr>
              <a:t>sinh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một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tuổi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2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a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b.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tổng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hiệu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</a:t>
            </a:r>
            <a:r>
              <a:rPr lang="vi-VN" sz="2100" dirty="0">
                <a:latin typeface="Arial" charset="0"/>
                <a:cs typeface="Arial" charset="0"/>
              </a:rPr>
              <a:t>ươ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hai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tên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sản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phẩm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phải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trả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biết</a:t>
            </a:r>
            <a:r>
              <a:rPr lang="en-US" sz="2100" dirty="0">
                <a:latin typeface="Arial" charset="0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=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*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endParaRPr lang="en-US" sz="2100" dirty="0">
              <a:latin typeface="Arial" charset="0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= 10%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endParaRPr lang="en-US" sz="2100" dirty="0">
              <a:latin typeface="Arial" charset="0"/>
              <a:cs typeface="Arial" charset="0"/>
            </a:endParaRPr>
          </a:p>
          <a:p>
            <a:pPr marL="385763" indent="-385763">
              <a:buFont typeface="Verdana" pitchFamily="34" charset="0"/>
              <a:buAutoNum type="arabicPeriod" startAt="4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bán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kính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đườ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chu</a:t>
            </a:r>
            <a:r>
              <a:rPr lang="en-US" sz="2100" dirty="0">
                <a:latin typeface="Arial" charset="0"/>
                <a:cs typeface="Arial" charset="0"/>
              </a:rPr>
              <a:t> vi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diện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tích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hình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217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1.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n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m </a:t>
            </a:r>
            <a:r>
              <a:rPr lang="en-US" sz="2100" dirty="0" err="1">
                <a:latin typeface="Arial" charset="0"/>
                <a:cs typeface="Arial" charset="0"/>
              </a:rPr>
              <a:t>sinh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một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tuổi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571" y="1579172"/>
            <a:ext cx="760497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"Ban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&lt;&lt;2016-namsinh&lt;&lt;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4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2.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2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a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b.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tổng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hiệu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</a:t>
            </a:r>
            <a:r>
              <a:rPr lang="vi-VN" sz="2100" dirty="0">
                <a:latin typeface="Arial" charset="0"/>
                <a:cs typeface="Arial" charset="0"/>
              </a:rPr>
              <a:t>ươ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hai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110" y="1279377"/>
            <a:ext cx="755346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+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-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&lt;&lt;a-b&lt;&lt;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/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3.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tên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sản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phẩm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phải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trả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biết</a:t>
            </a:r>
            <a:r>
              <a:rPr lang="en-US" sz="2100" dirty="0">
                <a:latin typeface="Arial" charset="0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=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*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endParaRPr lang="en-US" sz="2100" dirty="0">
              <a:latin typeface="Arial" charset="0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= 10%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endParaRPr lang="en-US" sz="21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987" y="2548050"/>
            <a:ext cx="8175889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don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"Tien: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"VAT: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0.1&lt;&lt;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4.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bán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kính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đườ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chu</a:t>
            </a:r>
            <a:r>
              <a:rPr lang="en-US" sz="2100" dirty="0">
                <a:latin typeface="Arial" charset="0"/>
                <a:cs typeface="Arial" charset="0"/>
              </a:rPr>
              <a:t> vi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diện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tích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hình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521593" y="1843087"/>
            <a:ext cx="757921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ban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&gt;&gt;r;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"Chu vi: 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&lt;&lt;2 * PI * r&lt;&lt;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"Dien tich: 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&lt;&lt;PI * r * r&lt;&lt;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9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86" y="1024975"/>
            <a:ext cx="8146800" cy="4951282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xe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4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xe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Arial" charset="0"/>
                <a:cs typeface="Arial" charset="0"/>
              </a:rPr>
              <a:t>đượ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mấy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nút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1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In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ra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tương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ứng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nguyên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lớn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chương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phút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giây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cộng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trừ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này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5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10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23.</a:t>
            </a:r>
            <a:b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Ví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dụ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: Ta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: 3, 5, 6, 9 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: 23</a:t>
            </a:r>
            <a:b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</a:b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5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hơn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1000.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38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45" y="1304740"/>
            <a:ext cx="2614968" cy="23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-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85660"/>
            <a:ext cx="8749145" cy="459711"/>
          </a:xfrm>
        </p:spPr>
        <p:txBody>
          <a:bodyPr>
            <a:noAutofit/>
          </a:bodyPr>
          <a:lstStyle/>
          <a:p>
            <a:pPr marL="34290" indent="0" algn="ctr" eaLnBrk="1" hangingPunct="1">
              <a:buNone/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biến</a:t>
            </a:r>
            <a:endParaRPr lang="en-US" dirty="0"/>
          </a:p>
          <a:p>
            <a:pPr marL="34290" indent="0" eaLnBrk="1" hangingPunct="1">
              <a:buNone/>
              <a:defRPr/>
            </a:pPr>
            <a:endParaRPr lang="en-US" dirty="0"/>
          </a:p>
          <a:p>
            <a:pPr marL="3429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389330" y="1421397"/>
            <a:ext cx="2811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10;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52093" y="1395258"/>
            <a:ext cx="3182815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sz="2000" dirty="0" err="1"/>
              <a:t>Gán</a:t>
            </a:r>
            <a:r>
              <a:rPr lang="en-US" sz="2000" dirty="0"/>
              <a:t> 10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9330" y="2035651"/>
            <a:ext cx="28110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y;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52093" y="2128960"/>
            <a:ext cx="4458499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sz="2000" dirty="0" err="1"/>
              <a:t>của</a:t>
            </a:r>
            <a:r>
              <a:rPr lang="en-US" dirty="0"/>
              <a:t> 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330" y="3031510"/>
            <a:ext cx="28110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a, b;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10;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 = 4;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b;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 = 7;        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2093" y="3031510"/>
            <a:ext cx="1688123" cy="14773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?, 	b = ?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10, 	b = ?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10, 	b = 4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4, 	b = 4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4, 	b =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30" y="4858366"/>
            <a:ext cx="28110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y = 2 + (x = 5);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330" y="5854225"/>
            <a:ext cx="2811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y = z = 5;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2093" y="4858366"/>
            <a:ext cx="1688123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x = 5;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y = 2 + x;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552092" y="5809035"/>
            <a:ext cx="4458499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5 </a:t>
            </a:r>
            <a:r>
              <a:rPr lang="en-US" sz="2000" dirty="0" err="1"/>
              <a:t>cho</a:t>
            </a:r>
            <a:r>
              <a:rPr lang="en-US" sz="2000" dirty="0"/>
              <a:t> 3 </a:t>
            </a:r>
            <a:r>
              <a:rPr lang="en-US" sz="2000" dirty="0" err="1"/>
              <a:t>biến</a:t>
            </a:r>
            <a:r>
              <a:rPr lang="en-US" sz="2000" dirty="0"/>
              <a:t> z, y,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/>
      <p:bldP spid="12" grpId="0" animBg="1"/>
      <p:bldP spid="15" grpId="0"/>
      <p:bldP spid="14" grpId="0" animBg="1"/>
      <p:bldP spid="19" grpId="0" animBg="1"/>
      <p:bldP spid="17" grpId="0" animBg="1"/>
      <p:bldP spid="20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Arithmetic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3528"/>
              </p:ext>
            </p:extLst>
          </p:nvPr>
        </p:nvGraphicFramePr>
        <p:xfrm>
          <a:off x="196850" y="893763"/>
          <a:ext cx="8749722" cy="320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16574">
                  <a:extLst>
                    <a:ext uri="{9D8B030D-6E8A-4147-A177-3AD203B41FA5}">
                      <a16:colId xmlns:a16="http://schemas.microsoft.com/office/drawing/2014/main" xmlns="" val="3148940302"/>
                    </a:ext>
                  </a:extLst>
                </a:gridCol>
                <a:gridCol w="2916574">
                  <a:extLst>
                    <a:ext uri="{9D8B030D-6E8A-4147-A177-3AD203B41FA5}">
                      <a16:colId xmlns:a16="http://schemas.microsoft.com/office/drawing/2014/main" xmlns="" val="872259"/>
                    </a:ext>
                  </a:extLst>
                </a:gridCol>
                <a:gridCol w="2916574">
                  <a:extLst>
                    <a:ext uri="{9D8B030D-6E8A-4147-A177-3AD203B41FA5}">
                      <a16:colId xmlns:a16="http://schemas.microsoft.com/office/drawing/2014/main" xmlns="" val="3218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Phép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toán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Giải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thích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r>
                        <a:rPr lang="en-US" sz="2400" baseline="0" dirty="0"/>
                        <a:t>: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340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Cộng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r>
                        <a:rPr lang="en-US" sz="2400" baseline="0" dirty="0"/>
                        <a:t> = 11 + 3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11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Trừ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–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97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Nhân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= 11 *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493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Chia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/ 3.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93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nguyên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/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264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dư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11 %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602672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96850" y="4216548"/>
            <a:ext cx="1576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Phép</a:t>
            </a:r>
            <a:r>
              <a:rPr lang="en-US" sz="3200" b="1" dirty="0">
                <a:solidFill>
                  <a:srgbClr val="FF0000"/>
                </a:solidFill>
              </a:rPr>
              <a:t> 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50" y="5293766"/>
            <a:ext cx="40863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chia? 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Khi</a:t>
            </a:r>
            <a:r>
              <a:rPr lang="en-US" sz="1600" dirty="0">
                <a:sym typeface="Wingdings" panose="05000000000000000000" pitchFamily="2" charset="2"/>
              </a:rPr>
              <a:t> 1 </a:t>
            </a:r>
            <a:r>
              <a:rPr lang="en-US" sz="1600" dirty="0" err="1">
                <a:sym typeface="Wingdings" panose="05000000000000000000" pitchFamily="2" charset="2"/>
              </a:rPr>
              <a:t>trong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đối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là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thực</a:t>
            </a:r>
            <a:endParaRPr lang="en-US" sz="1600" dirty="0"/>
          </a:p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?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Khi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đối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đều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là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nguyên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243628" y="4380483"/>
            <a:ext cx="322288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 / 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5 / 2.;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5. / 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)5/2;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410" y="586055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a, b, c, d = ???</a:t>
            </a:r>
          </a:p>
        </p:txBody>
      </p:sp>
    </p:spTree>
    <p:extLst>
      <p:ext uri="{BB962C8B-B14F-4D97-AF65-F5344CB8AC3E}">
        <p14:creationId xmlns:p14="http://schemas.microsoft.com/office/powerpoint/2010/main" val="4851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233" y="893619"/>
            <a:ext cx="4949339" cy="536349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1.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(</a:t>
            </a:r>
            <a:r>
              <a:rPr lang="en-US" sz="2000" dirty="0" err="1"/>
              <a:t>tràn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Phép</a:t>
            </a:r>
            <a:r>
              <a:rPr lang="en-US" sz="2000" dirty="0"/>
              <a:t> chia (</a:t>
            </a:r>
            <a:r>
              <a:rPr lang="en-US" sz="2000" dirty="0" err="1"/>
              <a:t>sai</a:t>
            </a:r>
            <a:r>
              <a:rPr lang="en-US" sz="2000" dirty="0"/>
              <a:t> logic do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)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ép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endParaRPr lang="en-US" sz="2000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427" y="4199195"/>
            <a:ext cx="33687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777777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-530865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-824525248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27" y="893619"/>
            <a:ext cx="336873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123456;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654321;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&lt;&lt;a-b&lt;&lt;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2341" y="4753193"/>
            <a:ext cx="1693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80779853376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0.188678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1916" y="4383861"/>
            <a:ext cx="15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427" y="5544217"/>
            <a:ext cx="145357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mong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97427" y="4753456"/>
            <a:ext cx="1453573" cy="64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2"/>
            <a:endCxn id="16" idx="0"/>
          </p:cNvCxnSpPr>
          <p:nvPr/>
        </p:nvCxnSpPr>
        <p:spPr>
          <a:xfrm>
            <a:off x="924214" y="5399523"/>
            <a:ext cx="0" cy="144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85902" y="356652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0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++, </a:t>
            </a:r>
            <a:r>
              <a:rPr lang="en-US" dirty="0" err="1"/>
              <a:t>giảm</a:t>
            </a:r>
            <a:r>
              <a:rPr lang="en-US" dirty="0"/>
              <a:t> 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5693010" cy="1679460"/>
          </a:xfrm>
        </p:spPr>
        <p:txBody>
          <a:bodyPr>
            <a:normAutofit fontScale="92500"/>
          </a:bodyPr>
          <a:lstStyle/>
          <a:p>
            <a:pPr marL="3429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++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–- 1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lên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6073318" y="1387628"/>
            <a:ext cx="166931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a + 1;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+= 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6277" y="3203000"/>
            <a:ext cx="551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Sự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khác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biệt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giữa</a:t>
            </a:r>
            <a:r>
              <a:rPr lang="en-US" sz="2400" b="1" dirty="0">
                <a:solidFill>
                  <a:srgbClr val="FF0000"/>
                </a:solidFill>
              </a:rPr>
              <a:t> ++x </a:t>
            </a:r>
            <a:r>
              <a:rPr lang="en-US" sz="2400" b="1" dirty="0" err="1">
                <a:solidFill>
                  <a:srgbClr val="FF0000"/>
                </a:solidFill>
              </a:rPr>
              <a:t>và</a:t>
            </a:r>
            <a:r>
              <a:rPr lang="en-US" sz="2400" b="1" dirty="0">
                <a:solidFill>
                  <a:srgbClr val="FF0000"/>
                </a:solidFill>
              </a:rPr>
              <a:t> x++ 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669" y="3832921"/>
            <a:ext cx="23497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5;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++x;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x = 6, y = 6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9" y="5092763"/>
            <a:ext cx="23497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x++;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y = 5, x =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7101" y="3971420"/>
            <a:ext cx="3641652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1. ++x 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6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 y = x 	 y  = 6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7101" y="5231262"/>
            <a:ext cx="408822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1. y = x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5, y = 5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 x++	 	 y = 5, x = 6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2764464" y="4294586"/>
            <a:ext cx="6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2" idx="1"/>
          </p:cNvCxnSpPr>
          <p:nvPr/>
        </p:nvCxnSpPr>
        <p:spPr>
          <a:xfrm>
            <a:off x="2764464" y="5554428"/>
            <a:ext cx="6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302317"/>
          </a:xfrm>
        </p:spPr>
        <p:txBody>
          <a:bodyPr/>
          <a:lstStyle/>
          <a:p>
            <a:r>
              <a:rPr lang="vi-VN" dirty="0"/>
              <a:t>Các biểu thức đặt cách nhau bằng dấu</a:t>
            </a:r>
            <a:r>
              <a:rPr lang="vi-VN" dirty="0">
                <a:solidFill>
                  <a:srgbClr val="FF0000"/>
                </a:solidFill>
              </a:rPr>
              <a:t> ,</a:t>
            </a:r>
          </a:p>
          <a:p>
            <a:r>
              <a:rPr lang="vi-VN" dirty="0"/>
              <a:t>Các biểu thức con lần lượt được tính từ trái sang phải</a:t>
            </a:r>
          </a:p>
          <a:p>
            <a:r>
              <a:rPr lang="vi-VN" dirty="0"/>
              <a:t>Biểu thức mới nhận được là giá trị của biểu thức bên phải cùng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35935" y="3195936"/>
            <a:ext cx="29452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z = (++x, ++y);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2193" y="3838523"/>
            <a:ext cx="315432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++x		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++y		 y =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z = y	 z = 3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4457" y="3971109"/>
            <a:ext cx="1058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667</TotalTime>
  <Words>3618</Words>
  <Application>Microsoft Office PowerPoint</Application>
  <PresentationFormat>On-screen Show (4:3)</PresentationFormat>
  <Paragraphs>855</Paragraphs>
  <Slides>46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Banded Design Teal 16x9</vt:lpstr>
      <vt:lpstr>IT001 – NHẬP MÔN LẬP TRÌNH</vt:lpstr>
      <vt:lpstr>Giải đáp bài cũ</vt:lpstr>
      <vt:lpstr>Nội dung</vt:lpstr>
      <vt:lpstr>5. Các phép toán</vt:lpstr>
      <vt:lpstr>5.1. Toán tử gán - Assignment operator</vt:lpstr>
      <vt:lpstr>5.2. Toán tử toán học - Arithmetic operators</vt:lpstr>
      <vt:lpstr>5.2. Toán tử toán học - Arithmetic operators</vt:lpstr>
      <vt:lpstr>5.3. Toán tử tăng ++, giảm --</vt:lpstr>
      <vt:lpstr>5.4. Toán tử phẩy</vt:lpstr>
      <vt:lpstr>5.5. Toán tử toán học&amp;gán -Compound assignment</vt:lpstr>
      <vt:lpstr>5.6. Toán tử bit</vt:lpstr>
      <vt:lpstr>5.6. Toán tử bit</vt:lpstr>
      <vt:lpstr>5.6. Toán tử bit</vt:lpstr>
      <vt:lpstr>5.7. Toán tử điều kiện</vt:lpstr>
      <vt:lpstr>5.8. Toán tử quan hệ</vt:lpstr>
      <vt:lpstr>5.9. Toán tử luận lý</vt:lpstr>
      <vt:lpstr>5.10. Độ ưu tiên toán tử Precedence of operators</vt:lpstr>
      <vt:lpstr>5.10. Độ ưu tiên toán tử</vt:lpstr>
      <vt:lpstr>5. Các phép toán</vt:lpstr>
      <vt:lpstr>6. BIỂU THỨC</vt:lpstr>
      <vt:lpstr>7. Nhập xuất dữ liệu</vt:lpstr>
      <vt:lpstr>7.1. Câu lệnh xuất</vt:lpstr>
      <vt:lpstr>7.2. Câu lệnh xuất cout (C++)</vt:lpstr>
      <vt:lpstr>7.2. Xuất văn bản thường (literal text)</vt:lpstr>
      <vt:lpstr>7.2. Ký tự điều khiển (escape sequence)</vt:lpstr>
      <vt:lpstr>7.2. Thiết lập độ rộng khi xuất</vt:lpstr>
      <vt:lpstr>7.2. Độ chính xác khi xuất</vt:lpstr>
      <vt:lpstr>7.3. Câu lệnh xuất printf (C)</vt:lpstr>
      <vt:lpstr>7.3. Đặc tả (conversion specifier)</vt:lpstr>
      <vt:lpstr>7.3. Đặc tả (conversion specifier)</vt:lpstr>
      <vt:lpstr>7.3. Định dạng xuất (printf)</vt:lpstr>
      <vt:lpstr>7.3. Định dạng xuất (printf)</vt:lpstr>
      <vt:lpstr>7.4. Câu lệnh nhập</vt:lpstr>
      <vt:lpstr>7.5. Câu lệnh nhập std::cin&gt;&gt; (C++)</vt:lpstr>
      <vt:lpstr>7.5. Chương trình cộng 2 số nguyên</vt:lpstr>
      <vt:lpstr>7.6. Câu lệnh nhập scanf (C)</vt:lpstr>
      <vt:lpstr>7.6. Câu lệnh nhập scanf </vt:lpstr>
      <vt:lpstr>8. Một số hàm hữu ích khác</vt:lpstr>
      <vt:lpstr>8. Chương trình ví dụ các hàm hữu ích</vt:lpstr>
      <vt:lpstr>9. Bài tập minh họa</vt:lpstr>
      <vt:lpstr>9. Bài tập minh họa</vt:lpstr>
      <vt:lpstr>9. Bài tập minh họa</vt:lpstr>
      <vt:lpstr>9. Bài tập minh họa</vt:lpstr>
      <vt:lpstr>9. Bài tập minh họa</vt:lpstr>
      <vt:lpstr>9. Bài tập về nhà</vt:lpstr>
      <vt:lpstr>Tổng kết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admin</cp:lastModifiedBy>
  <cp:revision>191</cp:revision>
  <dcterms:created xsi:type="dcterms:W3CDTF">2016-08-29T08:24:31Z</dcterms:created>
  <dcterms:modified xsi:type="dcterms:W3CDTF">2018-09-03T07:42:52Z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