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2" r:id="rId6"/>
    <p:sldId id="261" r:id="rId7"/>
    <p:sldId id="301" r:id="rId8"/>
    <p:sldId id="263" r:id="rId9"/>
    <p:sldId id="264" r:id="rId10"/>
    <p:sldId id="269" r:id="rId11"/>
    <p:sldId id="268" r:id="rId12"/>
    <p:sldId id="270" r:id="rId13"/>
    <p:sldId id="285" r:id="rId14"/>
    <p:sldId id="286" r:id="rId15"/>
    <p:sldId id="267" r:id="rId16"/>
    <p:sldId id="287" r:id="rId17"/>
    <p:sldId id="305" r:id="rId18"/>
    <p:sldId id="289" r:id="rId19"/>
    <p:sldId id="272" r:id="rId20"/>
    <p:sldId id="302" r:id="rId21"/>
    <p:sldId id="294" r:id="rId22"/>
    <p:sldId id="303" r:id="rId23"/>
    <p:sldId id="297" r:id="rId24"/>
    <p:sldId id="299" r:id="rId25"/>
    <p:sldId id="266" r:id="rId26"/>
    <p:sldId id="304" r:id="rId27"/>
    <p:sldId id="300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1"/>
    <a:srgbClr val="56E9D6"/>
    <a:srgbClr val="05B848"/>
    <a:srgbClr val="FF7170"/>
    <a:srgbClr val="095A82"/>
    <a:srgbClr val="0D80B9"/>
    <a:srgbClr val="16A996"/>
    <a:srgbClr val="9CBA56"/>
    <a:srgbClr val="32AA8F"/>
    <a:srgbClr val="098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2656095-A10F-438A-A058-5CAEEA4122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77" autoAdjust="0"/>
  </p:normalViewPr>
  <p:slideViewPr>
    <p:cSldViewPr snapToGrid="0">
      <p:cViewPr varScale="1">
        <p:scale>
          <a:sx n="81" d="100"/>
          <a:sy n="81" d="100"/>
        </p:scale>
        <p:origin x="392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53034354b_0_24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53034354b_0_24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53034354b_0_24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53034354b_0_24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58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837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53034354b_0_24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53034354b_0_24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767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53034354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53034354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904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856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53034354b_0_24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53034354b_0_24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342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53034354b_0_24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53034354b_0_24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730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062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54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53034354b_0_24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53034354b_0_24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53034354b_0_24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53034354b_0_24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37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530343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530343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77e31443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777e31443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530343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530343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3034354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3034354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77e3144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77e3144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202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53034354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53034354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506521a88_4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506521a88_4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/>
          <a:srcRect b="61089"/>
          <a:stretch>
            <a:fillRect/>
          </a:stretch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4000"/>
              </a:srgbClr>
            </a:outerShdw>
          </a:effectLst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2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3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5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6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4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 panose="02060609030202000504"/>
              <a:buNone/>
              <a:defRPr sz="1600" b="0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400" b="1">
                <a:latin typeface="Concert One"/>
                <a:ea typeface="Concert One"/>
                <a:cs typeface="Concert One"/>
                <a:sym typeface="Concert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1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602672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839201" y="2389868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2"/>
          </p:nvPr>
        </p:nvSpPr>
        <p:spPr>
          <a:xfrm>
            <a:off x="5845528" y="201002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3"/>
          </p:nvPr>
        </p:nvSpPr>
        <p:spPr>
          <a:xfrm>
            <a:off x="5845522" y="2389875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4"/>
          </p:nvPr>
        </p:nvSpPr>
        <p:spPr>
          <a:xfrm>
            <a:off x="602672" y="3449699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5"/>
          </p:nvPr>
        </p:nvSpPr>
        <p:spPr>
          <a:xfrm>
            <a:off x="839201" y="3838273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6"/>
          </p:nvPr>
        </p:nvSpPr>
        <p:spPr>
          <a:xfrm>
            <a:off x="5845528" y="3449695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7"/>
          </p:nvPr>
        </p:nvSpPr>
        <p:spPr>
          <a:xfrm>
            <a:off x="5845522" y="383827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1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 idx="2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3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 idx="4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APTION_ONLY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1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3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BIG_NUMBER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 panose="02000000000000000000"/>
              <a:buNone/>
              <a:defRPr sz="1800" b="1">
                <a:solidFill>
                  <a:srgbClr val="0B5394"/>
                </a:solidFill>
                <a:latin typeface="Coming Soon" panose="02000000000000000000"/>
                <a:ea typeface="Coming Soon" panose="02000000000000000000"/>
                <a:cs typeface="Coming Soon" panose="02000000000000000000"/>
                <a:sym typeface="Coming Soon" panose="02000000000000000000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6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 rotWithShape="1">
          <a:blip r:embed="rId3"/>
          <a:srcRect r="1545" b="6838"/>
          <a:stretch>
            <a:fillRect/>
          </a:stretch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98275" y="1249425"/>
            <a:ext cx="6963300" cy="28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892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1pPr>
            <a:lvl2pPr marL="914400" lvl="1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2pPr>
            <a:lvl3pPr marL="1371600" lvl="2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3pPr>
            <a:lvl4pPr marL="1828800" lvl="3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4pPr>
            <a:lvl5pPr marL="2286000" lvl="4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5pPr>
            <a:lvl6pPr marL="2743200" lvl="5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6pPr>
            <a:lvl7pPr marL="3200400" lvl="6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●"/>
              <a:defRPr sz="950">
                <a:solidFill>
                  <a:schemeClr val="dk2"/>
                </a:solidFill>
              </a:defRPr>
            </a:lvl7pPr>
            <a:lvl8pPr marL="3657600" lvl="7" indent="-288925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50"/>
              <a:buChar char="○"/>
              <a:defRPr sz="950">
                <a:solidFill>
                  <a:schemeClr val="dk2"/>
                </a:solidFill>
              </a:defRPr>
            </a:lvl8pPr>
            <a:lvl9pPr marL="4114800" lvl="8" indent="-288925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950"/>
              <a:buChar char="■"/>
              <a:defRPr sz="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02325" y="711175"/>
            <a:ext cx="20721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896489">
            <a:off x="6092370" y="-1056710"/>
            <a:ext cx="2878009" cy="3364796"/>
          </a:xfrm>
          <a:prstGeom prst="rect">
            <a:avLst/>
          </a:prstGeom>
          <a:noFill/>
          <a:ln>
            <a:noFill/>
          </a:ln>
          <a:effectLst>
            <a:outerShdw blurRad="85725" dist="57150" dir="5400000" algn="bl" rotWithShape="0">
              <a:srgbClr val="000000">
                <a:alpha val="39000"/>
              </a:srgbClr>
            </a:outerShdw>
          </a:effectLst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 rot="877333">
            <a:off x="6289345" y="436639"/>
            <a:ext cx="2155721" cy="1510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>
            <a:fillRect/>
          </a:stretch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/>
          <a:srcRect t="16734" r="8892" b="18300"/>
          <a:stretch>
            <a:fillRect/>
          </a:stretch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/>
          <a:srcRect b="7123"/>
          <a:stretch>
            <a:fillRect/>
          </a:stretch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 panose="00000009000000000000"/>
              <a:buChar char="●"/>
              <a:defRPr sz="1800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70" r:id="rId17"/>
    <p:sldLayoutId id="2147483671" r:id="rId18"/>
    <p:sldLayoutId id="2147483672" r:id="rId19"/>
    <p:sldLayoutId id="2147483673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microsoft.com/office/2007/relationships/hdphoto" Target="../media/hdphoto4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ctrTitle"/>
          </p:nvPr>
        </p:nvSpPr>
        <p:spPr>
          <a:xfrm>
            <a:off x="1547495" y="1132205"/>
            <a:ext cx="6079490" cy="2366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K-Nearest Neighbours algorithm</a:t>
            </a:r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1673398" y="3620735"/>
            <a:ext cx="142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/>
              <a:t>Math For Computer Science</a:t>
            </a:r>
          </a:p>
        </p:txBody>
      </p:sp>
      <p:sp>
        <p:nvSpPr>
          <p:cNvPr id="178" name="Google Shape;178;p29"/>
          <p:cNvSpPr/>
          <p:nvPr/>
        </p:nvSpPr>
        <p:spPr>
          <a:xfrm>
            <a:off x="2265415" y="2915930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Google Shape;179;p29"/>
          <p:cNvSpPr/>
          <p:nvPr/>
        </p:nvSpPr>
        <p:spPr>
          <a:xfrm>
            <a:off x="6228390" y="2931646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Google Shape;180;p29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B0F5A9-B6B4-4022-B068-DFF9B7DA65C5}"/>
              </a:ext>
            </a:extLst>
          </p:cNvPr>
          <p:cNvGrpSpPr/>
          <p:nvPr/>
        </p:nvGrpSpPr>
        <p:grpSpPr>
          <a:xfrm>
            <a:off x="6176789" y="3031662"/>
            <a:ext cx="2587625" cy="1485900"/>
            <a:chOff x="6539230" y="3075940"/>
            <a:chExt cx="2587625" cy="1485900"/>
          </a:xfrm>
        </p:grpSpPr>
        <p:pic>
          <p:nvPicPr>
            <p:cNvPr id="181" name="Google Shape;181;p29"/>
            <p:cNvPicPr preferRelativeResize="0"/>
            <p:nvPr/>
          </p:nvPicPr>
          <p:blipFill rotWithShape="1">
            <a:blip r:embed="rId3"/>
            <a:srcRect t="16970" r="8892" b="21025"/>
            <a:stretch>
              <a:fillRect/>
            </a:stretch>
          </p:blipFill>
          <p:spPr>
            <a:xfrm>
              <a:off x="6648450" y="3688715"/>
              <a:ext cx="2368550" cy="87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9"/>
            <p:cNvPicPr preferRelativeResize="0"/>
            <p:nvPr/>
          </p:nvPicPr>
          <p:blipFill rotWithShape="1">
            <a:blip r:embed="rId4"/>
            <a:srcRect t="16734" r="8892" b="18300"/>
            <a:stretch>
              <a:fillRect/>
            </a:stretch>
          </p:blipFill>
          <p:spPr>
            <a:xfrm>
              <a:off x="6539230" y="3075940"/>
              <a:ext cx="2587625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Text Box 0"/>
            <p:cNvSpPr txBox="1"/>
            <p:nvPr/>
          </p:nvSpPr>
          <p:spPr>
            <a:xfrm>
              <a:off x="6876415" y="3247390"/>
              <a:ext cx="197612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>
                  <a:latin typeface="Goudy Old Style" panose="02020502050305020303" pitchFamily="18" charset="0"/>
                </a:rPr>
                <a:t>Teacher</a:t>
              </a:r>
            </a:p>
            <a:p>
              <a:pPr algn="ctr"/>
              <a:r>
                <a:rPr lang="en-US">
                  <a:latin typeface="Goudy Old Style" panose="02020502050305020303" pitchFamily="18" charset="0"/>
                </a:rPr>
                <a:t>Lê Minh Hưng</a:t>
              </a:r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7164070" y="3864610"/>
              <a:ext cx="154686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Goudy Old Style" panose="02020502050305020303" pitchFamily="18" charset="0"/>
                </a:rPr>
                <a:t>Bùi Viết Đạt</a:t>
              </a:r>
            </a:p>
            <a:p>
              <a:pPr algn="ctr"/>
              <a:r>
                <a:rPr lang="en-US">
                  <a:latin typeface="Goudy Old Style" panose="02020502050305020303" pitchFamily="18" charset="0"/>
                </a:rPr>
                <a:t>20521162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17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>
            <a:spLocks noGrp="1"/>
          </p:cNvSpPr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Euclidean Distance</a:t>
            </a:r>
          </a:p>
        </p:txBody>
      </p:sp>
      <p:sp>
        <p:nvSpPr>
          <p:cNvPr id="398" name="Google Shape;398;p42"/>
          <p:cNvSpPr txBox="1">
            <a:spLocks noGrp="1"/>
          </p:cNvSpPr>
          <p:nvPr>
            <p:ph type="title" idx="2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Manhattan Distance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65EC7-D63B-4921-97D4-B6556DF8F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6" y="3253431"/>
            <a:ext cx="3621811" cy="8865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8ADB3-B802-4C54-AA77-B4712D73E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45" y="3482364"/>
            <a:ext cx="1324160" cy="42868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E6F2E95-B3A4-4E07-878C-0C5384B17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" t="2574" r="2562" b="6326"/>
          <a:stretch/>
        </p:blipFill>
        <p:spPr bwMode="auto">
          <a:xfrm>
            <a:off x="4974872" y="1073123"/>
            <a:ext cx="3261658" cy="156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3" name="Google Shape;403;p42"/>
          <p:cNvSpPr/>
          <p:nvPr/>
        </p:nvSpPr>
        <p:spPr>
          <a:xfrm rot="2883999">
            <a:off x="7224545" y="738383"/>
            <a:ext cx="1253589" cy="738773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2" name="Picture 8" descr="taxicab-manhattan-grid-straight-distance |">
            <a:extLst>
              <a:ext uri="{FF2B5EF4-FFF2-40B4-BE49-F238E27FC236}">
                <a16:creationId xmlns:a16="http://schemas.microsoft.com/office/drawing/2014/main" id="{58C1FD59-C924-4F40-B5A9-D276900D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75" y="1003516"/>
            <a:ext cx="3250589" cy="156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1" name="Google Shape;401;p42"/>
          <p:cNvSpPr/>
          <p:nvPr/>
        </p:nvSpPr>
        <p:spPr>
          <a:xfrm>
            <a:off x="377033" y="703731"/>
            <a:ext cx="1253610" cy="738785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/>
      <p:bldP spid="3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34050" y="1394039"/>
            <a:ext cx="2610150" cy="3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1"/>
          <p:cNvPicPr preferRelativeResize="0"/>
          <p:nvPr/>
        </p:nvPicPr>
        <p:blipFill rotWithShape="1">
          <a:blip r:embed="rId4">
            <a:alphaModFix amt="78000"/>
          </a:blip>
          <a:srcRect l="19967"/>
          <a:stretch>
            <a:fillRect/>
          </a:stretch>
        </p:blipFill>
        <p:spPr>
          <a:xfrm rot="3044709">
            <a:off x="2310589" y="684303"/>
            <a:ext cx="878218" cy="45287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2838275" y="666736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Comparison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2D23CD-2DDD-4315-852F-217C9FD6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12" y="1803736"/>
            <a:ext cx="2916798" cy="232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>
            <a:spLocks noGrp="1"/>
          </p:cNvSpPr>
          <p:nvPr>
            <p:ph type="title"/>
          </p:nvPr>
        </p:nvSpPr>
        <p:spPr>
          <a:xfrm>
            <a:off x="608542" y="586928"/>
            <a:ext cx="452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2"/>
                </a:solidFill>
              </a:rPr>
              <a:t>All stages of K-NN</a:t>
            </a:r>
          </a:p>
        </p:txBody>
      </p:sp>
      <p:sp>
        <p:nvSpPr>
          <p:cNvPr id="409" name="Google Shape;409;p43"/>
          <p:cNvSpPr txBox="1">
            <a:spLocks noGrp="1"/>
          </p:cNvSpPr>
          <p:nvPr>
            <p:ph type="title"/>
          </p:nvPr>
        </p:nvSpPr>
        <p:spPr>
          <a:xfrm>
            <a:off x="1585010" y="2500753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Step 1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10" name="Google Shape;410;p4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3280063" y="2463065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4956460" y="2432864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6802703" y="2492528"/>
            <a:ext cx="1168516" cy="68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3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0">
            <a:off x="1601536" y="2432863"/>
            <a:ext cx="1168516" cy="6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3239542" y="2522253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Step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5" name="Google Shape;415;p43"/>
          <p:cNvSpPr txBox="1">
            <a:spLocks noGrp="1"/>
          </p:cNvSpPr>
          <p:nvPr>
            <p:ph type="title"/>
          </p:nvPr>
        </p:nvSpPr>
        <p:spPr>
          <a:xfrm>
            <a:off x="4927368" y="2535282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Step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6" name="Google Shape;416;p43"/>
          <p:cNvSpPr txBox="1">
            <a:spLocks noGrp="1"/>
          </p:cNvSpPr>
          <p:nvPr>
            <p:ph type="title"/>
          </p:nvPr>
        </p:nvSpPr>
        <p:spPr>
          <a:xfrm>
            <a:off x="6743220" y="2555570"/>
            <a:ext cx="122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Step 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subTitle" idx="4294967295"/>
          </p:nvPr>
        </p:nvSpPr>
        <p:spPr>
          <a:xfrm>
            <a:off x="1238588" y="3542367"/>
            <a:ext cx="1548550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Goudy Old Style" panose="02020502050305020303" pitchFamily="18" charset="0"/>
              </a:rPr>
              <a:t>Choose an   optimal value for K</a:t>
            </a:r>
            <a:endParaRPr sz="2000">
              <a:solidFill>
                <a:schemeClr val="dk2"/>
              </a:solidFill>
              <a:latin typeface="Goudy Old Style" panose="02020502050305020303" pitchFamily="18" charset="0"/>
            </a:endParaRPr>
          </a:p>
        </p:txBody>
      </p:sp>
      <p:sp>
        <p:nvSpPr>
          <p:cNvPr id="418" name="Google Shape;418;p43"/>
          <p:cNvSpPr txBox="1">
            <a:spLocks noGrp="1"/>
          </p:cNvSpPr>
          <p:nvPr>
            <p:ph type="subTitle" idx="4294967295"/>
          </p:nvPr>
        </p:nvSpPr>
        <p:spPr>
          <a:xfrm>
            <a:off x="5811426" y="1048791"/>
            <a:ext cx="2248733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Goudy Old Style" panose="02020502050305020303" pitchFamily="18" charset="0"/>
              </a:rPr>
              <a:t> New data point will belong to class that has majority vote.</a:t>
            </a:r>
            <a:endParaRPr sz="2000">
              <a:solidFill>
                <a:schemeClr val="dk2"/>
              </a:solidFill>
              <a:latin typeface="Goudy Old Style" panose="02020502050305020303" pitchFamily="18" charset="0"/>
            </a:endParaRPr>
          </a:p>
        </p:txBody>
      </p:sp>
      <p:sp>
        <p:nvSpPr>
          <p:cNvPr id="419" name="Google Shape;419;p43"/>
          <p:cNvSpPr txBox="1">
            <a:spLocks noGrp="1"/>
          </p:cNvSpPr>
          <p:nvPr>
            <p:ph type="subTitle" idx="4294967295"/>
          </p:nvPr>
        </p:nvSpPr>
        <p:spPr>
          <a:xfrm>
            <a:off x="2317724" y="993674"/>
            <a:ext cx="2626239" cy="13239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Goudy Old Style" panose="02020502050305020303" pitchFamily="18" charset="0"/>
              </a:rPr>
              <a:t>Find the distance of the new point to each of the training data.</a:t>
            </a:r>
            <a:endParaRPr sz="2000">
              <a:solidFill>
                <a:schemeClr val="dk2"/>
              </a:solidFill>
              <a:latin typeface="Goudy Old Style" panose="02020502050305020303" pitchFamily="18" charset="0"/>
            </a:endParaRPr>
          </a:p>
        </p:txBody>
      </p:sp>
      <p:sp>
        <p:nvSpPr>
          <p:cNvPr id="420" name="Google Shape;420;p43"/>
          <p:cNvSpPr txBox="1">
            <a:spLocks noGrp="1"/>
          </p:cNvSpPr>
          <p:nvPr>
            <p:ph type="subTitle" idx="4294967295"/>
          </p:nvPr>
        </p:nvSpPr>
        <p:spPr>
          <a:xfrm>
            <a:off x="3877452" y="3520879"/>
            <a:ext cx="2321977" cy="7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Goudy Old Style" panose="02020502050305020303" pitchFamily="18" charset="0"/>
              </a:rPr>
              <a:t>Count the K nearest neighbors to the new data point.</a:t>
            </a:r>
            <a:endParaRPr sz="2000">
              <a:solidFill>
                <a:schemeClr val="dk2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421" name="Google Shape;421;p4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14509478">
            <a:off x="3627048" y="2111865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4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14577570">
            <a:off x="7127757" y="2182815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4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7158146">
            <a:off x="5123706" y="3213821"/>
            <a:ext cx="425926" cy="1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6943559">
            <a:off x="1926606" y="3244167"/>
            <a:ext cx="425926" cy="1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418;p43">
            <a:extLst>
              <a:ext uri="{FF2B5EF4-FFF2-40B4-BE49-F238E27FC236}">
                <a16:creationId xmlns:a16="http://schemas.microsoft.com/office/drawing/2014/main" id="{234CFF6E-77C3-463F-B345-F8413C4A4C59}"/>
              </a:ext>
            </a:extLst>
          </p:cNvPr>
          <p:cNvSpPr txBox="1">
            <a:spLocks/>
          </p:cNvSpPr>
          <p:nvPr/>
        </p:nvSpPr>
        <p:spPr>
          <a:xfrm>
            <a:off x="6250553" y="3521040"/>
            <a:ext cx="2248733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 panose="00000009000000000000"/>
              <a:buChar char="●"/>
              <a:defRPr sz="18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pPr marL="0" indent="0" algn="ctr">
              <a:spcAft>
                <a:spcPts val="1600"/>
              </a:spcAft>
              <a:buFont typeface="Roboto Mono Medium" panose="00000009000000000000"/>
              <a:buNone/>
            </a:pPr>
            <a:r>
              <a:rPr lang="en-US" sz="2000">
                <a:solidFill>
                  <a:schemeClr val="dk2"/>
                </a:solidFill>
                <a:latin typeface="Goudy Old Style" panose="02020502050305020303" pitchFamily="18" charset="0"/>
              </a:rPr>
              <a:t> New data point will be the average of the k neighbors.</a:t>
            </a:r>
          </a:p>
          <a:p>
            <a:pPr marL="0" indent="0" algn="ctr">
              <a:spcAft>
                <a:spcPts val="1600"/>
              </a:spcAft>
              <a:buFont typeface="Roboto Mono Medium" panose="00000009000000000000"/>
              <a:buNone/>
            </a:pPr>
            <a:endParaRPr lang="en-US" sz="2000">
              <a:solidFill>
                <a:schemeClr val="dk2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21" name="Google Shape;422;p43">
            <a:extLst>
              <a:ext uri="{FF2B5EF4-FFF2-40B4-BE49-F238E27FC236}">
                <a16:creationId xmlns:a16="http://schemas.microsoft.com/office/drawing/2014/main" id="{07D9DF96-501C-4F8F-B406-AFC623AD0372}"/>
              </a:ext>
            </a:extLst>
          </p:cNvPr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7022430" flipV="1">
            <a:off x="7171156" y="3302975"/>
            <a:ext cx="425926" cy="19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CB7E7E3-D28E-43E8-889F-2DB516AB0BC3}"/>
              </a:ext>
            </a:extLst>
          </p:cNvPr>
          <p:cNvGrpSpPr/>
          <p:nvPr/>
        </p:nvGrpSpPr>
        <p:grpSpPr>
          <a:xfrm>
            <a:off x="7147484" y="1255242"/>
            <a:ext cx="2344921" cy="3870501"/>
            <a:chOff x="7298274" y="4457019"/>
            <a:chExt cx="2600844" cy="5376893"/>
          </a:xfrm>
        </p:grpSpPr>
        <p:pic>
          <p:nvPicPr>
            <p:cNvPr id="25" name="Google Shape;181;p29">
              <a:extLst>
                <a:ext uri="{FF2B5EF4-FFF2-40B4-BE49-F238E27FC236}">
                  <a16:creationId xmlns:a16="http://schemas.microsoft.com/office/drawing/2014/main" id="{1BECD09B-7F3C-4AC9-8982-AC2E12894F5B}"/>
                </a:ext>
              </a:extLst>
            </p:cNvPr>
            <p:cNvPicPr preferRelativeResize="0"/>
            <p:nvPr/>
          </p:nvPicPr>
          <p:blipFill rotWithShape="1">
            <a:blip r:embed="rId5"/>
            <a:srcRect t="16970" r="30502" b="21025"/>
            <a:stretch/>
          </p:blipFill>
          <p:spPr>
            <a:xfrm>
              <a:off x="7298274" y="8960787"/>
              <a:ext cx="1806748" cy="873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182;p29">
              <a:extLst>
                <a:ext uri="{FF2B5EF4-FFF2-40B4-BE49-F238E27FC236}">
                  <a16:creationId xmlns:a16="http://schemas.microsoft.com/office/drawing/2014/main" id="{EE922594-2684-4F6C-830C-0DA3979995D9}"/>
                </a:ext>
              </a:extLst>
            </p:cNvPr>
            <p:cNvPicPr preferRelativeResize="0"/>
            <p:nvPr/>
          </p:nvPicPr>
          <p:blipFill rotWithShape="1">
            <a:blip r:embed="rId6"/>
            <a:srcRect t="16734" r="8892" b="18300"/>
            <a:stretch>
              <a:fillRect/>
            </a:stretch>
          </p:blipFill>
          <p:spPr>
            <a:xfrm>
              <a:off x="8021222" y="4457019"/>
              <a:ext cx="1720157" cy="971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 Box 0">
              <a:extLst>
                <a:ext uri="{FF2B5EF4-FFF2-40B4-BE49-F238E27FC236}">
                  <a16:creationId xmlns:a16="http://schemas.microsoft.com/office/drawing/2014/main" id="{2F0CCBBE-69B7-4065-BD0C-4561EAB8A2AC}"/>
                </a:ext>
              </a:extLst>
            </p:cNvPr>
            <p:cNvSpPr txBox="1"/>
            <p:nvPr/>
          </p:nvSpPr>
          <p:spPr>
            <a:xfrm>
              <a:off x="7922998" y="4708992"/>
              <a:ext cx="1976120" cy="408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  <a:buClr>
                  <a:schemeClr val="accent2"/>
                </a:buClr>
                <a:buSzPts val="2800"/>
              </a:pPr>
              <a:r>
                <a:rPr lang="en-US" sz="1600">
                  <a:solidFill>
                    <a:schemeClr val="dk2"/>
                  </a:solidFill>
                  <a:latin typeface="Concert One"/>
                  <a:sym typeface="Concert One"/>
                </a:rPr>
                <a:t>Classification</a:t>
              </a:r>
            </a:p>
          </p:txBody>
        </p:sp>
        <p:sp>
          <p:nvSpPr>
            <p:cNvPr id="28" name="Text Box 2">
              <a:extLst>
                <a:ext uri="{FF2B5EF4-FFF2-40B4-BE49-F238E27FC236}">
                  <a16:creationId xmlns:a16="http://schemas.microsoft.com/office/drawing/2014/main" id="{8432F1AB-3F65-4EE2-B6B0-800DDE094CEA}"/>
                </a:ext>
              </a:extLst>
            </p:cNvPr>
            <p:cNvSpPr txBox="1"/>
            <p:nvPr/>
          </p:nvSpPr>
          <p:spPr>
            <a:xfrm>
              <a:off x="7537127" y="9193010"/>
              <a:ext cx="1546860" cy="408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  <a:buClr>
                  <a:schemeClr val="accent2"/>
                </a:buClr>
                <a:buSzPts val="2800"/>
              </a:pPr>
              <a:r>
                <a:rPr lang="en-US" sz="1600">
                  <a:solidFill>
                    <a:schemeClr val="dk2"/>
                  </a:solidFill>
                  <a:latin typeface="Concert One"/>
                  <a:sym typeface="Concert One"/>
                </a:rPr>
                <a:t>Regression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" grpId="0"/>
      <p:bldP spid="409" grpId="0"/>
      <p:bldP spid="414" grpId="0"/>
      <p:bldP spid="415" grpId="0"/>
      <p:bldP spid="416" grpId="0"/>
      <p:bldP spid="4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 idx="6"/>
          </p:nvPr>
        </p:nvSpPr>
        <p:spPr>
          <a:xfrm>
            <a:off x="849000" y="788142"/>
            <a:ext cx="3162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tx2"/>
                </a:solidFill>
              </a:rPr>
              <a:t>What happens when K changes?</a:t>
            </a:r>
            <a:endParaRPr lang="en-GB" sz="3200">
              <a:solidFill>
                <a:schemeClr val="tx2"/>
              </a:solidFill>
            </a:endParaRPr>
          </a:p>
        </p:txBody>
      </p:sp>
      <p:grpSp>
        <p:nvGrpSpPr>
          <p:cNvPr id="289" name="Google Shape;289;p37"/>
          <p:cNvGrpSpPr/>
          <p:nvPr/>
        </p:nvGrpSpPr>
        <p:grpSpPr>
          <a:xfrm>
            <a:off x="1448811" y="1982208"/>
            <a:ext cx="2140289" cy="2169401"/>
            <a:chOff x="-331425" y="1579700"/>
            <a:chExt cx="1880250" cy="1905825"/>
          </a:xfrm>
        </p:grpSpPr>
        <p:sp>
          <p:nvSpPr>
            <p:cNvPr id="290" name="Google Shape;290;p37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5599758" y="1101780"/>
            <a:ext cx="2695241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there are many outliers ?</a:t>
            </a:r>
          </a:p>
        </p:txBody>
      </p:sp>
      <p:sp>
        <p:nvSpPr>
          <p:cNvPr id="295" name="Google Shape;295;p37"/>
          <p:cNvSpPr txBox="1">
            <a:spLocks noGrp="1"/>
          </p:cNvSpPr>
          <p:nvPr>
            <p:ph type="subTitle" idx="1"/>
          </p:nvPr>
        </p:nvSpPr>
        <p:spPr>
          <a:xfrm>
            <a:off x="4979988" y="1473717"/>
            <a:ext cx="35095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latin typeface="Goudy Old Style" panose="02020502050305020303" pitchFamily="18" charset="0"/>
              </a:rPr>
              <a:t>The decision surface will consider that as a data point.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>
              <a:latin typeface="Goudy Old Style" panose="02020502050305020303" pitchFamily="18" charset="0"/>
            </a:endParaRPr>
          </a:p>
        </p:txBody>
      </p:sp>
      <p:grpSp>
        <p:nvGrpSpPr>
          <p:cNvPr id="300" name="Google Shape;300;p37"/>
          <p:cNvGrpSpPr/>
          <p:nvPr/>
        </p:nvGrpSpPr>
        <p:grpSpPr>
          <a:xfrm>
            <a:off x="4979988" y="715849"/>
            <a:ext cx="611754" cy="643200"/>
            <a:chOff x="1183375" y="2536600"/>
            <a:chExt cx="1060600" cy="1114925"/>
          </a:xfrm>
        </p:grpSpPr>
        <p:sp>
          <p:nvSpPr>
            <p:cNvPr id="301" name="Google Shape;301;p37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A128A7F-CE97-4DB3-B67C-C2E5A0EDA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1548" y1="57517" x2="50833" y2="66783"/>
                        <a14:foregroundMark x1="45714" y1="41434" x2="45714" y2="41434"/>
                        <a14:foregroundMark x1="46310" y1="41259" x2="46310" y2="41259"/>
                        <a14:foregroundMark x1="55833" y1="36888" x2="55833" y2="36888"/>
                        <a14:foregroundMark x1="55833" y1="36888" x2="55833" y2="36888"/>
                        <a14:foregroundMark x1="55833" y1="36888" x2="55833" y2="36888"/>
                        <a14:foregroundMark x1="55833" y1="36888" x2="55833" y2="36888"/>
                        <a14:foregroundMark x1="55833" y1="36888" x2="55833" y2="36888"/>
                        <a14:foregroundMark x1="71109" y1="35785" x2="71429" y2="39685"/>
                        <a14:foregroundMark x1="71667" y1="50350" x2="71667" y2="50350"/>
                        <a14:foregroundMark x1="72976" y1="51049" x2="72976" y2="51049"/>
                        <a14:foregroundMark x1="47653" y1="40990" x2="47143" y2="43881"/>
                        <a14:foregroundMark x1="56667" y1="39510" x2="56667" y2="39510"/>
                        <a14:foregroundMark x1="57262" y1="39336" x2="57262" y2="39336"/>
                        <a14:foregroundMark x1="57143" y1="38462" x2="57143" y2="38462"/>
                        <a14:foregroundMark x1="57024" y1="36713" x2="57024" y2="36713"/>
                        <a14:foregroundMark x1="57024" y1="36713" x2="57024" y2="36713"/>
                        <a14:foregroundMark x1="56905" y1="36189" x2="57262" y2="37937"/>
                        <a14:foregroundMark x1="55714" y1="36189" x2="55714" y2="36189"/>
                        <a14:foregroundMark x1="55714" y1="36014" x2="55714" y2="36014"/>
                        <a14:foregroundMark x1="55833" y1="37413" x2="55833" y2="37413"/>
                        <a14:foregroundMark x1="55833" y1="37063" x2="55833" y2="37063"/>
                        <a14:foregroundMark x1="55833" y1="37063" x2="55833" y2="37063"/>
                        <a14:foregroundMark x1="55000" y1="36538" x2="55000" y2="36538"/>
                        <a14:foregroundMark x1="55000" y1="36364" x2="55000" y2="36364"/>
                        <a14:foregroundMark x1="55000" y1="36364" x2="55000" y2="36364"/>
                        <a14:foregroundMark x1="55952" y1="36888" x2="55952" y2="36888"/>
                        <a14:foregroundMark x1="56310" y1="37063" x2="55476" y2="36713"/>
                        <a14:backgroundMark x1="50151" y1="68040" x2="50952" y2="68531"/>
                        <a14:backgroundMark x1="31548" y1="56643" x2="31904" y2="56861"/>
                        <a14:backgroundMark x1="55357" y1="38811" x2="55357" y2="38811"/>
                        <a14:backgroundMark x1="55357" y1="38811" x2="55357" y2="38811"/>
                        <a14:backgroundMark x1="55385" y1="36466" x2="54524" y2="36189"/>
                        <a14:backgroundMark x1="68214" y1="15734" x2="68342" y2="16641"/>
                        <a14:backgroundMark x1="69881" y1="29021" x2="69881" y2="29021"/>
                        <a14:backgroundMark x1="69881" y1="29021" x2="69881" y2="29021"/>
                        <a14:backgroundMark x1="69881" y1="28147" x2="69881" y2="28147"/>
                        <a14:backgroundMark x1="69286" y1="20979" x2="70714" y2="31643"/>
                        <a14:backgroundMark x1="68452" y1="33741" x2="70119" y2="30769"/>
                        <a14:backgroundMark x1="48929" y1="38287" x2="48929" y2="38287"/>
                        <a14:backgroundMark x1="48095" y1="38112" x2="49524" y2="39161"/>
                        <a14:backgroundMark x1="51310" y1="37937" x2="53333" y2="40210"/>
                        <a14:backgroundMark x1="68929" y1="20455" x2="69643" y2="21329"/>
                        <a14:backgroundMark x1="67857" y1="18007" x2="68690" y2="18531"/>
                        <a14:backgroundMark x1="70238" y1="35315" x2="70952" y2="32168"/>
                        <a14:backgroundMark x1="70952" y1="31818" x2="70000" y2="31993"/>
                        <a14:backgroundMark x1="69881" y1="31993" x2="69643" y2="33741"/>
                        <a14:backgroundMark x1="70476" y1="32168" x2="70000" y2="34266"/>
                        <a14:backgroundMark x1="71071" y1="33042" x2="69286" y2="33566"/>
                        <a14:backgroundMark x1="67619" y1="18182" x2="69524" y2="18881"/>
                        <a14:backgroundMark x1="68571" y1="19231" x2="70952" y2="20105"/>
                        <a14:backgroundMark x1="53810" y1="38636" x2="54167" y2="40035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409213">
            <a:off x="1955379" y="2740017"/>
            <a:ext cx="1465602" cy="998005"/>
          </a:xfrm>
          <a:prstGeom prst="rect">
            <a:avLst/>
          </a:prstGeom>
        </p:spPr>
      </p:pic>
      <p:sp>
        <p:nvSpPr>
          <p:cNvPr id="42" name="Google Shape;295;p37">
            <a:extLst>
              <a:ext uri="{FF2B5EF4-FFF2-40B4-BE49-F238E27FC236}">
                <a16:creationId xmlns:a16="http://schemas.microsoft.com/office/drawing/2014/main" id="{3A74B073-6E05-4E29-B45B-2CF580BFF629}"/>
              </a:ext>
            </a:extLst>
          </p:cNvPr>
          <p:cNvSpPr txBox="1">
            <a:spLocks/>
          </p:cNvSpPr>
          <p:nvPr/>
        </p:nvSpPr>
        <p:spPr>
          <a:xfrm>
            <a:off x="5530861" y="1787868"/>
            <a:ext cx="2914538" cy="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>
              <a:latin typeface="Goudy Old Style" panose="02020502050305020303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latin typeface="Goudy Old Style" panose="02020502050305020303" pitchFamily="18" charset="0"/>
                <a:sym typeface="Wingdings" panose="05000000000000000000" pitchFamily="2" charset="2"/>
              </a:rPr>
              <a:t>Will perform exceptionally well on the training dataset</a:t>
            </a:r>
            <a:endParaRPr lang="en-GB">
              <a:latin typeface="Goudy Old Style" panose="02020502050305020303" pitchFamily="18" charset="0"/>
            </a:endParaRPr>
          </a:p>
        </p:txBody>
      </p:sp>
      <p:grpSp>
        <p:nvGrpSpPr>
          <p:cNvPr id="44" name="Google Shape;9074;p65">
            <a:extLst>
              <a:ext uri="{FF2B5EF4-FFF2-40B4-BE49-F238E27FC236}">
                <a16:creationId xmlns:a16="http://schemas.microsoft.com/office/drawing/2014/main" id="{79FA6CCB-B6FB-4FBC-B67C-1F7DE5AF6661}"/>
              </a:ext>
            </a:extLst>
          </p:cNvPr>
          <p:cNvGrpSpPr/>
          <p:nvPr/>
        </p:nvGrpSpPr>
        <p:grpSpPr>
          <a:xfrm>
            <a:off x="5076762" y="2236820"/>
            <a:ext cx="356195" cy="265631"/>
            <a:chOff x="5216456" y="3725484"/>
            <a:chExt cx="356195" cy="265631"/>
          </a:xfrm>
          <a:solidFill>
            <a:srgbClr val="00B050"/>
          </a:solidFill>
        </p:grpSpPr>
        <p:sp>
          <p:nvSpPr>
            <p:cNvPr id="45" name="Google Shape;9075;p65">
              <a:extLst>
                <a:ext uri="{FF2B5EF4-FFF2-40B4-BE49-F238E27FC236}">
                  <a16:creationId xmlns:a16="http://schemas.microsoft.com/office/drawing/2014/main" id="{152F7A75-D427-40F3-BCE9-BC2A35CD5A47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9076;p65">
              <a:extLst>
                <a:ext uri="{FF2B5EF4-FFF2-40B4-BE49-F238E27FC236}">
                  <a16:creationId xmlns:a16="http://schemas.microsoft.com/office/drawing/2014/main" id="{EBB63605-A296-47D7-90DB-37E838DE4060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9126;p65">
            <a:extLst>
              <a:ext uri="{FF2B5EF4-FFF2-40B4-BE49-F238E27FC236}">
                <a16:creationId xmlns:a16="http://schemas.microsoft.com/office/drawing/2014/main" id="{6A1C176C-E725-41BF-989B-9BDDB5FA431A}"/>
              </a:ext>
            </a:extLst>
          </p:cNvPr>
          <p:cNvGrpSpPr/>
          <p:nvPr/>
        </p:nvGrpSpPr>
        <p:grpSpPr>
          <a:xfrm>
            <a:off x="5115312" y="2798211"/>
            <a:ext cx="317645" cy="318757"/>
            <a:chOff x="5779408" y="3699191"/>
            <a:chExt cx="317645" cy="318757"/>
          </a:xfrm>
          <a:solidFill>
            <a:srgbClr val="FF0000"/>
          </a:solidFill>
        </p:grpSpPr>
        <p:sp>
          <p:nvSpPr>
            <p:cNvPr id="48" name="Google Shape;9127;p65">
              <a:extLst>
                <a:ext uri="{FF2B5EF4-FFF2-40B4-BE49-F238E27FC236}">
                  <a16:creationId xmlns:a16="http://schemas.microsoft.com/office/drawing/2014/main" id="{EC460123-D68A-4F58-9579-981AE381C1D5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28;p65">
              <a:extLst>
                <a:ext uri="{FF2B5EF4-FFF2-40B4-BE49-F238E27FC236}">
                  <a16:creationId xmlns:a16="http://schemas.microsoft.com/office/drawing/2014/main" id="{1B23D9F5-244F-479D-9FCC-F82AA97A5AD7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295;p37">
            <a:extLst>
              <a:ext uri="{FF2B5EF4-FFF2-40B4-BE49-F238E27FC236}">
                <a16:creationId xmlns:a16="http://schemas.microsoft.com/office/drawing/2014/main" id="{815C5F89-1C0A-4D7D-A28E-785C2622E592}"/>
              </a:ext>
            </a:extLst>
          </p:cNvPr>
          <p:cNvSpPr txBox="1">
            <a:spLocks/>
          </p:cNvSpPr>
          <p:nvPr/>
        </p:nvSpPr>
        <p:spPr>
          <a:xfrm>
            <a:off x="5503290" y="2390138"/>
            <a:ext cx="2986286" cy="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>
              <a:latin typeface="Goudy Old Style" panose="02020502050305020303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latin typeface="Goudy Old Style" panose="02020502050305020303" pitchFamily="18" charset="0"/>
                <a:sym typeface="Wingdings" panose="05000000000000000000" pitchFamily="2" charset="2"/>
              </a:rPr>
              <a:t>Will misclassify many points on the test dataset (unseen data).</a:t>
            </a:r>
            <a:endParaRPr lang="en-GB">
              <a:latin typeface="Goudy Old Style" panose="02020502050305020303" pitchFamily="18" charset="0"/>
            </a:endParaRPr>
          </a:p>
        </p:txBody>
      </p:sp>
      <p:sp>
        <p:nvSpPr>
          <p:cNvPr id="53" name="Google Shape;295;p37">
            <a:extLst>
              <a:ext uri="{FF2B5EF4-FFF2-40B4-BE49-F238E27FC236}">
                <a16:creationId xmlns:a16="http://schemas.microsoft.com/office/drawing/2014/main" id="{81C6A9FB-0822-46D5-B276-A2A7F1263E42}"/>
              </a:ext>
            </a:extLst>
          </p:cNvPr>
          <p:cNvSpPr txBox="1">
            <a:spLocks/>
          </p:cNvSpPr>
          <p:nvPr/>
        </p:nvSpPr>
        <p:spPr>
          <a:xfrm>
            <a:off x="5479599" y="3022919"/>
            <a:ext cx="2986286" cy="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>
              <a:latin typeface="Goudy Old Style" panose="02020502050305020303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>
                <a:latin typeface="Goudy Old Style" panose="02020502050305020303" pitchFamily="18" charset="0"/>
                <a:sym typeface="Wingdings" panose="05000000000000000000" pitchFamily="2" charset="2"/>
              </a:rPr>
              <a:t>This is considered as overfitting</a:t>
            </a:r>
          </a:p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>
              <a:latin typeface="Goudy Old Style" panose="02020502050305020303" pitchFamily="18" charset="0"/>
            </a:endParaRPr>
          </a:p>
        </p:txBody>
      </p:sp>
      <p:sp>
        <p:nvSpPr>
          <p:cNvPr id="56" name="Google Shape;8999;p65">
            <a:extLst>
              <a:ext uri="{FF2B5EF4-FFF2-40B4-BE49-F238E27FC236}">
                <a16:creationId xmlns:a16="http://schemas.microsoft.com/office/drawing/2014/main" id="{30692D11-95CD-485B-B13F-09CF312FC6BC}"/>
              </a:ext>
            </a:extLst>
          </p:cNvPr>
          <p:cNvSpPr/>
          <p:nvPr/>
        </p:nvSpPr>
        <p:spPr>
          <a:xfrm>
            <a:off x="5119272" y="3259079"/>
            <a:ext cx="323298" cy="320789"/>
          </a:xfrm>
          <a:custGeom>
            <a:avLst/>
            <a:gdLst/>
            <a:ahLst/>
            <a:cxnLst/>
            <a:rect l="l" t="t" r="r" b="b"/>
            <a:pathLst>
              <a:path w="10181" h="10102" extrusionOk="0">
                <a:moveTo>
                  <a:pt x="2632" y="410"/>
                </a:moveTo>
                <a:lnTo>
                  <a:pt x="4085" y="2863"/>
                </a:lnTo>
                <a:lnTo>
                  <a:pt x="3311" y="3327"/>
                </a:lnTo>
                <a:lnTo>
                  <a:pt x="1858" y="874"/>
                </a:lnTo>
                <a:lnTo>
                  <a:pt x="2632" y="410"/>
                </a:lnTo>
                <a:close/>
                <a:moveTo>
                  <a:pt x="2715" y="0"/>
                </a:moveTo>
                <a:cubicBezTo>
                  <a:pt x="2684" y="0"/>
                  <a:pt x="2655" y="12"/>
                  <a:pt x="2620" y="29"/>
                </a:cubicBezTo>
                <a:lnTo>
                  <a:pt x="1537" y="660"/>
                </a:lnTo>
                <a:cubicBezTo>
                  <a:pt x="1442" y="708"/>
                  <a:pt x="1418" y="827"/>
                  <a:pt x="1477" y="922"/>
                </a:cubicBezTo>
                <a:lnTo>
                  <a:pt x="1573" y="1101"/>
                </a:lnTo>
                <a:lnTo>
                  <a:pt x="1132" y="1339"/>
                </a:lnTo>
                <a:cubicBezTo>
                  <a:pt x="668" y="1577"/>
                  <a:pt x="322" y="1993"/>
                  <a:pt x="168" y="2482"/>
                </a:cubicBezTo>
                <a:cubicBezTo>
                  <a:pt x="1" y="2982"/>
                  <a:pt x="49" y="3506"/>
                  <a:pt x="263" y="3982"/>
                </a:cubicBezTo>
                <a:cubicBezTo>
                  <a:pt x="489" y="4446"/>
                  <a:pt x="1180" y="5220"/>
                  <a:pt x="1692" y="5803"/>
                </a:cubicBezTo>
                <a:cubicBezTo>
                  <a:pt x="1727" y="5839"/>
                  <a:pt x="1787" y="5863"/>
                  <a:pt x="1835" y="5863"/>
                </a:cubicBezTo>
                <a:cubicBezTo>
                  <a:pt x="1870" y="5863"/>
                  <a:pt x="1918" y="5839"/>
                  <a:pt x="1954" y="5815"/>
                </a:cubicBezTo>
                <a:cubicBezTo>
                  <a:pt x="2025" y="5744"/>
                  <a:pt x="2025" y="5637"/>
                  <a:pt x="1965" y="5565"/>
                </a:cubicBezTo>
                <a:cubicBezTo>
                  <a:pt x="1251" y="4768"/>
                  <a:pt x="763" y="4149"/>
                  <a:pt x="596" y="3815"/>
                </a:cubicBezTo>
                <a:cubicBezTo>
                  <a:pt x="203" y="3029"/>
                  <a:pt x="525" y="2065"/>
                  <a:pt x="1299" y="1648"/>
                </a:cubicBezTo>
                <a:lnTo>
                  <a:pt x="1751" y="1410"/>
                </a:lnTo>
                <a:lnTo>
                  <a:pt x="2763" y="3125"/>
                </a:lnTo>
                <a:cubicBezTo>
                  <a:pt x="2668" y="3160"/>
                  <a:pt x="2573" y="3220"/>
                  <a:pt x="2501" y="3303"/>
                </a:cubicBezTo>
                <a:cubicBezTo>
                  <a:pt x="2096" y="3660"/>
                  <a:pt x="2037" y="4232"/>
                  <a:pt x="2346" y="4672"/>
                </a:cubicBezTo>
                <a:cubicBezTo>
                  <a:pt x="2513" y="4887"/>
                  <a:pt x="5299" y="7685"/>
                  <a:pt x="5525" y="7839"/>
                </a:cubicBezTo>
                <a:cubicBezTo>
                  <a:pt x="5704" y="7970"/>
                  <a:pt x="5906" y="8030"/>
                  <a:pt x="6133" y="8030"/>
                </a:cubicBezTo>
                <a:cubicBezTo>
                  <a:pt x="6418" y="8030"/>
                  <a:pt x="6692" y="7911"/>
                  <a:pt x="6907" y="7673"/>
                </a:cubicBezTo>
                <a:cubicBezTo>
                  <a:pt x="6978" y="7601"/>
                  <a:pt x="7038" y="7494"/>
                  <a:pt x="7085" y="7387"/>
                </a:cubicBezTo>
                <a:lnTo>
                  <a:pt x="8800" y="8399"/>
                </a:lnTo>
                <a:lnTo>
                  <a:pt x="8562" y="8863"/>
                </a:lnTo>
                <a:cubicBezTo>
                  <a:pt x="8267" y="9418"/>
                  <a:pt x="7695" y="9741"/>
                  <a:pt x="7107" y="9741"/>
                </a:cubicBezTo>
                <a:cubicBezTo>
                  <a:pt x="6862" y="9741"/>
                  <a:pt x="6614" y="9685"/>
                  <a:pt x="6383" y="9566"/>
                </a:cubicBezTo>
                <a:cubicBezTo>
                  <a:pt x="5764" y="9256"/>
                  <a:pt x="4097" y="7768"/>
                  <a:pt x="2513" y="6113"/>
                </a:cubicBezTo>
                <a:cubicBezTo>
                  <a:pt x="2477" y="6077"/>
                  <a:pt x="2433" y="6059"/>
                  <a:pt x="2388" y="6059"/>
                </a:cubicBezTo>
                <a:cubicBezTo>
                  <a:pt x="2344" y="6059"/>
                  <a:pt x="2299" y="6077"/>
                  <a:pt x="2263" y="6113"/>
                </a:cubicBezTo>
                <a:cubicBezTo>
                  <a:pt x="2192" y="6184"/>
                  <a:pt x="2192" y="6292"/>
                  <a:pt x="2263" y="6363"/>
                </a:cubicBezTo>
                <a:cubicBezTo>
                  <a:pt x="3656" y="7839"/>
                  <a:pt x="5466" y="9518"/>
                  <a:pt x="6240" y="9887"/>
                </a:cubicBezTo>
                <a:cubicBezTo>
                  <a:pt x="6514" y="10030"/>
                  <a:pt x="6811" y="10102"/>
                  <a:pt x="7109" y="10102"/>
                </a:cubicBezTo>
                <a:cubicBezTo>
                  <a:pt x="7323" y="10102"/>
                  <a:pt x="7526" y="10066"/>
                  <a:pt x="7740" y="9994"/>
                </a:cubicBezTo>
                <a:cubicBezTo>
                  <a:pt x="8240" y="9828"/>
                  <a:pt x="8645" y="9494"/>
                  <a:pt x="8883" y="9030"/>
                </a:cubicBezTo>
                <a:lnTo>
                  <a:pt x="9121" y="8578"/>
                </a:lnTo>
                <a:lnTo>
                  <a:pt x="9300" y="8685"/>
                </a:lnTo>
                <a:cubicBezTo>
                  <a:pt x="9335" y="8697"/>
                  <a:pt x="9359" y="8721"/>
                  <a:pt x="9395" y="8721"/>
                </a:cubicBezTo>
                <a:cubicBezTo>
                  <a:pt x="9455" y="8721"/>
                  <a:pt x="9514" y="8685"/>
                  <a:pt x="9538" y="8625"/>
                </a:cubicBezTo>
                <a:lnTo>
                  <a:pt x="10181" y="7542"/>
                </a:lnTo>
                <a:cubicBezTo>
                  <a:pt x="10169" y="7494"/>
                  <a:pt x="10169" y="7447"/>
                  <a:pt x="10169" y="7411"/>
                </a:cubicBezTo>
                <a:cubicBezTo>
                  <a:pt x="10157" y="7363"/>
                  <a:pt x="10121" y="7316"/>
                  <a:pt x="10074" y="7304"/>
                </a:cubicBezTo>
                <a:lnTo>
                  <a:pt x="8871" y="6589"/>
                </a:lnTo>
                <a:cubicBezTo>
                  <a:pt x="8845" y="6574"/>
                  <a:pt x="8816" y="6568"/>
                  <a:pt x="8788" y="6568"/>
                </a:cubicBezTo>
                <a:cubicBezTo>
                  <a:pt x="8725" y="6568"/>
                  <a:pt x="8662" y="6600"/>
                  <a:pt x="8621" y="6649"/>
                </a:cubicBezTo>
                <a:cubicBezTo>
                  <a:pt x="8573" y="6732"/>
                  <a:pt x="8609" y="6839"/>
                  <a:pt x="8681" y="6899"/>
                </a:cubicBezTo>
                <a:lnTo>
                  <a:pt x="9740" y="7530"/>
                </a:lnTo>
                <a:lnTo>
                  <a:pt x="9276" y="8304"/>
                </a:lnTo>
                <a:lnTo>
                  <a:pt x="6823" y="6851"/>
                </a:lnTo>
                <a:lnTo>
                  <a:pt x="7276" y="6077"/>
                </a:lnTo>
                <a:lnTo>
                  <a:pt x="8038" y="6530"/>
                </a:lnTo>
                <a:cubicBezTo>
                  <a:pt x="8064" y="6545"/>
                  <a:pt x="8092" y="6551"/>
                  <a:pt x="8121" y="6551"/>
                </a:cubicBezTo>
                <a:cubicBezTo>
                  <a:pt x="8184" y="6551"/>
                  <a:pt x="8247" y="6519"/>
                  <a:pt x="8288" y="6470"/>
                </a:cubicBezTo>
                <a:cubicBezTo>
                  <a:pt x="8335" y="6375"/>
                  <a:pt x="8312" y="6280"/>
                  <a:pt x="8228" y="6220"/>
                </a:cubicBezTo>
                <a:lnTo>
                  <a:pt x="7311" y="5684"/>
                </a:lnTo>
                <a:cubicBezTo>
                  <a:pt x="7281" y="5662"/>
                  <a:pt x="7251" y="5653"/>
                  <a:pt x="7221" y="5653"/>
                </a:cubicBezTo>
                <a:cubicBezTo>
                  <a:pt x="7203" y="5653"/>
                  <a:pt x="7186" y="5656"/>
                  <a:pt x="7169" y="5661"/>
                </a:cubicBezTo>
                <a:cubicBezTo>
                  <a:pt x="7133" y="5684"/>
                  <a:pt x="7085" y="5708"/>
                  <a:pt x="7073" y="5756"/>
                </a:cubicBezTo>
                <a:lnTo>
                  <a:pt x="6430" y="6839"/>
                </a:lnTo>
                <a:cubicBezTo>
                  <a:pt x="6383" y="6935"/>
                  <a:pt x="6418" y="7030"/>
                  <a:pt x="6490" y="7089"/>
                </a:cubicBezTo>
                <a:lnTo>
                  <a:pt x="6728" y="7244"/>
                </a:lnTo>
                <a:lnTo>
                  <a:pt x="6716" y="7268"/>
                </a:lnTo>
                <a:cubicBezTo>
                  <a:pt x="6680" y="7351"/>
                  <a:pt x="6633" y="7411"/>
                  <a:pt x="6597" y="7470"/>
                </a:cubicBezTo>
                <a:cubicBezTo>
                  <a:pt x="6466" y="7615"/>
                  <a:pt x="6284" y="7692"/>
                  <a:pt x="6098" y="7692"/>
                </a:cubicBezTo>
                <a:cubicBezTo>
                  <a:pt x="5962" y="7692"/>
                  <a:pt x="5825" y="7651"/>
                  <a:pt x="5704" y="7566"/>
                </a:cubicBezTo>
                <a:cubicBezTo>
                  <a:pt x="5514" y="7423"/>
                  <a:pt x="2751" y="4672"/>
                  <a:pt x="2608" y="4470"/>
                </a:cubicBezTo>
                <a:cubicBezTo>
                  <a:pt x="2394" y="4196"/>
                  <a:pt x="2442" y="3815"/>
                  <a:pt x="2716" y="3577"/>
                </a:cubicBezTo>
                <a:cubicBezTo>
                  <a:pt x="2775" y="3541"/>
                  <a:pt x="2835" y="3494"/>
                  <a:pt x="2906" y="3458"/>
                </a:cubicBezTo>
                <a:lnTo>
                  <a:pt x="2930" y="3446"/>
                </a:lnTo>
                <a:lnTo>
                  <a:pt x="3085" y="3684"/>
                </a:lnTo>
                <a:cubicBezTo>
                  <a:pt x="3108" y="3744"/>
                  <a:pt x="3168" y="3779"/>
                  <a:pt x="3228" y="3779"/>
                </a:cubicBezTo>
                <a:cubicBezTo>
                  <a:pt x="3263" y="3779"/>
                  <a:pt x="3287" y="3756"/>
                  <a:pt x="3323" y="3744"/>
                </a:cubicBezTo>
                <a:lnTo>
                  <a:pt x="4406" y="3101"/>
                </a:lnTo>
                <a:cubicBezTo>
                  <a:pt x="4454" y="3077"/>
                  <a:pt x="4478" y="3041"/>
                  <a:pt x="4490" y="3006"/>
                </a:cubicBezTo>
                <a:cubicBezTo>
                  <a:pt x="4513" y="2958"/>
                  <a:pt x="4490" y="2910"/>
                  <a:pt x="4478" y="2863"/>
                </a:cubicBezTo>
                <a:lnTo>
                  <a:pt x="2858" y="100"/>
                </a:lnTo>
                <a:cubicBezTo>
                  <a:pt x="2823" y="53"/>
                  <a:pt x="2799" y="29"/>
                  <a:pt x="2751" y="5"/>
                </a:cubicBezTo>
                <a:cubicBezTo>
                  <a:pt x="2739" y="2"/>
                  <a:pt x="2727" y="0"/>
                  <a:pt x="2715" y="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295;p37">
            <a:extLst>
              <a:ext uri="{FF2B5EF4-FFF2-40B4-BE49-F238E27FC236}">
                <a16:creationId xmlns:a16="http://schemas.microsoft.com/office/drawing/2014/main" id="{0CD09547-6C50-4452-91A9-D5FD2C3793ED}"/>
              </a:ext>
            </a:extLst>
          </p:cNvPr>
          <p:cNvSpPr txBox="1">
            <a:spLocks/>
          </p:cNvSpPr>
          <p:nvPr/>
        </p:nvSpPr>
        <p:spPr>
          <a:xfrm>
            <a:off x="4978870" y="3417851"/>
            <a:ext cx="3788411" cy="9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None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>
              <a:latin typeface="Goudy Old Style" panose="02020502050305020303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b="1" i="1">
                <a:latin typeface="Goudy Old Style" panose="02020502050305020303" pitchFamily="18" charset="0"/>
                <a:sym typeface="Wingdings" panose="05000000000000000000" pitchFamily="2" charset="2"/>
              </a:rPr>
              <a:t>KNN is sensitive to outliers.</a:t>
            </a:r>
            <a:endParaRPr lang="en-GB" sz="2000" b="1" i="1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6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/>
      <p:bldP spid="294" grpId="0"/>
      <p:bldP spid="295" grpId="0" build="p"/>
      <p:bldP spid="52" grpId="0"/>
      <p:bldP spid="53" grpId="0"/>
      <p:bldP spid="56" grpId="0" animBg="1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47163" y="1158272"/>
            <a:ext cx="2610150" cy="3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1"/>
          <p:cNvPicPr preferRelativeResize="0"/>
          <p:nvPr/>
        </p:nvPicPr>
        <p:blipFill rotWithShape="1">
          <a:blip r:embed="rId4">
            <a:alphaModFix amt="78000"/>
          </a:blip>
          <a:srcRect l="19967"/>
          <a:stretch>
            <a:fillRect/>
          </a:stretch>
        </p:blipFill>
        <p:spPr>
          <a:xfrm rot="3044709">
            <a:off x="2310589" y="684303"/>
            <a:ext cx="878218" cy="45287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2751389" y="42743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Overfitting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90BE42-C905-4780-998D-04389DF86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160" y="1484197"/>
            <a:ext cx="3827929" cy="29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9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>
            <a:spLocks noGrp="1"/>
          </p:cNvSpPr>
          <p:nvPr>
            <p:ph type="title"/>
          </p:nvPr>
        </p:nvSpPr>
        <p:spPr>
          <a:xfrm>
            <a:off x="1002324" y="711175"/>
            <a:ext cx="2069105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You Know This?</a:t>
            </a:r>
          </a:p>
        </p:txBody>
      </p:sp>
      <p:pic>
        <p:nvPicPr>
          <p:cNvPr id="366" name="Google Shape;366;p40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695465">
            <a:off x="5879985" y="-76082"/>
            <a:ext cx="2131021" cy="2245670"/>
          </a:xfrm>
          <a:prstGeom prst="rect">
            <a:avLst/>
          </a:prstGeom>
          <a:noFill/>
          <a:ln>
            <a:noFill/>
          </a:ln>
          <a:effectLst>
            <a:outerShdw blurRad="100013" dist="47625" dir="1800000" algn="bl" rotWithShape="0">
              <a:srgbClr val="000000">
                <a:alpha val="44000"/>
              </a:srgbClr>
            </a:outerShdw>
          </a:effectLst>
        </p:spPr>
      </p:pic>
      <p:sp>
        <p:nvSpPr>
          <p:cNvPr id="373" name="Google Shape;373;p40"/>
          <p:cNvSpPr txBox="1">
            <a:spLocks noGrp="1"/>
          </p:cNvSpPr>
          <p:nvPr>
            <p:ph type="subTitle" idx="4294967295"/>
          </p:nvPr>
        </p:nvSpPr>
        <p:spPr>
          <a:xfrm rot="-702156">
            <a:off x="6187699" y="662265"/>
            <a:ext cx="1609516" cy="1264219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>
                <a:solidFill>
                  <a:schemeClr val="dk2"/>
                </a:solidFill>
                <a:latin typeface="Goudy Old Style" panose="02020502050305020303" pitchFamily="18" charset="0"/>
              </a:rPr>
              <a:t>Bigger the K is, smoother the surface becomes </a:t>
            </a:r>
            <a:endParaRPr sz="1600">
              <a:solidFill>
                <a:schemeClr val="dk2"/>
              </a:solidFill>
              <a:latin typeface="Goudy Old Style" panose="02020502050305020303" pitchFamily="18" charset="0"/>
            </a:endParaRPr>
          </a:p>
        </p:txBody>
      </p:sp>
      <p:sp>
        <p:nvSpPr>
          <p:cNvPr id="375" name="Google Shape;375;p40"/>
          <p:cNvSpPr txBox="1">
            <a:spLocks noGrp="1"/>
          </p:cNvSpPr>
          <p:nvPr>
            <p:ph type="subTitle" idx="4294967295"/>
          </p:nvPr>
        </p:nvSpPr>
        <p:spPr>
          <a:xfrm>
            <a:off x="5590759" y="2317919"/>
            <a:ext cx="3112912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600">
                <a:solidFill>
                  <a:schemeClr val="dk2"/>
                </a:solidFill>
                <a:latin typeface="Goudy Old Style" panose="02020502050305020303" pitchFamily="18" charset="0"/>
                <a:sym typeface="Concert One"/>
              </a:rPr>
              <a:t>But if K value is extremely large, what will happen ?</a:t>
            </a:r>
            <a:endParaRPr sz="1600">
              <a:solidFill>
                <a:schemeClr val="dk2"/>
              </a:solidFill>
              <a:latin typeface="Goudy Old Style" panose="02020502050305020303" pitchFamily="18" charset="0"/>
              <a:sym typeface="Concert One"/>
            </a:endParaRPr>
          </a:p>
        </p:txBody>
      </p:sp>
      <p:pic>
        <p:nvPicPr>
          <p:cNvPr id="378" name="Google Shape;378;p40"/>
          <p:cNvPicPr preferRelativeResize="0"/>
          <p:nvPr/>
        </p:nvPicPr>
        <p:blipFill>
          <a:blip r:embed="rId4">
            <a:alphaModFix amt="78000"/>
          </a:blip>
          <a:stretch>
            <a:fillRect/>
          </a:stretch>
        </p:blipFill>
        <p:spPr>
          <a:xfrm rot="9981090">
            <a:off x="4092888" y="1396506"/>
            <a:ext cx="1837154" cy="75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0C750-1319-4D31-86EA-4AA7ED03F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17" y="1430247"/>
            <a:ext cx="2700146" cy="2571567"/>
          </a:xfrm>
          <a:prstGeom prst="rect">
            <a:avLst/>
          </a:prstGeom>
        </p:spPr>
      </p:pic>
      <p:grpSp>
        <p:nvGrpSpPr>
          <p:cNvPr id="30" name="Google Shape;9889;p67">
            <a:extLst>
              <a:ext uri="{FF2B5EF4-FFF2-40B4-BE49-F238E27FC236}">
                <a16:creationId xmlns:a16="http://schemas.microsoft.com/office/drawing/2014/main" id="{A1665739-90CB-450B-A0B8-A3F81F073111}"/>
              </a:ext>
            </a:extLst>
          </p:cNvPr>
          <p:cNvGrpSpPr/>
          <p:nvPr/>
        </p:nvGrpSpPr>
        <p:grpSpPr>
          <a:xfrm>
            <a:off x="5085221" y="2408971"/>
            <a:ext cx="546327" cy="513161"/>
            <a:chOff x="1749728" y="2894777"/>
            <a:chExt cx="386927" cy="363438"/>
          </a:xfrm>
          <a:solidFill>
            <a:schemeClr val="tx2"/>
          </a:solidFill>
        </p:grpSpPr>
        <p:sp>
          <p:nvSpPr>
            <p:cNvPr id="31" name="Google Shape;9890;p67">
              <a:extLst>
                <a:ext uri="{FF2B5EF4-FFF2-40B4-BE49-F238E27FC236}">
                  <a16:creationId xmlns:a16="http://schemas.microsoft.com/office/drawing/2014/main" id="{D1280EE4-B44C-4826-98FB-763EB34DBA70}"/>
                </a:ext>
              </a:extLst>
            </p:cNvPr>
            <p:cNvSpPr/>
            <p:nvPr/>
          </p:nvSpPr>
          <p:spPr>
            <a:xfrm>
              <a:off x="1809595" y="3025333"/>
              <a:ext cx="97424" cy="32432"/>
            </a:xfrm>
            <a:custGeom>
              <a:avLst/>
              <a:gdLst/>
              <a:ahLst/>
              <a:cxnLst/>
              <a:rect l="l" t="t" r="r" b="b"/>
              <a:pathLst>
                <a:path w="3061" h="1019" extrusionOk="0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891;p67">
              <a:extLst>
                <a:ext uri="{FF2B5EF4-FFF2-40B4-BE49-F238E27FC236}">
                  <a16:creationId xmlns:a16="http://schemas.microsoft.com/office/drawing/2014/main" id="{12EE2263-CD47-4510-9705-7F059B855046}"/>
                </a:ext>
              </a:extLst>
            </p:cNvPr>
            <p:cNvSpPr/>
            <p:nvPr/>
          </p:nvSpPr>
          <p:spPr>
            <a:xfrm>
              <a:off x="1749728" y="2974346"/>
              <a:ext cx="216777" cy="283869"/>
            </a:xfrm>
            <a:custGeom>
              <a:avLst/>
              <a:gdLst/>
              <a:ahLst/>
              <a:cxnLst/>
              <a:rect l="l" t="t" r="r" b="b"/>
              <a:pathLst>
                <a:path w="6811" h="8919" extrusionOk="0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892;p67">
              <a:extLst>
                <a:ext uri="{FF2B5EF4-FFF2-40B4-BE49-F238E27FC236}">
                  <a16:creationId xmlns:a16="http://schemas.microsoft.com/office/drawing/2014/main" id="{9561777A-35E3-4ADD-89D2-E0271F6C62B3}"/>
                </a:ext>
              </a:extLst>
            </p:cNvPr>
            <p:cNvSpPr/>
            <p:nvPr/>
          </p:nvSpPr>
          <p:spPr>
            <a:xfrm>
              <a:off x="1785725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893;p67">
              <a:extLst>
                <a:ext uri="{FF2B5EF4-FFF2-40B4-BE49-F238E27FC236}">
                  <a16:creationId xmlns:a16="http://schemas.microsoft.com/office/drawing/2014/main" id="{68A8A101-9389-42C2-A799-3FB566151769}"/>
                </a:ext>
              </a:extLst>
            </p:cNvPr>
            <p:cNvSpPr/>
            <p:nvPr/>
          </p:nvSpPr>
          <p:spPr>
            <a:xfrm>
              <a:off x="1919114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894;p67">
              <a:extLst>
                <a:ext uri="{FF2B5EF4-FFF2-40B4-BE49-F238E27FC236}">
                  <a16:creationId xmlns:a16="http://schemas.microsoft.com/office/drawing/2014/main" id="{5E412A68-6D23-435E-AF61-23D24D19CD89}"/>
                </a:ext>
              </a:extLst>
            </p:cNvPr>
            <p:cNvSpPr/>
            <p:nvPr/>
          </p:nvSpPr>
          <p:spPr>
            <a:xfrm>
              <a:off x="1956257" y="2931156"/>
              <a:ext cx="180398" cy="188737"/>
            </a:xfrm>
            <a:custGeom>
              <a:avLst/>
              <a:gdLst/>
              <a:ahLst/>
              <a:cxnLst/>
              <a:rect l="l" t="t" r="r" b="b"/>
              <a:pathLst>
                <a:path w="5668" h="5930" extrusionOk="0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895;p67">
              <a:extLst>
                <a:ext uri="{FF2B5EF4-FFF2-40B4-BE49-F238E27FC236}">
                  <a16:creationId xmlns:a16="http://schemas.microsoft.com/office/drawing/2014/main" id="{2DCF8A23-9E9B-406A-A691-C3C61F1BF028}"/>
                </a:ext>
              </a:extLst>
            </p:cNvPr>
            <p:cNvSpPr/>
            <p:nvPr/>
          </p:nvSpPr>
          <p:spPr>
            <a:xfrm>
              <a:off x="2027487" y="2894777"/>
              <a:ext cx="36029" cy="108786"/>
            </a:xfrm>
            <a:custGeom>
              <a:avLst/>
              <a:gdLst/>
              <a:ahLst/>
              <a:cxnLst/>
              <a:rect l="l" t="t" r="r" b="b"/>
              <a:pathLst>
                <a:path w="1132" h="3418" extrusionOk="0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896;p67">
              <a:extLst>
                <a:ext uri="{FF2B5EF4-FFF2-40B4-BE49-F238E27FC236}">
                  <a16:creationId xmlns:a16="http://schemas.microsoft.com/office/drawing/2014/main" id="{5A2975AA-B111-4322-9E3E-B7FA2527180A}"/>
                </a:ext>
              </a:extLst>
            </p:cNvPr>
            <p:cNvSpPr/>
            <p:nvPr/>
          </p:nvSpPr>
          <p:spPr>
            <a:xfrm>
              <a:off x="2027487" y="3009992"/>
              <a:ext cx="36029" cy="36029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75;p40">
            <a:extLst>
              <a:ext uri="{FF2B5EF4-FFF2-40B4-BE49-F238E27FC236}">
                <a16:creationId xmlns:a16="http://schemas.microsoft.com/office/drawing/2014/main" id="{2D3DA057-F008-4AC3-8512-3DF965699E9B}"/>
              </a:ext>
            </a:extLst>
          </p:cNvPr>
          <p:cNvSpPr txBox="1">
            <a:spLocks/>
          </p:cNvSpPr>
          <p:nvPr/>
        </p:nvSpPr>
        <p:spPr>
          <a:xfrm>
            <a:off x="5590759" y="3265756"/>
            <a:ext cx="3214994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 panose="00000009000000000000"/>
              <a:buChar char="●"/>
              <a:defRPr sz="18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accent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Roboto Mono Medium" panose="00000009000000000000"/>
              <a:buNone/>
            </a:pPr>
            <a:r>
              <a:rPr lang="en-US" sz="1600">
                <a:solidFill>
                  <a:schemeClr val="dk2"/>
                </a:solidFill>
                <a:latin typeface="Goudy Old Style" panose="02020502050305020303" pitchFamily="18" charset="0"/>
                <a:sym typeface="Concert One"/>
              </a:rPr>
              <a:t>The model will underfit and be unable to classify the new data point.</a:t>
            </a:r>
          </a:p>
        </p:txBody>
      </p:sp>
      <p:grpSp>
        <p:nvGrpSpPr>
          <p:cNvPr id="39" name="Google Shape;10366;p67">
            <a:extLst>
              <a:ext uri="{FF2B5EF4-FFF2-40B4-BE49-F238E27FC236}">
                <a16:creationId xmlns:a16="http://schemas.microsoft.com/office/drawing/2014/main" id="{F9999110-AA16-4E0F-9C62-CB155336EA90}"/>
              </a:ext>
            </a:extLst>
          </p:cNvPr>
          <p:cNvGrpSpPr/>
          <p:nvPr/>
        </p:nvGrpSpPr>
        <p:grpSpPr>
          <a:xfrm>
            <a:off x="5109418" y="3467197"/>
            <a:ext cx="367989" cy="351312"/>
            <a:chOff x="1299146" y="3806507"/>
            <a:chExt cx="367989" cy="351312"/>
          </a:xfrm>
        </p:grpSpPr>
        <p:sp>
          <p:nvSpPr>
            <p:cNvPr id="40" name="Google Shape;10367;p67">
              <a:extLst>
                <a:ext uri="{FF2B5EF4-FFF2-40B4-BE49-F238E27FC236}">
                  <a16:creationId xmlns:a16="http://schemas.microsoft.com/office/drawing/2014/main" id="{C56BE006-C841-48EF-8007-B87D31F3C28F}"/>
                </a:ext>
              </a:extLst>
            </p:cNvPr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68;p67">
              <a:extLst>
                <a:ext uri="{FF2B5EF4-FFF2-40B4-BE49-F238E27FC236}">
                  <a16:creationId xmlns:a16="http://schemas.microsoft.com/office/drawing/2014/main" id="{B7F833D8-4409-45C0-8902-4E9A3FA5E446}"/>
                </a:ext>
              </a:extLst>
            </p:cNvPr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/>
      <p:bldP spid="375" grpId="0" build="p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47163" y="1158272"/>
            <a:ext cx="2610150" cy="3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1"/>
          <p:cNvPicPr preferRelativeResize="0"/>
          <p:nvPr/>
        </p:nvPicPr>
        <p:blipFill rotWithShape="1">
          <a:blip r:embed="rId4">
            <a:alphaModFix amt="78000"/>
          </a:blip>
          <a:srcRect l="19967"/>
          <a:stretch>
            <a:fillRect/>
          </a:stretch>
        </p:blipFill>
        <p:spPr>
          <a:xfrm rot="3044709">
            <a:off x="2310589" y="684303"/>
            <a:ext cx="878218" cy="45287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2751389" y="42743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Underfitting</a:t>
            </a:r>
          </a:p>
        </p:txBody>
      </p:sp>
      <p:pic>
        <p:nvPicPr>
          <p:cNvPr id="3074" name="Picture 2" descr="Mở ảnh">
            <a:extLst>
              <a:ext uri="{FF2B5EF4-FFF2-40B4-BE49-F238E27FC236}">
                <a16:creationId xmlns:a16="http://schemas.microsoft.com/office/drawing/2014/main" id="{C63CFD33-A21C-47EE-92C2-D71AD03A3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669" y="1484197"/>
            <a:ext cx="3700038" cy="291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4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title" idx="8"/>
          </p:nvPr>
        </p:nvSpPr>
        <p:spPr>
          <a:xfrm>
            <a:off x="461917" y="666006"/>
            <a:ext cx="3381782" cy="790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2"/>
                </a:solidFill>
              </a:rPr>
              <a:t>What happens 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when K changes?</a:t>
            </a:r>
            <a:endParaRPr lang="en-GB">
              <a:solidFill>
                <a:schemeClr val="tx2"/>
              </a:solidFill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3814348" y="2143579"/>
            <a:ext cx="298800" cy="28224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4889741" y="1456264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695467">
            <a:off x="7275527" y="-2085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66" name="Google Shape;266;p36"/>
          <p:cNvSpPr txBox="1">
            <a:spLocks noGrp="1"/>
          </p:cNvSpPr>
          <p:nvPr>
            <p:ph type="title" idx="4"/>
          </p:nvPr>
        </p:nvSpPr>
        <p:spPr>
          <a:xfrm rot="-695454">
            <a:off x="7631777" y="524580"/>
            <a:ext cx="1019797" cy="614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nonymous Pro" panose="02060609030202000504"/>
                <a:ea typeface="Anonymous Pro" panose="02060609030202000504"/>
                <a:cs typeface="Anonymous Pro" panose="02060609030202000504"/>
                <a:sym typeface="Anonymous Pro" panose="02060609030202000504"/>
              </a:rPr>
              <a:t>Exam content</a:t>
            </a:r>
            <a:endParaRPr sz="1600">
              <a:solidFill>
                <a:schemeClr val="dk2"/>
              </a:solidFill>
              <a:latin typeface="Anonymous Pro" panose="02060609030202000504"/>
              <a:ea typeface="Anonymous Pro" panose="02060609030202000504"/>
              <a:cs typeface="Anonymous Pro" panose="02060609030202000504"/>
              <a:sym typeface="Anonymous Pro" panose="02060609030202000504"/>
            </a:endParaRPr>
          </a:p>
        </p:txBody>
      </p:sp>
      <p:grpSp>
        <p:nvGrpSpPr>
          <p:cNvPr id="267" name="Google Shape;267;p36"/>
          <p:cNvGrpSpPr/>
          <p:nvPr/>
        </p:nvGrpSpPr>
        <p:grpSpPr>
          <a:xfrm>
            <a:off x="7541948" y="844206"/>
            <a:ext cx="272906" cy="434118"/>
            <a:chOff x="1312450" y="4093350"/>
            <a:chExt cx="685349" cy="1090200"/>
          </a:xfrm>
        </p:grpSpPr>
        <p:sp>
          <p:nvSpPr>
            <p:cNvPr id="268" name="Google Shape;268;p36"/>
            <p:cNvSpPr/>
            <p:nvPr/>
          </p:nvSpPr>
          <p:spPr>
            <a:xfrm>
              <a:off x="1312450" y="4093350"/>
              <a:ext cx="685349" cy="1090200"/>
            </a:xfrm>
            <a:custGeom>
              <a:avLst/>
              <a:gdLst/>
              <a:ahLst/>
              <a:cxnLst/>
              <a:rect l="l" t="t" r="r" b="b"/>
              <a:pathLst>
                <a:path w="27414" h="43608" extrusionOk="0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1477975" y="4161250"/>
              <a:ext cx="487250" cy="450450"/>
            </a:xfrm>
            <a:custGeom>
              <a:avLst/>
              <a:gdLst/>
              <a:ahLst/>
              <a:cxnLst/>
              <a:rect l="l" t="t" r="r" b="b"/>
              <a:pathLst>
                <a:path w="19490" h="18018" extrusionOk="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1611400" y="4264325"/>
              <a:ext cx="204725" cy="224825"/>
            </a:xfrm>
            <a:custGeom>
              <a:avLst/>
              <a:gdLst/>
              <a:ahLst/>
              <a:cxnLst/>
              <a:rect l="l" t="t" r="r" b="b"/>
              <a:pathLst>
                <a:path w="8189" h="8993" extrusionOk="0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1688575" y="4506825"/>
              <a:ext cx="60375" cy="62375"/>
            </a:xfrm>
            <a:custGeom>
              <a:avLst/>
              <a:gdLst/>
              <a:ahLst/>
              <a:cxnLst/>
              <a:rect l="l" t="t" r="r" b="b"/>
              <a:pathLst>
                <a:path w="2415" h="2495" extrusionOk="0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1228904" y="1437951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of K-NN</a:t>
            </a:r>
          </a:p>
        </p:txBody>
      </p:sp>
      <p:sp>
        <p:nvSpPr>
          <p:cNvPr id="274" name="Google Shape;274;p36"/>
          <p:cNvSpPr txBox="1">
            <a:spLocks noGrp="1"/>
          </p:cNvSpPr>
          <p:nvPr>
            <p:ph type="subTitle" idx="1"/>
          </p:nvPr>
        </p:nvSpPr>
        <p:spPr>
          <a:xfrm>
            <a:off x="1181125" y="1926351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latin typeface="Goudy Old Style" panose="02020502050305020303" pitchFamily="18" charset="0"/>
              </a:rPr>
              <a:t>Training phase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latin typeface="Goudy Old Style" panose="02020502050305020303" pitchFamily="18" charset="0"/>
              </a:rPr>
              <a:t>  Testing phase,… </a:t>
            </a:r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 idx="2"/>
          </p:nvPr>
        </p:nvSpPr>
        <p:spPr>
          <a:xfrm>
            <a:off x="5283112" y="870651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select </a:t>
            </a:r>
            <a:br>
              <a:rPr lang="en-GB"/>
            </a:br>
            <a:r>
              <a:rPr lang="en-GB"/>
              <a:t>an appropriate K</a:t>
            </a:r>
          </a:p>
        </p:txBody>
      </p:sp>
      <p:sp>
        <p:nvSpPr>
          <p:cNvPr id="276" name="Google Shape;276;p36"/>
          <p:cNvSpPr txBox="1">
            <a:spLocks noGrp="1"/>
          </p:cNvSpPr>
          <p:nvPr>
            <p:ph type="subTitle" idx="3"/>
          </p:nvPr>
        </p:nvSpPr>
        <p:spPr>
          <a:xfrm>
            <a:off x="5232321" y="138549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udy Old Style" panose="02020502050305020303" pitchFamily="18" charset="0"/>
              </a:rPr>
              <a:t>Plotting accuracy rate</a:t>
            </a:r>
          </a:p>
        </p:txBody>
      </p:sp>
      <p:sp>
        <p:nvSpPr>
          <p:cNvPr id="277" name="Google Shape;277;p36"/>
          <p:cNvSpPr txBox="1">
            <a:spLocks noGrp="1"/>
          </p:cNvSpPr>
          <p:nvPr>
            <p:ph type="title" idx="4"/>
          </p:nvPr>
        </p:nvSpPr>
        <p:spPr>
          <a:xfrm>
            <a:off x="1181125" y="3189947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happens</a:t>
            </a:r>
            <a:br>
              <a:rPr lang="en-GB"/>
            </a:br>
            <a:r>
              <a:rPr lang="en-GB"/>
              <a:t> when K changes</a:t>
            </a:r>
          </a:p>
        </p:txBody>
      </p:sp>
      <p:sp>
        <p:nvSpPr>
          <p:cNvPr id="278" name="Google Shape;278;p36"/>
          <p:cNvSpPr txBox="1">
            <a:spLocks noGrp="1"/>
          </p:cNvSpPr>
          <p:nvPr>
            <p:ph type="subTitle" idx="5"/>
          </p:nvPr>
        </p:nvSpPr>
        <p:spPr>
          <a:xfrm>
            <a:off x="1181125" y="3732742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udy Old Style" panose="02020502050305020303" pitchFamily="18" charset="0"/>
              </a:rPr>
              <a:t>Overfitting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udy Old Style" panose="02020502050305020303" pitchFamily="18" charset="0"/>
              </a:rPr>
              <a:t> Underfitting,…</a:t>
            </a:r>
          </a:p>
        </p:txBody>
      </p:sp>
      <p:sp>
        <p:nvSpPr>
          <p:cNvPr id="279" name="Google Shape;279;p36"/>
          <p:cNvSpPr txBox="1">
            <a:spLocks noGrp="1"/>
          </p:cNvSpPr>
          <p:nvPr>
            <p:ph type="title" idx="6"/>
          </p:nvPr>
        </p:nvSpPr>
        <p:spPr>
          <a:xfrm>
            <a:off x="5306632" y="2319881"/>
            <a:ext cx="3151181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 improve K-NN</a:t>
            </a:r>
          </a:p>
        </p:txBody>
      </p:sp>
      <p:sp>
        <p:nvSpPr>
          <p:cNvPr id="280" name="Google Shape;280;p36"/>
          <p:cNvSpPr txBox="1">
            <a:spLocks noGrp="1"/>
          </p:cNvSpPr>
          <p:nvPr>
            <p:ph type="subTitle" idx="7"/>
          </p:nvPr>
        </p:nvSpPr>
        <p:spPr>
          <a:xfrm>
            <a:off x="5355454" y="2831597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udy Old Style" panose="02020502050305020303" pitchFamily="18" charset="0"/>
              </a:rPr>
              <a:t>Handling missing 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udy Old Style" panose="02020502050305020303" pitchFamily="18" charset="0"/>
              </a:rPr>
              <a:t>PCA,…</a:t>
            </a:r>
          </a:p>
        </p:txBody>
      </p:sp>
      <p:sp>
        <p:nvSpPr>
          <p:cNvPr id="281" name="Google Shape;281;p36"/>
          <p:cNvSpPr/>
          <p:nvPr/>
        </p:nvSpPr>
        <p:spPr>
          <a:xfrm>
            <a:off x="3814348" y="3949971"/>
            <a:ext cx="298800" cy="2822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6"/>
          <p:cNvSpPr/>
          <p:nvPr/>
        </p:nvSpPr>
        <p:spPr>
          <a:xfrm>
            <a:off x="4929502" y="3028511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72;p36">
            <a:extLst>
              <a:ext uri="{FF2B5EF4-FFF2-40B4-BE49-F238E27FC236}">
                <a16:creationId xmlns:a16="http://schemas.microsoft.com/office/drawing/2014/main" id="{6E1D8403-118B-43BD-BE76-9FCC64BBC828}"/>
              </a:ext>
            </a:extLst>
          </p:cNvPr>
          <p:cNvSpPr/>
          <p:nvPr/>
        </p:nvSpPr>
        <p:spPr>
          <a:xfrm>
            <a:off x="3811064" y="2135410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72;p36">
            <a:extLst>
              <a:ext uri="{FF2B5EF4-FFF2-40B4-BE49-F238E27FC236}">
                <a16:creationId xmlns:a16="http://schemas.microsoft.com/office/drawing/2014/main" id="{4C81E267-2FF4-4C6A-92D8-DC4099CCEE16}"/>
              </a:ext>
            </a:extLst>
          </p:cNvPr>
          <p:cNvSpPr/>
          <p:nvPr/>
        </p:nvSpPr>
        <p:spPr>
          <a:xfrm>
            <a:off x="3811064" y="3933634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7541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3" grpId="0" animBg="1"/>
      <p:bldP spid="264" grpId="0" animBg="1"/>
      <p:bldP spid="266" grpId="0"/>
      <p:bldP spid="273" grpId="0"/>
      <p:bldP spid="275" grpId="0"/>
      <p:bldP spid="277" grpId="0"/>
      <p:bldP spid="279" grpId="0"/>
      <p:bldP spid="280" grpId="0" uiExpand="1" build="p"/>
      <p:bldP spid="281" grpId="0" animBg="1"/>
      <p:bldP spid="282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641790" y="670997"/>
            <a:ext cx="6850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Tx/>
            </a:pPr>
            <a:r>
              <a:rPr lang="en-US" altLang="en-GB" sz="1600">
                <a:solidFill>
                  <a:schemeClr val="dk2"/>
                </a:solidFill>
                <a:latin typeface="Goudy Old Style" panose="02020502050305020303" pitchFamily="18" charset="0"/>
                <a:ea typeface="Roboto Mono Medium" panose="00000009000000000000"/>
                <a:cs typeface="Roboto Mono Medium" panose="00000009000000000000"/>
              </a:rPr>
              <a:t>The choice of K influences greatly on predicted results</a:t>
            </a:r>
            <a:endParaRPr lang="en-US" altLang="en-GB" sz="1600">
              <a:solidFill>
                <a:schemeClr val="dk2"/>
              </a:solidFill>
              <a:latin typeface="Goudy Old Style" panose="02020502050305020303" pitchFamily="18" charset="0"/>
              <a:ea typeface="Roboto Mono Medium" panose="00000009000000000000"/>
              <a:cs typeface="Segoe UI" panose="020B0502040204020203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37757" y="1166801"/>
            <a:ext cx="320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Tx/>
            </a:pPr>
            <a:r>
              <a:rPr lang="en-US" altLang="en-GB" sz="1600">
                <a:solidFill>
                  <a:schemeClr val="dk2"/>
                </a:solidFill>
                <a:latin typeface="Goudy Old Style" panose="02020502050305020303" pitchFamily="18" charset="0"/>
                <a:ea typeface="Roboto Mono Medium" panose="00000009000000000000"/>
                <a:cs typeface="Roboto Mono Medium" panose="00000009000000000000"/>
              </a:rPr>
              <a:t>We have to choose the best K by </a:t>
            </a:r>
          </a:p>
        </p:txBody>
      </p:sp>
      <p:grpSp>
        <p:nvGrpSpPr>
          <p:cNvPr id="21" name="Google Shape;9122;p65">
            <a:extLst>
              <a:ext uri="{FF2B5EF4-FFF2-40B4-BE49-F238E27FC236}">
                <a16:creationId xmlns:a16="http://schemas.microsoft.com/office/drawing/2014/main" id="{505C3A33-F3AA-40C8-A22E-EA93C4173782}"/>
              </a:ext>
            </a:extLst>
          </p:cNvPr>
          <p:cNvGrpSpPr/>
          <p:nvPr/>
        </p:nvGrpSpPr>
        <p:grpSpPr>
          <a:xfrm>
            <a:off x="1328586" y="651407"/>
            <a:ext cx="313204" cy="298579"/>
            <a:chOff x="4673540" y="3680297"/>
            <a:chExt cx="355434" cy="355815"/>
          </a:xfrm>
        </p:grpSpPr>
        <p:sp>
          <p:nvSpPr>
            <p:cNvPr id="22" name="Google Shape;9123;p65">
              <a:extLst>
                <a:ext uri="{FF2B5EF4-FFF2-40B4-BE49-F238E27FC236}">
                  <a16:creationId xmlns:a16="http://schemas.microsoft.com/office/drawing/2014/main" id="{8DF9C8C1-B8DC-4F06-B3B0-C102C19EC2EC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56E9D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3" name="Google Shape;9124;p65">
              <a:extLst>
                <a:ext uri="{FF2B5EF4-FFF2-40B4-BE49-F238E27FC236}">
                  <a16:creationId xmlns:a16="http://schemas.microsoft.com/office/drawing/2014/main" id="{082DDDC7-A572-4E63-90BF-DFD0CD29B853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56E9D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24" name="Google Shape;9125;p65">
              <a:extLst>
                <a:ext uri="{FF2B5EF4-FFF2-40B4-BE49-F238E27FC236}">
                  <a16:creationId xmlns:a16="http://schemas.microsoft.com/office/drawing/2014/main" id="{8FA79ED7-9803-4DD4-8E91-EECA78C1E6B6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56E9D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oogle Shape;716;p59">
            <a:extLst>
              <a:ext uri="{FF2B5EF4-FFF2-40B4-BE49-F238E27FC236}">
                <a16:creationId xmlns:a16="http://schemas.microsoft.com/office/drawing/2014/main" id="{F0D01E39-A5C9-4019-86CE-ABAF50380315}"/>
              </a:ext>
            </a:extLst>
          </p:cNvPr>
          <p:cNvGrpSpPr/>
          <p:nvPr/>
        </p:nvGrpSpPr>
        <p:grpSpPr>
          <a:xfrm>
            <a:off x="1328586" y="1221785"/>
            <a:ext cx="809171" cy="212458"/>
            <a:chOff x="7578411" y="3733725"/>
            <a:chExt cx="1095214" cy="351310"/>
          </a:xfrm>
        </p:grpSpPr>
        <p:sp>
          <p:nvSpPr>
            <p:cNvPr id="39" name="Google Shape;717;p59">
              <a:extLst>
                <a:ext uri="{FF2B5EF4-FFF2-40B4-BE49-F238E27FC236}">
                  <a16:creationId xmlns:a16="http://schemas.microsoft.com/office/drawing/2014/main" id="{7BF447F4-C9A9-4605-993D-B3AFE89E2FA4}"/>
                </a:ext>
              </a:extLst>
            </p:cNvPr>
            <p:cNvSpPr/>
            <p:nvPr/>
          </p:nvSpPr>
          <p:spPr>
            <a:xfrm>
              <a:off x="7578411" y="3733735"/>
              <a:ext cx="638906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18;p59">
              <a:extLst>
                <a:ext uri="{FF2B5EF4-FFF2-40B4-BE49-F238E27FC236}">
                  <a16:creationId xmlns:a16="http://schemas.microsoft.com/office/drawing/2014/main" id="{186C2769-C83F-4354-8E96-BB5892D5F372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19;p59">
              <a:extLst>
                <a:ext uri="{FF2B5EF4-FFF2-40B4-BE49-F238E27FC236}">
                  <a16:creationId xmlns:a16="http://schemas.microsoft.com/office/drawing/2014/main" id="{3614B0B0-E77F-4B61-BFC4-2D09E3C9E9BB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9942;p67">
            <a:extLst>
              <a:ext uri="{FF2B5EF4-FFF2-40B4-BE49-F238E27FC236}">
                <a16:creationId xmlns:a16="http://schemas.microsoft.com/office/drawing/2014/main" id="{DE4F951B-62D5-4E34-9D4E-00B33B9F5FDC}"/>
              </a:ext>
            </a:extLst>
          </p:cNvPr>
          <p:cNvGrpSpPr/>
          <p:nvPr/>
        </p:nvGrpSpPr>
        <p:grpSpPr>
          <a:xfrm>
            <a:off x="4889660" y="1078756"/>
            <a:ext cx="355099" cy="355481"/>
            <a:chOff x="3539102" y="2427549"/>
            <a:chExt cx="355099" cy="355481"/>
          </a:xfrm>
          <a:solidFill>
            <a:schemeClr val="accent5"/>
          </a:solidFill>
        </p:grpSpPr>
        <p:sp>
          <p:nvSpPr>
            <p:cNvPr id="44" name="Google Shape;9943;p67">
              <a:extLst>
                <a:ext uri="{FF2B5EF4-FFF2-40B4-BE49-F238E27FC236}">
                  <a16:creationId xmlns:a16="http://schemas.microsoft.com/office/drawing/2014/main" id="{6212A66C-12C4-4333-86CA-32DAD472322A}"/>
                </a:ext>
              </a:extLst>
            </p:cNvPr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944;p67">
              <a:extLst>
                <a:ext uri="{FF2B5EF4-FFF2-40B4-BE49-F238E27FC236}">
                  <a16:creationId xmlns:a16="http://schemas.microsoft.com/office/drawing/2014/main" id="{FE83BA1C-DBF8-445C-8274-D0BB00CC019C}"/>
                </a:ext>
              </a:extLst>
            </p:cNvPr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Text Box 5">
            <a:extLst>
              <a:ext uri="{FF2B5EF4-FFF2-40B4-BE49-F238E27FC236}">
                <a16:creationId xmlns:a16="http://schemas.microsoft.com/office/drawing/2014/main" id="{3354917A-4571-42E8-82C8-7A0B7A47DB09}"/>
              </a:ext>
            </a:extLst>
          </p:cNvPr>
          <p:cNvSpPr txBox="1"/>
          <p:nvPr/>
        </p:nvSpPr>
        <p:spPr>
          <a:xfrm>
            <a:off x="5173583" y="1156195"/>
            <a:ext cx="320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Tx/>
            </a:pPr>
            <a:r>
              <a:rPr lang="en-US" altLang="en-GB" sz="1600">
                <a:solidFill>
                  <a:schemeClr val="dk2"/>
                </a:solidFill>
                <a:latin typeface="Goudy Old Style" panose="02020502050305020303" pitchFamily="18" charset="0"/>
                <a:ea typeface="Roboto Mono Medium" panose="00000009000000000000"/>
                <a:cs typeface="Roboto Mono Medium" panose="00000009000000000000"/>
              </a:rPr>
              <a:t> accuracy rate of F1 score against</a:t>
            </a:r>
          </a:p>
        </p:txBody>
      </p:sp>
      <p:sp>
        <p:nvSpPr>
          <p:cNvPr id="50" name="Text Box 5">
            <a:extLst>
              <a:ext uri="{FF2B5EF4-FFF2-40B4-BE49-F238E27FC236}">
                <a16:creationId xmlns:a16="http://schemas.microsoft.com/office/drawing/2014/main" id="{F00D41DB-C311-4E53-870E-FD4AFBDE0492}"/>
              </a:ext>
            </a:extLst>
          </p:cNvPr>
          <p:cNvSpPr txBox="1"/>
          <p:nvPr/>
        </p:nvSpPr>
        <p:spPr>
          <a:xfrm>
            <a:off x="2137756" y="1424123"/>
            <a:ext cx="3203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Tx/>
            </a:pPr>
            <a:r>
              <a:rPr lang="en-US" altLang="en-GB" sz="1600">
                <a:solidFill>
                  <a:schemeClr val="dk2"/>
                </a:solidFill>
                <a:latin typeface="Goudy Old Style" panose="02020502050305020303" pitchFamily="18" charset="0"/>
                <a:ea typeface="Roboto Mono Medium" panose="00000009000000000000"/>
                <a:cs typeface="Roboto Mono Medium" panose="00000009000000000000"/>
              </a:rPr>
              <a:t>different values of K.</a:t>
            </a:r>
          </a:p>
        </p:txBody>
      </p:sp>
      <p:sp>
        <p:nvSpPr>
          <p:cNvPr id="51" name="Text Box 5">
            <a:extLst>
              <a:ext uri="{FF2B5EF4-FFF2-40B4-BE49-F238E27FC236}">
                <a16:creationId xmlns:a16="http://schemas.microsoft.com/office/drawing/2014/main" id="{D6CF463B-61FA-4272-A637-0FED82FA8E98}"/>
              </a:ext>
            </a:extLst>
          </p:cNvPr>
          <p:cNvSpPr txBox="1"/>
          <p:nvPr/>
        </p:nvSpPr>
        <p:spPr>
          <a:xfrm>
            <a:off x="1604578" y="4271474"/>
            <a:ext cx="6570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Tx/>
            </a:pPr>
            <a:r>
              <a:rPr lang="en-US" altLang="en-GB" sz="1600">
                <a:solidFill>
                  <a:schemeClr val="dk2"/>
                </a:solidFill>
                <a:latin typeface="Goudy Old Style" panose="02020502050305020303" pitchFamily="18" charset="0"/>
                <a:ea typeface="Roboto Mono Medium" panose="00000009000000000000"/>
                <a:cs typeface="Roboto Mono Medium" panose="00000009000000000000"/>
              </a:rPr>
              <a:t>‒&gt;  Value of K at the elbow of test error rate gives us the optimal value of 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EACC9-EC7B-494E-A6C3-74C134044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853" y="1752071"/>
            <a:ext cx="3436123" cy="244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9" grpId="0"/>
      <p:bldP spid="50" grpId="0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"/>
          <p:cNvSpPr txBox="1">
            <a:spLocks noGrp="1"/>
          </p:cNvSpPr>
          <p:nvPr>
            <p:ph type="title"/>
          </p:nvPr>
        </p:nvSpPr>
        <p:spPr>
          <a:xfrm>
            <a:off x="702340" y="677964"/>
            <a:ext cx="245525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2"/>
                </a:solidFill>
              </a:rPr>
              <a:t>How to  improve K-NN</a:t>
            </a:r>
          </a:p>
        </p:txBody>
      </p:sp>
      <p:sp>
        <p:nvSpPr>
          <p:cNvPr id="443" name="Google Shape;443;p45"/>
          <p:cNvSpPr txBox="1">
            <a:spLocks noGrp="1"/>
          </p:cNvSpPr>
          <p:nvPr>
            <p:ph type="subTitle" idx="4294967295"/>
          </p:nvPr>
        </p:nvSpPr>
        <p:spPr>
          <a:xfrm>
            <a:off x="662906" y="3299475"/>
            <a:ext cx="1694486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Goudy Old Style" panose="02020502050305020303" pitchFamily="18" charset="0"/>
              </a:rPr>
              <a:t>Handling missing values</a:t>
            </a:r>
            <a:endParaRPr sz="2000">
              <a:solidFill>
                <a:schemeClr val="dk2"/>
              </a:solidFill>
              <a:latin typeface="Goudy Old Style" panose="02020502050305020303" pitchFamily="18" charset="0"/>
            </a:endParaRPr>
          </a:p>
        </p:txBody>
      </p:sp>
      <p:sp>
        <p:nvSpPr>
          <p:cNvPr id="444" name="Google Shape;444;p45"/>
          <p:cNvSpPr txBox="1">
            <a:spLocks noGrp="1"/>
          </p:cNvSpPr>
          <p:nvPr>
            <p:ph type="subTitle" idx="4294967295"/>
          </p:nvPr>
        </p:nvSpPr>
        <p:spPr>
          <a:xfrm>
            <a:off x="2628450" y="3321375"/>
            <a:ext cx="155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Goudy Old Style" panose="02020502050305020303" pitchFamily="18" charset="0"/>
              </a:rPr>
              <a:t>Normalizing data </a:t>
            </a:r>
            <a:endParaRPr sz="2000">
              <a:solidFill>
                <a:schemeClr val="dk2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445" name="Google Shape;445;p45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87">
            <a:off x="1960661" y="2137906"/>
            <a:ext cx="1168505" cy="83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5"/>
          <p:cNvPicPr preferRelativeResize="0"/>
          <p:nvPr/>
        </p:nvPicPr>
        <p:blipFill>
          <a:blip r:embed="rId3">
            <a:alphaModFix amt="86000"/>
          </a:blip>
          <a:stretch>
            <a:fillRect/>
          </a:stretch>
        </p:blipFill>
        <p:spPr>
          <a:xfrm rot="729296">
            <a:off x="5931063" y="1939924"/>
            <a:ext cx="1211373" cy="86814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5"/>
          <p:cNvSpPr/>
          <p:nvPr/>
        </p:nvSpPr>
        <p:spPr>
          <a:xfrm>
            <a:off x="7634750" y="617001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5"/>
          <p:cNvSpPr txBox="1">
            <a:spLocks noGrp="1"/>
          </p:cNvSpPr>
          <p:nvPr>
            <p:ph type="subTitle" idx="4294967295"/>
          </p:nvPr>
        </p:nvSpPr>
        <p:spPr>
          <a:xfrm>
            <a:off x="5048500" y="3321375"/>
            <a:ext cx="155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000">
                <a:solidFill>
                  <a:schemeClr val="dk2"/>
                </a:solidFill>
                <a:latin typeface="Goudy Old Style" panose="02020502050305020303" pitchFamily="18" charset="0"/>
              </a:rPr>
              <a:t>Reducing dimensions</a:t>
            </a:r>
            <a:endParaRPr sz="2000">
              <a:solidFill>
                <a:schemeClr val="dk2"/>
              </a:solidFill>
              <a:latin typeface="Goudy Old Style" panose="02020502050305020303" pitchFamily="18" charset="0"/>
            </a:endParaRPr>
          </a:p>
        </p:txBody>
      </p:sp>
      <p:sp>
        <p:nvSpPr>
          <p:cNvPr id="449" name="Google Shape;449;p45"/>
          <p:cNvSpPr txBox="1">
            <a:spLocks noGrp="1"/>
          </p:cNvSpPr>
          <p:nvPr>
            <p:ph type="subTitle" idx="4294967295"/>
          </p:nvPr>
        </p:nvSpPr>
        <p:spPr>
          <a:xfrm>
            <a:off x="6857750" y="3321375"/>
            <a:ext cx="155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200">
                <a:solidFill>
                  <a:schemeClr val="dk2"/>
                </a:solidFill>
                <a:latin typeface="Goudy Old Style" panose="02020502050305020303" pitchFamily="18" charset="0"/>
              </a:rPr>
              <a:t>PCA</a:t>
            </a:r>
            <a:endParaRPr sz="3200">
              <a:solidFill>
                <a:schemeClr val="dk2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450" name="Google Shape;450;p4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3109567">
            <a:off x="3009584" y="2963526"/>
            <a:ext cx="539481" cy="25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3109567" flipH="1">
            <a:off x="1447484" y="2963526"/>
            <a:ext cx="539481" cy="25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3109567">
            <a:off x="7212859" y="2963526"/>
            <a:ext cx="539481" cy="25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5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3109567" flipH="1">
            <a:off x="5650759" y="2963526"/>
            <a:ext cx="539481" cy="25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5"/>
          <p:cNvPicPr preferRelativeResize="0"/>
          <p:nvPr/>
        </p:nvPicPr>
        <p:blipFill rotWithShape="1">
          <a:blip r:embed="rId5">
            <a:alphaModFix amt="71000"/>
          </a:blip>
          <a:srcRect r="53187"/>
          <a:stretch>
            <a:fillRect/>
          </a:stretch>
        </p:blipFill>
        <p:spPr>
          <a:xfrm rot="34">
            <a:off x="3707032" y="2192629"/>
            <a:ext cx="860026" cy="758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5"/>
          <p:cNvPicPr preferRelativeResize="0"/>
          <p:nvPr/>
        </p:nvPicPr>
        <p:blipFill rotWithShape="1">
          <a:blip r:embed="rId5">
            <a:alphaModFix amt="71000"/>
          </a:blip>
          <a:srcRect l="101335" r="53189"/>
          <a:stretch>
            <a:fillRect/>
          </a:stretch>
        </p:blipFill>
        <p:spPr>
          <a:xfrm rot="35" flipH="1">
            <a:off x="4581853" y="2192630"/>
            <a:ext cx="1001749" cy="75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100 Percent. 100 Score. Emoji of One Hundred. Icon of Score Points.  Emoticon of Perfect Number. Social Badge, Sign and Sticker. Stock Vector -  Illustration of label, design: 218231575">
            <a:extLst>
              <a:ext uri="{FF2B5EF4-FFF2-40B4-BE49-F238E27FC236}">
                <a16:creationId xmlns:a16="http://schemas.microsoft.com/office/drawing/2014/main" id="{2252A505-B854-4954-8262-10DB1EFBE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265" b="83382" l="10000" r="90000">
                        <a14:foregroundMark x1="25744" y1="55740" x2="25877" y2="56561"/>
                        <a14:foregroundMark x1="21915" y1="32040" x2="22154" y2="33517"/>
                        <a14:foregroundMark x1="61776" y1="68891" x2="63596" y2="68778"/>
                        <a14:foregroundMark x1="56815" y1="77073" x2="60526" y2="76923"/>
                        <a14:foregroundMark x1="60526" y1="76923" x2="71491" y2="77828"/>
                        <a14:foregroundMark x1="60615" y1="48511" x2="60088" y2="48869"/>
                        <a14:foregroundMark x1="60088" y1="48869" x2="60987" y2="48574"/>
                        <a14:foregroundMark x1="75439" y1="48869" x2="77193" y2="45701"/>
                        <a14:foregroundMark x1="77193" y1="45701" x2="77632" y2="44796"/>
                        <a14:foregroundMark x1="77193" y1="46606" x2="77193" y2="46606"/>
                        <a14:foregroundMark x1="77193" y1="46606" x2="77193" y2="46606"/>
                        <a14:backgroundMark x1="23684" y1="37104" x2="22807" y2="32127"/>
                        <a14:backgroundMark x1="23684" y1="37557" x2="24123" y2="44344"/>
                        <a14:backgroundMark x1="24123" y1="44344" x2="22807" y2="47964"/>
                        <a14:backgroundMark x1="21930" y1="33484" x2="21491" y2="36652"/>
                        <a14:backgroundMark x1="22807" y1="35294" x2="22807" y2="38009"/>
                        <a14:backgroundMark x1="20614" y1="31674" x2="21491" y2="32127"/>
                        <a14:backgroundMark x1="24123" y1="46606" x2="23246" y2="50679"/>
                        <a14:backgroundMark x1="69737" y1="42081" x2="75877" y2="41629"/>
                        <a14:backgroundMark x1="68860" y1="41629" x2="64912" y2="47511"/>
                        <a14:backgroundMark x1="63158" y1="46154" x2="62719" y2="48869"/>
                        <a14:backgroundMark x1="81140" y1="42534" x2="81140" y2="45701"/>
                        <a14:backgroundMark x1="77632" y1="45701" x2="77632" y2="45701"/>
                        <a14:backgroundMark x1="28070" y1="73303" x2="59649" y2="72398"/>
                        <a14:backgroundMark x1="64474" y1="67421" x2="64474" y2="67421"/>
                        <a14:backgroundMark x1="64474" y1="67421" x2="64474" y2="67421"/>
                        <a14:backgroundMark x1="27193" y1="72398" x2="27193" y2="72398"/>
                        <a14:backgroundMark x1="20614" y1="27602" x2="21491" y2="32127"/>
                        <a14:backgroundMark x1="24561" y1="46606" x2="24123" y2="55656"/>
                        <a14:backgroundMark x1="26316" y1="72398" x2="30263" y2="72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53"/>
          <a:stretch/>
        </p:blipFill>
        <p:spPr bwMode="auto">
          <a:xfrm>
            <a:off x="2090750" y="2214888"/>
            <a:ext cx="760871" cy="6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A36E4F73-D3BA-4B70-9C20-D03A35F530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1878" y="2048574"/>
            <a:ext cx="716700" cy="71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/>
      <p:bldP spid="443" grpId="0" build="p"/>
      <p:bldP spid="444" grpId="0" build="p"/>
      <p:bldP spid="448" grpId="0" build="p"/>
      <p:bldP spid="44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841015" y="543066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2"/>
                </a:solidFill>
              </a:rPr>
              <a:t>Table of Contents!</a:t>
            </a:r>
          </a:p>
        </p:txBody>
      </p:sp>
      <p:sp>
        <p:nvSpPr>
          <p:cNvPr id="195" name="Google Shape;195;p31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763779" y="1662250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1. What is K-NN?</a:t>
            </a: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5220335" y="1924308"/>
            <a:ext cx="3094103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3</a:t>
            </a:r>
            <a:r>
              <a:rPr lang="en-GB"/>
              <a:t>. What are its limitation and benefits ?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4"/>
          </p:nvPr>
        </p:nvSpPr>
        <p:spPr>
          <a:xfrm>
            <a:off x="1005864" y="2992850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2. How does it work?</a:t>
            </a:r>
            <a:endParaRPr lang="en-US" altLang="en-GB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-8782544" flipH="1">
            <a:off x="2522830" y="1036233"/>
            <a:ext cx="1124399" cy="5100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5220336" y="3004185"/>
            <a:ext cx="291780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GB" sz="2100" b="1">
                <a:solidFill>
                  <a:schemeClr val="accent2"/>
                </a:solidFill>
                <a:latin typeface="Concert One"/>
                <a:ea typeface="Concert One"/>
                <a:cs typeface="Concert One"/>
              </a:rPr>
              <a:t>4. Where can we apply K-NN ?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97" grpId="0"/>
      <p:bldP spid="199" grpId="0"/>
      <p:bldP spid="201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841015" y="543066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2"/>
                </a:solidFill>
              </a:rPr>
              <a:t>Table of Contents!</a:t>
            </a:r>
          </a:p>
        </p:txBody>
      </p:sp>
      <p:sp>
        <p:nvSpPr>
          <p:cNvPr id="195" name="Google Shape;195;p31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907470" y="163601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1. What is K-NN?</a:t>
            </a: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5220335" y="1924308"/>
            <a:ext cx="3094103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3</a:t>
            </a:r>
            <a:r>
              <a:rPr lang="en-GB"/>
              <a:t>. What are its limitation and benefits ?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4"/>
          </p:nvPr>
        </p:nvSpPr>
        <p:spPr>
          <a:xfrm>
            <a:off x="907470" y="300392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2. How does it work?</a:t>
            </a:r>
            <a:endParaRPr lang="en-US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5220336" y="3004185"/>
            <a:ext cx="291780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GB" sz="2100" b="1">
                <a:solidFill>
                  <a:schemeClr val="accent2"/>
                </a:solidFill>
                <a:latin typeface="Concert One"/>
                <a:ea typeface="Concert One"/>
                <a:cs typeface="Concert One"/>
              </a:rPr>
              <a:t>4. Where can we apply K-NN ?</a:t>
            </a:r>
          </a:p>
        </p:txBody>
      </p:sp>
      <p:pic>
        <p:nvPicPr>
          <p:cNvPr id="11" name="Google Shape;205;p31">
            <a:extLst>
              <a:ext uri="{FF2B5EF4-FFF2-40B4-BE49-F238E27FC236}">
                <a16:creationId xmlns:a16="http://schemas.microsoft.com/office/drawing/2014/main" id="{D572C841-7493-4A58-9021-F8B53C0C19BE}"/>
              </a:ext>
            </a:extLst>
          </p:cNvPr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187891">
            <a:off x="4518490" y="1151255"/>
            <a:ext cx="1124399" cy="510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0937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"/>
          <p:cNvSpPr txBox="1">
            <a:spLocks noGrp="1"/>
          </p:cNvSpPr>
          <p:nvPr>
            <p:ph type="title"/>
          </p:nvPr>
        </p:nvSpPr>
        <p:spPr>
          <a:xfrm>
            <a:off x="745149" y="711175"/>
            <a:ext cx="3245826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</a:t>
            </a:r>
          </a:p>
        </p:txBody>
      </p:sp>
      <p:sp>
        <p:nvSpPr>
          <p:cNvPr id="24" name="Google Shape;363;p40">
            <a:extLst>
              <a:ext uri="{FF2B5EF4-FFF2-40B4-BE49-F238E27FC236}">
                <a16:creationId xmlns:a16="http://schemas.microsoft.com/office/drawing/2014/main" id="{7B0B4A6C-F3E1-4C40-B528-8730E4D883E6}"/>
              </a:ext>
            </a:extLst>
          </p:cNvPr>
          <p:cNvSpPr txBox="1">
            <a:spLocks/>
          </p:cNvSpPr>
          <p:nvPr/>
        </p:nvSpPr>
        <p:spPr>
          <a:xfrm>
            <a:off x="4964724" y="711175"/>
            <a:ext cx="3245826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/>
              <a:t>Cons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C0A8BC-3352-403D-ADAC-58AD0D832D7B}"/>
              </a:ext>
            </a:extLst>
          </p:cNvPr>
          <p:cNvGrpSpPr/>
          <p:nvPr/>
        </p:nvGrpSpPr>
        <p:grpSpPr>
          <a:xfrm>
            <a:off x="3907595" y="1242988"/>
            <a:ext cx="401886" cy="305950"/>
            <a:chOff x="3186361" y="1220646"/>
            <a:chExt cx="401886" cy="305950"/>
          </a:xfrm>
        </p:grpSpPr>
        <p:sp>
          <p:nvSpPr>
            <p:cNvPr id="25" name="Google Shape;264;p36">
              <a:extLst>
                <a:ext uri="{FF2B5EF4-FFF2-40B4-BE49-F238E27FC236}">
                  <a16:creationId xmlns:a16="http://schemas.microsoft.com/office/drawing/2014/main" id="{49314968-7F8C-4340-BD06-56A53A9F425A}"/>
                </a:ext>
              </a:extLst>
            </p:cNvPr>
            <p:cNvSpPr/>
            <p:nvPr/>
          </p:nvSpPr>
          <p:spPr>
            <a:xfrm>
              <a:off x="3186361" y="1227796"/>
              <a:ext cx="298800" cy="298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2;p36">
              <a:extLst>
                <a:ext uri="{FF2B5EF4-FFF2-40B4-BE49-F238E27FC236}">
                  <a16:creationId xmlns:a16="http://schemas.microsoft.com/office/drawing/2014/main" id="{B4E534DD-2640-4A86-99CA-866085125DA9}"/>
                </a:ext>
              </a:extLst>
            </p:cNvPr>
            <p:cNvSpPr/>
            <p:nvPr/>
          </p:nvSpPr>
          <p:spPr>
            <a:xfrm>
              <a:off x="3186361" y="1220646"/>
              <a:ext cx="401886" cy="298579"/>
            </a:xfrm>
            <a:custGeom>
              <a:avLst/>
              <a:gdLst/>
              <a:ahLst/>
              <a:cxnLst/>
              <a:rect l="l" t="t" r="r" b="b"/>
              <a:pathLst>
                <a:path w="285532" h="196111" extrusionOk="0">
                  <a:moveTo>
                    <a:pt x="269081" y="0"/>
                  </a:moveTo>
                  <a:lnTo>
                    <a:pt x="78609" y="158394"/>
                  </a:lnTo>
                  <a:lnTo>
                    <a:pt x="21130" y="75516"/>
                  </a:lnTo>
                  <a:lnTo>
                    <a:pt x="0" y="90186"/>
                  </a:lnTo>
                  <a:lnTo>
                    <a:pt x="73490" y="196110"/>
                  </a:lnTo>
                  <a:lnTo>
                    <a:pt x="285531" y="19789"/>
                  </a:lnTo>
                  <a:lnTo>
                    <a:pt x="26908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4;p36">
            <a:extLst>
              <a:ext uri="{FF2B5EF4-FFF2-40B4-BE49-F238E27FC236}">
                <a16:creationId xmlns:a16="http://schemas.microsoft.com/office/drawing/2014/main" id="{37F4DD50-BED9-4226-A3D8-F93732492D02}"/>
              </a:ext>
            </a:extLst>
          </p:cNvPr>
          <p:cNvSpPr txBox="1">
            <a:spLocks/>
          </p:cNvSpPr>
          <p:nvPr/>
        </p:nvSpPr>
        <p:spPr>
          <a:xfrm>
            <a:off x="659933" y="1193050"/>
            <a:ext cx="2799497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sz="1800">
                <a:latin typeface="Goudy Old Style" panose="02020502050305020303" pitchFamily="18" charset="0"/>
              </a:rPr>
              <a:t>Simple and easy</a:t>
            </a:r>
          </a:p>
        </p:txBody>
      </p:sp>
      <p:sp>
        <p:nvSpPr>
          <p:cNvPr id="29" name="Google Shape;274;p36">
            <a:extLst>
              <a:ext uri="{FF2B5EF4-FFF2-40B4-BE49-F238E27FC236}">
                <a16:creationId xmlns:a16="http://schemas.microsoft.com/office/drawing/2014/main" id="{F1309F79-D598-46F5-B156-B1D3AB434034}"/>
              </a:ext>
            </a:extLst>
          </p:cNvPr>
          <p:cNvSpPr txBox="1">
            <a:spLocks/>
          </p:cNvSpPr>
          <p:nvPr/>
        </p:nvSpPr>
        <p:spPr>
          <a:xfrm>
            <a:off x="659933" y="2033275"/>
            <a:ext cx="3245826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sz="1800">
                <a:latin typeface="Goudy Old Style" panose="02020502050305020303" pitchFamily="18" charset="0"/>
              </a:rPr>
              <a:t>The training phase is faster than other algorithms. 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9500554-81BB-482D-A3E5-6AAF0559CD09}"/>
              </a:ext>
            </a:extLst>
          </p:cNvPr>
          <p:cNvGrpSpPr/>
          <p:nvPr/>
        </p:nvGrpSpPr>
        <p:grpSpPr>
          <a:xfrm>
            <a:off x="3907595" y="2167422"/>
            <a:ext cx="401886" cy="305950"/>
            <a:chOff x="3186361" y="1220646"/>
            <a:chExt cx="401886" cy="305950"/>
          </a:xfrm>
        </p:grpSpPr>
        <p:sp>
          <p:nvSpPr>
            <p:cNvPr id="43" name="Google Shape;264;p36">
              <a:extLst>
                <a:ext uri="{FF2B5EF4-FFF2-40B4-BE49-F238E27FC236}">
                  <a16:creationId xmlns:a16="http://schemas.microsoft.com/office/drawing/2014/main" id="{71AEDEB0-03A0-4589-ABF5-087DA800A08E}"/>
                </a:ext>
              </a:extLst>
            </p:cNvPr>
            <p:cNvSpPr/>
            <p:nvPr/>
          </p:nvSpPr>
          <p:spPr>
            <a:xfrm>
              <a:off x="3186361" y="1227796"/>
              <a:ext cx="298800" cy="298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;p36">
              <a:extLst>
                <a:ext uri="{FF2B5EF4-FFF2-40B4-BE49-F238E27FC236}">
                  <a16:creationId xmlns:a16="http://schemas.microsoft.com/office/drawing/2014/main" id="{CCB28DC9-2BD6-4FC0-8CB2-88F7BD474A3B}"/>
                </a:ext>
              </a:extLst>
            </p:cNvPr>
            <p:cNvSpPr/>
            <p:nvPr/>
          </p:nvSpPr>
          <p:spPr>
            <a:xfrm>
              <a:off x="3186361" y="1220646"/>
              <a:ext cx="401886" cy="298579"/>
            </a:xfrm>
            <a:custGeom>
              <a:avLst/>
              <a:gdLst/>
              <a:ahLst/>
              <a:cxnLst/>
              <a:rect l="l" t="t" r="r" b="b"/>
              <a:pathLst>
                <a:path w="285532" h="196111" extrusionOk="0">
                  <a:moveTo>
                    <a:pt x="269081" y="0"/>
                  </a:moveTo>
                  <a:lnTo>
                    <a:pt x="78609" y="158394"/>
                  </a:lnTo>
                  <a:lnTo>
                    <a:pt x="21130" y="75516"/>
                  </a:lnTo>
                  <a:lnTo>
                    <a:pt x="0" y="90186"/>
                  </a:lnTo>
                  <a:lnTo>
                    <a:pt x="73490" y="196110"/>
                  </a:lnTo>
                  <a:lnTo>
                    <a:pt x="285531" y="19789"/>
                  </a:lnTo>
                  <a:lnTo>
                    <a:pt x="26908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274;p36">
            <a:extLst>
              <a:ext uri="{FF2B5EF4-FFF2-40B4-BE49-F238E27FC236}">
                <a16:creationId xmlns:a16="http://schemas.microsoft.com/office/drawing/2014/main" id="{6612A274-D665-4F1C-B28A-089489CC474E}"/>
              </a:ext>
            </a:extLst>
          </p:cNvPr>
          <p:cNvSpPr txBox="1">
            <a:spLocks/>
          </p:cNvSpPr>
          <p:nvPr/>
        </p:nvSpPr>
        <p:spPr>
          <a:xfrm>
            <a:off x="659933" y="3069170"/>
            <a:ext cx="3245826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sz="1800">
                <a:latin typeface="Goudy Old Style" panose="02020502050305020303" pitchFamily="18" charset="0"/>
              </a:rPr>
              <a:t>Relatively high accuracy compared to other algorithms.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66F2714-CC0F-4A8E-8270-42075AA95F29}"/>
              </a:ext>
            </a:extLst>
          </p:cNvPr>
          <p:cNvGrpSpPr/>
          <p:nvPr/>
        </p:nvGrpSpPr>
        <p:grpSpPr>
          <a:xfrm>
            <a:off x="3907595" y="3265926"/>
            <a:ext cx="401886" cy="305950"/>
            <a:chOff x="3186361" y="1220646"/>
            <a:chExt cx="401886" cy="305950"/>
          </a:xfrm>
        </p:grpSpPr>
        <p:sp>
          <p:nvSpPr>
            <p:cNvPr id="47" name="Google Shape;264;p36">
              <a:extLst>
                <a:ext uri="{FF2B5EF4-FFF2-40B4-BE49-F238E27FC236}">
                  <a16:creationId xmlns:a16="http://schemas.microsoft.com/office/drawing/2014/main" id="{F9349F83-6D6A-4601-B274-C3885CE79BB4}"/>
                </a:ext>
              </a:extLst>
            </p:cNvPr>
            <p:cNvSpPr/>
            <p:nvPr/>
          </p:nvSpPr>
          <p:spPr>
            <a:xfrm>
              <a:off x="3186361" y="1227796"/>
              <a:ext cx="298800" cy="298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2;p36">
              <a:extLst>
                <a:ext uri="{FF2B5EF4-FFF2-40B4-BE49-F238E27FC236}">
                  <a16:creationId xmlns:a16="http://schemas.microsoft.com/office/drawing/2014/main" id="{88369C85-EB43-4FC7-B3E1-847021919D24}"/>
                </a:ext>
              </a:extLst>
            </p:cNvPr>
            <p:cNvSpPr/>
            <p:nvPr/>
          </p:nvSpPr>
          <p:spPr>
            <a:xfrm>
              <a:off x="3186361" y="1220646"/>
              <a:ext cx="401886" cy="298579"/>
            </a:xfrm>
            <a:custGeom>
              <a:avLst/>
              <a:gdLst/>
              <a:ahLst/>
              <a:cxnLst/>
              <a:rect l="l" t="t" r="r" b="b"/>
              <a:pathLst>
                <a:path w="285532" h="196111" extrusionOk="0">
                  <a:moveTo>
                    <a:pt x="269081" y="0"/>
                  </a:moveTo>
                  <a:lnTo>
                    <a:pt x="78609" y="158394"/>
                  </a:lnTo>
                  <a:lnTo>
                    <a:pt x="21130" y="75516"/>
                  </a:lnTo>
                  <a:lnTo>
                    <a:pt x="0" y="90186"/>
                  </a:lnTo>
                  <a:lnTo>
                    <a:pt x="73490" y="196110"/>
                  </a:lnTo>
                  <a:lnTo>
                    <a:pt x="285531" y="19789"/>
                  </a:lnTo>
                  <a:lnTo>
                    <a:pt x="26908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274;p36">
            <a:extLst>
              <a:ext uri="{FF2B5EF4-FFF2-40B4-BE49-F238E27FC236}">
                <a16:creationId xmlns:a16="http://schemas.microsoft.com/office/drawing/2014/main" id="{9788B7A3-2381-433D-85D5-D396BD8FECEA}"/>
              </a:ext>
            </a:extLst>
          </p:cNvPr>
          <p:cNvSpPr txBox="1">
            <a:spLocks/>
          </p:cNvSpPr>
          <p:nvPr/>
        </p:nvSpPr>
        <p:spPr>
          <a:xfrm>
            <a:off x="4937608" y="1183217"/>
            <a:ext cx="2672868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sz="1800">
                <a:latin typeface="Goudy Old Style" panose="02020502050305020303" pitchFamily="18" charset="0"/>
              </a:rPr>
              <a:t>Time complexity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D1DA50-06AE-415B-98A2-5DB65D359EB0}"/>
              </a:ext>
            </a:extLst>
          </p:cNvPr>
          <p:cNvGrpSpPr/>
          <p:nvPr/>
        </p:nvGrpSpPr>
        <p:grpSpPr>
          <a:xfrm>
            <a:off x="8009607" y="1242767"/>
            <a:ext cx="298800" cy="298800"/>
            <a:chOff x="8009607" y="1242767"/>
            <a:chExt cx="298800" cy="298800"/>
          </a:xfrm>
        </p:grpSpPr>
        <p:sp>
          <p:nvSpPr>
            <p:cNvPr id="52" name="Google Shape;264;p36">
              <a:extLst>
                <a:ext uri="{FF2B5EF4-FFF2-40B4-BE49-F238E27FC236}">
                  <a16:creationId xmlns:a16="http://schemas.microsoft.com/office/drawing/2014/main" id="{84CAB760-CADD-4D4C-AD29-8E52EBFA55A1}"/>
                </a:ext>
              </a:extLst>
            </p:cNvPr>
            <p:cNvSpPr/>
            <p:nvPr/>
          </p:nvSpPr>
          <p:spPr>
            <a:xfrm>
              <a:off x="8009607" y="1242767"/>
              <a:ext cx="298800" cy="298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9126;p65">
              <a:extLst>
                <a:ext uri="{FF2B5EF4-FFF2-40B4-BE49-F238E27FC236}">
                  <a16:creationId xmlns:a16="http://schemas.microsoft.com/office/drawing/2014/main" id="{0EBBF86F-3901-4573-94EB-3EA8600A1A92}"/>
                </a:ext>
              </a:extLst>
            </p:cNvPr>
            <p:cNvGrpSpPr/>
            <p:nvPr/>
          </p:nvGrpSpPr>
          <p:grpSpPr>
            <a:xfrm>
              <a:off x="8040265" y="1280381"/>
              <a:ext cx="237483" cy="238314"/>
              <a:chOff x="5779408" y="3699191"/>
              <a:chExt cx="317645" cy="318757"/>
            </a:xfrm>
            <a:solidFill>
              <a:srgbClr val="FF0000"/>
            </a:solidFill>
          </p:grpSpPr>
          <p:sp>
            <p:nvSpPr>
              <p:cNvPr id="55" name="Google Shape;9127;p65">
                <a:extLst>
                  <a:ext uri="{FF2B5EF4-FFF2-40B4-BE49-F238E27FC236}">
                    <a16:creationId xmlns:a16="http://schemas.microsoft.com/office/drawing/2014/main" id="{DE23FC79-712C-44F1-A1EF-6E2D51D5447A}"/>
                  </a:ext>
                </a:extLst>
              </p:cNvPr>
              <p:cNvSpPr/>
              <p:nvPr/>
            </p:nvSpPr>
            <p:spPr>
              <a:xfrm>
                <a:off x="5892837" y="3700334"/>
                <a:ext cx="204216" cy="317614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10002" extrusionOk="0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128;p65">
                <a:extLst>
                  <a:ext uri="{FF2B5EF4-FFF2-40B4-BE49-F238E27FC236}">
                    <a16:creationId xmlns:a16="http://schemas.microsoft.com/office/drawing/2014/main" id="{982788F5-F812-47EB-A76A-CDE0311D27D5}"/>
                  </a:ext>
                </a:extLst>
              </p:cNvPr>
              <p:cNvSpPr/>
              <p:nvPr/>
            </p:nvSpPr>
            <p:spPr>
              <a:xfrm>
                <a:off x="5779408" y="3699191"/>
                <a:ext cx="195134" cy="31688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9979" extrusionOk="0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623CDFD-459B-4FF4-BEED-DD63D3C23A0D}"/>
              </a:ext>
            </a:extLst>
          </p:cNvPr>
          <p:cNvGrpSpPr/>
          <p:nvPr/>
        </p:nvGrpSpPr>
        <p:grpSpPr>
          <a:xfrm>
            <a:off x="7990557" y="2053952"/>
            <a:ext cx="298800" cy="298800"/>
            <a:chOff x="8009607" y="1242767"/>
            <a:chExt cx="298800" cy="298800"/>
          </a:xfrm>
        </p:grpSpPr>
        <p:sp>
          <p:nvSpPr>
            <p:cNvPr id="58" name="Google Shape;264;p36">
              <a:extLst>
                <a:ext uri="{FF2B5EF4-FFF2-40B4-BE49-F238E27FC236}">
                  <a16:creationId xmlns:a16="http://schemas.microsoft.com/office/drawing/2014/main" id="{D93BBE22-132C-4C7D-8EA9-4C4B21E9CB04}"/>
                </a:ext>
              </a:extLst>
            </p:cNvPr>
            <p:cNvSpPr/>
            <p:nvPr/>
          </p:nvSpPr>
          <p:spPr>
            <a:xfrm>
              <a:off x="8009607" y="1242767"/>
              <a:ext cx="298800" cy="298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9126;p65">
              <a:extLst>
                <a:ext uri="{FF2B5EF4-FFF2-40B4-BE49-F238E27FC236}">
                  <a16:creationId xmlns:a16="http://schemas.microsoft.com/office/drawing/2014/main" id="{6478AB19-25FE-47D5-8FEA-1AD1C04577C8}"/>
                </a:ext>
              </a:extLst>
            </p:cNvPr>
            <p:cNvGrpSpPr/>
            <p:nvPr/>
          </p:nvGrpSpPr>
          <p:grpSpPr>
            <a:xfrm>
              <a:off x="8040265" y="1280381"/>
              <a:ext cx="237483" cy="238314"/>
              <a:chOff x="5779408" y="3699191"/>
              <a:chExt cx="317645" cy="318757"/>
            </a:xfrm>
            <a:solidFill>
              <a:srgbClr val="FF0000"/>
            </a:solidFill>
          </p:grpSpPr>
          <p:sp>
            <p:nvSpPr>
              <p:cNvPr id="60" name="Google Shape;9127;p65">
                <a:extLst>
                  <a:ext uri="{FF2B5EF4-FFF2-40B4-BE49-F238E27FC236}">
                    <a16:creationId xmlns:a16="http://schemas.microsoft.com/office/drawing/2014/main" id="{50B894FC-3A5E-4463-92EB-E296C9CF9FCD}"/>
                  </a:ext>
                </a:extLst>
              </p:cNvPr>
              <p:cNvSpPr/>
              <p:nvPr/>
            </p:nvSpPr>
            <p:spPr>
              <a:xfrm>
                <a:off x="5892837" y="3700334"/>
                <a:ext cx="204216" cy="317614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10002" extrusionOk="0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128;p65">
                <a:extLst>
                  <a:ext uri="{FF2B5EF4-FFF2-40B4-BE49-F238E27FC236}">
                    <a16:creationId xmlns:a16="http://schemas.microsoft.com/office/drawing/2014/main" id="{F3508D16-429D-4788-B3F4-19C7AAE59E6E}"/>
                  </a:ext>
                </a:extLst>
              </p:cNvPr>
              <p:cNvSpPr/>
              <p:nvPr/>
            </p:nvSpPr>
            <p:spPr>
              <a:xfrm>
                <a:off x="5779408" y="3699191"/>
                <a:ext cx="195134" cy="31688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9979" extrusionOk="0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E86E6E8-AE3D-42B5-A0AA-FEFCAAE10CBE}"/>
              </a:ext>
            </a:extLst>
          </p:cNvPr>
          <p:cNvGrpSpPr/>
          <p:nvPr/>
        </p:nvGrpSpPr>
        <p:grpSpPr>
          <a:xfrm>
            <a:off x="7979471" y="3230477"/>
            <a:ext cx="298800" cy="298800"/>
            <a:chOff x="8009607" y="1242767"/>
            <a:chExt cx="298800" cy="298800"/>
          </a:xfrm>
        </p:grpSpPr>
        <p:sp>
          <p:nvSpPr>
            <p:cNvPr id="63" name="Google Shape;264;p36">
              <a:extLst>
                <a:ext uri="{FF2B5EF4-FFF2-40B4-BE49-F238E27FC236}">
                  <a16:creationId xmlns:a16="http://schemas.microsoft.com/office/drawing/2014/main" id="{80E99407-DBC6-4E7D-B4FA-A223ADFDA952}"/>
                </a:ext>
              </a:extLst>
            </p:cNvPr>
            <p:cNvSpPr/>
            <p:nvPr/>
          </p:nvSpPr>
          <p:spPr>
            <a:xfrm>
              <a:off x="8009607" y="1242767"/>
              <a:ext cx="298800" cy="298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9126;p65">
              <a:extLst>
                <a:ext uri="{FF2B5EF4-FFF2-40B4-BE49-F238E27FC236}">
                  <a16:creationId xmlns:a16="http://schemas.microsoft.com/office/drawing/2014/main" id="{F988E652-5A35-476E-BA94-950A230175A0}"/>
                </a:ext>
              </a:extLst>
            </p:cNvPr>
            <p:cNvGrpSpPr/>
            <p:nvPr/>
          </p:nvGrpSpPr>
          <p:grpSpPr>
            <a:xfrm>
              <a:off x="8040265" y="1280381"/>
              <a:ext cx="237483" cy="238314"/>
              <a:chOff x="5779408" y="3699191"/>
              <a:chExt cx="317645" cy="318757"/>
            </a:xfrm>
            <a:solidFill>
              <a:srgbClr val="FF0000"/>
            </a:solidFill>
          </p:grpSpPr>
          <p:sp>
            <p:nvSpPr>
              <p:cNvPr id="65" name="Google Shape;9127;p65">
                <a:extLst>
                  <a:ext uri="{FF2B5EF4-FFF2-40B4-BE49-F238E27FC236}">
                    <a16:creationId xmlns:a16="http://schemas.microsoft.com/office/drawing/2014/main" id="{576DAED9-E788-4CD0-A8F9-0FE2EF6380A8}"/>
                  </a:ext>
                </a:extLst>
              </p:cNvPr>
              <p:cNvSpPr/>
              <p:nvPr/>
            </p:nvSpPr>
            <p:spPr>
              <a:xfrm>
                <a:off x="5892837" y="3700334"/>
                <a:ext cx="204216" cy="317614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10002" extrusionOk="0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9128;p65">
                <a:extLst>
                  <a:ext uri="{FF2B5EF4-FFF2-40B4-BE49-F238E27FC236}">
                    <a16:creationId xmlns:a16="http://schemas.microsoft.com/office/drawing/2014/main" id="{716F3F28-9307-4B26-BA2A-571F31719E09}"/>
                  </a:ext>
                </a:extLst>
              </p:cNvPr>
              <p:cNvSpPr/>
              <p:nvPr/>
            </p:nvSpPr>
            <p:spPr>
              <a:xfrm>
                <a:off x="5779408" y="3699191"/>
                <a:ext cx="195134" cy="31688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9979" extrusionOk="0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" name="Google Shape;274;p36">
            <a:extLst>
              <a:ext uri="{FF2B5EF4-FFF2-40B4-BE49-F238E27FC236}">
                <a16:creationId xmlns:a16="http://schemas.microsoft.com/office/drawing/2014/main" id="{BD7952EB-DAD1-4168-86E3-E65DBA33DEC3}"/>
              </a:ext>
            </a:extLst>
          </p:cNvPr>
          <p:cNvSpPr txBox="1">
            <a:spLocks/>
          </p:cNvSpPr>
          <p:nvPr/>
        </p:nvSpPr>
        <p:spPr>
          <a:xfrm>
            <a:off x="4931164" y="1991267"/>
            <a:ext cx="2672868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sz="1800">
                <a:latin typeface="Goudy Old Style" panose="02020502050305020303" pitchFamily="18" charset="0"/>
              </a:rPr>
              <a:t>Space complexity</a:t>
            </a:r>
          </a:p>
        </p:txBody>
      </p:sp>
      <p:sp>
        <p:nvSpPr>
          <p:cNvPr id="68" name="Google Shape;274;p36">
            <a:extLst>
              <a:ext uri="{FF2B5EF4-FFF2-40B4-BE49-F238E27FC236}">
                <a16:creationId xmlns:a16="http://schemas.microsoft.com/office/drawing/2014/main" id="{3406F3D7-0165-43FE-A175-74DF3D05E185}"/>
              </a:ext>
            </a:extLst>
          </p:cNvPr>
          <p:cNvSpPr txBox="1">
            <a:spLocks/>
          </p:cNvSpPr>
          <p:nvPr/>
        </p:nvSpPr>
        <p:spPr>
          <a:xfrm>
            <a:off x="4964723" y="3146654"/>
            <a:ext cx="2892495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sz="1800">
                <a:latin typeface="Goudy Old Style" panose="02020502050305020303" pitchFamily="18" charset="0"/>
              </a:rPr>
              <a:t>‘The curse of dimensionality’</a:t>
            </a:r>
          </a:p>
        </p:txBody>
      </p:sp>
    </p:spTree>
    <p:extLst>
      <p:ext uri="{BB962C8B-B14F-4D97-AF65-F5344CB8AC3E}">
        <p14:creationId xmlns:p14="http://schemas.microsoft.com/office/powerpoint/2010/main" val="1854344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/>
      <p:bldP spid="27" grpId="0"/>
      <p:bldP spid="29" grpId="0"/>
      <p:bldP spid="45" grpId="0"/>
      <p:bldP spid="50" grpId="0"/>
      <p:bldP spid="67" grpId="0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841015" y="543066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2"/>
                </a:solidFill>
              </a:rPr>
              <a:t>Table of Contents!</a:t>
            </a:r>
          </a:p>
        </p:txBody>
      </p:sp>
      <p:sp>
        <p:nvSpPr>
          <p:cNvPr id="195" name="Google Shape;195;p31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907470" y="163601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1. What is K-NN?</a:t>
            </a: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5220335" y="1924308"/>
            <a:ext cx="3094103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3</a:t>
            </a:r>
            <a:r>
              <a:rPr lang="en-GB"/>
              <a:t>. What are its Limitation and benefits ?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4"/>
          </p:nvPr>
        </p:nvSpPr>
        <p:spPr>
          <a:xfrm>
            <a:off x="907470" y="300392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2. How does it work?</a:t>
            </a:r>
            <a:endParaRPr lang="en-US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5220336" y="3004185"/>
            <a:ext cx="291780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GB" sz="2100" b="1">
                <a:solidFill>
                  <a:schemeClr val="accent2"/>
                </a:solidFill>
                <a:latin typeface="Concert One"/>
                <a:ea typeface="Concert One"/>
                <a:cs typeface="Concert One"/>
              </a:rPr>
              <a:t>4. Where can we apply K-NN ?</a:t>
            </a:r>
          </a:p>
        </p:txBody>
      </p:sp>
      <p:pic>
        <p:nvPicPr>
          <p:cNvPr id="10" name="Google Shape;205;p31">
            <a:extLst>
              <a:ext uri="{FF2B5EF4-FFF2-40B4-BE49-F238E27FC236}">
                <a16:creationId xmlns:a16="http://schemas.microsoft.com/office/drawing/2014/main" id="{9A5EE381-5C72-4C0A-AD6D-C435C92D0F5B}"/>
              </a:ext>
            </a:extLst>
          </p:cNvPr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16412109" flipH="1">
            <a:off x="7752239" y="2316734"/>
            <a:ext cx="1124399" cy="510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676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47164" y="995937"/>
            <a:ext cx="2610150" cy="3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1"/>
          <p:cNvPicPr preferRelativeResize="0"/>
          <p:nvPr/>
        </p:nvPicPr>
        <p:blipFill rotWithShape="1">
          <a:blip r:embed="rId4">
            <a:alphaModFix amt="78000"/>
          </a:blip>
          <a:srcRect l="19967"/>
          <a:stretch>
            <a:fillRect/>
          </a:stretch>
        </p:blipFill>
        <p:spPr>
          <a:xfrm rot="3044709">
            <a:off x="2310589" y="684303"/>
            <a:ext cx="878218" cy="45287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2751389" y="42743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Image classification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7646E3C4-7133-4FE6-A3D0-B0D5F60AE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475" y="1726560"/>
            <a:ext cx="2593380" cy="157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593;p27">
            <a:extLst>
              <a:ext uri="{FF2B5EF4-FFF2-40B4-BE49-F238E27FC236}">
                <a16:creationId xmlns:a16="http://schemas.microsoft.com/office/drawing/2014/main" id="{7784D7DB-57B9-4460-93E7-D4BBF5D73EA9}"/>
              </a:ext>
            </a:extLst>
          </p:cNvPr>
          <p:cNvGrpSpPr/>
          <p:nvPr/>
        </p:nvGrpSpPr>
        <p:grpSpPr>
          <a:xfrm>
            <a:off x="2960390" y="1564437"/>
            <a:ext cx="3583698" cy="1853527"/>
            <a:chOff x="3289100" y="2593804"/>
            <a:chExt cx="5622600" cy="2900731"/>
          </a:xfrm>
        </p:grpSpPr>
        <p:grpSp>
          <p:nvGrpSpPr>
            <p:cNvPr id="9" name="Google Shape;594;p27">
              <a:extLst>
                <a:ext uri="{FF2B5EF4-FFF2-40B4-BE49-F238E27FC236}">
                  <a16:creationId xmlns:a16="http://schemas.microsoft.com/office/drawing/2014/main" id="{225D7B40-BF91-4D17-931C-7ED3AB97D208}"/>
                </a:ext>
              </a:extLst>
            </p:cNvPr>
            <p:cNvGrpSpPr/>
            <p:nvPr/>
          </p:nvGrpSpPr>
          <p:grpSpPr>
            <a:xfrm>
              <a:off x="3289100" y="2593804"/>
              <a:ext cx="5622600" cy="2900731"/>
              <a:chOff x="1059475" y="2241404"/>
              <a:chExt cx="5622600" cy="2900731"/>
            </a:xfrm>
          </p:grpSpPr>
          <p:sp>
            <p:nvSpPr>
              <p:cNvPr id="11" name="Google Shape;595;p27">
                <a:extLst>
                  <a:ext uri="{FF2B5EF4-FFF2-40B4-BE49-F238E27FC236}">
                    <a16:creationId xmlns:a16="http://schemas.microsoft.com/office/drawing/2014/main" id="{386E4A8B-FDCE-4650-8402-7A3D4B02CEC2}"/>
                  </a:ext>
                </a:extLst>
              </p:cNvPr>
              <p:cNvSpPr/>
              <p:nvPr/>
            </p:nvSpPr>
            <p:spPr>
              <a:xfrm>
                <a:off x="1708601" y="2241404"/>
                <a:ext cx="4319700" cy="2813400"/>
              </a:xfrm>
              <a:prstGeom prst="roundRect">
                <a:avLst>
                  <a:gd name="adj" fmla="val 4487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FFFFFF"/>
                  </a:solidFill>
                  <a:latin typeface="Amatic SC" panose="00000500000000000000" pitchFamily="2" charset="-79"/>
                  <a:ea typeface="Calibri"/>
                  <a:cs typeface="Amatic SC" panose="00000500000000000000" pitchFamily="2" charset="-79"/>
                  <a:sym typeface="Calibri"/>
                </a:endParaRPr>
              </a:p>
            </p:txBody>
          </p:sp>
          <p:grpSp>
            <p:nvGrpSpPr>
              <p:cNvPr id="12" name="Google Shape;596;p27">
                <a:extLst>
                  <a:ext uri="{FF2B5EF4-FFF2-40B4-BE49-F238E27FC236}">
                    <a16:creationId xmlns:a16="http://schemas.microsoft.com/office/drawing/2014/main" id="{91878834-B4F8-4491-B76D-81143C78C34E}"/>
                  </a:ext>
                </a:extLst>
              </p:cNvPr>
              <p:cNvGrpSpPr/>
              <p:nvPr/>
            </p:nvGrpSpPr>
            <p:grpSpPr>
              <a:xfrm>
                <a:off x="1059475" y="5047935"/>
                <a:ext cx="5622600" cy="94200"/>
                <a:chOff x="1059475" y="5015277"/>
                <a:chExt cx="5622600" cy="188400"/>
              </a:xfrm>
            </p:grpSpPr>
            <p:sp>
              <p:nvSpPr>
                <p:cNvPr id="13" name="Google Shape;597;p27">
                  <a:extLst>
                    <a:ext uri="{FF2B5EF4-FFF2-40B4-BE49-F238E27FC236}">
                      <a16:creationId xmlns:a16="http://schemas.microsoft.com/office/drawing/2014/main" id="{2655AF21-1315-4AF6-B6BE-0CD17F86CD17}"/>
                    </a:ext>
                  </a:extLst>
                </p:cNvPr>
                <p:cNvSpPr/>
                <p:nvPr/>
              </p:nvSpPr>
              <p:spPr>
                <a:xfrm>
                  <a:off x="1059475" y="5015277"/>
                  <a:ext cx="5622600" cy="188400"/>
                </a:xfrm>
                <a:prstGeom prst="roundRect">
                  <a:avLst>
                    <a:gd name="adj" fmla="val 35520"/>
                  </a:avLst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Amatic SC" panose="00000500000000000000" pitchFamily="2" charset="-79"/>
                    <a:ea typeface="Calibri"/>
                    <a:cs typeface="Amatic SC" panose="00000500000000000000" pitchFamily="2" charset="-79"/>
                    <a:sym typeface="Calibri"/>
                  </a:endParaRPr>
                </a:p>
              </p:txBody>
            </p:sp>
            <p:sp>
              <p:nvSpPr>
                <p:cNvPr id="14" name="Google Shape;598;p27">
                  <a:extLst>
                    <a:ext uri="{FF2B5EF4-FFF2-40B4-BE49-F238E27FC236}">
                      <a16:creationId xmlns:a16="http://schemas.microsoft.com/office/drawing/2014/main" id="{E4F825F1-6A2C-4C91-93A3-444F4EDABC46}"/>
                    </a:ext>
                  </a:extLst>
                </p:cNvPr>
                <p:cNvSpPr/>
                <p:nvPr/>
              </p:nvSpPr>
              <p:spPr>
                <a:xfrm>
                  <a:off x="3354359" y="5020473"/>
                  <a:ext cx="1030351" cy="131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51" h="131148" extrusionOk="0">
                      <a:moveTo>
                        <a:pt x="0" y="0"/>
                      </a:moveTo>
                      <a:lnTo>
                        <a:pt x="1030351" y="0"/>
                      </a:lnTo>
                      <a:lnTo>
                        <a:pt x="995408" y="51827"/>
                      </a:lnTo>
                      <a:cubicBezTo>
                        <a:pt x="946399" y="100836"/>
                        <a:pt x="878694" y="131148"/>
                        <a:pt x="803909" y="131148"/>
                      </a:cubicBezTo>
                      <a:lnTo>
                        <a:pt x="226441" y="131148"/>
                      </a:lnTo>
                      <a:cubicBezTo>
                        <a:pt x="151656" y="131148"/>
                        <a:pt x="83951" y="100836"/>
                        <a:pt x="34942" y="51827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FFFFFF"/>
                    </a:solidFill>
                    <a:latin typeface="Amatic SC" panose="00000500000000000000" pitchFamily="2" charset="-79"/>
                    <a:ea typeface="Calibri"/>
                    <a:cs typeface="Amatic SC" panose="00000500000000000000" pitchFamily="2" charset="-79"/>
                    <a:sym typeface="Calibri"/>
                  </a:endParaRPr>
                </a:p>
              </p:txBody>
            </p:sp>
          </p:grpSp>
        </p:grpSp>
        <p:sp>
          <p:nvSpPr>
            <p:cNvPr id="10" name="Google Shape;599;p27">
              <a:extLst>
                <a:ext uri="{FF2B5EF4-FFF2-40B4-BE49-F238E27FC236}">
                  <a16:creationId xmlns:a16="http://schemas.microsoft.com/office/drawing/2014/main" id="{131C4426-BBDE-41E1-9DC4-6BF6F406884D}"/>
                </a:ext>
              </a:extLst>
            </p:cNvPr>
            <p:cNvSpPr/>
            <p:nvPr/>
          </p:nvSpPr>
          <p:spPr>
            <a:xfrm>
              <a:off x="6035996" y="2713369"/>
              <a:ext cx="97200" cy="972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Amatic SC" panose="00000500000000000000" pitchFamily="2" charset="-79"/>
                <a:ea typeface="Calibri"/>
                <a:cs typeface="Amatic SC" panose="00000500000000000000" pitchFamily="2" charset="-79"/>
                <a:sym typeface="Calibri"/>
              </a:endParaRPr>
            </a:p>
          </p:txBody>
        </p:sp>
      </p:grpSp>
      <p:pic>
        <p:nvPicPr>
          <p:cNvPr id="15" name="Picture 2">
            <a:extLst>
              <a:ext uri="{FF2B5EF4-FFF2-40B4-BE49-F238E27FC236}">
                <a16:creationId xmlns:a16="http://schemas.microsoft.com/office/drawing/2014/main" id="{D7B544B7-67F3-41FA-A217-3227E29FD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" t="2819" r="1704" b="2817"/>
          <a:stretch/>
        </p:blipFill>
        <p:spPr bwMode="auto">
          <a:xfrm>
            <a:off x="3453435" y="1865068"/>
            <a:ext cx="2577461" cy="133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42EAB5-532D-4A95-B09B-F63DCF8FA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0813" y="1394039"/>
            <a:ext cx="3040400" cy="191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21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69136E-6 L 0.39184 4.69136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9150-5004-45B5-940A-26DDC718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877333">
            <a:off x="6208869" y="1280789"/>
            <a:ext cx="2155721" cy="151080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F565E-CAD6-4E0C-B743-59E5EB73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731" y="0"/>
            <a:ext cx="3896269" cy="2962688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ACD4D161-E4B9-4C47-B8F4-790152421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64" y="0"/>
            <a:ext cx="47482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265;p36">
            <a:extLst>
              <a:ext uri="{FF2B5EF4-FFF2-40B4-BE49-F238E27FC236}">
                <a16:creationId xmlns:a16="http://schemas.microsoft.com/office/drawing/2014/main" id="{D59F012E-31AF-47CB-9404-394464A25ADC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1405601">
            <a:off x="6421685" y="-93827"/>
            <a:ext cx="1927862" cy="22539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" name="Google Shape;342;p39">
            <a:extLst>
              <a:ext uri="{FF2B5EF4-FFF2-40B4-BE49-F238E27FC236}">
                <a16:creationId xmlns:a16="http://schemas.microsoft.com/office/drawing/2014/main" id="{E3DA3D37-5B9D-43FE-9938-B393064AD2F3}"/>
              </a:ext>
            </a:extLst>
          </p:cNvPr>
          <p:cNvSpPr txBox="1">
            <a:spLocks/>
          </p:cNvSpPr>
          <p:nvPr/>
        </p:nvSpPr>
        <p:spPr>
          <a:xfrm rot="1397105">
            <a:off x="6235917" y="791497"/>
            <a:ext cx="195469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lnSpc>
                <a:spcPct val="80000"/>
              </a:lnSpc>
              <a:buClr>
                <a:schemeClr val="accent2"/>
              </a:buClr>
              <a:buSzPts val="2800"/>
            </a:pPr>
            <a:r>
              <a:rPr lang="en-GB" sz="2400" b="1">
                <a:solidFill>
                  <a:schemeClr val="accent2"/>
                </a:solidFill>
                <a:latin typeface="Concert One"/>
                <a:sym typeface="Concert One"/>
              </a:rPr>
              <a:t>Facial recognition</a:t>
            </a:r>
          </a:p>
        </p:txBody>
      </p:sp>
    </p:spTree>
    <p:extLst>
      <p:ext uri="{BB962C8B-B14F-4D97-AF65-F5344CB8AC3E}">
        <p14:creationId xmlns:p14="http://schemas.microsoft.com/office/powerpoint/2010/main" val="11336524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9"/>
          <p:cNvPicPr preferRelativeResize="0"/>
          <p:nvPr/>
        </p:nvPicPr>
        <p:blipFill>
          <a:blip r:embed="rId3"/>
          <a:srcRect t="2142" b="2142"/>
          <a:stretch/>
        </p:blipFill>
        <p:spPr>
          <a:xfrm rot="-523786">
            <a:off x="2400702" y="2002427"/>
            <a:ext cx="1557606" cy="1490863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</p:pic>
      <p:sp>
        <p:nvSpPr>
          <p:cNvPr id="342" name="Google Shape;342;p39"/>
          <p:cNvSpPr txBox="1">
            <a:spLocks noGrp="1"/>
          </p:cNvSpPr>
          <p:nvPr>
            <p:ph type="title" idx="4"/>
          </p:nvPr>
        </p:nvSpPr>
        <p:spPr>
          <a:xfrm>
            <a:off x="774105" y="751134"/>
            <a:ext cx="287435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 systems</a:t>
            </a:r>
          </a:p>
        </p:txBody>
      </p:sp>
      <p:grpSp>
        <p:nvGrpSpPr>
          <p:cNvPr id="344" name="Google Shape;344;p39"/>
          <p:cNvGrpSpPr/>
          <p:nvPr/>
        </p:nvGrpSpPr>
        <p:grpSpPr>
          <a:xfrm>
            <a:off x="805236" y="2265883"/>
            <a:ext cx="2140289" cy="2169401"/>
            <a:chOff x="-331425" y="1579700"/>
            <a:chExt cx="1880250" cy="1905825"/>
          </a:xfrm>
        </p:grpSpPr>
        <p:sp>
          <p:nvSpPr>
            <p:cNvPr id="345" name="Google Shape;345;p39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  <a:effectLst>
              <a:outerShdw blurRad="100013" dist="19050" dir="1200000" algn="bl" rotWithShape="0">
                <a:srgbClr val="000000">
                  <a:alpha val="4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71438" dist="19050" dir="1200000" algn="bl" rotWithShape="0">
                <a:srgbClr val="000000">
                  <a:alpha val="4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39"/>
          <p:cNvSpPr txBox="1">
            <a:spLocks noGrp="1"/>
          </p:cNvSpPr>
          <p:nvPr>
            <p:ph type="body" idx="4294967295"/>
          </p:nvPr>
        </p:nvSpPr>
        <p:spPr>
          <a:xfrm rot="390862">
            <a:off x="1287903" y="3009347"/>
            <a:ext cx="1444253" cy="1131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2"/>
                </a:solidFill>
                <a:latin typeface="Goudy Old Style" panose="02020502050305020303" pitchFamily="18" charset="0"/>
              </a:rPr>
              <a:t>Amazon, Hulu, Netflix, etc.</a:t>
            </a:r>
            <a:endParaRPr>
              <a:solidFill>
                <a:schemeClr val="dk2"/>
              </a:solidFill>
              <a:latin typeface="Goudy Old Style" panose="02020502050305020303" pitchFamily="18" charset="0"/>
            </a:endParaRPr>
          </a:p>
        </p:txBody>
      </p:sp>
      <p:sp>
        <p:nvSpPr>
          <p:cNvPr id="349" name="Google Shape;349;p39"/>
          <p:cNvSpPr/>
          <p:nvPr/>
        </p:nvSpPr>
        <p:spPr>
          <a:xfrm rot="2140888">
            <a:off x="3229701" y="1797922"/>
            <a:ext cx="857018" cy="505063"/>
          </a:xfrm>
          <a:custGeom>
            <a:avLst/>
            <a:gdLst/>
            <a:ahLst/>
            <a:cxnLst/>
            <a:rect l="l" t="t" r="r" b="b"/>
            <a:pathLst>
              <a:path w="44052" h="25961" extrusionOk="0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1"/>
          </p:nvPr>
        </p:nvSpPr>
        <p:spPr>
          <a:xfrm>
            <a:off x="6939361" y="861535"/>
            <a:ext cx="2331179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Goudy Old Style" panose="02020502050305020303" pitchFamily="18" charset="0"/>
              </a:rPr>
              <a:t>Retail</a:t>
            </a: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Goudy Old Style" panose="02020502050305020303" pitchFamily="18" charset="0"/>
              </a:rPr>
              <a:t>Agriculture</a:t>
            </a: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Goudy Old Style" panose="02020502050305020303" pitchFamily="18" charset="0"/>
              </a:rPr>
              <a:t>Finance</a:t>
            </a: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Goudy Old Style" panose="02020502050305020303" pitchFamily="18" charset="0"/>
              </a:rPr>
              <a:t>Medical</a:t>
            </a:r>
          </a:p>
        </p:txBody>
      </p:sp>
      <p:sp>
        <p:nvSpPr>
          <p:cNvPr id="25" name="Google Shape;9636;p66">
            <a:extLst>
              <a:ext uri="{FF2B5EF4-FFF2-40B4-BE49-F238E27FC236}">
                <a16:creationId xmlns:a16="http://schemas.microsoft.com/office/drawing/2014/main" id="{B98B7BBB-6257-431A-9091-CBE5FAC88BDD}"/>
              </a:ext>
            </a:extLst>
          </p:cNvPr>
          <p:cNvSpPr/>
          <p:nvPr/>
        </p:nvSpPr>
        <p:spPr>
          <a:xfrm>
            <a:off x="8142177" y="3443430"/>
            <a:ext cx="368308" cy="366970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10234;p67">
            <a:extLst>
              <a:ext uri="{FF2B5EF4-FFF2-40B4-BE49-F238E27FC236}">
                <a16:creationId xmlns:a16="http://schemas.microsoft.com/office/drawing/2014/main" id="{3937ED5D-0B39-494F-A5A7-C71F5866C6B7}"/>
              </a:ext>
            </a:extLst>
          </p:cNvPr>
          <p:cNvGrpSpPr/>
          <p:nvPr/>
        </p:nvGrpSpPr>
        <p:grpSpPr>
          <a:xfrm>
            <a:off x="8119600" y="2612677"/>
            <a:ext cx="532807" cy="480674"/>
            <a:chOff x="3996113" y="4291176"/>
            <a:chExt cx="336512" cy="335048"/>
          </a:xfrm>
          <a:solidFill>
            <a:srgbClr val="FFC000"/>
          </a:solidFill>
        </p:grpSpPr>
        <p:sp>
          <p:nvSpPr>
            <p:cNvPr id="27" name="Google Shape;10235;p67">
              <a:extLst>
                <a:ext uri="{FF2B5EF4-FFF2-40B4-BE49-F238E27FC236}">
                  <a16:creationId xmlns:a16="http://schemas.microsoft.com/office/drawing/2014/main" id="{4BA55FD6-D698-4180-965D-5F61D16C85A6}"/>
                </a:ext>
              </a:extLst>
            </p:cNvPr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236;p67">
              <a:extLst>
                <a:ext uri="{FF2B5EF4-FFF2-40B4-BE49-F238E27FC236}">
                  <a16:creationId xmlns:a16="http://schemas.microsoft.com/office/drawing/2014/main" id="{F1B30938-110F-4FA2-BD7E-26E801E1ED84}"/>
                </a:ext>
              </a:extLst>
            </p:cNvPr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237;p67">
              <a:extLst>
                <a:ext uri="{FF2B5EF4-FFF2-40B4-BE49-F238E27FC236}">
                  <a16:creationId xmlns:a16="http://schemas.microsoft.com/office/drawing/2014/main" id="{361DA988-C50D-4912-AC8F-F0CC2660EB3C}"/>
                </a:ext>
              </a:extLst>
            </p:cNvPr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9957;p67">
            <a:extLst>
              <a:ext uri="{FF2B5EF4-FFF2-40B4-BE49-F238E27FC236}">
                <a16:creationId xmlns:a16="http://schemas.microsoft.com/office/drawing/2014/main" id="{899049F1-71F5-4CA5-BB4D-FF65413DF65A}"/>
              </a:ext>
            </a:extLst>
          </p:cNvPr>
          <p:cNvGrpSpPr/>
          <p:nvPr/>
        </p:nvGrpSpPr>
        <p:grpSpPr>
          <a:xfrm>
            <a:off x="8029964" y="1111905"/>
            <a:ext cx="480521" cy="480674"/>
            <a:chOff x="3097241" y="2433564"/>
            <a:chExt cx="344883" cy="343388"/>
          </a:xfrm>
        </p:grpSpPr>
        <p:sp>
          <p:nvSpPr>
            <p:cNvPr id="31" name="Google Shape;9958;p67">
              <a:extLst>
                <a:ext uri="{FF2B5EF4-FFF2-40B4-BE49-F238E27FC236}">
                  <a16:creationId xmlns:a16="http://schemas.microsoft.com/office/drawing/2014/main" id="{247C4794-EFEC-46C0-AC00-1531D44B3BEB}"/>
                </a:ext>
              </a:extLst>
            </p:cNvPr>
            <p:cNvSpPr/>
            <p:nvPr/>
          </p:nvSpPr>
          <p:spPr>
            <a:xfrm>
              <a:off x="3151825" y="2465806"/>
              <a:ext cx="235746" cy="311146"/>
            </a:xfrm>
            <a:custGeom>
              <a:avLst/>
              <a:gdLst/>
              <a:ahLst/>
              <a:cxnLst/>
              <a:rect l="l" t="t" r="r" b="b"/>
              <a:pathLst>
                <a:path w="7407" h="9776" extrusionOk="0">
                  <a:moveTo>
                    <a:pt x="3703" y="322"/>
                  </a:moveTo>
                  <a:cubicBezTo>
                    <a:pt x="5573" y="322"/>
                    <a:pt x="7097" y="1846"/>
                    <a:pt x="7097" y="3715"/>
                  </a:cubicBezTo>
                  <a:cubicBezTo>
                    <a:pt x="7097" y="5239"/>
                    <a:pt x="6144" y="6728"/>
                    <a:pt x="5358" y="7704"/>
                  </a:cubicBezTo>
                  <a:cubicBezTo>
                    <a:pt x="4656" y="8573"/>
                    <a:pt x="3953" y="9192"/>
                    <a:pt x="3703" y="9418"/>
                  </a:cubicBezTo>
                  <a:cubicBezTo>
                    <a:pt x="3441" y="9192"/>
                    <a:pt x="2751" y="8573"/>
                    <a:pt x="2048" y="7704"/>
                  </a:cubicBezTo>
                  <a:cubicBezTo>
                    <a:pt x="1263" y="6728"/>
                    <a:pt x="310" y="5239"/>
                    <a:pt x="310" y="3715"/>
                  </a:cubicBezTo>
                  <a:cubicBezTo>
                    <a:pt x="310" y="1846"/>
                    <a:pt x="1822" y="322"/>
                    <a:pt x="3703" y="322"/>
                  </a:cubicBezTo>
                  <a:close/>
                  <a:moveTo>
                    <a:pt x="3703" y="1"/>
                  </a:moveTo>
                  <a:cubicBezTo>
                    <a:pt x="1667" y="1"/>
                    <a:pt x="0" y="1668"/>
                    <a:pt x="0" y="3704"/>
                  </a:cubicBezTo>
                  <a:cubicBezTo>
                    <a:pt x="0" y="4418"/>
                    <a:pt x="191" y="5192"/>
                    <a:pt x="560" y="5978"/>
                  </a:cubicBezTo>
                  <a:cubicBezTo>
                    <a:pt x="858" y="6609"/>
                    <a:pt x="1274" y="7263"/>
                    <a:pt x="1798" y="7894"/>
                  </a:cubicBezTo>
                  <a:cubicBezTo>
                    <a:pt x="2691" y="9002"/>
                    <a:pt x="3549" y="9716"/>
                    <a:pt x="3596" y="9740"/>
                  </a:cubicBezTo>
                  <a:cubicBezTo>
                    <a:pt x="3626" y="9764"/>
                    <a:pt x="3665" y="9776"/>
                    <a:pt x="3700" y="9776"/>
                  </a:cubicBezTo>
                  <a:cubicBezTo>
                    <a:pt x="3736" y="9776"/>
                    <a:pt x="3769" y="9764"/>
                    <a:pt x="3787" y="9740"/>
                  </a:cubicBezTo>
                  <a:cubicBezTo>
                    <a:pt x="3822" y="9716"/>
                    <a:pt x="4703" y="9002"/>
                    <a:pt x="5596" y="7894"/>
                  </a:cubicBezTo>
                  <a:cubicBezTo>
                    <a:pt x="6108" y="7252"/>
                    <a:pt x="6525" y="6609"/>
                    <a:pt x="6823" y="5978"/>
                  </a:cubicBezTo>
                  <a:cubicBezTo>
                    <a:pt x="7204" y="5192"/>
                    <a:pt x="7394" y="4418"/>
                    <a:pt x="7394" y="3704"/>
                  </a:cubicBezTo>
                  <a:cubicBezTo>
                    <a:pt x="7406" y="1668"/>
                    <a:pt x="5739" y="1"/>
                    <a:pt x="370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959;p67">
              <a:extLst>
                <a:ext uri="{FF2B5EF4-FFF2-40B4-BE49-F238E27FC236}">
                  <a16:creationId xmlns:a16="http://schemas.microsoft.com/office/drawing/2014/main" id="{1BB44818-0267-414F-AA88-137882BA921F}"/>
                </a:ext>
              </a:extLst>
            </p:cNvPr>
            <p:cNvSpPr/>
            <p:nvPr/>
          </p:nvSpPr>
          <p:spPr>
            <a:xfrm>
              <a:off x="3179483" y="2492732"/>
              <a:ext cx="181926" cy="181894"/>
            </a:xfrm>
            <a:custGeom>
              <a:avLst/>
              <a:gdLst/>
              <a:ahLst/>
              <a:cxnLst/>
              <a:rect l="l" t="t" r="r" b="b"/>
              <a:pathLst>
                <a:path w="5716" h="5715" extrusionOk="0">
                  <a:moveTo>
                    <a:pt x="2858" y="0"/>
                  </a:moveTo>
                  <a:cubicBezTo>
                    <a:pt x="1286" y="0"/>
                    <a:pt x="1" y="1286"/>
                    <a:pt x="1" y="2858"/>
                  </a:cubicBezTo>
                  <a:cubicBezTo>
                    <a:pt x="1" y="4441"/>
                    <a:pt x="1286" y="5715"/>
                    <a:pt x="2858" y="5715"/>
                  </a:cubicBezTo>
                  <a:cubicBezTo>
                    <a:pt x="4442" y="5715"/>
                    <a:pt x="5716" y="4429"/>
                    <a:pt x="5716" y="2858"/>
                  </a:cubicBezTo>
                  <a:cubicBezTo>
                    <a:pt x="5692" y="2131"/>
                    <a:pt x="5418" y="1429"/>
                    <a:pt x="4918" y="893"/>
                  </a:cubicBezTo>
                  <a:cubicBezTo>
                    <a:pt x="4888" y="863"/>
                    <a:pt x="4846" y="848"/>
                    <a:pt x="4805" y="848"/>
                  </a:cubicBezTo>
                  <a:cubicBezTo>
                    <a:pt x="4763" y="848"/>
                    <a:pt x="4721" y="863"/>
                    <a:pt x="4692" y="893"/>
                  </a:cubicBezTo>
                  <a:cubicBezTo>
                    <a:pt x="4632" y="953"/>
                    <a:pt x="4632" y="1060"/>
                    <a:pt x="4692" y="1119"/>
                  </a:cubicBezTo>
                  <a:cubicBezTo>
                    <a:pt x="5144" y="1595"/>
                    <a:pt x="5394" y="2215"/>
                    <a:pt x="5394" y="2869"/>
                  </a:cubicBezTo>
                  <a:cubicBezTo>
                    <a:pt x="5394" y="4274"/>
                    <a:pt x="4251" y="5417"/>
                    <a:pt x="2846" y="5417"/>
                  </a:cubicBezTo>
                  <a:cubicBezTo>
                    <a:pt x="1453" y="5417"/>
                    <a:pt x="298" y="4274"/>
                    <a:pt x="298" y="2869"/>
                  </a:cubicBezTo>
                  <a:cubicBezTo>
                    <a:pt x="298" y="1476"/>
                    <a:pt x="1453" y="333"/>
                    <a:pt x="2846" y="333"/>
                  </a:cubicBezTo>
                  <a:cubicBezTo>
                    <a:pt x="3299" y="333"/>
                    <a:pt x="3739" y="452"/>
                    <a:pt x="4132" y="667"/>
                  </a:cubicBezTo>
                  <a:cubicBezTo>
                    <a:pt x="4157" y="683"/>
                    <a:pt x="4185" y="691"/>
                    <a:pt x="4214" y="691"/>
                  </a:cubicBezTo>
                  <a:cubicBezTo>
                    <a:pt x="4269" y="691"/>
                    <a:pt x="4323" y="662"/>
                    <a:pt x="4346" y="607"/>
                  </a:cubicBezTo>
                  <a:cubicBezTo>
                    <a:pt x="4394" y="536"/>
                    <a:pt x="4370" y="429"/>
                    <a:pt x="4287" y="393"/>
                  </a:cubicBezTo>
                  <a:cubicBezTo>
                    <a:pt x="3858" y="131"/>
                    <a:pt x="3370" y="0"/>
                    <a:pt x="28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960;p67">
              <a:extLst>
                <a:ext uri="{FF2B5EF4-FFF2-40B4-BE49-F238E27FC236}">
                  <a16:creationId xmlns:a16="http://schemas.microsoft.com/office/drawing/2014/main" id="{B76AD39B-8748-403F-AAAD-A991CFE029A6}"/>
                </a:ext>
              </a:extLst>
            </p:cNvPr>
            <p:cNvSpPr/>
            <p:nvPr/>
          </p:nvSpPr>
          <p:spPr>
            <a:xfrm>
              <a:off x="3242024" y="2524941"/>
              <a:ext cx="54202" cy="117857"/>
            </a:xfrm>
            <a:custGeom>
              <a:avLst/>
              <a:gdLst/>
              <a:ahLst/>
              <a:cxnLst/>
              <a:rect l="l" t="t" r="r" b="b"/>
              <a:pathLst>
                <a:path w="1703" h="3703" extrusionOk="0">
                  <a:moveTo>
                    <a:pt x="857" y="0"/>
                  </a:moveTo>
                  <a:cubicBezTo>
                    <a:pt x="762" y="0"/>
                    <a:pt x="691" y="71"/>
                    <a:pt x="691" y="167"/>
                  </a:cubicBezTo>
                  <a:lnTo>
                    <a:pt x="691" y="524"/>
                  </a:lnTo>
                  <a:cubicBezTo>
                    <a:pt x="322" y="560"/>
                    <a:pt x="24" y="881"/>
                    <a:pt x="24" y="1262"/>
                  </a:cubicBezTo>
                  <a:cubicBezTo>
                    <a:pt x="24" y="1679"/>
                    <a:pt x="357" y="2012"/>
                    <a:pt x="762" y="2012"/>
                  </a:cubicBezTo>
                  <a:lnTo>
                    <a:pt x="929" y="2012"/>
                  </a:lnTo>
                  <a:cubicBezTo>
                    <a:pt x="1167" y="2012"/>
                    <a:pt x="1357" y="2203"/>
                    <a:pt x="1357" y="2441"/>
                  </a:cubicBezTo>
                  <a:cubicBezTo>
                    <a:pt x="1357" y="2679"/>
                    <a:pt x="1167" y="2869"/>
                    <a:pt x="929" y="2869"/>
                  </a:cubicBezTo>
                  <a:lnTo>
                    <a:pt x="679" y="2869"/>
                  </a:lnTo>
                  <a:cubicBezTo>
                    <a:pt x="476" y="2869"/>
                    <a:pt x="334" y="2703"/>
                    <a:pt x="334" y="2524"/>
                  </a:cubicBezTo>
                  <a:cubicBezTo>
                    <a:pt x="334" y="2441"/>
                    <a:pt x="262" y="2369"/>
                    <a:pt x="167" y="2369"/>
                  </a:cubicBezTo>
                  <a:cubicBezTo>
                    <a:pt x="83" y="2369"/>
                    <a:pt x="0" y="2441"/>
                    <a:pt x="0" y="2524"/>
                  </a:cubicBezTo>
                  <a:cubicBezTo>
                    <a:pt x="0" y="2905"/>
                    <a:pt x="298" y="3203"/>
                    <a:pt x="679" y="3203"/>
                  </a:cubicBezTo>
                  <a:lnTo>
                    <a:pt x="691" y="3203"/>
                  </a:lnTo>
                  <a:lnTo>
                    <a:pt x="691" y="3536"/>
                  </a:lnTo>
                  <a:cubicBezTo>
                    <a:pt x="691" y="3631"/>
                    <a:pt x="762" y="3703"/>
                    <a:pt x="857" y="3703"/>
                  </a:cubicBezTo>
                  <a:cubicBezTo>
                    <a:pt x="941" y="3703"/>
                    <a:pt x="1012" y="3631"/>
                    <a:pt x="1012" y="3536"/>
                  </a:cubicBezTo>
                  <a:lnTo>
                    <a:pt x="1012" y="3179"/>
                  </a:lnTo>
                  <a:cubicBezTo>
                    <a:pt x="1393" y="3143"/>
                    <a:pt x="1691" y="2822"/>
                    <a:pt x="1691" y="2441"/>
                  </a:cubicBezTo>
                  <a:cubicBezTo>
                    <a:pt x="1691" y="2024"/>
                    <a:pt x="1346" y="1691"/>
                    <a:pt x="941" y="1691"/>
                  </a:cubicBezTo>
                  <a:lnTo>
                    <a:pt x="774" y="1691"/>
                  </a:lnTo>
                  <a:cubicBezTo>
                    <a:pt x="536" y="1691"/>
                    <a:pt x="345" y="1500"/>
                    <a:pt x="345" y="1262"/>
                  </a:cubicBezTo>
                  <a:cubicBezTo>
                    <a:pt x="345" y="1024"/>
                    <a:pt x="536" y="833"/>
                    <a:pt x="774" y="833"/>
                  </a:cubicBezTo>
                  <a:lnTo>
                    <a:pt x="1036" y="833"/>
                  </a:lnTo>
                  <a:cubicBezTo>
                    <a:pt x="1226" y="833"/>
                    <a:pt x="1369" y="1000"/>
                    <a:pt x="1369" y="1179"/>
                  </a:cubicBezTo>
                  <a:lnTo>
                    <a:pt x="1369" y="1345"/>
                  </a:lnTo>
                  <a:cubicBezTo>
                    <a:pt x="1393" y="1429"/>
                    <a:pt x="1453" y="1500"/>
                    <a:pt x="1536" y="1500"/>
                  </a:cubicBezTo>
                  <a:cubicBezTo>
                    <a:pt x="1631" y="1500"/>
                    <a:pt x="1703" y="1429"/>
                    <a:pt x="1703" y="1345"/>
                  </a:cubicBezTo>
                  <a:lnTo>
                    <a:pt x="1703" y="1179"/>
                  </a:lnTo>
                  <a:cubicBezTo>
                    <a:pt x="1703" y="810"/>
                    <a:pt x="1405" y="512"/>
                    <a:pt x="1036" y="512"/>
                  </a:cubicBezTo>
                  <a:lnTo>
                    <a:pt x="1012" y="512"/>
                  </a:lnTo>
                  <a:lnTo>
                    <a:pt x="1012" y="167"/>
                  </a:lnTo>
                  <a:cubicBezTo>
                    <a:pt x="1012" y="71"/>
                    <a:pt x="941" y="0"/>
                    <a:pt x="85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961;p67">
              <a:extLst>
                <a:ext uri="{FF2B5EF4-FFF2-40B4-BE49-F238E27FC236}">
                  <a16:creationId xmlns:a16="http://schemas.microsoft.com/office/drawing/2014/main" id="{CBEC1B61-1026-4142-9C98-A1BB6B06EFBF}"/>
                </a:ext>
              </a:extLst>
            </p:cNvPr>
            <p:cNvSpPr/>
            <p:nvPr/>
          </p:nvSpPr>
          <p:spPr>
            <a:xfrm>
              <a:off x="3390945" y="2433724"/>
              <a:ext cx="51179" cy="85934"/>
            </a:xfrm>
            <a:custGeom>
              <a:avLst/>
              <a:gdLst/>
              <a:ahLst/>
              <a:cxnLst/>
              <a:rect l="l" t="t" r="r" b="b"/>
              <a:pathLst>
                <a:path w="1608" h="2700" extrusionOk="0">
                  <a:moveTo>
                    <a:pt x="182" y="1"/>
                  </a:moveTo>
                  <a:cubicBezTo>
                    <a:pt x="134" y="1"/>
                    <a:pt x="86" y="22"/>
                    <a:pt x="48" y="68"/>
                  </a:cubicBezTo>
                  <a:cubicBezTo>
                    <a:pt x="0" y="140"/>
                    <a:pt x="12" y="235"/>
                    <a:pt x="84" y="294"/>
                  </a:cubicBezTo>
                  <a:cubicBezTo>
                    <a:pt x="834" y="794"/>
                    <a:pt x="1274" y="1628"/>
                    <a:pt x="1274" y="2545"/>
                  </a:cubicBezTo>
                  <a:cubicBezTo>
                    <a:pt x="1274" y="2628"/>
                    <a:pt x="1358" y="2699"/>
                    <a:pt x="1441" y="2699"/>
                  </a:cubicBezTo>
                  <a:cubicBezTo>
                    <a:pt x="1536" y="2699"/>
                    <a:pt x="1608" y="2628"/>
                    <a:pt x="1608" y="2545"/>
                  </a:cubicBezTo>
                  <a:cubicBezTo>
                    <a:pt x="1596" y="1533"/>
                    <a:pt x="1096" y="592"/>
                    <a:pt x="262" y="20"/>
                  </a:cubicBezTo>
                  <a:cubicBezTo>
                    <a:pt x="237" y="8"/>
                    <a:pt x="209" y="1"/>
                    <a:pt x="1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962;p67">
              <a:extLst>
                <a:ext uri="{FF2B5EF4-FFF2-40B4-BE49-F238E27FC236}">
                  <a16:creationId xmlns:a16="http://schemas.microsoft.com/office/drawing/2014/main" id="{9473E95F-A550-4094-9E5A-6093893942F4}"/>
                </a:ext>
              </a:extLst>
            </p:cNvPr>
            <p:cNvSpPr/>
            <p:nvPr/>
          </p:nvSpPr>
          <p:spPr>
            <a:xfrm>
              <a:off x="3360613" y="2478187"/>
              <a:ext cx="27340" cy="41471"/>
            </a:xfrm>
            <a:custGeom>
              <a:avLst/>
              <a:gdLst/>
              <a:ahLst/>
              <a:cxnLst/>
              <a:rect l="l" t="t" r="r" b="b"/>
              <a:pathLst>
                <a:path w="859" h="1303" extrusionOk="0">
                  <a:moveTo>
                    <a:pt x="177" y="1"/>
                  </a:moveTo>
                  <a:cubicBezTo>
                    <a:pt x="131" y="1"/>
                    <a:pt x="85" y="25"/>
                    <a:pt x="48" y="76"/>
                  </a:cubicBezTo>
                  <a:cubicBezTo>
                    <a:pt x="1" y="147"/>
                    <a:pt x="13" y="231"/>
                    <a:pt x="84" y="290"/>
                  </a:cubicBezTo>
                  <a:cubicBezTo>
                    <a:pt x="370" y="493"/>
                    <a:pt x="537" y="802"/>
                    <a:pt x="537" y="1148"/>
                  </a:cubicBezTo>
                  <a:cubicBezTo>
                    <a:pt x="537" y="1231"/>
                    <a:pt x="608" y="1302"/>
                    <a:pt x="703" y="1302"/>
                  </a:cubicBezTo>
                  <a:cubicBezTo>
                    <a:pt x="787" y="1302"/>
                    <a:pt x="858" y="1231"/>
                    <a:pt x="858" y="1148"/>
                  </a:cubicBezTo>
                  <a:cubicBezTo>
                    <a:pt x="858" y="683"/>
                    <a:pt x="644" y="278"/>
                    <a:pt x="263" y="28"/>
                  </a:cubicBezTo>
                  <a:cubicBezTo>
                    <a:pt x="235" y="10"/>
                    <a:pt x="206" y="1"/>
                    <a:pt x="1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963;p67">
              <a:extLst>
                <a:ext uri="{FF2B5EF4-FFF2-40B4-BE49-F238E27FC236}">
                  <a16:creationId xmlns:a16="http://schemas.microsoft.com/office/drawing/2014/main" id="{8FEF12BC-93B6-4C29-BB0C-9079573BD6D7}"/>
                </a:ext>
              </a:extLst>
            </p:cNvPr>
            <p:cNvSpPr/>
            <p:nvPr/>
          </p:nvSpPr>
          <p:spPr>
            <a:xfrm>
              <a:off x="3375795" y="2455939"/>
              <a:ext cx="39434" cy="63719"/>
            </a:xfrm>
            <a:custGeom>
              <a:avLst/>
              <a:gdLst/>
              <a:ahLst/>
              <a:cxnLst/>
              <a:rect l="l" t="t" r="r" b="b"/>
              <a:pathLst>
                <a:path w="1239" h="2002" extrusionOk="0">
                  <a:moveTo>
                    <a:pt x="183" y="0"/>
                  </a:moveTo>
                  <a:cubicBezTo>
                    <a:pt x="134" y="0"/>
                    <a:pt x="86" y="26"/>
                    <a:pt x="48" y="73"/>
                  </a:cubicBezTo>
                  <a:cubicBezTo>
                    <a:pt x="0" y="144"/>
                    <a:pt x="12" y="239"/>
                    <a:pt x="83" y="299"/>
                  </a:cubicBezTo>
                  <a:cubicBezTo>
                    <a:pt x="595" y="632"/>
                    <a:pt x="905" y="1216"/>
                    <a:pt x="905" y="1847"/>
                  </a:cubicBezTo>
                  <a:cubicBezTo>
                    <a:pt x="905" y="1930"/>
                    <a:pt x="976" y="2001"/>
                    <a:pt x="1072" y="2001"/>
                  </a:cubicBezTo>
                  <a:cubicBezTo>
                    <a:pt x="1155" y="2001"/>
                    <a:pt x="1238" y="1930"/>
                    <a:pt x="1238" y="1847"/>
                  </a:cubicBezTo>
                  <a:cubicBezTo>
                    <a:pt x="1238" y="1108"/>
                    <a:pt x="881" y="430"/>
                    <a:pt x="262" y="25"/>
                  </a:cubicBezTo>
                  <a:cubicBezTo>
                    <a:pt x="237" y="8"/>
                    <a:pt x="210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964;p67">
              <a:extLst>
                <a:ext uri="{FF2B5EF4-FFF2-40B4-BE49-F238E27FC236}">
                  <a16:creationId xmlns:a16="http://schemas.microsoft.com/office/drawing/2014/main" id="{53D5F8EA-E1A6-459D-9E98-63A15DFC4286}"/>
                </a:ext>
              </a:extLst>
            </p:cNvPr>
            <p:cNvSpPr/>
            <p:nvPr/>
          </p:nvSpPr>
          <p:spPr>
            <a:xfrm>
              <a:off x="3097241" y="2433564"/>
              <a:ext cx="50829" cy="85711"/>
            </a:xfrm>
            <a:custGeom>
              <a:avLst/>
              <a:gdLst/>
              <a:ahLst/>
              <a:cxnLst/>
              <a:rect l="l" t="t" r="r" b="b"/>
              <a:pathLst>
                <a:path w="1597" h="2693" extrusionOk="0">
                  <a:moveTo>
                    <a:pt x="1408" y="1"/>
                  </a:moveTo>
                  <a:cubicBezTo>
                    <a:pt x="1378" y="1"/>
                    <a:pt x="1348" y="9"/>
                    <a:pt x="1323" y="25"/>
                  </a:cubicBezTo>
                  <a:cubicBezTo>
                    <a:pt x="489" y="597"/>
                    <a:pt x="1" y="1538"/>
                    <a:pt x="1" y="2526"/>
                  </a:cubicBezTo>
                  <a:cubicBezTo>
                    <a:pt x="1" y="2621"/>
                    <a:pt x="72" y="2692"/>
                    <a:pt x="168" y="2692"/>
                  </a:cubicBezTo>
                  <a:cubicBezTo>
                    <a:pt x="251" y="2692"/>
                    <a:pt x="322" y="2621"/>
                    <a:pt x="322" y="2526"/>
                  </a:cubicBezTo>
                  <a:cubicBezTo>
                    <a:pt x="322" y="1633"/>
                    <a:pt x="775" y="787"/>
                    <a:pt x="1513" y="275"/>
                  </a:cubicBezTo>
                  <a:cubicBezTo>
                    <a:pt x="1573" y="240"/>
                    <a:pt x="1596" y="133"/>
                    <a:pt x="1549" y="73"/>
                  </a:cubicBezTo>
                  <a:cubicBezTo>
                    <a:pt x="1518" y="27"/>
                    <a:pt x="1462" y="1"/>
                    <a:pt x="14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9965;p67">
              <a:extLst>
                <a:ext uri="{FF2B5EF4-FFF2-40B4-BE49-F238E27FC236}">
                  <a16:creationId xmlns:a16="http://schemas.microsoft.com/office/drawing/2014/main" id="{09859972-61D6-40CB-A33F-5F80EA0EE0A3}"/>
                </a:ext>
              </a:extLst>
            </p:cNvPr>
            <p:cNvSpPr/>
            <p:nvPr/>
          </p:nvSpPr>
          <p:spPr>
            <a:xfrm>
              <a:off x="3151061" y="2477773"/>
              <a:ext cx="27690" cy="41503"/>
            </a:xfrm>
            <a:custGeom>
              <a:avLst/>
              <a:gdLst/>
              <a:ahLst/>
              <a:cxnLst/>
              <a:rect l="l" t="t" r="r" b="b"/>
              <a:pathLst>
                <a:path w="870" h="1304" extrusionOk="0">
                  <a:moveTo>
                    <a:pt x="681" y="1"/>
                  </a:moveTo>
                  <a:cubicBezTo>
                    <a:pt x="647" y="1"/>
                    <a:pt x="613" y="10"/>
                    <a:pt x="584" y="29"/>
                  </a:cubicBezTo>
                  <a:cubicBezTo>
                    <a:pt x="215" y="280"/>
                    <a:pt x="1" y="696"/>
                    <a:pt x="1" y="1137"/>
                  </a:cubicBezTo>
                  <a:cubicBezTo>
                    <a:pt x="1" y="1232"/>
                    <a:pt x="84" y="1303"/>
                    <a:pt x="167" y="1303"/>
                  </a:cubicBezTo>
                  <a:cubicBezTo>
                    <a:pt x="263" y="1303"/>
                    <a:pt x="334" y="1232"/>
                    <a:pt x="334" y="1137"/>
                  </a:cubicBezTo>
                  <a:cubicBezTo>
                    <a:pt x="334" y="803"/>
                    <a:pt x="501" y="482"/>
                    <a:pt x="775" y="291"/>
                  </a:cubicBezTo>
                  <a:cubicBezTo>
                    <a:pt x="834" y="244"/>
                    <a:pt x="870" y="149"/>
                    <a:pt x="810" y="65"/>
                  </a:cubicBezTo>
                  <a:cubicBezTo>
                    <a:pt x="782" y="22"/>
                    <a:pt x="732" y="1"/>
                    <a:pt x="6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9966;p67">
              <a:extLst>
                <a:ext uri="{FF2B5EF4-FFF2-40B4-BE49-F238E27FC236}">
                  <a16:creationId xmlns:a16="http://schemas.microsoft.com/office/drawing/2014/main" id="{FB3214A3-CBC2-4240-B193-D76F53E96C38}"/>
                </a:ext>
              </a:extLst>
            </p:cNvPr>
            <p:cNvSpPr/>
            <p:nvPr/>
          </p:nvSpPr>
          <p:spPr>
            <a:xfrm>
              <a:off x="3124167" y="2455939"/>
              <a:ext cx="39434" cy="63337"/>
            </a:xfrm>
            <a:custGeom>
              <a:avLst/>
              <a:gdLst/>
              <a:ahLst/>
              <a:cxnLst/>
              <a:rect l="l" t="t" r="r" b="b"/>
              <a:pathLst>
                <a:path w="1239" h="1990" extrusionOk="0">
                  <a:moveTo>
                    <a:pt x="1038" y="0"/>
                  </a:moveTo>
                  <a:cubicBezTo>
                    <a:pt x="1008" y="0"/>
                    <a:pt x="978" y="8"/>
                    <a:pt x="953" y="25"/>
                  </a:cubicBezTo>
                  <a:cubicBezTo>
                    <a:pt x="357" y="430"/>
                    <a:pt x="0" y="1108"/>
                    <a:pt x="0" y="1823"/>
                  </a:cubicBezTo>
                  <a:cubicBezTo>
                    <a:pt x="0" y="1918"/>
                    <a:pt x="72" y="1989"/>
                    <a:pt x="167" y="1989"/>
                  </a:cubicBezTo>
                  <a:cubicBezTo>
                    <a:pt x="250" y="1989"/>
                    <a:pt x="334" y="1918"/>
                    <a:pt x="334" y="1823"/>
                  </a:cubicBezTo>
                  <a:cubicBezTo>
                    <a:pt x="334" y="1204"/>
                    <a:pt x="643" y="632"/>
                    <a:pt x="1143" y="275"/>
                  </a:cubicBezTo>
                  <a:cubicBezTo>
                    <a:pt x="1203" y="239"/>
                    <a:pt x="1239" y="132"/>
                    <a:pt x="1179" y="73"/>
                  </a:cubicBezTo>
                  <a:cubicBezTo>
                    <a:pt x="1148" y="26"/>
                    <a:pt x="1093" y="0"/>
                    <a:pt x="103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2117;p70">
            <a:extLst>
              <a:ext uri="{FF2B5EF4-FFF2-40B4-BE49-F238E27FC236}">
                <a16:creationId xmlns:a16="http://schemas.microsoft.com/office/drawing/2014/main" id="{C3CF82B3-8E8A-4BD9-835A-6CA58776BFE7}"/>
              </a:ext>
            </a:extLst>
          </p:cNvPr>
          <p:cNvSpPr/>
          <p:nvPr/>
        </p:nvSpPr>
        <p:spPr>
          <a:xfrm>
            <a:off x="8193061" y="1905282"/>
            <a:ext cx="384531" cy="392790"/>
          </a:xfrm>
          <a:custGeom>
            <a:avLst/>
            <a:gdLst/>
            <a:ahLst/>
            <a:cxnLst/>
            <a:rect l="l" t="t" r="r" b="b"/>
            <a:pathLst>
              <a:path w="8217" h="11085" extrusionOk="0">
                <a:moveTo>
                  <a:pt x="5359" y="1298"/>
                </a:moveTo>
                <a:cubicBezTo>
                  <a:pt x="5775" y="1298"/>
                  <a:pt x="6180" y="1370"/>
                  <a:pt x="6526" y="1465"/>
                </a:cubicBezTo>
                <a:cubicBezTo>
                  <a:pt x="6728" y="1524"/>
                  <a:pt x="6930" y="1584"/>
                  <a:pt x="7085" y="1643"/>
                </a:cubicBezTo>
                <a:cubicBezTo>
                  <a:pt x="7004" y="1642"/>
                  <a:pt x="6923" y="1641"/>
                  <a:pt x="6842" y="1641"/>
                </a:cubicBezTo>
                <a:cubicBezTo>
                  <a:pt x="6387" y="1641"/>
                  <a:pt x="5932" y="1671"/>
                  <a:pt x="5478" y="1762"/>
                </a:cubicBezTo>
                <a:cubicBezTo>
                  <a:pt x="4811" y="1881"/>
                  <a:pt x="4144" y="2108"/>
                  <a:pt x="3513" y="2405"/>
                </a:cubicBezTo>
                <a:cubicBezTo>
                  <a:pt x="3489" y="2417"/>
                  <a:pt x="3454" y="2429"/>
                  <a:pt x="3418" y="2441"/>
                </a:cubicBezTo>
                <a:cubicBezTo>
                  <a:pt x="3394" y="2262"/>
                  <a:pt x="3442" y="1941"/>
                  <a:pt x="3835" y="1703"/>
                </a:cubicBezTo>
                <a:cubicBezTo>
                  <a:pt x="4323" y="1405"/>
                  <a:pt x="4859" y="1298"/>
                  <a:pt x="5359" y="1298"/>
                </a:cubicBezTo>
                <a:close/>
                <a:moveTo>
                  <a:pt x="1537" y="298"/>
                </a:moveTo>
                <a:cubicBezTo>
                  <a:pt x="1465" y="679"/>
                  <a:pt x="1406" y="1179"/>
                  <a:pt x="1406" y="1715"/>
                </a:cubicBezTo>
                <a:cubicBezTo>
                  <a:pt x="1406" y="2251"/>
                  <a:pt x="1453" y="2763"/>
                  <a:pt x="1537" y="3132"/>
                </a:cubicBezTo>
                <a:cubicBezTo>
                  <a:pt x="1465" y="3144"/>
                  <a:pt x="1406" y="3203"/>
                  <a:pt x="1406" y="3298"/>
                </a:cubicBezTo>
                <a:cubicBezTo>
                  <a:pt x="1406" y="3382"/>
                  <a:pt x="1477" y="3453"/>
                  <a:pt x="1573" y="3453"/>
                </a:cubicBezTo>
                <a:cubicBezTo>
                  <a:pt x="1668" y="3453"/>
                  <a:pt x="1751" y="3548"/>
                  <a:pt x="1751" y="3632"/>
                </a:cubicBezTo>
                <a:cubicBezTo>
                  <a:pt x="1751" y="3739"/>
                  <a:pt x="1656" y="3822"/>
                  <a:pt x="1573" y="3822"/>
                </a:cubicBezTo>
                <a:lnTo>
                  <a:pt x="525" y="3822"/>
                </a:lnTo>
                <a:cubicBezTo>
                  <a:pt x="418" y="3822"/>
                  <a:pt x="346" y="3727"/>
                  <a:pt x="346" y="3632"/>
                </a:cubicBezTo>
                <a:cubicBezTo>
                  <a:pt x="346" y="3536"/>
                  <a:pt x="441" y="3453"/>
                  <a:pt x="525" y="3453"/>
                </a:cubicBezTo>
                <a:lnTo>
                  <a:pt x="870" y="3453"/>
                </a:lnTo>
                <a:cubicBezTo>
                  <a:pt x="953" y="3453"/>
                  <a:pt x="1037" y="3382"/>
                  <a:pt x="1037" y="3298"/>
                </a:cubicBezTo>
                <a:cubicBezTo>
                  <a:pt x="1037" y="3203"/>
                  <a:pt x="953" y="3132"/>
                  <a:pt x="870" y="3132"/>
                </a:cubicBezTo>
                <a:lnTo>
                  <a:pt x="560" y="3132"/>
                </a:lnTo>
                <a:cubicBezTo>
                  <a:pt x="632" y="2763"/>
                  <a:pt x="691" y="2251"/>
                  <a:pt x="691" y="1715"/>
                </a:cubicBezTo>
                <a:cubicBezTo>
                  <a:pt x="691" y="1179"/>
                  <a:pt x="644" y="679"/>
                  <a:pt x="560" y="298"/>
                </a:cubicBezTo>
                <a:close/>
                <a:moveTo>
                  <a:pt x="4723" y="3566"/>
                </a:moveTo>
                <a:cubicBezTo>
                  <a:pt x="5218" y="3566"/>
                  <a:pt x="5698" y="3690"/>
                  <a:pt x="6168" y="3953"/>
                </a:cubicBezTo>
                <a:cubicBezTo>
                  <a:pt x="6692" y="4251"/>
                  <a:pt x="7073" y="4715"/>
                  <a:pt x="7299" y="5346"/>
                </a:cubicBezTo>
                <a:cubicBezTo>
                  <a:pt x="7383" y="5608"/>
                  <a:pt x="7430" y="5846"/>
                  <a:pt x="7466" y="6001"/>
                </a:cubicBezTo>
                <a:cubicBezTo>
                  <a:pt x="6823" y="5763"/>
                  <a:pt x="5049" y="5013"/>
                  <a:pt x="3978" y="3656"/>
                </a:cubicBezTo>
                <a:cubicBezTo>
                  <a:pt x="4230" y="3596"/>
                  <a:pt x="4478" y="3566"/>
                  <a:pt x="4723" y="3566"/>
                </a:cubicBezTo>
                <a:close/>
                <a:moveTo>
                  <a:pt x="1537" y="4144"/>
                </a:moveTo>
                <a:cubicBezTo>
                  <a:pt x="1465" y="4513"/>
                  <a:pt x="1406" y="5025"/>
                  <a:pt x="1406" y="5561"/>
                </a:cubicBezTo>
                <a:cubicBezTo>
                  <a:pt x="1406" y="6096"/>
                  <a:pt x="1453" y="6596"/>
                  <a:pt x="1537" y="6977"/>
                </a:cubicBezTo>
                <a:lnTo>
                  <a:pt x="560" y="6977"/>
                </a:lnTo>
                <a:cubicBezTo>
                  <a:pt x="632" y="6596"/>
                  <a:pt x="691" y="6096"/>
                  <a:pt x="691" y="5561"/>
                </a:cubicBezTo>
                <a:cubicBezTo>
                  <a:pt x="691" y="5025"/>
                  <a:pt x="632" y="4513"/>
                  <a:pt x="560" y="4144"/>
                </a:cubicBezTo>
                <a:close/>
                <a:moveTo>
                  <a:pt x="1573" y="7299"/>
                </a:moveTo>
                <a:cubicBezTo>
                  <a:pt x="1656" y="7299"/>
                  <a:pt x="1751" y="7370"/>
                  <a:pt x="1751" y="7477"/>
                </a:cubicBezTo>
                <a:cubicBezTo>
                  <a:pt x="1751" y="7585"/>
                  <a:pt x="1656" y="7656"/>
                  <a:pt x="1573" y="7656"/>
                </a:cubicBezTo>
                <a:lnTo>
                  <a:pt x="525" y="7656"/>
                </a:lnTo>
                <a:cubicBezTo>
                  <a:pt x="418" y="7656"/>
                  <a:pt x="346" y="7573"/>
                  <a:pt x="346" y="7477"/>
                </a:cubicBezTo>
                <a:cubicBezTo>
                  <a:pt x="346" y="7394"/>
                  <a:pt x="441" y="7299"/>
                  <a:pt x="525" y="7299"/>
                </a:cubicBezTo>
                <a:close/>
                <a:moveTo>
                  <a:pt x="3966" y="5310"/>
                </a:moveTo>
                <a:cubicBezTo>
                  <a:pt x="5049" y="6751"/>
                  <a:pt x="6109" y="7489"/>
                  <a:pt x="6526" y="7751"/>
                </a:cubicBezTo>
                <a:lnTo>
                  <a:pt x="5466" y="8799"/>
                </a:lnTo>
                <a:cubicBezTo>
                  <a:pt x="4251" y="7799"/>
                  <a:pt x="3501" y="6156"/>
                  <a:pt x="3311" y="5680"/>
                </a:cubicBezTo>
                <a:lnTo>
                  <a:pt x="3966" y="5310"/>
                </a:lnTo>
                <a:close/>
                <a:moveTo>
                  <a:pt x="1525" y="7989"/>
                </a:moveTo>
                <a:cubicBezTo>
                  <a:pt x="1453" y="8358"/>
                  <a:pt x="1394" y="8859"/>
                  <a:pt x="1394" y="9394"/>
                </a:cubicBezTo>
                <a:cubicBezTo>
                  <a:pt x="1406" y="9930"/>
                  <a:pt x="1453" y="10442"/>
                  <a:pt x="1525" y="10811"/>
                </a:cubicBezTo>
                <a:lnTo>
                  <a:pt x="537" y="10811"/>
                </a:lnTo>
                <a:cubicBezTo>
                  <a:pt x="608" y="10442"/>
                  <a:pt x="668" y="9930"/>
                  <a:pt x="668" y="9394"/>
                </a:cubicBezTo>
                <a:cubicBezTo>
                  <a:pt x="668" y="8859"/>
                  <a:pt x="632" y="8358"/>
                  <a:pt x="537" y="7989"/>
                </a:cubicBezTo>
                <a:close/>
                <a:moveTo>
                  <a:pt x="346" y="0"/>
                </a:moveTo>
                <a:cubicBezTo>
                  <a:pt x="299" y="0"/>
                  <a:pt x="239" y="36"/>
                  <a:pt x="215" y="60"/>
                </a:cubicBezTo>
                <a:cubicBezTo>
                  <a:pt x="179" y="107"/>
                  <a:pt x="168" y="155"/>
                  <a:pt x="179" y="215"/>
                </a:cubicBezTo>
                <a:cubicBezTo>
                  <a:pt x="287" y="560"/>
                  <a:pt x="346" y="1119"/>
                  <a:pt x="346" y="1727"/>
                </a:cubicBezTo>
                <a:cubicBezTo>
                  <a:pt x="346" y="2346"/>
                  <a:pt x="287" y="2905"/>
                  <a:pt x="179" y="3251"/>
                </a:cubicBezTo>
                <a:cubicBezTo>
                  <a:pt x="84" y="3334"/>
                  <a:pt x="1" y="3489"/>
                  <a:pt x="1" y="3632"/>
                </a:cubicBezTo>
                <a:cubicBezTo>
                  <a:pt x="1" y="3786"/>
                  <a:pt x="84" y="3929"/>
                  <a:pt x="179" y="4025"/>
                </a:cubicBezTo>
                <a:cubicBezTo>
                  <a:pt x="287" y="4370"/>
                  <a:pt x="346" y="4929"/>
                  <a:pt x="346" y="5549"/>
                </a:cubicBezTo>
                <a:cubicBezTo>
                  <a:pt x="346" y="6156"/>
                  <a:pt x="287" y="6715"/>
                  <a:pt x="179" y="7061"/>
                </a:cubicBezTo>
                <a:cubicBezTo>
                  <a:pt x="84" y="7156"/>
                  <a:pt x="1" y="7299"/>
                  <a:pt x="1" y="7454"/>
                </a:cubicBezTo>
                <a:cubicBezTo>
                  <a:pt x="1" y="7596"/>
                  <a:pt x="84" y="7751"/>
                  <a:pt x="179" y="7835"/>
                </a:cubicBezTo>
                <a:cubicBezTo>
                  <a:pt x="287" y="8180"/>
                  <a:pt x="346" y="8739"/>
                  <a:pt x="346" y="9359"/>
                </a:cubicBezTo>
                <a:cubicBezTo>
                  <a:pt x="346" y="9966"/>
                  <a:pt x="287" y="10525"/>
                  <a:pt x="179" y="10871"/>
                </a:cubicBezTo>
                <a:cubicBezTo>
                  <a:pt x="168" y="10918"/>
                  <a:pt x="179" y="10978"/>
                  <a:pt x="215" y="11025"/>
                </a:cubicBezTo>
                <a:cubicBezTo>
                  <a:pt x="239" y="11061"/>
                  <a:pt x="287" y="11085"/>
                  <a:pt x="346" y="11085"/>
                </a:cubicBezTo>
                <a:lnTo>
                  <a:pt x="1751" y="11085"/>
                </a:lnTo>
                <a:cubicBezTo>
                  <a:pt x="1787" y="11085"/>
                  <a:pt x="1846" y="11049"/>
                  <a:pt x="1882" y="11025"/>
                </a:cubicBezTo>
                <a:cubicBezTo>
                  <a:pt x="1906" y="10978"/>
                  <a:pt x="1930" y="10930"/>
                  <a:pt x="1906" y="10871"/>
                </a:cubicBezTo>
                <a:cubicBezTo>
                  <a:pt x="1799" y="10525"/>
                  <a:pt x="1739" y="9966"/>
                  <a:pt x="1739" y="9359"/>
                </a:cubicBezTo>
                <a:cubicBezTo>
                  <a:pt x="1739" y="8739"/>
                  <a:pt x="1799" y="8180"/>
                  <a:pt x="1906" y="7835"/>
                </a:cubicBezTo>
                <a:cubicBezTo>
                  <a:pt x="2013" y="7751"/>
                  <a:pt x="2084" y="7596"/>
                  <a:pt x="2084" y="7454"/>
                </a:cubicBezTo>
                <a:cubicBezTo>
                  <a:pt x="2084" y="7299"/>
                  <a:pt x="2013" y="7156"/>
                  <a:pt x="1906" y="7061"/>
                </a:cubicBezTo>
                <a:cubicBezTo>
                  <a:pt x="1799" y="6715"/>
                  <a:pt x="1739" y="6156"/>
                  <a:pt x="1739" y="5549"/>
                </a:cubicBezTo>
                <a:cubicBezTo>
                  <a:pt x="1739" y="5346"/>
                  <a:pt x="1739" y="5156"/>
                  <a:pt x="1763" y="4977"/>
                </a:cubicBezTo>
                <a:cubicBezTo>
                  <a:pt x="1882" y="4846"/>
                  <a:pt x="2299" y="4453"/>
                  <a:pt x="2870" y="4120"/>
                </a:cubicBezTo>
                <a:lnTo>
                  <a:pt x="3347" y="5287"/>
                </a:lnTo>
                <a:lnTo>
                  <a:pt x="3037" y="5465"/>
                </a:lnTo>
                <a:cubicBezTo>
                  <a:pt x="2966" y="5513"/>
                  <a:pt x="2930" y="5584"/>
                  <a:pt x="2966" y="5668"/>
                </a:cubicBezTo>
                <a:cubicBezTo>
                  <a:pt x="2989" y="5751"/>
                  <a:pt x="3823" y="7942"/>
                  <a:pt x="5394" y="9144"/>
                </a:cubicBezTo>
                <a:cubicBezTo>
                  <a:pt x="5418" y="9180"/>
                  <a:pt x="5454" y="9180"/>
                  <a:pt x="5490" y="9180"/>
                </a:cubicBezTo>
                <a:cubicBezTo>
                  <a:pt x="5537" y="9180"/>
                  <a:pt x="5585" y="9156"/>
                  <a:pt x="5609" y="9132"/>
                </a:cubicBezTo>
                <a:lnTo>
                  <a:pt x="6918" y="7823"/>
                </a:lnTo>
                <a:cubicBezTo>
                  <a:pt x="6954" y="7787"/>
                  <a:pt x="6978" y="7727"/>
                  <a:pt x="6966" y="7692"/>
                </a:cubicBezTo>
                <a:cubicBezTo>
                  <a:pt x="6954" y="7644"/>
                  <a:pt x="6918" y="7596"/>
                  <a:pt x="6883" y="7573"/>
                </a:cubicBezTo>
                <a:cubicBezTo>
                  <a:pt x="6883" y="7573"/>
                  <a:pt x="6537" y="7394"/>
                  <a:pt x="6049" y="6989"/>
                </a:cubicBezTo>
                <a:cubicBezTo>
                  <a:pt x="5585" y="6620"/>
                  <a:pt x="4871" y="5965"/>
                  <a:pt x="4156" y="4989"/>
                </a:cubicBezTo>
                <a:cubicBezTo>
                  <a:pt x="4128" y="4946"/>
                  <a:pt x="4078" y="4925"/>
                  <a:pt x="4029" y="4925"/>
                </a:cubicBezTo>
                <a:cubicBezTo>
                  <a:pt x="3997" y="4925"/>
                  <a:pt x="3966" y="4934"/>
                  <a:pt x="3942" y="4953"/>
                </a:cubicBezTo>
                <a:lnTo>
                  <a:pt x="3644" y="5132"/>
                </a:lnTo>
                <a:lnTo>
                  <a:pt x="3168" y="3965"/>
                </a:lnTo>
                <a:cubicBezTo>
                  <a:pt x="3335" y="3894"/>
                  <a:pt x="3501" y="3822"/>
                  <a:pt x="3668" y="3763"/>
                </a:cubicBezTo>
                <a:cubicBezTo>
                  <a:pt x="4359" y="4691"/>
                  <a:pt x="5394" y="5370"/>
                  <a:pt x="6133" y="5751"/>
                </a:cubicBezTo>
                <a:cubicBezTo>
                  <a:pt x="6954" y="6180"/>
                  <a:pt x="7597" y="6394"/>
                  <a:pt x="7621" y="6406"/>
                </a:cubicBezTo>
                <a:cubicBezTo>
                  <a:pt x="7645" y="6406"/>
                  <a:pt x="7657" y="6418"/>
                  <a:pt x="7669" y="6418"/>
                </a:cubicBezTo>
                <a:cubicBezTo>
                  <a:pt x="7704" y="6418"/>
                  <a:pt x="7740" y="6406"/>
                  <a:pt x="7776" y="6394"/>
                </a:cubicBezTo>
                <a:cubicBezTo>
                  <a:pt x="7823" y="6358"/>
                  <a:pt x="7835" y="6299"/>
                  <a:pt x="7835" y="6263"/>
                </a:cubicBezTo>
                <a:cubicBezTo>
                  <a:pt x="7835" y="6239"/>
                  <a:pt x="7811" y="5811"/>
                  <a:pt x="7633" y="5275"/>
                </a:cubicBezTo>
                <a:cubicBezTo>
                  <a:pt x="7383" y="4560"/>
                  <a:pt x="6942" y="4013"/>
                  <a:pt x="6359" y="3679"/>
                </a:cubicBezTo>
                <a:cubicBezTo>
                  <a:pt x="5848" y="3401"/>
                  <a:pt x="5309" y="3261"/>
                  <a:pt x="4754" y="3261"/>
                </a:cubicBezTo>
                <a:cubicBezTo>
                  <a:pt x="4171" y="3261"/>
                  <a:pt x="3570" y="3416"/>
                  <a:pt x="2966" y="3727"/>
                </a:cubicBezTo>
                <a:cubicBezTo>
                  <a:pt x="2477" y="3977"/>
                  <a:pt x="2084" y="4275"/>
                  <a:pt x="1834" y="4501"/>
                </a:cubicBezTo>
                <a:cubicBezTo>
                  <a:pt x="1858" y="4322"/>
                  <a:pt x="1894" y="4179"/>
                  <a:pt x="1918" y="4060"/>
                </a:cubicBezTo>
                <a:cubicBezTo>
                  <a:pt x="2013" y="3977"/>
                  <a:pt x="2073" y="3858"/>
                  <a:pt x="2096" y="3739"/>
                </a:cubicBezTo>
                <a:cubicBezTo>
                  <a:pt x="2263" y="3608"/>
                  <a:pt x="2811" y="3132"/>
                  <a:pt x="3692" y="2715"/>
                </a:cubicBezTo>
                <a:cubicBezTo>
                  <a:pt x="4299" y="2429"/>
                  <a:pt x="4930" y="2227"/>
                  <a:pt x="5585" y="2108"/>
                </a:cubicBezTo>
                <a:cubicBezTo>
                  <a:pt x="6017" y="2024"/>
                  <a:pt x="6460" y="1982"/>
                  <a:pt x="6905" y="1982"/>
                </a:cubicBezTo>
                <a:cubicBezTo>
                  <a:pt x="7282" y="1982"/>
                  <a:pt x="7661" y="2012"/>
                  <a:pt x="8038" y="2072"/>
                </a:cubicBezTo>
                <a:cubicBezTo>
                  <a:pt x="8050" y="2076"/>
                  <a:pt x="8063" y="2078"/>
                  <a:pt x="8076" y="2078"/>
                </a:cubicBezTo>
                <a:cubicBezTo>
                  <a:pt x="8137" y="2078"/>
                  <a:pt x="8197" y="2036"/>
                  <a:pt x="8216" y="1977"/>
                </a:cubicBezTo>
                <a:cubicBezTo>
                  <a:pt x="8204" y="1870"/>
                  <a:pt x="8180" y="1798"/>
                  <a:pt x="8121" y="1751"/>
                </a:cubicBezTo>
                <a:cubicBezTo>
                  <a:pt x="8085" y="1727"/>
                  <a:pt x="7478" y="1381"/>
                  <a:pt x="6609" y="1155"/>
                </a:cubicBezTo>
                <a:cubicBezTo>
                  <a:pt x="6168" y="1040"/>
                  <a:pt x="5744" y="982"/>
                  <a:pt x="5346" y="982"/>
                </a:cubicBezTo>
                <a:cubicBezTo>
                  <a:pt x="4713" y="982"/>
                  <a:pt x="4143" y="1129"/>
                  <a:pt x="3668" y="1429"/>
                </a:cubicBezTo>
                <a:cubicBezTo>
                  <a:pt x="3097" y="1786"/>
                  <a:pt x="3049" y="2310"/>
                  <a:pt x="3120" y="2608"/>
                </a:cubicBezTo>
                <a:cubicBezTo>
                  <a:pt x="2596" y="2894"/>
                  <a:pt x="2204" y="3179"/>
                  <a:pt x="2001" y="3358"/>
                </a:cubicBezTo>
                <a:cubicBezTo>
                  <a:pt x="1965" y="3310"/>
                  <a:pt x="1942" y="3286"/>
                  <a:pt x="1906" y="3251"/>
                </a:cubicBezTo>
                <a:cubicBezTo>
                  <a:pt x="1799" y="2905"/>
                  <a:pt x="1739" y="2346"/>
                  <a:pt x="1739" y="1727"/>
                </a:cubicBezTo>
                <a:cubicBezTo>
                  <a:pt x="1739" y="1119"/>
                  <a:pt x="1799" y="560"/>
                  <a:pt x="1906" y="215"/>
                </a:cubicBezTo>
                <a:cubicBezTo>
                  <a:pt x="1930" y="167"/>
                  <a:pt x="1906" y="107"/>
                  <a:pt x="1882" y="60"/>
                </a:cubicBezTo>
                <a:cubicBezTo>
                  <a:pt x="1846" y="24"/>
                  <a:pt x="1799" y="0"/>
                  <a:pt x="1751" y="0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7660;p61">
            <a:extLst>
              <a:ext uri="{FF2B5EF4-FFF2-40B4-BE49-F238E27FC236}">
                <a16:creationId xmlns:a16="http://schemas.microsoft.com/office/drawing/2014/main" id="{B0C95169-769A-4162-8CC0-EACEA4AA3564}"/>
              </a:ext>
            </a:extLst>
          </p:cNvPr>
          <p:cNvGrpSpPr/>
          <p:nvPr/>
        </p:nvGrpSpPr>
        <p:grpSpPr>
          <a:xfrm>
            <a:off x="4035501" y="1380729"/>
            <a:ext cx="2971547" cy="2429671"/>
            <a:chOff x="1325004" y="3642869"/>
            <a:chExt cx="768579" cy="628426"/>
          </a:xfrm>
        </p:grpSpPr>
        <p:sp>
          <p:nvSpPr>
            <p:cNvPr id="43" name="Google Shape;7661;p61">
              <a:extLst>
                <a:ext uri="{FF2B5EF4-FFF2-40B4-BE49-F238E27FC236}">
                  <a16:creationId xmlns:a16="http://schemas.microsoft.com/office/drawing/2014/main" id="{B5A4DBA4-B24F-4433-A3D8-0E3F260231E8}"/>
                </a:ext>
              </a:extLst>
            </p:cNvPr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62;p61">
              <a:extLst>
                <a:ext uri="{FF2B5EF4-FFF2-40B4-BE49-F238E27FC236}">
                  <a16:creationId xmlns:a16="http://schemas.microsoft.com/office/drawing/2014/main" id="{04521650-7E74-495F-BE74-27CE2EF2D84C}"/>
                </a:ext>
              </a:extLst>
            </p:cNvPr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663;p61">
              <a:extLst>
                <a:ext uri="{FF2B5EF4-FFF2-40B4-BE49-F238E27FC236}">
                  <a16:creationId xmlns:a16="http://schemas.microsoft.com/office/drawing/2014/main" id="{6393FB19-09DD-4190-AF86-B1DA493F2E8E}"/>
                </a:ext>
              </a:extLst>
            </p:cNvPr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70;p61">
              <a:extLst>
                <a:ext uri="{FF2B5EF4-FFF2-40B4-BE49-F238E27FC236}">
                  <a16:creationId xmlns:a16="http://schemas.microsoft.com/office/drawing/2014/main" id="{9AFE9097-9CB7-4AD3-A9F3-47D024BE737A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71;p61">
              <a:extLst>
                <a:ext uri="{FF2B5EF4-FFF2-40B4-BE49-F238E27FC236}">
                  <a16:creationId xmlns:a16="http://schemas.microsoft.com/office/drawing/2014/main" id="{C63B4254-3E7E-44F8-BAD7-B26EE7D78D15}"/>
                </a:ext>
              </a:extLst>
            </p:cNvPr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672;p61">
              <a:extLst>
                <a:ext uri="{FF2B5EF4-FFF2-40B4-BE49-F238E27FC236}">
                  <a16:creationId xmlns:a16="http://schemas.microsoft.com/office/drawing/2014/main" id="{8816ABD7-6D75-481C-A516-4A4593ABDCBF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673;p61">
              <a:extLst>
                <a:ext uri="{FF2B5EF4-FFF2-40B4-BE49-F238E27FC236}">
                  <a16:creationId xmlns:a16="http://schemas.microsoft.com/office/drawing/2014/main" id="{9B3C74C1-57BB-4010-8426-99316E9138B6}"/>
                </a:ext>
              </a:extLst>
            </p:cNvPr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674;p61">
              <a:extLst>
                <a:ext uri="{FF2B5EF4-FFF2-40B4-BE49-F238E27FC236}">
                  <a16:creationId xmlns:a16="http://schemas.microsoft.com/office/drawing/2014/main" id="{1ED17947-2C41-4741-AFF9-094C767D5586}"/>
                </a:ext>
              </a:extLst>
            </p:cNvPr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675;p61">
              <a:extLst>
                <a:ext uri="{FF2B5EF4-FFF2-40B4-BE49-F238E27FC236}">
                  <a16:creationId xmlns:a16="http://schemas.microsoft.com/office/drawing/2014/main" id="{C536CCAB-8D66-48F3-9A87-D23C66D8CCE4}"/>
                </a:ext>
              </a:extLst>
            </p:cNvPr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676;p61">
              <a:extLst>
                <a:ext uri="{FF2B5EF4-FFF2-40B4-BE49-F238E27FC236}">
                  <a16:creationId xmlns:a16="http://schemas.microsoft.com/office/drawing/2014/main" id="{A652876A-7ABA-4BD2-9957-DB85C5052FBE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683;p61">
              <a:extLst>
                <a:ext uri="{FF2B5EF4-FFF2-40B4-BE49-F238E27FC236}">
                  <a16:creationId xmlns:a16="http://schemas.microsoft.com/office/drawing/2014/main" id="{BEBBD3A7-1D8D-4DF1-A2FF-E9C2AD188BAE}"/>
                </a:ext>
              </a:extLst>
            </p:cNvPr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684;p61">
              <a:extLst>
                <a:ext uri="{FF2B5EF4-FFF2-40B4-BE49-F238E27FC236}">
                  <a16:creationId xmlns:a16="http://schemas.microsoft.com/office/drawing/2014/main" id="{B108FFB4-4169-4923-AAE0-6912B439A228}"/>
                </a:ext>
              </a:extLst>
            </p:cNvPr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9525" cap="rnd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685;p61">
              <a:extLst>
                <a:ext uri="{FF2B5EF4-FFF2-40B4-BE49-F238E27FC236}">
                  <a16:creationId xmlns:a16="http://schemas.microsoft.com/office/drawing/2014/main" id="{55CBB663-4BD8-42D3-9A3F-22BA4260D3AF}"/>
                </a:ext>
              </a:extLst>
            </p:cNvPr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7686;p61">
              <a:extLst>
                <a:ext uri="{FF2B5EF4-FFF2-40B4-BE49-F238E27FC236}">
                  <a16:creationId xmlns:a16="http://schemas.microsoft.com/office/drawing/2014/main" id="{ECA4B88C-B7B9-4793-8F40-55D8D1C6C663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83" name="Google Shape;7687;p61">
                <a:extLst>
                  <a:ext uri="{FF2B5EF4-FFF2-40B4-BE49-F238E27FC236}">
                    <a16:creationId xmlns:a16="http://schemas.microsoft.com/office/drawing/2014/main" id="{49286A9A-2A80-450F-AFF3-0683EFC6913D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4E9E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688;p61">
                <a:extLst>
                  <a:ext uri="{FF2B5EF4-FFF2-40B4-BE49-F238E27FC236}">
                    <a16:creationId xmlns:a16="http://schemas.microsoft.com/office/drawing/2014/main" id="{856794A8-A831-46D6-B431-96E809914DB9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689;p61">
                <a:extLst>
                  <a:ext uri="{FF2B5EF4-FFF2-40B4-BE49-F238E27FC236}">
                    <a16:creationId xmlns:a16="http://schemas.microsoft.com/office/drawing/2014/main" id="{9DBD23DA-350D-4111-9C48-F6DF6C850DAD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690;p61">
                <a:extLst>
                  <a:ext uri="{FF2B5EF4-FFF2-40B4-BE49-F238E27FC236}">
                    <a16:creationId xmlns:a16="http://schemas.microsoft.com/office/drawing/2014/main" id="{B0551CC9-792E-490F-B520-656821E47703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691;p61">
                <a:extLst>
                  <a:ext uri="{FF2B5EF4-FFF2-40B4-BE49-F238E27FC236}">
                    <a16:creationId xmlns:a16="http://schemas.microsoft.com/office/drawing/2014/main" id="{1FE299AC-06FE-4237-AC82-3E931AE14A4E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692;p61">
                <a:extLst>
                  <a:ext uri="{FF2B5EF4-FFF2-40B4-BE49-F238E27FC236}">
                    <a16:creationId xmlns:a16="http://schemas.microsoft.com/office/drawing/2014/main" id="{0A794E02-B3F1-4974-9EFA-7752BBA45129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693;p61">
                <a:extLst>
                  <a:ext uri="{FF2B5EF4-FFF2-40B4-BE49-F238E27FC236}">
                    <a16:creationId xmlns:a16="http://schemas.microsoft.com/office/drawing/2014/main" id="{DA2D5B6B-41D8-4FD7-B5DB-EE568228FC26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694;p61">
                <a:extLst>
                  <a:ext uri="{FF2B5EF4-FFF2-40B4-BE49-F238E27FC236}">
                    <a16:creationId xmlns:a16="http://schemas.microsoft.com/office/drawing/2014/main" id="{FBA69159-7411-497C-A584-EB766A45AA20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7695;p61">
                <a:extLst>
                  <a:ext uri="{FF2B5EF4-FFF2-40B4-BE49-F238E27FC236}">
                    <a16:creationId xmlns:a16="http://schemas.microsoft.com/office/drawing/2014/main" id="{A2AB1C8C-B543-49AA-A613-44AFA3FE76CF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7696;p61">
                <a:extLst>
                  <a:ext uri="{FF2B5EF4-FFF2-40B4-BE49-F238E27FC236}">
                    <a16:creationId xmlns:a16="http://schemas.microsoft.com/office/drawing/2014/main" id="{12E282FE-7088-4B38-AD4A-CE0AAFDF5E15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noFill/>
              <a:ln w="952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7697;p61">
                <a:extLst>
                  <a:ext uri="{FF2B5EF4-FFF2-40B4-BE49-F238E27FC236}">
                    <a16:creationId xmlns:a16="http://schemas.microsoft.com/office/drawing/2014/main" id="{22F9A220-F184-4B1C-A8A2-4216906DB520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7698;p61">
                <a:extLst>
                  <a:ext uri="{FF2B5EF4-FFF2-40B4-BE49-F238E27FC236}">
                    <a16:creationId xmlns:a16="http://schemas.microsoft.com/office/drawing/2014/main" id="{1764A5CD-DC64-4AF0-9910-657B0EAC4CF9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7699;p61">
                <a:extLst>
                  <a:ext uri="{FF2B5EF4-FFF2-40B4-BE49-F238E27FC236}">
                    <a16:creationId xmlns:a16="http://schemas.microsoft.com/office/drawing/2014/main" id="{A866E387-2115-49AC-907D-A4E13F250D47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7700;p61">
                <a:extLst>
                  <a:ext uri="{FF2B5EF4-FFF2-40B4-BE49-F238E27FC236}">
                    <a16:creationId xmlns:a16="http://schemas.microsoft.com/office/drawing/2014/main" id="{F20E74EA-8BE9-447A-9348-3538940085F3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7701;p61">
                <a:extLst>
                  <a:ext uri="{FF2B5EF4-FFF2-40B4-BE49-F238E27FC236}">
                    <a16:creationId xmlns:a16="http://schemas.microsoft.com/office/drawing/2014/main" id="{87F695F3-B95D-485F-93E6-860796B7E2AA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7702;p61">
                <a:extLst>
                  <a:ext uri="{FF2B5EF4-FFF2-40B4-BE49-F238E27FC236}">
                    <a16:creationId xmlns:a16="http://schemas.microsoft.com/office/drawing/2014/main" id="{2A317E8A-0FA0-43B4-B37E-5A7AB68BEC00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7703;p61">
                <a:extLst>
                  <a:ext uri="{FF2B5EF4-FFF2-40B4-BE49-F238E27FC236}">
                    <a16:creationId xmlns:a16="http://schemas.microsoft.com/office/drawing/2014/main" id="{E34363E9-E349-48C5-B495-7D371874B929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7704;p61">
                <a:extLst>
                  <a:ext uri="{FF2B5EF4-FFF2-40B4-BE49-F238E27FC236}">
                    <a16:creationId xmlns:a16="http://schemas.microsoft.com/office/drawing/2014/main" id="{24D502C9-F726-4240-B82D-CD14C38DF4FD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7705;p61">
                <a:extLst>
                  <a:ext uri="{FF2B5EF4-FFF2-40B4-BE49-F238E27FC236}">
                    <a16:creationId xmlns:a16="http://schemas.microsoft.com/office/drawing/2014/main" id="{593D2F6B-B216-4EF7-944D-8342D86C2F96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7706;p61">
                <a:extLst>
                  <a:ext uri="{FF2B5EF4-FFF2-40B4-BE49-F238E27FC236}">
                    <a16:creationId xmlns:a16="http://schemas.microsoft.com/office/drawing/2014/main" id="{B123B32E-F37D-4821-A3F7-AAA7032A7934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0566D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7707;p61">
              <a:extLst>
                <a:ext uri="{FF2B5EF4-FFF2-40B4-BE49-F238E27FC236}">
                  <a16:creationId xmlns:a16="http://schemas.microsoft.com/office/drawing/2014/main" id="{6B71D149-6224-4BC8-8AE4-BD90FBD9A89C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708;p61">
              <a:extLst>
                <a:ext uri="{FF2B5EF4-FFF2-40B4-BE49-F238E27FC236}">
                  <a16:creationId xmlns:a16="http://schemas.microsoft.com/office/drawing/2014/main" id="{857535BE-6DE4-48A5-A6B4-A727F8534629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712;p61">
              <a:extLst>
                <a:ext uri="{FF2B5EF4-FFF2-40B4-BE49-F238E27FC236}">
                  <a16:creationId xmlns:a16="http://schemas.microsoft.com/office/drawing/2014/main" id="{AD751494-E2E0-4751-A0C5-AC7215916AA8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717;p61">
              <a:extLst>
                <a:ext uri="{FF2B5EF4-FFF2-40B4-BE49-F238E27FC236}">
                  <a16:creationId xmlns:a16="http://schemas.microsoft.com/office/drawing/2014/main" id="{2ACF3989-2052-44C0-AFD0-DCB08F44B130}"/>
                </a:ext>
              </a:extLst>
            </p:cNvPr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718;p61">
              <a:extLst>
                <a:ext uri="{FF2B5EF4-FFF2-40B4-BE49-F238E27FC236}">
                  <a16:creationId xmlns:a16="http://schemas.microsoft.com/office/drawing/2014/main" id="{26DB9C51-339C-4E3E-8DC1-59B088A1B23F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719;p61">
              <a:extLst>
                <a:ext uri="{FF2B5EF4-FFF2-40B4-BE49-F238E27FC236}">
                  <a16:creationId xmlns:a16="http://schemas.microsoft.com/office/drawing/2014/main" id="{297999C9-4718-446A-BA26-EB9B9B58CA53}"/>
                </a:ext>
              </a:extLst>
            </p:cNvPr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720;p61">
              <a:extLst>
                <a:ext uri="{FF2B5EF4-FFF2-40B4-BE49-F238E27FC236}">
                  <a16:creationId xmlns:a16="http://schemas.microsoft.com/office/drawing/2014/main" id="{B17CCE57-BEA6-4B36-947A-7435133BAC78}"/>
                </a:ext>
              </a:extLst>
            </p:cNvPr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349" grpId="0" animBg="1"/>
      <p:bldP spid="351" grpId="0" uiExpand="1" build="p"/>
      <p:bldP spid="25" grpId="0" animBg="1"/>
      <p:bldP spid="4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68831" y="2156724"/>
            <a:ext cx="2610150" cy="3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1"/>
          <p:cNvSpPr txBox="1">
            <a:spLocks noGrp="1"/>
          </p:cNvSpPr>
          <p:nvPr>
            <p:ph type="title"/>
          </p:nvPr>
        </p:nvSpPr>
        <p:spPr>
          <a:xfrm>
            <a:off x="2683003" y="1324091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</a:p>
        </p:txBody>
      </p:sp>
      <p:sp>
        <p:nvSpPr>
          <p:cNvPr id="389" name="Google Shape;389;p41"/>
          <p:cNvSpPr txBox="1">
            <a:spLocks noGrp="1"/>
          </p:cNvSpPr>
          <p:nvPr>
            <p:ph type="body" idx="1"/>
          </p:nvPr>
        </p:nvSpPr>
        <p:spPr>
          <a:xfrm>
            <a:off x="3245620" y="2660852"/>
            <a:ext cx="3196743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SzPts val="1600"/>
              <a:buNone/>
            </a:pPr>
            <a:r>
              <a:rPr lang="en-GB" sz="2000">
                <a:latin typeface="Goudy Old Style" panose="02020502050305020303" pitchFamily="18" charset="0"/>
              </a:rPr>
              <a:t>How I put the theories into my code</a:t>
            </a:r>
          </a:p>
        </p:txBody>
      </p:sp>
      <p:pic>
        <p:nvPicPr>
          <p:cNvPr id="390" name="Google Shape;390;p41"/>
          <p:cNvPicPr preferRelativeResize="0"/>
          <p:nvPr/>
        </p:nvPicPr>
        <p:blipFill rotWithShape="1">
          <a:blip r:embed="rId4">
            <a:alphaModFix amt="78000"/>
          </a:blip>
          <a:srcRect l="19967"/>
          <a:stretch>
            <a:fillRect/>
          </a:stretch>
        </p:blipFill>
        <p:spPr>
          <a:xfrm rot="3044709">
            <a:off x="2397403" y="714063"/>
            <a:ext cx="1470368" cy="758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300;p37">
            <a:extLst>
              <a:ext uri="{FF2B5EF4-FFF2-40B4-BE49-F238E27FC236}">
                <a16:creationId xmlns:a16="http://schemas.microsoft.com/office/drawing/2014/main" id="{3F389E6C-8E1C-449B-979F-4B4C82E08213}"/>
              </a:ext>
            </a:extLst>
          </p:cNvPr>
          <p:cNvGrpSpPr/>
          <p:nvPr/>
        </p:nvGrpSpPr>
        <p:grpSpPr>
          <a:xfrm>
            <a:off x="5773104" y="1181848"/>
            <a:ext cx="611754" cy="643200"/>
            <a:chOff x="1183375" y="2536600"/>
            <a:chExt cx="1060600" cy="1114925"/>
          </a:xfrm>
        </p:grpSpPr>
        <p:sp>
          <p:nvSpPr>
            <p:cNvPr id="7" name="Google Shape;301;p37">
              <a:extLst>
                <a:ext uri="{FF2B5EF4-FFF2-40B4-BE49-F238E27FC236}">
                  <a16:creationId xmlns:a16="http://schemas.microsoft.com/office/drawing/2014/main" id="{5881E65E-20D3-452D-9FFB-F6C8FF600BD8}"/>
                </a:ext>
              </a:extLst>
            </p:cNvPr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02;p37">
              <a:extLst>
                <a:ext uri="{FF2B5EF4-FFF2-40B4-BE49-F238E27FC236}">
                  <a16:creationId xmlns:a16="http://schemas.microsoft.com/office/drawing/2014/main" id="{B9DA3F6E-59F7-4C27-B410-97361CB62A0B}"/>
                </a:ext>
              </a:extLst>
            </p:cNvPr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03;p37">
              <a:extLst>
                <a:ext uri="{FF2B5EF4-FFF2-40B4-BE49-F238E27FC236}">
                  <a16:creationId xmlns:a16="http://schemas.microsoft.com/office/drawing/2014/main" id="{24246173-54E4-423A-A043-F4CAD95E1352}"/>
                </a:ext>
              </a:extLst>
            </p:cNvPr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4;p37">
              <a:extLst>
                <a:ext uri="{FF2B5EF4-FFF2-40B4-BE49-F238E27FC236}">
                  <a16:creationId xmlns:a16="http://schemas.microsoft.com/office/drawing/2014/main" id="{59362EA4-B7BA-45F7-873F-3B827C48A45D}"/>
                </a:ext>
              </a:extLst>
            </p:cNvPr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5;p37">
              <a:extLst>
                <a:ext uri="{FF2B5EF4-FFF2-40B4-BE49-F238E27FC236}">
                  <a16:creationId xmlns:a16="http://schemas.microsoft.com/office/drawing/2014/main" id="{AC5CE54F-AC83-4D5F-A34A-2E6FC46C7743}"/>
                </a:ext>
              </a:extLst>
            </p:cNvPr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06;p37">
              <a:extLst>
                <a:ext uri="{FF2B5EF4-FFF2-40B4-BE49-F238E27FC236}">
                  <a16:creationId xmlns:a16="http://schemas.microsoft.com/office/drawing/2014/main" id="{8FA8CB44-67ED-4D59-91C7-CA0A9269E619}"/>
                </a:ext>
              </a:extLst>
            </p:cNvPr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07;p37">
              <a:extLst>
                <a:ext uri="{FF2B5EF4-FFF2-40B4-BE49-F238E27FC236}">
                  <a16:creationId xmlns:a16="http://schemas.microsoft.com/office/drawing/2014/main" id="{C3247403-C9E5-411A-BC28-C5CC0B8F77C5}"/>
                </a:ext>
              </a:extLst>
            </p:cNvPr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08;p37">
              <a:extLst>
                <a:ext uri="{FF2B5EF4-FFF2-40B4-BE49-F238E27FC236}">
                  <a16:creationId xmlns:a16="http://schemas.microsoft.com/office/drawing/2014/main" id="{5F28F8CB-351B-48FA-A921-0E37C855381F}"/>
                </a:ext>
              </a:extLst>
            </p:cNvPr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09;p37">
              <a:extLst>
                <a:ext uri="{FF2B5EF4-FFF2-40B4-BE49-F238E27FC236}">
                  <a16:creationId xmlns:a16="http://schemas.microsoft.com/office/drawing/2014/main" id="{22D58E69-BB52-4504-A177-44B6288242FA}"/>
                </a:ext>
              </a:extLst>
            </p:cNvPr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0;p37">
              <a:extLst>
                <a:ext uri="{FF2B5EF4-FFF2-40B4-BE49-F238E27FC236}">
                  <a16:creationId xmlns:a16="http://schemas.microsoft.com/office/drawing/2014/main" id="{FAB2180D-30BC-4264-B851-CF74A389313F}"/>
                </a:ext>
              </a:extLst>
            </p:cNvPr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1;p37">
              <a:extLst>
                <a:ext uri="{FF2B5EF4-FFF2-40B4-BE49-F238E27FC236}">
                  <a16:creationId xmlns:a16="http://schemas.microsoft.com/office/drawing/2014/main" id="{5BF4D296-FA9F-46B6-B9FA-5160C7C06AB8}"/>
                </a:ext>
              </a:extLst>
            </p:cNvPr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2288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25145" y="1314002"/>
            <a:ext cx="3968115" cy="25679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787172" y="530950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873163" y="816868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 r="6767"/>
          <a:stretch>
            <a:fillRect/>
          </a:stretch>
        </p:blipFill>
        <p:spPr>
          <a:xfrm>
            <a:off x="579120" y="1389567"/>
            <a:ext cx="3859530" cy="2416810"/>
          </a:xfrm>
          <a:prstGeom prst="roundRect">
            <a:avLst/>
          </a:prstGeom>
        </p:spPr>
      </p:pic>
      <p:pic>
        <p:nvPicPr>
          <p:cNvPr id="228" name="Google Shape;228;p33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6023610" flipH="1">
            <a:off x="-201349" y="3237355"/>
            <a:ext cx="1579416" cy="7164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6;p33"/>
          <p:cNvSpPr/>
          <p:nvPr/>
        </p:nvSpPr>
        <p:spPr>
          <a:xfrm rot="1211191">
            <a:off x="3249930" y="1312097"/>
            <a:ext cx="1419860" cy="34417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26" name="Google Shape;226;p33"/>
          <p:cNvSpPr/>
          <p:nvPr/>
        </p:nvSpPr>
        <p:spPr>
          <a:xfrm rot="-2148808">
            <a:off x="341630" y="1336227"/>
            <a:ext cx="1334135" cy="296545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367EE8-3B36-44E6-ABD3-970116A11474}"/>
              </a:ext>
            </a:extLst>
          </p:cNvPr>
          <p:cNvGrpSpPr/>
          <p:nvPr/>
        </p:nvGrpSpPr>
        <p:grpSpPr>
          <a:xfrm>
            <a:off x="1141699" y="1033069"/>
            <a:ext cx="2577290" cy="3386531"/>
            <a:chOff x="5307156" y="2864874"/>
            <a:chExt cx="2577290" cy="338653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AF845A4-A7DF-4CF9-BDDA-733B45D64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58638" y="2935455"/>
              <a:ext cx="2274327" cy="3002995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noFill/>
              <a:miter lim="800000"/>
            </a:ln>
            <a:effectLst/>
          </p:spPr>
        </p:pic>
        <p:grpSp>
          <p:nvGrpSpPr>
            <p:cNvPr id="17" name="Google Shape;616;p29">
              <a:extLst>
                <a:ext uri="{FF2B5EF4-FFF2-40B4-BE49-F238E27FC236}">
                  <a16:creationId xmlns:a16="http://schemas.microsoft.com/office/drawing/2014/main" id="{9CF10B1C-B390-4537-AA2F-09274B7F5109}"/>
                </a:ext>
              </a:extLst>
            </p:cNvPr>
            <p:cNvGrpSpPr/>
            <p:nvPr/>
          </p:nvGrpSpPr>
          <p:grpSpPr>
            <a:xfrm>
              <a:off x="5307156" y="2864874"/>
              <a:ext cx="2577290" cy="3386531"/>
              <a:chOff x="6953045" y="1252870"/>
              <a:chExt cx="3186600" cy="4559700"/>
            </a:xfrm>
          </p:grpSpPr>
          <p:sp>
            <p:nvSpPr>
              <p:cNvPr id="18" name="Google Shape;617;p29">
                <a:extLst>
                  <a:ext uri="{FF2B5EF4-FFF2-40B4-BE49-F238E27FC236}">
                    <a16:creationId xmlns:a16="http://schemas.microsoft.com/office/drawing/2014/main" id="{BFC1AF57-0D6B-44F7-A426-2C8CF73B925B}"/>
                  </a:ext>
                </a:extLst>
              </p:cNvPr>
              <p:cNvSpPr/>
              <p:nvPr/>
            </p:nvSpPr>
            <p:spPr>
              <a:xfrm>
                <a:off x="6953045" y="1252870"/>
                <a:ext cx="3186600" cy="4559700"/>
              </a:xfrm>
              <a:prstGeom prst="roundRect">
                <a:avLst>
                  <a:gd name="adj" fmla="val 4487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rgbClr val="FFFFFF"/>
                  </a:solidFill>
                  <a:latin typeface="Amatic SC" panose="00000500000000000000" pitchFamily="2" charset="-79"/>
                  <a:ea typeface="Calibri"/>
                  <a:cs typeface="Amatic SC" panose="00000500000000000000" pitchFamily="2" charset="-79"/>
                  <a:sym typeface="Calibri"/>
                </a:endParaRPr>
              </a:p>
            </p:txBody>
          </p:sp>
          <p:sp>
            <p:nvSpPr>
              <p:cNvPr id="19" name="Google Shape;618;p29">
                <a:extLst>
                  <a:ext uri="{FF2B5EF4-FFF2-40B4-BE49-F238E27FC236}">
                    <a16:creationId xmlns:a16="http://schemas.microsoft.com/office/drawing/2014/main" id="{4B679CF6-64E3-45BE-91C3-B35B90B57059}"/>
                  </a:ext>
                </a:extLst>
              </p:cNvPr>
              <p:cNvSpPr/>
              <p:nvPr/>
            </p:nvSpPr>
            <p:spPr>
              <a:xfrm>
                <a:off x="8413309" y="5416847"/>
                <a:ext cx="216000" cy="2160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000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>
                  <a:solidFill>
                    <a:srgbClr val="FFFFFF"/>
                  </a:solidFill>
                  <a:latin typeface="Amatic SC" panose="00000500000000000000" pitchFamily="2" charset="-79"/>
                  <a:ea typeface="Calibri"/>
                  <a:cs typeface="Amatic SC" panose="00000500000000000000" pitchFamily="2" charset="-79"/>
                  <a:sym typeface="Calibri"/>
                </a:endParaRPr>
              </a:p>
            </p:txBody>
          </p:sp>
        </p:grpSp>
      </p:grpSp>
      <p:sp>
        <p:nvSpPr>
          <p:cNvPr id="20" name="Google Shape;351;p39">
            <a:extLst>
              <a:ext uri="{FF2B5EF4-FFF2-40B4-BE49-F238E27FC236}">
                <a16:creationId xmlns:a16="http://schemas.microsoft.com/office/drawing/2014/main" id="{6488DEA0-666A-4669-BA86-0EBA39AC1F98}"/>
              </a:ext>
            </a:extLst>
          </p:cNvPr>
          <p:cNvSpPr txBox="1">
            <a:spLocks/>
          </p:cNvSpPr>
          <p:nvPr/>
        </p:nvSpPr>
        <p:spPr>
          <a:xfrm>
            <a:off x="5193688" y="572569"/>
            <a:ext cx="2331179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Roboto Mono Medium" panose="00000009000000000000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pPr marL="0" indent="0">
              <a:lnSpc>
                <a:spcPct val="150000"/>
              </a:lnSpc>
              <a:buFont typeface="Roboto Mono Medium" panose="00000009000000000000"/>
              <a:buNone/>
            </a:pPr>
            <a:endParaRPr lang="en-GB" sz="2000">
              <a:latin typeface="Goudy Old Style" panose="02020502050305020303" pitchFamily="18" charset="0"/>
            </a:endParaRPr>
          </a:p>
        </p:txBody>
      </p:sp>
      <p:sp>
        <p:nvSpPr>
          <p:cNvPr id="21" name="Google Shape;351;p39">
            <a:extLst>
              <a:ext uri="{FF2B5EF4-FFF2-40B4-BE49-F238E27FC236}">
                <a16:creationId xmlns:a16="http://schemas.microsoft.com/office/drawing/2014/main" id="{4C3FCB7E-F635-44D4-8817-30B9F46761A6}"/>
              </a:ext>
            </a:extLst>
          </p:cNvPr>
          <p:cNvSpPr txBox="1">
            <a:spLocks/>
          </p:cNvSpPr>
          <p:nvPr/>
        </p:nvSpPr>
        <p:spPr>
          <a:xfrm>
            <a:off x="4979058" y="816867"/>
            <a:ext cx="3779881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●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 Medium" panose="00000009000000000000"/>
              <a:buChar char="○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Roboto Mono Medium" panose="00000009000000000000"/>
              <a:buChar char="■"/>
              <a:defRPr sz="16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pPr marL="0" indent="0">
              <a:lnSpc>
                <a:spcPct val="150000"/>
              </a:lnSpc>
              <a:buFont typeface="Roboto Mono Medium" panose="00000009000000000000"/>
              <a:buNone/>
            </a:pPr>
            <a:r>
              <a:rPr lang="en-US">
                <a:latin typeface="Goudy Old Style" panose="02020502050305020303" pitchFamily="18" charset="0"/>
              </a:rPr>
              <a:t>Sensitive with outliers.</a:t>
            </a:r>
          </a:p>
          <a:p>
            <a:pPr marL="0" indent="0">
              <a:lnSpc>
                <a:spcPct val="150000"/>
              </a:lnSpc>
              <a:buFont typeface="Roboto Mono Medium" panose="00000009000000000000"/>
              <a:buNone/>
            </a:pPr>
            <a:r>
              <a:rPr lang="en-US">
                <a:latin typeface="Goudy Old Style" panose="02020502050305020303" pitchFamily="18" charset="0"/>
              </a:rPr>
              <a:t>Become significantly slower when it comes to the volume of data </a:t>
            </a:r>
          </a:p>
          <a:p>
            <a:pPr marL="0" indent="0">
              <a:lnSpc>
                <a:spcPct val="150000"/>
              </a:lnSpc>
              <a:buFont typeface="Roboto Mono Medium" panose="00000009000000000000"/>
              <a:buNone/>
            </a:pPr>
            <a:r>
              <a:rPr lang="en-US">
                <a:latin typeface="Goudy Old Style" panose="02020502050305020303" pitchFamily="18" charset="0"/>
                <a:sym typeface="Wingdings" panose="05000000000000000000" pitchFamily="2" charset="2"/>
              </a:rPr>
              <a:t> Predictions</a:t>
            </a:r>
            <a:r>
              <a:rPr lang="en-US">
                <a:latin typeface="Goudy Old Style" panose="02020502050305020303" pitchFamily="18" charset="0"/>
              </a:rPr>
              <a:t> aren’t able to be made rapidly</a:t>
            </a:r>
          </a:p>
          <a:p>
            <a:pPr marL="0" indent="0">
              <a:lnSpc>
                <a:spcPct val="150000"/>
              </a:lnSpc>
              <a:buFont typeface="Roboto Mono Medium" panose="00000009000000000000"/>
              <a:buNone/>
            </a:pPr>
            <a:endParaRPr lang="en-US">
              <a:latin typeface="Goudy Old Style" panose="02020502050305020303" pitchFamily="18" charset="0"/>
            </a:endParaRPr>
          </a:p>
          <a:p>
            <a:pPr marL="0" indent="0">
              <a:lnSpc>
                <a:spcPct val="150000"/>
              </a:lnSpc>
              <a:buFont typeface="Roboto Mono Medium" panose="00000009000000000000"/>
              <a:buNone/>
            </a:pPr>
            <a:r>
              <a:rPr lang="en-US">
                <a:latin typeface="Goudy Old Style" panose="02020502050305020303" pitchFamily="18" charset="0"/>
              </a:rPr>
              <a:t>Provided you have sufficient computing resources to speedily handle the data, KNN can be useful in solving problems that depends on identifying similar objects. </a:t>
            </a:r>
            <a:endParaRPr lang="en-GB">
              <a:latin typeface="Goudy Old Style" panose="02020502050305020303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11E7F1-B780-45E3-8FDE-0934EC5411D7}"/>
              </a:ext>
            </a:extLst>
          </p:cNvPr>
          <p:cNvGrpSpPr/>
          <p:nvPr/>
        </p:nvGrpSpPr>
        <p:grpSpPr>
          <a:xfrm>
            <a:off x="4637412" y="2818693"/>
            <a:ext cx="392494" cy="298800"/>
            <a:chOff x="3186361" y="1220646"/>
            <a:chExt cx="401886" cy="305950"/>
          </a:xfrm>
        </p:grpSpPr>
        <p:sp>
          <p:nvSpPr>
            <p:cNvPr id="23" name="Google Shape;264;p36">
              <a:extLst>
                <a:ext uri="{FF2B5EF4-FFF2-40B4-BE49-F238E27FC236}">
                  <a16:creationId xmlns:a16="http://schemas.microsoft.com/office/drawing/2014/main" id="{54B55D24-4F4B-4AFD-B228-FC6F1A0527E3}"/>
                </a:ext>
              </a:extLst>
            </p:cNvPr>
            <p:cNvSpPr/>
            <p:nvPr/>
          </p:nvSpPr>
          <p:spPr>
            <a:xfrm>
              <a:off x="3186361" y="1227796"/>
              <a:ext cx="298800" cy="298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2;p36">
              <a:extLst>
                <a:ext uri="{FF2B5EF4-FFF2-40B4-BE49-F238E27FC236}">
                  <a16:creationId xmlns:a16="http://schemas.microsoft.com/office/drawing/2014/main" id="{9497D565-4AFC-44AF-AA05-2BD7EEF853BE}"/>
                </a:ext>
              </a:extLst>
            </p:cNvPr>
            <p:cNvSpPr/>
            <p:nvPr/>
          </p:nvSpPr>
          <p:spPr>
            <a:xfrm>
              <a:off x="3186361" y="1220646"/>
              <a:ext cx="401886" cy="298579"/>
            </a:xfrm>
            <a:custGeom>
              <a:avLst/>
              <a:gdLst/>
              <a:ahLst/>
              <a:cxnLst/>
              <a:rect l="l" t="t" r="r" b="b"/>
              <a:pathLst>
                <a:path w="285532" h="196111" extrusionOk="0">
                  <a:moveTo>
                    <a:pt x="269081" y="0"/>
                  </a:moveTo>
                  <a:lnTo>
                    <a:pt x="78609" y="158394"/>
                  </a:lnTo>
                  <a:lnTo>
                    <a:pt x="21130" y="75516"/>
                  </a:lnTo>
                  <a:lnTo>
                    <a:pt x="0" y="90186"/>
                  </a:lnTo>
                  <a:lnTo>
                    <a:pt x="73490" y="196110"/>
                  </a:lnTo>
                  <a:lnTo>
                    <a:pt x="285531" y="19789"/>
                  </a:lnTo>
                  <a:lnTo>
                    <a:pt x="26908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FEFE1F-6E7A-4CE8-82DB-C6B32BD014B3}"/>
              </a:ext>
            </a:extLst>
          </p:cNvPr>
          <p:cNvGrpSpPr/>
          <p:nvPr/>
        </p:nvGrpSpPr>
        <p:grpSpPr>
          <a:xfrm>
            <a:off x="4621732" y="954250"/>
            <a:ext cx="298800" cy="298800"/>
            <a:chOff x="8009607" y="1242767"/>
            <a:chExt cx="298800" cy="298800"/>
          </a:xfrm>
        </p:grpSpPr>
        <p:sp>
          <p:nvSpPr>
            <p:cNvPr id="29" name="Google Shape;264;p36">
              <a:extLst>
                <a:ext uri="{FF2B5EF4-FFF2-40B4-BE49-F238E27FC236}">
                  <a16:creationId xmlns:a16="http://schemas.microsoft.com/office/drawing/2014/main" id="{9EDBD94B-CBA3-4767-BE54-20146FCD10B3}"/>
                </a:ext>
              </a:extLst>
            </p:cNvPr>
            <p:cNvSpPr/>
            <p:nvPr/>
          </p:nvSpPr>
          <p:spPr>
            <a:xfrm>
              <a:off x="8009607" y="1242767"/>
              <a:ext cx="298800" cy="298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9126;p65">
              <a:extLst>
                <a:ext uri="{FF2B5EF4-FFF2-40B4-BE49-F238E27FC236}">
                  <a16:creationId xmlns:a16="http://schemas.microsoft.com/office/drawing/2014/main" id="{657EA2E3-05CD-446B-8BF1-5E81D05B9220}"/>
                </a:ext>
              </a:extLst>
            </p:cNvPr>
            <p:cNvGrpSpPr/>
            <p:nvPr/>
          </p:nvGrpSpPr>
          <p:grpSpPr>
            <a:xfrm>
              <a:off x="8040265" y="1280381"/>
              <a:ext cx="237483" cy="238314"/>
              <a:chOff x="5779408" y="3699191"/>
              <a:chExt cx="317645" cy="318757"/>
            </a:xfrm>
            <a:solidFill>
              <a:srgbClr val="FF0000"/>
            </a:solidFill>
          </p:grpSpPr>
          <p:sp>
            <p:nvSpPr>
              <p:cNvPr id="31" name="Google Shape;9127;p65">
                <a:extLst>
                  <a:ext uri="{FF2B5EF4-FFF2-40B4-BE49-F238E27FC236}">
                    <a16:creationId xmlns:a16="http://schemas.microsoft.com/office/drawing/2014/main" id="{7D030759-A63F-42A5-A0BC-E15E3289DD5F}"/>
                  </a:ext>
                </a:extLst>
              </p:cNvPr>
              <p:cNvSpPr/>
              <p:nvPr/>
            </p:nvSpPr>
            <p:spPr>
              <a:xfrm>
                <a:off x="5892837" y="3700334"/>
                <a:ext cx="204216" cy="317614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10002" extrusionOk="0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128;p65">
                <a:extLst>
                  <a:ext uri="{FF2B5EF4-FFF2-40B4-BE49-F238E27FC236}">
                    <a16:creationId xmlns:a16="http://schemas.microsoft.com/office/drawing/2014/main" id="{8DABB1F0-73F4-4669-ABAF-589DE860A8B6}"/>
                  </a:ext>
                </a:extLst>
              </p:cNvPr>
              <p:cNvSpPr/>
              <p:nvPr/>
            </p:nvSpPr>
            <p:spPr>
              <a:xfrm>
                <a:off x="5779408" y="3699191"/>
                <a:ext cx="195134" cy="31688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9979" extrusionOk="0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3C1AB1-4F7B-4182-A91B-EE2C1B405608}"/>
              </a:ext>
            </a:extLst>
          </p:cNvPr>
          <p:cNvGrpSpPr/>
          <p:nvPr/>
        </p:nvGrpSpPr>
        <p:grpSpPr>
          <a:xfrm>
            <a:off x="4621732" y="1494911"/>
            <a:ext cx="298800" cy="298800"/>
            <a:chOff x="8009607" y="1242767"/>
            <a:chExt cx="298800" cy="298800"/>
          </a:xfrm>
        </p:grpSpPr>
        <p:sp>
          <p:nvSpPr>
            <p:cNvPr id="34" name="Google Shape;264;p36">
              <a:extLst>
                <a:ext uri="{FF2B5EF4-FFF2-40B4-BE49-F238E27FC236}">
                  <a16:creationId xmlns:a16="http://schemas.microsoft.com/office/drawing/2014/main" id="{0696D109-F220-4787-83B3-5CC37F33E63A}"/>
                </a:ext>
              </a:extLst>
            </p:cNvPr>
            <p:cNvSpPr/>
            <p:nvPr/>
          </p:nvSpPr>
          <p:spPr>
            <a:xfrm>
              <a:off x="8009607" y="1242767"/>
              <a:ext cx="298800" cy="2988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9126;p65">
              <a:extLst>
                <a:ext uri="{FF2B5EF4-FFF2-40B4-BE49-F238E27FC236}">
                  <a16:creationId xmlns:a16="http://schemas.microsoft.com/office/drawing/2014/main" id="{2D48C467-94E5-42BF-BAC9-613AB0316A65}"/>
                </a:ext>
              </a:extLst>
            </p:cNvPr>
            <p:cNvGrpSpPr/>
            <p:nvPr/>
          </p:nvGrpSpPr>
          <p:grpSpPr>
            <a:xfrm>
              <a:off x="8040265" y="1280381"/>
              <a:ext cx="237483" cy="238314"/>
              <a:chOff x="5779408" y="3699191"/>
              <a:chExt cx="317645" cy="318757"/>
            </a:xfrm>
            <a:solidFill>
              <a:srgbClr val="FF0000"/>
            </a:solidFill>
          </p:grpSpPr>
          <p:sp>
            <p:nvSpPr>
              <p:cNvPr id="36" name="Google Shape;9127;p65">
                <a:extLst>
                  <a:ext uri="{FF2B5EF4-FFF2-40B4-BE49-F238E27FC236}">
                    <a16:creationId xmlns:a16="http://schemas.microsoft.com/office/drawing/2014/main" id="{36E8001E-0182-4000-8C29-3D0BBE66C22E}"/>
                  </a:ext>
                </a:extLst>
              </p:cNvPr>
              <p:cNvSpPr/>
              <p:nvPr/>
            </p:nvSpPr>
            <p:spPr>
              <a:xfrm>
                <a:off x="5892837" y="3700334"/>
                <a:ext cx="204216" cy="317614"/>
              </a:xfrm>
              <a:custGeom>
                <a:avLst/>
                <a:gdLst/>
                <a:ahLst/>
                <a:cxnLst/>
                <a:rect l="l" t="t" r="r" b="b"/>
                <a:pathLst>
                  <a:path w="6431" h="10002" extrusionOk="0">
                    <a:moveTo>
                      <a:pt x="4025" y="0"/>
                    </a:moveTo>
                    <a:cubicBezTo>
                      <a:pt x="3870" y="0"/>
                      <a:pt x="3704" y="60"/>
                      <a:pt x="3608" y="179"/>
                    </a:cubicBezTo>
                    <a:lnTo>
                      <a:pt x="1465" y="2322"/>
                    </a:lnTo>
                    <a:lnTo>
                      <a:pt x="299" y="1167"/>
                    </a:lnTo>
                    <a:cubicBezTo>
                      <a:pt x="269" y="1138"/>
                      <a:pt x="227" y="1123"/>
                      <a:pt x="184" y="1123"/>
                    </a:cubicBezTo>
                    <a:cubicBezTo>
                      <a:pt x="141" y="1123"/>
                      <a:pt x="96" y="1138"/>
                      <a:pt x="60" y="1167"/>
                    </a:cubicBezTo>
                    <a:cubicBezTo>
                      <a:pt x="1" y="1227"/>
                      <a:pt x="1" y="1322"/>
                      <a:pt x="60" y="1405"/>
                    </a:cubicBezTo>
                    <a:lnTo>
                      <a:pt x="1346" y="2679"/>
                    </a:lnTo>
                    <a:cubicBezTo>
                      <a:pt x="1370" y="2715"/>
                      <a:pt x="1418" y="2727"/>
                      <a:pt x="1465" y="2727"/>
                    </a:cubicBezTo>
                    <a:cubicBezTo>
                      <a:pt x="1501" y="2727"/>
                      <a:pt x="1549" y="2715"/>
                      <a:pt x="1584" y="2679"/>
                    </a:cubicBezTo>
                    <a:lnTo>
                      <a:pt x="3847" y="417"/>
                    </a:lnTo>
                    <a:cubicBezTo>
                      <a:pt x="3882" y="370"/>
                      <a:pt x="3966" y="346"/>
                      <a:pt x="4037" y="346"/>
                    </a:cubicBezTo>
                    <a:cubicBezTo>
                      <a:pt x="4109" y="346"/>
                      <a:pt x="4168" y="370"/>
                      <a:pt x="4228" y="417"/>
                    </a:cubicBezTo>
                    <a:lnTo>
                      <a:pt x="6049" y="2239"/>
                    </a:lnTo>
                    <a:cubicBezTo>
                      <a:pt x="6085" y="2275"/>
                      <a:pt x="6121" y="2358"/>
                      <a:pt x="6121" y="2429"/>
                    </a:cubicBezTo>
                    <a:cubicBezTo>
                      <a:pt x="6121" y="2501"/>
                      <a:pt x="6085" y="2560"/>
                      <a:pt x="6049" y="2620"/>
                    </a:cubicBezTo>
                    <a:lnTo>
                      <a:pt x="3775" y="4882"/>
                    </a:lnTo>
                    <a:cubicBezTo>
                      <a:pt x="3716" y="4942"/>
                      <a:pt x="3716" y="5049"/>
                      <a:pt x="3775" y="5120"/>
                    </a:cubicBezTo>
                    <a:lnTo>
                      <a:pt x="6049" y="7382"/>
                    </a:lnTo>
                    <a:cubicBezTo>
                      <a:pt x="6085" y="7430"/>
                      <a:pt x="6121" y="7501"/>
                      <a:pt x="6121" y="7573"/>
                    </a:cubicBezTo>
                    <a:cubicBezTo>
                      <a:pt x="6121" y="7656"/>
                      <a:pt x="6085" y="7716"/>
                      <a:pt x="6049" y="7775"/>
                    </a:cubicBezTo>
                    <a:lnTo>
                      <a:pt x="4228" y="9585"/>
                    </a:lnTo>
                    <a:cubicBezTo>
                      <a:pt x="4174" y="9639"/>
                      <a:pt x="4103" y="9665"/>
                      <a:pt x="4033" y="9665"/>
                    </a:cubicBezTo>
                    <a:cubicBezTo>
                      <a:pt x="3963" y="9665"/>
                      <a:pt x="3894" y="9639"/>
                      <a:pt x="3847" y="9585"/>
                    </a:cubicBezTo>
                    <a:lnTo>
                      <a:pt x="2989" y="8740"/>
                    </a:lnTo>
                    <a:cubicBezTo>
                      <a:pt x="2960" y="8710"/>
                      <a:pt x="2921" y="8695"/>
                      <a:pt x="2879" y="8695"/>
                    </a:cubicBezTo>
                    <a:cubicBezTo>
                      <a:pt x="2838" y="8695"/>
                      <a:pt x="2793" y="8710"/>
                      <a:pt x="2751" y="8740"/>
                    </a:cubicBezTo>
                    <a:cubicBezTo>
                      <a:pt x="2692" y="8799"/>
                      <a:pt x="2692" y="8906"/>
                      <a:pt x="2751" y="8978"/>
                    </a:cubicBezTo>
                    <a:lnTo>
                      <a:pt x="3608" y="9823"/>
                    </a:lnTo>
                    <a:cubicBezTo>
                      <a:pt x="3728" y="9942"/>
                      <a:pt x="3870" y="10002"/>
                      <a:pt x="4025" y="10002"/>
                    </a:cubicBezTo>
                    <a:cubicBezTo>
                      <a:pt x="4168" y="10002"/>
                      <a:pt x="4335" y="9942"/>
                      <a:pt x="4442" y="9823"/>
                    </a:cubicBezTo>
                    <a:lnTo>
                      <a:pt x="6252" y="8013"/>
                    </a:lnTo>
                    <a:cubicBezTo>
                      <a:pt x="6371" y="7894"/>
                      <a:pt x="6430" y="7740"/>
                      <a:pt x="6430" y="7597"/>
                    </a:cubicBezTo>
                    <a:cubicBezTo>
                      <a:pt x="6430" y="7430"/>
                      <a:pt x="6371" y="7275"/>
                      <a:pt x="6252" y="7180"/>
                    </a:cubicBezTo>
                    <a:lnTo>
                      <a:pt x="4109" y="4977"/>
                    </a:lnTo>
                    <a:lnTo>
                      <a:pt x="6252" y="2834"/>
                    </a:lnTo>
                    <a:cubicBezTo>
                      <a:pt x="6371" y="2715"/>
                      <a:pt x="6430" y="2560"/>
                      <a:pt x="6430" y="2417"/>
                    </a:cubicBezTo>
                    <a:cubicBezTo>
                      <a:pt x="6430" y="2251"/>
                      <a:pt x="6371" y="2096"/>
                      <a:pt x="6252" y="2001"/>
                    </a:cubicBezTo>
                    <a:lnTo>
                      <a:pt x="4442" y="179"/>
                    </a:lnTo>
                    <a:cubicBezTo>
                      <a:pt x="4323" y="60"/>
                      <a:pt x="4168" y="0"/>
                      <a:pt x="4025" y="0"/>
                    </a:cubicBez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128;p65">
                <a:extLst>
                  <a:ext uri="{FF2B5EF4-FFF2-40B4-BE49-F238E27FC236}">
                    <a16:creationId xmlns:a16="http://schemas.microsoft.com/office/drawing/2014/main" id="{8AAF64D4-90DD-437F-B7F9-EAB330E68C05}"/>
                  </a:ext>
                </a:extLst>
              </p:cNvPr>
              <p:cNvSpPr/>
              <p:nvPr/>
            </p:nvSpPr>
            <p:spPr>
              <a:xfrm>
                <a:off x="5779408" y="3699191"/>
                <a:ext cx="195134" cy="31688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9979" extrusionOk="0">
                    <a:moveTo>
                      <a:pt x="2477" y="1"/>
                    </a:moveTo>
                    <a:cubicBezTo>
                      <a:pt x="2311" y="1"/>
                      <a:pt x="2156" y="60"/>
                      <a:pt x="2061" y="179"/>
                    </a:cubicBezTo>
                    <a:lnTo>
                      <a:pt x="239" y="2001"/>
                    </a:lnTo>
                    <a:cubicBezTo>
                      <a:pt x="1" y="2239"/>
                      <a:pt x="1" y="2608"/>
                      <a:pt x="239" y="2846"/>
                    </a:cubicBezTo>
                    <a:lnTo>
                      <a:pt x="2382" y="4989"/>
                    </a:lnTo>
                    <a:lnTo>
                      <a:pt x="239" y="7133"/>
                    </a:lnTo>
                    <a:cubicBezTo>
                      <a:pt x="1" y="7371"/>
                      <a:pt x="1" y="7752"/>
                      <a:pt x="239" y="7990"/>
                    </a:cubicBezTo>
                    <a:lnTo>
                      <a:pt x="2061" y="9800"/>
                    </a:lnTo>
                    <a:cubicBezTo>
                      <a:pt x="2180" y="9919"/>
                      <a:pt x="2323" y="9978"/>
                      <a:pt x="2477" y="9978"/>
                    </a:cubicBezTo>
                    <a:cubicBezTo>
                      <a:pt x="2620" y="9978"/>
                      <a:pt x="2787" y="9919"/>
                      <a:pt x="2882" y="9800"/>
                    </a:cubicBezTo>
                    <a:lnTo>
                      <a:pt x="5037" y="7656"/>
                    </a:lnTo>
                    <a:lnTo>
                      <a:pt x="5859" y="8490"/>
                    </a:lnTo>
                    <a:cubicBezTo>
                      <a:pt x="5895" y="8520"/>
                      <a:pt x="5936" y="8535"/>
                      <a:pt x="5978" y="8535"/>
                    </a:cubicBezTo>
                    <a:cubicBezTo>
                      <a:pt x="6020" y="8535"/>
                      <a:pt x="6061" y="8520"/>
                      <a:pt x="6097" y="8490"/>
                    </a:cubicBezTo>
                    <a:cubicBezTo>
                      <a:pt x="6145" y="8430"/>
                      <a:pt x="6145" y="8323"/>
                      <a:pt x="6085" y="8264"/>
                    </a:cubicBezTo>
                    <a:lnTo>
                      <a:pt x="5156" y="7335"/>
                    </a:lnTo>
                    <a:cubicBezTo>
                      <a:pt x="5121" y="7299"/>
                      <a:pt x="5073" y="7287"/>
                      <a:pt x="5037" y="7287"/>
                    </a:cubicBezTo>
                    <a:cubicBezTo>
                      <a:pt x="4990" y="7287"/>
                      <a:pt x="4942" y="7299"/>
                      <a:pt x="4918" y="7335"/>
                    </a:cubicBezTo>
                    <a:lnTo>
                      <a:pt x="2656" y="9597"/>
                    </a:lnTo>
                    <a:cubicBezTo>
                      <a:pt x="2608" y="9633"/>
                      <a:pt x="2537" y="9669"/>
                      <a:pt x="2454" y="9669"/>
                    </a:cubicBezTo>
                    <a:cubicBezTo>
                      <a:pt x="2382" y="9669"/>
                      <a:pt x="2323" y="9633"/>
                      <a:pt x="2263" y="9597"/>
                    </a:cubicBezTo>
                    <a:lnTo>
                      <a:pt x="453" y="7776"/>
                    </a:lnTo>
                    <a:cubicBezTo>
                      <a:pt x="346" y="7668"/>
                      <a:pt x="346" y="7490"/>
                      <a:pt x="453" y="7395"/>
                    </a:cubicBezTo>
                    <a:lnTo>
                      <a:pt x="2716" y="5132"/>
                    </a:lnTo>
                    <a:cubicBezTo>
                      <a:pt x="2739" y="5097"/>
                      <a:pt x="2751" y="5049"/>
                      <a:pt x="2751" y="5013"/>
                    </a:cubicBezTo>
                    <a:cubicBezTo>
                      <a:pt x="2751" y="4966"/>
                      <a:pt x="2739" y="4918"/>
                      <a:pt x="2716" y="4894"/>
                    </a:cubicBezTo>
                    <a:lnTo>
                      <a:pt x="453" y="2632"/>
                    </a:lnTo>
                    <a:cubicBezTo>
                      <a:pt x="346" y="2525"/>
                      <a:pt x="346" y="2346"/>
                      <a:pt x="453" y="2239"/>
                    </a:cubicBezTo>
                    <a:lnTo>
                      <a:pt x="2263" y="417"/>
                    </a:lnTo>
                    <a:cubicBezTo>
                      <a:pt x="2311" y="382"/>
                      <a:pt x="2382" y="346"/>
                      <a:pt x="2454" y="346"/>
                    </a:cubicBezTo>
                    <a:cubicBezTo>
                      <a:pt x="2537" y="346"/>
                      <a:pt x="2597" y="382"/>
                      <a:pt x="2656" y="417"/>
                    </a:cubicBezTo>
                    <a:lnTo>
                      <a:pt x="3168" y="941"/>
                    </a:lnTo>
                    <a:cubicBezTo>
                      <a:pt x="3198" y="971"/>
                      <a:pt x="3239" y="986"/>
                      <a:pt x="3283" y="986"/>
                    </a:cubicBezTo>
                    <a:cubicBezTo>
                      <a:pt x="3326" y="986"/>
                      <a:pt x="3370" y="971"/>
                      <a:pt x="3406" y="941"/>
                    </a:cubicBezTo>
                    <a:cubicBezTo>
                      <a:pt x="3466" y="882"/>
                      <a:pt x="3466" y="775"/>
                      <a:pt x="3406" y="703"/>
                    </a:cubicBezTo>
                    <a:lnTo>
                      <a:pt x="2882" y="179"/>
                    </a:lnTo>
                    <a:cubicBezTo>
                      <a:pt x="2775" y="60"/>
                      <a:pt x="2620" y="1"/>
                      <a:pt x="2477" y="1"/>
                    </a:cubicBez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400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Google Shape;221;p33">
            <a:extLst>
              <a:ext uri="{FF2B5EF4-FFF2-40B4-BE49-F238E27FC236}">
                <a16:creationId xmlns:a16="http://schemas.microsoft.com/office/drawing/2014/main" id="{8785217A-1C6B-4C9F-A4A9-6E35455D80B2}"/>
              </a:ext>
            </a:extLst>
          </p:cNvPr>
          <p:cNvSpPr txBox="1">
            <a:spLocks/>
          </p:cNvSpPr>
          <p:nvPr/>
        </p:nvSpPr>
        <p:spPr>
          <a:xfrm>
            <a:off x="4974730" y="395649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 i="0" u="none" strike="noStrike" cap="non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accen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/>
              <a:t>Evaluation</a:t>
            </a:r>
          </a:p>
        </p:txBody>
      </p:sp>
      <p:pic>
        <p:nvPicPr>
          <p:cNvPr id="44" name="Google Shape;222;p33">
            <a:extLst>
              <a:ext uri="{FF2B5EF4-FFF2-40B4-BE49-F238E27FC236}">
                <a16:creationId xmlns:a16="http://schemas.microsoft.com/office/drawing/2014/main" id="{65483584-0A62-4DF7-9204-3A807C570239}"/>
              </a:ext>
            </a:extLst>
          </p:cNvPr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5060721" y="681567"/>
            <a:ext cx="1918825" cy="21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4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8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4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0525 C -0.01059 -0.00556 -0.04792 -0.01605 -0.06094 -0.01605 C -0.14323 -0.01605 -0.22796 0.15 -0.22796 0.31605 C -0.22796 0.23241 -0.27032 0.15 -0.31025 0.15 C -0.35261 0.15 -0.39254 0.23333 -0.39254 0.31605 C -0.39254 0.275 -0.41372 0.23241 -0.4349 0.23241 C -0.45608 0.23241 -0.47726 0.27315 -0.47726 0.31605 C -0.47726 0.29444 -0.48785 0.275 -0.49844 0.275 C -0.50903 0.275 -0.51962 0.29629 -0.51962 0.31605 C -0.51962 0.30525 -0.52518 0.29444 -0.53021 0.29444 C -0.53299 0.29444 -0.5408 0.30525 -0.5408 0.31605 C -0.5408 0.31049 -0.54358 0.30525 -0.54636 0.30525 C -0.54636 0.30401 -0.55191 0.31049 -0.55191 0.31605 C -0.55191 0.31358 -0.55191 0.31049 -0.55469 0.31049 C -0.55469 0.31173 -0.55747 0.31296 -0.55747 0.31605 C -0.55747 0.31481 -0.55747 0.31358 -0.55747 0.31173 C -0.56025 0.31173 -0.56025 0.31296 -0.56025 0.3142 C -0.56303 0.3142 -0.56303 0.31296 -0.56303 0.31173 C -0.5658 0.31173 -0.5658 0.31296 -0.5658 0.3142 " pathEditMode="relative" rAng="0" ptsTypes="AAAAAAAAAAAAAAAAAAA">
                                      <p:cBhvr>
                                        <p:cTn id="18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81" y="14475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4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0525 C -0.01059 -0.00556 -0.04792 -0.01605 -0.06094 -0.01605 C -0.14323 -0.01605 -0.22796 0.15 -0.22796 0.31605 C -0.22796 0.23241 -0.27032 0.15 -0.31042 0.15 C -0.35278 0.15 -0.39271 0.23333 -0.39271 0.31605 C -0.39271 0.275 -0.41389 0.23241 -0.4349 0.23241 C -0.45608 0.23241 -0.47726 0.27315 -0.47726 0.31605 C -0.47726 0.29444 -0.48785 0.275 -0.49844 0.275 C -0.50903 0.275 -0.51962 0.2963 -0.51962 0.31605 C -0.51962 0.30525 -0.52518 0.29444 -0.53021 0.29444 C -0.53299 0.29444 -0.5408 0.30525 -0.5408 0.31605 C -0.5408 0.31049 -0.54358 0.30525 -0.54636 0.30525 C -0.54636 0.30401 -0.55191 0.31049 -0.55191 0.31605 C -0.55191 0.31358 -0.55191 0.31049 -0.55469 0.31049 C -0.55469 0.31173 -0.55747 0.31296 -0.55747 0.31605 C -0.55747 0.31482 -0.55747 0.31358 -0.55747 0.31173 C -0.56025 0.31173 -0.56025 0.31296 -0.56025 0.3142 C -0.56302 0.3142 -0.56302 0.31296 -0.56302 0.31173 C -0.5658 0.31173 -0.5658 0.31296 -0.5658 0.3142 " pathEditMode="relative" rAng="0" ptsTypes="AAAAAAAAAAAAAAAAAAA">
                                      <p:cBhvr>
                                        <p:cTn id="1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99" y="14475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4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525 C -0.01059 -0.00556 -0.04791 -0.01605 -0.06093 -0.01605 C -0.14305 -0.01605 -0.22777 0.15 -0.22777 0.31605 C -0.22777 0.23241 -0.27014 0.15 -0.31024 0.15 C -0.3526 0.15 -0.39253 0.23333 -0.39253 0.31605 C -0.39253 0.275 -0.41371 0.23241 -0.43489 0.23241 C -0.45607 0.23241 -0.47725 0.27315 -0.47725 0.31605 C -0.47725 0.29444 -0.48784 0.275 -0.49843 0.275 C -0.50902 0.275 -0.51962 0.2963 -0.51962 0.31605 C -0.51962 0.30525 -0.52517 0.29444 -0.53021 0.29444 C -0.53298 0.29444 -0.5408 0.30525 -0.5408 0.31605 C -0.5408 0.31049 -0.54357 0.30525 -0.54635 0.30525 C -0.54635 0.30401 -0.55191 0.31049 -0.55191 0.31605 C -0.55191 0.31358 -0.55191 0.31049 -0.55468 0.31049 C -0.55468 0.31173 -0.55746 0.31296 -0.55746 0.31605 C -0.55746 0.31482 -0.55746 0.31358 -0.55746 0.31173 C -0.56024 0.31173 -0.56024 0.31296 -0.56024 0.3142 C -0.56302 0.3142 -0.56302 0.31296 -0.56302 0.31173 C -0.5658 0.31173 -0.5658 0.31296 -0.5658 0.3142 " pathEditMode="relative" rAng="0" ptsTypes="AAAAAAAAAAAAAAAAAAA">
                                      <p:cBhvr>
                                        <p:cTn id="191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81" y="14475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4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9 0.03858 C -0.01388 0.02778 -0.05121 0.01728 -0.06423 0.01728 C -0.14635 0.01728 -0.23107 0.18333 -0.23107 0.34938 C -0.23107 0.26574 -0.27343 0.18333 -0.31354 0.18333 C -0.3559 0.18333 -0.39583 0.26667 -0.39583 0.34938 C -0.39583 0.30833 -0.41701 0.26574 -0.43819 0.26574 C -0.45937 0.26574 -0.48055 0.30648 -0.48055 0.34938 C -0.48055 0.32778 -0.49114 0.30833 -0.50173 0.30833 C -0.51232 0.30833 -0.52291 0.32963 -0.52291 0.34938 C -0.52291 0.33858 -0.52847 0.32778 -0.5335 0.32778 C -0.53628 0.32778 -0.54409 0.33858 -0.54409 0.34938 C -0.54409 0.34383 -0.54687 0.33858 -0.54965 0.33858 C -0.54965 0.33735 -0.5552 0.34383 -0.5552 0.34938 C -0.5552 0.34691 -0.5552 0.34383 -0.55798 0.34383 C -0.55798 0.34506 -0.56076 0.3463 -0.56076 0.34938 C -0.56076 0.34815 -0.56076 0.34691 -0.56076 0.34506 C -0.56354 0.34506 -0.56354 0.3463 -0.56354 0.34753 C -0.56631 0.34753 -0.56631 0.3463 -0.56631 0.34506 C -0.56909 0.34506 -0.56909 0.3463 -0.56909 0.34753 " pathEditMode="relative" rAng="0" ptsTypes="AAAAAAAAAAAAAAAAAAA">
                                      <p:cBhvr>
                                        <p:cTn id="193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81" y="14475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4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0525 C -0.01059 -0.00556 -0.04792 -0.01605 -0.06094 -0.01605 C -0.14323 -0.01605 -0.22796 0.15 -0.22796 0.31605 C -0.22796 0.23241 -0.27032 0.15 -0.31025 0.15 C -0.35261 0.15 -0.39254 0.23333 -0.39254 0.31605 C -0.39254 0.275 -0.41372 0.23241 -0.4349 0.23241 C -0.45608 0.23241 -0.47726 0.27315 -0.47726 0.31605 C -0.47726 0.29444 -0.48785 0.275 -0.49844 0.275 C -0.50903 0.275 -0.51962 0.29629 -0.51962 0.31605 C -0.51962 0.30525 -0.52518 0.29444 -0.53021 0.29444 C -0.53299 0.29444 -0.5408 0.30525 -0.5408 0.31605 C -0.5408 0.31049 -0.54358 0.30525 -0.54636 0.30525 C -0.54636 0.30401 -0.55191 0.31049 -0.55191 0.31605 C -0.55191 0.31358 -0.55191 0.31049 -0.55469 0.31049 C -0.55469 0.31173 -0.55747 0.31296 -0.55747 0.31605 C -0.55747 0.31481 -0.55747 0.31358 -0.55747 0.31173 C -0.56025 0.31173 -0.56025 0.31296 -0.56025 0.3142 C -0.56303 0.3142 -0.56303 0.31296 -0.56303 0.31173 C -0.5658 0.31173 -0.5658 0.31296 -0.5658 0.3142 " pathEditMode="relative" rAng="0" ptsTypes="AAAAAAAAAAAAAAAAAAA">
                                      <p:cBhvr>
                                        <p:cTn id="19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81" y="14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21" grpId="0"/>
      <p:bldP spid="5" grpId="0" animBg="1"/>
      <p:bldP spid="5" grpId="1" animBg="1"/>
      <p:bldP spid="226" grpId="0" animBg="1"/>
      <p:bldP spid="226" grpId="1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25" y="2428240"/>
            <a:ext cx="3981450" cy="1905000"/>
          </a:xfrm>
          <a:prstGeom prst="rect">
            <a:avLst/>
          </a:prstGeom>
        </p:spPr>
      </p:pic>
      <p:sp>
        <p:nvSpPr>
          <p:cNvPr id="210" name="Google Shape;210;p32"/>
          <p:cNvSpPr txBox="1">
            <a:spLocks noGrp="1"/>
          </p:cNvSpPr>
          <p:nvPr>
            <p:ph type="title" idx="2"/>
          </p:nvPr>
        </p:nvSpPr>
        <p:spPr>
          <a:xfrm>
            <a:off x="3778200" y="915485"/>
            <a:ext cx="15876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 amt="86000"/>
          </a:blip>
          <a:stretch>
            <a:fillRect/>
          </a:stretch>
        </p:blipFill>
        <p:spPr>
          <a:xfrm rot="1344117">
            <a:off x="3830275" y="830110"/>
            <a:ext cx="1496149" cy="11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5"/>
          <a:srcRect t="16970" r="8892" b="21025"/>
          <a:stretch>
            <a:fillRect/>
          </a:stretch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2"/>
          <p:cNvPicPr preferRelativeResize="0"/>
          <p:nvPr/>
        </p:nvPicPr>
        <p:blipFill rotWithShape="1">
          <a:blip r:embed="rId6"/>
          <a:srcRect t="16734" r="8892" b="18300"/>
          <a:stretch>
            <a:fillRect/>
          </a:stretch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2507163" y="1902216"/>
            <a:ext cx="4417045" cy="1092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500"/>
              <a:t>What is K-NN?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179195" y="1500505"/>
            <a:ext cx="1232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Goudy Old Style" panose="02020502050305020303" pitchFamily="18" charset="0"/>
              </a:rPr>
              <a:t>Definition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76350" y="2050415"/>
            <a:ext cx="930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Goudy Old Style" panose="02020502050305020303" pitchFamily="18" charset="0"/>
              </a:rPr>
              <a:t>Features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214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716145" y="1419225"/>
            <a:ext cx="3968115" cy="256794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610229" y="1640840"/>
            <a:ext cx="3961764" cy="234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sz="2000">
                <a:latin typeface="Goudy Old Style" panose="02020502050305020303" pitchFamily="18" charset="0"/>
              </a:rPr>
              <a:t>KNN or K-Nearest Neighbors</a:t>
            </a:r>
            <a:r>
              <a:rPr lang="en-US" sz="2000">
                <a:latin typeface="Goudy Old Style" panose="02020502050305020303" pitchFamily="18" charset="0"/>
              </a:rPr>
              <a:t> </a:t>
            </a:r>
            <a:r>
              <a:rPr sz="2000">
                <a:latin typeface="Goudy Old Style" panose="02020502050305020303" pitchFamily="18" charset="0"/>
              </a:rPr>
              <a:t>classifies a given instance based on the groups of its surrounding “K” number of neighbors.</a:t>
            </a:r>
          </a:p>
        </p:txBody>
      </p:sp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 amt="56000"/>
          </a:blip>
          <a:stretch>
            <a:fillRect/>
          </a:stretch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rcRect r="6767"/>
          <a:stretch>
            <a:fillRect/>
          </a:stretch>
        </p:blipFill>
        <p:spPr>
          <a:xfrm>
            <a:off x="4770120" y="1494790"/>
            <a:ext cx="3859530" cy="2416810"/>
          </a:xfrm>
          <a:prstGeom prst="roundRect">
            <a:avLst/>
          </a:prstGeom>
        </p:spPr>
      </p:pic>
      <p:pic>
        <p:nvPicPr>
          <p:cNvPr id="228" name="Google Shape;228;p33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6023610" flipH="1">
            <a:off x="3989651" y="3342578"/>
            <a:ext cx="1579416" cy="71644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26;p33"/>
          <p:cNvSpPr/>
          <p:nvPr/>
        </p:nvSpPr>
        <p:spPr>
          <a:xfrm rot="1211191">
            <a:off x="7440930" y="1417320"/>
            <a:ext cx="1419860" cy="34417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26" name="Google Shape;226;p33"/>
          <p:cNvSpPr/>
          <p:nvPr/>
        </p:nvSpPr>
        <p:spPr>
          <a:xfrm rot="-2148808">
            <a:off x="4532630" y="1441450"/>
            <a:ext cx="1334135" cy="296545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1" grpId="0"/>
      <p:bldP spid="5" grpId="0" animBg="1"/>
      <p:bldP spid="2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899795" y="699770"/>
            <a:ext cx="3114675" cy="962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</a:t>
            </a:r>
            <a:r>
              <a:rPr lang="en-US" altLang="en-GB"/>
              <a:t>are the features of K-NN</a:t>
            </a:r>
            <a:r>
              <a:rPr lang="en-GB"/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r="6767"/>
          <a:stretch>
            <a:fillRect/>
          </a:stretch>
        </p:blipFill>
        <p:spPr>
          <a:xfrm>
            <a:off x="611505" y="1851660"/>
            <a:ext cx="3665220" cy="2295525"/>
          </a:xfrm>
          <a:prstGeom prst="roundRect">
            <a:avLst/>
          </a:prstGeom>
        </p:spPr>
      </p:pic>
      <p:sp>
        <p:nvSpPr>
          <p:cNvPr id="256" name="Google Shape;256;p35"/>
          <p:cNvSpPr/>
          <p:nvPr/>
        </p:nvSpPr>
        <p:spPr>
          <a:xfrm rot="-2700000">
            <a:off x="3706979" y="3841916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55" name="Google Shape;255;p35"/>
          <p:cNvSpPr/>
          <p:nvPr/>
        </p:nvSpPr>
        <p:spPr>
          <a:xfrm rot="-2700000">
            <a:off x="466824" y="1825461"/>
            <a:ext cx="647436" cy="266330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789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" name="Google Shape;252;p35">
            <a:extLst>
              <a:ext uri="{FF2B5EF4-FFF2-40B4-BE49-F238E27FC236}">
                <a16:creationId xmlns:a16="http://schemas.microsoft.com/office/drawing/2014/main" id="{A2AD3B0C-938A-435E-A967-E1214BA3DC52}"/>
              </a:ext>
            </a:extLst>
          </p:cNvPr>
          <p:cNvSpPr txBox="1">
            <a:spLocks/>
          </p:cNvSpPr>
          <p:nvPr/>
        </p:nvSpPr>
        <p:spPr>
          <a:xfrm>
            <a:off x="1032471" y="2442069"/>
            <a:ext cx="3697832" cy="46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pPr marL="139700" indent="0">
              <a:buFont typeface="Roboto Mono Medium" panose="00000009000000000000"/>
              <a:buNone/>
            </a:pPr>
            <a:r>
              <a:rPr lang="en-US" altLang="en-GB" sz="2000" b="1">
                <a:solidFill>
                  <a:srgbClr val="56E9D6"/>
                </a:solidFill>
                <a:latin typeface="Goudy Old Style" panose="02020502050305020303" pitchFamily="18" charset="0"/>
              </a:rPr>
              <a:t>Simple</a:t>
            </a:r>
          </a:p>
          <a:p>
            <a:pPr marL="139700" indent="0">
              <a:buFont typeface="Roboto Mono Medium" panose="00000009000000000000"/>
              <a:buNone/>
            </a:pPr>
            <a:endParaRPr lang="en-GB" sz="2000" b="1">
              <a:solidFill>
                <a:srgbClr val="56E9D6"/>
              </a:solidFill>
              <a:latin typeface="Goudy Old Style" panose="02020502050305020303" pitchFamily="18" charset="0"/>
            </a:endParaRPr>
          </a:p>
        </p:txBody>
      </p:sp>
      <p:sp>
        <p:nvSpPr>
          <p:cNvPr id="8" name="Google Shape;252;p35">
            <a:extLst>
              <a:ext uri="{FF2B5EF4-FFF2-40B4-BE49-F238E27FC236}">
                <a16:creationId xmlns:a16="http://schemas.microsoft.com/office/drawing/2014/main" id="{6C4A69D4-C027-417B-B424-819E2A6CB9DD}"/>
              </a:ext>
            </a:extLst>
          </p:cNvPr>
          <p:cNvSpPr txBox="1">
            <a:spLocks/>
          </p:cNvSpPr>
          <p:nvPr/>
        </p:nvSpPr>
        <p:spPr>
          <a:xfrm>
            <a:off x="1560295" y="2353850"/>
            <a:ext cx="3697832" cy="89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pPr marL="139700" indent="0">
              <a:buFont typeface="Roboto Mono Medium" panose="00000009000000000000"/>
              <a:buNone/>
            </a:pPr>
            <a:r>
              <a:rPr lang="en-US" altLang="en-GB" sz="2000" b="1">
                <a:solidFill>
                  <a:srgbClr val="9CBA56"/>
                </a:solidFill>
                <a:latin typeface="Goudy Old Style" panose="02020502050305020303" pitchFamily="18" charset="0"/>
              </a:rPr>
              <a:t>Based on feature similarity</a:t>
            </a:r>
          </a:p>
          <a:p>
            <a:pPr marL="139700" indent="0">
              <a:buFont typeface="Roboto Mono Medium" panose="00000009000000000000"/>
              <a:buNone/>
            </a:pPr>
            <a:br>
              <a:rPr lang="en-US" altLang="en-GB" sz="2000" b="1">
                <a:solidFill>
                  <a:srgbClr val="0D80B9"/>
                </a:solidFill>
                <a:latin typeface="Goudy Old Style" panose="02020502050305020303" pitchFamily="18" charset="0"/>
              </a:rPr>
            </a:br>
            <a:endParaRPr lang="en-US" altLang="en-GB" sz="2000" b="1">
              <a:solidFill>
                <a:srgbClr val="FF7170"/>
              </a:solidFill>
              <a:latin typeface="Goudy Old Style" panose="02020502050305020303" pitchFamily="18" charset="0"/>
            </a:endParaRPr>
          </a:p>
        </p:txBody>
      </p:sp>
      <p:sp>
        <p:nvSpPr>
          <p:cNvPr id="9" name="Google Shape;252;p35">
            <a:extLst>
              <a:ext uri="{FF2B5EF4-FFF2-40B4-BE49-F238E27FC236}">
                <a16:creationId xmlns:a16="http://schemas.microsoft.com/office/drawing/2014/main" id="{643D8EDD-2526-4DE3-B563-A6E6C8ACD43B}"/>
              </a:ext>
            </a:extLst>
          </p:cNvPr>
          <p:cNvSpPr txBox="1">
            <a:spLocks/>
          </p:cNvSpPr>
          <p:nvPr/>
        </p:nvSpPr>
        <p:spPr>
          <a:xfrm>
            <a:off x="467476" y="1633248"/>
            <a:ext cx="3697832" cy="75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pPr marL="139700" indent="0">
              <a:buFont typeface="Roboto Mono Medium" panose="00000009000000000000"/>
              <a:buNone/>
            </a:pPr>
            <a:br>
              <a:rPr lang="en-US" altLang="en-GB" sz="2000" b="1">
                <a:solidFill>
                  <a:srgbClr val="0D80B9"/>
                </a:solidFill>
                <a:latin typeface="Goudy Old Style" panose="02020502050305020303" pitchFamily="18" charset="0"/>
              </a:rPr>
            </a:br>
            <a:r>
              <a:rPr lang="en-US" altLang="en-GB" sz="2000" b="1">
                <a:solidFill>
                  <a:srgbClr val="0D80B9"/>
                </a:solidFill>
                <a:latin typeface="Goudy Old Style" panose="02020502050305020303" pitchFamily="18" charset="0"/>
              </a:rPr>
              <a:t>Non-parametric</a:t>
            </a:r>
            <a:endParaRPr lang="en-GB" sz="2000" b="1">
              <a:solidFill>
                <a:srgbClr val="32AA8F"/>
              </a:solidFill>
              <a:latin typeface="Goudy Old Style" panose="02020502050305020303" pitchFamily="18" charset="0"/>
            </a:endParaRPr>
          </a:p>
        </p:txBody>
      </p:sp>
      <p:sp>
        <p:nvSpPr>
          <p:cNvPr id="10" name="Google Shape;252;p35">
            <a:extLst>
              <a:ext uri="{FF2B5EF4-FFF2-40B4-BE49-F238E27FC236}">
                <a16:creationId xmlns:a16="http://schemas.microsoft.com/office/drawing/2014/main" id="{2BE3F311-A0CE-4A0A-BC62-ADDF626C5916}"/>
              </a:ext>
            </a:extLst>
          </p:cNvPr>
          <p:cNvSpPr txBox="1">
            <a:spLocks/>
          </p:cNvSpPr>
          <p:nvPr/>
        </p:nvSpPr>
        <p:spPr>
          <a:xfrm>
            <a:off x="1113608" y="2682942"/>
            <a:ext cx="3697832" cy="75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pPr marL="139700" indent="0">
              <a:buFont typeface="Roboto Mono Medium" panose="00000009000000000000"/>
              <a:buNone/>
            </a:pPr>
            <a:endParaRPr lang="en-GB" sz="2000" b="1">
              <a:solidFill>
                <a:srgbClr val="32AA8F"/>
              </a:solidFill>
              <a:latin typeface="Goudy Old Style" panose="02020502050305020303" pitchFamily="18" charset="0"/>
            </a:endParaRPr>
          </a:p>
          <a:p>
            <a:pPr marL="139700" indent="0">
              <a:buFont typeface="Roboto Mono Medium" panose="00000009000000000000"/>
              <a:buNone/>
            </a:pPr>
            <a:r>
              <a:rPr lang="en-US" altLang="en-GB" sz="2000" b="1">
                <a:solidFill>
                  <a:srgbClr val="16A996"/>
                </a:solidFill>
                <a:latin typeface="Goudy Old Style" panose="02020502050305020303" pitchFamily="18" charset="0"/>
              </a:rPr>
              <a:t>Lazy learning algorithm</a:t>
            </a:r>
          </a:p>
          <a:p>
            <a:pPr marL="139700" indent="0">
              <a:buFont typeface="Roboto Mono Medium" panose="00000009000000000000"/>
              <a:buNone/>
            </a:pPr>
            <a:br>
              <a:rPr lang="en-GB" sz="2000" b="1">
                <a:latin typeface="Goudy Old Style" panose="02020502050305020303" pitchFamily="18" charset="0"/>
              </a:rPr>
            </a:br>
            <a:endParaRPr lang="en-US" altLang="en-GB" sz="2000" b="1">
              <a:solidFill>
                <a:srgbClr val="FF7170"/>
              </a:solidFill>
              <a:latin typeface="Goudy Old Style" panose="02020502050305020303" pitchFamily="18" charset="0"/>
            </a:endParaRPr>
          </a:p>
        </p:txBody>
      </p:sp>
      <p:sp>
        <p:nvSpPr>
          <p:cNvPr id="11" name="Google Shape;252;p35">
            <a:extLst>
              <a:ext uri="{FF2B5EF4-FFF2-40B4-BE49-F238E27FC236}">
                <a16:creationId xmlns:a16="http://schemas.microsoft.com/office/drawing/2014/main" id="{E2959724-B825-4A6A-BBFE-5798DD3B6B31}"/>
              </a:ext>
            </a:extLst>
          </p:cNvPr>
          <p:cNvSpPr txBox="1">
            <a:spLocks/>
          </p:cNvSpPr>
          <p:nvPr/>
        </p:nvSpPr>
        <p:spPr>
          <a:xfrm>
            <a:off x="1560295" y="1684793"/>
            <a:ext cx="3697832" cy="766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●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 Medium" panose="00000009000000000000"/>
              <a:buChar char="○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 Medium" panose="00000009000000000000"/>
              <a:buChar char="■"/>
              <a:defRPr sz="1400" b="0" i="0" u="none" strike="noStrike" cap="none">
                <a:solidFill>
                  <a:schemeClr val="dk2"/>
                </a:solidFill>
                <a:latin typeface="Roboto Mono Medium" panose="00000009000000000000"/>
                <a:ea typeface="Roboto Mono Medium" panose="00000009000000000000"/>
                <a:cs typeface="Roboto Mono Medium" panose="00000009000000000000"/>
                <a:sym typeface="Roboto Mono Medium" panose="00000009000000000000"/>
              </a:defRPr>
            </a:lvl9pPr>
          </a:lstStyle>
          <a:p>
            <a:pPr marL="139700" indent="0">
              <a:buFont typeface="Roboto Mono Medium" panose="00000009000000000000"/>
              <a:buNone/>
            </a:pPr>
            <a:br>
              <a:rPr lang="en-GB" sz="2000" b="1">
                <a:latin typeface="Goudy Old Style" panose="02020502050305020303" pitchFamily="18" charset="0"/>
              </a:rPr>
            </a:br>
            <a:r>
              <a:rPr lang="en-US" altLang="en-GB" sz="2000" b="1">
                <a:solidFill>
                  <a:srgbClr val="FF7170"/>
                </a:solidFill>
                <a:latin typeface="Goudy Old Style" panose="02020502050305020303" pitchFamily="18" charset="0"/>
              </a:rPr>
              <a:t>Classification &amp; regression algorithm</a:t>
            </a:r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2"/>
          </p:nvPr>
        </p:nvSpPr>
        <p:spPr>
          <a:xfrm>
            <a:off x="467476" y="2762372"/>
            <a:ext cx="3697832" cy="6765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en-GB" sz="2000" b="1">
                <a:solidFill>
                  <a:srgbClr val="095A82"/>
                </a:solidFill>
                <a:latin typeface="Goudy Old Style" panose="02020502050305020303" pitchFamily="18" charset="0"/>
              </a:rPr>
              <a:t>Supervised Learning algorithm</a:t>
            </a:r>
            <a:br>
              <a:rPr lang="en-GB" sz="2000" b="1">
                <a:latin typeface="Goudy Old Style" panose="02020502050305020303" pitchFamily="18" charset="0"/>
              </a:rPr>
            </a:br>
            <a:endParaRPr lang="en-GB" sz="2000" b="1">
              <a:latin typeface="Goudy Old Style" panose="020205020503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2.22222E-6 -0.20463 C -2.22222E-6 -0.29599 0.13108 -0.40895 0.23785 -0.40895 L 0.47587 -0.40895 " pathEditMode="relative" rAng="0" ptsTypes="AAAA">
                                      <p:cBhvr>
                                        <p:cTn id="31" dur="2000" fill="hold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5" y="-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37 -0.0142 L -0.10937 -0.01389 L -0.08194 -0.01821 C -0.07916 -0.01852 -0.07621 -0.01852 -0.07361 -0.01944 C -0.07135 -0.02037 -0.06909 -0.02222 -0.06701 -0.02315 C -0.06527 -0.02438 -0.06354 -0.02469 -0.06197 -0.02592 C -0.06059 -0.02685 -0.0592 -0.02778 -0.05781 -0.02839 C -0.05642 -0.02901 -0.05486 -0.02901 -0.05364 -0.02963 C -0.05225 -0.03025 -0.05069 -0.03148 -0.0493 -0.0321 C -0.04809 -0.03271 -0.0467 -0.03302 -0.04531 -0.03333 C -0.03802 -0.0358 -0.04618 -0.03395 -0.03437 -0.0358 C -0.02916 -0.04105 -0.03159 -0.03765 -0.0309 -0.0537 C -0.03055 -0.06913 -0.03055 -0.08487 -0.0302 -0.10031 C -0.03003 -0.1071 -0.03003 -0.11389 -0.02934 -0.12068 C -0.02916 -0.12253 -0.02829 -0.12376 -0.02777 -0.12562 C -0.02743 -0.1287 -0.02777 -0.13179 -0.02691 -0.13457 C -0.02673 -0.13487 -0.0217 -0.14043 -0.021 -0.14074 C -0.00104 -0.15586 -0.0243 -0.13734 0.00243 -0.15339 C 0.01303 -0.15987 0.02292 -0.17099 0.03421 -0.17469 C 0.05886 -0.18333 0.04862 -0.18055 0.06493 -0.18518 C 0.13837 -0.18055 0.10678 -0.18055 0.15938 -0.18271 L 0.19532 -0.18642 C 0.20122 -0.18704 0.20695 -0.18796 0.21285 -0.18889 C 0.21771 -0.18981 0.22223 -0.19074 0.22709 -0.19136 C 0.23507 -0.19228 0.24323 -0.19228 0.25122 -0.19413 C 0.28299 -0.20031 0.24618 -0.19321 0.27466 -0.19784 C 0.27917 -0.19846 0.28351 -0.2 0.28785 -0.20031 L 0.32396 -0.20247 L 0.35816 -0.20154 C 0.36702 -0.20092 0.36563 -0.20123 0.37153 -0.19876 C 0.37205 -0.19815 0.3724 -0.19691 0.37327 -0.19629 C 0.37587 -0.19444 0.37865 -0.19413 0.3816 -0.19259 C 0.38386 -0.19166 0.38612 -0.19012 0.3882 -0.18889 C 0.39202 -0.1895 0.39601 -0.1892 0.4 -0.19012 C 0.40122 -0.19043 0.40226 -0.19197 0.4033 -0.19259 C 0.40573 -0.19475 0.40573 -0.19506 0.40747 -0.19784 C 0.41094 -0.19629 0.40955 -0.19629 0.41181 -0.19629 L 0.41181 -0.19629 L 0.41181 -0.19629 L 0.41181 -0.19629 " pathEditMode="relative" rAng="0" ptsTypes="AAAAAAAAAAAAAAAAAAAAAAAAAAAAAAAAAAAAAAA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59" y="-9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15 0.0003 L 0.04115 -0.03488 C 0.04115 -0.05062 0.12657 -0.06945 0.19618 -0.06945 L 0.35157 -0.0694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21" y="-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-0.03025 L 0.40035 -0.0327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42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6.17284E-7 L 1.38889E-6 0.11975 C 1.38889E-6 0.17284 0.13073 0.23981 0.2375 0.23981 L 0.47517 0.23981 " pathEditMode="relative" rAng="0" ptsTypes="AAAA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50" y="1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3.05556E-6 0.19445 C -3.05556E-6 0.28117 0.09705 0.39013 0.17622 0.39013 L 0.3533 0.39013 " pathEditMode="relative" rAng="0" ptsTypes="AAAA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19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  <p:bldP spid="7" grpId="1"/>
      <p:bldP spid="7" grpId="2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25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901825" y="52070"/>
            <a:ext cx="1891665" cy="2035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04" y="1325562"/>
            <a:ext cx="3574415" cy="3007995"/>
          </a:xfrm>
          <a:prstGeom prst="rect">
            <a:avLst/>
          </a:prstGeom>
        </p:spPr>
      </p:pic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1835785" y="843915"/>
            <a:ext cx="1941195" cy="1129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latin typeface="Goudy Old Style" panose="02020502050305020303" pitchFamily="18" charset="0"/>
              </a:rPr>
              <a:t>Let’s start with an example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340377" y="518059"/>
            <a:ext cx="2409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ts val="1600"/>
              <a:buFont typeface="Anonymous Pro" panose="02060609030202000504"/>
            </a:pPr>
            <a:r>
              <a:rPr lang="en-US" altLang="en-GB" sz="1600">
                <a:solidFill>
                  <a:schemeClr val="dk2"/>
                </a:solidFill>
                <a:latin typeface="Goudy Old Style" panose="02020502050305020303" pitchFamily="18" charset="0"/>
                <a:ea typeface="Roboto Mono Medium" panose="00000009000000000000"/>
                <a:cs typeface="Roboto Mono Medium" panose="00000009000000000000"/>
              </a:rPr>
              <a:t>What class will the </a:t>
            </a:r>
          </a:p>
          <a:p>
            <a:pPr algn="ctr">
              <a:buSzPts val="1600"/>
              <a:buFont typeface="Anonymous Pro" panose="02060609030202000504"/>
            </a:pPr>
            <a:r>
              <a:rPr lang="en-US" altLang="en-GB" sz="1600">
                <a:solidFill>
                  <a:schemeClr val="dk2"/>
                </a:solidFill>
                <a:latin typeface="Goudy Old Style" panose="02020502050305020303" pitchFamily="18" charset="0"/>
                <a:ea typeface="Roboto Mono Medium" panose="00000009000000000000"/>
                <a:cs typeface="Roboto Mono Medium" panose="00000009000000000000"/>
              </a:rPr>
              <a:t>yellow point belongs if?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802311" y="2117270"/>
            <a:ext cx="1992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Tx/>
            </a:pPr>
            <a:r>
              <a:rPr lang="en-US" altLang="en-GB" sz="1600">
                <a:solidFill>
                  <a:schemeClr val="dk2"/>
                </a:solidFill>
                <a:latin typeface="Goudy Old Style" panose="02020502050305020303" pitchFamily="18" charset="0"/>
                <a:ea typeface="Roboto Mono Medium" panose="00000009000000000000"/>
                <a:cs typeface="Roboto Mono Medium" panose="00000009000000000000"/>
              </a:rPr>
              <a:t>With K=3, which class?</a:t>
            </a:r>
            <a:r>
              <a:rPr lang="en-US" altLang="en-GB" sz="1600">
                <a:solidFill>
                  <a:schemeClr val="dk2"/>
                </a:solidFill>
                <a:latin typeface="Goudy Old Style" panose="02020502050305020303" pitchFamily="18" charset="0"/>
                <a:ea typeface="Roboto Mono Medium" panose="00000009000000000000"/>
                <a:cs typeface="Segoe UI" panose="020B0502040204020203" charset="0"/>
              </a:rPr>
              <a:t> 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691640" y="2860040"/>
            <a:ext cx="1920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Tx/>
            </a:pPr>
            <a:r>
              <a:rPr lang="en-US" altLang="en-GB" sz="1600">
                <a:solidFill>
                  <a:schemeClr val="dk2"/>
                </a:solidFill>
                <a:latin typeface="Goudy Old Style" panose="02020502050305020303" pitchFamily="18" charset="0"/>
                <a:ea typeface="Roboto Mono Medium" panose="00000009000000000000"/>
                <a:cs typeface="Roboto Mono Medium" panose="00000009000000000000"/>
              </a:rPr>
              <a:t>With K=7, which class?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514089" y="2140585"/>
            <a:ext cx="968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Tx/>
            </a:pPr>
            <a:r>
              <a:rPr lang="en-US" altLang="en-GB" sz="1600" b="1">
                <a:solidFill>
                  <a:srgbClr val="05B848"/>
                </a:solidFill>
                <a:latin typeface="Goudy Old Style" panose="02020502050305020303" pitchFamily="18" charset="0"/>
                <a:ea typeface="Roboto Mono Medium" panose="00000009000000000000"/>
                <a:cs typeface="Arial" panose="020B0604020202020204" pitchFamily="34" charset="0"/>
              </a:rPr>
              <a:t>→</a:t>
            </a:r>
            <a:r>
              <a:rPr lang="en-US" altLang="en-GB" sz="1600" b="1">
                <a:solidFill>
                  <a:srgbClr val="05B848"/>
                </a:solidFill>
                <a:latin typeface="Goudy Old Style" panose="02020502050305020303" pitchFamily="18" charset="0"/>
                <a:ea typeface="Roboto Mono Medium" panose="00000009000000000000"/>
                <a:cs typeface="Roboto Mono Medium" panose="00000009000000000000"/>
              </a:rPr>
              <a:t>Green class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562985" y="2829560"/>
            <a:ext cx="91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Tx/>
            </a:pPr>
            <a:r>
              <a:rPr lang="en-US" altLang="en-GB" sz="1600" b="1">
                <a:solidFill>
                  <a:srgbClr val="FF0001"/>
                </a:solidFill>
                <a:latin typeface="Goudy Old Style" panose="02020502050305020303" pitchFamily="18" charset="0"/>
                <a:ea typeface="Roboto Mono Medium" panose="00000009000000000000"/>
                <a:cs typeface="Arial" panose="020B0604020202020204" pitchFamily="34" charset="0"/>
                <a:sym typeface="+mn-ea"/>
              </a:rPr>
              <a:t>→R</a:t>
            </a:r>
            <a:r>
              <a:rPr lang="en-US" altLang="en-GB" sz="1600" b="1">
                <a:solidFill>
                  <a:srgbClr val="FF0001"/>
                </a:solidFill>
                <a:latin typeface="Goudy Old Style" panose="02020502050305020303" pitchFamily="18" charset="0"/>
                <a:ea typeface="Roboto Mono Medium" panose="00000009000000000000"/>
                <a:cs typeface="Roboto Mono Medium" panose="00000009000000000000"/>
              </a:rPr>
              <a:t>ed class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718044" y="3518900"/>
            <a:ext cx="171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Tx/>
            </a:pPr>
            <a:r>
              <a:rPr lang="en-US" altLang="en-GB" sz="1600">
                <a:solidFill>
                  <a:schemeClr val="dk2"/>
                </a:solidFill>
                <a:latin typeface="Goudy Old Style" panose="02020502050305020303" pitchFamily="18" charset="0"/>
                <a:ea typeface="Roboto Mono Medium" panose="00000009000000000000"/>
                <a:cs typeface="Roboto Mono Medium" panose="00000009000000000000"/>
              </a:rPr>
              <a:t>What if K=14?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259840" y="3886200"/>
            <a:ext cx="3524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5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udy Old Style" panose="02020502050305020303" pitchFamily="18" charset="0"/>
                <a:ea typeface="Roboto Mono Medium" panose="00000009000000000000"/>
                <a:cs typeface="Roboto Mono Medium" panose="00000009000000000000"/>
              </a:rPr>
              <a:t>If data has an even number of classes, We should choose K as an odd number.</a:t>
            </a:r>
          </a:p>
        </p:txBody>
      </p:sp>
      <p:grpSp>
        <p:nvGrpSpPr>
          <p:cNvPr id="9441" name="Google Shape;9441;p66"/>
          <p:cNvGrpSpPr/>
          <p:nvPr/>
        </p:nvGrpSpPr>
        <p:grpSpPr>
          <a:xfrm>
            <a:off x="5003800" y="662305"/>
            <a:ext cx="441960" cy="421640"/>
            <a:chOff x="6203579" y="3348981"/>
            <a:chExt cx="351615" cy="350373"/>
          </a:xfrm>
        </p:grpSpPr>
        <p:sp>
          <p:nvSpPr>
            <p:cNvPr id="9442" name="Google Shape;9442;p66"/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66"/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66"/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66"/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66"/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36"/>
          <p:cNvSpPr/>
          <p:nvPr/>
        </p:nvSpPr>
        <p:spPr>
          <a:xfrm>
            <a:off x="1404514" y="2172823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72;p36"/>
          <p:cNvSpPr/>
          <p:nvPr/>
        </p:nvSpPr>
        <p:spPr>
          <a:xfrm>
            <a:off x="1387725" y="2861083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72;p36"/>
          <p:cNvSpPr/>
          <p:nvPr/>
        </p:nvSpPr>
        <p:spPr>
          <a:xfrm>
            <a:off x="1387725" y="3512099"/>
            <a:ext cx="401886" cy="298579"/>
          </a:xfrm>
          <a:custGeom>
            <a:avLst/>
            <a:gdLst/>
            <a:ahLst/>
            <a:cxnLst/>
            <a:rect l="l" t="t" r="r" b="b"/>
            <a:pathLst>
              <a:path w="285532" h="196111" extrusionOk="0">
                <a:moveTo>
                  <a:pt x="269081" y="0"/>
                </a:moveTo>
                <a:lnTo>
                  <a:pt x="78609" y="158394"/>
                </a:lnTo>
                <a:lnTo>
                  <a:pt x="21130" y="75516"/>
                </a:lnTo>
                <a:lnTo>
                  <a:pt x="0" y="90186"/>
                </a:lnTo>
                <a:lnTo>
                  <a:pt x="73490" y="196110"/>
                </a:lnTo>
                <a:lnTo>
                  <a:pt x="285531" y="19789"/>
                </a:lnTo>
                <a:lnTo>
                  <a:pt x="269081" y="0"/>
                </a:lnTo>
                <a:close/>
              </a:path>
            </a:pathLst>
          </a:cu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D938EE-F7A0-462E-8AD8-8C6111CFC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32079" y="3121947"/>
            <a:ext cx="295316" cy="247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86B0AC-5B61-40E0-AD6E-1998FE9CE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06750" y="2407103"/>
            <a:ext cx="342948" cy="27626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7" grpId="0"/>
      <p:bldP spid="8" grpId="0"/>
      <p:bldP spid="9" grpId="0"/>
      <p:bldP spid="10" grpId="0"/>
      <p:bldP spid="272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 idx="8"/>
          </p:nvPr>
        </p:nvSpPr>
        <p:spPr>
          <a:xfrm>
            <a:off x="841015" y="543066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2"/>
                </a:solidFill>
              </a:rPr>
              <a:t>Table of Contents!</a:t>
            </a:r>
          </a:p>
        </p:txBody>
      </p:sp>
      <p:sp>
        <p:nvSpPr>
          <p:cNvPr id="195" name="Google Shape;195;p31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907470" y="163601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1. What is K-NN?</a:t>
            </a: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2"/>
          </p:nvPr>
        </p:nvSpPr>
        <p:spPr>
          <a:xfrm>
            <a:off x="5220335" y="1924308"/>
            <a:ext cx="3094103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3</a:t>
            </a:r>
            <a:r>
              <a:rPr lang="en-GB"/>
              <a:t>. What are its Limitation and benefits ?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4"/>
          </p:nvPr>
        </p:nvSpPr>
        <p:spPr>
          <a:xfrm>
            <a:off x="907470" y="300392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2. How does it work?</a:t>
            </a:r>
            <a:endParaRPr lang="en-US" altLang="en-GB"/>
          </a:p>
        </p:txBody>
      </p:sp>
      <p:sp>
        <p:nvSpPr>
          <p:cNvPr id="6" name="Text Box 5"/>
          <p:cNvSpPr txBox="1"/>
          <p:nvPr/>
        </p:nvSpPr>
        <p:spPr>
          <a:xfrm>
            <a:off x="5220336" y="3004185"/>
            <a:ext cx="291780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en-GB" sz="2100" b="1">
                <a:solidFill>
                  <a:schemeClr val="accent2"/>
                </a:solidFill>
                <a:latin typeface="Concert One"/>
                <a:ea typeface="Concert One"/>
                <a:cs typeface="Concert One"/>
              </a:rPr>
              <a:t>4. Where can we apply K-NN ? </a:t>
            </a:r>
          </a:p>
        </p:txBody>
      </p:sp>
      <p:pic>
        <p:nvPicPr>
          <p:cNvPr id="10" name="Google Shape;205;p31">
            <a:extLst>
              <a:ext uri="{FF2B5EF4-FFF2-40B4-BE49-F238E27FC236}">
                <a16:creationId xmlns:a16="http://schemas.microsoft.com/office/drawing/2014/main" id="{7E578480-6C4A-46E5-B186-2E4115A46DD2}"/>
              </a:ext>
            </a:extLst>
          </p:cNvPr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187891">
            <a:off x="278816" y="2622462"/>
            <a:ext cx="1124399" cy="510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371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title" idx="8"/>
          </p:nvPr>
        </p:nvSpPr>
        <p:spPr>
          <a:xfrm>
            <a:off x="1002325" y="711180"/>
            <a:ext cx="2817000" cy="790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tx2"/>
                </a:solidFill>
              </a:rPr>
              <a:t>Working of K-NN</a:t>
            </a:r>
          </a:p>
        </p:txBody>
      </p:sp>
      <p:sp>
        <p:nvSpPr>
          <p:cNvPr id="263" name="Google Shape;263;p36"/>
          <p:cNvSpPr/>
          <p:nvPr/>
        </p:nvSpPr>
        <p:spPr>
          <a:xfrm>
            <a:off x="3814348" y="2143579"/>
            <a:ext cx="298800" cy="28224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4889741" y="1456264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 rot="-695467">
            <a:off x="7275527" y="-20858"/>
            <a:ext cx="1323877" cy="154781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66" name="Google Shape;266;p36"/>
          <p:cNvSpPr txBox="1">
            <a:spLocks noGrp="1"/>
          </p:cNvSpPr>
          <p:nvPr>
            <p:ph type="title" idx="4"/>
          </p:nvPr>
        </p:nvSpPr>
        <p:spPr>
          <a:xfrm rot="-695454">
            <a:off x="7631777" y="524580"/>
            <a:ext cx="1019797" cy="6140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nonymous Pro" panose="02060609030202000504"/>
                <a:ea typeface="Anonymous Pro" panose="02060609030202000504"/>
                <a:cs typeface="Anonymous Pro" panose="02060609030202000504"/>
                <a:sym typeface="Anonymous Pro" panose="02060609030202000504"/>
              </a:rPr>
              <a:t>Exam content</a:t>
            </a:r>
            <a:endParaRPr sz="1600">
              <a:solidFill>
                <a:schemeClr val="dk2"/>
              </a:solidFill>
              <a:latin typeface="Anonymous Pro" panose="02060609030202000504"/>
              <a:ea typeface="Anonymous Pro" panose="02060609030202000504"/>
              <a:cs typeface="Anonymous Pro" panose="02060609030202000504"/>
              <a:sym typeface="Anonymous Pro" panose="02060609030202000504"/>
            </a:endParaRPr>
          </a:p>
        </p:txBody>
      </p:sp>
      <p:grpSp>
        <p:nvGrpSpPr>
          <p:cNvPr id="267" name="Google Shape;267;p36"/>
          <p:cNvGrpSpPr/>
          <p:nvPr/>
        </p:nvGrpSpPr>
        <p:grpSpPr>
          <a:xfrm>
            <a:off x="7541948" y="844206"/>
            <a:ext cx="272906" cy="434118"/>
            <a:chOff x="1312450" y="4093350"/>
            <a:chExt cx="685349" cy="1090200"/>
          </a:xfrm>
        </p:grpSpPr>
        <p:sp>
          <p:nvSpPr>
            <p:cNvPr id="268" name="Google Shape;268;p36"/>
            <p:cNvSpPr/>
            <p:nvPr/>
          </p:nvSpPr>
          <p:spPr>
            <a:xfrm>
              <a:off x="1312450" y="4093350"/>
              <a:ext cx="685349" cy="1090200"/>
            </a:xfrm>
            <a:custGeom>
              <a:avLst/>
              <a:gdLst/>
              <a:ahLst/>
              <a:cxnLst/>
              <a:rect l="l" t="t" r="r" b="b"/>
              <a:pathLst>
                <a:path w="27414" h="43608" extrusionOk="0">
                  <a:moveTo>
                    <a:pt x="5201" y="10009"/>
                  </a:moveTo>
                  <a:lnTo>
                    <a:pt x="5201" y="10009"/>
                  </a:lnTo>
                  <a:cubicBezTo>
                    <a:pt x="5040" y="10996"/>
                    <a:pt x="5002" y="11987"/>
                    <a:pt x="5102" y="12937"/>
                  </a:cubicBezTo>
                  <a:cubicBezTo>
                    <a:pt x="5170" y="13571"/>
                    <a:pt x="5297" y="14196"/>
                    <a:pt x="5478" y="14807"/>
                  </a:cubicBezTo>
                  <a:cubicBezTo>
                    <a:pt x="4743" y="13294"/>
                    <a:pt x="4728" y="11634"/>
                    <a:pt x="5201" y="10009"/>
                  </a:cubicBezTo>
                  <a:close/>
                  <a:moveTo>
                    <a:pt x="15811" y="1265"/>
                  </a:moveTo>
                  <a:cubicBezTo>
                    <a:pt x="20541" y="1265"/>
                    <a:pt x="25145" y="5101"/>
                    <a:pt x="25884" y="9796"/>
                  </a:cubicBezTo>
                  <a:cubicBezTo>
                    <a:pt x="26649" y="14663"/>
                    <a:pt x="23581" y="19908"/>
                    <a:pt x="18734" y="21156"/>
                  </a:cubicBezTo>
                  <a:lnTo>
                    <a:pt x="18733" y="21156"/>
                  </a:lnTo>
                  <a:cubicBezTo>
                    <a:pt x="17919" y="21366"/>
                    <a:pt x="17082" y="21467"/>
                    <a:pt x="16245" y="21467"/>
                  </a:cubicBezTo>
                  <a:cubicBezTo>
                    <a:pt x="12150" y="21467"/>
                    <a:pt x="8059" y="19044"/>
                    <a:pt x="6641" y="15088"/>
                  </a:cubicBezTo>
                  <a:cubicBezTo>
                    <a:pt x="5469" y="11816"/>
                    <a:pt x="6172" y="7764"/>
                    <a:pt x="8270" y="4955"/>
                  </a:cubicBezTo>
                  <a:cubicBezTo>
                    <a:pt x="9623" y="3549"/>
                    <a:pt x="11222" y="2430"/>
                    <a:pt x="12774" y="1829"/>
                  </a:cubicBezTo>
                  <a:cubicBezTo>
                    <a:pt x="13408" y="1665"/>
                    <a:pt x="14061" y="1582"/>
                    <a:pt x="14715" y="1582"/>
                  </a:cubicBezTo>
                  <a:cubicBezTo>
                    <a:pt x="14773" y="1582"/>
                    <a:pt x="14831" y="1582"/>
                    <a:pt x="14889" y="1584"/>
                  </a:cubicBezTo>
                  <a:cubicBezTo>
                    <a:pt x="14890" y="1584"/>
                    <a:pt x="14891" y="1584"/>
                    <a:pt x="14891" y="1584"/>
                  </a:cubicBezTo>
                  <a:cubicBezTo>
                    <a:pt x="15042" y="1584"/>
                    <a:pt x="15084" y="1340"/>
                    <a:pt x="14936" y="1309"/>
                  </a:cubicBezTo>
                  <a:cubicBezTo>
                    <a:pt x="15228" y="1279"/>
                    <a:pt x="15519" y="1265"/>
                    <a:pt x="15811" y="1265"/>
                  </a:cubicBezTo>
                  <a:close/>
                  <a:moveTo>
                    <a:pt x="11744" y="28418"/>
                  </a:moveTo>
                  <a:lnTo>
                    <a:pt x="11744" y="28418"/>
                  </a:lnTo>
                  <a:cubicBezTo>
                    <a:pt x="12408" y="28787"/>
                    <a:pt x="13268" y="28878"/>
                    <a:pt x="14064" y="28978"/>
                  </a:cubicBezTo>
                  <a:cubicBezTo>
                    <a:pt x="13489" y="31053"/>
                    <a:pt x="12936" y="33136"/>
                    <a:pt x="12378" y="35217"/>
                  </a:cubicBezTo>
                  <a:lnTo>
                    <a:pt x="12377" y="35217"/>
                  </a:lnTo>
                  <a:lnTo>
                    <a:pt x="11752" y="37548"/>
                  </a:lnTo>
                  <a:cubicBezTo>
                    <a:pt x="11436" y="37515"/>
                    <a:pt x="11118" y="37500"/>
                    <a:pt x="10804" y="37432"/>
                  </a:cubicBezTo>
                  <a:cubicBezTo>
                    <a:pt x="10450" y="37354"/>
                    <a:pt x="10108" y="37230"/>
                    <a:pt x="9772" y="37098"/>
                  </a:cubicBezTo>
                  <a:cubicBezTo>
                    <a:pt x="9899" y="36422"/>
                    <a:pt x="10035" y="35749"/>
                    <a:pt x="10185" y="35077"/>
                  </a:cubicBezTo>
                  <a:cubicBezTo>
                    <a:pt x="10425" y="33999"/>
                    <a:pt x="10695" y="32928"/>
                    <a:pt x="10992" y="31864"/>
                  </a:cubicBezTo>
                  <a:cubicBezTo>
                    <a:pt x="11305" y="30745"/>
                    <a:pt x="11807" y="29661"/>
                    <a:pt x="11760" y="28491"/>
                  </a:cubicBezTo>
                  <a:cubicBezTo>
                    <a:pt x="11757" y="28467"/>
                    <a:pt x="11752" y="28442"/>
                    <a:pt x="11744" y="28418"/>
                  </a:cubicBezTo>
                  <a:close/>
                  <a:moveTo>
                    <a:pt x="9701" y="37483"/>
                  </a:moveTo>
                  <a:cubicBezTo>
                    <a:pt x="10246" y="37833"/>
                    <a:pt x="10942" y="38077"/>
                    <a:pt x="11595" y="38077"/>
                  </a:cubicBezTo>
                  <a:cubicBezTo>
                    <a:pt x="11600" y="38077"/>
                    <a:pt x="11605" y="38077"/>
                    <a:pt x="11609" y="38077"/>
                  </a:cubicBezTo>
                  <a:lnTo>
                    <a:pt x="11609" y="38077"/>
                  </a:lnTo>
                  <a:cubicBezTo>
                    <a:pt x="11580" y="38193"/>
                    <a:pt x="11549" y="38311"/>
                    <a:pt x="11517" y="38428"/>
                  </a:cubicBezTo>
                  <a:lnTo>
                    <a:pt x="11517" y="38427"/>
                  </a:lnTo>
                  <a:cubicBezTo>
                    <a:pt x="11470" y="38603"/>
                    <a:pt x="11418" y="38860"/>
                    <a:pt x="11359" y="39156"/>
                  </a:cubicBezTo>
                  <a:cubicBezTo>
                    <a:pt x="11204" y="39085"/>
                    <a:pt x="11033" y="39072"/>
                    <a:pt x="10858" y="39072"/>
                  </a:cubicBezTo>
                  <a:cubicBezTo>
                    <a:pt x="10752" y="39072"/>
                    <a:pt x="10645" y="39077"/>
                    <a:pt x="10540" y="39077"/>
                  </a:cubicBezTo>
                  <a:cubicBezTo>
                    <a:pt x="10481" y="39077"/>
                    <a:pt x="10423" y="39075"/>
                    <a:pt x="10366" y="39070"/>
                  </a:cubicBezTo>
                  <a:cubicBezTo>
                    <a:pt x="10056" y="39046"/>
                    <a:pt x="9752" y="38970"/>
                    <a:pt x="9446" y="38922"/>
                  </a:cubicBezTo>
                  <a:cubicBezTo>
                    <a:pt x="9465" y="38818"/>
                    <a:pt x="9482" y="38724"/>
                    <a:pt x="9492" y="38655"/>
                  </a:cubicBezTo>
                  <a:cubicBezTo>
                    <a:pt x="9556" y="38264"/>
                    <a:pt x="9631" y="37874"/>
                    <a:pt x="9701" y="37483"/>
                  </a:cubicBezTo>
                  <a:close/>
                  <a:moveTo>
                    <a:pt x="9371" y="39374"/>
                  </a:moveTo>
                  <a:cubicBezTo>
                    <a:pt x="9633" y="39480"/>
                    <a:pt x="9916" y="39543"/>
                    <a:pt x="10196" y="39580"/>
                  </a:cubicBezTo>
                  <a:cubicBezTo>
                    <a:pt x="10388" y="39606"/>
                    <a:pt x="10607" y="39642"/>
                    <a:pt x="10819" y="39642"/>
                  </a:cubicBezTo>
                  <a:cubicBezTo>
                    <a:pt x="10980" y="39642"/>
                    <a:pt x="11137" y="39622"/>
                    <a:pt x="11275" y="39560"/>
                  </a:cubicBezTo>
                  <a:lnTo>
                    <a:pt x="11275" y="39560"/>
                  </a:lnTo>
                  <a:cubicBezTo>
                    <a:pt x="11189" y="39985"/>
                    <a:pt x="11082" y="40437"/>
                    <a:pt x="10950" y="40815"/>
                  </a:cubicBezTo>
                  <a:cubicBezTo>
                    <a:pt x="10924" y="40814"/>
                    <a:pt x="10899" y="40814"/>
                    <a:pt x="10873" y="40814"/>
                  </a:cubicBezTo>
                  <a:cubicBezTo>
                    <a:pt x="10639" y="40814"/>
                    <a:pt x="10398" y="40862"/>
                    <a:pt x="10159" y="40862"/>
                  </a:cubicBezTo>
                  <a:cubicBezTo>
                    <a:pt x="10125" y="40862"/>
                    <a:pt x="10090" y="40861"/>
                    <a:pt x="10056" y="40859"/>
                  </a:cubicBezTo>
                  <a:cubicBezTo>
                    <a:pt x="9795" y="40841"/>
                    <a:pt x="9538" y="40801"/>
                    <a:pt x="9284" y="40736"/>
                  </a:cubicBezTo>
                  <a:cubicBezTo>
                    <a:pt x="9251" y="40301"/>
                    <a:pt x="9306" y="39796"/>
                    <a:pt x="9371" y="39374"/>
                  </a:cubicBezTo>
                  <a:close/>
                  <a:moveTo>
                    <a:pt x="9402" y="41289"/>
                  </a:moveTo>
                  <a:lnTo>
                    <a:pt x="9402" y="41289"/>
                  </a:lnTo>
                  <a:cubicBezTo>
                    <a:pt x="9559" y="41334"/>
                    <a:pt x="9718" y="41367"/>
                    <a:pt x="9881" y="41388"/>
                  </a:cubicBezTo>
                  <a:cubicBezTo>
                    <a:pt x="10049" y="41410"/>
                    <a:pt x="10255" y="41433"/>
                    <a:pt x="10462" y="41433"/>
                  </a:cubicBezTo>
                  <a:cubicBezTo>
                    <a:pt x="10528" y="41433"/>
                    <a:pt x="10593" y="41431"/>
                    <a:pt x="10658" y="41426"/>
                  </a:cubicBezTo>
                  <a:lnTo>
                    <a:pt x="10658" y="41426"/>
                  </a:lnTo>
                  <a:cubicBezTo>
                    <a:pt x="10569" y="41553"/>
                    <a:pt x="10471" y="41645"/>
                    <a:pt x="10362" y="41677"/>
                  </a:cubicBezTo>
                  <a:cubicBezTo>
                    <a:pt x="10234" y="41715"/>
                    <a:pt x="10121" y="41733"/>
                    <a:pt x="10020" y="41733"/>
                  </a:cubicBezTo>
                  <a:cubicBezTo>
                    <a:pt x="9703" y="41733"/>
                    <a:pt x="9511" y="41557"/>
                    <a:pt x="9402" y="41289"/>
                  </a:cubicBezTo>
                  <a:close/>
                  <a:moveTo>
                    <a:pt x="15893" y="1"/>
                  </a:moveTo>
                  <a:cubicBezTo>
                    <a:pt x="15395" y="1"/>
                    <a:pt x="14894" y="37"/>
                    <a:pt x="14392" y="112"/>
                  </a:cubicBezTo>
                  <a:cubicBezTo>
                    <a:pt x="8294" y="1027"/>
                    <a:pt x="1" y="10835"/>
                    <a:pt x="5909" y="16358"/>
                  </a:cubicBezTo>
                  <a:cubicBezTo>
                    <a:pt x="5961" y="16407"/>
                    <a:pt x="6017" y="16426"/>
                    <a:pt x="6069" y="16426"/>
                  </a:cubicBezTo>
                  <a:cubicBezTo>
                    <a:pt x="6083" y="16426"/>
                    <a:pt x="6096" y="16425"/>
                    <a:pt x="6110" y="16423"/>
                  </a:cubicBezTo>
                  <a:cubicBezTo>
                    <a:pt x="7517" y="19288"/>
                    <a:pt x="10185" y="21363"/>
                    <a:pt x="13288" y="22188"/>
                  </a:cubicBezTo>
                  <a:cubicBezTo>
                    <a:pt x="12902" y="23062"/>
                    <a:pt x="12749" y="24055"/>
                    <a:pt x="12540" y="24979"/>
                  </a:cubicBezTo>
                  <a:cubicBezTo>
                    <a:pt x="12385" y="25662"/>
                    <a:pt x="12080" y="26433"/>
                    <a:pt x="12061" y="27162"/>
                  </a:cubicBezTo>
                  <a:cubicBezTo>
                    <a:pt x="11762" y="27201"/>
                    <a:pt x="11473" y="27285"/>
                    <a:pt x="11204" y="27442"/>
                  </a:cubicBezTo>
                  <a:cubicBezTo>
                    <a:pt x="11018" y="27550"/>
                    <a:pt x="11015" y="27777"/>
                    <a:pt x="11142" y="27928"/>
                  </a:cubicBezTo>
                  <a:cubicBezTo>
                    <a:pt x="11145" y="27935"/>
                    <a:pt x="11150" y="27938"/>
                    <a:pt x="11155" y="27944"/>
                  </a:cubicBezTo>
                  <a:cubicBezTo>
                    <a:pt x="11028" y="27948"/>
                    <a:pt x="10910" y="28008"/>
                    <a:pt x="10832" y="28108"/>
                  </a:cubicBezTo>
                  <a:cubicBezTo>
                    <a:pt x="9928" y="29229"/>
                    <a:pt x="9683" y="30715"/>
                    <a:pt x="9312" y="32089"/>
                  </a:cubicBezTo>
                  <a:cubicBezTo>
                    <a:pt x="8852" y="33796"/>
                    <a:pt x="8465" y="35519"/>
                    <a:pt x="8149" y="37259"/>
                  </a:cubicBezTo>
                  <a:cubicBezTo>
                    <a:pt x="7935" y="38433"/>
                    <a:pt x="7369" y="40158"/>
                    <a:pt x="7613" y="41356"/>
                  </a:cubicBezTo>
                  <a:cubicBezTo>
                    <a:pt x="7832" y="42434"/>
                    <a:pt x="8920" y="43013"/>
                    <a:pt x="9873" y="43417"/>
                  </a:cubicBezTo>
                  <a:cubicBezTo>
                    <a:pt x="10183" y="43548"/>
                    <a:pt x="10458" y="43608"/>
                    <a:pt x="10702" y="43608"/>
                  </a:cubicBezTo>
                  <a:cubicBezTo>
                    <a:pt x="12509" y="43608"/>
                    <a:pt x="12630" y="40342"/>
                    <a:pt x="13029" y="38845"/>
                  </a:cubicBezTo>
                  <a:cubicBezTo>
                    <a:pt x="13941" y="35420"/>
                    <a:pt x="14878" y="31999"/>
                    <a:pt x="15749" y="28562"/>
                  </a:cubicBezTo>
                  <a:cubicBezTo>
                    <a:pt x="15842" y="28197"/>
                    <a:pt x="15632" y="27698"/>
                    <a:pt x="15220" y="27630"/>
                  </a:cubicBezTo>
                  <a:cubicBezTo>
                    <a:pt x="14854" y="27569"/>
                    <a:pt x="14466" y="27473"/>
                    <a:pt x="14071" y="27380"/>
                  </a:cubicBezTo>
                  <a:cubicBezTo>
                    <a:pt x="14478" y="25797"/>
                    <a:pt x="14896" y="24136"/>
                    <a:pt x="15010" y="22508"/>
                  </a:cubicBezTo>
                  <a:cubicBezTo>
                    <a:pt x="15443" y="22557"/>
                    <a:pt x="15877" y="22582"/>
                    <a:pt x="16312" y="22582"/>
                  </a:cubicBezTo>
                  <a:cubicBezTo>
                    <a:pt x="16645" y="22582"/>
                    <a:pt x="16978" y="22568"/>
                    <a:pt x="17310" y="22539"/>
                  </a:cubicBezTo>
                  <a:cubicBezTo>
                    <a:pt x="23190" y="22007"/>
                    <a:pt x="27413" y="16567"/>
                    <a:pt x="27170" y="10774"/>
                  </a:cubicBezTo>
                  <a:cubicBezTo>
                    <a:pt x="26925" y="4930"/>
                    <a:pt x="21682" y="1"/>
                    <a:pt x="1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1477975" y="4161250"/>
              <a:ext cx="487250" cy="450450"/>
            </a:xfrm>
            <a:custGeom>
              <a:avLst/>
              <a:gdLst/>
              <a:ahLst/>
              <a:cxnLst/>
              <a:rect l="l" t="t" r="r" b="b"/>
              <a:pathLst>
                <a:path w="19490" h="18018" extrusionOk="0">
                  <a:moveTo>
                    <a:pt x="1614" y="7205"/>
                  </a:moveTo>
                  <a:cubicBezTo>
                    <a:pt x="1122" y="9193"/>
                    <a:pt x="1161" y="11265"/>
                    <a:pt x="1871" y="12865"/>
                  </a:cubicBezTo>
                  <a:cubicBezTo>
                    <a:pt x="1911" y="12957"/>
                    <a:pt x="1956" y="13046"/>
                    <a:pt x="2001" y="13135"/>
                  </a:cubicBezTo>
                  <a:cubicBezTo>
                    <a:pt x="1442" y="12197"/>
                    <a:pt x="1127" y="11132"/>
                    <a:pt x="1088" y="10040"/>
                  </a:cubicBezTo>
                  <a:cubicBezTo>
                    <a:pt x="1052" y="9061"/>
                    <a:pt x="1251" y="8105"/>
                    <a:pt x="1614" y="7205"/>
                  </a:cubicBezTo>
                  <a:close/>
                  <a:moveTo>
                    <a:pt x="8769" y="1099"/>
                  </a:moveTo>
                  <a:cubicBezTo>
                    <a:pt x="10213" y="1099"/>
                    <a:pt x="11739" y="1834"/>
                    <a:pt x="12928" y="2514"/>
                  </a:cubicBezTo>
                  <a:cubicBezTo>
                    <a:pt x="15190" y="3806"/>
                    <a:pt x="17154" y="5801"/>
                    <a:pt x="17151" y="8562"/>
                  </a:cubicBezTo>
                  <a:cubicBezTo>
                    <a:pt x="17150" y="11027"/>
                    <a:pt x="16062" y="14041"/>
                    <a:pt x="14176" y="15676"/>
                  </a:cubicBezTo>
                  <a:cubicBezTo>
                    <a:pt x="13112" y="16598"/>
                    <a:pt x="11835" y="16976"/>
                    <a:pt x="10526" y="16976"/>
                  </a:cubicBezTo>
                  <a:cubicBezTo>
                    <a:pt x="8796" y="16976"/>
                    <a:pt x="7009" y="16315"/>
                    <a:pt x="5579" y="15381"/>
                  </a:cubicBezTo>
                  <a:cubicBezTo>
                    <a:pt x="2756" y="13536"/>
                    <a:pt x="1781" y="10776"/>
                    <a:pt x="2574" y="7531"/>
                  </a:cubicBezTo>
                  <a:cubicBezTo>
                    <a:pt x="2925" y="6098"/>
                    <a:pt x="3537" y="4567"/>
                    <a:pt x="4464" y="3322"/>
                  </a:cubicBezTo>
                  <a:cubicBezTo>
                    <a:pt x="4471" y="3316"/>
                    <a:pt x="4477" y="3308"/>
                    <a:pt x="4485" y="3302"/>
                  </a:cubicBezTo>
                  <a:cubicBezTo>
                    <a:pt x="5475" y="2436"/>
                    <a:pt x="6694" y="1440"/>
                    <a:pt x="8014" y="1172"/>
                  </a:cubicBezTo>
                  <a:cubicBezTo>
                    <a:pt x="8262" y="1122"/>
                    <a:pt x="8514" y="1099"/>
                    <a:pt x="8769" y="1099"/>
                  </a:cubicBezTo>
                  <a:close/>
                  <a:moveTo>
                    <a:pt x="8887" y="1"/>
                  </a:moveTo>
                  <a:cubicBezTo>
                    <a:pt x="8837" y="1"/>
                    <a:pt x="8788" y="1"/>
                    <a:pt x="8738" y="3"/>
                  </a:cubicBezTo>
                  <a:cubicBezTo>
                    <a:pt x="6181" y="71"/>
                    <a:pt x="3888" y="2245"/>
                    <a:pt x="2440" y="4180"/>
                  </a:cubicBezTo>
                  <a:cubicBezTo>
                    <a:pt x="877" y="6267"/>
                    <a:pt x="1" y="8911"/>
                    <a:pt x="661" y="11505"/>
                  </a:cubicBezTo>
                  <a:cubicBezTo>
                    <a:pt x="1175" y="13521"/>
                    <a:pt x="2542" y="15297"/>
                    <a:pt x="4474" y="15997"/>
                  </a:cubicBezTo>
                  <a:cubicBezTo>
                    <a:pt x="6169" y="17258"/>
                    <a:pt x="8337" y="18017"/>
                    <a:pt x="10414" y="18017"/>
                  </a:cubicBezTo>
                  <a:cubicBezTo>
                    <a:pt x="12074" y="18017"/>
                    <a:pt x="13676" y="17532"/>
                    <a:pt x="14932" y="16430"/>
                  </a:cubicBezTo>
                  <a:cubicBezTo>
                    <a:pt x="18721" y="13109"/>
                    <a:pt x="19489" y="6595"/>
                    <a:pt x="15668" y="3108"/>
                  </a:cubicBezTo>
                  <a:cubicBezTo>
                    <a:pt x="13933" y="1526"/>
                    <a:pt x="11308" y="1"/>
                    <a:pt x="8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1611400" y="4264325"/>
              <a:ext cx="204725" cy="224825"/>
            </a:xfrm>
            <a:custGeom>
              <a:avLst/>
              <a:gdLst/>
              <a:ahLst/>
              <a:cxnLst/>
              <a:rect l="l" t="t" r="r" b="b"/>
              <a:pathLst>
                <a:path w="8189" h="8993" extrusionOk="0">
                  <a:moveTo>
                    <a:pt x="3561" y="0"/>
                  </a:moveTo>
                  <a:cubicBezTo>
                    <a:pt x="1727" y="0"/>
                    <a:pt x="0" y="1490"/>
                    <a:pt x="935" y="3575"/>
                  </a:cubicBezTo>
                  <a:cubicBezTo>
                    <a:pt x="1077" y="3892"/>
                    <a:pt x="1311" y="4020"/>
                    <a:pt x="1557" y="4020"/>
                  </a:cubicBezTo>
                  <a:cubicBezTo>
                    <a:pt x="2000" y="4020"/>
                    <a:pt x="2483" y="3607"/>
                    <a:pt x="2546" y="3138"/>
                  </a:cubicBezTo>
                  <a:cubicBezTo>
                    <a:pt x="2652" y="2350"/>
                    <a:pt x="3006" y="2037"/>
                    <a:pt x="3405" y="2037"/>
                  </a:cubicBezTo>
                  <a:cubicBezTo>
                    <a:pt x="4054" y="2037"/>
                    <a:pt x="4819" y="2864"/>
                    <a:pt x="4821" y="3825"/>
                  </a:cubicBezTo>
                  <a:cubicBezTo>
                    <a:pt x="4825" y="5165"/>
                    <a:pt x="3942" y="6358"/>
                    <a:pt x="3228" y="7421"/>
                  </a:cubicBezTo>
                  <a:cubicBezTo>
                    <a:pt x="2689" y="8221"/>
                    <a:pt x="3437" y="8993"/>
                    <a:pt x="4195" y="8993"/>
                  </a:cubicBezTo>
                  <a:cubicBezTo>
                    <a:pt x="4522" y="8993"/>
                    <a:pt x="4850" y="8849"/>
                    <a:pt x="5078" y="8503"/>
                  </a:cubicBezTo>
                  <a:cubicBezTo>
                    <a:pt x="6537" y="6287"/>
                    <a:pt x="8188" y="2626"/>
                    <a:pt x="5438" y="602"/>
                  </a:cubicBezTo>
                  <a:cubicBezTo>
                    <a:pt x="4875" y="188"/>
                    <a:pt x="4211" y="0"/>
                    <a:pt x="3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1688575" y="4506825"/>
              <a:ext cx="60375" cy="62375"/>
            </a:xfrm>
            <a:custGeom>
              <a:avLst/>
              <a:gdLst/>
              <a:ahLst/>
              <a:cxnLst/>
              <a:rect l="l" t="t" r="r" b="b"/>
              <a:pathLst>
                <a:path w="2415" h="2495" extrusionOk="0">
                  <a:moveTo>
                    <a:pt x="1242" y="0"/>
                  </a:moveTo>
                  <a:cubicBezTo>
                    <a:pt x="1230" y="0"/>
                    <a:pt x="1219" y="1"/>
                    <a:pt x="1207" y="1"/>
                  </a:cubicBezTo>
                  <a:cubicBezTo>
                    <a:pt x="1005" y="10"/>
                    <a:pt x="807" y="63"/>
                    <a:pt x="629" y="158"/>
                  </a:cubicBezTo>
                  <a:cubicBezTo>
                    <a:pt x="403" y="277"/>
                    <a:pt x="150" y="585"/>
                    <a:pt x="103" y="841"/>
                  </a:cubicBezTo>
                  <a:cubicBezTo>
                    <a:pt x="93" y="897"/>
                    <a:pt x="83" y="952"/>
                    <a:pt x="73" y="1007"/>
                  </a:cubicBezTo>
                  <a:cubicBezTo>
                    <a:pt x="0" y="1417"/>
                    <a:pt x="50" y="1851"/>
                    <a:pt x="375" y="2151"/>
                  </a:cubicBezTo>
                  <a:cubicBezTo>
                    <a:pt x="605" y="2361"/>
                    <a:pt x="887" y="2495"/>
                    <a:pt x="1207" y="2495"/>
                  </a:cubicBezTo>
                  <a:cubicBezTo>
                    <a:pt x="1517" y="2490"/>
                    <a:pt x="1814" y="2367"/>
                    <a:pt x="2037" y="2151"/>
                  </a:cubicBezTo>
                  <a:cubicBezTo>
                    <a:pt x="2354" y="1833"/>
                    <a:pt x="2415" y="1430"/>
                    <a:pt x="2339" y="1007"/>
                  </a:cubicBezTo>
                  <a:cubicBezTo>
                    <a:pt x="2329" y="952"/>
                    <a:pt x="2319" y="897"/>
                    <a:pt x="2309" y="841"/>
                  </a:cubicBezTo>
                  <a:cubicBezTo>
                    <a:pt x="2267" y="605"/>
                    <a:pt x="2080" y="387"/>
                    <a:pt x="1900" y="247"/>
                  </a:cubicBezTo>
                  <a:cubicBezTo>
                    <a:pt x="1716" y="105"/>
                    <a:pt x="1480" y="0"/>
                    <a:pt x="1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1228904" y="1437951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of K-NN</a:t>
            </a:r>
          </a:p>
        </p:txBody>
      </p:sp>
      <p:sp>
        <p:nvSpPr>
          <p:cNvPr id="274" name="Google Shape;274;p36"/>
          <p:cNvSpPr txBox="1">
            <a:spLocks noGrp="1"/>
          </p:cNvSpPr>
          <p:nvPr>
            <p:ph type="subTitle" idx="1"/>
          </p:nvPr>
        </p:nvSpPr>
        <p:spPr>
          <a:xfrm>
            <a:off x="1181125" y="1926351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latin typeface="Goudy Old Style" panose="02020502050305020303" pitchFamily="18" charset="0"/>
              </a:rPr>
              <a:t>Training phase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latin typeface="Goudy Old Style" panose="02020502050305020303" pitchFamily="18" charset="0"/>
              </a:rPr>
              <a:t>  Testing phase,… </a:t>
            </a:r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 idx="2"/>
          </p:nvPr>
        </p:nvSpPr>
        <p:spPr>
          <a:xfrm>
            <a:off x="5283112" y="870651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select </a:t>
            </a:r>
            <a:br>
              <a:rPr lang="en-GB"/>
            </a:br>
            <a:r>
              <a:rPr lang="en-GB"/>
              <a:t>an appropriate K</a:t>
            </a:r>
          </a:p>
        </p:txBody>
      </p:sp>
      <p:sp>
        <p:nvSpPr>
          <p:cNvPr id="276" name="Google Shape;276;p36"/>
          <p:cNvSpPr txBox="1">
            <a:spLocks noGrp="1"/>
          </p:cNvSpPr>
          <p:nvPr>
            <p:ph type="subTitle" idx="3"/>
          </p:nvPr>
        </p:nvSpPr>
        <p:spPr>
          <a:xfrm>
            <a:off x="5232321" y="1385496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udy Old Style" panose="02020502050305020303" pitchFamily="18" charset="0"/>
              </a:rPr>
              <a:t>Plotting accuracy rate</a:t>
            </a:r>
          </a:p>
        </p:txBody>
      </p:sp>
      <p:sp>
        <p:nvSpPr>
          <p:cNvPr id="277" name="Google Shape;277;p36"/>
          <p:cNvSpPr txBox="1">
            <a:spLocks noGrp="1"/>
          </p:cNvSpPr>
          <p:nvPr>
            <p:ph type="title" idx="4"/>
          </p:nvPr>
        </p:nvSpPr>
        <p:spPr>
          <a:xfrm>
            <a:off x="1181125" y="3189947"/>
            <a:ext cx="24594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happens</a:t>
            </a:r>
            <a:br>
              <a:rPr lang="en-GB"/>
            </a:br>
            <a:r>
              <a:rPr lang="en-GB"/>
              <a:t> when K changes</a:t>
            </a:r>
          </a:p>
        </p:txBody>
      </p:sp>
      <p:sp>
        <p:nvSpPr>
          <p:cNvPr id="278" name="Google Shape;278;p36"/>
          <p:cNvSpPr txBox="1">
            <a:spLocks noGrp="1"/>
          </p:cNvSpPr>
          <p:nvPr>
            <p:ph type="subTitle" idx="5"/>
          </p:nvPr>
        </p:nvSpPr>
        <p:spPr>
          <a:xfrm>
            <a:off x="1181125" y="3732742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udy Old Style" panose="02020502050305020303" pitchFamily="18" charset="0"/>
              </a:rPr>
              <a:t>Overfitting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udy Old Style" panose="02020502050305020303" pitchFamily="18" charset="0"/>
              </a:rPr>
              <a:t> Underfitting,…</a:t>
            </a:r>
          </a:p>
        </p:txBody>
      </p:sp>
      <p:sp>
        <p:nvSpPr>
          <p:cNvPr id="279" name="Google Shape;279;p36"/>
          <p:cNvSpPr txBox="1">
            <a:spLocks noGrp="1"/>
          </p:cNvSpPr>
          <p:nvPr>
            <p:ph type="title" idx="6"/>
          </p:nvPr>
        </p:nvSpPr>
        <p:spPr>
          <a:xfrm>
            <a:off x="5306632" y="2319881"/>
            <a:ext cx="3151181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 improve K-NN</a:t>
            </a:r>
          </a:p>
        </p:txBody>
      </p:sp>
      <p:sp>
        <p:nvSpPr>
          <p:cNvPr id="280" name="Google Shape;280;p36"/>
          <p:cNvSpPr txBox="1">
            <a:spLocks noGrp="1"/>
          </p:cNvSpPr>
          <p:nvPr>
            <p:ph type="subTitle" idx="7"/>
          </p:nvPr>
        </p:nvSpPr>
        <p:spPr>
          <a:xfrm>
            <a:off x="5355454" y="2831597"/>
            <a:ext cx="24594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udy Old Style" panose="02020502050305020303" pitchFamily="18" charset="0"/>
              </a:rPr>
              <a:t>Handling missing 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udy Old Style" panose="02020502050305020303" pitchFamily="18" charset="0"/>
              </a:rPr>
              <a:t>PCA,…</a:t>
            </a:r>
          </a:p>
        </p:txBody>
      </p:sp>
      <p:sp>
        <p:nvSpPr>
          <p:cNvPr id="281" name="Google Shape;281;p36"/>
          <p:cNvSpPr/>
          <p:nvPr/>
        </p:nvSpPr>
        <p:spPr>
          <a:xfrm>
            <a:off x="3814348" y="3949971"/>
            <a:ext cx="298800" cy="28224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6"/>
          <p:cNvSpPr/>
          <p:nvPr/>
        </p:nvSpPr>
        <p:spPr>
          <a:xfrm>
            <a:off x="4929502" y="3028511"/>
            <a:ext cx="298800" cy="29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3" grpId="0" animBg="1"/>
      <p:bldP spid="264" grpId="0" animBg="1"/>
      <p:bldP spid="266" grpId="0"/>
      <p:bldP spid="273" grpId="0"/>
      <p:bldP spid="274" grpId="0" uiExpand="1" build="p"/>
      <p:bldP spid="275" grpId="0"/>
      <p:bldP spid="277" grpId="0"/>
      <p:bldP spid="279" grpId="0"/>
      <p:bldP spid="281" grpId="0" animBg="1"/>
      <p:bldP spid="2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>
            <a:spLocks noGrp="1"/>
          </p:cNvSpPr>
          <p:nvPr>
            <p:ph type="title" idx="6"/>
          </p:nvPr>
        </p:nvSpPr>
        <p:spPr>
          <a:xfrm>
            <a:off x="849000" y="788142"/>
            <a:ext cx="29452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tx2"/>
                </a:solidFill>
              </a:rPr>
              <a:t>Process of K-NN</a:t>
            </a:r>
          </a:p>
        </p:txBody>
      </p:sp>
      <p:grpSp>
        <p:nvGrpSpPr>
          <p:cNvPr id="289" name="Google Shape;289;p37"/>
          <p:cNvGrpSpPr/>
          <p:nvPr/>
        </p:nvGrpSpPr>
        <p:grpSpPr>
          <a:xfrm>
            <a:off x="1448811" y="1982208"/>
            <a:ext cx="2140289" cy="2169401"/>
            <a:chOff x="-331425" y="1579700"/>
            <a:chExt cx="1880250" cy="1905825"/>
          </a:xfrm>
        </p:grpSpPr>
        <p:sp>
          <p:nvSpPr>
            <p:cNvPr id="290" name="Google Shape;290;p37"/>
            <p:cNvSpPr/>
            <p:nvPr/>
          </p:nvSpPr>
          <p:spPr>
            <a:xfrm>
              <a:off x="-72650" y="1864050"/>
              <a:ext cx="1621475" cy="1621475"/>
            </a:xfrm>
            <a:custGeom>
              <a:avLst/>
              <a:gdLst/>
              <a:ahLst/>
              <a:cxnLst/>
              <a:rect l="l" t="t" r="r" b="b"/>
              <a:pathLst>
                <a:path w="64859" h="64859" extrusionOk="0">
                  <a:moveTo>
                    <a:pt x="7060" y="1"/>
                  </a:moveTo>
                  <a:lnTo>
                    <a:pt x="1" y="57794"/>
                  </a:lnTo>
                  <a:lnTo>
                    <a:pt x="57800" y="64858"/>
                  </a:lnTo>
                  <a:lnTo>
                    <a:pt x="64858" y="7060"/>
                  </a:lnTo>
                  <a:lnTo>
                    <a:pt x="58170" y="6238"/>
                  </a:lnTo>
                  <a:lnTo>
                    <a:pt x="58170" y="6238"/>
                  </a:lnTo>
                  <a:cubicBezTo>
                    <a:pt x="59249" y="7937"/>
                    <a:pt x="58324" y="10802"/>
                    <a:pt x="55874" y="10802"/>
                  </a:cubicBezTo>
                  <a:cubicBezTo>
                    <a:pt x="55742" y="10802"/>
                    <a:pt x="55605" y="10794"/>
                    <a:pt x="55465" y="10777"/>
                  </a:cubicBezTo>
                  <a:cubicBezTo>
                    <a:pt x="52716" y="10439"/>
                    <a:pt x="52395" y="7185"/>
                    <a:pt x="53935" y="5721"/>
                  </a:cubicBezTo>
                  <a:lnTo>
                    <a:pt x="48068" y="5008"/>
                  </a:lnTo>
                  <a:lnTo>
                    <a:pt x="48068" y="5008"/>
                  </a:lnTo>
                  <a:cubicBezTo>
                    <a:pt x="48897" y="6661"/>
                    <a:pt x="47978" y="9180"/>
                    <a:pt x="45724" y="9180"/>
                  </a:cubicBezTo>
                  <a:cubicBezTo>
                    <a:pt x="45596" y="9180"/>
                    <a:pt x="45463" y="9172"/>
                    <a:pt x="45325" y="9155"/>
                  </a:cubicBezTo>
                  <a:cubicBezTo>
                    <a:pt x="42784" y="8845"/>
                    <a:pt x="42397" y="5955"/>
                    <a:pt x="43671" y="4464"/>
                  </a:cubicBezTo>
                  <a:lnTo>
                    <a:pt x="37369" y="3702"/>
                  </a:lnTo>
                  <a:lnTo>
                    <a:pt x="37369" y="3702"/>
                  </a:lnTo>
                  <a:cubicBezTo>
                    <a:pt x="37603" y="3974"/>
                    <a:pt x="37782" y="4284"/>
                    <a:pt x="37907" y="4621"/>
                  </a:cubicBezTo>
                  <a:cubicBezTo>
                    <a:pt x="38098" y="5062"/>
                    <a:pt x="38169" y="5547"/>
                    <a:pt x="38109" y="6026"/>
                  </a:cubicBezTo>
                  <a:lnTo>
                    <a:pt x="37929" y="6728"/>
                  </a:lnTo>
                  <a:cubicBezTo>
                    <a:pt x="37487" y="7799"/>
                    <a:pt x="36466" y="8409"/>
                    <a:pt x="35415" y="8409"/>
                  </a:cubicBezTo>
                  <a:cubicBezTo>
                    <a:pt x="34849" y="8409"/>
                    <a:pt x="34274" y="8232"/>
                    <a:pt x="33777" y="7854"/>
                  </a:cubicBezTo>
                  <a:cubicBezTo>
                    <a:pt x="33472" y="7647"/>
                    <a:pt x="33211" y="7392"/>
                    <a:pt x="32998" y="7092"/>
                  </a:cubicBezTo>
                  <a:cubicBezTo>
                    <a:pt x="32558" y="6494"/>
                    <a:pt x="32340" y="5802"/>
                    <a:pt x="32432" y="5051"/>
                  </a:cubicBezTo>
                  <a:cubicBezTo>
                    <a:pt x="32519" y="4333"/>
                    <a:pt x="32884" y="3674"/>
                    <a:pt x="33450" y="3223"/>
                  </a:cubicBezTo>
                  <a:lnTo>
                    <a:pt x="26761" y="2406"/>
                  </a:lnTo>
                  <a:lnTo>
                    <a:pt x="26761" y="2406"/>
                  </a:lnTo>
                  <a:cubicBezTo>
                    <a:pt x="27618" y="4006"/>
                    <a:pt x="26733" y="6506"/>
                    <a:pt x="24519" y="6506"/>
                  </a:cubicBezTo>
                  <a:cubicBezTo>
                    <a:pt x="24398" y="6506"/>
                    <a:pt x="24273" y="6498"/>
                    <a:pt x="24144" y="6483"/>
                  </a:cubicBezTo>
                  <a:cubicBezTo>
                    <a:pt x="21662" y="6178"/>
                    <a:pt x="21303" y="3315"/>
                    <a:pt x="22587" y="1895"/>
                  </a:cubicBezTo>
                  <a:lnTo>
                    <a:pt x="17493" y="1274"/>
                  </a:lnTo>
                  <a:lnTo>
                    <a:pt x="17493" y="1274"/>
                  </a:lnTo>
                  <a:cubicBezTo>
                    <a:pt x="17536" y="1405"/>
                    <a:pt x="17564" y="1541"/>
                    <a:pt x="17585" y="1677"/>
                  </a:cubicBezTo>
                  <a:cubicBezTo>
                    <a:pt x="17607" y="2194"/>
                    <a:pt x="17651" y="2787"/>
                    <a:pt x="17389" y="3266"/>
                  </a:cubicBezTo>
                  <a:cubicBezTo>
                    <a:pt x="17134" y="3729"/>
                    <a:pt x="16927" y="4164"/>
                    <a:pt x="16464" y="4469"/>
                  </a:cubicBezTo>
                  <a:cubicBezTo>
                    <a:pt x="16002" y="4779"/>
                    <a:pt x="15577" y="5030"/>
                    <a:pt x="15011" y="5089"/>
                  </a:cubicBezTo>
                  <a:cubicBezTo>
                    <a:pt x="14876" y="5109"/>
                    <a:pt x="14739" y="5118"/>
                    <a:pt x="14603" y="5118"/>
                  </a:cubicBezTo>
                  <a:cubicBezTo>
                    <a:pt x="14237" y="5118"/>
                    <a:pt x="13872" y="5049"/>
                    <a:pt x="13531" y="4910"/>
                  </a:cubicBezTo>
                  <a:cubicBezTo>
                    <a:pt x="11838" y="4213"/>
                    <a:pt x="11256" y="2112"/>
                    <a:pt x="12355" y="648"/>
                  </a:cubicBezTo>
                  <a:lnTo>
                    <a:pt x="7060" y="1"/>
                  </a:ln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-82425" y="1854000"/>
              <a:ext cx="1621450" cy="1621725"/>
            </a:xfrm>
            <a:custGeom>
              <a:avLst/>
              <a:gdLst/>
              <a:ahLst/>
              <a:cxnLst/>
              <a:rect l="l" t="t" r="r" b="b"/>
              <a:pathLst>
                <a:path w="64858" h="64869" extrusionOk="0">
                  <a:moveTo>
                    <a:pt x="7064" y="0"/>
                  </a:moveTo>
                  <a:lnTo>
                    <a:pt x="0" y="57810"/>
                  </a:lnTo>
                  <a:lnTo>
                    <a:pt x="57799" y="64868"/>
                  </a:lnTo>
                  <a:lnTo>
                    <a:pt x="64857" y="7064"/>
                  </a:lnTo>
                  <a:lnTo>
                    <a:pt x="58169" y="6248"/>
                  </a:lnTo>
                  <a:lnTo>
                    <a:pt x="58169" y="6248"/>
                  </a:lnTo>
                  <a:cubicBezTo>
                    <a:pt x="59248" y="7947"/>
                    <a:pt x="58323" y="10812"/>
                    <a:pt x="55873" y="10812"/>
                  </a:cubicBezTo>
                  <a:cubicBezTo>
                    <a:pt x="55741" y="10812"/>
                    <a:pt x="55605" y="10804"/>
                    <a:pt x="55464" y="10787"/>
                  </a:cubicBezTo>
                  <a:cubicBezTo>
                    <a:pt x="52715" y="10449"/>
                    <a:pt x="52394" y="7195"/>
                    <a:pt x="53935" y="5731"/>
                  </a:cubicBezTo>
                  <a:lnTo>
                    <a:pt x="48068" y="5018"/>
                  </a:lnTo>
                  <a:lnTo>
                    <a:pt x="48068" y="5018"/>
                  </a:lnTo>
                  <a:cubicBezTo>
                    <a:pt x="48897" y="6671"/>
                    <a:pt x="47982" y="9190"/>
                    <a:pt x="45724" y="9190"/>
                  </a:cubicBezTo>
                  <a:cubicBezTo>
                    <a:pt x="45595" y="9190"/>
                    <a:pt x="45462" y="9182"/>
                    <a:pt x="45325" y="9165"/>
                  </a:cubicBezTo>
                  <a:cubicBezTo>
                    <a:pt x="42783" y="8849"/>
                    <a:pt x="42397" y="5965"/>
                    <a:pt x="43670" y="4474"/>
                  </a:cubicBezTo>
                  <a:lnTo>
                    <a:pt x="37368" y="3701"/>
                  </a:lnTo>
                  <a:lnTo>
                    <a:pt x="37368" y="3701"/>
                  </a:lnTo>
                  <a:cubicBezTo>
                    <a:pt x="37602" y="3973"/>
                    <a:pt x="37781" y="4289"/>
                    <a:pt x="37907" y="4621"/>
                  </a:cubicBezTo>
                  <a:cubicBezTo>
                    <a:pt x="38097" y="5061"/>
                    <a:pt x="38168" y="5551"/>
                    <a:pt x="38108" y="6025"/>
                  </a:cubicBezTo>
                  <a:cubicBezTo>
                    <a:pt x="38048" y="6264"/>
                    <a:pt x="37988" y="6498"/>
                    <a:pt x="37928" y="6732"/>
                  </a:cubicBezTo>
                  <a:cubicBezTo>
                    <a:pt x="37486" y="7801"/>
                    <a:pt x="36463" y="8410"/>
                    <a:pt x="35412" y="8410"/>
                  </a:cubicBezTo>
                  <a:cubicBezTo>
                    <a:pt x="34846" y="8410"/>
                    <a:pt x="34272" y="8234"/>
                    <a:pt x="33776" y="7859"/>
                  </a:cubicBezTo>
                  <a:cubicBezTo>
                    <a:pt x="33471" y="7652"/>
                    <a:pt x="33210" y="7396"/>
                    <a:pt x="32998" y="7097"/>
                  </a:cubicBezTo>
                  <a:cubicBezTo>
                    <a:pt x="32557" y="6498"/>
                    <a:pt x="32339" y="5802"/>
                    <a:pt x="32432" y="5056"/>
                  </a:cubicBezTo>
                  <a:cubicBezTo>
                    <a:pt x="32519" y="4332"/>
                    <a:pt x="32889" y="3679"/>
                    <a:pt x="33455" y="3222"/>
                  </a:cubicBezTo>
                  <a:lnTo>
                    <a:pt x="26766" y="2406"/>
                  </a:lnTo>
                  <a:lnTo>
                    <a:pt x="26766" y="2406"/>
                  </a:lnTo>
                  <a:cubicBezTo>
                    <a:pt x="27623" y="4005"/>
                    <a:pt x="26737" y="6505"/>
                    <a:pt x="24523" y="6505"/>
                  </a:cubicBezTo>
                  <a:cubicBezTo>
                    <a:pt x="24402" y="6505"/>
                    <a:pt x="24277" y="6497"/>
                    <a:pt x="24148" y="6482"/>
                  </a:cubicBezTo>
                  <a:cubicBezTo>
                    <a:pt x="21666" y="6177"/>
                    <a:pt x="21307" y="3320"/>
                    <a:pt x="22592" y="1899"/>
                  </a:cubicBezTo>
                  <a:lnTo>
                    <a:pt x="17497" y="1274"/>
                  </a:lnTo>
                  <a:lnTo>
                    <a:pt x="17497" y="1274"/>
                  </a:lnTo>
                  <a:cubicBezTo>
                    <a:pt x="17541" y="1410"/>
                    <a:pt x="17568" y="1540"/>
                    <a:pt x="17590" y="1676"/>
                  </a:cubicBezTo>
                  <a:cubicBezTo>
                    <a:pt x="17612" y="2193"/>
                    <a:pt x="17655" y="2787"/>
                    <a:pt x="17394" y="3265"/>
                  </a:cubicBezTo>
                  <a:cubicBezTo>
                    <a:pt x="17138" y="3728"/>
                    <a:pt x="16931" y="4163"/>
                    <a:pt x="16469" y="4474"/>
                  </a:cubicBezTo>
                  <a:cubicBezTo>
                    <a:pt x="16006" y="4778"/>
                    <a:pt x="15582" y="5029"/>
                    <a:pt x="15016" y="5089"/>
                  </a:cubicBezTo>
                  <a:cubicBezTo>
                    <a:pt x="14879" y="5110"/>
                    <a:pt x="14741" y="5120"/>
                    <a:pt x="14604" y="5120"/>
                  </a:cubicBezTo>
                  <a:cubicBezTo>
                    <a:pt x="14238" y="5120"/>
                    <a:pt x="13875" y="5047"/>
                    <a:pt x="13535" y="4909"/>
                  </a:cubicBezTo>
                  <a:cubicBezTo>
                    <a:pt x="11843" y="4218"/>
                    <a:pt x="11260" y="2112"/>
                    <a:pt x="12360" y="648"/>
                  </a:cubicBezTo>
                  <a:lnTo>
                    <a:pt x="7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216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-331425" y="1579700"/>
              <a:ext cx="1101300" cy="649025"/>
            </a:xfrm>
            <a:custGeom>
              <a:avLst/>
              <a:gdLst/>
              <a:ahLst/>
              <a:cxnLst/>
              <a:rect l="l" t="t" r="r" b="b"/>
              <a:pathLst>
                <a:path w="44052" h="25961" extrusionOk="0">
                  <a:moveTo>
                    <a:pt x="40035" y="0"/>
                  </a:moveTo>
                  <a:lnTo>
                    <a:pt x="0" y="15402"/>
                  </a:lnTo>
                  <a:cubicBezTo>
                    <a:pt x="0" y="15402"/>
                    <a:pt x="1513" y="15761"/>
                    <a:pt x="1873" y="16638"/>
                  </a:cubicBezTo>
                  <a:cubicBezTo>
                    <a:pt x="2237" y="17514"/>
                    <a:pt x="1524" y="18526"/>
                    <a:pt x="1524" y="18526"/>
                  </a:cubicBezTo>
                  <a:cubicBezTo>
                    <a:pt x="1524" y="18526"/>
                    <a:pt x="2999" y="18885"/>
                    <a:pt x="3380" y="19816"/>
                  </a:cubicBezTo>
                  <a:cubicBezTo>
                    <a:pt x="3767" y="20752"/>
                    <a:pt x="2885" y="22439"/>
                    <a:pt x="2885" y="22439"/>
                  </a:cubicBezTo>
                  <a:cubicBezTo>
                    <a:pt x="2885" y="22439"/>
                    <a:pt x="4447" y="23011"/>
                    <a:pt x="4703" y="23631"/>
                  </a:cubicBezTo>
                  <a:cubicBezTo>
                    <a:pt x="4958" y="24252"/>
                    <a:pt x="4327" y="25960"/>
                    <a:pt x="4327" y="25960"/>
                  </a:cubicBezTo>
                  <a:lnTo>
                    <a:pt x="44051" y="10684"/>
                  </a:lnTo>
                  <a:cubicBezTo>
                    <a:pt x="41510" y="9791"/>
                    <a:pt x="42609" y="7168"/>
                    <a:pt x="42609" y="7168"/>
                  </a:cubicBezTo>
                  <a:cubicBezTo>
                    <a:pt x="42609" y="7168"/>
                    <a:pt x="41521" y="6466"/>
                    <a:pt x="41047" y="5753"/>
                  </a:cubicBezTo>
                  <a:cubicBezTo>
                    <a:pt x="40574" y="5040"/>
                    <a:pt x="41434" y="3418"/>
                    <a:pt x="41434" y="3418"/>
                  </a:cubicBezTo>
                  <a:cubicBezTo>
                    <a:pt x="41434" y="3418"/>
                    <a:pt x="39806" y="2993"/>
                    <a:pt x="39491" y="2221"/>
                  </a:cubicBezTo>
                  <a:cubicBezTo>
                    <a:pt x="39175" y="1442"/>
                    <a:pt x="40035" y="0"/>
                    <a:pt x="40035" y="0"/>
                  </a:cubicBezTo>
                  <a:close/>
                </a:path>
              </a:pathLst>
            </a:custGeom>
            <a:solidFill>
              <a:schemeClr val="dk1">
                <a:alpha val="2678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5619862" y="828949"/>
            <a:ext cx="2426856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training phase</a:t>
            </a:r>
          </a:p>
        </p:txBody>
      </p:sp>
      <p:sp>
        <p:nvSpPr>
          <p:cNvPr id="295" name="Google Shape;295;p37"/>
          <p:cNvSpPr txBox="1">
            <a:spLocks noGrp="1"/>
          </p:cNvSpPr>
          <p:nvPr>
            <p:ph type="subTitle" idx="1"/>
          </p:nvPr>
        </p:nvSpPr>
        <p:spPr>
          <a:xfrm>
            <a:off x="5619862" y="1190156"/>
            <a:ext cx="28019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latin typeface="Goudy Old Style" panose="02020502050305020303" pitchFamily="18" charset="0"/>
              </a:rPr>
              <a:t>Only store data points</a:t>
            </a:r>
          </a:p>
        </p:txBody>
      </p:sp>
      <p:sp>
        <p:nvSpPr>
          <p:cNvPr id="296" name="Google Shape;296;p37"/>
          <p:cNvSpPr txBox="1">
            <a:spLocks noGrp="1"/>
          </p:cNvSpPr>
          <p:nvPr>
            <p:ph type="title" idx="2"/>
          </p:nvPr>
        </p:nvSpPr>
        <p:spPr>
          <a:xfrm>
            <a:off x="5649896" y="1815576"/>
            <a:ext cx="2570737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the testing phase</a:t>
            </a:r>
          </a:p>
        </p:txBody>
      </p:sp>
      <p:sp>
        <p:nvSpPr>
          <p:cNvPr id="297" name="Google Shape;297;p37"/>
          <p:cNvSpPr txBox="1">
            <a:spLocks noGrp="1"/>
          </p:cNvSpPr>
          <p:nvPr>
            <p:ph type="subTitle" idx="3"/>
          </p:nvPr>
        </p:nvSpPr>
        <p:spPr>
          <a:xfrm>
            <a:off x="5641509" y="2202900"/>
            <a:ext cx="30542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oudy Old Style" panose="02020502050305020303" pitchFamily="18" charset="0"/>
              </a:rPr>
              <a:t>Calculate the distance to classify  each point in the test dataset </a:t>
            </a:r>
          </a:p>
        </p:txBody>
      </p:sp>
      <p:sp>
        <p:nvSpPr>
          <p:cNvPr id="298" name="Google Shape;298;p37"/>
          <p:cNvSpPr txBox="1">
            <a:spLocks noGrp="1"/>
          </p:cNvSpPr>
          <p:nvPr>
            <p:ph type="title" idx="4"/>
          </p:nvPr>
        </p:nvSpPr>
        <p:spPr>
          <a:xfrm>
            <a:off x="5619861" y="3017172"/>
            <a:ext cx="2600771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Metric measurements</a:t>
            </a:r>
          </a:p>
        </p:txBody>
      </p:sp>
      <p:sp>
        <p:nvSpPr>
          <p:cNvPr id="299" name="Google Shape;299;p37"/>
          <p:cNvSpPr txBox="1">
            <a:spLocks noGrp="1"/>
          </p:cNvSpPr>
          <p:nvPr>
            <p:ph type="subTitle" idx="5"/>
          </p:nvPr>
        </p:nvSpPr>
        <p:spPr>
          <a:xfrm>
            <a:off x="5580358" y="3380644"/>
            <a:ext cx="34560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latin typeface="Goudy Old Style" panose="02020502050305020303" pitchFamily="18" charset="0"/>
              </a:rPr>
              <a:t>Various distances can be calculated based on several measurements</a:t>
            </a:r>
          </a:p>
        </p:txBody>
      </p:sp>
      <p:grpSp>
        <p:nvGrpSpPr>
          <p:cNvPr id="300" name="Google Shape;300;p37"/>
          <p:cNvGrpSpPr/>
          <p:nvPr/>
        </p:nvGrpSpPr>
        <p:grpSpPr>
          <a:xfrm>
            <a:off x="4866200" y="1082600"/>
            <a:ext cx="611754" cy="643200"/>
            <a:chOff x="1183375" y="2536600"/>
            <a:chExt cx="1060600" cy="1114925"/>
          </a:xfrm>
        </p:grpSpPr>
        <p:sp>
          <p:nvSpPr>
            <p:cNvPr id="301" name="Google Shape;301;p37"/>
            <p:cNvSpPr/>
            <p:nvPr/>
          </p:nvSpPr>
          <p:spPr>
            <a:xfrm>
              <a:off x="1393275" y="2759625"/>
              <a:ext cx="850700" cy="891900"/>
            </a:xfrm>
            <a:custGeom>
              <a:avLst/>
              <a:gdLst/>
              <a:ahLst/>
              <a:cxnLst/>
              <a:rect l="l" t="t" r="r" b="b"/>
              <a:pathLst>
                <a:path w="34028" h="35676" extrusionOk="0">
                  <a:moveTo>
                    <a:pt x="7050" y="3261"/>
                  </a:moveTo>
                  <a:cubicBezTo>
                    <a:pt x="5550" y="4510"/>
                    <a:pt x="4275" y="6086"/>
                    <a:pt x="3456" y="7646"/>
                  </a:cubicBezTo>
                  <a:cubicBezTo>
                    <a:pt x="1581" y="11215"/>
                    <a:pt x="2769" y="16037"/>
                    <a:pt x="5426" y="19346"/>
                  </a:cubicBezTo>
                  <a:cubicBezTo>
                    <a:pt x="5373" y="19294"/>
                    <a:pt x="5318" y="19243"/>
                    <a:pt x="5266" y="19190"/>
                  </a:cubicBezTo>
                  <a:cubicBezTo>
                    <a:pt x="3529" y="17393"/>
                    <a:pt x="2597" y="14904"/>
                    <a:pt x="2490" y="12427"/>
                  </a:cubicBezTo>
                  <a:cubicBezTo>
                    <a:pt x="2328" y="8626"/>
                    <a:pt x="4066" y="5198"/>
                    <a:pt x="7050" y="3261"/>
                  </a:cubicBezTo>
                  <a:close/>
                  <a:moveTo>
                    <a:pt x="12872" y="1594"/>
                  </a:moveTo>
                  <a:cubicBezTo>
                    <a:pt x="17362" y="1594"/>
                    <a:pt x="21289" y="4320"/>
                    <a:pt x="23215" y="8558"/>
                  </a:cubicBezTo>
                  <a:cubicBezTo>
                    <a:pt x="24531" y="11450"/>
                    <a:pt x="24911" y="14570"/>
                    <a:pt x="25312" y="17686"/>
                  </a:cubicBezTo>
                  <a:cubicBezTo>
                    <a:pt x="25632" y="20187"/>
                    <a:pt x="26126" y="22619"/>
                    <a:pt x="27636" y="24638"/>
                  </a:cubicBezTo>
                  <a:cubicBezTo>
                    <a:pt x="27210" y="25057"/>
                    <a:pt x="26813" y="25609"/>
                    <a:pt x="26440" y="26086"/>
                  </a:cubicBezTo>
                  <a:cubicBezTo>
                    <a:pt x="24902" y="23863"/>
                    <a:pt x="23078" y="21809"/>
                    <a:pt x="21412" y="19679"/>
                  </a:cubicBezTo>
                  <a:cubicBezTo>
                    <a:pt x="19699" y="17487"/>
                    <a:pt x="18109" y="14675"/>
                    <a:pt x="15926" y="12927"/>
                  </a:cubicBezTo>
                  <a:cubicBezTo>
                    <a:pt x="15858" y="12873"/>
                    <a:pt x="15784" y="12849"/>
                    <a:pt x="15714" y="12849"/>
                  </a:cubicBezTo>
                  <a:cubicBezTo>
                    <a:pt x="15506" y="12849"/>
                    <a:pt x="15331" y="13055"/>
                    <a:pt x="15448" y="13295"/>
                  </a:cubicBezTo>
                  <a:cubicBezTo>
                    <a:pt x="16616" y="15684"/>
                    <a:pt x="18827" y="17675"/>
                    <a:pt x="20505" y="19712"/>
                  </a:cubicBezTo>
                  <a:cubicBezTo>
                    <a:pt x="22338" y="21940"/>
                    <a:pt x="24054" y="24326"/>
                    <a:pt x="26013" y="26442"/>
                  </a:cubicBezTo>
                  <a:cubicBezTo>
                    <a:pt x="26037" y="26468"/>
                    <a:pt x="26065" y="26488"/>
                    <a:pt x="26097" y="26503"/>
                  </a:cubicBezTo>
                  <a:lnTo>
                    <a:pt x="26096" y="26504"/>
                  </a:lnTo>
                  <a:cubicBezTo>
                    <a:pt x="25736" y="26915"/>
                    <a:pt x="25293" y="27348"/>
                    <a:pt x="24854" y="27802"/>
                  </a:cubicBezTo>
                  <a:cubicBezTo>
                    <a:pt x="24840" y="27734"/>
                    <a:pt x="24803" y="27675"/>
                    <a:pt x="24747" y="27632"/>
                  </a:cubicBezTo>
                  <a:cubicBezTo>
                    <a:pt x="23632" y="26743"/>
                    <a:pt x="22473" y="25958"/>
                    <a:pt x="21485" y="24915"/>
                  </a:cubicBezTo>
                  <a:cubicBezTo>
                    <a:pt x="20557" y="23934"/>
                    <a:pt x="19757" y="22841"/>
                    <a:pt x="18913" y="21790"/>
                  </a:cubicBezTo>
                  <a:cubicBezTo>
                    <a:pt x="17213" y="19678"/>
                    <a:pt x="15464" y="17264"/>
                    <a:pt x="13199" y="15723"/>
                  </a:cubicBezTo>
                  <a:cubicBezTo>
                    <a:pt x="13148" y="15688"/>
                    <a:pt x="13091" y="15673"/>
                    <a:pt x="13036" y="15673"/>
                  </a:cubicBezTo>
                  <a:cubicBezTo>
                    <a:pt x="12787" y="15673"/>
                    <a:pt x="12543" y="15976"/>
                    <a:pt x="12717" y="16206"/>
                  </a:cubicBezTo>
                  <a:cubicBezTo>
                    <a:pt x="14441" y="18486"/>
                    <a:pt x="16715" y="20352"/>
                    <a:pt x="18522" y="22581"/>
                  </a:cubicBezTo>
                  <a:cubicBezTo>
                    <a:pt x="20195" y="24645"/>
                    <a:pt x="21902" y="26941"/>
                    <a:pt x="24320" y="28186"/>
                  </a:cubicBezTo>
                  <a:cubicBezTo>
                    <a:pt x="24364" y="28208"/>
                    <a:pt x="24412" y="28221"/>
                    <a:pt x="24461" y="28221"/>
                  </a:cubicBezTo>
                  <a:cubicBezTo>
                    <a:pt x="24065" y="28658"/>
                    <a:pt x="23695" y="29112"/>
                    <a:pt x="23428" y="29587"/>
                  </a:cubicBezTo>
                  <a:cubicBezTo>
                    <a:pt x="21392" y="26023"/>
                    <a:pt x="16324" y="24531"/>
                    <a:pt x="12758" y="23278"/>
                  </a:cubicBezTo>
                  <a:cubicBezTo>
                    <a:pt x="11285" y="22760"/>
                    <a:pt x="9776" y="22205"/>
                    <a:pt x="8379" y="21462"/>
                  </a:cubicBezTo>
                  <a:cubicBezTo>
                    <a:pt x="4075" y="18540"/>
                    <a:pt x="1276" y="12017"/>
                    <a:pt x="4103" y="7401"/>
                  </a:cubicBezTo>
                  <a:cubicBezTo>
                    <a:pt x="5380" y="5314"/>
                    <a:pt x="7446" y="3169"/>
                    <a:pt x="9759" y="2031"/>
                  </a:cubicBezTo>
                  <a:cubicBezTo>
                    <a:pt x="10018" y="1957"/>
                    <a:pt x="10281" y="1890"/>
                    <a:pt x="10551" y="1834"/>
                  </a:cubicBezTo>
                  <a:cubicBezTo>
                    <a:pt x="11336" y="1672"/>
                    <a:pt x="12112" y="1594"/>
                    <a:pt x="12872" y="1594"/>
                  </a:cubicBezTo>
                  <a:close/>
                  <a:moveTo>
                    <a:pt x="29133" y="26040"/>
                  </a:moveTo>
                  <a:cubicBezTo>
                    <a:pt x="29564" y="26323"/>
                    <a:pt x="29961" y="26654"/>
                    <a:pt x="30318" y="27026"/>
                  </a:cubicBezTo>
                  <a:cubicBezTo>
                    <a:pt x="29283" y="27507"/>
                    <a:pt x="28326" y="28252"/>
                    <a:pt x="27387" y="28869"/>
                  </a:cubicBezTo>
                  <a:cubicBezTo>
                    <a:pt x="26859" y="29217"/>
                    <a:pt x="26292" y="29555"/>
                    <a:pt x="25748" y="29924"/>
                  </a:cubicBezTo>
                  <a:cubicBezTo>
                    <a:pt x="26169" y="29433"/>
                    <a:pt x="26578" y="28931"/>
                    <a:pt x="26993" y="28463"/>
                  </a:cubicBezTo>
                  <a:cubicBezTo>
                    <a:pt x="27709" y="27658"/>
                    <a:pt x="28423" y="26849"/>
                    <a:pt x="29133" y="26040"/>
                  </a:cubicBezTo>
                  <a:close/>
                  <a:moveTo>
                    <a:pt x="28241" y="25335"/>
                  </a:moveTo>
                  <a:cubicBezTo>
                    <a:pt x="28315" y="25383"/>
                    <a:pt x="28401" y="25413"/>
                    <a:pt x="28490" y="25419"/>
                  </a:cubicBezTo>
                  <a:cubicBezTo>
                    <a:pt x="28464" y="25502"/>
                    <a:pt x="28470" y="25592"/>
                    <a:pt x="28527" y="25664"/>
                  </a:cubicBezTo>
                  <a:cubicBezTo>
                    <a:pt x="27790" y="26500"/>
                    <a:pt x="27057" y="27339"/>
                    <a:pt x="26325" y="28180"/>
                  </a:cubicBezTo>
                  <a:cubicBezTo>
                    <a:pt x="25623" y="28987"/>
                    <a:pt x="24828" y="29774"/>
                    <a:pt x="24179" y="30643"/>
                  </a:cubicBezTo>
                  <a:cubicBezTo>
                    <a:pt x="24054" y="30542"/>
                    <a:pt x="23927" y="30447"/>
                    <a:pt x="23798" y="30352"/>
                  </a:cubicBezTo>
                  <a:lnTo>
                    <a:pt x="23797" y="30352"/>
                  </a:lnTo>
                  <a:cubicBezTo>
                    <a:pt x="23778" y="30306"/>
                    <a:pt x="23761" y="30258"/>
                    <a:pt x="23740" y="30212"/>
                  </a:cubicBezTo>
                  <a:cubicBezTo>
                    <a:pt x="24654" y="29614"/>
                    <a:pt x="25367" y="28535"/>
                    <a:pt x="26069" y="27753"/>
                  </a:cubicBezTo>
                  <a:lnTo>
                    <a:pt x="27428" y="26241"/>
                  </a:lnTo>
                  <a:cubicBezTo>
                    <a:pt x="27630" y="26017"/>
                    <a:pt x="27830" y="25793"/>
                    <a:pt x="28032" y="25569"/>
                  </a:cubicBezTo>
                  <a:cubicBezTo>
                    <a:pt x="28101" y="25491"/>
                    <a:pt x="28172" y="25413"/>
                    <a:pt x="28241" y="25335"/>
                  </a:cubicBezTo>
                  <a:close/>
                  <a:moveTo>
                    <a:pt x="30826" y="27651"/>
                  </a:moveTo>
                  <a:cubicBezTo>
                    <a:pt x="30961" y="27858"/>
                    <a:pt x="31094" y="28068"/>
                    <a:pt x="31226" y="28280"/>
                  </a:cubicBezTo>
                  <a:cubicBezTo>
                    <a:pt x="30178" y="28962"/>
                    <a:pt x="29152" y="29677"/>
                    <a:pt x="28117" y="30379"/>
                  </a:cubicBezTo>
                  <a:cubicBezTo>
                    <a:pt x="27342" y="30905"/>
                    <a:pt x="26523" y="31406"/>
                    <a:pt x="25798" y="32010"/>
                  </a:cubicBezTo>
                  <a:cubicBezTo>
                    <a:pt x="25513" y="31764"/>
                    <a:pt x="25227" y="31514"/>
                    <a:pt x="24937" y="31265"/>
                  </a:cubicBezTo>
                  <a:cubicBezTo>
                    <a:pt x="25953" y="30849"/>
                    <a:pt x="26898" y="30175"/>
                    <a:pt x="27818" y="29608"/>
                  </a:cubicBezTo>
                  <a:cubicBezTo>
                    <a:pt x="28809" y="28997"/>
                    <a:pt x="29939" y="28426"/>
                    <a:pt x="30826" y="27651"/>
                  </a:cubicBezTo>
                  <a:close/>
                  <a:moveTo>
                    <a:pt x="31618" y="29042"/>
                  </a:moveTo>
                  <a:cubicBezTo>
                    <a:pt x="31638" y="29052"/>
                    <a:pt x="31652" y="29066"/>
                    <a:pt x="31674" y="29073"/>
                  </a:cubicBezTo>
                  <a:lnTo>
                    <a:pt x="31696" y="29078"/>
                  </a:lnTo>
                  <a:cubicBezTo>
                    <a:pt x="31983" y="29745"/>
                    <a:pt x="32137" y="30443"/>
                    <a:pt x="32111" y="31120"/>
                  </a:cubicBezTo>
                  <a:cubicBezTo>
                    <a:pt x="31133" y="31435"/>
                    <a:pt x="30224" y="31985"/>
                    <a:pt x="29308" y="32447"/>
                  </a:cubicBezTo>
                  <a:cubicBezTo>
                    <a:pt x="28689" y="32760"/>
                    <a:pt x="28039" y="33048"/>
                    <a:pt x="27443" y="33412"/>
                  </a:cubicBezTo>
                  <a:cubicBezTo>
                    <a:pt x="27080" y="33118"/>
                    <a:pt x="26731" y="32805"/>
                    <a:pt x="26382" y="32506"/>
                  </a:cubicBezTo>
                  <a:lnTo>
                    <a:pt x="26381" y="32505"/>
                  </a:lnTo>
                  <a:cubicBezTo>
                    <a:pt x="27135" y="32098"/>
                    <a:pt x="27845" y="31602"/>
                    <a:pt x="28563" y="31140"/>
                  </a:cubicBezTo>
                  <a:lnTo>
                    <a:pt x="30290" y="30028"/>
                  </a:lnTo>
                  <a:lnTo>
                    <a:pt x="31154" y="29471"/>
                  </a:lnTo>
                  <a:cubicBezTo>
                    <a:pt x="31460" y="29395"/>
                    <a:pt x="31612" y="29252"/>
                    <a:pt x="31618" y="29042"/>
                  </a:cubicBezTo>
                  <a:close/>
                  <a:moveTo>
                    <a:pt x="31974" y="31968"/>
                  </a:moveTo>
                  <a:lnTo>
                    <a:pt x="31974" y="31968"/>
                  </a:lnTo>
                  <a:cubicBezTo>
                    <a:pt x="31753" y="32724"/>
                    <a:pt x="31259" y="33426"/>
                    <a:pt x="30408" y="33994"/>
                  </a:cubicBezTo>
                  <a:lnTo>
                    <a:pt x="30407" y="33994"/>
                  </a:lnTo>
                  <a:cubicBezTo>
                    <a:pt x="30206" y="34129"/>
                    <a:pt x="30130" y="34322"/>
                    <a:pt x="30138" y="34510"/>
                  </a:cubicBezTo>
                  <a:cubicBezTo>
                    <a:pt x="30126" y="34519"/>
                    <a:pt x="30113" y="34524"/>
                    <a:pt x="30101" y="34531"/>
                  </a:cubicBezTo>
                  <a:cubicBezTo>
                    <a:pt x="30027" y="34539"/>
                    <a:pt x="29951" y="34542"/>
                    <a:pt x="29875" y="34542"/>
                  </a:cubicBezTo>
                  <a:cubicBezTo>
                    <a:pt x="29405" y="34542"/>
                    <a:pt x="28908" y="34400"/>
                    <a:pt x="28479" y="34150"/>
                  </a:cubicBezTo>
                  <a:cubicBezTo>
                    <a:pt x="28329" y="34062"/>
                    <a:pt x="28182" y="33964"/>
                    <a:pt x="28037" y="33864"/>
                  </a:cubicBezTo>
                  <a:cubicBezTo>
                    <a:pt x="28528" y="33651"/>
                    <a:pt x="29005" y="33399"/>
                    <a:pt x="29482" y="33172"/>
                  </a:cubicBezTo>
                  <a:cubicBezTo>
                    <a:pt x="30302" y="32784"/>
                    <a:pt x="31186" y="32436"/>
                    <a:pt x="31974" y="31968"/>
                  </a:cubicBezTo>
                  <a:close/>
                  <a:moveTo>
                    <a:pt x="12895" y="1"/>
                  </a:moveTo>
                  <a:cubicBezTo>
                    <a:pt x="12461" y="1"/>
                    <a:pt x="12022" y="23"/>
                    <a:pt x="11577" y="68"/>
                  </a:cubicBezTo>
                  <a:cubicBezTo>
                    <a:pt x="6648" y="567"/>
                    <a:pt x="2492" y="3825"/>
                    <a:pt x="1243" y="8687"/>
                  </a:cubicBezTo>
                  <a:cubicBezTo>
                    <a:pt x="0" y="13524"/>
                    <a:pt x="1648" y="18791"/>
                    <a:pt x="5726" y="21751"/>
                  </a:cubicBezTo>
                  <a:cubicBezTo>
                    <a:pt x="8537" y="23793"/>
                    <a:pt x="11959" y="24684"/>
                    <a:pt x="15175" y="25869"/>
                  </a:cubicBezTo>
                  <a:cubicBezTo>
                    <a:pt x="18563" y="27118"/>
                    <a:pt x="21162" y="28844"/>
                    <a:pt x="23541" y="31551"/>
                  </a:cubicBezTo>
                  <a:cubicBezTo>
                    <a:pt x="23593" y="31612"/>
                    <a:pt x="23668" y="31649"/>
                    <a:pt x="23749" y="31651"/>
                  </a:cubicBezTo>
                  <a:cubicBezTo>
                    <a:pt x="23773" y="31666"/>
                    <a:pt x="23801" y="31677"/>
                    <a:pt x="23829" y="31683"/>
                  </a:cubicBezTo>
                  <a:cubicBezTo>
                    <a:pt x="25011" y="33438"/>
                    <a:pt x="27308" y="35675"/>
                    <a:pt x="29358" y="35675"/>
                  </a:cubicBezTo>
                  <a:cubicBezTo>
                    <a:pt x="29938" y="35675"/>
                    <a:pt x="30499" y="35496"/>
                    <a:pt x="31008" y="35077"/>
                  </a:cubicBezTo>
                  <a:cubicBezTo>
                    <a:pt x="31069" y="35053"/>
                    <a:pt x="31125" y="35026"/>
                    <a:pt x="31181" y="34999"/>
                  </a:cubicBezTo>
                  <a:cubicBezTo>
                    <a:pt x="31335" y="35056"/>
                    <a:pt x="31499" y="35085"/>
                    <a:pt x="31664" y="35085"/>
                  </a:cubicBezTo>
                  <a:cubicBezTo>
                    <a:pt x="31927" y="35085"/>
                    <a:pt x="32189" y="35011"/>
                    <a:pt x="32405" y="34855"/>
                  </a:cubicBezTo>
                  <a:cubicBezTo>
                    <a:pt x="32740" y="34614"/>
                    <a:pt x="32909" y="34198"/>
                    <a:pt x="32910" y="33794"/>
                  </a:cubicBezTo>
                  <a:cubicBezTo>
                    <a:pt x="32912" y="33593"/>
                    <a:pt x="32865" y="33350"/>
                    <a:pt x="32759" y="33155"/>
                  </a:cubicBezTo>
                  <a:cubicBezTo>
                    <a:pt x="34028" y="30698"/>
                    <a:pt x="32829" y="27368"/>
                    <a:pt x="30389" y="25854"/>
                  </a:cubicBezTo>
                  <a:cubicBezTo>
                    <a:pt x="30210" y="25648"/>
                    <a:pt x="30019" y="25444"/>
                    <a:pt x="29815" y="25267"/>
                  </a:cubicBezTo>
                  <a:lnTo>
                    <a:pt x="29866" y="25210"/>
                  </a:lnTo>
                  <a:cubicBezTo>
                    <a:pt x="30035" y="25017"/>
                    <a:pt x="29982" y="24685"/>
                    <a:pt x="29709" y="24617"/>
                  </a:cubicBezTo>
                  <a:cubicBezTo>
                    <a:pt x="29506" y="24583"/>
                    <a:pt x="29308" y="24519"/>
                    <a:pt x="29126" y="24422"/>
                  </a:cubicBezTo>
                  <a:cubicBezTo>
                    <a:pt x="29100" y="24374"/>
                    <a:pt x="29068" y="24328"/>
                    <a:pt x="29032" y="24288"/>
                  </a:cubicBezTo>
                  <a:cubicBezTo>
                    <a:pt x="26794" y="21773"/>
                    <a:pt x="26734" y="18263"/>
                    <a:pt x="26291" y="15100"/>
                  </a:cubicBezTo>
                  <a:cubicBezTo>
                    <a:pt x="25902" y="12320"/>
                    <a:pt x="25246" y="9526"/>
                    <a:pt x="23961" y="7013"/>
                  </a:cubicBezTo>
                  <a:cubicBezTo>
                    <a:pt x="21748" y="2690"/>
                    <a:pt x="17675" y="1"/>
                    <a:pt x="12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2068925" y="2865800"/>
              <a:ext cx="105300" cy="69600"/>
            </a:xfrm>
            <a:custGeom>
              <a:avLst/>
              <a:gdLst/>
              <a:ahLst/>
              <a:cxnLst/>
              <a:rect l="l" t="t" r="r" b="b"/>
              <a:pathLst>
                <a:path w="4212" h="2784" extrusionOk="0">
                  <a:moveTo>
                    <a:pt x="3482" y="0"/>
                  </a:moveTo>
                  <a:cubicBezTo>
                    <a:pt x="2939" y="0"/>
                    <a:pt x="2396" y="490"/>
                    <a:pt x="1954" y="759"/>
                  </a:cubicBezTo>
                  <a:cubicBezTo>
                    <a:pt x="1329" y="1139"/>
                    <a:pt x="695" y="1545"/>
                    <a:pt x="234" y="2122"/>
                  </a:cubicBezTo>
                  <a:cubicBezTo>
                    <a:pt x="0" y="2412"/>
                    <a:pt x="185" y="2783"/>
                    <a:pt x="532" y="2783"/>
                  </a:cubicBezTo>
                  <a:cubicBezTo>
                    <a:pt x="559" y="2783"/>
                    <a:pt x="586" y="2781"/>
                    <a:pt x="615" y="2776"/>
                  </a:cubicBezTo>
                  <a:cubicBezTo>
                    <a:pt x="1386" y="2652"/>
                    <a:pt x="2084" y="2269"/>
                    <a:pt x="2756" y="1890"/>
                  </a:cubicBezTo>
                  <a:cubicBezTo>
                    <a:pt x="3380" y="1539"/>
                    <a:pt x="4085" y="1332"/>
                    <a:pt x="4181" y="556"/>
                  </a:cubicBezTo>
                  <a:cubicBezTo>
                    <a:pt x="4211" y="317"/>
                    <a:pt x="3998" y="143"/>
                    <a:pt x="3808" y="65"/>
                  </a:cubicBezTo>
                  <a:cubicBezTo>
                    <a:pt x="3700" y="20"/>
                    <a:pt x="3591" y="0"/>
                    <a:pt x="34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1930200" y="2690700"/>
              <a:ext cx="86325" cy="85700"/>
            </a:xfrm>
            <a:custGeom>
              <a:avLst/>
              <a:gdLst/>
              <a:ahLst/>
              <a:cxnLst/>
              <a:rect l="l" t="t" r="r" b="b"/>
              <a:pathLst>
                <a:path w="3453" h="3428" extrusionOk="0">
                  <a:moveTo>
                    <a:pt x="2611" y="1"/>
                  </a:moveTo>
                  <a:cubicBezTo>
                    <a:pt x="1961" y="1"/>
                    <a:pt x="1579" y="599"/>
                    <a:pt x="1173" y="1082"/>
                  </a:cubicBezTo>
                  <a:cubicBezTo>
                    <a:pt x="755" y="1577"/>
                    <a:pt x="213" y="2115"/>
                    <a:pt x="67" y="2763"/>
                  </a:cubicBezTo>
                  <a:cubicBezTo>
                    <a:pt x="0" y="3057"/>
                    <a:pt x="228" y="3428"/>
                    <a:pt x="540" y="3428"/>
                  </a:cubicBezTo>
                  <a:cubicBezTo>
                    <a:pt x="591" y="3428"/>
                    <a:pt x="645" y="3418"/>
                    <a:pt x="700" y="3395"/>
                  </a:cubicBezTo>
                  <a:cubicBezTo>
                    <a:pt x="1327" y="3145"/>
                    <a:pt x="1768" y="2617"/>
                    <a:pt x="2258" y="2168"/>
                  </a:cubicBezTo>
                  <a:cubicBezTo>
                    <a:pt x="2801" y="1672"/>
                    <a:pt x="3452" y="1318"/>
                    <a:pt x="3319" y="483"/>
                  </a:cubicBezTo>
                  <a:cubicBezTo>
                    <a:pt x="3285" y="276"/>
                    <a:pt x="3064" y="73"/>
                    <a:pt x="2863" y="29"/>
                  </a:cubicBezTo>
                  <a:cubicBezTo>
                    <a:pt x="2775" y="10"/>
                    <a:pt x="2691" y="1"/>
                    <a:pt x="2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1699200" y="2536600"/>
              <a:ext cx="54050" cy="112525"/>
            </a:xfrm>
            <a:custGeom>
              <a:avLst/>
              <a:gdLst/>
              <a:ahLst/>
              <a:cxnLst/>
              <a:rect l="l" t="t" r="r" b="b"/>
              <a:pathLst>
                <a:path w="2162" h="4501" extrusionOk="0">
                  <a:moveTo>
                    <a:pt x="1045" y="1"/>
                  </a:moveTo>
                  <a:cubicBezTo>
                    <a:pt x="625" y="1"/>
                    <a:pt x="229" y="224"/>
                    <a:pt x="162" y="722"/>
                  </a:cubicBezTo>
                  <a:cubicBezTo>
                    <a:pt x="24" y="1733"/>
                    <a:pt x="1" y="2910"/>
                    <a:pt x="339" y="3886"/>
                  </a:cubicBezTo>
                  <a:cubicBezTo>
                    <a:pt x="484" y="4307"/>
                    <a:pt x="817" y="4501"/>
                    <a:pt x="1151" y="4501"/>
                  </a:cubicBezTo>
                  <a:cubicBezTo>
                    <a:pt x="1570" y="4501"/>
                    <a:pt x="1989" y="4197"/>
                    <a:pt x="2040" y="3656"/>
                  </a:cubicBezTo>
                  <a:cubicBezTo>
                    <a:pt x="2122" y="2782"/>
                    <a:pt x="2101" y="1869"/>
                    <a:pt x="2137" y="988"/>
                  </a:cubicBezTo>
                  <a:cubicBezTo>
                    <a:pt x="2161" y="367"/>
                    <a:pt x="1584" y="1"/>
                    <a:pt x="10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1404800" y="2616275"/>
              <a:ext cx="97125" cy="109750"/>
            </a:xfrm>
            <a:custGeom>
              <a:avLst/>
              <a:gdLst/>
              <a:ahLst/>
              <a:cxnLst/>
              <a:rect l="l" t="t" r="r" b="b"/>
              <a:pathLst>
                <a:path w="3885" h="4390" extrusionOk="0">
                  <a:moveTo>
                    <a:pt x="1207" y="0"/>
                  </a:moveTo>
                  <a:cubicBezTo>
                    <a:pt x="598" y="0"/>
                    <a:pt x="1" y="458"/>
                    <a:pt x="257" y="1181"/>
                  </a:cubicBezTo>
                  <a:cubicBezTo>
                    <a:pt x="513" y="1899"/>
                    <a:pt x="1101" y="2464"/>
                    <a:pt x="1573" y="3055"/>
                  </a:cubicBezTo>
                  <a:cubicBezTo>
                    <a:pt x="1980" y="3567"/>
                    <a:pt x="2454" y="4230"/>
                    <a:pt x="3130" y="4375"/>
                  </a:cubicBezTo>
                  <a:cubicBezTo>
                    <a:pt x="3177" y="4385"/>
                    <a:pt x="3223" y="4390"/>
                    <a:pt x="3267" y="4390"/>
                  </a:cubicBezTo>
                  <a:cubicBezTo>
                    <a:pt x="3562" y="4390"/>
                    <a:pt x="3760" y="4170"/>
                    <a:pt x="3799" y="3864"/>
                  </a:cubicBezTo>
                  <a:cubicBezTo>
                    <a:pt x="3885" y="3209"/>
                    <a:pt x="3428" y="2551"/>
                    <a:pt x="3102" y="2015"/>
                  </a:cubicBezTo>
                  <a:cubicBezTo>
                    <a:pt x="2751" y="1436"/>
                    <a:pt x="2414" y="663"/>
                    <a:pt x="1888" y="232"/>
                  </a:cubicBezTo>
                  <a:cubicBezTo>
                    <a:pt x="1695" y="73"/>
                    <a:pt x="1450" y="0"/>
                    <a:pt x="12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1275700" y="2779650"/>
              <a:ext cx="103675" cy="78150"/>
            </a:xfrm>
            <a:custGeom>
              <a:avLst/>
              <a:gdLst/>
              <a:ahLst/>
              <a:cxnLst/>
              <a:rect l="l" t="t" r="r" b="b"/>
              <a:pathLst>
                <a:path w="4147" h="3126" extrusionOk="0">
                  <a:moveTo>
                    <a:pt x="1220" y="1"/>
                  </a:moveTo>
                  <a:cubicBezTo>
                    <a:pt x="626" y="1"/>
                    <a:pt x="38" y="406"/>
                    <a:pt x="17" y="1053"/>
                  </a:cubicBezTo>
                  <a:cubicBezTo>
                    <a:pt x="1" y="1549"/>
                    <a:pt x="288" y="1961"/>
                    <a:pt x="751" y="2122"/>
                  </a:cubicBezTo>
                  <a:cubicBezTo>
                    <a:pt x="815" y="2145"/>
                    <a:pt x="882" y="2156"/>
                    <a:pt x="948" y="2156"/>
                  </a:cubicBezTo>
                  <a:cubicBezTo>
                    <a:pt x="1042" y="2156"/>
                    <a:pt x="1135" y="2134"/>
                    <a:pt x="1220" y="2089"/>
                  </a:cubicBezTo>
                  <a:cubicBezTo>
                    <a:pt x="1570" y="2266"/>
                    <a:pt x="1904" y="2538"/>
                    <a:pt x="2241" y="2703"/>
                  </a:cubicBezTo>
                  <a:cubicBezTo>
                    <a:pt x="2660" y="2908"/>
                    <a:pt x="3070" y="3126"/>
                    <a:pt x="3523" y="3126"/>
                  </a:cubicBezTo>
                  <a:cubicBezTo>
                    <a:pt x="3622" y="3126"/>
                    <a:pt x="3723" y="3115"/>
                    <a:pt x="3826" y="3092"/>
                  </a:cubicBezTo>
                  <a:cubicBezTo>
                    <a:pt x="3986" y="3056"/>
                    <a:pt x="4147" y="2866"/>
                    <a:pt x="4128" y="2695"/>
                  </a:cubicBezTo>
                  <a:cubicBezTo>
                    <a:pt x="4060" y="2060"/>
                    <a:pt x="3606" y="1605"/>
                    <a:pt x="3154" y="1179"/>
                  </a:cubicBezTo>
                  <a:cubicBezTo>
                    <a:pt x="2707" y="758"/>
                    <a:pt x="2142" y="199"/>
                    <a:pt x="1535" y="40"/>
                  </a:cubicBezTo>
                  <a:cubicBezTo>
                    <a:pt x="1432" y="14"/>
                    <a:pt x="1326" y="1"/>
                    <a:pt x="1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1183375" y="3054325"/>
              <a:ext cx="119000" cy="52650"/>
            </a:xfrm>
            <a:custGeom>
              <a:avLst/>
              <a:gdLst/>
              <a:ahLst/>
              <a:cxnLst/>
              <a:rect l="l" t="t" r="r" b="b"/>
              <a:pathLst>
                <a:path w="4760" h="2106" extrusionOk="0">
                  <a:moveTo>
                    <a:pt x="1892" y="0"/>
                  </a:moveTo>
                  <a:cubicBezTo>
                    <a:pt x="1362" y="0"/>
                    <a:pt x="847" y="94"/>
                    <a:pt x="440" y="469"/>
                  </a:cubicBezTo>
                  <a:cubicBezTo>
                    <a:pt x="1" y="875"/>
                    <a:pt x="111" y="1671"/>
                    <a:pt x="632" y="1953"/>
                  </a:cubicBezTo>
                  <a:cubicBezTo>
                    <a:pt x="740" y="2013"/>
                    <a:pt x="856" y="2058"/>
                    <a:pt x="976" y="2087"/>
                  </a:cubicBezTo>
                  <a:cubicBezTo>
                    <a:pt x="1030" y="2099"/>
                    <a:pt x="1087" y="2105"/>
                    <a:pt x="1144" y="2105"/>
                  </a:cubicBezTo>
                  <a:cubicBezTo>
                    <a:pt x="1335" y="2105"/>
                    <a:pt x="1535" y="2038"/>
                    <a:pt x="1690" y="1919"/>
                  </a:cubicBezTo>
                  <a:cubicBezTo>
                    <a:pt x="1885" y="1862"/>
                    <a:pt x="2126" y="1848"/>
                    <a:pt x="2361" y="1848"/>
                  </a:cubicBezTo>
                  <a:cubicBezTo>
                    <a:pt x="2570" y="1848"/>
                    <a:pt x="2774" y="1859"/>
                    <a:pt x="2935" y="1860"/>
                  </a:cubicBezTo>
                  <a:cubicBezTo>
                    <a:pt x="2975" y="1860"/>
                    <a:pt x="3014" y="1860"/>
                    <a:pt x="3053" y="1860"/>
                  </a:cubicBezTo>
                  <a:cubicBezTo>
                    <a:pt x="3549" y="1860"/>
                    <a:pt x="3976" y="1832"/>
                    <a:pt x="4440" y="1595"/>
                  </a:cubicBezTo>
                  <a:cubicBezTo>
                    <a:pt x="4759" y="1434"/>
                    <a:pt x="4743" y="1025"/>
                    <a:pt x="4545" y="787"/>
                  </a:cubicBezTo>
                  <a:cubicBezTo>
                    <a:pt x="4041" y="187"/>
                    <a:pt x="3299" y="100"/>
                    <a:pt x="2558" y="36"/>
                  </a:cubicBezTo>
                  <a:cubicBezTo>
                    <a:pt x="2338" y="17"/>
                    <a:pt x="2113" y="0"/>
                    <a:pt x="1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1314050" y="3248700"/>
              <a:ext cx="98775" cy="64475"/>
            </a:xfrm>
            <a:custGeom>
              <a:avLst/>
              <a:gdLst/>
              <a:ahLst/>
              <a:cxnLst/>
              <a:rect l="l" t="t" r="r" b="b"/>
              <a:pathLst>
                <a:path w="3951" h="2579" extrusionOk="0">
                  <a:moveTo>
                    <a:pt x="2812" y="1"/>
                  </a:moveTo>
                  <a:cubicBezTo>
                    <a:pt x="1894" y="1"/>
                    <a:pt x="657" y="799"/>
                    <a:pt x="321" y="1329"/>
                  </a:cubicBezTo>
                  <a:cubicBezTo>
                    <a:pt x="0" y="1834"/>
                    <a:pt x="437" y="2578"/>
                    <a:pt x="1007" y="2578"/>
                  </a:cubicBezTo>
                  <a:cubicBezTo>
                    <a:pt x="1086" y="2578"/>
                    <a:pt x="1166" y="2564"/>
                    <a:pt x="1248" y="2534"/>
                  </a:cubicBezTo>
                  <a:cubicBezTo>
                    <a:pt x="1845" y="2311"/>
                    <a:pt x="2377" y="1860"/>
                    <a:pt x="2943" y="1553"/>
                  </a:cubicBezTo>
                  <a:cubicBezTo>
                    <a:pt x="3265" y="1379"/>
                    <a:pt x="3950" y="930"/>
                    <a:pt x="3688" y="462"/>
                  </a:cubicBezTo>
                  <a:cubicBezTo>
                    <a:pt x="3502" y="131"/>
                    <a:pt x="3183" y="1"/>
                    <a:pt x="28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1496975" y="3428975"/>
              <a:ext cx="61225" cy="72000"/>
            </a:xfrm>
            <a:custGeom>
              <a:avLst/>
              <a:gdLst/>
              <a:ahLst/>
              <a:cxnLst/>
              <a:rect l="l" t="t" r="r" b="b"/>
              <a:pathLst>
                <a:path w="2449" h="2880" extrusionOk="0">
                  <a:moveTo>
                    <a:pt x="2119" y="1"/>
                  </a:moveTo>
                  <a:cubicBezTo>
                    <a:pt x="2109" y="1"/>
                    <a:pt x="2100" y="1"/>
                    <a:pt x="2091" y="2"/>
                  </a:cubicBezTo>
                  <a:cubicBezTo>
                    <a:pt x="1563" y="75"/>
                    <a:pt x="1368" y="307"/>
                    <a:pt x="1058" y="718"/>
                  </a:cubicBezTo>
                  <a:cubicBezTo>
                    <a:pt x="810" y="1044"/>
                    <a:pt x="580" y="1384"/>
                    <a:pt x="363" y="1730"/>
                  </a:cubicBezTo>
                  <a:cubicBezTo>
                    <a:pt x="1" y="2314"/>
                    <a:pt x="567" y="2880"/>
                    <a:pt x="1092" y="2880"/>
                  </a:cubicBezTo>
                  <a:cubicBezTo>
                    <a:pt x="1324" y="2880"/>
                    <a:pt x="1548" y="2769"/>
                    <a:pt x="1680" y="2500"/>
                  </a:cubicBezTo>
                  <a:cubicBezTo>
                    <a:pt x="1875" y="2106"/>
                    <a:pt x="2047" y="1703"/>
                    <a:pt x="2206" y="1294"/>
                  </a:cubicBezTo>
                  <a:cubicBezTo>
                    <a:pt x="2392" y="820"/>
                    <a:pt x="2449" y="531"/>
                    <a:pt x="2236" y="62"/>
                  </a:cubicBezTo>
                  <a:cubicBezTo>
                    <a:pt x="2214" y="15"/>
                    <a:pt x="2165" y="1"/>
                    <a:pt x="2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1677700" y="3454750"/>
              <a:ext cx="45950" cy="107825"/>
            </a:xfrm>
            <a:custGeom>
              <a:avLst/>
              <a:gdLst/>
              <a:ahLst/>
              <a:cxnLst/>
              <a:rect l="l" t="t" r="r" b="b"/>
              <a:pathLst>
                <a:path w="1838" h="4313" extrusionOk="0">
                  <a:moveTo>
                    <a:pt x="1525" y="1"/>
                  </a:moveTo>
                  <a:cubicBezTo>
                    <a:pt x="1486" y="1"/>
                    <a:pt x="1447" y="10"/>
                    <a:pt x="1414" y="28"/>
                  </a:cubicBezTo>
                  <a:cubicBezTo>
                    <a:pt x="279" y="682"/>
                    <a:pt x="1" y="2576"/>
                    <a:pt x="171" y="3753"/>
                  </a:cubicBezTo>
                  <a:cubicBezTo>
                    <a:pt x="227" y="4140"/>
                    <a:pt x="529" y="4313"/>
                    <a:pt x="850" y="4313"/>
                  </a:cubicBezTo>
                  <a:cubicBezTo>
                    <a:pt x="1261" y="4313"/>
                    <a:pt x="1705" y="4029"/>
                    <a:pt x="1701" y="3547"/>
                  </a:cubicBezTo>
                  <a:cubicBezTo>
                    <a:pt x="1697" y="2933"/>
                    <a:pt x="1623" y="2341"/>
                    <a:pt x="1680" y="1724"/>
                  </a:cubicBezTo>
                  <a:cubicBezTo>
                    <a:pt x="1728" y="1194"/>
                    <a:pt x="1837" y="692"/>
                    <a:pt x="1744" y="163"/>
                  </a:cubicBezTo>
                  <a:cubicBezTo>
                    <a:pt x="1727" y="58"/>
                    <a:pt x="1624" y="1"/>
                    <a:pt x="1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2090625" y="3077850"/>
              <a:ext cx="104925" cy="44025"/>
            </a:xfrm>
            <a:custGeom>
              <a:avLst/>
              <a:gdLst/>
              <a:ahLst/>
              <a:cxnLst/>
              <a:rect l="l" t="t" r="r" b="b"/>
              <a:pathLst>
                <a:path w="4197" h="1761" extrusionOk="0">
                  <a:moveTo>
                    <a:pt x="2036" y="0"/>
                  </a:moveTo>
                  <a:cubicBezTo>
                    <a:pt x="1290" y="0"/>
                    <a:pt x="519" y="155"/>
                    <a:pt x="137" y="693"/>
                  </a:cubicBezTo>
                  <a:cubicBezTo>
                    <a:pt x="0" y="884"/>
                    <a:pt x="97" y="1204"/>
                    <a:pt x="299" y="1309"/>
                  </a:cubicBezTo>
                  <a:cubicBezTo>
                    <a:pt x="566" y="1448"/>
                    <a:pt x="847" y="1456"/>
                    <a:pt x="1135" y="1456"/>
                  </a:cubicBezTo>
                  <a:cubicBezTo>
                    <a:pt x="1169" y="1456"/>
                    <a:pt x="1204" y="1456"/>
                    <a:pt x="1238" y="1456"/>
                  </a:cubicBezTo>
                  <a:cubicBezTo>
                    <a:pt x="1326" y="1456"/>
                    <a:pt x="1413" y="1456"/>
                    <a:pt x="1502" y="1461"/>
                  </a:cubicBezTo>
                  <a:cubicBezTo>
                    <a:pt x="1943" y="1486"/>
                    <a:pt x="2372" y="1595"/>
                    <a:pt x="2795" y="1722"/>
                  </a:cubicBezTo>
                  <a:cubicBezTo>
                    <a:pt x="2881" y="1748"/>
                    <a:pt x="2963" y="1760"/>
                    <a:pt x="3041" y="1760"/>
                  </a:cubicBezTo>
                  <a:cubicBezTo>
                    <a:pt x="3899" y="1760"/>
                    <a:pt x="4196" y="288"/>
                    <a:pt x="3238" y="115"/>
                  </a:cubicBezTo>
                  <a:cubicBezTo>
                    <a:pt x="2902" y="54"/>
                    <a:pt x="2474" y="0"/>
                    <a:pt x="2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7"/>
          <p:cNvGrpSpPr/>
          <p:nvPr/>
        </p:nvGrpSpPr>
        <p:grpSpPr>
          <a:xfrm>
            <a:off x="4919453" y="2326806"/>
            <a:ext cx="679839" cy="489887"/>
            <a:chOff x="5310875" y="337375"/>
            <a:chExt cx="916225" cy="660225"/>
          </a:xfrm>
        </p:grpSpPr>
        <p:sp>
          <p:nvSpPr>
            <p:cNvPr id="313" name="Google Shape;313;p37"/>
            <p:cNvSpPr/>
            <p:nvPr/>
          </p:nvSpPr>
          <p:spPr>
            <a:xfrm>
              <a:off x="5310875" y="337375"/>
              <a:ext cx="916225" cy="660225"/>
            </a:xfrm>
            <a:custGeom>
              <a:avLst/>
              <a:gdLst/>
              <a:ahLst/>
              <a:cxnLst/>
              <a:rect l="l" t="t" r="r" b="b"/>
              <a:pathLst>
                <a:path w="36649" h="26409" extrusionOk="0">
                  <a:moveTo>
                    <a:pt x="22990" y="1502"/>
                  </a:moveTo>
                  <a:cubicBezTo>
                    <a:pt x="24636" y="1502"/>
                    <a:pt x="26251" y="1775"/>
                    <a:pt x="27734" y="2504"/>
                  </a:cubicBezTo>
                  <a:cubicBezTo>
                    <a:pt x="34704" y="5931"/>
                    <a:pt x="35360" y="15588"/>
                    <a:pt x="28935" y="19943"/>
                  </a:cubicBezTo>
                  <a:cubicBezTo>
                    <a:pt x="28675" y="20118"/>
                    <a:pt x="28439" y="20497"/>
                    <a:pt x="28574" y="20826"/>
                  </a:cubicBezTo>
                  <a:cubicBezTo>
                    <a:pt x="29254" y="22480"/>
                    <a:pt x="30274" y="23815"/>
                    <a:pt x="31605" y="24830"/>
                  </a:cubicBezTo>
                  <a:cubicBezTo>
                    <a:pt x="29557" y="24651"/>
                    <a:pt x="27668" y="23543"/>
                    <a:pt x="26518" y="21715"/>
                  </a:cubicBezTo>
                  <a:cubicBezTo>
                    <a:pt x="26364" y="21470"/>
                    <a:pt x="26128" y="21352"/>
                    <a:pt x="25885" y="21352"/>
                  </a:cubicBezTo>
                  <a:cubicBezTo>
                    <a:pt x="25695" y="21352"/>
                    <a:pt x="25502" y="21424"/>
                    <a:pt x="25338" y="21563"/>
                  </a:cubicBezTo>
                  <a:cubicBezTo>
                    <a:pt x="22839" y="23686"/>
                    <a:pt x="19493" y="24773"/>
                    <a:pt x="16164" y="24773"/>
                  </a:cubicBezTo>
                  <a:cubicBezTo>
                    <a:pt x="11835" y="24773"/>
                    <a:pt x="7535" y="22936"/>
                    <a:pt x="5160" y="19152"/>
                  </a:cubicBezTo>
                  <a:cubicBezTo>
                    <a:pt x="2622" y="15107"/>
                    <a:pt x="4899" y="10120"/>
                    <a:pt x="7851" y="6959"/>
                  </a:cubicBezTo>
                  <a:cubicBezTo>
                    <a:pt x="8283" y="6499"/>
                    <a:pt x="8743" y="6066"/>
                    <a:pt x="9230" y="5662"/>
                  </a:cubicBezTo>
                  <a:cubicBezTo>
                    <a:pt x="11347" y="4267"/>
                    <a:pt x="13707" y="3260"/>
                    <a:pt x="16182" y="2604"/>
                  </a:cubicBezTo>
                  <a:cubicBezTo>
                    <a:pt x="18320" y="2038"/>
                    <a:pt x="20684" y="1502"/>
                    <a:pt x="22990" y="1502"/>
                  </a:cubicBezTo>
                  <a:close/>
                  <a:moveTo>
                    <a:pt x="22921" y="0"/>
                  </a:moveTo>
                  <a:cubicBezTo>
                    <a:pt x="20883" y="0"/>
                    <a:pt x="18812" y="363"/>
                    <a:pt x="16843" y="849"/>
                  </a:cubicBezTo>
                  <a:cubicBezTo>
                    <a:pt x="15554" y="1167"/>
                    <a:pt x="14293" y="1584"/>
                    <a:pt x="13082" y="2104"/>
                  </a:cubicBezTo>
                  <a:cubicBezTo>
                    <a:pt x="6225" y="4767"/>
                    <a:pt x="1" y="12892"/>
                    <a:pt x="3814" y="19616"/>
                  </a:cubicBezTo>
                  <a:cubicBezTo>
                    <a:pt x="6346" y="24082"/>
                    <a:pt x="11197" y="26196"/>
                    <a:pt x="16102" y="26196"/>
                  </a:cubicBezTo>
                  <a:cubicBezTo>
                    <a:pt x="19536" y="26196"/>
                    <a:pt x="22996" y="25160"/>
                    <a:pt x="25706" y="23169"/>
                  </a:cubicBezTo>
                  <a:cubicBezTo>
                    <a:pt x="27286" y="25232"/>
                    <a:pt x="29698" y="26409"/>
                    <a:pt x="32242" y="26409"/>
                  </a:cubicBezTo>
                  <a:cubicBezTo>
                    <a:pt x="32931" y="26409"/>
                    <a:pt x="33630" y="26323"/>
                    <a:pt x="34324" y="26144"/>
                  </a:cubicBezTo>
                  <a:cubicBezTo>
                    <a:pt x="35137" y="25935"/>
                    <a:pt x="34984" y="24910"/>
                    <a:pt x="34324" y="24641"/>
                  </a:cubicBezTo>
                  <a:cubicBezTo>
                    <a:pt x="32541" y="23914"/>
                    <a:pt x="31137" y="22589"/>
                    <a:pt x="30302" y="20875"/>
                  </a:cubicBezTo>
                  <a:cubicBezTo>
                    <a:pt x="36648" y="16007"/>
                    <a:pt x="36480" y="6187"/>
                    <a:pt x="29567" y="1774"/>
                  </a:cubicBezTo>
                  <a:cubicBezTo>
                    <a:pt x="27529" y="473"/>
                    <a:pt x="25246" y="0"/>
                    <a:pt x="2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5603850" y="729950"/>
              <a:ext cx="44325" cy="37875"/>
            </a:xfrm>
            <a:custGeom>
              <a:avLst/>
              <a:gdLst/>
              <a:ahLst/>
              <a:cxnLst/>
              <a:rect l="l" t="t" r="r" b="b"/>
              <a:pathLst>
                <a:path w="1773" h="1515" extrusionOk="0">
                  <a:moveTo>
                    <a:pt x="894" y="0"/>
                  </a:moveTo>
                  <a:cubicBezTo>
                    <a:pt x="405" y="0"/>
                    <a:pt x="1" y="547"/>
                    <a:pt x="280" y="1044"/>
                  </a:cubicBezTo>
                  <a:cubicBezTo>
                    <a:pt x="405" y="1267"/>
                    <a:pt x="569" y="1455"/>
                    <a:pt x="836" y="1501"/>
                  </a:cubicBezTo>
                  <a:cubicBezTo>
                    <a:pt x="890" y="1510"/>
                    <a:pt x="942" y="1514"/>
                    <a:pt x="992" y="1514"/>
                  </a:cubicBezTo>
                  <a:cubicBezTo>
                    <a:pt x="1457" y="1514"/>
                    <a:pt x="1772" y="1142"/>
                    <a:pt x="1689" y="648"/>
                  </a:cubicBezTo>
                  <a:cubicBezTo>
                    <a:pt x="1644" y="385"/>
                    <a:pt x="1454" y="215"/>
                    <a:pt x="1232" y="91"/>
                  </a:cubicBezTo>
                  <a:cubicBezTo>
                    <a:pt x="1120" y="28"/>
                    <a:pt x="1004" y="0"/>
                    <a:pt x="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5700025" y="697375"/>
              <a:ext cx="60225" cy="53675"/>
            </a:xfrm>
            <a:custGeom>
              <a:avLst/>
              <a:gdLst/>
              <a:ahLst/>
              <a:cxnLst/>
              <a:rect l="l" t="t" r="r" b="b"/>
              <a:pathLst>
                <a:path w="2409" h="2147" extrusionOk="0">
                  <a:moveTo>
                    <a:pt x="1180" y="1"/>
                  </a:moveTo>
                  <a:cubicBezTo>
                    <a:pt x="1097" y="1"/>
                    <a:pt x="1013" y="11"/>
                    <a:pt x="927" y="34"/>
                  </a:cubicBezTo>
                  <a:cubicBezTo>
                    <a:pt x="386" y="183"/>
                    <a:pt x="0" y="802"/>
                    <a:pt x="178" y="1352"/>
                  </a:cubicBezTo>
                  <a:cubicBezTo>
                    <a:pt x="321" y="1795"/>
                    <a:pt x="742" y="2147"/>
                    <a:pt x="1208" y="2147"/>
                  </a:cubicBezTo>
                  <a:cubicBezTo>
                    <a:pt x="1303" y="2147"/>
                    <a:pt x="1399" y="2132"/>
                    <a:pt x="1495" y="2101"/>
                  </a:cubicBezTo>
                  <a:cubicBezTo>
                    <a:pt x="2043" y="1923"/>
                    <a:pt x="2408" y="1365"/>
                    <a:pt x="2244" y="783"/>
                  </a:cubicBezTo>
                  <a:cubicBezTo>
                    <a:pt x="2231" y="741"/>
                    <a:pt x="2219" y="700"/>
                    <a:pt x="2209" y="658"/>
                  </a:cubicBezTo>
                  <a:cubicBezTo>
                    <a:pt x="2137" y="379"/>
                    <a:pt x="1900" y="141"/>
                    <a:pt x="1621" y="69"/>
                  </a:cubicBezTo>
                  <a:cubicBezTo>
                    <a:pt x="1473" y="32"/>
                    <a:pt x="1328" y="1"/>
                    <a:pt x="1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5785025" y="670025"/>
              <a:ext cx="64550" cy="50050"/>
            </a:xfrm>
            <a:custGeom>
              <a:avLst/>
              <a:gdLst/>
              <a:ahLst/>
              <a:cxnLst/>
              <a:rect l="l" t="t" r="r" b="b"/>
              <a:pathLst>
                <a:path w="2582" h="2002" extrusionOk="0">
                  <a:moveTo>
                    <a:pt x="1291" y="1"/>
                  </a:moveTo>
                  <a:cubicBezTo>
                    <a:pt x="3" y="1"/>
                    <a:pt x="1" y="2002"/>
                    <a:pt x="1291" y="2002"/>
                  </a:cubicBezTo>
                  <a:cubicBezTo>
                    <a:pt x="2579" y="2002"/>
                    <a:pt x="2581" y="1"/>
                    <a:pt x="1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5887850" y="638500"/>
              <a:ext cx="56125" cy="43525"/>
            </a:xfrm>
            <a:custGeom>
              <a:avLst/>
              <a:gdLst/>
              <a:ahLst/>
              <a:cxnLst/>
              <a:rect l="l" t="t" r="r" b="b"/>
              <a:pathLst>
                <a:path w="2245" h="1741" extrusionOk="0">
                  <a:moveTo>
                    <a:pt x="1123" y="1"/>
                  </a:moveTo>
                  <a:cubicBezTo>
                    <a:pt x="0" y="1"/>
                    <a:pt x="0" y="1741"/>
                    <a:pt x="1123" y="1741"/>
                  </a:cubicBezTo>
                  <a:cubicBezTo>
                    <a:pt x="2242" y="1741"/>
                    <a:pt x="2244" y="1"/>
                    <a:pt x="1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37"/>
          <p:cNvSpPr/>
          <p:nvPr/>
        </p:nvSpPr>
        <p:spPr>
          <a:xfrm>
            <a:off x="4941573" y="3480295"/>
            <a:ext cx="578112" cy="572717"/>
          </a:xfrm>
          <a:custGeom>
            <a:avLst/>
            <a:gdLst/>
            <a:ahLst/>
            <a:cxnLst/>
            <a:rect l="l" t="t" r="r" b="b"/>
            <a:pathLst>
              <a:path w="29253" h="28980" extrusionOk="0">
                <a:moveTo>
                  <a:pt x="14143" y="2700"/>
                </a:moveTo>
                <a:lnTo>
                  <a:pt x="14143" y="2701"/>
                </a:lnTo>
                <a:cubicBezTo>
                  <a:pt x="14382" y="2879"/>
                  <a:pt x="14610" y="3071"/>
                  <a:pt x="14826" y="3275"/>
                </a:cubicBezTo>
                <a:cubicBezTo>
                  <a:pt x="16631" y="4989"/>
                  <a:pt x="17613" y="7527"/>
                  <a:pt x="17512" y="9952"/>
                </a:cubicBezTo>
                <a:cubicBezTo>
                  <a:pt x="16350" y="9553"/>
                  <a:pt x="15139" y="9334"/>
                  <a:pt x="13946" y="9334"/>
                </a:cubicBezTo>
                <a:cubicBezTo>
                  <a:pt x="13767" y="9334"/>
                  <a:pt x="13588" y="9339"/>
                  <a:pt x="13409" y="9349"/>
                </a:cubicBezTo>
                <a:cubicBezTo>
                  <a:pt x="12636" y="9391"/>
                  <a:pt x="11849" y="9550"/>
                  <a:pt x="11078" y="9803"/>
                </a:cubicBezTo>
                <a:cubicBezTo>
                  <a:pt x="11026" y="7418"/>
                  <a:pt x="12076" y="4911"/>
                  <a:pt x="13651" y="3031"/>
                </a:cubicBezTo>
                <a:cubicBezTo>
                  <a:pt x="13812" y="2912"/>
                  <a:pt x="13976" y="2804"/>
                  <a:pt x="14143" y="2700"/>
                </a:cubicBezTo>
                <a:close/>
                <a:moveTo>
                  <a:pt x="13886" y="10716"/>
                </a:moveTo>
                <a:cubicBezTo>
                  <a:pt x="14821" y="10716"/>
                  <a:pt x="15765" y="10856"/>
                  <a:pt x="16686" y="11136"/>
                </a:cubicBezTo>
                <a:cubicBezTo>
                  <a:pt x="16903" y="11202"/>
                  <a:pt x="17115" y="11275"/>
                  <a:pt x="17324" y="11354"/>
                </a:cubicBezTo>
                <a:cubicBezTo>
                  <a:pt x="16955" y="12973"/>
                  <a:pt x="16048" y="14448"/>
                  <a:pt x="14512" y="15473"/>
                </a:cubicBezTo>
                <a:cubicBezTo>
                  <a:pt x="14486" y="15490"/>
                  <a:pt x="14459" y="15506"/>
                  <a:pt x="14432" y="15523"/>
                </a:cubicBezTo>
                <a:cubicBezTo>
                  <a:pt x="13538" y="14957"/>
                  <a:pt x="12753" y="14234"/>
                  <a:pt x="12162" y="13355"/>
                </a:cubicBezTo>
                <a:cubicBezTo>
                  <a:pt x="11692" y="12657"/>
                  <a:pt x="11390" y="11899"/>
                  <a:pt x="11225" y="11110"/>
                </a:cubicBezTo>
                <a:cubicBezTo>
                  <a:pt x="12088" y="10847"/>
                  <a:pt x="12983" y="10716"/>
                  <a:pt x="13886" y="10716"/>
                </a:cubicBezTo>
                <a:close/>
                <a:moveTo>
                  <a:pt x="18312" y="1537"/>
                </a:moveTo>
                <a:cubicBezTo>
                  <a:pt x="20093" y="1537"/>
                  <a:pt x="21942" y="2089"/>
                  <a:pt x="23631" y="3166"/>
                </a:cubicBezTo>
                <a:cubicBezTo>
                  <a:pt x="27706" y="5766"/>
                  <a:pt x="28613" y="11589"/>
                  <a:pt x="24959" y="14979"/>
                </a:cubicBezTo>
                <a:cubicBezTo>
                  <a:pt x="24699" y="15219"/>
                  <a:pt x="24420" y="15438"/>
                  <a:pt x="24127" y="15635"/>
                </a:cubicBezTo>
                <a:cubicBezTo>
                  <a:pt x="23065" y="13370"/>
                  <a:pt x="21068" y="11550"/>
                  <a:pt x="18752" y="10457"/>
                </a:cubicBezTo>
                <a:cubicBezTo>
                  <a:pt x="19023" y="7350"/>
                  <a:pt x="17700" y="4138"/>
                  <a:pt x="15330" y="2098"/>
                </a:cubicBezTo>
                <a:cubicBezTo>
                  <a:pt x="16271" y="1722"/>
                  <a:pt x="17280" y="1537"/>
                  <a:pt x="18312" y="1537"/>
                </a:cubicBezTo>
                <a:close/>
                <a:moveTo>
                  <a:pt x="9622" y="1191"/>
                </a:moveTo>
                <a:cubicBezTo>
                  <a:pt x="10716" y="1191"/>
                  <a:pt x="11799" y="1430"/>
                  <a:pt x="12794" y="1893"/>
                </a:cubicBezTo>
                <a:cubicBezTo>
                  <a:pt x="11658" y="2800"/>
                  <a:pt x="10851" y="4091"/>
                  <a:pt x="10636" y="5807"/>
                </a:cubicBezTo>
                <a:cubicBezTo>
                  <a:pt x="10620" y="5931"/>
                  <a:pt x="10693" y="6020"/>
                  <a:pt x="10792" y="6065"/>
                </a:cubicBezTo>
                <a:cubicBezTo>
                  <a:pt x="10315" y="7423"/>
                  <a:pt x="10088" y="8858"/>
                  <a:pt x="10132" y="10167"/>
                </a:cubicBezTo>
                <a:cubicBezTo>
                  <a:pt x="7489" y="11328"/>
                  <a:pt x="5198" y="13597"/>
                  <a:pt x="4538" y="16234"/>
                </a:cubicBezTo>
                <a:lnTo>
                  <a:pt x="4538" y="16235"/>
                </a:lnTo>
                <a:cubicBezTo>
                  <a:pt x="3803" y="15782"/>
                  <a:pt x="3172" y="15179"/>
                  <a:pt x="2686" y="14467"/>
                </a:cubicBezTo>
                <a:cubicBezTo>
                  <a:pt x="535" y="11329"/>
                  <a:pt x="1003" y="6440"/>
                  <a:pt x="3533" y="3553"/>
                </a:cubicBezTo>
                <a:cubicBezTo>
                  <a:pt x="3546" y="3555"/>
                  <a:pt x="3559" y="3556"/>
                  <a:pt x="3573" y="3556"/>
                </a:cubicBezTo>
                <a:cubicBezTo>
                  <a:pt x="3623" y="3556"/>
                  <a:pt x="3673" y="3543"/>
                  <a:pt x="3717" y="3516"/>
                </a:cubicBezTo>
                <a:cubicBezTo>
                  <a:pt x="5532" y="2476"/>
                  <a:pt x="6944" y="1344"/>
                  <a:pt x="9136" y="1207"/>
                </a:cubicBezTo>
                <a:cubicBezTo>
                  <a:pt x="9298" y="1196"/>
                  <a:pt x="9460" y="1191"/>
                  <a:pt x="9622" y="1191"/>
                </a:cubicBezTo>
                <a:close/>
                <a:moveTo>
                  <a:pt x="18507" y="11885"/>
                </a:moveTo>
                <a:cubicBezTo>
                  <a:pt x="20445" y="12900"/>
                  <a:pt x="21976" y="14481"/>
                  <a:pt x="22813" y="16335"/>
                </a:cubicBezTo>
                <a:cubicBezTo>
                  <a:pt x="21780" y="16759"/>
                  <a:pt x="20647" y="16964"/>
                  <a:pt x="19504" y="16964"/>
                </a:cubicBezTo>
                <a:cubicBezTo>
                  <a:pt x="18187" y="16964"/>
                  <a:pt x="16856" y="16692"/>
                  <a:pt x="15649" y="16169"/>
                </a:cubicBezTo>
                <a:cubicBezTo>
                  <a:pt x="16800" y="15293"/>
                  <a:pt x="17727" y="14157"/>
                  <a:pt x="18254" y="12714"/>
                </a:cubicBezTo>
                <a:lnTo>
                  <a:pt x="18254" y="12715"/>
                </a:lnTo>
                <a:cubicBezTo>
                  <a:pt x="18352" y="12443"/>
                  <a:pt x="18438" y="12166"/>
                  <a:pt x="18507" y="11885"/>
                </a:cubicBezTo>
                <a:close/>
                <a:moveTo>
                  <a:pt x="10357" y="11801"/>
                </a:moveTo>
                <a:cubicBezTo>
                  <a:pt x="10814" y="13567"/>
                  <a:pt x="11948" y="15027"/>
                  <a:pt x="13414" y="16108"/>
                </a:cubicBezTo>
                <a:lnTo>
                  <a:pt x="13414" y="16109"/>
                </a:lnTo>
                <a:cubicBezTo>
                  <a:pt x="11937" y="16849"/>
                  <a:pt x="10221" y="17287"/>
                  <a:pt x="8552" y="17287"/>
                </a:cubicBezTo>
                <a:cubicBezTo>
                  <a:pt x="7559" y="17287"/>
                  <a:pt x="6583" y="17132"/>
                  <a:pt x="5684" y="16794"/>
                </a:cubicBezTo>
                <a:cubicBezTo>
                  <a:pt x="6276" y="14376"/>
                  <a:pt x="8033" y="12813"/>
                  <a:pt x="10357" y="11801"/>
                </a:cubicBezTo>
                <a:close/>
                <a:moveTo>
                  <a:pt x="14597" y="16860"/>
                </a:moveTo>
                <a:cubicBezTo>
                  <a:pt x="16211" y="17742"/>
                  <a:pt x="18071" y="18226"/>
                  <a:pt x="19836" y="18239"/>
                </a:cubicBezTo>
                <a:cubicBezTo>
                  <a:pt x="19855" y="18239"/>
                  <a:pt x="19875" y="18239"/>
                  <a:pt x="19894" y="18239"/>
                </a:cubicBezTo>
                <a:cubicBezTo>
                  <a:pt x="21057" y="18239"/>
                  <a:pt x="22193" y="17983"/>
                  <a:pt x="23243" y="17533"/>
                </a:cubicBezTo>
                <a:lnTo>
                  <a:pt x="23243" y="17533"/>
                </a:lnTo>
                <a:cubicBezTo>
                  <a:pt x="23754" y="19405"/>
                  <a:pt x="23580" y="21466"/>
                  <a:pt x="22464" y="23460"/>
                </a:cubicBezTo>
                <a:cubicBezTo>
                  <a:pt x="20882" y="26284"/>
                  <a:pt x="18005" y="27654"/>
                  <a:pt x="15044" y="27654"/>
                </a:cubicBezTo>
                <a:cubicBezTo>
                  <a:pt x="13094" y="27654"/>
                  <a:pt x="11108" y="27060"/>
                  <a:pt x="9432" y="25894"/>
                </a:cubicBezTo>
                <a:cubicBezTo>
                  <a:pt x="7730" y="24710"/>
                  <a:pt x="6408" y="22914"/>
                  <a:pt x="5813" y="20917"/>
                </a:cubicBezTo>
                <a:cubicBezTo>
                  <a:pt x="5908" y="20794"/>
                  <a:pt x="5926" y="20630"/>
                  <a:pt x="5860" y="20490"/>
                </a:cubicBezTo>
                <a:lnTo>
                  <a:pt x="5860" y="20490"/>
                </a:lnTo>
                <a:lnTo>
                  <a:pt x="5861" y="20491"/>
                </a:lnTo>
                <a:cubicBezTo>
                  <a:pt x="5707" y="20141"/>
                  <a:pt x="5589" y="19777"/>
                  <a:pt x="5511" y="19402"/>
                </a:cubicBezTo>
                <a:cubicBezTo>
                  <a:pt x="5467" y="18994"/>
                  <a:pt x="5455" y="18582"/>
                  <a:pt x="5478" y="18171"/>
                </a:cubicBezTo>
                <a:cubicBezTo>
                  <a:pt x="5480" y="18134"/>
                  <a:pt x="5485" y="18100"/>
                  <a:pt x="5488" y="18063"/>
                </a:cubicBezTo>
                <a:cubicBezTo>
                  <a:pt x="6301" y="18358"/>
                  <a:pt x="7183" y="18520"/>
                  <a:pt x="8115" y="18520"/>
                </a:cubicBezTo>
                <a:cubicBezTo>
                  <a:pt x="8208" y="18520"/>
                  <a:pt x="8302" y="18518"/>
                  <a:pt x="8396" y="18515"/>
                </a:cubicBezTo>
                <a:cubicBezTo>
                  <a:pt x="10491" y="18442"/>
                  <a:pt x="12735" y="17924"/>
                  <a:pt x="14597" y="16860"/>
                </a:cubicBezTo>
                <a:close/>
                <a:moveTo>
                  <a:pt x="9193" y="1"/>
                </a:moveTo>
                <a:cubicBezTo>
                  <a:pt x="6999" y="1"/>
                  <a:pt x="4863" y="714"/>
                  <a:pt x="3713" y="2437"/>
                </a:cubicBezTo>
                <a:cubicBezTo>
                  <a:pt x="1187" y="4294"/>
                  <a:pt x="0" y="7949"/>
                  <a:pt x="275" y="10991"/>
                </a:cubicBezTo>
                <a:cubicBezTo>
                  <a:pt x="530" y="13822"/>
                  <a:pt x="2073" y="16256"/>
                  <a:pt x="4353" y="17543"/>
                </a:cubicBezTo>
                <a:cubicBezTo>
                  <a:pt x="4334" y="18048"/>
                  <a:pt x="4379" y="18553"/>
                  <a:pt x="4485" y="19048"/>
                </a:cubicBezTo>
                <a:cubicBezTo>
                  <a:pt x="4501" y="20156"/>
                  <a:pt x="4704" y="21244"/>
                  <a:pt x="5099" y="22206"/>
                </a:cubicBezTo>
                <a:cubicBezTo>
                  <a:pt x="6782" y="26306"/>
                  <a:pt x="10993" y="28980"/>
                  <a:pt x="15346" y="28980"/>
                </a:cubicBezTo>
                <a:cubicBezTo>
                  <a:pt x="16130" y="28980"/>
                  <a:pt x="16918" y="28893"/>
                  <a:pt x="17698" y="28712"/>
                </a:cubicBezTo>
                <a:cubicBezTo>
                  <a:pt x="22311" y="27642"/>
                  <a:pt x="25477" y="22829"/>
                  <a:pt x="24876" y="18171"/>
                </a:cubicBezTo>
                <a:cubicBezTo>
                  <a:pt x="24815" y="17713"/>
                  <a:pt x="24717" y="17260"/>
                  <a:pt x="24582" y="16818"/>
                </a:cubicBezTo>
                <a:cubicBezTo>
                  <a:pt x="26550" y="15547"/>
                  <a:pt x="28024" y="13524"/>
                  <a:pt x="28441" y="11154"/>
                </a:cubicBezTo>
                <a:cubicBezTo>
                  <a:pt x="29253" y="6545"/>
                  <a:pt x="26353" y="2608"/>
                  <a:pt x="22191" y="938"/>
                </a:cubicBezTo>
                <a:cubicBezTo>
                  <a:pt x="20987" y="455"/>
                  <a:pt x="19607" y="199"/>
                  <a:pt x="18228" y="199"/>
                </a:cubicBezTo>
                <a:cubicBezTo>
                  <a:pt x="16729" y="199"/>
                  <a:pt x="15231" y="502"/>
                  <a:pt x="13964" y="1145"/>
                </a:cubicBezTo>
                <a:cubicBezTo>
                  <a:pt x="12626" y="428"/>
                  <a:pt x="10892" y="1"/>
                  <a:pt x="91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A128A7F-CE97-4DB3-B67C-C2E5A0EDA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09213">
            <a:off x="1955379" y="2724564"/>
            <a:ext cx="1465602" cy="10289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/>
      <p:bldP spid="296" grpId="0"/>
      <p:bldP spid="298" grpId="0"/>
      <p:bldP spid="299" grpId="0" build="p"/>
      <p:bldP spid="318" grpId="0" animBg="1"/>
    </p:bldLst>
  </p:timing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742</Words>
  <Application>Microsoft Office PowerPoint</Application>
  <PresentationFormat>On-screen Show (16:9)</PresentationFormat>
  <Paragraphs>151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Amatic SC</vt:lpstr>
      <vt:lpstr>Anonymous Pro</vt:lpstr>
      <vt:lpstr>Arial</vt:lpstr>
      <vt:lpstr>Coming Soon</vt:lpstr>
      <vt:lpstr>Concert One</vt:lpstr>
      <vt:lpstr>Goudy Old Style</vt:lpstr>
      <vt:lpstr>Roboto Mono Medium</vt:lpstr>
      <vt:lpstr>Notebook Lesson by Slidesgo</vt:lpstr>
      <vt:lpstr>K-Nearest Neighbours algorithm</vt:lpstr>
      <vt:lpstr>Table of Contents!</vt:lpstr>
      <vt:lpstr>01</vt:lpstr>
      <vt:lpstr>Introduction</vt:lpstr>
      <vt:lpstr>What are the features of K-NN?</vt:lpstr>
      <vt:lpstr>Let’s start with an example </vt:lpstr>
      <vt:lpstr>Table of Contents!</vt:lpstr>
      <vt:lpstr>Working of K-NN</vt:lpstr>
      <vt:lpstr>Process of K-NN</vt:lpstr>
      <vt:lpstr>Euclidean Distance</vt:lpstr>
      <vt:lpstr>Comparison</vt:lpstr>
      <vt:lpstr>All stages of K-NN</vt:lpstr>
      <vt:lpstr>What happens when K changes?</vt:lpstr>
      <vt:lpstr>Overfitting</vt:lpstr>
      <vt:lpstr>Do You Know This?</vt:lpstr>
      <vt:lpstr>Underfitting</vt:lpstr>
      <vt:lpstr>What happens  when K changes?</vt:lpstr>
      <vt:lpstr>PowerPoint Presentation</vt:lpstr>
      <vt:lpstr>How to  improve K-NN</vt:lpstr>
      <vt:lpstr>Table of Contents!</vt:lpstr>
      <vt:lpstr>Pros</vt:lpstr>
      <vt:lpstr>Table of Contents!</vt:lpstr>
      <vt:lpstr>Image classification</vt:lpstr>
      <vt:lpstr>PowerPoint Presentation</vt:lpstr>
      <vt:lpstr>Recommendation systems</vt:lpstr>
      <vt:lpstr>Code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K-Nearest Neighbors algorithm</dc:title>
  <dc:creator/>
  <cp:lastModifiedBy>Bùi Viết Đạt</cp:lastModifiedBy>
  <cp:revision>27</cp:revision>
  <dcterms:created xsi:type="dcterms:W3CDTF">2021-12-19T06:24:13Z</dcterms:created>
  <dcterms:modified xsi:type="dcterms:W3CDTF">2021-12-20T15:16:24Z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988AFC7AC40A4B15ACB4BA871C181E86</vt:lpwstr>
  </property>
  <property fmtid="{D5CDD505-2E9C-101B-9397-08002B2CF9AE}" pid="3" name="KSOProductBuildVer">
    <vt:lpwstr>1033-11.2.0.10382</vt:lpwstr>
  </property>
</Properties>
</file>