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3" r:id="rId3"/>
    <p:sldId id="258" r:id="rId4"/>
    <p:sldId id="260" r:id="rId5"/>
    <p:sldId id="259" r:id="rId6"/>
    <p:sldId id="318" r:id="rId7"/>
    <p:sldId id="261" r:id="rId8"/>
    <p:sldId id="313" r:id="rId9"/>
    <p:sldId id="314" r:id="rId10"/>
    <p:sldId id="262" r:id="rId11"/>
    <p:sldId id="322" r:id="rId12"/>
    <p:sldId id="320" r:id="rId13"/>
    <p:sldId id="269" r:id="rId14"/>
    <p:sldId id="270" r:id="rId15"/>
    <p:sldId id="315" r:id="rId16"/>
    <p:sldId id="272" r:id="rId17"/>
    <p:sldId id="279" r:id="rId18"/>
    <p:sldId id="280" r:id="rId19"/>
    <p:sldId id="316" r:id="rId20"/>
    <p:sldId id="317" r:id="rId21"/>
    <p:sldId id="319" r:id="rId22"/>
  </p:sldIdLst>
  <p:sldSz cx="9144000" cy="5143500" type="screen16x9"/>
  <p:notesSz cx="6858000" cy="9144000"/>
  <p:embeddedFontLst>
    <p:embeddedFont>
      <p:font typeface="Hind" panose="02000000000000000000" pitchFamily="2" charset="0"/>
      <p:regular r:id="rId25"/>
      <p:bold r:id="rId26"/>
    </p:embeddedFon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ompiere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Segoe UI Variable Small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568"/>
    <a:srgbClr val="4A86E8"/>
    <a:srgbClr val="84B0F1"/>
    <a:srgbClr val="103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C4BD27-B1D5-4254-947F-7476E9C0E8B8}">
  <a:tblStyle styleId="{7CC4BD27-B1D5-4254-947F-7476E9C0E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6" autoAdjust="0"/>
  </p:normalViewPr>
  <p:slideViewPr>
    <p:cSldViewPr snapToGrid="0">
      <p:cViewPr varScale="1">
        <p:scale>
          <a:sx n="94" d="100"/>
          <a:sy n="94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014F88-09F7-EB80-6C9C-43D3E632B7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29BF4-2E93-7345-1E7B-B60DAC047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7A34-619A-4B7F-A267-756E71A38A26}" type="datetimeFigureOut">
              <a:rPr lang="en-US" smtClean="0"/>
              <a:t>22/12/08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29616-AB8B-3636-B633-74807FB702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AC364-456D-1E69-E622-E66699A156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1DAE1-AD3F-429E-BDF5-9376AD7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206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5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8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1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6b4c955e1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6b4c955e1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65b8c8866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65b8c8866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65b8c8866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65b8c8866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1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65b8c8866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65b8c8866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048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28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71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r>
              <a:rPr lang="en-US" dirty="0" err="1"/>
              <a:t>nút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86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1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467960" y="2121896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9588" y="3181728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680119" y="2905158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B5D5FF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7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72991" y="768178"/>
            <a:ext cx="8915400" cy="108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Segoe UI Variable Small" pitchFamily="2" charset="0"/>
                <a:ea typeface="Open Sans" pitchFamily="2" charset="0"/>
                <a:cs typeface="Times New Roman" panose="02020603050405020304" pitchFamily="18" charset="0"/>
              </a:rPr>
              <a:t>ỨNG DỤNG KẾT NỐI BỆNH NHÂN VỚI CÁC DỊCH VỤ Y TẾ</a:t>
            </a:r>
            <a:endParaRPr lang="vi-VN" sz="3500" b="1" dirty="0">
              <a:latin typeface="Segoe UI Variable Small" pitchFamily="2" charset="0"/>
              <a:ea typeface="Open Sans" pitchFamily="2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248367" y="2523099"/>
            <a:ext cx="3613443" cy="7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GIẢNG VIÊN HƯỚNG DẪN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Ths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Tạ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Thu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Thuỷ</a:t>
            </a:r>
            <a:endParaRPr dirty="0">
              <a:solidFill>
                <a:schemeClr val="tx2">
                  <a:lumMod val="10000"/>
                </a:schemeClr>
              </a:solidFill>
              <a:latin typeface="Josefin Sans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791329" y="2734384"/>
            <a:ext cx="2858107" cy="2394270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FA9D7-A952-6711-9736-29D25AD23E44}"/>
              </a:ext>
            </a:extLst>
          </p:cNvPr>
          <p:cNvSpPr txBox="1"/>
          <p:nvPr/>
        </p:nvSpPr>
        <p:spPr>
          <a:xfrm>
            <a:off x="5136570" y="3247694"/>
            <a:ext cx="3783659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THÀNH VIÊN NHÓM</a:t>
            </a:r>
            <a:br>
              <a:rPr lang="en-US" sz="1400" b="1" dirty="0">
                <a:solidFill>
                  <a:srgbClr val="020506"/>
                </a:solidFill>
                <a:latin typeface="Josefin Sans" pitchFamily="2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Bùi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Cảnh Long  - 18521018</a:t>
            </a:r>
          </a:p>
          <a:p>
            <a:pPr algn="r"/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Phạm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Thiện Bảo - 20521107</a:t>
            </a:r>
          </a:p>
          <a:p>
            <a:pPr algn="r"/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Huỳnh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Hải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- 20521159</a:t>
            </a:r>
          </a:p>
          <a:p>
            <a:pPr algn="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Lê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Đạt - 20521167</a:t>
            </a:r>
          </a:p>
          <a:p>
            <a:pPr algn="r"/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Lâm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Phước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Josefin Sans" pitchFamily="2" charset="0"/>
                <a:cs typeface="Times New Roman" panose="02020603050405020304" pitchFamily="18" charset="0"/>
              </a:rPr>
              <a:t> Sang - 17520975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Josefin Sans" pitchFamily="2" charset="0"/>
            </a:endParaRPr>
          </a:p>
        </p:txBody>
      </p:sp>
      <p:sp>
        <p:nvSpPr>
          <p:cNvPr id="2" name="Google Shape;263;p35">
            <a:extLst>
              <a:ext uri="{FF2B5EF4-FFF2-40B4-BE49-F238E27FC236}">
                <a16:creationId xmlns:a16="http://schemas.microsoft.com/office/drawing/2014/main" id="{3A24DA5E-E52E-A5CB-8051-3BF57EDC5040}"/>
              </a:ext>
            </a:extLst>
          </p:cNvPr>
          <p:cNvSpPr txBox="1">
            <a:spLocks/>
          </p:cNvSpPr>
          <p:nvPr/>
        </p:nvSpPr>
        <p:spPr>
          <a:xfrm>
            <a:off x="482391" y="14846"/>
            <a:ext cx="5076291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7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300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1300" b="1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200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ĐẠI HỌC QUỐC GIA TP. HỒ CHÍ MINH</a:t>
            </a:r>
            <a:endParaRPr lang="vi-VN" sz="1200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EBA891-B599-A755-B943-44BD016C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" y="103939"/>
            <a:ext cx="431203" cy="356810"/>
          </a:xfrm>
          <a:prstGeom prst="rect">
            <a:avLst/>
          </a:prstGeom>
        </p:spPr>
      </p:pic>
      <p:sp>
        <p:nvSpPr>
          <p:cNvPr id="4" name="Google Shape;462;p30">
            <a:extLst>
              <a:ext uri="{FF2B5EF4-FFF2-40B4-BE49-F238E27FC236}">
                <a16:creationId xmlns:a16="http://schemas.microsoft.com/office/drawing/2014/main" id="{56B07B5F-50AC-4043-2D6B-7637F3DFA994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QUẢ KHẢO SÁT</a:t>
            </a:r>
            <a:b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dirty="0">
              <a:solidFill>
                <a:srgbClr val="1A4568"/>
              </a:solidFill>
            </a:endParaRPr>
          </a:p>
        </p:txBody>
      </p:sp>
      <p:pic>
        <p:nvPicPr>
          <p:cNvPr id="6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0A11AD-1BB4-49BD-96A5-23F22F068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978" y="1293522"/>
            <a:ext cx="1623060" cy="360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43;p38">
            <a:extLst>
              <a:ext uri="{FF2B5EF4-FFF2-40B4-BE49-F238E27FC236}">
                <a16:creationId xmlns:a16="http://schemas.microsoft.com/office/drawing/2014/main" id="{CE1404ED-ADBD-063C-F14F-8280E37CC914}"/>
              </a:ext>
            </a:extLst>
          </p:cNvPr>
          <p:cNvSpPr txBox="1">
            <a:spLocks/>
          </p:cNvSpPr>
          <p:nvPr/>
        </p:nvSpPr>
        <p:spPr>
          <a:xfrm>
            <a:off x="408214" y="673779"/>
            <a:ext cx="8735786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G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iao diện nào dưới đây có cách bố trí bố cục các chức năng phù hợp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? 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F4BC52CE-2157-466E-97C4-9364759152C7}"/>
              </a:ext>
            </a:extLst>
          </p:cNvPr>
          <p:cNvSpPr txBox="1">
            <a:spLocks/>
          </p:cNvSpPr>
          <p:nvPr/>
        </p:nvSpPr>
        <p:spPr>
          <a:xfrm>
            <a:off x="8424001" y="4764977"/>
            <a:ext cx="720000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790;p63">
            <a:extLst>
              <a:ext uri="{FF2B5EF4-FFF2-40B4-BE49-F238E27FC236}">
                <a16:creationId xmlns:a16="http://schemas.microsoft.com/office/drawing/2014/main" id="{BF658CA0-949C-A9B0-D859-A7EA9914F080}"/>
              </a:ext>
            </a:extLst>
          </p:cNvPr>
          <p:cNvSpPr txBox="1">
            <a:spLocks/>
          </p:cNvSpPr>
          <p:nvPr/>
        </p:nvSpPr>
        <p:spPr>
          <a:xfrm>
            <a:off x="4857875" y="2435886"/>
            <a:ext cx="3069524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b="1" dirty="0">
                <a:solidFill>
                  <a:srgbClr val="1A4568"/>
                </a:solidFill>
                <a:latin typeface="Josefin Sans" pitchFamily="2" charset="0"/>
              </a:rPr>
              <a:t>40,2 %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QUẢ KHẢO SÁT</a:t>
            </a:r>
            <a:b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dirty="0">
              <a:solidFill>
                <a:srgbClr val="1A4568"/>
              </a:solidFill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F4BC52CE-2157-466E-97C4-9364759152C7}"/>
              </a:ext>
            </a:extLst>
          </p:cNvPr>
          <p:cNvSpPr txBox="1">
            <a:spLocks/>
          </p:cNvSpPr>
          <p:nvPr/>
        </p:nvSpPr>
        <p:spPr>
          <a:xfrm>
            <a:off x="8282311" y="4764977"/>
            <a:ext cx="861690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64721-16F5-6566-FB71-82294A48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23" y="1470053"/>
            <a:ext cx="4380154" cy="189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0FC9E-814C-EDBE-DC92-7C28B861F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7" y="700200"/>
            <a:ext cx="8090093" cy="609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EB5106-84E2-B9C3-7E7E-66D81E6136C3}"/>
              </a:ext>
            </a:extLst>
          </p:cNvPr>
          <p:cNvSpPr txBox="1"/>
          <p:nvPr/>
        </p:nvSpPr>
        <p:spPr>
          <a:xfrm>
            <a:off x="3926665" y="3592873"/>
            <a:ext cx="1551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A4568"/>
                </a:solidFill>
                <a:effectLst/>
                <a:uLnTx/>
                <a:uFillTx/>
                <a:latin typeface="Josefin Sans" pitchFamily="2" charset="0"/>
                <a:cs typeface="Arial"/>
                <a:sym typeface="Arial"/>
              </a:rPr>
              <a:t>67,7 %</a:t>
            </a:r>
          </a:p>
        </p:txBody>
      </p:sp>
    </p:spTree>
    <p:extLst>
      <p:ext uri="{BB962C8B-B14F-4D97-AF65-F5344CB8AC3E}">
        <p14:creationId xmlns:p14="http://schemas.microsoft.com/office/powerpoint/2010/main" val="34609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1299517" y="120160"/>
            <a:ext cx="624490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Rút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kinh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nghiệm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ứng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500" b="1" dirty="0" err="1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2500" b="1" dirty="0">
                <a:solidFill>
                  <a:srgbClr val="1A4568"/>
                </a:solidFill>
                <a:latin typeface="Josefin Sans" pitchFamily="2" charset="0"/>
                <a:ea typeface="Open Sans" pitchFamily="2" charset="0"/>
                <a:cs typeface="Open Sans" pitchFamily="2" charset="0"/>
              </a:rPr>
              <a:t> Ivie</a:t>
            </a:r>
            <a:endParaRPr sz="2500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F4BC52CE-2157-466E-97C4-9364759152C7}"/>
              </a:ext>
            </a:extLst>
          </p:cNvPr>
          <p:cNvSpPr txBox="1">
            <a:spLocks/>
          </p:cNvSpPr>
          <p:nvPr/>
        </p:nvSpPr>
        <p:spPr>
          <a:xfrm>
            <a:off x="8303079" y="4764977"/>
            <a:ext cx="840921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D2D2F-181A-2CD8-95B6-32F377C8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40" y="559013"/>
            <a:ext cx="2090680" cy="4025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DD9A-24AD-FF18-EC45-A2E7CE52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34" y="559013"/>
            <a:ext cx="1809326" cy="3902391"/>
          </a:xfrm>
          <a:prstGeom prst="rect">
            <a:avLst/>
          </a:prstGeom>
        </p:spPr>
      </p:pic>
      <p:sp>
        <p:nvSpPr>
          <p:cNvPr id="2" name="Google Shape;443;p38">
            <a:extLst>
              <a:ext uri="{FF2B5EF4-FFF2-40B4-BE49-F238E27FC236}">
                <a16:creationId xmlns:a16="http://schemas.microsoft.com/office/drawing/2014/main" id="{1A30DB4A-1E56-277E-A876-1760F5824A52}"/>
              </a:ext>
            </a:extLst>
          </p:cNvPr>
          <p:cNvSpPr txBox="1">
            <a:spLocks/>
          </p:cNvSpPr>
          <p:nvPr/>
        </p:nvSpPr>
        <p:spPr>
          <a:xfrm>
            <a:off x="928855" y="4538506"/>
            <a:ext cx="3836273" cy="50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Tag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giảm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giá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che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mất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dung</a:t>
            </a:r>
          </a:p>
        </p:txBody>
      </p:sp>
      <p:sp>
        <p:nvSpPr>
          <p:cNvPr id="6" name="Google Shape;443;p38">
            <a:extLst>
              <a:ext uri="{FF2B5EF4-FFF2-40B4-BE49-F238E27FC236}">
                <a16:creationId xmlns:a16="http://schemas.microsoft.com/office/drawing/2014/main" id="{BE8976C5-646F-1B8F-E4F8-730FC538C70B}"/>
              </a:ext>
            </a:extLst>
          </p:cNvPr>
          <p:cNvSpPr txBox="1">
            <a:spLocks/>
          </p:cNvSpPr>
          <p:nvPr/>
        </p:nvSpPr>
        <p:spPr>
          <a:xfrm>
            <a:off x="5300791" y="4530269"/>
            <a:ext cx="2849444" cy="50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Nút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đặt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tư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vấn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ở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cuối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87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/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687336" y="2512081"/>
            <a:ext cx="8195407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500" b="1" dirty="0">
                <a:solidFill>
                  <a:srgbClr val="1A4568"/>
                </a:solidFill>
                <a:latin typeface="Josefin Sans" pitchFamily="2" charset="0"/>
              </a:rPr>
              <a:t>PHÁC THẢO VÀ GIAO DIỆN</a:t>
            </a:r>
            <a:endParaRPr sz="4500"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1934789" y="1297056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03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118008" y="148768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5865852" y="3807110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AB7E7E24-5D7D-0076-915F-975849FDFC92}"/>
              </a:ext>
            </a:extLst>
          </p:cNvPr>
          <p:cNvSpPr txBox="1">
            <a:spLocks/>
          </p:cNvSpPr>
          <p:nvPr/>
        </p:nvSpPr>
        <p:spPr>
          <a:xfrm>
            <a:off x="8241150" y="4716277"/>
            <a:ext cx="951337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5F5B29A6-4D59-9445-FEB7-F1D60EF2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96" y="161736"/>
            <a:ext cx="7704000" cy="320400"/>
          </a:xfrm>
        </p:spPr>
        <p:txBody>
          <a:bodyPr/>
          <a:lstStyle/>
          <a:p>
            <a:r>
              <a:rPr lang="en-US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Trang </a:t>
            </a:r>
            <a:r>
              <a:rPr lang="en-US" b="1" dirty="0" err="1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chủ</a:t>
            </a:r>
            <a:endParaRPr lang="en-US" b="1" dirty="0">
              <a:solidFill>
                <a:srgbClr val="1A456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6" name="Picture 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87727FB-31B8-0AF4-AB0A-CF9BDEAF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54" y="738497"/>
            <a:ext cx="1842682" cy="4269729"/>
          </a:xfrm>
          <a:prstGeom prst="rect">
            <a:avLst/>
          </a:prstGeom>
        </p:spPr>
      </p:pic>
      <p:pic>
        <p:nvPicPr>
          <p:cNvPr id="17" name="Picture 13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C4F461FA-A2C1-4145-35D1-0437D75186B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57945" y="824995"/>
            <a:ext cx="1821406" cy="4183231"/>
          </a:xfrm>
          <a:prstGeom prst="rect">
            <a:avLst/>
          </a:prstGeom>
        </p:spPr>
      </p:pic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9BA36980-896E-F108-CD75-BAAF9F2665F8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5F5B29A6-4D59-9445-FEB7-F1D60EF2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5" y="193713"/>
            <a:ext cx="7704000" cy="320400"/>
          </a:xfrm>
        </p:spPr>
        <p:txBody>
          <a:bodyPr/>
          <a:lstStyle/>
          <a:p>
            <a:r>
              <a:rPr lang="en-US" b="1" dirty="0" err="1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Đăng</a:t>
            </a:r>
            <a:r>
              <a:rPr lang="en-US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nhập</a:t>
            </a:r>
          </a:p>
        </p:txBody>
      </p:sp>
      <p:pic>
        <p:nvPicPr>
          <p:cNvPr id="2" name="Hình ảnh 1" descr="Ảnh có chứa văn bản&#10;&#10;Mô tả được tạo tự động">
            <a:extLst>
              <a:ext uri="{FF2B5EF4-FFF2-40B4-BE49-F238E27FC236}">
                <a16:creationId xmlns:a16="http://schemas.microsoft.com/office/drawing/2014/main" id="{2668B659-0964-68E6-7D00-1571FD6F13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02" y="653491"/>
            <a:ext cx="2168820" cy="4421591"/>
          </a:xfrm>
          <a:prstGeom prst="rect">
            <a:avLst/>
          </a:prstGeom>
        </p:spPr>
      </p:pic>
      <p:pic>
        <p:nvPicPr>
          <p:cNvPr id="4" name="Picture 14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7B98EB8-4262-A490-3CD4-FD1157E9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16" y="680013"/>
            <a:ext cx="2104808" cy="4368545"/>
          </a:xfrm>
          <a:prstGeom prst="rect">
            <a:avLst/>
          </a:prstGeom>
        </p:spPr>
      </p:pic>
      <p:sp>
        <p:nvSpPr>
          <p:cNvPr id="5" name="Google Shape;462;p30">
            <a:extLst>
              <a:ext uri="{FF2B5EF4-FFF2-40B4-BE49-F238E27FC236}">
                <a16:creationId xmlns:a16="http://schemas.microsoft.com/office/drawing/2014/main" id="{A572C54A-FAA6-4865-FC40-2D6B46624298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>
            <a:spLocks noGrp="1"/>
          </p:cNvSpPr>
          <p:nvPr>
            <p:ph type="title"/>
          </p:nvPr>
        </p:nvSpPr>
        <p:spPr>
          <a:xfrm>
            <a:off x="1552648" y="1825154"/>
            <a:ext cx="6205894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 ỨNG DỤNG</a:t>
            </a:r>
            <a:endParaRPr sz="4500" b="1" dirty="0">
              <a:solidFill>
                <a:srgbClr val="1A456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02" name="Google Shape;1302;p51"/>
          <p:cNvSpPr txBox="1">
            <a:spLocks noGrp="1"/>
          </p:cNvSpPr>
          <p:nvPr>
            <p:ph type="title" idx="2"/>
          </p:nvPr>
        </p:nvSpPr>
        <p:spPr>
          <a:xfrm>
            <a:off x="910385" y="1605014"/>
            <a:ext cx="1395111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04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grpSp>
        <p:nvGrpSpPr>
          <p:cNvPr id="1304" name="Google Shape;1304;p51"/>
          <p:cNvGrpSpPr/>
          <p:nvPr/>
        </p:nvGrpSpPr>
        <p:grpSpPr>
          <a:xfrm rot="10312717">
            <a:off x="7754524" y="2911819"/>
            <a:ext cx="195347" cy="2136835"/>
            <a:chOff x="1932519" y="1192092"/>
            <a:chExt cx="404538" cy="2862233"/>
          </a:xfrm>
        </p:grpSpPr>
        <p:sp>
          <p:nvSpPr>
            <p:cNvPr id="1305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 rot="-1528481">
            <a:off x="-200516" y="308587"/>
            <a:ext cx="2257650" cy="1281948"/>
            <a:chOff x="7168681" y="1649764"/>
            <a:chExt cx="562580" cy="348867"/>
          </a:xfrm>
        </p:grpSpPr>
        <p:sp>
          <p:nvSpPr>
            <p:cNvPr id="1312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46AE7232-1E31-6FE2-4FA4-71386435FAB2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8"/>
          <p:cNvSpPr txBox="1">
            <a:spLocks noGrp="1"/>
          </p:cNvSpPr>
          <p:nvPr>
            <p:ph type="title"/>
          </p:nvPr>
        </p:nvSpPr>
        <p:spPr>
          <a:xfrm>
            <a:off x="3041144" y="1892605"/>
            <a:ext cx="6169223" cy="772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1A4568"/>
                </a:solidFill>
                <a:latin typeface="Josefin Sans" pitchFamily="2" charset="0"/>
              </a:rPr>
              <a:t>KẾT LUẬN</a:t>
            </a:r>
            <a:endParaRPr sz="4500"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1529" name="Google Shape;1529;p58"/>
          <p:cNvSpPr txBox="1">
            <a:spLocks noGrp="1"/>
          </p:cNvSpPr>
          <p:nvPr>
            <p:ph type="title" idx="2"/>
          </p:nvPr>
        </p:nvSpPr>
        <p:spPr>
          <a:xfrm>
            <a:off x="3130195" y="1669275"/>
            <a:ext cx="1369575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05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grpSp>
        <p:nvGrpSpPr>
          <p:cNvPr id="1531" name="Google Shape;1531;p58"/>
          <p:cNvGrpSpPr/>
          <p:nvPr/>
        </p:nvGrpSpPr>
        <p:grpSpPr>
          <a:xfrm flipH="1">
            <a:off x="-220438" y="2148675"/>
            <a:ext cx="2522765" cy="2800543"/>
            <a:chOff x="6530856" y="2008041"/>
            <a:chExt cx="2598838" cy="3135003"/>
          </a:xfrm>
        </p:grpSpPr>
        <p:sp>
          <p:nvSpPr>
            <p:cNvPr id="1532" name="Google Shape;1532;p58"/>
            <p:cNvSpPr/>
            <p:nvPr/>
          </p:nvSpPr>
          <p:spPr>
            <a:xfrm>
              <a:off x="8155599" y="2181752"/>
              <a:ext cx="319186" cy="823653"/>
            </a:xfrm>
            <a:custGeom>
              <a:avLst/>
              <a:gdLst/>
              <a:ahLst/>
              <a:cxnLst/>
              <a:rect l="l" t="t" r="r" b="b"/>
              <a:pathLst>
                <a:path w="9959" h="25699" extrusionOk="0">
                  <a:moveTo>
                    <a:pt x="8304" y="1"/>
                  </a:moveTo>
                  <a:lnTo>
                    <a:pt x="0" y="25164"/>
                  </a:lnTo>
                  <a:lnTo>
                    <a:pt x="1654" y="25699"/>
                  </a:lnTo>
                  <a:lnTo>
                    <a:pt x="9958" y="53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8754293" y="2379372"/>
              <a:ext cx="319731" cy="824166"/>
            </a:xfrm>
            <a:custGeom>
              <a:avLst/>
              <a:gdLst/>
              <a:ahLst/>
              <a:cxnLst/>
              <a:rect l="l" t="t" r="r" b="b"/>
              <a:pathLst>
                <a:path w="9976" h="25715" extrusionOk="0">
                  <a:moveTo>
                    <a:pt x="8321" y="0"/>
                  </a:moveTo>
                  <a:lnTo>
                    <a:pt x="0" y="25163"/>
                  </a:lnTo>
                  <a:lnTo>
                    <a:pt x="1671" y="25715"/>
                  </a:lnTo>
                  <a:lnTo>
                    <a:pt x="9975" y="552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7796254" y="3473944"/>
              <a:ext cx="588021" cy="1613525"/>
            </a:xfrm>
            <a:custGeom>
              <a:avLst/>
              <a:gdLst/>
              <a:ahLst/>
              <a:cxnLst/>
              <a:rect l="l" t="t" r="r" b="b"/>
              <a:pathLst>
                <a:path w="18347" h="50344" extrusionOk="0">
                  <a:moveTo>
                    <a:pt x="16408" y="1"/>
                  </a:moveTo>
                  <a:lnTo>
                    <a:pt x="1" y="49708"/>
                  </a:lnTo>
                  <a:lnTo>
                    <a:pt x="1939" y="50343"/>
                  </a:lnTo>
                  <a:lnTo>
                    <a:pt x="18347" y="635"/>
                  </a:lnTo>
                  <a:lnTo>
                    <a:pt x="16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8420652" y="2008041"/>
              <a:ext cx="709042" cy="389023"/>
            </a:xfrm>
            <a:custGeom>
              <a:avLst/>
              <a:gdLst/>
              <a:ahLst/>
              <a:cxnLst/>
              <a:rect l="l" t="t" r="r" b="b"/>
              <a:pathLst>
                <a:path w="22123" h="12138" extrusionOk="0">
                  <a:moveTo>
                    <a:pt x="2586" y="0"/>
                  </a:moveTo>
                  <a:cubicBezTo>
                    <a:pt x="2121" y="0"/>
                    <a:pt x="1672" y="342"/>
                    <a:pt x="1505" y="859"/>
                  </a:cubicBezTo>
                  <a:lnTo>
                    <a:pt x="1" y="5404"/>
                  </a:lnTo>
                  <a:lnTo>
                    <a:pt x="485" y="5571"/>
                  </a:lnTo>
                  <a:lnTo>
                    <a:pt x="19934" y="11987"/>
                  </a:lnTo>
                  <a:lnTo>
                    <a:pt x="20419" y="12138"/>
                  </a:lnTo>
                  <a:lnTo>
                    <a:pt x="21906" y="7610"/>
                  </a:lnTo>
                  <a:cubicBezTo>
                    <a:pt x="22123" y="6975"/>
                    <a:pt x="21856" y="6323"/>
                    <a:pt x="21321" y="6139"/>
                  </a:cubicBezTo>
                  <a:cubicBezTo>
                    <a:pt x="21231" y="6111"/>
                    <a:pt x="21140" y="6098"/>
                    <a:pt x="21049" y="6098"/>
                  </a:cubicBezTo>
                  <a:cubicBezTo>
                    <a:pt x="20595" y="6098"/>
                    <a:pt x="20148" y="6430"/>
                    <a:pt x="19968" y="6958"/>
                  </a:cubicBezTo>
                  <a:lnTo>
                    <a:pt x="19483" y="8512"/>
                  </a:lnTo>
                  <a:lnTo>
                    <a:pt x="2942" y="3065"/>
                  </a:lnTo>
                  <a:lnTo>
                    <a:pt x="3443" y="1511"/>
                  </a:lnTo>
                  <a:cubicBezTo>
                    <a:pt x="3660" y="876"/>
                    <a:pt x="3393" y="225"/>
                    <a:pt x="2858" y="41"/>
                  </a:cubicBezTo>
                  <a:cubicBezTo>
                    <a:pt x="2768" y="13"/>
                    <a:pt x="2677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8149157" y="2975470"/>
              <a:ext cx="222267" cy="552221"/>
            </a:xfrm>
            <a:custGeom>
              <a:avLst/>
              <a:gdLst/>
              <a:ahLst/>
              <a:cxnLst/>
              <a:rect l="l" t="t" r="r" b="b"/>
              <a:pathLst>
                <a:path w="6935" h="17230" extrusionOk="0">
                  <a:moveTo>
                    <a:pt x="903" y="0"/>
                  </a:moveTo>
                  <a:cubicBezTo>
                    <a:pt x="796" y="0"/>
                    <a:pt x="687" y="26"/>
                    <a:pt x="585" y="81"/>
                  </a:cubicBezTo>
                  <a:cubicBezTo>
                    <a:pt x="184" y="299"/>
                    <a:pt x="1" y="767"/>
                    <a:pt x="151" y="1201"/>
                  </a:cubicBezTo>
                  <a:lnTo>
                    <a:pt x="5397" y="16757"/>
                  </a:lnTo>
                  <a:cubicBezTo>
                    <a:pt x="5482" y="17045"/>
                    <a:pt x="5747" y="17230"/>
                    <a:pt x="6027" y="17230"/>
                  </a:cubicBezTo>
                  <a:cubicBezTo>
                    <a:pt x="6136" y="17230"/>
                    <a:pt x="6247" y="17202"/>
                    <a:pt x="6350" y="17141"/>
                  </a:cubicBezTo>
                  <a:cubicBezTo>
                    <a:pt x="6751" y="16924"/>
                    <a:pt x="6935" y="16456"/>
                    <a:pt x="6784" y="16021"/>
                  </a:cubicBezTo>
                  <a:lnTo>
                    <a:pt x="1538" y="482"/>
                  </a:lnTo>
                  <a:cubicBezTo>
                    <a:pt x="1453" y="180"/>
                    <a:pt x="1184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8323733" y="3175719"/>
              <a:ext cx="485750" cy="353896"/>
            </a:xfrm>
            <a:custGeom>
              <a:avLst/>
              <a:gdLst/>
              <a:ahLst/>
              <a:cxnLst/>
              <a:rect l="l" t="t" r="r" b="b"/>
              <a:pathLst>
                <a:path w="15156" h="11042" extrusionOk="0">
                  <a:moveTo>
                    <a:pt x="14381" y="0"/>
                  </a:moveTo>
                  <a:cubicBezTo>
                    <a:pt x="14245" y="0"/>
                    <a:pt x="14105" y="43"/>
                    <a:pt x="13986" y="133"/>
                  </a:cubicBezTo>
                  <a:lnTo>
                    <a:pt x="502" y="9506"/>
                  </a:lnTo>
                  <a:cubicBezTo>
                    <a:pt x="134" y="9757"/>
                    <a:pt x="1" y="10241"/>
                    <a:pt x="184" y="10659"/>
                  </a:cubicBezTo>
                  <a:cubicBezTo>
                    <a:pt x="292" y="10905"/>
                    <a:pt x="529" y="11042"/>
                    <a:pt x="774" y="11042"/>
                  </a:cubicBezTo>
                  <a:cubicBezTo>
                    <a:pt x="911" y="11042"/>
                    <a:pt x="1050" y="10999"/>
                    <a:pt x="1170" y="10910"/>
                  </a:cubicBezTo>
                  <a:lnTo>
                    <a:pt x="14654" y="1553"/>
                  </a:lnTo>
                  <a:cubicBezTo>
                    <a:pt x="15022" y="1285"/>
                    <a:pt x="15155" y="801"/>
                    <a:pt x="14971" y="383"/>
                  </a:cubicBezTo>
                  <a:cubicBezTo>
                    <a:pt x="14864" y="137"/>
                    <a:pt x="14626" y="0"/>
                    <a:pt x="14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8144606" y="2977297"/>
              <a:ext cx="656288" cy="254797"/>
            </a:xfrm>
            <a:custGeom>
              <a:avLst/>
              <a:gdLst/>
              <a:ahLst/>
              <a:cxnLst/>
              <a:rect l="l" t="t" r="r" b="b"/>
              <a:pathLst>
                <a:path w="20477" h="7950" extrusionOk="0">
                  <a:moveTo>
                    <a:pt x="1470" y="1"/>
                  </a:moveTo>
                  <a:cubicBezTo>
                    <a:pt x="422" y="1"/>
                    <a:pt x="1" y="1671"/>
                    <a:pt x="1212" y="2029"/>
                  </a:cubicBezTo>
                  <a:lnTo>
                    <a:pt x="18973" y="7894"/>
                  </a:lnTo>
                  <a:cubicBezTo>
                    <a:pt x="19086" y="7932"/>
                    <a:pt x="19201" y="7950"/>
                    <a:pt x="19314" y="7950"/>
                  </a:cubicBezTo>
                  <a:cubicBezTo>
                    <a:pt x="19749" y="7950"/>
                    <a:pt x="20151" y="7681"/>
                    <a:pt x="20310" y="7243"/>
                  </a:cubicBezTo>
                  <a:cubicBezTo>
                    <a:pt x="20477" y="6708"/>
                    <a:pt x="20159" y="6123"/>
                    <a:pt x="19608" y="5939"/>
                  </a:cubicBezTo>
                  <a:lnTo>
                    <a:pt x="1864" y="75"/>
                  </a:lnTo>
                  <a:cubicBezTo>
                    <a:pt x="1725" y="24"/>
                    <a:pt x="1593" y="1"/>
                    <a:pt x="1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7762537" y="5010966"/>
              <a:ext cx="130155" cy="132078"/>
            </a:xfrm>
            <a:custGeom>
              <a:avLst/>
              <a:gdLst/>
              <a:ahLst/>
              <a:cxnLst/>
              <a:rect l="l" t="t" r="r" b="b"/>
              <a:pathLst>
                <a:path w="4061" h="4121" extrusionOk="0">
                  <a:moveTo>
                    <a:pt x="1287" y="1"/>
                  </a:moveTo>
                  <a:cubicBezTo>
                    <a:pt x="1126" y="1"/>
                    <a:pt x="966" y="95"/>
                    <a:pt x="902" y="248"/>
                  </a:cubicBezTo>
                  <a:lnTo>
                    <a:pt x="50" y="2854"/>
                  </a:lnTo>
                  <a:cubicBezTo>
                    <a:pt x="0" y="3071"/>
                    <a:pt x="134" y="3289"/>
                    <a:pt x="351" y="3339"/>
                  </a:cubicBezTo>
                  <a:lnTo>
                    <a:pt x="2607" y="4091"/>
                  </a:lnTo>
                  <a:cubicBezTo>
                    <a:pt x="2659" y="4111"/>
                    <a:pt x="2712" y="4120"/>
                    <a:pt x="2764" y="4120"/>
                  </a:cubicBezTo>
                  <a:cubicBezTo>
                    <a:pt x="2928" y="4120"/>
                    <a:pt x="3078" y="4026"/>
                    <a:pt x="3141" y="3873"/>
                  </a:cubicBezTo>
                  <a:lnTo>
                    <a:pt x="3993" y="1284"/>
                  </a:lnTo>
                  <a:cubicBezTo>
                    <a:pt x="4060" y="1066"/>
                    <a:pt x="3927" y="832"/>
                    <a:pt x="3709" y="782"/>
                  </a:cubicBezTo>
                  <a:lnTo>
                    <a:pt x="1437" y="30"/>
                  </a:lnTo>
                  <a:cubicBezTo>
                    <a:pt x="1389" y="10"/>
                    <a:pt x="1338" y="1"/>
                    <a:pt x="1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7480850" y="2425941"/>
              <a:ext cx="520556" cy="735836"/>
            </a:xfrm>
            <a:custGeom>
              <a:avLst/>
              <a:gdLst/>
              <a:ahLst/>
              <a:cxnLst/>
              <a:rect l="l" t="t" r="r" b="b"/>
              <a:pathLst>
                <a:path w="16242" h="22959" extrusionOk="0">
                  <a:moveTo>
                    <a:pt x="14787" y="1"/>
                  </a:moveTo>
                  <a:lnTo>
                    <a:pt x="0" y="21989"/>
                  </a:lnTo>
                  <a:lnTo>
                    <a:pt x="1454" y="22958"/>
                  </a:lnTo>
                  <a:lnTo>
                    <a:pt x="16241" y="970"/>
                  </a:lnTo>
                  <a:lnTo>
                    <a:pt x="147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8004579" y="2777786"/>
              <a:ext cx="520011" cy="736349"/>
            </a:xfrm>
            <a:custGeom>
              <a:avLst/>
              <a:gdLst/>
              <a:ahLst/>
              <a:cxnLst/>
              <a:rect l="l" t="t" r="r" b="b"/>
              <a:pathLst>
                <a:path w="16225" h="22975" extrusionOk="0">
                  <a:moveTo>
                    <a:pt x="14787" y="0"/>
                  </a:moveTo>
                  <a:lnTo>
                    <a:pt x="0" y="21989"/>
                  </a:lnTo>
                  <a:lnTo>
                    <a:pt x="1454" y="22975"/>
                  </a:lnTo>
                  <a:lnTo>
                    <a:pt x="16224" y="970"/>
                  </a:lnTo>
                  <a:lnTo>
                    <a:pt x="14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6574764" y="3643713"/>
              <a:ext cx="990185" cy="1428757"/>
            </a:xfrm>
            <a:custGeom>
              <a:avLst/>
              <a:gdLst/>
              <a:ahLst/>
              <a:cxnLst/>
              <a:rect l="l" t="t" r="r" b="b"/>
              <a:pathLst>
                <a:path w="30895" h="44579" extrusionOk="0">
                  <a:moveTo>
                    <a:pt x="29207" y="0"/>
                  </a:moveTo>
                  <a:lnTo>
                    <a:pt x="0" y="43442"/>
                  </a:lnTo>
                  <a:lnTo>
                    <a:pt x="1705" y="44578"/>
                  </a:lnTo>
                  <a:lnTo>
                    <a:pt x="30895" y="1136"/>
                  </a:lnTo>
                  <a:lnTo>
                    <a:pt x="29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7953684" y="2279601"/>
              <a:ext cx="669428" cy="529819"/>
            </a:xfrm>
            <a:custGeom>
              <a:avLst/>
              <a:gdLst/>
              <a:ahLst/>
              <a:cxnLst/>
              <a:rect l="l" t="t" r="r" b="b"/>
              <a:pathLst>
                <a:path w="20887" h="16531" extrusionOk="0">
                  <a:moveTo>
                    <a:pt x="3678" y="1"/>
                  </a:moveTo>
                  <a:cubicBezTo>
                    <a:pt x="3308" y="1"/>
                    <a:pt x="2920" y="205"/>
                    <a:pt x="2674" y="574"/>
                  </a:cubicBezTo>
                  <a:lnTo>
                    <a:pt x="1" y="4550"/>
                  </a:lnTo>
                  <a:lnTo>
                    <a:pt x="435" y="4834"/>
                  </a:lnTo>
                  <a:lnTo>
                    <a:pt x="17428" y="16246"/>
                  </a:lnTo>
                  <a:lnTo>
                    <a:pt x="17846" y="16530"/>
                  </a:lnTo>
                  <a:lnTo>
                    <a:pt x="20519" y="12570"/>
                  </a:lnTo>
                  <a:cubicBezTo>
                    <a:pt x="20887" y="12019"/>
                    <a:pt x="20803" y="11317"/>
                    <a:pt x="20335" y="11000"/>
                  </a:cubicBezTo>
                  <a:cubicBezTo>
                    <a:pt x="20180" y="10895"/>
                    <a:pt x="20001" y="10844"/>
                    <a:pt x="19818" y="10844"/>
                  </a:cubicBezTo>
                  <a:cubicBezTo>
                    <a:pt x="19448" y="10844"/>
                    <a:pt x="19061" y="11049"/>
                    <a:pt x="18815" y="11417"/>
                  </a:cubicBezTo>
                  <a:lnTo>
                    <a:pt x="17913" y="12788"/>
                  </a:lnTo>
                  <a:lnTo>
                    <a:pt x="3460" y="3080"/>
                  </a:lnTo>
                  <a:lnTo>
                    <a:pt x="4379" y="1727"/>
                  </a:lnTo>
                  <a:cubicBezTo>
                    <a:pt x="4746" y="1175"/>
                    <a:pt x="4663" y="473"/>
                    <a:pt x="4195" y="156"/>
                  </a:cubicBezTo>
                  <a:cubicBezTo>
                    <a:pt x="4040" y="51"/>
                    <a:pt x="3861" y="1"/>
                    <a:pt x="3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7471748" y="3123669"/>
              <a:ext cx="78202" cy="577958"/>
            </a:xfrm>
            <a:custGeom>
              <a:avLst/>
              <a:gdLst/>
              <a:ahLst/>
              <a:cxnLst/>
              <a:rect l="l" t="t" r="r" b="b"/>
              <a:pathLst>
                <a:path w="2440" h="18033" extrusionOk="0">
                  <a:moveTo>
                    <a:pt x="892" y="0"/>
                  </a:moveTo>
                  <a:cubicBezTo>
                    <a:pt x="840" y="0"/>
                    <a:pt x="788" y="6"/>
                    <a:pt x="735" y="19"/>
                  </a:cubicBezTo>
                  <a:cubicBezTo>
                    <a:pt x="301" y="136"/>
                    <a:pt x="0" y="537"/>
                    <a:pt x="17" y="988"/>
                  </a:cubicBezTo>
                  <a:lnTo>
                    <a:pt x="886" y="17379"/>
                  </a:lnTo>
                  <a:cubicBezTo>
                    <a:pt x="886" y="17744"/>
                    <a:pt x="1192" y="18033"/>
                    <a:pt x="1548" y="18033"/>
                  </a:cubicBezTo>
                  <a:cubicBezTo>
                    <a:pt x="1600" y="18033"/>
                    <a:pt x="1652" y="18027"/>
                    <a:pt x="1705" y="18014"/>
                  </a:cubicBezTo>
                  <a:cubicBezTo>
                    <a:pt x="2139" y="17897"/>
                    <a:pt x="2440" y="17496"/>
                    <a:pt x="2423" y="17045"/>
                  </a:cubicBezTo>
                  <a:lnTo>
                    <a:pt x="1554" y="654"/>
                  </a:lnTo>
                  <a:cubicBezTo>
                    <a:pt x="1554" y="289"/>
                    <a:pt x="1248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7503862" y="3480033"/>
              <a:ext cx="549465" cy="225087"/>
            </a:xfrm>
            <a:custGeom>
              <a:avLst/>
              <a:gdLst/>
              <a:ahLst/>
              <a:cxnLst/>
              <a:rect l="l" t="t" r="r" b="b"/>
              <a:pathLst>
                <a:path w="17144" h="7023" extrusionOk="0">
                  <a:moveTo>
                    <a:pt x="16425" y="0"/>
                  </a:moveTo>
                  <a:cubicBezTo>
                    <a:pt x="16347" y="0"/>
                    <a:pt x="16268" y="15"/>
                    <a:pt x="16191" y="44"/>
                  </a:cubicBezTo>
                  <a:lnTo>
                    <a:pt x="686" y="5441"/>
                  </a:lnTo>
                  <a:cubicBezTo>
                    <a:pt x="251" y="5592"/>
                    <a:pt x="1" y="6026"/>
                    <a:pt x="68" y="6461"/>
                  </a:cubicBezTo>
                  <a:cubicBezTo>
                    <a:pt x="121" y="6795"/>
                    <a:pt x="410" y="7022"/>
                    <a:pt x="721" y="7022"/>
                  </a:cubicBezTo>
                  <a:cubicBezTo>
                    <a:pt x="798" y="7022"/>
                    <a:pt x="877" y="7008"/>
                    <a:pt x="953" y="6979"/>
                  </a:cubicBezTo>
                  <a:lnTo>
                    <a:pt x="16459" y="1598"/>
                  </a:lnTo>
                  <a:cubicBezTo>
                    <a:pt x="16893" y="1431"/>
                    <a:pt x="17144" y="997"/>
                    <a:pt x="17077" y="562"/>
                  </a:cubicBezTo>
                  <a:cubicBezTo>
                    <a:pt x="17037" y="228"/>
                    <a:pt x="16739" y="0"/>
                    <a:pt x="16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8"/>
            <p:cNvSpPr/>
            <p:nvPr/>
          </p:nvSpPr>
          <p:spPr>
            <a:xfrm>
              <a:off x="7462101" y="3129278"/>
              <a:ext cx="585329" cy="401683"/>
            </a:xfrm>
            <a:custGeom>
              <a:avLst/>
              <a:gdLst/>
              <a:ahLst/>
              <a:cxnLst/>
              <a:rect l="l" t="t" r="r" b="b"/>
              <a:pathLst>
                <a:path w="18263" h="12533" extrusionOk="0">
                  <a:moveTo>
                    <a:pt x="1508" y="0"/>
                  </a:moveTo>
                  <a:cubicBezTo>
                    <a:pt x="619" y="0"/>
                    <a:pt x="1" y="1300"/>
                    <a:pt x="986" y="1916"/>
                  </a:cubicBezTo>
                  <a:lnTo>
                    <a:pt x="16492" y="12342"/>
                  </a:lnTo>
                  <a:cubicBezTo>
                    <a:pt x="16679" y="12471"/>
                    <a:pt x="16892" y="12533"/>
                    <a:pt x="17100" y="12533"/>
                  </a:cubicBezTo>
                  <a:cubicBezTo>
                    <a:pt x="17431" y="12533"/>
                    <a:pt x="17751" y="12378"/>
                    <a:pt x="17946" y="12091"/>
                  </a:cubicBezTo>
                  <a:cubicBezTo>
                    <a:pt x="18263" y="11607"/>
                    <a:pt x="18129" y="10955"/>
                    <a:pt x="17645" y="10638"/>
                  </a:cubicBezTo>
                  <a:lnTo>
                    <a:pt x="2122" y="211"/>
                  </a:lnTo>
                  <a:cubicBezTo>
                    <a:pt x="1914" y="63"/>
                    <a:pt x="1704" y="0"/>
                    <a:pt x="1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6530856" y="4983563"/>
              <a:ext cx="142462" cy="140988"/>
            </a:xfrm>
            <a:custGeom>
              <a:avLst/>
              <a:gdLst/>
              <a:ahLst/>
              <a:cxnLst/>
              <a:rect l="l" t="t" r="r" b="b"/>
              <a:pathLst>
                <a:path w="4445" h="4399" extrusionOk="0">
                  <a:moveTo>
                    <a:pt x="1954" y="1"/>
                  </a:moveTo>
                  <a:cubicBezTo>
                    <a:pt x="1833" y="1"/>
                    <a:pt x="1716" y="53"/>
                    <a:pt x="1638" y="150"/>
                  </a:cubicBezTo>
                  <a:lnTo>
                    <a:pt x="101" y="2423"/>
                  </a:lnTo>
                  <a:cubicBezTo>
                    <a:pt x="0" y="2623"/>
                    <a:pt x="67" y="2874"/>
                    <a:pt x="251" y="2974"/>
                  </a:cubicBezTo>
                  <a:lnTo>
                    <a:pt x="2239" y="4311"/>
                  </a:lnTo>
                  <a:cubicBezTo>
                    <a:pt x="2319" y="4369"/>
                    <a:pt x="2411" y="4398"/>
                    <a:pt x="2501" y="4398"/>
                  </a:cubicBezTo>
                  <a:cubicBezTo>
                    <a:pt x="2619" y="4398"/>
                    <a:pt x="2732" y="4348"/>
                    <a:pt x="2807" y="4244"/>
                  </a:cubicBezTo>
                  <a:lnTo>
                    <a:pt x="4345" y="1971"/>
                  </a:lnTo>
                  <a:cubicBezTo>
                    <a:pt x="4445" y="1771"/>
                    <a:pt x="4378" y="1537"/>
                    <a:pt x="4177" y="1420"/>
                  </a:cubicBezTo>
                  <a:lnTo>
                    <a:pt x="2206" y="83"/>
                  </a:lnTo>
                  <a:cubicBezTo>
                    <a:pt x="2129" y="28"/>
                    <a:pt x="2041" y="1"/>
                    <a:pt x="1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58"/>
          <p:cNvGrpSpPr/>
          <p:nvPr/>
        </p:nvGrpSpPr>
        <p:grpSpPr>
          <a:xfrm rot="-9899886" flipH="1">
            <a:off x="7813824" y="184806"/>
            <a:ext cx="872492" cy="1395324"/>
            <a:chOff x="780975" y="321469"/>
            <a:chExt cx="1772521" cy="2345704"/>
          </a:xfrm>
        </p:grpSpPr>
        <p:sp>
          <p:nvSpPr>
            <p:cNvPr id="1549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367F300F-C93C-3D71-50B7-65D295B0087D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9"/>
          <p:cNvSpPr txBox="1">
            <a:spLocks noGrp="1"/>
          </p:cNvSpPr>
          <p:nvPr>
            <p:ph type="title"/>
          </p:nvPr>
        </p:nvSpPr>
        <p:spPr>
          <a:xfrm>
            <a:off x="822813" y="37554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LUẬN</a:t>
            </a:r>
            <a:endParaRPr b="1" dirty="0">
              <a:solidFill>
                <a:srgbClr val="1A456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F2AA4A1-7B40-99BB-B6BA-3E08FB32A465}"/>
              </a:ext>
            </a:extLst>
          </p:cNvPr>
          <p:cNvSpPr txBox="1"/>
          <p:nvPr/>
        </p:nvSpPr>
        <p:spPr>
          <a:xfrm>
            <a:off x="950841" y="944863"/>
            <a:ext cx="210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A86E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ƯU ĐIỂM</a:t>
            </a:r>
          </a:p>
        </p:txBody>
      </p:sp>
      <p:sp>
        <p:nvSpPr>
          <p:cNvPr id="4" name="Google Shape;443;p38">
            <a:extLst>
              <a:ext uri="{FF2B5EF4-FFF2-40B4-BE49-F238E27FC236}">
                <a16:creationId xmlns:a16="http://schemas.microsoft.com/office/drawing/2014/main" id="{36F9DA55-8EC9-762F-EB16-6E95783EC7DC}"/>
              </a:ext>
            </a:extLst>
          </p:cNvPr>
          <p:cNvSpPr txBox="1">
            <a:spLocks/>
          </p:cNvSpPr>
          <p:nvPr/>
        </p:nvSpPr>
        <p:spPr>
          <a:xfrm>
            <a:off x="376460" y="3126789"/>
            <a:ext cx="8462717" cy="46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Bám sát khảo sát, đáp ứng yêu cầu của người dùng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Google Shape;443;p38">
            <a:extLst>
              <a:ext uri="{FF2B5EF4-FFF2-40B4-BE49-F238E27FC236}">
                <a16:creationId xmlns:a16="http://schemas.microsoft.com/office/drawing/2014/main" id="{01F5EC38-8024-EFC8-2F72-EAEF671F291F}"/>
              </a:ext>
            </a:extLst>
          </p:cNvPr>
          <p:cNvSpPr txBox="1">
            <a:spLocks/>
          </p:cNvSpPr>
          <p:nvPr/>
        </p:nvSpPr>
        <p:spPr>
          <a:xfrm>
            <a:off x="376459" y="3658487"/>
            <a:ext cx="8462717" cy="52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Đảm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bảo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quy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tắc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dễ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D5989AE8-B116-DA2F-799F-7898FB1A638C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01FE6-82E2-F06C-A7B0-8F497004B15E}"/>
              </a:ext>
            </a:extLst>
          </p:cNvPr>
          <p:cNvSpPr txBox="1"/>
          <p:nvPr/>
        </p:nvSpPr>
        <p:spPr>
          <a:xfrm>
            <a:off x="376460" y="2579918"/>
            <a:ext cx="8207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❑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</a:t>
            </a:r>
            <a:r>
              <a:rPr lang="vi-V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 dụng tích hợp nhiều chức năng tiện ích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vi-V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hờ đó bao quát được hết nhu cầu của người dùng trong thực tế.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7C0D5-4AFE-6E84-261D-2263215FDB1F}"/>
              </a:ext>
            </a:extLst>
          </p:cNvPr>
          <p:cNvSpPr txBox="1"/>
          <p:nvPr/>
        </p:nvSpPr>
        <p:spPr>
          <a:xfrm>
            <a:off x="392046" y="1440335"/>
            <a:ext cx="8207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àm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nhóm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chi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tiết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từng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270-D418-1CC7-1510-B20660656E6A}"/>
              </a:ext>
            </a:extLst>
          </p:cNvPr>
          <p:cNvSpPr txBox="1"/>
          <p:nvPr/>
        </p:nvSpPr>
        <p:spPr>
          <a:xfrm>
            <a:off x="376460" y="2105084"/>
            <a:ext cx="854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❑ H</a:t>
            </a:r>
            <a:r>
              <a:rPr lang="vi-V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ọc được cách thiết kế giao diện trên phần mềm Figma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26BF8-482D-4F2B-D21D-F4EBA709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6" y="823090"/>
            <a:ext cx="486195" cy="48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" grpId="0"/>
      <p:bldP spid="2" grpId="0"/>
      <p:bldP spid="4" grpId="0"/>
      <p:bldP spid="7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9"/>
          <p:cNvSpPr txBox="1">
            <a:spLocks noGrp="1"/>
          </p:cNvSpPr>
          <p:nvPr>
            <p:ph type="title"/>
          </p:nvPr>
        </p:nvSpPr>
        <p:spPr>
          <a:xfrm>
            <a:off x="822813" y="37554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LUẬN</a:t>
            </a:r>
            <a:endParaRPr dirty="0">
              <a:solidFill>
                <a:srgbClr val="1A4568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F2AA4A1-7B40-99BB-B6BA-3E08FB32A465}"/>
              </a:ext>
            </a:extLst>
          </p:cNvPr>
          <p:cNvSpPr txBox="1"/>
          <p:nvPr/>
        </p:nvSpPr>
        <p:spPr>
          <a:xfrm>
            <a:off x="987739" y="837846"/>
            <a:ext cx="1728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A86E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HẠN CHẾ</a:t>
            </a:r>
          </a:p>
        </p:txBody>
      </p:sp>
      <p:sp>
        <p:nvSpPr>
          <p:cNvPr id="4" name="Google Shape;443;p38">
            <a:extLst>
              <a:ext uri="{FF2B5EF4-FFF2-40B4-BE49-F238E27FC236}">
                <a16:creationId xmlns:a16="http://schemas.microsoft.com/office/drawing/2014/main" id="{B139BA7D-B4B9-0C1A-835F-402E6C99D130}"/>
              </a:ext>
            </a:extLst>
          </p:cNvPr>
          <p:cNvSpPr txBox="1">
            <a:spLocks/>
          </p:cNvSpPr>
          <p:nvPr/>
        </p:nvSpPr>
        <p:spPr>
          <a:xfrm>
            <a:off x="443454" y="1166246"/>
            <a:ext cx="8462717" cy="84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Chưa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hỗ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trợ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tối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chưa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hỗ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trợ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nhiều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ngôn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ngữ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hệ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điều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Android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trên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nền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tảng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web.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Google Shape;443;p38">
            <a:extLst>
              <a:ext uri="{FF2B5EF4-FFF2-40B4-BE49-F238E27FC236}">
                <a16:creationId xmlns:a16="http://schemas.microsoft.com/office/drawing/2014/main" id="{334EF323-ADC7-F60F-75EA-A370F78421C3}"/>
              </a:ext>
            </a:extLst>
          </p:cNvPr>
          <p:cNvSpPr txBox="1">
            <a:spLocks/>
          </p:cNvSpPr>
          <p:nvPr/>
        </p:nvSpPr>
        <p:spPr>
          <a:xfrm>
            <a:off x="443453" y="2015826"/>
            <a:ext cx="846271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❑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bệnh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bệnh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biệt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spcAft>
                <a:spcPts val="1600"/>
              </a:spcAft>
            </a:pPr>
            <a:endParaRPr lang="en-US" sz="1500" dirty="0">
              <a:solidFill>
                <a:srgbClr val="4A86E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Google Shape;443;p38">
            <a:extLst>
              <a:ext uri="{FF2B5EF4-FFF2-40B4-BE49-F238E27FC236}">
                <a16:creationId xmlns:a16="http://schemas.microsoft.com/office/drawing/2014/main" id="{A0E668CD-9899-ABB7-F73A-493D44AA8064}"/>
              </a:ext>
            </a:extLst>
          </p:cNvPr>
          <p:cNvSpPr txBox="1">
            <a:spLocks/>
          </p:cNvSpPr>
          <p:nvPr/>
        </p:nvSpPr>
        <p:spPr>
          <a:xfrm>
            <a:off x="443453" y="2571750"/>
            <a:ext cx="8462717" cy="107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chi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tiết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chưa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ý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tưởng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khai. </a:t>
            </a:r>
          </a:p>
          <a:p>
            <a:pPr algn="l">
              <a:lnSpc>
                <a:spcPct val="150000"/>
              </a:lnSpc>
              <a:spcAft>
                <a:spcPts val="1600"/>
              </a:spcAft>
            </a:pPr>
            <a:endParaRPr lang="en-US" sz="1500" dirty="0">
              <a:solidFill>
                <a:srgbClr val="4A86E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EFF9B00E-070B-62E2-B26E-E004C780FBD7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85603-9423-386E-278C-0577B214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3" y="729903"/>
            <a:ext cx="544286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91329" y="2734384"/>
            <a:ext cx="2858107" cy="2394270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FA9D7-A952-6711-9736-29D25AD23E44}"/>
              </a:ext>
            </a:extLst>
          </p:cNvPr>
          <p:cNvSpPr txBox="1"/>
          <p:nvPr/>
        </p:nvSpPr>
        <p:spPr>
          <a:xfrm>
            <a:off x="5274129" y="49022"/>
            <a:ext cx="3387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000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Đường dẫn tới demo ứng dụng</a:t>
            </a:r>
            <a:endParaRPr lang="en-US" sz="3000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2" name="Google Shape;263;p35">
            <a:extLst>
              <a:ext uri="{FF2B5EF4-FFF2-40B4-BE49-F238E27FC236}">
                <a16:creationId xmlns:a16="http://schemas.microsoft.com/office/drawing/2014/main" id="{3A24DA5E-E52E-A5CB-8051-3BF57EDC5040}"/>
              </a:ext>
            </a:extLst>
          </p:cNvPr>
          <p:cNvSpPr txBox="1">
            <a:spLocks/>
          </p:cNvSpPr>
          <p:nvPr/>
        </p:nvSpPr>
        <p:spPr>
          <a:xfrm>
            <a:off x="482391" y="14846"/>
            <a:ext cx="5076291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7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sz="1300" b="1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1300" b="1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200" dirty="0">
                <a:solidFill>
                  <a:srgbClr val="1A4568"/>
                </a:solidFill>
                <a:latin typeface="Josefin Sans" pitchFamily="2" charset="0"/>
                <a:cs typeface="Times New Roman" panose="02020603050405020304" pitchFamily="18" charset="0"/>
              </a:rPr>
              <a:t>ĐẠI HỌC QUỐC GIA TP. HỒ CHÍ MINH</a:t>
            </a:r>
            <a:endParaRPr lang="vi-VN" sz="1200" dirty="0">
              <a:solidFill>
                <a:srgbClr val="1A4568"/>
              </a:solidFill>
              <a:latin typeface="Josefi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EBA891-B599-A755-B943-44BD016C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" y="103939"/>
            <a:ext cx="431203" cy="356810"/>
          </a:xfrm>
          <a:prstGeom prst="rect">
            <a:avLst/>
          </a:prstGeom>
        </p:spPr>
      </p:pic>
      <p:sp>
        <p:nvSpPr>
          <p:cNvPr id="4" name="Google Shape;462;p30">
            <a:extLst>
              <a:ext uri="{FF2B5EF4-FFF2-40B4-BE49-F238E27FC236}">
                <a16:creationId xmlns:a16="http://schemas.microsoft.com/office/drawing/2014/main" id="{56B07B5F-50AC-4043-2D6B-7637F3DFA994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B896C-6C0C-7B41-ABDC-004EEC1B0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4" t="1176" r="3204" b="23146"/>
          <a:stretch/>
        </p:blipFill>
        <p:spPr>
          <a:xfrm>
            <a:off x="5361508" y="1049574"/>
            <a:ext cx="3376713" cy="3044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3CA01-F6F9-A328-314E-F079D15E33A5}"/>
              </a:ext>
            </a:extLst>
          </p:cNvPr>
          <p:cNvSpPr txBox="1"/>
          <p:nvPr/>
        </p:nvSpPr>
        <p:spPr>
          <a:xfrm>
            <a:off x="5361508" y="4238239"/>
            <a:ext cx="3434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1A4568"/>
                </a:solidFill>
                <a:latin typeface="Josefin Sans" pitchFamily="2" charset="0"/>
              </a:rPr>
              <a:t>https://qrco.de/bdYafv</a:t>
            </a:r>
          </a:p>
        </p:txBody>
      </p:sp>
    </p:spTree>
    <p:extLst>
      <p:ext uri="{BB962C8B-B14F-4D97-AF65-F5344CB8AC3E}">
        <p14:creationId xmlns:p14="http://schemas.microsoft.com/office/powerpoint/2010/main" val="264656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9"/>
          <p:cNvSpPr txBox="1">
            <a:spLocks noGrp="1"/>
          </p:cNvSpPr>
          <p:nvPr>
            <p:ph type="title"/>
          </p:nvPr>
        </p:nvSpPr>
        <p:spPr>
          <a:xfrm>
            <a:off x="758100" y="37554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LUẬN</a:t>
            </a:r>
            <a:endParaRPr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F2AA4A1-7B40-99BB-B6BA-3E08FB32A465}"/>
              </a:ext>
            </a:extLst>
          </p:cNvPr>
          <p:cNvSpPr txBox="1"/>
          <p:nvPr/>
        </p:nvSpPr>
        <p:spPr>
          <a:xfrm>
            <a:off x="980176" y="850510"/>
            <a:ext cx="4276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none" strike="noStrike" kern="0" spc="0" dirty="0">
                <a:solidFill>
                  <a:srgbClr val="4A86E8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HƯỚNG PHÁT TRIỂN</a:t>
            </a:r>
          </a:p>
          <a:p>
            <a:endParaRPr lang="en-US" sz="3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Google Shape;443;p38">
            <a:extLst>
              <a:ext uri="{FF2B5EF4-FFF2-40B4-BE49-F238E27FC236}">
                <a16:creationId xmlns:a16="http://schemas.microsoft.com/office/drawing/2014/main" id="{9FDC6735-82F3-D40D-C7AF-8B2A8D4E1341}"/>
              </a:ext>
            </a:extLst>
          </p:cNvPr>
          <p:cNvSpPr txBox="1">
            <a:spLocks/>
          </p:cNvSpPr>
          <p:nvPr/>
        </p:nvSpPr>
        <p:spPr>
          <a:xfrm>
            <a:off x="378741" y="1259177"/>
            <a:ext cx="8716272" cy="9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tối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hỗ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trợ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nhiều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ngôn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ngữ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hệ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điều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hành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Android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trên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nền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tảng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web.</a:t>
            </a:r>
          </a:p>
          <a:p>
            <a:pPr algn="l">
              <a:lnSpc>
                <a:spcPct val="150000"/>
              </a:lnSpc>
              <a:spcAft>
                <a:spcPts val="1600"/>
              </a:spcAft>
            </a:pPr>
            <a:endParaRPr lang="en-US" sz="1500" dirty="0">
              <a:solidFill>
                <a:srgbClr val="4A86E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Google Shape;443;p38">
            <a:extLst>
              <a:ext uri="{FF2B5EF4-FFF2-40B4-BE49-F238E27FC236}">
                <a16:creationId xmlns:a16="http://schemas.microsoft.com/office/drawing/2014/main" id="{D0B6EC5A-14AB-9C10-E9A0-0C8CFB48F34A}"/>
              </a:ext>
            </a:extLst>
          </p:cNvPr>
          <p:cNvSpPr txBox="1">
            <a:spLocks/>
          </p:cNvSpPr>
          <p:nvPr/>
        </p:nvSpPr>
        <p:spPr>
          <a:xfrm>
            <a:off x="378743" y="2134687"/>
            <a:ext cx="8234578" cy="92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hỗ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trợ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dùng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tuổi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hoặc các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bệnh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Google Shape;443;p38">
            <a:extLst>
              <a:ext uri="{FF2B5EF4-FFF2-40B4-BE49-F238E27FC236}">
                <a16:creationId xmlns:a16="http://schemas.microsoft.com/office/drawing/2014/main" id="{A983E534-D3D0-7F56-494E-639399FDAFEF}"/>
              </a:ext>
            </a:extLst>
          </p:cNvPr>
          <p:cNvSpPr txBox="1">
            <a:spLocks/>
          </p:cNvSpPr>
          <p:nvPr/>
        </p:nvSpPr>
        <p:spPr>
          <a:xfrm>
            <a:off x="378741" y="3597998"/>
            <a:ext cx="8650959" cy="145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Phát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ứng dụng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sản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phẩm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tế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giải quyết vấn đề về thực trạng kh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ám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bệnh của người dân Việt Nam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hiện nay.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Google Shape;443;p38">
            <a:extLst>
              <a:ext uri="{FF2B5EF4-FFF2-40B4-BE49-F238E27FC236}">
                <a16:creationId xmlns:a16="http://schemas.microsoft.com/office/drawing/2014/main" id="{B6BC1500-1439-79C4-D6FE-6E74F4448FD6}"/>
              </a:ext>
            </a:extLst>
          </p:cNvPr>
          <p:cNvSpPr txBox="1">
            <a:spLocks/>
          </p:cNvSpPr>
          <p:nvPr/>
        </p:nvSpPr>
        <p:spPr>
          <a:xfrm>
            <a:off x="378741" y="3041546"/>
            <a:ext cx="8462717" cy="53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Lên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ý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tưởng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triển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khai một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tác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chi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tiết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l">
              <a:lnSpc>
                <a:spcPct val="150000"/>
              </a:lnSpc>
              <a:spcAft>
                <a:spcPts val="1600"/>
              </a:spcAft>
            </a:pPr>
            <a:endParaRPr lang="en-US" sz="1500" dirty="0">
              <a:solidFill>
                <a:srgbClr val="4A86E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3FDEC139-8E53-72BC-A24B-47DF40982322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0F727-E5F7-E6F1-1C01-E27F6444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7" y="716814"/>
            <a:ext cx="494839" cy="4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328691" y="589323"/>
            <a:ext cx="8649771" cy="212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1A4568"/>
                </a:solidFill>
                <a:latin typeface="Josefin Sans" pitchFamily="2" charset="0"/>
                <a:cs typeface="Aharoni" panose="02010803020104030203" pitchFamily="2" charset="-79"/>
              </a:rPr>
              <a:t>Thank you for listening</a:t>
            </a:r>
            <a:endParaRPr sz="6000" b="1" dirty="0">
              <a:solidFill>
                <a:srgbClr val="1A4568"/>
              </a:solidFill>
              <a:latin typeface="Josefin Sans" pitchFamily="2" charset="0"/>
              <a:cs typeface="Aharoni" panose="02010803020104030203" pitchFamily="2" charset="-79"/>
            </a:endParaRPr>
          </a:p>
        </p:txBody>
      </p:sp>
      <p:sp>
        <p:nvSpPr>
          <p:cNvPr id="8" name="Google Shape;462;p30">
            <a:extLst>
              <a:ext uri="{FF2B5EF4-FFF2-40B4-BE49-F238E27FC236}">
                <a16:creationId xmlns:a16="http://schemas.microsoft.com/office/drawing/2014/main" id="{D83AC694-A850-FDD8-AFE2-3AB8F4207622}"/>
              </a:ext>
            </a:extLst>
          </p:cNvPr>
          <p:cNvSpPr txBox="1">
            <a:spLocks/>
          </p:cNvSpPr>
          <p:nvPr/>
        </p:nvSpPr>
        <p:spPr>
          <a:xfrm>
            <a:off x="8492318" y="4710986"/>
            <a:ext cx="602695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9E001-6DD4-E05F-BB90-195AE72A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58" y="3048193"/>
            <a:ext cx="1932214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4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1724208" y="417203"/>
            <a:ext cx="2847792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NỘI DUNG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2"/>
          </p:nvPr>
        </p:nvSpPr>
        <p:spPr>
          <a:xfrm>
            <a:off x="173410" y="118638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01</a:t>
            </a:r>
            <a:endParaRPr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157745" y="1834624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GIỚI THIỆU</a:t>
            </a:r>
            <a:endParaRPr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4"/>
          </p:nvPr>
        </p:nvSpPr>
        <p:spPr>
          <a:xfrm>
            <a:off x="4501623" y="118638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03</a:t>
            </a:r>
            <a:endParaRPr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subTitle" idx="5"/>
          </p:nvPr>
        </p:nvSpPr>
        <p:spPr>
          <a:xfrm>
            <a:off x="4430549" y="1810464"/>
            <a:ext cx="1945757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PHÁC THẢO VÀ GIAO DIỆN</a:t>
            </a:r>
            <a:endParaRPr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7"/>
          </p:nvPr>
        </p:nvSpPr>
        <p:spPr>
          <a:xfrm>
            <a:off x="2121029" y="118638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8"/>
          </p:nvPr>
        </p:nvSpPr>
        <p:spPr>
          <a:xfrm>
            <a:off x="1786847" y="1831445"/>
            <a:ext cx="2612578" cy="143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KHẢO SÁT VÀ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RÚT KINH NGHIỆM ỨNG DỤNG KHÁC</a:t>
            </a:r>
            <a:endParaRPr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 idx="13"/>
          </p:nvPr>
        </p:nvSpPr>
        <p:spPr>
          <a:xfrm>
            <a:off x="180613" y="3210533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04</a:t>
            </a:r>
            <a:endParaRPr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4"/>
          </p:nvPr>
        </p:nvSpPr>
        <p:spPr>
          <a:xfrm>
            <a:off x="321479" y="3839578"/>
            <a:ext cx="1680900" cy="89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 ỨNG DỤNG</a:t>
            </a:r>
            <a:endParaRPr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4" name="Google Shape;424;p37"/>
          <p:cNvSpPr txBox="1">
            <a:spLocks noGrp="1"/>
          </p:cNvSpPr>
          <p:nvPr>
            <p:ph type="title" idx="16"/>
          </p:nvPr>
        </p:nvSpPr>
        <p:spPr>
          <a:xfrm>
            <a:off x="4562977" y="3109654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05</a:t>
            </a:r>
            <a:endParaRPr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7"/>
          </p:nvPr>
        </p:nvSpPr>
        <p:spPr>
          <a:xfrm>
            <a:off x="4562977" y="3822628"/>
            <a:ext cx="1680900" cy="509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LUẬN</a:t>
            </a:r>
            <a:endParaRPr b="1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27" name="Google Shape;427;p37"/>
          <p:cNvGrpSpPr/>
          <p:nvPr/>
        </p:nvGrpSpPr>
        <p:grpSpPr>
          <a:xfrm>
            <a:off x="6789760" y="2873927"/>
            <a:ext cx="2004128" cy="2269573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02A9C1B1-ADE6-231E-74AF-2CDF578CBC56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  <p:bldP spid="412" grpId="0"/>
      <p:bldP spid="413" grpId="0" build="p"/>
      <p:bldP spid="415" grpId="0"/>
      <p:bldP spid="416" grpId="0" build="p"/>
      <p:bldP spid="418" grpId="0"/>
      <p:bldP spid="419" grpId="0" build="p"/>
      <p:bldP spid="421" grpId="0"/>
      <p:bldP spid="422" grpId="0" build="p"/>
      <p:bldP spid="424" grpId="0"/>
      <p:bldP spid="4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717430" y="2388649"/>
            <a:ext cx="394842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1A4568"/>
                </a:solidFill>
                <a:latin typeface="Josefin Sans" pitchFamily="2" charset="0"/>
              </a:rPr>
              <a:t>GIỚI THIỆU</a:t>
            </a:r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3624385" y="2139328"/>
            <a:ext cx="1093045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01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7426091" y="109102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-162869" y="2780594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chemeClr val="lt1">
                  <a:alpha val="459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2EA1638F-A252-4063-8810-53695BA65EE9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423705" y="22857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A4568"/>
                </a:solidFill>
                <a:latin typeface="Josefin Sans" pitchFamily="2" charset="0"/>
              </a:rPr>
              <a:t>GIỚI THIỆU </a:t>
            </a:r>
            <a:endParaRPr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81397" y="1313800"/>
            <a:ext cx="8883966" cy="96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❑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khăn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trong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tìm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kiếm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sĩ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chuyên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khoa hay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bệnh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phù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hợp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grpSp>
        <p:nvGrpSpPr>
          <p:cNvPr id="444" name="Google Shape;444;p38"/>
          <p:cNvGrpSpPr/>
          <p:nvPr/>
        </p:nvGrpSpPr>
        <p:grpSpPr>
          <a:xfrm>
            <a:off x="7048475" y="3205439"/>
            <a:ext cx="1671819" cy="1926611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43;p38">
            <a:extLst>
              <a:ext uri="{FF2B5EF4-FFF2-40B4-BE49-F238E27FC236}">
                <a16:creationId xmlns:a16="http://schemas.microsoft.com/office/drawing/2014/main" id="{2B9FBFAD-5A2E-8B1E-4D13-3AD94E313203}"/>
              </a:ext>
            </a:extLst>
          </p:cNvPr>
          <p:cNvSpPr txBox="1">
            <a:spLocks/>
          </p:cNvSpPr>
          <p:nvPr/>
        </p:nvSpPr>
        <p:spPr>
          <a:xfrm>
            <a:off x="81397" y="1904331"/>
            <a:ext cx="6847958" cy="43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Hind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Khó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liên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lạc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bác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sĩ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cần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hỗ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trợ.</a:t>
            </a:r>
          </a:p>
          <a:p>
            <a:pPr marL="0" indent="0">
              <a:spcAft>
                <a:spcPts val="1600"/>
              </a:spcAft>
              <a:buFont typeface="Hind"/>
              <a:buNone/>
            </a:pPr>
            <a:endParaRPr lang="en-US" sz="1300" dirty="0">
              <a:solidFill>
                <a:srgbClr val="4A86E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Google Shape;443;p38">
            <a:extLst>
              <a:ext uri="{FF2B5EF4-FFF2-40B4-BE49-F238E27FC236}">
                <a16:creationId xmlns:a16="http://schemas.microsoft.com/office/drawing/2014/main" id="{E4FA33CC-64A1-EE77-C768-C8CF11693346}"/>
              </a:ext>
            </a:extLst>
          </p:cNvPr>
          <p:cNvSpPr txBox="1">
            <a:spLocks/>
          </p:cNvSpPr>
          <p:nvPr/>
        </p:nvSpPr>
        <p:spPr>
          <a:xfrm>
            <a:off x="81397" y="2484410"/>
            <a:ext cx="9229677" cy="55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●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Char char="○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Hind"/>
              <a:buChar char="■"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Hind"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Khi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đi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thuốc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chờ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lâu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một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loại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thuốc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phổ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biến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khó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tìm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mua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C6575EE1-1620-1109-8BA1-BA7B91E6DE31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39468" y="321488"/>
            <a:ext cx="3893583" cy="4990859"/>
            <a:chOff x="2772125" y="289957"/>
            <a:chExt cx="3893583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409219" y="1024679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2982237" y="2627119"/>
            <a:ext cx="3069524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1A4568"/>
                </a:solidFill>
                <a:latin typeface="Josefin Sans" pitchFamily="2" charset="0"/>
              </a:rPr>
              <a:t>KHẢO SÁT</a:t>
            </a:r>
            <a:endParaRPr sz="4000" b="1" dirty="0">
              <a:solidFill>
                <a:srgbClr val="1A4568"/>
              </a:solidFill>
              <a:latin typeface="Josefin Sans" pitchFamily="2" charset="0"/>
            </a:endParaRPr>
          </a:p>
        </p:txBody>
      </p:sp>
      <p:sp>
        <p:nvSpPr>
          <p:cNvPr id="4" name="Google Shape;534;p39">
            <a:extLst>
              <a:ext uri="{FF2B5EF4-FFF2-40B4-BE49-F238E27FC236}">
                <a16:creationId xmlns:a16="http://schemas.microsoft.com/office/drawing/2014/main" id="{86710450-084C-4011-BAAB-54B0A89643EC}"/>
              </a:ext>
            </a:extLst>
          </p:cNvPr>
          <p:cNvSpPr txBox="1">
            <a:spLocks/>
          </p:cNvSpPr>
          <p:nvPr/>
        </p:nvSpPr>
        <p:spPr>
          <a:xfrm>
            <a:off x="3859345" y="1504727"/>
            <a:ext cx="1315308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100" b="1" dirty="0">
                <a:solidFill>
                  <a:srgbClr val="1A4568"/>
                </a:solidFill>
                <a:latin typeface="Josefin Sans" pitchFamily="2" charset="0"/>
              </a:rPr>
              <a:t>02</a:t>
            </a:r>
          </a:p>
        </p:txBody>
      </p: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A3C43BAD-108E-B078-8492-506CFE2BC1F5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90;p63">
            <a:extLst>
              <a:ext uri="{FF2B5EF4-FFF2-40B4-BE49-F238E27FC236}">
                <a16:creationId xmlns:a16="http://schemas.microsoft.com/office/drawing/2014/main" id="{DCE5B122-E682-E96E-DD34-75033E6FF482}"/>
              </a:ext>
            </a:extLst>
          </p:cNvPr>
          <p:cNvSpPr txBox="1">
            <a:spLocks/>
          </p:cNvSpPr>
          <p:nvPr/>
        </p:nvSpPr>
        <p:spPr>
          <a:xfrm>
            <a:off x="101847" y="270518"/>
            <a:ext cx="26493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b="1" dirty="0">
                <a:solidFill>
                  <a:srgbClr val="1A4568"/>
                </a:solidFill>
                <a:latin typeface="Josefin Sans" pitchFamily="2" charset="0"/>
              </a:rPr>
              <a:t>KHẢO SÁT</a:t>
            </a:r>
          </a:p>
        </p:txBody>
      </p:sp>
      <p:sp>
        <p:nvSpPr>
          <p:cNvPr id="16" name="Google Shape;443;p38">
            <a:extLst>
              <a:ext uri="{FF2B5EF4-FFF2-40B4-BE49-F238E27FC236}">
                <a16:creationId xmlns:a16="http://schemas.microsoft.com/office/drawing/2014/main" id="{8B3791D9-899A-97CB-239E-168B9B19EEFB}"/>
              </a:ext>
            </a:extLst>
          </p:cNvPr>
          <p:cNvSpPr txBox="1">
            <a:spLocks/>
          </p:cNvSpPr>
          <p:nvPr/>
        </p:nvSpPr>
        <p:spPr>
          <a:xfrm>
            <a:off x="174936" y="1145008"/>
            <a:ext cx="8969064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Kiểu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thiết kế button nào bạn sẽ thấy thích hơn đối với một ứng dụng sức khỏe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Google Shape;443;p38">
            <a:extLst>
              <a:ext uri="{FF2B5EF4-FFF2-40B4-BE49-F238E27FC236}">
                <a16:creationId xmlns:a16="http://schemas.microsoft.com/office/drawing/2014/main" id="{8CE1B500-B8D7-38BB-DA50-6EDF3B3CB385}"/>
              </a:ext>
            </a:extLst>
          </p:cNvPr>
          <p:cNvSpPr txBox="1">
            <a:spLocks/>
          </p:cNvSpPr>
          <p:nvPr/>
        </p:nvSpPr>
        <p:spPr>
          <a:xfrm>
            <a:off x="174936" y="1738982"/>
            <a:ext cx="7225458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sắc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nào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phù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hợp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ứng dụng về y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tế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?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Google Shape;443;p38">
            <a:extLst>
              <a:ext uri="{FF2B5EF4-FFF2-40B4-BE49-F238E27FC236}">
                <a16:creationId xmlns:a16="http://schemas.microsoft.com/office/drawing/2014/main" id="{17BE634A-876D-EE9B-620D-1BDECA8D5C2F}"/>
              </a:ext>
            </a:extLst>
          </p:cNvPr>
          <p:cNvSpPr txBox="1">
            <a:spLocks/>
          </p:cNvSpPr>
          <p:nvPr/>
        </p:nvSpPr>
        <p:spPr>
          <a:xfrm>
            <a:off x="174936" y="2291234"/>
            <a:ext cx="8037714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Giao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diện nào dưới đây có cách bố trí bố cục các chức năng phù hợp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? 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Google Shape;462;p30">
            <a:extLst>
              <a:ext uri="{FF2B5EF4-FFF2-40B4-BE49-F238E27FC236}">
                <a16:creationId xmlns:a16="http://schemas.microsoft.com/office/drawing/2014/main" id="{8D3B3A08-288C-05EF-13DA-BF5E2CB5186E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52F7-3FDD-1E00-0FE5-155638B2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78" y="3122136"/>
            <a:ext cx="2114643" cy="2114643"/>
          </a:xfrm>
          <a:prstGeom prst="rect">
            <a:avLst/>
          </a:prstGeom>
        </p:spPr>
      </p:pic>
      <p:sp>
        <p:nvSpPr>
          <p:cNvPr id="3" name="Google Shape;443;p38">
            <a:extLst>
              <a:ext uri="{FF2B5EF4-FFF2-40B4-BE49-F238E27FC236}">
                <a16:creationId xmlns:a16="http://schemas.microsoft.com/office/drawing/2014/main" id="{2F237ED9-F0B6-8EB4-6410-0463F6A132D6}"/>
              </a:ext>
            </a:extLst>
          </p:cNvPr>
          <p:cNvSpPr txBox="1">
            <a:spLocks/>
          </p:cNvSpPr>
          <p:nvPr/>
        </p:nvSpPr>
        <p:spPr>
          <a:xfrm>
            <a:off x="174936" y="2847876"/>
            <a:ext cx="8037714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C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ách bố trí biểu tượng/ tên biểu tượng nào là hiệu quả ?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>
            <a:extLst>
              <a:ext uri="{FF2B5EF4-FFF2-40B4-BE49-F238E27FC236}">
                <a16:creationId xmlns:a16="http://schemas.microsoft.com/office/drawing/2014/main" id="{47AAF38A-F533-B6F3-A86F-8377B587A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97" y="2147045"/>
            <a:ext cx="2783322" cy="7623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83;p40">
            <a:extLst>
              <a:ext uri="{FF2B5EF4-FFF2-40B4-BE49-F238E27FC236}">
                <a16:creationId xmlns:a16="http://schemas.microsoft.com/office/drawing/2014/main" id="{794B4328-08CF-72AC-1EC1-CA6A7CF9E922}"/>
              </a:ext>
            </a:extLst>
          </p:cNvPr>
          <p:cNvSpPr txBox="1">
            <a:spLocks/>
          </p:cNvSpPr>
          <p:nvPr/>
        </p:nvSpPr>
        <p:spPr>
          <a:xfrm>
            <a:off x="-1100394" y="1699098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 lang="en-US" sz="3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BB1470-F818-D25B-191D-8641E331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6847"/>
            <a:ext cx="7704000" cy="725333"/>
          </a:xfrm>
        </p:spPr>
        <p:txBody>
          <a:bodyPr/>
          <a:lstStyle/>
          <a:p>
            <a: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QUẢ KHẢO SÁT</a:t>
            </a:r>
            <a:b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dirty="0">
              <a:solidFill>
                <a:srgbClr val="1A4568"/>
              </a:solidFill>
            </a:endParaRPr>
          </a:p>
        </p:txBody>
      </p:sp>
      <p:sp>
        <p:nvSpPr>
          <p:cNvPr id="11" name="Google Shape;443;p38">
            <a:extLst>
              <a:ext uri="{FF2B5EF4-FFF2-40B4-BE49-F238E27FC236}">
                <a16:creationId xmlns:a16="http://schemas.microsoft.com/office/drawing/2014/main" id="{D287E3BD-3ECF-C5FB-CE68-7323420710B4}"/>
              </a:ext>
            </a:extLst>
          </p:cNvPr>
          <p:cNvSpPr txBox="1">
            <a:spLocks/>
          </p:cNvSpPr>
          <p:nvPr/>
        </p:nvSpPr>
        <p:spPr>
          <a:xfrm>
            <a:off x="141373" y="950820"/>
            <a:ext cx="9002627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❑  K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iểu thiết kế button nào bạn sẽ thấy thích hơn đối với một ứng dụng sức khỏe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vi-V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Google Shape;462;p30">
            <a:extLst>
              <a:ext uri="{FF2B5EF4-FFF2-40B4-BE49-F238E27FC236}">
                <a16:creationId xmlns:a16="http://schemas.microsoft.com/office/drawing/2014/main" id="{3639815C-717C-A635-9B71-DB78F802D12A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790;p63">
            <a:extLst>
              <a:ext uri="{FF2B5EF4-FFF2-40B4-BE49-F238E27FC236}">
                <a16:creationId xmlns:a16="http://schemas.microsoft.com/office/drawing/2014/main" id="{7E913134-4072-E267-4F82-429887C7C086}"/>
              </a:ext>
            </a:extLst>
          </p:cNvPr>
          <p:cNvSpPr txBox="1">
            <a:spLocks/>
          </p:cNvSpPr>
          <p:nvPr/>
        </p:nvSpPr>
        <p:spPr>
          <a:xfrm>
            <a:off x="2955596" y="2909415"/>
            <a:ext cx="3069524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b="1" dirty="0">
                <a:solidFill>
                  <a:srgbClr val="1A4568"/>
                </a:solidFill>
                <a:latin typeface="Josefin Sans" pitchFamily="2" charset="0"/>
              </a:rPr>
              <a:t>42,4 %</a:t>
            </a:r>
          </a:p>
        </p:txBody>
      </p:sp>
    </p:spTree>
    <p:extLst>
      <p:ext uri="{BB962C8B-B14F-4D97-AF65-F5344CB8AC3E}">
        <p14:creationId xmlns:p14="http://schemas.microsoft.com/office/powerpoint/2010/main" val="190267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KẾT QUẢ KHẢO SÁT</a:t>
            </a:r>
            <a:br>
              <a:rPr lang="en-US" sz="3600" b="1" dirty="0">
                <a:solidFill>
                  <a:srgbClr val="1A45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sz="3600" dirty="0">
              <a:solidFill>
                <a:srgbClr val="1A4568"/>
              </a:solidFill>
            </a:endParaRPr>
          </a:p>
        </p:txBody>
      </p:sp>
      <p:pic>
        <p:nvPicPr>
          <p:cNvPr id="4" name="Hình ảnh 3" descr="Chart, bar chart&#10;&#10;Description automatically generated">
            <a:extLst>
              <a:ext uri="{FF2B5EF4-FFF2-40B4-BE49-F238E27FC236}">
                <a16:creationId xmlns:a16="http://schemas.microsoft.com/office/drawing/2014/main" id="{465F453E-3B9A-0012-2EE1-3D12A8509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5702" y="1891330"/>
            <a:ext cx="2306558" cy="1517593"/>
          </a:xfrm>
          <a:prstGeom prst="rect">
            <a:avLst/>
          </a:prstGeom>
        </p:spPr>
      </p:pic>
      <p:sp>
        <p:nvSpPr>
          <p:cNvPr id="2" name="Google Shape;443;p38">
            <a:extLst>
              <a:ext uri="{FF2B5EF4-FFF2-40B4-BE49-F238E27FC236}">
                <a16:creationId xmlns:a16="http://schemas.microsoft.com/office/drawing/2014/main" id="{D6FCF3FC-6767-3E5C-52EE-7BB46851A8FC}"/>
              </a:ext>
            </a:extLst>
          </p:cNvPr>
          <p:cNvSpPr txBox="1">
            <a:spLocks/>
          </p:cNvSpPr>
          <p:nvPr/>
        </p:nvSpPr>
        <p:spPr>
          <a:xfrm>
            <a:off x="222354" y="787844"/>
            <a:ext cx="8037714" cy="5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sắc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nào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phù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hợp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ứng dụng về y </a:t>
            </a:r>
            <a:r>
              <a:rPr lang="en-US" sz="18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tế</a:t>
            </a: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?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Google Shape;462;p30">
            <a:extLst>
              <a:ext uri="{FF2B5EF4-FFF2-40B4-BE49-F238E27FC236}">
                <a16:creationId xmlns:a16="http://schemas.microsoft.com/office/drawing/2014/main" id="{AA5832CA-3506-C94F-B1FE-361D33D704BE}"/>
              </a:ext>
            </a:extLst>
          </p:cNvPr>
          <p:cNvSpPr txBox="1">
            <a:spLocks/>
          </p:cNvSpPr>
          <p:nvPr/>
        </p:nvSpPr>
        <p:spPr>
          <a:xfrm>
            <a:off x="8639277" y="4764977"/>
            <a:ext cx="504723" cy="2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vi-V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90;p63">
            <a:extLst>
              <a:ext uri="{FF2B5EF4-FFF2-40B4-BE49-F238E27FC236}">
                <a16:creationId xmlns:a16="http://schemas.microsoft.com/office/drawing/2014/main" id="{C0865C40-7AE5-8E2D-4ADA-869B53A098E7}"/>
              </a:ext>
            </a:extLst>
          </p:cNvPr>
          <p:cNvSpPr txBox="1">
            <a:spLocks/>
          </p:cNvSpPr>
          <p:nvPr/>
        </p:nvSpPr>
        <p:spPr>
          <a:xfrm>
            <a:off x="2980088" y="3803405"/>
            <a:ext cx="3069524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b="1" dirty="0">
                <a:solidFill>
                  <a:srgbClr val="1A4568"/>
                </a:solidFill>
                <a:latin typeface="Josefin Sans" pitchFamily="2" charset="0"/>
              </a:rPr>
              <a:t>72,2 %</a:t>
            </a:r>
          </a:p>
        </p:txBody>
      </p:sp>
    </p:spTree>
    <p:extLst>
      <p:ext uri="{BB962C8B-B14F-4D97-AF65-F5344CB8AC3E}">
        <p14:creationId xmlns:p14="http://schemas.microsoft.com/office/powerpoint/2010/main" val="1431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86E8"/>
      </a:dk1>
      <a:lt1>
        <a:srgbClr val="FFFFFF"/>
      </a:lt1>
      <a:dk2>
        <a:srgbClr val="595959"/>
      </a:dk2>
      <a:lt2>
        <a:srgbClr val="EEEEEE"/>
      </a:lt2>
      <a:accent1>
        <a:srgbClr val="6D9EEB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670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Segoe UI Variable Small</vt:lpstr>
      <vt:lpstr>Pompiere</vt:lpstr>
      <vt:lpstr>Arial</vt:lpstr>
      <vt:lpstr>Open Sans</vt:lpstr>
      <vt:lpstr>Hind</vt:lpstr>
      <vt:lpstr>Roboto Condensed Light</vt:lpstr>
      <vt:lpstr>Josefin Sans</vt:lpstr>
      <vt:lpstr>Times New Roman</vt:lpstr>
      <vt:lpstr>Clinical Case 06-2019</vt:lpstr>
      <vt:lpstr>ỨNG DỤNG KẾT NỐI BỆNH NHÂN VỚI CÁC DỊCH VỤ Y TẾ</vt:lpstr>
      <vt:lpstr>PowerPoint Presentation</vt:lpstr>
      <vt:lpstr>NỘI DUNG</vt:lpstr>
      <vt:lpstr>GIỚI THIỆU</vt:lpstr>
      <vt:lpstr>GIỚI THIỆU </vt:lpstr>
      <vt:lpstr>KHẢO SÁT</vt:lpstr>
      <vt:lpstr>PowerPoint Presentation</vt:lpstr>
      <vt:lpstr>KẾT QUẢ KHẢO SÁT </vt:lpstr>
      <vt:lpstr>KẾT QUẢ KHẢO SÁT </vt:lpstr>
      <vt:lpstr>KẾT QUẢ KHẢO SÁT </vt:lpstr>
      <vt:lpstr>KẾT QUẢ KHẢO SÁT </vt:lpstr>
      <vt:lpstr>Rút kinh nghiệm từ ứng dụng Ivie</vt:lpstr>
      <vt:lpstr>PHÁC THẢO VÀ GIAO DIỆN</vt:lpstr>
      <vt:lpstr>Trang chủ</vt:lpstr>
      <vt:lpstr>Đăng nhập</vt:lpstr>
      <vt:lpstr>DEMO ỨNG DỤNG</vt:lpstr>
      <vt:lpstr>KẾT LUẬN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BAÓ CÁO ĐỒ ÁN CUỐI KỲ MÔN THIẾT KẾ NGƯỜI DÙNG</dc:title>
  <dc:creator>Bao Pham</dc:creator>
  <cp:lastModifiedBy>Bao Pham</cp:lastModifiedBy>
  <cp:revision>24</cp:revision>
  <dcterms:modified xsi:type="dcterms:W3CDTF">2022-12-08T05:39:37Z</dcterms:modified>
</cp:coreProperties>
</file>