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1pPr>
    <a:lvl2pPr marL="108491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2pPr>
    <a:lvl3pPr marL="216982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3pPr>
    <a:lvl4pPr marL="325473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4pPr>
    <a:lvl5pPr marL="433963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5pPr>
    <a:lvl6pPr marL="542455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6pPr>
    <a:lvl7pPr marL="650945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7pPr>
    <a:lvl8pPr marL="759435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8pPr>
    <a:lvl9pPr marL="867926" algn="l" defTabSz="108491" rtl="0" eaLnBrk="1" latinLnBrk="0" hangingPunct="1">
      <a:defRPr sz="4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F86"/>
    <a:srgbClr val="183B65"/>
    <a:srgbClr val="70B8EA"/>
    <a:srgbClr val="4BA0DD"/>
    <a:srgbClr val="183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7442" autoAdjust="0"/>
  </p:normalViewPr>
  <p:slideViewPr>
    <p:cSldViewPr snapToGrid="0">
      <p:cViewPr>
        <p:scale>
          <a:sx n="200" d="100"/>
          <a:sy n="200" d="100"/>
        </p:scale>
        <p:origin x="-5700" y="-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61089249197362"/>
          <c:y val="0.15676796802873366"/>
          <c:w val="0.8374357034502935"/>
          <c:h val="0.57368950351028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页面 1</c:v>
                </c:pt>
                <c:pt idx="1">
                  <c:v>页面 2</c:v>
                </c:pt>
                <c:pt idx="2">
                  <c:v>页面 3</c:v>
                </c:pt>
                <c:pt idx="3">
                  <c:v>页面 4</c:v>
                </c:pt>
                <c:pt idx="4">
                  <c:v>页面 5</c:v>
                </c:pt>
                <c:pt idx="5">
                  <c:v>页面 6</c:v>
                </c:pt>
                <c:pt idx="6">
                  <c:v>页面 7</c:v>
                </c:pt>
                <c:pt idx="7">
                  <c:v>页面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8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03-4D4D-BB67-F03D0700B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51054976"/>
        <c:axId val="-1251048448"/>
      </c:barChart>
      <c:catAx>
        <c:axId val="-125105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183F6B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51048448"/>
        <c:crosses val="autoZero"/>
        <c:auto val="1"/>
        <c:lblAlgn val="ctr"/>
        <c:lblOffset val="100"/>
        <c:noMultiLvlLbl val="0"/>
      </c:catAx>
      <c:valAx>
        <c:axId val="-1251048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使用频率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51054976"/>
        <c:crosses val="autoZero"/>
        <c:crossBetween val="between"/>
      </c:valAx>
      <c:spPr>
        <a:solidFill>
          <a:srgbClr val="183F6B"/>
        </a:solidFill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183F6B"/>
    </a:solidFill>
    <a:ln>
      <a:solidFill>
        <a:schemeClr val="accent1">
          <a:lumMod val="7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737940720313262E-2"/>
          <c:y val="9.5950641232338416E-2"/>
          <c:w val="0.96388706004863356"/>
          <c:h val="0.7934390016805132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h:mm</c:formatCode>
                <c:ptCount val="8"/>
                <c:pt idx="0">
                  <c:v>0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0.79166666666666663</c:v>
                </c:pt>
                <c:pt idx="7">
                  <c:v>0.875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6</c:v>
                </c:pt>
                <c:pt idx="6">
                  <c:v>3</c:v>
                </c:pt>
                <c:pt idx="7">
                  <c:v>3.6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CA6-4440-8257-EB23E5374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51053888"/>
        <c:axId val="-1251047904"/>
      </c:lineChart>
      <c:catAx>
        <c:axId val="-1251053888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51047904"/>
        <c:crosses val="autoZero"/>
        <c:auto val="1"/>
        <c:lblAlgn val="ctr"/>
        <c:lblOffset val="100"/>
        <c:noMultiLvlLbl val="0"/>
      </c:catAx>
      <c:valAx>
        <c:axId val="-1251047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51053888"/>
        <c:crosses val="autoZero"/>
        <c:crossBetween val="between"/>
      </c:valAx>
      <c:spPr>
        <a:solidFill>
          <a:srgbClr val="183F6B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558511558374309E-2"/>
          <c:y val="0.15184303902874982"/>
          <c:w val="6.0132193976246716E-2"/>
          <c:h val="8.6152548738683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83F6B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rgbClr val="1E4F86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8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2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9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4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5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7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9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767E-FBBD-496C-98DD-5E77689236E3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CC48-1DEF-4903-B2BE-F8D247126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640EE32C-2D8D-4AE0-A808-06F3310D01FC}"/>
              </a:ext>
            </a:extLst>
          </p:cNvPr>
          <p:cNvSpPr/>
          <p:nvPr/>
        </p:nvSpPr>
        <p:spPr>
          <a:xfrm>
            <a:off x="69047" y="3365265"/>
            <a:ext cx="9101130" cy="1703991"/>
          </a:xfrm>
          <a:prstGeom prst="rect">
            <a:avLst/>
          </a:prstGeom>
          <a:solidFill>
            <a:srgbClr val="183F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3" tIns="14467" rIns="28933" bIns="144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C0657D05-1EA7-48FD-B479-026F9F48F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1428"/>
              </p:ext>
            </p:extLst>
          </p:nvPr>
        </p:nvGraphicFramePr>
        <p:xfrm>
          <a:off x="44425" y="405423"/>
          <a:ext cx="2370010" cy="129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08">
                  <a:extLst>
                    <a:ext uri="{9D8B030D-6E8A-4147-A177-3AD203B41FA5}">
                      <a16:colId xmlns="" xmlns:a16="http://schemas.microsoft.com/office/drawing/2014/main" val="2712081451"/>
                    </a:ext>
                  </a:extLst>
                </a:gridCol>
                <a:gridCol w="859255">
                  <a:extLst>
                    <a:ext uri="{9D8B030D-6E8A-4147-A177-3AD203B41FA5}">
                      <a16:colId xmlns="" xmlns:a16="http://schemas.microsoft.com/office/drawing/2014/main" val="1048997191"/>
                    </a:ext>
                  </a:extLst>
                </a:gridCol>
                <a:gridCol w="944847">
                  <a:extLst>
                    <a:ext uri="{9D8B030D-6E8A-4147-A177-3AD203B41FA5}">
                      <a16:colId xmlns="" xmlns:a16="http://schemas.microsoft.com/office/drawing/2014/main" val="2474053229"/>
                    </a:ext>
                  </a:extLst>
                </a:gridCol>
              </a:tblGrid>
              <a:tr h="495591">
                <a:tc>
                  <a:txBody>
                    <a:bodyPr/>
                    <a:lstStyle/>
                    <a:p>
                      <a:pPr algn="ctr"/>
                      <a:endParaRPr lang="zh-CN" altLang="en-US" sz="500" dirty="0"/>
                    </a:p>
                  </a:txBody>
                  <a:tcPr marL="28933" marR="28933" marT="14467" marB="14467" anchor="ctr">
                    <a:solidFill>
                      <a:srgbClr val="1E4F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00" dirty="0"/>
                        <a:t>活跃用户</a:t>
                      </a:r>
                    </a:p>
                  </a:txBody>
                  <a:tcPr marL="28933" marR="28933" marT="14467" marB="14467" anchor="ctr">
                    <a:solidFill>
                      <a:srgbClr val="1E4F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00" dirty="0"/>
                        <a:t>启动次数</a:t>
                      </a:r>
                    </a:p>
                  </a:txBody>
                  <a:tcPr marL="28933" marR="28933" marT="14467" marB="14467" anchor="ctr">
                    <a:solidFill>
                      <a:srgbClr val="1E4F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5880049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今日</a:t>
                      </a:r>
                    </a:p>
                  </a:txBody>
                  <a:tcPr marL="28933" marR="28933" marT="14467" marB="14467" anchor="ctr">
                    <a:solidFill>
                      <a:srgbClr val="007F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zh-CN" altLang="en-US" sz="500" b="1" dirty="0">
                        <a:solidFill>
                          <a:schemeClr val="bg1"/>
                        </a:solidFill>
                      </a:endParaRPr>
                    </a:p>
                  </a:txBody>
                  <a:tcPr marL="28933" marR="28933" marT="14467" marB="14467" anchor="ctr">
                    <a:solidFill>
                      <a:srgbClr val="007F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bg1"/>
                          </a:solidFill>
                        </a:rPr>
                        <a:t>1342</a:t>
                      </a:r>
                      <a:endParaRPr lang="zh-CN" altLang="en-US" sz="500" b="1" dirty="0">
                        <a:solidFill>
                          <a:schemeClr val="bg1"/>
                        </a:solidFill>
                      </a:endParaRPr>
                    </a:p>
                  </a:txBody>
                  <a:tcPr marL="28933" marR="28933" marT="14467" marB="14467" anchor="ctr">
                    <a:solidFill>
                      <a:srgbClr val="007F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3420813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昨日</a:t>
                      </a:r>
                    </a:p>
                  </a:txBody>
                  <a:tcPr marL="28933" marR="28933" marT="14467" marB="14467" anchor="ctr">
                    <a:solidFill>
                      <a:srgbClr val="007F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zh-CN" altLang="en-US" sz="500" b="1" dirty="0">
                        <a:solidFill>
                          <a:schemeClr val="bg1"/>
                        </a:solidFill>
                      </a:endParaRPr>
                    </a:p>
                  </a:txBody>
                  <a:tcPr marL="28933" marR="28933" marT="14467" marB="14467" anchor="ctr">
                    <a:solidFill>
                      <a:srgbClr val="007F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bg1"/>
                          </a:solidFill>
                        </a:rPr>
                        <a:t>2324</a:t>
                      </a:r>
                      <a:endParaRPr lang="zh-CN" altLang="en-US" sz="500" b="1" dirty="0">
                        <a:solidFill>
                          <a:schemeClr val="bg1"/>
                        </a:solidFill>
                      </a:endParaRPr>
                    </a:p>
                  </a:txBody>
                  <a:tcPr marL="28933" marR="28933" marT="14467" marB="14467" anchor="ctr">
                    <a:solidFill>
                      <a:srgbClr val="007F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9604523"/>
                  </a:ext>
                </a:extLst>
              </a:tr>
            </a:tbl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="" xmlns:a16="http://schemas.microsoft.com/office/drawing/2014/main" id="{3BFEB4DB-EDD6-4DE2-A484-F4599F8B6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241256"/>
              </p:ext>
            </p:extLst>
          </p:nvPr>
        </p:nvGraphicFramePr>
        <p:xfrm>
          <a:off x="2563484" y="390210"/>
          <a:ext cx="2837191" cy="126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六边形 9">
            <a:extLst>
              <a:ext uri="{FF2B5EF4-FFF2-40B4-BE49-F238E27FC236}">
                <a16:creationId xmlns="" xmlns:a16="http://schemas.microsoft.com/office/drawing/2014/main" id="{A4131768-8F65-4AE5-9E25-5CF713955C53}"/>
              </a:ext>
            </a:extLst>
          </p:cNvPr>
          <p:cNvSpPr/>
          <p:nvPr/>
        </p:nvSpPr>
        <p:spPr>
          <a:xfrm>
            <a:off x="3267075" y="259072"/>
            <a:ext cx="1628775" cy="131138"/>
          </a:xfrm>
          <a:prstGeom prst="hexagon">
            <a:avLst/>
          </a:prstGeom>
          <a:solidFill>
            <a:srgbClr val="007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700" b="1" dirty="0">
                <a:solidFill>
                  <a:schemeClr val="bg1"/>
                </a:solidFill>
              </a:rPr>
              <a:t>预报员使用频率最高资料</a:t>
            </a:r>
            <a:r>
              <a:rPr lang="en-US" altLang="zh-CN" sz="700" b="1" dirty="0">
                <a:solidFill>
                  <a:schemeClr val="bg1"/>
                </a:solidFill>
              </a:rPr>
              <a:t>TOP10</a:t>
            </a:r>
            <a:endParaRPr lang="zh-CN" altLang="zh-CN" sz="700" dirty="0">
              <a:solidFill>
                <a:schemeClr val="bg1"/>
              </a:solidFill>
            </a:endParaRPr>
          </a:p>
          <a:p>
            <a:pPr algn="ctr"/>
            <a:endParaRPr lang="zh-CN" altLang="en-US" sz="600" dirty="0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6D179CDD-52D1-4AB1-A184-1EC35950A384}"/>
              </a:ext>
            </a:extLst>
          </p:cNvPr>
          <p:cNvSpPr/>
          <p:nvPr/>
        </p:nvSpPr>
        <p:spPr>
          <a:xfrm>
            <a:off x="777638" y="222755"/>
            <a:ext cx="830182" cy="167455"/>
          </a:xfrm>
          <a:prstGeom prst="hexagon">
            <a:avLst/>
          </a:prstGeom>
          <a:solidFill>
            <a:srgbClr val="007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zh-CN" sz="700" b="1" dirty="0">
                <a:solidFill>
                  <a:schemeClr val="bg1"/>
                </a:solidFill>
              </a:rPr>
              <a:t>用户</a:t>
            </a:r>
            <a:r>
              <a:rPr lang="zh-CN" altLang="en-US" sz="700" b="1" dirty="0">
                <a:solidFill>
                  <a:schemeClr val="bg1"/>
                </a:solidFill>
              </a:rPr>
              <a:t>分析</a:t>
            </a:r>
            <a:endParaRPr lang="zh-CN" altLang="zh-CN" sz="700" dirty="0">
              <a:solidFill>
                <a:schemeClr val="bg1"/>
              </a:solidFill>
            </a:endParaRPr>
          </a:p>
          <a:p>
            <a:pPr algn="ctr"/>
            <a:endParaRPr lang="zh-CN" altLang="en-US" sz="600" dirty="0"/>
          </a:p>
        </p:txBody>
      </p:sp>
      <p:sp>
        <p:nvSpPr>
          <p:cNvPr id="57" name="六边形 56">
            <a:extLst>
              <a:ext uri="{FF2B5EF4-FFF2-40B4-BE49-F238E27FC236}">
                <a16:creationId xmlns="" xmlns:a16="http://schemas.microsoft.com/office/drawing/2014/main" id="{7ABF20EF-0790-4BE1-9C9A-B801F144BCF6}"/>
              </a:ext>
            </a:extLst>
          </p:cNvPr>
          <p:cNvSpPr/>
          <p:nvPr/>
        </p:nvSpPr>
        <p:spPr>
          <a:xfrm>
            <a:off x="3692814" y="3206719"/>
            <a:ext cx="1707861" cy="142489"/>
          </a:xfrm>
          <a:prstGeom prst="hexagon">
            <a:avLst/>
          </a:prstGeom>
          <a:solidFill>
            <a:srgbClr val="007F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800" b="1" dirty="0">
                <a:solidFill>
                  <a:schemeClr val="bg1"/>
                </a:solidFill>
              </a:rPr>
              <a:t>基础设施资源</a:t>
            </a:r>
            <a:endParaRPr lang="zh-CN" altLang="zh-CN" sz="800" dirty="0">
              <a:solidFill>
                <a:schemeClr val="bg1"/>
              </a:solidFill>
            </a:endParaRPr>
          </a:p>
          <a:p>
            <a:pPr algn="ctr"/>
            <a:endParaRPr lang="zh-CN" altLang="en-US" sz="600" dirty="0"/>
          </a:p>
        </p:txBody>
      </p:sp>
      <p:sp>
        <p:nvSpPr>
          <p:cNvPr id="111" name="矩形 110">
            <a:extLst>
              <a:ext uri="{FF2B5EF4-FFF2-40B4-BE49-F238E27FC236}">
                <a16:creationId xmlns="" xmlns:a16="http://schemas.microsoft.com/office/drawing/2014/main" id="{8E8232B9-402E-46F2-A233-377020641DD5}"/>
              </a:ext>
            </a:extLst>
          </p:cNvPr>
          <p:cNvSpPr/>
          <p:nvPr/>
        </p:nvSpPr>
        <p:spPr>
          <a:xfrm>
            <a:off x="3002024" y="1221827"/>
            <a:ext cx="1617588" cy="20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80" b="1" dirty="0">
                <a:solidFill>
                  <a:schemeClr val="bg1"/>
                </a:solidFill>
              </a:rPr>
              <a:t>资料</a:t>
            </a:r>
            <a:r>
              <a:rPr lang="en-US" altLang="zh-CN" sz="380" b="1" dirty="0">
                <a:solidFill>
                  <a:schemeClr val="bg1"/>
                </a:solidFill>
              </a:rPr>
              <a:t>1       </a:t>
            </a:r>
            <a:r>
              <a:rPr lang="zh-CN" altLang="en-US" sz="380" b="1" dirty="0">
                <a:solidFill>
                  <a:schemeClr val="bg1"/>
                </a:solidFill>
              </a:rPr>
              <a:t>资料</a:t>
            </a:r>
            <a:r>
              <a:rPr lang="en-US" altLang="zh-CN" sz="380" b="1" dirty="0">
                <a:solidFill>
                  <a:schemeClr val="bg1"/>
                </a:solidFill>
              </a:rPr>
              <a:t>2       </a:t>
            </a:r>
            <a:r>
              <a:rPr lang="zh-CN" altLang="en-US" sz="380" b="1" dirty="0">
                <a:solidFill>
                  <a:schemeClr val="bg1"/>
                </a:solidFill>
              </a:rPr>
              <a:t>资料</a:t>
            </a:r>
            <a:r>
              <a:rPr lang="en-US" altLang="zh-CN" sz="380" b="1" dirty="0">
                <a:solidFill>
                  <a:schemeClr val="bg1"/>
                </a:solidFill>
              </a:rPr>
              <a:t>3       </a:t>
            </a:r>
            <a:r>
              <a:rPr lang="zh-CN" altLang="en-US" sz="380" b="1" dirty="0">
                <a:solidFill>
                  <a:schemeClr val="bg1"/>
                </a:solidFill>
              </a:rPr>
              <a:t>资料</a:t>
            </a:r>
            <a:r>
              <a:rPr lang="en-US" altLang="zh-CN" sz="380" b="1" dirty="0">
                <a:solidFill>
                  <a:schemeClr val="bg1"/>
                </a:solidFill>
              </a:rPr>
              <a:t>4 </a:t>
            </a:r>
            <a:r>
              <a:rPr lang="zh-CN" altLang="en-US" sz="380" b="1" dirty="0">
                <a:solidFill>
                  <a:schemeClr val="bg1"/>
                </a:solidFill>
              </a:rPr>
              <a:t>      资料</a:t>
            </a:r>
            <a:r>
              <a:rPr lang="en-US" altLang="zh-CN" sz="380" b="1" dirty="0">
                <a:solidFill>
                  <a:schemeClr val="bg1"/>
                </a:solidFill>
              </a:rPr>
              <a:t>5</a:t>
            </a:r>
            <a:r>
              <a:rPr lang="zh-CN" altLang="en-US" sz="380" b="1" dirty="0">
                <a:solidFill>
                  <a:schemeClr val="bg1"/>
                </a:solidFill>
              </a:rPr>
              <a:t>       资料</a:t>
            </a:r>
            <a:r>
              <a:rPr lang="en-US" altLang="zh-CN" sz="380" b="1" dirty="0">
                <a:solidFill>
                  <a:schemeClr val="bg1"/>
                </a:solidFill>
              </a:rPr>
              <a:t>6</a:t>
            </a:r>
            <a:r>
              <a:rPr lang="zh-CN" altLang="en-US" sz="380" b="1" dirty="0">
                <a:solidFill>
                  <a:schemeClr val="bg1"/>
                </a:solidFill>
              </a:rPr>
              <a:t>       资料</a:t>
            </a:r>
            <a:r>
              <a:rPr lang="en-US" altLang="zh-CN" sz="380" b="1" dirty="0">
                <a:solidFill>
                  <a:schemeClr val="bg1"/>
                </a:solidFill>
              </a:rPr>
              <a:t>7</a:t>
            </a:r>
            <a:r>
              <a:rPr lang="zh-CN" altLang="en-US" sz="380" b="1" dirty="0">
                <a:solidFill>
                  <a:schemeClr val="bg1"/>
                </a:solidFill>
              </a:rPr>
              <a:t>       资料 </a:t>
            </a:r>
            <a:r>
              <a:rPr lang="en-US" altLang="zh-CN" sz="380" b="1" dirty="0">
                <a:solidFill>
                  <a:schemeClr val="bg1"/>
                </a:solidFill>
              </a:rPr>
              <a:t>8</a:t>
            </a:r>
            <a:endParaRPr lang="zh-CN" altLang="zh-CN" sz="380" b="1" dirty="0">
              <a:solidFill>
                <a:schemeClr val="bg1"/>
              </a:solidFill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="" xmlns:a16="http://schemas.microsoft.com/office/drawing/2014/main" id="{4F64575F-44D9-4D42-B29D-7C1CC64E7F66}"/>
              </a:ext>
            </a:extLst>
          </p:cNvPr>
          <p:cNvGrpSpPr/>
          <p:nvPr/>
        </p:nvGrpSpPr>
        <p:grpSpPr>
          <a:xfrm>
            <a:off x="5475413" y="268794"/>
            <a:ext cx="3446189" cy="1418063"/>
            <a:chOff x="14417757" y="386693"/>
            <a:chExt cx="6961770" cy="3244789"/>
          </a:xfrm>
        </p:grpSpPr>
        <p:grpSp>
          <p:nvGrpSpPr>
            <p:cNvPr id="118" name="组合 117">
              <a:extLst>
                <a:ext uri="{FF2B5EF4-FFF2-40B4-BE49-F238E27FC236}">
                  <a16:creationId xmlns="" xmlns:a16="http://schemas.microsoft.com/office/drawing/2014/main" id="{D967DB76-20B7-452A-9429-6D7F0BFA9EA3}"/>
                </a:ext>
              </a:extLst>
            </p:cNvPr>
            <p:cNvGrpSpPr/>
            <p:nvPr/>
          </p:nvGrpSpPr>
          <p:grpSpPr>
            <a:xfrm>
              <a:off x="14417757" y="386693"/>
              <a:ext cx="6961770" cy="3244789"/>
              <a:chOff x="14417757" y="386693"/>
              <a:chExt cx="6961770" cy="3244789"/>
            </a:xfrm>
          </p:grpSpPr>
          <p:graphicFrame>
            <p:nvGraphicFramePr>
              <p:cNvPr id="17" name="图表 16">
                <a:extLst>
                  <a:ext uri="{FF2B5EF4-FFF2-40B4-BE49-F238E27FC236}">
                    <a16:creationId xmlns="" xmlns:a16="http://schemas.microsoft.com/office/drawing/2014/main" id="{18318871-6B5D-43A6-ADC5-A4232EBB838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1962015"/>
                  </p:ext>
                </p:extLst>
              </p:nvPr>
            </p:nvGraphicFramePr>
            <p:xfrm>
              <a:off x="14417757" y="664808"/>
              <a:ext cx="6961770" cy="296667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6" name="六边形 15">
                <a:extLst>
                  <a:ext uri="{FF2B5EF4-FFF2-40B4-BE49-F238E27FC236}">
                    <a16:creationId xmlns="" xmlns:a16="http://schemas.microsoft.com/office/drawing/2014/main" id="{7D0364F4-2047-4B43-86F8-11CDC058ED48}"/>
                  </a:ext>
                </a:extLst>
              </p:cNvPr>
              <p:cNvSpPr/>
              <p:nvPr/>
            </p:nvSpPr>
            <p:spPr>
              <a:xfrm>
                <a:off x="16425318" y="386693"/>
                <a:ext cx="3527072" cy="356501"/>
              </a:xfrm>
              <a:prstGeom prst="hexagon">
                <a:avLst/>
              </a:prstGeom>
              <a:solidFill>
                <a:srgbClr val="007F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>
                  <a:defRPr sz="1400" b="0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700" b="1" dirty="0">
                    <a:solidFill>
                      <a:schemeClr val="bg1"/>
                    </a:solidFill>
                  </a:rPr>
                  <a:t>预报员访问资料流量统计（近</a:t>
                </a:r>
                <a:r>
                  <a:rPr lang="en-US" altLang="zh-CN" sz="700" b="1" dirty="0">
                    <a:solidFill>
                      <a:schemeClr val="bg1"/>
                    </a:solidFill>
                  </a:rPr>
                  <a:t>24</a:t>
                </a:r>
                <a:r>
                  <a:rPr lang="zh-CN" altLang="en-US" sz="700" b="1" dirty="0">
                    <a:solidFill>
                      <a:schemeClr val="bg1"/>
                    </a:solidFill>
                  </a:rPr>
                  <a:t>小时）</a:t>
                </a:r>
                <a:endParaRPr lang="zh-CN" altLang="zh-CN" sz="7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矩形 112">
              <a:extLst>
                <a:ext uri="{FF2B5EF4-FFF2-40B4-BE49-F238E27FC236}">
                  <a16:creationId xmlns="" xmlns:a16="http://schemas.microsoft.com/office/drawing/2014/main" id="{4B1F6F80-1C52-445C-850F-53C98CB1DDC3}"/>
                </a:ext>
              </a:extLst>
            </p:cNvPr>
            <p:cNvSpPr/>
            <p:nvPr/>
          </p:nvSpPr>
          <p:spPr>
            <a:xfrm>
              <a:off x="15332913" y="1147148"/>
              <a:ext cx="2186490" cy="4577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</a:rPr>
                <a:t>预报员访问资料总流量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E6A6DA78-6DD5-4C94-89FB-8085C8421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" y="1672109"/>
            <a:ext cx="9111930" cy="1531410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9" y="4321828"/>
            <a:ext cx="321655" cy="384413"/>
          </a:xfrm>
          <a:prstGeom prst="rect">
            <a:avLst/>
          </a:prstGeom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35" y="3561902"/>
            <a:ext cx="294793" cy="352310"/>
          </a:xfrm>
          <a:prstGeom prst="rect">
            <a:avLst/>
          </a:prstGeom>
        </p:spPr>
      </p:pic>
      <p:grpSp>
        <p:nvGrpSpPr>
          <p:cNvPr id="171" name="组合 170"/>
          <p:cNvGrpSpPr/>
          <p:nvPr/>
        </p:nvGrpSpPr>
        <p:grpSpPr>
          <a:xfrm>
            <a:off x="205169" y="3476650"/>
            <a:ext cx="1104705" cy="659078"/>
            <a:chOff x="-61396" y="5640110"/>
            <a:chExt cx="2384975" cy="1168001"/>
          </a:xfrm>
        </p:grpSpPr>
        <p:sp>
          <p:nvSpPr>
            <p:cNvPr id="172" name="矩形 171">
              <a:extLst>
                <a:ext uri="{FF2B5EF4-FFF2-40B4-BE49-F238E27FC236}">
                  <a16:creationId xmlns="" xmlns:a16="http://schemas.microsoft.com/office/drawing/2014/main" id="{D08880C4-FF3E-4401-9955-A131DC44FF06}"/>
                </a:ext>
              </a:extLst>
            </p:cNvPr>
            <p:cNvSpPr/>
            <p:nvPr/>
          </p:nvSpPr>
          <p:spPr>
            <a:xfrm>
              <a:off x="827837" y="5640110"/>
              <a:ext cx="1495742" cy="1118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CPU :    75%</a:t>
              </a: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内存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 </a:t>
              </a:r>
              <a:r>
                <a:rPr lang="en-US" altLang="zh-CN" sz="700" dirty="0">
                  <a:solidFill>
                    <a:schemeClr val="bg1"/>
                  </a:solidFill>
                </a:rPr>
                <a:t>50%</a:t>
              </a: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网络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zh-CN" altLang="en-US" sz="700" dirty="0">
                  <a:solidFill>
                    <a:schemeClr val="bg1"/>
                  </a:solidFill>
                </a:rPr>
                <a:t>正常</a:t>
              </a:r>
              <a:endParaRPr lang="en-US" altLang="zh-CN" sz="700" dirty="0">
                <a:solidFill>
                  <a:schemeClr val="bg1"/>
                </a:solidFill>
              </a:endParaRP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进程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 正常  </a:t>
              </a:r>
              <a:endParaRPr lang="en-US" altLang="zh-CN" sz="700" dirty="0">
                <a:solidFill>
                  <a:schemeClr val="bg1"/>
                </a:solidFill>
              </a:endParaRP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磁盘 </a:t>
              </a:r>
              <a:r>
                <a:rPr lang="en-US" altLang="zh-CN" sz="700" dirty="0">
                  <a:solidFill>
                    <a:schemeClr val="bg1"/>
                  </a:solidFill>
                </a:rPr>
                <a:t>:   </a:t>
              </a:r>
              <a:r>
                <a:rPr lang="zh-CN" altLang="en-US" sz="700" dirty="0">
                  <a:solidFill>
                    <a:schemeClr val="bg1"/>
                  </a:solidFill>
                </a:rPr>
                <a:t>正常</a:t>
              </a:r>
              <a:endParaRPr lang="en-US" altLang="zh-CN" sz="700" dirty="0">
                <a:solidFill>
                  <a:schemeClr val="bg1"/>
                </a:solidFill>
              </a:endParaRPr>
            </a:p>
          </p:txBody>
        </p:sp>
        <p:sp>
          <p:nvSpPr>
            <p:cNvPr id="173" name="矩形: 圆角 290">
              <a:extLst>
                <a:ext uri="{FF2B5EF4-FFF2-40B4-BE49-F238E27FC236}">
                  <a16:creationId xmlns="" xmlns:a16="http://schemas.microsoft.com/office/drawing/2014/main" id="{944D4B6A-F913-4C3C-9EB3-24E73DB95AD7}"/>
                </a:ext>
              </a:extLst>
            </p:cNvPr>
            <p:cNvSpPr/>
            <p:nvPr/>
          </p:nvSpPr>
          <p:spPr>
            <a:xfrm>
              <a:off x="50922" y="5640110"/>
              <a:ext cx="2097009" cy="11680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pic>
          <p:nvPicPr>
            <p:cNvPr id="174" name="图片 1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71" y="5750580"/>
              <a:ext cx="664966" cy="664966"/>
            </a:xfrm>
            <a:prstGeom prst="rect">
              <a:avLst/>
            </a:prstGeom>
          </p:spPr>
        </p:pic>
        <p:sp>
          <p:nvSpPr>
            <p:cNvPr id="175" name="矩形 174">
              <a:extLst>
                <a:ext uri="{FF2B5EF4-FFF2-40B4-BE49-F238E27FC236}">
                  <a16:creationId xmlns="" xmlns:a16="http://schemas.microsoft.com/office/drawing/2014/main" id="{F9A95CE0-0757-428D-A6EC-F03CB3BBDCE3}"/>
                </a:ext>
              </a:extLst>
            </p:cNvPr>
            <p:cNvSpPr/>
            <p:nvPr/>
          </p:nvSpPr>
          <p:spPr>
            <a:xfrm>
              <a:off x="-61396" y="6378985"/>
              <a:ext cx="1178319" cy="354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 IP  </a:t>
              </a:r>
              <a:r>
                <a:rPr lang="en-US" altLang="zh-CN" sz="700" dirty="0" smtClean="0">
                  <a:solidFill>
                    <a:schemeClr val="bg1"/>
                  </a:solidFill>
                </a:rPr>
                <a:t>: 30</a:t>
              </a:r>
              <a:endParaRPr lang="en-US" altLang="zh-CN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53144" y="4275355"/>
            <a:ext cx="1104705" cy="659078"/>
            <a:chOff x="-61396" y="5640110"/>
            <a:chExt cx="2384975" cy="1168001"/>
          </a:xfrm>
        </p:grpSpPr>
        <p:sp>
          <p:nvSpPr>
            <p:cNvPr id="212" name="矩形 211">
              <a:extLst>
                <a:ext uri="{FF2B5EF4-FFF2-40B4-BE49-F238E27FC236}">
                  <a16:creationId xmlns="" xmlns:a16="http://schemas.microsoft.com/office/drawing/2014/main" id="{D08880C4-FF3E-4401-9955-A131DC44FF06}"/>
                </a:ext>
              </a:extLst>
            </p:cNvPr>
            <p:cNvSpPr/>
            <p:nvPr/>
          </p:nvSpPr>
          <p:spPr>
            <a:xfrm>
              <a:off x="827837" y="5640110"/>
              <a:ext cx="1495742" cy="1118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CPU :    75%</a:t>
              </a: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内存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 </a:t>
              </a:r>
              <a:r>
                <a:rPr lang="en-US" altLang="zh-CN" sz="700" dirty="0">
                  <a:solidFill>
                    <a:schemeClr val="bg1"/>
                  </a:solidFill>
                </a:rPr>
                <a:t>50%</a:t>
              </a: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网络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zh-CN" altLang="en-US" sz="700" dirty="0" smtClean="0">
                  <a:solidFill>
                    <a:srgbClr val="FF0000"/>
                  </a:solidFill>
                </a:rPr>
                <a:t>异常</a:t>
              </a:r>
              <a:endParaRPr lang="en-US" altLang="zh-CN" sz="700" dirty="0" smtClean="0">
                <a:solidFill>
                  <a:srgbClr val="FF0000"/>
                </a:solidFill>
              </a:endParaRPr>
            </a:p>
            <a:p>
              <a:r>
                <a:rPr lang="zh-CN" altLang="en-US" sz="700" dirty="0" smtClean="0">
                  <a:solidFill>
                    <a:schemeClr val="bg1"/>
                  </a:solidFill>
                </a:rPr>
                <a:t>进程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 正常  </a:t>
              </a:r>
              <a:endParaRPr lang="en-US" altLang="zh-CN" sz="700" b="1" dirty="0">
                <a:solidFill>
                  <a:schemeClr val="bg1"/>
                </a:solidFill>
              </a:endParaRPr>
            </a:p>
            <a:p>
              <a:r>
                <a:rPr lang="zh-CN" altLang="en-US" sz="700" b="1" dirty="0">
                  <a:solidFill>
                    <a:schemeClr val="bg1"/>
                  </a:solidFill>
                </a:rPr>
                <a:t>磁盘 </a:t>
              </a:r>
              <a:r>
                <a:rPr lang="en-US" altLang="zh-CN" sz="700" b="1" dirty="0">
                  <a:solidFill>
                    <a:schemeClr val="bg1"/>
                  </a:solidFill>
                </a:rPr>
                <a:t>:   </a:t>
              </a:r>
              <a:r>
                <a:rPr lang="zh-CN" altLang="en-US" sz="700" b="1" dirty="0">
                  <a:solidFill>
                    <a:schemeClr val="bg1"/>
                  </a:solidFill>
                </a:rPr>
                <a:t>正常</a:t>
              </a:r>
              <a:endParaRPr lang="en-US" altLang="zh-CN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13" name="矩形: 圆角 290">
              <a:extLst>
                <a:ext uri="{FF2B5EF4-FFF2-40B4-BE49-F238E27FC236}">
                  <a16:creationId xmlns="" xmlns:a16="http://schemas.microsoft.com/office/drawing/2014/main" id="{944D4B6A-F913-4C3C-9EB3-24E73DB95AD7}"/>
                </a:ext>
              </a:extLst>
            </p:cNvPr>
            <p:cNvSpPr/>
            <p:nvPr/>
          </p:nvSpPr>
          <p:spPr>
            <a:xfrm>
              <a:off x="50922" y="5640110"/>
              <a:ext cx="2097009" cy="11680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15" name="矩形 214">
              <a:extLst>
                <a:ext uri="{FF2B5EF4-FFF2-40B4-BE49-F238E27FC236}">
                  <a16:creationId xmlns="" xmlns:a16="http://schemas.microsoft.com/office/drawing/2014/main" id="{F9A95CE0-0757-428D-A6EC-F03CB3BBDCE3}"/>
                </a:ext>
              </a:extLst>
            </p:cNvPr>
            <p:cNvSpPr/>
            <p:nvPr/>
          </p:nvSpPr>
          <p:spPr>
            <a:xfrm>
              <a:off x="-61396" y="6378985"/>
              <a:ext cx="1178319" cy="354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 IP  </a:t>
              </a:r>
              <a:r>
                <a:rPr lang="en-US" altLang="zh-CN" sz="700" dirty="0" smtClean="0">
                  <a:solidFill>
                    <a:schemeClr val="bg1"/>
                  </a:solidFill>
                </a:rPr>
                <a:t>: 30</a:t>
              </a:r>
              <a:endParaRPr lang="en-US" altLang="zh-CN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7" name="矩形 216">
            <a:extLst>
              <a:ext uri="{FF2B5EF4-FFF2-40B4-BE49-F238E27FC236}">
                <a16:creationId xmlns="" xmlns:a16="http://schemas.microsoft.com/office/drawing/2014/main" id="{D08880C4-FF3E-4401-9955-A131DC44FF06}"/>
              </a:ext>
            </a:extLst>
          </p:cNvPr>
          <p:cNvSpPr/>
          <p:nvPr/>
        </p:nvSpPr>
        <p:spPr>
          <a:xfrm>
            <a:off x="1735986" y="3476650"/>
            <a:ext cx="69281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CPU :    75%</a:t>
            </a:r>
          </a:p>
          <a:p>
            <a:r>
              <a:rPr lang="zh-CN" altLang="en-US" sz="700" dirty="0">
                <a:solidFill>
                  <a:schemeClr val="bg1"/>
                </a:solidFill>
              </a:rPr>
              <a:t>内存 </a:t>
            </a:r>
            <a:r>
              <a:rPr lang="en-US" altLang="zh-CN" sz="700" dirty="0">
                <a:solidFill>
                  <a:schemeClr val="bg1"/>
                </a:solidFill>
              </a:rPr>
              <a:t>:</a:t>
            </a:r>
            <a:r>
              <a:rPr lang="zh-CN" altLang="en-US" sz="700" dirty="0">
                <a:solidFill>
                  <a:schemeClr val="bg1"/>
                </a:solidFill>
              </a:rPr>
              <a:t>   </a:t>
            </a:r>
            <a:r>
              <a:rPr lang="en-US" altLang="zh-CN" sz="700" dirty="0" smtClean="0">
                <a:solidFill>
                  <a:srgbClr val="FFFF00"/>
                </a:solidFill>
              </a:rPr>
              <a:t>95%</a:t>
            </a:r>
            <a:endParaRPr lang="en-US" altLang="zh-CN" sz="700" dirty="0">
              <a:solidFill>
                <a:srgbClr val="FFFF00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网络 </a:t>
            </a:r>
            <a:r>
              <a:rPr lang="en-US" altLang="zh-CN" sz="700" dirty="0">
                <a:solidFill>
                  <a:schemeClr val="bg1"/>
                </a:solidFill>
              </a:rPr>
              <a:t>:</a:t>
            </a:r>
            <a:r>
              <a:rPr lang="zh-CN" altLang="en-US" sz="700" dirty="0">
                <a:solidFill>
                  <a:schemeClr val="bg1"/>
                </a:solidFill>
              </a:rPr>
              <a:t>  </a:t>
            </a:r>
            <a:r>
              <a:rPr lang="en-US" altLang="zh-CN" sz="700" dirty="0">
                <a:solidFill>
                  <a:schemeClr val="bg1"/>
                </a:solidFill>
              </a:rPr>
              <a:t> </a:t>
            </a:r>
            <a:r>
              <a:rPr lang="zh-CN" altLang="en-US" sz="700" dirty="0">
                <a:solidFill>
                  <a:schemeClr val="bg1"/>
                </a:solidFill>
              </a:rPr>
              <a:t>正常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进程 </a:t>
            </a:r>
            <a:r>
              <a:rPr lang="en-US" altLang="zh-CN" sz="700" dirty="0">
                <a:solidFill>
                  <a:schemeClr val="bg1"/>
                </a:solidFill>
              </a:rPr>
              <a:t>:</a:t>
            </a:r>
            <a:r>
              <a:rPr lang="zh-CN" altLang="en-US" sz="700" dirty="0">
                <a:solidFill>
                  <a:schemeClr val="bg1"/>
                </a:solidFill>
              </a:rPr>
              <a:t>   正常  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磁盘 </a:t>
            </a:r>
            <a:r>
              <a:rPr lang="en-US" altLang="zh-CN" sz="700" dirty="0">
                <a:solidFill>
                  <a:schemeClr val="bg1"/>
                </a:solidFill>
              </a:rPr>
              <a:t>:   </a:t>
            </a:r>
            <a:r>
              <a:rPr lang="zh-CN" altLang="en-US" sz="700" dirty="0">
                <a:solidFill>
                  <a:schemeClr val="bg1"/>
                </a:solidFill>
              </a:rPr>
              <a:t>正常</a:t>
            </a:r>
            <a:endParaRPr lang="en-US" altLang="zh-CN" sz="700" dirty="0">
              <a:solidFill>
                <a:schemeClr val="bg1"/>
              </a:solidFill>
            </a:endParaRPr>
          </a:p>
        </p:txBody>
      </p:sp>
      <p:sp>
        <p:nvSpPr>
          <p:cNvPr id="218" name="矩形: 圆角 290">
            <a:extLst>
              <a:ext uri="{FF2B5EF4-FFF2-40B4-BE49-F238E27FC236}">
                <a16:creationId xmlns="" xmlns:a16="http://schemas.microsoft.com/office/drawing/2014/main" id="{944D4B6A-F913-4C3C-9EB3-24E73DB95AD7}"/>
              </a:ext>
            </a:extLst>
          </p:cNvPr>
          <p:cNvSpPr/>
          <p:nvPr/>
        </p:nvSpPr>
        <p:spPr>
          <a:xfrm>
            <a:off x="1376124" y="3476650"/>
            <a:ext cx="971321" cy="659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220" name="矩形 219">
            <a:extLst>
              <a:ext uri="{FF2B5EF4-FFF2-40B4-BE49-F238E27FC236}">
                <a16:creationId xmlns="" xmlns:a16="http://schemas.microsoft.com/office/drawing/2014/main" id="{F9A95CE0-0757-428D-A6EC-F03CB3BBDCE3}"/>
              </a:ext>
            </a:extLst>
          </p:cNvPr>
          <p:cNvSpPr/>
          <p:nvPr/>
        </p:nvSpPr>
        <p:spPr>
          <a:xfrm>
            <a:off x="1324099" y="3893581"/>
            <a:ext cx="5457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 IP  </a:t>
            </a:r>
            <a:r>
              <a:rPr lang="en-US" altLang="zh-CN" sz="700" dirty="0" smtClean="0">
                <a:solidFill>
                  <a:schemeClr val="bg1"/>
                </a:solidFill>
              </a:rPr>
              <a:t>:31</a:t>
            </a:r>
            <a:endParaRPr lang="en-US" altLang="zh-CN" sz="700" dirty="0">
              <a:solidFill>
                <a:schemeClr val="bg1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65" y="4347910"/>
            <a:ext cx="294793" cy="35231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1324099" y="4262658"/>
            <a:ext cx="1104705" cy="659078"/>
            <a:chOff x="-61396" y="5640110"/>
            <a:chExt cx="2384975" cy="1168001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D08880C4-FF3E-4401-9955-A131DC44FF06}"/>
                </a:ext>
              </a:extLst>
            </p:cNvPr>
            <p:cNvSpPr/>
            <p:nvPr/>
          </p:nvSpPr>
          <p:spPr>
            <a:xfrm>
              <a:off x="827837" y="5640110"/>
              <a:ext cx="1495742" cy="1118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CPU :    75%</a:t>
              </a: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内存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 </a:t>
              </a:r>
              <a:r>
                <a:rPr lang="en-US" altLang="zh-CN" sz="700" dirty="0">
                  <a:solidFill>
                    <a:schemeClr val="bg1"/>
                  </a:solidFill>
                </a:rPr>
                <a:t>50%</a:t>
              </a: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网络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</a:t>
              </a:r>
              <a:r>
                <a:rPr lang="en-US" altLang="zh-CN" sz="700" dirty="0">
                  <a:solidFill>
                    <a:schemeClr val="bg1"/>
                  </a:solidFill>
                </a:rPr>
                <a:t> </a:t>
              </a:r>
              <a:r>
                <a:rPr lang="zh-CN" altLang="en-US" sz="700" dirty="0">
                  <a:solidFill>
                    <a:schemeClr val="bg1"/>
                  </a:solidFill>
                </a:rPr>
                <a:t>正常</a:t>
              </a:r>
              <a:endParaRPr lang="en-US" altLang="zh-CN" sz="700" dirty="0">
                <a:solidFill>
                  <a:schemeClr val="bg1"/>
                </a:solidFill>
              </a:endParaRP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进程 </a:t>
              </a:r>
              <a:r>
                <a:rPr lang="en-US" altLang="zh-CN" sz="700" dirty="0">
                  <a:solidFill>
                    <a:schemeClr val="bg1"/>
                  </a:solidFill>
                </a:rPr>
                <a:t>:</a:t>
              </a:r>
              <a:r>
                <a:rPr lang="zh-CN" altLang="en-US" sz="700" dirty="0">
                  <a:solidFill>
                    <a:schemeClr val="bg1"/>
                  </a:solidFill>
                </a:rPr>
                <a:t>   正常  </a:t>
              </a:r>
              <a:endParaRPr lang="en-US" altLang="zh-CN" sz="700" dirty="0">
                <a:solidFill>
                  <a:schemeClr val="bg1"/>
                </a:solidFill>
              </a:endParaRPr>
            </a:p>
            <a:p>
              <a:r>
                <a:rPr lang="zh-CN" altLang="en-US" sz="700" dirty="0">
                  <a:solidFill>
                    <a:schemeClr val="bg1"/>
                  </a:solidFill>
                </a:rPr>
                <a:t>磁盘 </a:t>
              </a:r>
              <a:r>
                <a:rPr lang="en-US" altLang="zh-CN" sz="700" dirty="0">
                  <a:solidFill>
                    <a:schemeClr val="bg1"/>
                  </a:solidFill>
                </a:rPr>
                <a:t>:   </a:t>
              </a:r>
              <a:r>
                <a:rPr lang="zh-CN" altLang="en-US" sz="700" dirty="0">
                  <a:solidFill>
                    <a:schemeClr val="bg1"/>
                  </a:solidFill>
                </a:rPr>
                <a:t>正常</a:t>
              </a:r>
              <a:endParaRPr lang="en-US" altLang="zh-CN" sz="700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: 圆角 290">
              <a:extLst>
                <a:ext uri="{FF2B5EF4-FFF2-40B4-BE49-F238E27FC236}">
                  <a16:creationId xmlns="" xmlns:a16="http://schemas.microsoft.com/office/drawing/2014/main" id="{944D4B6A-F913-4C3C-9EB3-24E73DB95AD7}"/>
                </a:ext>
              </a:extLst>
            </p:cNvPr>
            <p:cNvSpPr/>
            <p:nvPr/>
          </p:nvSpPr>
          <p:spPr>
            <a:xfrm>
              <a:off x="50922" y="5640110"/>
              <a:ext cx="2097009" cy="11680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71" y="5750580"/>
              <a:ext cx="664966" cy="664966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F9A95CE0-0757-428D-A6EC-F03CB3BBDCE3}"/>
                </a:ext>
              </a:extLst>
            </p:cNvPr>
            <p:cNvSpPr/>
            <p:nvPr/>
          </p:nvSpPr>
          <p:spPr>
            <a:xfrm>
              <a:off x="-61396" y="6378985"/>
              <a:ext cx="1178319" cy="354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 IP  </a:t>
              </a:r>
              <a:r>
                <a:rPr lang="en-US" altLang="zh-CN" sz="700" dirty="0" smtClean="0">
                  <a:solidFill>
                    <a:schemeClr val="bg1"/>
                  </a:solidFill>
                </a:rPr>
                <a:t>: 30</a:t>
              </a:r>
              <a:endParaRPr lang="en-US" altLang="zh-CN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D08880C4-FF3E-4401-9955-A131DC44FF06}"/>
              </a:ext>
            </a:extLst>
          </p:cNvPr>
          <p:cNvSpPr/>
          <p:nvPr/>
        </p:nvSpPr>
        <p:spPr>
          <a:xfrm>
            <a:off x="2854916" y="4262658"/>
            <a:ext cx="69281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CPU :    75%</a:t>
            </a:r>
          </a:p>
          <a:p>
            <a:r>
              <a:rPr lang="zh-CN" altLang="en-US" sz="700" dirty="0">
                <a:solidFill>
                  <a:schemeClr val="bg1"/>
                </a:solidFill>
              </a:rPr>
              <a:t>内存 </a:t>
            </a:r>
            <a:r>
              <a:rPr lang="en-US" altLang="zh-CN" sz="700" dirty="0">
                <a:solidFill>
                  <a:schemeClr val="bg1"/>
                </a:solidFill>
              </a:rPr>
              <a:t>:</a:t>
            </a:r>
            <a:r>
              <a:rPr lang="zh-CN" altLang="en-US" sz="700" dirty="0">
                <a:solidFill>
                  <a:schemeClr val="bg1"/>
                </a:solidFill>
              </a:rPr>
              <a:t>   </a:t>
            </a:r>
            <a:r>
              <a:rPr lang="en-US" altLang="zh-CN" sz="700" dirty="0" smtClean="0">
                <a:solidFill>
                  <a:srgbClr val="FFFF00"/>
                </a:solidFill>
              </a:rPr>
              <a:t>95%</a:t>
            </a:r>
            <a:endParaRPr lang="en-US" altLang="zh-CN" sz="700" dirty="0">
              <a:solidFill>
                <a:srgbClr val="FFFF00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网络 </a:t>
            </a:r>
            <a:r>
              <a:rPr lang="en-US" altLang="zh-CN" sz="700" dirty="0">
                <a:solidFill>
                  <a:schemeClr val="bg1"/>
                </a:solidFill>
              </a:rPr>
              <a:t>:</a:t>
            </a:r>
            <a:r>
              <a:rPr lang="zh-CN" altLang="en-US" sz="700" dirty="0">
                <a:solidFill>
                  <a:schemeClr val="bg1"/>
                </a:solidFill>
              </a:rPr>
              <a:t>  </a:t>
            </a:r>
            <a:r>
              <a:rPr lang="en-US" altLang="zh-CN" sz="700" dirty="0">
                <a:solidFill>
                  <a:schemeClr val="bg1"/>
                </a:solidFill>
              </a:rPr>
              <a:t> </a:t>
            </a:r>
            <a:r>
              <a:rPr lang="zh-CN" altLang="en-US" sz="700" dirty="0">
                <a:solidFill>
                  <a:schemeClr val="bg1"/>
                </a:solidFill>
              </a:rPr>
              <a:t>正常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进程 </a:t>
            </a:r>
            <a:r>
              <a:rPr lang="en-US" altLang="zh-CN" sz="700" dirty="0">
                <a:solidFill>
                  <a:schemeClr val="bg1"/>
                </a:solidFill>
              </a:rPr>
              <a:t>:</a:t>
            </a:r>
            <a:r>
              <a:rPr lang="zh-CN" altLang="en-US" sz="700" dirty="0">
                <a:solidFill>
                  <a:schemeClr val="bg1"/>
                </a:solidFill>
              </a:rPr>
              <a:t>   正常  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磁盘 </a:t>
            </a:r>
            <a:r>
              <a:rPr lang="en-US" altLang="zh-CN" sz="700" dirty="0">
                <a:solidFill>
                  <a:schemeClr val="bg1"/>
                </a:solidFill>
              </a:rPr>
              <a:t>:   </a:t>
            </a:r>
            <a:r>
              <a:rPr lang="zh-CN" altLang="en-US" sz="700" dirty="0">
                <a:solidFill>
                  <a:schemeClr val="bg1"/>
                </a:solidFill>
              </a:rPr>
              <a:t>正常</a:t>
            </a:r>
            <a:endParaRPr lang="en-US" altLang="zh-CN" sz="700" dirty="0">
              <a:solidFill>
                <a:schemeClr val="bg1"/>
              </a:solidFill>
            </a:endParaRPr>
          </a:p>
        </p:txBody>
      </p:sp>
      <p:sp>
        <p:nvSpPr>
          <p:cNvPr id="39" name="矩形: 圆角 290">
            <a:extLst>
              <a:ext uri="{FF2B5EF4-FFF2-40B4-BE49-F238E27FC236}">
                <a16:creationId xmlns="" xmlns:a16="http://schemas.microsoft.com/office/drawing/2014/main" id="{944D4B6A-F913-4C3C-9EB3-24E73DB95AD7}"/>
              </a:ext>
            </a:extLst>
          </p:cNvPr>
          <p:cNvSpPr/>
          <p:nvPr/>
        </p:nvSpPr>
        <p:spPr>
          <a:xfrm>
            <a:off x="2495054" y="4262658"/>
            <a:ext cx="971321" cy="659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9A95CE0-0757-428D-A6EC-F03CB3BBDCE3}"/>
              </a:ext>
            </a:extLst>
          </p:cNvPr>
          <p:cNvSpPr/>
          <p:nvPr/>
        </p:nvSpPr>
        <p:spPr>
          <a:xfrm>
            <a:off x="2443029" y="4679589"/>
            <a:ext cx="5457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</a:rPr>
              <a:t> IP  </a:t>
            </a:r>
            <a:r>
              <a:rPr lang="en-US" altLang="zh-CN" sz="700" dirty="0" smtClean="0">
                <a:solidFill>
                  <a:schemeClr val="bg1"/>
                </a:solidFill>
              </a:rPr>
              <a:t>:31</a:t>
            </a:r>
            <a:endParaRPr lang="en-US" altLang="zh-CN" sz="7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8650" y="3914212"/>
            <a:ext cx="96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16</a:t>
            </a:r>
            <a:r>
              <a:rPr lang="zh-CN" altLang="en-US" sz="1000" dirty="0" smtClean="0">
                <a:solidFill>
                  <a:schemeClr val="bg1"/>
                </a:solidFill>
              </a:rPr>
              <a:t>个机器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56" y="339789"/>
            <a:ext cx="5742857" cy="5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38281" y="448933"/>
            <a:ext cx="715682" cy="270843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监测信息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24" y="2530030"/>
            <a:ext cx="3682832" cy="23810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56" y="2530029"/>
            <a:ext cx="2008285" cy="13058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69" y="854512"/>
            <a:ext cx="5742857" cy="16655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03847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相关告警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52642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应用拓扑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1506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相关工单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25099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配置信息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99283"/>
              </p:ext>
            </p:extLst>
          </p:nvPr>
        </p:nvGraphicFramePr>
        <p:xfrm>
          <a:off x="5694356" y="3785530"/>
          <a:ext cx="2008285" cy="10569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9180"/>
                <a:gridCol w="386359"/>
                <a:gridCol w="842746"/>
              </a:tblGrid>
              <a:tr h="2113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>
                          <a:solidFill>
                            <a:schemeClr val="bg1"/>
                          </a:solidFill>
                        </a:rPr>
                        <a:t>进程名称</a:t>
                      </a:r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83B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>
                          <a:solidFill>
                            <a:schemeClr val="bg1"/>
                          </a:solidFill>
                        </a:rPr>
                        <a:t>状态</a:t>
                      </a:r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83B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dirty="0" smtClean="0">
                          <a:solidFill>
                            <a:schemeClr val="bg1"/>
                          </a:solidFill>
                        </a:rPr>
                        <a:t>监测时间</a:t>
                      </a:r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83B65"/>
                    </a:solidFill>
                  </a:tcPr>
                </a:tc>
              </a:tr>
              <a:tr h="21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smtClean="0">
                          <a:solidFill>
                            <a:schemeClr val="bg1"/>
                          </a:solidFill>
                        </a:rPr>
                        <a:t>2018-10-02 11:32</a:t>
                      </a:r>
                      <a:endParaRPr lang="zh-CN" altLang="en-US" sz="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211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solidFill>
                            <a:schemeClr val="bg1"/>
                          </a:solidFill>
                        </a:rPr>
                        <a:t>tomcat</a:t>
                      </a:r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1E4F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 smtClean="0">
                          <a:solidFill>
                            <a:schemeClr val="bg1"/>
                          </a:solidFill>
                        </a:rPr>
                        <a:t>2018-10-02 11:32</a:t>
                      </a:r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211385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211385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1D940290-C473-4763-86DC-B1881A0FFDC1}"/>
              </a:ext>
            </a:extLst>
          </p:cNvPr>
          <p:cNvSpPr/>
          <p:nvPr/>
        </p:nvSpPr>
        <p:spPr>
          <a:xfrm>
            <a:off x="6605291" y="4050642"/>
            <a:ext cx="133647" cy="126072"/>
          </a:xfrm>
          <a:prstGeom prst="ellipse">
            <a:avLst/>
          </a:prstGeom>
          <a:solidFill>
            <a:srgbClr val="8AD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1D940290-C473-4763-86DC-B1881A0FFDC1}"/>
              </a:ext>
            </a:extLst>
          </p:cNvPr>
          <p:cNvSpPr/>
          <p:nvPr/>
        </p:nvSpPr>
        <p:spPr>
          <a:xfrm>
            <a:off x="6605291" y="4247371"/>
            <a:ext cx="133647" cy="12607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3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56" y="844551"/>
            <a:ext cx="6840018" cy="8700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56" y="339789"/>
            <a:ext cx="5742857" cy="50476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38281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监测信息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03847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相关告警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52642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应用拓扑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1506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相关工单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25099" y="44893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配置信息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56" y="230379"/>
            <a:ext cx="5742857" cy="50476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38281" y="33952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监测信息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03847" y="33952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相关告警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52642" y="33952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应用拓扑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1506" y="33952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相关工单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25099" y="33952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配置信息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56" y="694888"/>
            <a:ext cx="5305715" cy="43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1" y="1477011"/>
            <a:ext cx="5875279" cy="1972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1" y="972249"/>
            <a:ext cx="5742857" cy="5047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4826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监测信息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00392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相关告警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49187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应用拓扑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78051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相关工单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21644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配置信息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1" y="972249"/>
            <a:ext cx="5742857" cy="5047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4826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监测信息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00392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相关告警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49187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应用拓扑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78051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相关工单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21644" y="1081393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配置信息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1" y="1477011"/>
            <a:ext cx="5886588" cy="10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0" y="696058"/>
            <a:ext cx="5368989" cy="4318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7" y="443677"/>
            <a:ext cx="5742857" cy="5047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2642" y="552821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监测信息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08208" y="552821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相关告警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57003" y="552821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</a:rPr>
              <a:t>应用拓扑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85867" y="552821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70B8EA"/>
                </a:solidFill>
              </a:rPr>
              <a:t>相关工单</a:t>
            </a:r>
            <a:endParaRPr lang="zh-CN" altLang="en-US" sz="1000" b="1" dirty="0">
              <a:solidFill>
                <a:srgbClr val="70B8E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29460" y="552821"/>
            <a:ext cx="715682" cy="246221"/>
          </a:xfrm>
          <a:prstGeom prst="rect">
            <a:avLst/>
          </a:prstGeom>
          <a:solidFill>
            <a:srgbClr val="183B6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70B8EA"/>
                </a:solidFill>
              </a:defRPr>
            </a:lvl1pPr>
          </a:lstStyle>
          <a:p>
            <a:r>
              <a:rPr lang="zh-CN" altLang="en-US" dirty="0"/>
              <a:t>配置信息</a:t>
            </a:r>
          </a:p>
        </p:txBody>
      </p:sp>
    </p:spTree>
    <p:extLst>
      <p:ext uri="{BB962C8B-B14F-4D97-AF65-F5344CB8AC3E}">
        <p14:creationId xmlns:p14="http://schemas.microsoft.com/office/powerpoint/2010/main" val="14020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11311</TotalTime>
  <Words>238</Words>
  <Application>Microsoft Office PowerPoint</Application>
  <PresentationFormat>全屏显示(16:9)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liu wei</cp:lastModifiedBy>
  <cp:revision>59</cp:revision>
  <dcterms:created xsi:type="dcterms:W3CDTF">2018-10-18T13:07:50Z</dcterms:created>
  <dcterms:modified xsi:type="dcterms:W3CDTF">2018-11-02T02:28:04Z</dcterms:modified>
</cp:coreProperties>
</file>