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61" r:id="rId4"/>
    <p:sldId id="265" r:id="rId5"/>
    <p:sldId id="263" r:id="rId6"/>
    <p:sldId id="264" r:id="rId7"/>
    <p:sldId id="268" r:id="rId8"/>
    <p:sldId id="269" r:id="rId9"/>
    <p:sldId id="270" r:id="rId10"/>
    <p:sldId id="256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AC3A2E"/>
    <a:srgbClr val="FFFF00"/>
    <a:srgbClr val="B03836"/>
    <a:srgbClr val="CDBF46"/>
    <a:srgbClr val="000000"/>
    <a:srgbClr val="4F86C0"/>
    <a:srgbClr val="E82323"/>
    <a:srgbClr val="437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1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55F73F1A-B905-ED5D-507D-9EA0160E4BB8}"/>
              </a:ext>
            </a:extLst>
          </p:cNvPr>
          <p:cNvGrpSpPr/>
          <p:nvPr/>
        </p:nvGrpSpPr>
        <p:grpSpPr>
          <a:xfrm>
            <a:off x="3265862" y="5816670"/>
            <a:ext cx="264041" cy="624754"/>
            <a:chOff x="6740219" y="4147527"/>
            <a:chExt cx="264041" cy="624754"/>
          </a:xfrm>
        </p:grpSpPr>
        <p:sp>
          <p:nvSpPr>
            <p:cNvPr id="115" name="Háromszög 114">
              <a:extLst>
                <a:ext uri="{FF2B5EF4-FFF2-40B4-BE49-F238E27FC236}">
                  <a16:creationId xmlns:a16="http://schemas.microsoft.com/office/drawing/2014/main" id="{B95CD8E8-5E70-B251-8ED8-0DF0A1BF42E2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6" name="Egyenes összekötő nyíllal 115">
              <a:extLst>
                <a:ext uri="{FF2B5EF4-FFF2-40B4-BE49-F238E27FC236}">
                  <a16:creationId xmlns:a16="http://schemas.microsoft.com/office/drawing/2014/main" id="{80B110B9-3272-321F-2051-F6D30AF0AEBC}"/>
                </a:ext>
              </a:extLst>
            </p:cNvPr>
            <p:cNvCxnSpPr/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DAFCF7ED-F904-4786-9BB4-1D5F322B1E33}"/>
              </a:ext>
            </a:extLst>
          </p:cNvPr>
          <p:cNvGrpSpPr/>
          <p:nvPr/>
        </p:nvGrpSpPr>
        <p:grpSpPr>
          <a:xfrm>
            <a:off x="5445579" y="5493466"/>
            <a:ext cx="2934656" cy="1023356"/>
            <a:chOff x="6976988" y="3712252"/>
            <a:chExt cx="2594807" cy="905575"/>
          </a:xfrm>
        </p:grpSpPr>
        <p:sp>
          <p:nvSpPr>
            <p:cNvPr id="113" name="Ellipszis 1">
              <a:extLst>
                <a:ext uri="{FF2B5EF4-FFF2-40B4-BE49-F238E27FC236}">
                  <a16:creationId xmlns:a16="http://schemas.microsoft.com/office/drawing/2014/main" id="{927A0D0C-4FEC-4135-8188-C5DA8B12817C}"/>
                </a:ext>
              </a:extLst>
            </p:cNvPr>
            <p:cNvSpPr/>
            <p:nvPr/>
          </p:nvSpPr>
          <p:spPr>
            <a:xfrm>
              <a:off x="6976988" y="3906282"/>
              <a:ext cx="2594807" cy="711545"/>
            </a:xfrm>
            <a:custGeom>
              <a:avLst/>
              <a:gdLst>
                <a:gd name="connsiteX0" fmla="*/ 0 w 2641855"/>
                <a:gd name="connsiteY0" fmla="*/ 269009 h 538018"/>
                <a:gd name="connsiteX1" fmla="*/ 1320928 w 2641855"/>
                <a:gd name="connsiteY1" fmla="*/ 0 h 538018"/>
                <a:gd name="connsiteX2" fmla="*/ 2641856 w 2641855"/>
                <a:gd name="connsiteY2" fmla="*/ 269009 h 538018"/>
                <a:gd name="connsiteX3" fmla="*/ 1320928 w 2641855"/>
                <a:gd name="connsiteY3" fmla="*/ 538018 h 538018"/>
                <a:gd name="connsiteX4" fmla="*/ 0 w 2641855"/>
                <a:gd name="connsiteY4" fmla="*/ 269009 h 538018"/>
                <a:gd name="connsiteX0" fmla="*/ 7 w 2641863"/>
                <a:gd name="connsiteY0" fmla="*/ 269009 h 372061"/>
                <a:gd name="connsiteX1" fmla="*/ 1320935 w 2641863"/>
                <a:gd name="connsiteY1" fmla="*/ 0 h 372061"/>
                <a:gd name="connsiteX2" fmla="*/ 2641863 w 2641863"/>
                <a:gd name="connsiteY2" fmla="*/ 269009 h 372061"/>
                <a:gd name="connsiteX3" fmla="*/ 1335222 w 2641863"/>
                <a:gd name="connsiteY3" fmla="*/ 361805 h 372061"/>
                <a:gd name="connsiteX4" fmla="*/ 7 w 2641863"/>
                <a:gd name="connsiteY4" fmla="*/ 269009 h 372061"/>
                <a:gd name="connsiteX0" fmla="*/ 4 w 2694248"/>
                <a:gd name="connsiteY0" fmla="*/ 326651 h 368592"/>
                <a:gd name="connsiteX1" fmla="*/ 1373320 w 2694248"/>
                <a:gd name="connsiteY1" fmla="*/ 492 h 368592"/>
                <a:gd name="connsiteX2" fmla="*/ 2694248 w 2694248"/>
                <a:gd name="connsiteY2" fmla="*/ 269501 h 368592"/>
                <a:gd name="connsiteX3" fmla="*/ 1387607 w 2694248"/>
                <a:gd name="connsiteY3" fmla="*/ 362297 h 368592"/>
                <a:gd name="connsiteX4" fmla="*/ 4 w 2694248"/>
                <a:gd name="connsiteY4" fmla="*/ 326651 h 368592"/>
                <a:gd name="connsiteX0" fmla="*/ 4 w 2579948"/>
                <a:gd name="connsiteY0" fmla="*/ 326309 h 381258"/>
                <a:gd name="connsiteX1" fmla="*/ 1373320 w 2579948"/>
                <a:gd name="connsiteY1" fmla="*/ 150 h 381258"/>
                <a:gd name="connsiteX2" fmla="*/ 2579948 w 2579948"/>
                <a:gd name="connsiteY2" fmla="*/ 292972 h 381258"/>
                <a:gd name="connsiteX3" fmla="*/ 1387607 w 2579948"/>
                <a:gd name="connsiteY3" fmla="*/ 361955 h 381258"/>
                <a:gd name="connsiteX4" fmla="*/ 4 w 2579948"/>
                <a:gd name="connsiteY4" fmla="*/ 326309 h 381258"/>
                <a:gd name="connsiteX0" fmla="*/ 4 w 2579948"/>
                <a:gd name="connsiteY0" fmla="*/ 326309 h 362647"/>
                <a:gd name="connsiteX1" fmla="*/ 1373320 w 2579948"/>
                <a:gd name="connsiteY1" fmla="*/ 150 h 362647"/>
                <a:gd name="connsiteX2" fmla="*/ 2579948 w 2579948"/>
                <a:gd name="connsiteY2" fmla="*/ 292972 h 362647"/>
                <a:gd name="connsiteX3" fmla="*/ 1387607 w 2579948"/>
                <a:gd name="connsiteY3" fmla="*/ 361955 h 362647"/>
                <a:gd name="connsiteX4" fmla="*/ 4 w 2579948"/>
                <a:gd name="connsiteY4" fmla="*/ 326309 h 362647"/>
                <a:gd name="connsiteX0" fmla="*/ 4 w 2594235"/>
                <a:gd name="connsiteY0" fmla="*/ 326167 h 376889"/>
                <a:gd name="connsiteX1" fmla="*/ 1373320 w 2594235"/>
                <a:gd name="connsiteY1" fmla="*/ 8 h 376889"/>
                <a:gd name="connsiteX2" fmla="*/ 2594235 w 2594235"/>
                <a:gd name="connsiteY2" fmla="*/ 335693 h 376889"/>
                <a:gd name="connsiteX3" fmla="*/ 1387607 w 2594235"/>
                <a:gd name="connsiteY3" fmla="*/ 361813 h 376889"/>
                <a:gd name="connsiteX4" fmla="*/ 4 w 2594235"/>
                <a:gd name="connsiteY4" fmla="*/ 326167 h 376889"/>
                <a:gd name="connsiteX0" fmla="*/ 82 w 2594313"/>
                <a:gd name="connsiteY0" fmla="*/ 469038 h 519760"/>
                <a:gd name="connsiteX1" fmla="*/ 1449598 w 2594313"/>
                <a:gd name="connsiteY1" fmla="*/ 4 h 519760"/>
                <a:gd name="connsiteX2" fmla="*/ 2594313 w 2594313"/>
                <a:gd name="connsiteY2" fmla="*/ 478564 h 519760"/>
                <a:gd name="connsiteX3" fmla="*/ 1387685 w 2594313"/>
                <a:gd name="connsiteY3" fmla="*/ 504684 h 519760"/>
                <a:gd name="connsiteX4" fmla="*/ 82 w 2594313"/>
                <a:gd name="connsiteY4" fmla="*/ 469038 h 519760"/>
                <a:gd name="connsiteX0" fmla="*/ 576 w 2594807"/>
                <a:gd name="connsiteY0" fmla="*/ 650012 h 711545"/>
                <a:gd name="connsiteX1" fmla="*/ 1554867 w 2594807"/>
                <a:gd name="connsiteY1" fmla="*/ 3 h 711545"/>
                <a:gd name="connsiteX2" fmla="*/ 2594807 w 2594807"/>
                <a:gd name="connsiteY2" fmla="*/ 659538 h 711545"/>
                <a:gd name="connsiteX3" fmla="*/ 1388179 w 2594807"/>
                <a:gd name="connsiteY3" fmla="*/ 685658 h 711545"/>
                <a:gd name="connsiteX4" fmla="*/ 576 w 2594807"/>
                <a:gd name="connsiteY4" fmla="*/ 650012 h 71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807" h="711545">
                  <a:moveTo>
                    <a:pt x="576" y="650012"/>
                  </a:moveTo>
                  <a:cubicBezTo>
                    <a:pt x="28357" y="535736"/>
                    <a:pt x="1122495" y="-1585"/>
                    <a:pt x="1554867" y="3"/>
                  </a:cubicBezTo>
                  <a:cubicBezTo>
                    <a:pt x="1987239" y="1591"/>
                    <a:pt x="2594807" y="510968"/>
                    <a:pt x="2594807" y="659538"/>
                  </a:cubicBezTo>
                  <a:cubicBezTo>
                    <a:pt x="2575757" y="731908"/>
                    <a:pt x="1820551" y="687246"/>
                    <a:pt x="1388179" y="685658"/>
                  </a:cubicBezTo>
                  <a:cubicBezTo>
                    <a:pt x="955807" y="684070"/>
                    <a:pt x="-27205" y="764288"/>
                    <a:pt x="576" y="650012"/>
                  </a:cubicBezTo>
                  <a:close/>
                </a:path>
              </a:pathLst>
            </a:custGeom>
            <a:solidFill>
              <a:srgbClr val="31691D"/>
            </a:solidFill>
            <a:ln>
              <a:solidFill>
                <a:srgbClr val="3169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9" name="Ábra 118" descr="Park">
              <a:extLst>
                <a:ext uri="{FF2B5EF4-FFF2-40B4-BE49-F238E27FC236}">
                  <a16:creationId xmlns:a16="http://schemas.microsoft.com/office/drawing/2014/main" id="{4DC3715B-D5AE-4B4A-9F49-08BF8ED3B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3577" y="3712252"/>
              <a:ext cx="456698" cy="456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CFB3E7ED-D54C-5D86-32A4-FB5782B07BC6}"/>
              </a:ext>
            </a:extLst>
          </p:cNvPr>
          <p:cNvGrpSpPr/>
          <p:nvPr/>
        </p:nvGrpSpPr>
        <p:grpSpPr>
          <a:xfrm>
            <a:off x="633486" y="4588343"/>
            <a:ext cx="11132820" cy="1089119"/>
            <a:chOff x="633486" y="4588343"/>
            <a:chExt cx="11132820" cy="1089119"/>
          </a:xfrm>
        </p:grpSpPr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01701F60-D22C-4A44-B2B7-8689A8069CC6}"/>
                </a:ext>
              </a:extLst>
            </p:cNvPr>
            <p:cNvSpPr/>
            <p:nvPr/>
          </p:nvSpPr>
          <p:spPr>
            <a:xfrm>
              <a:off x="633486" y="5580260"/>
              <a:ext cx="11132820" cy="972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37" name="Egyenes összekötő nyíllal 636">
              <a:extLst>
                <a:ext uri="{FF2B5EF4-FFF2-40B4-BE49-F238E27FC236}">
                  <a16:creationId xmlns:a16="http://schemas.microsoft.com/office/drawing/2014/main" id="{9EEF6D53-54AA-46FF-973D-D0B603346068}"/>
                </a:ext>
              </a:extLst>
            </p:cNvPr>
            <p:cNvCxnSpPr>
              <a:cxnSpLocks/>
            </p:cNvCxnSpPr>
            <p:nvPr/>
          </p:nvCxnSpPr>
          <p:spPr>
            <a:xfrm>
              <a:off x="7959015" y="4638640"/>
              <a:ext cx="127156" cy="94180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BACBBED5-B0DA-4301-B2D9-3FF723A8B9E4}"/>
                </a:ext>
              </a:extLst>
            </p:cNvPr>
            <p:cNvSpPr/>
            <p:nvPr/>
          </p:nvSpPr>
          <p:spPr>
            <a:xfrm>
              <a:off x="7894216" y="4594693"/>
              <a:ext cx="97252" cy="75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F948DB27-1036-84AE-8D94-86FE46706216}"/>
                </a:ext>
              </a:extLst>
            </p:cNvPr>
            <p:cNvGrpSpPr/>
            <p:nvPr/>
          </p:nvGrpSpPr>
          <p:grpSpPr>
            <a:xfrm>
              <a:off x="5154191" y="4588343"/>
              <a:ext cx="191955" cy="985754"/>
              <a:chOff x="5154191" y="4658193"/>
              <a:chExt cx="191955" cy="985754"/>
            </a:xfrm>
          </p:grpSpPr>
          <p:cxnSp>
            <p:nvCxnSpPr>
              <p:cNvPr id="23" name="Egyenes összekötő nyíllal 22">
                <a:extLst>
                  <a:ext uri="{FF2B5EF4-FFF2-40B4-BE49-F238E27FC236}">
                    <a16:creationId xmlns:a16="http://schemas.microsoft.com/office/drawing/2014/main" id="{6986B9C5-E77B-B76F-CEA7-0B4852B36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8990" y="4702140"/>
                <a:ext cx="127156" cy="941807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églalap 23">
                <a:extLst>
                  <a:ext uri="{FF2B5EF4-FFF2-40B4-BE49-F238E27FC236}">
                    <a16:creationId xmlns:a16="http://schemas.microsoft.com/office/drawing/2014/main" id="{7DEC368A-2AD2-F6C3-D296-AC8A35421E1F}"/>
                  </a:ext>
                </a:extLst>
              </p:cNvPr>
              <p:cNvSpPr/>
              <p:nvPr/>
            </p:nvSpPr>
            <p:spPr>
              <a:xfrm>
                <a:off x="5154191" y="4658193"/>
                <a:ext cx="97252" cy="75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306698" y="157847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0" name="Csoportba foglalás 569">
            <a:extLst>
              <a:ext uri="{FF2B5EF4-FFF2-40B4-BE49-F238E27FC236}">
                <a16:creationId xmlns:a16="http://schemas.microsoft.com/office/drawing/2014/main" id="{6B461859-D364-46F6-96A4-E3BE6B467F03}"/>
              </a:ext>
            </a:extLst>
          </p:cNvPr>
          <p:cNvGrpSpPr/>
          <p:nvPr/>
        </p:nvGrpSpPr>
        <p:grpSpPr>
          <a:xfrm>
            <a:off x="41546510" y="-341068"/>
            <a:ext cx="3932652" cy="11808985"/>
            <a:chOff x="6740219" y="4147527"/>
            <a:chExt cx="264041" cy="624754"/>
          </a:xfrm>
        </p:grpSpPr>
        <p:sp>
          <p:nvSpPr>
            <p:cNvPr id="571" name="Háromszög 570">
              <a:extLst>
                <a:ext uri="{FF2B5EF4-FFF2-40B4-BE49-F238E27FC236}">
                  <a16:creationId xmlns:a16="http://schemas.microsoft.com/office/drawing/2014/main" id="{33846F9B-191D-4658-8F64-5D591663D9BF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2" name="Egyenes összekötő nyíllal 571">
              <a:extLst>
                <a:ext uri="{FF2B5EF4-FFF2-40B4-BE49-F238E27FC236}">
                  <a16:creationId xmlns:a16="http://schemas.microsoft.com/office/drawing/2014/main" id="{585B9890-9486-4F9E-9699-49E9E2AEF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4470C9A7-C1D5-4304-8898-156D2FA6B258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A8DD35E-C4BA-4B98-916F-DCE74528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555"/>
            <a:ext cx="12166575" cy="687055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710A2FF-6EB1-4323-0687-F80A164143A0}"/>
              </a:ext>
            </a:extLst>
          </p:cNvPr>
          <p:cNvSpPr txBox="1"/>
          <p:nvPr/>
        </p:nvSpPr>
        <p:spPr>
          <a:xfrm>
            <a:off x="15490" y="0"/>
            <a:ext cx="12151084" cy="6832640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800" dirty="0">
                <a:latin typeface="Bookman Old Style" panose="02050604050505020204" pitchFamily="18" charset="0"/>
              </a:rPr>
              <a:t>OKOSOTTHON</a:t>
            </a:r>
          </a:p>
          <a:p>
            <a:pPr algn="ctr"/>
            <a:endParaRPr lang="hu-HU" sz="34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Az </a:t>
            </a:r>
            <a:r>
              <a:rPr lang="hu-HU" sz="3200" i="1" dirty="0">
                <a:latin typeface="Bookman Old Style" panose="02050604050505020204" pitchFamily="18" charset="0"/>
              </a:rPr>
              <a:t>okosotthon</a:t>
            </a:r>
            <a:r>
              <a:rPr lang="hu-HU" sz="3200" dirty="0">
                <a:latin typeface="Bookman Old Style" panose="02050604050505020204" pitchFamily="18" charset="0"/>
              </a:rPr>
              <a:t> (vagy angolul </a:t>
            </a:r>
            <a:r>
              <a:rPr lang="hu-HU" sz="3200" i="1" dirty="0" err="1">
                <a:latin typeface="Bookman Old Style" panose="02050604050505020204" pitchFamily="18" charset="0"/>
              </a:rPr>
              <a:t>smart</a:t>
            </a:r>
            <a:r>
              <a:rPr lang="hu-HU" sz="3200" i="1" dirty="0">
                <a:latin typeface="Bookman Old Style" panose="02050604050505020204" pitchFamily="18" charset="0"/>
              </a:rPr>
              <a:t> </a:t>
            </a:r>
            <a:r>
              <a:rPr lang="hu-HU" sz="3200" i="1" dirty="0" err="1">
                <a:latin typeface="Bookman Old Style" panose="02050604050505020204" pitchFamily="18" charset="0"/>
              </a:rPr>
              <a:t>home</a:t>
            </a:r>
            <a:r>
              <a:rPr lang="hu-HU" sz="3200" dirty="0">
                <a:latin typeface="Bookman Old Style" panose="02050604050505020204" pitchFamily="18" charset="0"/>
              </a:rPr>
              <a:t>) az otthon automatizálásra és távoli irányítására kitalált technikai megoldások összessége, amik segítenek az otthon kényelmesebb, biztonságosabb élvezetében.</a:t>
            </a:r>
          </a:p>
          <a:p>
            <a:pPr algn="ctr"/>
            <a:endParaRPr lang="hu-HU" sz="3200" dirty="0">
              <a:latin typeface="Bookman Old Style" panose="02050604050505020204" pitchFamily="18" charset="0"/>
            </a:endParaRPr>
          </a:p>
          <a:p>
            <a:pPr algn="ctr"/>
            <a:r>
              <a:rPr lang="hu-HU" sz="3200" dirty="0">
                <a:latin typeface="Bookman Old Style" panose="02050604050505020204" pitchFamily="18" charset="0"/>
              </a:rPr>
              <a:t>Egyes okosotthon megoldások például lehetővé teszik a ház bizonyos részeinek központi, távoli irányítását, mások arra </a:t>
            </a:r>
            <a:r>
              <a:rPr lang="hu-HU" sz="3200" dirty="0" err="1">
                <a:latin typeface="Bookman Old Style" panose="02050604050505020204" pitchFamily="18" charset="0"/>
              </a:rPr>
              <a:t>használhatóak</a:t>
            </a:r>
            <a:r>
              <a:rPr lang="hu-HU" sz="3200" dirty="0">
                <a:latin typeface="Bookman Old Style" panose="02050604050505020204" pitchFamily="18" charset="0"/>
              </a:rPr>
              <a:t>, hogy az otthon automatikusan alkalmazkodjon a környezet változásaihoz</a:t>
            </a:r>
            <a:br>
              <a:rPr lang="hu-HU" sz="3200" dirty="0">
                <a:latin typeface="Bookman Old Style" panose="02050604050505020204" pitchFamily="18" charset="0"/>
              </a:rPr>
            </a:br>
            <a:br>
              <a:rPr lang="hu-HU" sz="3400" dirty="0">
                <a:latin typeface="Bookman Old Style" panose="02050604050505020204" pitchFamily="18" charset="0"/>
              </a:rPr>
            </a:br>
            <a:endParaRPr lang="hu-HU" sz="3400" dirty="0">
              <a:latin typeface="Bookman Old Style" panose="02050604050505020204" pitchFamily="18" charset="0"/>
            </a:endParaRPr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D5F0971-2B77-4F01-8475-AA30E1F7AF7A}"/>
              </a:ext>
            </a:extLst>
          </p:cNvPr>
          <p:cNvGrpSpPr/>
          <p:nvPr/>
        </p:nvGrpSpPr>
        <p:grpSpPr>
          <a:xfrm>
            <a:off x="70054891" y="-169591"/>
            <a:ext cx="3932652" cy="11808985"/>
            <a:chOff x="6740219" y="4147527"/>
            <a:chExt cx="264041" cy="624754"/>
          </a:xfrm>
        </p:grpSpPr>
        <p:sp>
          <p:nvSpPr>
            <p:cNvPr id="575" name="Háromszög 574">
              <a:extLst>
                <a:ext uri="{FF2B5EF4-FFF2-40B4-BE49-F238E27FC236}">
                  <a16:creationId xmlns:a16="http://schemas.microsoft.com/office/drawing/2014/main" id="{961A1BA9-9610-4360-9AAB-9C6F6CE41B8B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6" name="Egyenes összekötő nyíllal 575">
              <a:extLst>
                <a:ext uri="{FF2B5EF4-FFF2-40B4-BE49-F238E27FC236}">
                  <a16:creationId xmlns:a16="http://schemas.microsoft.com/office/drawing/2014/main" id="{C2D5CE52-353C-48F0-A8EA-1B94B771998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églalap 576">
              <a:extLst>
                <a:ext uri="{FF2B5EF4-FFF2-40B4-BE49-F238E27FC236}">
                  <a16:creationId xmlns:a16="http://schemas.microsoft.com/office/drawing/2014/main" id="{013B7644-754D-4A07-B4CA-EE8F921F0BA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D639570-AB9F-6A5E-2851-D7FA55B07858}"/>
              </a:ext>
            </a:extLst>
          </p:cNvPr>
          <p:cNvSpPr/>
          <p:nvPr/>
        </p:nvSpPr>
        <p:spPr>
          <a:xfrm>
            <a:off x="0" y="5614773"/>
            <a:ext cx="12192000" cy="1243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0970F64F-1866-456D-BACA-163AE04421A5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614E0E2D-07BB-4D2D-87EE-4E1A86878092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6" name="Csoportba foglalás 215">
            <a:extLst>
              <a:ext uri="{FF2B5EF4-FFF2-40B4-BE49-F238E27FC236}">
                <a16:creationId xmlns:a16="http://schemas.microsoft.com/office/drawing/2014/main" id="{225995E8-18E5-43BE-B967-DCBCD00A7A03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17" name="Csoportba foglalás 216">
              <a:extLst>
                <a:ext uri="{FF2B5EF4-FFF2-40B4-BE49-F238E27FC236}">
                  <a16:creationId xmlns:a16="http://schemas.microsoft.com/office/drawing/2014/main" id="{5294D185-F94E-45A9-880E-B3AC49C018FE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31EE05E0-276E-4929-AB79-F9D6B3332161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72" name="Háromszög 471">
            <a:extLst>
              <a:ext uri="{FF2B5EF4-FFF2-40B4-BE49-F238E27FC236}">
                <a16:creationId xmlns:a16="http://schemas.microsoft.com/office/drawing/2014/main" id="{38374243-04D0-4FF3-AC79-976095742CE8}"/>
              </a:ext>
            </a:extLst>
          </p:cNvPr>
          <p:cNvSpPr/>
          <p:nvPr/>
        </p:nvSpPr>
        <p:spPr>
          <a:xfrm>
            <a:off x="5023411" y="4611634"/>
            <a:ext cx="377669" cy="954819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73" name="Egyenes összekötő nyíllal 472">
            <a:extLst>
              <a:ext uri="{FF2B5EF4-FFF2-40B4-BE49-F238E27FC236}">
                <a16:creationId xmlns:a16="http://schemas.microsoft.com/office/drawing/2014/main" id="{FCD1E566-434E-4B56-9C94-AB194BCA4534}"/>
              </a:ext>
            </a:extLst>
          </p:cNvPr>
          <p:cNvCxnSpPr>
            <a:cxnSpLocks/>
          </p:cNvCxnSpPr>
          <p:nvPr/>
        </p:nvCxnSpPr>
        <p:spPr>
          <a:xfrm>
            <a:off x="5221236" y="4631469"/>
            <a:ext cx="127156" cy="94180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Téglalap 473">
            <a:extLst>
              <a:ext uri="{FF2B5EF4-FFF2-40B4-BE49-F238E27FC236}">
                <a16:creationId xmlns:a16="http://schemas.microsoft.com/office/drawing/2014/main" id="{5C26DA32-BBD4-4DD9-97AB-FCE97045B10D}"/>
              </a:ext>
            </a:extLst>
          </p:cNvPr>
          <p:cNvSpPr/>
          <p:nvPr/>
        </p:nvSpPr>
        <p:spPr>
          <a:xfrm>
            <a:off x="5156437" y="4587522"/>
            <a:ext cx="97252" cy="75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Háromszög 21">
            <a:extLst>
              <a:ext uri="{FF2B5EF4-FFF2-40B4-BE49-F238E27FC236}">
                <a16:creationId xmlns:a16="http://schemas.microsoft.com/office/drawing/2014/main" id="{8705FFAC-742A-AFD7-4D5E-0F1F03CDE986}"/>
              </a:ext>
            </a:extLst>
          </p:cNvPr>
          <p:cNvSpPr/>
          <p:nvPr/>
        </p:nvSpPr>
        <p:spPr>
          <a:xfrm>
            <a:off x="7766339" y="4614367"/>
            <a:ext cx="377669" cy="954819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0132ACAA-FD39-DB8E-D469-A2C5BA6E01AF}"/>
              </a:ext>
            </a:extLst>
          </p:cNvPr>
          <p:cNvCxnSpPr>
            <a:cxnSpLocks/>
          </p:cNvCxnSpPr>
          <p:nvPr/>
        </p:nvCxnSpPr>
        <p:spPr>
          <a:xfrm>
            <a:off x="7964164" y="4634202"/>
            <a:ext cx="127156" cy="94180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églalap 23">
            <a:extLst>
              <a:ext uri="{FF2B5EF4-FFF2-40B4-BE49-F238E27FC236}">
                <a16:creationId xmlns:a16="http://schemas.microsoft.com/office/drawing/2014/main" id="{90EDB18A-D2C7-401C-752E-2357211EEAAC}"/>
              </a:ext>
            </a:extLst>
          </p:cNvPr>
          <p:cNvSpPr/>
          <p:nvPr/>
        </p:nvSpPr>
        <p:spPr>
          <a:xfrm>
            <a:off x="7899365" y="4590255"/>
            <a:ext cx="97252" cy="75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472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D6C7AB7-2F56-243D-9212-BFBAF34620CE}"/>
              </a:ext>
            </a:extLst>
          </p:cNvPr>
          <p:cNvSpPr/>
          <p:nvPr/>
        </p:nvSpPr>
        <p:spPr>
          <a:xfrm>
            <a:off x="1046902" y="-601357"/>
            <a:ext cx="4406180" cy="65041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8" name="Csoportba foglalás 467">
            <a:extLst>
              <a:ext uri="{FF2B5EF4-FFF2-40B4-BE49-F238E27FC236}">
                <a16:creationId xmlns:a16="http://schemas.microsoft.com/office/drawing/2014/main" id="{C946F465-BB38-4550-AD6B-050EB5484611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5" name="Csoportba foglalás 564">
            <a:extLst>
              <a:ext uri="{FF2B5EF4-FFF2-40B4-BE49-F238E27FC236}">
                <a16:creationId xmlns:a16="http://schemas.microsoft.com/office/drawing/2014/main" id="{B829BEEC-795B-4C97-B72D-B34577A7A819}"/>
              </a:ext>
            </a:extLst>
          </p:cNvPr>
          <p:cNvGrpSpPr/>
          <p:nvPr/>
        </p:nvGrpSpPr>
        <p:grpSpPr>
          <a:xfrm>
            <a:off x="24522735" y="-3867465"/>
            <a:ext cx="3226013" cy="9637074"/>
            <a:chOff x="6740219" y="4147527"/>
            <a:chExt cx="264041" cy="624754"/>
          </a:xfrm>
        </p:grpSpPr>
        <p:sp>
          <p:nvSpPr>
            <p:cNvPr id="566" name="Háromszög 565">
              <a:extLst>
                <a:ext uri="{FF2B5EF4-FFF2-40B4-BE49-F238E27FC236}">
                  <a16:creationId xmlns:a16="http://schemas.microsoft.com/office/drawing/2014/main" id="{89B350F1-81CD-4A6F-9EFD-125AF3E8EAE4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67" name="Egyenes összekötő nyíllal 566">
              <a:extLst>
                <a:ext uri="{FF2B5EF4-FFF2-40B4-BE49-F238E27FC236}">
                  <a16:creationId xmlns:a16="http://schemas.microsoft.com/office/drawing/2014/main" id="{7AA1C200-33D5-40C6-921F-8F3C5807AB84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95EE91D4-9A16-42CA-A0D4-9C6F7758B222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69" name="Csoportba foglalás 568">
            <a:extLst>
              <a:ext uri="{FF2B5EF4-FFF2-40B4-BE49-F238E27FC236}">
                <a16:creationId xmlns:a16="http://schemas.microsoft.com/office/drawing/2014/main" id="{E2D4DE94-4F14-4FA7-8984-EB333114704D}"/>
              </a:ext>
            </a:extLst>
          </p:cNvPr>
          <p:cNvGrpSpPr/>
          <p:nvPr/>
        </p:nvGrpSpPr>
        <p:grpSpPr>
          <a:xfrm>
            <a:off x="47908586" y="-3727527"/>
            <a:ext cx="3226013" cy="9637074"/>
            <a:chOff x="6740219" y="4147527"/>
            <a:chExt cx="264041" cy="624754"/>
          </a:xfrm>
        </p:grpSpPr>
        <p:sp>
          <p:nvSpPr>
            <p:cNvPr id="570" name="Háromszög 569">
              <a:extLst>
                <a:ext uri="{FF2B5EF4-FFF2-40B4-BE49-F238E27FC236}">
                  <a16:creationId xmlns:a16="http://schemas.microsoft.com/office/drawing/2014/main" id="{A10F36BA-BD9F-4287-BBDE-6E52E54BE60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71" name="Egyenes összekötő nyíllal 570">
              <a:extLst>
                <a:ext uri="{FF2B5EF4-FFF2-40B4-BE49-F238E27FC236}">
                  <a16:creationId xmlns:a16="http://schemas.microsoft.com/office/drawing/2014/main" id="{26E8C3FB-A65F-42CA-BBB7-E14824E801E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52E32595-9860-4D1F-9267-C8518023BB7B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963399F-C140-864C-B40D-957861478C10}"/>
              </a:ext>
            </a:extLst>
          </p:cNvPr>
          <p:cNvSpPr/>
          <p:nvPr/>
        </p:nvSpPr>
        <p:spPr>
          <a:xfrm>
            <a:off x="1046902" y="-601357"/>
            <a:ext cx="4406180" cy="65041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9" name="Csoportba foglalás 728">
            <a:extLst>
              <a:ext uri="{FF2B5EF4-FFF2-40B4-BE49-F238E27FC236}">
                <a16:creationId xmlns:a16="http://schemas.microsoft.com/office/drawing/2014/main" id="{E9577759-1D69-4D59-A8DD-7AFD56F12185}"/>
              </a:ext>
            </a:extLst>
          </p:cNvPr>
          <p:cNvGrpSpPr/>
          <p:nvPr/>
        </p:nvGrpSpPr>
        <p:grpSpPr>
          <a:xfrm>
            <a:off x="24522735" y="-3867465"/>
            <a:ext cx="3226013" cy="9637074"/>
            <a:chOff x="6740219" y="4147527"/>
            <a:chExt cx="264041" cy="624754"/>
          </a:xfrm>
        </p:grpSpPr>
        <p:sp>
          <p:nvSpPr>
            <p:cNvPr id="730" name="Háromszög 729">
              <a:extLst>
                <a:ext uri="{FF2B5EF4-FFF2-40B4-BE49-F238E27FC236}">
                  <a16:creationId xmlns:a16="http://schemas.microsoft.com/office/drawing/2014/main" id="{AB3E6F1E-52D1-433C-94C6-C9FD999ABF2E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31" name="Egyenes összekötő nyíllal 730">
              <a:extLst>
                <a:ext uri="{FF2B5EF4-FFF2-40B4-BE49-F238E27FC236}">
                  <a16:creationId xmlns:a16="http://schemas.microsoft.com/office/drawing/2014/main" id="{3DE77480-45C2-48F3-B2C0-19C46BFA6EC0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Téglalap 731">
              <a:extLst>
                <a:ext uri="{FF2B5EF4-FFF2-40B4-BE49-F238E27FC236}">
                  <a16:creationId xmlns:a16="http://schemas.microsoft.com/office/drawing/2014/main" id="{2BE566CB-2667-4C51-9BD1-D7B50F554A6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733" name="Csoportba foglalás 732">
            <a:extLst>
              <a:ext uri="{FF2B5EF4-FFF2-40B4-BE49-F238E27FC236}">
                <a16:creationId xmlns:a16="http://schemas.microsoft.com/office/drawing/2014/main" id="{F4EB9C9F-0D2D-49CE-86E6-89D25671E325}"/>
              </a:ext>
            </a:extLst>
          </p:cNvPr>
          <p:cNvGrpSpPr/>
          <p:nvPr/>
        </p:nvGrpSpPr>
        <p:grpSpPr>
          <a:xfrm>
            <a:off x="47908586" y="-3727527"/>
            <a:ext cx="3226013" cy="9637074"/>
            <a:chOff x="6740219" y="4147527"/>
            <a:chExt cx="264041" cy="624754"/>
          </a:xfrm>
        </p:grpSpPr>
        <p:sp>
          <p:nvSpPr>
            <p:cNvPr id="734" name="Háromszög 733">
              <a:extLst>
                <a:ext uri="{FF2B5EF4-FFF2-40B4-BE49-F238E27FC236}">
                  <a16:creationId xmlns:a16="http://schemas.microsoft.com/office/drawing/2014/main" id="{154081E8-F04E-44E8-B0EA-D6FBCFF35F8F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35" name="Egyenes összekötő nyíllal 734">
              <a:extLst>
                <a:ext uri="{FF2B5EF4-FFF2-40B4-BE49-F238E27FC236}">
                  <a16:creationId xmlns:a16="http://schemas.microsoft.com/office/drawing/2014/main" id="{7F7848A2-D439-409F-9660-2C860AC0EAC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Téglalap 735">
              <a:extLst>
                <a:ext uri="{FF2B5EF4-FFF2-40B4-BE49-F238E27FC236}">
                  <a16:creationId xmlns:a16="http://schemas.microsoft.com/office/drawing/2014/main" id="{09B393E0-1332-4619-9055-77B46FDC01FC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C7118BC-44CB-A5EC-EC40-BCCEB43C2397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09E3D50-C858-86AE-F827-1AC13895B1CB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5B9B5E1A-8209-3E5A-1EF0-E9468E064DF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927899A9-7018-038D-AAA6-1F9EB6046350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BF39B8E9-853E-AB9C-007C-28585E0CCAB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5324012A-5E43-A579-8F70-185448ED49DC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E51CBDCE-DFE5-47BA-1DA2-5BFACEBEBC62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5F74D1BE-3BAC-1602-C36A-5315270649B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083126" y="5205749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977665" y="5268948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13" name="Csoportba foglalás 1112">
            <a:extLst>
              <a:ext uri="{FF2B5EF4-FFF2-40B4-BE49-F238E27FC236}">
                <a16:creationId xmlns:a16="http://schemas.microsoft.com/office/drawing/2014/main" id="{1E40C03A-5B4E-44E9-8338-E9756D1EB044}"/>
              </a:ext>
            </a:extLst>
          </p:cNvPr>
          <p:cNvGrpSpPr/>
          <p:nvPr/>
        </p:nvGrpSpPr>
        <p:grpSpPr>
          <a:xfrm>
            <a:off x="-1461206" y="5197569"/>
            <a:ext cx="864241" cy="390631"/>
            <a:chOff x="3526291" y="6200931"/>
            <a:chExt cx="642366" cy="251734"/>
          </a:xfrm>
        </p:grpSpPr>
        <p:sp>
          <p:nvSpPr>
            <p:cNvPr id="1114" name="Romboid 1113">
              <a:extLst>
                <a:ext uri="{FF2B5EF4-FFF2-40B4-BE49-F238E27FC236}">
                  <a16:creationId xmlns:a16="http://schemas.microsoft.com/office/drawing/2014/main" id="{3E4B4277-7B5E-46DB-B7C5-CDCD6E59D0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5" name="Derékszögű háromszög 1114">
              <a:extLst>
                <a:ext uri="{FF2B5EF4-FFF2-40B4-BE49-F238E27FC236}">
                  <a16:creationId xmlns:a16="http://schemas.microsoft.com/office/drawing/2014/main" id="{0BF27033-5977-4E86-9169-BCE2410785BE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6" name="Ellipszis 1115">
              <a:extLst>
                <a:ext uri="{FF2B5EF4-FFF2-40B4-BE49-F238E27FC236}">
                  <a16:creationId xmlns:a16="http://schemas.microsoft.com/office/drawing/2014/main" id="{DD89629F-A0FC-4626-AC05-A9E409593FD3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7" name="Ellipszis 1116">
              <a:extLst>
                <a:ext uri="{FF2B5EF4-FFF2-40B4-BE49-F238E27FC236}">
                  <a16:creationId xmlns:a16="http://schemas.microsoft.com/office/drawing/2014/main" id="{F1B59AA7-893F-4ED5-A4EA-D26B79AAE3FE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8" name="Ellipszis 1117">
              <a:extLst>
                <a:ext uri="{FF2B5EF4-FFF2-40B4-BE49-F238E27FC236}">
                  <a16:creationId xmlns:a16="http://schemas.microsoft.com/office/drawing/2014/main" id="{71F81321-9C57-4937-8C61-145190E9274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9" name="Romboid 1118">
              <a:extLst>
                <a:ext uri="{FF2B5EF4-FFF2-40B4-BE49-F238E27FC236}">
                  <a16:creationId xmlns:a16="http://schemas.microsoft.com/office/drawing/2014/main" id="{5F6BFD02-89FD-49CE-BD18-AA5370573C2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0" name="Derékszögű háromszög 1119">
              <a:extLst>
                <a:ext uri="{FF2B5EF4-FFF2-40B4-BE49-F238E27FC236}">
                  <a16:creationId xmlns:a16="http://schemas.microsoft.com/office/drawing/2014/main" id="{8B1A1F99-B896-4763-8D0F-750517E6373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Téglalap 13">
            <a:extLst>
              <a:ext uri="{FF2B5EF4-FFF2-40B4-BE49-F238E27FC236}">
                <a16:creationId xmlns:a16="http://schemas.microsoft.com/office/drawing/2014/main" id="{B58DD2F2-5ADB-4821-913C-9B287A8CCD2B}"/>
              </a:ext>
            </a:extLst>
          </p:cNvPr>
          <p:cNvSpPr/>
          <p:nvPr/>
        </p:nvSpPr>
        <p:spPr>
          <a:xfrm>
            <a:off x="0" y="5614773"/>
            <a:ext cx="12192000" cy="1243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bg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535122" y="2673810"/>
            <a:ext cx="13259712" cy="389616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851523" y="3251173"/>
            <a:ext cx="1289028" cy="190536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668105" y="3194750"/>
            <a:ext cx="1289028" cy="190536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319709" y="3271204"/>
            <a:ext cx="1289028" cy="190536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895900" y="3224787"/>
            <a:ext cx="1289028" cy="190536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530801" y="3225682"/>
            <a:ext cx="1289028" cy="190536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8094715" y="3577721"/>
            <a:ext cx="1147989" cy="2900072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803263" y="3577721"/>
            <a:ext cx="1147989" cy="2900072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6687668" y="4914299"/>
            <a:ext cx="6232886" cy="1491219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5003657" y="3577721"/>
            <a:ext cx="1147989" cy="2900072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247307" y="3577721"/>
            <a:ext cx="1147989" cy="2900072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85760" y="3577721"/>
            <a:ext cx="1147989" cy="2900072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609462" y="3577721"/>
            <a:ext cx="1147989" cy="2900072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444959" y="3577721"/>
            <a:ext cx="1147989" cy="2900072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336321" y="3577721"/>
            <a:ext cx="1147989" cy="2900072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707633" y="3577721"/>
            <a:ext cx="1147989" cy="2900072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-13662441" y="2514100"/>
            <a:ext cx="1524928" cy="3903093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-2608007" y="2570776"/>
            <a:ext cx="1524928" cy="3903093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387806" y="6473129"/>
            <a:ext cx="44951406" cy="3848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314204" y="1165197"/>
            <a:ext cx="1289028" cy="190536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5063133" y="1174126"/>
            <a:ext cx="1289028" cy="190536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-590138" y="-77441"/>
            <a:ext cx="12923887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5B166E-99D3-4553-9352-4BACC4CF9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6" y="1701464"/>
            <a:ext cx="5361676" cy="362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3A5C-8B67-4E56-B0B5-2A0E27819447}"/>
              </a:ext>
            </a:extLst>
          </p:cNvPr>
          <p:cNvSpPr txBox="1"/>
          <p:nvPr/>
        </p:nvSpPr>
        <p:spPr>
          <a:xfrm>
            <a:off x="6521013" y="936048"/>
            <a:ext cx="52885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cap="all" dirty="0">
                <a:latin typeface="Bookman Old Style" panose="02050604050505020204" pitchFamily="18" charset="0"/>
              </a:rPr>
              <a:t>Okos környezet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pPr algn="ctr"/>
            <a:r>
              <a:rPr lang="hu-HU" sz="2400" dirty="0">
                <a:latin typeface="Bookman Old Style" panose="02050604050505020204" pitchFamily="18" charset="0"/>
              </a:rPr>
              <a:t>Okos környezet alrendszer alatt a fenntartható környezeti erőforrás-gazdálkodást (megújuló energia, víz- és hulladékgazdálkodás), a levegőminőség javítását célzó intézkedéseket, a városok klímaváltozáshoz való adaptációs készségének növelését, az épített környezet energia-hatékony kialakítását értjük.</a:t>
            </a:r>
          </a:p>
        </p:txBody>
      </p:sp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5" name="Csoportba foglalás 1104">
            <a:extLst>
              <a:ext uri="{FF2B5EF4-FFF2-40B4-BE49-F238E27FC236}">
                <a16:creationId xmlns:a16="http://schemas.microsoft.com/office/drawing/2014/main" id="{7523439F-6E10-4428-B725-231314E95BA4}"/>
              </a:ext>
            </a:extLst>
          </p:cNvPr>
          <p:cNvGrpSpPr/>
          <p:nvPr/>
        </p:nvGrpSpPr>
        <p:grpSpPr>
          <a:xfrm>
            <a:off x="5023411" y="4580379"/>
            <a:ext cx="377669" cy="985754"/>
            <a:chOff x="6740219" y="4147527"/>
            <a:chExt cx="264041" cy="624754"/>
          </a:xfrm>
        </p:grpSpPr>
        <p:sp>
          <p:nvSpPr>
            <p:cNvPr id="1106" name="Háromszög 1105">
              <a:extLst>
                <a:ext uri="{FF2B5EF4-FFF2-40B4-BE49-F238E27FC236}">
                  <a16:creationId xmlns:a16="http://schemas.microsoft.com/office/drawing/2014/main" id="{44A02372-271B-41F6-872F-A3A59CA651A1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07" name="Egyenes összekötő nyíllal 1106">
              <a:extLst>
                <a:ext uri="{FF2B5EF4-FFF2-40B4-BE49-F238E27FC236}">
                  <a16:creationId xmlns:a16="http://schemas.microsoft.com/office/drawing/2014/main" id="{9C87F71C-3AAB-4FBB-B3BD-967DFEE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8" name="Téglalap 1107">
              <a:extLst>
                <a:ext uri="{FF2B5EF4-FFF2-40B4-BE49-F238E27FC236}">
                  <a16:creationId xmlns:a16="http://schemas.microsoft.com/office/drawing/2014/main" id="{129CF4E6-3CBB-4821-818C-80D0858BB1CF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9" name="Csoportba foglalás 1108">
            <a:extLst>
              <a:ext uri="{FF2B5EF4-FFF2-40B4-BE49-F238E27FC236}">
                <a16:creationId xmlns:a16="http://schemas.microsoft.com/office/drawing/2014/main" id="{7801979E-33B2-48EF-9A21-35F31EEB25EE}"/>
              </a:ext>
            </a:extLst>
          </p:cNvPr>
          <p:cNvGrpSpPr/>
          <p:nvPr/>
        </p:nvGrpSpPr>
        <p:grpSpPr>
          <a:xfrm>
            <a:off x="7761190" y="4594693"/>
            <a:ext cx="377669" cy="985754"/>
            <a:chOff x="6740219" y="4147527"/>
            <a:chExt cx="264041" cy="624754"/>
          </a:xfrm>
        </p:grpSpPr>
        <p:sp>
          <p:nvSpPr>
            <p:cNvPr id="1110" name="Háromszög 1109">
              <a:extLst>
                <a:ext uri="{FF2B5EF4-FFF2-40B4-BE49-F238E27FC236}">
                  <a16:creationId xmlns:a16="http://schemas.microsoft.com/office/drawing/2014/main" id="{68600B75-8D1F-417A-B03D-8DB0BEE2542A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11" name="Egyenes összekötő nyíllal 1110">
              <a:extLst>
                <a:ext uri="{FF2B5EF4-FFF2-40B4-BE49-F238E27FC236}">
                  <a16:creationId xmlns:a16="http://schemas.microsoft.com/office/drawing/2014/main" id="{30CE5FEF-7658-4105-BBDE-0A871678D0DA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Téglalap 1111">
              <a:extLst>
                <a:ext uri="{FF2B5EF4-FFF2-40B4-BE49-F238E27FC236}">
                  <a16:creationId xmlns:a16="http://schemas.microsoft.com/office/drawing/2014/main" id="{706F6549-B74D-425E-AAF8-19AF355B525E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249</Words>
  <Application>Microsoft Office PowerPoint</Application>
  <PresentationFormat>Szélesvásznú</PresentationFormat>
  <Paragraphs>18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O365 felhasználó</cp:lastModifiedBy>
  <cp:revision>629</cp:revision>
  <dcterms:created xsi:type="dcterms:W3CDTF">2024-09-22T10:05:19Z</dcterms:created>
  <dcterms:modified xsi:type="dcterms:W3CDTF">2024-09-26T15:41:10Z</dcterms:modified>
</cp:coreProperties>
</file>