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309" r:id="rId4"/>
    <p:sldId id="292" r:id="rId5"/>
    <p:sldId id="315" r:id="rId6"/>
    <p:sldId id="258" r:id="rId7"/>
    <p:sldId id="290" r:id="rId8"/>
    <p:sldId id="305" r:id="rId9"/>
    <p:sldId id="312" r:id="rId10"/>
    <p:sldId id="313" r:id="rId11"/>
    <p:sldId id="265" r:id="rId12"/>
    <p:sldId id="338" r:id="rId13"/>
    <p:sldId id="332" r:id="rId14"/>
    <p:sldId id="307" r:id="rId15"/>
    <p:sldId id="321" r:id="rId16"/>
    <p:sldId id="270" r:id="rId17"/>
    <p:sldId id="323" r:id="rId18"/>
    <p:sldId id="322" r:id="rId19"/>
    <p:sldId id="297" r:id="rId20"/>
    <p:sldId id="336" r:id="rId21"/>
    <p:sldId id="334" r:id="rId22"/>
    <p:sldId id="277" r:id="rId23"/>
    <p:sldId id="279" r:id="rId24"/>
    <p:sldId id="330" r:id="rId25"/>
    <p:sldId id="328" r:id="rId26"/>
    <p:sldId id="295" r:id="rId27"/>
    <p:sldId id="325" r:id="rId28"/>
    <p:sldId id="296" r:id="rId29"/>
    <p:sldId id="294" r:id="rId30"/>
    <p:sldId id="298" r:id="rId31"/>
    <p:sldId id="299" r:id="rId32"/>
    <p:sldId id="300" r:id="rId33"/>
    <p:sldId id="302" r:id="rId34"/>
    <p:sldId id="33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5" autoAdjust="0"/>
    <p:restoredTop sz="84953" autoAdjust="0"/>
  </p:normalViewPr>
  <p:slideViewPr>
    <p:cSldViewPr snapToGrid="0">
      <p:cViewPr varScale="1">
        <p:scale>
          <a:sx n="100" d="100"/>
          <a:sy n="100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NhatTan\Dropbox\Papers\eEnergy16\ppt\figures\emiss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megatons carbon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935-4921-A374-9277D7D06A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Argentina</c:v>
                </c:pt>
                <c:pt idx="1">
                  <c:v>Czech Republic</c:v>
                </c:pt>
                <c:pt idx="2">
                  <c:v>US Data centers</c:v>
                </c:pt>
                <c:pt idx="3">
                  <c:v>Romania</c:v>
                </c:pt>
                <c:pt idx="4">
                  <c:v>Denmark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199.0</c:v>
                </c:pt>
                <c:pt idx="1">
                  <c:v>112.0</c:v>
                </c:pt>
                <c:pt idx="2">
                  <c:v>100.0</c:v>
                </c:pt>
                <c:pt idx="3">
                  <c:v>78.0</c:v>
                </c:pt>
                <c:pt idx="4">
                  <c:v>59.0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935-4921-A374-9277D7D06AD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2049423536"/>
        <c:axId val="-2086210336"/>
      </c:barChart>
      <c:catAx>
        <c:axId val="-204942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210336"/>
        <c:crosses val="autoZero"/>
        <c:auto val="1"/>
        <c:lblAlgn val="ctr"/>
        <c:lblOffset val="100"/>
        <c:noMultiLvlLbl val="0"/>
      </c:catAx>
      <c:valAx>
        <c:axId val="-20862103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42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8A80-51A0-4106-A699-91BE4131B49E}" type="datetimeFigureOut">
              <a:rPr lang="en-US" smtClean="0"/>
              <a:t>6/20/16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8FE0-CC7E-453F-9464-43996D0B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smtClean="0"/>
              <a:t>Introduce my</a:t>
            </a:r>
            <a:r>
              <a:rPr lang="en-US" b="1" baseline="0" dirty="0" smtClean="0"/>
              <a:t> self</a:t>
            </a:r>
          </a:p>
          <a:p>
            <a:pPr marL="0" indent="0">
              <a:buNone/>
            </a:pPr>
            <a:r>
              <a:rPr lang="en-US" baseline="0" dirty="0" smtClean="0"/>
              <a:t>I am a </a:t>
            </a:r>
            <a:r>
              <a:rPr lang="en-US" baseline="0" dirty="0" err="1" smtClean="0"/>
              <a:t>Phd</a:t>
            </a:r>
            <a:r>
              <a:rPr lang="en-US" baseline="0" dirty="0" smtClean="0"/>
              <a:t> Student from Stony Brook University, NY. </a:t>
            </a:r>
          </a:p>
          <a:p>
            <a:pPr marL="0" indent="0">
              <a:buNone/>
            </a:pPr>
            <a:r>
              <a:rPr lang="en-US" dirty="0" smtClean="0"/>
              <a:t>This joint</a:t>
            </a:r>
            <a:r>
              <a:rPr lang="en-US" baseline="0" dirty="0" smtClean="0"/>
              <a:t> work with my advisor Dr. </a:t>
            </a:r>
            <a:r>
              <a:rPr lang="en-US" baseline="0" dirty="0" err="1" smtClean="0"/>
              <a:t>Zhenhua</a:t>
            </a:r>
            <a:r>
              <a:rPr lang="en-US" baseline="0" dirty="0" smtClean="0"/>
              <a:t> Liu, and 2 co-authors from HP labs Yuan Chen and Cullen Bash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2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 not include capacity planning for IT equipment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8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2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Grid: Grid only</a:t>
            </a:r>
          </a:p>
          <a:p>
            <a:r>
              <a:rPr lang="en-US" dirty="0" smtClean="0"/>
              <a:t>Dem: Demand-only</a:t>
            </a:r>
            <a:r>
              <a:rPr lang="en-US" baseline="0" dirty="0" smtClean="0"/>
              <a:t> optimization</a:t>
            </a:r>
          </a:p>
          <a:p>
            <a:r>
              <a:rPr lang="en-US" baseline="0" dirty="0" smtClean="0"/>
              <a:t>Sup: Supply-only optimization</a:t>
            </a:r>
          </a:p>
          <a:p>
            <a:r>
              <a:rPr lang="en-US" baseline="0" dirty="0" smtClean="0"/>
              <a:t>Prop: Proposed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 significant</a:t>
            </a:r>
            <a:r>
              <a:rPr lang="en-US" baseline="0" dirty="0" smtClean="0"/>
              <a:t>ly outperforms GRID under large prediction errors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58%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10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bills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DR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total data center traffic has been significantly increasing at 25% at year as the high demand from the Internet users.</a:t>
            </a:r>
          </a:p>
          <a:p>
            <a:r>
              <a:rPr lang="en-US" baseline="0" dirty="0" smtClean="0"/>
              <a:t>Especially, could data centers are significantly increasing</a:t>
            </a:r>
          </a:p>
          <a:p>
            <a:endParaRPr lang="en-US" dirty="0" smtClean="0"/>
          </a:p>
          <a:p>
            <a:r>
              <a:rPr lang="en-US" dirty="0" smtClean="0"/>
              <a:t>Source: http://www.cisco.com/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0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IBR: Inclining</a:t>
            </a:r>
            <a:r>
              <a:rPr lang="en-US" baseline="0" dirty="0" smtClean="0"/>
              <a:t> Block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2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5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local</a:t>
            </a:r>
            <a:r>
              <a:rPr lang="en-US" baseline="0" dirty="0" smtClean="0"/>
              <a:t> supply &gt;= total demand in long-run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6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center starts to use more GE to provide power during night and given the increased GE capacity, more GE generation is used during day time to replace PV.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Especially, there is the sharp increase of PV capacity when the gas price is more than $0.06</a:t>
            </a:r>
            <a:r>
              <a:rPr lang="en-US" smtClean="0"/>
              <a:t>$. </a:t>
            </a:r>
          </a:p>
          <a:p>
            <a:r>
              <a:rPr lang="en-US" smtClean="0"/>
              <a:t>Due </a:t>
            </a:r>
            <a:r>
              <a:rPr lang="en-US" dirty="0" smtClean="0"/>
              <a:t>to the non-</a:t>
            </a:r>
            <a:r>
              <a:rPr lang="en-US" dirty="0" err="1" smtClean="0"/>
              <a:t>dispatchability</a:t>
            </a:r>
            <a:r>
              <a:rPr lang="en-US" dirty="0" smtClean="0"/>
              <a:t> of solar energy, the data center needs the large capacity of PV generation to compensate the reduction of GE generation.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1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DR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much do data centers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light the emission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Emphasize that Capacity Planning and Operational Management are separate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Highlight that staff salary is small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en-US" baseline="0" dirty="0" smtClean="0"/>
              <a:t>What is the drawback?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bills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4EDF-0282-4031-8862-61AAF40D0004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208-8E71-4DA1-AA7E-A99535121813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6483-CFCD-467E-94CD-CF1C70ED3B07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DD7D-F7C9-4F07-BE8C-9A6DBD230988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FEBD-DB21-4A91-9115-B5D7EA56A6A6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D433-5A77-4454-B1F7-FF0944CFB4FB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CB9C-9E22-4475-80A9-4CCD3B85274C}" type="datetime1">
              <a:rPr lang="en-US" smtClean="0"/>
              <a:t>6/20/16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91ED-EE25-4560-8D02-B20CCD2CD6FF}" type="datetime1">
              <a:rPr lang="en-US" smtClean="0"/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D5E6-0398-4533-B77E-499C16A54633}" type="datetime1">
              <a:rPr lang="en-US" smtClean="0"/>
              <a:t>6/20/16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A431-2187-43C6-AF9E-7886B33BC0FE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5036-16C9-499A-AE0A-DF22C532864D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1A22-A1BB-4C2F-AC19-BF42EA0C4D87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1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5" Type="http://schemas.openxmlformats.org/officeDocument/2006/relationships/image" Target="../media/image52.emf"/><Relationship Id="rId6" Type="http://schemas.openxmlformats.org/officeDocument/2006/relationships/image" Target="../media/image53.emf"/><Relationship Id="rId7" Type="http://schemas.openxmlformats.org/officeDocument/2006/relationships/image" Target="../media/image54.emf"/><Relationship Id="rId8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58.png"/><Relationship Id="rId8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emf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3" y="1681302"/>
            <a:ext cx="12291461" cy="140203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Joint Capacity Planning and Operational Management for Sustainable Data Centers and Demand Response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214" y="4064123"/>
            <a:ext cx="7431228" cy="644511"/>
          </a:xfrm>
        </p:spPr>
        <p:txBody>
          <a:bodyPr/>
          <a:lstStyle/>
          <a:p>
            <a:r>
              <a:rPr lang="en-US" b="1" dirty="0" smtClean="0"/>
              <a:t>Tan N. Le</a:t>
            </a:r>
            <a:r>
              <a:rPr lang="en-US" dirty="0" smtClean="0"/>
              <a:t>, </a:t>
            </a:r>
            <a:r>
              <a:rPr lang="en-US" dirty="0" err="1" smtClean="0"/>
              <a:t>Zhenhua</a:t>
            </a:r>
            <a:r>
              <a:rPr lang="en-US" dirty="0" smtClean="0"/>
              <a:t> Liu, Yuan Chen, and Cullen Bash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374" y="5291966"/>
            <a:ext cx="2011684" cy="8046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39633" y="3187151"/>
            <a:ext cx="1814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June 21,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64" y="5291966"/>
            <a:ext cx="4763672" cy="804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0" y="311191"/>
            <a:ext cx="2293831" cy="10712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>
                    <a:latin typeface="Calibri (Body)"/>
                  </a:rPr>
                  <a:t>Modeling </a:t>
                </a:r>
                <a:r>
                  <a:rPr lang="en-US" sz="3600" b="1" u="sng" dirty="0" smtClean="0">
                    <a:solidFill>
                      <a:srgbClr val="C00000"/>
                    </a:solidFill>
                    <a:latin typeface="Calibri (Body)"/>
                  </a:rPr>
                  <a:t>power supply</a:t>
                </a:r>
                <a:r>
                  <a:rPr lang="en-US" sz="3600" b="1" dirty="0" smtClean="0">
                    <a:solidFill>
                      <a:srgbClr val="C00000"/>
                    </a:solidFill>
                    <a:latin typeface="Calibri (Body)"/>
                  </a:rPr>
                  <a:t> </a:t>
                </a:r>
                <a:r>
                  <a:rPr lang="en-US" sz="3600" b="1" dirty="0" smtClean="0">
                    <a:latin typeface="Calibri (Body)"/>
                  </a:rPr>
                  <a:t>at </a:t>
                </a:r>
                <a:r>
                  <a:rPr lang="en-US" sz="3600" dirty="0">
                    <a:latin typeface="Calibri (Body)"/>
                  </a:rPr>
                  <a:t> </a:t>
                </a:r>
                <a:r>
                  <a:rPr lang="en-US" sz="3600" b="1" dirty="0">
                    <a:latin typeface="Calibri (Body)"/>
                  </a:rPr>
                  <a:t>time</a:t>
                </a:r>
                <a:r>
                  <a:rPr lang="en-US" sz="3600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>
                    <a:latin typeface="Calibri (Body)"/>
                  </a:rPr>
                  <a:t> </a:t>
                </a:r>
                <a:r>
                  <a:rPr lang="en-US" sz="3600" b="1" dirty="0">
                    <a:latin typeface="Calibri (Body)"/>
                  </a:rPr>
                  <a:t>year</a:t>
                </a:r>
                <a:r>
                  <a:rPr lang="en-US" sz="3600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b="1" dirty="0" smtClean="0">
                    <a:latin typeface="Calibri (Body)"/>
                  </a:rPr>
                  <a:t> </a:t>
                </a:r>
                <a:endParaRPr lang="en-US" sz="3600" b="1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982352"/>
                <a:ext cx="4324045" cy="190389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Calibri (Body)"/>
                  </a:rPr>
                  <a:t>renewable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Calibri (Body)"/>
                  </a:rPr>
                  <a:t>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Calibri (Body)"/>
                  </a:rPr>
                  <a:t>generators</a:t>
                </a:r>
                <a:endParaRPr lang="en-US" sz="900" dirty="0" smtClean="0">
                  <a:latin typeface="Calibri (Body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alibri (Body)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Calibri (Body)"/>
                  </a:rPr>
                  <a:t>where </a:t>
                </a:r>
                <a:r>
                  <a:rPr lang="en-US" sz="2000" i="1" dirty="0" smtClean="0">
                    <a:latin typeface="Calibri (Body)"/>
                  </a:rPr>
                  <a:t>CF is capacity factor.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: capacity of generator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>
                  <a:latin typeface="Calibri (Body)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libri (Body)"/>
                </a:endParaRPr>
              </a:p>
              <a:p>
                <a:pPr marL="0" indent="0">
                  <a:buNone/>
                </a:pPr>
                <a:endParaRPr lang="en-US" sz="20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982352"/>
                <a:ext cx="4324045" cy="1903890"/>
              </a:xfrm>
              <a:blipFill>
                <a:blip r:embed="rId3"/>
                <a:stretch>
                  <a:fillRect l="-1410" t="-4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120878" y="2982352"/>
                <a:ext cx="4581968" cy="1405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Calibri (Body)"/>
                  </a:rPr>
                  <a:t>non-renewable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 (Body)"/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Calibri (Body)"/>
                  </a:rPr>
                  <a:t>generators</a:t>
                </a:r>
                <a:endParaRPr lang="en-US" sz="800" dirty="0" smtClean="0">
                  <a:latin typeface="Calibri (Body)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Calibri (Body)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: Capacity of generator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>
                  <a:latin typeface="Calibri (Body)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78" y="2982352"/>
                <a:ext cx="4581968" cy="1405513"/>
              </a:xfrm>
              <a:prstGeom prst="rect">
                <a:avLst/>
              </a:prstGeom>
              <a:blipFill>
                <a:blip r:embed="rId4"/>
                <a:stretch>
                  <a:fillRect t="-5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9254359" y="2971133"/>
                <a:ext cx="2937641" cy="1815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Calibri (Body)"/>
                  </a:rPr>
                  <a:t>Electricity grid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alibri (Body)"/>
                  </a:rPr>
                  <a:t> grid power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 (Body)"/>
                  </a:rPr>
                  <a:t> </a:t>
                </a:r>
                <a:r>
                  <a:rPr lang="en-US" sz="2000" dirty="0" smtClean="0">
                    <a:latin typeface="Calibri (Body)"/>
                  </a:rPr>
                  <a:t>sell-back power </a:t>
                </a:r>
                <a:endParaRPr lang="en-US" dirty="0" smtClean="0">
                  <a:latin typeface="Calibri (Body)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359" y="2971133"/>
                <a:ext cx="2937641" cy="1815045"/>
              </a:xfrm>
              <a:prstGeom prst="rect">
                <a:avLst/>
              </a:prstGeom>
              <a:blipFill>
                <a:blip r:embed="rId5"/>
                <a:stretch>
                  <a:fillRect l="-3112" t="-4362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964322" y="1762783"/>
                <a:ext cx="10849302" cy="5376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 smtClean="0">
                    <a:latin typeface="Calibri (Body)"/>
                  </a:rPr>
                  <a:t>power supply: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libri (Body)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22" y="1762783"/>
                <a:ext cx="10849302" cy="537621"/>
              </a:xfrm>
              <a:prstGeom prst="rect">
                <a:avLst/>
              </a:prstGeom>
              <a:blipFill>
                <a:blip r:embed="rId6"/>
                <a:stretch>
                  <a:fillRect t="-15909" b="-2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2050081" y="2273917"/>
            <a:ext cx="2847894" cy="674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 rot="16200000">
            <a:off x="4875115" y="1263239"/>
            <a:ext cx="45719" cy="197563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6592139" y="2290286"/>
            <a:ext cx="661041" cy="630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ket 11"/>
          <p:cNvSpPr/>
          <p:nvPr/>
        </p:nvSpPr>
        <p:spPr>
          <a:xfrm rot="16200000">
            <a:off x="7209233" y="1271180"/>
            <a:ext cx="87894" cy="1950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>
            <a:off x="9987185" y="2300403"/>
            <a:ext cx="249891" cy="648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ket 13"/>
          <p:cNvSpPr/>
          <p:nvPr/>
        </p:nvSpPr>
        <p:spPr>
          <a:xfrm rot="16200000">
            <a:off x="9938179" y="884780"/>
            <a:ext cx="98012" cy="273323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81664" y="5144960"/>
                <a:ext cx="74005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Calibri (Body)"/>
                  </a:rPr>
                  <a:t>power supply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b="1" dirty="0" smtClean="0">
                    <a:latin typeface="Calibri (Body)"/>
                  </a:rPr>
                  <a:t> </a:t>
                </a:r>
                <a:r>
                  <a:rPr lang="en-US" sz="3600" b="1" dirty="0" smtClean="0">
                    <a:solidFill>
                      <a:srgbClr val="0070C0"/>
                    </a:solidFill>
                    <a:latin typeface="Calibri (Body)"/>
                  </a:rPr>
                  <a:t>power demand</a:t>
                </a:r>
                <a:r>
                  <a:rPr lang="en-US" sz="3600" b="1" dirty="0" smtClean="0">
                    <a:latin typeface="Calibri (Body)"/>
                  </a:rPr>
                  <a:t> </a:t>
                </a:r>
                <a:endParaRPr lang="en-US" sz="36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664" y="5144960"/>
                <a:ext cx="7400536" cy="646331"/>
              </a:xfrm>
              <a:prstGeom prst="rect">
                <a:avLst/>
              </a:prstGeom>
              <a:blipFill>
                <a:blip r:embed="rId7"/>
                <a:stretch>
                  <a:fillRect l="-255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0" grpId="0" animBg="1"/>
      <p:bldP spid="12" grpId="0" animBg="1"/>
      <p:bldP spid="14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5606"/>
              </p:ext>
            </p:extLst>
          </p:nvPr>
        </p:nvGraphicFramePr>
        <p:xfrm>
          <a:off x="157031" y="2633148"/>
          <a:ext cx="2782112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82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1356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Inputs</a:t>
                      </a:r>
                      <a:r>
                        <a:rPr lang="en-US" dirty="0" smtClean="0"/>
                        <a:t> (forecasted)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Workload</a:t>
                      </a:r>
                      <a:r>
                        <a:rPr lang="en-US" baseline="0" dirty="0" smtClean="0"/>
                        <a:t> traces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 prices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 costs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O&amp;M costs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82696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10885"/>
              </p:ext>
            </p:extLst>
          </p:nvPr>
        </p:nvGraphicFramePr>
        <p:xfrm>
          <a:off x="8078463" y="1272491"/>
          <a:ext cx="3459428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94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7579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Capacites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Renewable</a:t>
                      </a:r>
                      <a:r>
                        <a:rPr lang="en-US" baseline="0" dirty="0" smtClean="0"/>
                        <a:t>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non-renewable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power demand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353504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09575"/>
              </p:ext>
            </p:extLst>
          </p:nvPr>
        </p:nvGraphicFramePr>
        <p:xfrm>
          <a:off x="8100235" y="4377306"/>
          <a:ext cx="341588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8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Operational</a:t>
                      </a:r>
                      <a:r>
                        <a:rPr lang="en-US" u="sng" baseline="0" dirty="0" smtClean="0"/>
                        <a:t> o</a:t>
                      </a:r>
                      <a:r>
                        <a:rPr lang="en-US" u="sng" dirty="0" smtClean="0"/>
                        <a:t>utputs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non-renewable</a:t>
                      </a:r>
                      <a:r>
                        <a:rPr lang="en-US" baseline="0" dirty="0" smtClean="0"/>
                        <a:t>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power 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Sell-back power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allocated to IT workloads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24521"/>
            <a:ext cx="9067800" cy="1325563"/>
          </a:xfrm>
        </p:spPr>
        <p:txBody>
          <a:bodyPr/>
          <a:lstStyle/>
          <a:p>
            <a:r>
              <a:rPr lang="en-US" b="1" dirty="0" smtClean="0">
                <a:latin typeface="Calibri (Body)"/>
              </a:rPr>
              <a:t>How the framework operates?</a:t>
            </a:r>
            <a:endParaRPr lang="en-US" b="1" dirty="0">
              <a:latin typeface="Calibri (Body)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3088997" y="3319314"/>
            <a:ext cx="468085" cy="596268"/>
          </a:xfrm>
          <a:prstGeom prst="downArrow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00596" y="2647951"/>
            <a:ext cx="3900982" cy="1956705"/>
          </a:xfrm>
          <a:prstGeom prst="rect">
            <a:avLst/>
          </a:prstGeom>
          <a:effectLst>
            <a:softEdge rad="762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Calibri (Body)"/>
              </a:rPr>
              <a:t>Joint </a:t>
            </a:r>
          </a:p>
          <a:p>
            <a:pPr algn="ctr"/>
            <a:r>
              <a:rPr lang="en-US" sz="4000" b="1" dirty="0" smtClean="0">
                <a:latin typeface="Calibri (Body)"/>
              </a:rPr>
              <a:t>Optimization</a:t>
            </a:r>
          </a:p>
          <a:p>
            <a:pPr algn="ctr"/>
            <a:r>
              <a:rPr lang="en-US" sz="4000" b="1" dirty="0" smtClean="0">
                <a:latin typeface="Calibri (Body)"/>
              </a:rPr>
              <a:t>Framework</a:t>
            </a:r>
            <a:endParaRPr lang="en-US" sz="4000" b="1" dirty="0">
              <a:latin typeface="Calibri (Body)"/>
            </a:endParaRPr>
          </a:p>
        </p:txBody>
      </p:sp>
      <p:sp>
        <p:nvSpPr>
          <p:cNvPr id="13" name="Bent Arrow 12"/>
          <p:cNvSpPr/>
          <p:nvPr/>
        </p:nvSpPr>
        <p:spPr>
          <a:xfrm rot="5400000">
            <a:off x="8425039" y="2658183"/>
            <a:ext cx="819598" cy="2618648"/>
          </a:xfrm>
          <a:prstGeom prst="bentArrow">
            <a:avLst>
              <a:gd name="adj1" fmla="val 36731"/>
              <a:gd name="adj2" fmla="val 30529"/>
              <a:gd name="adj3" fmla="val 33846"/>
              <a:gd name="adj4" fmla="val 53750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 flipH="1">
            <a:off x="8386333" y="2029078"/>
            <a:ext cx="873074" cy="2601683"/>
          </a:xfrm>
          <a:prstGeom prst="bentArrow">
            <a:avLst>
              <a:gd name="adj1" fmla="val 36731"/>
              <a:gd name="adj2" fmla="val 30529"/>
              <a:gd name="adj3" fmla="val 33846"/>
              <a:gd name="adj4" fmla="val 53750"/>
            </a:avLst>
          </a:prstGeom>
          <a:solidFill>
            <a:schemeClr val="accent2">
              <a:lumMod val="40000"/>
              <a:lumOff val="6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convex optimization problem.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402771"/>
            <a:ext cx="11353800" cy="74363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 (Body)"/>
              </a:rPr>
              <a:t>Goal: </a:t>
            </a:r>
            <a:r>
              <a:rPr lang="en-US" sz="3200" dirty="0" smtClean="0">
                <a:latin typeface="Calibri (Body)"/>
              </a:rPr>
              <a:t>Reduce data center costs</a:t>
            </a:r>
            <a:endParaRPr lang="en-US" sz="3200" dirty="0">
              <a:latin typeface="Calibri (Body)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1371" y="1146402"/>
            <a:ext cx="8654146" cy="74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Calibri (Body)"/>
              </a:rPr>
              <a:t>Approach: </a:t>
            </a:r>
            <a:r>
              <a:rPr lang="en-US" sz="3200" dirty="0" smtClean="0">
                <a:latin typeface="Calibri (Body)"/>
              </a:rPr>
              <a:t>Joint Optimization Framework</a:t>
            </a:r>
            <a:endParaRPr lang="en-US" sz="3200" dirty="0">
              <a:latin typeface="Calibri (Body)"/>
            </a:endParaRPr>
          </a:p>
        </p:txBody>
      </p:sp>
      <p:pic>
        <p:nvPicPr>
          <p:cNvPr id="2058" name="Picture 10" descr="http://www.pngall.com/wp-content/uploads/2016/04/Analysis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2439654"/>
            <a:ext cx="2688771" cy="2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19083" y="4704494"/>
            <a:ext cx="208393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Calibri (Body)"/>
              </a:rPr>
              <a:t>Modeling</a:t>
            </a:r>
            <a:endParaRPr lang="en-US" sz="3200" dirty="0">
              <a:solidFill>
                <a:srgbClr val="C00000"/>
              </a:solidFill>
              <a:latin typeface="Calibri (Body)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48643" y="4924653"/>
            <a:ext cx="197507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  <a:latin typeface="Calibri (Body)"/>
              </a:rPr>
              <a:t>Evaluation</a:t>
            </a:r>
            <a:endParaRPr lang="en-US" sz="3200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>
            <a:off x="2919879" y="3366193"/>
            <a:ext cx="575658" cy="12698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6200000" flipH="1" flipV="1">
            <a:off x="2837685" y="2746686"/>
            <a:ext cx="612162" cy="13236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4807" y="3386115"/>
            <a:ext cx="1100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Joint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70168" y="2986830"/>
            <a:ext cx="24258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Operational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(OM)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371" y="2968500"/>
            <a:ext cx="2129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32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4492" y="2176347"/>
            <a:ext cx="5361507" cy="3407229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84749" y="5472464"/>
            <a:ext cx="3183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MR9"/>
              </a:rPr>
              <a:t>HP </a:t>
            </a:r>
            <a:r>
              <a:rPr lang="en-US" sz="1400" dirty="0" err="1" smtClean="0">
                <a:latin typeface="CMR9"/>
              </a:rPr>
              <a:t>EcoPODs</a:t>
            </a:r>
            <a:r>
              <a:rPr lang="en-US" sz="1400" dirty="0" smtClean="0">
                <a:latin typeface="CMR9"/>
              </a:rPr>
              <a:t> 240a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096190" y="475734"/>
            <a:ext cx="7615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Simulation based on </a:t>
            </a:r>
            <a:r>
              <a:rPr lang="en-US" sz="2800" b="1" dirty="0"/>
              <a:t>1MW HP </a:t>
            </a:r>
            <a:r>
              <a:rPr lang="en-US" sz="2800" b="1" dirty="0" err="1"/>
              <a:t>EcoPod</a:t>
            </a:r>
            <a:r>
              <a:rPr lang="en-US" sz="2800" b="1" dirty="0"/>
              <a:t> </a:t>
            </a:r>
            <a:r>
              <a:rPr lang="en-US" sz="2800" b="1" dirty="0" smtClean="0"/>
              <a:t>Data Center</a:t>
            </a:r>
            <a:endParaRPr lang="en-US" sz="2800" b="1" dirty="0"/>
          </a:p>
        </p:txBody>
      </p:sp>
      <p:pic>
        <p:nvPicPr>
          <p:cNvPr id="2050" name="Picture 2" descr="http://pro-networking-h17007.external.hp.com/images/whatsnew/june/ecoPOD_525x3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3" y="1589715"/>
            <a:ext cx="5838677" cy="36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183" y="1346318"/>
            <a:ext cx="5100755" cy="4602094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  <a:effectLst>
            <a:softEdge rad="12700"/>
          </a:effectLst>
        </p:spPr>
      </p:pic>
      <p:sp>
        <p:nvSpPr>
          <p:cNvPr id="3" name="Rectangle 2"/>
          <p:cNvSpPr/>
          <p:nvPr/>
        </p:nvSpPr>
        <p:spPr>
          <a:xfrm>
            <a:off x="8610600" y="6111110"/>
            <a:ext cx="1346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MR9"/>
              </a:rPr>
              <a:t>www.hp.com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Power Demand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060" y="2120979"/>
            <a:ext cx="3879783" cy="14925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Peak power </a:t>
            </a:r>
            <a:r>
              <a:rPr lang="en-US" dirty="0" smtClean="0"/>
              <a:t>usage: 720kW</a:t>
            </a:r>
          </a:p>
          <a:p>
            <a:pPr marL="0" indent="0">
              <a:buNone/>
            </a:pPr>
            <a:r>
              <a:rPr lang="en-US" dirty="0"/>
              <a:t>Peak-to-Mean ratio: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b="1" dirty="0" smtClean="0"/>
              <a:t>PUE</a:t>
            </a:r>
            <a:r>
              <a:rPr lang="en-US" dirty="0" smtClean="0"/>
              <a:t>: 1.2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0014" y="4536406"/>
            <a:ext cx="276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SAP CPU power usage trace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16686" y="3756909"/>
            <a:ext cx="4684295" cy="179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15092" y="5041614"/>
            <a:ext cx="3743365" cy="1123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Interactive</a:t>
            </a:r>
            <a:r>
              <a:rPr lang="en-US" dirty="0"/>
              <a:t> workload: 50%</a:t>
            </a:r>
          </a:p>
          <a:p>
            <a:pPr marL="0" indent="0">
              <a:buNone/>
            </a:pPr>
            <a:r>
              <a:rPr lang="en-US" dirty="0"/>
              <a:t>Utilization of server: 40%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186060" y="4547556"/>
            <a:ext cx="4455695" cy="1286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Batch jobs</a:t>
            </a:r>
            <a:r>
              <a:rPr lang="en-US" dirty="0"/>
              <a:t>: </a:t>
            </a:r>
            <a:r>
              <a:rPr lang="en-US" dirty="0" smtClean="0"/>
              <a:t>50% </a:t>
            </a:r>
          </a:p>
          <a:p>
            <a:pPr marL="0" indent="0">
              <a:buNone/>
            </a:pPr>
            <a:r>
              <a:rPr lang="en-US" dirty="0" smtClean="0"/>
              <a:t>Flexibility 24 hours</a:t>
            </a:r>
          </a:p>
          <a:p>
            <a:pPr marL="0" indent="0">
              <a:buNone/>
            </a:pPr>
            <a:r>
              <a:rPr lang="en-US" dirty="0" smtClean="0"/>
              <a:t>Maximum </a:t>
            </a:r>
            <a:r>
              <a:rPr lang="en-US" dirty="0"/>
              <a:t>utilization is 90%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1931" y="6044807"/>
            <a:ext cx="517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We do not include capacity planning for IT equipment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40" y="1597732"/>
            <a:ext cx="5249582" cy="287073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5572" y="325395"/>
            <a:ext cx="33001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Power Supply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67306" y="3204601"/>
            <a:ext cx="2740511" cy="296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Houston PV generation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09267" y="3906604"/>
            <a:ext cx="4444832" cy="167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Amortized cost: $2.15/W a year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O&amp;M cost: $0 + $0.005/kWh</a:t>
            </a:r>
          </a:p>
          <a:p>
            <a:pPr marL="0" indent="0" algn="ctr">
              <a:buNone/>
            </a:pPr>
            <a:r>
              <a:rPr lang="en-US" sz="2200" dirty="0"/>
              <a:t>Capacity </a:t>
            </a:r>
            <a:r>
              <a:rPr lang="en-US" sz="2200" dirty="0" smtClean="0"/>
              <a:t>factor: ~18%</a:t>
            </a:r>
          </a:p>
          <a:p>
            <a:pPr marL="0" indent="0" algn="ctr">
              <a:buNone/>
            </a:pPr>
            <a:r>
              <a:rPr lang="en-US" sz="2200" dirty="0"/>
              <a:t>Emission rate: 0.034g/kWh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195572" y="2450871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PV generation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097" y="1018835"/>
            <a:ext cx="3130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General Electric (GE)</a:t>
            </a:r>
          </a:p>
          <a:p>
            <a:r>
              <a:rPr lang="en-US" sz="2400" b="1" dirty="0" smtClean="0"/>
              <a:t>Natural Gas generation</a:t>
            </a:r>
            <a:endParaRPr lang="en-US" sz="24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554955" y="2235857"/>
            <a:ext cx="4155426" cy="1290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Amortized cost: $1/W a year</a:t>
            </a:r>
          </a:p>
          <a:p>
            <a:pPr marL="0" indent="0" algn="ctr">
              <a:buNone/>
            </a:pPr>
            <a:r>
              <a:rPr lang="en-US" sz="2200" dirty="0" smtClean="0"/>
              <a:t>O&amp;M cost: 0.06+$0.005/kWh</a:t>
            </a:r>
          </a:p>
          <a:p>
            <a:pPr marL="0" indent="0" algn="ctr">
              <a:buNone/>
            </a:pPr>
            <a:r>
              <a:rPr lang="en-US" sz="2200" dirty="0" smtClean="0"/>
              <a:t>Emission rate</a:t>
            </a:r>
            <a:r>
              <a:rPr lang="en-US" sz="2200" dirty="0"/>
              <a:t>: 0.443g/kWh</a:t>
            </a:r>
            <a:endParaRPr lang="en-US" sz="2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195477" y="4403612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Electricity grid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749804" y="5021057"/>
            <a:ext cx="3319454" cy="890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Prices: </a:t>
            </a:r>
            <a:r>
              <a:rPr lang="en-US" sz="2200" dirty="0"/>
              <a:t>$</a:t>
            </a:r>
            <a:r>
              <a:rPr lang="en-US" sz="2200" dirty="0" smtClean="0"/>
              <a:t>0.056/kWh</a:t>
            </a:r>
          </a:p>
          <a:p>
            <a:pPr marL="0" indent="0" algn="ctr">
              <a:buNone/>
            </a:pPr>
            <a:r>
              <a:rPr lang="en-US" sz="2200" dirty="0" smtClean="0"/>
              <a:t>Emission </a:t>
            </a:r>
            <a:r>
              <a:rPr lang="en-US" sz="2200" dirty="0"/>
              <a:t>rate: 0.5g/kWh </a:t>
            </a:r>
          </a:p>
          <a:p>
            <a:pPr marL="0" indent="0" algn="ctr">
              <a:buNone/>
            </a:pPr>
            <a:endParaRPr lang="en-US" sz="22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24" y="2861205"/>
            <a:ext cx="2507381" cy="354647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7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281" y="842337"/>
            <a:ext cx="1393520" cy="1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upont.com/etc/designs/dupont-custom/country-sites/en-us-design/canvas/content/en_us/home/products-and-services/solar-photovoltaic-materials/what-makes-up-solar-panel/_jcr_content/openareapar/importerex/img/Photovoltaic_Panel_07b_0003_Cells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29" y="1697624"/>
            <a:ext cx="3247408" cy="12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19877" y="3124160"/>
            <a:ext cx="461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Compare!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3" grpId="0"/>
      <p:bldP spid="14" grpId="0"/>
      <p:bldP spid="15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Comparisons with Baseline methods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76623" y="1688644"/>
            <a:ext cx="7805287" cy="116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Grid Only (</a:t>
            </a:r>
            <a:r>
              <a:rPr lang="en-US" b="1" dirty="0" smtClean="0">
                <a:solidFill>
                  <a:srgbClr val="C00000"/>
                </a:solidFill>
              </a:rPr>
              <a:t>GRID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in traditional data centers</a:t>
            </a:r>
            <a:br>
              <a:rPr lang="en-US" dirty="0" smtClean="0"/>
            </a:br>
            <a:r>
              <a:rPr lang="en-US" i="1" dirty="0" smtClean="0"/>
              <a:t>Only </a:t>
            </a:r>
            <a:r>
              <a:rPr lang="en-US" i="1" dirty="0"/>
              <a:t>provision power from the </a:t>
            </a:r>
            <a:r>
              <a:rPr lang="en-US" i="1" u="sng" dirty="0"/>
              <a:t>electricity </a:t>
            </a:r>
            <a:r>
              <a:rPr lang="en-US" i="1" u="sng" dirty="0" smtClean="0"/>
              <a:t>grid</a:t>
            </a:r>
            <a:endParaRPr lang="en-US" b="1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79266" y="3071488"/>
            <a:ext cx="5476775" cy="189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Demand-only Optimization (</a:t>
            </a:r>
            <a:r>
              <a:rPr lang="en-US" b="1" dirty="0" smtClean="0">
                <a:solidFill>
                  <a:srgbClr val="0070C0"/>
                </a:solidFill>
              </a:rPr>
              <a:t>DEM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i="1" u="sng" dirty="0"/>
              <a:t>Optimize power demand </a:t>
            </a:r>
            <a:r>
              <a:rPr lang="en-US" i="1" dirty="0"/>
              <a:t>based on given the capacity </a:t>
            </a:r>
            <a:r>
              <a:rPr lang="en-US" i="1" dirty="0" smtClean="0"/>
              <a:t>planning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9065" y="3071488"/>
            <a:ext cx="5745481" cy="142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Supply-only Optimization (</a:t>
            </a:r>
            <a:r>
              <a:rPr lang="en-US" b="1" dirty="0" smtClean="0">
                <a:solidFill>
                  <a:srgbClr val="7030A0"/>
                </a:solidFill>
              </a:rPr>
              <a:t>SUP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u="sng" dirty="0" smtClean="0"/>
              <a:t>Optimize power sources </a:t>
            </a:r>
            <a:r>
              <a:rPr lang="en-US" i="1" dirty="0" smtClean="0"/>
              <a:t>based on </a:t>
            </a:r>
            <a:r>
              <a:rPr lang="en-US" i="1" dirty="0"/>
              <a:t>given </a:t>
            </a:r>
            <a:r>
              <a:rPr lang="en-US" i="1" dirty="0" smtClean="0"/>
              <a:t>demand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88683" y="5194171"/>
            <a:ext cx="8383604" cy="68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Proposed framework </a:t>
            </a:r>
            <a:r>
              <a:rPr lang="en-US" sz="3600" b="1" dirty="0" smtClean="0">
                <a:solidFill>
                  <a:srgbClr val="FF0000"/>
                </a:solidFill>
              </a:rPr>
              <a:t>PROP</a:t>
            </a:r>
            <a:r>
              <a:rPr lang="en-US" sz="3600" dirty="0" smtClean="0">
                <a:solidFill>
                  <a:srgbClr val="FF0000"/>
                </a:solidFill>
              </a:rPr>
              <a:t> = </a:t>
            </a:r>
            <a:r>
              <a:rPr lang="en-US" sz="3600" b="1" dirty="0">
                <a:solidFill>
                  <a:srgbClr val="7030A0"/>
                </a:solidFill>
              </a:rPr>
              <a:t>SUP</a:t>
            </a:r>
            <a:r>
              <a:rPr lang="en-US" sz="3600" dirty="0">
                <a:solidFill>
                  <a:srgbClr val="FF0000"/>
                </a:solidFill>
              </a:rPr>
              <a:t> + </a:t>
            </a:r>
            <a:r>
              <a:rPr lang="en-US" sz="3600" b="1" dirty="0" smtClean="0">
                <a:solidFill>
                  <a:srgbClr val="0070C0"/>
                </a:solidFill>
              </a:rPr>
              <a:t>DEM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1482" y="194654"/>
            <a:ext cx="100270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Question: How </a:t>
            </a:r>
            <a:r>
              <a:rPr lang="en-US" sz="4800" b="1" dirty="0" smtClean="0"/>
              <a:t>much </a:t>
            </a:r>
            <a:r>
              <a:rPr lang="en-US" sz="4800" b="1" dirty="0" smtClean="0"/>
              <a:t>can we improve?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1496137" y="6053441"/>
            <a:ext cx="3702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GRID</a:t>
            </a:r>
            <a:r>
              <a:rPr lang="en-US" sz="2000" dirty="0" smtClean="0"/>
              <a:t>: Grid only</a:t>
            </a:r>
            <a:endParaRPr lang="en-US" sz="2000" dirty="0"/>
          </a:p>
          <a:p>
            <a:r>
              <a:rPr lang="en-US" sz="2000" b="1" dirty="0" smtClean="0"/>
              <a:t>DEM</a:t>
            </a:r>
            <a:r>
              <a:rPr lang="en-US" sz="2000" dirty="0" smtClean="0"/>
              <a:t>: Demand-only </a:t>
            </a:r>
            <a:r>
              <a:rPr lang="en-US" sz="2000" dirty="0"/>
              <a:t>optimization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8920" y="6048140"/>
            <a:ext cx="339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SUP</a:t>
            </a:r>
            <a:r>
              <a:rPr lang="en-US" sz="2000" dirty="0" smtClean="0"/>
              <a:t>: </a:t>
            </a:r>
            <a:r>
              <a:rPr lang="en-US" sz="2000" dirty="0"/>
              <a:t>Supply-only optimization</a:t>
            </a:r>
          </a:p>
          <a:p>
            <a:r>
              <a:rPr lang="en-US" sz="2000" b="1" dirty="0" smtClean="0"/>
              <a:t>PROP</a:t>
            </a:r>
            <a:r>
              <a:rPr lang="en-US" sz="2000" dirty="0" smtClean="0"/>
              <a:t>: </a:t>
            </a:r>
            <a:r>
              <a:rPr lang="en-US" sz="2000" dirty="0"/>
              <a:t>Proposed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-2007249" y="4070607"/>
            <a:ext cx="2125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I: Infrastructure</a:t>
            </a:r>
          </a:p>
          <a:p>
            <a:r>
              <a:rPr lang="en-US" dirty="0" smtClean="0"/>
              <a:t>O: Operational</a:t>
            </a:r>
          </a:p>
          <a:p>
            <a:r>
              <a:rPr lang="en-US" dirty="0" err="1" smtClean="0"/>
              <a:t>Util</a:t>
            </a:r>
            <a:r>
              <a:rPr lang="en-US" dirty="0" smtClean="0"/>
              <a:t>: Utility bill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3" y="1228345"/>
            <a:ext cx="5439001" cy="408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99" y="1228345"/>
            <a:ext cx="5439001" cy="4082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219" y="1880796"/>
            <a:ext cx="285750" cy="2990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25" y="1962641"/>
            <a:ext cx="285750" cy="2914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584" y="2727955"/>
            <a:ext cx="285750" cy="2162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9603" y="3380997"/>
            <a:ext cx="276225" cy="1485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5661" y="1867789"/>
            <a:ext cx="323850" cy="3019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8339" y="2668529"/>
            <a:ext cx="323850" cy="2219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1613" y="4250947"/>
            <a:ext cx="304800" cy="6381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9206" y="4134341"/>
            <a:ext cx="304800" cy="762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987068" y="5279332"/>
            <a:ext cx="2918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Cost: PROP = 50 % GRID 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7567586" y="5279332"/>
            <a:ext cx="3334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Emissions: PROP = 25 % GRID 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5" y="1237890"/>
            <a:ext cx="5439001" cy="40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239714"/>
            <a:ext cx="5439001" cy="408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97" y="1243124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241651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97" y="1238364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1237890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libri (Body)"/>
              </a:rPr>
              <a:t>Costs and Emissions under Prediction Errors</a:t>
            </a:r>
            <a:endParaRPr lang="en-US" sz="3600" b="1" dirty="0">
              <a:latin typeface="Calibri (Body)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6343" y="5341310"/>
            <a:ext cx="3771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Expenditures vs. prediction errors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7168055" y="5341310"/>
            <a:ext cx="337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Emissions </a:t>
            </a:r>
            <a:r>
              <a:rPr lang="en-US" sz="2000" dirty="0" smtClean="0"/>
              <a:t>vs</a:t>
            </a:r>
            <a:r>
              <a:rPr lang="en-US" sz="2000" dirty="0"/>
              <a:t>. prediction errors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426" y="5894685"/>
            <a:ext cx="9553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PROP significantly outperforms GRID under large prediction errors</a:t>
            </a:r>
          </a:p>
        </p:txBody>
      </p:sp>
      <p:sp>
        <p:nvSpPr>
          <p:cNvPr id="25" name="Up-Down Arrow 24"/>
          <p:cNvSpPr/>
          <p:nvPr/>
        </p:nvSpPr>
        <p:spPr>
          <a:xfrm>
            <a:off x="10651606" y="1843953"/>
            <a:ext cx="130694" cy="14697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150671" y="245242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49%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5198067" y="1843953"/>
            <a:ext cx="97417" cy="12628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11670" y="217616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58%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7" grpId="0"/>
      <p:bldP spid="24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2244" y="511730"/>
            <a:ext cx="5816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Total </a:t>
            </a:r>
            <a:r>
              <a:rPr lang="en-US" sz="3200" b="1" dirty="0" smtClean="0"/>
              <a:t>Global Cloud </a:t>
            </a:r>
            <a:r>
              <a:rPr lang="en-US" sz="3200" b="1" dirty="0"/>
              <a:t>Traffic Growth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817" y="6308149"/>
            <a:ext cx="164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www.cisco.com</a:t>
            </a:r>
            <a:endParaRPr lang="en-US" dirty="0"/>
          </a:p>
        </p:txBody>
      </p:sp>
      <p:pic>
        <p:nvPicPr>
          <p:cNvPr id="2050" name="Picture 2" descr="http://b-i.forbesimg.com/joemckendrick/files/2013/10/Global-Cloud-Traffic-2012-2017-2-Cis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46" y="1238943"/>
            <a:ext cx="8065533" cy="49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208283" y="1482326"/>
            <a:ext cx="611415" cy="4359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402771"/>
            <a:ext cx="11353800" cy="743631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Calibri (Body)"/>
              </a:rPr>
              <a:t>Goal</a:t>
            </a:r>
            <a:r>
              <a:rPr lang="en-US" sz="3200" b="1" dirty="0" smtClean="0">
                <a:latin typeface="Calibri (Body)"/>
              </a:rPr>
              <a:t>: </a:t>
            </a:r>
            <a:r>
              <a:rPr lang="en-US" sz="3200" dirty="0" smtClean="0">
                <a:latin typeface="Calibri (Body)"/>
              </a:rPr>
              <a:t>Reduce data center </a:t>
            </a:r>
            <a:r>
              <a:rPr lang="en-US" sz="3200" dirty="0" smtClean="0">
                <a:latin typeface="Calibri (Body)"/>
              </a:rPr>
              <a:t>costs</a:t>
            </a:r>
            <a:r>
              <a:rPr lang="zh-CN" altLang="en-US" sz="3200" dirty="0" smtClean="0">
                <a:latin typeface="Calibri (Body)"/>
              </a:rPr>
              <a:t> </a:t>
            </a:r>
            <a:r>
              <a:rPr lang="en-US" altLang="zh-CN" sz="3200" dirty="0" smtClean="0">
                <a:latin typeface="Calibri (Body)"/>
              </a:rPr>
              <a:t>with </a:t>
            </a:r>
            <a:r>
              <a:rPr lang="en-US" altLang="zh-CN" sz="3200" b="1" dirty="0" smtClean="0">
                <a:solidFill>
                  <a:srgbClr val="00B050"/>
                </a:solidFill>
                <a:latin typeface="Calibri (Body)"/>
              </a:rPr>
              <a:t>demand response</a:t>
            </a:r>
            <a:endParaRPr lang="en-US" sz="3200" b="1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1371" y="1146402"/>
            <a:ext cx="8654146" cy="74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Calibri (Body)"/>
              </a:rPr>
              <a:t>Approach</a:t>
            </a:r>
            <a:r>
              <a:rPr lang="en-US" sz="3200" b="1" dirty="0" smtClean="0">
                <a:latin typeface="Calibri (Body)"/>
              </a:rPr>
              <a:t>: </a:t>
            </a:r>
            <a:r>
              <a:rPr lang="en-US" sz="3200" dirty="0" smtClean="0">
                <a:latin typeface="Calibri (Body)"/>
              </a:rPr>
              <a:t>Joint Optimization </a:t>
            </a:r>
            <a:r>
              <a:rPr lang="en-US" sz="3200" dirty="0" smtClean="0">
                <a:latin typeface="Calibri (Body)"/>
              </a:rPr>
              <a:t>of CP and OM</a:t>
            </a:r>
            <a:endParaRPr lang="en-US" sz="3200" dirty="0">
              <a:latin typeface="Calibri (Body)"/>
            </a:endParaRPr>
          </a:p>
        </p:txBody>
      </p:sp>
      <p:pic>
        <p:nvPicPr>
          <p:cNvPr id="2058" name="Picture 10" descr="http://www.pngall.com/wp-content/uploads/2016/04/Analysis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2439654"/>
            <a:ext cx="2688771" cy="2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19083" y="4704494"/>
            <a:ext cx="208393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Calibri (Body)"/>
              </a:rPr>
              <a:t>Modeling</a:t>
            </a:r>
            <a:endParaRPr lang="en-US" sz="3200" dirty="0">
              <a:solidFill>
                <a:srgbClr val="C00000"/>
              </a:solidFill>
              <a:latin typeface="Calibri (Body)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48643" y="4924653"/>
            <a:ext cx="197507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  <a:latin typeface="Calibri (Body)"/>
              </a:rPr>
              <a:t>Evaluation</a:t>
            </a:r>
            <a:endParaRPr lang="en-US" sz="3200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>
            <a:off x="2919879" y="3366193"/>
            <a:ext cx="575658" cy="12698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6200000" flipH="1" flipV="1">
            <a:off x="2837685" y="2746686"/>
            <a:ext cx="612162" cy="13236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4807" y="3386115"/>
            <a:ext cx="1100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Joint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70168" y="2986830"/>
            <a:ext cx="24258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Operational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(OM)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371" y="2968500"/>
            <a:ext cx="2129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32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5681" y="2267275"/>
            <a:ext cx="3940629" cy="3407229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6857" cy="1325563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Calibri (Body)"/>
              </a:rPr>
              <a:t>Extending Joint Optimization Framework for DCDR</a:t>
            </a:r>
            <a:endParaRPr lang="en-US" sz="3400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861" y="1628661"/>
            <a:ext cx="1785074" cy="603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minimize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3.bp.blogspot.com/-uVKc6fxGm-A/UW3FSwyRx4I/AAAAAAAAKSM/ZSShcyhsB-s/s1600/Save+money+on+power+bill+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4" y="2565038"/>
            <a:ext cx="1967514" cy="11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3992701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Utility </a:t>
            </a:r>
            <a:r>
              <a:rPr lang="en-US" b="1" dirty="0" smtClean="0"/>
              <a:t>bills (</a:t>
            </a:r>
            <a:r>
              <a:rPr lang="en-US" b="1" dirty="0" err="1"/>
              <a:t>UtilBill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8" name="Picture 4" descr="http://truevaluesolar.com.au/wp-content/uploads/2014/10/save-money-solar-300x2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72" y="2285388"/>
            <a:ext cx="2388809" cy="179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89508" y="3887921"/>
            <a:ext cx="210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RG Expense (</a:t>
            </a:r>
            <a:r>
              <a:rPr lang="en-US" b="1" dirty="0" err="1" smtClean="0"/>
              <a:t>RGEx</a:t>
            </a:r>
            <a:r>
              <a:rPr lang="en-US" b="1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4079" y="3854282"/>
            <a:ext cx="2201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NG Expense (</a:t>
            </a:r>
            <a:r>
              <a:rPr lang="en-US" b="1" dirty="0" err="1" smtClean="0"/>
              <a:t>NGEx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2" name="Picture 8" descr="http://intstack.com/wp-content/uploads/2015/05/int-server-rack-3-sha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307" y="2362691"/>
            <a:ext cx="1296620" cy="15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608002" y="3892329"/>
            <a:ext cx="191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IT expense (</a:t>
            </a:r>
            <a:r>
              <a:rPr lang="en-US" b="1" dirty="0" err="1" smtClean="0"/>
              <a:t>ITEx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6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80" y="2420510"/>
            <a:ext cx="1393520" cy="1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789382" y="459486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16906" y="4538578"/>
            <a:ext cx="1909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Fuel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444431" y="456532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8200" y="4630911"/>
            <a:ext cx="1098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Purchase </a:t>
            </a:r>
            <a:endParaRPr lang="en-US" dirty="0" smtClean="0"/>
          </a:p>
          <a:p>
            <a:r>
              <a:rPr lang="en-US" dirty="0" smtClean="0"/>
              <a:t>– sellback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689508" y="1628661"/>
            <a:ext cx="1855027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UtilBill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60596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RGEx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687935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NGEx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111074" y="1608877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ITEx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2664" y="5211654"/>
            <a:ext cx="163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</a:t>
            </a:r>
            <a:r>
              <a:rPr lang="en-US" b="1" dirty="0"/>
              <a:t>DR reward</a:t>
            </a:r>
          </a:p>
          <a:p>
            <a:r>
              <a:rPr lang="en-US" dirty="0" smtClean="0"/>
              <a:t>+ </a:t>
            </a:r>
            <a:r>
              <a:rPr lang="en-US" b="1" dirty="0"/>
              <a:t>DR penalty</a:t>
            </a:r>
          </a:p>
        </p:txBody>
      </p:sp>
      <p:sp>
        <p:nvSpPr>
          <p:cNvPr id="10" name="Oval 9"/>
          <p:cNvSpPr/>
          <p:nvPr/>
        </p:nvSpPr>
        <p:spPr>
          <a:xfrm>
            <a:off x="685290" y="5116286"/>
            <a:ext cx="1471571" cy="892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" y="2165741"/>
            <a:ext cx="3500618" cy="3136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37" y="2224910"/>
            <a:ext cx="3535231" cy="31635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575" y="2165741"/>
            <a:ext cx="3548714" cy="31384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16656" y="5707226"/>
            <a:ext cx="3281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CMR9"/>
              </a:rPr>
              <a:t>$0.05 </a:t>
            </a:r>
            <a:r>
              <a:rPr lang="en-US" sz="1200" dirty="0">
                <a:latin typeface="CMR9"/>
              </a:rPr>
              <a:t>(night), </a:t>
            </a:r>
            <a:r>
              <a:rPr lang="en-US" sz="1200" dirty="0" smtClean="0">
                <a:latin typeface="CMR9"/>
              </a:rPr>
              <a:t>$0.219 </a:t>
            </a:r>
            <a:r>
              <a:rPr lang="en-US" sz="1200" dirty="0">
                <a:latin typeface="CMR9"/>
              </a:rPr>
              <a:t>(peak), </a:t>
            </a:r>
            <a:r>
              <a:rPr lang="en-US" sz="1200" dirty="0" smtClean="0">
                <a:latin typeface="CMR9"/>
              </a:rPr>
              <a:t>$0.06 </a:t>
            </a:r>
            <a:r>
              <a:rPr lang="en-US" sz="1200" dirty="0">
                <a:latin typeface="CMR9"/>
              </a:rPr>
              <a:t>(</a:t>
            </a:r>
            <a:r>
              <a:rPr lang="en-US" sz="1200" dirty="0" smtClean="0">
                <a:latin typeface="CMR9"/>
              </a:rPr>
              <a:t>off) /kWh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133772" y="5276339"/>
            <a:ext cx="222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DR </a:t>
            </a:r>
            <a:r>
              <a:rPr lang="en-US" dirty="0" smtClean="0"/>
              <a:t>programs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7623" y="5337894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of Use (</a:t>
            </a:r>
            <a:r>
              <a:rPr lang="en-US" dirty="0" err="1" smtClean="0"/>
              <a:t>ToU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3301" y="5645671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Base price</a:t>
            </a:r>
            <a:r>
              <a:rPr lang="en-US" sz="1600" dirty="0" smtClean="0"/>
              <a:t>: $0.056/kWh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9309228" y="5642308"/>
            <a:ext cx="2248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SR rate: $0.02/kWh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417714" y="5301870"/>
            <a:ext cx="221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Spinning Reserve (SR)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6857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(Body)"/>
              </a:rPr>
              <a:t>Operation of Framework in DR programs</a:t>
            </a:r>
            <a:endParaRPr lang="en-US" sz="3600" dirty="0">
              <a:latin typeface="Calibri (Body)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5688" y="1380928"/>
            <a:ext cx="952500" cy="4105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5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DR impacts on data centers?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52455" y="5432059"/>
            <a:ext cx="301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Little change on total costs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6978" y="5432059"/>
            <a:ext cx="4691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Some DR programs result in low emissions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5062"/>
            <a:ext cx="4848376" cy="3639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21" y="1765062"/>
            <a:ext cx="4885557" cy="3666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6020082"/>
            <a:ext cx="251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IBR: Inclining Block Rates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41720" y="6057104"/>
            <a:ext cx="2311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WS: Wholesale market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22437" y="6057104"/>
            <a:ext cx="354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CPP: Critical Coincident Peak Pricing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38409" y="6356361"/>
            <a:ext cx="231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CPP rate:  $11.2/kWh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7976" y="6373881"/>
            <a:ext cx="271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0.2 (</a:t>
            </a:r>
            <a:r>
              <a:rPr lang="en-US" sz="1400" dirty="0" smtClean="0">
                <a:latin typeface="CMR9"/>
              </a:rPr>
              <a:t>&lt;</a:t>
            </a:r>
            <a:r>
              <a:rPr lang="pl-PL" sz="1400" dirty="0" smtClean="0">
                <a:latin typeface="CMR9"/>
              </a:rPr>
              <a:t>50kW</a:t>
            </a:r>
            <a:r>
              <a:rPr lang="pl-PL" sz="1400" dirty="0">
                <a:latin typeface="CMR9"/>
              </a:rPr>
              <a:t>), </a:t>
            </a:r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0.5 (</a:t>
            </a:r>
            <a:r>
              <a:rPr lang="en-US" sz="1400" dirty="0" smtClean="0">
                <a:latin typeface="CMMI9"/>
              </a:rPr>
              <a:t>&lt;</a:t>
            </a:r>
            <a:r>
              <a:rPr lang="pl-PL" sz="1400" dirty="0" smtClean="0">
                <a:latin typeface="CMR9"/>
              </a:rPr>
              <a:t>100kW)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9211749" y="6387138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</a:t>
            </a:r>
            <a:r>
              <a:rPr lang="en-US" sz="1400" dirty="0" smtClean="0">
                <a:latin typeface="CMR9"/>
              </a:rPr>
              <a:t>0</a:t>
            </a:r>
            <a:r>
              <a:rPr lang="pl-PL" sz="1400" dirty="0" smtClean="0">
                <a:latin typeface="CMR9"/>
              </a:rPr>
              <a:t>5</a:t>
            </a:r>
            <a:r>
              <a:rPr lang="en-US" sz="1400" dirty="0" smtClean="0">
                <a:latin typeface="CMR9"/>
              </a:rPr>
              <a:t>/kWh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54699"/>
            <a:ext cx="3635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Cost saving 50%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02594" y="1756798"/>
            <a:ext cx="4310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Emission reduction 75%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://pngimg.com/upload/money_PNG35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7" y="2956639"/>
            <a:ext cx="2551787" cy="156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00743" y="559055"/>
            <a:ext cx="11435377" cy="850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solidFill>
                  <a:srgbClr val="FF0000"/>
                </a:solidFill>
                <a:latin typeface="Calibri (Body)"/>
              </a:rPr>
              <a:t>Joint</a:t>
            </a:r>
            <a:r>
              <a:rPr lang="en-US" b="1" dirty="0" smtClean="0">
                <a:latin typeface="Calibri (Body)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 (Body)"/>
              </a:rPr>
              <a:t>Capacity Planning </a:t>
            </a:r>
            <a:r>
              <a:rPr lang="en-US" b="1" dirty="0" smtClean="0">
                <a:latin typeface="Calibri (Body)"/>
              </a:rPr>
              <a:t>and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alibri (Body)"/>
              </a:rPr>
              <a:t>Operational Management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libri (Body)"/>
            </a:endParaRPr>
          </a:p>
        </p:txBody>
      </p:sp>
      <p:pic>
        <p:nvPicPr>
          <p:cNvPr id="1028" name="Picture 4" descr="https://cdn0.iconfinder.com/data/icons/natural-disasters/512/CO2_emissions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13" y="2328592"/>
            <a:ext cx="2443866" cy="24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180679" y="1754699"/>
            <a:ext cx="3946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Well adapting to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08900" y="5165193"/>
            <a:ext cx="40060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Thank </a:t>
            </a:r>
            <a:r>
              <a:rPr lang="en-US" sz="6000" b="1" dirty="0" smtClean="0">
                <a:solidFill>
                  <a:srgbClr val="00B050"/>
                </a:solidFill>
              </a:rPr>
              <a:t>you</a:t>
            </a:r>
            <a:endParaRPr lang="en-US" sz="60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769" y="2653761"/>
            <a:ext cx="1871532" cy="18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338"/>
            <a:ext cx="12136321" cy="45386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375"/>
            <a:ext cx="12206146" cy="40274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80784">
            <a:off x="3350585" y="710514"/>
            <a:ext cx="5530080" cy="54558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20761081">
            <a:off x="7056655" y="5555863"/>
            <a:ext cx="311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http://www.datacenterknowledge.com/</a:t>
            </a:r>
          </a:p>
        </p:txBody>
      </p:sp>
      <p:sp>
        <p:nvSpPr>
          <p:cNvPr id="5" name="Rounded Rectangle 4"/>
          <p:cNvSpPr/>
          <p:nvPr/>
        </p:nvSpPr>
        <p:spPr>
          <a:xfrm rot="20660448">
            <a:off x="3795308" y="4758427"/>
            <a:ext cx="5298797" cy="6060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189" y="2455078"/>
            <a:ext cx="83243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/>
              <a:t>Impacts on </a:t>
            </a:r>
            <a:endParaRPr lang="en-US" sz="5400" dirty="0"/>
          </a:p>
          <a:p>
            <a:pPr algn="ctr"/>
            <a:r>
              <a:rPr lang="en-US" sz="5400" dirty="0" smtClean="0"/>
              <a:t>Net-zero energy data centers</a:t>
            </a:r>
            <a:endParaRPr lang="en-US" sz="5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41" y="454989"/>
            <a:ext cx="9616917" cy="58189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" y="362498"/>
            <a:ext cx="10131294" cy="608435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5" y="467904"/>
            <a:ext cx="9048330" cy="59221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1" y="206819"/>
            <a:ext cx="2809250" cy="2516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966" y="227694"/>
            <a:ext cx="2745211" cy="2456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127" y="175222"/>
            <a:ext cx="2732136" cy="24374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20" y="3491966"/>
            <a:ext cx="2753093" cy="24688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315" y="3394746"/>
            <a:ext cx="2847316" cy="2518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4976" y="3472114"/>
            <a:ext cx="2733367" cy="24422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49105" y="3004394"/>
            <a:ext cx="3281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CMR9"/>
              </a:rPr>
              <a:t>$0.05 </a:t>
            </a:r>
            <a:r>
              <a:rPr lang="en-US" sz="1200" dirty="0">
                <a:latin typeface="CMR9"/>
              </a:rPr>
              <a:t>(night), </a:t>
            </a:r>
            <a:r>
              <a:rPr lang="en-US" sz="1200" dirty="0" smtClean="0">
                <a:latin typeface="CMR9"/>
              </a:rPr>
              <a:t>$0.219 </a:t>
            </a:r>
            <a:r>
              <a:rPr lang="en-US" sz="1200" dirty="0">
                <a:latin typeface="CMR9"/>
              </a:rPr>
              <a:t>(peak), </a:t>
            </a:r>
            <a:r>
              <a:rPr lang="en-US" sz="1200" dirty="0" smtClean="0">
                <a:latin typeface="CMR9"/>
              </a:rPr>
              <a:t>$0.06 </a:t>
            </a:r>
            <a:r>
              <a:rPr lang="en-US" sz="1200" dirty="0">
                <a:latin typeface="CMR9"/>
              </a:rPr>
              <a:t>(</a:t>
            </a:r>
            <a:r>
              <a:rPr lang="en-US" sz="1200" dirty="0" smtClean="0">
                <a:latin typeface="CMR9"/>
              </a:rPr>
              <a:t>off) /kWh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892996" y="2877436"/>
            <a:ext cx="231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CPP rate:  $11.2/kWh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5761" y="6231135"/>
            <a:ext cx="271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0.2 (</a:t>
            </a:r>
            <a:r>
              <a:rPr lang="en-US" sz="1400" dirty="0" smtClean="0">
                <a:latin typeface="CMR9"/>
              </a:rPr>
              <a:t>&lt;</a:t>
            </a:r>
            <a:r>
              <a:rPr lang="pl-PL" sz="1400" dirty="0" smtClean="0">
                <a:latin typeface="CMR9"/>
              </a:rPr>
              <a:t>50kW</a:t>
            </a:r>
            <a:r>
              <a:rPr lang="pl-PL" sz="1400" dirty="0">
                <a:latin typeface="CMR9"/>
              </a:rPr>
              <a:t>), </a:t>
            </a:r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0.5 (</a:t>
            </a:r>
            <a:r>
              <a:rPr lang="en-US" sz="1400" dirty="0" smtClean="0">
                <a:latin typeface="CMMI9"/>
              </a:rPr>
              <a:t>&lt;</a:t>
            </a:r>
            <a:r>
              <a:rPr lang="pl-PL" sz="1400" dirty="0" smtClean="0">
                <a:latin typeface="CMR9"/>
              </a:rPr>
              <a:t>100kW)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69492" y="2692788"/>
            <a:ext cx="222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DR </a:t>
            </a:r>
            <a:r>
              <a:rPr lang="en-US" dirty="0" smtClean="0"/>
              <a:t>programs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5064" y="2669012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of Use (</a:t>
            </a:r>
            <a:r>
              <a:rPr lang="en-US" dirty="0" err="1" smtClean="0"/>
              <a:t>ToU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85596" y="2593216"/>
            <a:ext cx="2621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Critical Peak Pricing (CPP)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94028" y="58618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IBR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961" y="3004394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Base price</a:t>
            </a:r>
            <a:r>
              <a:rPr lang="en-US" sz="1600" dirty="0" smtClean="0"/>
              <a:t>: $0.056/kWh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698370" y="6202460"/>
            <a:ext cx="2248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SR rate: $0.02/kWh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806856" y="5862022"/>
            <a:ext cx="221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Spinning Reserve (SR)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75860" y="6202461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</a:t>
            </a:r>
            <a:r>
              <a:rPr lang="en-US" sz="1400" dirty="0" smtClean="0">
                <a:latin typeface="CMR9"/>
              </a:rPr>
              <a:t>0</a:t>
            </a:r>
            <a:r>
              <a:rPr lang="pl-PL" sz="1400" dirty="0" smtClean="0">
                <a:latin typeface="CMR9"/>
              </a:rPr>
              <a:t>5</a:t>
            </a:r>
            <a:r>
              <a:rPr lang="en-US" sz="1400" dirty="0" smtClean="0">
                <a:latin typeface="CMR9"/>
              </a:rPr>
              <a:t>/kWh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855483" y="5861803"/>
            <a:ext cx="239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Wholesale (WS) market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1" grpId="0"/>
      <p:bldP spid="12" grpId="0"/>
      <p:bldP spid="13" grpId="0"/>
      <p:bldP spid="14" grpId="0"/>
      <p:bldP spid="5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libri (Body)"/>
              </a:rPr>
              <a:t>Environmental threat from data centers</a:t>
            </a:r>
            <a:endParaRPr lang="en-US" sz="3600" b="1" dirty="0">
              <a:latin typeface="Calibri (Body)"/>
            </a:endParaRPr>
          </a:p>
        </p:txBody>
      </p:sp>
      <p:pic>
        <p:nvPicPr>
          <p:cNvPr id="5122" name="Picture 2" descr="http://publicdomainvectors.org/photos/the_car_pollute_the_air_with_C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8" y="2783169"/>
            <a:ext cx="4885531" cy="366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3360" y="5894685"/>
            <a:ext cx="4981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Carbon footprints of servers can vary by 10x, www.vertatique.com</a:t>
            </a:r>
          </a:p>
          <a:p>
            <a:r>
              <a:rPr lang="en-US" sz="1200" dirty="0" smtClean="0"/>
              <a:t>E</a:t>
            </a:r>
            <a:r>
              <a:rPr lang="en-US" sz="1200" dirty="0"/>
              <a:t>. Facts. Greenhouse gas emissions from a typical passenger vehicle, 2005.</a:t>
            </a:r>
          </a:p>
        </p:txBody>
      </p:sp>
      <p:pic>
        <p:nvPicPr>
          <p:cNvPr id="5124" name="Picture 4" descr="https://www.rect.coreto-europe.com/images/imagegenerator/case/inwin_ra100/det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0" y="2314871"/>
            <a:ext cx="3850447" cy="93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98543" y="3192521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9778" y="205593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450W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8543" y="2063509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5.2 tons carbon a year</a:t>
            </a:r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578394"/>
              </p:ext>
            </p:extLst>
          </p:nvPr>
        </p:nvGraphicFramePr>
        <p:xfrm>
          <a:off x="5880849" y="1890498"/>
          <a:ext cx="5631712" cy="362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Rectangle 15"/>
          <p:cNvSpPr/>
          <p:nvPr/>
        </p:nvSpPr>
        <p:spPr>
          <a:xfrm>
            <a:off x="7410464" y="6125517"/>
            <a:ext cx="2400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www.nrdc.org</a:t>
            </a:r>
            <a:r>
              <a:rPr lang="en-US" sz="1400" dirty="0"/>
              <a:t> &amp; </a:t>
            </a:r>
            <a:r>
              <a:rPr lang="en-US" sz="1400" dirty="0" smtClean="0"/>
              <a:t>wikipedia.org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8947" y="1458559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Emissions in </a:t>
            </a:r>
            <a:r>
              <a:rPr lang="en-US" dirty="0"/>
              <a:t>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371" y="402771"/>
            <a:ext cx="11353800" cy="743631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Calibri (Body)"/>
              </a:rPr>
              <a:t>Goal</a:t>
            </a:r>
            <a:r>
              <a:rPr lang="en-US" sz="3200" b="1" dirty="0" smtClean="0">
                <a:latin typeface="Calibri (Body)"/>
              </a:rPr>
              <a:t>: </a:t>
            </a:r>
            <a:r>
              <a:rPr lang="en-US" sz="3200" dirty="0" smtClean="0">
                <a:latin typeface="Calibri (Body)"/>
              </a:rPr>
              <a:t>Reduce data center </a:t>
            </a:r>
            <a:r>
              <a:rPr lang="en-US" sz="3200" dirty="0" smtClean="0">
                <a:latin typeface="Calibri (Body)"/>
              </a:rPr>
              <a:t>costs</a:t>
            </a:r>
            <a:r>
              <a:rPr lang="zh-CN" altLang="en-US" sz="3200" dirty="0" smtClean="0">
                <a:latin typeface="Calibri (Body)"/>
              </a:rPr>
              <a:t> </a:t>
            </a:r>
            <a:r>
              <a:rPr lang="en-US" altLang="zh-CN" sz="3200" dirty="0" smtClean="0">
                <a:latin typeface="Calibri (Body)"/>
              </a:rPr>
              <a:t>and emissions with </a:t>
            </a:r>
            <a:r>
              <a:rPr lang="en-US" altLang="zh-CN" sz="3200" b="1" dirty="0" smtClean="0">
                <a:solidFill>
                  <a:srgbClr val="00B050"/>
                </a:solidFill>
                <a:latin typeface="Calibri (Body)"/>
              </a:rPr>
              <a:t>renewables</a:t>
            </a:r>
            <a:endParaRPr lang="en-US" sz="3200" b="1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1371" y="1146402"/>
            <a:ext cx="8654146" cy="74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Calibri (Body)"/>
              </a:rPr>
              <a:t>Approach</a:t>
            </a:r>
            <a:r>
              <a:rPr lang="en-US" sz="3200" b="1" dirty="0" smtClean="0">
                <a:latin typeface="Calibri (Body)"/>
              </a:rPr>
              <a:t>: </a:t>
            </a:r>
            <a:r>
              <a:rPr lang="en-US" sz="3200" dirty="0" smtClean="0">
                <a:latin typeface="Calibri (Body)"/>
              </a:rPr>
              <a:t>Joint Optimization </a:t>
            </a:r>
            <a:r>
              <a:rPr lang="en-US" sz="3200" dirty="0" smtClean="0">
                <a:latin typeface="Calibri (Body)"/>
              </a:rPr>
              <a:t>of CP and OM</a:t>
            </a:r>
            <a:endParaRPr lang="en-US" sz="3200" dirty="0">
              <a:latin typeface="Calibri (Body)"/>
            </a:endParaRPr>
          </a:p>
        </p:txBody>
      </p:sp>
      <p:pic>
        <p:nvPicPr>
          <p:cNvPr id="2058" name="Picture 10" descr="http://www.pngall.com/wp-content/uploads/2016/04/Analysis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1" y="2439654"/>
            <a:ext cx="2688771" cy="226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19083" y="4704494"/>
            <a:ext cx="208393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C00000"/>
                </a:solidFill>
                <a:latin typeface="Calibri (Body)"/>
              </a:rPr>
              <a:t>Modeling</a:t>
            </a:r>
            <a:endParaRPr lang="en-US" sz="3200" dirty="0">
              <a:solidFill>
                <a:srgbClr val="C00000"/>
              </a:solidFill>
              <a:latin typeface="Calibri (Body)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148643" y="4924653"/>
            <a:ext cx="1975071" cy="65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  <a:latin typeface="Calibri (Body)"/>
              </a:rPr>
              <a:t>Evaluation</a:t>
            </a:r>
            <a:endParaRPr lang="en-US" sz="3200" dirty="0">
              <a:solidFill>
                <a:srgbClr val="00B050"/>
              </a:solidFill>
              <a:latin typeface="Calibri (Body)"/>
            </a:endParaRPr>
          </a:p>
        </p:txBody>
      </p:sp>
      <p:sp>
        <p:nvSpPr>
          <p:cNvPr id="17" name="Curved Right Arrow 16"/>
          <p:cNvSpPr/>
          <p:nvPr/>
        </p:nvSpPr>
        <p:spPr>
          <a:xfrm rot="16200000">
            <a:off x="2919879" y="3366193"/>
            <a:ext cx="575658" cy="12698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6200000" flipH="1" flipV="1">
            <a:off x="2837685" y="2746686"/>
            <a:ext cx="612162" cy="13236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04807" y="3386115"/>
            <a:ext cx="1100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Joint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70168" y="2986830"/>
            <a:ext cx="24258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Operational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(OM)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371" y="2968500"/>
            <a:ext cx="21291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32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5681" y="2267275"/>
            <a:ext cx="3940629" cy="3407229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7550" y="3062577"/>
            <a:ext cx="4097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Capacity </a:t>
            </a:r>
            <a:r>
              <a:rPr lang="en-US" sz="2800" b="1" dirty="0" smtClean="0">
                <a:solidFill>
                  <a:srgbClr val="0070C0"/>
                </a:solidFill>
              </a:rPr>
              <a:t>Planning </a:t>
            </a:r>
            <a:r>
              <a:rPr lang="en-US" sz="2800" b="1" baseline="0" dirty="0" smtClean="0">
                <a:solidFill>
                  <a:srgbClr val="0070C0"/>
                </a:solidFill>
              </a:rPr>
              <a:t>(CP</a:t>
            </a:r>
            <a:r>
              <a:rPr lang="en-US" sz="2800" b="1" baseline="0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9611" y="3062577"/>
            <a:ext cx="4944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7030A0"/>
                </a:solidFill>
              </a:rPr>
              <a:t>Operational </a:t>
            </a:r>
            <a:r>
              <a:rPr lang="en-US" sz="2800" b="1" smtClean="0">
                <a:solidFill>
                  <a:srgbClr val="7030A0"/>
                </a:solidFill>
              </a:rPr>
              <a:t>Management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smtClean="0">
                <a:solidFill>
                  <a:srgbClr val="7030A0"/>
                </a:solidFill>
              </a:rPr>
              <a:t>(OM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pic>
        <p:nvPicPr>
          <p:cNvPr id="3074" name="Picture 2" descr="http://vitaminwaw.com/media/base/IT%20ic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3" y="1765485"/>
            <a:ext cx="1032212" cy="10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0.iconfinder.com/data/icons/home-appliances/64/air_conditioning_icon_cooling_system_climate_control_conditioner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05" y="1652243"/>
            <a:ext cx="1101806" cy="99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3.iconfinder.com/data/icons/ico-nic-plug/128/Plug_Power_Socket_Charge_Charging_Voltage_Cable_Connect_Source_Supply_Plug-in_Electric_Electricity_Energy_Debug_Record_Power_Energy_Flash_Lightning_Thunder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40" y="1562425"/>
            <a:ext cx="1081259" cy="108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2.bp.blogspot.com/-KmKBvK_6Om4/UFnewu9V8GI/AAAAAAAAAXU/hcG_5bzub94/s1600/Maintena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68" y="1562425"/>
            <a:ext cx="1173422" cy="11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4" descr="http://www.iconarchive.com/download/i99498/webalys/kameleon.pics/Road-Worker-1.ico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" name="Picture 20" descr="http://iconizer.net/files/Sophistique/orig/electricit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87" y="58737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56745" y="3850677"/>
            <a:ext cx="5166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Traditionally,</a:t>
            </a:r>
            <a:r>
              <a:rPr lang="en-US" sz="2800" b="1" dirty="0"/>
              <a:t> they </a:t>
            </a:r>
            <a:r>
              <a:rPr lang="en-US" sz="2800" b="1" dirty="0" smtClean="0">
                <a:sym typeface="Wingdings" panose="05000000000000000000" pitchFamily="2" charset="2"/>
              </a:rPr>
              <a:t>are </a:t>
            </a:r>
            <a:r>
              <a:rPr lang="en-US" sz="36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separate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398" y="2730651"/>
            <a:ext cx="85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56745" y="1903930"/>
            <a:ext cx="1544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Power sources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44492" y="2650755"/>
            <a:ext cx="860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48078" y="2699456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electricity bills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285668" y="2731426"/>
            <a:ext cx="140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pic>
        <p:nvPicPr>
          <p:cNvPr id="2050" name="Picture 2" descr="http://a1574.phobos.apple.com/us/r1000/075/Purple2/v4/02/98/39/0298398c-5b9f-c41f-90c5-adc56663bcdb/mzl.ghzlxqd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21531"/>
            <a:ext cx="1074564" cy="107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846512" y="1834218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fuel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6</a:t>
            </a:fld>
            <a:endParaRPr lang="en-US"/>
          </a:p>
        </p:txBody>
      </p:sp>
      <p:cxnSp>
        <p:nvCxnSpPr>
          <p:cNvPr id="22" name="Curved Connector 21"/>
          <p:cNvCxnSpPr/>
          <p:nvPr/>
        </p:nvCxnSpPr>
        <p:spPr>
          <a:xfrm>
            <a:off x="3377387" y="4493242"/>
            <a:ext cx="834293" cy="472571"/>
          </a:xfrm>
          <a:prstGeom prst="curvedConnector3">
            <a:avLst>
              <a:gd name="adj1" fmla="val 283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50673" y="4666520"/>
            <a:ext cx="5834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This results in significant inefficiencies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22464" y="5267420"/>
            <a:ext cx="5270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/>
              <a:t>Ex</a:t>
            </a:r>
            <a:r>
              <a:rPr lang="en-US" sz="2800" b="1" dirty="0" smtClean="0"/>
              <a:t>: </a:t>
            </a:r>
            <a:r>
              <a:rPr lang="en-US" sz="2800" dirty="0" smtClean="0"/>
              <a:t>provision based on peak in CP</a:t>
            </a:r>
            <a:r>
              <a:rPr lang="en-US" sz="2800" smtClean="0"/>
              <a:t>, </a:t>
            </a:r>
          </a:p>
          <a:p>
            <a:pPr algn="ctr"/>
            <a:r>
              <a:rPr lang="en-US" sz="2800" dirty="0" smtClean="0"/>
              <a:t>but peak can be shaped in OM</a:t>
            </a:r>
            <a:endParaRPr lang="en-US" sz="2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21972" y="530127"/>
            <a:ext cx="7695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Proposed Optimization Framework</a:t>
            </a:r>
            <a:endParaRPr lang="en-US" sz="4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120372" y="1645478"/>
            <a:ext cx="6490228" cy="4348921"/>
            <a:chOff x="122883" y="1721679"/>
            <a:chExt cx="5283200" cy="3505200"/>
          </a:xfrm>
        </p:grpSpPr>
        <p:sp>
          <p:nvSpPr>
            <p:cNvPr id="7" name="Rounded Rectangle 6"/>
            <p:cNvSpPr/>
            <p:nvPr/>
          </p:nvSpPr>
          <p:spPr>
            <a:xfrm>
              <a:off x="122883" y="1721679"/>
              <a:ext cx="5283200" cy="35052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83" y="1844063"/>
              <a:ext cx="4060780" cy="52093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Capacity </a:t>
              </a:r>
              <a:r>
                <a:rPr lang="en-US" sz="3600" b="1" dirty="0" smtClean="0">
                  <a:solidFill>
                    <a:schemeClr val="bg1"/>
                  </a:solidFill>
                </a:rPr>
                <a:t>Planning (CP</a:t>
              </a:r>
              <a:r>
                <a:rPr lang="en-US" sz="3600" b="1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968732" y="4029224"/>
            <a:ext cx="3381254" cy="15933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Operational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(OM</a:t>
            </a:r>
            <a:r>
              <a:rPr lang="en-US" sz="3600" b="1" dirty="0" smtClean="0">
                <a:solidFill>
                  <a:schemeClr val="bg1"/>
                </a:solidFill>
              </a:rPr>
              <a:t>)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68732" y="2443652"/>
            <a:ext cx="949468" cy="137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84532" y="2447783"/>
            <a:ext cx="860568" cy="1372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9960" y="2762463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Capacities,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93519" y="3370583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job scheduling,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libri (Body)"/>
              </a:rPr>
              <a:t>Joint Optimization Framework</a:t>
            </a:r>
            <a:endParaRPr lang="en-US" sz="3600" b="1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861" y="1628661"/>
            <a:ext cx="1785074" cy="603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minimize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3.bp.blogspot.com/-uVKc6fxGm-A/UW3FSwyRx4I/AAAAAAAAKSM/ZSShcyhsB-s/s1600/Save+money+on+power+bill+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4" y="2565038"/>
            <a:ext cx="1967514" cy="11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3992701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Utility </a:t>
            </a:r>
            <a:r>
              <a:rPr lang="en-US" b="1" dirty="0" smtClean="0"/>
              <a:t>bills (</a:t>
            </a:r>
            <a:r>
              <a:rPr lang="en-US" b="1" dirty="0" err="1"/>
              <a:t>UtilBill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8" name="Picture 4" descr="http://truevaluesolar.com.au/wp-content/uploads/2014/10/save-money-solar-300x2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72" y="2285388"/>
            <a:ext cx="2388809" cy="179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89508" y="3887921"/>
            <a:ext cx="2394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Renewable Generation </a:t>
            </a:r>
            <a:br>
              <a:rPr lang="en-US" b="1" dirty="0" smtClean="0"/>
            </a:br>
            <a:r>
              <a:rPr lang="en-US" b="1" dirty="0" smtClean="0"/>
              <a:t>Expense (</a:t>
            </a:r>
            <a:r>
              <a:rPr lang="en-US" b="1" dirty="0" err="1" smtClean="0"/>
              <a:t>RGEx</a:t>
            </a:r>
            <a:r>
              <a:rPr lang="en-US" b="1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1799" y="3854282"/>
            <a:ext cx="2785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Non-renewable Generation </a:t>
            </a:r>
            <a:br>
              <a:rPr lang="en-US" b="1" dirty="0" smtClean="0"/>
            </a:br>
            <a:r>
              <a:rPr lang="en-US" b="1" dirty="0" smtClean="0"/>
              <a:t>Expense (</a:t>
            </a:r>
            <a:r>
              <a:rPr lang="en-US" b="1" dirty="0" err="1" smtClean="0"/>
              <a:t>NGEx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2" name="Picture 8" descr="http://intstack.com/wp-content/uploads/2015/05/int-server-rack-3-sha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307" y="2362691"/>
            <a:ext cx="1296620" cy="15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608002" y="3892329"/>
            <a:ext cx="191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IT expense (</a:t>
            </a:r>
            <a:r>
              <a:rPr lang="en-US" b="1" dirty="0" err="1" smtClean="0"/>
              <a:t>ITEx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6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80" y="2420510"/>
            <a:ext cx="1393520" cy="1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789382" y="459486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16906" y="4538578"/>
            <a:ext cx="1909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Fuel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444431" y="456532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8200" y="4630911"/>
            <a:ext cx="1098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Purchase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sellback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689508" y="1628661"/>
            <a:ext cx="1855027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UtilBill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60596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RGEx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687935" y="1619751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NGEx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111074" y="1608877"/>
            <a:ext cx="1537409" cy="5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+ </a:t>
            </a:r>
            <a:r>
              <a:rPr lang="en-US" i="1" dirty="0" err="1">
                <a:solidFill>
                  <a:srgbClr val="FF0000"/>
                </a:solidFill>
              </a:rPr>
              <a:t>ITEx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76" y="4695834"/>
            <a:ext cx="3454909" cy="1815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598142" y="3532506"/>
                <a:ext cx="3284618" cy="376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smtClean="0"/>
                  <a:t>power for job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42" y="3532506"/>
                <a:ext cx="3284618" cy="376094"/>
              </a:xfrm>
              <a:prstGeom prst="rect">
                <a:avLst/>
              </a:prstGeom>
              <a:blipFill>
                <a:blip r:embed="rId4"/>
                <a:stretch>
                  <a:fillRect l="-186" t="-30645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>
                    <a:latin typeface="Calibri (Body)"/>
                  </a:rPr>
                  <a:t>Modeling </a:t>
                </a:r>
                <a:r>
                  <a:rPr lang="en-US" sz="3600" b="1" u="sng" dirty="0" smtClean="0">
                    <a:solidFill>
                      <a:srgbClr val="0070C0"/>
                    </a:solidFill>
                    <a:latin typeface="Calibri (Body)"/>
                  </a:rPr>
                  <a:t>power demand</a:t>
                </a:r>
                <a:r>
                  <a:rPr lang="en-US" sz="3600" b="1" dirty="0" smtClean="0">
                    <a:solidFill>
                      <a:srgbClr val="0070C0"/>
                    </a:solidFill>
                    <a:latin typeface="Calibri (Body)"/>
                  </a:rPr>
                  <a:t> </a:t>
                </a:r>
                <a:r>
                  <a:rPr lang="en-US" sz="3600" b="1" dirty="0" smtClean="0">
                    <a:latin typeface="Calibri (Body)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3600" b="1" dirty="0" smtClean="0">
                    <a:latin typeface="Calibri (Body)"/>
                  </a:rPr>
                  <a:t> year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3600" b="1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58" y="3034230"/>
                <a:ext cx="3967356" cy="47185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interactive</a:t>
                </a:r>
                <a:r>
                  <a:rPr lang="en-US" dirty="0" smtClean="0"/>
                  <a:t> workloads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58" y="3034230"/>
                <a:ext cx="3967356" cy="471850"/>
              </a:xfrm>
              <a:blipFill>
                <a:blip r:embed="rId6"/>
                <a:stretch>
                  <a:fillRect t="-29870" b="-3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46601" y="3030592"/>
                <a:ext cx="2913381" cy="5083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batch jobs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01" y="3030592"/>
                <a:ext cx="2913381" cy="508310"/>
              </a:xfrm>
              <a:prstGeom prst="rect">
                <a:avLst/>
              </a:prstGeom>
              <a:blipFill>
                <a:blip r:embed="rId7"/>
                <a:stretch>
                  <a:fillRect t="-19048"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92869" y="1758517"/>
                <a:ext cx="11392614" cy="6806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 smtClean="0">
                    <a:latin typeface="Cambria "/>
                  </a:rPr>
                  <a:t>IT power: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𝑖𝑑𝑙𝑒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69" y="1758517"/>
                <a:ext cx="11392614" cy="680602"/>
              </a:xfrm>
              <a:prstGeom prst="rect">
                <a:avLst/>
              </a:prstGeom>
              <a:blipFill>
                <a:blip r:embed="rId8"/>
                <a:stretch>
                  <a:fillRect t="-803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9419887" y="2995957"/>
            <a:ext cx="1926909" cy="49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idle power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2266726" y="5399683"/>
                <a:ext cx="7484375" cy="434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power demand</a:t>
                </a:r>
                <a:r>
                  <a:rPr lang="en-US" b="1" dirty="0" smtClean="0">
                    <a:latin typeface="Cambria" panose="02040503050406030204" pitchFamily="18" charset="0"/>
                  </a:rPr>
                  <a:t>: </a:t>
                </a:r>
                <a:r>
                  <a:rPr lang="en-US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𝑃𝑈𝐸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726" y="5399683"/>
                <a:ext cx="7484375" cy="434349"/>
              </a:xfrm>
              <a:prstGeom prst="rect">
                <a:avLst/>
              </a:prstGeom>
              <a:blipFill>
                <a:blip r:embed="rId9"/>
                <a:stretch>
                  <a:fillRect t="-36620" b="-38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3" idx="0"/>
          </p:cNvCxnSpPr>
          <p:nvPr/>
        </p:nvCxnSpPr>
        <p:spPr>
          <a:xfrm flipH="1">
            <a:off x="2135936" y="2385861"/>
            <a:ext cx="3639224" cy="64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/>
          <p:cNvSpPr/>
          <p:nvPr/>
        </p:nvSpPr>
        <p:spPr>
          <a:xfrm rot="16200000">
            <a:off x="5708337" y="1395016"/>
            <a:ext cx="84711" cy="1896979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H="1">
            <a:off x="6103292" y="2389043"/>
            <a:ext cx="2074576" cy="64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/>
          <p:cNvSpPr/>
          <p:nvPr/>
        </p:nvSpPr>
        <p:spPr>
          <a:xfrm rot="16200000">
            <a:off x="8082784" y="1369937"/>
            <a:ext cx="87894" cy="1950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8" idx="1"/>
            <a:endCxn id="8" idx="0"/>
          </p:cNvCxnSpPr>
          <p:nvPr/>
        </p:nvCxnSpPr>
        <p:spPr>
          <a:xfrm>
            <a:off x="10306116" y="2389043"/>
            <a:ext cx="77226" cy="606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ket 27"/>
          <p:cNvSpPr/>
          <p:nvPr/>
        </p:nvSpPr>
        <p:spPr>
          <a:xfrm rot="16200000">
            <a:off x="10262168" y="1517123"/>
            <a:ext cx="87894" cy="165594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51013" y="3539268"/>
                <a:ext cx="3049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power for workload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13" y="3539268"/>
                <a:ext cx="3049104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371862" y="3923490"/>
                <a:ext cx="4033786" cy="848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starting time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ending time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862" y="3923490"/>
                <a:ext cx="4033786" cy="848053"/>
              </a:xfrm>
              <a:prstGeom prst="rect">
                <a:avLst/>
              </a:prstGeom>
              <a:blipFill>
                <a:blip r:embed="rId11"/>
                <a:stretch>
                  <a:fillRect l="-6949" t="-42446" b="-34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7223977" y="3986364"/>
            <a:ext cx="3755826" cy="444554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used to schedule batch jobs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1355" y="4695834"/>
            <a:ext cx="3457530" cy="18234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tan.le@stonybrook.edu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  <p:bldP spid="6" grpId="0"/>
      <p:bldP spid="7" grpId="0"/>
      <p:bldP spid="8" grpId="0"/>
      <p:bldP spid="9" grpId="0"/>
      <p:bldP spid="19" grpId="0" animBg="1"/>
      <p:bldP spid="24" grpId="0" animBg="1"/>
      <p:bldP spid="28" grpId="0" animBg="1"/>
      <p:bldP spid="33" grpId="0"/>
      <p:bldP spid="37" grpId="0"/>
      <p:bldP spid="39" grpId="0"/>
      <p:bldP spid="3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1232</Words>
  <Application>Microsoft Macintosh PowerPoint</Application>
  <PresentationFormat>Widescreen</PresentationFormat>
  <Paragraphs>362</Paragraphs>
  <Slides>34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Calibri</vt:lpstr>
      <vt:lpstr>Calibri (Body)</vt:lpstr>
      <vt:lpstr>Calibri Light</vt:lpstr>
      <vt:lpstr>Cambria</vt:lpstr>
      <vt:lpstr>Cambria </vt:lpstr>
      <vt:lpstr>Cambria Math</vt:lpstr>
      <vt:lpstr>CMMI9</vt:lpstr>
      <vt:lpstr>CMR9</vt:lpstr>
      <vt:lpstr>Wingdings</vt:lpstr>
      <vt:lpstr>宋体</vt:lpstr>
      <vt:lpstr>Arial</vt:lpstr>
      <vt:lpstr>Office Theme</vt:lpstr>
      <vt:lpstr>Joint Capacity Planning and Operational Management for Sustainable Data Centers and Demand Response</vt:lpstr>
      <vt:lpstr>PowerPoint Presentation</vt:lpstr>
      <vt:lpstr>PowerPoint Presentation</vt:lpstr>
      <vt:lpstr>Environmental threat from data centers</vt:lpstr>
      <vt:lpstr>Goal: Reduce data center costs and emissions with renewables</vt:lpstr>
      <vt:lpstr>PowerPoint Presentation</vt:lpstr>
      <vt:lpstr>PowerPoint Presentation</vt:lpstr>
      <vt:lpstr>Joint Optimization Framework</vt:lpstr>
      <vt:lpstr>Modeling power demand at time t year y</vt:lpstr>
      <vt:lpstr>Modeling power supply at  time t year y </vt:lpstr>
      <vt:lpstr>How the framework operates?</vt:lpstr>
      <vt:lpstr>Joint Optimization problem</vt:lpstr>
      <vt:lpstr>Goal: Reduce data center costs</vt:lpstr>
      <vt:lpstr>PowerPoint Presentation</vt:lpstr>
      <vt:lpstr>Power Demand</vt:lpstr>
      <vt:lpstr>PowerPoint Presentation</vt:lpstr>
      <vt:lpstr>Comparisons with Baseline methods</vt:lpstr>
      <vt:lpstr>PowerPoint Presentation</vt:lpstr>
      <vt:lpstr>Costs and Emissions under Prediction Errors</vt:lpstr>
      <vt:lpstr>Goal: Reduce data center costs with demand response</vt:lpstr>
      <vt:lpstr>Extending Joint Optimization Framework for DCDR</vt:lpstr>
      <vt:lpstr>Operation of Framework in DR programs</vt:lpstr>
      <vt:lpstr>How DR impacts on data centers?</vt:lpstr>
      <vt:lpstr>PowerPoint Presentation</vt:lpstr>
      <vt:lpstr>PowerPoint Presentation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Capacity Planning and Operational Management for Sustainable Data Centers and Demand Reponse</dc:title>
  <dc:creator>Nhat Tan Le</dc:creator>
  <cp:lastModifiedBy>Microsoft Office User</cp:lastModifiedBy>
  <cp:revision>2514</cp:revision>
  <dcterms:created xsi:type="dcterms:W3CDTF">2016-02-28T19:21:59Z</dcterms:created>
  <dcterms:modified xsi:type="dcterms:W3CDTF">2016-06-20T16:29:18Z</dcterms:modified>
</cp:coreProperties>
</file>