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5" r:id="rId3"/>
    <p:sldId id="292" r:id="rId4"/>
    <p:sldId id="309" r:id="rId5"/>
    <p:sldId id="258" r:id="rId6"/>
    <p:sldId id="287" r:id="rId7"/>
    <p:sldId id="291" r:id="rId8"/>
    <p:sldId id="290" r:id="rId9"/>
    <p:sldId id="315" r:id="rId10"/>
    <p:sldId id="305" r:id="rId11"/>
    <p:sldId id="312" r:id="rId12"/>
    <p:sldId id="313" r:id="rId13"/>
    <p:sldId id="265" r:id="rId14"/>
    <p:sldId id="332" r:id="rId15"/>
    <p:sldId id="307" r:id="rId16"/>
    <p:sldId id="321" r:id="rId17"/>
    <p:sldId id="270" r:id="rId18"/>
    <p:sldId id="323" r:id="rId19"/>
    <p:sldId id="322" r:id="rId20"/>
    <p:sldId id="297" r:id="rId21"/>
    <p:sldId id="333" r:id="rId22"/>
    <p:sldId id="327" r:id="rId23"/>
    <p:sldId id="334" r:id="rId24"/>
    <p:sldId id="326" r:id="rId25"/>
    <p:sldId id="277" r:id="rId26"/>
    <p:sldId id="279" r:id="rId27"/>
    <p:sldId id="329" r:id="rId28"/>
    <p:sldId id="330" r:id="rId29"/>
    <p:sldId id="303" r:id="rId30"/>
    <p:sldId id="328" r:id="rId31"/>
    <p:sldId id="295" r:id="rId32"/>
    <p:sldId id="325" r:id="rId33"/>
    <p:sldId id="296" r:id="rId34"/>
    <p:sldId id="294" r:id="rId35"/>
    <p:sldId id="298" r:id="rId36"/>
    <p:sldId id="299" r:id="rId37"/>
    <p:sldId id="300" r:id="rId38"/>
    <p:sldId id="302" r:id="rId39"/>
    <p:sldId id="335" r:id="rId40"/>
    <p:sldId id="33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5" autoAdjust="0"/>
    <p:restoredTop sz="84943" autoAdjust="0"/>
  </p:normalViewPr>
  <p:slideViewPr>
    <p:cSldViewPr snapToGrid="0">
      <p:cViewPr varScale="1">
        <p:scale>
          <a:sx n="99" d="100"/>
          <a:sy n="99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hatTan\Dropbox\Papers\eEnergy16\ppt\figures\emiss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megatons carbon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0000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935-4921-A374-9277D7D06AD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Argentina</c:v>
                </c:pt>
                <c:pt idx="1">
                  <c:v>Czech Republic</c:v>
                </c:pt>
                <c:pt idx="2">
                  <c:v>US Data centers</c:v>
                </c:pt>
                <c:pt idx="3">
                  <c:v>Romania</c:v>
                </c:pt>
                <c:pt idx="4">
                  <c:v>Denmark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199</c:v>
                </c:pt>
                <c:pt idx="1">
                  <c:v>112</c:v>
                </c:pt>
                <c:pt idx="2">
                  <c:v>100</c:v>
                </c:pt>
                <c:pt idx="3">
                  <c:v>78</c:v>
                </c:pt>
                <c:pt idx="4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35-4921-A374-9277D7D06AD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575935887"/>
        <c:axId val="1575936303"/>
      </c:barChart>
      <c:catAx>
        <c:axId val="15759358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936303"/>
        <c:crosses val="autoZero"/>
        <c:auto val="1"/>
        <c:lblAlgn val="ctr"/>
        <c:lblOffset val="100"/>
        <c:noMultiLvlLbl val="0"/>
      </c:catAx>
      <c:valAx>
        <c:axId val="157593630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935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28A80-51A0-4106-A699-91BE4131B49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38FE0-CC7E-453F-9464-43996D0B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9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1" dirty="0" smtClean="0"/>
              <a:t>Introduce my</a:t>
            </a:r>
            <a:r>
              <a:rPr lang="en-US" b="1" baseline="0" dirty="0" smtClean="0"/>
              <a:t> self</a:t>
            </a:r>
          </a:p>
          <a:p>
            <a:pPr marL="0" indent="0">
              <a:buNone/>
            </a:pPr>
            <a:r>
              <a:rPr lang="en-US" baseline="0" dirty="0" smtClean="0"/>
              <a:t>I am a </a:t>
            </a:r>
            <a:r>
              <a:rPr lang="en-US" baseline="0" dirty="0" err="1" smtClean="0"/>
              <a:t>Phd</a:t>
            </a:r>
            <a:r>
              <a:rPr lang="en-US" baseline="0" dirty="0" smtClean="0"/>
              <a:t> Student from Stony Brook University, NY. </a:t>
            </a:r>
          </a:p>
          <a:p>
            <a:pPr marL="0" indent="0">
              <a:buNone/>
            </a:pPr>
            <a:r>
              <a:rPr lang="en-US" dirty="0" smtClean="0"/>
              <a:t>This joint</a:t>
            </a:r>
            <a:r>
              <a:rPr lang="en-US" baseline="0" dirty="0" smtClean="0"/>
              <a:t> work with my advisor Dr. </a:t>
            </a:r>
            <a:r>
              <a:rPr lang="en-US" baseline="0" dirty="0" err="1" smtClean="0"/>
              <a:t>Zhenhua</a:t>
            </a:r>
            <a:r>
              <a:rPr lang="en-US" baseline="0" dirty="0" smtClean="0"/>
              <a:t> Liu, and 2 co-authors from HP labs Yuan Chen and Cullen Bash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4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Utility bills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2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16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Optimization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56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31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52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do not include capacity planning for IT equipment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83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22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Grid: Grid only</a:t>
            </a:r>
          </a:p>
          <a:p>
            <a:r>
              <a:rPr lang="en-US" dirty="0" smtClean="0"/>
              <a:t>Dem: Demand-only</a:t>
            </a:r>
            <a:r>
              <a:rPr lang="en-US" baseline="0" dirty="0" smtClean="0"/>
              <a:t> optimization</a:t>
            </a:r>
          </a:p>
          <a:p>
            <a:r>
              <a:rPr lang="en-US" baseline="0" dirty="0" smtClean="0"/>
              <a:t>Sup: Supply-only optimization</a:t>
            </a:r>
          </a:p>
          <a:p>
            <a:r>
              <a:rPr lang="en-US" baseline="0" dirty="0" smtClean="0"/>
              <a:t>Prop: Proposed framework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0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 significant</a:t>
            </a:r>
            <a:r>
              <a:rPr lang="en-US" baseline="0" dirty="0" smtClean="0"/>
              <a:t>ly outperforms GRID under large prediction errors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58%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82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center</a:t>
            </a:r>
            <a:r>
              <a:rPr lang="en-US" baseline="0" dirty="0" smtClean="0"/>
              <a:t> demand response is promising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5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total data center traffic has been significantly increasing at 25% at year as the high demand from the Internet users.</a:t>
            </a:r>
          </a:p>
          <a:p>
            <a:r>
              <a:rPr lang="en-US" baseline="0" dirty="0" smtClean="0"/>
              <a:t>Especially, could data centers are significantly increasing</a:t>
            </a:r>
          </a:p>
          <a:p>
            <a:endParaRPr lang="en-US" dirty="0" smtClean="0"/>
          </a:p>
          <a:p>
            <a:r>
              <a:rPr lang="en-US" dirty="0" smtClean="0"/>
              <a:t>Source: http://www.cisco.com/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10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demand response (DR) works by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74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Utility bills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1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DR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3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IBR: Inclining</a:t>
            </a:r>
            <a:r>
              <a:rPr lang="en-US" baseline="0" dirty="0" smtClean="0"/>
              <a:t> Block Rates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12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151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Total local</a:t>
            </a:r>
            <a:r>
              <a:rPr lang="en-US" baseline="0" dirty="0" smtClean="0"/>
              <a:t> supply &gt;= total demand in long-run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868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data center starts to use more GE to provide power during night and given the increased GE capacity, more GE generation is used during day time to replace PV.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6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Especially, there is the sharp increase of PV capacity when the gas price is more than $0.06</a:t>
            </a:r>
            <a:r>
              <a:rPr lang="en-US" smtClean="0"/>
              <a:t>$. </a:t>
            </a:r>
          </a:p>
          <a:p>
            <a:r>
              <a:rPr lang="en-US" smtClean="0"/>
              <a:t>Due </a:t>
            </a:r>
            <a:r>
              <a:rPr lang="en-US" dirty="0" smtClean="0"/>
              <a:t>to the non-</a:t>
            </a:r>
            <a:r>
              <a:rPr lang="en-US" dirty="0" err="1" smtClean="0"/>
              <a:t>dispatchability</a:t>
            </a:r>
            <a:r>
              <a:rPr lang="en-US" dirty="0" smtClean="0"/>
              <a:t> of solar energy, the data center needs the large capacity of PV generation to compensate the reduction of GE generation.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312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DR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0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 light the emission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55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much do data centers cost?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77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Emphasize that Capacity Planning and Operational Management are separate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Highlight that staff salary is small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r>
              <a:rPr lang="en-US" baseline="0" dirty="0" smtClean="0"/>
              <a:t>What is the drawback?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56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</a:t>
            </a:r>
            <a:r>
              <a:rPr lang="en-US" baseline="0" dirty="0" smtClean="0"/>
              <a:t> example of how people do capacity planning.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Todo</a:t>
            </a:r>
            <a:r>
              <a:rPr lang="en-US" baseline="0" dirty="0" smtClean="0"/>
              <a:t>: Cite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46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Shifting the batch</a:t>
            </a:r>
            <a:r>
              <a:rPr lang="en-US" baseline="0" dirty="0" smtClean="0"/>
              <a:t> job workload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500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83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Proposed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88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5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4EDF-0282-4031-8862-61AAF40D0004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7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208-8E71-4DA1-AA7E-A99535121813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8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6483-CFCD-467E-94CD-CF1C70ED3B07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6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DD7D-F7C9-4F07-BE8C-9A6DBD230988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9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FEBD-DB21-4A91-9115-B5D7EA56A6A6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D433-5A77-4454-B1F7-FF0944CFB4FB}" type="datetime1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4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CB9C-9E22-4475-80A9-4CCD3B85274C}" type="datetime1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2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91ED-EE25-4560-8D02-B20CCD2CD6FF}" type="datetime1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2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D5E6-0398-4533-B77E-499C16A54633}" type="datetime1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2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A431-2187-43C6-AF9E-7886B33BC0FE}" type="datetime1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6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5036-16C9-499A-AE0A-DF22C532864D}" type="datetime1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6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31A22-A1BB-4C2F-AC19-BF42EA0C4D87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2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7.emf"/><Relationship Id="rId7" Type="http://schemas.openxmlformats.org/officeDocument/2006/relationships/image" Target="../media/image28.png"/><Relationship Id="rId12" Type="http://schemas.openxmlformats.org/officeDocument/2006/relationships/image" Target="../media/image1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emf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emf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53" y="1681302"/>
            <a:ext cx="12291461" cy="140203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Joint Capacity Planning and Operational Management for Sustainable Data Centers and Demand Response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6214" y="4064123"/>
            <a:ext cx="7431228" cy="644511"/>
          </a:xfrm>
        </p:spPr>
        <p:txBody>
          <a:bodyPr/>
          <a:lstStyle/>
          <a:p>
            <a:r>
              <a:rPr lang="en-US" b="1" dirty="0" smtClean="0"/>
              <a:t>Tan N. Le</a:t>
            </a:r>
            <a:r>
              <a:rPr lang="en-US" dirty="0" smtClean="0"/>
              <a:t>, </a:t>
            </a:r>
            <a:r>
              <a:rPr lang="en-US" dirty="0" err="1" smtClean="0"/>
              <a:t>Zhenhua</a:t>
            </a:r>
            <a:r>
              <a:rPr lang="en-US" dirty="0" smtClean="0"/>
              <a:t> Liu, Yuan Chen, and Cullen Bash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374" y="5291966"/>
            <a:ext cx="2011684" cy="8046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39633" y="3187151"/>
            <a:ext cx="1814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June </a:t>
            </a:r>
            <a:r>
              <a:rPr lang="en-US" smtClean="0"/>
              <a:t>22, </a:t>
            </a:r>
            <a:r>
              <a:rPr lang="en-US" dirty="0" smtClean="0"/>
              <a:t>2016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164" y="5291966"/>
            <a:ext cx="4763672" cy="8046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60" y="311191"/>
            <a:ext cx="2293831" cy="107129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4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alibri (Body)"/>
              </a:rPr>
              <a:t>Joint Optimization Framework</a:t>
            </a:r>
            <a:endParaRPr lang="en-US" sz="3600" b="1" dirty="0">
              <a:latin typeface="Calibri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861" y="1628661"/>
            <a:ext cx="1785074" cy="6034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minimize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3.bp.blogspot.com/-uVKc6fxGm-A/UW3FSwyRx4I/AAAAAAAAKSM/ZSShcyhsB-s/s1600/Save+money+on+power+bill+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64" y="2565038"/>
            <a:ext cx="1967514" cy="110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3992701"/>
            <a:ext cx="2047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Utility </a:t>
            </a:r>
            <a:r>
              <a:rPr lang="en-US" b="1" dirty="0" smtClean="0"/>
              <a:t>bills (</a:t>
            </a:r>
            <a:r>
              <a:rPr lang="en-US" b="1" dirty="0" err="1"/>
              <a:t>UtilBill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1028" name="Picture 4" descr="http://truevaluesolar.com.au/wp-content/uploads/2014/10/save-money-solar-300x2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272" y="2285388"/>
            <a:ext cx="2388809" cy="179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89508" y="3887921"/>
            <a:ext cx="2394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Renewable Generation </a:t>
            </a:r>
            <a:br>
              <a:rPr lang="en-US" b="1" dirty="0" smtClean="0"/>
            </a:br>
            <a:r>
              <a:rPr lang="en-US" b="1" dirty="0" smtClean="0"/>
              <a:t>Expense (</a:t>
            </a:r>
            <a:r>
              <a:rPr lang="en-US" b="1" dirty="0" err="1" smtClean="0"/>
              <a:t>RGEx</a:t>
            </a:r>
            <a:r>
              <a:rPr lang="en-US" b="1" dirty="0" smtClean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1799" y="3854282"/>
            <a:ext cx="2785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Non-renewable Generation </a:t>
            </a:r>
            <a:br>
              <a:rPr lang="en-US" b="1" dirty="0" smtClean="0"/>
            </a:br>
            <a:r>
              <a:rPr lang="en-US" b="1" dirty="0" smtClean="0"/>
              <a:t>Expense (</a:t>
            </a:r>
            <a:r>
              <a:rPr lang="en-US" b="1" dirty="0" err="1" smtClean="0"/>
              <a:t>NGEx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1032" name="Picture 8" descr="http://intstack.com/wp-content/uploads/2015/05/int-server-rack-3-sha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307" y="2362691"/>
            <a:ext cx="1296620" cy="154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9608002" y="3892329"/>
            <a:ext cx="1913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IT expense (</a:t>
            </a:r>
            <a:r>
              <a:rPr lang="en-US" b="1" dirty="0" err="1" smtClean="0"/>
              <a:t>ITEx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1036" name="Picture 12" descr="http://www.onergys.de/out/pictures/master/product/1/sol_onergys_icon_07_3_00_generatoren_rgb_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880" y="2420510"/>
            <a:ext cx="1393520" cy="13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789382" y="4594863"/>
            <a:ext cx="19093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Infrastructure cost</a:t>
            </a:r>
          </a:p>
          <a:p>
            <a:r>
              <a:rPr lang="en-US" dirty="0" smtClean="0"/>
              <a:t>+ O&amp;M cost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16906" y="4538578"/>
            <a:ext cx="19093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Infrastructure cost</a:t>
            </a:r>
          </a:p>
          <a:p>
            <a:r>
              <a:rPr lang="en-US" dirty="0" smtClean="0"/>
              <a:t>+ Fuel cost</a:t>
            </a:r>
          </a:p>
          <a:p>
            <a:r>
              <a:rPr lang="en-US" dirty="0" smtClean="0"/>
              <a:t>+ O&amp;M cost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444431" y="4565323"/>
            <a:ext cx="19093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Infrastructure cost</a:t>
            </a:r>
          </a:p>
          <a:p>
            <a:r>
              <a:rPr lang="en-US" dirty="0" smtClean="0"/>
              <a:t>+ O&amp;M cost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38200" y="4630911"/>
            <a:ext cx="10983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Purchase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sellback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689508" y="1628661"/>
            <a:ext cx="1855027" cy="50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 err="1" smtClean="0">
                <a:solidFill>
                  <a:srgbClr val="FF0000"/>
                </a:solidFill>
              </a:rPr>
              <a:t>UtilBill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260596" y="1619751"/>
            <a:ext cx="1537409" cy="50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</a:rPr>
              <a:t>+ </a:t>
            </a:r>
            <a:r>
              <a:rPr lang="en-US" i="1" dirty="0" err="1">
                <a:solidFill>
                  <a:srgbClr val="FF0000"/>
                </a:solidFill>
              </a:rPr>
              <a:t>RGEx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687935" y="1619751"/>
            <a:ext cx="1537409" cy="50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</a:rPr>
              <a:t>+ </a:t>
            </a:r>
            <a:r>
              <a:rPr lang="en-US" i="1" dirty="0" err="1">
                <a:solidFill>
                  <a:srgbClr val="FF0000"/>
                </a:solidFill>
              </a:rPr>
              <a:t>NGEx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8111074" y="1608877"/>
            <a:ext cx="1537409" cy="50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</a:rPr>
              <a:t>+ </a:t>
            </a:r>
            <a:r>
              <a:rPr lang="en-US" i="1" dirty="0" err="1">
                <a:solidFill>
                  <a:srgbClr val="FF0000"/>
                </a:solidFill>
              </a:rPr>
              <a:t>ITEx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3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976" y="4695834"/>
            <a:ext cx="3454909" cy="1815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4598142" y="3532506"/>
                <a:ext cx="3284618" cy="3760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</a:t>
                </a:r>
                <a:r>
                  <a:rPr lang="en-US" sz="2400" dirty="0" smtClean="0"/>
                  <a:t>power for job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142" y="3532506"/>
                <a:ext cx="3284618" cy="376094"/>
              </a:xfrm>
              <a:prstGeom prst="rect">
                <a:avLst/>
              </a:prstGeom>
              <a:blipFill>
                <a:blip r:embed="rId4"/>
                <a:stretch>
                  <a:fillRect l="-186" t="-30645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b="1" dirty="0" smtClean="0">
                    <a:latin typeface="Calibri (Body)"/>
                  </a:rPr>
                  <a:t>Modeling </a:t>
                </a:r>
                <a:r>
                  <a:rPr lang="en-US" sz="3600" b="1" u="sng" dirty="0" smtClean="0">
                    <a:solidFill>
                      <a:srgbClr val="0070C0"/>
                    </a:solidFill>
                    <a:latin typeface="Calibri (Body)"/>
                  </a:rPr>
                  <a:t>power demand</a:t>
                </a:r>
                <a:r>
                  <a:rPr lang="en-US" sz="3600" b="1" dirty="0" smtClean="0">
                    <a:solidFill>
                      <a:srgbClr val="0070C0"/>
                    </a:solidFill>
                    <a:latin typeface="Calibri (Body)"/>
                  </a:rPr>
                  <a:t> </a:t>
                </a:r>
                <a:r>
                  <a:rPr lang="en-US" sz="3600" b="1" dirty="0" smtClean="0">
                    <a:latin typeface="Calibri (Body)"/>
                  </a:rPr>
                  <a:t>at time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3600" b="1" dirty="0" smtClean="0">
                    <a:latin typeface="Calibri (Body)"/>
                  </a:rPr>
                  <a:t> year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3600" b="1" dirty="0">
                  <a:latin typeface="Calibri (Body)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258" y="3034230"/>
                <a:ext cx="3967356" cy="471850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interactive</a:t>
                </a:r>
                <a:r>
                  <a:rPr lang="en-US" dirty="0" smtClean="0"/>
                  <a:t> workloads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58" y="3034230"/>
                <a:ext cx="3967356" cy="471850"/>
              </a:xfrm>
              <a:blipFill>
                <a:blip r:embed="rId6"/>
                <a:stretch>
                  <a:fillRect t="-29870" b="-3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646601" y="3030592"/>
                <a:ext cx="2913381" cy="5083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batch jobs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01" y="3030592"/>
                <a:ext cx="2913381" cy="508310"/>
              </a:xfrm>
              <a:prstGeom prst="rect">
                <a:avLst/>
              </a:prstGeom>
              <a:blipFill>
                <a:blip r:embed="rId7"/>
                <a:stretch>
                  <a:fillRect t="-19048" b="-27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392869" y="1758517"/>
                <a:ext cx="11392614" cy="6806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dirty="0" smtClean="0">
                    <a:latin typeface="Cambria "/>
                  </a:rPr>
                  <a:t>IT power: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𝐼𝑇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𝑖𝑑𝑙𝑒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69" y="1758517"/>
                <a:ext cx="11392614" cy="680602"/>
              </a:xfrm>
              <a:prstGeom prst="rect">
                <a:avLst/>
              </a:prstGeom>
              <a:blipFill>
                <a:blip r:embed="rId8"/>
                <a:stretch>
                  <a:fillRect t="-8036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9419887" y="2995957"/>
            <a:ext cx="1926909" cy="492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idle power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2266726" y="5399683"/>
                <a:ext cx="7484375" cy="4343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dirty="0" smtClean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power demand</a:t>
                </a:r>
                <a:r>
                  <a:rPr lang="en-US" b="1" dirty="0" smtClean="0">
                    <a:latin typeface="Cambria" panose="02040503050406030204" pitchFamily="18" charset="0"/>
                  </a:rPr>
                  <a:t>: </a:t>
                </a:r>
                <a:r>
                  <a:rPr lang="en-US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𝑃𝑈𝐸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𝐼𝑇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726" y="5399683"/>
                <a:ext cx="7484375" cy="434349"/>
              </a:xfrm>
              <a:prstGeom prst="rect">
                <a:avLst/>
              </a:prstGeom>
              <a:blipFill>
                <a:blip r:embed="rId9"/>
                <a:stretch>
                  <a:fillRect t="-36620" b="-38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endCxn id="3" idx="0"/>
          </p:cNvCxnSpPr>
          <p:nvPr/>
        </p:nvCxnSpPr>
        <p:spPr>
          <a:xfrm flipH="1">
            <a:off x="2135936" y="2385861"/>
            <a:ext cx="3639224" cy="648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ket 18"/>
          <p:cNvSpPr/>
          <p:nvPr/>
        </p:nvSpPr>
        <p:spPr>
          <a:xfrm rot="16200000">
            <a:off x="5708337" y="1395016"/>
            <a:ext cx="84711" cy="1896979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6" idx="0"/>
          </p:cNvCxnSpPr>
          <p:nvPr/>
        </p:nvCxnSpPr>
        <p:spPr>
          <a:xfrm flipH="1">
            <a:off x="6103292" y="2389043"/>
            <a:ext cx="2074576" cy="641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ket 23"/>
          <p:cNvSpPr/>
          <p:nvPr/>
        </p:nvSpPr>
        <p:spPr>
          <a:xfrm rot="16200000">
            <a:off x="8082784" y="1369937"/>
            <a:ext cx="87894" cy="1950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8" idx="1"/>
            <a:endCxn id="8" idx="0"/>
          </p:cNvCxnSpPr>
          <p:nvPr/>
        </p:nvCxnSpPr>
        <p:spPr>
          <a:xfrm>
            <a:off x="10306116" y="2389043"/>
            <a:ext cx="77226" cy="606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ft Bracket 27"/>
          <p:cNvSpPr/>
          <p:nvPr/>
        </p:nvSpPr>
        <p:spPr>
          <a:xfrm rot="16200000">
            <a:off x="10262168" y="1517123"/>
            <a:ext cx="87894" cy="1655945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51013" y="3539268"/>
                <a:ext cx="3049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power for workload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13" y="3539268"/>
                <a:ext cx="3049104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371862" y="3923490"/>
                <a:ext cx="4033786" cy="8480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starting time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ending time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862" y="3923490"/>
                <a:ext cx="4033786" cy="848053"/>
              </a:xfrm>
              <a:prstGeom prst="rect">
                <a:avLst/>
              </a:prstGeom>
              <a:blipFill>
                <a:blip r:embed="rId11"/>
                <a:stretch>
                  <a:fillRect l="-6949" t="-42446" b="-34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/>
          <p:cNvSpPr/>
          <p:nvPr/>
        </p:nvSpPr>
        <p:spPr>
          <a:xfrm>
            <a:off x="7223977" y="3986364"/>
            <a:ext cx="3755826" cy="444554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used to schedule batch jobs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21355" y="4695834"/>
            <a:ext cx="3457530" cy="182344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8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build="p"/>
      <p:bldP spid="6" grpId="0"/>
      <p:bldP spid="7" grpId="0"/>
      <p:bldP spid="8" grpId="0"/>
      <p:bldP spid="9" grpId="0"/>
      <p:bldP spid="19" grpId="0" animBg="1"/>
      <p:bldP spid="24" grpId="0" animBg="1"/>
      <p:bldP spid="28" grpId="0" animBg="1"/>
      <p:bldP spid="33" grpId="0"/>
      <p:bldP spid="37" grpId="0"/>
      <p:bldP spid="39" grpId="0"/>
      <p:bldP spid="3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b="1" dirty="0" smtClean="0">
                    <a:latin typeface="Calibri (Body)"/>
                  </a:rPr>
                  <a:t>Modeling </a:t>
                </a:r>
                <a:r>
                  <a:rPr lang="en-US" sz="3600" b="1" u="sng" dirty="0" smtClean="0">
                    <a:solidFill>
                      <a:srgbClr val="C00000"/>
                    </a:solidFill>
                    <a:latin typeface="Calibri (Body)"/>
                  </a:rPr>
                  <a:t>power supply</a:t>
                </a:r>
                <a:r>
                  <a:rPr lang="en-US" sz="3600" b="1" dirty="0" smtClean="0">
                    <a:solidFill>
                      <a:srgbClr val="C00000"/>
                    </a:solidFill>
                    <a:latin typeface="Calibri (Body)"/>
                  </a:rPr>
                  <a:t> </a:t>
                </a:r>
                <a:r>
                  <a:rPr lang="en-US" sz="3600" b="1" dirty="0" smtClean="0">
                    <a:latin typeface="Calibri (Body)"/>
                  </a:rPr>
                  <a:t>at </a:t>
                </a:r>
                <a:r>
                  <a:rPr lang="en-US" sz="3600" dirty="0">
                    <a:latin typeface="Calibri (Body)"/>
                  </a:rPr>
                  <a:t> </a:t>
                </a:r>
                <a:r>
                  <a:rPr lang="en-US" sz="3600" b="1" dirty="0">
                    <a:latin typeface="Calibri (Body)"/>
                  </a:rPr>
                  <a:t>time</a:t>
                </a:r>
                <a:r>
                  <a:rPr lang="en-US" sz="3600" dirty="0">
                    <a:latin typeface="Calibri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600" dirty="0">
                    <a:latin typeface="Calibri (Body)"/>
                  </a:rPr>
                  <a:t> </a:t>
                </a:r>
                <a:r>
                  <a:rPr lang="en-US" sz="3600" b="1" dirty="0">
                    <a:latin typeface="Calibri (Body)"/>
                  </a:rPr>
                  <a:t>year</a:t>
                </a:r>
                <a:r>
                  <a:rPr lang="en-US" sz="3600" dirty="0">
                    <a:latin typeface="Calibri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600" b="1" dirty="0" smtClean="0">
                    <a:latin typeface="Calibri (Body)"/>
                  </a:rPr>
                  <a:t> </a:t>
                </a:r>
                <a:endParaRPr lang="en-US" sz="3600" b="1" dirty="0">
                  <a:latin typeface="Calibri (Body)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2982352"/>
                <a:ext cx="4324045" cy="190389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 smtClean="0">
                    <a:solidFill>
                      <a:srgbClr val="00B050"/>
                    </a:solidFill>
                    <a:latin typeface="Calibri (Body)"/>
                  </a:rPr>
                  <a:t>renewable</a:t>
                </a:r>
                <a:r>
                  <a:rPr lang="en-US" sz="2400" dirty="0" smtClean="0">
                    <a:solidFill>
                      <a:srgbClr val="00B050"/>
                    </a:solidFill>
                    <a:latin typeface="Calibri (Body)"/>
                  </a:rPr>
                  <a:t> 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Calibri (Body)"/>
                  </a:rPr>
                  <a:t>generators</a:t>
                </a:r>
                <a:endParaRPr lang="en-US" sz="900" dirty="0" smtClean="0">
                  <a:latin typeface="Calibri (Body)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𝐶𝐹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Calibri (Body)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Calibri (Body)"/>
                  </a:rPr>
                  <a:t>where </a:t>
                </a:r>
                <a:r>
                  <a:rPr lang="en-US" sz="2000" i="1" dirty="0" smtClean="0">
                    <a:latin typeface="Calibri (Body)"/>
                  </a:rPr>
                  <a:t>CF is capacity factor.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 (Body)"/>
                  </a:rPr>
                  <a:t>: capacity of generator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>
                  <a:latin typeface="Calibri (Body)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latin typeface="Calibri (Body)"/>
                </a:endParaRPr>
              </a:p>
              <a:p>
                <a:pPr marL="0" indent="0">
                  <a:buNone/>
                </a:pPr>
                <a:endParaRPr lang="en-US" sz="2000" dirty="0">
                  <a:latin typeface="Calibri (Body)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982352"/>
                <a:ext cx="4324045" cy="1903890"/>
              </a:xfrm>
              <a:blipFill>
                <a:blip r:embed="rId3"/>
                <a:stretch>
                  <a:fillRect l="-1410" t="-4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120878" y="2982352"/>
                <a:ext cx="4581968" cy="1405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  <a:latin typeface="Calibri (Body)"/>
                  </a:rPr>
                  <a:t>non-renewable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libri (Body)"/>
                  </a:rPr>
                  <a:t>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Calibri (Body)"/>
                  </a:rPr>
                  <a:t>generators</a:t>
                </a:r>
                <a:endParaRPr lang="en-US" sz="800" dirty="0" smtClean="0">
                  <a:latin typeface="Calibri (Body)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 smtClean="0">
                  <a:latin typeface="Calibri (Body)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 (Body)"/>
                  </a:rPr>
                  <a:t>: Capacity of generator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>
                  <a:latin typeface="Calibri (Body)"/>
                </a:endParaRPr>
              </a:p>
              <a:p>
                <a:pPr marL="0" indent="0" algn="ctr">
                  <a:buNone/>
                </a:pPr>
                <a:endParaRPr lang="en-US" sz="2000" dirty="0">
                  <a:latin typeface="Calibri (Body)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878" y="2982352"/>
                <a:ext cx="4581968" cy="1405513"/>
              </a:xfrm>
              <a:prstGeom prst="rect">
                <a:avLst/>
              </a:prstGeom>
              <a:blipFill>
                <a:blip r:embed="rId4"/>
                <a:stretch>
                  <a:fillRect t="-5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9254359" y="2971133"/>
                <a:ext cx="2937641" cy="18150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  <a:latin typeface="Calibri (Body)"/>
                  </a:rPr>
                  <a:t>Electricity grid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Calibri (Body)"/>
                  </a:rPr>
                  <a:t> grid power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 (Body)"/>
                  </a:rPr>
                  <a:t> </a:t>
                </a:r>
                <a:r>
                  <a:rPr lang="en-US" sz="2000" dirty="0" smtClean="0">
                    <a:latin typeface="Calibri (Body)"/>
                  </a:rPr>
                  <a:t>sell-back power </a:t>
                </a:r>
                <a:endParaRPr lang="en-US" dirty="0" smtClean="0">
                  <a:latin typeface="Calibri (Body)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359" y="2971133"/>
                <a:ext cx="2937641" cy="1815045"/>
              </a:xfrm>
              <a:prstGeom prst="rect">
                <a:avLst/>
              </a:prstGeom>
              <a:blipFill>
                <a:blip r:embed="rId5"/>
                <a:stretch>
                  <a:fillRect l="-3112" t="-4362" r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964322" y="1762783"/>
                <a:ext cx="10849302" cy="5376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dirty="0" smtClean="0">
                    <a:latin typeface="Calibri (Body)"/>
                  </a:rPr>
                  <a:t>power supply: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latin typeface="Calibri (Body)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22" y="1762783"/>
                <a:ext cx="10849302" cy="537621"/>
              </a:xfrm>
              <a:prstGeom prst="rect">
                <a:avLst/>
              </a:prstGeom>
              <a:blipFill>
                <a:blip r:embed="rId6"/>
                <a:stretch>
                  <a:fillRect t="-15909" b="-23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10" idx="1"/>
          </p:cNvCxnSpPr>
          <p:nvPr/>
        </p:nvCxnSpPr>
        <p:spPr>
          <a:xfrm flipH="1">
            <a:off x="2050081" y="2273917"/>
            <a:ext cx="2847894" cy="674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ket 9"/>
          <p:cNvSpPr/>
          <p:nvPr/>
        </p:nvSpPr>
        <p:spPr>
          <a:xfrm rot="16200000">
            <a:off x="4875115" y="1263239"/>
            <a:ext cx="45719" cy="1975637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 (Body)"/>
            </a:endParaRPr>
          </a:p>
        </p:txBody>
      </p:sp>
      <p:cxnSp>
        <p:nvCxnSpPr>
          <p:cNvPr id="11" name="Straight Arrow Connector 10"/>
          <p:cNvCxnSpPr>
            <a:stCxn id="12" idx="1"/>
          </p:cNvCxnSpPr>
          <p:nvPr/>
        </p:nvCxnSpPr>
        <p:spPr>
          <a:xfrm flipH="1">
            <a:off x="6592139" y="2290286"/>
            <a:ext cx="661041" cy="630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ket 11"/>
          <p:cNvSpPr/>
          <p:nvPr/>
        </p:nvSpPr>
        <p:spPr>
          <a:xfrm rot="16200000">
            <a:off x="7209233" y="1271180"/>
            <a:ext cx="87894" cy="1950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 (Body)"/>
            </a:endParaRPr>
          </a:p>
        </p:txBody>
      </p:sp>
      <p:cxnSp>
        <p:nvCxnSpPr>
          <p:cNvPr id="13" name="Straight Arrow Connector 12"/>
          <p:cNvCxnSpPr>
            <a:stCxn id="14" idx="1"/>
          </p:cNvCxnSpPr>
          <p:nvPr/>
        </p:nvCxnSpPr>
        <p:spPr>
          <a:xfrm>
            <a:off x="9987185" y="2300403"/>
            <a:ext cx="249891" cy="648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ket 13"/>
          <p:cNvSpPr/>
          <p:nvPr/>
        </p:nvSpPr>
        <p:spPr>
          <a:xfrm rot="16200000">
            <a:off x="9938179" y="884780"/>
            <a:ext cx="98012" cy="2733234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 (Body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581664" y="5144960"/>
                <a:ext cx="740053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  <a:latin typeface="Calibri (Body)"/>
                  </a:rPr>
                  <a:t>power supply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600" b="1" dirty="0" smtClean="0">
                    <a:latin typeface="Calibri (Body)"/>
                  </a:rPr>
                  <a:t> </a:t>
                </a:r>
                <a:r>
                  <a:rPr lang="en-US" sz="3600" b="1" dirty="0" smtClean="0">
                    <a:solidFill>
                      <a:srgbClr val="0070C0"/>
                    </a:solidFill>
                    <a:latin typeface="Calibri (Body)"/>
                  </a:rPr>
                  <a:t>power demand</a:t>
                </a:r>
                <a:r>
                  <a:rPr lang="en-US" sz="3600" b="1" dirty="0" smtClean="0">
                    <a:latin typeface="Calibri (Body)"/>
                  </a:rPr>
                  <a:t> </a:t>
                </a:r>
                <a:endParaRPr lang="en-US" sz="3600" dirty="0">
                  <a:latin typeface="Calibri (Body)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664" y="5144960"/>
                <a:ext cx="7400536" cy="646331"/>
              </a:xfrm>
              <a:prstGeom prst="rect">
                <a:avLst/>
              </a:prstGeom>
              <a:blipFill>
                <a:blip r:embed="rId7"/>
                <a:stretch>
                  <a:fillRect l="-2554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4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10" grpId="0" animBg="1"/>
      <p:bldP spid="12" grpId="0" animBg="1"/>
      <p:bldP spid="14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35606"/>
              </p:ext>
            </p:extLst>
          </p:nvPr>
        </p:nvGraphicFramePr>
        <p:xfrm>
          <a:off x="157031" y="2633148"/>
          <a:ext cx="2782112" cy="184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8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356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Inputs</a:t>
                      </a:r>
                      <a:r>
                        <a:rPr lang="en-US" dirty="0" smtClean="0"/>
                        <a:t> (forecasted)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Workload</a:t>
                      </a:r>
                      <a:r>
                        <a:rPr lang="en-US" baseline="0" dirty="0" smtClean="0"/>
                        <a:t> traces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Electricity prices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Infrastructure costs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O&amp;M costs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26966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410885"/>
              </p:ext>
            </p:extLst>
          </p:nvPr>
        </p:nvGraphicFramePr>
        <p:xfrm>
          <a:off x="8078463" y="1272491"/>
          <a:ext cx="3459428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59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579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/>
                        <a:t>Capacites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Renewable</a:t>
                      </a:r>
                      <a:r>
                        <a:rPr lang="en-US" baseline="0" dirty="0" smtClean="0"/>
                        <a:t> generation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non-renewable generation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 power demand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53504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409575"/>
              </p:ext>
            </p:extLst>
          </p:nvPr>
        </p:nvGraphicFramePr>
        <p:xfrm>
          <a:off x="8100235" y="4377306"/>
          <a:ext cx="341588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Operational</a:t>
                      </a:r>
                      <a:r>
                        <a:rPr lang="en-US" u="sng" baseline="0" dirty="0" smtClean="0"/>
                        <a:t> o</a:t>
                      </a:r>
                      <a:r>
                        <a:rPr lang="en-US" u="sng" dirty="0" smtClean="0"/>
                        <a:t>utputs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non-renewable</a:t>
                      </a:r>
                      <a:r>
                        <a:rPr lang="en-US" baseline="0" dirty="0" smtClean="0"/>
                        <a:t> generation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Grid</a:t>
                      </a:r>
                      <a:r>
                        <a:rPr lang="en-US" baseline="0" dirty="0" smtClean="0"/>
                        <a:t> power usage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Sell-back power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allocated to IT workloads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24521"/>
            <a:ext cx="9067800" cy="1325563"/>
          </a:xfrm>
        </p:spPr>
        <p:txBody>
          <a:bodyPr/>
          <a:lstStyle/>
          <a:p>
            <a:r>
              <a:rPr lang="en-US" b="1" dirty="0" smtClean="0">
                <a:latin typeface="Calibri (Body)"/>
              </a:rPr>
              <a:t>How the framework operates?</a:t>
            </a:r>
            <a:endParaRPr lang="en-US" b="1" dirty="0">
              <a:latin typeface="Calibri (Body)"/>
            </a:endParaRPr>
          </a:p>
        </p:txBody>
      </p:sp>
      <p:sp>
        <p:nvSpPr>
          <p:cNvPr id="11" name="Down Arrow 10"/>
          <p:cNvSpPr/>
          <p:nvPr/>
        </p:nvSpPr>
        <p:spPr>
          <a:xfrm rot="16200000">
            <a:off x="3088997" y="3319314"/>
            <a:ext cx="468085" cy="596268"/>
          </a:xfrm>
          <a:prstGeom prst="downArrow">
            <a:avLst/>
          </a:prstGeom>
          <a:solidFill>
            <a:schemeClr val="bg2">
              <a:lumMod val="9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00596" y="2647951"/>
            <a:ext cx="3900982" cy="1956705"/>
          </a:xfrm>
          <a:prstGeom prst="rect">
            <a:avLst/>
          </a:prstGeom>
          <a:effectLst>
            <a:softEdge rad="762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Calibri (Body)"/>
              </a:rPr>
              <a:t>Joint </a:t>
            </a:r>
          </a:p>
          <a:p>
            <a:pPr algn="ctr"/>
            <a:r>
              <a:rPr lang="en-US" sz="4000" b="1" dirty="0" smtClean="0">
                <a:latin typeface="Calibri (Body)"/>
              </a:rPr>
              <a:t>Optimization</a:t>
            </a:r>
          </a:p>
          <a:p>
            <a:pPr algn="ctr"/>
            <a:r>
              <a:rPr lang="en-US" sz="4000" b="1" dirty="0" smtClean="0">
                <a:latin typeface="Calibri (Body)"/>
              </a:rPr>
              <a:t>Framework</a:t>
            </a:r>
            <a:endParaRPr lang="en-US" sz="4000" b="1" dirty="0">
              <a:latin typeface="Calibri (Body)"/>
            </a:endParaRPr>
          </a:p>
        </p:txBody>
      </p:sp>
      <p:sp>
        <p:nvSpPr>
          <p:cNvPr id="13" name="Bent Arrow 12"/>
          <p:cNvSpPr/>
          <p:nvPr/>
        </p:nvSpPr>
        <p:spPr>
          <a:xfrm rot="5400000">
            <a:off x="8425039" y="2658183"/>
            <a:ext cx="819598" cy="2618648"/>
          </a:xfrm>
          <a:prstGeom prst="bentArrow">
            <a:avLst>
              <a:gd name="adj1" fmla="val 36731"/>
              <a:gd name="adj2" fmla="val 30529"/>
              <a:gd name="adj3" fmla="val 33846"/>
              <a:gd name="adj4" fmla="val 5375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rot="5400000" flipH="1">
            <a:off x="8386333" y="2029078"/>
            <a:ext cx="873074" cy="2601683"/>
          </a:xfrm>
          <a:prstGeom prst="bentArrow">
            <a:avLst>
              <a:gd name="adj1" fmla="val 36731"/>
              <a:gd name="adj2" fmla="val 30529"/>
              <a:gd name="adj3" fmla="val 33846"/>
              <a:gd name="adj4" fmla="val 53750"/>
            </a:avLst>
          </a:prstGeom>
          <a:solidFill>
            <a:schemeClr val="accent2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3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371" y="402771"/>
            <a:ext cx="11353800" cy="74363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alibri (Body)"/>
              </a:rPr>
              <a:t>Goal: </a:t>
            </a:r>
            <a:r>
              <a:rPr lang="en-US" sz="3200" dirty="0" smtClean="0">
                <a:latin typeface="Calibri (Body)"/>
              </a:rPr>
              <a:t>Reduce data center costs</a:t>
            </a:r>
            <a:endParaRPr lang="en-US" sz="3200" dirty="0">
              <a:latin typeface="Calibri (Body)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1371" y="1146402"/>
            <a:ext cx="8654146" cy="743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Calibri (Body)"/>
              </a:rPr>
              <a:t>Approach: </a:t>
            </a:r>
            <a:r>
              <a:rPr lang="en-US" sz="3200" dirty="0" smtClean="0">
                <a:latin typeface="Calibri (Body)"/>
              </a:rPr>
              <a:t>Joint Optimization Framework</a:t>
            </a:r>
            <a:endParaRPr lang="en-US" sz="3200" dirty="0">
              <a:latin typeface="Calibri (Body)"/>
            </a:endParaRPr>
          </a:p>
        </p:txBody>
      </p:sp>
      <p:pic>
        <p:nvPicPr>
          <p:cNvPr id="2058" name="Picture 10" descr="http://www.pngall.com/wp-content/uploads/2016/04/Analysis-PNG-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571" y="2439654"/>
            <a:ext cx="2688771" cy="226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219083" y="4704494"/>
            <a:ext cx="2083931" cy="658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C00000"/>
                </a:solidFill>
                <a:latin typeface="Calibri (Body)"/>
              </a:rPr>
              <a:t>Modeling</a:t>
            </a:r>
            <a:endParaRPr lang="en-US" sz="3200" dirty="0">
              <a:solidFill>
                <a:srgbClr val="C00000"/>
              </a:solidFill>
              <a:latin typeface="Calibri (Body)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148643" y="4924653"/>
            <a:ext cx="1975071" cy="658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B050"/>
                </a:solidFill>
                <a:latin typeface="Calibri (Body)"/>
              </a:rPr>
              <a:t>Evaluation</a:t>
            </a:r>
            <a:endParaRPr lang="en-US" sz="3200" dirty="0">
              <a:solidFill>
                <a:srgbClr val="00B050"/>
              </a:solidFill>
              <a:latin typeface="Calibri (Body)"/>
            </a:endParaRPr>
          </a:p>
        </p:txBody>
      </p:sp>
      <p:sp>
        <p:nvSpPr>
          <p:cNvPr id="17" name="Curved Right Arrow 16"/>
          <p:cNvSpPr/>
          <p:nvPr/>
        </p:nvSpPr>
        <p:spPr>
          <a:xfrm rot="16200000">
            <a:off x="2919879" y="3366193"/>
            <a:ext cx="575658" cy="126989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 rot="16200000" flipH="1" flipV="1">
            <a:off x="2837685" y="2746686"/>
            <a:ext cx="612162" cy="13236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04807" y="3386115"/>
            <a:ext cx="11007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Joint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70168" y="2986830"/>
            <a:ext cx="24258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Operational 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Management</a:t>
            </a:r>
          </a:p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(OM)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1371" y="2968500"/>
            <a:ext cx="21291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Capacity Planning</a:t>
            </a:r>
          </a:p>
          <a:p>
            <a:pPr algn="ctr"/>
            <a:r>
              <a:rPr lang="en-US" sz="3200" b="1" baseline="0" dirty="0" smtClean="0">
                <a:solidFill>
                  <a:srgbClr val="0070C0"/>
                </a:solidFill>
              </a:rPr>
              <a:t>(CP)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34492" y="2176347"/>
            <a:ext cx="5361507" cy="3407229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84749" y="5472464"/>
            <a:ext cx="3183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MR9"/>
              </a:rPr>
              <a:t>HP </a:t>
            </a:r>
            <a:r>
              <a:rPr lang="en-US" sz="1400" dirty="0" err="1" smtClean="0">
                <a:latin typeface="CMR9"/>
              </a:rPr>
              <a:t>EcoPODs</a:t>
            </a:r>
            <a:r>
              <a:rPr lang="en-US" sz="1400" dirty="0" smtClean="0">
                <a:latin typeface="CMR9"/>
              </a:rPr>
              <a:t> 240a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096190" y="475734"/>
            <a:ext cx="7615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Simulation based on </a:t>
            </a:r>
            <a:r>
              <a:rPr lang="en-US" sz="2800" b="1" dirty="0"/>
              <a:t>1MW HP </a:t>
            </a:r>
            <a:r>
              <a:rPr lang="en-US" sz="2800" b="1" dirty="0" err="1"/>
              <a:t>EcoPod</a:t>
            </a:r>
            <a:r>
              <a:rPr lang="en-US" sz="2800" b="1" dirty="0"/>
              <a:t> </a:t>
            </a:r>
            <a:r>
              <a:rPr lang="en-US" sz="2800" b="1" dirty="0" smtClean="0"/>
              <a:t>Data Center</a:t>
            </a:r>
            <a:endParaRPr lang="en-US" sz="2800" b="1" dirty="0"/>
          </a:p>
        </p:txBody>
      </p:sp>
      <p:pic>
        <p:nvPicPr>
          <p:cNvPr id="2050" name="Picture 2" descr="http://pro-networking-h17007.external.hp.com/images/whatsnew/june/ecoPOD_525x3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23" y="1589715"/>
            <a:ext cx="5838677" cy="361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183" y="1346318"/>
            <a:ext cx="5100755" cy="4602094"/>
          </a:xfrm>
          <a:prstGeom prst="rect">
            <a:avLst/>
          </a:prstGeom>
          <a:ln w="15875">
            <a:solidFill>
              <a:schemeClr val="accent1">
                <a:lumMod val="75000"/>
              </a:schemeClr>
            </a:solidFill>
          </a:ln>
          <a:effectLst>
            <a:softEdge rad="12700"/>
          </a:effectLst>
        </p:spPr>
      </p:pic>
      <p:sp>
        <p:nvSpPr>
          <p:cNvPr id="3" name="Rectangle 2"/>
          <p:cNvSpPr/>
          <p:nvPr/>
        </p:nvSpPr>
        <p:spPr>
          <a:xfrm>
            <a:off x="8610600" y="6111110"/>
            <a:ext cx="1346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MR9"/>
              </a:rPr>
              <a:t>www.hp.com</a:t>
            </a:r>
            <a:endParaRPr 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1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Power Demand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6060" y="2120979"/>
            <a:ext cx="3879783" cy="14925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Peak power </a:t>
            </a:r>
            <a:r>
              <a:rPr lang="en-US" dirty="0" smtClean="0"/>
              <a:t>usage: 720kW</a:t>
            </a:r>
          </a:p>
          <a:p>
            <a:pPr marL="0" indent="0">
              <a:buNone/>
            </a:pPr>
            <a:r>
              <a:rPr lang="en-US" dirty="0"/>
              <a:t>Peak-to-Mean ratio: </a:t>
            </a:r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b="1" dirty="0" smtClean="0"/>
              <a:t>PUE</a:t>
            </a:r>
            <a:r>
              <a:rPr lang="en-US" dirty="0" smtClean="0"/>
              <a:t>: 1.2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50014" y="4536406"/>
            <a:ext cx="2763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SAP CPU power usage trace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316686" y="3756909"/>
            <a:ext cx="4684295" cy="179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15092" y="5041614"/>
            <a:ext cx="3743365" cy="1123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Interactive</a:t>
            </a:r>
            <a:r>
              <a:rPr lang="en-US" dirty="0"/>
              <a:t> workload: 50%</a:t>
            </a:r>
          </a:p>
          <a:p>
            <a:pPr marL="0" indent="0">
              <a:buNone/>
            </a:pPr>
            <a:r>
              <a:rPr lang="en-US" dirty="0"/>
              <a:t>Utilization of server: 40%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186060" y="4547556"/>
            <a:ext cx="4455695" cy="12866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Batch jobs</a:t>
            </a:r>
            <a:r>
              <a:rPr lang="en-US" dirty="0"/>
              <a:t>: </a:t>
            </a:r>
            <a:r>
              <a:rPr lang="en-US" dirty="0" smtClean="0"/>
              <a:t>50% </a:t>
            </a:r>
          </a:p>
          <a:p>
            <a:pPr marL="0" indent="0">
              <a:buNone/>
            </a:pPr>
            <a:r>
              <a:rPr lang="en-US" dirty="0" smtClean="0"/>
              <a:t>Flexibility 24 hours</a:t>
            </a:r>
          </a:p>
          <a:p>
            <a:pPr marL="0" indent="0">
              <a:buNone/>
            </a:pPr>
            <a:r>
              <a:rPr lang="en-US" dirty="0" smtClean="0"/>
              <a:t>Maximum </a:t>
            </a:r>
            <a:r>
              <a:rPr lang="en-US" dirty="0"/>
              <a:t>utilization is 90%</a:t>
            </a:r>
          </a:p>
        </p:txBody>
      </p:sp>
      <p:sp>
        <p:nvSpPr>
          <p:cNvPr id="4" name="Rectangle 3"/>
          <p:cNvSpPr/>
          <p:nvPr/>
        </p:nvSpPr>
        <p:spPr>
          <a:xfrm>
            <a:off x="3631931" y="6044807"/>
            <a:ext cx="5176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We do not include capacity planning for IT equipment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40" y="1597732"/>
            <a:ext cx="5249582" cy="2870736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15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95572" y="325395"/>
            <a:ext cx="33001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Power Supply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67306" y="3204601"/>
            <a:ext cx="2740511" cy="29673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Houston PV generation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09267" y="3906604"/>
            <a:ext cx="4444832" cy="1676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 smtClean="0"/>
              <a:t>Amortized cost: $2.15/W a year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 smtClean="0"/>
              <a:t>O&amp;M cost: $0 + $0.005/kWh</a:t>
            </a:r>
          </a:p>
          <a:p>
            <a:pPr marL="0" indent="0" algn="ctr">
              <a:buNone/>
            </a:pPr>
            <a:r>
              <a:rPr lang="en-US" sz="2200" dirty="0"/>
              <a:t>Capacity </a:t>
            </a:r>
            <a:r>
              <a:rPr lang="en-US" sz="2200" dirty="0" smtClean="0"/>
              <a:t>factor: ~18%</a:t>
            </a:r>
          </a:p>
          <a:p>
            <a:pPr marL="0" indent="0" algn="ctr">
              <a:buNone/>
            </a:pPr>
            <a:r>
              <a:rPr lang="en-US" sz="2200" dirty="0"/>
              <a:t>Emission rate: 0.034g/kWh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195572" y="2450871"/>
            <a:ext cx="1981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PV generation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79097" y="1018835"/>
            <a:ext cx="31308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General Electric (GE)</a:t>
            </a:r>
          </a:p>
          <a:p>
            <a:r>
              <a:rPr lang="en-US" sz="2400" b="1" dirty="0" smtClean="0"/>
              <a:t>Natural Gas generation</a:t>
            </a:r>
            <a:endParaRPr lang="en-US" sz="2400" b="1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554955" y="2235857"/>
            <a:ext cx="4155426" cy="1290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 smtClean="0"/>
              <a:t>Amortized cost: $1/W a year</a:t>
            </a:r>
          </a:p>
          <a:p>
            <a:pPr marL="0" indent="0" algn="ctr">
              <a:buNone/>
            </a:pPr>
            <a:r>
              <a:rPr lang="en-US" sz="2200" dirty="0" smtClean="0"/>
              <a:t>O&amp;M cost: 0.06+$0.005/kWh</a:t>
            </a:r>
          </a:p>
          <a:p>
            <a:pPr marL="0" indent="0" algn="ctr">
              <a:buNone/>
            </a:pPr>
            <a:r>
              <a:rPr lang="en-US" sz="2200" dirty="0" smtClean="0"/>
              <a:t>Emission rate</a:t>
            </a:r>
            <a:r>
              <a:rPr lang="en-US" sz="2200" dirty="0"/>
              <a:t>: 0.443g/kWh</a:t>
            </a:r>
            <a:endParaRPr lang="en-US" sz="22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6195477" y="4403612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Electricity grid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749804" y="5021057"/>
            <a:ext cx="3319454" cy="890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Prices: </a:t>
            </a:r>
            <a:r>
              <a:rPr lang="en-US" sz="2200" dirty="0"/>
              <a:t>$</a:t>
            </a:r>
            <a:r>
              <a:rPr lang="en-US" sz="2200" dirty="0" smtClean="0"/>
              <a:t>0.056/kWh</a:t>
            </a:r>
          </a:p>
          <a:p>
            <a:pPr marL="0" indent="0" algn="ctr">
              <a:buNone/>
            </a:pPr>
            <a:r>
              <a:rPr lang="en-US" sz="2200" dirty="0" smtClean="0"/>
              <a:t>Emission </a:t>
            </a:r>
            <a:r>
              <a:rPr lang="en-US" sz="2200" dirty="0"/>
              <a:t>rate: 0.5g/kWh </a:t>
            </a:r>
          </a:p>
          <a:p>
            <a:pPr marL="0" indent="0" algn="ctr">
              <a:buNone/>
            </a:pPr>
            <a:endParaRPr lang="en-US" sz="2200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24" y="2861205"/>
            <a:ext cx="2507381" cy="3546477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7" name="Picture 12" descr="http://www.onergys.de/out/pictures/master/product/1/sol_onergys_icon_07_3_00_generatoren_rgb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281" y="842337"/>
            <a:ext cx="1393520" cy="13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upont.com/etc/designs/dupont-custom/country-sites/en-us-design/canvas/content/en_us/home/products-and-services/solar-photovoltaic-materials/what-makes-up-solar-panel/_jcr_content/openareapar/importerex/img/Photovoltaic_Panel_07b_0003_Cells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29" y="1697624"/>
            <a:ext cx="3247408" cy="121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3" grpId="0"/>
      <p:bldP spid="14" grpId="0"/>
      <p:bldP spid="15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Comparisons with Baseline methods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76623" y="1688644"/>
            <a:ext cx="7805287" cy="1169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Grid Only (</a:t>
            </a:r>
            <a:r>
              <a:rPr lang="en-US" b="1" dirty="0" smtClean="0">
                <a:solidFill>
                  <a:srgbClr val="C00000"/>
                </a:solidFill>
              </a:rPr>
              <a:t>GRID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 smtClean="0"/>
              <a:t>in traditional data centers</a:t>
            </a:r>
            <a:br>
              <a:rPr lang="en-US" dirty="0" smtClean="0"/>
            </a:br>
            <a:r>
              <a:rPr lang="en-US" i="1" dirty="0" smtClean="0"/>
              <a:t>Only </a:t>
            </a:r>
            <a:r>
              <a:rPr lang="en-US" i="1" dirty="0"/>
              <a:t>provision power from the </a:t>
            </a:r>
            <a:r>
              <a:rPr lang="en-US" i="1" u="sng" dirty="0"/>
              <a:t>electricity </a:t>
            </a:r>
            <a:r>
              <a:rPr lang="en-US" i="1" u="sng" dirty="0" smtClean="0"/>
              <a:t>grid</a:t>
            </a:r>
            <a:endParaRPr lang="en-US" b="1" u="sng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79266" y="3071488"/>
            <a:ext cx="5476775" cy="189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Demand-only Optimization (</a:t>
            </a:r>
            <a:r>
              <a:rPr lang="en-US" b="1" dirty="0" smtClean="0">
                <a:solidFill>
                  <a:srgbClr val="0070C0"/>
                </a:solidFill>
              </a:rPr>
              <a:t>DEM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i="1" u="sng" dirty="0"/>
              <a:t>Optimize power demand </a:t>
            </a:r>
            <a:r>
              <a:rPr lang="en-US" i="1" dirty="0"/>
              <a:t>based on given the capacity </a:t>
            </a:r>
            <a:r>
              <a:rPr lang="en-US" i="1" dirty="0" smtClean="0"/>
              <a:t>planning</a:t>
            </a:r>
          </a:p>
          <a:p>
            <a:pPr marL="0" indent="0">
              <a:buNone/>
            </a:pPr>
            <a:r>
              <a:rPr lang="en-US" i="1" dirty="0" smtClean="0"/>
              <a:t>e.g., 500kW PV &amp; 700kW GE</a:t>
            </a:r>
            <a:endParaRPr lang="en-US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59065" y="3071488"/>
            <a:ext cx="5745481" cy="142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Supply-only Optimization (</a:t>
            </a:r>
            <a:r>
              <a:rPr lang="en-US" b="1" dirty="0" smtClean="0">
                <a:solidFill>
                  <a:srgbClr val="7030A0"/>
                </a:solidFill>
              </a:rPr>
              <a:t>SUP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u="sng" dirty="0" smtClean="0"/>
              <a:t>Optimize power sources </a:t>
            </a:r>
            <a:r>
              <a:rPr lang="en-US" i="1" dirty="0" smtClean="0"/>
              <a:t>based on </a:t>
            </a:r>
            <a:r>
              <a:rPr lang="en-US" i="1" dirty="0"/>
              <a:t>given </a:t>
            </a:r>
            <a:r>
              <a:rPr lang="en-US" i="1" dirty="0" smtClean="0"/>
              <a:t>demand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88683" y="5194171"/>
            <a:ext cx="8383604" cy="683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Proposed framework </a:t>
            </a:r>
            <a:r>
              <a:rPr lang="en-US" sz="3600" b="1" dirty="0" smtClean="0">
                <a:solidFill>
                  <a:srgbClr val="FF0000"/>
                </a:solidFill>
              </a:rPr>
              <a:t>PROP</a:t>
            </a:r>
            <a:r>
              <a:rPr lang="en-US" sz="3600" dirty="0" smtClean="0">
                <a:solidFill>
                  <a:srgbClr val="FF0000"/>
                </a:solidFill>
              </a:rPr>
              <a:t> = </a:t>
            </a:r>
            <a:r>
              <a:rPr lang="en-US" sz="3600" b="1" dirty="0">
                <a:solidFill>
                  <a:srgbClr val="7030A0"/>
                </a:solidFill>
              </a:rPr>
              <a:t>SUP</a:t>
            </a:r>
            <a:r>
              <a:rPr lang="en-US" sz="3600" dirty="0">
                <a:solidFill>
                  <a:srgbClr val="FF0000"/>
                </a:solidFill>
              </a:rPr>
              <a:t> + </a:t>
            </a:r>
            <a:r>
              <a:rPr lang="en-US" sz="3600" b="1" dirty="0" smtClean="0">
                <a:solidFill>
                  <a:srgbClr val="0070C0"/>
                </a:solidFill>
              </a:rPr>
              <a:t>DEM</a:t>
            </a:r>
            <a:endParaRPr lang="en-US" sz="3600" dirty="0" smtClean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1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63219" y="420312"/>
            <a:ext cx="96046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How much cost savings and emission reductions?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1496137" y="6053441"/>
            <a:ext cx="37025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GRID</a:t>
            </a:r>
            <a:r>
              <a:rPr lang="en-US" sz="2000" dirty="0" smtClean="0"/>
              <a:t>: Grid only</a:t>
            </a:r>
            <a:endParaRPr lang="en-US" sz="2000" dirty="0"/>
          </a:p>
          <a:p>
            <a:r>
              <a:rPr lang="en-US" sz="2000" b="1" dirty="0" smtClean="0"/>
              <a:t>DEM</a:t>
            </a:r>
            <a:r>
              <a:rPr lang="en-US" sz="2000" dirty="0" smtClean="0"/>
              <a:t>: Demand-only </a:t>
            </a:r>
            <a:r>
              <a:rPr lang="en-US" sz="2000" dirty="0"/>
              <a:t>optimization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178920" y="6048140"/>
            <a:ext cx="3390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SUP</a:t>
            </a:r>
            <a:r>
              <a:rPr lang="en-US" sz="2000" dirty="0" smtClean="0"/>
              <a:t>: </a:t>
            </a:r>
            <a:r>
              <a:rPr lang="en-US" sz="2000" dirty="0"/>
              <a:t>Supply-only optimization</a:t>
            </a:r>
          </a:p>
          <a:p>
            <a:r>
              <a:rPr lang="en-US" sz="2000" b="1" dirty="0" smtClean="0"/>
              <a:t>PROP</a:t>
            </a:r>
            <a:r>
              <a:rPr lang="en-US" sz="2000" dirty="0" smtClean="0"/>
              <a:t>: </a:t>
            </a:r>
            <a:r>
              <a:rPr lang="en-US" sz="2000" dirty="0"/>
              <a:t>Proposed framework</a:t>
            </a:r>
          </a:p>
        </p:txBody>
      </p:sp>
      <p:sp>
        <p:nvSpPr>
          <p:cNvPr id="8" name="Rectangle 7"/>
          <p:cNvSpPr/>
          <p:nvPr/>
        </p:nvSpPr>
        <p:spPr>
          <a:xfrm>
            <a:off x="-2007249" y="4070607"/>
            <a:ext cx="2125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I: Infrastructure</a:t>
            </a:r>
          </a:p>
          <a:p>
            <a:r>
              <a:rPr lang="en-US" dirty="0" smtClean="0"/>
              <a:t>O: Operational</a:t>
            </a:r>
          </a:p>
          <a:p>
            <a:r>
              <a:rPr lang="en-US" dirty="0" err="1" smtClean="0"/>
              <a:t>Util</a:t>
            </a:r>
            <a:r>
              <a:rPr lang="en-US" dirty="0" smtClean="0"/>
              <a:t>: Utility bill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03" y="1228345"/>
            <a:ext cx="5439001" cy="4082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599" y="1228345"/>
            <a:ext cx="5439001" cy="4082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3219" y="1880796"/>
            <a:ext cx="285750" cy="29908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0325" y="1962641"/>
            <a:ext cx="285750" cy="29146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2584" y="2727955"/>
            <a:ext cx="285750" cy="21621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9603" y="3380997"/>
            <a:ext cx="276225" cy="14859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5661" y="1867789"/>
            <a:ext cx="323850" cy="30194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8339" y="2668529"/>
            <a:ext cx="323850" cy="22193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41613" y="4250947"/>
            <a:ext cx="304800" cy="6381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69206" y="4134341"/>
            <a:ext cx="304800" cy="7620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987068" y="5279332"/>
            <a:ext cx="29183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Cost: PROP = 50 % GRID 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7567586" y="5279332"/>
            <a:ext cx="3334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Emissions: PROP = 25 % GRID 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2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62244" y="511730"/>
            <a:ext cx="58165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Total </a:t>
            </a:r>
            <a:r>
              <a:rPr lang="en-US" sz="3200" b="1" dirty="0" smtClean="0"/>
              <a:t>Global Cloud </a:t>
            </a:r>
            <a:r>
              <a:rPr lang="en-US" sz="3200" b="1" dirty="0"/>
              <a:t>Traffic Growth</a:t>
            </a:r>
          </a:p>
        </p:txBody>
      </p:sp>
      <p:sp>
        <p:nvSpPr>
          <p:cNvPr id="2" name="Rectangle 1"/>
          <p:cNvSpPr/>
          <p:nvPr/>
        </p:nvSpPr>
        <p:spPr>
          <a:xfrm>
            <a:off x="510817" y="6308149"/>
            <a:ext cx="1642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www.cisco.com</a:t>
            </a:r>
            <a:endParaRPr lang="en-US" dirty="0"/>
          </a:p>
        </p:txBody>
      </p:sp>
      <p:pic>
        <p:nvPicPr>
          <p:cNvPr id="2050" name="Picture 2" descr="http://b-i.forbesimg.com/joemckendrick/files/2013/10/Global-Cloud-Traffic-2012-2017-2-Cisc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46" y="1238943"/>
            <a:ext cx="8065533" cy="49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7208283" y="1482326"/>
            <a:ext cx="611415" cy="4359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0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95" y="1237890"/>
            <a:ext cx="5439001" cy="408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1239714"/>
            <a:ext cx="5439001" cy="4082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97" y="1243124"/>
            <a:ext cx="5439001" cy="4082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1241651"/>
            <a:ext cx="5439001" cy="4082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797" y="1238364"/>
            <a:ext cx="5439001" cy="4082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999" y="1237890"/>
            <a:ext cx="5439001" cy="4082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alibri (Body)"/>
              </a:rPr>
              <a:t>Costs and Emissions under Prediction Errors</a:t>
            </a:r>
            <a:endParaRPr lang="en-US" sz="3600" b="1" dirty="0">
              <a:latin typeface="Calibri (Body)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26343" y="5341310"/>
            <a:ext cx="37717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Expenditures vs. prediction errors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7168055" y="5341310"/>
            <a:ext cx="3373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Emissions </a:t>
            </a:r>
            <a:r>
              <a:rPr lang="en-US" sz="2000" dirty="0" smtClean="0"/>
              <a:t>vs</a:t>
            </a:r>
            <a:r>
              <a:rPr lang="en-US" sz="2000" dirty="0"/>
              <a:t>. prediction errors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426" y="5894685"/>
            <a:ext cx="9553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PROP significantly outperforms GRID under large prediction errors</a:t>
            </a:r>
          </a:p>
        </p:txBody>
      </p:sp>
      <p:sp>
        <p:nvSpPr>
          <p:cNvPr id="25" name="Up-Down Arrow 24"/>
          <p:cNvSpPr/>
          <p:nvPr/>
        </p:nvSpPr>
        <p:spPr>
          <a:xfrm>
            <a:off x="10651606" y="1843953"/>
            <a:ext cx="130694" cy="14697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150671" y="2452429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49%</a:t>
            </a:r>
            <a:endParaRPr lang="en-US" dirty="0"/>
          </a:p>
        </p:txBody>
      </p:sp>
      <p:sp>
        <p:nvSpPr>
          <p:cNvPr id="24" name="Up-Down Arrow 23"/>
          <p:cNvSpPr/>
          <p:nvPr/>
        </p:nvSpPr>
        <p:spPr>
          <a:xfrm>
            <a:off x="5198067" y="1843953"/>
            <a:ext cx="97417" cy="12628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11670" y="2176168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58%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7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 animBg="1"/>
      <p:bldP spid="27" grpId="0"/>
      <p:bldP spid="24" grpId="0" animBg="1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087" y="332866"/>
            <a:ext cx="11451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Data Center vs. Electricity Grid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229" y="1105008"/>
            <a:ext cx="2980592" cy="4215795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7" name="Rectangle 6"/>
          <p:cNvSpPr/>
          <p:nvPr/>
        </p:nvSpPr>
        <p:spPr>
          <a:xfrm>
            <a:off x="9878784" y="8099362"/>
            <a:ext cx="1700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Electricity grid</a:t>
            </a:r>
            <a:endParaRPr lang="en-US" dirty="0"/>
          </a:p>
        </p:txBody>
      </p:sp>
      <p:pic>
        <p:nvPicPr>
          <p:cNvPr id="3074" name="Picture 2" descr="http://assets1.csc.com/storage_as_a_service/images/Data_Cen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99" y="1576793"/>
            <a:ext cx="5208816" cy="278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979601" y="4233767"/>
            <a:ext cx="2599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Electricity grid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49935" y="4233767"/>
            <a:ext cx="4495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Data centers are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large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loads</a:t>
            </a:r>
            <a:r>
              <a:rPr lang="en-US" sz="2800" b="1" dirty="0" smtClean="0"/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91957" y="4686926"/>
            <a:ext cx="3650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1MW data center = 750 houses in CA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0560" y="6323645"/>
            <a:ext cx="20274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http://enduse.lbl.gov/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82461" y="4974551"/>
            <a:ext cx="3012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Power demand can be shaped</a:t>
            </a:r>
          </a:p>
        </p:txBody>
      </p:sp>
      <p:sp>
        <p:nvSpPr>
          <p:cNvPr id="18" name="Right Arrow 17"/>
          <p:cNvSpPr/>
          <p:nvPr/>
        </p:nvSpPr>
        <p:spPr>
          <a:xfrm rot="1016057">
            <a:off x="6779053" y="2660589"/>
            <a:ext cx="1241487" cy="4680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915505">
            <a:off x="6880112" y="2814712"/>
            <a:ext cx="1274929" cy="4680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1025268">
            <a:off x="6984545" y="2396509"/>
            <a:ext cx="8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impact</a:t>
            </a:r>
          </a:p>
        </p:txBody>
      </p:sp>
      <p:sp>
        <p:nvSpPr>
          <p:cNvPr id="24" name="Right Arrow 23"/>
          <p:cNvSpPr/>
          <p:nvPr/>
        </p:nvSpPr>
        <p:spPr>
          <a:xfrm rot="1016057">
            <a:off x="6940329" y="2975502"/>
            <a:ext cx="1241487" cy="4680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76209" y="5320803"/>
            <a:ext cx="97231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High potential of Data Center Demand Response (DCDR)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4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 animBg="1"/>
      <p:bldP spid="20" grpId="0" animBg="1"/>
      <p:bldP spid="23" grpId="0"/>
      <p:bldP spid="24" grpId="0" animBg="1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4407" cy="1325563"/>
          </a:xfrm>
        </p:spPr>
        <p:txBody>
          <a:bodyPr/>
          <a:lstStyle/>
          <a:p>
            <a:r>
              <a:rPr lang="en-US" b="1" dirty="0" smtClean="0"/>
              <a:t>Example: how </a:t>
            </a:r>
            <a:r>
              <a:rPr lang="en-US" b="1" dirty="0"/>
              <a:t>demand </a:t>
            </a:r>
            <a:r>
              <a:rPr lang="en-US" b="1" dirty="0" smtClean="0"/>
              <a:t>response (DR) works?</a:t>
            </a:r>
            <a:endParaRPr lang="en-US" b="1" dirty="0"/>
          </a:p>
        </p:txBody>
      </p:sp>
      <p:pic>
        <p:nvPicPr>
          <p:cNvPr id="7" name="Picture 4" descr="http://www.arup.com/~/media/Images/Projects/T/Tallahassee_Automated_Demand_Response_Program/Chart_900x500_c_Arup.ashx?mh=800&amp;mw=10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834" y="1419929"/>
            <a:ext cx="3435566" cy="190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www.innovari.com/wp-content/uploads/2014/05/utilities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78" y="2705056"/>
            <a:ext cx="2380344" cy="238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innovari.com/wp-content/uploads/2014/05/utilityCustomers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042" y="2655659"/>
            <a:ext cx="2512047" cy="247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3614422" y="4452971"/>
            <a:ext cx="3826902" cy="2310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235246" y="4083639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DR signal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57457" y="5184180"/>
            <a:ext cx="2401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Accept </a:t>
            </a:r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reward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13534" y="5186760"/>
            <a:ext cx="2453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Reject  </a:t>
            </a:r>
            <a:r>
              <a:rPr lang="en-US" sz="2400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 penalty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38480" y="3336776"/>
            <a:ext cx="1526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Grid condition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3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20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76857" cy="1325563"/>
          </a:xfrm>
        </p:spPr>
        <p:txBody>
          <a:bodyPr>
            <a:normAutofit/>
          </a:bodyPr>
          <a:lstStyle/>
          <a:p>
            <a:r>
              <a:rPr lang="en-US" sz="3400" dirty="0" smtClean="0">
                <a:latin typeface="Calibri (Body)"/>
              </a:rPr>
              <a:t>Extending Joint Optimization Framework for DCDR</a:t>
            </a:r>
            <a:endParaRPr lang="en-US" sz="3400" dirty="0">
              <a:latin typeface="Calibri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861" y="1628661"/>
            <a:ext cx="1785074" cy="6034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minimize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3.bp.blogspot.com/-uVKc6fxGm-A/UW3FSwyRx4I/AAAAAAAAKSM/ZSShcyhsB-s/s1600/Save+money+on+power+bill+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64" y="2565038"/>
            <a:ext cx="1967514" cy="110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3992701"/>
            <a:ext cx="2047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Utility </a:t>
            </a:r>
            <a:r>
              <a:rPr lang="en-US" b="1" dirty="0" smtClean="0"/>
              <a:t>bills (</a:t>
            </a:r>
            <a:r>
              <a:rPr lang="en-US" b="1" dirty="0" err="1"/>
              <a:t>UtilBill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1028" name="Picture 4" descr="http://truevaluesolar.com.au/wp-content/uploads/2014/10/save-money-solar-300x2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272" y="2285388"/>
            <a:ext cx="2388809" cy="179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89508" y="3887921"/>
            <a:ext cx="2109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RG Expense (</a:t>
            </a:r>
            <a:r>
              <a:rPr lang="en-US" b="1" dirty="0" err="1" smtClean="0"/>
              <a:t>RGEx</a:t>
            </a:r>
            <a:r>
              <a:rPr lang="en-US" b="1" dirty="0" smtClean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6584079" y="3854282"/>
            <a:ext cx="2201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NG Expense (</a:t>
            </a:r>
            <a:r>
              <a:rPr lang="en-US" b="1" dirty="0" err="1" smtClean="0"/>
              <a:t>NGEx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1032" name="Picture 8" descr="http://intstack.com/wp-content/uploads/2015/05/int-server-rack-3-sha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307" y="2362691"/>
            <a:ext cx="1296620" cy="154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9608002" y="3892329"/>
            <a:ext cx="1913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IT expense (</a:t>
            </a:r>
            <a:r>
              <a:rPr lang="en-US" b="1" dirty="0" err="1" smtClean="0"/>
              <a:t>ITEx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1036" name="Picture 12" descr="http://www.onergys.de/out/pictures/master/product/1/sol_onergys_icon_07_3_00_generatoren_rgb_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880" y="2420510"/>
            <a:ext cx="1393520" cy="13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789382" y="4594863"/>
            <a:ext cx="19093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Infrastructure cost</a:t>
            </a:r>
          </a:p>
          <a:p>
            <a:r>
              <a:rPr lang="en-US" dirty="0" smtClean="0"/>
              <a:t>+ O&amp;M cost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16906" y="4538578"/>
            <a:ext cx="19093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Infrastructure cost</a:t>
            </a:r>
          </a:p>
          <a:p>
            <a:r>
              <a:rPr lang="en-US" dirty="0" smtClean="0"/>
              <a:t>+ Fuel cost</a:t>
            </a:r>
          </a:p>
          <a:p>
            <a:r>
              <a:rPr lang="en-US" dirty="0" smtClean="0"/>
              <a:t>+ O&amp;M cost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444431" y="4565323"/>
            <a:ext cx="19093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Infrastructure cost</a:t>
            </a:r>
          </a:p>
          <a:p>
            <a:r>
              <a:rPr lang="en-US" dirty="0" smtClean="0"/>
              <a:t>+ O&amp;M cost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38200" y="4630911"/>
            <a:ext cx="10983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Purchase </a:t>
            </a:r>
            <a:endParaRPr lang="en-US" dirty="0" smtClean="0"/>
          </a:p>
          <a:p>
            <a:r>
              <a:rPr lang="en-US" dirty="0" smtClean="0"/>
              <a:t>– sellback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689508" y="1628661"/>
            <a:ext cx="1855027" cy="50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 err="1" smtClean="0">
                <a:solidFill>
                  <a:srgbClr val="FF0000"/>
                </a:solidFill>
              </a:rPr>
              <a:t>UtilBill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260596" y="1619751"/>
            <a:ext cx="1537409" cy="50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</a:rPr>
              <a:t>+ </a:t>
            </a:r>
            <a:r>
              <a:rPr lang="en-US" i="1" dirty="0" err="1">
                <a:solidFill>
                  <a:srgbClr val="FF0000"/>
                </a:solidFill>
              </a:rPr>
              <a:t>RGEx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687935" y="1619751"/>
            <a:ext cx="1537409" cy="50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</a:rPr>
              <a:t>+ </a:t>
            </a:r>
            <a:r>
              <a:rPr lang="en-US" i="1" dirty="0" err="1">
                <a:solidFill>
                  <a:srgbClr val="FF0000"/>
                </a:solidFill>
              </a:rPr>
              <a:t>NGEx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8111074" y="1608877"/>
            <a:ext cx="1537409" cy="50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</a:rPr>
              <a:t>+ </a:t>
            </a:r>
            <a:r>
              <a:rPr lang="en-US" i="1" dirty="0" err="1">
                <a:solidFill>
                  <a:srgbClr val="FF0000"/>
                </a:solidFill>
              </a:rPr>
              <a:t>ITEx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2664" y="5211654"/>
            <a:ext cx="1632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 </a:t>
            </a:r>
            <a:r>
              <a:rPr lang="en-US" b="1" dirty="0"/>
              <a:t>DR reward</a:t>
            </a:r>
          </a:p>
          <a:p>
            <a:r>
              <a:rPr lang="en-US" dirty="0" smtClean="0"/>
              <a:t>+ </a:t>
            </a:r>
            <a:r>
              <a:rPr lang="en-US" b="1" dirty="0"/>
              <a:t>DR penalty</a:t>
            </a:r>
          </a:p>
        </p:txBody>
      </p:sp>
      <p:sp>
        <p:nvSpPr>
          <p:cNvPr id="10" name="Oval 9"/>
          <p:cNvSpPr/>
          <p:nvPr/>
        </p:nvSpPr>
        <p:spPr>
          <a:xfrm>
            <a:off x="685290" y="5116286"/>
            <a:ext cx="1471571" cy="8926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5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Demand response (DR) programs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5898" y="1923635"/>
            <a:ext cx="4387516" cy="67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Active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participations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5316" y="1998259"/>
            <a:ext cx="3851576" cy="679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Passive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participations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06372" y="2907185"/>
            <a:ext cx="4974663" cy="4593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 smtClean="0"/>
              <a:t>Customers have to participate in DR programs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838200" y="3948038"/>
            <a:ext cx="553095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u="sng" dirty="0" smtClean="0"/>
              <a:t>Example</a:t>
            </a:r>
            <a:r>
              <a:rPr lang="en-US" sz="2200" dirty="0" smtClean="0"/>
              <a:t>: </a:t>
            </a:r>
          </a:p>
          <a:p>
            <a:r>
              <a:rPr lang="en-US" sz="2200" dirty="0" smtClean="0"/>
              <a:t>Time </a:t>
            </a:r>
            <a:r>
              <a:rPr lang="en-US" sz="2200" dirty="0"/>
              <a:t>of Use (</a:t>
            </a:r>
            <a:r>
              <a:rPr lang="en-US" sz="2200" b="1" dirty="0" err="1"/>
              <a:t>ToU</a:t>
            </a:r>
            <a:r>
              <a:rPr lang="en-US" sz="2200" dirty="0" smtClean="0"/>
              <a:t>): prices vary in different periods a day. </a:t>
            </a:r>
            <a:endParaRPr lang="en-US" sz="2200" dirty="0"/>
          </a:p>
        </p:txBody>
      </p:sp>
      <p:sp>
        <p:nvSpPr>
          <p:cNvPr id="13" name="Rectangle 12"/>
          <p:cNvSpPr/>
          <p:nvPr/>
        </p:nvSpPr>
        <p:spPr>
          <a:xfrm>
            <a:off x="6740370" y="3990331"/>
            <a:ext cx="523345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u="sng" dirty="0" smtClean="0"/>
              <a:t>Example</a:t>
            </a:r>
            <a:r>
              <a:rPr lang="en-US" sz="2200" dirty="0" smtClean="0"/>
              <a:t>:</a:t>
            </a:r>
          </a:p>
          <a:p>
            <a:r>
              <a:rPr lang="en-US" sz="2200" b="1" dirty="0" smtClean="0"/>
              <a:t>Ancillary services</a:t>
            </a:r>
            <a:r>
              <a:rPr lang="en-US" sz="2200" dirty="0" smtClean="0"/>
              <a:t> to maintain the reliability of grid, e.g., Spinning Reserve (</a:t>
            </a:r>
            <a:r>
              <a:rPr lang="en-US" sz="2200" b="1" dirty="0" smtClean="0"/>
              <a:t>SR</a:t>
            </a:r>
            <a:r>
              <a:rPr lang="en-US" sz="2200" dirty="0" smtClean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6782764" y="2752149"/>
            <a:ext cx="49265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Customers voluntarily to have DR contracts with Utilities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729519" y="5828677"/>
            <a:ext cx="1583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[Wierman ISGC’14]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7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  <p:bldP spid="7" grpId="0"/>
      <p:bldP spid="13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37" y="2165741"/>
            <a:ext cx="3500618" cy="3136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737" y="2224910"/>
            <a:ext cx="3535231" cy="31635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5575" y="2165741"/>
            <a:ext cx="3548714" cy="313845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816656" y="5707226"/>
            <a:ext cx="32814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CMR9"/>
              </a:rPr>
              <a:t>$0.05 </a:t>
            </a:r>
            <a:r>
              <a:rPr lang="en-US" sz="1200" dirty="0">
                <a:latin typeface="CMR9"/>
              </a:rPr>
              <a:t>(night), </a:t>
            </a:r>
            <a:r>
              <a:rPr lang="en-US" sz="1200" dirty="0" smtClean="0">
                <a:latin typeface="CMR9"/>
              </a:rPr>
              <a:t>$0.219 </a:t>
            </a:r>
            <a:r>
              <a:rPr lang="en-US" sz="1200" dirty="0">
                <a:latin typeface="CMR9"/>
              </a:rPr>
              <a:t>(peak), </a:t>
            </a:r>
            <a:r>
              <a:rPr lang="en-US" sz="1200" dirty="0" smtClean="0">
                <a:latin typeface="CMR9"/>
              </a:rPr>
              <a:t>$0.06 </a:t>
            </a:r>
            <a:r>
              <a:rPr lang="en-US" sz="1200" dirty="0">
                <a:latin typeface="CMR9"/>
              </a:rPr>
              <a:t>(</a:t>
            </a:r>
            <a:r>
              <a:rPr lang="en-US" sz="1200" dirty="0" smtClean="0">
                <a:latin typeface="CMR9"/>
              </a:rPr>
              <a:t>off) /kWh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133772" y="5276339"/>
            <a:ext cx="2224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Without DR </a:t>
            </a:r>
            <a:r>
              <a:rPr lang="en-US" dirty="0" smtClean="0"/>
              <a:t>programs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7623" y="5337894"/>
            <a:ext cx="185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Time of Use (</a:t>
            </a:r>
            <a:r>
              <a:rPr lang="en-US" dirty="0" err="1" smtClean="0"/>
              <a:t>ToU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3301" y="5645671"/>
            <a:ext cx="2220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Base price</a:t>
            </a:r>
            <a:r>
              <a:rPr lang="en-US" sz="1600" dirty="0" smtClean="0"/>
              <a:t>: $0.056/kWh 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9309228" y="5642308"/>
            <a:ext cx="22487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MR9"/>
              </a:rPr>
              <a:t>SR rate: $0.02/kWh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417714" y="5301870"/>
            <a:ext cx="2211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Spinning Reserve (SR)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76857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 (Body)"/>
              </a:rPr>
              <a:t>Operation of Framework in DR programs</a:t>
            </a:r>
            <a:endParaRPr lang="en-US" sz="3600" dirty="0">
              <a:latin typeface="Calibri (Body)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3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5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DR impacts on data centers?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752455" y="5432059"/>
            <a:ext cx="3019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Little change on total costs</a:t>
            </a:r>
          </a:p>
        </p:txBody>
      </p:sp>
      <p:sp>
        <p:nvSpPr>
          <p:cNvPr id="9" name="Rectangle 8"/>
          <p:cNvSpPr/>
          <p:nvPr/>
        </p:nvSpPr>
        <p:spPr>
          <a:xfrm>
            <a:off x="6556978" y="5432059"/>
            <a:ext cx="4691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Some DR programs result in low emissions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5062"/>
            <a:ext cx="4848376" cy="3639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821" y="1765062"/>
            <a:ext cx="4885557" cy="36669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6020082"/>
            <a:ext cx="2517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IBR: Inclining Block Rates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41720" y="6057104"/>
            <a:ext cx="2311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WS: Wholesale market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22437" y="6057104"/>
            <a:ext cx="354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CPP: Critical Coincident Peak Pricing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38409" y="6356361"/>
            <a:ext cx="2315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CPP rate:  $11.2/kWh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37976" y="6373881"/>
            <a:ext cx="2712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MR9"/>
              </a:rPr>
              <a:t>$</a:t>
            </a:r>
            <a:r>
              <a:rPr lang="pl-PL" sz="1400" dirty="0" smtClean="0">
                <a:latin typeface="CMR9"/>
              </a:rPr>
              <a:t>0.2 (</a:t>
            </a:r>
            <a:r>
              <a:rPr lang="en-US" sz="1400" dirty="0" smtClean="0">
                <a:latin typeface="CMR9"/>
              </a:rPr>
              <a:t>&lt;</a:t>
            </a:r>
            <a:r>
              <a:rPr lang="pl-PL" sz="1400" dirty="0" smtClean="0">
                <a:latin typeface="CMR9"/>
              </a:rPr>
              <a:t>50kW</a:t>
            </a:r>
            <a:r>
              <a:rPr lang="pl-PL" sz="1400" dirty="0">
                <a:latin typeface="CMR9"/>
              </a:rPr>
              <a:t>), </a:t>
            </a:r>
            <a:r>
              <a:rPr lang="en-US" sz="1400" dirty="0" smtClean="0">
                <a:latin typeface="CMR9"/>
              </a:rPr>
              <a:t>$</a:t>
            </a:r>
            <a:r>
              <a:rPr lang="pl-PL" sz="1400" dirty="0" smtClean="0">
                <a:latin typeface="CMR9"/>
              </a:rPr>
              <a:t>0.5 (</a:t>
            </a:r>
            <a:r>
              <a:rPr lang="en-US" sz="1400" dirty="0" smtClean="0">
                <a:latin typeface="CMMI9"/>
              </a:rPr>
              <a:t>&lt;</a:t>
            </a:r>
            <a:r>
              <a:rPr lang="pl-PL" sz="1400" dirty="0" smtClean="0">
                <a:latin typeface="CMR9"/>
              </a:rPr>
              <a:t>100kW)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9211749" y="6387138"/>
            <a:ext cx="1371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MR9"/>
              </a:rPr>
              <a:t>$</a:t>
            </a:r>
            <a:r>
              <a:rPr lang="pl-PL" sz="1400" dirty="0" smtClean="0">
                <a:latin typeface="CMR9"/>
              </a:rPr>
              <a:t>0.</a:t>
            </a:r>
            <a:r>
              <a:rPr lang="en-US" sz="1400" dirty="0" smtClean="0">
                <a:latin typeface="CMR9"/>
              </a:rPr>
              <a:t>0</a:t>
            </a:r>
            <a:r>
              <a:rPr lang="pl-PL" sz="1400" dirty="0" smtClean="0">
                <a:latin typeface="CMR9"/>
              </a:rPr>
              <a:t>5</a:t>
            </a:r>
            <a:r>
              <a:rPr lang="en-US" sz="1400" dirty="0" smtClean="0">
                <a:latin typeface="CMR9"/>
              </a:rPr>
              <a:t>/kWh</a:t>
            </a: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rved Right Arrow 5"/>
          <p:cNvSpPr/>
          <p:nvPr/>
        </p:nvSpPr>
        <p:spPr>
          <a:xfrm rot="16200000">
            <a:off x="5419369" y="3068739"/>
            <a:ext cx="1167257" cy="30127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Right Arrow 6"/>
          <p:cNvSpPr/>
          <p:nvPr/>
        </p:nvSpPr>
        <p:spPr>
          <a:xfrm rot="16200000" flipH="1" flipV="1">
            <a:off x="5189713" y="1662452"/>
            <a:ext cx="1329752" cy="30704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92591" y="3397912"/>
            <a:ext cx="18208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Joint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9423" y="2698802"/>
            <a:ext cx="28608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Capacity Planning</a:t>
            </a:r>
          </a:p>
          <a:p>
            <a:pPr algn="ctr"/>
            <a:r>
              <a:rPr lang="en-US" sz="5400" b="1" baseline="0" dirty="0" smtClean="0">
                <a:solidFill>
                  <a:srgbClr val="0070C0"/>
                </a:solidFill>
              </a:rPr>
              <a:t>(CP)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66231" y="2837301"/>
            <a:ext cx="37379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</a:rPr>
              <a:t>Operational </a:t>
            </a:r>
            <a:endParaRPr lang="en-US" sz="48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4800" b="1" dirty="0" smtClean="0">
                <a:solidFill>
                  <a:srgbClr val="7030A0"/>
                </a:solidFill>
              </a:rPr>
              <a:t>Management</a:t>
            </a:r>
          </a:p>
          <a:p>
            <a:pPr algn="ctr"/>
            <a:r>
              <a:rPr lang="en-US" sz="4800" b="1" dirty="0" smtClean="0">
                <a:solidFill>
                  <a:srgbClr val="7030A0"/>
                </a:solidFill>
              </a:rPr>
              <a:t>(OM)</a:t>
            </a:r>
            <a:endParaRPr lang="en-US" sz="4800" b="1" dirty="0">
              <a:solidFill>
                <a:srgbClr val="7030A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10342" y="601284"/>
            <a:ext cx="10515600" cy="850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Goal</a:t>
            </a:r>
            <a:r>
              <a:rPr lang="en-US" dirty="0" smtClean="0"/>
              <a:t>: Reduce the total cost for data centers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110342" y="1277512"/>
            <a:ext cx="9828955" cy="850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Method</a:t>
            </a:r>
            <a:r>
              <a:rPr lang="en-US" dirty="0" smtClean="0"/>
              <a:t>: Joint optimization framework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754699"/>
            <a:ext cx="36358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Cost saving 50%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02594" y="1756798"/>
            <a:ext cx="43107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</a:rPr>
              <a:t>Emission reduction 75%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http://pngimg.com/upload/money_PNG35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67" y="2956639"/>
            <a:ext cx="2551787" cy="156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00743" y="559055"/>
            <a:ext cx="11435377" cy="850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smtClean="0">
                <a:solidFill>
                  <a:srgbClr val="FF0000"/>
                </a:solidFill>
                <a:latin typeface="Calibri (Body)"/>
              </a:rPr>
              <a:t>Joint</a:t>
            </a:r>
            <a:r>
              <a:rPr lang="en-US" b="1" dirty="0" smtClean="0">
                <a:latin typeface="Calibri (Body)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 (Body)"/>
              </a:rPr>
              <a:t>Capacity Planning </a:t>
            </a:r>
            <a:r>
              <a:rPr lang="en-US" b="1" dirty="0" smtClean="0">
                <a:latin typeface="Calibri (Body)"/>
              </a:rPr>
              <a:t>and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alibri (Body)"/>
              </a:rPr>
              <a:t>Operational Management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Calibri (Body)"/>
            </a:endParaRPr>
          </a:p>
        </p:txBody>
      </p:sp>
      <p:pic>
        <p:nvPicPr>
          <p:cNvPr id="1028" name="Picture 4" descr="https://cdn0.iconfinder.com/data/icons/natural-disasters/512/CO2_emissions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913" y="2328592"/>
            <a:ext cx="2443866" cy="24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8180679" y="1754699"/>
            <a:ext cx="39461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Well adapting to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45863" y="3011916"/>
            <a:ext cx="36030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Demand Response</a:t>
            </a:r>
          </a:p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Programs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28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98300" y="1512204"/>
            <a:ext cx="11550604" cy="338705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38600" y="4751537"/>
            <a:ext cx="40060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Thank </a:t>
            </a:r>
            <a:r>
              <a:rPr lang="en-US" sz="6000" b="1" dirty="0" smtClean="0">
                <a:solidFill>
                  <a:srgbClr val="FF0000"/>
                </a:solidFill>
              </a:rPr>
              <a:t>you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98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16" grpId="0"/>
      <p:bldP spid="13" grpId="0" animBg="1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29gx9627manh35u6u63gnsfl.wpengine.netdna-cdn.com/wp-content/uploads/2015/12/thank-you-1400x800-c-defaul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49" y="514349"/>
            <a:ext cx="10098207" cy="576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17443" y="5912404"/>
            <a:ext cx="19432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www.theodysseyonline.com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alibri (Body)"/>
              </a:rPr>
              <a:t>Environmental threat from data centers</a:t>
            </a:r>
            <a:endParaRPr lang="en-US" sz="3600" b="1" dirty="0">
              <a:latin typeface="Calibri (Body)"/>
            </a:endParaRPr>
          </a:p>
        </p:txBody>
      </p:sp>
      <p:pic>
        <p:nvPicPr>
          <p:cNvPr id="5122" name="Picture 2" descr="http://publicdomainvectors.org/photos/the_car_pollute_the_air_with_C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8" y="2783169"/>
            <a:ext cx="4885531" cy="366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3360" y="5894685"/>
            <a:ext cx="49812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Carbon footprints of servers can vary by 10x, www.vertatique.com</a:t>
            </a:r>
          </a:p>
          <a:p>
            <a:r>
              <a:rPr lang="en-US" sz="1200" dirty="0" smtClean="0"/>
              <a:t>E</a:t>
            </a:r>
            <a:r>
              <a:rPr lang="en-US" sz="1200" dirty="0"/>
              <a:t>. Facts. Greenhouse gas emissions from a typical passenger vehicle, 2005.</a:t>
            </a:r>
          </a:p>
        </p:txBody>
      </p:sp>
      <p:pic>
        <p:nvPicPr>
          <p:cNvPr id="5124" name="Picture 4" descr="https://www.rect.coreto-europe.com/images/imagegenerator/case/inwin_ra100/deta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90" y="2314871"/>
            <a:ext cx="3850447" cy="93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98543" y="3192521"/>
            <a:ext cx="4908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/>
              <a:t>=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9778" y="2055939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450W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8543" y="2063509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5.2 tons carbon a year</a:t>
            </a:r>
            <a:endParaRPr lang="en-US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578394"/>
              </p:ext>
            </p:extLst>
          </p:nvPr>
        </p:nvGraphicFramePr>
        <p:xfrm>
          <a:off x="5880849" y="1890498"/>
          <a:ext cx="5631712" cy="3627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Rectangle 15"/>
          <p:cNvSpPr/>
          <p:nvPr/>
        </p:nvSpPr>
        <p:spPr>
          <a:xfrm>
            <a:off x="7410464" y="6125517"/>
            <a:ext cx="2400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www.nrdc.org</a:t>
            </a:r>
            <a:r>
              <a:rPr lang="en-US" sz="1400" dirty="0"/>
              <a:t> &amp; </a:t>
            </a:r>
            <a:r>
              <a:rPr lang="en-US" sz="1400" dirty="0" smtClean="0"/>
              <a:t>wikipedia.org</a:t>
            </a:r>
          </a:p>
        </p:txBody>
      </p:sp>
      <p:sp>
        <p:nvSpPr>
          <p:cNvPr id="9" name="Rectangle 8"/>
          <p:cNvSpPr/>
          <p:nvPr/>
        </p:nvSpPr>
        <p:spPr>
          <a:xfrm>
            <a:off x="7958947" y="1458559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Emissions in </a:t>
            </a:r>
            <a:r>
              <a:rPr lang="en-US" dirty="0"/>
              <a:t>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16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7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0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1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338"/>
            <a:ext cx="12136321" cy="45386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375"/>
            <a:ext cx="12206146" cy="402748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8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9189" y="2455078"/>
            <a:ext cx="832433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/>
              <a:t>Impacts on </a:t>
            </a:r>
            <a:endParaRPr lang="en-US" sz="5400" dirty="0"/>
          </a:p>
          <a:p>
            <a:pPr algn="ctr"/>
            <a:r>
              <a:rPr lang="en-US" sz="5400" dirty="0" smtClean="0"/>
              <a:t>Net-zero energy data centers</a:t>
            </a:r>
            <a:endParaRPr lang="en-US" sz="5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541" y="454989"/>
            <a:ext cx="9616917" cy="581892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5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10" y="362498"/>
            <a:ext cx="10131294" cy="608435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7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35" y="467904"/>
            <a:ext cx="9048330" cy="592219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1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41" y="206819"/>
            <a:ext cx="2809250" cy="2516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966" y="227694"/>
            <a:ext cx="2745211" cy="24565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9127" y="175222"/>
            <a:ext cx="2732136" cy="24374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20" y="3491966"/>
            <a:ext cx="2753093" cy="24688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315" y="3394746"/>
            <a:ext cx="2847316" cy="25181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4976" y="3472114"/>
            <a:ext cx="2733367" cy="244223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349105" y="3004394"/>
            <a:ext cx="32814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CMR9"/>
              </a:rPr>
              <a:t>$0.05 </a:t>
            </a:r>
            <a:r>
              <a:rPr lang="en-US" sz="1200" dirty="0">
                <a:latin typeface="CMR9"/>
              </a:rPr>
              <a:t>(night), </a:t>
            </a:r>
            <a:r>
              <a:rPr lang="en-US" sz="1200" dirty="0" smtClean="0">
                <a:latin typeface="CMR9"/>
              </a:rPr>
              <a:t>$0.219 </a:t>
            </a:r>
            <a:r>
              <a:rPr lang="en-US" sz="1200" dirty="0">
                <a:latin typeface="CMR9"/>
              </a:rPr>
              <a:t>(peak), </a:t>
            </a:r>
            <a:r>
              <a:rPr lang="en-US" sz="1200" dirty="0" smtClean="0">
                <a:latin typeface="CMR9"/>
              </a:rPr>
              <a:t>$0.06 </a:t>
            </a:r>
            <a:r>
              <a:rPr lang="en-US" sz="1200" dirty="0">
                <a:latin typeface="CMR9"/>
              </a:rPr>
              <a:t>(</a:t>
            </a:r>
            <a:r>
              <a:rPr lang="en-US" sz="1200" dirty="0" smtClean="0">
                <a:latin typeface="CMR9"/>
              </a:rPr>
              <a:t>off) /kWh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892996" y="2877436"/>
            <a:ext cx="2315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CPP rate:  $11.2/kWh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25761" y="6231135"/>
            <a:ext cx="2712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MR9"/>
              </a:rPr>
              <a:t>$</a:t>
            </a:r>
            <a:r>
              <a:rPr lang="pl-PL" sz="1400" dirty="0" smtClean="0">
                <a:latin typeface="CMR9"/>
              </a:rPr>
              <a:t>0.2 (</a:t>
            </a:r>
            <a:r>
              <a:rPr lang="en-US" sz="1400" dirty="0" smtClean="0">
                <a:latin typeface="CMR9"/>
              </a:rPr>
              <a:t>&lt;</a:t>
            </a:r>
            <a:r>
              <a:rPr lang="pl-PL" sz="1400" dirty="0" smtClean="0">
                <a:latin typeface="CMR9"/>
              </a:rPr>
              <a:t>50kW</a:t>
            </a:r>
            <a:r>
              <a:rPr lang="pl-PL" sz="1400" dirty="0">
                <a:latin typeface="CMR9"/>
              </a:rPr>
              <a:t>), </a:t>
            </a:r>
            <a:r>
              <a:rPr lang="en-US" sz="1400" dirty="0" smtClean="0">
                <a:latin typeface="CMR9"/>
              </a:rPr>
              <a:t>$</a:t>
            </a:r>
            <a:r>
              <a:rPr lang="pl-PL" sz="1400" dirty="0" smtClean="0">
                <a:latin typeface="CMR9"/>
              </a:rPr>
              <a:t>0.5 (</a:t>
            </a:r>
            <a:r>
              <a:rPr lang="en-US" sz="1400" dirty="0" smtClean="0">
                <a:latin typeface="CMMI9"/>
              </a:rPr>
              <a:t>&lt;</a:t>
            </a:r>
            <a:r>
              <a:rPr lang="pl-PL" sz="1400" dirty="0" smtClean="0">
                <a:latin typeface="CMR9"/>
              </a:rPr>
              <a:t>100kW)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69492" y="2692788"/>
            <a:ext cx="2224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Without DR </a:t>
            </a:r>
            <a:r>
              <a:rPr lang="en-US" dirty="0" smtClean="0"/>
              <a:t>programs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95064" y="2669012"/>
            <a:ext cx="185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Time of Use (</a:t>
            </a:r>
            <a:r>
              <a:rPr lang="en-US" dirty="0" err="1" smtClean="0"/>
              <a:t>ToU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785596" y="2593216"/>
            <a:ext cx="2621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Critical Peak Pricing (CPP)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94028" y="586180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IBR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2961" y="3004394"/>
            <a:ext cx="2220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Base price</a:t>
            </a:r>
            <a:r>
              <a:rPr lang="en-US" sz="1600" dirty="0" smtClean="0"/>
              <a:t>: $0.056/kWh 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698370" y="6202460"/>
            <a:ext cx="22487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MR9"/>
              </a:rPr>
              <a:t>SR rate: $0.02/kWh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4806856" y="5862022"/>
            <a:ext cx="2211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Spinning Reserve (SR)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75860" y="6202461"/>
            <a:ext cx="1371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MR9"/>
              </a:rPr>
              <a:t>$</a:t>
            </a:r>
            <a:r>
              <a:rPr lang="pl-PL" sz="1400" dirty="0" smtClean="0">
                <a:latin typeface="CMR9"/>
              </a:rPr>
              <a:t>0.</a:t>
            </a:r>
            <a:r>
              <a:rPr lang="en-US" sz="1400" dirty="0" smtClean="0">
                <a:latin typeface="CMR9"/>
              </a:rPr>
              <a:t>0</a:t>
            </a:r>
            <a:r>
              <a:rPr lang="pl-PL" sz="1400" dirty="0" smtClean="0">
                <a:latin typeface="CMR9"/>
              </a:rPr>
              <a:t>5</a:t>
            </a:r>
            <a:r>
              <a:rPr lang="en-US" sz="1400" dirty="0" smtClean="0">
                <a:latin typeface="CMR9"/>
              </a:rPr>
              <a:t>/kWh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8855483" y="5861803"/>
            <a:ext cx="239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Wholesale (WS) market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0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11" grpId="0"/>
      <p:bldP spid="12" grpId="0"/>
      <p:bldP spid="13" grpId="0"/>
      <p:bldP spid="14" grpId="0"/>
      <p:bldP spid="5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80784">
            <a:off x="3350585" y="710514"/>
            <a:ext cx="5530080" cy="545580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20761081">
            <a:off x="7056655" y="5555863"/>
            <a:ext cx="311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http://www.datacenterknowledge.com/</a:t>
            </a:r>
          </a:p>
        </p:txBody>
      </p:sp>
      <p:sp>
        <p:nvSpPr>
          <p:cNvPr id="5" name="Rounded Rectangle 4"/>
          <p:cNvSpPr/>
          <p:nvPr/>
        </p:nvSpPr>
        <p:spPr>
          <a:xfrm rot="20660448">
            <a:off x="3795308" y="4758427"/>
            <a:ext cx="5298797" cy="6060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0205" y="3016732"/>
            <a:ext cx="8261130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Where do the costs come from?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8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Proposed </a:t>
            </a:r>
            <a:r>
              <a:rPr lang="en-US" b="1" dirty="0" smtClean="0">
                <a:solidFill>
                  <a:srgbClr val="FF0000"/>
                </a:solidFill>
              </a:rPr>
              <a:t>Joint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Optimization </a:t>
            </a:r>
            <a:r>
              <a:rPr lang="en-US" b="1" dirty="0">
                <a:solidFill>
                  <a:srgbClr val="FF0000"/>
                </a:solidFill>
              </a:rPr>
              <a:t>framework </a:t>
            </a:r>
            <a:r>
              <a:rPr lang="en-US" dirty="0" smtClean="0"/>
              <a:t>for capacity </a:t>
            </a:r>
            <a:r>
              <a:rPr lang="en-US" dirty="0"/>
              <a:t>planning and operational management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50</a:t>
            </a:r>
            <a:r>
              <a:rPr lang="en-US" dirty="0">
                <a:solidFill>
                  <a:srgbClr val="FF0000"/>
                </a:solidFill>
              </a:rPr>
              <a:t>% cost </a:t>
            </a:r>
            <a:r>
              <a:rPr lang="en-US" dirty="0" smtClean="0">
                <a:solidFill>
                  <a:srgbClr val="FF0000"/>
                </a:solidFill>
              </a:rPr>
              <a:t>savings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75</a:t>
            </a:r>
            <a:r>
              <a:rPr lang="en-US" dirty="0">
                <a:solidFill>
                  <a:srgbClr val="00B050"/>
                </a:solidFill>
              </a:rPr>
              <a:t>% emission </a:t>
            </a:r>
            <a:r>
              <a:rPr lang="en-US" dirty="0" smtClean="0">
                <a:solidFill>
                  <a:srgbClr val="00B050"/>
                </a:solidFill>
              </a:rPr>
              <a:t>reductions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Proposed framework</a:t>
            </a:r>
          </a:p>
          <a:p>
            <a:pPr lvl="1"/>
            <a:r>
              <a:rPr lang="en-US" b="1" u="sng" dirty="0" smtClean="0"/>
              <a:t>promotes</a:t>
            </a:r>
            <a:r>
              <a:rPr lang="en-US" dirty="0" smtClean="0"/>
              <a:t> the use of </a:t>
            </a:r>
            <a:r>
              <a:rPr lang="en-US" b="1" dirty="0" smtClean="0">
                <a:solidFill>
                  <a:srgbClr val="00B050"/>
                </a:solidFill>
              </a:rPr>
              <a:t>renewable energy</a:t>
            </a:r>
          </a:p>
          <a:p>
            <a:pPr lvl="1"/>
            <a:r>
              <a:rPr lang="en-US" b="1" u="sng" dirty="0" smtClean="0"/>
              <a:t>adapts</a:t>
            </a:r>
            <a:r>
              <a:rPr lang="en-US" dirty="0" smtClean="0"/>
              <a:t> well to </a:t>
            </a:r>
            <a:r>
              <a:rPr lang="en-US" b="1" dirty="0" smtClean="0">
                <a:solidFill>
                  <a:srgbClr val="00B0F0"/>
                </a:solidFill>
              </a:rPr>
              <a:t>DR programs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0381" y="3173731"/>
            <a:ext cx="28608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Capacity Planning</a:t>
            </a:r>
          </a:p>
          <a:p>
            <a:pPr algn="ctr"/>
            <a:r>
              <a:rPr lang="en-US" sz="5400" b="1" baseline="0" dirty="0" smtClean="0">
                <a:solidFill>
                  <a:srgbClr val="0070C0"/>
                </a:solidFill>
              </a:rPr>
              <a:t>(CP)</a:t>
            </a:r>
          </a:p>
        </p:txBody>
      </p:sp>
      <p:sp>
        <p:nvSpPr>
          <p:cNvPr id="4" name="Rectangle 3"/>
          <p:cNvSpPr/>
          <p:nvPr/>
        </p:nvSpPr>
        <p:spPr>
          <a:xfrm>
            <a:off x="7630620" y="3250107"/>
            <a:ext cx="37379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</a:rPr>
              <a:t>Operational </a:t>
            </a:r>
            <a:endParaRPr lang="en-US" sz="48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4800" b="1" dirty="0" smtClean="0">
                <a:solidFill>
                  <a:srgbClr val="7030A0"/>
                </a:solidFill>
              </a:rPr>
              <a:t>Management</a:t>
            </a:r>
          </a:p>
          <a:p>
            <a:pPr algn="ctr"/>
            <a:r>
              <a:rPr lang="en-US" sz="4800" b="1" dirty="0" smtClean="0">
                <a:solidFill>
                  <a:srgbClr val="7030A0"/>
                </a:solidFill>
              </a:rPr>
              <a:t>(OM)</a:t>
            </a:r>
            <a:endParaRPr lang="en-US" sz="4800" b="1" dirty="0">
              <a:solidFill>
                <a:srgbClr val="7030A0"/>
              </a:solidFill>
            </a:endParaRPr>
          </a:p>
        </p:txBody>
      </p:sp>
      <p:pic>
        <p:nvPicPr>
          <p:cNvPr id="3074" name="Picture 2" descr="http://vitaminwaw.com/media/base/IT%20ic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83" y="2132581"/>
            <a:ext cx="1032212" cy="103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dn0.iconfinder.com/data/icons/home-appliances/64/air_conditioning_icon_cooling_system_climate_control_conditioner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05" y="2019339"/>
            <a:ext cx="1101806" cy="99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cdn3.iconfinder.com/data/icons/ico-nic-plug/128/Plug_Power_Socket_Charge_Charging_Voltage_Cable_Connect_Source_Supply_Plug-in_Electric_Electricity_Energy_Debug_Record_Power_Energy_Flash_Lightning_Thunder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231" y="1877470"/>
            <a:ext cx="1081259" cy="108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2.bp.blogspot.com/-KmKBvK_6Om4/UFnewu9V8GI/AAAAAAAAAXU/hcG_5bzub94/s1600/Maintenanc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459" y="1877470"/>
            <a:ext cx="1173422" cy="117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4" descr="http://www.iconarchive.com/download/i99498/webalys/kameleon.pics/Road-Worker-1.ico"/>
          <p:cNvSpPr>
            <a:spLocks noChangeAspect="1" noChangeArrowheads="1"/>
          </p:cNvSpPr>
          <p:nvPr/>
        </p:nvSpPr>
        <p:spPr bwMode="auto">
          <a:xfrm>
            <a:off x="155575" y="-11652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92" name="Picture 20" descr="http://iconizer.net/files/Sophistique/orig/electricit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787" y="954471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52273" y="5654980"/>
            <a:ext cx="51666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Traditionally,</a:t>
            </a:r>
            <a:r>
              <a:rPr lang="en-US" sz="2800" b="1" dirty="0"/>
              <a:t> they </a:t>
            </a:r>
            <a:r>
              <a:rPr lang="en-US" sz="2800" b="1" dirty="0" smtClean="0">
                <a:sym typeface="Wingdings" panose="05000000000000000000" pitchFamily="2" charset="2"/>
              </a:rPr>
              <a:t>are </a:t>
            </a:r>
            <a:r>
              <a:rPr lang="en-US" sz="3600" b="1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separate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6398" y="3097747"/>
            <a:ext cx="85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servers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56745" y="2271026"/>
            <a:ext cx="1544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Power sources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44492" y="3017851"/>
            <a:ext cx="860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cooling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51869" y="3014501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electricity bills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89459" y="3046471"/>
            <a:ext cx="1409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maintenance</a:t>
            </a:r>
            <a:endParaRPr lang="en-US" dirty="0"/>
          </a:p>
        </p:txBody>
      </p:sp>
      <p:pic>
        <p:nvPicPr>
          <p:cNvPr id="2050" name="Picture 2" descr="http://a1574.phobos.apple.com/us/r1000/075/Purple2/v4/02/98/39/0298398c-5b9f-c41f-90c5-adc56663bcdb/mzl.ghzlxqdh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391" y="1036576"/>
            <a:ext cx="1074564" cy="107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9050303" y="2149263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fuel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4622" y="345959"/>
            <a:ext cx="12022756" cy="6139687"/>
          </a:xfrm>
          <a:prstGeom prst="roundRect">
            <a:avLst>
              <a:gd name="adj" fmla="val 4037"/>
            </a:avLst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53727" y="2589730"/>
            <a:ext cx="1116376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What are the </a:t>
            </a:r>
            <a:r>
              <a:rPr lang="en-US" sz="4400" b="1" dirty="0" smtClean="0">
                <a:solidFill>
                  <a:srgbClr val="C00000"/>
                </a:solidFill>
              </a:rPr>
              <a:t>drawbacks of separate CP &amp; OM?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700" y="1663490"/>
            <a:ext cx="5225716" cy="558304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based </a:t>
            </a:r>
            <a:r>
              <a:rPr lang="en-US" sz="3200" b="1" dirty="0"/>
              <a:t>on the peak </a:t>
            </a:r>
            <a:r>
              <a:rPr lang="en-US" sz="3200" b="1" dirty="0" smtClean="0"/>
              <a:t>demand</a:t>
            </a:r>
            <a:endParaRPr lang="en-US" sz="32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82700" y="5613400"/>
            <a:ext cx="5740831" cy="396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88" y="2398891"/>
            <a:ext cx="5491895" cy="32007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72379" y="5641007"/>
            <a:ext cx="3139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 demand of a data center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3266750" y="2567805"/>
            <a:ext cx="423512" cy="3708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89908" y="1776782"/>
            <a:ext cx="2615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Over capacity planning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20033" y="2464531"/>
            <a:ext cx="14479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Demand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964703" y="2464531"/>
            <a:ext cx="881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Supply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08416" y="5122542"/>
            <a:ext cx="51265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good</a:t>
            </a:r>
            <a:r>
              <a:rPr lang="en-US" dirty="0" smtClean="0"/>
              <a:t> </a:t>
            </a:r>
            <a:r>
              <a:rPr lang="en-US" i="1" dirty="0" smtClean="0"/>
              <a:t>news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Power demand can be shaped</a:t>
            </a:r>
          </a:p>
        </p:txBody>
      </p:sp>
      <p:pic>
        <p:nvPicPr>
          <p:cNvPr id="1026" name="Picture 2" descr="http://findicons.com/files/icons/271/preview/servers_ful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663" y="3042553"/>
            <a:ext cx="1000739" cy="125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838200" y="2292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libri (Body)"/>
              </a:rPr>
              <a:t>Traditional Capacity </a:t>
            </a:r>
            <a:r>
              <a:rPr lang="en-US" sz="3600" b="1" dirty="0" smtClean="0">
                <a:latin typeface="Calibri (Body)"/>
              </a:rPr>
              <a:t>Planning</a:t>
            </a:r>
            <a:endParaRPr lang="en-US" sz="3600" b="1" dirty="0">
              <a:latin typeface="Calibri (Body)"/>
            </a:endParaRPr>
          </a:p>
        </p:txBody>
      </p:sp>
      <p:pic>
        <p:nvPicPr>
          <p:cNvPr id="19" name="Picture 6" descr="https://cdn0.iconfinder.com/data/icons/home-appliances/64/air_conditioning_icon_cooling_system_climate_control_conditioner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437" y="3321256"/>
            <a:ext cx="1072163" cy="97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0" descr="http://iconizer.net/files/Sophistique/orig/electricit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003" y="3206682"/>
            <a:ext cx="922092" cy="92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toptenreviews.com/rev/site/cms/category_headers/1027-h_main-w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391" y="3378813"/>
            <a:ext cx="1580214" cy="71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alibri (Body)"/>
              </a:rPr>
              <a:t>Example: shaping power demand</a:t>
            </a:r>
            <a:endParaRPr lang="en-US" sz="3600" b="1" dirty="0">
              <a:latin typeface="Calibri (Body)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413" y="2038565"/>
            <a:ext cx="3940878" cy="207131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600279" y="1432538"/>
            <a:ext cx="26261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Scheduling </a:t>
            </a:r>
            <a:r>
              <a:rPr lang="en-US" b="1" dirty="0"/>
              <a:t>the batch </a:t>
            </a:r>
            <a:r>
              <a:rPr lang="en-US" b="1" dirty="0" smtClean="0"/>
              <a:t>jobs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Aksanli</a:t>
            </a:r>
            <a:r>
              <a:rPr lang="en-US" dirty="0" smtClean="0"/>
              <a:t> SIGOPT’12 ]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63915" y="5329812"/>
            <a:ext cx="24507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Optimize cooling power</a:t>
            </a:r>
          </a:p>
          <a:p>
            <a:r>
              <a:rPr lang="en-US" dirty="0"/>
              <a:t>[</a:t>
            </a:r>
            <a:r>
              <a:rPr lang="en-US" dirty="0" err="1"/>
              <a:t>Pakbaznia</a:t>
            </a:r>
            <a:r>
              <a:rPr lang="en-US" dirty="0"/>
              <a:t> </a:t>
            </a:r>
            <a:r>
              <a:rPr lang="en-US" dirty="0" smtClean="0"/>
              <a:t>ISLPED’09,</a:t>
            </a:r>
          </a:p>
          <a:p>
            <a:r>
              <a:rPr lang="en-US" dirty="0" smtClean="0"/>
              <a:t>Liu SIGMETRICS’12]</a:t>
            </a:r>
          </a:p>
          <a:p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974" y="2078869"/>
            <a:ext cx="3809231" cy="200893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070241" y="5329812"/>
            <a:ext cx="28761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Geographical load balancing</a:t>
            </a:r>
          </a:p>
          <a:p>
            <a:r>
              <a:rPr lang="en-US" dirty="0"/>
              <a:t>[</a:t>
            </a:r>
            <a:r>
              <a:rPr lang="en-US" dirty="0" smtClean="0"/>
              <a:t>Qureshi SIGCOMM’09, </a:t>
            </a:r>
            <a:br>
              <a:rPr lang="en-US" dirty="0" smtClean="0"/>
            </a:br>
            <a:r>
              <a:rPr lang="en-US" dirty="0" smtClean="0"/>
              <a:t>Liu SIGMETRICS’ 11]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51974" y="5277051"/>
            <a:ext cx="23563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 consolidation</a:t>
            </a:r>
          </a:p>
          <a:p>
            <a:r>
              <a:rPr lang="en-US" dirty="0" smtClean="0"/>
              <a:t>[</a:t>
            </a:r>
            <a:r>
              <a:rPr lang="en-US" dirty="0"/>
              <a:t>Zhang </a:t>
            </a:r>
            <a:r>
              <a:rPr lang="en-US" dirty="0" smtClean="0"/>
              <a:t>ICNC’10,</a:t>
            </a:r>
            <a:br>
              <a:rPr lang="en-US" dirty="0" smtClean="0"/>
            </a:br>
            <a:r>
              <a:rPr lang="en-US" dirty="0" smtClean="0"/>
              <a:t>Andrews ToN’12]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3988" y="5283645"/>
            <a:ext cx="21369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Server consolidation</a:t>
            </a:r>
            <a:br>
              <a:rPr lang="en-US" b="1" dirty="0" smtClean="0"/>
            </a:br>
            <a:r>
              <a:rPr lang="en-US" dirty="0" smtClean="0"/>
              <a:t>[Lin ToN’13, </a:t>
            </a:r>
            <a:br>
              <a:rPr lang="en-US" dirty="0" smtClean="0"/>
            </a:br>
            <a:r>
              <a:rPr lang="en-US" dirty="0" smtClean="0"/>
              <a:t>Zhang ICAC’12]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810439" y="2136863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~500kW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65546" y="2380018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~400kW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25049" y="4385485"/>
            <a:ext cx="38418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Waste of 20% of supply &amp; demand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5196" y="4824443"/>
            <a:ext cx="5101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More data center demand management techniques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029" y="2427330"/>
            <a:ext cx="1495425" cy="10287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0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9" grpId="0"/>
      <p:bldP spid="20" grpId="0"/>
      <p:bldP spid="21" grpId="0"/>
      <p:bldP spid="14" grpId="0"/>
      <p:bldP spid="6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rved Right Arrow 3"/>
          <p:cNvSpPr/>
          <p:nvPr/>
        </p:nvSpPr>
        <p:spPr>
          <a:xfrm rot="16200000">
            <a:off x="5321472" y="2589764"/>
            <a:ext cx="1167257" cy="30127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rved Right Arrow 4"/>
          <p:cNvSpPr/>
          <p:nvPr/>
        </p:nvSpPr>
        <p:spPr>
          <a:xfrm rot="16200000" flipH="1" flipV="1">
            <a:off x="5091816" y="1183477"/>
            <a:ext cx="1329752" cy="30704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94694" y="2918937"/>
            <a:ext cx="18208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Joint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21972" y="530127"/>
            <a:ext cx="76954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Proposed Optimization Framework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791526" y="2219827"/>
            <a:ext cx="28608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Capacity Planning</a:t>
            </a:r>
          </a:p>
          <a:p>
            <a:pPr algn="ctr"/>
            <a:r>
              <a:rPr lang="en-US" sz="5400" b="1" baseline="0" dirty="0" smtClean="0">
                <a:solidFill>
                  <a:srgbClr val="0070C0"/>
                </a:solidFill>
              </a:rPr>
              <a:t>(CP)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68334" y="2358326"/>
            <a:ext cx="37379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</a:rPr>
              <a:t>Operational </a:t>
            </a:r>
            <a:endParaRPr lang="en-US" sz="48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4800" b="1" dirty="0" smtClean="0">
                <a:solidFill>
                  <a:srgbClr val="7030A0"/>
                </a:solidFill>
              </a:rPr>
              <a:t>Management</a:t>
            </a:r>
          </a:p>
          <a:p>
            <a:pPr algn="ctr"/>
            <a:r>
              <a:rPr lang="en-US" sz="4800" b="1" dirty="0" smtClean="0">
                <a:solidFill>
                  <a:srgbClr val="7030A0"/>
                </a:solidFill>
              </a:rPr>
              <a:t>(OM)</a:t>
            </a:r>
            <a:endParaRPr lang="en-US" sz="4800" b="1" dirty="0">
              <a:solidFill>
                <a:srgbClr val="7030A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2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371" y="402771"/>
            <a:ext cx="11353800" cy="74363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alibri (Body)"/>
              </a:rPr>
              <a:t>Goal: </a:t>
            </a:r>
            <a:r>
              <a:rPr lang="en-US" sz="3200" dirty="0" smtClean="0">
                <a:latin typeface="Calibri (Body)"/>
              </a:rPr>
              <a:t>Reduce data center costs</a:t>
            </a:r>
            <a:endParaRPr lang="en-US" sz="3200" dirty="0">
              <a:latin typeface="Calibri (Body)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1371" y="1146402"/>
            <a:ext cx="8654146" cy="743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Calibri (Body)"/>
              </a:rPr>
              <a:t>Approach: </a:t>
            </a:r>
            <a:r>
              <a:rPr lang="en-US" sz="3200" dirty="0" smtClean="0">
                <a:latin typeface="Calibri (Body)"/>
              </a:rPr>
              <a:t>Joint Optimization Framework</a:t>
            </a:r>
            <a:endParaRPr lang="en-US" sz="3200" dirty="0">
              <a:latin typeface="Calibri (Body)"/>
            </a:endParaRPr>
          </a:p>
        </p:txBody>
      </p:sp>
      <p:pic>
        <p:nvPicPr>
          <p:cNvPr id="2058" name="Picture 10" descr="http://www.pngall.com/wp-content/uploads/2016/04/Analysis-PNG-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571" y="2439654"/>
            <a:ext cx="2688771" cy="226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219083" y="4704494"/>
            <a:ext cx="2083931" cy="658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C00000"/>
                </a:solidFill>
                <a:latin typeface="Calibri (Body)"/>
              </a:rPr>
              <a:t>Modeling</a:t>
            </a:r>
            <a:endParaRPr lang="en-US" sz="3200" dirty="0">
              <a:solidFill>
                <a:srgbClr val="C00000"/>
              </a:solidFill>
              <a:latin typeface="Calibri (Body)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148643" y="4924653"/>
            <a:ext cx="1975071" cy="658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B050"/>
                </a:solidFill>
                <a:latin typeface="Calibri (Body)"/>
              </a:rPr>
              <a:t>Evaluation</a:t>
            </a:r>
            <a:endParaRPr lang="en-US" sz="3200" dirty="0">
              <a:solidFill>
                <a:srgbClr val="00B050"/>
              </a:solidFill>
              <a:latin typeface="Calibri (Body)"/>
            </a:endParaRPr>
          </a:p>
        </p:txBody>
      </p:sp>
      <p:sp>
        <p:nvSpPr>
          <p:cNvPr id="17" name="Curved Right Arrow 16"/>
          <p:cNvSpPr/>
          <p:nvPr/>
        </p:nvSpPr>
        <p:spPr>
          <a:xfrm rot="16200000">
            <a:off x="2919879" y="3366193"/>
            <a:ext cx="575658" cy="126989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 rot="16200000" flipH="1" flipV="1">
            <a:off x="2837685" y="2746686"/>
            <a:ext cx="612162" cy="13236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04807" y="3386115"/>
            <a:ext cx="11007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Joint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70168" y="2986830"/>
            <a:ext cx="24258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Operational 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Management</a:t>
            </a:r>
          </a:p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(OM)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1371" y="2968500"/>
            <a:ext cx="21291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Capacity Planning</a:t>
            </a:r>
          </a:p>
          <a:p>
            <a:pPr algn="ctr"/>
            <a:r>
              <a:rPr lang="en-US" sz="3200" b="1" baseline="0" dirty="0" smtClean="0">
                <a:solidFill>
                  <a:srgbClr val="0070C0"/>
                </a:solidFill>
              </a:rPr>
              <a:t>(CP)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5681" y="2267275"/>
            <a:ext cx="3940629" cy="3407229"/>
          </a:xfrm>
          <a:prstGeom prst="round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8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3872</TotalTime>
  <Words>1491</Words>
  <Application>Microsoft Office PowerPoint</Application>
  <PresentationFormat>Widescreen</PresentationFormat>
  <Paragraphs>442</Paragraphs>
  <Slides>40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Calibri (Body)</vt:lpstr>
      <vt:lpstr>Cambria </vt:lpstr>
      <vt:lpstr>CMMI9</vt:lpstr>
      <vt:lpstr>CMR9</vt:lpstr>
      <vt:lpstr>Arial</vt:lpstr>
      <vt:lpstr>Calibri</vt:lpstr>
      <vt:lpstr>Calibri Light</vt:lpstr>
      <vt:lpstr>Cambria</vt:lpstr>
      <vt:lpstr>Cambria Math</vt:lpstr>
      <vt:lpstr>Wingdings</vt:lpstr>
      <vt:lpstr>Office Theme</vt:lpstr>
      <vt:lpstr>Joint Capacity Planning and Operational Management for Sustainable Data Centers and Demand Response</vt:lpstr>
      <vt:lpstr>PowerPoint Presentation</vt:lpstr>
      <vt:lpstr>Environmental threat from data centers</vt:lpstr>
      <vt:lpstr>PowerPoint Presentation</vt:lpstr>
      <vt:lpstr>PowerPoint Presentation</vt:lpstr>
      <vt:lpstr>based on the peak demand</vt:lpstr>
      <vt:lpstr>Example: shaping power demand</vt:lpstr>
      <vt:lpstr>PowerPoint Presentation</vt:lpstr>
      <vt:lpstr>Goal: Reduce data center costs</vt:lpstr>
      <vt:lpstr>Joint Optimization Framework</vt:lpstr>
      <vt:lpstr>Modeling power demand at time t year y</vt:lpstr>
      <vt:lpstr>Modeling power supply at  time t year y </vt:lpstr>
      <vt:lpstr>How the framework operates?</vt:lpstr>
      <vt:lpstr>Goal: Reduce data center costs</vt:lpstr>
      <vt:lpstr>PowerPoint Presentation</vt:lpstr>
      <vt:lpstr>Power Demand</vt:lpstr>
      <vt:lpstr>PowerPoint Presentation</vt:lpstr>
      <vt:lpstr>Comparisons with Baseline methods</vt:lpstr>
      <vt:lpstr>PowerPoint Presentation</vt:lpstr>
      <vt:lpstr>Costs and Emissions under Prediction Errors</vt:lpstr>
      <vt:lpstr>PowerPoint Presentation</vt:lpstr>
      <vt:lpstr>Example: how demand response (DR) works?</vt:lpstr>
      <vt:lpstr>Extending Joint Optimization Framework for DCDR</vt:lpstr>
      <vt:lpstr>Demand response (DR) programs</vt:lpstr>
      <vt:lpstr>Operation of Framework in DR programs</vt:lpstr>
      <vt:lpstr>How DR impacts on data centers?</vt:lpstr>
      <vt:lpstr>PowerPoint Presentation</vt:lpstr>
      <vt:lpstr>PowerPoint Presentation</vt:lpstr>
      <vt:lpstr>PowerPoint Presentation</vt:lpstr>
      <vt:lpstr>PowerPoint Presentation</vt:lpstr>
      <vt:lpstr>Backup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Capacity Planning and Operational Management for Sustainable Data Centers and Demand Reponse</dc:title>
  <dc:creator>Nhat Tan Le</dc:creator>
  <cp:lastModifiedBy>Nhat Tan Le</cp:lastModifiedBy>
  <cp:revision>2476</cp:revision>
  <dcterms:created xsi:type="dcterms:W3CDTF">2016-02-28T19:21:59Z</dcterms:created>
  <dcterms:modified xsi:type="dcterms:W3CDTF">2016-06-20T14:28:37Z</dcterms:modified>
</cp:coreProperties>
</file>