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5" r:id="rId3"/>
    <p:sldId id="292" r:id="rId4"/>
    <p:sldId id="293" r:id="rId5"/>
    <p:sldId id="309" r:id="rId6"/>
    <p:sldId id="258" r:id="rId7"/>
    <p:sldId id="287" r:id="rId8"/>
    <p:sldId id="291" r:id="rId9"/>
    <p:sldId id="290" r:id="rId10"/>
    <p:sldId id="305" r:id="rId11"/>
    <p:sldId id="306" r:id="rId12"/>
    <p:sldId id="265" r:id="rId13"/>
    <p:sldId id="267" r:id="rId14"/>
    <p:sldId id="307" r:id="rId15"/>
    <p:sldId id="270" r:id="rId16"/>
    <p:sldId id="308" r:id="rId17"/>
    <p:sldId id="269" r:id="rId18"/>
    <p:sldId id="310" r:id="rId19"/>
    <p:sldId id="271" r:id="rId20"/>
    <p:sldId id="268" r:id="rId21"/>
    <p:sldId id="297" r:id="rId22"/>
    <p:sldId id="276" r:id="rId23"/>
    <p:sldId id="311" r:id="rId24"/>
    <p:sldId id="277" r:id="rId25"/>
    <p:sldId id="279" r:id="rId26"/>
    <p:sldId id="281" r:id="rId27"/>
    <p:sldId id="304" r:id="rId28"/>
    <p:sldId id="303" r:id="rId29"/>
    <p:sldId id="295" r:id="rId30"/>
    <p:sldId id="296" r:id="rId31"/>
    <p:sldId id="294" r:id="rId32"/>
    <p:sldId id="298" r:id="rId33"/>
    <p:sldId id="299" r:id="rId34"/>
    <p:sldId id="300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11" autoAdjust="0"/>
  </p:normalViewPr>
  <p:slideViewPr>
    <p:cSldViewPr snapToGrid="0">
      <p:cViewPr varScale="1">
        <p:scale>
          <a:sx n="90" d="100"/>
          <a:sy n="90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8A80-51A0-4106-A699-91BE4131B49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8FE0-CC7E-453F-9464-43996D0B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ACM</a:t>
            </a:r>
            <a:r>
              <a:rPr lang="en-US" baseline="0" dirty="0" smtClean="0"/>
              <a:t> e-Energy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bills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r>
              <a:rPr lang="en-US" baseline="0" dirty="0" smtClean="0"/>
              <a:t>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6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2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2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Messages: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quickly increasing of PV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Emissions go down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PV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2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Grid: Grid only</a:t>
            </a:r>
          </a:p>
          <a:p>
            <a:r>
              <a:rPr lang="en-US" dirty="0" smtClean="0"/>
              <a:t>Dem: Demand-only</a:t>
            </a:r>
            <a:r>
              <a:rPr lang="en-US" baseline="0" dirty="0" smtClean="0"/>
              <a:t> optimization</a:t>
            </a:r>
          </a:p>
          <a:p>
            <a:r>
              <a:rPr lang="en-US" baseline="0" dirty="0" smtClean="0"/>
              <a:t>Sup: Supply-only optimization</a:t>
            </a:r>
          </a:p>
          <a:p>
            <a:r>
              <a:rPr lang="en-US" baseline="0" dirty="0" smtClean="0"/>
              <a:t>Prop: Proposed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99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Utilize</a:t>
            </a:r>
            <a:r>
              <a:rPr lang="en-US" baseline="0" dirty="0" smtClean="0"/>
              <a:t> PV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2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 significant</a:t>
            </a:r>
            <a:r>
              <a:rPr lang="en-US" baseline="0" dirty="0" smtClean="0"/>
              <a:t>ly outperforms GRID under large prediction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IP traffic</a:t>
            </a:r>
            <a:r>
              <a:rPr lang="en-US" baseline="0" dirty="0" smtClean="0"/>
              <a:t> increasing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center</a:t>
            </a:r>
            <a:r>
              <a:rPr lang="en-US" baseline="0" dirty="0" smtClean="0"/>
              <a:t> demand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78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make a diagram</a:t>
            </a:r>
            <a:r>
              <a:rPr lang="en-US" baseline="0" dirty="0" smtClean="0"/>
              <a:t> for DR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7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local</a:t>
            </a:r>
            <a:r>
              <a:rPr lang="en-US" baseline="0" dirty="0" smtClean="0"/>
              <a:t> supply &gt;= total demand in long-run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center starts to use more GE to provide power during night and given the increased GE capacity, more GE generation is used during day time to replace PV.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Especially, there is the sharp increase of PV capacity when the gas price is more than $0.06</a:t>
            </a:r>
            <a:r>
              <a:rPr lang="en-US" smtClean="0"/>
              <a:t>$. </a:t>
            </a:r>
          </a:p>
          <a:p>
            <a:r>
              <a:rPr lang="en-US" smtClean="0"/>
              <a:t>Due </a:t>
            </a:r>
            <a:r>
              <a:rPr lang="en-US" dirty="0" smtClean="0"/>
              <a:t>to the non-</a:t>
            </a:r>
            <a:r>
              <a:rPr lang="en-US" dirty="0" err="1" smtClean="0"/>
              <a:t>dispatchability</a:t>
            </a:r>
            <a:r>
              <a:rPr lang="en-US" dirty="0" smtClean="0"/>
              <a:t> of solar energy, the data center needs the large capacity of PV generation to compensate the reduction of GE 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Mega</a:t>
            </a:r>
            <a:r>
              <a:rPr lang="en-US" baseline="0" dirty="0" smtClean="0"/>
              <a:t>tons Carbon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sustainable data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much do data centers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</a:t>
            </a:r>
            <a:r>
              <a:rPr lang="en-US" baseline="0" dirty="0" smtClean="0"/>
              <a:t> Cost of Ownership</a:t>
            </a:r>
          </a:p>
          <a:p>
            <a:r>
              <a:rPr lang="en-US" baseline="0" dirty="0" smtClean="0"/>
              <a:t>Capital Expense</a:t>
            </a:r>
          </a:p>
          <a:p>
            <a:r>
              <a:rPr lang="en-US" baseline="0" dirty="0" smtClean="0"/>
              <a:t>Operational Expense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cost wastes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4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we do capacity planning when power demand is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3A8-BD95-4BF0-BA2F-4AC528A27723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D7DD-40EB-4295-AB7E-75EDAD6651DE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6B32-5BD7-4206-90FC-7C25A9E7F82B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99C-E47A-44C2-83D1-339B48455DE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EF6A-F8B3-4EDD-B50A-44A928F6960C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E466-7263-4D57-AFFE-19ECF18569F8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F7C-A4BA-4857-A83F-BB298028D929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72D7-1079-4368-9D52-CC358088B9B9}" type="datetime1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E38-6610-4AAF-915C-B1DA7F0DBB46}" type="datetime1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39A9-9ECA-4ADE-A2FB-F502127E6F06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33A-D8CC-4B0F-8D0F-15537AE3DD14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ED08-F10E-45F3-B178-BA5748FE36E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8744" y="4321135"/>
            <a:ext cx="7431228" cy="1655762"/>
          </a:xfrm>
        </p:spPr>
        <p:txBody>
          <a:bodyPr/>
          <a:lstStyle/>
          <a:p>
            <a:r>
              <a:rPr lang="en-US" b="1" dirty="0" smtClean="0"/>
              <a:t>Tan N. Le</a:t>
            </a:r>
            <a:r>
              <a:rPr lang="en-US" dirty="0" smtClean="0"/>
              <a:t>, </a:t>
            </a:r>
            <a:r>
              <a:rPr lang="en-US" dirty="0" err="1" smtClean="0"/>
              <a:t>Zhenhua</a:t>
            </a:r>
            <a:r>
              <a:rPr lang="en-US" dirty="0" smtClean="0"/>
              <a:t> Liu, Yuan Chen, and Cullen Bash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Joint Capacity Planning and Operational Management for Sustainable Data Centers and Demand Response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374" y="5291966"/>
            <a:ext cx="2011684" cy="8046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07518" y="3509963"/>
            <a:ext cx="1814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June 21,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64" y="5291966"/>
            <a:ext cx="4763672" cy="804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0" y="311191"/>
            <a:ext cx="2293831" cy="107129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objective of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Minimize</a:t>
            </a:r>
            <a:r>
              <a:rPr lang="en-US" dirty="0" smtClean="0"/>
              <a:t> total cost 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8" y="2906740"/>
            <a:ext cx="2565400" cy="14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3880" y="448176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Utility </a:t>
            </a:r>
            <a:r>
              <a:rPr lang="en-US" dirty="0" smtClean="0"/>
              <a:t>bills (</a:t>
            </a:r>
            <a:r>
              <a:rPr lang="en-US" dirty="0" err="1" smtClean="0"/>
              <a:t>Util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69" y="260120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79106" y="4531022"/>
            <a:ext cx="164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Renewable Generation </a:t>
            </a:r>
          </a:p>
          <a:p>
            <a:r>
              <a:rPr lang="en-US" dirty="0" smtClean="0"/>
              <a:t>Expense (</a:t>
            </a:r>
            <a:r>
              <a:rPr lang="en-US" dirty="0" err="1" smtClean="0"/>
              <a:t>RGEx</a:t>
            </a:r>
            <a:r>
              <a:rPr lang="en-US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60800" y="4578258"/>
            <a:ext cx="1636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Non renewable</a:t>
            </a:r>
          </a:p>
          <a:p>
            <a:r>
              <a:rPr lang="en-US" dirty="0" smtClean="0"/>
              <a:t>Generation </a:t>
            </a:r>
          </a:p>
          <a:p>
            <a:r>
              <a:rPr lang="en-US" dirty="0" smtClean="0"/>
              <a:t>Expense (</a:t>
            </a:r>
            <a:r>
              <a:rPr lang="en-US" dirty="0" err="1" smtClean="0"/>
              <a:t>NGEx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22" y="2362691"/>
            <a:ext cx="2148620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58805" y="4794853"/>
            <a:ext cx="1456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equipment expense (</a:t>
            </a:r>
            <a:r>
              <a:rPr lang="en-US" dirty="0" err="1" smtClean="0"/>
              <a:t>ITEx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90" y="2504712"/>
            <a:ext cx="1977052" cy="19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demand from IT workloads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448561"/>
              </p:ext>
            </p:extLst>
          </p:nvPr>
        </p:nvGraphicFramePr>
        <p:xfrm>
          <a:off x="1123950" y="2083982"/>
          <a:ext cx="9969500" cy="142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433">
                  <a:extLst>
                    <a:ext uri="{9D8B030D-6E8A-4147-A177-3AD203B41FA5}">
                      <a16:colId xmlns:a16="http://schemas.microsoft.com/office/drawing/2014/main" val="1392050571"/>
                    </a:ext>
                  </a:extLst>
                </a:gridCol>
                <a:gridCol w="3708461">
                  <a:extLst>
                    <a:ext uri="{9D8B030D-6E8A-4147-A177-3AD203B41FA5}">
                      <a16:colId xmlns:a16="http://schemas.microsoft.com/office/drawing/2014/main" val="2935397230"/>
                    </a:ext>
                  </a:extLst>
                </a:gridCol>
                <a:gridCol w="4346606">
                  <a:extLst>
                    <a:ext uri="{9D8B030D-6E8A-4147-A177-3AD203B41FA5}">
                      <a16:colId xmlns:a16="http://schemas.microsoft.com/office/drawing/2014/main" val="1273543002"/>
                    </a:ext>
                  </a:extLst>
                </a:gridCol>
              </a:tblGrid>
              <a:tr h="475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</a:t>
                      </a:r>
                      <a:r>
                        <a:rPr lang="en-US" baseline="0" dirty="0" smtClean="0"/>
                        <a:t> workloads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jobs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81298"/>
                  </a:ext>
                </a:extLst>
              </a:tr>
              <a:tr h="475221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Chat, video</a:t>
                      </a:r>
                      <a:r>
                        <a:rPr lang="en-US" baseline="0" dirty="0" smtClean="0"/>
                        <a:t> streaming</a:t>
                      </a:r>
                      <a:r>
                        <a:rPr lang="en-US" dirty="0" smtClean="0"/>
                        <a:t>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apps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8706"/>
                  </a:ext>
                </a:extLst>
              </a:tr>
              <a:tr h="475221"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not be delayed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postponed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5963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4390"/>
              </p:ext>
            </p:extLst>
          </p:nvPr>
        </p:nvGraphicFramePr>
        <p:xfrm>
          <a:off x="309431" y="414020"/>
          <a:ext cx="4444104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56">
                <a:tc>
                  <a:txBody>
                    <a:bodyPr/>
                    <a:lstStyle/>
                    <a:p>
                      <a:r>
                        <a:rPr lang="en-US" dirty="0" smtClean="0"/>
                        <a:t>Inputs (forecasted)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Workload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traces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 prices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 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O&amp;M 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24">
                <a:tc>
                  <a:txBody>
                    <a:bodyPr/>
                    <a:lstStyle/>
                    <a:p>
                      <a:r>
                        <a:rPr lang="en-US" dirty="0" smtClean="0"/>
                        <a:t>Emission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91272"/>
              </p:ext>
            </p:extLst>
          </p:nvPr>
        </p:nvGraphicFramePr>
        <p:xfrm>
          <a:off x="7180951" y="1477184"/>
          <a:ext cx="4444104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579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r>
                        <a:rPr lang="en-US" baseline="0" dirty="0" smtClean="0"/>
                        <a:t> planning o</a:t>
                      </a:r>
                      <a:r>
                        <a:rPr lang="en-US" dirty="0" smtClean="0"/>
                        <a:t>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Capacities of </a:t>
                      </a:r>
                      <a:r>
                        <a:rPr lang="en-US" dirty="0" smtClean="0"/>
                        <a:t>renewables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Capacities of non-renewables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r>
                        <a:rPr lang="en-US" baseline="0" dirty="0" smtClean="0"/>
                        <a:t> of IT </a:t>
                      </a:r>
                      <a:r>
                        <a:rPr lang="en-US" baseline="0" dirty="0" smtClean="0"/>
                        <a:t>power demand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of Electricity grid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0507"/>
              </p:ext>
            </p:extLst>
          </p:nvPr>
        </p:nvGraphicFramePr>
        <p:xfrm>
          <a:off x="7197686" y="4253030"/>
          <a:ext cx="44441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</a:t>
                      </a:r>
                      <a:r>
                        <a:rPr lang="en-US" baseline="0" dirty="0" smtClean="0"/>
                        <a:t> management o</a:t>
                      </a:r>
                      <a:r>
                        <a:rPr lang="en-US" dirty="0" smtClean="0"/>
                        <a:t>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non-renewable</a:t>
                      </a:r>
                      <a:r>
                        <a:rPr lang="en-US" baseline="0" dirty="0" smtClean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power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Sell-back 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allocated to </a:t>
                      </a:r>
                      <a:r>
                        <a:rPr lang="en-US" dirty="0" smtClean="0"/>
                        <a:t>IT workloads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37014" y="2962362"/>
            <a:ext cx="3504549" cy="2308324"/>
          </a:xfrm>
          <a:prstGeom prst="rect">
            <a:avLst/>
          </a:prstGeom>
          <a:effectLst>
            <a:softEdge rad="762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4800" b="1" dirty="0" smtClean="0"/>
              <a:t>Joint </a:t>
            </a:r>
          </a:p>
          <a:p>
            <a:pPr algn="ctr"/>
            <a:r>
              <a:rPr lang="en-US" sz="4800" b="1" dirty="0" smtClean="0"/>
              <a:t>Optimization</a:t>
            </a:r>
          </a:p>
          <a:p>
            <a:pPr algn="ctr"/>
            <a:r>
              <a:rPr lang="en-US" sz="4800" b="1" dirty="0" smtClean="0"/>
              <a:t>Framework</a:t>
            </a:r>
            <a:endParaRPr lang="en-US" sz="4800" b="1" dirty="0"/>
          </a:p>
        </p:txBody>
      </p:sp>
      <p:sp>
        <p:nvSpPr>
          <p:cNvPr id="3" name="Left-Up Arrow 2"/>
          <p:cNvSpPr/>
          <p:nvPr/>
        </p:nvSpPr>
        <p:spPr>
          <a:xfrm rot="18920837" flipH="1" flipV="1">
            <a:off x="5842886" y="2866777"/>
            <a:ext cx="1731055" cy="1770377"/>
          </a:xfrm>
          <a:prstGeom prst="leftUpArrow">
            <a:avLst>
              <a:gd name="adj1" fmla="val 16829"/>
              <a:gd name="adj2" fmla="val 25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 flipV="1">
            <a:off x="736478" y="2809936"/>
            <a:ext cx="1101146" cy="12887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8934" y="2450808"/>
            <a:ext cx="2893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/>
              <a:t>Evaluation</a:t>
            </a:r>
            <a:endParaRPr lang="en-US" sz="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496300" y="5635705"/>
            <a:ext cx="207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MR9"/>
              </a:rPr>
              <a:t>HP </a:t>
            </a:r>
            <a:r>
              <a:rPr lang="en-US" sz="1400" dirty="0" err="1" smtClean="0">
                <a:latin typeface="CMR9"/>
              </a:rPr>
              <a:t>EcoPODs</a:t>
            </a:r>
            <a:r>
              <a:rPr lang="en-US" sz="1400" dirty="0" smtClean="0">
                <a:latin typeface="CMR9"/>
              </a:rPr>
              <a:t> 240a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6190" y="475734"/>
            <a:ext cx="8097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IT equipment </a:t>
            </a:r>
            <a:r>
              <a:rPr lang="en-US" sz="2800" b="1" dirty="0"/>
              <a:t>based on 1MW HP </a:t>
            </a:r>
            <a:r>
              <a:rPr lang="en-US" sz="2800" b="1" dirty="0" err="1"/>
              <a:t>EcoPod</a:t>
            </a:r>
            <a:r>
              <a:rPr lang="en-US" sz="2800" b="1" dirty="0"/>
              <a:t> data center</a:t>
            </a:r>
          </a:p>
        </p:txBody>
      </p:sp>
      <p:pic>
        <p:nvPicPr>
          <p:cNvPr id="2050" name="Picture 2" descr="http://pro-networking-h17007.external.hp.com/images/whatsnew/june/ecoPOD_5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87" y="1411822"/>
            <a:ext cx="6208040" cy="384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09548"/>
              </p:ext>
            </p:extLst>
          </p:nvPr>
        </p:nvGraphicFramePr>
        <p:xfrm>
          <a:off x="595187" y="4996758"/>
          <a:ext cx="5549900" cy="15421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4950">
                  <a:extLst>
                    <a:ext uri="{9D8B030D-6E8A-4147-A177-3AD203B41FA5}">
                      <a16:colId xmlns:a16="http://schemas.microsoft.com/office/drawing/2014/main" val="2745008817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39517072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r>
                        <a:rPr lang="en-US" dirty="0" smtClean="0"/>
                        <a:t>IT workloads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6711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workload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09385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jobs (24h deadlines)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7124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0692"/>
              </p:ext>
            </p:extLst>
          </p:nvPr>
        </p:nvGraphicFramePr>
        <p:xfrm>
          <a:off x="897639" y="4368800"/>
          <a:ext cx="5247448" cy="4649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29861">
                  <a:extLst>
                    <a:ext uri="{9D8B030D-6E8A-4147-A177-3AD203B41FA5}">
                      <a16:colId xmlns:a16="http://schemas.microsoft.com/office/drawing/2014/main" val="3655462996"/>
                    </a:ext>
                  </a:extLst>
                </a:gridCol>
                <a:gridCol w="2017587">
                  <a:extLst>
                    <a:ext uri="{9D8B030D-6E8A-4147-A177-3AD203B41FA5}">
                      <a16:colId xmlns:a16="http://schemas.microsoft.com/office/drawing/2014/main" val="1882364431"/>
                    </a:ext>
                  </a:extLst>
                </a:gridCol>
              </a:tblGrid>
              <a:tr h="464932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workload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1.09 a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8368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03" y="1161980"/>
            <a:ext cx="3988521" cy="29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47059"/>
              </p:ext>
            </p:extLst>
          </p:nvPr>
        </p:nvGraphicFramePr>
        <p:xfrm>
          <a:off x="8264307" y="1942225"/>
          <a:ext cx="3435786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7893">
                  <a:extLst>
                    <a:ext uri="{9D8B030D-6E8A-4147-A177-3AD203B41FA5}">
                      <a16:colId xmlns:a16="http://schemas.microsoft.com/office/drawing/2014/main" val="2745008817"/>
                    </a:ext>
                  </a:extLst>
                </a:gridCol>
                <a:gridCol w="1717893">
                  <a:extLst>
                    <a:ext uri="{9D8B030D-6E8A-4147-A177-3AD203B41FA5}">
                      <a16:colId xmlns:a16="http://schemas.microsoft.com/office/drawing/2014/main" val="239517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PV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Amortized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$2.15/W a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$0/kWh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9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$0.005/kWh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0647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39875" y="572671"/>
            <a:ext cx="4518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Parameters of power sources</a:t>
            </a:r>
            <a:endParaRPr lang="en-US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66511"/>
              </p:ext>
            </p:extLst>
          </p:nvPr>
        </p:nvGraphicFramePr>
        <p:xfrm>
          <a:off x="5178056" y="5310594"/>
          <a:ext cx="575961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42995">
                  <a:extLst>
                    <a:ext uri="{9D8B030D-6E8A-4147-A177-3AD203B41FA5}">
                      <a16:colId xmlns:a16="http://schemas.microsoft.com/office/drawing/2014/main" val="1270416877"/>
                    </a:ext>
                  </a:extLst>
                </a:gridCol>
                <a:gridCol w="2416623">
                  <a:extLst>
                    <a:ext uri="{9D8B030D-6E8A-4147-A177-3AD203B41FA5}">
                      <a16:colId xmlns:a16="http://schemas.microsoft.com/office/drawing/2014/main" val="363986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Infra. cost of </a:t>
                      </a:r>
                      <a:r>
                        <a:rPr lang="en-US" dirty="0" smtClean="0"/>
                        <a:t>PV increase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 </a:t>
                      </a:r>
                      <a:r>
                        <a:rPr lang="en-US" dirty="0" smtClean="0"/>
                        <a:t>a </a:t>
                      </a:r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3679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151" y="1794545"/>
            <a:ext cx="7939839" cy="27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71884"/>
              </p:ext>
            </p:extLst>
          </p:nvPr>
        </p:nvGraphicFramePr>
        <p:xfrm>
          <a:off x="1294036" y="2209573"/>
          <a:ext cx="351917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5251">
                  <a:extLst>
                    <a:ext uri="{9D8B030D-6E8A-4147-A177-3AD203B41FA5}">
                      <a16:colId xmlns:a16="http://schemas.microsoft.com/office/drawing/2014/main" val="2745008817"/>
                    </a:ext>
                  </a:extLst>
                </a:gridCol>
                <a:gridCol w="1503919">
                  <a:extLst>
                    <a:ext uri="{9D8B030D-6E8A-4147-A177-3AD203B41FA5}">
                      <a16:colId xmlns:a16="http://schemas.microsoft.com/office/drawing/2014/main" val="239517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Natural gas engines (GE)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Amortized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$1/W</a:t>
                      </a:r>
                      <a:r>
                        <a:rPr lang="en-US" baseline="0" dirty="0" smtClean="0"/>
                        <a:t> a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r>
                        <a:rPr lang="en-US" baseline="0" dirty="0" smtClean="0"/>
                        <a:t> 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0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$0.06/kWh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$0.005/kWh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8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62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70489"/>
              </p:ext>
            </p:extLst>
          </p:nvPr>
        </p:nvGraphicFramePr>
        <p:xfrm>
          <a:off x="6774815" y="2045181"/>
          <a:ext cx="367157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5785">
                  <a:extLst>
                    <a:ext uri="{9D8B030D-6E8A-4147-A177-3AD203B41FA5}">
                      <a16:colId xmlns:a16="http://schemas.microsoft.com/office/drawing/2014/main" val="2745008817"/>
                    </a:ext>
                  </a:extLst>
                </a:gridCol>
                <a:gridCol w="1835785">
                  <a:extLst>
                    <a:ext uri="{9D8B030D-6E8A-4147-A177-3AD203B41FA5}">
                      <a16:colId xmlns:a16="http://schemas.microsoft.com/office/drawing/2014/main" val="239517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 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$0.056/kWh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0938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0729"/>
              </p:ext>
            </p:extLst>
          </p:nvPr>
        </p:nvGraphicFramePr>
        <p:xfrm>
          <a:off x="6158865" y="4001294"/>
          <a:ext cx="490347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6070">
                  <a:extLst>
                    <a:ext uri="{9D8B030D-6E8A-4147-A177-3AD203B41FA5}">
                      <a16:colId xmlns:a16="http://schemas.microsoft.com/office/drawing/2014/main" val="274500881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9517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Annual</a:t>
                      </a:r>
                      <a:r>
                        <a:rPr lang="en-US" baseline="0" dirty="0" smtClean="0"/>
                        <a:t> change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6711"/>
                  </a:ext>
                </a:extLst>
              </a:tr>
              <a:tr h="355178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0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</a:t>
                      </a:r>
                      <a:r>
                        <a:rPr lang="en-US" baseline="0" dirty="0" smtClean="0"/>
                        <a:t>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9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8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1942" y="425708"/>
            <a:ext cx="8802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How proposed framework does capacity</a:t>
            </a:r>
            <a:r>
              <a:rPr lang="en-US" sz="3200" b="1" baseline="0" dirty="0" smtClean="0"/>
              <a:t> planning?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803460" y="5956240"/>
            <a:ext cx="11238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PV: Photovoltaic </a:t>
            </a:r>
            <a:r>
              <a:rPr lang="en-US" sz="2000" dirty="0" smtClean="0"/>
              <a:t>array -  GE</a:t>
            </a:r>
            <a:r>
              <a:rPr lang="en-US" sz="2000" dirty="0"/>
              <a:t>: </a:t>
            </a:r>
            <a:r>
              <a:rPr lang="en-US" sz="2000" dirty="0" smtClean="0"/>
              <a:t>General </a:t>
            </a:r>
            <a:r>
              <a:rPr lang="en-US" sz="2000" dirty="0"/>
              <a:t>Electric natural gas </a:t>
            </a:r>
            <a:r>
              <a:rPr lang="en-US" sz="2000" dirty="0" smtClean="0"/>
              <a:t>engines - Grid</a:t>
            </a:r>
            <a:r>
              <a:rPr lang="en-US" sz="2000" dirty="0"/>
              <a:t>: Peak of grid power </a:t>
            </a:r>
            <a:r>
              <a:rPr lang="en-US" sz="2000" dirty="0" smtClean="0"/>
              <a:t>consumption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67" y="1287220"/>
            <a:ext cx="4830960" cy="4244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67" y="1250689"/>
            <a:ext cx="4592833" cy="411907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043888">
            <a:off x="3285460" y="1740725"/>
            <a:ext cx="1499191" cy="446177"/>
          </a:xfrm>
          <a:prstGeom prst="rightArrow">
            <a:avLst>
              <a:gd name="adj1" fmla="val 66381"/>
              <a:gd name="adj2" fmla="val 3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PV </a:t>
            </a:r>
            <a:r>
              <a:rPr lang="en-US" b="1" dirty="0" smtClean="0">
                <a:solidFill>
                  <a:srgbClr val="FF0000"/>
                </a:solidFill>
              </a:rPr>
              <a:t>increases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baseline 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1619"/>
              </p:ext>
            </p:extLst>
          </p:nvPr>
        </p:nvGraphicFramePr>
        <p:xfrm>
          <a:off x="988828" y="1825625"/>
          <a:ext cx="9473609" cy="423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19">
                  <a:extLst>
                    <a:ext uri="{9D8B030D-6E8A-4147-A177-3AD203B41FA5}">
                      <a16:colId xmlns:a16="http://schemas.microsoft.com/office/drawing/2014/main" val="2437411268"/>
                    </a:ext>
                  </a:extLst>
                </a:gridCol>
                <a:gridCol w="6071190">
                  <a:extLst>
                    <a:ext uri="{9D8B030D-6E8A-4147-A177-3AD203B41FA5}">
                      <a16:colId xmlns:a16="http://schemas.microsoft.com/office/drawing/2014/main" val="2968375098"/>
                    </a:ext>
                  </a:extLst>
                </a:gridCol>
              </a:tblGrid>
              <a:tr h="7250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82949"/>
                  </a:ext>
                </a:extLst>
              </a:tr>
              <a:tr h="7250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Grid</a:t>
                      </a:r>
                      <a:r>
                        <a:rPr lang="en-US" sz="2400" baseline="0" dirty="0" smtClean="0"/>
                        <a:t> only (GRID)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Only</a:t>
                      </a:r>
                      <a:r>
                        <a:rPr lang="en-US" sz="2400" baseline="0" dirty="0" smtClean="0"/>
                        <a:t> provision power from the electricity grid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05419"/>
                  </a:ext>
                </a:extLst>
              </a:tr>
              <a:tr h="7250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Supply</a:t>
                      </a:r>
                      <a:r>
                        <a:rPr lang="en-US" sz="2400" baseline="0" dirty="0" smtClean="0"/>
                        <a:t> only (SUP)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Optimize capacity planning</a:t>
                      </a:r>
                      <a:r>
                        <a:rPr lang="en-US" sz="2400" baseline="0" dirty="0" smtClean="0"/>
                        <a:t> based on given demand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92313"/>
                  </a:ext>
                </a:extLst>
              </a:tr>
              <a:tr h="9304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Demand only (DEM)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Optimize</a:t>
                      </a:r>
                      <a:r>
                        <a:rPr lang="en-US" sz="2400" baseline="0" dirty="0" smtClean="0"/>
                        <a:t> power demand based on given the capacity planning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41188"/>
                  </a:ext>
                </a:extLst>
              </a:tr>
              <a:tr h="10283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Proposed</a:t>
                      </a:r>
                      <a:r>
                        <a:rPr lang="en-US" sz="2400" baseline="0" dirty="0" smtClean="0"/>
                        <a:t> framework (PROP)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</a:t>
                      </a:r>
                      <a:r>
                        <a:rPr lang="en-US" sz="2400" baseline="0" dirty="0" smtClean="0"/>
                        <a:t> SUP + DEM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64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9769" y="499161"/>
            <a:ext cx="8391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much cost savings and emission reductions?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9769" y="550405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GRID</a:t>
            </a:r>
            <a:r>
              <a:rPr lang="en-US" sz="2000" dirty="0" smtClean="0"/>
              <a:t>: </a:t>
            </a:r>
            <a:r>
              <a:rPr lang="en-US" sz="2000" dirty="0"/>
              <a:t>Grid only</a:t>
            </a:r>
          </a:p>
          <a:p>
            <a:r>
              <a:rPr lang="en-US" sz="2000" b="1" dirty="0" smtClean="0"/>
              <a:t>DEM</a:t>
            </a:r>
            <a:r>
              <a:rPr lang="en-US" sz="2000" dirty="0" smtClean="0"/>
              <a:t>: </a:t>
            </a:r>
            <a:r>
              <a:rPr lang="en-US" sz="2000" dirty="0"/>
              <a:t>Demand-only optimization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6300" y="5485189"/>
            <a:ext cx="4127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SUP</a:t>
            </a:r>
            <a:r>
              <a:rPr lang="en-US" sz="2000" dirty="0" smtClean="0"/>
              <a:t>: </a:t>
            </a:r>
            <a:r>
              <a:rPr lang="en-US" sz="2000" dirty="0"/>
              <a:t>Supply-only optimization</a:t>
            </a:r>
          </a:p>
          <a:p>
            <a:r>
              <a:rPr lang="en-US" sz="2000" b="1" dirty="0" smtClean="0"/>
              <a:t>PROP</a:t>
            </a:r>
            <a:r>
              <a:rPr lang="en-US" sz="2000" dirty="0" smtClean="0"/>
              <a:t>: </a:t>
            </a:r>
            <a:r>
              <a:rPr lang="en-US" sz="2000" dirty="0"/>
              <a:t>Proposed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66842" y="1750018"/>
            <a:ext cx="2125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I: Infrastructure</a:t>
            </a:r>
          </a:p>
          <a:p>
            <a:r>
              <a:rPr lang="en-US" dirty="0" smtClean="0"/>
              <a:t>O: Operational</a:t>
            </a:r>
          </a:p>
          <a:p>
            <a:r>
              <a:rPr lang="en-US" dirty="0" err="1" smtClean="0"/>
              <a:t>Util</a:t>
            </a:r>
            <a:r>
              <a:rPr lang="en-US" dirty="0" smtClean="0"/>
              <a:t>: Utility bill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77" y="1177965"/>
            <a:ext cx="8181623" cy="415547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2413590" y="3147237"/>
            <a:ext cx="2466754" cy="2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-Down Arrow 9"/>
          <p:cNvSpPr/>
          <p:nvPr/>
        </p:nvSpPr>
        <p:spPr>
          <a:xfrm>
            <a:off x="2785731" y="1750018"/>
            <a:ext cx="489098" cy="1397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50%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081283" y="3919776"/>
            <a:ext cx="2466754" cy="2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p-Down Arrow 11"/>
          <p:cNvSpPr/>
          <p:nvPr/>
        </p:nvSpPr>
        <p:spPr>
          <a:xfrm>
            <a:off x="7081284" y="1913860"/>
            <a:ext cx="489098" cy="20271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75%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3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</a:t>
            </a:fld>
            <a:endParaRPr lang="en-US"/>
          </a:p>
        </p:txBody>
      </p:sp>
      <p:pic>
        <p:nvPicPr>
          <p:cNvPr id="2062" name="Picture 14" descr="http://www.cisco.com/c/dam/en/us/solutions/collateral/service-provider/global-cloud-index-gci/Cloud_Index_White_Paper.docx/_jcr_content/renditions/Cloud_Index_White_Paper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649412"/>
            <a:ext cx="9378941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62244" y="511730"/>
            <a:ext cx="4628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Global IP traffic increasing</a:t>
            </a:r>
          </a:p>
        </p:txBody>
      </p:sp>
    </p:spTree>
    <p:extLst>
      <p:ext uri="{BB962C8B-B14F-4D97-AF65-F5344CB8AC3E}">
        <p14:creationId xmlns:p14="http://schemas.microsoft.com/office/powerpoint/2010/main" val="42126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7875" y="390269"/>
            <a:ext cx="6289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Why PROP outperforms others?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92" y="1435099"/>
            <a:ext cx="4760283" cy="4605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18" y="1435099"/>
            <a:ext cx="4639882" cy="47705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7625" y="1099765"/>
            <a:ext cx="345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shapes the demand and utilizes </a:t>
            </a:r>
            <a:r>
              <a:rPr lang="en-US" u="sng" dirty="0"/>
              <a:t>PV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153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Would the proposed framework performs well under prediction errors?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77" y="1599291"/>
            <a:ext cx="7503983" cy="3863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5892581"/>
            <a:ext cx="6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PROP significantly outperforms GRID under large prediction errors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2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199" y="2396609"/>
            <a:ext cx="775834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How Proposed Framework does </a:t>
            </a:r>
          </a:p>
          <a:p>
            <a:pPr algn="ctr"/>
            <a:r>
              <a:rPr lang="en-US" sz="4400" b="1" dirty="0" smtClean="0"/>
              <a:t>Demand Response?</a:t>
            </a:r>
            <a:endParaRPr lang="en-US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://static1.squarespace.com/static/50246bd8c4aaa0439c3350b2/t/52e14401e4b094cfad8189b3/1390494755573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978746"/>
            <a:ext cx="11425909" cy="44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rup.com/~/media/Images/Projects/T/Tallahassee_Automated_Demand_Response_Program/Chart_900x500_c_Arup.ashx?mh=800&amp;mw=10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49" y="2288116"/>
            <a:ext cx="2393375" cy="13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47650"/>
            <a:ext cx="2533650" cy="2679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885825"/>
            <a:ext cx="2857424" cy="293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749" y="1958841"/>
            <a:ext cx="2619328" cy="2700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592" y="3095625"/>
            <a:ext cx="2625308" cy="25682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6615" y="362605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$0.05 </a:t>
            </a:r>
            <a:r>
              <a:rPr lang="en-US" sz="1400" dirty="0">
                <a:latin typeface="CMR9"/>
              </a:rPr>
              <a:t>(night), </a:t>
            </a:r>
            <a:r>
              <a:rPr lang="en-US" sz="1400" dirty="0" smtClean="0">
                <a:latin typeface="CMR9"/>
              </a:rPr>
              <a:t>$0.219 </a:t>
            </a:r>
            <a:r>
              <a:rPr lang="en-US" sz="1400" dirty="0">
                <a:latin typeface="CMR9"/>
              </a:rPr>
              <a:t>(peak), </a:t>
            </a:r>
            <a:endParaRPr lang="en-US" sz="1400" dirty="0" smtClean="0">
              <a:latin typeface="CMR9"/>
            </a:endParaRPr>
          </a:p>
          <a:p>
            <a:pPr algn="ctr"/>
            <a:r>
              <a:rPr lang="en-US" sz="1400" dirty="0" smtClean="0">
                <a:latin typeface="CMR9"/>
              </a:rPr>
              <a:t>$0.06 </a:t>
            </a:r>
            <a:r>
              <a:rPr lang="en-US" sz="1400" dirty="0">
                <a:latin typeface="CMR9"/>
              </a:rPr>
              <a:t>(</a:t>
            </a:r>
            <a:r>
              <a:rPr lang="en-US" sz="1400" dirty="0" smtClean="0">
                <a:latin typeface="CMR9"/>
              </a:rPr>
              <a:t>off) per kWh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344227" y="1313242"/>
            <a:ext cx="2901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CPP Coincident Peak Pricing: </a:t>
            </a:r>
          </a:p>
          <a:p>
            <a:pPr algn="ctr"/>
            <a:r>
              <a:rPr lang="en-US" dirty="0" smtClean="0"/>
              <a:t>$11.2/kWh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18216" y="2391808"/>
            <a:ext cx="3387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MR9"/>
              </a:rPr>
              <a:t>Inclining Block Rates</a:t>
            </a:r>
          </a:p>
          <a:p>
            <a:pPr algn="ctr"/>
            <a:r>
              <a:rPr lang="en-US" dirty="0" smtClean="0">
                <a:latin typeface="CMR9"/>
              </a:rPr>
              <a:t>$</a:t>
            </a:r>
            <a:r>
              <a:rPr lang="pl-PL" dirty="0" smtClean="0">
                <a:latin typeface="CMR9"/>
              </a:rPr>
              <a:t>0.2 (</a:t>
            </a:r>
            <a:r>
              <a:rPr lang="en-US" dirty="0" smtClean="0">
                <a:latin typeface="CMR9"/>
              </a:rPr>
              <a:t>&lt;</a:t>
            </a:r>
            <a:r>
              <a:rPr lang="pl-PL" dirty="0" smtClean="0">
                <a:latin typeface="CMR9"/>
              </a:rPr>
              <a:t>50kW</a:t>
            </a:r>
            <a:r>
              <a:rPr lang="pl-PL" dirty="0">
                <a:latin typeface="CMR9"/>
              </a:rPr>
              <a:t>), </a:t>
            </a:r>
            <a:r>
              <a:rPr lang="en-US" dirty="0" smtClean="0">
                <a:latin typeface="CMR9"/>
              </a:rPr>
              <a:t>$</a:t>
            </a:r>
            <a:r>
              <a:rPr lang="pl-PL" dirty="0" smtClean="0">
                <a:latin typeface="CMR9"/>
              </a:rPr>
              <a:t>0.5 (</a:t>
            </a:r>
            <a:r>
              <a:rPr lang="en-US" dirty="0" smtClean="0">
                <a:latin typeface="CMMI9"/>
              </a:rPr>
              <a:t>&lt;</a:t>
            </a:r>
            <a:r>
              <a:rPr lang="pl-PL" dirty="0" smtClean="0">
                <a:latin typeface="CMR9"/>
              </a:rPr>
              <a:t>100kW)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DR impacts on data centers?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15" y="1588017"/>
            <a:ext cx="4514850" cy="436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7" y="1466295"/>
            <a:ext cx="4314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/>
              <a:t>framework </a:t>
            </a:r>
            <a:r>
              <a:rPr lang="en-US" dirty="0" smtClean="0"/>
              <a:t>for joint </a:t>
            </a:r>
            <a:r>
              <a:rPr lang="en-US" dirty="0"/>
              <a:t>capacity planning and operational management</a:t>
            </a:r>
            <a:endParaRPr lang="en-US" dirty="0" smtClean="0"/>
          </a:p>
          <a:p>
            <a:pPr lvl="1"/>
            <a:r>
              <a:rPr lang="en-US" dirty="0" smtClean="0"/>
              <a:t>50</a:t>
            </a:r>
            <a:r>
              <a:rPr lang="en-US" dirty="0"/>
              <a:t>% cost </a:t>
            </a:r>
            <a:r>
              <a:rPr lang="en-US" dirty="0" smtClean="0"/>
              <a:t>savings</a:t>
            </a:r>
          </a:p>
          <a:p>
            <a:pPr lvl="1"/>
            <a:r>
              <a:rPr lang="en-US" dirty="0" smtClean="0"/>
              <a:t>75</a:t>
            </a:r>
            <a:r>
              <a:rPr lang="en-US" dirty="0"/>
              <a:t>% emission </a:t>
            </a:r>
            <a:r>
              <a:rPr lang="en-US" dirty="0" smtClean="0"/>
              <a:t>reductions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dirty="0" smtClean="0"/>
              <a:t>Proposed framework</a:t>
            </a:r>
          </a:p>
          <a:p>
            <a:pPr lvl="1"/>
            <a:r>
              <a:rPr lang="en-US" dirty="0" smtClean="0"/>
              <a:t>promotes the use of renewable energy</a:t>
            </a:r>
          </a:p>
          <a:p>
            <a:pPr lvl="1"/>
            <a:r>
              <a:rPr lang="en-US" dirty="0" smtClean="0"/>
              <a:t>adapts well to DR programs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Stochastic </a:t>
            </a:r>
            <a:r>
              <a:rPr lang="en-US" dirty="0"/>
              <a:t>characteristics of </a:t>
            </a:r>
            <a:r>
              <a:rPr lang="en-US" dirty="0" smtClean="0"/>
              <a:t>workload and </a:t>
            </a:r>
            <a:r>
              <a:rPr lang="en-US" dirty="0"/>
              <a:t>renewable energy in capacity planning and </a:t>
            </a:r>
            <a:r>
              <a:rPr lang="en-US" dirty="0" smtClean="0"/>
              <a:t>operational management</a:t>
            </a:r>
          </a:p>
          <a:p>
            <a:endParaRPr lang="en-US" dirty="0" smtClean="0"/>
          </a:p>
          <a:p>
            <a:r>
              <a:rPr lang="en-US" dirty="0" smtClean="0"/>
              <a:t>Capacity planning for geographically </a:t>
            </a:r>
            <a:r>
              <a:rPr lang="en-US" dirty="0"/>
              <a:t>distributed data </a:t>
            </a:r>
            <a:r>
              <a:rPr lang="en-US" dirty="0" smtClean="0"/>
              <a:t>centers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threat from data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03" y="1983382"/>
            <a:ext cx="4768883" cy="2420938"/>
          </a:xfrm>
          <a:prstGeom prst="rect">
            <a:avLst/>
          </a:prstGeom>
        </p:spPr>
      </p:pic>
      <p:pic>
        <p:nvPicPr>
          <p:cNvPr id="5122" name="Picture 2" descr="http://publicdomainvectors.org/photos/the_car_pollute_the_air_with_C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0" y="3193851"/>
            <a:ext cx="4885531" cy="36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rect.coreto-europe.com/images/imagegenerator/case/inwin_ra100/det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0605"/>
            <a:ext cx="4772025" cy="11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81325" y="3435660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9778" y="205593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450W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63484" y="2038793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5.2 tons carbon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91393" y="4456699"/>
            <a:ext cx="247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Megatons </a:t>
            </a:r>
            <a:r>
              <a:rPr lang="en-US" dirty="0" smtClean="0"/>
              <a:t>Carbon a year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527932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https://arnoudm.wordpress.com/2009/01/13/datacenter-power-consumtion/</a:t>
            </a:r>
          </a:p>
        </p:txBody>
      </p:sp>
    </p:spTree>
    <p:extLst>
      <p:ext uri="{BB962C8B-B14F-4D97-AF65-F5344CB8AC3E}">
        <p14:creationId xmlns:p14="http://schemas.microsoft.com/office/powerpoint/2010/main" val="35224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38"/>
            <a:ext cx="12136321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75"/>
            <a:ext cx="12206146" cy="4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189" y="2455078"/>
            <a:ext cx="83243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/>
              <a:t>Impacts on </a:t>
            </a:r>
            <a:endParaRPr lang="en-US" sz="5400" dirty="0"/>
          </a:p>
          <a:p>
            <a:pPr algn="ctr"/>
            <a:r>
              <a:rPr lang="en-US" sz="5400" dirty="0" smtClean="0"/>
              <a:t>Net-zero energy data centers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1" y="454989"/>
            <a:ext cx="9616917" cy="5818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362498"/>
            <a:ext cx="10131294" cy="60843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5" y="467904"/>
            <a:ext cx="9048330" cy="59221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http://www.cleanspark.com/wp-content/uploads/2015/11/Microgrid_info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4" y="180284"/>
            <a:ext cx="10634008" cy="60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68122" y="6356350"/>
            <a:ext cx="29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http://www.cleanspark.com/</a:t>
            </a:r>
          </a:p>
        </p:txBody>
      </p:sp>
      <p:pic>
        <p:nvPicPr>
          <p:cNvPr id="4100" name="Picture 4" descr="http://www.icsdatacentrecooling.co.uk/wp-content/uploads/2012/11/data-center-cooling-solutions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887">
            <a:off x="7345104" y="2416547"/>
            <a:ext cx="5673146" cy="34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85100" y="2936126"/>
            <a:ext cx="560300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b="1" dirty="0"/>
              <a:t>Sustainable Data Centers (SDCs)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2543" y="2289795"/>
            <a:ext cx="198919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b="1" dirty="0"/>
              <a:t>We need </a:t>
            </a:r>
          </a:p>
        </p:txBody>
      </p:sp>
    </p:spTree>
    <p:extLst>
      <p:ext uri="{BB962C8B-B14F-4D97-AF65-F5344CB8AC3E}">
        <p14:creationId xmlns:p14="http://schemas.microsoft.com/office/powerpoint/2010/main" val="33402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04668" y="796885"/>
            <a:ext cx="6098559" cy="5503607"/>
            <a:chOff x="3404668" y="898485"/>
            <a:chExt cx="6098559" cy="5503607"/>
          </a:xfrm>
        </p:grpSpPr>
        <p:sp>
          <p:nvSpPr>
            <p:cNvPr id="2" name="Rectangle 1"/>
            <p:cNvSpPr/>
            <p:nvPr/>
          </p:nvSpPr>
          <p:spPr>
            <a:xfrm rot="20761081">
              <a:off x="6389618" y="5997170"/>
              <a:ext cx="31136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http://www.datacenterknowledge.com/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791237">
              <a:off x="3404668" y="898485"/>
              <a:ext cx="5615599" cy="550360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>
              <a:softEdge rad="50800"/>
            </a:effec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334" y="319801"/>
            <a:ext cx="5017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much do data centers cost?</a:t>
            </a:r>
          </a:p>
        </p:txBody>
      </p:sp>
    </p:spTree>
    <p:extLst>
      <p:ext uri="{BB962C8B-B14F-4D97-AF65-F5344CB8AC3E}">
        <p14:creationId xmlns:p14="http://schemas.microsoft.com/office/powerpoint/2010/main" val="33622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2913" y="2954645"/>
            <a:ext cx="28608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</a:t>
            </a:r>
            <a:r>
              <a:rPr lang="en-US" sz="5400" b="1" baseline="0" dirty="0" smtClean="0">
                <a:solidFill>
                  <a:srgbClr val="0070C0"/>
                </a:solidFill>
              </a:rPr>
              <a:t>apital </a:t>
            </a:r>
          </a:p>
          <a:p>
            <a:pPr algn="ctr"/>
            <a:r>
              <a:rPr lang="en-US" sz="5400" b="1" baseline="0" dirty="0" smtClean="0">
                <a:solidFill>
                  <a:srgbClr val="0070C0"/>
                </a:solidFill>
              </a:rPr>
              <a:t>Expense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48347" y="3133662"/>
            <a:ext cx="3225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Operational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Expense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>
            <a:off x="414200" y="4941959"/>
            <a:ext cx="11533356" cy="1414391"/>
          </a:xfrm>
          <a:prstGeom prst="stripedRightArrow">
            <a:avLst>
              <a:gd name="adj1" fmla="val 59009"/>
              <a:gd name="adj2" fmla="val 55118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baseline="0" dirty="0" smtClean="0"/>
              <a:t>Capacity planning </a:t>
            </a:r>
            <a:r>
              <a:rPr lang="en-US" sz="3600" b="1" baseline="0" dirty="0" smtClean="0">
                <a:sym typeface="Wingdings" panose="05000000000000000000" pitchFamily="2" charset="2"/>
              </a:rPr>
              <a:t> Operational</a:t>
            </a:r>
            <a:r>
              <a:rPr lang="en-US" sz="3600" b="1" dirty="0" smtClean="0">
                <a:sym typeface="Wingdings" panose="05000000000000000000" pitchFamily="2" charset="2"/>
              </a:rPr>
              <a:t> Management</a:t>
            </a:r>
            <a:endParaRPr lang="en-US" sz="3600" b="1" dirty="0"/>
          </a:p>
        </p:txBody>
      </p:sp>
      <p:pic>
        <p:nvPicPr>
          <p:cNvPr id="3074" name="Picture 2" descr="http://vitaminwaw.com/media/base/IT%20ic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38" y="2228277"/>
            <a:ext cx="1032212" cy="10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0.iconfinder.com/data/icons/home-appliances/64/air_conditioning_icon_cooling_system_climate_control_conditioner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63" y="2151397"/>
            <a:ext cx="1101806" cy="9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3.iconfinder.com/data/icons/ico-nic-plug/128/Plug_Power_Socket_Charge_Charging_Voltage_Cable_Connect_Source_Supply_Plug-in_Electric_Electricity_Energy_Debug_Record_Power_Energy_Flash_Lightning_Thunde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73" y="2254193"/>
            <a:ext cx="921632" cy="9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2.bp.blogspot.com/-KmKBvK_6Om4/UFnewu9V8GI/AAAAAAAAAXU/hcG_5bzub94/s1600/Mainten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193" y="2002403"/>
            <a:ext cx="1173422" cy="1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http://www.iconarchive.com/download/i99498/webalys/kameleon.pics/Road-Worker-1.ico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0" name="Picture 18" descr="https://cdn4.iconfinder.com/data/icons/under-construction/512/worker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405844"/>
            <a:ext cx="1338539" cy="133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iconizer.net/files/Sophistique/orig/electricit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42" y="10501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 lot of cost </a:t>
            </a:r>
            <a:r>
              <a:rPr lang="en-US" sz="4000" b="1" dirty="0" smtClean="0"/>
              <a:t>wastes in traditional capacity planning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7500" cy="2886075"/>
          </a:xfrm>
        </p:spPr>
        <p:txBody>
          <a:bodyPr/>
          <a:lstStyle/>
          <a:p>
            <a:r>
              <a:rPr lang="en-US" dirty="0" smtClean="0"/>
              <a:t>Step 1: Analyze Current Capacity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15" y="2824163"/>
            <a:ext cx="3674371" cy="21669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10300" y="2843163"/>
            <a:ext cx="50419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2: Planning for the future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2700" y="5613400"/>
            <a:ext cx="9626600" cy="82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7300" y="4555629"/>
            <a:ext cx="5448300" cy="121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A significant drawback</a:t>
            </a:r>
          </a:p>
          <a:p>
            <a:pPr lvl="1"/>
            <a:r>
              <a:rPr lang="en-US" dirty="0" smtClean="0"/>
              <a:t>Peaks are much higher than average</a:t>
            </a:r>
            <a:endParaRPr lang="en-US" u="sng" dirty="0"/>
          </a:p>
        </p:txBody>
      </p:sp>
      <p:sp>
        <p:nvSpPr>
          <p:cNvPr id="9" name="Down Arrow 8"/>
          <p:cNvSpPr/>
          <p:nvPr/>
        </p:nvSpPr>
        <p:spPr>
          <a:xfrm>
            <a:off x="3952875" y="2843163"/>
            <a:ext cx="438150" cy="4254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demand can be dynamically shaped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8133" y="5502930"/>
            <a:ext cx="924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How we do capacity planning when power demand is </a:t>
            </a:r>
            <a:r>
              <a:rPr lang="en-US" sz="2800" dirty="0" smtClean="0"/>
              <a:t>flexible?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2" y="3126724"/>
            <a:ext cx="4321175" cy="1866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87" y="2597666"/>
            <a:ext cx="4329113" cy="2395723"/>
          </a:xfrm>
          <a:prstGeom prst="rect">
            <a:avLst/>
          </a:prstGeom>
        </p:spPr>
      </p:pic>
      <p:sp>
        <p:nvSpPr>
          <p:cNvPr id="3" name="Curved Down Arrow 2"/>
          <p:cNvSpPr/>
          <p:nvPr/>
        </p:nvSpPr>
        <p:spPr>
          <a:xfrm>
            <a:off x="4805917" y="1702372"/>
            <a:ext cx="3040911" cy="116958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Right Arrow 3"/>
          <p:cNvSpPr/>
          <p:nvPr/>
        </p:nvSpPr>
        <p:spPr>
          <a:xfrm rot="16200000">
            <a:off x="5271073" y="2756470"/>
            <a:ext cx="1167257" cy="27178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6200000" flipH="1" flipV="1">
            <a:off x="5054034" y="1372166"/>
            <a:ext cx="1329752" cy="27256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863" y="2989342"/>
            <a:ext cx="3674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Capacity Planning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475981" y="3050897"/>
            <a:ext cx="450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Operational Management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177278" y="3017639"/>
            <a:ext cx="1103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Joint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5941" y="388255"/>
            <a:ext cx="7500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Joint Optimization Framework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913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884</Words>
  <Application>Microsoft Office PowerPoint</Application>
  <PresentationFormat>Widescreen</PresentationFormat>
  <Paragraphs>265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CMMI9</vt:lpstr>
      <vt:lpstr>CMR9</vt:lpstr>
      <vt:lpstr>Arial</vt:lpstr>
      <vt:lpstr>Calibri</vt:lpstr>
      <vt:lpstr>Calibri Light</vt:lpstr>
      <vt:lpstr>Wingdings</vt:lpstr>
      <vt:lpstr>Office Theme</vt:lpstr>
      <vt:lpstr>Joint Capacity Planning and Operational Management for Sustainable Data Centers and Demand Response</vt:lpstr>
      <vt:lpstr>PowerPoint Presentation</vt:lpstr>
      <vt:lpstr>Environmental threat from data centers</vt:lpstr>
      <vt:lpstr>PowerPoint Presentation</vt:lpstr>
      <vt:lpstr>PowerPoint Presentation</vt:lpstr>
      <vt:lpstr>PowerPoint Presentation</vt:lpstr>
      <vt:lpstr>A lot of cost wastes in traditional capacity planning</vt:lpstr>
      <vt:lpstr>Power demand can be dynamically shaped</vt:lpstr>
      <vt:lpstr>PowerPoint Presentation</vt:lpstr>
      <vt:lpstr>What is the objective of framework?</vt:lpstr>
      <vt:lpstr>Power demand from IT workloads</vt:lpstr>
      <vt:lpstr>PowerPoint Presentation</vt:lpstr>
      <vt:lpstr>PowerPoint Presentation</vt:lpstr>
      <vt:lpstr>PowerPoint Presentation</vt:lpstr>
      <vt:lpstr>PowerPoint Presentation</vt:lpstr>
      <vt:lpstr>Other parameters</vt:lpstr>
      <vt:lpstr>PowerPoint Presentation</vt:lpstr>
      <vt:lpstr>Compare with baseline methods</vt:lpstr>
      <vt:lpstr>PowerPoint Presentation</vt:lpstr>
      <vt:lpstr>PowerPoint Presentation</vt:lpstr>
      <vt:lpstr>Would the proposed framework performs well under prediction errors?</vt:lpstr>
      <vt:lpstr>PowerPoint Presentation</vt:lpstr>
      <vt:lpstr>PowerPoint Presentation</vt:lpstr>
      <vt:lpstr>PowerPoint Presentation</vt:lpstr>
      <vt:lpstr>How DR impacts on data centers?</vt:lpstr>
      <vt:lpstr>Summary </vt:lpstr>
      <vt:lpstr>Future Directions</vt:lpstr>
      <vt:lpstr>PowerPoint Presentation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Capacity Planning and Operational Management for Sustainable Data Centers and Demand Reponse</dc:title>
  <dc:creator>Nhat Tan Le</dc:creator>
  <cp:lastModifiedBy>Nhat Tan Le</cp:lastModifiedBy>
  <cp:revision>790</cp:revision>
  <dcterms:created xsi:type="dcterms:W3CDTF">2016-02-28T19:21:59Z</dcterms:created>
  <dcterms:modified xsi:type="dcterms:W3CDTF">2016-06-09T16:58:59Z</dcterms:modified>
</cp:coreProperties>
</file>