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314" r:id="rId3"/>
    <p:sldId id="285" r:id="rId4"/>
    <p:sldId id="292" r:id="rId5"/>
    <p:sldId id="309" r:id="rId6"/>
    <p:sldId id="258" r:id="rId7"/>
    <p:sldId id="287" r:id="rId8"/>
    <p:sldId id="291" r:id="rId9"/>
    <p:sldId id="315" r:id="rId10"/>
    <p:sldId id="290" r:id="rId11"/>
    <p:sldId id="312" r:id="rId12"/>
    <p:sldId id="313" r:id="rId13"/>
    <p:sldId id="305" r:id="rId14"/>
    <p:sldId id="265" r:id="rId15"/>
    <p:sldId id="316" r:id="rId16"/>
    <p:sldId id="307" r:id="rId17"/>
    <p:sldId id="321" r:id="rId18"/>
    <p:sldId id="270" r:id="rId19"/>
    <p:sldId id="323" r:id="rId20"/>
    <p:sldId id="322" r:id="rId21"/>
    <p:sldId id="297" r:id="rId22"/>
    <p:sldId id="317" r:id="rId23"/>
    <p:sldId id="327" r:id="rId24"/>
    <p:sldId id="326" r:id="rId25"/>
    <p:sldId id="277" r:id="rId26"/>
    <p:sldId id="279" r:id="rId27"/>
    <p:sldId id="318" r:id="rId28"/>
    <p:sldId id="281" r:id="rId29"/>
    <p:sldId id="304" r:id="rId30"/>
    <p:sldId id="303" r:id="rId31"/>
    <p:sldId id="328" r:id="rId32"/>
    <p:sldId id="295" r:id="rId33"/>
    <p:sldId id="325" r:id="rId34"/>
    <p:sldId id="296" r:id="rId35"/>
    <p:sldId id="294" r:id="rId36"/>
    <p:sldId id="298" r:id="rId37"/>
    <p:sldId id="299" r:id="rId38"/>
    <p:sldId id="300" r:id="rId39"/>
    <p:sldId id="302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943" autoAdjust="0"/>
  </p:normalViewPr>
  <p:slideViewPr>
    <p:cSldViewPr snapToGrid="0">
      <p:cViewPr varScale="1">
        <p:scale>
          <a:sx n="91" d="100"/>
          <a:sy n="91" d="100"/>
        </p:scale>
        <p:origin x="9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hatTan\Dropbox\Papers\eEnergy16\ppt\figures\emission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megatons carbon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FF0000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935-4921-A374-9277D7D06AD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Argentina</c:v>
                </c:pt>
                <c:pt idx="1">
                  <c:v>Czech Republic</c:v>
                </c:pt>
                <c:pt idx="2">
                  <c:v>US Data centers</c:v>
                </c:pt>
                <c:pt idx="3">
                  <c:v>Romania</c:v>
                </c:pt>
                <c:pt idx="4">
                  <c:v>Denmark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199</c:v>
                </c:pt>
                <c:pt idx="1">
                  <c:v>112</c:v>
                </c:pt>
                <c:pt idx="2">
                  <c:v>100</c:v>
                </c:pt>
                <c:pt idx="3">
                  <c:v>78</c:v>
                </c:pt>
                <c:pt idx="4">
                  <c:v>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935-4921-A374-9277D7D06AD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575935887"/>
        <c:axId val="1575936303"/>
      </c:barChart>
      <c:catAx>
        <c:axId val="15759358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5936303"/>
        <c:crosses val="autoZero"/>
        <c:auto val="1"/>
        <c:lblAlgn val="ctr"/>
        <c:lblOffset val="100"/>
        <c:noMultiLvlLbl val="0"/>
      </c:catAx>
      <c:valAx>
        <c:axId val="1575936303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59358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28A80-51A0-4106-A699-91BE4131B49E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C38FE0-CC7E-453F-9464-43996D0BD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93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="1" dirty="0" smtClean="0"/>
              <a:t>Introduce my</a:t>
            </a:r>
            <a:r>
              <a:rPr lang="en-US" b="1" baseline="0" dirty="0" smtClean="0"/>
              <a:t> self</a:t>
            </a:r>
          </a:p>
          <a:p>
            <a:pPr marL="0" indent="0">
              <a:buNone/>
            </a:pPr>
            <a:r>
              <a:rPr lang="en-US" baseline="0" dirty="0" smtClean="0"/>
              <a:t>I am a </a:t>
            </a:r>
            <a:r>
              <a:rPr lang="en-US" baseline="0" dirty="0" err="1" smtClean="0"/>
              <a:t>Phd</a:t>
            </a:r>
            <a:r>
              <a:rPr lang="en-US" baseline="0" dirty="0" smtClean="0"/>
              <a:t> Student from Stony Brook University, NY. </a:t>
            </a:r>
          </a:p>
          <a:p>
            <a:pPr marL="0" indent="0">
              <a:buNone/>
            </a:pPr>
            <a:r>
              <a:rPr lang="en-US" dirty="0" smtClean="0"/>
              <a:t>This joint</a:t>
            </a:r>
            <a:r>
              <a:rPr lang="en-US" baseline="0" dirty="0" smtClean="0"/>
              <a:t> work with my advisor Dr. </a:t>
            </a:r>
            <a:r>
              <a:rPr lang="en-US" baseline="0" dirty="0" err="1" smtClean="0"/>
              <a:t>Zhenhua</a:t>
            </a:r>
            <a:r>
              <a:rPr lang="en-US" baseline="0" dirty="0" smtClean="0"/>
              <a:t> Liu, and 2 co-authors from HP labs Yuan Chen and Cullen Bash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4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Utility bills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02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Optimization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562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520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: cite the trace?</a:t>
            </a:r>
            <a:r>
              <a:rPr lang="en-US" baseline="0" dirty="0" smtClean="0"/>
              <a:t> </a:t>
            </a:r>
            <a:r>
              <a:rPr lang="en-US" baseline="0" smtClean="0"/>
              <a:t>From SAP?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834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227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Grid: Grid only</a:t>
            </a:r>
          </a:p>
          <a:p>
            <a:r>
              <a:rPr lang="en-US" dirty="0" smtClean="0"/>
              <a:t>Dem: Demand-only</a:t>
            </a:r>
            <a:r>
              <a:rPr lang="en-US" baseline="0" dirty="0" smtClean="0"/>
              <a:t> optimization</a:t>
            </a:r>
          </a:p>
          <a:p>
            <a:r>
              <a:rPr lang="en-US" baseline="0" dirty="0" smtClean="0"/>
              <a:t>Sup: Supply-only optimization</a:t>
            </a:r>
          </a:p>
          <a:p>
            <a:r>
              <a:rPr lang="en-US" baseline="0" dirty="0" smtClean="0"/>
              <a:t>Prop: Proposed framework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00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PROP significant</a:t>
            </a:r>
            <a:r>
              <a:rPr lang="en-US" baseline="0" dirty="0" smtClean="0"/>
              <a:t>ly outperforms GRID under large prediction errors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58%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821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demand response (DR) works by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740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Without DR programs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31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Little change on total costs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12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total data center traffic has been significantly increasing at 25% at year as the high demand from the Internet users.</a:t>
            </a:r>
          </a:p>
          <a:p>
            <a:r>
              <a:rPr lang="en-US" baseline="0" dirty="0" smtClean="0"/>
              <a:t>Especially, could data centers are significantly </a:t>
            </a:r>
            <a:r>
              <a:rPr lang="en-US" baseline="0" dirty="0" smtClean="0"/>
              <a:t>increasing</a:t>
            </a:r>
            <a:endParaRPr lang="en-US" baseline="0" dirty="0" smtClean="0"/>
          </a:p>
          <a:p>
            <a:endParaRPr lang="en-US" dirty="0" smtClean="0"/>
          </a:p>
          <a:p>
            <a:r>
              <a:rPr lang="en-US" dirty="0" smtClean="0"/>
              <a:t>Source: http://www.cisco.com/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106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Total local</a:t>
            </a:r>
            <a:r>
              <a:rPr lang="en-US" baseline="0" dirty="0" smtClean="0"/>
              <a:t> supply &gt;= total demand in long-run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868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data center starts to use more GE to provide power during night and given the increased GE capacity, more GE generation is used during day time to replace PV.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61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Especially, there is the sharp increase of PV capacity when the gas price is more than $0.06</a:t>
            </a:r>
            <a:r>
              <a:rPr lang="en-US" smtClean="0"/>
              <a:t>$. </a:t>
            </a:r>
          </a:p>
          <a:p>
            <a:r>
              <a:rPr lang="en-US" smtClean="0"/>
              <a:t>Due </a:t>
            </a:r>
            <a:r>
              <a:rPr lang="en-US" dirty="0" smtClean="0"/>
              <a:t>to the non-</a:t>
            </a:r>
            <a:r>
              <a:rPr lang="en-US" dirty="0" err="1" smtClean="0"/>
              <a:t>dispatchability</a:t>
            </a:r>
            <a:r>
              <a:rPr lang="en-US" dirty="0" smtClean="0"/>
              <a:t> of solar energy, the data center needs the large capacity of PV generation to compensate the reduction of GE generation.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31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 light the emission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55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aseline="0" dirty="0" smtClean="0"/>
              <a:t> much do data centers cost?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77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Emphasize that Capacity Planning and Operational Management are separate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Highlight that staff salary is small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r>
              <a:rPr lang="en-US" baseline="0" dirty="0" smtClean="0"/>
              <a:t>What is the drawback?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56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</a:t>
            </a:r>
            <a:r>
              <a:rPr lang="en-US" baseline="0" dirty="0" smtClean="0"/>
              <a:t> example of how people do capacity planning.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Todo</a:t>
            </a:r>
            <a:r>
              <a:rPr lang="en-US" baseline="0" dirty="0" smtClean="0"/>
              <a:t>: Cite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46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Shifting the batch</a:t>
            </a:r>
            <a:r>
              <a:rPr lang="en-US" baseline="0" dirty="0" smtClean="0"/>
              <a:t> job workload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500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83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Proposed Framework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88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38FE0-CC7E-453F-9464-43996D0BDF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16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37906-B09B-4AB4-918A-ACB268DB3EE2}" type="datetime1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e-Energy'16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73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892D-6EFD-4BBC-8F3C-A36B9CD790B7}" type="datetime1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e-Energy'16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8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EEDE-FB45-45E6-8632-1F6E9D4E5143}" type="datetime1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e-Energy'16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6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00934-B74E-45B3-9BCD-634E132B2666}" type="datetime1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e-Energy'16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9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F50C-E0C7-4F75-9A33-94540344DF83}" type="datetime1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e-Energy'16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86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4175-5CEC-4439-9F88-38CD87C746D6}" type="datetime1">
              <a:rPr lang="en-US" smtClean="0"/>
              <a:t>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e-Energy'16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4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3212-CB88-485B-8670-EF97B1B4DE48}" type="datetime1">
              <a:rPr lang="en-US" smtClean="0"/>
              <a:t>6/17/2016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e-Energy'16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29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D2DA-9029-4D06-BCDC-240C825C392D}" type="datetime1">
              <a:rPr lang="en-US" smtClean="0"/>
              <a:t>6/17/2016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e-Energy'16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28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5CB72-1122-4BB2-B685-093D94FD3495}" type="datetime1">
              <a:rPr lang="en-US" smtClean="0"/>
              <a:t>6/17/2016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e-Energy'16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2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A5198-824E-4961-BFFD-2D20582F08C5}" type="datetime1">
              <a:rPr lang="en-US" smtClean="0"/>
              <a:t>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e-Energy'16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6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BCB1-7A82-4484-BEAD-F14C847CCE25}" type="datetime1">
              <a:rPr lang="en-US" smtClean="0"/>
              <a:t>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e-Energy'16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6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AFC1A-6CFA-445A-B189-78CB55B02A6D}" type="datetime1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e-Energy'16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59C79-8185-493D-8BAD-CFEA5446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28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0.png"/><Relationship Id="rId7" Type="http://schemas.openxmlformats.org/officeDocument/2006/relationships/image" Target="../media/image20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90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p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emf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emf"/><Relationship Id="rId9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3" Type="http://schemas.openxmlformats.org/officeDocument/2006/relationships/image" Target="../media/image47.emf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emf"/><Relationship Id="rId5" Type="http://schemas.openxmlformats.org/officeDocument/2006/relationships/image" Target="../media/image49.emf"/><Relationship Id="rId4" Type="http://schemas.openxmlformats.org/officeDocument/2006/relationships/image" Target="../media/image48.emf"/><Relationship Id="rId9" Type="http://schemas.openxmlformats.org/officeDocument/2006/relationships/image" Target="../media/image53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6214" y="4064123"/>
            <a:ext cx="7431228" cy="644511"/>
          </a:xfrm>
        </p:spPr>
        <p:txBody>
          <a:bodyPr/>
          <a:lstStyle/>
          <a:p>
            <a:r>
              <a:rPr lang="en-US" b="1" dirty="0" smtClean="0"/>
              <a:t>Tan N. Le</a:t>
            </a:r>
            <a:r>
              <a:rPr lang="en-US" dirty="0" smtClean="0"/>
              <a:t>, </a:t>
            </a:r>
            <a:r>
              <a:rPr lang="en-US" dirty="0" err="1" smtClean="0"/>
              <a:t>Zhenhua</a:t>
            </a:r>
            <a:r>
              <a:rPr lang="en-US" dirty="0" smtClean="0"/>
              <a:t> Liu, Yuan Chen, and Cullen Bash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/>
              <a:t>Joint Capacity Planning and Operational Management for Sustainable Data Centers and Demand Response</a:t>
            </a:r>
            <a:endParaRPr lang="en-US" sz="4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6374" y="5291966"/>
            <a:ext cx="2011684" cy="80467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477836" y="3637282"/>
            <a:ext cx="18141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June 21, 2016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164" y="5291966"/>
            <a:ext cx="4763672" cy="8046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60" y="311191"/>
            <a:ext cx="2293831" cy="1071295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e-Energy'16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4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rved Right Arrow 3"/>
          <p:cNvSpPr/>
          <p:nvPr/>
        </p:nvSpPr>
        <p:spPr>
          <a:xfrm rot="16200000">
            <a:off x="5321472" y="2589764"/>
            <a:ext cx="1167257" cy="301270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urved Right Arrow 4"/>
          <p:cNvSpPr/>
          <p:nvPr/>
        </p:nvSpPr>
        <p:spPr>
          <a:xfrm rot="16200000" flipH="1" flipV="1">
            <a:off x="5091816" y="1183477"/>
            <a:ext cx="1329752" cy="307045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94694" y="2918937"/>
            <a:ext cx="18208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</a:rPr>
              <a:t>Joint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10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21972" y="530127"/>
            <a:ext cx="76954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Proposed Optimization Framework</a:t>
            </a:r>
            <a:endParaRPr lang="en-US" sz="4000" b="1" dirty="0"/>
          </a:p>
        </p:txBody>
      </p:sp>
      <p:sp>
        <p:nvSpPr>
          <p:cNvPr id="10" name="Rectangle 9"/>
          <p:cNvSpPr/>
          <p:nvPr/>
        </p:nvSpPr>
        <p:spPr>
          <a:xfrm>
            <a:off x="791526" y="2219827"/>
            <a:ext cx="286089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070C0"/>
                </a:solidFill>
              </a:rPr>
              <a:t>Capacity Planning</a:t>
            </a:r>
          </a:p>
          <a:p>
            <a:pPr algn="ctr"/>
            <a:r>
              <a:rPr lang="en-US" sz="5400" b="1" baseline="0" dirty="0" smtClean="0">
                <a:solidFill>
                  <a:srgbClr val="0070C0"/>
                </a:solidFill>
              </a:rPr>
              <a:t>(CP)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68334" y="2358326"/>
            <a:ext cx="37379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7030A0"/>
                </a:solidFill>
              </a:rPr>
              <a:t>Operational </a:t>
            </a:r>
            <a:endParaRPr lang="en-US" sz="4800" b="1" dirty="0" smtClean="0">
              <a:solidFill>
                <a:srgbClr val="7030A0"/>
              </a:solidFill>
            </a:endParaRPr>
          </a:p>
          <a:p>
            <a:pPr algn="ctr"/>
            <a:r>
              <a:rPr lang="en-US" sz="4800" b="1" dirty="0" smtClean="0">
                <a:solidFill>
                  <a:srgbClr val="7030A0"/>
                </a:solidFill>
              </a:rPr>
              <a:t>Management</a:t>
            </a:r>
          </a:p>
          <a:p>
            <a:pPr algn="ctr"/>
            <a:r>
              <a:rPr lang="en-US" sz="4800" b="1" dirty="0" smtClean="0">
                <a:solidFill>
                  <a:srgbClr val="7030A0"/>
                </a:solidFill>
              </a:rPr>
              <a:t>(OM)</a:t>
            </a:r>
            <a:endParaRPr lang="en-US" sz="4800" b="1" dirty="0">
              <a:solidFill>
                <a:srgbClr val="7030A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e-Energy'16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32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/>
              <p:cNvSpPr txBox="1">
                <a:spLocks/>
              </p:cNvSpPr>
              <p:nvPr/>
            </p:nvSpPr>
            <p:spPr>
              <a:xfrm>
                <a:off x="5825557" y="2911487"/>
                <a:ext cx="5882968" cy="11637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 smtClean="0"/>
                  <a:t>where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sz="240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400" b="1" dirty="0"/>
                      <m:t> 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starting time 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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ending </a:t>
                </a:r>
                <a:r>
                  <a:rPr lang="en-US" sz="2400" dirty="0"/>
                  <a:t>time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1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557" y="2911487"/>
                <a:ext cx="5882968" cy="1163752"/>
              </a:xfrm>
              <a:prstGeom prst="rect">
                <a:avLst/>
              </a:prstGeom>
              <a:blipFill>
                <a:blip r:embed="rId3"/>
                <a:stretch>
                  <a:fillRect l="-1658" b="-6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Modelling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power demand </a:t>
                </a:r>
                <a:r>
                  <a:rPr lang="en-US" b="1" dirty="0" smtClean="0"/>
                  <a:t>at time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b="1" dirty="0" smtClean="0"/>
                  <a:t> year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6765" y="1742553"/>
                <a:ext cx="5279235" cy="1350712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interactive</a:t>
                </a:r>
                <a:r>
                  <a:rPr lang="en-US" dirty="0" smtClean="0"/>
                  <a:t> workloads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: power for workload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6765" y="1742553"/>
                <a:ext cx="5279235" cy="1350712"/>
              </a:xfrm>
              <a:blipFill>
                <a:blip r:embed="rId5"/>
                <a:stretch>
                  <a:fillRect t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e-Energy'16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5825556" y="1646836"/>
                <a:ext cx="5966751" cy="11466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batch jobs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: power for job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556" y="1646836"/>
                <a:ext cx="5966751" cy="1146692"/>
              </a:xfrm>
              <a:prstGeom prst="rect">
                <a:avLst/>
              </a:prstGeom>
              <a:blipFill>
                <a:blip r:embed="rId6"/>
                <a:stretch>
                  <a:fillRect t="-8511" b="-2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399693" y="4589068"/>
                <a:ext cx="11392614" cy="9437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b="1" dirty="0" smtClean="0">
                    <a:latin typeface="Cambria Math" panose="02040503050406030204" pitchFamily="18" charset="0"/>
                  </a:rPr>
                  <a:t>total IT power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𝐼𝑇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𝑖𝑑𝑙𝑒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1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93" y="4589068"/>
                <a:ext cx="11392614" cy="943700"/>
              </a:xfrm>
              <a:prstGeom prst="rect">
                <a:avLst/>
              </a:prstGeom>
              <a:blipFill>
                <a:blip r:embed="rId7"/>
                <a:stretch>
                  <a:fillRect t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1303422" y="3321513"/>
                <a:ext cx="5225715" cy="11003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dirty="0" smtClean="0"/>
                  <a:t>idle power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𝑖𝑑𝑙𝑒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422" y="3321513"/>
                <a:ext cx="5225715" cy="1100305"/>
              </a:xfrm>
              <a:prstGeom prst="rect">
                <a:avLst/>
              </a:prstGeom>
              <a:blipFill>
                <a:blip r:embed="rId8"/>
                <a:stretch>
                  <a:fillRect l="-2450" t="-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399693" y="5481268"/>
                <a:ext cx="11392614" cy="9437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b="1" dirty="0" smtClean="0">
                    <a:latin typeface="Cambria Math" panose="02040503050406030204" pitchFamily="18" charset="0"/>
                  </a:rPr>
                  <a:t>total power</a:t>
                </a:r>
                <a:r>
                  <a:rPr lang="en-US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𝑃𝑈𝐸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𝐼𝑇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1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93" y="5481268"/>
                <a:ext cx="11392614" cy="943700"/>
              </a:xfrm>
              <a:prstGeom prst="rect">
                <a:avLst/>
              </a:prstGeom>
              <a:blipFill>
                <a:blip r:embed="rId9"/>
                <a:stretch>
                  <a:fillRect t="-1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958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 build="p"/>
      <p:bldP spid="6" grpId="0"/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Modelling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power supply </a:t>
                </a:r>
                <a:r>
                  <a:rPr lang="en-US" b="1" dirty="0" smtClean="0"/>
                  <a:t>at </a:t>
                </a:r>
                <a:r>
                  <a:rPr lang="en-US" dirty="0"/>
                  <a:t> </a:t>
                </a:r>
                <a:r>
                  <a:rPr lang="en-US" b="1" dirty="0"/>
                  <a:t>time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year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b="1" dirty="0" smtClean="0"/>
                  <a:t> </a:t>
                </a:r>
                <a:endParaRPr lang="en-US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696326" cy="2351924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 smtClean="0"/>
                  <a:t>renewable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generators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: capacity of generator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sz="1000" dirty="0" smtClean="0"/>
              </a:p>
              <a:p>
                <a:pPr marL="0" indent="0">
                  <a:buNone/>
                </a:pPr>
                <a:r>
                  <a:rPr lang="en-US" sz="2000" dirty="0" smtClean="0">
                    <a:latin typeface="Cambria Math" panose="02040503050406030204" pitchFamily="18" charset="0"/>
                  </a:rPr>
                  <a:t>Generation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𝐶𝐹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where </a:t>
                </a:r>
                <a:r>
                  <a:rPr lang="en-US" sz="2000" i="1" dirty="0" smtClean="0"/>
                  <a:t>CF is capacity factor.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696326" cy="2351924"/>
              </a:xfrm>
              <a:blipFill>
                <a:blip r:embed="rId3"/>
                <a:stretch>
                  <a:fillRect l="-1429" t="-4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e-Energy'16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3264569" y="4140365"/>
                <a:ext cx="4888831" cy="23519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 smtClean="0"/>
                  <a:t>non-renewable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generators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Capacity of generator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sz="9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generation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569" y="4140365"/>
                <a:ext cx="4888831" cy="2351923"/>
              </a:xfrm>
              <a:prstGeom prst="rect">
                <a:avLst/>
              </a:prstGeom>
              <a:blipFill>
                <a:blip r:embed="rId4"/>
                <a:stretch>
                  <a:fillRect l="-1372" t="-4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7471956" y="1825625"/>
                <a:ext cx="4012324" cy="18150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 smtClean="0"/>
                  <a:t>Electricity </a:t>
                </a:r>
                <a:r>
                  <a:rPr lang="en-US" b="1" dirty="0" smtClean="0"/>
                  <a:t>grid</a:t>
                </a:r>
              </a:p>
              <a:p>
                <a:pPr marL="0" indent="0">
                  <a:buNone/>
                </a:pPr>
                <a:endParaRPr lang="en-US" sz="12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grid power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sell-back power </a:t>
                </a:r>
                <a:endParaRPr lang="en-US" sz="2000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956" y="1825625"/>
                <a:ext cx="4012324" cy="1815045"/>
              </a:xfrm>
              <a:prstGeom prst="rect">
                <a:avLst/>
              </a:prstGeom>
              <a:blipFill>
                <a:blip r:embed="rId5"/>
                <a:stretch>
                  <a:fillRect l="-3191" t="-5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864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Joint Optimization Framework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8361"/>
            <a:ext cx="10515600" cy="767483"/>
          </a:xfrm>
        </p:spPr>
        <p:txBody>
          <a:bodyPr/>
          <a:lstStyle/>
          <a:p>
            <a:pPr marL="0" indent="0" algn="ctr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minimize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i="1" dirty="0" err="1">
                <a:solidFill>
                  <a:srgbClr val="FF0000"/>
                </a:solidFill>
              </a:rPr>
              <a:t>UtilBill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</a:rPr>
              <a:t>+ </a:t>
            </a:r>
            <a:r>
              <a:rPr lang="en-US" i="1" dirty="0" err="1" smtClean="0">
                <a:solidFill>
                  <a:srgbClr val="FF0000"/>
                </a:solidFill>
              </a:rPr>
              <a:t>RGEx</a:t>
            </a:r>
            <a:r>
              <a:rPr lang="en-US" i="1" dirty="0" smtClean="0">
                <a:solidFill>
                  <a:srgbClr val="FF0000"/>
                </a:solidFill>
              </a:rPr>
              <a:t> + </a:t>
            </a:r>
            <a:r>
              <a:rPr lang="en-US" i="1" dirty="0" err="1" smtClean="0">
                <a:solidFill>
                  <a:srgbClr val="FF0000"/>
                </a:solidFill>
              </a:rPr>
              <a:t>NGEx</a:t>
            </a:r>
            <a:r>
              <a:rPr lang="en-US" i="1" dirty="0" smtClean="0">
                <a:solidFill>
                  <a:srgbClr val="FF0000"/>
                </a:solidFill>
              </a:rPr>
              <a:t> + </a:t>
            </a:r>
            <a:r>
              <a:rPr lang="en-US" i="1" dirty="0" err="1">
                <a:solidFill>
                  <a:srgbClr val="FF0000"/>
                </a:solidFill>
              </a:rPr>
              <a:t>ITEx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13</a:t>
            </a:fld>
            <a:endParaRPr lang="en-US"/>
          </a:p>
        </p:txBody>
      </p:sp>
      <p:pic>
        <p:nvPicPr>
          <p:cNvPr id="1026" name="Picture 2" descr="http://3.bp.blogspot.com/-uVKc6fxGm-A/UW3FSwyRx4I/AAAAAAAAKSM/ZSShcyhsB-s/s1600/Save+money+on+power+bill+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64" y="2565038"/>
            <a:ext cx="1967514" cy="110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38200" y="3992701"/>
            <a:ext cx="2047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Utility </a:t>
            </a:r>
            <a:r>
              <a:rPr lang="en-US" b="1" dirty="0" smtClean="0"/>
              <a:t>bills (</a:t>
            </a:r>
            <a:r>
              <a:rPr lang="en-US" b="1" dirty="0" err="1"/>
              <a:t>UtilBill</a:t>
            </a:r>
            <a:r>
              <a:rPr lang="en-US" b="1" dirty="0" smtClean="0"/>
              <a:t>)</a:t>
            </a:r>
            <a:endParaRPr lang="en-US" b="1" dirty="0"/>
          </a:p>
        </p:txBody>
      </p:sp>
      <p:pic>
        <p:nvPicPr>
          <p:cNvPr id="1028" name="Picture 4" descr="http://truevaluesolar.com.au/wp-content/uploads/2014/10/save-money-solar-300x22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272" y="2285388"/>
            <a:ext cx="2388809" cy="179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689508" y="3887921"/>
            <a:ext cx="21091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RG Expense (</a:t>
            </a:r>
            <a:r>
              <a:rPr lang="en-US" b="1" dirty="0" err="1" smtClean="0"/>
              <a:t>RGEx</a:t>
            </a:r>
            <a:r>
              <a:rPr lang="en-US" b="1" dirty="0" smtClean="0"/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6584079" y="3854282"/>
            <a:ext cx="22018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NG Expense (</a:t>
            </a:r>
            <a:r>
              <a:rPr lang="en-US" b="1" dirty="0" err="1" smtClean="0"/>
              <a:t>NGEx</a:t>
            </a:r>
            <a:r>
              <a:rPr lang="en-US" b="1" dirty="0" smtClean="0"/>
              <a:t>)</a:t>
            </a:r>
            <a:endParaRPr lang="en-US" b="1" dirty="0"/>
          </a:p>
        </p:txBody>
      </p:sp>
      <p:pic>
        <p:nvPicPr>
          <p:cNvPr id="1032" name="Picture 8" descr="http://intstack.com/wp-content/uploads/2015/05/int-server-rack-3-sha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307" y="2362691"/>
            <a:ext cx="1296620" cy="154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9608002" y="3892329"/>
            <a:ext cx="19134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IT expense (</a:t>
            </a:r>
            <a:r>
              <a:rPr lang="en-US" b="1" dirty="0" err="1" smtClean="0"/>
              <a:t>ITEx</a:t>
            </a:r>
            <a:r>
              <a:rPr lang="en-US" b="1" dirty="0" smtClean="0"/>
              <a:t>)</a:t>
            </a:r>
            <a:endParaRPr lang="en-US" b="1" dirty="0"/>
          </a:p>
        </p:txBody>
      </p:sp>
      <p:pic>
        <p:nvPicPr>
          <p:cNvPr id="1036" name="Picture 12" descr="http://www.onergys.de/out/pictures/master/product/1/sol_onergys_icon_07_3_00_generatoren_rgb_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880" y="2420510"/>
            <a:ext cx="1393520" cy="139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e-Energy'16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89382" y="4594863"/>
            <a:ext cx="19093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Infrastructure cost</a:t>
            </a:r>
          </a:p>
          <a:p>
            <a:r>
              <a:rPr lang="en-US" dirty="0" smtClean="0"/>
              <a:t>+ O&amp;M cost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616906" y="4538578"/>
            <a:ext cx="19093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Infrastructure cost</a:t>
            </a:r>
          </a:p>
          <a:p>
            <a:r>
              <a:rPr lang="en-US" dirty="0" smtClean="0"/>
              <a:t>+ Fuel cost</a:t>
            </a:r>
          </a:p>
          <a:p>
            <a:r>
              <a:rPr lang="en-US" dirty="0" smtClean="0"/>
              <a:t>+ O&amp;M cost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444431" y="4565323"/>
            <a:ext cx="19093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Infrastructure cost</a:t>
            </a:r>
          </a:p>
          <a:p>
            <a:r>
              <a:rPr lang="en-US" dirty="0" smtClean="0"/>
              <a:t>+ O&amp;M cost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38200" y="4630911"/>
            <a:ext cx="10983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Purchase </a:t>
            </a:r>
            <a:endParaRPr lang="en-US" dirty="0" smtClean="0"/>
          </a:p>
          <a:p>
            <a:r>
              <a:rPr lang="en-US" dirty="0" smtClean="0"/>
              <a:t>– </a:t>
            </a:r>
            <a:r>
              <a:rPr lang="en-US" dirty="0"/>
              <a:t>sellback</a:t>
            </a:r>
          </a:p>
        </p:txBody>
      </p:sp>
    </p:spTree>
    <p:extLst>
      <p:ext uri="{BB962C8B-B14F-4D97-AF65-F5344CB8AC3E}">
        <p14:creationId xmlns:p14="http://schemas.microsoft.com/office/powerpoint/2010/main" val="377303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6" grpId="0"/>
      <p:bldP spid="17" grpId="0"/>
      <p:bldP spid="18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74390"/>
              </p:ext>
            </p:extLst>
          </p:nvPr>
        </p:nvGraphicFramePr>
        <p:xfrm>
          <a:off x="309431" y="414020"/>
          <a:ext cx="4444104" cy="221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44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1356">
                <a:tc>
                  <a:txBody>
                    <a:bodyPr/>
                    <a:lstStyle/>
                    <a:p>
                      <a:r>
                        <a:rPr lang="en-US" dirty="0" smtClean="0"/>
                        <a:t>Inputs (forecasted)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Workload</a:t>
                      </a:r>
                      <a:r>
                        <a:rPr lang="en-US" baseline="0" dirty="0" smtClean="0"/>
                        <a:t> traces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Electricity prices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Infrastructure cost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O&amp;M cost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324">
                <a:tc>
                  <a:txBody>
                    <a:bodyPr/>
                    <a:lstStyle/>
                    <a:p>
                      <a:r>
                        <a:rPr lang="en-US" dirty="0" smtClean="0"/>
                        <a:t>Emission rate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491272"/>
              </p:ext>
            </p:extLst>
          </p:nvPr>
        </p:nvGraphicFramePr>
        <p:xfrm>
          <a:off x="7180951" y="1477184"/>
          <a:ext cx="4444104" cy="1849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444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7579">
                <a:tc>
                  <a:txBody>
                    <a:bodyPr/>
                    <a:lstStyle/>
                    <a:p>
                      <a:r>
                        <a:rPr lang="en-US" dirty="0" smtClean="0"/>
                        <a:t>Capacity</a:t>
                      </a:r>
                      <a:r>
                        <a:rPr lang="en-US" baseline="0" dirty="0" smtClean="0"/>
                        <a:t> planning o</a:t>
                      </a:r>
                      <a:r>
                        <a:rPr lang="en-US" dirty="0" smtClean="0"/>
                        <a:t>utputs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Capacities of renewables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Capacities of non-renewables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Capacity</a:t>
                      </a:r>
                      <a:r>
                        <a:rPr lang="en-US" baseline="0" dirty="0" smtClean="0"/>
                        <a:t> of IT power demand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Capacity of Electricity grid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060507"/>
              </p:ext>
            </p:extLst>
          </p:nvPr>
        </p:nvGraphicFramePr>
        <p:xfrm>
          <a:off x="7197686" y="4253030"/>
          <a:ext cx="4444104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4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Operational</a:t>
                      </a:r>
                      <a:r>
                        <a:rPr lang="en-US" baseline="0" dirty="0" smtClean="0"/>
                        <a:t> management o</a:t>
                      </a:r>
                      <a:r>
                        <a:rPr lang="en-US" dirty="0" smtClean="0"/>
                        <a:t>utputs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non-renewable</a:t>
                      </a:r>
                      <a:r>
                        <a:rPr lang="en-US" baseline="0" dirty="0" smtClean="0"/>
                        <a:t> generation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Grid</a:t>
                      </a:r>
                      <a:r>
                        <a:rPr lang="en-US" baseline="0" dirty="0" smtClean="0"/>
                        <a:t> power usage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Sell-back power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Power allocated to IT workloads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037014" y="2962362"/>
            <a:ext cx="3504549" cy="2308324"/>
          </a:xfrm>
          <a:prstGeom prst="rect">
            <a:avLst/>
          </a:prstGeom>
          <a:effectLst>
            <a:softEdge rad="76200"/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sz="4800" b="1" dirty="0" smtClean="0"/>
              <a:t>Joint </a:t>
            </a:r>
          </a:p>
          <a:p>
            <a:pPr algn="ctr"/>
            <a:r>
              <a:rPr lang="en-US" sz="4800" b="1" dirty="0" smtClean="0"/>
              <a:t>Optimization</a:t>
            </a:r>
          </a:p>
          <a:p>
            <a:pPr algn="ctr"/>
            <a:r>
              <a:rPr lang="en-US" sz="4800" b="1" dirty="0" smtClean="0"/>
              <a:t>Framework</a:t>
            </a:r>
            <a:endParaRPr lang="en-US" sz="4800" b="1" dirty="0"/>
          </a:p>
        </p:txBody>
      </p:sp>
      <p:sp>
        <p:nvSpPr>
          <p:cNvPr id="3" name="Left-Up Arrow 2"/>
          <p:cNvSpPr/>
          <p:nvPr/>
        </p:nvSpPr>
        <p:spPr>
          <a:xfrm rot="18920837" flipH="1" flipV="1">
            <a:off x="5685231" y="2981716"/>
            <a:ext cx="1731055" cy="1770377"/>
          </a:xfrm>
          <a:prstGeom prst="leftUpArrow">
            <a:avLst>
              <a:gd name="adj1" fmla="val 16829"/>
              <a:gd name="adj2" fmla="val 25000"/>
              <a:gd name="adj3" fmla="val 25000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Bent Arrow 3"/>
          <p:cNvSpPr/>
          <p:nvPr/>
        </p:nvSpPr>
        <p:spPr>
          <a:xfrm flipV="1">
            <a:off x="736478" y="2809936"/>
            <a:ext cx="1101146" cy="1288727"/>
          </a:xfrm>
          <a:prstGeom prst="ben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14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e-Energy'16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Introduction &amp; Motivation</a:t>
            </a:r>
          </a:p>
          <a:p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Proposed Optimization Framework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Numerical Evaluation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Data Center Demand Response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Conclusions &amp; Future Directions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e-Energy'16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5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584749" y="5472464"/>
            <a:ext cx="31838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MR9"/>
                <a:hlinkClick r:id="rId3"/>
              </a:rPr>
              <a:t>www.hp.com</a:t>
            </a:r>
            <a:r>
              <a:rPr lang="en-US" sz="1400" dirty="0" smtClean="0">
                <a:latin typeface="CMR9"/>
              </a:rPr>
              <a:t> HP </a:t>
            </a:r>
            <a:r>
              <a:rPr lang="en-US" sz="1400" dirty="0" err="1" smtClean="0">
                <a:latin typeface="CMR9"/>
              </a:rPr>
              <a:t>EcoPODs</a:t>
            </a:r>
            <a:r>
              <a:rPr lang="en-US" sz="1400" dirty="0" smtClean="0">
                <a:latin typeface="CMR9"/>
              </a:rPr>
              <a:t> 240a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16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96190" y="475734"/>
            <a:ext cx="8532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7 year simulation based on </a:t>
            </a:r>
            <a:r>
              <a:rPr lang="en-US" sz="2800" b="1" dirty="0"/>
              <a:t>1MW HP </a:t>
            </a:r>
            <a:r>
              <a:rPr lang="en-US" sz="2800" b="1" dirty="0" err="1"/>
              <a:t>EcoPod</a:t>
            </a:r>
            <a:r>
              <a:rPr lang="en-US" sz="2800" b="1" dirty="0"/>
              <a:t> </a:t>
            </a:r>
            <a:r>
              <a:rPr lang="en-US" sz="2800" b="1" dirty="0" smtClean="0"/>
              <a:t>Data Center</a:t>
            </a:r>
            <a:endParaRPr lang="en-US" sz="2800" b="1" dirty="0"/>
          </a:p>
        </p:txBody>
      </p:sp>
      <p:pic>
        <p:nvPicPr>
          <p:cNvPr id="2050" name="Picture 2" descr="http://pro-networking-h17007.external.hp.com/images/whatsnew/june/ecoPOD_525x32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23" y="1589715"/>
            <a:ext cx="5838677" cy="361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e-Energy'16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1183" y="1346318"/>
            <a:ext cx="5100755" cy="4602094"/>
          </a:xfrm>
          <a:prstGeom prst="rect">
            <a:avLst/>
          </a:prstGeom>
          <a:ln w="15875">
            <a:solidFill>
              <a:schemeClr val="accent1">
                <a:lumMod val="75000"/>
              </a:schemeClr>
            </a:solidFill>
          </a:ln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261921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Demand side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3617" y="1279263"/>
            <a:ext cx="3879783" cy="14925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Peak power usage: 720kW</a:t>
            </a:r>
          </a:p>
          <a:p>
            <a:pPr marL="0" indent="0">
              <a:buNone/>
            </a:pPr>
            <a:r>
              <a:rPr lang="en-US" dirty="0"/>
              <a:t>Peak-to-Mean ratio: </a:t>
            </a:r>
            <a:r>
              <a:rPr lang="en-US" dirty="0" smtClean="0"/>
              <a:t>3</a:t>
            </a:r>
          </a:p>
          <a:p>
            <a:pPr marL="0" indent="0">
              <a:buNone/>
            </a:pPr>
            <a:r>
              <a:rPr lang="en-US" dirty="0" smtClean="0"/>
              <a:t>PUE: 1.2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e-Energy'16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17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16" y="2302049"/>
            <a:ext cx="3997112" cy="300014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322306" y="5362686"/>
            <a:ext cx="2355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CPU power usage trace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316686" y="3756909"/>
            <a:ext cx="4684295" cy="1790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5712104" y="2835965"/>
            <a:ext cx="3743365" cy="11235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Interactive workload: 50%</a:t>
            </a:r>
          </a:p>
          <a:p>
            <a:pPr marL="0" indent="0">
              <a:buNone/>
            </a:pPr>
            <a:r>
              <a:rPr lang="en-US" dirty="0"/>
              <a:t>Utilization of server: 40%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430985" y="3959479"/>
            <a:ext cx="4455695" cy="1526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Batch jobs: </a:t>
            </a:r>
            <a:r>
              <a:rPr lang="en-US" dirty="0" smtClean="0"/>
              <a:t>50%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~ 24 hours</a:t>
            </a:r>
          </a:p>
          <a:p>
            <a:pPr marL="0" indent="0">
              <a:buNone/>
            </a:pPr>
            <a:r>
              <a:rPr lang="en-US" dirty="0" smtClean="0"/>
              <a:t>Maximum </a:t>
            </a:r>
            <a:r>
              <a:rPr lang="en-US" dirty="0"/>
              <a:t>utilization is 90%</a:t>
            </a:r>
          </a:p>
        </p:txBody>
      </p:sp>
    </p:spTree>
    <p:extLst>
      <p:ext uri="{BB962C8B-B14F-4D97-AF65-F5344CB8AC3E}">
        <p14:creationId xmlns:p14="http://schemas.microsoft.com/office/powerpoint/2010/main" val="27717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18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95572" y="325395"/>
            <a:ext cx="21162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Supply side</a:t>
            </a:r>
            <a:endParaRPr lang="en-US" sz="32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79" y="1520261"/>
            <a:ext cx="5858527" cy="2058377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e-Energy'16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129872" y="3553374"/>
            <a:ext cx="2740511" cy="46166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Houston PV generation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993694" y="4100152"/>
            <a:ext cx="4155426" cy="17781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Max capacity: 1MW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Amortized cost: $2.15/W a year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Operational cost: $0/kWh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Maintenance cost: $0.005/kWh</a:t>
            </a:r>
          </a:p>
          <a:p>
            <a:pPr marL="0" indent="0">
              <a:buNone/>
            </a:pPr>
            <a:r>
              <a:rPr lang="en-US" dirty="0"/>
              <a:t>Capacity </a:t>
            </a:r>
            <a:r>
              <a:rPr lang="en-US" dirty="0" smtClean="0"/>
              <a:t>factor: Houston trace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2591125" y="1157397"/>
            <a:ext cx="19816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PV generation</a:t>
            </a:r>
            <a:endParaRPr lang="en-US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7297082" y="1109411"/>
            <a:ext cx="313085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General Electric (GE)</a:t>
            </a:r>
          </a:p>
          <a:p>
            <a:r>
              <a:rPr lang="en-US" sz="2400" b="1" dirty="0" smtClean="0"/>
              <a:t>Natural Gas generation</a:t>
            </a:r>
            <a:endParaRPr lang="en-US" sz="2400" b="1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980359" y="2271364"/>
            <a:ext cx="4155426" cy="17781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Amortized cost: $1/W a year</a:t>
            </a:r>
          </a:p>
          <a:p>
            <a:pPr marL="0" indent="0">
              <a:buNone/>
            </a:pPr>
            <a:r>
              <a:rPr lang="en-US" dirty="0" smtClean="0"/>
              <a:t>Operational cost: $</a:t>
            </a:r>
            <a:r>
              <a:rPr lang="en-US" dirty="0"/>
              <a:t>0.06</a:t>
            </a:r>
            <a:r>
              <a:rPr lang="en-US" dirty="0" smtClean="0"/>
              <a:t>/kWh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Maintenance cost: $0.005/kWh</a:t>
            </a:r>
          </a:p>
          <a:p>
            <a:pPr marL="0" indent="0">
              <a:buNone/>
            </a:pPr>
            <a:r>
              <a:rPr lang="en-US" dirty="0" smtClean="0"/>
              <a:t>Efficiency: 30%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6980359" y="4708026"/>
            <a:ext cx="2007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Electricity grid</a:t>
            </a:r>
            <a:endParaRPr lang="en-US" sz="2400" b="1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6980359" y="5225902"/>
            <a:ext cx="2872314" cy="4719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Prices: </a:t>
            </a:r>
            <a:r>
              <a:rPr lang="en-US" dirty="0"/>
              <a:t>$0.056/kWh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44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/>
      <p:bldP spid="13" grpId="0"/>
      <p:bldP spid="14" grpId="0"/>
      <p:bldP spid="15" grpId="0"/>
      <p:bldP spid="19" grpId="0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Comparisons with Baseline methods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e-Energy'16</a:t>
            </a:r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561121" y="1689514"/>
            <a:ext cx="7805287" cy="1169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Grid Only (</a:t>
            </a:r>
            <a:r>
              <a:rPr lang="en-US" b="1" dirty="0" smtClean="0">
                <a:solidFill>
                  <a:srgbClr val="FF0000"/>
                </a:solidFill>
              </a:rPr>
              <a:t>GRID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r>
              <a:rPr lang="en-US" dirty="0" smtClean="0"/>
              <a:t>in </a:t>
            </a:r>
            <a:r>
              <a:rPr lang="en-US" dirty="0" smtClean="0"/>
              <a:t>traditional </a:t>
            </a:r>
            <a:r>
              <a:rPr lang="en-US" dirty="0" smtClean="0"/>
              <a:t>data centers</a:t>
            </a:r>
            <a:br>
              <a:rPr lang="en-US" dirty="0" smtClean="0"/>
            </a:br>
            <a:r>
              <a:rPr lang="en-US" i="1" dirty="0" smtClean="0"/>
              <a:t>Only </a:t>
            </a:r>
            <a:r>
              <a:rPr lang="en-US" i="1" dirty="0"/>
              <a:t>provision power from the </a:t>
            </a:r>
            <a:r>
              <a:rPr lang="en-US" i="1" u="sng" dirty="0"/>
              <a:t>electricity </a:t>
            </a:r>
            <a:r>
              <a:rPr lang="en-US" i="1" u="sng" dirty="0" smtClean="0"/>
              <a:t>grid</a:t>
            </a:r>
            <a:endParaRPr lang="en-US" b="1" u="sng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79267" y="3102732"/>
            <a:ext cx="5476775" cy="129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Demand-only Optimization (</a:t>
            </a:r>
            <a:r>
              <a:rPr lang="en-US" b="1" dirty="0" smtClean="0">
                <a:solidFill>
                  <a:srgbClr val="FF0000"/>
                </a:solidFill>
              </a:rPr>
              <a:t>DEM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u="sng" dirty="0"/>
              <a:t>Optimize power demand </a:t>
            </a:r>
            <a:r>
              <a:rPr lang="en-US" i="1" dirty="0"/>
              <a:t>based on given the capacity planning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59065" y="3071488"/>
            <a:ext cx="5745481" cy="1425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Supply-only Optimization (</a:t>
            </a:r>
            <a:r>
              <a:rPr lang="en-US" b="1" dirty="0" smtClean="0">
                <a:solidFill>
                  <a:srgbClr val="FF0000"/>
                </a:solidFill>
              </a:rPr>
              <a:t>SUP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u="sng" dirty="0" smtClean="0"/>
              <a:t>Optimize </a:t>
            </a:r>
            <a:r>
              <a:rPr lang="en-US" i="1" u="sng" dirty="0" smtClean="0"/>
              <a:t>power </a:t>
            </a:r>
            <a:r>
              <a:rPr lang="en-US" i="1" u="sng" dirty="0" smtClean="0"/>
              <a:t>sources </a:t>
            </a:r>
            <a:r>
              <a:rPr lang="en-US" i="1" dirty="0" smtClean="0"/>
              <a:t>based </a:t>
            </a:r>
            <a:r>
              <a:rPr lang="en-US" i="1" dirty="0"/>
              <a:t>on given </a:t>
            </a:r>
            <a:r>
              <a:rPr lang="en-US" i="1" dirty="0" smtClean="0"/>
              <a:t>demand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088683" y="5194171"/>
            <a:ext cx="8383604" cy="683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Proposed framework </a:t>
            </a:r>
            <a:r>
              <a:rPr lang="en-US" sz="3600" dirty="0">
                <a:solidFill>
                  <a:srgbClr val="FF0000"/>
                </a:solidFill>
              </a:rPr>
              <a:t>(</a:t>
            </a:r>
            <a:r>
              <a:rPr lang="en-US" sz="3600" b="1" dirty="0">
                <a:solidFill>
                  <a:srgbClr val="FF0000"/>
                </a:solidFill>
              </a:rPr>
              <a:t>PROP</a:t>
            </a:r>
            <a:r>
              <a:rPr lang="en-US" sz="3600" dirty="0" smtClean="0">
                <a:solidFill>
                  <a:srgbClr val="FF0000"/>
                </a:solidFill>
              </a:rPr>
              <a:t>) = </a:t>
            </a:r>
            <a:r>
              <a:rPr lang="en-US" sz="3600" b="1" dirty="0">
                <a:solidFill>
                  <a:srgbClr val="FF0000"/>
                </a:solidFill>
              </a:rPr>
              <a:t>SUP</a:t>
            </a:r>
            <a:r>
              <a:rPr lang="en-US" sz="3600" dirty="0">
                <a:solidFill>
                  <a:srgbClr val="FF0000"/>
                </a:solidFill>
              </a:rPr>
              <a:t> + </a:t>
            </a:r>
            <a:r>
              <a:rPr lang="en-US" sz="3600" b="1" dirty="0" smtClean="0">
                <a:solidFill>
                  <a:srgbClr val="FF0000"/>
                </a:solidFill>
              </a:rPr>
              <a:t>DEM</a:t>
            </a:r>
            <a:endParaRPr lang="en-US" sz="3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31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Introduction &amp; Motivation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Proposed Optimization Framework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Numerical Evaluation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Data Center Demand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Response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Conclusions &amp; Future Directions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e-Energy'16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1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663219" y="420312"/>
            <a:ext cx="96046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/>
              <a:t>How much cost savings and emission reductions?</a:t>
            </a:r>
            <a:endParaRPr lang="en-US" sz="3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5803" y="6072683"/>
            <a:ext cx="37025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GRID</a:t>
            </a:r>
            <a:r>
              <a:rPr lang="en-US" sz="2000" dirty="0" smtClean="0"/>
              <a:t>: Grid only</a:t>
            </a:r>
            <a:endParaRPr lang="en-US" sz="2000" dirty="0"/>
          </a:p>
          <a:p>
            <a:r>
              <a:rPr lang="en-US" sz="2000" b="1" dirty="0" smtClean="0"/>
              <a:t>DEM</a:t>
            </a:r>
            <a:r>
              <a:rPr lang="en-US" sz="2000" dirty="0" smtClean="0"/>
              <a:t>: Demand-only </a:t>
            </a:r>
            <a:r>
              <a:rPr lang="en-US" sz="2000" dirty="0"/>
              <a:t>optimization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7178920" y="6048140"/>
            <a:ext cx="33909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SUP</a:t>
            </a:r>
            <a:r>
              <a:rPr lang="en-US" sz="2000" dirty="0" smtClean="0"/>
              <a:t>: </a:t>
            </a:r>
            <a:r>
              <a:rPr lang="en-US" sz="2000" dirty="0"/>
              <a:t>Supply-only optimization</a:t>
            </a:r>
          </a:p>
          <a:p>
            <a:r>
              <a:rPr lang="en-US" sz="2000" b="1" dirty="0" smtClean="0"/>
              <a:t>PROP</a:t>
            </a:r>
            <a:r>
              <a:rPr lang="en-US" sz="2000" dirty="0" smtClean="0"/>
              <a:t>: </a:t>
            </a:r>
            <a:r>
              <a:rPr lang="en-US" sz="2000" dirty="0"/>
              <a:t>Proposed framework</a:t>
            </a:r>
          </a:p>
        </p:txBody>
      </p:sp>
      <p:sp>
        <p:nvSpPr>
          <p:cNvPr id="8" name="Rectangle 7"/>
          <p:cNvSpPr/>
          <p:nvPr/>
        </p:nvSpPr>
        <p:spPr>
          <a:xfrm>
            <a:off x="-2007249" y="4070607"/>
            <a:ext cx="21251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I: Infrastructure</a:t>
            </a:r>
          </a:p>
          <a:p>
            <a:r>
              <a:rPr lang="en-US" dirty="0" smtClean="0"/>
              <a:t>O: Operational</a:t>
            </a:r>
          </a:p>
          <a:p>
            <a:r>
              <a:rPr lang="en-US" dirty="0" err="1" smtClean="0"/>
              <a:t>Util</a:t>
            </a:r>
            <a:r>
              <a:rPr lang="en-US" dirty="0" smtClean="0"/>
              <a:t>: Utility bill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e-Energy'16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03" y="1228345"/>
            <a:ext cx="5439001" cy="4082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5599" y="1228345"/>
            <a:ext cx="5439001" cy="4082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3219" y="1880796"/>
            <a:ext cx="285750" cy="29908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0325" y="1962641"/>
            <a:ext cx="285750" cy="29146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2584" y="2727955"/>
            <a:ext cx="285750" cy="21621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89603" y="3380997"/>
            <a:ext cx="276225" cy="14859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05661" y="1867789"/>
            <a:ext cx="323850" cy="301942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68339" y="2668529"/>
            <a:ext cx="323850" cy="22193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41613" y="4250947"/>
            <a:ext cx="304800" cy="63817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569206" y="4134341"/>
            <a:ext cx="304800" cy="76200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1987068" y="5279332"/>
            <a:ext cx="29183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Cost: PROP = 50 % GRID </a:t>
            </a:r>
            <a:endParaRPr lang="en-US" sz="2000" dirty="0"/>
          </a:p>
        </p:txBody>
      </p:sp>
      <p:sp>
        <p:nvSpPr>
          <p:cNvPr id="26" name="Rectangle 25"/>
          <p:cNvSpPr/>
          <p:nvPr/>
        </p:nvSpPr>
        <p:spPr>
          <a:xfrm>
            <a:off x="7567586" y="5279332"/>
            <a:ext cx="33341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Emissions: PROP = 25 % GRID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312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98" y="1235301"/>
            <a:ext cx="5439001" cy="4082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235301"/>
            <a:ext cx="5439001" cy="4082400"/>
          </a:xfrm>
          <a:prstGeom prst="rect">
            <a:avLst/>
          </a:prstGeom>
        </p:spPr>
      </p:pic>
      <p:sp>
        <p:nvSpPr>
          <p:cNvPr id="24" name="Up-Down Arrow 23"/>
          <p:cNvSpPr/>
          <p:nvPr/>
        </p:nvSpPr>
        <p:spPr>
          <a:xfrm>
            <a:off x="5198067" y="1843953"/>
            <a:ext cx="97417" cy="126288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-Down Arrow 24"/>
          <p:cNvSpPr/>
          <p:nvPr/>
        </p:nvSpPr>
        <p:spPr>
          <a:xfrm>
            <a:off x="10651606" y="1843953"/>
            <a:ext cx="130694" cy="146973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711670" y="2176168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58%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0150671" y="2452429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49%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798" y="1235301"/>
            <a:ext cx="5439001" cy="40824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1235301"/>
            <a:ext cx="5439001" cy="40824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Costs and Emissions under Prediction Errors</a:t>
            </a:r>
            <a:endParaRPr lang="en-US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e-Energy'16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426343" y="5341310"/>
            <a:ext cx="37717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Expenditures vs. prediction errors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7168055" y="5341310"/>
            <a:ext cx="3373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Emissions </a:t>
            </a:r>
            <a:r>
              <a:rPr lang="en-US" sz="2000" dirty="0" smtClean="0"/>
              <a:t>vs</a:t>
            </a:r>
            <a:r>
              <a:rPr lang="en-US" sz="2000" dirty="0"/>
              <a:t>. prediction errors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981426" y="5894685"/>
            <a:ext cx="95535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PROP significantly outperforms GRID under large prediction errors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1175" y="3952834"/>
            <a:ext cx="1038225" cy="942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5797" y="1238364"/>
            <a:ext cx="5439001" cy="40824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5999" y="1237890"/>
            <a:ext cx="5439001" cy="40824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756273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/>
      <p:bldP spid="27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Introduction &amp; Motivation</a:t>
            </a:r>
          </a:p>
          <a:p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Proposed Optimization Framework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Numerical Evaluation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Data Center Demand Response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Conclusions &amp; Future Directions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e-Energy'16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1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54407" cy="1325563"/>
          </a:xfrm>
        </p:spPr>
        <p:txBody>
          <a:bodyPr/>
          <a:lstStyle/>
          <a:p>
            <a:r>
              <a:rPr lang="en-US" dirty="0"/>
              <a:t>How demand </a:t>
            </a:r>
            <a:r>
              <a:rPr lang="en-US" dirty="0" smtClean="0"/>
              <a:t>response (DR) </a:t>
            </a:r>
            <a:r>
              <a:rPr lang="en-US" dirty="0" smtClean="0"/>
              <a:t>works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e-Energy'16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4" descr="http://www.arup.com/~/media/Images/Projects/T/Tallahassee_Automated_Demand_Response_Program/Chart_900x500_c_Arup.ashx?mh=800&amp;mw=10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834" y="1419929"/>
            <a:ext cx="3435566" cy="1908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http://www.innovari.com/wp-content/uploads/2014/05/utilities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778" y="2705056"/>
            <a:ext cx="2380344" cy="2380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innovari.com/wp-content/uploads/2014/05/utilityCustomers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042" y="2655659"/>
            <a:ext cx="2512047" cy="247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V="1">
            <a:off x="3614422" y="4452971"/>
            <a:ext cx="3826902" cy="2310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235246" y="4083639"/>
            <a:ext cx="1042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DR signal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357457" y="5184180"/>
            <a:ext cx="24011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Accept </a:t>
            </a:r>
            <a:r>
              <a:rPr lang="en-US" sz="2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reward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013534" y="5186760"/>
            <a:ext cx="2453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Reject  </a:t>
            </a:r>
            <a:r>
              <a:rPr lang="en-US" sz="2400" b="1" dirty="0" smtClean="0">
                <a:solidFill>
                  <a:srgbClr val="7030A0"/>
                </a:solidFill>
                <a:sym typeface="Wingdings" panose="05000000000000000000" pitchFamily="2" charset="2"/>
              </a:rPr>
              <a:t> penalty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38480" y="3336776"/>
            <a:ext cx="1526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Grid condition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13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/>
      <p:bldP spid="20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Demand response programs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477" y="1718746"/>
            <a:ext cx="4387516" cy="67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Active</a:t>
            </a:r>
            <a:r>
              <a:rPr lang="en-US" dirty="0" smtClean="0"/>
              <a:t> </a:t>
            </a:r>
            <a:r>
              <a:rPr lang="en-US" dirty="0" smtClean="0"/>
              <a:t>participations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e-Energy'16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24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72811" y="1767373"/>
            <a:ext cx="3851576" cy="679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/>
              <a:t>Passive</a:t>
            </a:r>
            <a:r>
              <a:rPr lang="en-US" dirty="0" smtClean="0"/>
              <a:t> participations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91548" y="2359093"/>
            <a:ext cx="4525344" cy="924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DR signals are given to </a:t>
            </a:r>
            <a:r>
              <a:rPr lang="en-US" sz="2000" dirty="0" smtClean="0"/>
              <a:t>encourage customers to adjust their power profiles by using electricity prices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604921" y="3848289"/>
            <a:ext cx="5470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Time of Use (</a:t>
            </a:r>
            <a:r>
              <a:rPr lang="en-US" b="1" dirty="0" err="1"/>
              <a:t>ToU</a:t>
            </a:r>
            <a:r>
              <a:rPr lang="en-US" dirty="0" smtClean="0"/>
              <a:t>): prices vary in different periods a day,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4921" y="4500976"/>
            <a:ext cx="53723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Inclining </a:t>
            </a:r>
            <a:r>
              <a:rPr lang="en-US" dirty="0"/>
              <a:t>Block Rates (</a:t>
            </a:r>
            <a:r>
              <a:rPr lang="en-US" b="1" dirty="0"/>
              <a:t>IBR</a:t>
            </a:r>
            <a:r>
              <a:rPr lang="en-US" dirty="0" smtClean="0"/>
              <a:t>): prices are based on load levels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04921" y="5312157"/>
            <a:ext cx="53723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Critical Coincident Peak </a:t>
            </a:r>
            <a:r>
              <a:rPr lang="en-US" dirty="0" smtClean="0"/>
              <a:t>Pricing </a:t>
            </a:r>
            <a:r>
              <a:rPr lang="en-US" dirty="0" smtClean="0"/>
              <a:t>(</a:t>
            </a:r>
            <a:r>
              <a:rPr lang="en-US" b="1" dirty="0" smtClean="0"/>
              <a:t>CPP</a:t>
            </a:r>
            <a:r>
              <a:rPr lang="en-US" dirty="0" smtClean="0"/>
              <a:t>): Very high prices </a:t>
            </a:r>
            <a:r>
              <a:rPr lang="en-US" dirty="0"/>
              <a:t>for </a:t>
            </a:r>
            <a:r>
              <a:rPr lang="en-US" dirty="0" smtClean="0"/>
              <a:t>coincident </a:t>
            </a:r>
            <a:r>
              <a:rPr lang="en-US" dirty="0" smtClean="0"/>
              <a:t>peaks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44490" y="3977853"/>
            <a:ext cx="49689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Ancillary </a:t>
            </a:r>
            <a:r>
              <a:rPr lang="en-US" b="1" dirty="0" smtClean="0"/>
              <a:t>services</a:t>
            </a:r>
            <a:r>
              <a:rPr lang="en-US" dirty="0" smtClean="0"/>
              <a:t> to </a:t>
            </a:r>
            <a:r>
              <a:rPr lang="en-US" dirty="0" smtClean="0"/>
              <a:t>maintain the reliability of </a:t>
            </a:r>
            <a:r>
              <a:rPr lang="en-US" dirty="0" smtClean="0"/>
              <a:t>grid,</a:t>
            </a:r>
            <a:br>
              <a:rPr lang="en-US" dirty="0" smtClean="0"/>
            </a:br>
            <a:r>
              <a:rPr lang="en-US" dirty="0" smtClean="0"/>
              <a:t>e.g., Spinning Reserve (</a:t>
            </a:r>
            <a:r>
              <a:rPr lang="en-US" b="1" dirty="0" smtClean="0"/>
              <a:t>SR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6359730" y="4733988"/>
            <a:ext cx="55263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Wholesale </a:t>
            </a:r>
            <a:r>
              <a:rPr lang="en-US" b="1" dirty="0" smtClean="0"/>
              <a:t>markets (WS) </a:t>
            </a:r>
            <a:r>
              <a:rPr lang="en-US" dirty="0" smtClean="0"/>
              <a:t>offer cheap prices if purchasing ahead</a:t>
            </a:r>
          </a:p>
        </p:txBody>
      </p:sp>
      <p:sp>
        <p:nvSpPr>
          <p:cNvPr id="8" name="Rectangle 7"/>
          <p:cNvSpPr/>
          <p:nvPr/>
        </p:nvSpPr>
        <p:spPr>
          <a:xfrm>
            <a:off x="6587970" y="2423079"/>
            <a:ext cx="49265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Customers voluntarily to have DR contracts with Utilities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729519" y="5828677"/>
            <a:ext cx="15838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[Wierman ISGC’14]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1917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9" grpId="0"/>
      <p:bldP spid="7" grpId="0"/>
      <p:bldP spid="11" grpId="0"/>
      <p:bldP spid="12" grpId="0"/>
      <p:bldP spid="13" grpId="0"/>
      <p:bldP spid="14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41" y="206819"/>
            <a:ext cx="2809250" cy="25167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7966" y="227694"/>
            <a:ext cx="2745211" cy="24565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9127" y="175222"/>
            <a:ext cx="2732136" cy="243741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020" y="3491966"/>
            <a:ext cx="2753093" cy="24688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1315" y="3394746"/>
            <a:ext cx="2847316" cy="251814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94976" y="3472114"/>
            <a:ext cx="2733367" cy="244223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349105" y="3004394"/>
            <a:ext cx="32814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CMR9"/>
              </a:rPr>
              <a:t>$0.05 </a:t>
            </a:r>
            <a:r>
              <a:rPr lang="en-US" sz="1200" dirty="0">
                <a:latin typeface="CMR9"/>
              </a:rPr>
              <a:t>(night), </a:t>
            </a:r>
            <a:r>
              <a:rPr lang="en-US" sz="1200" dirty="0" smtClean="0">
                <a:latin typeface="CMR9"/>
              </a:rPr>
              <a:t>$0.219 </a:t>
            </a:r>
            <a:r>
              <a:rPr lang="en-US" sz="1200" dirty="0">
                <a:latin typeface="CMR9"/>
              </a:rPr>
              <a:t>(peak), </a:t>
            </a:r>
            <a:r>
              <a:rPr lang="en-US" sz="1200" dirty="0" smtClean="0">
                <a:latin typeface="CMR9"/>
              </a:rPr>
              <a:t>$</a:t>
            </a:r>
            <a:r>
              <a:rPr lang="en-US" sz="1200" dirty="0" smtClean="0">
                <a:latin typeface="CMR9"/>
              </a:rPr>
              <a:t>0.06 </a:t>
            </a:r>
            <a:r>
              <a:rPr lang="en-US" sz="1200" dirty="0">
                <a:latin typeface="CMR9"/>
              </a:rPr>
              <a:t>(</a:t>
            </a:r>
            <a:r>
              <a:rPr lang="en-US" sz="1200" dirty="0" smtClean="0">
                <a:latin typeface="CMR9"/>
              </a:rPr>
              <a:t>off) </a:t>
            </a:r>
            <a:r>
              <a:rPr lang="en-US" sz="1200" dirty="0" smtClean="0">
                <a:latin typeface="CMR9"/>
              </a:rPr>
              <a:t>/kWh</a:t>
            </a:r>
            <a:endParaRPr 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892996" y="2877436"/>
            <a:ext cx="23151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CPP rate:  $</a:t>
            </a:r>
            <a:r>
              <a:rPr lang="en-US" sz="1600" dirty="0" smtClean="0"/>
              <a:t>11.2/kWh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525761" y="6231135"/>
            <a:ext cx="27123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latin typeface="CMR9"/>
              </a:rPr>
              <a:t>$</a:t>
            </a:r>
            <a:r>
              <a:rPr lang="pl-PL" sz="1400" dirty="0" smtClean="0">
                <a:latin typeface="CMR9"/>
              </a:rPr>
              <a:t>0.2 (</a:t>
            </a:r>
            <a:r>
              <a:rPr lang="en-US" sz="1400" dirty="0" smtClean="0">
                <a:latin typeface="CMR9"/>
              </a:rPr>
              <a:t>&lt;</a:t>
            </a:r>
            <a:r>
              <a:rPr lang="pl-PL" sz="1400" dirty="0" smtClean="0">
                <a:latin typeface="CMR9"/>
              </a:rPr>
              <a:t>50kW</a:t>
            </a:r>
            <a:r>
              <a:rPr lang="pl-PL" sz="1400" dirty="0">
                <a:latin typeface="CMR9"/>
              </a:rPr>
              <a:t>), </a:t>
            </a:r>
            <a:r>
              <a:rPr lang="en-US" sz="1400" dirty="0" smtClean="0">
                <a:latin typeface="CMR9"/>
              </a:rPr>
              <a:t>$</a:t>
            </a:r>
            <a:r>
              <a:rPr lang="pl-PL" sz="1400" dirty="0" smtClean="0">
                <a:latin typeface="CMR9"/>
              </a:rPr>
              <a:t>0.5 (</a:t>
            </a:r>
            <a:r>
              <a:rPr lang="en-US" sz="1400" dirty="0" smtClean="0">
                <a:latin typeface="CMMI9"/>
              </a:rPr>
              <a:t>&lt;</a:t>
            </a:r>
            <a:r>
              <a:rPr lang="pl-PL" sz="1400" dirty="0" smtClean="0">
                <a:latin typeface="CMR9"/>
              </a:rPr>
              <a:t>100kW)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769492" y="2692788"/>
            <a:ext cx="2224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Without DR </a:t>
            </a:r>
            <a:r>
              <a:rPr lang="en-US" dirty="0" smtClean="0"/>
              <a:t>programs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95064" y="2669012"/>
            <a:ext cx="1855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Time of </a:t>
            </a:r>
            <a:r>
              <a:rPr lang="en-US" dirty="0" smtClean="0"/>
              <a:t>Use (</a:t>
            </a:r>
            <a:r>
              <a:rPr lang="en-US" dirty="0" err="1" smtClean="0"/>
              <a:t>ToU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785596" y="2593216"/>
            <a:ext cx="2621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Critical Peak </a:t>
            </a:r>
            <a:r>
              <a:rPr lang="en-US" dirty="0" smtClean="0"/>
              <a:t>Pricing (</a:t>
            </a:r>
            <a:r>
              <a:rPr lang="en-US" dirty="0" smtClean="0"/>
              <a:t>CPP)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494028" y="5861803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IBR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72961" y="3004394"/>
            <a:ext cx="2220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Base price</a:t>
            </a:r>
            <a:r>
              <a:rPr lang="en-US" sz="1600" dirty="0" smtClean="0"/>
              <a:t>: $0.056/kWh 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4698370" y="6202460"/>
            <a:ext cx="22487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latin typeface="CMR9"/>
              </a:rPr>
              <a:t>SR rate: $0.02/kWh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4806856" y="5862022"/>
            <a:ext cx="2211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Spinning Reserve (SR)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175860" y="6202461"/>
            <a:ext cx="1371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latin typeface="CMR9"/>
              </a:rPr>
              <a:t>$</a:t>
            </a:r>
            <a:r>
              <a:rPr lang="pl-PL" sz="1400" dirty="0" smtClean="0">
                <a:latin typeface="CMR9"/>
              </a:rPr>
              <a:t>0.</a:t>
            </a:r>
            <a:r>
              <a:rPr lang="en-US" sz="1400" dirty="0" smtClean="0">
                <a:latin typeface="CMR9"/>
              </a:rPr>
              <a:t>0</a:t>
            </a:r>
            <a:r>
              <a:rPr lang="pl-PL" sz="1400" dirty="0" smtClean="0">
                <a:latin typeface="CMR9"/>
              </a:rPr>
              <a:t>5</a:t>
            </a:r>
            <a:r>
              <a:rPr lang="en-US" sz="1400" dirty="0" smtClean="0">
                <a:latin typeface="CMR9"/>
              </a:rPr>
              <a:t>/kWh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8855483" y="5861803"/>
            <a:ext cx="2390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Wholesale (WS) market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33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9" grpId="0"/>
      <p:bldP spid="11" grpId="0"/>
      <p:bldP spid="12" grpId="0"/>
      <p:bldP spid="13" grpId="0"/>
      <p:bldP spid="14" grpId="0"/>
      <p:bldP spid="5" grpId="0"/>
      <p:bldP spid="15" grpId="0"/>
      <p:bldP spid="16" grpId="0"/>
      <p:bldP spid="17" grpId="0"/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DR impacts on data centers?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e-Energy'16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752455" y="5432059"/>
            <a:ext cx="30198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Little change on total costs</a:t>
            </a:r>
            <a:endParaRPr lang="en-US" sz="2000" b="1" dirty="0"/>
          </a:p>
        </p:txBody>
      </p:sp>
      <p:sp>
        <p:nvSpPr>
          <p:cNvPr id="9" name="Rectangle 8"/>
          <p:cNvSpPr/>
          <p:nvPr/>
        </p:nvSpPr>
        <p:spPr>
          <a:xfrm>
            <a:off x="6556978" y="5432059"/>
            <a:ext cx="46913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Some DR programs result in low emissions</a:t>
            </a:r>
            <a:endParaRPr lang="en-US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65062"/>
            <a:ext cx="4848376" cy="36390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821" y="1765062"/>
            <a:ext cx="4885557" cy="366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4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Introduction &amp; Motivation</a:t>
            </a:r>
          </a:p>
          <a:p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Proposed Optimization Framework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Numerical Evaluation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Data Center Demand Response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/>
              <a:t>Conclusions &amp; Future Directions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e-Energy'16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8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This work is motivated by the</a:t>
            </a:r>
            <a:r>
              <a:rPr lang="en-US" b="1" dirty="0" smtClean="0"/>
              <a:t> </a:t>
            </a:r>
            <a:r>
              <a:rPr lang="en-US" b="1" u="sng" dirty="0" smtClean="0"/>
              <a:t>huge expenses on capacity planning and operational management</a:t>
            </a:r>
            <a:r>
              <a:rPr lang="en-US" b="1" dirty="0" smtClean="0"/>
              <a:t> </a:t>
            </a:r>
            <a:r>
              <a:rPr lang="en-US" dirty="0" smtClean="0"/>
              <a:t>of data center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Proposed </a:t>
            </a:r>
            <a:r>
              <a:rPr lang="en-US" b="1" dirty="0" smtClean="0">
                <a:solidFill>
                  <a:srgbClr val="FF0000"/>
                </a:solidFill>
              </a:rPr>
              <a:t>Joint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Optimization </a:t>
            </a:r>
            <a:r>
              <a:rPr lang="en-US" b="1" dirty="0">
                <a:solidFill>
                  <a:srgbClr val="FF0000"/>
                </a:solidFill>
              </a:rPr>
              <a:t>framework </a:t>
            </a:r>
            <a:r>
              <a:rPr lang="en-US" dirty="0" smtClean="0"/>
              <a:t>for </a:t>
            </a:r>
            <a:r>
              <a:rPr lang="en-US" dirty="0" smtClean="0"/>
              <a:t>capacity </a:t>
            </a:r>
            <a:r>
              <a:rPr lang="en-US" dirty="0"/>
              <a:t>planning and operational management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50</a:t>
            </a:r>
            <a:r>
              <a:rPr lang="en-US" dirty="0">
                <a:solidFill>
                  <a:srgbClr val="FF0000"/>
                </a:solidFill>
              </a:rPr>
              <a:t>% cost </a:t>
            </a:r>
            <a:r>
              <a:rPr lang="en-US" dirty="0" smtClean="0">
                <a:solidFill>
                  <a:srgbClr val="FF0000"/>
                </a:solidFill>
              </a:rPr>
              <a:t>savings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75</a:t>
            </a:r>
            <a:r>
              <a:rPr lang="en-US" dirty="0">
                <a:solidFill>
                  <a:srgbClr val="00B050"/>
                </a:solidFill>
              </a:rPr>
              <a:t>% emission </a:t>
            </a:r>
            <a:r>
              <a:rPr lang="en-US" dirty="0" smtClean="0">
                <a:solidFill>
                  <a:srgbClr val="00B050"/>
                </a:solidFill>
              </a:rPr>
              <a:t>reductions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Proposed framework</a:t>
            </a:r>
            <a:endParaRPr lang="en-US" dirty="0" smtClean="0"/>
          </a:p>
          <a:p>
            <a:pPr lvl="1"/>
            <a:r>
              <a:rPr lang="en-US" b="1" u="sng" dirty="0" smtClean="0"/>
              <a:t>promotes</a:t>
            </a:r>
            <a:r>
              <a:rPr lang="en-US" dirty="0" smtClean="0"/>
              <a:t> the use of </a:t>
            </a:r>
            <a:r>
              <a:rPr lang="en-US" b="1" dirty="0" smtClean="0">
                <a:solidFill>
                  <a:srgbClr val="00B050"/>
                </a:solidFill>
              </a:rPr>
              <a:t>renewable energy</a:t>
            </a:r>
          </a:p>
          <a:p>
            <a:pPr lvl="1"/>
            <a:r>
              <a:rPr lang="en-US" b="1" u="sng" dirty="0" smtClean="0"/>
              <a:t>adapts</a:t>
            </a:r>
            <a:r>
              <a:rPr lang="en-US" dirty="0" smtClean="0"/>
              <a:t> well to </a:t>
            </a:r>
            <a:r>
              <a:rPr lang="en-US" b="1" dirty="0" smtClean="0">
                <a:solidFill>
                  <a:srgbClr val="00B0F0"/>
                </a:solidFill>
              </a:rPr>
              <a:t>DR programs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e-Energy'16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51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Future Directions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Stochastic </a:t>
            </a:r>
            <a:r>
              <a:rPr lang="en-US" b="1" dirty="0"/>
              <a:t>characteristics </a:t>
            </a:r>
            <a:r>
              <a:rPr lang="en-US" dirty="0"/>
              <a:t>of </a:t>
            </a:r>
            <a:r>
              <a:rPr lang="en-US" dirty="0" smtClean="0"/>
              <a:t>workload and </a:t>
            </a:r>
            <a:r>
              <a:rPr lang="en-US" dirty="0"/>
              <a:t>renewable energy in capacity planning and </a:t>
            </a:r>
            <a:r>
              <a:rPr lang="en-US" dirty="0" smtClean="0"/>
              <a:t>operational management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Capacity planning </a:t>
            </a:r>
            <a:r>
              <a:rPr lang="en-US" dirty="0" smtClean="0"/>
              <a:t>for </a:t>
            </a:r>
            <a:r>
              <a:rPr lang="en-US" b="1" dirty="0" smtClean="0"/>
              <a:t>geographically </a:t>
            </a:r>
            <a:r>
              <a:rPr lang="en-US" b="1" dirty="0"/>
              <a:t>distributed data </a:t>
            </a:r>
            <a:r>
              <a:rPr lang="en-US" b="1" dirty="0" smtClean="0"/>
              <a:t>centers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e-Energy'16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6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62244" y="511730"/>
            <a:ext cx="58165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Total </a:t>
            </a:r>
            <a:r>
              <a:rPr lang="en-US" sz="3200" b="1" dirty="0" smtClean="0"/>
              <a:t>Global Cloud </a:t>
            </a:r>
            <a:r>
              <a:rPr lang="en-US" sz="3200" b="1" dirty="0"/>
              <a:t>Traffic Growth</a:t>
            </a:r>
          </a:p>
        </p:txBody>
      </p:sp>
      <p:sp>
        <p:nvSpPr>
          <p:cNvPr id="2" name="Rectangle 1"/>
          <p:cNvSpPr/>
          <p:nvPr/>
        </p:nvSpPr>
        <p:spPr>
          <a:xfrm>
            <a:off x="510817" y="6308149"/>
            <a:ext cx="1642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www.cisco.com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e-Energy'16</a:t>
            </a:r>
            <a:endParaRPr lang="en-US"/>
          </a:p>
        </p:txBody>
      </p:sp>
      <p:pic>
        <p:nvPicPr>
          <p:cNvPr id="2050" name="Picture 2" descr="http://b-i.forbesimg.com/joemckendrick/files/2013/10/Global-Cloud-Traffic-2012-2017-2-Cisc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446" y="1238943"/>
            <a:ext cx="8065533" cy="493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7208283" y="1482326"/>
            <a:ext cx="611415" cy="43593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0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e-Energy'16</a:t>
            </a:r>
            <a:endParaRPr lang="en-US"/>
          </a:p>
        </p:txBody>
      </p:sp>
      <p:pic>
        <p:nvPicPr>
          <p:cNvPr id="3074" name="Picture 2" descr="http://29gx9627manh35u6u63gnsfl.wpengine.netdna-cdn.com/wp-content/uploads/2015/12/thank-you-1400x800-c-defaul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249" y="514349"/>
            <a:ext cx="10098207" cy="576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217443" y="5912404"/>
            <a:ext cx="19432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www.theodysseyonline.com</a:t>
            </a:r>
          </a:p>
        </p:txBody>
      </p:sp>
    </p:spTree>
    <p:extLst>
      <p:ext uri="{BB962C8B-B14F-4D97-AF65-F5344CB8AC3E}">
        <p14:creationId xmlns:p14="http://schemas.microsoft.com/office/powerpoint/2010/main" val="330795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e-Energy'16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7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32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e-Energy'16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0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e-Energy'16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1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34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6338"/>
            <a:ext cx="12136321" cy="4538662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e-Energy'16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1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35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9375"/>
            <a:ext cx="12206146" cy="4027487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e-Energy'16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8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19189" y="2455078"/>
            <a:ext cx="832433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dirty="0" smtClean="0"/>
              <a:t>Impacts on </a:t>
            </a:r>
            <a:endParaRPr lang="en-US" sz="5400" dirty="0"/>
          </a:p>
          <a:p>
            <a:pPr algn="ctr"/>
            <a:r>
              <a:rPr lang="en-US" sz="5400" dirty="0" smtClean="0"/>
              <a:t>Net-zero energy data centers</a:t>
            </a:r>
            <a:endParaRPr lang="en-US" sz="5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36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e-Energy'16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7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541" y="454989"/>
            <a:ext cx="9616917" cy="581892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37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e-Energy'16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5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310" y="362498"/>
            <a:ext cx="10131294" cy="608435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38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e-Energy'16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7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835" y="467904"/>
            <a:ext cx="9048330" cy="592219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39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e-Energy'16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1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publicdomainvectors.org/photos/the_car_pollute_the_air_with_CO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78" y="2783169"/>
            <a:ext cx="4885531" cy="3664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10511" y="6175638"/>
            <a:ext cx="49812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Carbon footprints of servers can vary by 10x, www.vertatique.com</a:t>
            </a:r>
          </a:p>
          <a:p>
            <a:r>
              <a:rPr lang="en-US" sz="1200" dirty="0" smtClean="0"/>
              <a:t>E</a:t>
            </a:r>
            <a:r>
              <a:rPr lang="en-US" sz="1200" dirty="0"/>
              <a:t>. Facts. Greenhouse gas emissions from a typical passenger vehicle, 2005.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Environmental threat from data centers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4</a:t>
            </a:fld>
            <a:endParaRPr lang="en-US" dirty="0"/>
          </a:p>
        </p:txBody>
      </p:sp>
      <p:pic>
        <p:nvPicPr>
          <p:cNvPr id="5124" name="Picture 4" descr="https://www.rect.coreto-europe.com/images/imagegenerator/case/inwin_ra100/detai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90" y="2314871"/>
            <a:ext cx="3850447" cy="93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698543" y="3192521"/>
            <a:ext cx="49084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/>
              <a:t>=</a:t>
            </a:r>
          </a:p>
        </p:txBody>
      </p:sp>
      <p:sp>
        <p:nvSpPr>
          <p:cNvPr id="7" name="Rectangle 6"/>
          <p:cNvSpPr/>
          <p:nvPr/>
        </p:nvSpPr>
        <p:spPr>
          <a:xfrm>
            <a:off x="1759778" y="2055939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450W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98543" y="2063509"/>
            <a:ext cx="2480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5.2 tons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carbon a year</a:t>
            </a:r>
            <a:endParaRPr lang="en-US" dirty="0"/>
          </a:p>
        </p:txBody>
      </p: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1578394"/>
              </p:ext>
            </p:extLst>
          </p:nvPr>
        </p:nvGraphicFramePr>
        <p:xfrm>
          <a:off x="5880849" y="1890498"/>
          <a:ext cx="5631712" cy="3627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6" name="Rectangle 15"/>
          <p:cNvSpPr/>
          <p:nvPr/>
        </p:nvSpPr>
        <p:spPr>
          <a:xfrm>
            <a:off x="7410464" y="6231135"/>
            <a:ext cx="24002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www.nrdc.org</a:t>
            </a:r>
            <a:r>
              <a:rPr lang="en-US" sz="1400" dirty="0"/>
              <a:t> &amp; </a:t>
            </a:r>
            <a:r>
              <a:rPr lang="en-US" sz="1400" dirty="0" smtClean="0"/>
              <a:t>wikipedia.org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e-Energy'16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958947" y="1458559"/>
            <a:ext cx="185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Emissions in </a:t>
            </a:r>
            <a:r>
              <a:rPr lang="en-US" dirty="0"/>
              <a:t>2013</a:t>
            </a:r>
          </a:p>
        </p:txBody>
      </p:sp>
    </p:spTree>
    <p:extLst>
      <p:ext uri="{BB962C8B-B14F-4D97-AF65-F5344CB8AC3E}">
        <p14:creationId xmlns:p14="http://schemas.microsoft.com/office/powerpoint/2010/main" val="352248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  <p:bldP spid="16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680784">
            <a:off x="3350585" y="710514"/>
            <a:ext cx="5530080" cy="545580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1334" y="319801"/>
            <a:ext cx="5017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How much do data centers cost?</a:t>
            </a:r>
          </a:p>
        </p:txBody>
      </p:sp>
      <p:sp>
        <p:nvSpPr>
          <p:cNvPr id="10" name="Rectangle 9"/>
          <p:cNvSpPr/>
          <p:nvPr/>
        </p:nvSpPr>
        <p:spPr>
          <a:xfrm rot="20761081">
            <a:off x="7516669" y="6042107"/>
            <a:ext cx="3113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http://www.datacenterknowledge.com/</a:t>
            </a:r>
          </a:p>
        </p:txBody>
      </p:sp>
      <p:sp>
        <p:nvSpPr>
          <p:cNvPr id="5" name="Rounded Rectangle 4"/>
          <p:cNvSpPr/>
          <p:nvPr/>
        </p:nvSpPr>
        <p:spPr>
          <a:xfrm rot="20660448">
            <a:off x="3795308" y="4758427"/>
            <a:ext cx="5298797" cy="60607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60205" y="3016732"/>
            <a:ext cx="8261130" cy="7694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Where do the costs come from?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e-Energy'16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8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0381" y="3173731"/>
            <a:ext cx="286089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070C0"/>
                </a:solidFill>
              </a:rPr>
              <a:t>Capacity Planning</a:t>
            </a:r>
          </a:p>
          <a:p>
            <a:pPr algn="ctr"/>
            <a:r>
              <a:rPr lang="en-US" sz="5400" b="1" baseline="0" dirty="0" smtClean="0">
                <a:solidFill>
                  <a:srgbClr val="0070C0"/>
                </a:solidFill>
              </a:rPr>
              <a:t>(CP)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630620" y="3250107"/>
            <a:ext cx="37379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7030A0"/>
                </a:solidFill>
              </a:rPr>
              <a:t>Operational </a:t>
            </a:r>
            <a:endParaRPr lang="en-US" sz="4800" b="1" dirty="0" smtClean="0">
              <a:solidFill>
                <a:srgbClr val="7030A0"/>
              </a:solidFill>
            </a:endParaRPr>
          </a:p>
          <a:p>
            <a:pPr algn="ctr"/>
            <a:r>
              <a:rPr lang="en-US" sz="4800" b="1" dirty="0" smtClean="0">
                <a:solidFill>
                  <a:srgbClr val="7030A0"/>
                </a:solidFill>
              </a:rPr>
              <a:t>Management</a:t>
            </a:r>
          </a:p>
          <a:p>
            <a:pPr algn="ctr"/>
            <a:r>
              <a:rPr lang="en-US" sz="4800" b="1" dirty="0" smtClean="0">
                <a:solidFill>
                  <a:srgbClr val="7030A0"/>
                </a:solidFill>
              </a:rPr>
              <a:t>(OM)</a:t>
            </a:r>
            <a:endParaRPr lang="en-US" sz="4800" b="1" dirty="0">
              <a:solidFill>
                <a:srgbClr val="7030A0"/>
              </a:solidFill>
            </a:endParaRPr>
          </a:p>
        </p:txBody>
      </p:sp>
      <p:pic>
        <p:nvPicPr>
          <p:cNvPr id="3074" name="Picture 2" descr="http://vitaminwaw.com/media/base/IT%20icon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83" y="2132581"/>
            <a:ext cx="1032212" cy="103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cdn0.iconfinder.com/data/icons/home-appliances/64/air_conditioning_icon_cooling_system_climate_control_conditioner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405" y="2019339"/>
            <a:ext cx="1101806" cy="99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cdn3.iconfinder.com/data/icons/ico-nic-plug/128/Plug_Power_Socket_Charge_Charging_Voltage_Cable_Connect_Source_Supply_Plug-in_Electric_Electricity_Energy_Debug_Record_Power_Energy_Flash_Lightning_Thunder-51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231" y="1877470"/>
            <a:ext cx="1081259" cy="108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2.bp.blogspot.com/-KmKBvK_6Om4/UFnewu9V8GI/AAAAAAAAAXU/hcG_5bzub94/s1600/Maintenanc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9459" y="1877470"/>
            <a:ext cx="1173422" cy="117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14" descr="http://www.iconarchive.com/download/i99498/webalys/kameleon.pics/Road-Worker-1.ico"/>
          <p:cNvSpPr>
            <a:spLocks noChangeAspect="1" noChangeArrowheads="1"/>
          </p:cNvSpPr>
          <p:nvPr/>
        </p:nvSpPr>
        <p:spPr bwMode="auto">
          <a:xfrm>
            <a:off x="155575" y="-116522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92" name="Picture 20" descr="http://iconizer.net/files/Sophistique/orig/electricity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787" y="954471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752273" y="5654980"/>
            <a:ext cx="51666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/>
              <a:t>Traditionally,</a:t>
            </a:r>
            <a:r>
              <a:rPr lang="en-US" sz="2800" b="1" dirty="0"/>
              <a:t> they </a:t>
            </a:r>
            <a:r>
              <a:rPr lang="en-US" sz="2800" b="1" dirty="0" smtClean="0">
                <a:sym typeface="Wingdings" panose="05000000000000000000" pitchFamily="2" charset="2"/>
              </a:rPr>
              <a:t>are </a:t>
            </a:r>
            <a:r>
              <a:rPr lang="en-US" sz="3600" b="1" u="sng" dirty="0" smtClean="0">
                <a:solidFill>
                  <a:srgbClr val="FF0000"/>
                </a:solidFill>
                <a:sym typeface="Wingdings" panose="05000000000000000000" pitchFamily="2" charset="2"/>
              </a:rPr>
              <a:t>separate</a:t>
            </a:r>
            <a:endParaRPr lang="en-US" sz="2800" b="1" u="sng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6398" y="3097747"/>
            <a:ext cx="855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servers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956745" y="2271026"/>
            <a:ext cx="1544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Power sources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844492" y="3017851"/>
            <a:ext cx="860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cooling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851869" y="3014501"/>
            <a:ext cx="1527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electricity bills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89459" y="3046471"/>
            <a:ext cx="1409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maintenance</a:t>
            </a:r>
            <a:endParaRPr lang="en-US" dirty="0"/>
          </a:p>
        </p:txBody>
      </p:sp>
      <p:pic>
        <p:nvPicPr>
          <p:cNvPr id="2050" name="Picture 2" descr="http://a1574.phobos.apple.com/us/r1000/075/Purple2/v4/02/98/39/0298398c-5b9f-c41f-90c5-adc56663bcdb/mzl.ghzlxqdh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4391" y="1036576"/>
            <a:ext cx="1074564" cy="1074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9050303" y="2149263"/>
            <a:ext cx="545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fuel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e-Energy'16</a:t>
            </a: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4622" y="345959"/>
            <a:ext cx="12022756" cy="6139687"/>
          </a:xfrm>
          <a:prstGeom prst="roundRect">
            <a:avLst>
              <a:gd name="adj" fmla="val 4037"/>
            </a:avLst>
          </a:prstGeom>
          <a:solidFill>
            <a:schemeClr val="bg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53727" y="2589730"/>
            <a:ext cx="11163762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C00000"/>
                </a:solidFill>
              </a:rPr>
              <a:t>What are the </a:t>
            </a:r>
            <a:r>
              <a:rPr lang="en-US" sz="4400" b="1" dirty="0" smtClean="0">
                <a:solidFill>
                  <a:srgbClr val="C00000"/>
                </a:solidFill>
              </a:rPr>
              <a:t>drawbacks of separate CP &amp; OM?</a:t>
            </a:r>
            <a:endParaRPr lang="en-US" sz="4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83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2700" y="1663490"/>
            <a:ext cx="5225716" cy="558304"/>
          </a:xfrm>
        </p:spPr>
        <p:txBody>
          <a:bodyPr>
            <a:normAutofit/>
          </a:bodyPr>
          <a:lstStyle/>
          <a:p>
            <a:r>
              <a:rPr lang="en-US" sz="3200" b="1" dirty="0"/>
              <a:t>CP based on the peak </a:t>
            </a:r>
            <a:r>
              <a:rPr lang="en-US" sz="3200" b="1" dirty="0" smtClean="0"/>
              <a:t>demand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7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82700" y="5613400"/>
            <a:ext cx="5740831" cy="3969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188" y="2398891"/>
            <a:ext cx="5491895" cy="32007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072379" y="5641007"/>
            <a:ext cx="3139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Power demand of a data center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3266750" y="2567805"/>
            <a:ext cx="423512" cy="37087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789908" y="1776782"/>
            <a:ext cx="26157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Over capacity planning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920033" y="2464531"/>
            <a:ext cx="14479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Demand</a:t>
            </a:r>
            <a:endParaRPr lang="en-US" sz="20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9964703" y="2464531"/>
            <a:ext cx="8819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Supply</a:t>
            </a:r>
            <a:endParaRPr lang="en-US" sz="2000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6508416" y="5122542"/>
            <a:ext cx="51265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good</a:t>
            </a:r>
            <a:r>
              <a:rPr lang="en-US" dirty="0" smtClean="0"/>
              <a:t> </a:t>
            </a:r>
            <a:r>
              <a:rPr lang="en-US" i="1" dirty="0" smtClean="0"/>
              <a:t>news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Power demand can be shaped</a:t>
            </a:r>
          </a:p>
        </p:txBody>
      </p:sp>
      <p:pic>
        <p:nvPicPr>
          <p:cNvPr id="1026" name="Picture 2" descr="http://findicons.com/files/icons/271/preview/servers_ful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663" y="3042553"/>
            <a:ext cx="1000739" cy="125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e-Energy'16</a:t>
            </a:r>
            <a:endParaRPr lang="en-US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38200" y="2292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Traditional Capacity Planning</a:t>
            </a:r>
          </a:p>
        </p:txBody>
      </p:sp>
      <p:pic>
        <p:nvPicPr>
          <p:cNvPr id="19" name="Picture 6" descr="https://cdn0.iconfinder.com/data/icons/home-appliances/64/air_conditioning_icon_cooling_system_climate_control_conditioner-51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437" y="3321256"/>
            <a:ext cx="1072163" cy="97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0" descr="http://iconizer.net/files/Sophistique/orig/electricity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9003" y="3206682"/>
            <a:ext cx="922092" cy="92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cdn.toptenreviews.com/rev/site/cms/category_headers/1027-h_main-w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9391" y="3378813"/>
            <a:ext cx="1580214" cy="71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8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animBg="1"/>
      <p:bldP spid="13" grpId="0"/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Shaping power demand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8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217" y="2115674"/>
            <a:ext cx="3890583" cy="204488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946788" y="1432538"/>
            <a:ext cx="26261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Scheduling </a:t>
            </a:r>
            <a:r>
              <a:rPr lang="en-US" b="1" dirty="0"/>
              <a:t>the batch </a:t>
            </a:r>
            <a:r>
              <a:rPr lang="en-US" b="1" dirty="0" smtClean="0"/>
              <a:t>jobs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Aksanli</a:t>
            </a:r>
            <a:r>
              <a:rPr lang="en-US" dirty="0" smtClean="0"/>
              <a:t> SIGOPT’12 ]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63915" y="5329812"/>
            <a:ext cx="245073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Optimize cooling power</a:t>
            </a:r>
          </a:p>
          <a:p>
            <a:r>
              <a:rPr lang="en-US" dirty="0"/>
              <a:t>[</a:t>
            </a:r>
            <a:r>
              <a:rPr lang="en-US" dirty="0" err="1"/>
              <a:t>Pakbaznia</a:t>
            </a:r>
            <a:r>
              <a:rPr lang="en-US" dirty="0"/>
              <a:t> </a:t>
            </a:r>
            <a:r>
              <a:rPr lang="en-US" dirty="0" smtClean="0"/>
              <a:t>ISLPED’09,</a:t>
            </a:r>
          </a:p>
          <a:p>
            <a:r>
              <a:rPr lang="en-US" dirty="0" smtClean="0"/>
              <a:t>Liu SIGMETRICS’12]</a:t>
            </a:r>
          </a:p>
          <a:p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4308" y="2121354"/>
            <a:ext cx="3809231" cy="20089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1889" y="1715845"/>
            <a:ext cx="1392033" cy="960952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9070241" y="5329812"/>
            <a:ext cx="287610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Geographical load balancing</a:t>
            </a:r>
          </a:p>
          <a:p>
            <a:r>
              <a:rPr lang="en-US" dirty="0"/>
              <a:t>[</a:t>
            </a:r>
            <a:r>
              <a:rPr lang="en-US" dirty="0" smtClean="0"/>
              <a:t>Qureshi SIGCOMM’09, </a:t>
            </a:r>
            <a:br>
              <a:rPr lang="en-US" dirty="0" smtClean="0"/>
            </a:br>
            <a:r>
              <a:rPr lang="en-US" dirty="0" smtClean="0"/>
              <a:t>Liu SIGMETRICS’ 11]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151974" y="5277051"/>
            <a:ext cx="235635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Network consolidation</a:t>
            </a:r>
          </a:p>
          <a:p>
            <a:r>
              <a:rPr lang="en-US" dirty="0" smtClean="0"/>
              <a:t>[</a:t>
            </a:r>
            <a:r>
              <a:rPr lang="en-US" dirty="0"/>
              <a:t>Zhang </a:t>
            </a:r>
            <a:r>
              <a:rPr lang="en-US" dirty="0" smtClean="0"/>
              <a:t>ICNC’10,</a:t>
            </a:r>
            <a:br>
              <a:rPr lang="en-US" dirty="0" smtClean="0"/>
            </a:br>
            <a:r>
              <a:rPr lang="en-US" dirty="0" smtClean="0"/>
              <a:t>Andrews ToN’12]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03988" y="5283645"/>
            <a:ext cx="213699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Server consolidation</a:t>
            </a:r>
            <a:br>
              <a:rPr lang="en-US" b="1" dirty="0" smtClean="0"/>
            </a:br>
            <a:r>
              <a:rPr lang="en-US" dirty="0" smtClean="0"/>
              <a:t>[Lin ToN’13, </a:t>
            </a:r>
            <a:br>
              <a:rPr lang="en-US" dirty="0" smtClean="0"/>
            </a:br>
            <a:r>
              <a:rPr lang="en-US" dirty="0" smtClean="0"/>
              <a:t>Zhang ICAC’12]</a:t>
            </a: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e-Energy'16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23151" y="2196321"/>
            <a:ext cx="960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~500kW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021681" y="2397777"/>
            <a:ext cx="960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~400kW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71558" y="4385485"/>
            <a:ext cx="38418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Waste of 20% of </a:t>
            </a:r>
            <a:r>
              <a:rPr lang="en-US" sz="2000" b="1" dirty="0" smtClean="0">
                <a:solidFill>
                  <a:srgbClr val="FF0000"/>
                </a:solidFill>
              </a:rPr>
              <a:t>supply &amp; demand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85196" y="4824443"/>
            <a:ext cx="5978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There so many data center demand management techniques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9700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9" grpId="0"/>
      <p:bldP spid="20" grpId="0"/>
      <p:bldP spid="21" grpId="0"/>
      <p:bldP spid="14" grpId="0"/>
      <p:bldP spid="6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Introduction &amp; Motivation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Proposed Optimization Framework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Numerical Evaluation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Data Center Demand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Response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Conclusions &amp; Future Directions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e-Energy'16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59C79-8185-493D-8BAD-CFEA544655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8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3245</TotalTime>
  <Words>1343</Words>
  <Application>Microsoft Office PowerPoint</Application>
  <PresentationFormat>Widescreen</PresentationFormat>
  <Paragraphs>403</Paragraphs>
  <Slides>39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CMMI9</vt:lpstr>
      <vt:lpstr>CMR9</vt:lpstr>
      <vt:lpstr>Arial</vt:lpstr>
      <vt:lpstr>Calibri</vt:lpstr>
      <vt:lpstr>Calibri Light</vt:lpstr>
      <vt:lpstr>Cambria Math</vt:lpstr>
      <vt:lpstr>Wingdings</vt:lpstr>
      <vt:lpstr>Office Theme</vt:lpstr>
      <vt:lpstr>Joint Capacity Planning and Operational Management for Sustainable Data Centers and Demand Response</vt:lpstr>
      <vt:lpstr>Agenda</vt:lpstr>
      <vt:lpstr>PowerPoint Presentation</vt:lpstr>
      <vt:lpstr>Environmental threat from data centers</vt:lpstr>
      <vt:lpstr>PowerPoint Presentation</vt:lpstr>
      <vt:lpstr>PowerPoint Presentation</vt:lpstr>
      <vt:lpstr>CP based on the peak demand</vt:lpstr>
      <vt:lpstr>Shaping power demand</vt:lpstr>
      <vt:lpstr>Agenda</vt:lpstr>
      <vt:lpstr>PowerPoint Presentation</vt:lpstr>
      <vt:lpstr>Modelling power demand at time t year y</vt:lpstr>
      <vt:lpstr>Modelling power supply at  time t year y </vt:lpstr>
      <vt:lpstr>Joint Optimization Framework</vt:lpstr>
      <vt:lpstr>PowerPoint Presentation</vt:lpstr>
      <vt:lpstr>Agenda</vt:lpstr>
      <vt:lpstr>PowerPoint Presentation</vt:lpstr>
      <vt:lpstr>Demand side</vt:lpstr>
      <vt:lpstr>PowerPoint Presentation</vt:lpstr>
      <vt:lpstr>Comparisons with Baseline methods</vt:lpstr>
      <vt:lpstr>PowerPoint Presentation</vt:lpstr>
      <vt:lpstr>Costs and Emissions under Prediction Errors</vt:lpstr>
      <vt:lpstr>Agenda</vt:lpstr>
      <vt:lpstr>How demand response (DR) works</vt:lpstr>
      <vt:lpstr>Demand response programs</vt:lpstr>
      <vt:lpstr>PowerPoint Presentation</vt:lpstr>
      <vt:lpstr>How DR impacts on data centers?</vt:lpstr>
      <vt:lpstr>Agenda</vt:lpstr>
      <vt:lpstr>Conclusions </vt:lpstr>
      <vt:lpstr>Future Directions</vt:lpstr>
      <vt:lpstr>PowerPoint Presentation</vt:lpstr>
      <vt:lpstr>PowerPoint Presentation</vt:lpstr>
      <vt:lpstr>Backup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Joint Capacity Planning and Operational Management for Sustainable Data Centers and Demand Reponse</dc:title>
  <dc:creator>Nhat Tan Le</dc:creator>
  <cp:lastModifiedBy>Nhat Tan Le</cp:lastModifiedBy>
  <cp:revision>1948</cp:revision>
  <dcterms:created xsi:type="dcterms:W3CDTF">2016-02-28T19:21:59Z</dcterms:created>
  <dcterms:modified xsi:type="dcterms:W3CDTF">2016-06-17T12:25:47Z</dcterms:modified>
</cp:coreProperties>
</file>