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85" r:id="rId3"/>
    <p:sldId id="309" r:id="rId4"/>
    <p:sldId id="292" r:id="rId5"/>
    <p:sldId id="315" r:id="rId6"/>
    <p:sldId id="258" r:id="rId7"/>
    <p:sldId id="290" r:id="rId8"/>
    <p:sldId id="305" r:id="rId9"/>
    <p:sldId id="265" r:id="rId10"/>
    <p:sldId id="341" r:id="rId11"/>
    <p:sldId id="307" r:id="rId12"/>
    <p:sldId id="321" r:id="rId13"/>
    <p:sldId id="270" r:id="rId14"/>
    <p:sldId id="323" r:id="rId15"/>
    <p:sldId id="322" r:id="rId16"/>
    <p:sldId id="297" r:id="rId17"/>
    <p:sldId id="343" r:id="rId18"/>
    <p:sldId id="342" r:id="rId19"/>
    <p:sldId id="344" r:id="rId20"/>
    <p:sldId id="277" r:id="rId21"/>
    <p:sldId id="279" r:id="rId22"/>
    <p:sldId id="330" r:id="rId23"/>
    <p:sldId id="328" r:id="rId24"/>
    <p:sldId id="295" r:id="rId25"/>
    <p:sldId id="325" r:id="rId26"/>
    <p:sldId id="296" r:id="rId27"/>
    <p:sldId id="294" r:id="rId28"/>
    <p:sldId id="339" r:id="rId29"/>
    <p:sldId id="340" r:id="rId30"/>
    <p:sldId id="298" r:id="rId31"/>
    <p:sldId id="299" r:id="rId32"/>
    <p:sldId id="300" r:id="rId33"/>
    <p:sldId id="302" r:id="rId34"/>
    <p:sldId id="335" r:id="rId3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25" autoAdjust="0"/>
    <p:restoredTop sz="84953" autoAdjust="0"/>
  </p:normalViewPr>
  <p:slideViewPr>
    <p:cSldViewPr snapToGrid="0">
      <p:cViewPr varScale="1">
        <p:scale>
          <a:sx n="98" d="100"/>
          <a:sy n="98" d="100"/>
        </p:scale>
        <p:origin x="1260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hatTan\Dropbox\Papers\eEnergy16\ppt\figures\emission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megatons carbon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FF0000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935-4921-A374-9277D7D06AD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Argentina</c:v>
                </c:pt>
                <c:pt idx="1">
                  <c:v>Czech Republic</c:v>
                </c:pt>
                <c:pt idx="2">
                  <c:v>US Data centers</c:v>
                </c:pt>
                <c:pt idx="3">
                  <c:v>Romania</c:v>
                </c:pt>
                <c:pt idx="4">
                  <c:v>Denmark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199</c:v>
                </c:pt>
                <c:pt idx="1">
                  <c:v>112</c:v>
                </c:pt>
                <c:pt idx="2">
                  <c:v>100</c:v>
                </c:pt>
                <c:pt idx="3">
                  <c:v>78</c:v>
                </c:pt>
                <c:pt idx="4">
                  <c:v>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935-4921-A374-9277D7D06AD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-2049423536"/>
        <c:axId val="-2086210336"/>
      </c:barChart>
      <c:catAx>
        <c:axId val="-20494235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6210336"/>
        <c:crosses val="autoZero"/>
        <c:auto val="1"/>
        <c:lblAlgn val="ctr"/>
        <c:lblOffset val="100"/>
        <c:noMultiLvlLbl val="0"/>
      </c:catAx>
      <c:valAx>
        <c:axId val="-208621033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9423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7328A80-51A0-4106-A699-91BE4131B49E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CC38FE0-CC7E-453F-9464-43996D0BD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93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1653" indent="-241653">
              <a:buAutoNum type="arabicPeriod"/>
            </a:pPr>
            <a:r>
              <a:rPr lang="en-US" b="1" dirty="0"/>
              <a:t>Introduce my</a:t>
            </a:r>
            <a:r>
              <a:rPr lang="en-US" b="1" baseline="0" dirty="0"/>
              <a:t> self</a:t>
            </a:r>
          </a:p>
          <a:p>
            <a:r>
              <a:rPr lang="en-US" baseline="0" dirty="0"/>
              <a:t>I am Tan Le, a </a:t>
            </a:r>
            <a:r>
              <a:rPr lang="en-US" baseline="0" dirty="0" err="1"/>
              <a:t>Phd</a:t>
            </a:r>
            <a:r>
              <a:rPr lang="en-US" baseline="0" dirty="0"/>
              <a:t> Student from Stony Brook University, NY. </a:t>
            </a:r>
          </a:p>
          <a:p>
            <a:r>
              <a:rPr lang="en-US" dirty="0"/>
              <a:t>This joint</a:t>
            </a:r>
            <a:r>
              <a:rPr lang="en-US" baseline="0" dirty="0"/>
              <a:t> work with my advisor Dr. </a:t>
            </a:r>
            <a:r>
              <a:rPr lang="en-US" baseline="0" dirty="0" err="1"/>
              <a:t>Zhenhua</a:t>
            </a:r>
            <a:r>
              <a:rPr lang="en-US" baseline="0" dirty="0"/>
              <a:t> Liu, and 2 co-authors from HP labs Yuan Chen and Cullen Bash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4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see</a:t>
            </a:r>
            <a:r>
              <a:rPr lang="en-US" baseline="0" dirty="0"/>
              <a:t> how the proposed framework benefit the data centers!!!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18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52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</a:t>
            </a:r>
            <a:r>
              <a:rPr lang="en-US" baseline="0" dirty="0"/>
              <a:t> do not include capacity planning for IT equipment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83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/>
              <a:t>Todo</a:t>
            </a:r>
            <a:r>
              <a:rPr lang="en-US" baseline="0" dirty="0"/>
              <a:t>: add the trend for PV, GE, and Electricity prices</a:t>
            </a:r>
          </a:p>
          <a:p>
            <a:r>
              <a:rPr lang="en-US" baseline="0" dirty="0"/>
              <a:t>12%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227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GRID</a:t>
            </a:r>
          </a:p>
          <a:p>
            <a:endParaRPr lang="en-US" dirty="0"/>
          </a:p>
          <a:p>
            <a:r>
              <a:rPr lang="en-US" dirty="0"/>
              <a:t>Explain</a:t>
            </a:r>
            <a:r>
              <a:rPr lang="en-US" baseline="0" dirty="0"/>
              <a:t> SUP</a:t>
            </a:r>
          </a:p>
          <a:p>
            <a:endParaRPr lang="en-US" baseline="0" dirty="0"/>
          </a:p>
          <a:p>
            <a:r>
              <a:rPr lang="en-US" baseline="0" dirty="0"/>
              <a:t>Explain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577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Explain the bread down cost: </a:t>
            </a:r>
          </a:p>
          <a:p>
            <a:r>
              <a:rPr lang="en-US" baseline="0" dirty="0"/>
              <a:t>For Grid-only method, cost comes from the utility bills.</a:t>
            </a:r>
          </a:p>
          <a:p>
            <a:endParaRPr lang="en-US" baseline="0" dirty="0"/>
          </a:p>
          <a:p>
            <a:r>
              <a:rPr lang="en-US" baseline="0" dirty="0"/>
              <a:t>SUP has more PV-I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00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 value = 1, RMSE is 0-&gt;0.7</a:t>
            </a:r>
          </a:p>
          <a:p>
            <a:r>
              <a:rPr lang="en-US" dirty="0"/>
              <a:t>Prediction</a:t>
            </a:r>
            <a:r>
              <a:rPr lang="en-US" baseline="0" dirty="0"/>
              <a:t> errors are applied to all predicted value.</a:t>
            </a:r>
          </a:p>
          <a:p>
            <a:r>
              <a:rPr lang="en-US" baseline="0" dirty="0"/>
              <a:t>Predictions are independent among the sources</a:t>
            </a:r>
            <a:endParaRPr lang="en-US" dirty="0"/>
          </a:p>
          <a:p>
            <a:r>
              <a:rPr lang="en-US" dirty="0"/>
              <a:t>Explain</a:t>
            </a:r>
            <a:r>
              <a:rPr lang="en-US" baseline="0" dirty="0"/>
              <a:t> the normalized errors: RMSE errors = 50% of mean value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821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know</a:t>
            </a:r>
            <a:r>
              <a:rPr lang="en-US" baseline="0" dirty="0"/>
              <a:t> that our proposed can significantly benefit  the data centers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666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467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Utility bills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72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the global cloud traffic data keep growing at 35%</a:t>
            </a:r>
          </a:p>
          <a:p>
            <a:endParaRPr lang="en-US" baseline="0" dirty="0"/>
          </a:p>
          <a:p>
            <a:r>
              <a:rPr lang="en-US" baseline="0" dirty="0"/>
              <a:t>From 2012 -&gt; 2017, the traffic can increase 4 times in 5 years</a:t>
            </a:r>
          </a:p>
          <a:p>
            <a:endParaRPr lang="en-US" baseline="0" dirty="0"/>
          </a:p>
          <a:p>
            <a:r>
              <a:rPr lang="en-US" baseline="0" dirty="0"/>
              <a:t>What are the consequences of this?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106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 DR programs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31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IBR: Inclining</a:t>
            </a:r>
            <a:r>
              <a:rPr lang="en-US" baseline="0" dirty="0"/>
              <a:t> Block Rates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120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</a:t>
            </a:r>
            <a:r>
              <a:rPr lang="en-US" baseline="0" dirty="0"/>
              <a:t> end of presentation.</a:t>
            </a:r>
          </a:p>
          <a:p>
            <a:r>
              <a:rPr lang="en-US" baseline="0" dirty="0"/>
              <a:t>Traditionally, capacity planning and operational management are separate</a:t>
            </a:r>
          </a:p>
          <a:p>
            <a:r>
              <a:rPr lang="en-US" baseline="0" dirty="0"/>
              <a:t>We proposed ….</a:t>
            </a:r>
          </a:p>
          <a:p>
            <a:r>
              <a:rPr lang="en-US" baseline="0" dirty="0"/>
              <a:t>It can achieve up to 50% cost</a:t>
            </a:r>
          </a:p>
          <a:p>
            <a:r>
              <a:rPr lang="en-US" baseline="0" dirty="0"/>
              <a:t>75 % emission reduction</a:t>
            </a:r>
            <a:endParaRPr lang="en-US" dirty="0"/>
          </a:p>
          <a:p>
            <a:r>
              <a:rPr lang="en-US" dirty="0"/>
              <a:t>Make</a:t>
            </a:r>
            <a:r>
              <a:rPr lang="en-US" baseline="0" dirty="0"/>
              <a:t> the </a:t>
            </a:r>
            <a:r>
              <a:rPr lang="en-US" baseline="0" dirty="0" err="1"/>
              <a:t>the</a:t>
            </a:r>
            <a:r>
              <a:rPr lang="en-US" baseline="0" dirty="0"/>
              <a:t> data center well adapt to the DR programs</a:t>
            </a:r>
            <a:endParaRPr lang="en-US" dirty="0"/>
          </a:p>
          <a:p>
            <a:r>
              <a:rPr lang="en-US" dirty="0"/>
              <a:t>Thank you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151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695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Total local</a:t>
            </a:r>
            <a:r>
              <a:rPr lang="en-US" baseline="0" dirty="0"/>
              <a:t> supply &gt;= total demand in long-run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868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data center starts to use more GE to provide power during night and given the increased GE capacity, more GE generation is used during day time to replace PV.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61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Especially, there is the sharp increase of PV capacity when the gas price is more than $0.06</a:t>
            </a:r>
            <a:r>
              <a:rPr lang="en-US"/>
              <a:t>$. </a:t>
            </a:r>
          </a:p>
          <a:p>
            <a:r>
              <a:rPr lang="en-US"/>
              <a:t>Due </a:t>
            </a:r>
            <a:r>
              <a:rPr lang="en-US" dirty="0"/>
              <a:t>to the non-</a:t>
            </a:r>
            <a:r>
              <a:rPr lang="en-US" dirty="0" err="1"/>
              <a:t>dispatchability</a:t>
            </a:r>
            <a:r>
              <a:rPr lang="en-US" dirty="0"/>
              <a:t> of solar energy, the data center needs the large capacity of PV generation to compensate the reduction of GE generation.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312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 DR programs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01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increase</a:t>
            </a:r>
            <a:r>
              <a:rPr lang="en-US" baseline="0" dirty="0"/>
              <a:t> of cloud traffic need more data centers or larger data </a:t>
            </a:r>
            <a:r>
              <a:rPr lang="en-US" baseline="0" dirty="0" err="1"/>
              <a:t>ceters</a:t>
            </a:r>
            <a:r>
              <a:rPr lang="en-US" baseline="0" dirty="0"/>
              <a:t>.</a:t>
            </a:r>
          </a:p>
          <a:p>
            <a:r>
              <a:rPr lang="en-US" baseline="0" dirty="0"/>
              <a:t>Global cloud providers like Amazon, Microsoft, IBM, and Google  </a:t>
            </a:r>
            <a:endParaRPr lang="en-US" dirty="0"/>
          </a:p>
          <a:p>
            <a:r>
              <a:rPr lang="en-US" dirty="0"/>
              <a:t>First,</a:t>
            </a:r>
            <a:r>
              <a:rPr lang="en-US" baseline="0" dirty="0"/>
              <a:t> the growth of cloud service demand results in more investment in data centers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77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</a:t>
            </a:r>
            <a:r>
              <a:rPr lang="en-US" baseline="0" dirty="0"/>
              <a:t> addition, data centers are not CLEAN.</a:t>
            </a:r>
          </a:p>
          <a:p>
            <a:r>
              <a:rPr lang="en-US" baseline="0" dirty="0"/>
              <a:t>The emissions from a single server in a data center can be equivalent to a car.</a:t>
            </a:r>
          </a:p>
          <a:p>
            <a:r>
              <a:rPr lang="en-US" baseline="0" dirty="0"/>
              <a:t>Lets look at this graph, it shows the amount of emissions from US data centers are even more than some countries in Europe like Denmark and Romania.</a:t>
            </a:r>
          </a:p>
          <a:p>
            <a:endParaRPr lang="en-US" baseline="0" dirty="0"/>
          </a:p>
          <a:p>
            <a:r>
              <a:rPr lang="en-US" baseline="0" dirty="0"/>
              <a:t>And, it is growing~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55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53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1653" indent="-241653">
              <a:buAutoNum type="arabicPeriod"/>
            </a:pPr>
            <a:r>
              <a:rPr lang="en-US" baseline="0" dirty="0"/>
              <a:t>Emphasize that Capacity Planning and Operational Management are separate</a:t>
            </a:r>
          </a:p>
          <a:p>
            <a:r>
              <a:rPr lang="en-US" baseline="0" dirty="0"/>
              <a:t>What is the drawback?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56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Proposed 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88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Utility bills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02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DONE with modeling!!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56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4EDF-0282-4031-8862-61AAF40D0004}" type="datetime1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tan.le@stonybrook.edu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73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B208-8E71-4DA1-AA7E-A99535121813}" type="datetime1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tan.le@stonybrook.edu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8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6483-CFCD-467E-94CD-CF1C70ED3B07}" type="datetime1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tan.le@stonybrook.edu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6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DD7D-F7C9-4F07-BE8C-9A6DBD230988}" type="datetime1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tan.le@stonybrook.edu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9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FEBD-DB21-4A91-9115-B5D7EA56A6A6}" type="datetime1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tan.le@stonybrook.edu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86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D433-5A77-4454-B1F7-FF0944CFB4FB}" type="datetime1">
              <a:rPr lang="en-US" smtClean="0"/>
              <a:t>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tan.le@stonybrook.edu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4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BCB9C-9E22-4475-80A9-4CCD3B85274C}" type="datetime1">
              <a:rPr lang="en-US" smtClean="0"/>
              <a:t>6/22/2016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tan.le@stonybrook.edu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29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591ED-EE25-4560-8D02-B20CCD2CD6FF}" type="datetime1">
              <a:rPr lang="en-US" smtClean="0"/>
              <a:t>6/22/2016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tan.le@stonybrook.edu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28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D5E6-0398-4533-B77E-499C16A54633}" type="datetime1">
              <a:rPr lang="en-US" smtClean="0"/>
              <a:t>6/22/2016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tan.le@stonybrook.edu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2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A431-2187-43C6-AF9E-7886B33BC0FE}" type="datetime1">
              <a:rPr lang="en-US" smtClean="0"/>
              <a:t>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tan.le@stonybrook.edu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6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25036-16C9-499A-AE0A-DF22C532864D}" type="datetime1">
              <a:rPr lang="en-US" smtClean="0"/>
              <a:t>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tan.le@stonybrook.edu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6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31A22-A1BB-4C2F-AC19-BF42EA0C4D87}" type="datetime1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tan.le@stonybrook.edu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59C79-8185-493D-8BAD-CFEA5446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28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emf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emf"/><Relationship Id="rId9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image" Target="../media/image35.emf"/><Relationship Id="rId7" Type="http://schemas.openxmlformats.org/officeDocument/2006/relationships/image" Target="../media/image39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emf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7" Type="http://schemas.openxmlformats.org/officeDocument/2006/relationships/image" Target="../media/image48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emf"/><Relationship Id="rId5" Type="http://schemas.openxmlformats.org/officeDocument/2006/relationships/image" Target="../media/image46.png"/><Relationship Id="rId4" Type="http://schemas.openxmlformats.org/officeDocument/2006/relationships/image" Target="../media/image45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emf"/><Relationship Id="rId4" Type="http://schemas.openxmlformats.org/officeDocument/2006/relationships/image" Target="../media/image5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3" Type="http://schemas.openxmlformats.org/officeDocument/2006/relationships/image" Target="../media/image54.emf"/><Relationship Id="rId7" Type="http://schemas.openxmlformats.org/officeDocument/2006/relationships/image" Target="../media/image280.png"/><Relationship Id="rId12" Type="http://schemas.openxmlformats.org/officeDocument/2006/relationships/image" Target="../media/image55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1" Type="http://schemas.openxmlformats.org/officeDocument/2006/relationships/image" Target="../media/image320.png"/><Relationship Id="rId5" Type="http://schemas.openxmlformats.org/officeDocument/2006/relationships/image" Target="../media/image26.png"/><Relationship Id="rId10" Type="http://schemas.openxmlformats.org/officeDocument/2006/relationships/image" Target="../media/image310.png"/><Relationship Id="rId4" Type="http://schemas.openxmlformats.org/officeDocument/2006/relationships/image" Target="../media/image25.png"/><Relationship Id="rId9" Type="http://schemas.openxmlformats.org/officeDocument/2006/relationships/image" Target="../media/image5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7" Type="http://schemas.openxmlformats.org/officeDocument/2006/relationships/image" Target="../media/image38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chart" Target="../charts/char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137641"/>
            <a:ext cx="12192000" cy="1221238"/>
          </a:xfrm>
        </p:spPr>
        <p:txBody>
          <a:bodyPr>
            <a:noAutofit/>
          </a:bodyPr>
          <a:lstStyle/>
          <a:p>
            <a:r>
              <a:rPr lang="en-US" sz="3400" b="1" dirty="0">
                <a:latin typeface="Calibri (Body)"/>
              </a:rPr>
              <a:t>Joint Capacity Planning and Operational Management for Sustainable Data Centers and Demand Response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3575" y="4632688"/>
            <a:ext cx="4508827" cy="644511"/>
          </a:xfrm>
        </p:spPr>
        <p:txBody>
          <a:bodyPr/>
          <a:lstStyle/>
          <a:p>
            <a:r>
              <a:rPr lang="en-US" b="1" dirty="0"/>
              <a:t>Tan N. Le</a:t>
            </a:r>
            <a:r>
              <a:rPr lang="en-US" dirty="0"/>
              <a:t> and </a:t>
            </a:r>
            <a:r>
              <a:rPr lang="en-US" dirty="0" err="1"/>
              <a:t>Zhenhua</a:t>
            </a:r>
            <a:r>
              <a:rPr lang="en-US" dirty="0"/>
              <a:t> Liu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948" y="5297879"/>
            <a:ext cx="2011684" cy="80467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539633" y="3425237"/>
            <a:ext cx="18141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June 22, 2016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833" y="5315210"/>
            <a:ext cx="4763672" cy="8046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60" y="311191"/>
            <a:ext cx="2293831" cy="107129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1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0756" y="1768309"/>
            <a:ext cx="41046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Session 2: Energy-efficient Datacenters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5099110" y="6250385"/>
            <a:ext cx="2464650" cy="3137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tan.le@stonybrook.edu</a:t>
            </a:r>
            <a:endParaRPr lang="en-US" dirty="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6858000" y="4632687"/>
            <a:ext cx="4842216" cy="64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Yuan Chen and Cullen Bash</a:t>
            </a:r>
          </a:p>
        </p:txBody>
      </p:sp>
    </p:spTree>
    <p:extLst>
      <p:ext uri="{BB962C8B-B14F-4D97-AF65-F5344CB8AC3E}">
        <p14:creationId xmlns:p14="http://schemas.microsoft.com/office/powerpoint/2010/main" val="2754149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111" y="402771"/>
            <a:ext cx="11489060" cy="743631"/>
          </a:xfrm>
        </p:spPr>
        <p:txBody>
          <a:bodyPr>
            <a:normAutofit fontScale="90000"/>
          </a:bodyPr>
          <a:lstStyle/>
          <a:p>
            <a:r>
              <a:rPr lang="en-US" sz="3200" b="1" u="sng" dirty="0">
                <a:latin typeface="Calibri (Body)"/>
              </a:rPr>
              <a:t>Goal</a:t>
            </a:r>
            <a:r>
              <a:rPr lang="en-US" sz="3200" b="1" dirty="0">
                <a:latin typeface="Calibri (Body)"/>
              </a:rPr>
              <a:t>: </a:t>
            </a:r>
            <a:r>
              <a:rPr lang="en-US" sz="3200" dirty="0">
                <a:latin typeface="Calibri (Body)"/>
              </a:rPr>
              <a:t>Reduce costs</a:t>
            </a:r>
            <a:r>
              <a:rPr lang="zh-CN" altLang="en-US" sz="3200" dirty="0">
                <a:latin typeface="Calibri (Body)"/>
              </a:rPr>
              <a:t> </a:t>
            </a:r>
            <a:r>
              <a:rPr lang="en-US" altLang="zh-CN" sz="3200" dirty="0">
                <a:latin typeface="Calibri (Body)"/>
              </a:rPr>
              <a:t>and emissions for </a:t>
            </a:r>
            <a:r>
              <a:rPr lang="en-US" sz="3200" dirty="0">
                <a:latin typeface="Calibri (Body)"/>
              </a:rPr>
              <a:t>data centers </a:t>
            </a:r>
            <a:r>
              <a:rPr lang="en-US" altLang="zh-CN" sz="3200" dirty="0">
                <a:latin typeface="Calibri (Body)"/>
              </a:rPr>
              <a:t>with </a:t>
            </a:r>
            <a:r>
              <a:rPr lang="en-US" altLang="zh-CN" sz="3200" b="1" dirty="0">
                <a:solidFill>
                  <a:srgbClr val="00B050"/>
                </a:solidFill>
                <a:latin typeface="Calibri (Body)"/>
              </a:rPr>
              <a:t>renewables</a:t>
            </a:r>
            <a:endParaRPr lang="en-US" sz="3200" b="1" dirty="0">
              <a:solidFill>
                <a:srgbClr val="00B050"/>
              </a:solidFill>
              <a:latin typeface="Calibri (Body)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31371" y="1146402"/>
            <a:ext cx="8654146" cy="743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>
                <a:latin typeface="Calibri (Body)"/>
              </a:rPr>
              <a:t>Approach</a:t>
            </a:r>
            <a:r>
              <a:rPr lang="en-US" sz="3200" b="1" dirty="0">
                <a:latin typeface="Calibri (Body)"/>
              </a:rPr>
              <a:t>: </a:t>
            </a:r>
            <a:r>
              <a:rPr lang="en-US" sz="3200" dirty="0">
                <a:latin typeface="Calibri (Body)"/>
              </a:rPr>
              <a:t>Joint Optimization of CP &amp; OM</a:t>
            </a:r>
          </a:p>
        </p:txBody>
      </p:sp>
      <p:pic>
        <p:nvPicPr>
          <p:cNvPr id="2058" name="Picture 10" descr="http://www.pngall.com/wp-content/uploads/2016/04/Analysis-PNG-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571" y="2439654"/>
            <a:ext cx="2688771" cy="226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2219079" y="4897429"/>
            <a:ext cx="2083931" cy="658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C00000"/>
                </a:solidFill>
                <a:latin typeface="Calibri (Body)"/>
              </a:rPr>
              <a:t>Modeling</a:t>
            </a:r>
            <a:endParaRPr lang="en-US" sz="3200" dirty="0">
              <a:solidFill>
                <a:srgbClr val="C00000"/>
              </a:solidFill>
              <a:latin typeface="Calibri (Body)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8148643" y="4924653"/>
            <a:ext cx="1975071" cy="658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00B050"/>
                </a:solidFill>
                <a:latin typeface="Calibri (Body)"/>
              </a:rPr>
              <a:t>Evaluation</a:t>
            </a:r>
            <a:endParaRPr lang="en-US" sz="3200" dirty="0">
              <a:solidFill>
                <a:srgbClr val="00B050"/>
              </a:solidFill>
              <a:latin typeface="Calibri (Body)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tan.le@stonybrook.edu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10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335993" y="2744123"/>
            <a:ext cx="3850105" cy="2068571"/>
            <a:chOff x="6189044" y="3994483"/>
            <a:chExt cx="3850105" cy="2068571"/>
          </a:xfrm>
        </p:grpSpPr>
        <p:grpSp>
          <p:nvGrpSpPr>
            <p:cNvPr id="22" name="Group 21"/>
            <p:cNvGrpSpPr/>
            <p:nvPr/>
          </p:nvGrpSpPr>
          <p:grpSpPr>
            <a:xfrm>
              <a:off x="6189044" y="3994483"/>
              <a:ext cx="3850105" cy="2068571"/>
              <a:chOff x="122883" y="1721679"/>
              <a:chExt cx="5283200" cy="3505200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122883" y="1721679"/>
                <a:ext cx="5283200" cy="3505200"/>
              </a:xfrm>
              <a:prstGeom prst="roundRect">
                <a:avLst>
                  <a:gd name="adj" fmla="val 10235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22883" y="1844063"/>
                <a:ext cx="4060780" cy="677988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C00000"/>
                    </a:solidFill>
                  </a:rPr>
                  <a:t>Capacity Planning (CP)</a:t>
                </a:r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8210385" y="5155319"/>
              <a:ext cx="1531219" cy="824670"/>
            </a:xfrm>
            <a:prstGeom prst="roundRect">
              <a:avLst>
                <a:gd name="adj" fmla="val 13646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0070C0"/>
                  </a:solidFill>
                </a:rPr>
                <a:t>Operational </a:t>
              </a:r>
            </a:p>
            <a:p>
              <a:pPr algn="ctr"/>
              <a:r>
                <a:rPr lang="en-US" sz="1600" b="1" dirty="0">
                  <a:solidFill>
                    <a:srgbClr val="0070C0"/>
                  </a:solidFill>
                </a:rPr>
                <a:t>Management</a:t>
              </a:r>
            </a:p>
            <a:p>
              <a:pPr algn="ctr"/>
              <a:r>
                <a:rPr lang="en-US" sz="1600" b="1" dirty="0">
                  <a:solidFill>
                    <a:srgbClr val="0070C0"/>
                  </a:solidFill>
                </a:rPr>
                <a:t>(OM)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7943608" y="4397126"/>
              <a:ext cx="661171" cy="699394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 flipV="1">
              <a:off x="7490972" y="4492921"/>
              <a:ext cx="628516" cy="662398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ounded Rectangle 4"/>
          <p:cNvSpPr/>
          <p:nvPr/>
        </p:nvSpPr>
        <p:spPr>
          <a:xfrm>
            <a:off x="7207439" y="2281084"/>
            <a:ext cx="3450729" cy="3275268"/>
          </a:xfrm>
          <a:prstGeom prst="roundRect">
            <a:avLst>
              <a:gd name="adj" fmla="val 7892"/>
            </a:avLst>
          </a:prstGeom>
          <a:noFill/>
          <a:ln w="508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4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584749" y="5472464"/>
            <a:ext cx="31838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MR9"/>
              </a:rPr>
              <a:t>HP </a:t>
            </a:r>
            <a:r>
              <a:rPr lang="en-US" sz="1400" dirty="0" err="1">
                <a:latin typeface="CMR9"/>
              </a:rPr>
              <a:t>EcoPODs</a:t>
            </a:r>
            <a:r>
              <a:rPr lang="en-US" sz="1400" dirty="0">
                <a:latin typeface="CMR9"/>
              </a:rPr>
              <a:t> 240a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1584749" y="462433"/>
            <a:ext cx="9231117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400" b="1" dirty="0"/>
              <a:t>Simulation based on 1MW HP </a:t>
            </a:r>
            <a:r>
              <a:rPr lang="en-US" sz="3400" b="1" dirty="0" err="1"/>
              <a:t>EcoPod</a:t>
            </a:r>
            <a:r>
              <a:rPr lang="en-US" sz="3400" b="1" dirty="0"/>
              <a:t> Data Center</a:t>
            </a:r>
          </a:p>
        </p:txBody>
      </p:sp>
      <p:pic>
        <p:nvPicPr>
          <p:cNvPr id="2050" name="Picture 2" descr="http://pro-networking-h17007.external.hp.com/images/whatsnew/june/ecoPOD_525x32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23" y="1589715"/>
            <a:ext cx="5838677" cy="361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1183" y="1346318"/>
            <a:ext cx="5100755" cy="4602094"/>
          </a:xfrm>
          <a:prstGeom prst="rect">
            <a:avLst/>
          </a:prstGeom>
          <a:ln w="15875">
            <a:solidFill>
              <a:schemeClr val="accent1">
                <a:lumMod val="75000"/>
              </a:schemeClr>
            </a:solidFill>
          </a:ln>
          <a:effectLst>
            <a:softEdge rad="12700"/>
          </a:effectLst>
        </p:spPr>
      </p:pic>
      <p:sp>
        <p:nvSpPr>
          <p:cNvPr id="3" name="Rectangle 2"/>
          <p:cNvSpPr/>
          <p:nvPr/>
        </p:nvSpPr>
        <p:spPr>
          <a:xfrm>
            <a:off x="8610600" y="6111110"/>
            <a:ext cx="13467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MR9"/>
              </a:rPr>
              <a:t>www.hp.com</a:t>
            </a:r>
            <a:endParaRPr lang="en-US" sz="16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tan.le@stonybrook.edu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1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0" y="365125"/>
            <a:ext cx="3048000" cy="81512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Calibri (Body)"/>
              </a:rPr>
              <a:t>Demand Side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7532" y="1487582"/>
            <a:ext cx="4836268" cy="1510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Peak-to-Mean ratio: 3</a:t>
            </a:r>
          </a:p>
          <a:p>
            <a:pPr marL="0" indent="0">
              <a:buNone/>
            </a:pPr>
            <a:r>
              <a:rPr lang="en-US" dirty="0"/>
              <a:t>PUE: 1.2</a:t>
            </a:r>
          </a:p>
          <a:p>
            <a:pPr marL="0" indent="0">
              <a:buNone/>
            </a:pPr>
            <a:r>
              <a:rPr lang="en-US" dirty="0"/>
              <a:t>Annual increase rate: 9% a year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50014" y="4104159"/>
            <a:ext cx="2355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CPU power usage trace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316686" y="3756909"/>
            <a:ext cx="4684295" cy="1790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832137" y="4785034"/>
            <a:ext cx="3743365" cy="11235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Interactive</a:t>
            </a:r>
            <a:r>
              <a:rPr lang="en-US" dirty="0"/>
              <a:t> workload: 50%</a:t>
            </a:r>
          </a:p>
          <a:p>
            <a:pPr marL="0" indent="0">
              <a:buNone/>
            </a:pPr>
            <a:r>
              <a:rPr lang="en-US" dirty="0"/>
              <a:t>Utilization of server: 40%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186060" y="4758150"/>
            <a:ext cx="4455695" cy="12866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Batch jobs</a:t>
            </a:r>
            <a:r>
              <a:rPr lang="en-US" dirty="0"/>
              <a:t>: 50% </a:t>
            </a:r>
          </a:p>
          <a:p>
            <a:pPr marL="0" indent="0">
              <a:buNone/>
            </a:pPr>
            <a:r>
              <a:rPr lang="en-US" dirty="0"/>
              <a:t>Flexibility 24 hours</a:t>
            </a:r>
          </a:p>
          <a:p>
            <a:pPr marL="0" indent="0">
              <a:buNone/>
            </a:pPr>
            <a:r>
              <a:rPr lang="en-US" dirty="0"/>
              <a:t>Maximum utilization is 90%</a:t>
            </a:r>
          </a:p>
        </p:txBody>
      </p:sp>
      <p:sp>
        <p:nvSpPr>
          <p:cNvPr id="4" name="Rectangle 3"/>
          <p:cNvSpPr/>
          <p:nvPr/>
        </p:nvSpPr>
        <p:spPr>
          <a:xfrm>
            <a:off x="3631931" y="6044807"/>
            <a:ext cx="51767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We do not include capacity planning for IT equipment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140" y="1165485"/>
            <a:ext cx="5249582" cy="2870736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tan.le@stonybrook.edu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095082" y="3199085"/>
            <a:ext cx="17362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MR9"/>
              </a:rPr>
              <a:t>[www.zdnet.com]</a:t>
            </a:r>
            <a:endParaRPr lang="en-US" sz="16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1189057" y="2548519"/>
            <a:ext cx="184199" cy="3042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7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/>
      <p:bldP spid="15" grpId="0"/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97741" y="2788666"/>
            <a:ext cx="11107761" cy="41945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Infra. cost: $</a:t>
            </a:r>
            <a:r>
              <a:rPr lang="en-US" sz="2200" b="1" dirty="0">
                <a:solidFill>
                  <a:schemeClr val="tx1"/>
                </a:solidFill>
              </a:rPr>
              <a:t>2.15</a:t>
            </a:r>
            <a:r>
              <a:rPr lang="en-US" sz="2200" dirty="0">
                <a:solidFill>
                  <a:schemeClr val="tx1"/>
                </a:solidFill>
              </a:rPr>
              <a:t>/W a year       &gt;        Infra. cost: $</a:t>
            </a:r>
            <a:r>
              <a:rPr lang="en-US" sz="2200" b="1" dirty="0">
                <a:solidFill>
                  <a:schemeClr val="tx1"/>
                </a:solidFill>
              </a:rPr>
              <a:t>1</a:t>
            </a:r>
            <a:r>
              <a:rPr lang="en-US" sz="2200" dirty="0">
                <a:solidFill>
                  <a:schemeClr val="tx1"/>
                </a:solidFill>
              </a:rPr>
              <a:t>/W a year        &gt;        Infra. cost: $</a:t>
            </a:r>
            <a:r>
              <a:rPr lang="en-US" sz="2200" b="1" dirty="0">
                <a:solidFill>
                  <a:schemeClr val="tx1"/>
                </a:solidFill>
              </a:rPr>
              <a:t>0</a:t>
            </a:r>
            <a:r>
              <a:rPr lang="en-US" sz="2200" dirty="0">
                <a:solidFill>
                  <a:schemeClr val="tx1"/>
                </a:solidFill>
              </a:rPr>
              <a:t>/W a year</a:t>
            </a:r>
          </a:p>
        </p:txBody>
      </p:sp>
      <p:sp>
        <p:nvSpPr>
          <p:cNvPr id="9" name="Rectangle 8"/>
          <p:cNvSpPr/>
          <p:nvPr/>
        </p:nvSpPr>
        <p:spPr>
          <a:xfrm>
            <a:off x="4913897" y="384351"/>
            <a:ext cx="26031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Supply Side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22098" y="2279901"/>
            <a:ext cx="1444863" cy="2445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[Houston traces]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62897" y="1597270"/>
            <a:ext cx="19816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PV generation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86194" y="1597270"/>
            <a:ext cx="313085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General Electric (GE)</a:t>
            </a:r>
          </a:p>
          <a:p>
            <a:r>
              <a:rPr lang="en-US" sz="2400" b="1" dirty="0"/>
              <a:t>Natural Gas generation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917452" y="1684241"/>
            <a:ext cx="2007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Electricity grid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8917452" y="5465384"/>
            <a:ext cx="3319454" cy="890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2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728" y="646998"/>
            <a:ext cx="1282824" cy="1814445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7" name="Picture 12" descr="http://www.onergys.de/out/pictures/master/product/1/sol_onergys_icon_07_3_00_generatoren_rgb_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918" y="1304222"/>
            <a:ext cx="769419" cy="76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dupont.com/etc/designs/dupont-custom/country-sites/en-us-design/canvas/content/en_us/home/products-and-services/solar-photovoltaic-materials/what-makes-up-solar-panel/_jcr_content/openareapar/importerex/img/Photovoltaic_Panel_07b_0003_Cells_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64" y="1486801"/>
            <a:ext cx="1055497" cy="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tan.le@stonybrook.edu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13</a:t>
            </a:fld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97740" y="3798776"/>
            <a:ext cx="11107761" cy="419459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Operational cost: $</a:t>
            </a:r>
            <a:r>
              <a:rPr lang="en-US" sz="2200" b="1" dirty="0">
                <a:solidFill>
                  <a:schemeClr val="tx1"/>
                </a:solidFill>
              </a:rPr>
              <a:t>0</a:t>
            </a:r>
            <a:r>
              <a:rPr lang="en-US" sz="2200" dirty="0">
                <a:solidFill>
                  <a:schemeClr val="tx1"/>
                </a:solidFill>
              </a:rPr>
              <a:t>/kWh       &lt;       Operational cost: $</a:t>
            </a:r>
            <a:r>
              <a:rPr lang="en-US" sz="2200" b="1" dirty="0">
                <a:solidFill>
                  <a:schemeClr val="tx1"/>
                </a:solidFill>
              </a:rPr>
              <a:t>0.06</a:t>
            </a:r>
            <a:r>
              <a:rPr lang="en-US" sz="2200" dirty="0">
                <a:solidFill>
                  <a:schemeClr val="tx1"/>
                </a:solidFill>
              </a:rPr>
              <a:t>/kWh      &gt;     Price: $</a:t>
            </a:r>
            <a:r>
              <a:rPr lang="en-US" sz="2200" b="1" dirty="0">
                <a:solidFill>
                  <a:schemeClr val="tx1"/>
                </a:solidFill>
              </a:rPr>
              <a:t>0.056</a:t>
            </a:r>
            <a:r>
              <a:rPr lang="en-US" sz="2200" dirty="0">
                <a:solidFill>
                  <a:schemeClr val="tx1"/>
                </a:solidFill>
              </a:rPr>
              <a:t>/kWh 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397739" y="4754337"/>
            <a:ext cx="11107761" cy="419459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Maintenance cost: $</a:t>
            </a:r>
            <a:r>
              <a:rPr lang="en-US" sz="2200" b="1" dirty="0">
                <a:solidFill>
                  <a:schemeClr val="tx1"/>
                </a:solidFill>
              </a:rPr>
              <a:t>0.005</a:t>
            </a:r>
            <a:r>
              <a:rPr lang="en-US" sz="2200" dirty="0">
                <a:solidFill>
                  <a:schemeClr val="tx1"/>
                </a:solidFill>
              </a:rPr>
              <a:t>/kWh =  Maintenance cost: $</a:t>
            </a:r>
            <a:r>
              <a:rPr lang="en-US" sz="2200" b="1" dirty="0">
                <a:solidFill>
                  <a:schemeClr val="tx1"/>
                </a:solidFill>
              </a:rPr>
              <a:t>0.005</a:t>
            </a:r>
            <a:r>
              <a:rPr lang="en-US" sz="2200" dirty="0">
                <a:solidFill>
                  <a:schemeClr val="tx1"/>
                </a:solidFill>
              </a:rPr>
              <a:t>/kWh &gt; Maintenance cost: $</a:t>
            </a:r>
            <a:r>
              <a:rPr lang="en-US" sz="2200" b="1" dirty="0">
                <a:solidFill>
                  <a:schemeClr val="tx1"/>
                </a:solidFill>
              </a:rPr>
              <a:t>0</a:t>
            </a:r>
            <a:r>
              <a:rPr lang="en-US" sz="2200" dirty="0">
                <a:solidFill>
                  <a:schemeClr val="tx1"/>
                </a:solidFill>
              </a:rPr>
              <a:t>/kWh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97739" y="5551896"/>
            <a:ext cx="11107761" cy="419459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Emission rate: </a:t>
            </a:r>
            <a:r>
              <a:rPr lang="en-US" sz="2200" b="1" dirty="0">
                <a:solidFill>
                  <a:schemeClr val="tx1"/>
                </a:solidFill>
              </a:rPr>
              <a:t>0.034</a:t>
            </a:r>
            <a:r>
              <a:rPr lang="en-US" sz="2200" dirty="0">
                <a:solidFill>
                  <a:schemeClr val="tx1"/>
                </a:solidFill>
              </a:rPr>
              <a:t>g/kWh     &lt;      Emission rate: </a:t>
            </a:r>
            <a:r>
              <a:rPr lang="en-US" sz="2200" b="1" dirty="0">
                <a:solidFill>
                  <a:schemeClr val="tx1"/>
                </a:solidFill>
              </a:rPr>
              <a:t>0.443</a:t>
            </a:r>
            <a:r>
              <a:rPr lang="en-US" sz="2200" dirty="0">
                <a:solidFill>
                  <a:schemeClr val="tx1"/>
                </a:solidFill>
              </a:rPr>
              <a:t>g/kWh     &gt;     Emission rate: </a:t>
            </a:r>
            <a:r>
              <a:rPr lang="en-US" sz="2200" b="1" dirty="0">
                <a:solidFill>
                  <a:schemeClr val="tx1"/>
                </a:solidFill>
              </a:rPr>
              <a:t>0.5</a:t>
            </a:r>
            <a:r>
              <a:rPr lang="en-US" sz="2200" dirty="0">
                <a:solidFill>
                  <a:schemeClr val="tx1"/>
                </a:solidFill>
              </a:rPr>
              <a:t>g/kWh</a:t>
            </a:r>
          </a:p>
        </p:txBody>
      </p:sp>
      <p:sp>
        <p:nvSpPr>
          <p:cNvPr id="4" name="Rectangle 3"/>
          <p:cNvSpPr/>
          <p:nvPr/>
        </p:nvSpPr>
        <p:spPr>
          <a:xfrm>
            <a:off x="937992" y="1961240"/>
            <a:ext cx="2216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Capacity factor: ~18%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393976" y="3247078"/>
            <a:ext cx="257175" cy="2940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302097" y="3196735"/>
            <a:ext cx="1207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12% a year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7240220" y="4268704"/>
            <a:ext cx="184199" cy="3042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211406" y="4220369"/>
            <a:ext cx="1090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1% a year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10435442" y="4257505"/>
            <a:ext cx="187174" cy="2865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9421813" y="4245522"/>
            <a:ext cx="1090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5% a year</a:t>
            </a:r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9854747" y="2193506"/>
            <a:ext cx="728981" cy="2627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[Texas]</a:t>
            </a:r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11353800" y="4265835"/>
            <a:ext cx="728981" cy="278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[Texas]</a:t>
            </a:r>
          </a:p>
        </p:txBody>
      </p:sp>
      <p:sp>
        <p:nvSpPr>
          <p:cNvPr id="44" name="Content Placeholder 2"/>
          <p:cNvSpPr txBox="1">
            <a:spLocks/>
          </p:cNvSpPr>
          <p:nvPr/>
        </p:nvSpPr>
        <p:spPr>
          <a:xfrm>
            <a:off x="7424419" y="4268935"/>
            <a:ext cx="1186181" cy="2627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[www.eia.com]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647976" y="3280316"/>
            <a:ext cx="11256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CMR9"/>
              </a:rPr>
              <a:t>[</a:t>
            </a:r>
            <a:r>
              <a:rPr lang="en-US" sz="1100" dirty="0" err="1">
                <a:latin typeface="CMR9"/>
              </a:rPr>
              <a:t>cleantechnica</a:t>
            </a:r>
            <a:r>
              <a:rPr lang="en-US" sz="1100" dirty="0">
                <a:latin typeface="CMR9"/>
              </a:rPr>
              <a:t>]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444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build="p"/>
      <p:bldP spid="13" grpId="0"/>
      <p:bldP spid="14" grpId="0"/>
      <p:bldP spid="19" grpId="0"/>
      <p:bldP spid="20" grpId="0"/>
      <p:bldP spid="24" grpId="0" animBg="1"/>
      <p:bldP spid="25" grpId="0" animBg="1"/>
      <p:bldP spid="26" grpId="0" animBg="1"/>
      <p:bldP spid="4" grpId="0"/>
      <p:bldP spid="27" grpId="0"/>
      <p:bldP spid="30" grpId="0"/>
      <p:bldP spid="32" grpId="0"/>
      <p:bldP spid="42" grpId="0" build="p"/>
      <p:bldP spid="43" grpId="0"/>
      <p:bldP spid="44" grpId="0"/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Calibri (Body)"/>
              </a:rPr>
              <a:t>Comparisons with baseline methods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76623" y="1688644"/>
            <a:ext cx="7805287" cy="1169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Grid Only (</a:t>
            </a:r>
            <a:r>
              <a:rPr lang="en-US" b="1" dirty="0">
                <a:solidFill>
                  <a:srgbClr val="C00000"/>
                </a:solidFill>
              </a:rPr>
              <a:t>GRID</a:t>
            </a:r>
            <a:r>
              <a:rPr lang="en-US" dirty="0">
                <a:solidFill>
                  <a:srgbClr val="C00000"/>
                </a:solidFill>
              </a:rPr>
              <a:t>) </a:t>
            </a:r>
            <a:r>
              <a:rPr lang="en-US" dirty="0"/>
              <a:t>in traditional data centers</a:t>
            </a:r>
            <a:br>
              <a:rPr lang="en-US" dirty="0"/>
            </a:br>
            <a:r>
              <a:rPr lang="en-US" i="1" dirty="0"/>
              <a:t>provisions power only from the </a:t>
            </a:r>
            <a:r>
              <a:rPr lang="en-US" i="1" u="sng" dirty="0"/>
              <a:t>electricity grid</a:t>
            </a:r>
            <a:endParaRPr lang="en-US" b="1" u="sng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79266" y="3071488"/>
            <a:ext cx="5476775" cy="1892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Demand-only Optimization (</a:t>
            </a:r>
            <a:r>
              <a:rPr lang="en-US" b="1" dirty="0">
                <a:solidFill>
                  <a:srgbClr val="0070C0"/>
                </a:solidFill>
              </a:rPr>
              <a:t>DEM</a:t>
            </a:r>
            <a:r>
              <a:rPr lang="en-US" dirty="0">
                <a:solidFill>
                  <a:srgbClr val="0070C0"/>
                </a:solidFill>
              </a:rPr>
              <a:t>)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i="1" u="sng" dirty="0"/>
              <a:t>optimizes power demand </a:t>
            </a:r>
            <a:r>
              <a:rPr lang="en-US" i="1" dirty="0"/>
              <a:t>based on given the capacity planning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59065" y="3071488"/>
            <a:ext cx="5745481" cy="1425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Supply-only Optimization (</a:t>
            </a:r>
            <a:r>
              <a:rPr lang="en-US" b="1" dirty="0">
                <a:solidFill>
                  <a:srgbClr val="7030A0"/>
                </a:solidFill>
              </a:rPr>
              <a:t>SUP</a:t>
            </a:r>
            <a:r>
              <a:rPr lang="en-US" dirty="0">
                <a:solidFill>
                  <a:srgbClr val="7030A0"/>
                </a:solidFill>
              </a:rPr>
              <a:t>)</a:t>
            </a:r>
            <a:br>
              <a:rPr lang="en-US" dirty="0"/>
            </a:br>
            <a:r>
              <a:rPr lang="en-US" i="1" u="sng" dirty="0"/>
              <a:t>optimizes power sources</a:t>
            </a:r>
            <a:r>
              <a:rPr lang="en-US" i="1" dirty="0"/>
              <a:t> based on given demand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555610" y="4963885"/>
            <a:ext cx="7705990" cy="9253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Proposed framework </a:t>
            </a:r>
            <a:r>
              <a:rPr lang="en-US" sz="3600" b="1" dirty="0">
                <a:solidFill>
                  <a:srgbClr val="FF0000"/>
                </a:solidFill>
              </a:rPr>
              <a:t>(PROP)</a:t>
            </a:r>
            <a:br>
              <a:rPr lang="en-US" sz="3600" b="1" dirty="0">
                <a:solidFill>
                  <a:srgbClr val="FF0000"/>
                </a:solidFill>
              </a:rPr>
            </a:br>
            <a:r>
              <a:rPr lang="en-US" i="1" u="sng" dirty="0"/>
              <a:t>Joint Capacity Planning &amp; Operational Management</a:t>
            </a:r>
            <a:endParaRPr lang="en-US" sz="3600" u="sng" dirty="0">
              <a:solidFill>
                <a:srgbClr val="0070C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tan.le@stonybrook.edu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1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704" y="1216175"/>
            <a:ext cx="5437014" cy="4082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43200" y="269571"/>
            <a:ext cx="67487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Question: How much can we improve?</a:t>
            </a:r>
          </a:p>
        </p:txBody>
      </p:sp>
      <p:sp>
        <p:nvSpPr>
          <p:cNvPr id="5" name="Rectangle 4"/>
          <p:cNvSpPr/>
          <p:nvPr/>
        </p:nvSpPr>
        <p:spPr>
          <a:xfrm>
            <a:off x="1496137" y="6053441"/>
            <a:ext cx="37025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GRID</a:t>
            </a:r>
            <a:r>
              <a:rPr lang="en-US" sz="2000" dirty="0"/>
              <a:t>: Grid only</a:t>
            </a:r>
          </a:p>
          <a:p>
            <a:r>
              <a:rPr lang="en-US" sz="2000" b="1" dirty="0"/>
              <a:t>DEM</a:t>
            </a:r>
            <a:r>
              <a:rPr lang="en-US" sz="2000" dirty="0"/>
              <a:t>: Demand-only optimization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7178920" y="6048140"/>
            <a:ext cx="33909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SUP</a:t>
            </a:r>
            <a:r>
              <a:rPr lang="en-US" sz="2000" dirty="0"/>
              <a:t>: Supply-only optimization</a:t>
            </a:r>
          </a:p>
          <a:p>
            <a:r>
              <a:rPr lang="en-US" sz="2000" b="1" dirty="0"/>
              <a:t>PROP</a:t>
            </a:r>
            <a:r>
              <a:rPr lang="en-US" sz="2000" dirty="0"/>
              <a:t>: Proposed framework</a:t>
            </a:r>
          </a:p>
        </p:txBody>
      </p:sp>
      <p:sp>
        <p:nvSpPr>
          <p:cNvPr id="8" name="Rectangle 7"/>
          <p:cNvSpPr/>
          <p:nvPr/>
        </p:nvSpPr>
        <p:spPr>
          <a:xfrm>
            <a:off x="-2007249" y="4070607"/>
            <a:ext cx="21251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I: Infrastructure</a:t>
            </a:r>
          </a:p>
          <a:p>
            <a:r>
              <a:rPr lang="en-US" dirty="0"/>
              <a:t>O: Operational</a:t>
            </a:r>
          </a:p>
          <a:p>
            <a:r>
              <a:rPr lang="en-US" dirty="0" err="1"/>
              <a:t>Util</a:t>
            </a:r>
            <a:r>
              <a:rPr lang="en-US" dirty="0"/>
              <a:t>: Utility bill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903" y="1228345"/>
            <a:ext cx="5439001" cy="4082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3219" y="1880796"/>
            <a:ext cx="285750" cy="29908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0325" y="1962641"/>
            <a:ext cx="285750" cy="29146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2584" y="2727955"/>
            <a:ext cx="285750" cy="21621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89603" y="3380997"/>
            <a:ext cx="276225" cy="14859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05661" y="1867789"/>
            <a:ext cx="323850" cy="301942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68339" y="2668529"/>
            <a:ext cx="323850" cy="22193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41613" y="4250947"/>
            <a:ext cx="304800" cy="63817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569206" y="4134341"/>
            <a:ext cx="304800" cy="76200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1987068" y="5279332"/>
            <a:ext cx="29183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Cost: PROP = 50 % GRID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567586" y="5279332"/>
            <a:ext cx="33341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Emissions: PROP = 25 % GRID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tan.le@stonybrook.edu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2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95" y="1237890"/>
            <a:ext cx="5439001" cy="4082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8" y="1239714"/>
            <a:ext cx="5439001" cy="4082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797" y="1243124"/>
            <a:ext cx="5439001" cy="40824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9" y="1241651"/>
            <a:ext cx="5439001" cy="40824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797" y="1238364"/>
            <a:ext cx="5439001" cy="40824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5999" y="1237890"/>
            <a:ext cx="5439001" cy="40824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6859"/>
            <a:ext cx="10515600" cy="98690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Calibri (Body)"/>
              </a:rPr>
              <a:t>Costs and emissions under prediction errors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26343" y="5341310"/>
            <a:ext cx="37717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Expenditures vs. prediction errors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168055" y="5341310"/>
            <a:ext cx="3373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Emissions vs. prediction errors</a:t>
            </a:r>
          </a:p>
        </p:txBody>
      </p:sp>
      <p:sp>
        <p:nvSpPr>
          <p:cNvPr id="3" name="Rectangle 2"/>
          <p:cNvSpPr/>
          <p:nvPr/>
        </p:nvSpPr>
        <p:spPr>
          <a:xfrm>
            <a:off x="1426344" y="5894685"/>
            <a:ext cx="101086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PROP significantly outperforms GRID under large prediction errors</a:t>
            </a:r>
          </a:p>
        </p:txBody>
      </p:sp>
      <p:sp>
        <p:nvSpPr>
          <p:cNvPr id="25" name="Up-Down Arrow 24"/>
          <p:cNvSpPr/>
          <p:nvPr/>
        </p:nvSpPr>
        <p:spPr>
          <a:xfrm>
            <a:off x="10651606" y="1843953"/>
            <a:ext cx="130694" cy="146973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0150671" y="2452429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49%</a:t>
            </a:r>
          </a:p>
        </p:txBody>
      </p:sp>
      <p:sp>
        <p:nvSpPr>
          <p:cNvPr id="24" name="Up-Down Arrow 23"/>
          <p:cNvSpPr/>
          <p:nvPr/>
        </p:nvSpPr>
        <p:spPr>
          <a:xfrm>
            <a:off x="5198067" y="1843953"/>
            <a:ext cx="97417" cy="126288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711670" y="2176168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58%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tan.le@stonybrook.edu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73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5" grpId="0" animBg="1"/>
      <p:bldP spid="27" grpId="0"/>
      <p:bldP spid="24" grpId="0" animBg="1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28800" y="2079646"/>
            <a:ext cx="36358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B0F0"/>
                </a:solidFill>
              </a:rPr>
              <a:t>Cost saving 50%</a:t>
            </a:r>
          </a:p>
        </p:txBody>
      </p:sp>
      <p:sp>
        <p:nvSpPr>
          <p:cNvPr id="9" name="Rectangle 8"/>
          <p:cNvSpPr/>
          <p:nvPr/>
        </p:nvSpPr>
        <p:spPr>
          <a:xfrm>
            <a:off x="5731394" y="2081745"/>
            <a:ext cx="43107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</a:rPr>
              <a:t>Emission reduction 75%</a:t>
            </a:r>
          </a:p>
        </p:txBody>
      </p:sp>
      <p:pic>
        <p:nvPicPr>
          <p:cNvPr id="1026" name="Picture 2" descr="http://pngimg.com/upload/money_PNG352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067" y="3281586"/>
            <a:ext cx="2551787" cy="156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500743" y="559055"/>
            <a:ext cx="11435377" cy="850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>
                <a:solidFill>
                  <a:srgbClr val="FF0000"/>
                </a:solidFill>
                <a:latin typeface="Calibri (Body)"/>
              </a:rPr>
              <a:t>Joint</a:t>
            </a:r>
            <a:r>
              <a:rPr lang="en-US" b="1" dirty="0">
                <a:latin typeface="Calibri (Body)"/>
              </a:rPr>
              <a:t>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alibri (Body)"/>
              </a:rPr>
              <a:t>Capacity Planning </a:t>
            </a:r>
            <a:r>
              <a:rPr lang="en-US" b="1" dirty="0">
                <a:latin typeface="Calibri (Body)"/>
              </a:rPr>
              <a:t>and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alibri (Body)"/>
              </a:rPr>
              <a:t>Operational Management</a:t>
            </a:r>
          </a:p>
        </p:txBody>
      </p:sp>
      <p:pic>
        <p:nvPicPr>
          <p:cNvPr id="1028" name="Picture 4" descr="https://cdn0.iconfinder.com/data/icons/natural-disasters/512/CO2_emissions-5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713" y="2653539"/>
            <a:ext cx="2443866" cy="24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tan.le@stonybrook.edu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5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371" y="402771"/>
            <a:ext cx="11179629" cy="743631"/>
          </a:xfrm>
        </p:spPr>
        <p:txBody>
          <a:bodyPr>
            <a:normAutofit/>
          </a:bodyPr>
          <a:lstStyle/>
          <a:p>
            <a:r>
              <a:rPr lang="en-US" sz="3200" b="1" u="sng" dirty="0">
                <a:latin typeface="Calibri (Body)"/>
              </a:rPr>
              <a:t>Goal</a:t>
            </a:r>
            <a:r>
              <a:rPr lang="en-US" sz="3200" b="1" dirty="0">
                <a:latin typeface="Calibri (Body)"/>
              </a:rPr>
              <a:t>: </a:t>
            </a:r>
            <a:r>
              <a:rPr lang="en-US" sz="3200" dirty="0">
                <a:latin typeface="Calibri (Body)"/>
              </a:rPr>
              <a:t>Reduce data center costs</a:t>
            </a:r>
            <a:r>
              <a:rPr lang="zh-CN" altLang="en-US" sz="3200" dirty="0">
                <a:latin typeface="Calibri (Body)"/>
              </a:rPr>
              <a:t> </a:t>
            </a:r>
            <a:r>
              <a:rPr lang="en-US" altLang="zh-CN" sz="3200" dirty="0">
                <a:latin typeface="Calibri (Body)"/>
              </a:rPr>
              <a:t>with </a:t>
            </a:r>
            <a:r>
              <a:rPr lang="en-US" altLang="zh-CN" sz="3200" b="1" u="sng" dirty="0">
                <a:solidFill>
                  <a:srgbClr val="00B050"/>
                </a:solidFill>
                <a:latin typeface="Calibri (Body)"/>
              </a:rPr>
              <a:t>Demand Response</a:t>
            </a:r>
            <a:endParaRPr lang="en-US" sz="3200" b="1" u="sng" dirty="0">
              <a:solidFill>
                <a:srgbClr val="00B050"/>
              </a:solidFill>
              <a:latin typeface="Calibri (Body)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31371" y="1146402"/>
            <a:ext cx="8654146" cy="743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>
                <a:latin typeface="Calibri (Body)"/>
              </a:rPr>
              <a:t>Approach</a:t>
            </a:r>
            <a:r>
              <a:rPr lang="en-US" sz="3200" b="1" dirty="0">
                <a:latin typeface="Calibri (Body)"/>
              </a:rPr>
              <a:t>: </a:t>
            </a:r>
            <a:r>
              <a:rPr lang="en-US" sz="3200" dirty="0">
                <a:latin typeface="Calibri (Body)"/>
              </a:rPr>
              <a:t>Joint Optimization of CP &amp; OM</a:t>
            </a:r>
          </a:p>
        </p:txBody>
      </p:sp>
      <p:pic>
        <p:nvPicPr>
          <p:cNvPr id="2058" name="Picture 10" descr="http://www.pngall.com/wp-content/uploads/2016/04/Analysis-PNG-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571" y="2439654"/>
            <a:ext cx="2688771" cy="226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2219079" y="4897429"/>
            <a:ext cx="2083931" cy="658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C00000"/>
                </a:solidFill>
                <a:latin typeface="Calibri (Body)"/>
              </a:rPr>
              <a:t>Modeling</a:t>
            </a:r>
            <a:endParaRPr lang="en-US" sz="3200" dirty="0">
              <a:solidFill>
                <a:srgbClr val="C00000"/>
              </a:solidFill>
              <a:latin typeface="Calibri (Body)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8148643" y="4924653"/>
            <a:ext cx="1975071" cy="658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00B050"/>
                </a:solidFill>
                <a:latin typeface="Calibri (Body)"/>
              </a:rPr>
              <a:t>Evaluation</a:t>
            </a:r>
            <a:endParaRPr lang="en-US" sz="3200" dirty="0">
              <a:solidFill>
                <a:srgbClr val="00B050"/>
              </a:solidFill>
              <a:latin typeface="Calibri (Body)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tan.le@stonybrook.edu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18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335991" y="2690031"/>
            <a:ext cx="3850105" cy="2068571"/>
            <a:chOff x="6189044" y="3994483"/>
            <a:chExt cx="3850105" cy="2068571"/>
          </a:xfrm>
        </p:grpSpPr>
        <p:grpSp>
          <p:nvGrpSpPr>
            <p:cNvPr id="22" name="Group 21"/>
            <p:cNvGrpSpPr/>
            <p:nvPr/>
          </p:nvGrpSpPr>
          <p:grpSpPr>
            <a:xfrm>
              <a:off x="6189044" y="3994483"/>
              <a:ext cx="3850105" cy="2068571"/>
              <a:chOff x="122883" y="1721679"/>
              <a:chExt cx="5283200" cy="3505200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122883" y="1721679"/>
                <a:ext cx="5283200" cy="3505200"/>
              </a:xfrm>
              <a:prstGeom prst="roundRect">
                <a:avLst>
                  <a:gd name="adj" fmla="val 10235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22883" y="1844063"/>
                <a:ext cx="4060780" cy="677988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C00000"/>
                    </a:solidFill>
                  </a:rPr>
                  <a:t>Capacity Planning (CP)</a:t>
                </a:r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8210385" y="5155319"/>
              <a:ext cx="1531219" cy="824670"/>
            </a:xfrm>
            <a:prstGeom prst="roundRect">
              <a:avLst>
                <a:gd name="adj" fmla="val 13646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0070C0"/>
                  </a:solidFill>
                </a:rPr>
                <a:t>Operational </a:t>
              </a:r>
            </a:p>
            <a:p>
              <a:pPr algn="ctr"/>
              <a:r>
                <a:rPr lang="en-US" sz="1600" b="1" dirty="0">
                  <a:solidFill>
                    <a:srgbClr val="0070C0"/>
                  </a:solidFill>
                </a:rPr>
                <a:t>Management</a:t>
              </a:r>
            </a:p>
            <a:p>
              <a:pPr algn="ctr"/>
              <a:r>
                <a:rPr lang="en-US" sz="1600" b="1" dirty="0">
                  <a:solidFill>
                    <a:srgbClr val="0070C0"/>
                  </a:solidFill>
                </a:rPr>
                <a:t>(OM)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7943608" y="4397126"/>
              <a:ext cx="661171" cy="699394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 flipV="1">
              <a:off x="7490972" y="4492921"/>
              <a:ext cx="628516" cy="662398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65457" y="3997031"/>
            <a:ext cx="1536708" cy="995828"/>
            <a:chOff x="8712137" y="2744817"/>
            <a:chExt cx="2918812" cy="1780476"/>
          </a:xfrm>
        </p:grpSpPr>
        <p:pic>
          <p:nvPicPr>
            <p:cNvPr id="18" name="Picture 2" descr="http://www.demandresponse.co.nz/themes/demandresponse2_template/images/demandresponse_logo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2137" y="2744817"/>
              <a:ext cx="2918811" cy="1780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Rounded Rectangle 18"/>
            <p:cNvSpPr/>
            <p:nvPr/>
          </p:nvSpPr>
          <p:spPr>
            <a:xfrm>
              <a:off x="8712137" y="4152900"/>
              <a:ext cx="2918812" cy="37239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336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44200" cy="1045913"/>
          </a:xfrm>
        </p:spPr>
        <p:txBody>
          <a:bodyPr>
            <a:normAutofit/>
          </a:bodyPr>
          <a:lstStyle/>
          <a:p>
            <a:pPr algn="ctr"/>
            <a:r>
              <a:rPr lang="en-US" sz="3400" b="1" dirty="0">
                <a:latin typeface="Calibri (Body)"/>
              </a:rPr>
              <a:t>Extending Joint Optimization Framework for DCDR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6861" y="1628661"/>
            <a:ext cx="1785074" cy="6034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dirty="0">
                <a:solidFill>
                  <a:srgbClr val="FF0000"/>
                </a:solidFill>
              </a:rPr>
              <a:t>minimize</a:t>
            </a:r>
            <a:endParaRPr lang="en-US" i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http://3.bp.blogspot.com/-uVKc6fxGm-A/UW3FSwyRx4I/AAAAAAAAKSM/ZSShcyhsB-s/s1600/Save+money+on+power+bill+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579" y="2591931"/>
            <a:ext cx="1967514" cy="110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757115" y="4019594"/>
            <a:ext cx="2047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Utility bills (</a:t>
            </a:r>
            <a:r>
              <a:rPr lang="en-US" b="1" i="1" dirty="0" err="1">
                <a:solidFill>
                  <a:srgbClr val="FF0000"/>
                </a:solidFill>
              </a:rPr>
              <a:t>UtilBill</a:t>
            </a:r>
            <a:r>
              <a:rPr lang="en-US" b="1" dirty="0"/>
              <a:t>)</a:t>
            </a:r>
          </a:p>
        </p:txBody>
      </p:sp>
      <p:pic>
        <p:nvPicPr>
          <p:cNvPr id="1028" name="Picture 4" descr="http://truevaluesolar.com.au/wp-content/uploads/2014/10/save-money-solar-300x22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606" y="2335653"/>
            <a:ext cx="2388809" cy="179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419842" y="3938186"/>
            <a:ext cx="23940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Renewable Generation </a:t>
            </a:r>
            <a:br>
              <a:rPr lang="en-US" b="1" dirty="0"/>
            </a:br>
            <a:r>
              <a:rPr lang="en-US" b="1" dirty="0"/>
              <a:t>Expense (</a:t>
            </a:r>
            <a:r>
              <a:rPr lang="en-US" b="1" i="1" dirty="0" err="1">
                <a:solidFill>
                  <a:srgbClr val="FF0000"/>
                </a:solidFill>
              </a:rPr>
              <a:t>RGEx</a:t>
            </a:r>
            <a:r>
              <a:rPr lang="en-US" b="1" dirty="0"/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6979277" y="3887921"/>
            <a:ext cx="27856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Non-renewable Generation </a:t>
            </a:r>
            <a:br>
              <a:rPr lang="en-US" b="1" dirty="0"/>
            </a:br>
            <a:r>
              <a:rPr lang="en-US" b="1" dirty="0"/>
              <a:t>Expense (</a:t>
            </a:r>
            <a:r>
              <a:rPr lang="en-US" b="1" i="1" dirty="0" err="1">
                <a:solidFill>
                  <a:srgbClr val="FF0000"/>
                </a:solidFill>
              </a:rPr>
              <a:t>NGEx</a:t>
            </a:r>
            <a:r>
              <a:rPr lang="en-US" b="1" dirty="0"/>
              <a:t>)</a:t>
            </a:r>
          </a:p>
        </p:txBody>
      </p:sp>
      <p:pic>
        <p:nvPicPr>
          <p:cNvPr id="1032" name="Picture 8" descr="http://intstack.com/wp-content/uploads/2015/05/int-server-rack-3-sha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349" y="2449761"/>
            <a:ext cx="1296620" cy="154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9943044" y="3979399"/>
            <a:ext cx="19134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IT expense (</a:t>
            </a:r>
            <a:r>
              <a:rPr lang="en-US" b="1" i="1" dirty="0" err="1">
                <a:solidFill>
                  <a:srgbClr val="FF0000"/>
                </a:solidFill>
              </a:rPr>
              <a:t>ITEx</a:t>
            </a:r>
            <a:r>
              <a:rPr lang="en-US" b="1" dirty="0"/>
              <a:t>)</a:t>
            </a:r>
          </a:p>
        </p:txBody>
      </p:sp>
      <p:pic>
        <p:nvPicPr>
          <p:cNvPr id="1036" name="Picture 12" descr="http://www.onergys.de/out/pictures/master/product/1/sol_onergys_icon_07_3_00_generatoren_rgb_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358" y="2454149"/>
            <a:ext cx="1393520" cy="139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ontent Placeholder 2"/>
          <p:cNvSpPr txBox="1">
            <a:spLocks/>
          </p:cNvSpPr>
          <p:nvPr/>
        </p:nvSpPr>
        <p:spPr>
          <a:xfrm>
            <a:off x="3689508" y="1628661"/>
            <a:ext cx="1855027" cy="508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 err="1">
                <a:solidFill>
                  <a:srgbClr val="FF0000"/>
                </a:solidFill>
              </a:rPr>
              <a:t>UtilBill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5260596" y="1619751"/>
            <a:ext cx="1537409" cy="508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>
                <a:solidFill>
                  <a:srgbClr val="FF0000"/>
                </a:solidFill>
              </a:rPr>
              <a:t>+ </a:t>
            </a:r>
            <a:r>
              <a:rPr lang="en-US" i="1" dirty="0" err="1">
                <a:solidFill>
                  <a:srgbClr val="FF0000"/>
                </a:solidFill>
              </a:rPr>
              <a:t>RGEx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6687935" y="1619751"/>
            <a:ext cx="1537409" cy="508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>
                <a:solidFill>
                  <a:srgbClr val="FF0000"/>
                </a:solidFill>
              </a:rPr>
              <a:t>+ </a:t>
            </a:r>
            <a:r>
              <a:rPr lang="en-US" i="1" dirty="0" err="1">
                <a:solidFill>
                  <a:srgbClr val="FF0000"/>
                </a:solidFill>
              </a:rPr>
              <a:t>NGEx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8111074" y="1608877"/>
            <a:ext cx="1537409" cy="508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>
                <a:solidFill>
                  <a:srgbClr val="FF0000"/>
                </a:solidFill>
              </a:rPr>
              <a:t>+ </a:t>
            </a:r>
            <a:r>
              <a:rPr lang="en-US" i="1" dirty="0" err="1">
                <a:solidFill>
                  <a:srgbClr val="FF0000"/>
                </a:solidFill>
              </a:rPr>
              <a:t>ITEx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tan.le@stonybrook.edu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" y="4768259"/>
          <a:ext cx="1206500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599">
                  <a:extLst>
                    <a:ext uri="{9D8B030D-6E8A-4147-A177-3AD203B41FA5}">
                      <a16:colId xmlns:a16="http://schemas.microsoft.com/office/drawing/2014/main" val="3092887797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1190246949"/>
                    </a:ext>
                  </a:extLst>
                </a:gridCol>
                <a:gridCol w="2832100">
                  <a:extLst>
                    <a:ext uri="{9D8B030D-6E8A-4147-A177-3AD203B41FA5}">
                      <a16:colId xmlns:a16="http://schemas.microsoft.com/office/drawing/2014/main" val="2447181262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2004829765"/>
                    </a:ext>
                  </a:extLst>
                </a:gridCol>
                <a:gridCol w="2755903">
                  <a:extLst>
                    <a:ext uri="{9D8B030D-6E8A-4147-A177-3AD203B41FA5}">
                      <a16:colId xmlns:a16="http://schemas.microsoft.com/office/drawing/2014/main" val="943126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CP cost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Infra. cost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Infra. Cost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Infra. cost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3597597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0" y="5413552"/>
          <a:ext cx="12065001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700">
                  <a:extLst>
                    <a:ext uri="{9D8B030D-6E8A-4147-A177-3AD203B41FA5}">
                      <a16:colId xmlns:a16="http://schemas.microsoft.com/office/drawing/2014/main" val="3092887797"/>
                    </a:ext>
                  </a:extLst>
                </a:gridCol>
                <a:gridCol w="2679700">
                  <a:extLst>
                    <a:ext uri="{9D8B030D-6E8A-4147-A177-3AD203B41FA5}">
                      <a16:colId xmlns:a16="http://schemas.microsoft.com/office/drawing/2014/main" val="1190246949"/>
                    </a:ext>
                  </a:extLst>
                </a:gridCol>
                <a:gridCol w="2832100">
                  <a:extLst>
                    <a:ext uri="{9D8B030D-6E8A-4147-A177-3AD203B41FA5}">
                      <a16:colId xmlns:a16="http://schemas.microsoft.com/office/drawing/2014/main" val="2447181262"/>
                    </a:ext>
                  </a:extLst>
                </a:gridCol>
                <a:gridCol w="2654300">
                  <a:extLst>
                    <a:ext uri="{9D8B030D-6E8A-4147-A177-3AD203B41FA5}">
                      <a16:colId xmlns:a16="http://schemas.microsoft.com/office/drawing/2014/main" val="2004829765"/>
                    </a:ext>
                  </a:extLst>
                </a:gridCol>
                <a:gridCol w="2743201">
                  <a:extLst>
                    <a:ext uri="{9D8B030D-6E8A-4147-A177-3AD203B41FA5}">
                      <a16:colId xmlns:a16="http://schemas.microsoft.com/office/drawing/2014/main" val="943126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OM cost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Purchase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– Sell back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O&amp;M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costs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O&amp;M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costs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O&amp;M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costs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3597597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1193672" y="5856376"/>
            <a:ext cx="27482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- </a:t>
            </a:r>
            <a:r>
              <a:rPr lang="en-US" b="1" dirty="0"/>
              <a:t>DR reward </a:t>
            </a:r>
            <a:r>
              <a:rPr lang="en-US" dirty="0"/>
              <a:t>+ </a:t>
            </a:r>
            <a:r>
              <a:rPr lang="en-US" b="1" dirty="0"/>
              <a:t>DR penalty</a:t>
            </a:r>
          </a:p>
        </p:txBody>
      </p:sp>
      <p:sp>
        <p:nvSpPr>
          <p:cNvPr id="25" name="Oval 24"/>
          <p:cNvSpPr/>
          <p:nvPr/>
        </p:nvSpPr>
        <p:spPr>
          <a:xfrm>
            <a:off x="1032604" y="5805498"/>
            <a:ext cx="2771866" cy="5223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6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3644" y="501698"/>
            <a:ext cx="6162906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400" b="1" dirty="0"/>
              <a:t>Total global cloud traffic growth</a:t>
            </a:r>
          </a:p>
        </p:txBody>
      </p:sp>
      <p:sp>
        <p:nvSpPr>
          <p:cNvPr id="2" name="Rectangle 1"/>
          <p:cNvSpPr/>
          <p:nvPr/>
        </p:nvSpPr>
        <p:spPr>
          <a:xfrm>
            <a:off x="510817" y="6308149"/>
            <a:ext cx="1642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www.cisco.com</a:t>
            </a:r>
          </a:p>
        </p:txBody>
      </p:sp>
      <p:pic>
        <p:nvPicPr>
          <p:cNvPr id="2050" name="Picture 2" descr="http://b-i.forbesimg.com/joemckendrick/files/2013/10/Global-Cloud-Traffic-2012-2017-2-Cisc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446" y="1238943"/>
            <a:ext cx="8065533" cy="493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7208283" y="1482326"/>
            <a:ext cx="611415" cy="43593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tan.le@stonybrook.edu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260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85802" y="5435148"/>
            <a:ext cx="32814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CMR9"/>
              </a:rPr>
              <a:t>$0.05 (night), $0.219 (peak), $0.06 (off) /kWh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1133772" y="5035039"/>
            <a:ext cx="2224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Without DR programs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52019" y="5047890"/>
            <a:ext cx="1855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Time of Use (</a:t>
            </a:r>
            <a:r>
              <a:rPr lang="en-US" dirty="0" err="1"/>
              <a:t>ToU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1123301" y="5404371"/>
            <a:ext cx="2220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Base price: $0.056/kWh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270228" y="5398693"/>
            <a:ext cx="22487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CMR9"/>
              </a:rPr>
              <a:t>SR rate: $0.02/kWh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9346428" y="5059549"/>
            <a:ext cx="2211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Spinning Reserve (SR)</a:t>
            </a: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76857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Calibri (Body)"/>
              </a:rPr>
              <a:t>Operation of Framework in DR programs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tan.le@stonybrook.edu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20</a:t>
            </a:fld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4" y="1703715"/>
            <a:ext cx="4290478" cy="3220342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8118855" y="1131251"/>
            <a:ext cx="4344135" cy="3833081"/>
            <a:chOff x="8118855" y="1309051"/>
            <a:chExt cx="4344135" cy="3833081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18855" y="1881515"/>
              <a:ext cx="4344135" cy="3260617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15178" y="2461036"/>
              <a:ext cx="1375744" cy="786139"/>
            </a:xfrm>
            <a:prstGeom prst="rect">
              <a:avLst/>
            </a:prstGeom>
            <a:effectLst>
              <a:softEdge rad="0"/>
            </a:effectLst>
          </p:spPr>
        </p:pic>
        <p:sp>
          <p:nvSpPr>
            <p:cNvPr id="30" name="Rectangle 29"/>
            <p:cNvSpPr/>
            <p:nvPr/>
          </p:nvSpPr>
          <p:spPr>
            <a:xfrm>
              <a:off x="10526880" y="1309051"/>
              <a:ext cx="10310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alibri (Body)"/>
                </a:rPr>
                <a:t>SR hour</a:t>
              </a:r>
            </a:p>
          </p:txBody>
        </p:sp>
        <p:cxnSp>
          <p:nvCxnSpPr>
            <p:cNvPr id="32" name="Straight Arrow Connector 31"/>
            <p:cNvCxnSpPr>
              <a:stCxn id="30" idx="2"/>
            </p:cNvCxnSpPr>
            <p:nvPr/>
          </p:nvCxnSpPr>
          <p:spPr>
            <a:xfrm flipH="1">
              <a:off x="11042405" y="1678383"/>
              <a:ext cx="1" cy="34091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/>
          <p:cNvSpPr/>
          <p:nvPr/>
        </p:nvSpPr>
        <p:spPr>
          <a:xfrm>
            <a:off x="3243332" y="5823418"/>
            <a:ext cx="89486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Data center additionally provisions PV &amp; GE to adapt to DR programs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24" y="1703715"/>
            <a:ext cx="4299558" cy="3220342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grpSp>
        <p:nvGrpSpPr>
          <p:cNvPr id="40" name="Group 39"/>
          <p:cNvGrpSpPr/>
          <p:nvPr/>
        </p:nvGrpSpPr>
        <p:grpSpPr>
          <a:xfrm>
            <a:off x="4057593" y="1452155"/>
            <a:ext cx="4338067" cy="3512177"/>
            <a:chOff x="4057593" y="1452155"/>
            <a:chExt cx="4338067" cy="3512177"/>
          </a:xfrm>
        </p:grpSpPr>
        <p:grpSp>
          <p:nvGrpSpPr>
            <p:cNvPr id="35" name="Group 34"/>
            <p:cNvGrpSpPr/>
            <p:nvPr/>
          </p:nvGrpSpPr>
          <p:grpSpPr>
            <a:xfrm>
              <a:off x="4057593" y="1452155"/>
              <a:ext cx="4338067" cy="3512177"/>
              <a:chOff x="4057593" y="1629955"/>
              <a:chExt cx="4338067" cy="3512177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4057593" y="1886070"/>
                <a:ext cx="4338067" cy="3256062"/>
                <a:chOff x="4057593" y="1886070"/>
                <a:chExt cx="4338067" cy="3256062"/>
              </a:xfrm>
            </p:grpSpPr>
            <p:pic>
              <p:nvPicPr>
                <p:cNvPr id="13" name="Picture 12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57593" y="1886070"/>
                  <a:ext cx="4338067" cy="3256062"/>
                </a:xfrm>
                <a:prstGeom prst="rect">
                  <a:avLst/>
                </a:prstGeom>
              </p:spPr>
            </p:pic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457358" y="2492128"/>
                  <a:ext cx="1375744" cy="786139"/>
                </a:xfrm>
                <a:prstGeom prst="rect">
                  <a:avLst/>
                </a:prstGeom>
                <a:effectLst>
                  <a:softEdge rad="0"/>
                </a:effectLst>
              </p:spPr>
            </p:pic>
          </p:grpSp>
          <p:sp>
            <p:nvSpPr>
              <p:cNvPr id="21" name="Rectangle 20"/>
              <p:cNvSpPr/>
              <p:nvPr/>
            </p:nvSpPr>
            <p:spPr>
              <a:xfrm>
                <a:off x="4764447" y="2113131"/>
                <a:ext cx="6848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Calibri (Body)"/>
                  </a:rPr>
                  <a:t>night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374448" y="2113131"/>
                <a:ext cx="6848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Calibri (Body)"/>
                  </a:rPr>
                  <a:t>peak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449937" y="2128617"/>
                <a:ext cx="92313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Calibri (Body)"/>
                  </a:rPr>
                  <a:t>off-peak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784053" y="1629955"/>
                <a:ext cx="161133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>
                    <a:latin typeface="Calibri (Body)"/>
                  </a:rPr>
                  <a:t>peak is shifted</a:t>
                </a:r>
              </a:p>
            </p:txBody>
          </p:sp>
        </p:grpSp>
        <p:sp>
          <p:nvSpPr>
            <p:cNvPr id="38" name="Curved Down Arrow 37"/>
            <p:cNvSpPr/>
            <p:nvPr/>
          </p:nvSpPr>
          <p:spPr>
            <a:xfrm flipH="1">
              <a:off x="5931249" y="1500584"/>
              <a:ext cx="852804" cy="353812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1" name="Rounded Rectangle 40"/>
          <p:cNvSpPr/>
          <p:nvPr/>
        </p:nvSpPr>
        <p:spPr>
          <a:xfrm>
            <a:off x="10947400" y="3670299"/>
            <a:ext cx="241300" cy="998109"/>
          </a:xfrm>
          <a:prstGeom prst="roundRect">
            <a:avLst>
              <a:gd name="adj" fmla="val 7078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0590306" y="2866606"/>
            <a:ext cx="1616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Load reduction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33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/>
      <p:bldP spid="5" grpId="0"/>
      <p:bldP spid="15" grpId="0"/>
      <p:bldP spid="16" grpId="0"/>
      <p:bldP spid="36" grpId="0"/>
      <p:bldP spid="41" grpId="0" animBg="1"/>
      <p:bldP spid="4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26" y="1239468"/>
            <a:ext cx="5439001" cy="40824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tan.le@stonybrook.edu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3036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>
                <a:latin typeface="Calibri (Body)"/>
              </a:rPr>
              <a:t>Question</a:t>
            </a:r>
            <a:r>
              <a:rPr lang="en-US" sz="3200" b="1" dirty="0">
                <a:latin typeface="Calibri (Body)"/>
              </a:rPr>
              <a:t>: How DR impacts on data centers?</a:t>
            </a:r>
          </a:p>
        </p:txBody>
      </p:sp>
      <p:sp>
        <p:nvSpPr>
          <p:cNvPr id="4" name="Rectangle 3"/>
          <p:cNvSpPr/>
          <p:nvPr/>
        </p:nvSpPr>
        <p:spPr>
          <a:xfrm>
            <a:off x="898320" y="5182793"/>
            <a:ext cx="52903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Costs &amp; capacities vary in different DR programs</a:t>
            </a:r>
          </a:p>
        </p:txBody>
      </p:sp>
      <p:sp>
        <p:nvSpPr>
          <p:cNvPr id="9" name="Rectangle 8"/>
          <p:cNvSpPr/>
          <p:nvPr/>
        </p:nvSpPr>
        <p:spPr>
          <a:xfrm>
            <a:off x="6534787" y="5186484"/>
            <a:ext cx="46913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Some DR programs result in low emissions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5764860"/>
            <a:ext cx="2517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IBR: Inclining Block Rates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741722" y="5840172"/>
            <a:ext cx="2311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WS: Wholesale market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56876" y="5831373"/>
            <a:ext cx="3547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CPP: Critical Coincident Peak Pricing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72848" y="6130630"/>
            <a:ext cx="23151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CPP rate:  $11.2/kWh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37976" y="6118659"/>
            <a:ext cx="27123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CMR9"/>
              </a:rPr>
              <a:t>$</a:t>
            </a:r>
            <a:r>
              <a:rPr lang="pl-PL" sz="1400" dirty="0">
                <a:latin typeface="CMR9"/>
              </a:rPr>
              <a:t>0.2 (</a:t>
            </a:r>
            <a:r>
              <a:rPr lang="en-US" sz="1400" dirty="0">
                <a:latin typeface="CMR9"/>
              </a:rPr>
              <a:t>&gt;</a:t>
            </a:r>
            <a:r>
              <a:rPr lang="pl-PL" sz="1400" dirty="0">
                <a:latin typeface="CMR9"/>
              </a:rPr>
              <a:t>50kW), </a:t>
            </a:r>
            <a:r>
              <a:rPr lang="en-US" sz="1400" dirty="0">
                <a:latin typeface="CMR9"/>
              </a:rPr>
              <a:t>$</a:t>
            </a:r>
            <a:r>
              <a:rPr lang="pl-PL" sz="1400" dirty="0">
                <a:latin typeface="CMR9"/>
              </a:rPr>
              <a:t>0.5 (</a:t>
            </a:r>
            <a:r>
              <a:rPr lang="en-US" sz="1400" dirty="0">
                <a:latin typeface="CMMI9"/>
              </a:rPr>
              <a:t>&gt;</a:t>
            </a:r>
            <a:r>
              <a:rPr lang="pl-PL" sz="1400" dirty="0">
                <a:latin typeface="CMR9"/>
              </a:rPr>
              <a:t>100kW)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9211751" y="6196766"/>
            <a:ext cx="1371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CMR9"/>
              </a:rPr>
              <a:t>$</a:t>
            </a:r>
            <a:r>
              <a:rPr lang="pl-PL" sz="1400" dirty="0">
                <a:latin typeface="CMR9"/>
              </a:rPr>
              <a:t>0.</a:t>
            </a:r>
            <a:r>
              <a:rPr lang="en-US" sz="1400" dirty="0">
                <a:latin typeface="CMR9"/>
              </a:rPr>
              <a:t>0</a:t>
            </a:r>
            <a:r>
              <a:rPr lang="pl-PL" sz="1400" dirty="0">
                <a:latin typeface="CMR9"/>
              </a:rPr>
              <a:t>5</a:t>
            </a:r>
            <a:r>
              <a:rPr lang="en-US" sz="1400" dirty="0">
                <a:latin typeface="CMR9"/>
              </a:rPr>
              <a:t>/kWh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2" y="6139418"/>
            <a:ext cx="2743200" cy="365125"/>
          </a:xfrm>
        </p:spPr>
        <p:txBody>
          <a:bodyPr/>
          <a:lstStyle/>
          <a:p>
            <a:fld id="{5CC59C79-8185-493D-8BAD-CFEA544655FB}" type="slidenum">
              <a:rPr lang="en-US" smtClean="0"/>
              <a:t>21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27" y="1239453"/>
            <a:ext cx="5439001" cy="40824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2228" y="1214038"/>
            <a:ext cx="5439001" cy="4082400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2133600" y="1473200"/>
            <a:ext cx="2565400" cy="3709593"/>
          </a:xfrm>
          <a:prstGeom prst="roundRect">
            <a:avLst>
              <a:gd name="adj" fmla="val 7078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355428" y="1009042"/>
            <a:ext cx="1838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PV &amp; GE are used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7572600" y="2705100"/>
            <a:ext cx="2565400" cy="2477693"/>
          </a:xfrm>
          <a:prstGeom prst="roundRect">
            <a:avLst>
              <a:gd name="adj" fmla="val 7078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682520" y="2370811"/>
            <a:ext cx="2546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Low emissions due to PV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4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22" grpId="0" animBg="1"/>
      <p:bldP spid="23" grpId="0"/>
      <p:bldP spid="24" grpId="0" animBg="1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754699"/>
            <a:ext cx="36358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B0F0"/>
                </a:solidFill>
              </a:rPr>
              <a:t>Cost saving 50%</a:t>
            </a:r>
          </a:p>
        </p:txBody>
      </p:sp>
      <p:sp>
        <p:nvSpPr>
          <p:cNvPr id="9" name="Rectangle 8"/>
          <p:cNvSpPr/>
          <p:nvPr/>
        </p:nvSpPr>
        <p:spPr>
          <a:xfrm>
            <a:off x="3902594" y="1756798"/>
            <a:ext cx="43107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</a:rPr>
              <a:t>Emission reduction 75%</a:t>
            </a:r>
          </a:p>
        </p:txBody>
      </p:sp>
      <p:pic>
        <p:nvPicPr>
          <p:cNvPr id="1026" name="Picture 2" descr="http://pngimg.com/upload/money_PNG352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67" y="2956639"/>
            <a:ext cx="2551787" cy="156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500743" y="559055"/>
            <a:ext cx="11435377" cy="850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>
                <a:solidFill>
                  <a:srgbClr val="FF0000"/>
                </a:solidFill>
                <a:latin typeface="Calibri (Body)"/>
              </a:rPr>
              <a:t>Joint</a:t>
            </a:r>
            <a:r>
              <a:rPr lang="en-US" b="1" dirty="0">
                <a:latin typeface="Calibri (Body)"/>
              </a:rPr>
              <a:t>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alibri (Body)"/>
              </a:rPr>
              <a:t>Capacity Planning </a:t>
            </a:r>
            <a:r>
              <a:rPr lang="en-US" b="1" dirty="0">
                <a:latin typeface="Calibri (Body)"/>
              </a:rPr>
              <a:t>and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alibri (Body)"/>
              </a:rPr>
              <a:t>Operational Management</a:t>
            </a:r>
          </a:p>
        </p:txBody>
      </p:sp>
      <p:pic>
        <p:nvPicPr>
          <p:cNvPr id="1028" name="Picture 4" descr="https://cdn0.iconfinder.com/data/icons/natural-disasters/512/CO2_emissions-5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913" y="2328592"/>
            <a:ext cx="2443866" cy="24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8180679" y="1754699"/>
            <a:ext cx="39461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Well adapting to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/>
              <a:t>tan.le@stonybrook.edu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22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708900" y="5165193"/>
            <a:ext cx="40060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</a:rPr>
              <a:t>Thank you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712137" y="2744817"/>
            <a:ext cx="2918812" cy="1780476"/>
            <a:chOff x="8712137" y="2744817"/>
            <a:chExt cx="2918812" cy="1780476"/>
          </a:xfrm>
        </p:grpSpPr>
        <p:pic>
          <p:nvPicPr>
            <p:cNvPr id="5" name="Picture 2" descr="http://www.demandresponse.co.nz/themes/demandresponse2_template/images/demandresponse_logo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2137" y="2744817"/>
              <a:ext cx="2918811" cy="1780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ounded Rectangle 6"/>
            <p:cNvSpPr/>
            <p:nvPr/>
          </p:nvSpPr>
          <p:spPr>
            <a:xfrm>
              <a:off x="8712137" y="4152900"/>
              <a:ext cx="2918812" cy="37239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298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5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tan.le@stonybrook.edu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71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tan.le@stonybrook.edu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06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tan.le@stonybrook.edu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13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6338"/>
            <a:ext cx="12136321" cy="453866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tan.le@stonybrook.edu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137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9375"/>
            <a:ext cx="12206146" cy="402748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tan.le@stonybrook.edu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897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976" y="4695834"/>
            <a:ext cx="3454909" cy="18158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 txBox="1">
                <a:spLocks/>
              </p:cNvSpPr>
              <p:nvPr/>
            </p:nvSpPr>
            <p:spPr>
              <a:xfrm>
                <a:off x="4598142" y="3532506"/>
                <a:ext cx="3284618" cy="3760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power for job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1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142" y="3532506"/>
                <a:ext cx="3284618" cy="376094"/>
              </a:xfrm>
              <a:prstGeom prst="rect">
                <a:avLst/>
              </a:prstGeom>
              <a:blipFill>
                <a:blip r:embed="rId4"/>
                <a:stretch>
                  <a:fillRect l="-186" t="-30645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b="1" dirty="0">
                    <a:latin typeface="Calibri (Body)"/>
                  </a:rPr>
                  <a:t>Modeling </a:t>
                </a:r>
                <a:r>
                  <a:rPr lang="en-US" sz="3600" b="1" u="sng" dirty="0">
                    <a:solidFill>
                      <a:srgbClr val="0070C0"/>
                    </a:solidFill>
                    <a:latin typeface="Calibri (Body)"/>
                  </a:rPr>
                  <a:t>power demand</a:t>
                </a:r>
                <a:r>
                  <a:rPr lang="en-US" sz="3600" b="1" dirty="0">
                    <a:solidFill>
                      <a:srgbClr val="0070C0"/>
                    </a:solidFill>
                    <a:latin typeface="Calibri (Body)"/>
                  </a:rPr>
                  <a:t> </a:t>
                </a:r>
                <a:r>
                  <a:rPr lang="en-US" sz="3600" b="1" dirty="0">
                    <a:latin typeface="Calibri (Body)"/>
                  </a:rPr>
                  <a:t>at time 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3600" b="1" dirty="0">
                    <a:latin typeface="Calibri (Body)"/>
                  </a:rPr>
                  <a:t> year 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sz="3600" b="1" dirty="0">
                  <a:latin typeface="Calibri (Body)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5"/>
                <a:stretch>
                  <a:fillRect l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258" y="3034230"/>
                <a:ext cx="3967356" cy="471850"/>
              </a:xfrm>
            </p:spPr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interactive</a:t>
                </a:r>
                <a:r>
                  <a:rPr lang="en-US" dirty="0"/>
                  <a:t> workloads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58" y="3034230"/>
                <a:ext cx="3967356" cy="471850"/>
              </a:xfrm>
              <a:blipFill>
                <a:blip r:embed="rId6"/>
                <a:stretch>
                  <a:fillRect t="-29870" b="-31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646601" y="3030592"/>
                <a:ext cx="2913381" cy="5083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solidFill>
                      <a:schemeClr val="accent4">
                        <a:lumMod val="75000"/>
                      </a:schemeClr>
                    </a:solidFill>
                  </a:rPr>
                  <a:t>batch jobs</a:t>
                </a: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601" y="3030592"/>
                <a:ext cx="2913381" cy="508310"/>
              </a:xfrm>
              <a:prstGeom prst="rect">
                <a:avLst/>
              </a:prstGeom>
              <a:blipFill>
                <a:blip r:embed="rId7"/>
                <a:stretch>
                  <a:fillRect t="-19048" b="-27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392869" y="1758517"/>
                <a:ext cx="11392614" cy="6806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b="1" dirty="0">
                    <a:latin typeface="Cambria "/>
                  </a:rPr>
                  <a:t>IT power:  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𝐼𝑇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𝑖𝑑𝑙𝑒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69" y="1758517"/>
                <a:ext cx="11392614" cy="680602"/>
              </a:xfrm>
              <a:prstGeom prst="rect">
                <a:avLst/>
              </a:prstGeom>
              <a:blipFill>
                <a:blip r:embed="rId8"/>
                <a:stretch>
                  <a:fillRect t="-8036"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/>
          <p:cNvSpPr txBox="1">
            <a:spLocks/>
          </p:cNvSpPr>
          <p:nvPr/>
        </p:nvSpPr>
        <p:spPr>
          <a:xfrm>
            <a:off x="9419887" y="2995957"/>
            <a:ext cx="1926909" cy="492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idle power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2497825" y="5616857"/>
                <a:ext cx="7484375" cy="4343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b="1" dirty="0">
                    <a:solidFill>
                      <a:srgbClr val="0070C0"/>
                    </a:solidFill>
                    <a:latin typeface="Cambria" panose="02040503050406030204" pitchFamily="18" charset="0"/>
                  </a:rPr>
                  <a:t>power demand</a:t>
                </a:r>
                <a:r>
                  <a:rPr lang="en-US" b="1" dirty="0">
                    <a:latin typeface="Cambria" panose="02040503050406030204" pitchFamily="18" charset="0"/>
                  </a:rPr>
                  <a:t>: </a:t>
                </a:r>
                <a:r>
                  <a:rPr lang="en-US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𝑃𝑈𝐸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)∗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𝐼𝑇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825" y="5616857"/>
                <a:ext cx="7484375" cy="434349"/>
              </a:xfrm>
              <a:prstGeom prst="rect">
                <a:avLst/>
              </a:prstGeom>
              <a:blipFill>
                <a:blip r:embed="rId9"/>
                <a:stretch>
                  <a:fillRect t="-31944" b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endCxn id="3" idx="0"/>
          </p:cNvCxnSpPr>
          <p:nvPr/>
        </p:nvCxnSpPr>
        <p:spPr>
          <a:xfrm flipH="1">
            <a:off x="2135936" y="2385861"/>
            <a:ext cx="3639224" cy="6483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ket 18"/>
          <p:cNvSpPr/>
          <p:nvPr/>
        </p:nvSpPr>
        <p:spPr>
          <a:xfrm rot="16200000">
            <a:off x="5708337" y="1395016"/>
            <a:ext cx="84711" cy="1896979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endCxn id="6" idx="0"/>
          </p:cNvCxnSpPr>
          <p:nvPr/>
        </p:nvCxnSpPr>
        <p:spPr>
          <a:xfrm flipH="1">
            <a:off x="6103292" y="2389043"/>
            <a:ext cx="2074576" cy="6415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Left Bracket 23"/>
          <p:cNvSpPr/>
          <p:nvPr/>
        </p:nvSpPr>
        <p:spPr>
          <a:xfrm rot="16200000">
            <a:off x="8082784" y="1369937"/>
            <a:ext cx="87894" cy="1950318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8" idx="1"/>
            <a:endCxn id="8" idx="0"/>
          </p:cNvCxnSpPr>
          <p:nvPr/>
        </p:nvCxnSpPr>
        <p:spPr>
          <a:xfrm>
            <a:off x="10306116" y="2389043"/>
            <a:ext cx="77226" cy="6069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eft Bracket 27"/>
          <p:cNvSpPr/>
          <p:nvPr/>
        </p:nvSpPr>
        <p:spPr>
          <a:xfrm rot="16200000">
            <a:off x="10262168" y="1517123"/>
            <a:ext cx="87894" cy="1655945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451013" y="3539268"/>
                <a:ext cx="30491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power for workload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13" y="3539268"/>
                <a:ext cx="3049104" cy="369332"/>
              </a:xfrm>
              <a:prstGeom prst="rect">
                <a:avLst/>
              </a:prstGeom>
              <a:blipFill>
                <a:blip r:embed="rId10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4371862" y="3923490"/>
                <a:ext cx="4033786" cy="8480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1" dirty="0"/>
                      <m:t>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starting time </a:t>
                </a:r>
                <a:r>
                  <a:rPr lang="en-US" dirty="0">
                    <a:sym typeface="Wingdings" panose="05000000000000000000" pitchFamily="2" charset="2"/>
                  </a:rPr>
                  <a:t>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ending time</a:t>
                </a: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862" y="3923490"/>
                <a:ext cx="4033786" cy="848053"/>
              </a:xfrm>
              <a:prstGeom prst="rect">
                <a:avLst/>
              </a:prstGeom>
              <a:blipFill>
                <a:blip r:embed="rId11"/>
                <a:stretch>
                  <a:fillRect l="-6949" t="-42446" b="-34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ounded Rectangle 38"/>
          <p:cNvSpPr/>
          <p:nvPr/>
        </p:nvSpPr>
        <p:spPr>
          <a:xfrm>
            <a:off x="7223977" y="3986364"/>
            <a:ext cx="3755826" cy="444554"/>
          </a:xfrm>
          <a:prstGeom prst="round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used to schedule batch jobs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21355" y="4695834"/>
            <a:ext cx="3457530" cy="182344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tan.le@stonybrook.edu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 build="p"/>
      <p:bldP spid="6" grpId="0"/>
      <p:bldP spid="7" grpId="0"/>
      <p:bldP spid="8" grpId="0"/>
      <p:bldP spid="9" grpId="0"/>
      <p:bldP spid="19" grpId="0" animBg="1"/>
      <p:bldP spid="24" grpId="0" animBg="1"/>
      <p:bldP spid="28" grpId="0" animBg="1"/>
      <p:bldP spid="33" grpId="0"/>
      <p:bldP spid="37" grpId="0"/>
      <p:bldP spid="39" grpId="0"/>
      <p:bldP spid="39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b="1" dirty="0">
                    <a:latin typeface="Calibri (Body)"/>
                  </a:rPr>
                  <a:t>Modeling </a:t>
                </a:r>
                <a:r>
                  <a:rPr lang="en-US" sz="3600" b="1" u="sng" dirty="0">
                    <a:solidFill>
                      <a:srgbClr val="C00000"/>
                    </a:solidFill>
                    <a:latin typeface="Calibri (Body)"/>
                  </a:rPr>
                  <a:t>power supply</a:t>
                </a:r>
                <a:r>
                  <a:rPr lang="en-US" sz="3600" b="1" dirty="0">
                    <a:solidFill>
                      <a:srgbClr val="C00000"/>
                    </a:solidFill>
                    <a:latin typeface="Calibri (Body)"/>
                  </a:rPr>
                  <a:t> </a:t>
                </a:r>
                <a:r>
                  <a:rPr lang="en-US" sz="3600" b="1" dirty="0">
                    <a:latin typeface="Calibri (Body)"/>
                  </a:rPr>
                  <a:t>at </a:t>
                </a:r>
                <a:r>
                  <a:rPr lang="en-US" sz="3600" dirty="0">
                    <a:latin typeface="Calibri (Body)"/>
                  </a:rPr>
                  <a:t> </a:t>
                </a:r>
                <a:r>
                  <a:rPr lang="en-US" sz="3600" b="1" dirty="0">
                    <a:latin typeface="Calibri (Body)"/>
                  </a:rPr>
                  <a:t>time</a:t>
                </a:r>
                <a:r>
                  <a:rPr lang="en-US" sz="3600" dirty="0">
                    <a:latin typeface="Calibri (Body)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600" dirty="0">
                    <a:latin typeface="Calibri (Body)"/>
                  </a:rPr>
                  <a:t> </a:t>
                </a:r>
                <a:r>
                  <a:rPr lang="en-US" sz="3600" b="1" dirty="0">
                    <a:latin typeface="Calibri (Body)"/>
                  </a:rPr>
                  <a:t>year</a:t>
                </a:r>
                <a:r>
                  <a:rPr lang="en-US" sz="3600" dirty="0">
                    <a:latin typeface="Calibri (Body)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3600" b="1" dirty="0">
                    <a:latin typeface="Calibri (Body)"/>
                  </a:rPr>
                  <a:t>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2982352"/>
                <a:ext cx="4324045" cy="190389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>
                    <a:solidFill>
                      <a:srgbClr val="00B050"/>
                    </a:solidFill>
                    <a:latin typeface="Calibri (Body)"/>
                  </a:rPr>
                  <a:t>renewable</a:t>
                </a:r>
                <a:r>
                  <a:rPr lang="en-US" sz="2400" dirty="0">
                    <a:solidFill>
                      <a:srgbClr val="00B050"/>
                    </a:solidFill>
                    <a:latin typeface="Calibri (Body)"/>
                  </a:rPr>
                  <a:t> </a:t>
                </a:r>
                <a:r>
                  <a:rPr lang="en-US" sz="2400" b="1" dirty="0">
                    <a:solidFill>
                      <a:srgbClr val="00B050"/>
                    </a:solidFill>
                    <a:latin typeface="Calibri (Body)"/>
                  </a:rPr>
                  <a:t>generators</a:t>
                </a:r>
                <a:endParaRPr lang="en-US" sz="900" dirty="0">
                  <a:latin typeface="Calibri (Body)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𝐶𝐹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 (Body)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alibri (Body)"/>
                  </a:rPr>
                  <a:t>where </a:t>
                </a:r>
                <a:r>
                  <a:rPr lang="en-US" sz="2000" i="1" dirty="0">
                    <a:latin typeface="Calibri (Body)"/>
                  </a:rPr>
                  <a:t>CF is capacity factor.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 (Body)"/>
                  </a:rPr>
                  <a:t>: capacity of generator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2000" dirty="0">
                  <a:latin typeface="Calibri (Body)"/>
                </a:endParaRPr>
              </a:p>
              <a:p>
                <a:pPr marL="0" indent="0">
                  <a:buNone/>
                </a:pPr>
                <a:endParaRPr lang="en-US" sz="2000" i="1" dirty="0">
                  <a:latin typeface="Calibri (Body)"/>
                </a:endParaRPr>
              </a:p>
              <a:p>
                <a:pPr marL="0" indent="0">
                  <a:buNone/>
                </a:pPr>
                <a:endParaRPr lang="en-US" sz="2000" dirty="0">
                  <a:latin typeface="Calibri (Body)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982352"/>
                <a:ext cx="4324045" cy="1903890"/>
              </a:xfrm>
              <a:blipFill>
                <a:blip r:embed="rId3"/>
                <a:stretch>
                  <a:fillRect l="-1410" t="-4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120878" y="2982352"/>
                <a:ext cx="4581968" cy="14055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  <a:latin typeface="Calibri (Body)"/>
                  </a:rPr>
                  <a:t>non-renewable</a:t>
                </a:r>
                <a:r>
                  <a:rPr lang="en-US" sz="2400" dirty="0">
                    <a:solidFill>
                      <a:srgbClr val="FF0000"/>
                    </a:solidFill>
                    <a:latin typeface="Calibri (Body)"/>
                  </a:rPr>
                  <a:t> </a:t>
                </a:r>
                <a:r>
                  <a:rPr lang="en-US" sz="2400" b="1" dirty="0">
                    <a:solidFill>
                      <a:srgbClr val="FF0000"/>
                    </a:solidFill>
                    <a:latin typeface="Calibri (Body)"/>
                  </a:rPr>
                  <a:t>generators</a:t>
                </a:r>
                <a:endParaRPr lang="en-US" sz="800" dirty="0">
                  <a:latin typeface="Calibri (Body)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Calibri (Body)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 (Body)"/>
                  </a:rPr>
                  <a:t>: Capacity of generator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2000" dirty="0">
                  <a:latin typeface="Calibri (Body)"/>
                </a:endParaRPr>
              </a:p>
              <a:p>
                <a:pPr marL="0" indent="0" algn="ctr">
                  <a:buNone/>
                </a:pPr>
                <a:endParaRPr lang="en-US" sz="2000" dirty="0">
                  <a:latin typeface="Calibri (Body)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878" y="2982352"/>
                <a:ext cx="4581968" cy="1405513"/>
              </a:xfrm>
              <a:prstGeom prst="rect">
                <a:avLst/>
              </a:prstGeom>
              <a:blipFill>
                <a:blip r:embed="rId4"/>
                <a:stretch>
                  <a:fillRect t="-5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9254359" y="2971133"/>
                <a:ext cx="2937641" cy="18150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  <a:latin typeface="Calibri (Body)"/>
                  </a:rPr>
                  <a:t>Electricity grid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 (Body)"/>
                  </a:rPr>
                  <a:t> grid power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 (Body)"/>
                  </a:rPr>
                  <a:t> sell-back power </a:t>
                </a:r>
                <a:endParaRPr lang="en-US" dirty="0">
                  <a:latin typeface="Calibri (Body)"/>
                </a:endParaRP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4359" y="2971133"/>
                <a:ext cx="2937641" cy="1815045"/>
              </a:xfrm>
              <a:prstGeom prst="rect">
                <a:avLst/>
              </a:prstGeom>
              <a:blipFill>
                <a:blip r:embed="rId5"/>
                <a:stretch>
                  <a:fillRect l="-3112" t="-4362" r="-1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964322" y="1762783"/>
                <a:ext cx="10849302" cy="53762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b="1" dirty="0">
                    <a:latin typeface="Calibri (Body)"/>
                  </a:rPr>
                  <a:t>power supply:  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Calibri (Body)"/>
                </a:endParaRPr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322" y="1762783"/>
                <a:ext cx="10849302" cy="537621"/>
              </a:xfrm>
              <a:prstGeom prst="rect">
                <a:avLst/>
              </a:prstGeom>
              <a:blipFill>
                <a:blip r:embed="rId6"/>
                <a:stretch>
                  <a:fillRect t="-15909" b="-23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10" idx="1"/>
          </p:cNvCxnSpPr>
          <p:nvPr/>
        </p:nvCxnSpPr>
        <p:spPr>
          <a:xfrm flipH="1">
            <a:off x="2050081" y="2273917"/>
            <a:ext cx="2847894" cy="6748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eft Bracket 9"/>
          <p:cNvSpPr/>
          <p:nvPr/>
        </p:nvSpPr>
        <p:spPr>
          <a:xfrm rot="16200000">
            <a:off x="4875115" y="1263239"/>
            <a:ext cx="45719" cy="1975637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 (Body)"/>
            </a:endParaRPr>
          </a:p>
        </p:txBody>
      </p:sp>
      <p:cxnSp>
        <p:nvCxnSpPr>
          <p:cNvPr id="11" name="Straight Arrow Connector 10"/>
          <p:cNvCxnSpPr>
            <a:stCxn id="12" idx="1"/>
          </p:cNvCxnSpPr>
          <p:nvPr/>
        </p:nvCxnSpPr>
        <p:spPr>
          <a:xfrm flipH="1">
            <a:off x="6592139" y="2290286"/>
            <a:ext cx="661041" cy="630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ket 11"/>
          <p:cNvSpPr/>
          <p:nvPr/>
        </p:nvSpPr>
        <p:spPr>
          <a:xfrm rot="16200000">
            <a:off x="7209233" y="1271180"/>
            <a:ext cx="87894" cy="1950318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 (Body)"/>
            </a:endParaRPr>
          </a:p>
        </p:txBody>
      </p:sp>
      <p:cxnSp>
        <p:nvCxnSpPr>
          <p:cNvPr id="13" name="Straight Arrow Connector 12"/>
          <p:cNvCxnSpPr>
            <a:stCxn id="14" idx="1"/>
          </p:cNvCxnSpPr>
          <p:nvPr/>
        </p:nvCxnSpPr>
        <p:spPr>
          <a:xfrm>
            <a:off x="9987185" y="2300403"/>
            <a:ext cx="249891" cy="6483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ket 13"/>
          <p:cNvSpPr/>
          <p:nvPr/>
        </p:nvSpPr>
        <p:spPr>
          <a:xfrm rot="16200000">
            <a:off x="9938179" y="884780"/>
            <a:ext cx="98012" cy="2733234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 (Body)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2581664" y="5144960"/>
                <a:ext cx="740053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b="1" dirty="0">
                    <a:solidFill>
                      <a:srgbClr val="C00000"/>
                    </a:solidFill>
                    <a:latin typeface="Calibri (Body)"/>
                  </a:rPr>
                  <a:t>power supply 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3600" b="1" dirty="0">
                    <a:latin typeface="Calibri (Body)"/>
                  </a:rPr>
                  <a:t> </a:t>
                </a:r>
                <a:r>
                  <a:rPr lang="en-US" sz="3600" b="1" dirty="0">
                    <a:solidFill>
                      <a:srgbClr val="0070C0"/>
                    </a:solidFill>
                    <a:latin typeface="Calibri (Body)"/>
                  </a:rPr>
                  <a:t>power demand</a:t>
                </a:r>
                <a:r>
                  <a:rPr lang="en-US" sz="3600" b="1" dirty="0">
                    <a:latin typeface="Calibri (Body)"/>
                  </a:rPr>
                  <a:t> </a:t>
                </a:r>
                <a:endParaRPr lang="en-US" sz="3600" dirty="0">
                  <a:latin typeface="Calibri (Body)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664" y="5144960"/>
                <a:ext cx="7400536" cy="646331"/>
              </a:xfrm>
              <a:prstGeom prst="rect">
                <a:avLst/>
              </a:prstGeom>
              <a:blipFill>
                <a:blip r:embed="rId7"/>
                <a:stretch>
                  <a:fillRect l="-2554"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tan.le@stonybrook.edu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0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10" grpId="0" animBg="1"/>
      <p:bldP spid="12" grpId="0" animBg="1"/>
      <p:bldP spid="14" grpId="0" animBg="1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680784">
            <a:off x="3350585" y="710514"/>
            <a:ext cx="5530080" cy="545580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rot="20761081">
            <a:off x="7056655" y="5555863"/>
            <a:ext cx="311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http://www.datacenterknowledge.com/</a:t>
            </a:r>
          </a:p>
        </p:txBody>
      </p:sp>
      <p:sp>
        <p:nvSpPr>
          <p:cNvPr id="5" name="Rounded Rectangle 4"/>
          <p:cNvSpPr/>
          <p:nvPr/>
        </p:nvSpPr>
        <p:spPr>
          <a:xfrm rot="20660448">
            <a:off x="3795308" y="4758427"/>
            <a:ext cx="5298797" cy="60607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tan.le@stonybrook.edu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228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19189" y="2455078"/>
            <a:ext cx="832433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dirty="0"/>
              <a:t>Impacts on </a:t>
            </a:r>
          </a:p>
          <a:p>
            <a:pPr algn="ctr"/>
            <a:r>
              <a:rPr lang="en-US" sz="5400" dirty="0"/>
              <a:t>Net-zero energy data centers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tan.le@stonybrook.edu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770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541" y="454989"/>
            <a:ext cx="9616917" cy="5818929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tan.le@stonybrook.edu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573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310" y="362498"/>
            <a:ext cx="10131294" cy="6084358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tan.le@stonybrook.edu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720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835" y="467904"/>
            <a:ext cx="9048330" cy="592219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tan.le@stonybrook.edu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180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41" y="206819"/>
            <a:ext cx="2809250" cy="25167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7966" y="227694"/>
            <a:ext cx="2745211" cy="24565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9127" y="175222"/>
            <a:ext cx="2732136" cy="243741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020" y="3491966"/>
            <a:ext cx="2753093" cy="24688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1315" y="3394746"/>
            <a:ext cx="2847316" cy="251814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94976" y="3472114"/>
            <a:ext cx="2733367" cy="244223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349105" y="3004394"/>
            <a:ext cx="32814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CMR9"/>
              </a:rPr>
              <a:t>$0.05 (night), $0.219 (peak), $0.06 (off) /kWh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8892996" y="2877436"/>
            <a:ext cx="23151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CPP rate:  $11.2/kWh</a:t>
            </a:r>
          </a:p>
        </p:txBody>
      </p:sp>
      <p:sp>
        <p:nvSpPr>
          <p:cNvPr id="9" name="Rectangle 8"/>
          <p:cNvSpPr/>
          <p:nvPr/>
        </p:nvSpPr>
        <p:spPr>
          <a:xfrm>
            <a:off x="525761" y="6231135"/>
            <a:ext cx="27123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CMR9"/>
              </a:rPr>
              <a:t>$</a:t>
            </a:r>
            <a:r>
              <a:rPr lang="pl-PL" sz="1400" dirty="0">
                <a:latin typeface="CMR9"/>
              </a:rPr>
              <a:t>0.2 (</a:t>
            </a:r>
            <a:r>
              <a:rPr lang="en-US" sz="1400" dirty="0">
                <a:latin typeface="CMR9"/>
              </a:rPr>
              <a:t>&lt;</a:t>
            </a:r>
            <a:r>
              <a:rPr lang="pl-PL" sz="1400" dirty="0">
                <a:latin typeface="CMR9"/>
              </a:rPr>
              <a:t>50kW), </a:t>
            </a:r>
            <a:r>
              <a:rPr lang="en-US" sz="1400" dirty="0">
                <a:latin typeface="CMR9"/>
              </a:rPr>
              <a:t>$</a:t>
            </a:r>
            <a:r>
              <a:rPr lang="pl-PL" sz="1400" dirty="0">
                <a:latin typeface="CMR9"/>
              </a:rPr>
              <a:t>0.5 (</a:t>
            </a:r>
            <a:r>
              <a:rPr lang="en-US" sz="1400" dirty="0">
                <a:latin typeface="CMMI9"/>
              </a:rPr>
              <a:t>&lt;</a:t>
            </a:r>
            <a:r>
              <a:rPr lang="pl-PL" sz="1400" dirty="0">
                <a:latin typeface="CMR9"/>
              </a:rPr>
              <a:t>100kW)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769492" y="2692788"/>
            <a:ext cx="2224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Without DR programs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95064" y="2669012"/>
            <a:ext cx="1855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Time of Use (</a:t>
            </a:r>
            <a:r>
              <a:rPr lang="en-US" dirty="0" err="1"/>
              <a:t>ToU</a:t>
            </a:r>
            <a:r>
              <a:rPr lang="en-US" dirty="0"/>
              <a:t>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785596" y="2593216"/>
            <a:ext cx="2621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Critical Peak Pricing (CPP)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94028" y="5861803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IBR</a:t>
            </a:r>
          </a:p>
        </p:txBody>
      </p:sp>
      <p:sp>
        <p:nvSpPr>
          <p:cNvPr id="5" name="Rectangle 4"/>
          <p:cNvSpPr/>
          <p:nvPr/>
        </p:nvSpPr>
        <p:spPr>
          <a:xfrm>
            <a:off x="872961" y="3004394"/>
            <a:ext cx="2220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Base price: $0.056/kWh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698370" y="6202460"/>
            <a:ext cx="22487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CMR9"/>
              </a:rPr>
              <a:t>SR rate: $0.02/kWh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4806856" y="5862022"/>
            <a:ext cx="2211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Spinning Reserve (SR)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175860" y="6202461"/>
            <a:ext cx="1371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CMR9"/>
              </a:rPr>
              <a:t>$</a:t>
            </a:r>
            <a:r>
              <a:rPr lang="pl-PL" sz="1400" dirty="0">
                <a:latin typeface="CMR9"/>
              </a:rPr>
              <a:t>0.</a:t>
            </a:r>
            <a:r>
              <a:rPr lang="en-US" sz="1400" dirty="0">
                <a:latin typeface="CMR9"/>
              </a:rPr>
              <a:t>0</a:t>
            </a:r>
            <a:r>
              <a:rPr lang="pl-PL" sz="1400" dirty="0">
                <a:latin typeface="CMR9"/>
              </a:rPr>
              <a:t>5</a:t>
            </a:r>
            <a:r>
              <a:rPr lang="en-US" sz="1400" dirty="0">
                <a:latin typeface="CMR9"/>
              </a:rPr>
              <a:t>/kWh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8855483" y="5861803"/>
            <a:ext cx="2390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Wholesale (WS) market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tan.le@stonybrook.edu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0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9" grpId="0"/>
      <p:bldP spid="11" grpId="0"/>
      <p:bldP spid="12" grpId="0"/>
      <p:bldP spid="13" grpId="0"/>
      <p:bldP spid="14" grpId="0"/>
      <p:bldP spid="5" grpId="0"/>
      <p:bldP spid="15" grpId="0"/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0827"/>
          </a:xfrm>
        </p:spPr>
        <p:txBody>
          <a:bodyPr>
            <a:normAutofit/>
          </a:bodyPr>
          <a:lstStyle/>
          <a:p>
            <a:pPr algn="ctr"/>
            <a:r>
              <a:rPr lang="en-US" sz="3400" b="1" dirty="0">
                <a:latin typeface="Calibri (Body)"/>
              </a:rPr>
              <a:t>Environmental threat from data centers</a:t>
            </a:r>
          </a:p>
        </p:txBody>
      </p:sp>
      <p:pic>
        <p:nvPicPr>
          <p:cNvPr id="5122" name="Picture 2" descr="http://publicdomainvectors.org/photos/the_car_pollute_the_air_with_CO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78" y="2783169"/>
            <a:ext cx="4885531" cy="3664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53360" y="5894685"/>
            <a:ext cx="49812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Carbon footprints of servers can vary by 10x, www.vertatique.com</a:t>
            </a:r>
          </a:p>
          <a:p>
            <a:r>
              <a:rPr lang="en-US" sz="1200" dirty="0"/>
              <a:t>E. Facts. Greenhouse gas emissions from a typical passenger vehicle, 2005.</a:t>
            </a:r>
          </a:p>
        </p:txBody>
      </p:sp>
      <p:pic>
        <p:nvPicPr>
          <p:cNvPr id="5124" name="Picture 4" descr="https://www.rect.coreto-europe.com/images/imagegenerator/case/inwin_ra100/detai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90" y="2314871"/>
            <a:ext cx="3850447" cy="93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698543" y="3192521"/>
            <a:ext cx="49084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/>
              <a:t>=</a:t>
            </a:r>
          </a:p>
        </p:txBody>
      </p:sp>
      <p:sp>
        <p:nvSpPr>
          <p:cNvPr id="7" name="Rectangle 6"/>
          <p:cNvSpPr/>
          <p:nvPr/>
        </p:nvSpPr>
        <p:spPr>
          <a:xfrm>
            <a:off x="1759778" y="2055939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450W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98543" y="2063509"/>
            <a:ext cx="2480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5.2 tons carbon a year</a:t>
            </a:r>
            <a:endParaRPr lang="en-US" dirty="0"/>
          </a:p>
        </p:txBody>
      </p: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1578394"/>
              </p:ext>
            </p:extLst>
          </p:nvPr>
        </p:nvGraphicFramePr>
        <p:xfrm>
          <a:off x="5880849" y="1890498"/>
          <a:ext cx="5631712" cy="3627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6" name="Rectangle 15"/>
          <p:cNvSpPr/>
          <p:nvPr/>
        </p:nvSpPr>
        <p:spPr>
          <a:xfrm>
            <a:off x="7410464" y="6125517"/>
            <a:ext cx="24002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www.nrdc.org &amp; wikipedia.org</a:t>
            </a:r>
          </a:p>
        </p:txBody>
      </p:sp>
      <p:sp>
        <p:nvSpPr>
          <p:cNvPr id="9" name="Rectangle 8"/>
          <p:cNvSpPr/>
          <p:nvPr/>
        </p:nvSpPr>
        <p:spPr>
          <a:xfrm>
            <a:off x="7958947" y="1458559"/>
            <a:ext cx="185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Emissions in 2013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tan.le@stonybrook.edu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248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  <p:bldP spid="16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371" y="402771"/>
            <a:ext cx="11450382" cy="743631"/>
          </a:xfrm>
        </p:spPr>
        <p:txBody>
          <a:bodyPr>
            <a:normAutofit fontScale="90000"/>
          </a:bodyPr>
          <a:lstStyle/>
          <a:p>
            <a:r>
              <a:rPr lang="en-US" sz="3200" b="1" u="sng" dirty="0">
                <a:latin typeface="Calibri (Body)"/>
              </a:rPr>
              <a:t>Goal</a:t>
            </a:r>
            <a:r>
              <a:rPr lang="en-US" sz="3200" b="1" dirty="0">
                <a:latin typeface="Calibri (Body)"/>
              </a:rPr>
              <a:t>: </a:t>
            </a:r>
            <a:r>
              <a:rPr lang="en-US" sz="3200" dirty="0">
                <a:latin typeface="Calibri (Body)"/>
              </a:rPr>
              <a:t>Reduce costs</a:t>
            </a:r>
            <a:r>
              <a:rPr lang="zh-CN" altLang="en-US" sz="3200" dirty="0">
                <a:latin typeface="Calibri (Body)"/>
              </a:rPr>
              <a:t> </a:t>
            </a:r>
            <a:r>
              <a:rPr lang="en-US" altLang="zh-CN" sz="3200" dirty="0">
                <a:latin typeface="Calibri (Body)"/>
              </a:rPr>
              <a:t>and emissions for </a:t>
            </a:r>
            <a:r>
              <a:rPr lang="en-US" sz="3200" dirty="0">
                <a:latin typeface="Calibri (Body)"/>
              </a:rPr>
              <a:t>data centers </a:t>
            </a:r>
            <a:r>
              <a:rPr lang="en-US" altLang="zh-CN" sz="3200" dirty="0">
                <a:latin typeface="Calibri (Body)"/>
              </a:rPr>
              <a:t>with </a:t>
            </a:r>
            <a:r>
              <a:rPr lang="en-US" altLang="zh-CN" sz="3200" b="1" dirty="0">
                <a:solidFill>
                  <a:srgbClr val="00B050"/>
                </a:solidFill>
                <a:latin typeface="Calibri (Body)"/>
              </a:rPr>
              <a:t>renewables</a:t>
            </a:r>
            <a:endParaRPr lang="en-US" sz="3200" b="1" dirty="0">
              <a:solidFill>
                <a:srgbClr val="00B050"/>
              </a:solidFill>
              <a:latin typeface="Calibri (Body)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31371" y="1146402"/>
            <a:ext cx="8654146" cy="743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>
                <a:latin typeface="Calibri (Body)"/>
              </a:rPr>
              <a:t>Approach</a:t>
            </a:r>
            <a:r>
              <a:rPr lang="en-US" sz="3200" b="1" dirty="0">
                <a:latin typeface="Calibri (Body)"/>
              </a:rPr>
              <a:t>: </a:t>
            </a:r>
            <a:r>
              <a:rPr lang="en-US" sz="3200" dirty="0">
                <a:latin typeface="Calibri (Body)"/>
              </a:rPr>
              <a:t>Joint Optimization of CP and OM</a:t>
            </a:r>
          </a:p>
        </p:txBody>
      </p:sp>
      <p:pic>
        <p:nvPicPr>
          <p:cNvPr id="2058" name="Picture 10" descr="http://www.pngall.com/wp-content/uploads/2016/04/Analysis-PNG-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571" y="2439654"/>
            <a:ext cx="2688771" cy="226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2219079" y="4897429"/>
            <a:ext cx="2083931" cy="658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C00000"/>
                </a:solidFill>
                <a:latin typeface="Calibri (Body)"/>
              </a:rPr>
              <a:t>Modeling</a:t>
            </a:r>
            <a:endParaRPr lang="en-US" sz="3200" dirty="0">
              <a:solidFill>
                <a:srgbClr val="C00000"/>
              </a:solidFill>
              <a:latin typeface="Calibri (Body)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8148643" y="4924653"/>
            <a:ext cx="1975071" cy="658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00B050"/>
                </a:solidFill>
                <a:latin typeface="Calibri (Body)"/>
              </a:rPr>
              <a:t>Evaluation</a:t>
            </a:r>
            <a:endParaRPr lang="en-US" sz="3200" dirty="0">
              <a:solidFill>
                <a:srgbClr val="00B050"/>
              </a:solidFill>
              <a:latin typeface="Calibri (Body)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tan.le@stonybrook.edu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5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335993" y="2744123"/>
            <a:ext cx="3850105" cy="2068571"/>
            <a:chOff x="6189044" y="3994483"/>
            <a:chExt cx="3850105" cy="2068571"/>
          </a:xfrm>
        </p:grpSpPr>
        <p:grpSp>
          <p:nvGrpSpPr>
            <p:cNvPr id="22" name="Group 21"/>
            <p:cNvGrpSpPr/>
            <p:nvPr/>
          </p:nvGrpSpPr>
          <p:grpSpPr>
            <a:xfrm>
              <a:off x="6189044" y="3994483"/>
              <a:ext cx="3850105" cy="2068571"/>
              <a:chOff x="122883" y="1721679"/>
              <a:chExt cx="5283200" cy="3505200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122883" y="1721679"/>
                <a:ext cx="5283200" cy="3505200"/>
              </a:xfrm>
              <a:prstGeom prst="roundRect">
                <a:avLst>
                  <a:gd name="adj" fmla="val 10235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22883" y="1844063"/>
                <a:ext cx="4060780" cy="677988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C00000"/>
                    </a:solidFill>
                  </a:rPr>
                  <a:t>Capacity Planning (CP)</a:t>
                </a:r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8210385" y="5155319"/>
              <a:ext cx="1531219" cy="824670"/>
            </a:xfrm>
            <a:prstGeom prst="roundRect">
              <a:avLst>
                <a:gd name="adj" fmla="val 13646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0070C0"/>
                  </a:solidFill>
                </a:rPr>
                <a:t>Operational </a:t>
              </a:r>
            </a:p>
            <a:p>
              <a:pPr algn="ctr"/>
              <a:r>
                <a:rPr lang="en-US" sz="1600" b="1" dirty="0">
                  <a:solidFill>
                    <a:srgbClr val="0070C0"/>
                  </a:solidFill>
                </a:rPr>
                <a:t>Management</a:t>
              </a:r>
            </a:p>
            <a:p>
              <a:pPr algn="ctr"/>
              <a:r>
                <a:rPr lang="en-US" sz="1600" b="1" dirty="0">
                  <a:solidFill>
                    <a:srgbClr val="0070C0"/>
                  </a:solidFill>
                </a:rPr>
                <a:t>(OM)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7943608" y="4397126"/>
              <a:ext cx="661171" cy="699394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 flipV="1">
              <a:off x="7490972" y="4492921"/>
              <a:ext cx="628516" cy="662398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ounded Rectangle 4"/>
          <p:cNvSpPr/>
          <p:nvPr/>
        </p:nvSpPr>
        <p:spPr>
          <a:xfrm>
            <a:off x="1037608" y="2526890"/>
            <a:ext cx="4446871" cy="3056686"/>
          </a:xfrm>
          <a:prstGeom prst="roundRect">
            <a:avLst>
              <a:gd name="adj" fmla="val 7892"/>
            </a:avLst>
          </a:prstGeom>
          <a:noFill/>
          <a:ln w="508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888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37550" y="3062577"/>
            <a:ext cx="40974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Capacity Planning </a:t>
            </a:r>
            <a:r>
              <a:rPr lang="en-US" sz="2800" b="1" baseline="0" dirty="0">
                <a:solidFill>
                  <a:srgbClr val="0070C0"/>
                </a:solidFill>
              </a:rPr>
              <a:t>(CP)</a:t>
            </a:r>
          </a:p>
        </p:txBody>
      </p:sp>
      <p:sp>
        <p:nvSpPr>
          <p:cNvPr id="4" name="Rectangle 3"/>
          <p:cNvSpPr/>
          <p:nvPr/>
        </p:nvSpPr>
        <p:spPr>
          <a:xfrm>
            <a:off x="6609611" y="3062577"/>
            <a:ext cx="49446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</a:rPr>
              <a:t>Operational Management (OM)</a:t>
            </a:r>
          </a:p>
        </p:txBody>
      </p:sp>
      <p:pic>
        <p:nvPicPr>
          <p:cNvPr id="3074" name="Picture 2" descr="http://vitaminwaw.com/media/base/IT%20icon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83" y="1765485"/>
            <a:ext cx="1032212" cy="103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cdn0.iconfinder.com/data/icons/home-appliances/64/air_conditioning_icon_cooling_system_climate_control_conditioner-51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405" y="1652243"/>
            <a:ext cx="1101806" cy="99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cdn3.iconfinder.com/data/icons/ico-nic-plug/128/Plug_Power_Socket_Charge_Charging_Voltage_Cable_Connect_Source_Supply_Plug-in_Electric_Electricity_Energy_Debug_Record_Power_Energy_Flash_Lightning_Thunder-5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440" y="1562425"/>
            <a:ext cx="1081259" cy="108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2.bp.blogspot.com/-KmKBvK_6Om4/UFnewu9V8GI/AAAAAAAAAXU/hcG_5bzub94/s1600/Maintenanc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5668" y="1562425"/>
            <a:ext cx="1173422" cy="117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14" descr="http://www.iconarchive.com/download/i99498/webalys/kameleon.pics/Road-Worker-1.ico"/>
          <p:cNvSpPr>
            <a:spLocks noChangeAspect="1" noChangeArrowheads="1"/>
          </p:cNvSpPr>
          <p:nvPr/>
        </p:nvSpPr>
        <p:spPr bwMode="auto">
          <a:xfrm>
            <a:off x="155575" y="-116522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92" name="Picture 20" descr="http://iconizer.net/files/Sophistique/orig/electricity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787" y="587375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956745" y="3850677"/>
            <a:ext cx="51666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Traditionally, they </a:t>
            </a:r>
            <a:r>
              <a:rPr lang="en-US" sz="2800" b="1" dirty="0">
                <a:sym typeface="Wingdings" panose="05000000000000000000" pitchFamily="2" charset="2"/>
              </a:rPr>
              <a:t>are </a:t>
            </a:r>
            <a:r>
              <a:rPr lang="en-US" sz="3600" b="1" u="sng" dirty="0">
                <a:solidFill>
                  <a:srgbClr val="FF0000"/>
                </a:solidFill>
                <a:sym typeface="Wingdings" panose="05000000000000000000" pitchFamily="2" charset="2"/>
              </a:rPr>
              <a:t>separate</a:t>
            </a:r>
            <a:endParaRPr lang="en-US" sz="2800" b="1" u="sng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6398" y="2730651"/>
            <a:ext cx="855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servers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956745" y="1903930"/>
            <a:ext cx="1544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Power sources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44492" y="2650755"/>
            <a:ext cx="860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cooling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648078" y="2699456"/>
            <a:ext cx="1527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electricity bills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285668" y="2731426"/>
            <a:ext cx="1409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maintenance</a:t>
            </a:r>
          </a:p>
        </p:txBody>
      </p:sp>
      <p:pic>
        <p:nvPicPr>
          <p:cNvPr id="2050" name="Picture 2" descr="http://a1574.phobos.apple.com/us/r1000/075/Purple2/v4/02/98/39/0298398c-5b9f-c41f-90c5-adc56663bcdb/mzl.ghzlxqdh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721531"/>
            <a:ext cx="1074564" cy="1074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8846512" y="1834218"/>
            <a:ext cx="545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fuel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tan.le@stonybrook.edu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6</a:t>
            </a:fld>
            <a:endParaRPr lang="en-US"/>
          </a:p>
        </p:txBody>
      </p:sp>
      <p:cxnSp>
        <p:nvCxnSpPr>
          <p:cNvPr id="22" name="Curved Connector 21"/>
          <p:cNvCxnSpPr/>
          <p:nvPr/>
        </p:nvCxnSpPr>
        <p:spPr>
          <a:xfrm>
            <a:off x="3377387" y="4493242"/>
            <a:ext cx="834293" cy="472571"/>
          </a:xfrm>
          <a:prstGeom prst="curvedConnector3">
            <a:avLst>
              <a:gd name="adj1" fmla="val 283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156975" y="4589354"/>
            <a:ext cx="74948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/>
              <a:t>This results in </a:t>
            </a:r>
            <a:r>
              <a:rPr lang="en-US" sz="3600" b="1" u="sng" dirty="0">
                <a:solidFill>
                  <a:srgbClr val="FF0000"/>
                </a:solidFill>
              </a:rPr>
              <a:t>significant inefficiencies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822464" y="5267420"/>
            <a:ext cx="52706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/>
              <a:t>Ex</a:t>
            </a:r>
            <a:r>
              <a:rPr lang="en-US" sz="2800" b="1" dirty="0"/>
              <a:t>: </a:t>
            </a:r>
            <a:r>
              <a:rPr lang="en-US" sz="2800" dirty="0"/>
              <a:t>CP is based on peak demand, but peak can be shaped in OM</a:t>
            </a:r>
            <a:endParaRPr lang="en-US" sz="2800" u="sng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883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2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353953" y="342453"/>
            <a:ext cx="770154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b="1" dirty="0"/>
              <a:t>Proposed Joint Optimization Framework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tan.le@stonybrook.edu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7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904334" y="1423680"/>
            <a:ext cx="8327316" cy="4639376"/>
            <a:chOff x="122883" y="1721679"/>
            <a:chExt cx="5283200" cy="3505200"/>
          </a:xfrm>
        </p:grpSpPr>
        <p:sp>
          <p:nvSpPr>
            <p:cNvPr id="7" name="Rounded Rectangle 6"/>
            <p:cNvSpPr/>
            <p:nvPr/>
          </p:nvSpPr>
          <p:spPr>
            <a:xfrm>
              <a:off x="122883" y="1721679"/>
              <a:ext cx="5283200" cy="3505200"/>
            </a:xfrm>
            <a:prstGeom prst="roundRect">
              <a:avLst>
                <a:gd name="adj" fmla="val 10235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2883" y="1844063"/>
              <a:ext cx="4060780" cy="488324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C00000"/>
                  </a:solidFill>
                </a:rPr>
                <a:t>Capacity Planning (CP)</a:t>
              </a:r>
            </a:p>
          </p:txBody>
        </p:sp>
      </p:grpSp>
      <p:sp>
        <p:nvSpPr>
          <p:cNvPr id="6" name="Rounded Rectangle 5"/>
          <p:cNvSpPr/>
          <p:nvPr/>
        </p:nvSpPr>
        <p:spPr>
          <a:xfrm>
            <a:off x="5737788" y="4229143"/>
            <a:ext cx="3471440" cy="1593315"/>
          </a:xfrm>
          <a:prstGeom prst="roundRect">
            <a:avLst>
              <a:gd name="adj" fmla="val 13646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Operational 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Management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(OM)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737788" y="2283495"/>
            <a:ext cx="1257005" cy="179761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4713811" y="2283497"/>
            <a:ext cx="1254051" cy="180594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648127" y="2371693"/>
            <a:ext cx="255018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u="sng" dirty="0">
                <a:solidFill>
                  <a:schemeClr val="accent2">
                    <a:lumMod val="75000"/>
                  </a:schemeClr>
                </a:solidFill>
              </a:rPr>
              <a:t>Capacities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 of </a:t>
            </a:r>
            <a:br>
              <a:rPr lang="en-US" sz="2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renewables,</a:t>
            </a:r>
          </a:p>
          <a:p>
            <a:pPr algn="ctr"/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Non-renewables,</a:t>
            </a:r>
            <a:br>
              <a:rPr lang="en-US" sz="2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IT power demand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56257" y="2923260"/>
            <a:ext cx="32368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Non-renewable generation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79682" y="2568456"/>
            <a:ext cx="25778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Batch job schedule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27358" y="3253822"/>
            <a:ext cx="23825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Grid power usage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53953" y="3634316"/>
            <a:ext cx="20658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Sellback power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132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/>
      <p:bldP spid="21" grpId="0"/>
      <p:bldP spid="17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5913"/>
          </a:xfrm>
        </p:spPr>
        <p:txBody>
          <a:bodyPr>
            <a:normAutofit/>
          </a:bodyPr>
          <a:lstStyle/>
          <a:p>
            <a:pPr algn="ctr"/>
            <a:r>
              <a:rPr lang="en-US" sz="3400" b="1" dirty="0">
                <a:latin typeface="Calibri (Body)"/>
              </a:rPr>
              <a:t>Joint Optimization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6861" y="1628661"/>
            <a:ext cx="1785074" cy="6034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dirty="0">
                <a:solidFill>
                  <a:srgbClr val="FF0000"/>
                </a:solidFill>
              </a:rPr>
              <a:t>minimize</a:t>
            </a:r>
            <a:endParaRPr lang="en-US" i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http://3.bp.blogspot.com/-uVKc6fxGm-A/UW3FSwyRx4I/AAAAAAAAKSM/ZSShcyhsB-s/s1600/Save+money+on+power+bill+pic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579" y="2591931"/>
            <a:ext cx="1967514" cy="110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757115" y="4019594"/>
            <a:ext cx="2047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Utility bills (</a:t>
            </a:r>
            <a:r>
              <a:rPr lang="en-US" b="1" i="1" dirty="0" err="1">
                <a:solidFill>
                  <a:srgbClr val="FF0000"/>
                </a:solidFill>
              </a:rPr>
              <a:t>UtilBill</a:t>
            </a:r>
            <a:r>
              <a:rPr lang="en-US" b="1" dirty="0"/>
              <a:t>)</a:t>
            </a:r>
          </a:p>
        </p:txBody>
      </p:sp>
      <p:pic>
        <p:nvPicPr>
          <p:cNvPr id="1028" name="Picture 4" descr="http://truevaluesolar.com.au/wp-content/uploads/2014/10/save-money-solar-300x22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606" y="2335653"/>
            <a:ext cx="2388809" cy="179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419842" y="3938186"/>
            <a:ext cx="23940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Renewable Generation </a:t>
            </a:r>
            <a:br>
              <a:rPr lang="en-US" b="1" dirty="0"/>
            </a:br>
            <a:r>
              <a:rPr lang="en-US" b="1" dirty="0"/>
              <a:t>Expense (</a:t>
            </a:r>
            <a:r>
              <a:rPr lang="en-US" b="1" i="1" dirty="0" err="1">
                <a:solidFill>
                  <a:srgbClr val="FF0000"/>
                </a:solidFill>
              </a:rPr>
              <a:t>RGEx</a:t>
            </a:r>
            <a:r>
              <a:rPr lang="en-US" b="1" dirty="0"/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6979277" y="3887921"/>
            <a:ext cx="27856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Non-renewable Generation </a:t>
            </a:r>
            <a:br>
              <a:rPr lang="en-US" b="1" dirty="0"/>
            </a:br>
            <a:r>
              <a:rPr lang="en-US" b="1" dirty="0"/>
              <a:t>Expense (</a:t>
            </a:r>
            <a:r>
              <a:rPr lang="en-US" b="1" i="1" dirty="0" err="1">
                <a:solidFill>
                  <a:srgbClr val="FF0000"/>
                </a:solidFill>
              </a:rPr>
              <a:t>NGEx</a:t>
            </a:r>
            <a:r>
              <a:rPr lang="en-US" b="1" dirty="0"/>
              <a:t>)</a:t>
            </a:r>
          </a:p>
        </p:txBody>
      </p:sp>
      <p:pic>
        <p:nvPicPr>
          <p:cNvPr id="1032" name="Picture 8" descr="http://intstack.com/wp-content/uploads/2015/05/int-server-rack-3-sha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349" y="2449761"/>
            <a:ext cx="1296620" cy="154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9943044" y="3979399"/>
            <a:ext cx="19134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IT expense (</a:t>
            </a:r>
            <a:r>
              <a:rPr lang="en-US" b="1" i="1" dirty="0" err="1">
                <a:solidFill>
                  <a:srgbClr val="FF0000"/>
                </a:solidFill>
              </a:rPr>
              <a:t>ITEx</a:t>
            </a:r>
            <a:r>
              <a:rPr lang="en-US" b="1" dirty="0"/>
              <a:t>)</a:t>
            </a:r>
          </a:p>
        </p:txBody>
      </p:sp>
      <p:pic>
        <p:nvPicPr>
          <p:cNvPr id="1036" name="Picture 12" descr="http://www.onergys.de/out/pictures/master/product/1/sol_onergys_icon_07_3_00_generatoren_rgb_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358" y="2454149"/>
            <a:ext cx="1393520" cy="139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ontent Placeholder 2"/>
          <p:cNvSpPr txBox="1">
            <a:spLocks/>
          </p:cNvSpPr>
          <p:nvPr/>
        </p:nvSpPr>
        <p:spPr>
          <a:xfrm>
            <a:off x="3689508" y="1628661"/>
            <a:ext cx="1855027" cy="508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 err="1">
                <a:solidFill>
                  <a:srgbClr val="FF0000"/>
                </a:solidFill>
              </a:rPr>
              <a:t>UtilBill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5260596" y="1619751"/>
            <a:ext cx="1537409" cy="508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>
                <a:solidFill>
                  <a:srgbClr val="FF0000"/>
                </a:solidFill>
              </a:rPr>
              <a:t>+ </a:t>
            </a:r>
            <a:r>
              <a:rPr lang="en-US" i="1" dirty="0" err="1">
                <a:solidFill>
                  <a:srgbClr val="FF0000"/>
                </a:solidFill>
              </a:rPr>
              <a:t>RGEx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6687935" y="1619751"/>
            <a:ext cx="1537409" cy="508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>
                <a:solidFill>
                  <a:srgbClr val="FF0000"/>
                </a:solidFill>
              </a:rPr>
              <a:t>+ </a:t>
            </a:r>
            <a:r>
              <a:rPr lang="en-US" i="1" dirty="0" err="1">
                <a:solidFill>
                  <a:srgbClr val="FF0000"/>
                </a:solidFill>
              </a:rPr>
              <a:t>NGEx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8111074" y="1608877"/>
            <a:ext cx="1537409" cy="508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>
                <a:solidFill>
                  <a:srgbClr val="FF0000"/>
                </a:solidFill>
              </a:rPr>
              <a:t>+ </a:t>
            </a:r>
            <a:r>
              <a:rPr lang="en-US" i="1" dirty="0" err="1">
                <a:solidFill>
                  <a:srgbClr val="FF0000"/>
                </a:solidFill>
              </a:rPr>
              <a:t>ITEx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tan.le@stonybrook.edu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884003"/>
              </p:ext>
            </p:extLst>
          </p:nvPr>
        </p:nvGraphicFramePr>
        <p:xfrm>
          <a:off x="1" y="4768259"/>
          <a:ext cx="1206500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599">
                  <a:extLst>
                    <a:ext uri="{9D8B030D-6E8A-4147-A177-3AD203B41FA5}">
                      <a16:colId xmlns:a16="http://schemas.microsoft.com/office/drawing/2014/main" val="3092887797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1190246949"/>
                    </a:ext>
                  </a:extLst>
                </a:gridCol>
                <a:gridCol w="2832100">
                  <a:extLst>
                    <a:ext uri="{9D8B030D-6E8A-4147-A177-3AD203B41FA5}">
                      <a16:colId xmlns:a16="http://schemas.microsoft.com/office/drawing/2014/main" val="2447181262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2004829765"/>
                    </a:ext>
                  </a:extLst>
                </a:gridCol>
                <a:gridCol w="2755903">
                  <a:extLst>
                    <a:ext uri="{9D8B030D-6E8A-4147-A177-3AD203B41FA5}">
                      <a16:colId xmlns:a16="http://schemas.microsoft.com/office/drawing/2014/main" val="943126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CP cost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Infra. Cost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Infra. Cost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Infra. cost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3597597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869698"/>
              </p:ext>
            </p:extLst>
          </p:nvPr>
        </p:nvGraphicFramePr>
        <p:xfrm>
          <a:off x="0" y="5413552"/>
          <a:ext cx="12065001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700">
                  <a:extLst>
                    <a:ext uri="{9D8B030D-6E8A-4147-A177-3AD203B41FA5}">
                      <a16:colId xmlns:a16="http://schemas.microsoft.com/office/drawing/2014/main" val="3092887797"/>
                    </a:ext>
                  </a:extLst>
                </a:gridCol>
                <a:gridCol w="2679700">
                  <a:extLst>
                    <a:ext uri="{9D8B030D-6E8A-4147-A177-3AD203B41FA5}">
                      <a16:colId xmlns:a16="http://schemas.microsoft.com/office/drawing/2014/main" val="1190246949"/>
                    </a:ext>
                  </a:extLst>
                </a:gridCol>
                <a:gridCol w="2832100">
                  <a:extLst>
                    <a:ext uri="{9D8B030D-6E8A-4147-A177-3AD203B41FA5}">
                      <a16:colId xmlns:a16="http://schemas.microsoft.com/office/drawing/2014/main" val="2447181262"/>
                    </a:ext>
                  </a:extLst>
                </a:gridCol>
                <a:gridCol w="2654300">
                  <a:extLst>
                    <a:ext uri="{9D8B030D-6E8A-4147-A177-3AD203B41FA5}">
                      <a16:colId xmlns:a16="http://schemas.microsoft.com/office/drawing/2014/main" val="2004829765"/>
                    </a:ext>
                  </a:extLst>
                </a:gridCol>
                <a:gridCol w="2743201">
                  <a:extLst>
                    <a:ext uri="{9D8B030D-6E8A-4147-A177-3AD203B41FA5}">
                      <a16:colId xmlns:a16="http://schemas.microsoft.com/office/drawing/2014/main" val="943126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OM cost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Purchase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– Sell back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O&amp;M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costs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O&amp;M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costs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O&amp;M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costs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3597597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941935" y="5869571"/>
            <a:ext cx="4718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u="sng" dirty="0"/>
              <a:t>The optimization problem is convex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303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20" grpId="0"/>
      <p:bldP spid="22" grpId="0"/>
      <p:bldP spid="23" grpId="0"/>
      <p:bldP spid="24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746213"/>
              </p:ext>
            </p:extLst>
          </p:nvPr>
        </p:nvGraphicFramePr>
        <p:xfrm>
          <a:off x="231968" y="2404919"/>
          <a:ext cx="2782112" cy="1849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82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1356"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Inputs</a:t>
                      </a:r>
                      <a:r>
                        <a:rPr lang="en-US" dirty="0"/>
                        <a:t> (forecasted)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Workload</a:t>
                      </a:r>
                      <a:r>
                        <a:rPr lang="en-US" baseline="0" dirty="0"/>
                        <a:t> traces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Electricity prices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Infrastructure costs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O&amp;M costs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26966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341138"/>
              </p:ext>
            </p:extLst>
          </p:nvPr>
        </p:nvGraphicFramePr>
        <p:xfrm>
          <a:off x="8153400" y="1044262"/>
          <a:ext cx="3459428" cy="1478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59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7579"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Capacities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Renewable</a:t>
                      </a:r>
                      <a:r>
                        <a:rPr lang="en-US" baseline="0" dirty="0"/>
                        <a:t> generation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non-renewable generation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 power demand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53504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469510"/>
              </p:ext>
            </p:extLst>
          </p:nvPr>
        </p:nvGraphicFramePr>
        <p:xfrm>
          <a:off x="8175172" y="4149077"/>
          <a:ext cx="3415885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5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Operational</a:t>
                      </a:r>
                      <a:r>
                        <a:rPr lang="en-US" u="sng" baseline="0" dirty="0"/>
                        <a:t> o</a:t>
                      </a:r>
                      <a:r>
                        <a:rPr lang="en-US" u="sng" dirty="0"/>
                        <a:t>utputs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non-renewable</a:t>
                      </a:r>
                      <a:r>
                        <a:rPr lang="en-US" baseline="0" dirty="0"/>
                        <a:t> generation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Grid</a:t>
                      </a:r>
                      <a:r>
                        <a:rPr lang="en-US" baseline="0" dirty="0"/>
                        <a:t> power usage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Sell-back 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Power allocated to batch jobs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447800" y="128784"/>
            <a:ext cx="9067800" cy="915478"/>
          </a:xfrm>
        </p:spPr>
        <p:txBody>
          <a:bodyPr>
            <a:normAutofit/>
          </a:bodyPr>
          <a:lstStyle/>
          <a:p>
            <a:pPr algn="ctr"/>
            <a:r>
              <a:rPr lang="en-US" sz="3400" b="1" dirty="0">
                <a:latin typeface="Calibri (Body)"/>
              </a:rPr>
              <a:t>How the framework operates?</a:t>
            </a:r>
          </a:p>
        </p:txBody>
      </p:sp>
      <p:sp>
        <p:nvSpPr>
          <p:cNvPr id="11" name="Down Arrow 10"/>
          <p:cNvSpPr/>
          <p:nvPr/>
        </p:nvSpPr>
        <p:spPr>
          <a:xfrm rot="16200000">
            <a:off x="3163934" y="3091085"/>
            <a:ext cx="468085" cy="596268"/>
          </a:xfrm>
          <a:prstGeom prst="downArrow">
            <a:avLst/>
          </a:prstGeom>
          <a:solidFill>
            <a:schemeClr val="bg2">
              <a:lumMod val="9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Bent Arrow 12"/>
          <p:cNvSpPr/>
          <p:nvPr/>
        </p:nvSpPr>
        <p:spPr>
          <a:xfrm rot="5400000">
            <a:off x="8499976" y="2429954"/>
            <a:ext cx="819598" cy="2618648"/>
          </a:xfrm>
          <a:prstGeom prst="bentArrow">
            <a:avLst>
              <a:gd name="adj1" fmla="val 36731"/>
              <a:gd name="adj2" fmla="val 30529"/>
              <a:gd name="adj3" fmla="val 33846"/>
              <a:gd name="adj4" fmla="val 53750"/>
            </a:avLst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Bent Arrow 14"/>
          <p:cNvSpPr/>
          <p:nvPr/>
        </p:nvSpPr>
        <p:spPr>
          <a:xfrm rot="5400000" flipH="1">
            <a:off x="8461270" y="1800849"/>
            <a:ext cx="873074" cy="2601683"/>
          </a:xfrm>
          <a:prstGeom prst="bentArrow">
            <a:avLst>
              <a:gd name="adj1" fmla="val 36731"/>
              <a:gd name="adj2" fmla="val 30529"/>
              <a:gd name="adj3" fmla="val 33846"/>
              <a:gd name="adj4" fmla="val 53750"/>
            </a:avLst>
          </a:prstGeom>
          <a:solidFill>
            <a:schemeClr val="accent2">
              <a:lumMod val="40000"/>
              <a:lumOff val="60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tan.le@stonybrook.edu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9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719743" y="2354933"/>
            <a:ext cx="3850105" cy="2068571"/>
            <a:chOff x="6189044" y="3994483"/>
            <a:chExt cx="3850105" cy="2068571"/>
          </a:xfrm>
        </p:grpSpPr>
        <p:grpSp>
          <p:nvGrpSpPr>
            <p:cNvPr id="14" name="Group 13"/>
            <p:cNvGrpSpPr/>
            <p:nvPr/>
          </p:nvGrpSpPr>
          <p:grpSpPr>
            <a:xfrm>
              <a:off x="6189044" y="3994483"/>
              <a:ext cx="3850105" cy="2068571"/>
              <a:chOff x="122883" y="1721679"/>
              <a:chExt cx="5283200" cy="3505200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122883" y="1721679"/>
                <a:ext cx="5283200" cy="3505200"/>
              </a:xfrm>
              <a:prstGeom prst="roundRect">
                <a:avLst>
                  <a:gd name="adj" fmla="val 10235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22883" y="1844063"/>
                <a:ext cx="4060780" cy="677988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C00000"/>
                    </a:solidFill>
                  </a:rPr>
                  <a:t>Capacity Planning (CP)</a:t>
                </a:r>
              </a:p>
            </p:txBody>
          </p:sp>
        </p:grpSp>
        <p:sp>
          <p:nvSpPr>
            <p:cNvPr id="16" name="Rounded Rectangle 15"/>
            <p:cNvSpPr/>
            <p:nvPr/>
          </p:nvSpPr>
          <p:spPr>
            <a:xfrm>
              <a:off x="8210385" y="5155319"/>
              <a:ext cx="1531219" cy="824670"/>
            </a:xfrm>
            <a:prstGeom prst="roundRect">
              <a:avLst>
                <a:gd name="adj" fmla="val 13646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0070C0"/>
                  </a:solidFill>
                </a:rPr>
                <a:t>Operational </a:t>
              </a:r>
            </a:p>
            <a:p>
              <a:pPr algn="ctr"/>
              <a:r>
                <a:rPr lang="en-US" sz="1600" b="1" dirty="0">
                  <a:solidFill>
                    <a:srgbClr val="0070C0"/>
                  </a:solidFill>
                </a:rPr>
                <a:t>Management</a:t>
              </a:r>
            </a:p>
            <a:p>
              <a:pPr algn="ctr"/>
              <a:r>
                <a:rPr lang="en-US" sz="1600" b="1" dirty="0">
                  <a:solidFill>
                    <a:srgbClr val="0070C0"/>
                  </a:solidFill>
                </a:rPr>
                <a:t>(OM)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7943608" y="4397126"/>
              <a:ext cx="661171" cy="699394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 flipV="1">
              <a:off x="7490972" y="4492921"/>
              <a:ext cx="628516" cy="662398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3938031" y="1949489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bri (Body)"/>
              </a:rPr>
              <a:t>Joint Optimization Framework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03580" y="4495728"/>
            <a:ext cx="2818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Solve optimization problem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66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4" grpId="0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3|5|5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4|5.9|18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3.6|3.2|3.9|7.9|6.9|6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4883</TotalTime>
  <Words>1564</Words>
  <Application>Microsoft Office PowerPoint</Application>
  <PresentationFormat>Widescreen</PresentationFormat>
  <Paragraphs>401</Paragraphs>
  <Slides>34</Slides>
  <Notes>27</Notes>
  <HiddenSlides>12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6" baseType="lpstr">
      <vt:lpstr>Calibri (Body)</vt:lpstr>
      <vt:lpstr>Cambria </vt:lpstr>
      <vt:lpstr>CMMI9</vt:lpstr>
      <vt:lpstr>CMR9</vt:lpstr>
      <vt:lpstr>宋体</vt:lpstr>
      <vt:lpstr>Arial</vt:lpstr>
      <vt:lpstr>Calibri</vt:lpstr>
      <vt:lpstr>Calibri Light</vt:lpstr>
      <vt:lpstr>Cambria</vt:lpstr>
      <vt:lpstr>Cambria Math</vt:lpstr>
      <vt:lpstr>Wingdings</vt:lpstr>
      <vt:lpstr>Office Theme</vt:lpstr>
      <vt:lpstr>Joint Capacity Planning and Operational Management for Sustainable Data Centers and Demand Response</vt:lpstr>
      <vt:lpstr>PowerPoint Presentation</vt:lpstr>
      <vt:lpstr>PowerPoint Presentation</vt:lpstr>
      <vt:lpstr>Environmental threat from data centers</vt:lpstr>
      <vt:lpstr>Goal: Reduce costs and emissions for data centers with renewables</vt:lpstr>
      <vt:lpstr>PowerPoint Presentation</vt:lpstr>
      <vt:lpstr>PowerPoint Presentation</vt:lpstr>
      <vt:lpstr>Joint Optimization Framework</vt:lpstr>
      <vt:lpstr>How the framework operates?</vt:lpstr>
      <vt:lpstr>Goal: Reduce costs and emissions for data centers with renewables</vt:lpstr>
      <vt:lpstr>PowerPoint Presentation</vt:lpstr>
      <vt:lpstr>Demand Side</vt:lpstr>
      <vt:lpstr>PowerPoint Presentation</vt:lpstr>
      <vt:lpstr>Comparisons with baseline methods</vt:lpstr>
      <vt:lpstr>PowerPoint Presentation</vt:lpstr>
      <vt:lpstr>Costs and emissions under prediction errors</vt:lpstr>
      <vt:lpstr>PowerPoint Presentation</vt:lpstr>
      <vt:lpstr>Goal: Reduce data center costs with Demand Response</vt:lpstr>
      <vt:lpstr>Extending Joint Optimization Framework for DCDR</vt:lpstr>
      <vt:lpstr>Operation of Framework in DR programs</vt:lpstr>
      <vt:lpstr>Question: How DR impacts on data centers?</vt:lpstr>
      <vt:lpstr>PowerPoint Presentation</vt:lpstr>
      <vt:lpstr>PowerPoint Presentation</vt:lpstr>
      <vt:lpstr>Backup slides</vt:lpstr>
      <vt:lpstr>PowerPoint Presentation</vt:lpstr>
      <vt:lpstr>PowerPoint Presentation</vt:lpstr>
      <vt:lpstr>PowerPoint Presentation</vt:lpstr>
      <vt:lpstr>Modeling power demand at time t year y</vt:lpstr>
      <vt:lpstr>Modeling power supply at  time t year y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Joint Capacity Planning and Operational Management for Sustainable Data Centers and Demand Reponse</dc:title>
  <dc:creator>Nhat Tan Le</dc:creator>
  <cp:lastModifiedBy>Nhat Tan Le</cp:lastModifiedBy>
  <cp:revision>3033</cp:revision>
  <cp:lastPrinted>2016-06-22T17:48:48Z</cp:lastPrinted>
  <dcterms:created xsi:type="dcterms:W3CDTF">2016-02-28T19:21:59Z</dcterms:created>
  <dcterms:modified xsi:type="dcterms:W3CDTF">2016-06-22T18:10:49Z</dcterms:modified>
</cp:coreProperties>
</file>