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0684"/>
  </p:normalViewPr>
  <p:slideViewPr>
    <p:cSldViewPr snapToGrid="0" snapToObjects="1">
      <p:cViewPr varScale="1">
        <p:scale>
          <a:sx n="80" d="100"/>
          <a:sy n="80" d="100"/>
        </p:scale>
        <p:origin x="10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8B94-CF41-0848-935D-5BEB7305EA4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9C1CF-1B02-3A4C-9041-72AC3C1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Demand &amp;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9C1CF-1B02-3A4C-9041-72AC3C171E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9C1CF-1B02-3A4C-9041-72AC3C171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9C1CF-1B02-3A4C-9041-72AC3C171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5EE2-7744-1F4A-B44D-2E8F50DC4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F9E17-7DC7-5341-8950-57D26C573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A479-19DC-C141-A286-3073FB36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838E-7B10-7146-AEA1-E8AC4A66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7C7A-669A-8B40-93A6-5458EC4D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CDF4-8B3F-A34B-8AC1-294DB370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9E17A-66E2-6948-BE6C-A8F0B4C4D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755-3D7D-034D-8607-F98F4788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F974-6177-9341-A544-F9E8B0A3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A8E5-2D0D-BB49-9747-914E2254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0E27D-EB85-7644-9207-2D287CAA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63505-1F3B-1149-B1AC-269641CA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9DCF-181A-114D-99AE-C292E3F7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2B632-5CC4-EF4D-A03B-F1A905FD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2251-1AFD-A74D-9732-F353EC41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D388-D0D0-6042-B64D-03BCE394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A8A4-19CA-6B41-9B67-8B723E8A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7C12-BC1B-E54D-AA51-4CB37A4C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7377-B9D3-DB4F-A414-F3BD938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9F64-34AA-7242-A3C0-F2A4FC3D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A91C-5D2E-0541-94DB-AF1FDF1C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00FD1-924A-3149-B8FD-CD8128911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3085-C828-0C42-91E4-86AFCBF0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8E6A0-C924-3C47-A22E-9D4E66B8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D886-9D45-0944-B41F-46577663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1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0975-6705-2244-9FD0-4A13FD8F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4873-AFFB-1947-874A-43689D56D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3787-E116-9A46-AC56-4FF4AAFE7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99910-758F-874E-8056-11411876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10B19-B27E-4C4C-94F8-8E7BE133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16D29-D63C-1348-B85E-E9612E30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BC40-8B5E-724E-97D6-0838E7CE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E615-C747-5B47-BA36-DE618297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76AE8-4639-2F49-8A65-637E2C3C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515F0-45AD-9C4F-876D-7F4C26B42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5705F-E95D-8A40-8817-4DC382B96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99DB2-CF48-B543-B47D-26971E4F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7C909-2FF0-5244-B11E-B8324513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DB48F-44EA-3F4E-A22D-6DD05163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1188-2474-5847-8CC7-4008DA85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1097E-6AAD-CE41-ABD9-7C7709C1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DCADB-41C4-F54B-AC00-011EC6EF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38567-40BD-864C-9C2E-FF8722B6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4FD9F-3D4B-F44D-A35D-BE132B11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BF48A-9E53-234B-88D6-94AD8489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A3B53-DA9A-E445-9932-27019C9D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F399-DD93-1F43-90A2-B7DBBE43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E8A9-7ABF-1E4F-B02B-CC4F9C5B3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08031-9B6F-354E-8702-FC02C70B5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5FC28-5891-A246-A509-ECA3015B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165E7-98F5-144E-978D-960AE2F0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1A6C-B26C-EB46-AAAA-1D6CFC58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5059-67DA-4842-AD3E-073080F5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0AEA7-611B-CD42-A68A-82707073E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E037A-5CF0-1448-B34F-BA6D4749A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D97F1-C913-2A4F-A00F-CAB69196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E3E46-69DC-4C4D-A548-4EA22E01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DF143-E41F-2B40-BDB1-B30C7C34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D2D27-AD7D-8D4B-9505-A567088E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5C6EC-56C8-3642-8311-586F90AC5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A846-8052-7244-AE0C-BD29DF975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1546-A78E-4042-B84E-9D3D79A8CE4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D918-140B-B543-A0CB-786A9C778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4818-FFA4-1F43-8D49-9B01BA647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6559-56D6-834F-BC97-5848EF5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ABC0C1-0293-B24A-A063-8E0519FAD490}"/>
              </a:ext>
            </a:extLst>
          </p:cNvPr>
          <p:cNvSpPr/>
          <p:nvPr/>
        </p:nvSpPr>
        <p:spPr>
          <a:xfrm>
            <a:off x="7209807" y="1583503"/>
            <a:ext cx="2292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Job Configurator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B01DC-5265-5A40-8988-4D6FD3F7F397}"/>
              </a:ext>
            </a:extLst>
          </p:cNvPr>
          <p:cNvSpPr/>
          <p:nvPr/>
        </p:nvSpPr>
        <p:spPr>
          <a:xfrm>
            <a:off x="5074794" y="1039065"/>
            <a:ext cx="7250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Jobs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FA015-4010-1C4B-825A-B1921ED441E3}"/>
              </a:ext>
            </a:extLst>
          </p:cNvPr>
          <p:cNvSpPr/>
          <p:nvPr/>
        </p:nvSpPr>
        <p:spPr>
          <a:xfrm>
            <a:off x="3366205" y="4043703"/>
            <a:ext cx="1645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Kubernetes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6F99D-2575-7F43-BC42-4913AEE9BB61}"/>
              </a:ext>
            </a:extLst>
          </p:cNvPr>
          <p:cNvSpPr/>
          <p:nvPr/>
        </p:nvSpPr>
        <p:spPr>
          <a:xfrm>
            <a:off x="3426707" y="4625745"/>
            <a:ext cx="25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Resource allocator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FD725B-CB2F-ED45-B70B-B3266101ADC4}"/>
              </a:ext>
            </a:extLst>
          </p:cNvPr>
          <p:cNvSpPr/>
          <p:nvPr/>
        </p:nvSpPr>
        <p:spPr>
          <a:xfrm>
            <a:off x="3167743" y="3939595"/>
            <a:ext cx="6155871" cy="1964598"/>
          </a:xfrm>
          <a:prstGeom prst="roundRect">
            <a:avLst>
              <a:gd name="adj" fmla="val 80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5117A-C2DA-C040-8B9A-B1E390F3F4D3}"/>
              </a:ext>
            </a:extLst>
          </p:cNvPr>
          <p:cNvSpPr/>
          <p:nvPr/>
        </p:nvSpPr>
        <p:spPr>
          <a:xfrm>
            <a:off x="3962042" y="725576"/>
            <a:ext cx="123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user-</a:t>
            </a:r>
            <a:r>
              <a:rPr lang="en-US" sz="2400" i="1" dirty="0" err="1"/>
              <a:t>i</a:t>
            </a:r>
            <a:endParaRPr lang="en-US" sz="2400" i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5390EB9-AEC0-7041-BC0B-824882D0EACA}"/>
              </a:ext>
            </a:extLst>
          </p:cNvPr>
          <p:cNvSpPr/>
          <p:nvPr/>
        </p:nvSpPr>
        <p:spPr>
          <a:xfrm>
            <a:off x="7209807" y="2055124"/>
            <a:ext cx="3556279" cy="722998"/>
          </a:xfrm>
          <a:prstGeom prst="roundRect">
            <a:avLst>
              <a:gd name="adj" fmla="val 804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AA8088-2A58-D143-A794-4ECA348F1B7B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6245679" y="2778122"/>
            <a:ext cx="2742268" cy="1161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1A34797-AB8B-C540-9B07-805DFB1E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834" y="741261"/>
            <a:ext cx="550088" cy="550088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D4FCEB9-863F-B24C-BBB0-B2B7F98D7B8A}"/>
              </a:ext>
            </a:extLst>
          </p:cNvPr>
          <p:cNvSpPr/>
          <p:nvPr/>
        </p:nvSpPr>
        <p:spPr>
          <a:xfrm>
            <a:off x="3395031" y="4576818"/>
            <a:ext cx="5781626" cy="1188253"/>
          </a:xfrm>
          <a:prstGeom prst="roundRect">
            <a:avLst>
              <a:gd name="adj" fmla="val 804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2D6129-25D0-914A-B751-ACA63DAEB41D}"/>
              </a:ext>
            </a:extLst>
          </p:cNvPr>
          <p:cNvSpPr txBox="1"/>
          <p:nvPr/>
        </p:nvSpPr>
        <p:spPr>
          <a:xfrm>
            <a:off x="7240057" y="2042545"/>
            <a:ext cx="349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Precompute the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Configure the jobs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015C75-AAC8-E845-A040-23D9A60D2313}"/>
              </a:ext>
            </a:extLst>
          </p:cNvPr>
          <p:cNvCxnSpPr>
            <a:cxnSpLocks/>
          </p:cNvCxnSpPr>
          <p:nvPr/>
        </p:nvCxnSpPr>
        <p:spPr>
          <a:xfrm>
            <a:off x="4988379" y="837003"/>
            <a:ext cx="0" cy="1113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CFDC4EA-C6D8-3046-9918-6AAA9DA34853}"/>
              </a:ext>
            </a:extLst>
          </p:cNvPr>
          <p:cNvSpPr/>
          <p:nvPr/>
        </p:nvSpPr>
        <p:spPr>
          <a:xfrm>
            <a:off x="3117968" y="911838"/>
            <a:ext cx="397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…</a:t>
            </a:r>
            <a:endParaRPr lang="en-US" sz="24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3DB62F-0547-8B4B-9309-3A29BA7DC9E3}"/>
              </a:ext>
            </a:extLst>
          </p:cNvPr>
          <p:cNvSpPr txBox="1"/>
          <p:nvPr/>
        </p:nvSpPr>
        <p:spPr>
          <a:xfrm>
            <a:off x="3497965" y="5010777"/>
            <a:ext cx="429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Compute the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Enforce the allocation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DD1F46-C15E-6F4C-AD54-36A48B3E4011}"/>
              </a:ext>
            </a:extLst>
          </p:cNvPr>
          <p:cNvSpPr/>
          <p:nvPr/>
        </p:nvSpPr>
        <p:spPr>
          <a:xfrm>
            <a:off x="2061101" y="1588984"/>
            <a:ext cx="2566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Demand Estimator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5632D6-7372-8646-9C2E-2E756F7FA7AC}"/>
              </a:ext>
            </a:extLst>
          </p:cNvPr>
          <p:cNvSpPr/>
          <p:nvPr/>
        </p:nvSpPr>
        <p:spPr>
          <a:xfrm>
            <a:off x="2172285" y="2042545"/>
            <a:ext cx="3322394" cy="764552"/>
          </a:xfrm>
          <a:prstGeom prst="roundRect">
            <a:avLst>
              <a:gd name="adj" fmla="val 804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1FBF5-B5A0-E844-8227-75DE76561448}"/>
              </a:ext>
            </a:extLst>
          </p:cNvPr>
          <p:cNvSpPr txBox="1"/>
          <p:nvPr/>
        </p:nvSpPr>
        <p:spPr>
          <a:xfrm>
            <a:off x="2172285" y="2070878"/>
            <a:ext cx="359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Compute avg. demand &amp; transfer rate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FBF67-7E58-554A-9C3E-15EA08A7468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45679" y="2518909"/>
            <a:ext cx="0" cy="142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CCCEEA3-EB68-1F47-B8D9-BAAE6B092E2F}"/>
              </a:ext>
            </a:extLst>
          </p:cNvPr>
          <p:cNvSpPr/>
          <p:nvPr/>
        </p:nvSpPr>
        <p:spPr>
          <a:xfrm>
            <a:off x="7807180" y="3253669"/>
            <a:ext cx="1789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configured jobs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2AE2E3-9967-0A40-A447-B24C89768A1B}"/>
              </a:ext>
            </a:extLst>
          </p:cNvPr>
          <p:cNvCxnSpPr>
            <a:cxnSpLocks/>
          </p:cNvCxnSpPr>
          <p:nvPr/>
        </p:nvCxnSpPr>
        <p:spPr>
          <a:xfrm>
            <a:off x="5538465" y="2518909"/>
            <a:ext cx="16713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E2DDB-25B0-0140-B78D-8ED246BA1969}"/>
              </a:ext>
            </a:extLst>
          </p:cNvPr>
          <p:cNvSpPr/>
          <p:nvPr/>
        </p:nvSpPr>
        <p:spPr>
          <a:xfrm>
            <a:off x="5494679" y="1748992"/>
            <a:ext cx="1987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Demand &amp; transfer rates</a:t>
            </a:r>
          </a:p>
        </p:txBody>
      </p:sp>
    </p:spTree>
    <p:extLst>
      <p:ext uri="{BB962C8B-B14F-4D97-AF65-F5344CB8AC3E}">
        <p14:creationId xmlns:p14="http://schemas.microsoft.com/office/powerpoint/2010/main" val="233667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8FB593-940B-5F4C-9F34-BBF7AD0C5A01}"/>
              </a:ext>
            </a:extLst>
          </p:cNvPr>
          <p:cNvSpPr/>
          <p:nvPr/>
        </p:nvSpPr>
        <p:spPr>
          <a:xfrm>
            <a:off x="4164992" y="2254891"/>
            <a:ext cx="4082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B01DC-5265-5A40-8988-4D6FD3F7F397}"/>
              </a:ext>
            </a:extLst>
          </p:cNvPr>
          <p:cNvSpPr/>
          <p:nvPr/>
        </p:nvSpPr>
        <p:spPr>
          <a:xfrm>
            <a:off x="3530899" y="-567317"/>
            <a:ext cx="36694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GPU configuration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CPU configuration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FA015-4010-1C4B-825A-B1921ED441E3}"/>
              </a:ext>
            </a:extLst>
          </p:cNvPr>
          <p:cNvSpPr/>
          <p:nvPr/>
        </p:nvSpPr>
        <p:spPr>
          <a:xfrm rot="16200000">
            <a:off x="-107555" y="2619361"/>
            <a:ext cx="2592155" cy="46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Kubernetes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FD725B-CB2F-ED45-B70B-B3266101ADC4}"/>
              </a:ext>
            </a:extLst>
          </p:cNvPr>
          <p:cNvSpPr/>
          <p:nvPr/>
        </p:nvSpPr>
        <p:spPr>
          <a:xfrm>
            <a:off x="1466752" y="414887"/>
            <a:ext cx="7532628" cy="6238980"/>
          </a:xfrm>
          <a:prstGeom prst="roundRect">
            <a:avLst>
              <a:gd name="adj" fmla="val 80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5117A-C2DA-C040-8B9A-B1E390F3F4D3}"/>
              </a:ext>
            </a:extLst>
          </p:cNvPr>
          <p:cNvSpPr/>
          <p:nvPr/>
        </p:nvSpPr>
        <p:spPr>
          <a:xfrm>
            <a:off x="1557331" y="-110415"/>
            <a:ext cx="1347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user</a:t>
            </a:r>
            <a:endParaRPr lang="en-US" sz="2400" i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A34797-AB8B-C540-9B07-805DFB1E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62" y="-513808"/>
            <a:ext cx="599895" cy="55008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015C75-AAC8-E845-A040-23D9A60D2313}"/>
              </a:ext>
            </a:extLst>
          </p:cNvPr>
          <p:cNvCxnSpPr>
            <a:cxnSpLocks/>
          </p:cNvCxnSpPr>
          <p:nvPr/>
        </p:nvCxnSpPr>
        <p:spPr>
          <a:xfrm>
            <a:off x="2552067" y="-495113"/>
            <a:ext cx="0" cy="1994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3DD1F46-C15E-6F4C-AD54-36A48B3E4011}"/>
              </a:ext>
            </a:extLst>
          </p:cNvPr>
          <p:cNvSpPr/>
          <p:nvPr/>
        </p:nvSpPr>
        <p:spPr>
          <a:xfrm>
            <a:off x="4791260" y="453142"/>
            <a:ext cx="3145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Demand Estimator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5632D6-7372-8646-9C2E-2E756F7FA7AC}"/>
              </a:ext>
            </a:extLst>
          </p:cNvPr>
          <p:cNvSpPr/>
          <p:nvPr/>
        </p:nvSpPr>
        <p:spPr>
          <a:xfrm>
            <a:off x="3953490" y="980887"/>
            <a:ext cx="4383369" cy="1193761"/>
          </a:xfrm>
          <a:prstGeom prst="roundRect">
            <a:avLst>
              <a:gd name="adj" fmla="val 804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13EEFD-26EB-E943-84B6-9F9882526F7B}"/>
              </a:ext>
            </a:extLst>
          </p:cNvPr>
          <p:cNvSpPr/>
          <p:nvPr/>
        </p:nvSpPr>
        <p:spPr>
          <a:xfrm>
            <a:off x="2254747" y="2749160"/>
            <a:ext cx="6235921" cy="1387682"/>
          </a:xfrm>
          <a:prstGeom prst="roundRect">
            <a:avLst>
              <a:gd name="adj" fmla="val 804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03C245-BA1D-5747-99EF-A623839C906D}"/>
              </a:ext>
            </a:extLst>
          </p:cNvPr>
          <p:cNvSpPr/>
          <p:nvPr/>
        </p:nvSpPr>
        <p:spPr>
          <a:xfrm rot="16200000">
            <a:off x="835448" y="2870648"/>
            <a:ext cx="209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Scheduler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0020549-A3D3-BD41-9478-3C94628155C7}"/>
              </a:ext>
            </a:extLst>
          </p:cNvPr>
          <p:cNvSpPr/>
          <p:nvPr/>
        </p:nvSpPr>
        <p:spPr>
          <a:xfrm>
            <a:off x="1590874" y="1594538"/>
            <a:ext cx="1607841" cy="571353"/>
          </a:xfrm>
          <a:prstGeom prst="roundRect">
            <a:avLst>
              <a:gd name="adj" fmla="val 80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kubectl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3777193-D41C-614C-A78C-1B1FDAE22188}"/>
              </a:ext>
            </a:extLst>
          </p:cNvPr>
          <p:cNvSpPr/>
          <p:nvPr/>
        </p:nvSpPr>
        <p:spPr>
          <a:xfrm>
            <a:off x="6141374" y="5642280"/>
            <a:ext cx="933500" cy="542043"/>
          </a:xfrm>
          <a:prstGeom prst="roundRect">
            <a:avLst>
              <a:gd name="adj" fmla="val 80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314807A-8475-A241-921A-F2606C9F9BD3}"/>
              </a:ext>
            </a:extLst>
          </p:cNvPr>
          <p:cNvSpPr/>
          <p:nvPr/>
        </p:nvSpPr>
        <p:spPr>
          <a:xfrm>
            <a:off x="4805247" y="5638288"/>
            <a:ext cx="997141" cy="546035"/>
          </a:xfrm>
          <a:prstGeom prst="roundRect">
            <a:avLst>
              <a:gd name="adj" fmla="val 80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GPUs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34A6640-B265-E64D-B510-D82BF79F447A}"/>
              </a:ext>
            </a:extLst>
          </p:cNvPr>
          <p:cNvSpPr/>
          <p:nvPr/>
        </p:nvSpPr>
        <p:spPr>
          <a:xfrm>
            <a:off x="2674060" y="4720433"/>
            <a:ext cx="5791511" cy="1759761"/>
          </a:xfrm>
          <a:prstGeom prst="roundRect">
            <a:avLst>
              <a:gd name="adj" fmla="val 804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E9187E-2B1B-934F-9C3B-FE5D4D6FAB3D}"/>
              </a:ext>
            </a:extLst>
          </p:cNvPr>
          <p:cNvSpPr/>
          <p:nvPr/>
        </p:nvSpPr>
        <p:spPr>
          <a:xfrm rot="16200000">
            <a:off x="1195592" y="5183353"/>
            <a:ext cx="2030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Resource 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Placer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1CF27-6371-E04C-B228-668C3F7605FA}"/>
              </a:ext>
            </a:extLst>
          </p:cNvPr>
          <p:cNvSpPr/>
          <p:nvPr/>
        </p:nvSpPr>
        <p:spPr>
          <a:xfrm>
            <a:off x="2761929" y="4886652"/>
            <a:ext cx="5757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1. Configure a job to run on CPU or GPU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12D4FAB-6385-584A-83AE-6330FEC971C8}"/>
              </a:ext>
            </a:extLst>
          </p:cNvPr>
          <p:cNvSpPr/>
          <p:nvPr/>
        </p:nvSpPr>
        <p:spPr>
          <a:xfrm>
            <a:off x="3145536" y="5514536"/>
            <a:ext cx="4556093" cy="777340"/>
          </a:xfrm>
          <a:prstGeom prst="roundRect">
            <a:avLst>
              <a:gd name="adj" fmla="val 80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kubelet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22F40-6EA9-F74D-9977-5D4DF0233131}"/>
              </a:ext>
            </a:extLst>
          </p:cNvPr>
          <p:cNvSpPr/>
          <p:nvPr/>
        </p:nvSpPr>
        <p:spPr>
          <a:xfrm>
            <a:off x="2552066" y="2898723"/>
            <a:ext cx="5587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1. Compute the allocation for each user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5A841F-A404-8B4F-BEAF-7CC58507FB95}"/>
              </a:ext>
            </a:extLst>
          </p:cNvPr>
          <p:cNvSpPr/>
          <p:nvPr/>
        </p:nvSpPr>
        <p:spPr>
          <a:xfrm>
            <a:off x="4137102" y="1092102"/>
            <a:ext cx="4110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1. Estimate completion time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A388CA-C1B0-E54C-A9C8-A2E22F55C2B9}"/>
              </a:ext>
            </a:extLst>
          </p:cNvPr>
          <p:cNvSpPr/>
          <p:nvPr/>
        </p:nvSpPr>
        <p:spPr>
          <a:xfrm>
            <a:off x="4137101" y="1591056"/>
            <a:ext cx="3826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2. Estimate speed-up rates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CFDCBE-D395-A741-8A56-080B2F6EF230}"/>
              </a:ext>
            </a:extLst>
          </p:cNvPr>
          <p:cNvSpPr/>
          <p:nvPr/>
        </p:nvSpPr>
        <p:spPr>
          <a:xfrm>
            <a:off x="2552067" y="3483833"/>
            <a:ext cx="6349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2. Admit the jobs given job configurations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FE92F-C7BC-6F4A-A3B0-D47886768B01}"/>
              </a:ext>
            </a:extLst>
          </p:cNvPr>
          <p:cNvSpPr/>
          <p:nvPr/>
        </p:nvSpPr>
        <p:spPr>
          <a:xfrm>
            <a:off x="2908936" y="-412249"/>
            <a:ext cx="1317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Jobs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6A27E5-BDFA-394C-BD23-EB5CA5812E14}"/>
              </a:ext>
            </a:extLst>
          </p:cNvPr>
          <p:cNvCxnSpPr>
            <a:cxnSpLocks/>
          </p:cNvCxnSpPr>
          <p:nvPr/>
        </p:nvCxnSpPr>
        <p:spPr>
          <a:xfrm>
            <a:off x="3198715" y="1838459"/>
            <a:ext cx="754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17737E-C0E3-804F-8448-1720076F4AB3}"/>
              </a:ext>
            </a:extLst>
          </p:cNvPr>
          <p:cNvCxnSpPr>
            <a:cxnSpLocks/>
          </p:cNvCxnSpPr>
          <p:nvPr/>
        </p:nvCxnSpPr>
        <p:spPr>
          <a:xfrm>
            <a:off x="5719601" y="2165891"/>
            <a:ext cx="0" cy="544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CAAF6-FAFB-B94A-8CF1-26EA48BF74FE}"/>
              </a:ext>
            </a:extLst>
          </p:cNvPr>
          <p:cNvSpPr/>
          <p:nvPr/>
        </p:nvSpPr>
        <p:spPr>
          <a:xfrm>
            <a:off x="3142652" y="1376794"/>
            <a:ext cx="1315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pods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1B7C57-686B-094E-8CC1-E635655C0D2F}"/>
              </a:ext>
            </a:extLst>
          </p:cNvPr>
          <p:cNvCxnSpPr>
            <a:cxnSpLocks/>
          </p:cNvCxnSpPr>
          <p:nvPr/>
        </p:nvCxnSpPr>
        <p:spPr>
          <a:xfrm>
            <a:off x="5000463" y="4176273"/>
            <a:ext cx="0" cy="544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5C96764-C253-664B-8E70-0C4FECF097E1}"/>
              </a:ext>
            </a:extLst>
          </p:cNvPr>
          <p:cNvSpPr/>
          <p:nvPr/>
        </p:nvSpPr>
        <p:spPr>
          <a:xfrm>
            <a:off x="5024113" y="4183164"/>
            <a:ext cx="4082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Scheduled jobs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EFCBDB-501E-D544-9DB4-E394FCB5FC53}"/>
              </a:ext>
            </a:extLst>
          </p:cNvPr>
          <p:cNvSpPr/>
          <p:nvPr/>
        </p:nvSpPr>
        <p:spPr>
          <a:xfrm>
            <a:off x="5855168" y="2243830"/>
            <a:ext cx="2949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speed-up rates</a:t>
            </a:r>
          </a:p>
        </p:txBody>
      </p:sp>
    </p:spTree>
    <p:extLst>
      <p:ext uri="{BB962C8B-B14F-4D97-AF65-F5344CB8AC3E}">
        <p14:creationId xmlns:p14="http://schemas.microsoft.com/office/powerpoint/2010/main" val="17849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EB01DC-5265-5A40-8988-4D6FD3F7F397}"/>
              </a:ext>
            </a:extLst>
          </p:cNvPr>
          <p:cNvSpPr/>
          <p:nvPr/>
        </p:nvSpPr>
        <p:spPr>
          <a:xfrm>
            <a:off x="5962132" y="1774051"/>
            <a:ext cx="3556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CPU configuration</a:t>
            </a:r>
          </a:p>
          <a:p>
            <a:r>
              <a:rPr lang="en-US" sz="2400" dirty="0"/>
              <a:t>GPU configuration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FA015-4010-1C4B-825A-B1921ED441E3}"/>
              </a:ext>
            </a:extLst>
          </p:cNvPr>
          <p:cNvSpPr/>
          <p:nvPr/>
        </p:nvSpPr>
        <p:spPr>
          <a:xfrm rot="16200000">
            <a:off x="-123020" y="3484182"/>
            <a:ext cx="2592155" cy="46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Kubernetes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FD725B-CB2F-ED45-B70B-B3266101ADC4}"/>
              </a:ext>
            </a:extLst>
          </p:cNvPr>
          <p:cNvSpPr/>
          <p:nvPr/>
        </p:nvSpPr>
        <p:spPr>
          <a:xfrm>
            <a:off x="1466752" y="1786498"/>
            <a:ext cx="7532628" cy="4867368"/>
          </a:xfrm>
          <a:prstGeom prst="roundRect">
            <a:avLst>
              <a:gd name="adj" fmla="val 80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A34797-AB8B-C540-9B07-805DFB1E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27" y="336237"/>
            <a:ext cx="599895" cy="55008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015C75-AAC8-E845-A040-23D9A60D2313}"/>
              </a:ext>
            </a:extLst>
          </p:cNvPr>
          <p:cNvCxnSpPr>
            <a:cxnSpLocks/>
          </p:cNvCxnSpPr>
          <p:nvPr/>
        </p:nvCxnSpPr>
        <p:spPr>
          <a:xfrm>
            <a:off x="2437640" y="908992"/>
            <a:ext cx="4728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3DD1F46-C15E-6F4C-AD54-36A48B3E4011}"/>
              </a:ext>
            </a:extLst>
          </p:cNvPr>
          <p:cNvSpPr/>
          <p:nvPr/>
        </p:nvSpPr>
        <p:spPr>
          <a:xfrm>
            <a:off x="3525573" y="-173343"/>
            <a:ext cx="5473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Estimation Tool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5632D6-7372-8646-9C2E-2E756F7FA7AC}"/>
              </a:ext>
            </a:extLst>
          </p:cNvPr>
          <p:cNvSpPr/>
          <p:nvPr/>
        </p:nvSpPr>
        <p:spPr>
          <a:xfrm>
            <a:off x="3145536" y="336237"/>
            <a:ext cx="5853844" cy="1193761"/>
          </a:xfrm>
          <a:prstGeom prst="roundRect">
            <a:avLst>
              <a:gd name="adj" fmla="val 804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13EEFD-26EB-E943-84B6-9F9882526F7B}"/>
              </a:ext>
            </a:extLst>
          </p:cNvPr>
          <p:cNvSpPr/>
          <p:nvPr/>
        </p:nvSpPr>
        <p:spPr>
          <a:xfrm>
            <a:off x="2254747" y="2749160"/>
            <a:ext cx="6488200" cy="1387682"/>
          </a:xfrm>
          <a:prstGeom prst="roundRect">
            <a:avLst>
              <a:gd name="adj" fmla="val 804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03C245-BA1D-5747-99EF-A623839C906D}"/>
              </a:ext>
            </a:extLst>
          </p:cNvPr>
          <p:cNvSpPr/>
          <p:nvPr/>
        </p:nvSpPr>
        <p:spPr>
          <a:xfrm rot="16200000">
            <a:off x="835448" y="2870648"/>
            <a:ext cx="209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Scheduler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3777193-D41C-614C-A78C-1B1FDAE22188}"/>
              </a:ext>
            </a:extLst>
          </p:cNvPr>
          <p:cNvSpPr/>
          <p:nvPr/>
        </p:nvSpPr>
        <p:spPr>
          <a:xfrm>
            <a:off x="6141374" y="5642280"/>
            <a:ext cx="933500" cy="542043"/>
          </a:xfrm>
          <a:prstGeom prst="roundRect">
            <a:avLst>
              <a:gd name="adj" fmla="val 80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CPUs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314807A-8475-A241-921A-F2606C9F9BD3}"/>
              </a:ext>
            </a:extLst>
          </p:cNvPr>
          <p:cNvSpPr/>
          <p:nvPr/>
        </p:nvSpPr>
        <p:spPr>
          <a:xfrm>
            <a:off x="4805247" y="5638288"/>
            <a:ext cx="997141" cy="546035"/>
          </a:xfrm>
          <a:prstGeom prst="roundRect">
            <a:avLst>
              <a:gd name="adj" fmla="val 80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GPUs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34A6640-B265-E64D-B510-D82BF79F447A}"/>
              </a:ext>
            </a:extLst>
          </p:cNvPr>
          <p:cNvSpPr/>
          <p:nvPr/>
        </p:nvSpPr>
        <p:spPr>
          <a:xfrm>
            <a:off x="2674060" y="4816616"/>
            <a:ext cx="6068887" cy="1663578"/>
          </a:xfrm>
          <a:prstGeom prst="roundRect">
            <a:avLst>
              <a:gd name="adj" fmla="val 804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E9187E-2B1B-934F-9C3B-FE5D4D6FAB3D}"/>
              </a:ext>
            </a:extLst>
          </p:cNvPr>
          <p:cNvSpPr/>
          <p:nvPr/>
        </p:nvSpPr>
        <p:spPr>
          <a:xfrm rot="16200000">
            <a:off x="1195592" y="5183353"/>
            <a:ext cx="2030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Resource 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Placer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1CF27-6371-E04C-B228-668C3F7605FA}"/>
              </a:ext>
            </a:extLst>
          </p:cNvPr>
          <p:cNvSpPr/>
          <p:nvPr/>
        </p:nvSpPr>
        <p:spPr>
          <a:xfrm>
            <a:off x="2761929" y="4886652"/>
            <a:ext cx="5757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1. Configure a job to run on CPU or GPU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12D4FAB-6385-584A-83AE-6330FEC971C8}"/>
              </a:ext>
            </a:extLst>
          </p:cNvPr>
          <p:cNvSpPr/>
          <p:nvPr/>
        </p:nvSpPr>
        <p:spPr>
          <a:xfrm>
            <a:off x="3145536" y="5514536"/>
            <a:ext cx="4556093" cy="777340"/>
          </a:xfrm>
          <a:prstGeom prst="roundRect">
            <a:avLst>
              <a:gd name="adj" fmla="val 80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kubelet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22F40-6EA9-F74D-9977-5D4DF0233131}"/>
              </a:ext>
            </a:extLst>
          </p:cNvPr>
          <p:cNvSpPr/>
          <p:nvPr/>
        </p:nvSpPr>
        <p:spPr>
          <a:xfrm>
            <a:off x="2552066" y="2898723"/>
            <a:ext cx="6706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1. Pick the set of users with least fair scores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5A841F-A404-8B4F-BEAF-7CC58507FB95}"/>
              </a:ext>
            </a:extLst>
          </p:cNvPr>
          <p:cNvSpPr/>
          <p:nvPr/>
        </p:nvSpPr>
        <p:spPr>
          <a:xfrm>
            <a:off x="3314618" y="434881"/>
            <a:ext cx="7067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1. Pickup the CPU &amp; GPU configurations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A388CA-C1B0-E54C-A9C8-A2E22F55C2B9}"/>
              </a:ext>
            </a:extLst>
          </p:cNvPr>
          <p:cNvSpPr/>
          <p:nvPr/>
        </p:nvSpPr>
        <p:spPr>
          <a:xfrm>
            <a:off x="3319836" y="1009678"/>
            <a:ext cx="4653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2. Estimate the completion times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CFDCBE-D395-A741-8A56-080B2F6EF230}"/>
              </a:ext>
            </a:extLst>
          </p:cNvPr>
          <p:cNvSpPr/>
          <p:nvPr/>
        </p:nvSpPr>
        <p:spPr>
          <a:xfrm>
            <a:off x="2552067" y="3483833"/>
            <a:ext cx="6349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2. Schedule the jobs to CPUs or GPUs.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FE92F-C7BC-6F4A-A3B0-D47886768B01}"/>
              </a:ext>
            </a:extLst>
          </p:cNvPr>
          <p:cNvSpPr/>
          <p:nvPr/>
        </p:nvSpPr>
        <p:spPr>
          <a:xfrm>
            <a:off x="1219520" y="927974"/>
            <a:ext cx="1317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Users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17737E-C0E3-804F-8448-1720076F4AB3}"/>
              </a:ext>
            </a:extLst>
          </p:cNvPr>
          <p:cNvCxnSpPr>
            <a:cxnSpLocks/>
          </p:cNvCxnSpPr>
          <p:nvPr/>
        </p:nvCxnSpPr>
        <p:spPr>
          <a:xfrm>
            <a:off x="5719601" y="1546744"/>
            <a:ext cx="0" cy="1163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1B7C57-686B-094E-8CC1-E635655C0D2F}"/>
              </a:ext>
            </a:extLst>
          </p:cNvPr>
          <p:cNvCxnSpPr>
            <a:cxnSpLocks/>
          </p:cNvCxnSpPr>
          <p:nvPr/>
        </p:nvCxnSpPr>
        <p:spPr>
          <a:xfrm>
            <a:off x="5000463" y="4176273"/>
            <a:ext cx="0" cy="640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5C96764-C253-664B-8E70-0C4FECF097E1}"/>
              </a:ext>
            </a:extLst>
          </p:cNvPr>
          <p:cNvSpPr/>
          <p:nvPr/>
        </p:nvSpPr>
        <p:spPr>
          <a:xfrm>
            <a:off x="5176690" y="4183495"/>
            <a:ext cx="4082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Scheduled jobs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EFCBDB-501E-D544-9DB4-E394FCB5FC53}"/>
              </a:ext>
            </a:extLst>
          </p:cNvPr>
          <p:cNvSpPr/>
          <p:nvPr/>
        </p:nvSpPr>
        <p:spPr>
          <a:xfrm>
            <a:off x="2972576" y="1956922"/>
            <a:ext cx="3508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Completion times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FD9550-FC99-2648-8E1C-A148502A375A}"/>
              </a:ext>
            </a:extLst>
          </p:cNvPr>
          <p:cNvSpPr/>
          <p:nvPr/>
        </p:nvSpPr>
        <p:spPr>
          <a:xfrm>
            <a:off x="2210814" y="374215"/>
            <a:ext cx="1317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165613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166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Tan Le</dc:creator>
  <cp:lastModifiedBy>Nhat Tan Le</cp:lastModifiedBy>
  <cp:revision>78</cp:revision>
  <dcterms:created xsi:type="dcterms:W3CDTF">2018-03-15T14:43:52Z</dcterms:created>
  <dcterms:modified xsi:type="dcterms:W3CDTF">2018-09-27T00:41:08Z</dcterms:modified>
</cp:coreProperties>
</file>