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5" r:id="rId4"/>
    <p:sldId id="276" r:id="rId5"/>
    <p:sldId id="260" r:id="rId6"/>
    <p:sldId id="277" r:id="rId7"/>
    <p:sldId id="292" r:id="rId8"/>
    <p:sldId id="278" r:id="rId9"/>
    <p:sldId id="279" r:id="rId10"/>
    <p:sldId id="295" r:id="rId11"/>
    <p:sldId id="294" r:id="rId12"/>
    <p:sldId id="296" r:id="rId13"/>
    <p:sldId id="297" r:id="rId14"/>
    <p:sldId id="265" r:id="rId15"/>
    <p:sldId id="298" r:id="rId16"/>
    <p:sldId id="266" r:id="rId17"/>
    <p:sldId id="300" r:id="rId18"/>
    <p:sldId id="267" r:id="rId19"/>
    <p:sldId id="291" r:id="rId20"/>
    <p:sldId id="269" r:id="rId21"/>
    <p:sldId id="284" r:id="rId22"/>
    <p:sldId id="286" r:id="rId23"/>
    <p:sldId id="272" r:id="rId24"/>
    <p:sldId id="288" r:id="rId25"/>
    <p:sldId id="289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A Comden" initials="JAC" lastIdx="1" clrIdx="0">
    <p:extLst>
      <p:ext uri="{19B8F6BF-5375-455C-9EA6-DF929625EA0E}">
        <p15:presenceInfo xmlns:p15="http://schemas.microsoft.com/office/powerpoint/2012/main" userId="Joshua A Com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7" autoAdjust="0"/>
    <p:restoredTop sz="9237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omden\Documents\Probabilistic_DR\California_Renewable_Growt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California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Solar+Wind</c:v>
                </c:pt>
              </c:strCache>
            </c:strRef>
          </c:tx>
          <c:spPr>
            <a:ln w="571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Sheet1!$B$2:$P$2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xVal>
          <c:yVal>
            <c:numRef>
              <c:f>Sheet1!$B$11:$P$11</c:f>
              <c:numCache>
                <c:formatCode>General</c:formatCode>
                <c:ptCount val="15"/>
                <c:pt idx="0">
                  <c:v>3.5161896501879162</c:v>
                </c:pt>
                <c:pt idx="1">
                  <c:v>3.348299745919042</c:v>
                </c:pt>
                <c:pt idx="2">
                  <c:v>3.2622690410500801</c:v>
                </c:pt>
                <c:pt idx="3">
                  <c:v>4.0396026511958478</c:v>
                </c:pt>
                <c:pt idx="4">
                  <c:v>3.852755758067536</c:v>
                </c:pt>
                <c:pt idx="5">
                  <c:v>4.1072239890958659</c:v>
                </c:pt>
                <c:pt idx="6">
                  <c:v>4.1705491598785649</c:v>
                </c:pt>
                <c:pt idx="7">
                  <c:v>4.271162208852088</c:v>
                </c:pt>
                <c:pt idx="8">
                  <c:v>4.5151293418843901</c:v>
                </c:pt>
                <c:pt idx="9">
                  <c:v>5.2154546607840073</c:v>
                </c:pt>
                <c:pt idx="10">
                  <c:v>6.4426943699731902</c:v>
                </c:pt>
                <c:pt idx="11">
                  <c:v>8.2966824129880052</c:v>
                </c:pt>
                <c:pt idx="12">
                  <c:v>12.563098794684249</c:v>
                </c:pt>
                <c:pt idx="13">
                  <c:v>14.93771722860695</c:v>
                </c:pt>
                <c:pt idx="14">
                  <c:v>16.479542332942678</c:v>
                </c:pt>
              </c:numCache>
            </c:numRef>
          </c:yVal>
          <c:smooth val="0"/>
        </c:ser>
        <c:ser>
          <c:idx val="1"/>
          <c:order val="1"/>
          <c:tx>
            <c:v>CAISO DR</c:v>
          </c:tx>
          <c:spPr>
            <a:ln w="57150" cap="rnd">
              <a:noFill/>
              <a:round/>
            </a:ln>
            <a:effectLst/>
          </c:spPr>
          <c:marker>
            <c:symbol val="none"/>
          </c:marker>
          <c:xVal>
            <c:numRef>
              <c:f>(Sheet1!$D$2,Sheet1!$F$2,Sheet1!$I$2:$O$2)</c:f>
              <c:numCache>
                <c:formatCode>General</c:formatCode>
                <c:ptCount val="9"/>
                <c:pt idx="0">
                  <c:v>2003</c:v>
                </c:pt>
                <c:pt idx="1">
                  <c:v>2005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numCache>
            </c:numRef>
          </c:xVal>
          <c:yVal>
            <c:numRef>
              <c:f>(Sheet1!$D$12,Sheet1!$F$12,Sheet1!$I$12:$O$12)</c:f>
              <c:numCache>
                <c:formatCode>General</c:formatCode>
                <c:ptCount val="9"/>
                <c:pt idx="0">
                  <c:v>2.4830699774266369</c:v>
                </c:pt>
                <c:pt idx="1">
                  <c:v>3.823107171836964</c:v>
                </c:pt>
                <c:pt idx="2">
                  <c:v>4.4468934294394469</c:v>
                </c:pt>
                <c:pt idx="3">
                  <c:v>4.6872982395730212</c:v>
                </c:pt>
                <c:pt idx="4">
                  <c:v>3.0094582975064492</c:v>
                </c:pt>
                <c:pt idx="5">
                  <c:v>3.169682752457553</c:v>
                </c:pt>
                <c:pt idx="6">
                  <c:v>3.2985828310799801</c:v>
                </c:pt>
                <c:pt idx="7">
                  <c:v>2.8072524981971769</c:v>
                </c:pt>
                <c:pt idx="8">
                  <c:v>2.9378187076642051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740776"/>
        <c:axId val="303746264"/>
      </c:scatterChart>
      <c:valAx>
        <c:axId val="303740776"/>
        <c:scaling>
          <c:orientation val="minMax"/>
          <c:max val="2014"/>
          <c:min val="200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746264"/>
        <c:crosses val="autoZero"/>
        <c:crossBetween val="midCat"/>
        <c:majorUnit val="2"/>
      </c:valAx>
      <c:valAx>
        <c:axId val="303746264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Percent of Generation Capacity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740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A5D48-9164-4D14-8FE6-8B074B7A601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CCFE-E4E2-49A6-8CDE-CB1298A16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9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7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absorbing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 fraction of aggregate mismatch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absorbing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 fraction of own local mismatch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constant reduction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absorbing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sz="1200" dirty="0" smtClean="0"/>
                  <a:t> fraction of </a:t>
                </a:r>
                <a:r>
                  <a:rPr lang="en-US" sz="1200" dirty="0" smtClean="0"/>
                  <a:t>aggregate mismatch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absorbing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sz="1200" dirty="0" smtClean="0"/>
                  <a:t> fraction of own local mismatch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constant reduction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𝛾_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𝑖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24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numerical simulation results confirm the theorem.</a:t>
            </a:r>
          </a:p>
          <a:p>
            <a:r>
              <a:rPr lang="en-US" dirty="0" smtClean="0"/>
              <a:t>Sum of alpha’s less than 1</a:t>
            </a:r>
            <a:r>
              <a:rPr lang="en-US" baseline="0" dirty="0" smtClean="0"/>
              <a:t> because it </a:t>
            </a:r>
            <a:r>
              <a:rPr lang="en-US" dirty="0" smtClean="0"/>
              <a:t>takes into consideration</a:t>
            </a:r>
            <a:r>
              <a:rPr lang="en-US" baseline="0" dirty="0" smtClean="0"/>
              <a:t> customers’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Intuition: As the</a:t>
            </a:r>
            <a:r>
              <a:rPr lang="en-US" baseline="0" dirty="0" smtClean="0"/>
              <a:t> Aggregate Mismatch gets larger, it gets more expensive for the LSE to handle it.  Therefore, it offers a larger price for alpha so that the customers absorb more of the supply uncertainty.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5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FCDR will optimize the Level of Commitment.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60130-6ECE-44D3-B973-0E4F838A19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1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Avoid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 smtClean="0"/>
                  <a:t> of highest cost timeslots.</a:t>
                </a: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Avoid 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(1−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𝜌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dirty="0" smtClean="0"/>
                  <a:t> of highest cost </a:t>
                </a:r>
                <a:r>
                  <a:rPr lang="en-US" sz="1200" dirty="0" smtClean="0"/>
                  <a:t>timeslots.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62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24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FCDR will optimize the Level of Commitment.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60130-6ECE-44D3-B973-0E4F838A19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9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 comes from</a:t>
            </a:r>
            <a:r>
              <a:rPr lang="en-US" baseline="0" dirty="0" smtClean="0"/>
              <a:t> complexity for the combination of which lines are congested.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know Solar and Wind generation</a:t>
            </a:r>
            <a:r>
              <a:rPr lang="en-US" baseline="0" dirty="0" smtClean="0"/>
              <a:t> is increasing rapidly, however Demand Response is not. ……The gap may widen if actions are not taken … </a:t>
            </a:r>
            <a:r>
              <a:rPr lang="en-US" dirty="0" smtClean="0"/>
              <a:t>Also using</a:t>
            </a:r>
            <a:r>
              <a:rPr lang="en-US" baseline="0" dirty="0" smtClean="0"/>
              <a:t> batteries for storage may not be environmentally friendly.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2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FCDR will optimize the Level of Commitment.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60130-6ECE-44D3-B973-0E4F838A19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Afterall</a:t>
            </a:r>
            <a:r>
              <a:rPr lang="en-US" dirty="0" smtClean="0"/>
              <a:t>, Demand</a:t>
            </a:r>
            <a:r>
              <a:rPr lang="en-US" baseline="0" dirty="0" smtClean="0"/>
              <a:t> Response is about handling uncertainties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FCDR will optimize the Level of Commitment.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60130-6ECE-44D3-B973-0E4F838A19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4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6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physical</a:t>
            </a:r>
            <a:r>
              <a:rPr lang="en-US" baseline="0" dirty="0" smtClean="0"/>
              <a:t> meaning and intuitions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absorbing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 fraction of aggregate mismatch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absorbing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 fraction of own local mismatch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constant reduction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absorbing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sz="1200" dirty="0" smtClean="0"/>
                  <a:t> fraction of </a:t>
                </a:r>
                <a:r>
                  <a:rPr lang="en-US" sz="1200" dirty="0" smtClean="0"/>
                  <a:t>aggregate mismatch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absorbing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sz="1200" dirty="0" smtClean="0"/>
                  <a:t> fraction of own local mismatch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Price for constant reduction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𝛾_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𝑖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CFE-E4E2-49A6-8CDE-CB1298A164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DF9B-A2F4-4B0F-BDC8-5E628415C679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6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5C7-9E28-489A-A976-7C552E92EF30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1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1A20-FDA4-438D-8825-7813AD23BF05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A30A-A7A3-4D76-B093-A46F43E356EC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7301-44F2-4B44-8C56-E866DC2945D9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D99-FECD-4A63-A18B-CBD0FEBC5010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8B1-2D72-4607-BC14-75B3CE598E12}" type="datetime1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A2F1-350E-431A-B5BA-A0CA70A69B19}" type="datetime1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8FEB-16A6-44B2-B011-9BAAAC7F534F}" type="datetime1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1C3-9729-468A-99D6-6B38AC6065B5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FAD8-8069-4290-BEE0-BECE9194A6C3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C565-FF63-4070-9182-821A80D47219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13EC-0CDC-475C-8613-5FA688FE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4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460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27" y="923026"/>
            <a:ext cx="11921705" cy="1448250"/>
          </a:xfrm>
        </p:spPr>
        <p:txBody>
          <a:bodyPr>
            <a:normAutofit/>
          </a:bodyPr>
          <a:lstStyle/>
          <a:p>
            <a:r>
              <a:rPr lang="en-US" sz="4400" b="1" dirty="0"/>
              <a:t>Harnessing Flexible and </a:t>
            </a:r>
            <a:r>
              <a:rPr lang="en-US" sz="4400" b="1" dirty="0" smtClean="0"/>
              <a:t>Reliable Demand Response</a:t>
            </a:r>
            <a:br>
              <a:rPr lang="en-US" sz="4400" b="1" dirty="0" smtClean="0"/>
            </a:br>
            <a:r>
              <a:rPr lang="en-US" sz="4400" b="1" dirty="0" smtClean="0"/>
              <a:t>Under Customer </a:t>
            </a:r>
            <a:r>
              <a:rPr lang="en-US" sz="4400" b="1" dirty="0"/>
              <a:t>Uncertainties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Joshua Comden</a:t>
            </a:r>
            <a:r>
              <a:rPr lang="en-US" dirty="0" smtClean="0"/>
              <a:t>, </a:t>
            </a:r>
            <a:r>
              <a:rPr lang="en-US" dirty="0" err="1" smtClean="0"/>
              <a:t>Zhenhua</a:t>
            </a:r>
            <a:r>
              <a:rPr lang="en-US" dirty="0" smtClean="0"/>
              <a:t> Liu, Yue Zhao</a:t>
            </a:r>
          </a:p>
          <a:p>
            <a:endParaRPr lang="en-US" dirty="0"/>
          </a:p>
          <a:p>
            <a:r>
              <a:rPr lang="en-US" dirty="0" smtClean="0"/>
              <a:t>Stony Brook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65367" y="6111082"/>
            <a:ext cx="258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ACM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eEnergy</a:t>
            </a:r>
            <a:r>
              <a:rPr lang="en-US" sz="2400" b="1" i="1" dirty="0" smtClean="0">
                <a:solidFill>
                  <a:srgbClr val="00B050"/>
                </a:solidFill>
              </a:rPr>
              <a:t> 2017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91140" y="3750138"/>
                <a:ext cx="4795031" cy="4723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𝐃𝐑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𝐒𝐨𝐜𝐢𝐚𝐥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𝐂𝐨𝐬𝐭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0" y="3750138"/>
                <a:ext cx="4795031" cy="4723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5634" y="109490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DR and Capacity Planning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7428" y="3848035"/>
                <a:ext cx="1231363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cap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28" y="3848035"/>
                <a:ext cx="1231363" cy="4692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6124" y="3290423"/>
                <a:ext cx="285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24" y="3290423"/>
                <a:ext cx="28533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75945" y="293947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</a:rPr>
              <a:t>apacity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5324" y="1040796"/>
            <a:ext cx="4220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Minimize </a:t>
            </a:r>
            <a:r>
              <a:rPr lang="en-US" sz="3600" b="1" dirty="0">
                <a:solidFill>
                  <a:srgbClr val="00B050"/>
                </a:solidFill>
              </a:rPr>
              <a:t>S</a:t>
            </a:r>
            <a:r>
              <a:rPr lang="en-US" sz="3600" b="1" dirty="0" smtClean="0">
                <a:solidFill>
                  <a:srgbClr val="00B050"/>
                </a:solidFill>
              </a:rPr>
              <a:t>ocial </a:t>
            </a:r>
            <a:r>
              <a:rPr lang="en-US" sz="3600" b="1" dirty="0">
                <a:solidFill>
                  <a:srgbClr val="00B050"/>
                </a:solidFill>
              </a:rPr>
              <a:t>C</a:t>
            </a:r>
            <a:r>
              <a:rPr lang="en-US" sz="3600" b="1" dirty="0" smtClean="0">
                <a:solidFill>
                  <a:srgbClr val="00B050"/>
                </a:solidFill>
              </a:rPr>
              <a:t>ost</a:t>
            </a:r>
            <a:endParaRPr lang="en-US" sz="3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27965" y="1553179"/>
                <a:ext cx="6256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65" y="1553179"/>
                <a:ext cx="6256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09282" y="4436005"/>
            <a:ext cx="286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Aggregate mismatch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Customer mismatch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Customer cost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70288" y="4490392"/>
                <a:ext cx="40401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288" y="4490392"/>
                <a:ext cx="40401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85" r="-14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648664" y="4851503"/>
                <a:ext cx="4788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664" y="4851503"/>
                <a:ext cx="47886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15279" y="5267038"/>
                <a:ext cx="6584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79" y="5267038"/>
                <a:ext cx="65842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03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6341717" y="4571667"/>
            <a:ext cx="347472" cy="92900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104956" y="4317266"/>
            <a:ext cx="941832" cy="630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48149" y="3091157"/>
            <a:ext cx="92405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LSE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61740" y="2953625"/>
                <a:ext cx="31351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DR Social Cost 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40" y="2953625"/>
                <a:ext cx="313515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3891" t="-11765" r="-3113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550642" y="240339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Time 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61740" y="2443590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Time 1,2,…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564194" y="2400197"/>
            <a:ext cx="20254" cy="3415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44031" y="4504991"/>
            <a:ext cx="1706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DR program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42" name="Straight Arrow Connector 41"/>
          <p:cNvCxnSpPr>
            <a:endCxn id="38" idx="3"/>
          </p:cNvCxnSpPr>
          <p:nvPr/>
        </p:nvCxnSpPr>
        <p:spPr>
          <a:xfrm flipH="1">
            <a:off x="3351335" y="5090284"/>
            <a:ext cx="2755931" cy="76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42918" y="4938937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918" y="4938937"/>
                <a:ext cx="288541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05097" y="4951260"/>
                <a:ext cx="194623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(∙)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97" y="4951260"/>
                <a:ext cx="1946238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6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5" grpId="0"/>
      <p:bldP spid="6" grpId="0"/>
      <p:bldP spid="7" grpId="0"/>
      <p:bldP spid="8" grpId="0"/>
      <p:bldP spid="11" grpId="0"/>
      <p:bldP spid="14" grpId="0"/>
      <p:bldP spid="15" grpId="0"/>
      <p:bldP spid="16" grpId="0"/>
      <p:bldP spid="17" grpId="0" animBg="1"/>
      <p:bldP spid="22" grpId="0" animBg="1"/>
      <p:bldP spid="24" grpId="0"/>
      <p:bldP spid="28" grpId="0"/>
      <p:bldP spid="29" grpId="0"/>
      <p:bldP spid="39" grpId="0"/>
      <p:bldP spid="44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26305" y="2613177"/>
                <a:ext cx="851836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05" y="2613177"/>
                <a:ext cx="851836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5634" y="109490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Real-time Optimal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66155" y="1920809"/>
            <a:ext cx="13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Known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21336" y="2693907"/>
                <a:ext cx="5269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36" y="2693907"/>
                <a:ext cx="52696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0638" y="2629540"/>
                <a:ext cx="40401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8" y="2629540"/>
                <a:ext cx="40401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099803" y="2720131"/>
                <a:ext cx="4788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803" y="2720131"/>
                <a:ext cx="47886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07576" y="2749394"/>
                <a:ext cx="10785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576" y="2749394"/>
                <a:ext cx="107856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87647" y="2224084"/>
            <a:ext cx="1955502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88665" y="2224084"/>
            <a:ext cx="2753964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93960" y="5347269"/>
            <a:ext cx="3607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Demand Reductions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01765" y="2657621"/>
            <a:ext cx="234086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Customer 1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57982" y="2585677"/>
            <a:ext cx="92405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LSE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06" y="1740338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Aggregate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mismatch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32804" y="1969708"/>
            <a:ext cx="74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ost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24391" y="1740338"/>
            <a:ext cx="1429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Customer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mismatch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93960" y="2466558"/>
                <a:ext cx="91999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960" y="2466558"/>
                <a:ext cx="919995" cy="1045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27" idx="1"/>
          </p:cNvCxnSpPr>
          <p:nvPr/>
        </p:nvCxnSpPr>
        <p:spPr>
          <a:xfrm flipH="1">
            <a:off x="4297680" y="2909351"/>
            <a:ext cx="19236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221336" y="3548387"/>
                <a:ext cx="5269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36" y="3548387"/>
                <a:ext cx="52696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099803" y="3574611"/>
                <a:ext cx="4788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803" y="3574611"/>
                <a:ext cx="47886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407576" y="3603874"/>
                <a:ext cx="10951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576" y="3603874"/>
                <a:ext cx="109510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/>
          <p:cNvSpPr/>
          <p:nvPr/>
        </p:nvSpPr>
        <p:spPr>
          <a:xfrm>
            <a:off x="6801765" y="3512101"/>
            <a:ext cx="234086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Customer 2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22058" y="41745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922058" y="43725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922058" y="45705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218288" y="4834643"/>
                <a:ext cx="5269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288" y="4834643"/>
                <a:ext cx="526966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096755" y="4860867"/>
                <a:ext cx="4788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755" y="4860867"/>
                <a:ext cx="47886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404528" y="4890130"/>
                <a:ext cx="9911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528" y="4890130"/>
                <a:ext cx="991105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798717" y="4798357"/>
                <a:ext cx="2340864" cy="55590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Customer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7" y="4798357"/>
                <a:ext cx="2340864" cy="555905"/>
              </a:xfrm>
              <a:prstGeom prst="roundRect">
                <a:avLst/>
              </a:prstGeom>
              <a:blipFill rotWithShape="0">
                <a:blip r:embed="rId14"/>
                <a:stretch>
                  <a:fillRect t="-11340" b="-34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48" idx="1"/>
          </p:cNvCxnSpPr>
          <p:nvPr/>
        </p:nvCxnSpPr>
        <p:spPr>
          <a:xfrm flipH="1" flipV="1">
            <a:off x="4297680" y="3124795"/>
            <a:ext cx="1923656" cy="63903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1"/>
          </p:cNvCxnSpPr>
          <p:nvPr/>
        </p:nvCxnSpPr>
        <p:spPr>
          <a:xfrm flipH="1" flipV="1">
            <a:off x="4249838" y="3313117"/>
            <a:ext cx="1968450" cy="17369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919010" y="54516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919010" y="56496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19010" y="584765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057257" y="885187"/>
                <a:ext cx="47710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B050"/>
                    </a:solidFill>
                  </a:rPr>
                  <a:t>Minimize Social Cost 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57" y="885187"/>
                <a:ext cx="4771050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3964" t="-14151" r="-294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29978" y="3549010"/>
                <a:ext cx="285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78" y="3549010"/>
                <a:ext cx="285335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35292" y="3158616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apacity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33523" y="1285296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23" y="1285296"/>
                <a:ext cx="330219" cy="4924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15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6" grpId="0"/>
      <p:bldP spid="27" grpId="0"/>
      <p:bldP spid="29" grpId="0"/>
      <p:bldP spid="30" grpId="0"/>
      <p:bldP spid="31" grpId="0"/>
      <p:bldP spid="35" grpId="0"/>
      <p:bldP spid="8" grpId="0" animBg="1"/>
      <p:bldP spid="36" grpId="0" animBg="1"/>
      <p:bldP spid="9" grpId="0"/>
      <p:bldP spid="38" grpId="0"/>
      <p:bldP spid="40" grpId="0"/>
      <p:bldP spid="42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91140" y="3750138"/>
                <a:ext cx="7358873" cy="4723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𝐑𝐞𝐚𝐥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𝐭𝐢𝐦𝐞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𝐎𝐩𝐭𝐢𝐦𝐚𝐥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𝐒𝐨𝐜𝐢𝐚𝐥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𝐂𝐨𝐬𝐭</m:t>
                          </m:r>
                          <m:r>
                            <a:rPr lang="en-US" sz="2800" b="1" i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0" y="3750138"/>
                <a:ext cx="7358873" cy="4723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5634" y="109490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Long-term Optimal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7428" y="3848035"/>
                <a:ext cx="1231363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cap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28" y="3848035"/>
                <a:ext cx="1231363" cy="4692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6124" y="3290423"/>
                <a:ext cx="285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24" y="3290423"/>
                <a:ext cx="28533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75945" y="293947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</a:rPr>
              <a:t>apacity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5324" y="1040796"/>
            <a:ext cx="4220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Minimize </a:t>
            </a:r>
            <a:r>
              <a:rPr lang="en-US" sz="3600" b="1" dirty="0">
                <a:solidFill>
                  <a:srgbClr val="00B050"/>
                </a:solidFill>
              </a:rPr>
              <a:t>S</a:t>
            </a:r>
            <a:r>
              <a:rPr lang="en-US" sz="3600" b="1" dirty="0" smtClean="0">
                <a:solidFill>
                  <a:srgbClr val="00B050"/>
                </a:solidFill>
              </a:rPr>
              <a:t>ocial </a:t>
            </a:r>
            <a:r>
              <a:rPr lang="en-US" sz="3600" b="1" dirty="0">
                <a:solidFill>
                  <a:srgbClr val="00B050"/>
                </a:solidFill>
              </a:rPr>
              <a:t>C</a:t>
            </a:r>
            <a:r>
              <a:rPr lang="en-US" sz="3600" b="1" dirty="0" smtClean="0">
                <a:solidFill>
                  <a:srgbClr val="00B050"/>
                </a:solidFill>
              </a:rPr>
              <a:t>ost</a:t>
            </a:r>
            <a:endParaRPr lang="en-US" sz="3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27965" y="1553179"/>
                <a:ext cx="285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65" y="1553179"/>
                <a:ext cx="28533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848149" y="3091157"/>
            <a:ext cx="92405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LSE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61740" y="2953625"/>
                <a:ext cx="509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Real-time Optimal Social Cost 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40" y="2953625"/>
                <a:ext cx="5098383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392" t="-11765" r="-155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550642" y="240339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Time 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61740" y="2443590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Time 1,2,…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09282" y="4436005"/>
            <a:ext cx="286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Aggregate mismatch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Customer mismatch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Customer cost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70288" y="4490392"/>
                <a:ext cx="40401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288" y="4490392"/>
                <a:ext cx="40401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985" r="-14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648664" y="4851503"/>
                <a:ext cx="4788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664" y="4851503"/>
                <a:ext cx="47886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15279" y="5267038"/>
                <a:ext cx="6584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79" y="5267038"/>
                <a:ext cx="6584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03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/>
          <p:cNvSpPr/>
          <p:nvPr/>
        </p:nvSpPr>
        <p:spPr>
          <a:xfrm>
            <a:off x="6341717" y="4571667"/>
            <a:ext cx="347472" cy="929003"/>
          </a:xfrm>
          <a:prstGeom prst="leftBrac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104956" y="4317266"/>
            <a:ext cx="941832" cy="63093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293" y="5051092"/>
            <a:ext cx="315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Offline Optimal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564194" y="2400197"/>
            <a:ext cx="20254" cy="3415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5" grpId="0"/>
      <p:bldP spid="6" grpId="0"/>
      <p:bldP spid="7" grpId="0"/>
      <p:bldP spid="8" grpId="0"/>
      <p:bldP spid="22" grpId="0" animBg="1"/>
      <p:bldP spid="24" grpId="0"/>
      <p:bldP spid="28" grpId="0"/>
      <p:bldP spid="29" grpId="0"/>
      <p:bldP spid="23" grpId="0"/>
      <p:bldP spid="25" grpId="0"/>
      <p:bldP spid="26" grpId="0"/>
      <p:bldP spid="27" grpId="0"/>
      <p:bldP spid="30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5634" y="109490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DR Program Design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342099" y="1542335"/>
            <a:ext cx="247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DR program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04383" y="2188666"/>
                <a:ext cx="194623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(∙)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83" y="2188666"/>
                <a:ext cx="194623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92546" y="1324938"/>
            <a:ext cx="286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Aggregate mismatch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Customer mismatch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Customer cost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53552" y="1379325"/>
                <a:ext cx="40401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552" y="1379325"/>
                <a:ext cx="4040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85" r="-149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31928" y="1740436"/>
                <a:ext cx="4788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28" y="1740436"/>
                <a:ext cx="47886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98543" y="2155971"/>
                <a:ext cx="6584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43" y="2155971"/>
                <a:ext cx="65842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03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>
            <a:off x="5024981" y="1460600"/>
            <a:ext cx="347472" cy="92900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42099" y="3540697"/>
            <a:ext cx="717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Goal</a:t>
            </a:r>
            <a:r>
              <a:rPr lang="en-US" sz="2800" dirty="0" smtClean="0"/>
              <a:t>: Lower Social Cost towards </a:t>
            </a:r>
            <a:r>
              <a:rPr lang="en-US" sz="2800" b="1" dirty="0" smtClean="0">
                <a:solidFill>
                  <a:srgbClr val="0070C0"/>
                </a:solidFill>
              </a:rPr>
              <a:t>Offline Optimal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2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634" y="109490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Linear contract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1572" y="2949232"/>
                <a:ext cx="15722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72" y="2949232"/>
                <a:ext cx="157222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875987" y="4608419"/>
            <a:ext cx="5445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Within 10% Offline </a:t>
            </a:r>
            <a:r>
              <a:rPr lang="en-US" sz="2800" dirty="0"/>
              <a:t>O</a:t>
            </a:r>
            <a:r>
              <a:rPr lang="en-US" sz="2800" dirty="0" smtClean="0"/>
              <a:t>ptimal solution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37" y="4514514"/>
            <a:ext cx="454661" cy="5203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14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1467" y="1340845"/>
            <a:ext cx="1982767" cy="10747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Load Reduction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2742" y="149049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531647" y="148580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60271" y="149049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143034" y="1340845"/>
            <a:ext cx="2316811" cy="107477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Aggregate mismatch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88645" y="1356248"/>
            <a:ext cx="2228524" cy="105937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Individual mismatch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060021" y="1340845"/>
            <a:ext cx="2296888" cy="107477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Constant reduction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03213" y="2949232"/>
                <a:ext cx="7687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13" y="2949232"/>
                <a:ext cx="76873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07478" y="2949232"/>
                <a:ext cx="7908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478" y="2949232"/>
                <a:ext cx="79085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738599" y="2878976"/>
                <a:ext cx="48720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599" y="2878976"/>
                <a:ext cx="487202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547787" y="28748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660271" y="28516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16817" y="28748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987" y="5197630"/>
            <a:ext cx="6561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Real-time Optimal: Quadratic cost functions</a:t>
            </a:r>
            <a:endParaRPr lang="en-US" sz="28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37" y="5103725"/>
            <a:ext cx="454661" cy="52035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09599" y="3975288"/>
            <a:ext cx="45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Simple and easy to implement</a:t>
            </a:r>
            <a:endParaRPr lang="en-US" sz="28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49" y="3881383"/>
            <a:ext cx="454661" cy="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9" grpId="0" animBg="1"/>
      <p:bldP spid="14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5634" y="109490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/>
              <a:t>Customer cost functions raise 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5937" y="1447125"/>
            <a:ext cx="833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Accuracy: </a:t>
            </a:r>
            <a:r>
              <a:rPr lang="en-US" sz="3200" dirty="0" smtClean="0"/>
              <a:t>LSE does not know their cost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4857" y="2464178"/>
            <a:ext cx="10188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Privacy</a:t>
            </a:r>
            <a:r>
              <a:rPr lang="en-US" sz="3200" b="1" dirty="0">
                <a:solidFill>
                  <a:srgbClr val="FF0000"/>
                </a:solidFill>
              </a:rPr>
              <a:t>: </a:t>
            </a:r>
            <a:r>
              <a:rPr lang="en-US" sz="3200" dirty="0"/>
              <a:t>C</a:t>
            </a:r>
            <a:r>
              <a:rPr lang="en-US" sz="3200" dirty="0" smtClean="0"/>
              <a:t>ustomers </a:t>
            </a:r>
            <a:r>
              <a:rPr lang="en-US" sz="3200" dirty="0"/>
              <a:t>do not want to </a:t>
            </a:r>
            <a:r>
              <a:rPr lang="en-US" sz="3200" dirty="0" smtClean="0"/>
              <a:t>give up their </a:t>
            </a:r>
            <a:r>
              <a:rPr lang="en-US" sz="3200" dirty="0"/>
              <a:t>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3346" y="3825489"/>
            <a:ext cx="691151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sz="3200" b="1" dirty="0" smtClean="0">
                <a:solidFill>
                  <a:schemeClr val="accent1"/>
                </a:solidFill>
              </a:rPr>
              <a:t>Separate the DR decision problem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9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822" y="88388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Separating the DR decisions 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91445" y="1757825"/>
                <a:ext cx="22336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45" y="1757825"/>
                <a:ext cx="2233625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64597" y="1035259"/>
                <a:ext cx="71758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B050"/>
                    </a:solidFill>
                  </a:rPr>
                  <a:t>Payment</a:t>
                </a:r>
                <a:r>
                  <a:rPr lang="en-US" sz="3600" dirty="0" smtClean="0"/>
                  <a:t> to customer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97" y="1035259"/>
                <a:ext cx="717581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63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6792" y="1035259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Prices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849881" y="1283451"/>
            <a:ext cx="1068435" cy="15345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41434" y="1757824"/>
                <a:ext cx="15887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34" y="1757824"/>
                <a:ext cx="158870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ounded Rectangle 82"/>
          <p:cNvSpPr/>
          <p:nvPr/>
        </p:nvSpPr>
        <p:spPr>
          <a:xfrm>
            <a:off x="417380" y="2686090"/>
            <a:ext cx="92405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LSE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235893" y="2456497"/>
                <a:ext cx="9593395" cy="983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cap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93" y="2456497"/>
                <a:ext cx="9593395" cy="9836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476792" y="2667934"/>
                <a:ext cx="906915" cy="560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92" y="2667934"/>
                <a:ext cx="906915" cy="560731"/>
              </a:xfrm>
              <a:prstGeom prst="rect">
                <a:avLst/>
              </a:prstGeom>
              <a:blipFill rotWithShape="0">
                <a:blip r:embed="rId7"/>
                <a:stretch>
                  <a:fillRect l="-2013" r="-12081" b="-18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ounded Rectangle 85"/>
              <p:cNvSpPr/>
              <p:nvPr/>
            </p:nvSpPr>
            <p:spPr>
              <a:xfrm>
                <a:off x="2102588" y="5589010"/>
                <a:ext cx="2340864" cy="55590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Customer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ounded 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88" y="5589010"/>
                <a:ext cx="2340864" cy="555905"/>
              </a:xfrm>
              <a:prstGeom prst="roundRect">
                <a:avLst/>
              </a:prstGeom>
              <a:blipFill rotWithShape="0">
                <a:blip r:embed="rId8"/>
                <a:stretch>
                  <a:fillRect t="-11340" b="-34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509161" y="5602530"/>
                <a:ext cx="6320127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61" y="5602530"/>
                <a:ext cx="6320127" cy="431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659164" y="5602530"/>
                <a:ext cx="941155" cy="528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164" y="5602530"/>
                <a:ext cx="941155" cy="528863"/>
              </a:xfrm>
              <a:prstGeom prst="rect">
                <a:avLst/>
              </a:prstGeom>
              <a:blipFill rotWithShape="0">
                <a:blip r:embed="rId10"/>
                <a:stretch>
                  <a:fillRect l="-1935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79407" y="4182896"/>
                <a:ext cx="15887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07" y="4182896"/>
                <a:ext cx="158870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/>
          <p:nvPr/>
        </p:nvCxnSpPr>
        <p:spPr>
          <a:xfrm flipH="1" flipV="1">
            <a:off x="1261872" y="3345056"/>
            <a:ext cx="214920" cy="71503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64792" y="4809744"/>
            <a:ext cx="246888" cy="6583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88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7" grpId="0"/>
      <p:bldP spid="36" grpId="0" animBg="1"/>
      <p:bldP spid="73" grpId="0"/>
      <p:bldP spid="83" grpId="0" animBg="1"/>
      <p:bldP spid="84" grpId="0"/>
      <p:bldP spid="85" grpId="0"/>
      <p:bldP spid="86" grpId="0" animBg="1"/>
      <p:bldP spid="87" grpId="0"/>
      <p:bldP spid="88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822" y="88388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Distributed Algorithm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17</a:t>
            </a:fld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121805" y="1587773"/>
            <a:ext cx="234086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Customer 1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065958" y="1524973"/>
            <a:ext cx="92405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LSE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00984" y="1839503"/>
            <a:ext cx="19236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7121805" y="2442253"/>
            <a:ext cx="234086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Customer 2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242098" y="31047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42098" y="33027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242098" y="35006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/>
              <p:cNvSpPr/>
              <p:nvPr/>
            </p:nvSpPr>
            <p:spPr>
              <a:xfrm>
                <a:off x="7118757" y="3728509"/>
                <a:ext cx="2340864" cy="55590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Customer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757" y="3728509"/>
                <a:ext cx="2340864" cy="555905"/>
              </a:xfrm>
              <a:prstGeom prst="roundRect">
                <a:avLst/>
              </a:prstGeom>
              <a:blipFill rotWithShape="0">
                <a:blip r:embed="rId3"/>
                <a:stretch>
                  <a:fillRect t="-11340" b="-34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 flipV="1">
            <a:off x="3300984" y="2054947"/>
            <a:ext cx="1923656" cy="63903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" idx="1"/>
          </p:cNvCxnSpPr>
          <p:nvPr/>
        </p:nvCxnSpPr>
        <p:spPr>
          <a:xfrm flipH="1" flipV="1">
            <a:off x="3253142" y="2243269"/>
            <a:ext cx="2101158" cy="17369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239050" y="43818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39050" y="457981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239050" y="47778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54300" y="3718629"/>
                <a:ext cx="1764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00" y="3718629"/>
                <a:ext cx="176445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230812" y="2440050"/>
                <a:ext cx="1920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812" y="2440050"/>
                <a:ext cx="192046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5243219" y="1551655"/>
                <a:ext cx="18956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219" y="1551655"/>
                <a:ext cx="189564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569778" y="3790175"/>
                <a:ext cx="15887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778" y="3790175"/>
                <a:ext cx="158870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569778" y="2486216"/>
                <a:ext cx="17447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778" y="2486216"/>
                <a:ext cx="174470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569778" y="1662455"/>
                <a:ext cx="1719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778" y="1662455"/>
                <a:ext cx="171989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6968" y="1587481"/>
                <a:ext cx="1323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8" y="1587481"/>
                <a:ext cx="132350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2" idx="1"/>
          </p:cNvCxnSpPr>
          <p:nvPr/>
        </p:nvCxnSpPr>
        <p:spPr>
          <a:xfrm flipH="1">
            <a:off x="394716" y="1802925"/>
            <a:ext cx="192252" cy="72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3860" y="1793781"/>
            <a:ext cx="0" cy="335429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6428" y="5148072"/>
            <a:ext cx="11455908" cy="91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1803380" y="1865725"/>
            <a:ext cx="1524" cy="329149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2" idx="3"/>
          </p:cNvCxnSpPr>
          <p:nvPr/>
        </p:nvCxnSpPr>
        <p:spPr>
          <a:xfrm flipH="1">
            <a:off x="11289672" y="1877898"/>
            <a:ext cx="541141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1288363" y="2709817"/>
            <a:ext cx="541141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1259191" y="4027813"/>
            <a:ext cx="541141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0008" y="2874238"/>
            <a:ext cx="276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Subgradient</a:t>
            </a:r>
            <a:r>
              <a:rPr lang="en-US" sz="2400" dirty="0"/>
              <a:t> </a:t>
            </a:r>
            <a:r>
              <a:rPr lang="en-US" sz="2400" dirty="0" smtClean="0"/>
              <a:t>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99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9" grpId="0"/>
      <p:bldP spid="68" grpId="0"/>
      <p:bldP spid="69" grpId="0"/>
      <p:bldP spid="70" grpId="0"/>
      <p:bldP spid="71" grpId="0"/>
      <p:bldP spid="72" grpId="0"/>
      <p:bldP spid="1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Connector 213"/>
          <p:cNvCxnSpPr/>
          <p:nvPr/>
        </p:nvCxnSpPr>
        <p:spPr>
          <a:xfrm flipV="1">
            <a:off x="8766586" y="3678958"/>
            <a:ext cx="3062450" cy="19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8765188" y="4642295"/>
            <a:ext cx="3062450" cy="19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8763790" y="2434590"/>
            <a:ext cx="3062450" cy="19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403" y="79859"/>
            <a:ext cx="11466189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Distributed Algorithm </a:t>
            </a:r>
            <a:r>
              <a:rPr lang="en-US" sz="4400" dirty="0" smtClean="0">
                <a:sym typeface="Wingdings" panose="05000000000000000000" pitchFamily="2" charset="2"/>
              </a:rPr>
              <a:t>converges to </a:t>
            </a:r>
            <a:r>
              <a:rPr lang="en-US" sz="4400" dirty="0">
                <a:sym typeface="Wingdings" panose="05000000000000000000" pitchFamily="2" charset="2"/>
              </a:rPr>
              <a:t>C</a:t>
            </a:r>
            <a:r>
              <a:rPr lang="en-US" sz="4400" dirty="0" smtClean="0">
                <a:sym typeface="Wingdings" panose="05000000000000000000" pitchFamily="2" charset="2"/>
              </a:rPr>
              <a:t>entralized</a:t>
            </a:r>
            <a:endParaRPr lang="en-US" sz="4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9086" y="1031006"/>
            <a:ext cx="7220162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Theorem</a:t>
            </a:r>
            <a:r>
              <a:rPr lang="en-US" sz="2400" dirty="0" smtClean="0"/>
              <a:t>: The distributed algorithm’s trajectory of prices </a:t>
            </a:r>
            <a:r>
              <a:rPr lang="en-US" sz="2400" b="1" dirty="0" smtClean="0"/>
              <a:t>converges to the optimal centralized prices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807486" y="2188933"/>
            <a:ext cx="2890910" cy="2243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67237" y="2320996"/>
            <a:ext cx="811584" cy="479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1140421" y="437440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88121" y="437440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16771" y="438202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68281" y="437821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064471" y="219127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16771" y="219127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788121" y="218746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32801" y="218746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31" y="251512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50861" y="289231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39431" y="326188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43241" y="364288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4671" y="401626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670261" y="251512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81691" y="289231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74071" y="326569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74071" y="364288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5501" y="401626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08814" y="44439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648894" y="44478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4593" y="44369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924951" y="44369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27516" y="443696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95692" y="42942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60051" y="390692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1000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60051" y="353354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000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60051" y="315635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3000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60051" y="278467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000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2006" y="24074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5000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454240" y="4640580"/>
            <a:ext cx="1315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teration, k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3086452" y="2302025"/>
            <a:ext cx="4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Dist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100102" y="2515906"/>
            <a:ext cx="524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Cent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-939994" y="3181889"/>
            <a:ext cx="2440412" cy="40011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Annual Social Cost ($)</a:t>
            </a:r>
            <a:endParaRPr lang="en-US" sz="2000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807486" y="4147566"/>
            <a:ext cx="2890910" cy="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870454" y="2669795"/>
            <a:ext cx="256318" cy="38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820674" y="2238756"/>
            <a:ext cx="2876550" cy="1912620"/>
          </a:xfrm>
          <a:custGeom>
            <a:avLst/>
            <a:gdLst>
              <a:gd name="connsiteX0" fmla="*/ 0 w 2876550"/>
              <a:gd name="connsiteY0" fmla="*/ 0 h 1912620"/>
              <a:gd name="connsiteX1" fmla="*/ 320040 w 2876550"/>
              <a:gd name="connsiteY1" fmla="*/ 1744980 h 1912620"/>
              <a:gd name="connsiteX2" fmla="*/ 617220 w 2876550"/>
              <a:gd name="connsiteY2" fmla="*/ 1889760 h 1912620"/>
              <a:gd name="connsiteX3" fmla="*/ 967740 w 2876550"/>
              <a:gd name="connsiteY3" fmla="*/ 1905000 h 1912620"/>
              <a:gd name="connsiteX4" fmla="*/ 2876550 w 2876550"/>
              <a:gd name="connsiteY4" fmla="*/ 1912620 h 19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6550" h="1912620">
                <a:moveTo>
                  <a:pt x="0" y="0"/>
                </a:moveTo>
                <a:lnTo>
                  <a:pt x="320040" y="1744980"/>
                </a:lnTo>
                <a:lnTo>
                  <a:pt x="617220" y="1889760"/>
                </a:lnTo>
                <a:lnTo>
                  <a:pt x="967740" y="1905000"/>
                </a:lnTo>
                <a:lnTo>
                  <a:pt x="2876550" y="1912620"/>
                </a:ln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2870454" y="2459031"/>
            <a:ext cx="256318" cy="3846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18</a:t>
            </a:fld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858611" y="2205610"/>
            <a:ext cx="2890910" cy="2243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03122" y="3637970"/>
            <a:ext cx="811584" cy="6883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5191546" y="439108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839246" y="439108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467896" y="439870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119406" y="439489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115596" y="220795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67896" y="220795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839246" y="220414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83926" y="220414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01986" y="263467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890556" y="308806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894366" y="353764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905796" y="396817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059939" y="44606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00019" y="44644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335718" y="4453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976076" y="4453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78641" y="44536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646817" y="4310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529799" y="38803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529799" y="343822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529799" y="29787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34069" y="25292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481855" y="4668199"/>
            <a:ext cx="1315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teration, k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071858" y="3622086"/>
            <a:ext cx="564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071858" y="4056991"/>
            <a:ext cx="524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Cent</a:t>
            </a:r>
            <a:endParaRPr lang="en-US" sz="1400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6847917" y="4195476"/>
            <a:ext cx="256318" cy="38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845379" y="3984468"/>
            <a:ext cx="256318" cy="3846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727101" y="263467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715671" y="308806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719481" y="353764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730911" y="396817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646817" y="20871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3858228" y="2485769"/>
                <a:ext cx="861839" cy="83926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28" y="2485769"/>
                <a:ext cx="861839" cy="8392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/>
          <p:cNvSpPr txBox="1"/>
          <p:nvPr/>
        </p:nvSpPr>
        <p:spPr>
          <a:xfrm>
            <a:off x="7078373" y="384233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LSE</a:t>
            </a:r>
            <a:endParaRPr lang="en-US" sz="1400" dirty="0"/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6858259" y="3771638"/>
            <a:ext cx="256318" cy="3846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885379" y="2507547"/>
            <a:ext cx="2890910" cy="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877270" y="2215145"/>
            <a:ext cx="2880360" cy="2232660"/>
          </a:xfrm>
          <a:custGeom>
            <a:avLst/>
            <a:gdLst>
              <a:gd name="connsiteX0" fmla="*/ 0 w 2880360"/>
              <a:gd name="connsiteY0" fmla="*/ 2232660 h 2232660"/>
              <a:gd name="connsiteX1" fmla="*/ 312420 w 2880360"/>
              <a:gd name="connsiteY1" fmla="*/ 0 h 2232660"/>
              <a:gd name="connsiteX2" fmla="*/ 655320 w 2880360"/>
              <a:gd name="connsiteY2" fmla="*/ 213360 h 2232660"/>
              <a:gd name="connsiteX3" fmla="*/ 1013460 w 2880360"/>
              <a:gd name="connsiteY3" fmla="*/ 274320 h 2232660"/>
              <a:gd name="connsiteX4" fmla="*/ 1356360 w 2880360"/>
              <a:gd name="connsiteY4" fmla="*/ 281940 h 2232660"/>
              <a:gd name="connsiteX5" fmla="*/ 1668780 w 2880360"/>
              <a:gd name="connsiteY5" fmla="*/ 289560 h 2232660"/>
              <a:gd name="connsiteX6" fmla="*/ 2880360 w 2880360"/>
              <a:gd name="connsiteY6" fmla="*/ 281940 h 22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360" h="2232660">
                <a:moveTo>
                  <a:pt x="0" y="2232660"/>
                </a:moveTo>
                <a:lnTo>
                  <a:pt x="312420" y="0"/>
                </a:lnTo>
                <a:lnTo>
                  <a:pt x="655320" y="213360"/>
                </a:lnTo>
                <a:lnTo>
                  <a:pt x="1013460" y="274320"/>
                </a:lnTo>
                <a:lnTo>
                  <a:pt x="1356360" y="281940"/>
                </a:lnTo>
                <a:lnTo>
                  <a:pt x="1668780" y="289560"/>
                </a:lnTo>
                <a:lnTo>
                  <a:pt x="2880360" y="28194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877270" y="2504705"/>
            <a:ext cx="2880360" cy="1943100"/>
          </a:xfrm>
          <a:custGeom>
            <a:avLst/>
            <a:gdLst>
              <a:gd name="connsiteX0" fmla="*/ 0 w 2880360"/>
              <a:gd name="connsiteY0" fmla="*/ 1943100 h 1943100"/>
              <a:gd name="connsiteX1" fmla="*/ 320040 w 2880360"/>
              <a:gd name="connsiteY1" fmla="*/ 563880 h 1943100"/>
              <a:gd name="connsiteX2" fmla="*/ 640080 w 2880360"/>
              <a:gd name="connsiteY2" fmla="*/ 175260 h 1943100"/>
              <a:gd name="connsiteX3" fmla="*/ 982980 w 2880360"/>
              <a:gd name="connsiteY3" fmla="*/ 45720 h 1943100"/>
              <a:gd name="connsiteX4" fmla="*/ 1242060 w 2880360"/>
              <a:gd name="connsiteY4" fmla="*/ 15240 h 1943100"/>
              <a:gd name="connsiteX5" fmla="*/ 1562100 w 2880360"/>
              <a:gd name="connsiteY5" fmla="*/ 0 h 1943100"/>
              <a:gd name="connsiteX6" fmla="*/ 2880360 w 2880360"/>
              <a:gd name="connsiteY6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360" h="1943100">
                <a:moveTo>
                  <a:pt x="0" y="1943100"/>
                </a:moveTo>
                <a:lnTo>
                  <a:pt x="320040" y="563880"/>
                </a:lnTo>
                <a:lnTo>
                  <a:pt x="640080" y="175260"/>
                </a:lnTo>
                <a:lnTo>
                  <a:pt x="982980" y="45720"/>
                </a:lnTo>
                <a:lnTo>
                  <a:pt x="1242060" y="15240"/>
                </a:lnTo>
                <a:lnTo>
                  <a:pt x="1562100" y="0"/>
                </a:lnTo>
                <a:lnTo>
                  <a:pt x="2880360" y="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8787206" y="1862003"/>
            <a:ext cx="3031413" cy="922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9502618" y="5573593"/>
            <a:ext cx="1315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teration, k</a:t>
            </a:r>
            <a:endParaRPr lang="en-US" sz="2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999479" y="28079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662419" y="28117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0328598" y="28008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014676" y="28008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1640101" y="28008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9134896" y="2720097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794026" y="2731527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476016" y="2727717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1150386" y="2723907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134896" y="1862847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794026" y="1874277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0476016" y="1870467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11150386" y="1866657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816761" y="229177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1792371" y="228415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562420" y="26542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298267" y="2200883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0.002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8293756" y="174749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0.004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8049277" y="1884593"/>
                <a:ext cx="509948" cy="4001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277" y="1884593"/>
                <a:ext cx="50994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8049993" y="3098091"/>
                <a:ext cx="515910" cy="4001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993" y="3098091"/>
                <a:ext cx="51591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8058805" y="4374756"/>
                <a:ext cx="515910" cy="4001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805" y="4374756"/>
                <a:ext cx="51591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8787206" y="3126150"/>
            <a:ext cx="3031413" cy="922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8999479" y="40720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662419" y="40758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328598" y="40650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1014676" y="40650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640101" y="40650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9134896" y="398424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794026" y="399567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0476016" y="399186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1150386" y="398805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134896" y="312699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794026" y="313842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0476016" y="313461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1150386" y="313080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8816761" y="3555922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1792371" y="3548302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62420" y="39184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87" name="Rectangle 186"/>
          <p:cNvSpPr/>
          <p:nvPr/>
        </p:nvSpPr>
        <p:spPr>
          <a:xfrm>
            <a:off x="8790901" y="4387780"/>
            <a:ext cx="3031413" cy="922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9003174" y="53336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66114" y="53374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0332293" y="53266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1018371" y="53266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1643796" y="53266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9138591" y="524587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9797721" y="525730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0479711" y="525349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1154081" y="524968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9138591" y="438862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797721" y="440005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0479711" y="439624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1154081" y="439243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820456" y="4817552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1796066" y="4809932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8566115" y="51800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289559" y="344383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0.002</a:t>
            </a:r>
            <a:endParaRPr lang="en-US" sz="1200" dirty="0"/>
          </a:p>
        </p:txBody>
      </p:sp>
      <p:sp>
        <p:nvSpPr>
          <p:cNvPr id="205" name="TextBox 204"/>
          <p:cNvSpPr txBox="1"/>
          <p:nvPr/>
        </p:nvSpPr>
        <p:spPr>
          <a:xfrm>
            <a:off x="8285048" y="299043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0.004</a:t>
            </a:r>
            <a:endParaRPr 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8288783" y="471023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0.002</a:t>
            </a:r>
            <a:endParaRPr 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8284272" y="425683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0.004</a:t>
            </a: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8793480" y="2426970"/>
            <a:ext cx="3032760" cy="358140"/>
          </a:xfrm>
          <a:custGeom>
            <a:avLst/>
            <a:gdLst>
              <a:gd name="connsiteX0" fmla="*/ 0 w 3032760"/>
              <a:gd name="connsiteY0" fmla="*/ 358140 h 358140"/>
              <a:gd name="connsiteX1" fmla="*/ 331470 w 3032760"/>
              <a:gd name="connsiteY1" fmla="*/ 114300 h 358140"/>
              <a:gd name="connsiteX2" fmla="*/ 670560 w 3032760"/>
              <a:gd name="connsiteY2" fmla="*/ 26670 h 358140"/>
              <a:gd name="connsiteX3" fmla="*/ 1009650 w 3032760"/>
              <a:gd name="connsiteY3" fmla="*/ 3810 h 358140"/>
              <a:gd name="connsiteX4" fmla="*/ 1352550 w 3032760"/>
              <a:gd name="connsiteY4" fmla="*/ 3810 h 358140"/>
              <a:gd name="connsiteX5" fmla="*/ 3032760 w 3032760"/>
              <a:gd name="connsiteY5" fmla="*/ 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760" h="358140">
                <a:moveTo>
                  <a:pt x="0" y="358140"/>
                </a:moveTo>
                <a:lnTo>
                  <a:pt x="331470" y="114300"/>
                </a:lnTo>
                <a:lnTo>
                  <a:pt x="670560" y="26670"/>
                </a:lnTo>
                <a:lnTo>
                  <a:pt x="1009650" y="3810"/>
                </a:lnTo>
                <a:lnTo>
                  <a:pt x="1352550" y="3810"/>
                </a:lnTo>
                <a:lnTo>
                  <a:pt x="303276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797290" y="3680460"/>
            <a:ext cx="3025140" cy="365760"/>
          </a:xfrm>
          <a:custGeom>
            <a:avLst/>
            <a:gdLst>
              <a:gd name="connsiteX0" fmla="*/ 0 w 3025140"/>
              <a:gd name="connsiteY0" fmla="*/ 365760 h 365760"/>
              <a:gd name="connsiteX1" fmla="*/ 335280 w 3025140"/>
              <a:gd name="connsiteY1" fmla="*/ 110490 h 365760"/>
              <a:gd name="connsiteX2" fmla="*/ 685800 w 3025140"/>
              <a:gd name="connsiteY2" fmla="*/ 26670 h 365760"/>
              <a:gd name="connsiteX3" fmla="*/ 1002030 w 3025140"/>
              <a:gd name="connsiteY3" fmla="*/ 3810 h 365760"/>
              <a:gd name="connsiteX4" fmla="*/ 3025140 w 3025140"/>
              <a:gd name="connsiteY4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5140" h="365760">
                <a:moveTo>
                  <a:pt x="0" y="365760"/>
                </a:moveTo>
                <a:lnTo>
                  <a:pt x="335280" y="110490"/>
                </a:lnTo>
                <a:lnTo>
                  <a:pt x="685800" y="26670"/>
                </a:lnTo>
                <a:lnTo>
                  <a:pt x="1002030" y="3810"/>
                </a:lnTo>
                <a:lnTo>
                  <a:pt x="302514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801100" y="4640580"/>
            <a:ext cx="3021330" cy="666750"/>
          </a:xfrm>
          <a:custGeom>
            <a:avLst/>
            <a:gdLst>
              <a:gd name="connsiteX0" fmla="*/ 0 w 3021330"/>
              <a:gd name="connsiteY0" fmla="*/ 666750 h 666750"/>
              <a:gd name="connsiteX1" fmla="*/ 331470 w 3021330"/>
              <a:gd name="connsiteY1" fmla="*/ 205740 h 666750"/>
              <a:gd name="connsiteX2" fmla="*/ 681990 w 3021330"/>
              <a:gd name="connsiteY2" fmla="*/ 60960 h 666750"/>
              <a:gd name="connsiteX3" fmla="*/ 1009650 w 3021330"/>
              <a:gd name="connsiteY3" fmla="*/ 15240 h 666750"/>
              <a:gd name="connsiteX4" fmla="*/ 1375410 w 3021330"/>
              <a:gd name="connsiteY4" fmla="*/ 3810 h 666750"/>
              <a:gd name="connsiteX5" fmla="*/ 1691640 w 3021330"/>
              <a:gd name="connsiteY5" fmla="*/ 0 h 666750"/>
              <a:gd name="connsiteX6" fmla="*/ 3021330 w 3021330"/>
              <a:gd name="connsiteY6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1330" h="666750">
                <a:moveTo>
                  <a:pt x="0" y="666750"/>
                </a:moveTo>
                <a:lnTo>
                  <a:pt x="331470" y="205740"/>
                </a:lnTo>
                <a:lnTo>
                  <a:pt x="681990" y="60960"/>
                </a:lnTo>
                <a:lnTo>
                  <a:pt x="1009650" y="15240"/>
                </a:lnTo>
                <a:lnTo>
                  <a:pt x="1375410" y="3810"/>
                </a:lnTo>
                <a:lnTo>
                  <a:pt x="1691640" y="0"/>
                </a:lnTo>
                <a:lnTo>
                  <a:pt x="302133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69151" y="194558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9564252" y="318631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2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9577502" y="470507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06468" y="5749512"/>
                <a:ext cx="5842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68" y="5749512"/>
                <a:ext cx="58426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4583" r="-41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132801" y="5713790"/>
            <a:ext cx="6318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           remain at 0 for centralized and distributed solutions)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0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7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9" grpId="0" animBg="1"/>
      <p:bldP spid="97" grpId="0" animBg="1"/>
      <p:bldP spid="98" grpId="0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41" grpId="0"/>
      <p:bldP spid="142" grpId="0"/>
      <p:bldP spid="143" grpId="0"/>
      <p:bldP spid="20" grpId="0" animBg="1"/>
      <p:bldP spid="18" grpId="0" animBg="1"/>
      <p:bldP spid="146" grpId="0" animBg="1"/>
      <p:bldP spid="147" grpId="0"/>
      <p:bldP spid="148" grpId="0"/>
      <p:bldP spid="149" grpId="0"/>
      <p:bldP spid="150" grpId="0"/>
      <p:bldP spid="151" grpId="0"/>
      <p:bldP spid="152" grpId="0"/>
      <p:bldP spid="164" grpId="0"/>
      <p:bldP spid="165" grpId="0"/>
      <p:bldP spid="166" grpId="0"/>
      <p:bldP spid="167" grpId="0"/>
      <p:bldP spid="168" grpId="0"/>
      <p:bldP spid="169" grpId="0"/>
      <p:bldP spid="170" grpId="0" animBg="1"/>
      <p:bldP spid="171" grpId="0"/>
      <p:bldP spid="172" grpId="0"/>
      <p:bldP spid="173" grpId="0"/>
      <p:bldP spid="174" grpId="0"/>
      <p:bldP spid="175" grpId="0"/>
      <p:bldP spid="186" grpId="0"/>
      <p:bldP spid="187" grpId="0" animBg="1"/>
      <p:bldP spid="188" grpId="0"/>
      <p:bldP spid="189" grpId="0"/>
      <p:bldP spid="190" grpId="0"/>
      <p:bldP spid="191" grpId="0"/>
      <p:bldP spid="192" grpId="0"/>
      <p:bldP spid="203" grpId="0"/>
      <p:bldP spid="204" grpId="0"/>
      <p:bldP spid="205" grpId="0"/>
      <p:bldP spid="206" grpId="0"/>
      <p:bldP spid="207" grpId="0"/>
      <p:bldP spid="24" grpId="0" animBg="1"/>
      <p:bldP spid="25" grpId="0" animBg="1"/>
      <p:bldP spid="26" grpId="0" animBg="1"/>
      <p:bldP spid="27" grpId="0"/>
      <p:bldP spid="208" grpId="0"/>
      <p:bldP spid="209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430" y="176103"/>
            <a:ext cx="11993570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Linear contracts are robust to supply uncertainty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84167" y="1811656"/>
            <a:ext cx="3537438" cy="2770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15731" y="409818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17636" y="363145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11921" y="316663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1921" y="2700866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10016" y="223795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8071" y="409818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9976" y="363145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94261" y="316663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94261" y="2700866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92356" y="223795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9611" y="452490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66351" y="452871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60711" y="452871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51261" y="452490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53763" y="4797890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Wind Capacity (kW)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104303" y="46034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691577" y="46023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286964" y="45948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81211" y="45992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447499" y="44638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337885" y="4000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341550" y="354407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37885" y="307501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337885" y="260435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454283" y="21569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1550" y="168676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62086" y="2941146"/>
            <a:ext cx="1302280" cy="40011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Social Cost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52560" y="4603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643716" y="452299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33562" y="460237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011451" y="460237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120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275801" y="181027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62541" y="181408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56901" y="181408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47451" y="181027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39906" y="180837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1684020" y="2053590"/>
            <a:ext cx="3531870" cy="72390"/>
          </a:xfrm>
          <a:custGeom>
            <a:avLst/>
            <a:gdLst>
              <a:gd name="connsiteX0" fmla="*/ 0 w 3531870"/>
              <a:gd name="connsiteY0" fmla="*/ 72390 h 72390"/>
              <a:gd name="connsiteX1" fmla="*/ 499110 w 3531870"/>
              <a:gd name="connsiteY1" fmla="*/ 72390 h 72390"/>
              <a:gd name="connsiteX2" fmla="*/ 998220 w 3531870"/>
              <a:gd name="connsiteY2" fmla="*/ 68580 h 72390"/>
              <a:gd name="connsiteX3" fmla="*/ 1440180 w 3531870"/>
              <a:gd name="connsiteY3" fmla="*/ 53340 h 72390"/>
              <a:gd name="connsiteX4" fmla="*/ 1855470 w 3531870"/>
              <a:gd name="connsiteY4" fmla="*/ 41910 h 72390"/>
              <a:gd name="connsiteX5" fmla="*/ 2293620 w 3531870"/>
              <a:gd name="connsiteY5" fmla="*/ 26670 h 72390"/>
              <a:gd name="connsiteX6" fmla="*/ 2598420 w 3531870"/>
              <a:gd name="connsiteY6" fmla="*/ 7620 h 72390"/>
              <a:gd name="connsiteX7" fmla="*/ 2941320 w 3531870"/>
              <a:gd name="connsiteY7" fmla="*/ 3810 h 72390"/>
              <a:gd name="connsiteX8" fmla="*/ 3253740 w 3531870"/>
              <a:gd name="connsiteY8" fmla="*/ 3810 h 72390"/>
              <a:gd name="connsiteX9" fmla="*/ 3531870 w 3531870"/>
              <a:gd name="connsiteY9" fmla="*/ 0 h 7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31870" h="72390">
                <a:moveTo>
                  <a:pt x="0" y="72390"/>
                </a:moveTo>
                <a:lnTo>
                  <a:pt x="499110" y="72390"/>
                </a:lnTo>
                <a:lnTo>
                  <a:pt x="998220" y="68580"/>
                </a:lnTo>
                <a:lnTo>
                  <a:pt x="1440180" y="53340"/>
                </a:lnTo>
                <a:lnTo>
                  <a:pt x="1855470" y="41910"/>
                </a:lnTo>
                <a:lnTo>
                  <a:pt x="2293620" y="26670"/>
                </a:lnTo>
                <a:lnTo>
                  <a:pt x="2598420" y="7620"/>
                </a:lnTo>
                <a:lnTo>
                  <a:pt x="2941320" y="3810"/>
                </a:lnTo>
                <a:lnTo>
                  <a:pt x="3253740" y="3810"/>
                </a:lnTo>
                <a:lnTo>
                  <a:pt x="3531870" y="0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3790" y="1808829"/>
            <a:ext cx="3537438" cy="2770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495354" y="4095356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97259" y="362863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91544" y="316381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491544" y="2698039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489639" y="223512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977694" y="4095356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979599" y="362863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973884" y="316381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973884" y="2698039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971979" y="223512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059234" y="4522076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645974" y="4525886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240334" y="4525886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830884" y="4522076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233386" y="4795063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Wind Capacity (kW)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883926" y="46006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8471200" y="45995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9066587" y="4592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9660834" y="45964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7227122" y="4461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117508" y="39971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121173" y="354124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117508" y="307218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7117508" y="260152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233906" y="21540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21173" y="168393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7332183" y="46006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10423339" y="452017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213185" y="45995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91074" y="45995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120</a:t>
            </a:r>
            <a:endParaRPr lang="en-US" sz="12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8055424" y="180745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642164" y="181126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236524" y="181126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827074" y="180745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419529" y="1805546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58269" y="3032683"/>
            <a:ext cx="2123017" cy="40011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Demand Response</a:t>
            </a:r>
            <a:endParaRPr lang="en-US" sz="2000" dirty="0"/>
          </a:p>
        </p:txBody>
      </p:sp>
      <p:sp>
        <p:nvSpPr>
          <p:cNvPr id="87" name="Freeform 86"/>
          <p:cNvSpPr/>
          <p:nvPr/>
        </p:nvSpPr>
        <p:spPr>
          <a:xfrm>
            <a:off x="7467600" y="2049780"/>
            <a:ext cx="3524250" cy="76200"/>
          </a:xfrm>
          <a:custGeom>
            <a:avLst/>
            <a:gdLst>
              <a:gd name="connsiteX0" fmla="*/ 0 w 3524250"/>
              <a:gd name="connsiteY0" fmla="*/ 53340 h 76200"/>
              <a:gd name="connsiteX1" fmla="*/ 727710 w 3524250"/>
              <a:gd name="connsiteY1" fmla="*/ 57150 h 76200"/>
              <a:gd name="connsiteX2" fmla="*/ 1238250 w 3524250"/>
              <a:gd name="connsiteY2" fmla="*/ 38100 h 76200"/>
              <a:gd name="connsiteX3" fmla="*/ 1786890 w 3524250"/>
              <a:gd name="connsiteY3" fmla="*/ 26670 h 76200"/>
              <a:gd name="connsiteX4" fmla="*/ 2343150 w 3524250"/>
              <a:gd name="connsiteY4" fmla="*/ 0 h 76200"/>
              <a:gd name="connsiteX5" fmla="*/ 2933700 w 3524250"/>
              <a:gd name="connsiteY5" fmla="*/ 45720 h 76200"/>
              <a:gd name="connsiteX6" fmla="*/ 3524250 w 3524250"/>
              <a:gd name="connsiteY6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4250" h="76200">
                <a:moveTo>
                  <a:pt x="0" y="53340"/>
                </a:moveTo>
                <a:lnTo>
                  <a:pt x="727710" y="57150"/>
                </a:lnTo>
                <a:lnTo>
                  <a:pt x="1238250" y="38100"/>
                </a:lnTo>
                <a:lnTo>
                  <a:pt x="1786890" y="26670"/>
                </a:lnTo>
                <a:lnTo>
                  <a:pt x="2343150" y="0"/>
                </a:lnTo>
                <a:lnTo>
                  <a:pt x="2933700" y="45720"/>
                </a:lnTo>
                <a:lnTo>
                  <a:pt x="3524250" y="76200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94121" y="5580952"/>
            <a:ext cx="5320687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Within 10% of Offline </a:t>
            </a:r>
            <a:r>
              <a:rPr lang="en-US" sz="3200" b="1" dirty="0">
                <a:solidFill>
                  <a:srgbClr val="00B050"/>
                </a:solidFill>
              </a:rPr>
              <a:t>O</a:t>
            </a:r>
            <a:r>
              <a:rPr lang="en-US" sz="3200" b="1" dirty="0" smtClean="0">
                <a:solidFill>
                  <a:srgbClr val="00B050"/>
                </a:solidFill>
              </a:rPr>
              <a:t>ptimal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7" grpId="0" animBg="1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804" y="162280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>
                <a:ea typeface="Times New Roman" charset="0"/>
                <a:cs typeface="Times New Roman" charset="0"/>
              </a:rPr>
              <a:t>Solar + Wind energy outpaces DR adoption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596845" y="1726942"/>
          <a:ext cx="5386512" cy="407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4418" y="4032822"/>
            <a:ext cx="5544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California State </a:t>
            </a:r>
            <a:r>
              <a:rPr lang="en-US" sz="2400" dirty="0"/>
              <a:t>L</a:t>
            </a:r>
            <a:r>
              <a:rPr lang="en-US" sz="2400" dirty="0" smtClean="0"/>
              <a:t>egislature solution (2013):</a:t>
            </a:r>
          </a:p>
          <a:p>
            <a:r>
              <a:rPr lang="en-US" sz="2400" dirty="0" smtClean="0"/>
              <a:t>1,325 MW of grid storage by 2020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158409" y="4549656"/>
            <a:ext cx="159027" cy="1590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26765" y="4330995"/>
            <a:ext cx="1127654" cy="2981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7600" y="5949672"/>
            <a:ext cx="76510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http://energyalmanac.ca.gov/electricity/electric_generation_capacity.html</a:t>
            </a:r>
          </a:p>
          <a:p>
            <a:r>
              <a:rPr lang="en-US" sz="1600" dirty="0" smtClean="0"/>
              <a:t>FERC Assessment of Demand Response and Advanced Metering Staff Reports: 2010-2015.</a:t>
            </a:r>
          </a:p>
          <a:p>
            <a:r>
              <a:rPr lang="en-US" sz="1600" dirty="0" smtClean="0"/>
              <a:t>CAISO Demand Response Barriers Study 2009.</a:t>
            </a:r>
          </a:p>
          <a:p>
            <a:endParaRPr lang="en-US" sz="1600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85-6686-4E2A-92E6-BF638D8FBB6B}" type="slidenum">
              <a:rPr lang="en-US" smtClean="0"/>
              <a:t>2</a:t>
            </a:fld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267579" y="2270551"/>
            <a:ext cx="4340352" cy="2084832"/>
          </a:xfrm>
          <a:custGeom>
            <a:avLst/>
            <a:gdLst>
              <a:gd name="connsiteX0" fmla="*/ 0 w 4340352"/>
              <a:gd name="connsiteY0" fmla="*/ 2084832 h 2084832"/>
              <a:gd name="connsiteX1" fmla="*/ 390144 w 4340352"/>
              <a:gd name="connsiteY1" fmla="*/ 1950720 h 2084832"/>
              <a:gd name="connsiteX2" fmla="*/ 780288 w 4340352"/>
              <a:gd name="connsiteY2" fmla="*/ 1975104 h 2084832"/>
              <a:gd name="connsiteX3" fmla="*/ 1182624 w 4340352"/>
              <a:gd name="connsiteY3" fmla="*/ 1938528 h 2084832"/>
              <a:gd name="connsiteX4" fmla="*/ 1962912 w 4340352"/>
              <a:gd name="connsiteY4" fmla="*/ 1914144 h 2084832"/>
              <a:gd name="connsiteX5" fmla="*/ 2389632 w 4340352"/>
              <a:gd name="connsiteY5" fmla="*/ 1853184 h 2084832"/>
              <a:gd name="connsiteX6" fmla="*/ 2779776 w 4340352"/>
              <a:gd name="connsiteY6" fmla="*/ 1731264 h 2084832"/>
              <a:gd name="connsiteX7" fmla="*/ 3157728 w 4340352"/>
              <a:gd name="connsiteY7" fmla="*/ 1524000 h 2084832"/>
              <a:gd name="connsiteX8" fmla="*/ 3535680 w 4340352"/>
              <a:gd name="connsiteY8" fmla="*/ 1182624 h 2084832"/>
              <a:gd name="connsiteX9" fmla="*/ 3950208 w 4340352"/>
              <a:gd name="connsiteY9" fmla="*/ 451104 h 2084832"/>
              <a:gd name="connsiteX10" fmla="*/ 4340352 w 4340352"/>
              <a:gd name="connsiteY10" fmla="*/ 0 h 20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40352" h="2084832">
                <a:moveTo>
                  <a:pt x="0" y="2084832"/>
                </a:moveTo>
                <a:lnTo>
                  <a:pt x="390144" y="1950720"/>
                </a:lnTo>
                <a:lnTo>
                  <a:pt x="780288" y="1975104"/>
                </a:lnTo>
                <a:lnTo>
                  <a:pt x="1182624" y="1938528"/>
                </a:lnTo>
                <a:lnTo>
                  <a:pt x="1962912" y="1914144"/>
                </a:lnTo>
                <a:lnTo>
                  <a:pt x="2389632" y="1853184"/>
                </a:lnTo>
                <a:lnTo>
                  <a:pt x="2779776" y="1731264"/>
                </a:lnTo>
                <a:lnTo>
                  <a:pt x="3157728" y="1524000"/>
                </a:lnTo>
                <a:lnTo>
                  <a:pt x="3535680" y="1182624"/>
                </a:lnTo>
                <a:lnTo>
                  <a:pt x="3950208" y="451104"/>
                </a:lnTo>
                <a:lnTo>
                  <a:pt x="4340352" y="0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72640" y="5568218"/>
            <a:ext cx="24384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52758" y="5568218"/>
            <a:ext cx="27871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67579" y="4104413"/>
            <a:ext cx="4340352" cy="377952"/>
          </a:xfrm>
          <a:custGeom>
            <a:avLst/>
            <a:gdLst>
              <a:gd name="connsiteX0" fmla="*/ 0 w 4340352"/>
              <a:gd name="connsiteY0" fmla="*/ 377952 h 377952"/>
              <a:gd name="connsiteX1" fmla="*/ 780288 w 4340352"/>
              <a:gd name="connsiteY1" fmla="*/ 158496 h 377952"/>
              <a:gd name="connsiteX2" fmla="*/ 1999488 w 4340352"/>
              <a:gd name="connsiteY2" fmla="*/ 48768 h 377952"/>
              <a:gd name="connsiteX3" fmla="*/ 2377440 w 4340352"/>
              <a:gd name="connsiteY3" fmla="*/ 0 h 377952"/>
              <a:gd name="connsiteX4" fmla="*/ 2804160 w 4340352"/>
              <a:gd name="connsiteY4" fmla="*/ 280416 h 377952"/>
              <a:gd name="connsiteX5" fmla="*/ 3169920 w 4340352"/>
              <a:gd name="connsiteY5" fmla="*/ 280416 h 377952"/>
              <a:gd name="connsiteX6" fmla="*/ 3572256 w 4340352"/>
              <a:gd name="connsiteY6" fmla="*/ 256032 h 377952"/>
              <a:gd name="connsiteX7" fmla="*/ 3938016 w 4340352"/>
              <a:gd name="connsiteY7" fmla="*/ 341376 h 377952"/>
              <a:gd name="connsiteX8" fmla="*/ 4340352 w 4340352"/>
              <a:gd name="connsiteY8" fmla="*/ 329184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352" h="377952">
                <a:moveTo>
                  <a:pt x="0" y="377952"/>
                </a:moveTo>
                <a:lnTo>
                  <a:pt x="780288" y="158496"/>
                </a:lnTo>
                <a:lnTo>
                  <a:pt x="1999488" y="48768"/>
                </a:lnTo>
                <a:lnTo>
                  <a:pt x="2377440" y="0"/>
                </a:lnTo>
                <a:lnTo>
                  <a:pt x="2804160" y="280416"/>
                </a:lnTo>
                <a:lnTo>
                  <a:pt x="3169920" y="280416"/>
                </a:lnTo>
                <a:lnTo>
                  <a:pt x="3572256" y="256032"/>
                </a:lnTo>
                <a:lnTo>
                  <a:pt x="3938016" y="341376"/>
                </a:lnTo>
                <a:lnTo>
                  <a:pt x="4340352" y="329184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07931" y="2441536"/>
            <a:ext cx="0" cy="188945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9234" y="4861295"/>
            <a:ext cx="142718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16875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4" grpId="0" animBg="1"/>
      <p:bldP spid="23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20</a:t>
            </a:fld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110226" y="1583452"/>
            <a:ext cx="2890910" cy="2243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049972" y="1583451"/>
            <a:ext cx="2890910" cy="2243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513957" y="3766560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176897" y="377227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841742" y="3768465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506587" y="3766560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513957" y="1593699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76897" y="159941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841742" y="159560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06587" y="1593699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149946" y="342381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149653" y="304953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149360" y="267549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149067" y="2301330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49067" y="1927169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75061" y="342381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74768" y="304953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74475" y="2675491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74182" y="2301330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74182" y="1927169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194875" y="4034410"/>
            <a:ext cx="265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cost uncertainty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322811" y="3818448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0.1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985458" y="3819670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0.2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657735" y="3819670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0.3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337848" y="3822238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0.4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808168" y="3329888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0.2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94832" y="2964656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0.4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88674" y="2581635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0.6</a:t>
            </a:r>
            <a:endParaRPr 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94832" y="2207474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0.8</a:t>
            </a:r>
            <a:endParaRPr lang="en-US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05322" y="1846059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99261" y="1460597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1.2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-296126" y="2465213"/>
            <a:ext cx="1931106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Demand Response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5057592" y="1583451"/>
            <a:ext cx="2890910" cy="2243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5461323" y="3766559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124263" y="377227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789108" y="3768464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453953" y="3766559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461323" y="159369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124263" y="159941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6789108" y="1595603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7453953" y="159369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097312" y="3237122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096726" y="2675490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5096433" y="211385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270177" y="3818447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0.1</a:t>
            </a:r>
            <a:endParaRPr lang="en-US" sz="11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932824" y="3819669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0.2</a:t>
            </a:r>
            <a:endParaRPr lang="en-US" sz="1100" dirty="0"/>
          </a:p>
        </p:txBody>
      </p:sp>
      <p:sp>
        <p:nvSpPr>
          <p:cNvPr id="201" name="TextBox 200"/>
          <p:cNvSpPr txBox="1"/>
          <p:nvPr/>
        </p:nvSpPr>
        <p:spPr>
          <a:xfrm>
            <a:off x="6605101" y="3819669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0.3</a:t>
            </a:r>
            <a:endParaRPr 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285214" y="3822237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0.4</a:t>
            </a:r>
            <a:endParaRPr 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742198" y="3151470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0.5</a:t>
            </a:r>
            <a:endParaRPr lang="en-US" sz="1100" dirty="0"/>
          </a:p>
        </p:txBody>
      </p:sp>
      <p:sp>
        <p:nvSpPr>
          <p:cNvPr id="205" name="TextBox 204"/>
          <p:cNvSpPr txBox="1"/>
          <p:nvPr/>
        </p:nvSpPr>
        <p:spPr>
          <a:xfrm>
            <a:off x="4852687" y="2589064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742198" y="2024830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1.5</a:t>
            </a:r>
            <a:endParaRPr lang="en-US" sz="11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834372" y="1476111"/>
            <a:ext cx="36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081390" y="2465213"/>
            <a:ext cx="1188787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Social Cost</a:t>
            </a:r>
            <a:endParaRPr lang="en-US" dirty="0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7924332" y="3237122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923453" y="2113858"/>
            <a:ext cx="293" cy="58322"/>
          </a:xfrm>
          <a:prstGeom prst="line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110226" y="1953110"/>
            <a:ext cx="2890910" cy="38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052060" y="1878330"/>
            <a:ext cx="2895600" cy="822960"/>
          </a:xfrm>
          <a:custGeom>
            <a:avLst/>
            <a:gdLst>
              <a:gd name="connsiteX0" fmla="*/ 0 w 2895600"/>
              <a:gd name="connsiteY0" fmla="*/ 822960 h 822960"/>
              <a:gd name="connsiteX1" fmla="*/ 182880 w 2895600"/>
              <a:gd name="connsiteY1" fmla="*/ 819150 h 822960"/>
              <a:gd name="connsiteX2" fmla="*/ 392430 w 2895600"/>
              <a:gd name="connsiteY2" fmla="*/ 796290 h 822960"/>
              <a:gd name="connsiteX3" fmla="*/ 571500 w 2895600"/>
              <a:gd name="connsiteY3" fmla="*/ 769620 h 822960"/>
              <a:gd name="connsiteX4" fmla="*/ 739140 w 2895600"/>
              <a:gd name="connsiteY4" fmla="*/ 750570 h 822960"/>
              <a:gd name="connsiteX5" fmla="*/ 868680 w 2895600"/>
              <a:gd name="connsiteY5" fmla="*/ 727710 h 822960"/>
              <a:gd name="connsiteX6" fmla="*/ 1131570 w 2895600"/>
              <a:gd name="connsiteY6" fmla="*/ 678180 h 822960"/>
              <a:gd name="connsiteX7" fmla="*/ 1295400 w 2895600"/>
              <a:gd name="connsiteY7" fmla="*/ 636270 h 822960"/>
              <a:gd name="connsiteX8" fmla="*/ 1508760 w 2895600"/>
              <a:gd name="connsiteY8" fmla="*/ 586740 h 822960"/>
              <a:gd name="connsiteX9" fmla="*/ 1775460 w 2895600"/>
              <a:gd name="connsiteY9" fmla="*/ 506730 h 822960"/>
              <a:gd name="connsiteX10" fmla="*/ 2019300 w 2895600"/>
              <a:gd name="connsiteY10" fmla="*/ 422910 h 822960"/>
              <a:gd name="connsiteX11" fmla="*/ 2274570 w 2895600"/>
              <a:gd name="connsiteY11" fmla="*/ 327660 h 822960"/>
              <a:gd name="connsiteX12" fmla="*/ 2514600 w 2895600"/>
              <a:gd name="connsiteY12" fmla="*/ 213360 h 822960"/>
              <a:gd name="connsiteX13" fmla="*/ 2727960 w 2895600"/>
              <a:gd name="connsiteY13" fmla="*/ 91440 h 822960"/>
              <a:gd name="connsiteX14" fmla="*/ 2868930 w 2895600"/>
              <a:gd name="connsiteY14" fmla="*/ 19050 h 822960"/>
              <a:gd name="connsiteX15" fmla="*/ 2895600 w 2895600"/>
              <a:gd name="connsiteY15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95600" h="822960">
                <a:moveTo>
                  <a:pt x="0" y="822960"/>
                </a:moveTo>
                <a:lnTo>
                  <a:pt x="182880" y="819150"/>
                </a:lnTo>
                <a:lnTo>
                  <a:pt x="392430" y="796290"/>
                </a:lnTo>
                <a:lnTo>
                  <a:pt x="571500" y="769620"/>
                </a:lnTo>
                <a:lnTo>
                  <a:pt x="739140" y="750570"/>
                </a:lnTo>
                <a:lnTo>
                  <a:pt x="868680" y="727710"/>
                </a:lnTo>
                <a:lnTo>
                  <a:pt x="1131570" y="678180"/>
                </a:lnTo>
                <a:lnTo>
                  <a:pt x="1295400" y="636270"/>
                </a:lnTo>
                <a:lnTo>
                  <a:pt x="1508760" y="586740"/>
                </a:lnTo>
                <a:lnTo>
                  <a:pt x="1775460" y="506730"/>
                </a:lnTo>
                <a:lnTo>
                  <a:pt x="2019300" y="422910"/>
                </a:lnTo>
                <a:lnTo>
                  <a:pt x="2274570" y="327660"/>
                </a:lnTo>
                <a:lnTo>
                  <a:pt x="2514600" y="213360"/>
                </a:lnTo>
                <a:lnTo>
                  <a:pt x="2727960" y="91440"/>
                </a:lnTo>
                <a:lnTo>
                  <a:pt x="2868930" y="19050"/>
                </a:lnTo>
                <a:lnTo>
                  <a:pt x="2895600" y="0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198430" y="106773"/>
            <a:ext cx="11993570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Linear contract drawback: It is </a:t>
            </a:r>
            <a:r>
              <a:rPr lang="en-US" sz="4400" b="1" dirty="0" smtClean="0"/>
              <a:t>mandatory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8885212" y="3266283"/>
            <a:ext cx="3089127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Required compliance during </a:t>
            </a:r>
            <a:r>
              <a:rPr lang="en-US" sz="2400" dirty="0">
                <a:solidFill>
                  <a:srgbClr val="FF0000"/>
                </a:solidFill>
              </a:rPr>
              <a:t>h</a:t>
            </a:r>
            <a:r>
              <a:rPr lang="en-US" sz="2400" dirty="0" smtClean="0">
                <a:solidFill>
                  <a:srgbClr val="FF0000"/>
                </a:solidFill>
              </a:rPr>
              <a:t>igh customer cost periods 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7702062" y="2207475"/>
            <a:ext cx="1183150" cy="1274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5174702" y="4036613"/>
            <a:ext cx="265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cost uncertainty</a:t>
            </a:r>
            <a:endParaRPr lang="en-US" dirty="0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1484143" y="4656409"/>
            <a:ext cx="0" cy="17654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315330" y="6262112"/>
            <a:ext cx="3608969" cy="19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5244" y="5278250"/>
            <a:ext cx="1514502" cy="83099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Customer cost</a:t>
            </a:r>
            <a:endParaRPr lang="en-US" sz="2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141229" y="6320791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1484143" y="5929828"/>
            <a:ext cx="1355693" cy="5989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3024596" y="5083582"/>
            <a:ext cx="385689" cy="661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551484" y="5929828"/>
            <a:ext cx="1342941" cy="5989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2839836" y="5190978"/>
            <a:ext cx="128447" cy="61898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410285" y="5246176"/>
            <a:ext cx="141199" cy="53456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057592" y="4942038"/>
            <a:ext cx="319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Ex. Important tasks that need to be completed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29608" y="4264090"/>
            <a:ext cx="5094514" cy="6779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0574" y="4865094"/>
                <a:ext cx="9911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4" y="4865094"/>
                <a:ext cx="99110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2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18" grpId="0"/>
      <p:bldP spid="219" grpId="0"/>
      <p:bldP spid="93" grpId="0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85-6686-4E2A-92E6-BF638D8FBB6B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0401" y="418263"/>
            <a:ext cx="83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Goal</a:t>
            </a:r>
            <a:r>
              <a:rPr lang="en-US" sz="4000" dirty="0" smtClean="0"/>
              <a:t>: Increase </a:t>
            </a:r>
            <a:r>
              <a:rPr lang="en-US" sz="4000" b="1" dirty="0" smtClean="0"/>
              <a:t>reliable</a:t>
            </a:r>
            <a:r>
              <a:rPr lang="en-US" sz="4000" dirty="0" smtClean="0"/>
              <a:t> DR adoption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60400" y="1421563"/>
            <a:ext cx="10782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Approach</a:t>
            </a:r>
            <a:r>
              <a:rPr lang="en-US" sz="4000" dirty="0" smtClean="0"/>
              <a:t>: Incorporate Customer Uncertainties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660400" y="3048000"/>
            <a:ext cx="4224379" cy="200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98410" y="3048000"/>
            <a:ext cx="4224379" cy="2006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13" y="5259358"/>
            <a:ext cx="442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Distributed Algorithm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2099" y="5259358"/>
            <a:ext cx="393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Leverage Randomness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7279" b="17368"/>
          <a:stretch/>
        </p:blipFill>
        <p:spPr>
          <a:xfrm>
            <a:off x="733721" y="3298518"/>
            <a:ext cx="4077731" cy="14990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1818" t="21468" r="50555" b="10590"/>
          <a:stretch/>
        </p:blipFill>
        <p:spPr>
          <a:xfrm>
            <a:off x="7495003" y="3152840"/>
            <a:ext cx="2231189" cy="179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466821" y="2182844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LIN+(   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6904" y="106773"/>
            <a:ext cx="11645160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Aim to avoid high customer cost periods </a:t>
            </a:r>
            <a:endParaRPr lang="en-US" sz="4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06287" y="1871713"/>
            <a:ext cx="8546841" cy="186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06287" y="1675769"/>
            <a:ext cx="0" cy="4292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818908" y="1660217"/>
            <a:ext cx="0" cy="4292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9759" y="21366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9622380" y="213667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2106" y="1087887"/>
            <a:ext cx="3775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Level of Commitment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9455665" y="2768708"/>
            <a:ext cx="726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LIN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14500" y="2182844"/>
                <a:ext cx="3304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00" y="2182844"/>
                <a:ext cx="33041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1" idx="1"/>
          </p:cNvCxnSpPr>
          <p:nvPr/>
        </p:nvCxnSpPr>
        <p:spPr>
          <a:xfrm flipH="1">
            <a:off x="8630817" y="3061096"/>
            <a:ext cx="824848" cy="49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190666" y="2819343"/>
                <a:ext cx="50277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Customer commits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 smtClean="0"/>
                  <a:t> fraction of timeslots to follow LIN</a:t>
                </a:r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666" y="2819343"/>
                <a:ext cx="5027727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2424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66692" y="4177041"/>
            <a:ext cx="3324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Commitment decision based </a:t>
            </a:r>
            <a:r>
              <a:rPr lang="en-US" sz="2400" b="1" dirty="0" smtClean="0"/>
              <a:t>only</a:t>
            </a:r>
            <a:r>
              <a:rPr lang="en-US" sz="2400" dirty="0" smtClean="0"/>
              <a:t> on realized cost function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94178" y="4771541"/>
                <a:ext cx="1782026" cy="454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178" y="4771541"/>
                <a:ext cx="1782026" cy="454163"/>
              </a:xfrm>
              <a:prstGeom prst="rect">
                <a:avLst/>
              </a:prstGeom>
              <a:blipFill rotWithShape="0">
                <a:blip r:embed="rId5"/>
                <a:stretch>
                  <a:fillRect t="-17568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4307546" y="4177041"/>
            <a:ext cx="186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Ex. Quadratic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27070" y="4767939"/>
                <a:ext cx="47435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Customer only knows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before deciding to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commit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to DR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70" y="4767939"/>
                <a:ext cx="4743515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92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6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6" grpId="0"/>
      <p:bldP spid="27" grpId="0"/>
      <p:bldP spid="28" grpId="0"/>
      <p:bldP spid="31" grpId="0"/>
      <p:bldP spid="32" grpId="0"/>
      <p:bldP spid="37" grpId="0"/>
      <p:bldP spid="44" grpId="0"/>
      <p:bldP spid="45" grpId="0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6822" y="88388"/>
                <a:ext cx="11653544" cy="76944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lstStyle/>
              <a:p>
                <a:r>
                  <a:rPr lang="en-US" sz="4400" b="1" dirty="0" smtClean="0"/>
                  <a:t>LIN+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</m:d>
                  </m:oMath>
                </a14:m>
                <a:r>
                  <a:rPr lang="en-US" sz="4400" dirty="0"/>
                  <a:t> </a:t>
                </a:r>
                <a:r>
                  <a:rPr lang="en-US" sz="4400" dirty="0" smtClean="0"/>
                  <a:t>reduces cost further than LIN only</a:t>
                </a:r>
                <a:endParaRPr lang="en-US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" y="88388"/>
                <a:ext cx="1165354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2092" t="-15748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94229" y="1695158"/>
            <a:ext cx="4072596" cy="3144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34752" y="1885071"/>
            <a:ext cx="2042159" cy="64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100049" y="4803383"/>
            <a:ext cx="1905" cy="3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9814" y="4328918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3624" y="3793613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3624" y="3258308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3624" y="2745863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91719" y="2221988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27260" y="4330823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27260" y="3791708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23450" y="3258308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29165" y="2740148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25355" y="2202938"/>
            <a:ext cx="4147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919253" y="4803383"/>
            <a:ext cx="1905" cy="3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736498" y="4807193"/>
            <a:ext cx="1905" cy="3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551838" y="4805288"/>
            <a:ext cx="1905" cy="3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551838" y="1691707"/>
            <a:ext cx="1905" cy="3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736498" y="1694927"/>
            <a:ext cx="1905" cy="3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919253" y="1694009"/>
            <a:ext cx="1905" cy="3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103859" y="1691348"/>
            <a:ext cx="1905" cy="3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9602" y="3073642"/>
            <a:ext cx="2214709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Annual Social Cost ($)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62063" y="5255684"/>
                <a:ext cx="24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063" y="5255684"/>
                <a:ext cx="2458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003584" y="5269752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LIN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5214076" y="4900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06598" y="4886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89067" y="48793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71536" y="48793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61039" y="48793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27237" y="4871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3650" y="46555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3351" y="41442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4730" y="36013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4473" y="30999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7439" y="25563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3650" y="20404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3351" y="15102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31382" y="1867486"/>
            <a:ext cx="157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RSD(a) = 0.05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43546" y="2158628"/>
            <a:ext cx="157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RSD(a) = 0.56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302386" y="2040454"/>
            <a:ext cx="300248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302386" y="2355860"/>
            <a:ext cx="300248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791274" y="1208552"/>
                <a:ext cx="2702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274" y="1208552"/>
                <a:ext cx="27027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06" t="-4348" r="-4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1280160" y="2222695"/>
            <a:ext cx="4079631" cy="1878037"/>
          </a:xfrm>
          <a:custGeom>
            <a:avLst/>
            <a:gdLst>
              <a:gd name="connsiteX0" fmla="*/ 0 w 4079631"/>
              <a:gd name="connsiteY0" fmla="*/ 0 h 1878037"/>
              <a:gd name="connsiteX1" fmla="*/ 175846 w 4079631"/>
              <a:gd name="connsiteY1" fmla="*/ 218050 h 1878037"/>
              <a:gd name="connsiteX2" fmla="*/ 457200 w 4079631"/>
              <a:gd name="connsiteY2" fmla="*/ 541607 h 1878037"/>
              <a:gd name="connsiteX3" fmla="*/ 710418 w 4079631"/>
              <a:gd name="connsiteY3" fmla="*/ 808893 h 1878037"/>
              <a:gd name="connsiteX4" fmla="*/ 886265 w 4079631"/>
              <a:gd name="connsiteY4" fmla="*/ 984739 h 1878037"/>
              <a:gd name="connsiteX5" fmla="*/ 1195754 w 4079631"/>
              <a:gd name="connsiteY5" fmla="*/ 1237957 h 1878037"/>
              <a:gd name="connsiteX6" fmla="*/ 1512277 w 4079631"/>
              <a:gd name="connsiteY6" fmla="*/ 1491176 h 1878037"/>
              <a:gd name="connsiteX7" fmla="*/ 1730326 w 4079631"/>
              <a:gd name="connsiteY7" fmla="*/ 1617785 h 1878037"/>
              <a:gd name="connsiteX8" fmla="*/ 1927274 w 4079631"/>
              <a:gd name="connsiteY8" fmla="*/ 1709225 h 1878037"/>
              <a:gd name="connsiteX9" fmla="*/ 2082018 w 4079631"/>
              <a:gd name="connsiteY9" fmla="*/ 1807699 h 1878037"/>
              <a:gd name="connsiteX10" fmla="*/ 2250831 w 4079631"/>
              <a:gd name="connsiteY10" fmla="*/ 1863970 h 1878037"/>
              <a:gd name="connsiteX11" fmla="*/ 2412609 w 4079631"/>
              <a:gd name="connsiteY11" fmla="*/ 1878037 h 1878037"/>
              <a:gd name="connsiteX12" fmla="*/ 2700997 w 4079631"/>
              <a:gd name="connsiteY12" fmla="*/ 1863970 h 1878037"/>
              <a:gd name="connsiteX13" fmla="*/ 2926080 w 4079631"/>
              <a:gd name="connsiteY13" fmla="*/ 1814733 h 1878037"/>
              <a:gd name="connsiteX14" fmla="*/ 3186332 w 4079631"/>
              <a:gd name="connsiteY14" fmla="*/ 1716259 h 1878037"/>
              <a:gd name="connsiteX15" fmla="*/ 3312942 w 4079631"/>
              <a:gd name="connsiteY15" fmla="*/ 1645920 h 1878037"/>
              <a:gd name="connsiteX16" fmla="*/ 3530991 w 4079631"/>
              <a:gd name="connsiteY16" fmla="*/ 1533379 h 1878037"/>
              <a:gd name="connsiteX17" fmla="*/ 3763108 w 4079631"/>
              <a:gd name="connsiteY17" fmla="*/ 1378634 h 1878037"/>
              <a:gd name="connsiteX18" fmla="*/ 3896751 w 4079631"/>
              <a:gd name="connsiteY18" fmla="*/ 1252025 h 1878037"/>
              <a:gd name="connsiteX19" fmla="*/ 3974123 w 4079631"/>
              <a:gd name="connsiteY19" fmla="*/ 1174653 h 1878037"/>
              <a:gd name="connsiteX20" fmla="*/ 4037428 w 4079631"/>
              <a:gd name="connsiteY20" fmla="*/ 1104314 h 1878037"/>
              <a:gd name="connsiteX21" fmla="*/ 4079631 w 4079631"/>
              <a:gd name="connsiteY21" fmla="*/ 1069145 h 187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79631" h="1878037">
                <a:moveTo>
                  <a:pt x="0" y="0"/>
                </a:moveTo>
                <a:lnTo>
                  <a:pt x="175846" y="218050"/>
                </a:lnTo>
                <a:lnTo>
                  <a:pt x="457200" y="541607"/>
                </a:lnTo>
                <a:lnTo>
                  <a:pt x="710418" y="808893"/>
                </a:lnTo>
                <a:lnTo>
                  <a:pt x="886265" y="984739"/>
                </a:lnTo>
                <a:lnTo>
                  <a:pt x="1195754" y="1237957"/>
                </a:lnTo>
                <a:lnTo>
                  <a:pt x="1512277" y="1491176"/>
                </a:lnTo>
                <a:lnTo>
                  <a:pt x="1730326" y="1617785"/>
                </a:lnTo>
                <a:lnTo>
                  <a:pt x="1927274" y="1709225"/>
                </a:lnTo>
                <a:lnTo>
                  <a:pt x="2082018" y="1807699"/>
                </a:lnTo>
                <a:lnTo>
                  <a:pt x="2250831" y="1863970"/>
                </a:lnTo>
                <a:lnTo>
                  <a:pt x="2412609" y="1878037"/>
                </a:lnTo>
                <a:lnTo>
                  <a:pt x="2700997" y="1863970"/>
                </a:lnTo>
                <a:lnTo>
                  <a:pt x="2926080" y="1814733"/>
                </a:lnTo>
                <a:lnTo>
                  <a:pt x="3186332" y="1716259"/>
                </a:lnTo>
                <a:lnTo>
                  <a:pt x="3312942" y="1645920"/>
                </a:lnTo>
                <a:lnTo>
                  <a:pt x="3530991" y="1533379"/>
                </a:lnTo>
                <a:lnTo>
                  <a:pt x="3763108" y="1378634"/>
                </a:lnTo>
                <a:lnTo>
                  <a:pt x="3896751" y="1252025"/>
                </a:lnTo>
                <a:lnTo>
                  <a:pt x="3974123" y="1174653"/>
                </a:lnTo>
                <a:lnTo>
                  <a:pt x="4037428" y="1104314"/>
                </a:lnTo>
                <a:lnTo>
                  <a:pt x="4079631" y="1069145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301262" y="2222695"/>
            <a:ext cx="4051495" cy="2595490"/>
          </a:xfrm>
          <a:custGeom>
            <a:avLst/>
            <a:gdLst>
              <a:gd name="connsiteX0" fmla="*/ 0 w 4051495"/>
              <a:gd name="connsiteY0" fmla="*/ 0 h 2595490"/>
              <a:gd name="connsiteX1" fmla="*/ 105507 w 4051495"/>
              <a:gd name="connsiteY1" fmla="*/ 7034 h 2595490"/>
              <a:gd name="connsiteX2" fmla="*/ 196947 w 4051495"/>
              <a:gd name="connsiteY2" fmla="*/ 35170 h 2595490"/>
              <a:gd name="connsiteX3" fmla="*/ 302455 w 4051495"/>
              <a:gd name="connsiteY3" fmla="*/ 84407 h 2595490"/>
              <a:gd name="connsiteX4" fmla="*/ 407963 w 4051495"/>
              <a:gd name="connsiteY4" fmla="*/ 161779 h 2595490"/>
              <a:gd name="connsiteX5" fmla="*/ 478301 w 4051495"/>
              <a:gd name="connsiteY5" fmla="*/ 246185 h 2595490"/>
              <a:gd name="connsiteX6" fmla="*/ 597876 w 4051495"/>
              <a:gd name="connsiteY6" fmla="*/ 386862 h 2595490"/>
              <a:gd name="connsiteX7" fmla="*/ 668215 w 4051495"/>
              <a:gd name="connsiteY7" fmla="*/ 471268 h 2595490"/>
              <a:gd name="connsiteX8" fmla="*/ 745587 w 4051495"/>
              <a:gd name="connsiteY8" fmla="*/ 576776 h 2595490"/>
              <a:gd name="connsiteX9" fmla="*/ 822960 w 4051495"/>
              <a:gd name="connsiteY9" fmla="*/ 703385 h 2595490"/>
              <a:gd name="connsiteX10" fmla="*/ 921433 w 4051495"/>
              <a:gd name="connsiteY10" fmla="*/ 893299 h 2595490"/>
              <a:gd name="connsiteX11" fmla="*/ 970670 w 4051495"/>
              <a:gd name="connsiteY11" fmla="*/ 970671 h 2595490"/>
              <a:gd name="connsiteX12" fmla="*/ 1005840 w 4051495"/>
              <a:gd name="connsiteY12" fmla="*/ 1041010 h 2595490"/>
              <a:gd name="connsiteX13" fmla="*/ 1090246 w 4051495"/>
              <a:gd name="connsiteY13" fmla="*/ 1244991 h 2595490"/>
              <a:gd name="connsiteX14" fmla="*/ 1146516 w 4051495"/>
              <a:gd name="connsiteY14" fmla="*/ 1371600 h 2595490"/>
              <a:gd name="connsiteX15" fmla="*/ 1244990 w 4051495"/>
              <a:gd name="connsiteY15" fmla="*/ 1561514 h 2595490"/>
              <a:gd name="connsiteX16" fmla="*/ 1392701 w 4051495"/>
              <a:gd name="connsiteY16" fmla="*/ 1786597 h 2595490"/>
              <a:gd name="connsiteX17" fmla="*/ 1519310 w 4051495"/>
              <a:gd name="connsiteY17" fmla="*/ 1976511 h 2595490"/>
              <a:gd name="connsiteX18" fmla="*/ 1659987 w 4051495"/>
              <a:gd name="connsiteY18" fmla="*/ 2103120 h 2595490"/>
              <a:gd name="connsiteX19" fmla="*/ 1772529 w 4051495"/>
              <a:gd name="connsiteY19" fmla="*/ 2264899 h 2595490"/>
              <a:gd name="connsiteX20" fmla="*/ 1863969 w 4051495"/>
              <a:gd name="connsiteY20" fmla="*/ 2363373 h 2595490"/>
              <a:gd name="connsiteX21" fmla="*/ 1927273 w 4051495"/>
              <a:gd name="connsiteY21" fmla="*/ 2440745 h 2595490"/>
              <a:gd name="connsiteX22" fmla="*/ 2025747 w 4051495"/>
              <a:gd name="connsiteY22" fmla="*/ 2489982 h 2595490"/>
              <a:gd name="connsiteX23" fmla="*/ 2067950 w 4051495"/>
              <a:gd name="connsiteY23" fmla="*/ 2539219 h 2595490"/>
              <a:gd name="connsiteX24" fmla="*/ 2103120 w 4051495"/>
              <a:gd name="connsiteY24" fmla="*/ 2581422 h 2595490"/>
              <a:gd name="connsiteX25" fmla="*/ 2173458 w 4051495"/>
              <a:gd name="connsiteY25" fmla="*/ 2595490 h 2595490"/>
              <a:gd name="connsiteX26" fmla="*/ 2328203 w 4051495"/>
              <a:gd name="connsiteY26" fmla="*/ 2595490 h 2595490"/>
              <a:gd name="connsiteX27" fmla="*/ 2511083 w 4051495"/>
              <a:gd name="connsiteY27" fmla="*/ 2539219 h 2595490"/>
              <a:gd name="connsiteX28" fmla="*/ 2715064 w 4051495"/>
              <a:gd name="connsiteY28" fmla="*/ 2419643 h 2595490"/>
              <a:gd name="connsiteX29" fmla="*/ 2827606 w 4051495"/>
              <a:gd name="connsiteY29" fmla="*/ 2328203 h 2595490"/>
              <a:gd name="connsiteX30" fmla="*/ 2954215 w 4051495"/>
              <a:gd name="connsiteY30" fmla="*/ 2187527 h 2595490"/>
              <a:gd name="connsiteX31" fmla="*/ 3123027 w 4051495"/>
              <a:gd name="connsiteY31" fmla="*/ 1983545 h 2595490"/>
              <a:gd name="connsiteX32" fmla="*/ 3214467 w 4051495"/>
              <a:gd name="connsiteY32" fmla="*/ 1842868 h 2595490"/>
              <a:gd name="connsiteX33" fmla="*/ 3284806 w 4051495"/>
              <a:gd name="connsiteY33" fmla="*/ 1730327 h 2595490"/>
              <a:gd name="connsiteX34" fmla="*/ 3404381 w 4051495"/>
              <a:gd name="connsiteY34" fmla="*/ 1533379 h 2595490"/>
              <a:gd name="connsiteX35" fmla="*/ 3538024 w 4051495"/>
              <a:gd name="connsiteY35" fmla="*/ 1308296 h 2595490"/>
              <a:gd name="connsiteX36" fmla="*/ 3643532 w 4051495"/>
              <a:gd name="connsiteY36" fmla="*/ 1111348 h 2595490"/>
              <a:gd name="connsiteX37" fmla="*/ 3713870 w 4051495"/>
              <a:gd name="connsiteY37" fmla="*/ 970671 h 2595490"/>
              <a:gd name="connsiteX38" fmla="*/ 3777175 w 4051495"/>
              <a:gd name="connsiteY38" fmla="*/ 837028 h 2595490"/>
              <a:gd name="connsiteX39" fmla="*/ 3854547 w 4051495"/>
              <a:gd name="connsiteY39" fmla="*/ 724487 h 2595490"/>
              <a:gd name="connsiteX40" fmla="*/ 3910818 w 4051495"/>
              <a:gd name="connsiteY40" fmla="*/ 661182 h 2595490"/>
              <a:gd name="connsiteX41" fmla="*/ 3960055 w 4051495"/>
              <a:gd name="connsiteY41" fmla="*/ 618979 h 2595490"/>
              <a:gd name="connsiteX42" fmla="*/ 4016326 w 4051495"/>
              <a:gd name="connsiteY42" fmla="*/ 597877 h 2595490"/>
              <a:gd name="connsiteX43" fmla="*/ 4051495 w 4051495"/>
              <a:gd name="connsiteY43" fmla="*/ 569742 h 25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51495" h="2595490">
                <a:moveTo>
                  <a:pt x="0" y="0"/>
                </a:moveTo>
                <a:lnTo>
                  <a:pt x="105507" y="7034"/>
                </a:lnTo>
                <a:lnTo>
                  <a:pt x="196947" y="35170"/>
                </a:lnTo>
                <a:lnTo>
                  <a:pt x="302455" y="84407"/>
                </a:lnTo>
                <a:lnTo>
                  <a:pt x="407963" y="161779"/>
                </a:lnTo>
                <a:lnTo>
                  <a:pt x="478301" y="246185"/>
                </a:lnTo>
                <a:lnTo>
                  <a:pt x="597876" y="386862"/>
                </a:lnTo>
                <a:lnTo>
                  <a:pt x="668215" y="471268"/>
                </a:lnTo>
                <a:lnTo>
                  <a:pt x="745587" y="576776"/>
                </a:lnTo>
                <a:lnTo>
                  <a:pt x="822960" y="703385"/>
                </a:lnTo>
                <a:lnTo>
                  <a:pt x="921433" y="893299"/>
                </a:lnTo>
                <a:lnTo>
                  <a:pt x="970670" y="970671"/>
                </a:lnTo>
                <a:lnTo>
                  <a:pt x="1005840" y="1041010"/>
                </a:lnTo>
                <a:lnTo>
                  <a:pt x="1090246" y="1244991"/>
                </a:lnTo>
                <a:lnTo>
                  <a:pt x="1146516" y="1371600"/>
                </a:lnTo>
                <a:lnTo>
                  <a:pt x="1244990" y="1561514"/>
                </a:lnTo>
                <a:lnTo>
                  <a:pt x="1392701" y="1786597"/>
                </a:lnTo>
                <a:lnTo>
                  <a:pt x="1519310" y="1976511"/>
                </a:lnTo>
                <a:lnTo>
                  <a:pt x="1659987" y="2103120"/>
                </a:lnTo>
                <a:lnTo>
                  <a:pt x="1772529" y="2264899"/>
                </a:lnTo>
                <a:lnTo>
                  <a:pt x="1863969" y="2363373"/>
                </a:lnTo>
                <a:lnTo>
                  <a:pt x="1927273" y="2440745"/>
                </a:lnTo>
                <a:lnTo>
                  <a:pt x="2025747" y="2489982"/>
                </a:lnTo>
                <a:lnTo>
                  <a:pt x="2067950" y="2539219"/>
                </a:lnTo>
                <a:lnTo>
                  <a:pt x="2103120" y="2581422"/>
                </a:lnTo>
                <a:lnTo>
                  <a:pt x="2173458" y="2595490"/>
                </a:lnTo>
                <a:lnTo>
                  <a:pt x="2328203" y="2595490"/>
                </a:lnTo>
                <a:lnTo>
                  <a:pt x="2511083" y="2539219"/>
                </a:lnTo>
                <a:lnTo>
                  <a:pt x="2715064" y="2419643"/>
                </a:lnTo>
                <a:lnTo>
                  <a:pt x="2827606" y="2328203"/>
                </a:lnTo>
                <a:lnTo>
                  <a:pt x="2954215" y="2187527"/>
                </a:lnTo>
                <a:lnTo>
                  <a:pt x="3123027" y="1983545"/>
                </a:lnTo>
                <a:lnTo>
                  <a:pt x="3214467" y="1842868"/>
                </a:lnTo>
                <a:lnTo>
                  <a:pt x="3284806" y="1730327"/>
                </a:lnTo>
                <a:lnTo>
                  <a:pt x="3404381" y="1533379"/>
                </a:lnTo>
                <a:lnTo>
                  <a:pt x="3538024" y="1308296"/>
                </a:lnTo>
                <a:lnTo>
                  <a:pt x="3643532" y="1111348"/>
                </a:lnTo>
                <a:lnTo>
                  <a:pt x="3713870" y="970671"/>
                </a:lnTo>
                <a:lnTo>
                  <a:pt x="3777175" y="837028"/>
                </a:lnTo>
                <a:lnTo>
                  <a:pt x="3854547" y="724487"/>
                </a:lnTo>
                <a:lnTo>
                  <a:pt x="3910818" y="661182"/>
                </a:lnTo>
                <a:lnTo>
                  <a:pt x="3960055" y="618979"/>
                </a:lnTo>
                <a:lnTo>
                  <a:pt x="4016326" y="597877"/>
                </a:lnTo>
                <a:lnTo>
                  <a:pt x="4051495" y="569742"/>
                </a:ln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6773261" y="4231375"/>
                <a:ext cx="5235577" cy="9541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Larger </a:t>
                </a:r>
                <a:r>
                  <a:rPr lang="en-US" sz="2800" smtClean="0"/>
                  <a:t>customer cost </a:t>
                </a:r>
                <a:r>
                  <a:rPr lang="en-US" sz="2800" dirty="0" smtClean="0"/>
                  <a:t>uncertainty</a:t>
                </a:r>
              </a:p>
              <a:p>
                <a:r>
                  <a:rPr lang="en-US" sz="28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larger savings from </a:t>
                </a:r>
                <a:r>
                  <a:rPr lang="en-US" sz="2800" b="1" dirty="0" smtClean="0">
                    <a:solidFill>
                      <a:schemeClr val="accent2"/>
                    </a:solidFill>
                  </a:rPr>
                  <a:t>LIN+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</m:d>
                  </m:oMath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61" y="4231375"/>
                <a:ext cx="5235577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2328" t="-5732" b="-1719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6704789" y="2035229"/>
                <a:ext cx="4746992" cy="83879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Decrease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= 1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avoids</a:t>
                </a:r>
                <a:r>
                  <a:rPr lang="en-US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high customer costs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89" y="2035229"/>
                <a:ext cx="4746992" cy="838797"/>
              </a:xfrm>
              <a:prstGeom prst="roundRect">
                <a:avLst/>
              </a:prstGeom>
              <a:blipFill rotWithShape="0">
                <a:blip r:embed="rId7"/>
                <a:stretch>
                  <a:fillRect l="-1797" t="-13139" b="-2773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/>
              <p:cNvSpPr/>
              <p:nvPr/>
            </p:nvSpPr>
            <p:spPr>
              <a:xfrm>
                <a:off x="6704789" y="3073642"/>
                <a:ext cx="4398640" cy="95811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Further decrease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sz="28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larger mismatch for LSE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89" y="3073642"/>
                <a:ext cx="4398640" cy="958117"/>
              </a:xfrm>
              <a:prstGeom prst="roundRect">
                <a:avLst/>
              </a:prstGeom>
              <a:blipFill rotWithShape="0">
                <a:blip r:embed="rId8"/>
                <a:stretch>
                  <a:fillRect l="-1803" t="-5096" b="-1783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H="1">
            <a:off x="4196317" y="3195234"/>
            <a:ext cx="869173" cy="62927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2457942" y="3161713"/>
            <a:ext cx="819512" cy="55675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46985" y="5656969"/>
            <a:ext cx="287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of Commitment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5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3" grpId="0"/>
      <p:bldP spid="44" grpId="0"/>
      <p:bldP spid="49" grpId="0" animBg="1"/>
      <p:bldP spid="50" grpId="0" animBg="1"/>
      <p:bldP spid="75" grpId="0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818" t="21468" r="50555" b="10590"/>
          <a:stretch/>
        </p:blipFill>
        <p:spPr>
          <a:xfrm>
            <a:off x="7495003" y="3152840"/>
            <a:ext cx="2231189" cy="17903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17279" b="17368"/>
          <a:stretch/>
        </p:blipFill>
        <p:spPr>
          <a:xfrm>
            <a:off x="733721" y="3298518"/>
            <a:ext cx="4077731" cy="149902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85-6686-4E2A-92E6-BF638D8FBB6B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0401" y="418263"/>
            <a:ext cx="83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Goal</a:t>
            </a:r>
            <a:r>
              <a:rPr lang="en-US" sz="4000" dirty="0" smtClean="0"/>
              <a:t>: Increase </a:t>
            </a:r>
            <a:r>
              <a:rPr lang="en-US" sz="4000" b="1" dirty="0" smtClean="0"/>
              <a:t>reliable</a:t>
            </a:r>
            <a:r>
              <a:rPr lang="en-US" sz="4000" dirty="0" smtClean="0"/>
              <a:t> DR adoption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60400" y="1421563"/>
            <a:ext cx="10782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Approach</a:t>
            </a:r>
            <a:r>
              <a:rPr lang="en-US" sz="4000" dirty="0" smtClean="0"/>
              <a:t>: Incorporate Customer Uncertainties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660400" y="3048000"/>
            <a:ext cx="4224379" cy="200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98410" y="3048000"/>
            <a:ext cx="4224379" cy="2006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3722" y="3178654"/>
            <a:ext cx="407773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Converges to centralized solution</a:t>
            </a:r>
          </a:p>
          <a:p>
            <a:pPr algn="ctr"/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3151" y="3170866"/>
            <a:ext cx="351489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Lower Social Cost closer to Offline Optimal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813" y="5259358"/>
            <a:ext cx="442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Distributed Algorithm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2099" y="5259358"/>
            <a:ext cx="393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Leverage Randomness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6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0912" y="371949"/>
            <a:ext cx="11645160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b="1" u="sng" dirty="0" smtClean="0"/>
              <a:t>Future work:</a:t>
            </a:r>
            <a:endParaRPr lang="en-US" sz="4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25418" y="1276930"/>
            <a:ext cx="405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Incorporate power network constraints</a:t>
            </a:r>
            <a:endParaRPr lang="en-US" sz="3600" dirty="0"/>
          </a:p>
        </p:txBody>
      </p:sp>
      <p:sp>
        <p:nvSpPr>
          <p:cNvPr id="5" name="Down Arrow 4"/>
          <p:cNvSpPr/>
          <p:nvPr/>
        </p:nvSpPr>
        <p:spPr>
          <a:xfrm>
            <a:off x="4502535" y="2612799"/>
            <a:ext cx="400188" cy="943813"/>
          </a:xfrm>
          <a:prstGeom prst="downArrow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07026" y="4402483"/>
                <a:ext cx="63551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Congested lines</a:t>
                </a:r>
              </a:p>
              <a:p>
                <a:r>
                  <a:rPr lang="en-US" sz="3600" dirty="0" smtClean="0">
                    <a:sym typeface="Wingdings" panose="05000000000000000000" pitchFamily="2" charset="2"/>
                  </a:rPr>
                  <a:t>Necessary to </a:t>
                </a:r>
                <a:r>
                  <a:rPr lang="en-US" sz="3600" dirty="0" smtClean="0"/>
                  <a:t>control local mismatches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 smtClean="0"/>
                  <a:t> locally (with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26" y="4402483"/>
                <a:ext cx="635515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2876" t="-5208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07026" y="3556612"/>
            <a:ext cx="398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Ex. </a:t>
            </a:r>
            <a:r>
              <a:rPr lang="en-US" sz="3600" b="1" dirty="0"/>
              <a:t>L</a:t>
            </a:r>
            <a:r>
              <a:rPr lang="en-US" sz="3600" b="1" dirty="0" smtClean="0"/>
              <a:t>ine constraints</a:t>
            </a:r>
          </a:p>
        </p:txBody>
      </p:sp>
    </p:spTree>
    <p:extLst>
      <p:ext uri="{BB962C8B-B14F-4D97-AF65-F5344CB8AC3E}">
        <p14:creationId xmlns:p14="http://schemas.microsoft.com/office/powerpoint/2010/main" val="34769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27" y="923026"/>
            <a:ext cx="11921705" cy="1448250"/>
          </a:xfrm>
        </p:spPr>
        <p:txBody>
          <a:bodyPr>
            <a:normAutofit/>
          </a:bodyPr>
          <a:lstStyle/>
          <a:p>
            <a:r>
              <a:rPr lang="en-US" sz="4400" b="1" dirty="0"/>
              <a:t>Harnessing Flexible and </a:t>
            </a:r>
            <a:r>
              <a:rPr lang="en-US" sz="4400" b="1" dirty="0" smtClean="0"/>
              <a:t>Reliable Demand Response</a:t>
            </a:r>
            <a:br>
              <a:rPr lang="en-US" sz="4400" b="1" dirty="0" smtClean="0"/>
            </a:br>
            <a:r>
              <a:rPr lang="en-US" sz="4400" b="1" dirty="0" smtClean="0"/>
              <a:t>Under Customer </a:t>
            </a:r>
            <a:r>
              <a:rPr lang="en-US" sz="4400" b="1" dirty="0"/>
              <a:t>Uncertainties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Joshua Comden</a:t>
            </a:r>
            <a:r>
              <a:rPr lang="en-US" dirty="0" smtClean="0"/>
              <a:t>, </a:t>
            </a:r>
            <a:r>
              <a:rPr lang="en-US" dirty="0" err="1" smtClean="0"/>
              <a:t>Zhenhua</a:t>
            </a:r>
            <a:r>
              <a:rPr lang="en-US" dirty="0" smtClean="0"/>
              <a:t> Liu, Yue Zhao</a:t>
            </a:r>
          </a:p>
          <a:p>
            <a:endParaRPr lang="en-US" dirty="0"/>
          </a:p>
          <a:p>
            <a:r>
              <a:rPr lang="en-US" dirty="0" smtClean="0"/>
              <a:t>Stony Brook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65367" y="6111082"/>
            <a:ext cx="258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ACM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eEnergy</a:t>
            </a:r>
            <a:r>
              <a:rPr lang="en-US" sz="2400" b="1" i="1" dirty="0" smtClean="0">
                <a:solidFill>
                  <a:srgbClr val="00B050"/>
                </a:solidFill>
              </a:rPr>
              <a:t> 2017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112276">
            <a:off x="7718342" y="4223268"/>
            <a:ext cx="3831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Thank you!</a:t>
            </a:r>
            <a:endParaRPr 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0413EC-0CDC-475C-8613-5FA688FE5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804" y="162280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>
                <a:ea typeface="Times New Roman" charset="0"/>
                <a:cs typeface="Times New Roman" charset="0"/>
              </a:rPr>
              <a:t>A</a:t>
            </a:r>
            <a:r>
              <a:rPr lang="en-US" sz="4400" dirty="0" smtClean="0">
                <a:ea typeface="Times New Roman" charset="0"/>
                <a:cs typeface="Times New Roman" charset="0"/>
              </a:rPr>
              <a:t>pproaches to integrate renewables</a:t>
            </a:r>
            <a:endParaRPr lang="en-US" sz="4400" dirty="0">
              <a:ea typeface="Times New Roman" charset="0"/>
              <a:cs typeface="Times New Roman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3041" y="1118379"/>
            <a:ext cx="2267863" cy="56794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S</a:t>
            </a:r>
            <a:r>
              <a:rPr lang="en-US" sz="2800" dirty="0" smtClean="0">
                <a:solidFill>
                  <a:schemeClr val="accent5"/>
                </a:solidFill>
              </a:rPr>
              <a:t>upply-side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117" y="1140523"/>
            <a:ext cx="515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Distributed Rate Control for Smart Solar </a:t>
            </a:r>
            <a:r>
              <a:rPr lang="en-US" sz="2000" b="1" dirty="0" smtClean="0"/>
              <a:t>Arrays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99117" y="1430276"/>
            <a:ext cx="412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S. </a:t>
            </a:r>
            <a:r>
              <a:rPr lang="en-US" sz="2000" dirty="0"/>
              <a:t>Lee </a:t>
            </a:r>
            <a:r>
              <a:rPr lang="en-US" sz="2000" dirty="0" smtClean="0"/>
              <a:t>, S. </a:t>
            </a:r>
            <a:r>
              <a:rPr lang="en-US" sz="2000" dirty="0" err="1"/>
              <a:t>Iyengar</a:t>
            </a:r>
            <a:r>
              <a:rPr lang="en-US" sz="2000" dirty="0"/>
              <a:t> </a:t>
            </a:r>
            <a:r>
              <a:rPr lang="en-US" sz="2000" dirty="0" smtClean="0"/>
              <a:t>, D. </a:t>
            </a:r>
            <a:r>
              <a:rPr lang="en-US" sz="2000" dirty="0"/>
              <a:t>Irwin </a:t>
            </a:r>
            <a:r>
              <a:rPr lang="en-US" sz="2000" dirty="0" smtClean="0"/>
              <a:t>, P. </a:t>
            </a:r>
            <a:r>
              <a:rPr lang="en-US" sz="2000" dirty="0" err="1" smtClean="0"/>
              <a:t>Shenoy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641505" y="2892725"/>
            <a:ext cx="848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Crowd-Sourced </a:t>
            </a:r>
            <a:r>
              <a:rPr lang="en-US" sz="2000" b="1" dirty="0"/>
              <a:t>Storage-Assisted Demand Response </a:t>
            </a:r>
            <a:r>
              <a:rPr lang="en-US" sz="2000" b="1" dirty="0" smtClean="0"/>
              <a:t>in </a:t>
            </a:r>
            <a:r>
              <a:rPr lang="en-US" sz="2000" b="1" dirty="0" err="1" smtClean="0"/>
              <a:t>Microgrids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3641503" y="3191410"/>
            <a:ext cx="8483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</a:rPr>
              <a:t>M. </a:t>
            </a:r>
            <a:r>
              <a:rPr lang="en-US" sz="2000" dirty="0" err="1" smtClean="0">
                <a:solidFill>
                  <a:srgbClr val="333333"/>
                </a:solidFill>
              </a:rPr>
              <a:t>Hajiesmaili</a:t>
            </a:r>
            <a:r>
              <a:rPr lang="en-US" sz="2000" dirty="0" smtClean="0">
                <a:solidFill>
                  <a:srgbClr val="333333"/>
                </a:solidFill>
              </a:rPr>
              <a:t>, M. Chen, E. </a:t>
            </a:r>
            <a:r>
              <a:rPr lang="en-US" sz="2000" dirty="0" err="1" smtClean="0">
                <a:solidFill>
                  <a:srgbClr val="333333"/>
                </a:solidFill>
              </a:rPr>
              <a:t>Mallada</a:t>
            </a:r>
            <a:r>
              <a:rPr lang="en-US" sz="2000" dirty="0" smtClean="0">
                <a:solidFill>
                  <a:srgbClr val="333333"/>
                </a:solidFill>
              </a:rPr>
              <a:t>, </a:t>
            </a:r>
            <a:r>
              <a:rPr lang="en-US" sz="2000" dirty="0">
                <a:solidFill>
                  <a:srgbClr val="333333"/>
                </a:solidFill>
              </a:rPr>
              <a:t>Chi-Kin </a:t>
            </a:r>
            <a:r>
              <a:rPr lang="en-US" sz="2000" dirty="0" smtClean="0">
                <a:solidFill>
                  <a:srgbClr val="333333"/>
                </a:solidFill>
              </a:rPr>
              <a:t>Chau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8190" y="4013087"/>
            <a:ext cx="7758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EnergyCoupon</a:t>
            </a:r>
            <a:r>
              <a:rPr lang="en-US" sz="2000" b="1" dirty="0"/>
              <a:t>: A Case </a:t>
            </a:r>
            <a:r>
              <a:rPr lang="en-US" sz="2000" b="1" dirty="0" smtClean="0"/>
              <a:t>Study on Incentive-based Demand Response in Smart Grid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268190" y="4606668"/>
            <a:ext cx="7536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B. Xia, H. Ming, K. Lee, Y. Li, Y. Zhou, S. Bansal, S. </a:t>
            </a:r>
            <a:r>
              <a:rPr lang="en-US" sz="2000" dirty="0" err="1" smtClean="0"/>
              <a:t>Shakkottai</a:t>
            </a:r>
            <a:r>
              <a:rPr lang="en-US" sz="2000" dirty="0" smtClean="0"/>
              <a:t>, L. </a:t>
            </a:r>
            <a:r>
              <a:rPr lang="en-US" sz="2000" dirty="0" err="1" smtClean="0"/>
              <a:t>Xie</a:t>
            </a:r>
            <a:r>
              <a:rPr lang="en-US" sz="2000" dirty="0"/>
              <a:t> 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2804" y="2072622"/>
            <a:ext cx="2288100" cy="6077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Demand-side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476" y="2770051"/>
            <a:ext cx="439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Energy Storage:</a:t>
            </a:r>
            <a:endParaRPr lang="en-US" sz="2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192476" y="3913876"/>
            <a:ext cx="3075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Incentive Programs:</a:t>
            </a:r>
            <a:endParaRPr lang="en-US" sz="28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268190" y="5724485"/>
            <a:ext cx="256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Our Approach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7240" y="2680353"/>
            <a:ext cx="0" cy="153109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1"/>
          </p:cNvCxnSpPr>
          <p:nvPr/>
        </p:nvCxnSpPr>
        <p:spPr>
          <a:xfrm>
            <a:off x="777240" y="3031661"/>
            <a:ext cx="4152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8190" y="4211451"/>
            <a:ext cx="4152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8190" y="5057701"/>
            <a:ext cx="7758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Generation and Evaluation of Flex-Offers from Flexible Devices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8190" y="5344883"/>
            <a:ext cx="7536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B. </a:t>
            </a:r>
            <a:r>
              <a:rPr lang="en-US" sz="2000" dirty="0" err="1" smtClean="0"/>
              <a:t>Neupane</a:t>
            </a:r>
            <a:r>
              <a:rPr lang="en-US" sz="2000" dirty="0" smtClean="0"/>
              <a:t>, L. </a:t>
            </a:r>
            <a:r>
              <a:rPr lang="en-US" sz="2000" dirty="0" err="1" smtClean="0"/>
              <a:t>Siksnys</a:t>
            </a:r>
            <a:r>
              <a:rPr lang="en-US" sz="2000" dirty="0" smtClean="0"/>
              <a:t>, T.B. Pedersen</a:t>
            </a:r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83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0" grpId="0"/>
      <p:bldP spid="26" grpId="0"/>
      <p:bldP spid="28" grpId="0"/>
      <p:bldP spid="35" grpId="0"/>
      <p:bldP spid="36" grpId="0"/>
      <p:bldP spid="21" grpId="0" animBg="1"/>
      <p:bldP spid="6" grpId="0"/>
      <p:bldP spid="8" grpId="0"/>
      <p:bldP spid="9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85-6686-4E2A-92E6-BF638D8FBB6B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01" y="418263"/>
            <a:ext cx="83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Goal</a:t>
            </a:r>
            <a:r>
              <a:rPr lang="en-US" sz="4000" dirty="0" smtClean="0"/>
              <a:t>: Increase </a:t>
            </a:r>
            <a:r>
              <a:rPr lang="en-US" sz="4000" b="1" dirty="0" smtClean="0"/>
              <a:t>reliable</a:t>
            </a:r>
            <a:r>
              <a:rPr lang="en-US" sz="4000" dirty="0" smtClean="0"/>
              <a:t> DR adoption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60400" y="1421563"/>
            <a:ext cx="10782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Approach</a:t>
            </a:r>
            <a:r>
              <a:rPr lang="en-US" sz="4000" dirty="0" smtClean="0"/>
              <a:t>: Incorporate Customer Uncertainties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60813" y="5259358"/>
            <a:ext cx="442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Distributed Algorithm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099" y="5259358"/>
            <a:ext cx="393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Leverage Randomness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400" y="3048000"/>
            <a:ext cx="4224379" cy="200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98410" y="3048000"/>
            <a:ext cx="4224379" cy="2006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7279" b="17368"/>
          <a:stretch/>
        </p:blipFill>
        <p:spPr>
          <a:xfrm>
            <a:off x="733721" y="3298518"/>
            <a:ext cx="4077731" cy="1499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818" t="21468" r="50555" b="10590"/>
          <a:stretch/>
        </p:blipFill>
        <p:spPr>
          <a:xfrm>
            <a:off x="7495003" y="3152840"/>
            <a:ext cx="2231189" cy="179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0865" y="1907845"/>
            <a:ext cx="5187446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3600" dirty="0" smtClean="0"/>
              <a:t>Customer Load Reductions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26029" y="3630226"/>
            <a:ext cx="2039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Mandatory</a:t>
            </a:r>
            <a:endParaRPr lang="en-US" sz="3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586493" y="3630227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Voluntary</a:t>
            </a:r>
            <a:endParaRPr lang="en-US" sz="32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204934" y="996889"/>
            <a:ext cx="10904244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3200" dirty="0" smtClean="0"/>
              <a:t>Because DR Programs have various Levels of Commitment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2906" y="4210133"/>
            <a:ext cx="450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Base Interruptible Program (BIP)</a:t>
            </a:r>
          </a:p>
          <a:p>
            <a:pPr algn="ctr"/>
            <a:r>
              <a:rPr lang="en-US" sz="2400" dirty="0" smtClean="0"/>
              <a:t>Emergency Response Service (ERS)</a:t>
            </a:r>
          </a:p>
          <a:p>
            <a:pPr algn="ctr"/>
            <a:r>
              <a:rPr lang="en-US" sz="2400" dirty="0" smtClean="0"/>
              <a:t>Special Case Resources (SCR)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2703" y="4210132"/>
            <a:ext cx="4246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Demand Bidding Program (DBP)</a:t>
            </a:r>
          </a:p>
          <a:p>
            <a:pPr algn="ctr"/>
            <a:r>
              <a:rPr lang="en-US" sz="2400" dirty="0" smtClean="0"/>
              <a:t>Voluntary Load Reduction (VLR)</a:t>
            </a:r>
          </a:p>
          <a:p>
            <a:pPr algn="ctr"/>
            <a:r>
              <a:rPr lang="en-US" sz="2400" dirty="0" smtClean="0"/>
              <a:t>Emergency DR Program (EDRP)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rot="2700000">
            <a:off x="3269590" y="2532677"/>
            <a:ext cx="0" cy="12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-2700000">
            <a:off x="8739426" y="2532676"/>
            <a:ext cx="0" cy="12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6226" y="4206077"/>
            <a:ext cx="101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CAISO</a:t>
            </a:r>
          </a:p>
          <a:p>
            <a:pPr algn="ctr"/>
            <a:r>
              <a:rPr lang="en-US" sz="2400" dirty="0" smtClean="0"/>
              <a:t>ERCOT</a:t>
            </a:r>
          </a:p>
          <a:p>
            <a:pPr algn="ctr"/>
            <a:r>
              <a:rPr lang="en-US" sz="2400" dirty="0" smtClean="0"/>
              <a:t>NYISO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69565" y="4442787"/>
            <a:ext cx="856661" cy="993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3"/>
          </p:cNvCxnSpPr>
          <p:nvPr/>
        </p:nvCxnSpPr>
        <p:spPr>
          <a:xfrm flipH="1">
            <a:off x="5088755" y="4806241"/>
            <a:ext cx="729853" cy="405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21087" y="5153874"/>
            <a:ext cx="1097521" cy="993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22004" y="4442787"/>
            <a:ext cx="793256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811149" y="4803300"/>
            <a:ext cx="901616" cy="294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787066" y="5163813"/>
            <a:ext cx="925699" cy="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85-6686-4E2A-92E6-BF638D8FBB6B}" type="slidenum">
              <a:rPr lang="en-US" smtClean="0"/>
              <a:t>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5132" y="74144"/>
            <a:ext cx="11812616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DR programs allocate customer uncertainties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195132" y="2449208"/>
            <a:ext cx="2433616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Customer is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responsible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86739" y="2429897"/>
            <a:ext cx="2433616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LSE is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responsible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2" grpId="0"/>
      <p:bldP spid="13" grpId="0"/>
      <p:bldP spid="14" grpId="0"/>
      <p:bldP spid="20" grpId="0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21" y="149619"/>
            <a:ext cx="11559577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/>
              <a:t>C</a:t>
            </a:r>
            <a:r>
              <a:rPr lang="en-US" sz="4400" dirty="0" smtClean="0"/>
              <a:t>ustomer uncertainties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9" y="1366313"/>
            <a:ext cx="5598009" cy="450530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222513" y="2104424"/>
            <a:ext cx="5059018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22513" y="3635045"/>
            <a:ext cx="505901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22513" y="5056341"/>
            <a:ext cx="505901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62530" y="1597146"/>
            <a:ext cx="443948" cy="331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06478" y="1366313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Baseline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569765" y="1366313"/>
            <a:ext cx="1689652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84504" y="1905548"/>
            <a:ext cx="493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Mandatory DR to baseline may be costly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164497" y="1925523"/>
            <a:ext cx="2584172" cy="311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51180" y="2587269"/>
            <a:ext cx="2111350" cy="680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082749" y="2842536"/>
            <a:ext cx="707956" cy="17665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8721" y="6440327"/>
            <a:ext cx="3624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UMass Trace Repository: Smart* Data Set</a:t>
            </a:r>
            <a:endParaRPr lang="en-US" sz="16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85-6686-4E2A-92E6-BF638D8FBB6B}" type="slidenum">
              <a:rPr lang="en-US" smtClean="0"/>
              <a:t>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06478" y="4025131"/>
            <a:ext cx="4901561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3600" dirty="0" smtClean="0"/>
              <a:t>Voluntary DR is not dispatchable for LSE.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8730814" y="3262029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</a:t>
            </a:r>
            <a:r>
              <a:rPr lang="en-US" sz="3600" dirty="0" smtClean="0"/>
              <a:t>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9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22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8721" y="149619"/>
            <a:ext cx="11559577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Challenges in handling </a:t>
            </a:r>
            <a:r>
              <a:rPr lang="en-US" sz="4400" b="1" dirty="0" smtClean="0"/>
              <a:t>customer uncertainties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4130" y="1905955"/>
            <a:ext cx="10786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LSE does </a:t>
            </a:r>
            <a:r>
              <a:rPr lang="en-US" sz="3600" b="1" dirty="0" smtClean="0">
                <a:solidFill>
                  <a:srgbClr val="FF0000"/>
                </a:solidFill>
              </a:rPr>
              <a:t>not know </a:t>
            </a:r>
            <a:r>
              <a:rPr lang="en-US" sz="3600" dirty="0" smtClean="0"/>
              <a:t>each of the customer’s uncertainties.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130" y="3339985"/>
            <a:ext cx="10956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DR programs that have customers take some responsibility are </a:t>
            </a:r>
            <a:r>
              <a:rPr lang="en-US" sz="3600" b="1" dirty="0">
                <a:solidFill>
                  <a:srgbClr val="FF0000"/>
                </a:solidFill>
              </a:rPr>
              <a:t>mandatory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85-6686-4E2A-92E6-BF638D8FBB6B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0401" y="418263"/>
            <a:ext cx="83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Goal</a:t>
            </a:r>
            <a:r>
              <a:rPr lang="en-US" sz="4000" dirty="0" smtClean="0"/>
              <a:t>: Increase </a:t>
            </a:r>
            <a:r>
              <a:rPr lang="en-US" sz="4000" b="1" dirty="0" smtClean="0"/>
              <a:t>reliable</a:t>
            </a:r>
            <a:r>
              <a:rPr lang="en-US" sz="4000" dirty="0" smtClean="0"/>
              <a:t> DR adoption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60400" y="1421563"/>
            <a:ext cx="10782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Approach</a:t>
            </a:r>
            <a:r>
              <a:rPr lang="en-US" sz="4000" dirty="0" smtClean="0"/>
              <a:t>: Incorporate Customer Uncertainties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660400" y="3048000"/>
            <a:ext cx="4224379" cy="200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98410" y="3048000"/>
            <a:ext cx="4224379" cy="2006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813" y="5259358"/>
            <a:ext cx="442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Distributed Algorithm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2099" y="5259358"/>
            <a:ext cx="393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Leverage Randomness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7279" b="17368"/>
          <a:stretch/>
        </p:blipFill>
        <p:spPr>
          <a:xfrm>
            <a:off x="733721" y="3298518"/>
            <a:ext cx="4077731" cy="14990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818" t="21468" r="50555" b="10590"/>
          <a:stretch/>
        </p:blipFill>
        <p:spPr>
          <a:xfrm>
            <a:off x="7495003" y="3152840"/>
            <a:ext cx="2231189" cy="179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3EC-0CDC-475C-8613-5FA688FE5106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5634" y="109490"/>
            <a:ext cx="11653544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4400" dirty="0" smtClean="0"/>
              <a:t>Demand Response for a single timeslot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98597" y="1920809"/>
            <a:ext cx="2467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Uncertainties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21336" y="2693907"/>
                <a:ext cx="5269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36" y="2693907"/>
                <a:ext cx="52696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0638" y="2629540"/>
                <a:ext cx="40401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8" y="2629540"/>
                <a:ext cx="40401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099803" y="2720131"/>
                <a:ext cx="4788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803" y="2720131"/>
                <a:ext cx="47886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07576" y="2749394"/>
                <a:ext cx="10785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576" y="2749394"/>
                <a:ext cx="107856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26305" y="2613177"/>
                <a:ext cx="851836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05" y="2613177"/>
                <a:ext cx="851836" cy="4658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87647" y="2224084"/>
            <a:ext cx="19555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88665" y="2224084"/>
            <a:ext cx="27539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93960" y="5347269"/>
            <a:ext cx="3607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Demand Reductions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01765" y="2657621"/>
            <a:ext cx="234086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Customer 1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57982" y="2585677"/>
            <a:ext cx="92405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LSE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06" y="1740338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Aggregate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mismatch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32804" y="1969708"/>
            <a:ext cx="74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ost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24391" y="1740338"/>
            <a:ext cx="1429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Customer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mismatch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93960" y="2466558"/>
                <a:ext cx="91999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960" y="2466558"/>
                <a:ext cx="919995" cy="1045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27" idx="1"/>
          </p:cNvCxnSpPr>
          <p:nvPr/>
        </p:nvCxnSpPr>
        <p:spPr>
          <a:xfrm flipH="1">
            <a:off x="4297680" y="2909351"/>
            <a:ext cx="19236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221336" y="3548387"/>
                <a:ext cx="5269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36" y="3548387"/>
                <a:ext cx="52696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099803" y="3574611"/>
                <a:ext cx="4788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803" y="3574611"/>
                <a:ext cx="47886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407576" y="3603874"/>
                <a:ext cx="10951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576" y="3603874"/>
                <a:ext cx="109510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/>
          <p:cNvSpPr/>
          <p:nvPr/>
        </p:nvSpPr>
        <p:spPr>
          <a:xfrm>
            <a:off x="6801765" y="3512101"/>
            <a:ext cx="2340864" cy="5559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Customer 2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22058" y="41745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922058" y="43725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922058" y="45705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218288" y="4834643"/>
                <a:ext cx="5269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288" y="4834643"/>
                <a:ext cx="526966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096755" y="4860867"/>
                <a:ext cx="4788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755" y="4860867"/>
                <a:ext cx="47886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404528" y="4890130"/>
                <a:ext cx="9911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528" y="4890130"/>
                <a:ext cx="991105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798717" y="4798357"/>
                <a:ext cx="2340864" cy="55590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Customer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7" y="4798357"/>
                <a:ext cx="2340864" cy="555905"/>
              </a:xfrm>
              <a:prstGeom prst="roundRect">
                <a:avLst/>
              </a:prstGeom>
              <a:blipFill rotWithShape="0">
                <a:blip r:embed="rId14"/>
                <a:stretch>
                  <a:fillRect t="-11340" b="-34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48" idx="1"/>
          </p:cNvCxnSpPr>
          <p:nvPr/>
        </p:nvCxnSpPr>
        <p:spPr>
          <a:xfrm flipH="1" flipV="1">
            <a:off x="4297680" y="3124795"/>
            <a:ext cx="1923656" cy="63903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1"/>
          </p:cNvCxnSpPr>
          <p:nvPr/>
        </p:nvCxnSpPr>
        <p:spPr>
          <a:xfrm flipH="1" flipV="1">
            <a:off x="4249838" y="3313117"/>
            <a:ext cx="1968450" cy="17369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919010" y="54516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919010" y="56496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19010" y="584765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109355" y="885187"/>
                <a:ext cx="3328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B050"/>
                    </a:solidFill>
                  </a:rPr>
                  <a:t>Social Cost 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55" y="885187"/>
                <a:ext cx="3328925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5495" t="-14151" r="-4579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29978" y="3549010"/>
                <a:ext cx="285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78" y="3549010"/>
                <a:ext cx="285335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35292" y="3158616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apacity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0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9" grpId="0"/>
      <p:bldP spid="30" grpId="0"/>
      <p:bldP spid="31" grpId="0"/>
      <p:bldP spid="33" grpId="0"/>
      <p:bldP spid="35" grpId="0"/>
      <p:bldP spid="8" grpId="0" animBg="1"/>
      <p:bldP spid="36" grpId="0" animBg="1"/>
      <p:bldP spid="9" grpId="0"/>
      <p:bldP spid="38" grpId="0"/>
      <p:bldP spid="40" grpId="0"/>
      <p:bldP spid="42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 animBg="1"/>
      <p:bldP spid="71" grpId="0" animBg="1"/>
      <p:bldP spid="72" grpId="0" animBg="1"/>
      <p:bldP spid="73" grpId="0" animBg="1"/>
      <p:bldP spid="74" grpId="0"/>
      <p:bldP spid="75" grpId="0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10918</TotalTime>
  <Words>1194</Words>
  <Application>Microsoft Office PowerPoint</Application>
  <PresentationFormat>Widescreen</PresentationFormat>
  <Paragraphs>459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Harnessing Flexible and Reliable Demand Response Under Customer Uncertainties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Harnessing Flexible and Reliable Demand Response Under Customer Uncertainties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Flexible and Reliable Demand Response Under Customer Uncertainties</dc:title>
  <dc:creator>Joshua A Comden</dc:creator>
  <cp:lastModifiedBy>Joshua A Comden</cp:lastModifiedBy>
  <cp:revision>520</cp:revision>
  <dcterms:created xsi:type="dcterms:W3CDTF">2017-05-01T22:11:16Z</dcterms:created>
  <dcterms:modified xsi:type="dcterms:W3CDTF">2017-05-17T16:28:29Z</dcterms:modified>
</cp:coreProperties>
</file>